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84"/>
  </p:notesMasterIdLst>
  <p:handoutMasterIdLst>
    <p:handoutMasterId r:id="rId85"/>
  </p:handoutMasterIdLst>
  <p:sldIdLst>
    <p:sldId id="256" r:id="rId2"/>
    <p:sldId id="374" r:id="rId3"/>
    <p:sldId id="857" r:id="rId4"/>
    <p:sldId id="963" r:id="rId5"/>
    <p:sldId id="964" r:id="rId6"/>
    <p:sldId id="965" r:id="rId7"/>
    <p:sldId id="966" r:id="rId8"/>
    <p:sldId id="967" r:id="rId9"/>
    <p:sldId id="968" r:id="rId10"/>
    <p:sldId id="866" r:id="rId11"/>
    <p:sldId id="867" r:id="rId12"/>
    <p:sldId id="869" r:id="rId13"/>
    <p:sldId id="868" r:id="rId14"/>
    <p:sldId id="870" r:id="rId15"/>
    <p:sldId id="891" r:id="rId16"/>
    <p:sldId id="871" r:id="rId17"/>
    <p:sldId id="872" r:id="rId18"/>
    <p:sldId id="873" r:id="rId19"/>
    <p:sldId id="874" r:id="rId20"/>
    <p:sldId id="875" r:id="rId21"/>
    <p:sldId id="876" r:id="rId22"/>
    <p:sldId id="888" r:id="rId23"/>
    <p:sldId id="889" r:id="rId24"/>
    <p:sldId id="877" r:id="rId25"/>
    <p:sldId id="878" r:id="rId26"/>
    <p:sldId id="882" r:id="rId27"/>
    <p:sldId id="879" r:id="rId28"/>
    <p:sldId id="880" r:id="rId29"/>
    <p:sldId id="837" r:id="rId30"/>
    <p:sldId id="838" r:id="rId31"/>
    <p:sldId id="839" r:id="rId32"/>
    <p:sldId id="840" r:id="rId33"/>
    <p:sldId id="841" r:id="rId34"/>
    <p:sldId id="881" r:id="rId35"/>
    <p:sldId id="843" r:id="rId36"/>
    <p:sldId id="844" r:id="rId37"/>
    <p:sldId id="893" r:id="rId38"/>
    <p:sldId id="894" r:id="rId39"/>
    <p:sldId id="897" r:id="rId40"/>
    <p:sldId id="845" r:id="rId41"/>
    <p:sldId id="846" r:id="rId42"/>
    <p:sldId id="847" r:id="rId43"/>
    <p:sldId id="848" r:id="rId44"/>
    <p:sldId id="849" r:id="rId45"/>
    <p:sldId id="895" r:id="rId46"/>
    <p:sldId id="850" r:id="rId47"/>
    <p:sldId id="851" r:id="rId48"/>
    <p:sldId id="852" r:id="rId49"/>
    <p:sldId id="853" r:id="rId50"/>
    <p:sldId id="854" r:id="rId51"/>
    <p:sldId id="883" r:id="rId52"/>
    <p:sldId id="991" r:id="rId53"/>
    <p:sldId id="933" r:id="rId54"/>
    <p:sldId id="934" r:id="rId55"/>
    <p:sldId id="935" r:id="rId56"/>
    <p:sldId id="936" r:id="rId57"/>
    <p:sldId id="937" r:id="rId58"/>
    <p:sldId id="938" r:id="rId59"/>
    <p:sldId id="969" r:id="rId60"/>
    <p:sldId id="970" r:id="rId61"/>
    <p:sldId id="971" r:id="rId62"/>
    <p:sldId id="972" r:id="rId63"/>
    <p:sldId id="973" r:id="rId64"/>
    <p:sldId id="974" r:id="rId65"/>
    <p:sldId id="975" r:id="rId66"/>
    <p:sldId id="976" r:id="rId67"/>
    <p:sldId id="977" r:id="rId68"/>
    <p:sldId id="978" r:id="rId69"/>
    <p:sldId id="979" r:id="rId70"/>
    <p:sldId id="980" r:id="rId71"/>
    <p:sldId id="981" r:id="rId72"/>
    <p:sldId id="982" r:id="rId73"/>
    <p:sldId id="983" r:id="rId74"/>
    <p:sldId id="984" r:id="rId75"/>
    <p:sldId id="985" r:id="rId76"/>
    <p:sldId id="986" r:id="rId77"/>
    <p:sldId id="987" r:id="rId78"/>
    <p:sldId id="988" r:id="rId79"/>
    <p:sldId id="989" r:id="rId80"/>
    <p:sldId id="990" r:id="rId81"/>
    <p:sldId id="832" r:id="rId82"/>
    <p:sldId id="887" r:id="rId83"/>
  </p:sldIdLst>
  <p:sldSz cx="9144000" cy="6858000" type="screen4x3"/>
  <p:notesSz cx="7315200" cy="9601200"/>
  <p:defaultTextStyle>
    <a:defPPr>
      <a:defRPr lang="en-GB"/>
    </a:defPPr>
    <a:lvl1pPr algn="l" defTabSz="448945" rtl="0" fontAlgn="base">
      <a:spcBef>
        <a:spcPct val="0"/>
      </a:spcBef>
      <a:spcAft>
        <a:spcPct val="0"/>
      </a:spcAft>
      <a:defRPr sz="2400" kern="1200">
        <a:solidFill>
          <a:schemeClr val="bg1"/>
        </a:solidFill>
        <a:latin typeface="Lucida Sans" charset="0"/>
        <a:ea typeface="MS PGothic" panose="020B0600070205080204" charset="-128"/>
        <a:cs typeface="+mn-cs"/>
      </a:defRPr>
    </a:lvl1pPr>
    <a:lvl2pPr marL="742950" indent="-285750" algn="l" defTabSz="448945" rtl="0" fontAlgn="base">
      <a:spcBef>
        <a:spcPct val="0"/>
      </a:spcBef>
      <a:spcAft>
        <a:spcPct val="0"/>
      </a:spcAft>
      <a:defRPr sz="2400" kern="1200">
        <a:solidFill>
          <a:schemeClr val="bg1"/>
        </a:solidFill>
        <a:latin typeface="Lucida Sans" charset="0"/>
        <a:ea typeface="MS PGothic" panose="020B0600070205080204" charset="-128"/>
        <a:cs typeface="+mn-cs"/>
      </a:defRPr>
    </a:lvl2pPr>
    <a:lvl3pPr marL="1143000" indent="-228600" algn="l" defTabSz="448945" rtl="0" fontAlgn="base">
      <a:spcBef>
        <a:spcPct val="0"/>
      </a:spcBef>
      <a:spcAft>
        <a:spcPct val="0"/>
      </a:spcAft>
      <a:defRPr sz="2400" kern="1200">
        <a:solidFill>
          <a:schemeClr val="bg1"/>
        </a:solidFill>
        <a:latin typeface="Lucida Sans" charset="0"/>
        <a:ea typeface="MS PGothic" panose="020B0600070205080204" charset="-128"/>
        <a:cs typeface="+mn-cs"/>
      </a:defRPr>
    </a:lvl3pPr>
    <a:lvl4pPr marL="1600200" indent="-228600" algn="l" defTabSz="448945" rtl="0" fontAlgn="base">
      <a:spcBef>
        <a:spcPct val="0"/>
      </a:spcBef>
      <a:spcAft>
        <a:spcPct val="0"/>
      </a:spcAft>
      <a:defRPr sz="2400" kern="1200">
        <a:solidFill>
          <a:schemeClr val="bg1"/>
        </a:solidFill>
        <a:latin typeface="Lucida Sans" charset="0"/>
        <a:ea typeface="MS PGothic" panose="020B0600070205080204" charset="-128"/>
        <a:cs typeface="+mn-cs"/>
      </a:defRPr>
    </a:lvl4pPr>
    <a:lvl5pPr marL="2057400" indent="-228600" algn="l" defTabSz="448945" rtl="0" fontAlgn="base">
      <a:spcBef>
        <a:spcPct val="0"/>
      </a:spcBef>
      <a:spcAft>
        <a:spcPct val="0"/>
      </a:spcAft>
      <a:defRPr sz="2400" kern="1200">
        <a:solidFill>
          <a:schemeClr val="bg1"/>
        </a:solidFill>
        <a:latin typeface="Lucida Sans" charset="0"/>
        <a:ea typeface="MS PGothic" panose="020B0600070205080204" charset="-128"/>
        <a:cs typeface="+mn-cs"/>
      </a:defRPr>
    </a:lvl5pPr>
    <a:lvl6pPr marL="2286000" algn="l" defTabSz="914400" rtl="0" eaLnBrk="1" latinLnBrk="0" hangingPunct="1">
      <a:defRPr sz="2400" kern="1200">
        <a:solidFill>
          <a:schemeClr val="bg1"/>
        </a:solidFill>
        <a:latin typeface="Lucida Sans" charset="0"/>
        <a:ea typeface="MS PGothic" panose="020B0600070205080204" charset="-128"/>
        <a:cs typeface="+mn-cs"/>
      </a:defRPr>
    </a:lvl6pPr>
    <a:lvl7pPr marL="2743200" algn="l" defTabSz="914400" rtl="0" eaLnBrk="1" latinLnBrk="0" hangingPunct="1">
      <a:defRPr sz="2400" kern="1200">
        <a:solidFill>
          <a:schemeClr val="bg1"/>
        </a:solidFill>
        <a:latin typeface="Lucida Sans" charset="0"/>
        <a:ea typeface="MS PGothic" panose="020B0600070205080204" charset="-128"/>
        <a:cs typeface="+mn-cs"/>
      </a:defRPr>
    </a:lvl7pPr>
    <a:lvl8pPr marL="3200400" algn="l" defTabSz="914400" rtl="0" eaLnBrk="1" latinLnBrk="0" hangingPunct="1">
      <a:defRPr sz="2400" kern="1200">
        <a:solidFill>
          <a:schemeClr val="bg1"/>
        </a:solidFill>
        <a:latin typeface="Lucida Sans" charset="0"/>
        <a:ea typeface="MS PGothic" panose="020B0600070205080204" charset="-128"/>
        <a:cs typeface="+mn-cs"/>
      </a:defRPr>
    </a:lvl8pPr>
    <a:lvl9pPr marL="3657600" algn="l" defTabSz="914400" rtl="0" eaLnBrk="1" latinLnBrk="0" hangingPunct="1">
      <a:defRPr sz="2400" kern="1200">
        <a:solidFill>
          <a:schemeClr val="bg1"/>
        </a:solidFill>
        <a:latin typeface="Lucida Sans" charset="0"/>
        <a:ea typeface="MS PGothic" panose="020B0600070205080204" charset="-128"/>
        <a:cs typeface="+mn-cs"/>
      </a:defRPr>
    </a:lvl9pPr>
  </p:defaultTextStyle>
  <p:extLst>
    <p:ext uri="{521415D9-36F7-43E2-AB2F-B90AF26B5E84}">
      <p14:sectionLst xmlns:p14="http://schemas.microsoft.com/office/powerpoint/2010/main">
        <p14:section name="Default Section" id="{3C962AF7-6C1D-4649-B707-C3A42DF6D82D}">
          <p14:sldIdLst>
            <p14:sldId id="256"/>
            <p14:sldId id="374"/>
            <p14:sldId id="857"/>
            <p14:sldId id="963"/>
            <p14:sldId id="964"/>
            <p14:sldId id="965"/>
            <p14:sldId id="966"/>
            <p14:sldId id="967"/>
            <p14:sldId id="968"/>
            <p14:sldId id="866"/>
            <p14:sldId id="867"/>
            <p14:sldId id="869"/>
            <p14:sldId id="868"/>
            <p14:sldId id="870"/>
            <p14:sldId id="891"/>
            <p14:sldId id="871"/>
            <p14:sldId id="872"/>
            <p14:sldId id="873"/>
            <p14:sldId id="874"/>
            <p14:sldId id="875"/>
            <p14:sldId id="876"/>
            <p14:sldId id="888"/>
            <p14:sldId id="889"/>
            <p14:sldId id="877"/>
            <p14:sldId id="878"/>
            <p14:sldId id="882"/>
            <p14:sldId id="879"/>
            <p14:sldId id="880"/>
            <p14:sldId id="837"/>
            <p14:sldId id="838"/>
            <p14:sldId id="839"/>
            <p14:sldId id="840"/>
          </p14:sldIdLst>
        </p14:section>
        <p14:section name="Untitled Section" id="{EC518B0B-D452-4F7F-8C15-5275F335B68B}">
          <p14:sldIdLst>
            <p14:sldId id="841"/>
            <p14:sldId id="881"/>
            <p14:sldId id="843"/>
            <p14:sldId id="844"/>
            <p14:sldId id="893"/>
            <p14:sldId id="894"/>
            <p14:sldId id="897"/>
            <p14:sldId id="845"/>
            <p14:sldId id="846"/>
            <p14:sldId id="847"/>
            <p14:sldId id="848"/>
            <p14:sldId id="849"/>
            <p14:sldId id="895"/>
            <p14:sldId id="850"/>
            <p14:sldId id="851"/>
            <p14:sldId id="852"/>
            <p14:sldId id="853"/>
            <p14:sldId id="854"/>
            <p14:sldId id="883"/>
            <p14:sldId id="991"/>
            <p14:sldId id="933"/>
            <p14:sldId id="934"/>
            <p14:sldId id="935"/>
            <p14:sldId id="936"/>
            <p14:sldId id="937"/>
            <p14:sldId id="938"/>
            <p14:sldId id="969"/>
            <p14:sldId id="970"/>
            <p14:sldId id="971"/>
            <p14:sldId id="972"/>
            <p14:sldId id="973"/>
            <p14:sldId id="974"/>
            <p14:sldId id="975"/>
            <p14:sldId id="976"/>
            <p14:sldId id="977"/>
            <p14:sldId id="978"/>
            <p14:sldId id="979"/>
            <p14:sldId id="980"/>
            <p14:sldId id="981"/>
            <p14:sldId id="982"/>
            <p14:sldId id="983"/>
            <p14:sldId id="984"/>
            <p14:sldId id="985"/>
            <p14:sldId id="986"/>
            <p14:sldId id="987"/>
            <p14:sldId id="988"/>
            <p14:sldId id="989"/>
            <p14:sldId id="990"/>
            <p14:sldId id="832"/>
            <p14:sldId id="88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D3E9"/>
    <a:srgbClr val="336699"/>
    <a:srgbClr val="2A7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67" autoAdjust="0"/>
    <p:restoredTop sz="87924" autoAdjust="0"/>
  </p:normalViewPr>
  <p:slideViewPr>
    <p:cSldViewPr>
      <p:cViewPr varScale="1">
        <p:scale>
          <a:sx n="75" d="100"/>
          <a:sy n="75" d="100"/>
        </p:scale>
        <p:origin x="996" y="44"/>
      </p:cViewPr>
      <p:guideLst>
        <p:guide orient="horz" pos="2160"/>
        <p:guide pos="2880"/>
      </p:guideLst>
    </p:cSldViewPr>
  </p:slideViewPr>
  <p:outlineViewPr>
    <p:cViewPr varScale="1">
      <p:scale>
        <a:sx n="170" d="200"/>
        <a:sy n="170" d="200"/>
      </p:scale>
      <p:origin x="0" y="12432"/>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35" d="100"/>
          <a:sy n="35" d="100"/>
        </p:scale>
        <p:origin x="-157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image" Target="../media/image12.emf"/><Relationship Id="rId1" Type="http://schemas.openxmlformats.org/officeDocument/2006/relationships/image" Target="../media/image11.wmf"/><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anose="02020603050405020304" pitchFamily="18" charset="0"/>
              <a:buNone/>
              <a:defRPr sz="1200">
                <a:cs typeface="+mn-cs"/>
              </a:defRPr>
            </a:lvl1pPr>
          </a:lstStyle>
          <a:p>
            <a:pPr>
              <a:defRPr/>
            </a:pPr>
            <a:endParaRPr lang="de-DE" dirty="0">
              <a:latin typeface="Times New Roman" panose="02020603050405020304" pitchFamily="18" charset="0"/>
              <a:ea typeface="黑体" panose="02010609060101010101"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anose="02020603050405020304" pitchFamily="18" charset="0"/>
              <a:buNone/>
              <a:defRPr sz="1200">
                <a:cs typeface="+mn-cs"/>
              </a:defRPr>
            </a:lvl1pPr>
          </a:lstStyle>
          <a:p>
            <a:pPr>
              <a:defRPr/>
            </a:pPr>
            <a:fld id="{FAC8717C-415A-44F2-932B-9470F257B40D}" type="datetimeFigureOut">
              <a:rPr lang="de-DE">
                <a:latin typeface="Times New Roman" panose="02020603050405020304" pitchFamily="18" charset="0"/>
                <a:ea typeface="黑体" panose="02010609060101010101" pitchFamily="49" charset="-122"/>
              </a:rPr>
              <a:t>26.08.2019</a:t>
            </a:fld>
            <a:endParaRPr lang="de-DE" dirty="0">
              <a:latin typeface="Times New Roman" panose="02020603050405020304" pitchFamily="18" charset="0"/>
              <a:ea typeface="黑体" panose="02010609060101010101"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anose="02020603050405020304" pitchFamily="18" charset="0"/>
              <a:buNone/>
              <a:defRPr sz="1200">
                <a:cs typeface="+mn-cs"/>
              </a:defRPr>
            </a:lvl1pPr>
          </a:lstStyle>
          <a:p>
            <a:pPr>
              <a:defRPr/>
            </a:pPr>
            <a:endParaRPr lang="de-DE" dirty="0">
              <a:latin typeface="Times New Roman" panose="02020603050405020304" pitchFamily="18" charset="0"/>
              <a:ea typeface="黑体" panose="02010609060101010101"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anose="02020603050405020304" pitchFamily="18" charset="0"/>
              <a:buNone/>
              <a:defRPr sz="1200">
                <a:cs typeface="+mn-cs"/>
              </a:defRPr>
            </a:lvl1pPr>
          </a:lstStyle>
          <a:p>
            <a:pPr>
              <a:defRPr/>
            </a:pPr>
            <a:fld id="{436286E6-33A4-43B5-AF89-26A9B7F2651B}" type="slidenum">
              <a:rPr lang="de-DE">
                <a:latin typeface="Times New Roman" panose="02020603050405020304" pitchFamily="18" charset="0"/>
                <a:ea typeface="黑体" panose="02010609060101010101" pitchFamily="49" charset="-122"/>
              </a:rPr>
              <a:t>‹#›</a:t>
            </a:fld>
            <a:endParaRPr lang="de-DE"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552878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ln>
          <a:effectLst/>
        </p:spPr>
        <p:txBody>
          <a:bodyPr wrap="none" anchor="ctr"/>
          <a:lstStyle/>
          <a:p>
            <a:pPr>
              <a:buClr>
                <a:srgbClr val="000000"/>
              </a:buClr>
              <a:buSzPct val="100000"/>
              <a:buFont typeface="Times New Roman" panose="02020603050405020304" pitchFamily="18" charset="0"/>
              <a:buNone/>
              <a:defRPr/>
            </a:pPr>
            <a:endParaRPr lang="de-DE" dirty="0">
              <a:latin typeface="Times New Roman" panose="02020603050405020304" pitchFamily="18" charset="0"/>
              <a:ea typeface="黑体" panose="02010609060101010101" pitchFamily="49" charset="-122"/>
              <a:cs typeface="Arial Unicode MS" panose="020B0604020202020204" charset="-122"/>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latin typeface="Times New Roman" panose="02020603050405020304" pitchFamily="18" charset="0"/>
              <a:ea typeface="黑体" panose="02010609060101010101" pitchFamily="49" charset="-122"/>
              <a:cs typeface="Arial Unicode MS" panose="020B0604020202020204" charset="-122"/>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latin typeface="Times New Roman" panose="02020603050405020304" pitchFamily="18" charset="0"/>
              <a:ea typeface="黑体" panose="02010609060101010101" pitchFamily="49" charset="-122"/>
              <a:cs typeface="Arial Unicode MS" panose="020B0604020202020204" charset="-122"/>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latin typeface="Times New Roman" panose="02020603050405020304" pitchFamily="18" charset="0"/>
              <a:ea typeface="黑体" panose="02010609060101010101" pitchFamily="49" charset="-122"/>
              <a:cs typeface="Arial Unicode MS" panose="020B0604020202020204" charset="-122"/>
            </a:endParaRPr>
          </a:p>
        </p:txBody>
      </p:sp>
      <p:sp>
        <p:nvSpPr>
          <p:cNvPr id="9221" name="Text Box 5"/>
          <p:cNvSpPr txBox="1">
            <a:spLocks noChangeArrowheads="1"/>
          </p:cNvSpPr>
          <p:nvPr/>
        </p:nvSpPr>
        <p:spPr bwMode="auto">
          <a:xfrm>
            <a:off x="0" y="0"/>
            <a:ext cx="3170238" cy="479425"/>
          </a:xfrm>
          <a:prstGeom prst="rect">
            <a:avLst/>
          </a:prstGeom>
          <a:no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latin typeface="Times New Roman" panose="02020603050405020304" pitchFamily="18" charset="0"/>
              <a:ea typeface="黑体" panose="02010609060101010101" pitchFamily="49" charset="-122"/>
              <a:cs typeface="Arial Unicode MS" panose="020B0604020202020204" charset="-122"/>
            </a:endParaRPr>
          </a:p>
        </p:txBody>
      </p:sp>
      <p:sp>
        <p:nvSpPr>
          <p:cNvPr id="9222" name="Text Box 6"/>
          <p:cNvSpPr txBox="1">
            <a:spLocks noChangeArrowheads="1"/>
          </p:cNvSpPr>
          <p:nvPr/>
        </p:nvSpPr>
        <p:spPr bwMode="auto">
          <a:xfrm>
            <a:off x="4144963" y="0"/>
            <a:ext cx="3170237" cy="479425"/>
          </a:xfrm>
          <a:prstGeom prst="rect">
            <a:avLst/>
          </a:prstGeom>
          <a:no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latin typeface="Times New Roman" panose="02020603050405020304" pitchFamily="18" charset="0"/>
              <a:ea typeface="黑体" panose="02010609060101010101" pitchFamily="49" charset="-122"/>
              <a:cs typeface="Arial Unicode MS" panose="020B0604020202020204" charset="-122"/>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ln>
          <a:effectLst/>
        </p:spPr>
        <p:txBody>
          <a:bodyPr vert="horz" wrap="square" lIns="95400" tIns="47520" rIns="95400" bIns="47520" numCol="1" anchor="t" anchorCtr="0" compatLnSpc="1"/>
          <a:lstStyle/>
          <a:p>
            <a:pPr lvl="0"/>
            <a:endParaRPr lang="de-DE" noProof="0"/>
          </a:p>
        </p:txBody>
      </p:sp>
      <p:sp>
        <p:nvSpPr>
          <p:cNvPr id="9225" name="Text Box 9"/>
          <p:cNvSpPr txBox="1">
            <a:spLocks noChangeArrowheads="1"/>
          </p:cNvSpPr>
          <p:nvPr/>
        </p:nvSpPr>
        <p:spPr bwMode="auto">
          <a:xfrm>
            <a:off x="0" y="9121775"/>
            <a:ext cx="3170238" cy="479425"/>
          </a:xfrm>
          <a:prstGeom prst="rect">
            <a:avLst/>
          </a:prstGeom>
          <a:no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latin typeface="Times New Roman" panose="02020603050405020304" pitchFamily="18" charset="0"/>
              <a:ea typeface="黑体" panose="02010609060101010101" pitchFamily="49" charset="-122"/>
              <a:cs typeface="Arial Unicode MS" panose="020B0604020202020204" charset="-122"/>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ln>
          <a:effectLst/>
        </p:spPr>
        <p:txBody>
          <a:bodyPr vert="horz" wrap="square" lIns="95400" tIns="47520" rIns="95400" bIns="47520" numCol="1" anchor="b" anchorCtr="0" compatLnSpc="1"/>
          <a:lstStyle>
            <a:lvl1pPr algn="r" defTabSz="-635">
              <a:buClrTx/>
              <a:buSzPct val="100000"/>
              <a:buFontTx/>
              <a:buNone/>
              <a:tabLst>
                <a:tab pos="723900" algn="l"/>
                <a:tab pos="1447800" algn="l"/>
                <a:tab pos="2171700" algn="l"/>
                <a:tab pos="2895600" algn="l"/>
              </a:tabLst>
              <a:defRPr sz="1200">
                <a:solidFill>
                  <a:srgbClr val="000000"/>
                </a:solidFill>
                <a:latin typeface="Times New Roman" panose="02020603050405020304" pitchFamily="18" charset="0"/>
                <a:ea typeface="+mn-ea"/>
                <a:cs typeface="Arial Unicode MS" panose="020B0604020202020204" charset="-122"/>
              </a:defRPr>
            </a:lvl1pPr>
          </a:lstStyle>
          <a:p>
            <a:pPr>
              <a:defRPr/>
            </a:pPr>
            <a:fld id="{655445CD-BE69-4A95-B1A9-CC7D8B1B044C}" type="slidenum">
              <a:rPr lang="en-US"/>
              <a:t>‹#›</a:t>
            </a:fld>
            <a:endParaRPr lang="en-US"/>
          </a:p>
        </p:txBody>
      </p:sp>
    </p:spTree>
    <p:extLst>
      <p:ext uri="{BB962C8B-B14F-4D97-AF65-F5344CB8AC3E}">
        <p14:creationId xmlns:p14="http://schemas.microsoft.com/office/powerpoint/2010/main" val="2098108756"/>
      </p:ext>
    </p:extLst>
  </p:cSld>
  <p:clrMap bg1="lt1" tx1="dk1" bg2="lt2" tx2="dk2" accent1="accent1" accent2="accent2" accent3="accent3" accent4="accent4" accent5="accent5" accent6="accent6" hlink="hlink" folHlink="folHlink"/>
  <p:notesStyle>
    <a:lvl1pPr algn="l" defTabSz="44894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894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894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894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894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anose="02010609060101010101" pitchFamily="49" charset="-122"/>
              </a:rPr>
              <a:t>1</a:t>
            </a:fld>
            <a:endParaRPr lang="en-US" dirty="0">
              <a:ea typeface="黑体" panose="02010609060101010101"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p:spPr>
      </p:sp>
      <p:sp>
        <p:nvSpPr>
          <p:cNvPr id="289796"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extLst>
      <p:ext uri="{BB962C8B-B14F-4D97-AF65-F5344CB8AC3E}">
        <p14:creationId xmlns:p14="http://schemas.microsoft.com/office/powerpoint/2010/main" val="868174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2620742-505E-4DD7-902A-E2C200DBCCD1}" type="slidenum">
              <a:rPr lang="en-US" altLang="zh-CN"/>
              <a:t>16</a:t>
            </a:fld>
            <a:endParaRPr lang="en-US" altLang="zh-CN"/>
          </a:p>
        </p:txBody>
      </p:sp>
      <p:sp>
        <p:nvSpPr>
          <p:cNvPr id="386050" name="Rectangle 2"/>
          <p:cNvSpPr>
            <a:spLocks noGrp="1" noRot="1" noChangeAspect="1" noChangeArrowheads="1" noTextEdit="1"/>
          </p:cNvSpPr>
          <p:nvPr>
            <p:ph type="sldImg"/>
          </p:nvPr>
        </p:nvSpPr>
        <p:spPr>
          <a:xfrm>
            <a:off x="1258888" y="720725"/>
            <a:ext cx="4791075" cy="3594100"/>
          </a:xfrm>
        </p:spPr>
      </p:sp>
      <p:sp>
        <p:nvSpPr>
          <p:cNvPr id="386051"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728959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F605A4-95FE-43A5-B833-AD61A59CAE5D}" type="slidenum">
              <a:rPr lang="en-US" altLang="zh-CN"/>
              <a:t>17</a:t>
            </a:fld>
            <a:endParaRPr lang="en-US" altLang="zh-CN"/>
          </a:p>
        </p:txBody>
      </p:sp>
      <p:sp>
        <p:nvSpPr>
          <p:cNvPr id="414722" name="Rectangle 2"/>
          <p:cNvSpPr>
            <a:spLocks noGrp="1" noRot="1" noChangeAspect="1" noChangeArrowheads="1" noTextEdit="1"/>
          </p:cNvSpPr>
          <p:nvPr>
            <p:ph type="sldImg"/>
          </p:nvPr>
        </p:nvSpPr>
        <p:spPr>
          <a:xfrm>
            <a:off x="1258888" y="720725"/>
            <a:ext cx="4791075" cy="3594100"/>
          </a:xfrm>
        </p:spPr>
      </p:sp>
      <p:sp>
        <p:nvSpPr>
          <p:cNvPr id="4147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716564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94A280A-1D72-42CF-86D7-B6450FA248D2}" type="slidenum">
              <a:rPr lang="en-US" altLang="zh-CN"/>
              <a:t>18</a:t>
            </a:fld>
            <a:endParaRPr lang="en-US" altLang="zh-CN"/>
          </a:p>
        </p:txBody>
      </p:sp>
      <p:sp>
        <p:nvSpPr>
          <p:cNvPr id="416770" name="Rectangle 2"/>
          <p:cNvSpPr>
            <a:spLocks noGrp="1" noRot="1" noChangeAspect="1" noChangeArrowheads="1" noTextEdit="1"/>
          </p:cNvSpPr>
          <p:nvPr>
            <p:ph type="sldImg"/>
          </p:nvPr>
        </p:nvSpPr>
        <p:spPr>
          <a:xfrm>
            <a:off x="1258888" y="720725"/>
            <a:ext cx="4791075" cy="3594100"/>
          </a:xfrm>
        </p:spPr>
      </p:sp>
      <p:sp>
        <p:nvSpPr>
          <p:cNvPr id="416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41912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939A2D-DBDE-4093-A61D-A7EEBC30C6CA}" type="slidenum">
              <a:rPr lang="en-US" altLang="zh-CN"/>
              <a:t>19</a:t>
            </a:fld>
            <a:endParaRPr lang="en-US" altLang="zh-CN"/>
          </a:p>
        </p:txBody>
      </p:sp>
      <p:sp>
        <p:nvSpPr>
          <p:cNvPr id="420866" name="Rectangle 2"/>
          <p:cNvSpPr>
            <a:spLocks noGrp="1" noRot="1" noChangeAspect="1" noChangeArrowheads="1" noTextEdit="1"/>
          </p:cNvSpPr>
          <p:nvPr>
            <p:ph type="sldImg"/>
          </p:nvPr>
        </p:nvSpPr>
        <p:spPr>
          <a:xfrm>
            <a:off x="1258888" y="720725"/>
            <a:ext cx="4791075" cy="3594100"/>
          </a:xfrm>
        </p:spPr>
      </p:sp>
      <p:sp>
        <p:nvSpPr>
          <p:cNvPr id="420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55297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43BBC45-244F-4BE7-9987-858E918DF296}" type="slidenum">
              <a:rPr lang="en-US" altLang="zh-CN"/>
              <a:t>20</a:t>
            </a:fld>
            <a:endParaRPr lang="en-US" altLang="zh-CN"/>
          </a:p>
        </p:txBody>
      </p:sp>
      <p:sp>
        <p:nvSpPr>
          <p:cNvPr id="422914" name="Rectangle 2"/>
          <p:cNvSpPr>
            <a:spLocks noGrp="1" noRot="1" noChangeAspect="1" noChangeArrowheads="1" noTextEdit="1"/>
          </p:cNvSpPr>
          <p:nvPr>
            <p:ph type="sldImg"/>
          </p:nvPr>
        </p:nvSpPr>
        <p:spPr>
          <a:xfrm>
            <a:off x="1258888" y="720725"/>
            <a:ext cx="4791075" cy="3594100"/>
          </a:xfrm>
        </p:spPr>
      </p:sp>
      <p:sp>
        <p:nvSpPr>
          <p:cNvPr id="4229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61766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CA093A5-E0B9-40A5-BA5A-48586C59F6CE}" type="slidenum">
              <a:rPr lang="en-US" altLang="zh-CN"/>
              <a:t>21</a:t>
            </a:fld>
            <a:endParaRPr lang="en-US" altLang="zh-CN"/>
          </a:p>
        </p:txBody>
      </p:sp>
      <p:sp>
        <p:nvSpPr>
          <p:cNvPr id="424962" name="Rectangle 2"/>
          <p:cNvSpPr>
            <a:spLocks noGrp="1" noRot="1" noChangeAspect="1" noChangeArrowheads="1" noTextEdit="1"/>
          </p:cNvSpPr>
          <p:nvPr>
            <p:ph type="sldImg"/>
          </p:nvPr>
        </p:nvSpPr>
        <p:spPr>
          <a:xfrm>
            <a:off x="1258888" y="720725"/>
            <a:ext cx="4791075" cy="3594100"/>
          </a:xfrm>
        </p:spPr>
      </p:sp>
      <p:sp>
        <p:nvSpPr>
          <p:cNvPr id="4249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99681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995C20-B223-4357-A576-CF548AEBB936}" type="slidenum">
              <a:rPr lang="en-US" altLang="zh-CN"/>
              <a:t>24</a:t>
            </a:fld>
            <a:endParaRPr lang="en-US" altLang="zh-CN"/>
          </a:p>
        </p:txBody>
      </p:sp>
      <p:sp>
        <p:nvSpPr>
          <p:cNvPr id="30722" name="Rectangle 2"/>
          <p:cNvSpPr>
            <a:spLocks noGrp="1" noRot="1" noChangeAspect="1" noChangeArrowheads="1" noTextEdit="1"/>
          </p:cNvSpPr>
          <p:nvPr>
            <p:ph type="sldImg"/>
          </p:nvPr>
        </p:nvSpPr>
        <p:spPr>
          <a:xfrm>
            <a:off x="1258888" y="720725"/>
            <a:ext cx="4791075" cy="3594100"/>
          </a:xfrm>
        </p:spPr>
      </p:sp>
      <p:sp>
        <p:nvSpPr>
          <p:cNvPr id="30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28693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en-US" altLang="zh-CN" dirty="0"/>
              <a:t>BIM</a:t>
            </a:r>
            <a:r>
              <a:rPr lang="zh-CN" altLang="en-US" dirty="0"/>
              <a:t>是</a:t>
            </a:r>
            <a:r>
              <a:rPr lang="en-US" altLang="zh-CN" dirty="0"/>
              <a:t>BM25</a:t>
            </a:r>
            <a:r>
              <a:rPr lang="zh-CN" altLang="en-US" dirty="0"/>
              <a:t>的</a:t>
            </a:r>
            <a:r>
              <a:rPr lang="en-US" altLang="zh-CN" dirty="0" err="1"/>
              <a:t>idf</a:t>
            </a:r>
            <a:r>
              <a:rPr lang="zh-CN" altLang="en-US" dirty="0"/>
              <a:t>部分。现有</a:t>
            </a:r>
            <a:r>
              <a:rPr lang="en-US" altLang="zh-CN" dirty="0"/>
              <a:t>BIM</a:t>
            </a:r>
            <a:r>
              <a:rPr lang="zh-CN" altLang="en-US" dirty="0"/>
              <a:t>，后续完善了</a:t>
            </a:r>
            <a:r>
              <a:rPr lang="en-US" altLang="zh-CN" dirty="0"/>
              <a:t>TF</a:t>
            </a:r>
            <a:r>
              <a:rPr lang="zh-CN" altLang="en-US" dirty="0"/>
              <a:t>权重公式，最终得到</a:t>
            </a:r>
            <a:r>
              <a:rPr lang="en-US" altLang="zh-CN" dirty="0"/>
              <a:t>BM25</a:t>
            </a:r>
            <a:r>
              <a:rPr lang="zh-CN" altLang="en-US" dirty="0"/>
              <a:t>模型</a:t>
            </a:r>
          </a:p>
        </p:txBody>
      </p:sp>
      <p:sp>
        <p:nvSpPr>
          <p:cNvPr id="4" name="灯片编号占位符 3"/>
          <p:cNvSpPr>
            <a:spLocks noGrp="1"/>
          </p:cNvSpPr>
          <p:nvPr>
            <p:ph type="sldNum"/>
          </p:nvPr>
        </p:nvSpPr>
        <p:spPr/>
        <p:txBody>
          <a:bodyPr/>
          <a:lstStyle/>
          <a:p>
            <a:pPr>
              <a:defRPr/>
            </a:pPr>
            <a:fld id="{655445CD-BE69-4A95-B1A9-CC7D8B1B044C}" type="slidenum">
              <a:rPr lang="en-US" smtClean="0"/>
              <a:t>28</a:t>
            </a:fld>
            <a:endParaRPr lang="en-US"/>
          </a:p>
        </p:txBody>
      </p:sp>
    </p:spTree>
    <p:extLst>
      <p:ext uri="{BB962C8B-B14F-4D97-AF65-F5344CB8AC3E}">
        <p14:creationId xmlns:p14="http://schemas.microsoft.com/office/powerpoint/2010/main" val="2239484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949A1E8-46D9-4A66-8978-4AA0EA3972E4}" type="slidenum">
              <a:rPr lang="en-US" altLang="zh-CN"/>
              <a:t>29</a:t>
            </a:fld>
            <a:endParaRPr lang="en-US" altLang="zh-CN"/>
          </a:p>
        </p:txBody>
      </p:sp>
      <p:sp>
        <p:nvSpPr>
          <p:cNvPr id="388098" name="Rectangle 2"/>
          <p:cNvSpPr>
            <a:spLocks noGrp="1" noRot="1" noChangeAspect="1" noChangeArrowheads="1" noTextEdit="1"/>
          </p:cNvSpPr>
          <p:nvPr>
            <p:ph type="sldImg"/>
          </p:nvPr>
        </p:nvSpPr>
        <p:spPr>
          <a:xfrm>
            <a:off x="1258888" y="720725"/>
            <a:ext cx="4791075" cy="3594100"/>
          </a:xfrm>
        </p:spPr>
      </p:sp>
      <p:sp>
        <p:nvSpPr>
          <p:cNvPr id="38809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282438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9E30687-28A8-4AB7-9B5C-B2E0DEE90CF9}" type="slidenum">
              <a:rPr lang="en-US" altLang="zh-CN"/>
              <a:t>30</a:t>
            </a:fld>
            <a:endParaRPr lang="en-US" altLang="zh-CN"/>
          </a:p>
        </p:txBody>
      </p:sp>
      <p:sp>
        <p:nvSpPr>
          <p:cNvPr id="409602" name="Rectangle 2"/>
          <p:cNvSpPr>
            <a:spLocks noGrp="1" noRot="1" noChangeAspect="1" noChangeArrowheads="1" noTextEdit="1"/>
          </p:cNvSpPr>
          <p:nvPr>
            <p:ph type="sldImg"/>
          </p:nvPr>
        </p:nvSpPr>
        <p:spPr>
          <a:xfrm>
            <a:off x="1258888" y="720725"/>
            <a:ext cx="4791075" cy="3594100"/>
          </a:xfrm>
        </p:spPr>
      </p:sp>
      <p:sp>
        <p:nvSpPr>
          <p:cNvPr id="4096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05435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1913880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61B3745-BB14-4B8F-BDDF-1E711B999E48}" type="slidenum">
              <a:rPr lang="en-US" altLang="zh-CN"/>
              <a:t>31</a:t>
            </a:fld>
            <a:endParaRPr lang="en-US" altLang="zh-CN"/>
          </a:p>
        </p:txBody>
      </p:sp>
      <p:sp>
        <p:nvSpPr>
          <p:cNvPr id="155650" name="Rectangle 2"/>
          <p:cNvSpPr>
            <a:spLocks noGrp="1" noRot="1" noChangeAspect="1" noChangeArrowheads="1" noTextEdit="1"/>
          </p:cNvSpPr>
          <p:nvPr>
            <p:ph type="sldImg"/>
          </p:nvPr>
        </p:nvSpPr>
        <p:spPr>
          <a:xfrm>
            <a:off x="1258888" y="720725"/>
            <a:ext cx="4791075" cy="3594100"/>
          </a:xfrm>
        </p:spPr>
      </p:sp>
      <p:sp>
        <p:nvSpPr>
          <p:cNvPr id="1556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85963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C5C1774-2C3A-4144-9B32-351A52B10A74}" type="slidenum">
              <a:rPr lang="en-US" altLang="zh-CN"/>
              <a:t>32</a:t>
            </a:fld>
            <a:endParaRPr lang="en-US" altLang="zh-CN"/>
          </a:p>
        </p:txBody>
      </p:sp>
      <p:sp>
        <p:nvSpPr>
          <p:cNvPr id="160770" name="Rectangle 2"/>
          <p:cNvSpPr>
            <a:spLocks noGrp="1" noRot="1" noChangeAspect="1" noChangeArrowheads="1" noTextEdit="1"/>
          </p:cNvSpPr>
          <p:nvPr>
            <p:ph type="sldImg"/>
          </p:nvPr>
        </p:nvSpPr>
        <p:spPr>
          <a:xfrm>
            <a:off x="1258888" y="720725"/>
            <a:ext cx="4800600" cy="3600450"/>
          </a:xfrm>
        </p:spPr>
      </p:sp>
      <p:sp>
        <p:nvSpPr>
          <p:cNvPr id="160771" name="Rectangle 3"/>
          <p:cNvSpPr>
            <a:spLocks noGrp="1" noChangeArrowheads="1"/>
          </p:cNvSpPr>
          <p:nvPr>
            <p:ph type="body" idx="1"/>
          </p:nvPr>
        </p:nvSpPr>
        <p:spPr>
          <a:xfrm>
            <a:off x="975360" y="4558904"/>
            <a:ext cx="5364480" cy="4322206"/>
          </a:xfrm>
        </p:spPr>
        <p:txBody>
          <a:bodyPr/>
          <a:lstStyle/>
          <a:p>
            <a:r>
              <a:rPr lang="en-US" altLang="zh-CN" dirty="0"/>
              <a:t>QAF</a:t>
            </a:r>
            <a:r>
              <a:rPr lang="zh-CN" altLang="en-US" dirty="0"/>
              <a:t>：查询平均词频；</a:t>
            </a:r>
            <a:r>
              <a:rPr lang="en-US" altLang="zh-CN" dirty="0"/>
              <a:t>DAF</a:t>
            </a:r>
            <a:r>
              <a:rPr lang="zh-CN" altLang="en-US" dirty="0"/>
              <a:t>：文档平均词频；</a:t>
            </a:r>
            <a:r>
              <a:rPr lang="en-US" altLang="zh-CN" dirty="0"/>
              <a:t>QL</a:t>
            </a:r>
            <a:r>
              <a:rPr lang="zh-CN" altLang="en-US" dirty="0"/>
              <a:t>：查询长度；</a:t>
            </a:r>
            <a:r>
              <a:rPr lang="en-US" altLang="zh-CN" dirty="0"/>
              <a:t>DL</a:t>
            </a:r>
            <a:r>
              <a:rPr lang="zh-CN" altLang="en-US" dirty="0"/>
              <a:t>：文档长度；</a:t>
            </a:r>
            <a:r>
              <a:rPr lang="en-US" altLang="zh-CN" dirty="0"/>
              <a:t>M</a:t>
            </a:r>
            <a:r>
              <a:rPr lang="zh-CN" altLang="en-US"/>
              <a:t>：词典大小</a:t>
            </a:r>
            <a:endParaRPr lang="zh-CN" altLang="zh-CN"/>
          </a:p>
        </p:txBody>
      </p:sp>
    </p:spTree>
    <p:extLst>
      <p:ext uri="{BB962C8B-B14F-4D97-AF65-F5344CB8AC3E}">
        <p14:creationId xmlns:p14="http://schemas.microsoft.com/office/powerpoint/2010/main" val="30924498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F438134-9C5F-4E89-B7BE-6F878F6792AE}" type="slidenum">
              <a:rPr lang="en-US" altLang="zh-CN"/>
              <a:t>33</a:t>
            </a:fld>
            <a:endParaRPr lang="en-US" altLang="zh-CN"/>
          </a:p>
        </p:txBody>
      </p:sp>
      <p:sp>
        <p:nvSpPr>
          <p:cNvPr id="324610" name="Rectangle 2"/>
          <p:cNvSpPr>
            <a:spLocks noGrp="1" noRot="1" noChangeAspect="1" noChangeArrowheads="1" noTextEdit="1"/>
          </p:cNvSpPr>
          <p:nvPr>
            <p:ph type="sldImg"/>
          </p:nvPr>
        </p:nvSpPr>
        <p:spPr>
          <a:xfrm>
            <a:off x="1258888" y="720725"/>
            <a:ext cx="4791075" cy="3594100"/>
          </a:xfrm>
        </p:spPr>
      </p:sp>
      <p:sp>
        <p:nvSpPr>
          <p:cNvPr id="324611" name="Rectangle 3"/>
          <p:cNvSpPr>
            <a:spLocks noGrp="1" noChangeArrowheads="1"/>
          </p:cNvSpPr>
          <p:nvPr>
            <p:ph type="body" idx="1"/>
          </p:nvPr>
        </p:nvSpPr>
        <p:spPr/>
        <p:txBody>
          <a:bodyPr/>
          <a:lstStyle/>
          <a:p>
            <a:r>
              <a:rPr lang="zh-CN" altLang="en-US" dirty="0"/>
              <a:t>判别式模型：估计条件概率 </a:t>
            </a:r>
            <a:r>
              <a:rPr lang="en-US" altLang="zh-CN" dirty="0"/>
              <a:t>P(Y|X)</a:t>
            </a:r>
          </a:p>
          <a:p>
            <a:r>
              <a:rPr lang="zh-CN" altLang="en-US" dirty="0"/>
              <a:t>生成式模型：估计联合概率</a:t>
            </a:r>
            <a:r>
              <a:rPr lang="en-US" altLang="zh-CN" dirty="0"/>
              <a:t>P(X,Y)</a:t>
            </a:r>
            <a:r>
              <a:rPr lang="zh-CN" altLang="en-US" dirty="0"/>
              <a:t>，可以由贝叶斯得到判别式模型，但不能反过来</a:t>
            </a:r>
            <a:endParaRPr lang="en-US" altLang="zh-CN" dirty="0"/>
          </a:p>
          <a:p>
            <a:endParaRPr lang="zh-CN" altLang="zh-CN" dirty="0"/>
          </a:p>
        </p:txBody>
      </p:sp>
    </p:spTree>
    <p:extLst>
      <p:ext uri="{BB962C8B-B14F-4D97-AF65-F5344CB8AC3E}">
        <p14:creationId xmlns:p14="http://schemas.microsoft.com/office/powerpoint/2010/main" val="549352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1494327-B7D7-4ED3-935B-C0E299EAA3D4}" type="slidenum">
              <a:rPr lang="en-US" altLang="zh-CN"/>
              <a:t>35</a:t>
            </a:fld>
            <a:endParaRPr lang="en-US" altLang="zh-CN"/>
          </a:p>
        </p:txBody>
      </p:sp>
      <p:sp>
        <p:nvSpPr>
          <p:cNvPr id="163842" name="Rectangle 2"/>
          <p:cNvSpPr>
            <a:spLocks noGrp="1" noRot="1" noChangeAspect="1" noChangeArrowheads="1" noTextEdit="1"/>
          </p:cNvSpPr>
          <p:nvPr>
            <p:ph type="sldImg"/>
          </p:nvPr>
        </p:nvSpPr>
        <p:spPr>
          <a:xfrm>
            <a:off x="1258888" y="720725"/>
            <a:ext cx="4791075" cy="3594100"/>
          </a:xfrm>
        </p:spPr>
      </p:sp>
      <p:sp>
        <p:nvSpPr>
          <p:cNvPr id="1638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177369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EFF9CEB-7452-4359-B8ED-394CBB09A794}" type="slidenum">
              <a:rPr lang="en-US" altLang="zh-CN"/>
              <a:t>36</a:t>
            </a:fld>
            <a:endParaRPr lang="en-US" altLang="zh-CN"/>
          </a:p>
        </p:txBody>
      </p:sp>
      <p:sp>
        <p:nvSpPr>
          <p:cNvPr id="178178" name="Rectangle 2"/>
          <p:cNvSpPr>
            <a:spLocks noGrp="1" noRot="1" noChangeAspect="1" noChangeArrowheads="1" noTextEdit="1"/>
          </p:cNvSpPr>
          <p:nvPr>
            <p:ph type="sldImg"/>
          </p:nvPr>
        </p:nvSpPr>
        <p:spPr>
          <a:xfrm>
            <a:off x="1258888" y="720725"/>
            <a:ext cx="4791075" cy="3594100"/>
          </a:xfrm>
        </p:spPr>
      </p:sp>
      <p:sp>
        <p:nvSpPr>
          <p:cNvPr id="178179" name="Rectangle 3"/>
          <p:cNvSpPr>
            <a:spLocks noGrp="1" noChangeArrowheads="1"/>
          </p:cNvSpPr>
          <p:nvPr>
            <p:ph type="body" idx="1"/>
          </p:nvPr>
        </p:nvSpPr>
        <p:spPr/>
        <p:txBody>
          <a:bodyPr/>
          <a:lstStyle/>
          <a:p>
            <a:r>
              <a:rPr lang="zh-CN" altLang="en-US" dirty="0"/>
              <a:t>公式推导第一步：分子分母分别由贝叶斯公式得到</a:t>
            </a:r>
            <a:endParaRPr lang="zh-CN" altLang="zh-CN" dirty="0"/>
          </a:p>
        </p:txBody>
      </p:sp>
    </p:spTree>
    <p:extLst>
      <p:ext uri="{BB962C8B-B14F-4D97-AF65-F5344CB8AC3E}">
        <p14:creationId xmlns:p14="http://schemas.microsoft.com/office/powerpoint/2010/main" val="32793259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t>37</a:t>
            </a:fld>
            <a:endParaRPr lang="en-US"/>
          </a:p>
        </p:txBody>
      </p:sp>
    </p:spTree>
    <p:extLst>
      <p:ext uri="{BB962C8B-B14F-4D97-AF65-F5344CB8AC3E}">
        <p14:creationId xmlns:p14="http://schemas.microsoft.com/office/powerpoint/2010/main" val="1147203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68326AD-3683-47CF-8036-A783ADBE404F}" type="slidenum">
              <a:rPr lang="en-US" altLang="zh-CN"/>
              <a:t>40</a:t>
            </a:fld>
            <a:endParaRPr lang="en-US" altLang="zh-CN"/>
          </a:p>
        </p:txBody>
      </p:sp>
      <p:sp>
        <p:nvSpPr>
          <p:cNvPr id="363522" name="Rectangle 2"/>
          <p:cNvSpPr>
            <a:spLocks noGrp="1" noRot="1" noChangeAspect="1" noChangeArrowheads="1" noTextEdit="1"/>
          </p:cNvSpPr>
          <p:nvPr>
            <p:ph type="sldImg"/>
          </p:nvPr>
        </p:nvSpPr>
        <p:spPr>
          <a:xfrm>
            <a:off x="1258888" y="720725"/>
            <a:ext cx="4791075" cy="3594100"/>
          </a:xfrm>
        </p:spPr>
      </p:sp>
      <p:sp>
        <p:nvSpPr>
          <p:cNvPr id="363523" name="Rectangle 3"/>
          <p:cNvSpPr>
            <a:spLocks noGrp="1" noChangeArrowheads="1"/>
          </p:cNvSpPr>
          <p:nvPr>
            <p:ph type="body" idx="1"/>
          </p:nvPr>
        </p:nvSpPr>
        <p:spPr/>
        <p:txBody>
          <a:bodyPr/>
          <a:lstStyle/>
          <a:p>
            <a:r>
              <a:rPr lang="zh-CN" altLang="en-US"/>
              <a:t>注意：相关文档集合所有</a:t>
            </a:r>
            <a:r>
              <a:rPr lang="en-US" altLang="zh-CN"/>
              <a:t>Term</a:t>
            </a:r>
            <a:r>
              <a:rPr lang="zh-CN" altLang="en-US"/>
              <a:t>的概率和不为</a:t>
            </a:r>
            <a:r>
              <a:rPr lang="en-US" altLang="zh-CN"/>
              <a:t>1</a:t>
            </a:r>
            <a:r>
              <a:rPr lang="zh-CN" altLang="en-US"/>
              <a:t>，这是因为每个</a:t>
            </a:r>
            <a:r>
              <a:rPr lang="en-US" altLang="zh-CN"/>
              <a:t>Term</a:t>
            </a:r>
            <a:r>
              <a:rPr lang="zh-CN" altLang="en-US"/>
              <a:t>的概率是指 出现该</a:t>
            </a:r>
            <a:r>
              <a:rPr lang="en-US" altLang="zh-CN"/>
              <a:t>Term</a:t>
            </a:r>
            <a:r>
              <a:rPr lang="zh-CN" altLang="en-US"/>
              <a:t>的文档数</a:t>
            </a:r>
            <a:r>
              <a:rPr lang="en-US" altLang="zh-CN"/>
              <a:t>/</a:t>
            </a:r>
            <a:r>
              <a:rPr lang="zh-CN" altLang="en-US"/>
              <a:t>文档总数。</a:t>
            </a:r>
          </a:p>
        </p:txBody>
      </p:sp>
    </p:spTree>
    <p:extLst>
      <p:ext uri="{BB962C8B-B14F-4D97-AF65-F5344CB8AC3E}">
        <p14:creationId xmlns:p14="http://schemas.microsoft.com/office/powerpoint/2010/main" val="138060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A847DAE-E7E9-4B4E-BE83-A73CAABF468D}" type="slidenum">
              <a:rPr lang="en-US" altLang="zh-CN"/>
              <a:t>41</a:t>
            </a:fld>
            <a:endParaRPr lang="en-US" altLang="zh-CN"/>
          </a:p>
        </p:txBody>
      </p:sp>
      <p:sp>
        <p:nvSpPr>
          <p:cNvPr id="364546" name="Rectangle 2"/>
          <p:cNvSpPr>
            <a:spLocks noGrp="1" noRot="1" noChangeAspect="1" noChangeArrowheads="1" noTextEdit="1"/>
          </p:cNvSpPr>
          <p:nvPr>
            <p:ph type="sldImg"/>
          </p:nvPr>
        </p:nvSpPr>
        <p:spPr>
          <a:xfrm>
            <a:off x="1258888" y="720725"/>
            <a:ext cx="4791075" cy="3594100"/>
          </a:xfrm>
        </p:spPr>
      </p:sp>
      <p:sp>
        <p:nvSpPr>
          <p:cNvPr id="364547" name="Rectangle 3"/>
          <p:cNvSpPr>
            <a:spLocks noGrp="1" noChangeArrowheads="1"/>
          </p:cNvSpPr>
          <p:nvPr>
            <p:ph type="body" idx="1"/>
          </p:nvPr>
        </p:nvSpPr>
        <p:spPr/>
        <p:txBody>
          <a:bodyPr/>
          <a:lstStyle/>
          <a:p>
            <a:r>
              <a:rPr lang="zh-CN" altLang="en-US" dirty="0"/>
              <a:t>第一步：将所有词项分为两种情况，</a:t>
            </a:r>
            <a:r>
              <a:rPr lang="en-US" altLang="zh-CN" dirty="0"/>
              <a:t>in D or not in D</a:t>
            </a:r>
            <a:r>
              <a:rPr lang="zh-CN" altLang="en-US" dirty="0"/>
              <a:t>，然后将条件概率简写为</a:t>
            </a:r>
            <a:r>
              <a:rPr lang="en-US" altLang="zh-CN" dirty="0"/>
              <a:t>p</a:t>
            </a:r>
            <a:r>
              <a:rPr lang="en-US" altLang="zh-CN" baseline="-25000" dirty="0"/>
              <a:t>i</a:t>
            </a:r>
            <a:r>
              <a:rPr lang="zh-CN" altLang="en-US" dirty="0"/>
              <a:t>和</a:t>
            </a:r>
            <a:r>
              <a:rPr lang="en-US" altLang="zh-CN" dirty="0"/>
              <a:t>q</a:t>
            </a:r>
            <a:r>
              <a:rPr lang="en-US" altLang="zh-CN" baseline="-25000" dirty="0"/>
              <a:t>i</a:t>
            </a:r>
            <a:r>
              <a:rPr lang="en-US" altLang="zh-CN" dirty="0"/>
              <a:t>(</a:t>
            </a:r>
            <a:r>
              <a:rPr lang="zh-CN" altLang="en-US" dirty="0"/>
              <a:t>参考右边方框</a:t>
            </a:r>
            <a:r>
              <a:rPr lang="en-US" altLang="zh-CN" dirty="0"/>
              <a:t>)</a:t>
            </a:r>
          </a:p>
        </p:txBody>
      </p:sp>
    </p:spTree>
    <p:extLst>
      <p:ext uri="{BB962C8B-B14F-4D97-AF65-F5344CB8AC3E}">
        <p14:creationId xmlns:p14="http://schemas.microsoft.com/office/powerpoint/2010/main" val="8447723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35113E6-186B-41B1-B9CD-D000D38472A4}" type="slidenum">
              <a:rPr lang="en-US" altLang="zh-CN"/>
              <a:t>42</a:t>
            </a:fld>
            <a:endParaRPr lang="en-US" altLang="zh-CN"/>
          </a:p>
        </p:txBody>
      </p:sp>
      <p:sp>
        <p:nvSpPr>
          <p:cNvPr id="371714" name="Rectangle 2"/>
          <p:cNvSpPr>
            <a:spLocks noGrp="1" noRot="1" noChangeAspect="1" noChangeArrowheads="1" noTextEdit="1"/>
          </p:cNvSpPr>
          <p:nvPr>
            <p:ph type="sldImg"/>
          </p:nvPr>
        </p:nvSpPr>
        <p:spPr>
          <a:xfrm>
            <a:off x="1258888" y="720725"/>
            <a:ext cx="4791075" cy="3594100"/>
          </a:xfrm>
        </p:spPr>
      </p:sp>
      <p:sp>
        <p:nvSpPr>
          <p:cNvPr id="3717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411761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A7A83AC-7D90-4925-B549-F35A1121C020}" type="slidenum">
              <a:rPr lang="en-US" altLang="zh-CN"/>
              <a:t>43</a:t>
            </a:fld>
            <a:endParaRPr lang="en-US" altLang="zh-CN"/>
          </a:p>
        </p:txBody>
      </p:sp>
      <p:sp>
        <p:nvSpPr>
          <p:cNvPr id="179202" name="Rectangle 2"/>
          <p:cNvSpPr>
            <a:spLocks noGrp="1" noRot="1" noChangeAspect="1" noChangeArrowheads="1" noTextEdit="1"/>
          </p:cNvSpPr>
          <p:nvPr>
            <p:ph type="sldImg"/>
          </p:nvPr>
        </p:nvSpPr>
        <p:spPr>
          <a:xfrm>
            <a:off x="1258888" y="720725"/>
            <a:ext cx="4791075" cy="3594100"/>
          </a:xfrm>
        </p:spPr>
      </p:sp>
      <p:sp>
        <p:nvSpPr>
          <p:cNvPr id="179203" name="Rectangle 3"/>
          <p:cNvSpPr>
            <a:spLocks noGrp="1" noChangeArrowheads="1"/>
          </p:cNvSpPr>
          <p:nvPr>
            <p:ph type="body" idx="1"/>
          </p:nvPr>
        </p:nvSpPr>
        <p:spPr/>
        <p:txBody>
          <a:bodyPr/>
          <a:lstStyle/>
          <a:p>
            <a:r>
              <a:rPr lang="zh-CN" altLang="en-US" dirty="0"/>
              <a:t>注：∝ 是 “成比例于”（</a:t>
            </a:r>
            <a:r>
              <a:rPr lang="en-US" altLang="zh-CN" dirty="0"/>
              <a:t>Proportional to</a:t>
            </a:r>
            <a:r>
              <a:rPr lang="zh-CN" altLang="en-US" dirty="0"/>
              <a:t>）的意思，在这里似乎不太准确，这里想要表达的是“排序关系不变”的意思，即将常数删除不影响文档的排序。</a:t>
            </a:r>
            <a:r>
              <a:rPr lang="en-US" altLang="zh-CN" dirty="0"/>
              <a:t>IR</a:t>
            </a:r>
            <a:r>
              <a:rPr lang="zh-CN" altLang="en-US" dirty="0"/>
              <a:t>文献里常用 </a:t>
            </a:r>
            <a:r>
              <a:rPr lang="en-US" altLang="zh-CN" dirty="0"/>
              <a:t>rank equivalent</a:t>
            </a:r>
            <a:r>
              <a:rPr lang="zh-CN" altLang="en-US" dirty="0"/>
              <a:t>表达这种“不影响排序”的关系。</a:t>
            </a:r>
            <a:endParaRPr lang="en-US" altLang="zh-CN" dirty="0"/>
          </a:p>
          <a:p>
            <a:r>
              <a:rPr lang="zh-CN" altLang="en-US" dirty="0"/>
              <a:t>在推导的第三行中反复使用全概率公式。</a:t>
            </a:r>
            <a:endParaRPr lang="en-US" altLang="zh-CN" dirty="0"/>
          </a:p>
          <a:p>
            <a:r>
              <a:rPr lang="zh-CN" altLang="en-US" sz="1200" dirty="0">
                <a:solidFill>
                  <a:schemeClr val="tx1"/>
                </a:solidFill>
                <a:latin typeface="Times New Roman" panose="02020603050405020304" pitchFamily="18" charset="0"/>
                <a:ea typeface="黑体" panose="02010609060101010101" pitchFamily="49" charset="-122"/>
              </a:rPr>
              <a:t>假设对不属于</a:t>
            </a:r>
            <a:r>
              <a:rPr lang="en-US" altLang="zh-CN" sz="1200" dirty="0">
                <a:solidFill>
                  <a:schemeClr val="tx1"/>
                </a:solidFill>
                <a:latin typeface="Times New Roman" panose="02020603050405020304" pitchFamily="18" charset="0"/>
                <a:ea typeface="黑体" panose="02010609060101010101" pitchFamily="49" charset="-122"/>
              </a:rPr>
              <a:t>Q</a:t>
            </a:r>
            <a:r>
              <a:rPr lang="zh-CN" altLang="en-US" sz="1200" dirty="0">
                <a:solidFill>
                  <a:schemeClr val="tx1"/>
                </a:solidFill>
                <a:latin typeface="Times New Roman" panose="02020603050405020304" pitchFamily="18" charset="0"/>
                <a:ea typeface="黑体" panose="02010609060101010101" pitchFamily="49" charset="-122"/>
              </a:rPr>
              <a:t>的</a:t>
            </a:r>
            <a:r>
              <a:rPr lang="en-US" altLang="zh-CN" sz="1200" dirty="0">
                <a:solidFill>
                  <a:schemeClr val="tx1"/>
                </a:solidFill>
                <a:latin typeface="Times New Roman" panose="02020603050405020304" pitchFamily="18" charset="0"/>
                <a:ea typeface="黑体" panose="02010609060101010101" pitchFamily="49" charset="-122"/>
              </a:rPr>
              <a:t>term, </a:t>
            </a:r>
            <a:r>
              <a:rPr lang="en-US" altLang="zh-CN" sz="1200" i="1" dirty="0">
                <a:solidFill>
                  <a:schemeClr val="tx1"/>
                </a:solidFill>
                <a:latin typeface="Times New Roman" panose="02020603050405020304" pitchFamily="18" charset="0"/>
                <a:ea typeface="黑体" panose="02010609060101010101" pitchFamily="49" charset="-122"/>
              </a:rPr>
              <a:t>p</a:t>
            </a:r>
            <a:r>
              <a:rPr lang="en-US" altLang="zh-CN" sz="1200" baseline="-25000" dirty="0">
                <a:solidFill>
                  <a:schemeClr val="tx1"/>
                </a:solidFill>
                <a:latin typeface="Times New Roman" panose="02020603050405020304" pitchFamily="18" charset="0"/>
                <a:ea typeface="黑体" panose="02010609060101010101" pitchFamily="49" charset="-122"/>
              </a:rPr>
              <a:t>i</a:t>
            </a:r>
            <a:r>
              <a:rPr lang="en-US" altLang="zh-CN" sz="1200" dirty="0">
                <a:solidFill>
                  <a:schemeClr val="tx1"/>
                </a:solidFill>
                <a:latin typeface="Times New Roman" panose="02020603050405020304" pitchFamily="18" charset="0"/>
                <a:ea typeface="黑体" panose="02010609060101010101" pitchFamily="49" charset="-122"/>
              </a:rPr>
              <a:t>=</a:t>
            </a:r>
            <a:r>
              <a:rPr lang="en-US" altLang="zh-CN" sz="1200" i="1" dirty="0">
                <a:solidFill>
                  <a:schemeClr val="tx1"/>
                </a:solidFill>
                <a:latin typeface="Times New Roman" panose="02020603050405020304" pitchFamily="18" charset="0"/>
                <a:ea typeface="黑体" panose="02010609060101010101" pitchFamily="49" charset="-122"/>
              </a:rPr>
              <a:t>q</a:t>
            </a:r>
            <a:r>
              <a:rPr lang="en-US" altLang="zh-CN" sz="1200" i="1" baseline="-25000" dirty="0">
                <a:solidFill>
                  <a:schemeClr val="tx1"/>
                </a:solidFill>
                <a:latin typeface="Times New Roman" panose="02020603050405020304" pitchFamily="18" charset="0"/>
                <a:ea typeface="黑体" panose="02010609060101010101" pitchFamily="49" charset="-122"/>
              </a:rPr>
              <a:t>i</a:t>
            </a:r>
            <a:r>
              <a:rPr lang="zh-CN" altLang="en-US" sz="1200" dirty="0">
                <a:solidFill>
                  <a:schemeClr val="tx1"/>
                </a:solidFill>
                <a:latin typeface="Times New Roman" panose="02020603050405020304" pitchFamily="18" charset="0"/>
                <a:ea typeface="黑体" panose="02010609060101010101" pitchFamily="49" charset="-122"/>
              </a:rPr>
              <a:t>，：假设与主题无关的</a:t>
            </a:r>
            <a:r>
              <a:rPr lang="en-US" altLang="zh-CN" sz="1200" dirty="0">
                <a:solidFill>
                  <a:schemeClr val="tx1"/>
                </a:solidFill>
                <a:latin typeface="Times New Roman" panose="02020603050405020304" pitchFamily="18" charset="0"/>
                <a:ea typeface="黑体" panose="02010609060101010101" pitchFamily="49" charset="-122"/>
              </a:rPr>
              <a:t>t</a:t>
            </a:r>
            <a:r>
              <a:rPr lang="zh-CN" altLang="en-US" sz="1200" dirty="0">
                <a:solidFill>
                  <a:schemeClr val="tx1"/>
                </a:solidFill>
                <a:latin typeface="Times New Roman" panose="02020603050405020304" pitchFamily="18" charset="0"/>
                <a:ea typeface="黑体" panose="02010609060101010101" pitchFamily="49" charset="-122"/>
              </a:rPr>
              <a:t>在相关和不相关文档中的分布一致。相反情况是，与查询主题关联的词项，在相关文档中出现的概率远大于不相关文档</a:t>
            </a:r>
            <a:endParaRPr lang="zh-CN" altLang="zh-CN" dirty="0"/>
          </a:p>
        </p:txBody>
      </p:sp>
    </p:spTree>
    <p:extLst>
      <p:ext uri="{BB962C8B-B14F-4D97-AF65-F5344CB8AC3E}">
        <p14:creationId xmlns:p14="http://schemas.microsoft.com/office/powerpoint/2010/main" val="52219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9103021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D54B05A-407B-48BF-AB14-F7A16D11BA61}" type="slidenum">
              <a:rPr lang="en-US" altLang="zh-CN"/>
              <a:t>44</a:t>
            </a:fld>
            <a:endParaRPr lang="en-US" altLang="zh-CN"/>
          </a:p>
        </p:txBody>
      </p:sp>
      <p:sp>
        <p:nvSpPr>
          <p:cNvPr id="186370" name="Rectangle 2"/>
          <p:cNvSpPr>
            <a:spLocks noGrp="1" noRot="1" noChangeAspect="1" noChangeArrowheads="1" noTextEdit="1"/>
          </p:cNvSpPr>
          <p:nvPr>
            <p:ph type="sldImg"/>
          </p:nvPr>
        </p:nvSpPr>
        <p:spPr>
          <a:xfrm>
            <a:off x="1258888" y="720725"/>
            <a:ext cx="4791075" cy="3594100"/>
          </a:xfrm>
        </p:spPr>
      </p:sp>
      <p:sp>
        <p:nvSpPr>
          <p:cNvPr id="186371" name="Rectangle 3"/>
          <p:cNvSpPr>
            <a:spLocks noGrp="1" noChangeArrowheads="1"/>
          </p:cNvSpPr>
          <p:nvPr>
            <p:ph type="body" idx="1"/>
          </p:nvPr>
        </p:nvSpPr>
        <p:spPr/>
        <p:txBody>
          <a:bodyPr/>
          <a:lstStyle/>
          <a:p>
            <a:r>
              <a:rPr lang="zh-CN" altLang="en-US" dirty="0"/>
              <a:t>平滑：避免零概率、</a:t>
            </a:r>
            <a:r>
              <a:rPr lang="en-US" altLang="zh-CN" dirty="0" err="1"/>
              <a:t>NaN</a:t>
            </a:r>
            <a:r>
              <a:rPr lang="en-US" altLang="zh-CN" dirty="0"/>
              <a:t>(Not a number)</a:t>
            </a:r>
            <a:r>
              <a:rPr lang="zh-CN" altLang="en-US" dirty="0"/>
              <a:t>等错误，比如 </a:t>
            </a:r>
            <a:r>
              <a:rPr lang="en-US" altLang="zh-CN" dirty="0"/>
              <a:t>N</a:t>
            </a:r>
            <a:r>
              <a:rPr lang="en-US" altLang="zh-CN"/>
              <a:t>=R</a:t>
            </a:r>
            <a:r>
              <a:rPr lang="en-US" altLang="zh-CN" baseline="-25000"/>
              <a:t>i</a:t>
            </a:r>
            <a:endParaRPr lang="zh-CN" altLang="zh-CN" dirty="0"/>
          </a:p>
        </p:txBody>
      </p:sp>
    </p:spTree>
    <p:extLst>
      <p:ext uri="{BB962C8B-B14F-4D97-AF65-F5344CB8AC3E}">
        <p14:creationId xmlns:p14="http://schemas.microsoft.com/office/powerpoint/2010/main" val="18238751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FBCD245-B2F5-4BEB-91F0-682B044531CE}" type="slidenum">
              <a:rPr lang="en-US" altLang="zh-CN"/>
              <a:t>46</a:t>
            </a:fld>
            <a:endParaRPr lang="en-US" altLang="zh-CN"/>
          </a:p>
        </p:txBody>
      </p:sp>
      <p:sp>
        <p:nvSpPr>
          <p:cNvPr id="32770" name="Rectangle 2"/>
          <p:cNvSpPr>
            <a:spLocks noGrp="1" noRot="1" noChangeAspect="1" noChangeArrowheads="1" noTextEdit="1"/>
          </p:cNvSpPr>
          <p:nvPr>
            <p:ph type="sldImg"/>
          </p:nvPr>
        </p:nvSpPr>
        <p:spPr>
          <a:xfrm>
            <a:off x="1258888" y="720725"/>
            <a:ext cx="4791075" cy="3594100"/>
          </a:xfrm>
        </p:spPr>
      </p:sp>
      <p:sp>
        <p:nvSpPr>
          <p:cNvPr id="32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023748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72BD2B5-19C5-43C9-B545-BC5CBB86B56A}" type="slidenum">
              <a:rPr lang="en-US" altLang="zh-CN"/>
              <a:t>47</a:t>
            </a:fld>
            <a:endParaRPr lang="en-US" altLang="zh-CN"/>
          </a:p>
        </p:txBody>
      </p:sp>
      <p:sp>
        <p:nvSpPr>
          <p:cNvPr id="180226" name="Rectangle 2"/>
          <p:cNvSpPr>
            <a:spLocks noGrp="1" noRot="1" noChangeAspect="1" noChangeArrowheads="1" noTextEdit="1"/>
          </p:cNvSpPr>
          <p:nvPr>
            <p:ph type="sldImg"/>
          </p:nvPr>
        </p:nvSpPr>
        <p:spPr>
          <a:xfrm>
            <a:off x="1258888" y="720725"/>
            <a:ext cx="4791075" cy="3594100"/>
          </a:xfrm>
        </p:spPr>
      </p:sp>
      <p:sp>
        <p:nvSpPr>
          <p:cNvPr id="180227" name="Rectangle 3"/>
          <p:cNvSpPr>
            <a:spLocks noGrp="1" noChangeArrowheads="1"/>
          </p:cNvSpPr>
          <p:nvPr>
            <p:ph type="body" idx="1"/>
          </p:nvPr>
        </p:nvSpPr>
        <p:spPr/>
        <p:txBody>
          <a:bodyPr/>
          <a:lstStyle/>
          <a:p>
            <a:r>
              <a:rPr lang="en-US" altLang="zh-CN" dirty="0"/>
              <a:t>p</a:t>
            </a:r>
            <a:r>
              <a:rPr lang="en-US" altLang="zh-CN" baseline="-25000" dirty="0"/>
              <a:t>i</a:t>
            </a:r>
            <a:r>
              <a:rPr lang="zh-CN" altLang="en-US" dirty="0"/>
              <a:t>：在相关情况下，</a:t>
            </a:r>
            <a:r>
              <a:rPr lang="en-US" altLang="zh-CN" dirty="0" err="1"/>
              <a:t>t</a:t>
            </a:r>
            <a:r>
              <a:rPr lang="en-US" altLang="zh-CN" baseline="-25000" dirty="0" err="1"/>
              <a:t>i</a:t>
            </a:r>
            <a:r>
              <a:rPr lang="zh-CN" altLang="en-US" dirty="0"/>
              <a:t>出现的概率。具体来说，指的是从相关文档集中随机抽取文档，其中包含</a:t>
            </a:r>
            <a:r>
              <a:rPr lang="en-US" altLang="zh-CN" dirty="0" err="1"/>
              <a:t>t</a:t>
            </a:r>
            <a:r>
              <a:rPr lang="en-US" altLang="zh-CN" baseline="-25000" dirty="0" err="1"/>
              <a:t>i</a:t>
            </a:r>
            <a:r>
              <a:rPr lang="zh-CN" altLang="en-US" dirty="0"/>
              <a:t>的概率。</a:t>
            </a:r>
            <a:endParaRPr lang="en-US" altLang="zh-CN" dirty="0"/>
          </a:p>
          <a:p>
            <a:r>
              <a:rPr lang="en-US" altLang="zh-CN" dirty="0"/>
              <a:t>q</a:t>
            </a:r>
            <a:r>
              <a:rPr lang="en-US" altLang="zh-CN" baseline="-25000" dirty="0"/>
              <a:t>i</a:t>
            </a:r>
            <a:r>
              <a:rPr lang="zh-CN" altLang="en-US" dirty="0"/>
              <a:t>同理。</a:t>
            </a:r>
            <a:endParaRPr lang="en-US" altLang="zh-CN" dirty="0"/>
          </a:p>
          <a:p>
            <a:r>
              <a:rPr lang="zh-CN" altLang="en-US" dirty="0"/>
              <a:t>假设</a:t>
            </a:r>
            <a:r>
              <a:rPr lang="en-US" altLang="zh-CN" dirty="0"/>
              <a:t>p</a:t>
            </a:r>
            <a:r>
              <a:rPr lang="en-US" altLang="zh-CN" baseline="-25000" dirty="0"/>
              <a:t>i</a:t>
            </a:r>
            <a:r>
              <a:rPr lang="en-US" altLang="zh-CN" dirty="0"/>
              <a:t>=0.5</a:t>
            </a:r>
            <a:r>
              <a:rPr lang="zh-CN" altLang="en-US" dirty="0"/>
              <a:t>，即假设查询词在相关文档中常见。</a:t>
            </a:r>
            <a:endParaRPr lang="zh-CN" altLang="zh-CN" dirty="0"/>
          </a:p>
        </p:txBody>
      </p:sp>
    </p:spTree>
    <p:extLst>
      <p:ext uri="{BB962C8B-B14F-4D97-AF65-F5344CB8AC3E}">
        <p14:creationId xmlns:p14="http://schemas.microsoft.com/office/powerpoint/2010/main" val="34624952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9F7961B-FB98-4E9A-AC14-D3383D262DF8}" type="slidenum">
              <a:rPr lang="en-US" altLang="zh-CN"/>
              <a:t>48</a:t>
            </a:fld>
            <a:endParaRPr lang="en-US" altLang="zh-CN"/>
          </a:p>
        </p:txBody>
      </p:sp>
      <p:sp>
        <p:nvSpPr>
          <p:cNvPr id="181250" name="Rectangle 2"/>
          <p:cNvSpPr>
            <a:spLocks noGrp="1" noRot="1" noChangeAspect="1" noChangeArrowheads="1" noTextEdit="1"/>
          </p:cNvSpPr>
          <p:nvPr>
            <p:ph type="sldImg"/>
          </p:nvPr>
        </p:nvSpPr>
        <p:spPr>
          <a:xfrm>
            <a:off x="1258888" y="720725"/>
            <a:ext cx="4791075" cy="3594100"/>
          </a:xfrm>
        </p:spPr>
      </p:sp>
      <p:sp>
        <p:nvSpPr>
          <p:cNvPr id="1812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964897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8A832B0-A334-4F1F-B6A5-92F7D77F2563}" type="slidenum">
              <a:rPr lang="en-US" altLang="zh-CN"/>
              <a:t>49</a:t>
            </a:fld>
            <a:endParaRPr lang="en-US" altLang="zh-CN"/>
          </a:p>
        </p:txBody>
      </p:sp>
      <p:sp>
        <p:nvSpPr>
          <p:cNvPr id="365570" name="Rectangle 2"/>
          <p:cNvSpPr>
            <a:spLocks noGrp="1" noRot="1" noChangeAspect="1" noChangeArrowheads="1" noTextEdit="1"/>
          </p:cNvSpPr>
          <p:nvPr>
            <p:ph type="sldImg"/>
          </p:nvPr>
        </p:nvSpPr>
        <p:spPr>
          <a:xfrm>
            <a:off x="1258888" y="720725"/>
            <a:ext cx="4791075" cy="3594100"/>
          </a:xfrm>
        </p:spPr>
      </p:sp>
      <p:sp>
        <p:nvSpPr>
          <p:cNvPr id="3655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692136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C564253-B1F8-48B3-AD97-8F35879CEBD1}" type="slidenum">
              <a:rPr lang="en-US" altLang="zh-CN"/>
              <a:t>50</a:t>
            </a:fld>
            <a:endParaRPr lang="en-US" altLang="zh-CN"/>
          </a:p>
        </p:txBody>
      </p:sp>
      <p:sp>
        <p:nvSpPr>
          <p:cNvPr id="330754" name="Rectangle 2"/>
          <p:cNvSpPr>
            <a:spLocks noGrp="1" noRot="1" noChangeAspect="1" noChangeArrowheads="1" noTextEdit="1"/>
          </p:cNvSpPr>
          <p:nvPr>
            <p:ph type="sldImg"/>
          </p:nvPr>
        </p:nvSpPr>
        <p:spPr>
          <a:xfrm>
            <a:off x="1258888" y="720725"/>
            <a:ext cx="4791075" cy="3594100"/>
          </a:xfrm>
        </p:spPr>
      </p:sp>
      <p:sp>
        <p:nvSpPr>
          <p:cNvPr id="330755" name="Rectangle 3"/>
          <p:cNvSpPr>
            <a:spLocks noGrp="1" noChangeArrowheads="1"/>
          </p:cNvSpPr>
          <p:nvPr>
            <p:ph type="body" idx="1"/>
          </p:nvPr>
        </p:nvSpPr>
        <p:spPr/>
        <p:txBody>
          <a:bodyPr/>
          <a:lstStyle/>
          <a:p>
            <a:r>
              <a:rPr lang="en-US" altLang="zh-CN" dirty="0"/>
              <a:t>BIM</a:t>
            </a:r>
            <a:r>
              <a:rPr lang="zh-CN" altLang="en-US" dirty="0"/>
              <a:t>实质上是一个</a:t>
            </a:r>
            <a:r>
              <a:rPr lang="en-US" altLang="zh-CN" dirty="0" err="1"/>
              <a:t>idf</a:t>
            </a:r>
            <a:r>
              <a:rPr lang="zh-CN" altLang="en-US" dirty="0"/>
              <a:t>权重公式，仅考虑了全局信息，缺少局部信息。因此需要和</a:t>
            </a:r>
            <a:r>
              <a:rPr lang="en-US" altLang="zh-CN" dirty="0"/>
              <a:t>TF</a:t>
            </a:r>
            <a:r>
              <a:rPr lang="zh-CN" altLang="en-US" dirty="0"/>
              <a:t>权重配合使用。</a:t>
            </a:r>
            <a:endParaRPr lang="zh-CN" altLang="zh-CN" dirty="0"/>
          </a:p>
        </p:txBody>
      </p:sp>
    </p:spTree>
    <p:extLst>
      <p:ext uri="{BB962C8B-B14F-4D97-AF65-F5344CB8AC3E}">
        <p14:creationId xmlns:p14="http://schemas.microsoft.com/office/powerpoint/2010/main" val="31347899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t>53</a:t>
            </a:fld>
            <a:endParaRPr lang="en-US"/>
          </a:p>
        </p:txBody>
      </p:sp>
    </p:spTree>
    <p:extLst>
      <p:ext uri="{BB962C8B-B14F-4D97-AF65-F5344CB8AC3E}">
        <p14:creationId xmlns:p14="http://schemas.microsoft.com/office/powerpoint/2010/main" val="2572470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133315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949388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054768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648048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11</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extLst>
      <p:ext uri="{BB962C8B-B14F-4D97-AF65-F5344CB8AC3E}">
        <p14:creationId xmlns:p14="http://schemas.microsoft.com/office/powerpoint/2010/main" val="90839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84935DA-3639-4DFC-92DC-F668F13835A5}" type="slidenum">
              <a:rPr lang="en-US" altLang="zh-CN"/>
              <a:t>12</a:t>
            </a:fld>
            <a:endParaRPr lang="en-US" altLang="zh-CN"/>
          </a:p>
        </p:txBody>
      </p:sp>
      <p:sp>
        <p:nvSpPr>
          <p:cNvPr id="143362" name="Rectangle 2"/>
          <p:cNvSpPr>
            <a:spLocks noGrp="1" noRot="1" noChangeAspect="1" noChangeArrowheads="1" noTextEdit="1"/>
          </p:cNvSpPr>
          <p:nvPr>
            <p:ph type="sldImg"/>
          </p:nvPr>
        </p:nvSpPr>
        <p:spPr>
          <a:xfrm>
            <a:off x="1258888" y="720725"/>
            <a:ext cx="4791075" cy="3594100"/>
          </a:xfrm>
        </p:spPr>
      </p:sp>
      <p:sp>
        <p:nvSpPr>
          <p:cNvPr id="1433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53564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MS PGothic" panose="020B0600070205080204" charset="-128"/>
                <a:cs typeface="MS PGothic" panose="020B0600070205080204"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anose="020F0502020204030204" pitchFamily="34" charset="0"/>
                <a:ea typeface="MS PGothic" panose="020B0600070205080204" charset="-128"/>
              </a:rPr>
              <a:t> </a:t>
            </a:r>
          </a:p>
        </p:txBody>
      </p:sp>
      <p:sp>
        <p:nvSpPr>
          <p:cNvPr id="6" name="TextBox 5"/>
          <p:cNvSpPr txBox="1"/>
          <p:nvPr/>
        </p:nvSpPr>
        <p:spPr>
          <a:xfrm>
            <a:off x="2581321" y="1600200"/>
            <a:ext cx="3897221" cy="830997"/>
          </a:xfrm>
          <a:prstGeom prst="rect">
            <a:avLst/>
          </a:prstGeom>
          <a:noFill/>
        </p:spPr>
        <p:txBody>
          <a:bodyPr wrap="none">
            <a:spAutoFit/>
          </a:bodyPr>
          <a:lstStyle/>
          <a:p>
            <a:pPr algn="ctr">
              <a:defRPr/>
            </a:pPr>
            <a:r>
              <a:rPr lang="zh-CN" altLang="en-US" sz="4800" b="1" dirty="0">
                <a:solidFill>
                  <a:srgbClr val="FBFCFF"/>
                </a:solidFill>
                <a:latin typeface="黑体" panose="02010609060101010101" pitchFamily="49" charset="-122"/>
                <a:ea typeface="黑体" panose="02010609060101010101" pitchFamily="49" charset="-122"/>
                <a:cs typeface="Arial Unicode MS" panose="020B0604020202020204" charset="-122"/>
              </a:rPr>
              <a:t>现代信息检索</a:t>
            </a:r>
            <a:endParaRPr lang="en-US" sz="4800" b="1" dirty="0">
              <a:solidFill>
                <a:srgbClr val="FBFCFF"/>
              </a:solidFill>
              <a:latin typeface="黑体" panose="02010609060101010101" pitchFamily="49" charset="-122"/>
              <a:ea typeface="黑体" panose="02010609060101010101" pitchFamily="49" charset="-122"/>
              <a:cs typeface="Arial Unicode MS" panose="020B0604020202020204" charset="-122"/>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anose="02010609060101010101" pitchFamily="49" charset="-122"/>
                <a:ea typeface="楷体" panose="02010609060101010101" pitchFamily="49" charset="-122"/>
              </a:rPr>
              <a:t>中国科学院大学</a:t>
            </a:r>
            <a:r>
              <a:rPr lang="en-US" altLang="zh-CN" sz="1400" dirty="0">
                <a:solidFill>
                  <a:srgbClr val="FFFFFF"/>
                </a:solidFill>
                <a:latin typeface="楷体" panose="02010609060101010101" pitchFamily="49" charset="-122"/>
                <a:ea typeface="楷体" panose="02010609060101010101" pitchFamily="49" charset="-122"/>
              </a:rPr>
              <a:t>2018</a:t>
            </a:r>
            <a:r>
              <a:rPr lang="zh-CN" altLang="en-US" sz="1400" dirty="0">
                <a:solidFill>
                  <a:srgbClr val="FFFFFF"/>
                </a:solidFill>
                <a:latin typeface="楷体" panose="02010609060101010101" pitchFamily="49" charset="-122"/>
                <a:ea typeface="楷体" panose="02010609060101010101" pitchFamily="49" charset="-122"/>
              </a:rPr>
              <a:t>年秋季课程</a:t>
            </a:r>
            <a:r>
              <a:rPr lang="en-US" altLang="zh-CN" sz="1400" dirty="0">
                <a:solidFill>
                  <a:srgbClr val="FFFFFF"/>
                </a:solidFill>
                <a:latin typeface="楷体" panose="02010609060101010101" pitchFamily="49" charset="-122"/>
                <a:ea typeface="楷体" panose="02010609060101010101" pitchFamily="49" charset="-122"/>
              </a:rPr>
              <a:t>《</a:t>
            </a:r>
            <a:r>
              <a:rPr lang="zh-CN" altLang="en-US" sz="1400" dirty="0">
                <a:solidFill>
                  <a:srgbClr val="FFFFFF"/>
                </a:solidFill>
                <a:latin typeface="楷体" panose="02010609060101010101" pitchFamily="49" charset="-122"/>
                <a:ea typeface="楷体" panose="02010609060101010101" pitchFamily="49" charset="-122"/>
              </a:rPr>
              <a:t>现代信息检索</a:t>
            </a:r>
            <a:r>
              <a:rPr lang="en-US" altLang="zh-CN" sz="1400" dirty="0">
                <a:solidFill>
                  <a:srgbClr val="FFFFFF"/>
                </a:solidFill>
                <a:latin typeface="楷体" panose="02010609060101010101" pitchFamily="49" charset="-122"/>
                <a:ea typeface="楷体" panose="02010609060101010101" pitchFamily="49" charset="-122"/>
              </a:rPr>
              <a:t>》                                    </a:t>
            </a:r>
            <a:r>
              <a:rPr lang="zh-CN" altLang="en-US" sz="1400" dirty="0">
                <a:solidFill>
                  <a:srgbClr val="FFFFFF"/>
                </a:solidFill>
                <a:latin typeface="楷体" panose="02010609060101010101" pitchFamily="49" charset="-122"/>
                <a:ea typeface="楷体" panose="02010609060101010101" pitchFamily="49" charset="-122"/>
              </a:rPr>
              <a:t>更新时间：</a:t>
            </a:r>
            <a:r>
              <a:rPr lang="en-US" altLang="zh-CN" sz="1400" dirty="0">
                <a:solidFill>
                  <a:srgbClr val="FFFFFF"/>
                </a:solidFill>
                <a:latin typeface="楷体" panose="02010609060101010101" pitchFamily="49" charset="-122"/>
                <a:ea typeface="楷体" panose="02010609060101010101" pitchFamily="49" charset="-122"/>
              </a:rPr>
              <a:t>                                                                                                   </a:t>
            </a:r>
            <a:endParaRPr lang="zh-CN" altLang="en-US" sz="1400" dirty="0">
              <a:solidFill>
                <a:srgbClr val="FFFFFF"/>
              </a:solidFill>
              <a:latin typeface="楷体" panose="02010609060101010101" pitchFamily="49" charset="-122"/>
              <a:ea typeface="楷体" panose="02010609060101010101" pitchFamily="49" charset="-122"/>
            </a:endParaRPr>
          </a:p>
        </p:txBody>
      </p:sp>
      <p:sp>
        <p:nvSpPr>
          <p:cNvPr id="8" name="Rectangle 11"/>
          <p:cNvSpPr/>
          <p:nvPr/>
        </p:nvSpPr>
        <p:spPr>
          <a:xfrm>
            <a:off x="1491298" y="2438400"/>
            <a:ext cx="6237606" cy="646331"/>
          </a:xfrm>
          <a:prstGeom prst="rect">
            <a:avLst/>
          </a:prstGeom>
        </p:spPr>
        <p:txBody>
          <a:bodyPr wrap="none">
            <a:spAutoFit/>
          </a:bodyPr>
          <a:lstStyle/>
          <a:p>
            <a:pPr algn="ctr">
              <a:defRPr/>
            </a:pPr>
            <a:r>
              <a:rPr lang="en-US" altLang="zh-CN" sz="3600" b="1" dirty="0">
                <a:solidFill>
                  <a:srgbClr val="139CB7"/>
                </a:solidFill>
                <a:latin typeface="Times New Roman" panose="02020603050405020304" pitchFamily="18" charset="0"/>
                <a:ea typeface="Arial Unicode MS" panose="020B0604020202020204" charset="-122"/>
                <a:cs typeface="Times New Roman" panose="02020603050405020304" pitchFamily="18" charset="0"/>
              </a:rPr>
              <a:t>Modern </a:t>
            </a:r>
            <a:r>
              <a:rPr lang="en-US" sz="3600" b="1" dirty="0">
                <a:solidFill>
                  <a:srgbClr val="139CB7"/>
                </a:solidFill>
                <a:latin typeface="Times New Roman" panose="02020603050405020304" pitchFamily="18" charset="0"/>
                <a:ea typeface="Arial Unicode MS" panose="020B0604020202020204" charset="-122"/>
                <a:cs typeface="Times New Roman" panose="02020603050405020304" pitchFamily="18" charset="0"/>
              </a:rPr>
              <a:t>Information Retrieval</a:t>
            </a:r>
          </a:p>
        </p:txBody>
      </p:sp>
      <p:sp>
        <p:nvSpPr>
          <p:cNvPr id="10" name="日期占位符 13"/>
          <p:cNvSpPr txBox="1"/>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a:latin typeface="Calibri" panose="020F0502020204030204" pitchFamily="34" charset="0"/>
              </a:rPr>
              <a:t>*改编自</a:t>
            </a:r>
            <a:r>
              <a:rPr lang="en-US" altLang="zh-CN" sz="1200" dirty="0">
                <a:latin typeface="Calibri" panose="020F0502020204030204" pitchFamily="34" charset="0"/>
              </a:rPr>
              <a:t>”An introduction to  Information retrieval”</a:t>
            </a:r>
            <a:r>
              <a:rPr lang="zh-CN" altLang="en-US" sz="1200" dirty="0">
                <a:latin typeface="Calibri" panose="020F0502020204030204" pitchFamily="34" charset="0"/>
              </a:rPr>
              <a:t>网上公开的课件，地址 </a:t>
            </a:r>
            <a:r>
              <a:rPr lang="en-US" altLang="zh-CN" sz="1200" dirty="0">
                <a:ea typeface="宋体" panose="02010600030101010101" pitchFamily="2" charset="-122"/>
              </a:rPr>
              <a:t>http://nlp.stanford.edu/IR-book/</a:t>
            </a:r>
            <a:endParaRPr lang="zh-CN" altLang="en-US" sz="1200" dirty="0">
              <a:latin typeface="Calibri" panose="020F0502020204030204" pitchFamily="34" charset="0"/>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lvl1pPr>
              <a:defRPr/>
            </a:lvl1pPr>
          </a:lstStyle>
          <a:p>
            <a:pPr>
              <a:defRPr/>
            </a:pPr>
            <a:endParaRPr lang="zh-CN" altLang="en-US"/>
          </a:p>
        </p:txBody>
      </p:sp>
      <p:sp>
        <p:nvSpPr>
          <p:cNvPr id="4" name="Footer Placeholder 3"/>
          <p:cNvSpPr>
            <a:spLocks noGrp="1"/>
          </p:cNvSpPr>
          <p:nvPr>
            <p:ph type="ftr" sz="quarter" idx="11"/>
          </p:nvPr>
        </p:nvSpPr>
        <p:spPr/>
        <p:txBody>
          <a:bodyPr/>
          <a:lstStyle>
            <a:lvl1pPr>
              <a:defRPr/>
            </a:lvl1pPr>
          </a:lstStyle>
          <a:p>
            <a:pPr>
              <a:defRPr/>
            </a:pPr>
            <a:endParaRPr lang="zh-CN" altLang="en-US"/>
          </a:p>
        </p:txBody>
      </p:sp>
      <p:sp>
        <p:nvSpPr>
          <p:cNvPr id="5"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1_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MS PGothic" panose="020B0600070205080204" charset="-128"/>
                <a:cs typeface="MS PGothic" panose="020B0600070205080204"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anose="020F0502020204030204" pitchFamily="34" charset="0"/>
                <a:ea typeface="MS PGothic" panose="020B060007020508020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anose="020F0502020204030204" pitchFamily="34" charset="0"/>
                <a:ea typeface="MS PGothic" panose="020B0600070205080204" charset="-128"/>
              </a:rPr>
              <a:t> </a:t>
            </a:r>
          </a:p>
        </p:txBody>
      </p:sp>
      <p:sp>
        <p:nvSpPr>
          <p:cNvPr id="7" name="TextBox 6"/>
          <p:cNvSpPr txBox="1"/>
          <p:nvPr/>
        </p:nvSpPr>
        <p:spPr>
          <a:xfrm>
            <a:off x="2525486" y="2010996"/>
            <a:ext cx="3262432" cy="707886"/>
          </a:xfrm>
          <a:prstGeom prst="rect">
            <a:avLst/>
          </a:prstGeom>
          <a:noFill/>
        </p:spPr>
        <p:txBody>
          <a:bodyPr wrap="none">
            <a:spAutoFit/>
          </a:bodyPr>
          <a:lstStyle/>
          <a:p>
            <a:pPr>
              <a:defRPr/>
            </a:pPr>
            <a:r>
              <a:rPr lang="zh-CN" altLang="en-US" sz="4000" dirty="0">
                <a:solidFill>
                  <a:srgbClr val="FBFCFF"/>
                </a:solidFill>
                <a:latin typeface="黑体" panose="02010609060101010101" pitchFamily="49" charset="-122"/>
                <a:ea typeface="黑体" panose="02010609060101010101" pitchFamily="49" charset="-122"/>
                <a:cs typeface="Arial Unicode MS" panose="020B0604020202020204" charset="-122"/>
              </a:rPr>
              <a:t>信息检索导论</a:t>
            </a:r>
            <a:endParaRPr lang="en-US" sz="4000" dirty="0">
              <a:solidFill>
                <a:srgbClr val="FBFCFF"/>
              </a:solidFill>
              <a:latin typeface="黑体" panose="02010609060101010101" pitchFamily="49" charset="-122"/>
              <a:ea typeface="黑体" panose="02010609060101010101" pitchFamily="49" charset="-122"/>
              <a:cs typeface="Arial Unicode MS" panose="020B0604020202020204" charset="-122"/>
            </a:endParaRPr>
          </a:p>
        </p:txBody>
      </p:sp>
      <p:sp>
        <p:nvSpPr>
          <p:cNvPr id="8"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ln>
          <a:effectLst>
            <a:outerShdw dist="23000" dir="5400000" rotWithShape="0">
              <a:srgbClr val="808080">
                <a:alpha val="34999"/>
              </a:srgbClr>
            </a:outerShdw>
          </a:effectLst>
        </p:spPr>
        <p:txBody>
          <a:bodyPr anchor="ctr"/>
          <a:lstStyle/>
          <a:p>
            <a:pPr>
              <a:defRPr/>
            </a:pPr>
            <a:r>
              <a:rPr lang="zh-CN" altLang="en-US" sz="1400" i="1" dirty="0">
                <a:solidFill>
                  <a:srgbClr val="FFFFFF"/>
                </a:solidFill>
                <a:latin typeface="Calibri" panose="020F0502020204030204" pitchFamily="34" charset="0"/>
              </a:rPr>
              <a:t>中国科学院大学</a:t>
            </a:r>
            <a:r>
              <a:rPr lang="en-US" altLang="zh-CN" sz="1400" i="1" dirty="0">
                <a:solidFill>
                  <a:srgbClr val="FFFFFF"/>
                </a:solidFill>
                <a:latin typeface="Calibri" panose="020F0502020204030204" pitchFamily="34" charset="0"/>
              </a:rPr>
              <a:t>2016</a:t>
            </a:r>
            <a:r>
              <a:rPr lang="zh-CN" altLang="en-US" sz="1400" i="1" dirty="0">
                <a:solidFill>
                  <a:srgbClr val="FFFFFF"/>
                </a:solidFill>
                <a:latin typeface="Calibri" panose="020F0502020204030204" pitchFamily="34" charset="0"/>
              </a:rPr>
              <a:t>年秋季课程</a:t>
            </a:r>
            <a:r>
              <a:rPr lang="en-US" altLang="zh-CN" sz="1400" i="1" dirty="0">
                <a:solidFill>
                  <a:srgbClr val="FFFFFF"/>
                </a:solidFill>
                <a:latin typeface="Calibri" panose="020F0502020204030204" pitchFamily="34" charset="0"/>
              </a:rPr>
              <a:t>《</a:t>
            </a:r>
            <a:r>
              <a:rPr lang="zh-CN" altLang="en-US" sz="1400" i="1" dirty="0">
                <a:solidFill>
                  <a:srgbClr val="FFFFFF"/>
                </a:solidFill>
                <a:latin typeface="Calibri" panose="020F0502020204030204" pitchFamily="34" charset="0"/>
              </a:rPr>
              <a:t>信息检索导论</a:t>
            </a:r>
            <a:r>
              <a:rPr lang="en-US" altLang="zh-CN" sz="1400" i="1" dirty="0">
                <a:solidFill>
                  <a:srgbClr val="FFFFFF"/>
                </a:solidFill>
                <a:latin typeface="Calibri" panose="020F0502020204030204" pitchFamily="34" charset="0"/>
              </a:rPr>
              <a:t>》                                                                                     </a:t>
            </a:r>
            <a:r>
              <a:rPr lang="zh-CN" altLang="en-US" sz="1400" i="1" dirty="0">
                <a:solidFill>
                  <a:srgbClr val="FFFFFF"/>
                </a:solidFill>
                <a:latin typeface="Calibri" panose="020F0502020204030204" pitchFamily="34" charset="0"/>
              </a:rPr>
              <a:t>主讲人：王斌、何苯</a:t>
            </a:r>
          </a:p>
        </p:txBody>
      </p:sp>
      <p:sp>
        <p:nvSpPr>
          <p:cNvPr id="9" name="Rectangle 11"/>
          <p:cNvSpPr/>
          <p:nvPr/>
        </p:nvSpPr>
        <p:spPr>
          <a:xfrm>
            <a:off x="611560" y="2802404"/>
            <a:ext cx="8358057" cy="646331"/>
          </a:xfrm>
          <a:prstGeom prst="rect">
            <a:avLst/>
          </a:prstGeom>
        </p:spPr>
        <p:txBody>
          <a:bodyPr wrap="none">
            <a:spAutoFit/>
          </a:bodyPr>
          <a:lstStyle/>
          <a:p>
            <a:pPr>
              <a:defRPr/>
            </a:pPr>
            <a:r>
              <a:rPr lang="en-US" altLang="zh-CN" sz="3600" b="1" dirty="0">
                <a:solidFill>
                  <a:srgbClr val="139CB7"/>
                </a:solidFill>
                <a:ea typeface="Arial Unicode MS" panose="020B0604020202020204" charset="-122"/>
                <a:cs typeface="Times New Roman" panose="02020603050405020304" pitchFamily="18" charset="0"/>
              </a:rPr>
              <a:t>An Introduction</a:t>
            </a:r>
            <a:r>
              <a:rPr lang="en-US" altLang="zh-CN" sz="3600" b="1" baseline="0" dirty="0">
                <a:solidFill>
                  <a:srgbClr val="139CB7"/>
                </a:solidFill>
                <a:ea typeface="Arial Unicode MS" panose="020B0604020202020204" charset="-122"/>
                <a:cs typeface="Times New Roman" panose="02020603050405020304" pitchFamily="18" charset="0"/>
              </a:rPr>
              <a:t> to</a:t>
            </a:r>
            <a:r>
              <a:rPr lang="en-US" altLang="zh-CN" sz="3600" b="1" dirty="0">
                <a:solidFill>
                  <a:srgbClr val="139CB7"/>
                </a:solidFill>
                <a:ea typeface="Arial Unicode MS" panose="020B0604020202020204" charset="-122"/>
                <a:cs typeface="Times New Roman" panose="02020603050405020304" pitchFamily="18" charset="0"/>
              </a:rPr>
              <a:t> </a:t>
            </a:r>
            <a:r>
              <a:rPr lang="en-US" sz="3600" b="1" dirty="0">
                <a:solidFill>
                  <a:srgbClr val="139CB7"/>
                </a:solidFill>
                <a:ea typeface="Arial Unicode MS" panose="020B0604020202020204" charset="-122"/>
                <a:cs typeface="Times New Roman" panose="02020603050405020304" pitchFamily="18"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0" name="Date Placeholder 3"/>
          <p:cNvSpPr>
            <a:spLocks noGrp="1"/>
          </p:cNvSpPr>
          <p:nvPr>
            <p:ph type="dt" sz="half" idx="10"/>
          </p:nvPr>
        </p:nvSpPr>
        <p:spPr/>
        <p:txBody>
          <a:bodyPr/>
          <a:lstStyle>
            <a:lvl1pPr>
              <a:defRPr>
                <a:solidFill>
                  <a:srgbClr val="437085"/>
                </a:solidFill>
              </a:defRPr>
            </a:lvl1pPr>
          </a:lstStyle>
          <a:p>
            <a:pPr>
              <a:defRPr/>
            </a:pPr>
            <a:endParaRPr lang="en-US" altLang="zh-CN"/>
          </a:p>
        </p:txBody>
      </p:sp>
      <p:sp>
        <p:nvSpPr>
          <p:cNvPr id="11" name="Footer Placeholder 4"/>
          <p:cNvSpPr>
            <a:spLocks noGrp="1"/>
          </p:cNvSpPr>
          <p:nvPr>
            <p:ph type="ftr" sz="quarter" idx="11"/>
          </p:nvPr>
        </p:nvSpPr>
        <p:spPr/>
        <p:txBody>
          <a:bodyPr/>
          <a:lstStyle>
            <a:lvl1pPr>
              <a:defRPr>
                <a:solidFill>
                  <a:srgbClr val="437085"/>
                </a:solidFill>
              </a:defRPr>
            </a:lvl1pPr>
          </a:lstStyle>
          <a:p>
            <a:pPr>
              <a:defRPr/>
            </a:pPr>
            <a:r>
              <a:rPr lang="en-US" altLang="zh-CN"/>
              <a:t>中科院研究生院2011年度秋季课程</a:t>
            </a:r>
          </a:p>
        </p:txBody>
      </p:sp>
      <p:sp>
        <p:nvSpPr>
          <p:cNvPr id="12" name="Slide Number Placeholder 5"/>
          <p:cNvSpPr>
            <a:spLocks noGrp="1"/>
          </p:cNvSpPr>
          <p:nvPr>
            <p:ph type="sldNum" sz="quarter" idx="12"/>
          </p:nvPr>
        </p:nvSpPr>
        <p:spPr/>
        <p:txBody>
          <a:bodyPr/>
          <a:lstStyle>
            <a:lvl1pPr>
              <a:defRPr>
                <a:solidFill>
                  <a:srgbClr val="437085"/>
                </a:solidFill>
              </a:defRPr>
            </a:lvl1pPr>
          </a:lstStyle>
          <a:p>
            <a:pPr>
              <a:defRPr/>
            </a:pPr>
            <a:fld id="{F1FB7D08-67DA-430D-B31F-1498AA061A61}" type="slidenum">
              <a:rPr lang="en-US" smtClean="0"/>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4" name="TextBox 3"/>
          <p:cNvSpPr txBox="1"/>
          <p:nvPr/>
        </p:nvSpPr>
        <p:spPr>
          <a:xfrm>
            <a:off x="468313" y="1773238"/>
            <a:ext cx="8207375" cy="4154487"/>
          </a:xfrm>
          <a:prstGeom prst="rect">
            <a:avLst/>
          </a:prstGeom>
          <a:noFill/>
        </p:spPr>
        <p:txBody>
          <a:bodyPr>
            <a:spAutoFit/>
          </a:bodyPr>
          <a:lstStyle/>
          <a:p>
            <a:pPr>
              <a:defRPr/>
            </a:pPr>
            <a:endParaRPr lang="en-US" altLang="zh-CN" dirty="0">
              <a:ea typeface="宋体" panose="02010600030101010101" pitchFamily="2" charset="-122"/>
            </a:endParaRPr>
          </a:p>
          <a:p>
            <a:pPr>
              <a:defRPr/>
            </a:pPr>
            <a:endParaRPr lang="en-US" altLang="zh-CN" dirty="0">
              <a:ea typeface="宋体" panose="02010600030101010101" pitchFamily="2" charset="-122"/>
            </a:endParaRPr>
          </a:p>
          <a:p>
            <a:pPr>
              <a:defRPr/>
            </a:pPr>
            <a:endParaRPr lang="en-US" altLang="zh-CN" dirty="0">
              <a:ea typeface="宋体" panose="02010600030101010101" pitchFamily="2" charset="-122"/>
            </a:endParaRPr>
          </a:p>
          <a:p>
            <a:pPr>
              <a:defRPr/>
            </a:pPr>
            <a:endParaRPr lang="en-US" altLang="zh-CN" dirty="0">
              <a:ea typeface="宋体" panose="02010600030101010101" pitchFamily="2" charset="-122"/>
            </a:endParaRPr>
          </a:p>
          <a:p>
            <a:pPr>
              <a:defRPr/>
            </a:pPr>
            <a:endParaRPr lang="en-US" altLang="zh-CN" dirty="0">
              <a:ea typeface="宋体" panose="02010600030101010101" pitchFamily="2" charset="-122"/>
            </a:endParaRPr>
          </a:p>
          <a:p>
            <a:pPr>
              <a:defRPr/>
            </a:pPr>
            <a:endParaRPr lang="en-US" altLang="zh-CN" dirty="0">
              <a:ea typeface="宋体" panose="02010600030101010101" pitchFamily="2" charset="-122"/>
            </a:endParaRPr>
          </a:p>
          <a:p>
            <a:pPr>
              <a:defRPr/>
            </a:pPr>
            <a:endParaRPr lang="en-US" altLang="zh-CN" dirty="0">
              <a:ea typeface="宋体" panose="02010600030101010101" pitchFamily="2" charset="-122"/>
            </a:endParaRPr>
          </a:p>
          <a:p>
            <a:pPr>
              <a:defRPr/>
            </a:pPr>
            <a:endParaRPr lang="en-US" altLang="zh-CN" dirty="0">
              <a:ea typeface="宋体" panose="02010600030101010101" pitchFamily="2" charset="-122"/>
            </a:endParaRPr>
          </a:p>
          <a:p>
            <a:pPr>
              <a:defRPr/>
            </a:pPr>
            <a:endParaRPr lang="en-US" altLang="zh-CN" dirty="0">
              <a:ea typeface="宋体" panose="02010600030101010101" pitchFamily="2" charset="-122"/>
            </a:endParaRPr>
          </a:p>
          <a:p>
            <a:pPr>
              <a:defRPr/>
            </a:pPr>
            <a:endParaRPr lang="en-US" altLang="zh-CN" dirty="0">
              <a:ea typeface="宋体" panose="02010600030101010101" pitchFamily="2" charset="-122"/>
            </a:endParaRPr>
          </a:p>
          <a:p>
            <a:pPr>
              <a:defRPr/>
            </a:pPr>
            <a:endParaRPr lang="zh-CN" altLang="en-US" dirty="0">
              <a:ea typeface="宋体" panose="02010600030101010101" pitchFamily="2" charset="-122"/>
            </a:endParaRPr>
          </a:p>
        </p:txBody>
      </p:sp>
      <p:sp>
        <p:nvSpPr>
          <p:cNvPr id="5" name="TextBox 4"/>
          <p:cNvSpPr txBox="1"/>
          <p:nvPr/>
        </p:nvSpPr>
        <p:spPr>
          <a:xfrm>
            <a:off x="481013" y="1773238"/>
            <a:ext cx="8208962" cy="830262"/>
          </a:xfrm>
          <a:prstGeom prst="rect">
            <a:avLst/>
          </a:prstGeom>
          <a:noFill/>
        </p:spPr>
        <p:txBody>
          <a:bodyPr>
            <a:spAutoFit/>
          </a:bodyPr>
          <a:lstStyle/>
          <a:p>
            <a:pPr marL="457200" indent="-457200">
              <a:buFont typeface="+mj-ea"/>
              <a:buAutoNum type="circleNumDbPlain"/>
              <a:defRPr/>
            </a:pPr>
            <a:endParaRPr lang="en-US" altLang="zh-CN" dirty="0">
              <a:ea typeface="宋体" panose="02010600030101010101" pitchFamily="2" charset="-122"/>
            </a:endParaRPr>
          </a:p>
          <a:p>
            <a:pPr marL="457200" indent="-457200">
              <a:buFont typeface="+mj-ea"/>
              <a:buAutoNum type="circleNumDbPlain"/>
              <a:defRPr/>
            </a:pPr>
            <a:endParaRPr lang="zh-CN" altLang="en-US" dirty="0">
              <a:ea typeface="宋体" panose="02010600030101010101" pitchFamily="2" charset="-122"/>
            </a:endParaRPr>
          </a:p>
        </p:txBody>
      </p:sp>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anose="02020603050405020304" pitchFamily="18" charset="0"/>
                <a:ea typeface="+mn-ea"/>
              </a:defRPr>
            </a:lvl1pPr>
            <a:lvl2pPr marL="914400" indent="-457200">
              <a:buFont typeface="+mj-lt"/>
              <a:buAutoNum type="alphaLcParenR"/>
              <a:defRPr baseline="0">
                <a:solidFill>
                  <a:schemeClr val="accent5">
                    <a:lumMod val="75000"/>
                  </a:schemeClr>
                </a:solidFill>
                <a:latin typeface="Times New Roman" panose="02020603050405020304" pitchFamily="18" charset="0"/>
                <a:ea typeface="+mn-ea"/>
              </a:defRPr>
            </a:lvl2pPr>
          </a:lstStyle>
          <a:p>
            <a:pPr lvl="0"/>
            <a:r>
              <a:rPr lang="zh-CN" altLang="en-US"/>
              <a:t>单击此处编辑母版文本样式</a:t>
            </a:r>
          </a:p>
          <a:p>
            <a:pPr lvl="1"/>
            <a:r>
              <a:rPr lang="zh-CN" altLang="en-US"/>
              <a:t>第二级</a:t>
            </a:r>
          </a:p>
        </p:txBody>
      </p:sp>
      <p:sp>
        <p:nvSpPr>
          <p:cNvPr id="6" name="Date Placeholder 3"/>
          <p:cNvSpPr>
            <a:spLocks noGrp="1"/>
          </p:cNvSpPr>
          <p:nvPr>
            <p:ph type="dt" sz="half" idx="14"/>
          </p:nvPr>
        </p:nvSpPr>
        <p:spPr/>
        <p:txBody>
          <a:bodyPr/>
          <a:lstStyle>
            <a:lvl1pPr>
              <a:defRPr/>
            </a:lvl1pPr>
          </a:lstStyle>
          <a:p>
            <a:pPr>
              <a:defRPr/>
            </a:pPr>
            <a:endParaRPr lang="en-US" altLang="zh-CN"/>
          </a:p>
        </p:txBody>
      </p:sp>
      <p:sp>
        <p:nvSpPr>
          <p:cNvPr id="7" name="Footer Placeholder 4"/>
          <p:cNvSpPr>
            <a:spLocks noGrp="1"/>
          </p:cNvSpPr>
          <p:nvPr>
            <p:ph type="ftr" sz="quarter" idx="15"/>
          </p:nvPr>
        </p:nvSpPr>
        <p:spPr/>
        <p:txBody>
          <a:bodyPr/>
          <a:lstStyle>
            <a:lvl1pPr>
              <a:defRPr/>
            </a:lvl1pPr>
          </a:lstStyle>
          <a:p>
            <a:pPr>
              <a:defRPr/>
            </a:pPr>
            <a:r>
              <a:rPr lang="en-US" altLang="zh-CN"/>
              <a:t>中科院研究生院2011年度秋季课程</a:t>
            </a:r>
          </a:p>
        </p:txBody>
      </p:sp>
      <p:sp>
        <p:nvSpPr>
          <p:cNvPr id="8" name="Slide Number Placeholder 5"/>
          <p:cNvSpPr>
            <a:spLocks noGrp="1"/>
          </p:cNvSpPr>
          <p:nvPr>
            <p:ph type="sldNum" sz="quarter" idx="16"/>
          </p:nvPr>
        </p:nvSpPr>
        <p:spPr/>
        <p:txBody>
          <a:bodyPr/>
          <a:lstStyle>
            <a:lvl1pPr>
              <a:defRPr/>
            </a:lvl1pPr>
          </a:lstStyle>
          <a:p>
            <a:pPr>
              <a:defRPr/>
            </a:pPr>
            <a:fld id="{F1FB7D08-67DA-430D-B31F-1498AA061A61}" type="slidenum">
              <a:rPr lang="en-US" smtClean="0"/>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ltLang="zh-CN"/>
              <a:t>中科院研究生院2011年度秋季课程</a:t>
            </a:r>
          </a:p>
        </p:txBody>
      </p:sp>
      <p:sp>
        <p:nvSpPr>
          <p:cNvPr id="5" name="Slide Number Placeholder 5"/>
          <p:cNvSpPr>
            <a:spLocks noGrp="1"/>
          </p:cNvSpPr>
          <p:nvPr>
            <p:ph type="sldNum" sz="quarter" idx="12"/>
          </p:nvPr>
        </p:nvSpPr>
        <p:spPr/>
        <p:txBody>
          <a:bodyPr/>
          <a:lstStyle>
            <a:lvl1pPr>
              <a:defRPr/>
            </a:lvl1pPr>
          </a:lstStyle>
          <a:p>
            <a:pPr>
              <a:defRPr/>
            </a:pPr>
            <a:fld id="{F1FB7D08-67DA-430D-B31F-1498AA061A61}" type="slidenum">
              <a:rPr lang="en-US" smtClean="0"/>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MS PGothic" panose="020B0600070205080204" charset="-128"/>
              <a:cs typeface="MS PGothic" panose="020B0600070205080204"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anose="020F0502020204030204" pitchFamily="34" charset="0"/>
                <a:ea typeface="MS PGothic" panose="020B060007020508020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anose="020F0502020204030204" pitchFamily="34" charset="0"/>
                <a:ea typeface="MS PGothic" panose="020B0600070205080204" charset="-128"/>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ln>
          <a:effectLst>
            <a:outerShdw dist="20000" dir="5400000" rotWithShape="0">
              <a:srgbClr val="808080">
                <a:alpha val="37999"/>
              </a:srgbClr>
            </a:outerShdw>
          </a:effectLst>
        </p:spPr>
      </p:cxnSp>
      <p:sp>
        <p:nvSpPr>
          <p:cNvPr id="8" name="Rectangle 6"/>
          <p:cNvSpPr>
            <a:spLocks noChangeArrowheads="1"/>
          </p:cNvSpPr>
          <p:nvPr/>
        </p:nvSpPr>
        <p:spPr bwMode="auto">
          <a:xfrm>
            <a:off x="3175" y="0"/>
            <a:ext cx="37338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anose="02010609060101010101" pitchFamily="49" charset="-122"/>
                <a:ea typeface="楷体" panose="02010609060101010101" pitchFamily="49" charset="-122"/>
                <a:cs typeface="MS PGothic" panose="020B0600070205080204" charset="-128"/>
              </a:rPr>
              <a:t>信息检索导论</a:t>
            </a:r>
            <a:endParaRPr lang="en-US" sz="1600" dirty="0">
              <a:solidFill>
                <a:srgbClr val="FFFFFF"/>
              </a:solidFill>
              <a:latin typeface="楷体" panose="02010609060101010101" pitchFamily="49" charset="-122"/>
              <a:ea typeface="楷体" panose="02010609060101010101" pitchFamily="49" charset="-122"/>
              <a:cs typeface="MS PGothic" panose="020B0600070205080204" charset="-128"/>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Date Placeholder 3"/>
          <p:cNvSpPr>
            <a:spLocks noGrp="1"/>
          </p:cNvSpPr>
          <p:nvPr>
            <p:ph type="dt" sz="half" idx="10"/>
          </p:nvPr>
        </p:nvSpPr>
        <p:spPr/>
        <p:txBody>
          <a:bodyPr/>
          <a:lstStyle>
            <a:lvl1pPr>
              <a:defRPr/>
            </a:lvl1pPr>
          </a:lstStyle>
          <a:p>
            <a:pPr>
              <a:defRPr/>
            </a:pPr>
            <a:endParaRPr lang="zh-CN" altLang="en-US"/>
          </a:p>
        </p:txBody>
      </p:sp>
      <p:sp>
        <p:nvSpPr>
          <p:cNvPr id="10" name="Footer Placeholder 4"/>
          <p:cNvSpPr>
            <a:spLocks noGrp="1"/>
          </p:cNvSpPr>
          <p:nvPr>
            <p:ph type="ftr" sz="quarter" idx="11"/>
          </p:nvPr>
        </p:nvSpPr>
        <p:spPr/>
        <p:txBody>
          <a:bodyPr/>
          <a:lstStyle>
            <a:lvl1pPr>
              <a:defRPr/>
            </a:lvl1pPr>
          </a:lstStyle>
          <a:p>
            <a:pPr>
              <a:defRPr/>
            </a:pPr>
            <a:endParaRPr lang="zh-CN" altLang="en-US"/>
          </a:p>
        </p:txBody>
      </p:sp>
      <p:sp>
        <p:nvSpPr>
          <p:cNvPr id="11"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anose="02010609060101010101" pitchFamily="49" charset="-122"/>
                <a:ea typeface="楷体" panose="02010609060101010101" pitchFamily="49" charset="-122"/>
                <a:cs typeface="MS PGothic" panose="020B0600070205080204" charset="-128"/>
              </a:rPr>
              <a:t>信息检索导论</a:t>
            </a:r>
            <a:endParaRPr lang="en-US" sz="1600" dirty="0">
              <a:solidFill>
                <a:srgbClr val="FFFFFF"/>
              </a:solidFill>
              <a:latin typeface="楷体" panose="02010609060101010101" pitchFamily="49" charset="-122"/>
              <a:ea typeface="楷体" panose="02010609060101010101" pitchFamily="49" charset="-122"/>
              <a:cs typeface="MS PGothic" panose="020B0600070205080204"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anose="020F0502020204030204" pitchFamily="34" charset="0"/>
                <a:ea typeface="MS PGothic" panose="020B0600070205080204" charset="-128"/>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anose="020F0502020204030204" pitchFamily="34" charset="0"/>
                <a:ea typeface="MS PGothic" panose="020B0600070205080204" charset="-128"/>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anose="02010609060101010101" pitchFamily="49" charset="-122"/>
                <a:ea typeface="楷体" panose="02010609060101010101" pitchFamily="49" charset="-122"/>
                <a:cs typeface="MS PGothic" panose="020B0600070205080204" charset="-128"/>
              </a:rPr>
              <a:t>信息检索导论</a:t>
            </a:r>
            <a:endParaRPr lang="en-US" sz="1600" dirty="0">
              <a:solidFill>
                <a:srgbClr val="FFFFFF"/>
              </a:solidFill>
              <a:latin typeface="楷体" panose="02010609060101010101" pitchFamily="49" charset="-122"/>
              <a:ea typeface="楷体" panose="02010609060101010101" pitchFamily="49" charset="-122"/>
              <a:cs typeface="MS PGothic" panose="020B0600070205080204"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anose="020F0502020204030204" pitchFamily="34" charset="0"/>
                <a:ea typeface="MS PGothic" panose="020B0600070205080204"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anose="020F0502020204030204" pitchFamily="34" charset="0"/>
                <a:ea typeface="MS PGothic" panose="020B0600070205080204" charset="-128"/>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a:t>单击此处编辑母版标题样式</a:t>
            </a:r>
            <a:endParaRPr lang="en-US" dirty="0"/>
          </a:p>
        </p:txBody>
      </p:sp>
      <p:sp>
        <p:nvSpPr>
          <p:cNvPr id="3" name="Chart Placeholder 2"/>
          <p:cNvSpPr>
            <a:spLocks noGrp="1"/>
          </p:cNvSpPr>
          <p:nvPr>
            <p:ph type="chart" idx="1" hasCustomPrompt="1"/>
          </p:nvPr>
        </p:nvSpPr>
        <p:spPr>
          <a:xfrm>
            <a:off x="685800" y="1752600"/>
            <a:ext cx="7772400" cy="4876800"/>
          </a:xfrm>
        </p:spPr>
        <p:txBody>
          <a:bodyPr/>
          <a:lstStyle/>
          <a:p>
            <a:pPr lvl="0"/>
            <a:r>
              <a:rPr lang="zh-CN" altLang="en-US" noProof="0"/>
              <a:t>单击图标添加图表</a:t>
            </a:r>
            <a:endParaRPr lang="en-US" noProof="0" dirty="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lstStyle>
            <a:lvl1pPr>
              <a:defRPr sz="1200">
                <a:solidFill>
                  <a:srgbClr val="898989"/>
                </a:solidFill>
                <a:latin typeface="Calibri" panose="020F0502020204030204" pitchFamily="34" charset="0"/>
                <a:ea typeface="宋体" panose="02010600030101010101" pitchFamily="2" charset="-122"/>
              </a:defRPr>
            </a:lvl1pPr>
          </a:lstStyle>
          <a:p>
            <a:pPr>
              <a:defRPr/>
            </a:pPr>
            <a:endParaRPr lang="en-US" altLang="zh-CN"/>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lstStyle>
            <a:lvl1pPr algn="ctr">
              <a:defRPr sz="1200">
                <a:solidFill>
                  <a:srgbClr val="898989"/>
                </a:solidFill>
                <a:latin typeface="Calibri" panose="020F0502020204030204" pitchFamily="34" charset="0"/>
                <a:ea typeface="宋体" panose="02010600030101010101" pitchFamily="2" charset="-122"/>
              </a:defRPr>
            </a:lvl1pPr>
          </a:lstStyle>
          <a:p>
            <a:pPr>
              <a:defRPr/>
            </a:pPr>
            <a:r>
              <a:rPr lang="en-US" altLang="zh-CN"/>
              <a:t>中科院研究生院2011年度秋季课程</a:t>
            </a:r>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ea typeface="宋体" panose="02010600030101010101" pitchFamily="2" charset="-122"/>
              </a:defRPr>
            </a:lvl1pPr>
          </a:lstStyle>
          <a:p>
            <a:pPr>
              <a:defRPr/>
            </a:pPr>
            <a:fld id="{F1FB7D08-67DA-430D-B31F-1498AA061A61}" type="slidenum">
              <a:rPr lang="en-US" smtClean="0"/>
              <a:t>‹#›</a:t>
            </a:fld>
            <a:endParaRPr lang="en-US"/>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anose="02010609060101010101" pitchFamily="49" charset="-122"/>
                <a:ea typeface="楷体" panose="02010609060101010101" pitchFamily="49" charset="-122"/>
                <a:cs typeface="MS PGothic" panose="020B0600070205080204" charset="-128"/>
              </a:rPr>
              <a:t>现代信息检索</a:t>
            </a:r>
            <a:endParaRPr lang="en-US" sz="1600" dirty="0">
              <a:solidFill>
                <a:srgbClr val="FFFFFF"/>
              </a:solidFill>
              <a:latin typeface="楷体" panose="02010609060101010101" pitchFamily="49" charset="-122"/>
              <a:ea typeface="楷体" panose="02010609060101010101" pitchFamily="49" charset="-122"/>
              <a:cs typeface="MS PGothic" panose="020B0600070205080204"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en-US" sz="1600">
                <a:solidFill>
                  <a:srgbClr val="FFFFFF"/>
                </a:solidFill>
                <a:latin typeface="+mn-lt"/>
                <a:ea typeface="MS PGothic" panose="020B0600070205080204" charset="-128"/>
                <a:cs typeface="MS PGothic" panose="020B0600070205080204"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anose="020F0502020204030204" pitchFamily="34" charset="0"/>
                <a:ea typeface="MS PGothic" panose="020B0600070205080204" charset="-128"/>
              </a:rPr>
              <a: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457200" rtl="0" eaLnBrk="1" fontAlgn="base" hangingPunct="1">
        <a:spcBef>
          <a:spcPct val="0"/>
        </a:spcBef>
        <a:spcAft>
          <a:spcPct val="0"/>
        </a:spcAft>
        <a:defRPr sz="4000" kern="1200">
          <a:solidFill>
            <a:schemeClr val="tx1"/>
          </a:solidFill>
          <a:latin typeface="Times New Roman" panose="02020603050405020304" pitchFamily="18" charset="0"/>
          <a:ea typeface="黑体" panose="02010609060101010101" pitchFamily="49" charset="-122"/>
          <a:cs typeface="黑体" panose="02010609060101010101" pitchFamily="49" charset="-122"/>
        </a:defRPr>
      </a:lvl1pPr>
      <a:lvl2pPr algn="l" defTabSz="457200" rtl="0" eaLnBrk="1" fontAlgn="base" hangingPunct="1">
        <a:spcBef>
          <a:spcPct val="0"/>
        </a:spcBef>
        <a:spcAft>
          <a:spcPct val="0"/>
        </a:spcAft>
        <a:defRPr sz="4000">
          <a:solidFill>
            <a:schemeClr val="tx1"/>
          </a:solidFill>
          <a:latin typeface="Times New Roman" panose="02020603050405020304" pitchFamily="18" charset="0"/>
          <a:ea typeface="黑体" panose="02010609060101010101" pitchFamily="49" charset="-122"/>
          <a:cs typeface="MS PGothic" panose="020B0600070205080204" charset="-128"/>
        </a:defRPr>
      </a:lvl2pPr>
      <a:lvl3pPr algn="l" defTabSz="457200" rtl="0" eaLnBrk="1" fontAlgn="base" hangingPunct="1">
        <a:spcBef>
          <a:spcPct val="0"/>
        </a:spcBef>
        <a:spcAft>
          <a:spcPct val="0"/>
        </a:spcAft>
        <a:defRPr sz="4000">
          <a:solidFill>
            <a:schemeClr val="tx1"/>
          </a:solidFill>
          <a:latin typeface="Times New Roman" panose="02020603050405020304" pitchFamily="18" charset="0"/>
          <a:ea typeface="黑体" panose="02010609060101010101" pitchFamily="49" charset="-122"/>
          <a:cs typeface="MS PGothic" panose="020B0600070205080204" charset="-128"/>
        </a:defRPr>
      </a:lvl3pPr>
      <a:lvl4pPr algn="l" defTabSz="457200" rtl="0" eaLnBrk="1" fontAlgn="base" hangingPunct="1">
        <a:spcBef>
          <a:spcPct val="0"/>
        </a:spcBef>
        <a:spcAft>
          <a:spcPct val="0"/>
        </a:spcAft>
        <a:defRPr sz="4000">
          <a:solidFill>
            <a:schemeClr val="tx1"/>
          </a:solidFill>
          <a:latin typeface="Times New Roman" panose="02020603050405020304" pitchFamily="18" charset="0"/>
          <a:ea typeface="黑体" panose="02010609060101010101" pitchFamily="49" charset="-122"/>
          <a:cs typeface="MS PGothic" panose="020B0600070205080204" charset="-128"/>
        </a:defRPr>
      </a:lvl4pPr>
      <a:lvl5pPr algn="l" defTabSz="457200" rtl="0" eaLnBrk="1" fontAlgn="base" hangingPunct="1">
        <a:spcBef>
          <a:spcPct val="0"/>
        </a:spcBef>
        <a:spcAft>
          <a:spcPct val="0"/>
        </a:spcAft>
        <a:defRPr sz="4000">
          <a:solidFill>
            <a:schemeClr val="tx1"/>
          </a:solidFill>
          <a:latin typeface="Times New Roman" panose="02020603050405020304" pitchFamily="18" charset="0"/>
          <a:ea typeface="黑体" panose="02010609060101010101" pitchFamily="49" charset="-122"/>
          <a:cs typeface="MS PGothic" panose="020B0600070205080204" charset="-128"/>
        </a:defRPr>
      </a:lvl5pPr>
      <a:lvl6pPr marL="457200"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6pPr>
      <a:lvl7pPr marL="914400"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7pPr>
      <a:lvl8pPr marL="1371600"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8pPr>
      <a:lvl9pPr marL="1828800"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9pPr>
    </p:titleStyle>
    <p:bodyStyle>
      <a:lvl1pPr marL="342900" indent="-342900" algn="l" defTabSz="457200" rtl="0" eaLnBrk="1" fontAlgn="base" hangingPunct="1">
        <a:spcBef>
          <a:spcPct val="20000"/>
        </a:spcBef>
        <a:spcAft>
          <a:spcPct val="0"/>
        </a:spcAft>
        <a:buClr>
          <a:srgbClr val="437085"/>
        </a:buClr>
        <a:buFont typeface="Wingdings" panose="05000000000000000000" pitchFamily="2" charset="2"/>
        <a:buChar char="§"/>
        <a:defRPr sz="2800" kern="1200">
          <a:solidFill>
            <a:schemeClr val="tx1"/>
          </a:solidFill>
          <a:latin typeface="Times New Roman" panose="02020603050405020304" pitchFamily="18" charset="0"/>
          <a:ea typeface="+mn-ea"/>
          <a:cs typeface="MS PGothic" panose="020B0600070205080204" charset="-128"/>
        </a:defRPr>
      </a:lvl1pPr>
      <a:lvl2pPr marL="742950" indent="-285750" algn="l" defTabSz="457200" rtl="0" eaLnBrk="1" fontAlgn="base" hangingPunct="1">
        <a:spcBef>
          <a:spcPct val="20000"/>
        </a:spcBef>
        <a:spcAft>
          <a:spcPct val="0"/>
        </a:spcAft>
        <a:buClr>
          <a:srgbClr val="357E69"/>
        </a:buClr>
        <a:buFont typeface="Wingdings" panose="05000000000000000000" pitchFamily="2" charset="2"/>
        <a:buChar char="§"/>
        <a:defRPr sz="2400" kern="1200">
          <a:solidFill>
            <a:schemeClr val="tx1"/>
          </a:solidFill>
          <a:latin typeface="Times New Roman" panose="02020603050405020304"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anose="05000000000000000000" pitchFamily="2" charset="2"/>
        <a:buChar char="§"/>
        <a:defRPr sz="2000" kern="1200">
          <a:solidFill>
            <a:schemeClr val="tx1"/>
          </a:solidFill>
          <a:latin typeface="Times New Roman" panose="02020603050405020304"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anose="05000000000000000000" pitchFamily="2" charset="2"/>
        <a:buChar char="§"/>
        <a:defRPr sz="2000" kern="1200">
          <a:solidFill>
            <a:schemeClr val="tx1"/>
          </a:solidFill>
          <a:latin typeface="Times New Roman" panose="02020603050405020304"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anose="05000000000000000000" pitchFamily="2" charset="2"/>
        <a:buChar char="§"/>
        <a:defRPr sz="2000" kern="1200">
          <a:solidFill>
            <a:schemeClr val="tx1"/>
          </a:solidFill>
          <a:latin typeface="Times New Roman" panose="02020603050405020304" pitchFamily="18" charset="0"/>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13.xml"/><Relationship Id="rId7"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5.emf"/><Relationship Id="rId3" Type="http://schemas.openxmlformats.org/officeDocument/2006/relationships/notesSlide" Target="../notesSlides/notesSlide18.xml"/><Relationship Id="rId7" Type="http://schemas.openxmlformats.org/officeDocument/2006/relationships/image" Target="../media/image12.emf"/><Relationship Id="rId12" Type="http://schemas.openxmlformats.org/officeDocument/2006/relationships/oleObject" Target="../embeddings/oleObject7.bin"/><Relationship Id="rId17" Type="http://schemas.openxmlformats.org/officeDocument/2006/relationships/image" Target="../media/image17.emf"/><Relationship Id="rId2" Type="http://schemas.openxmlformats.org/officeDocument/2006/relationships/slideLayout" Target="../slideLayouts/slideLayout4.xml"/><Relationship Id="rId16" Type="http://schemas.openxmlformats.org/officeDocument/2006/relationships/oleObject" Target="../embeddings/oleObject9.bin"/><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4.emf"/><Relationship Id="rId5" Type="http://schemas.openxmlformats.org/officeDocument/2006/relationships/image" Target="../media/image11.wmf"/><Relationship Id="rId15" Type="http://schemas.openxmlformats.org/officeDocument/2006/relationships/image" Target="../media/image16.e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3.emf"/><Relationship Id="rId14"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9.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11.bin"/><Relationship Id="rId5" Type="http://schemas.openxmlformats.org/officeDocument/2006/relationships/image" Target="../media/image18.wmf"/><Relationship Id="rId4" Type="http://schemas.openxmlformats.org/officeDocument/2006/relationships/oleObject" Target="../embeddings/oleObject10.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1.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13.bin"/><Relationship Id="rId5" Type="http://schemas.openxmlformats.org/officeDocument/2006/relationships/image" Target="../media/image20.wmf"/><Relationship Id="rId4" Type="http://schemas.openxmlformats.org/officeDocument/2006/relationships/oleObject" Target="../embeddings/oleObject12.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22.wmf"/><Relationship Id="rId4" Type="http://schemas.openxmlformats.org/officeDocument/2006/relationships/oleObject" Target="../embeddings/oleObject14.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23.wmf"/><Relationship Id="rId4" Type="http://schemas.openxmlformats.org/officeDocument/2006/relationships/oleObject" Target="../embeddings/oleObject15.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24.wmf"/><Relationship Id="rId4" Type="http://schemas.openxmlformats.org/officeDocument/2006/relationships/oleObject" Target="../embeddings/oleObject16.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image" Target="../media/image25.wmf"/><Relationship Id="rId4" Type="http://schemas.openxmlformats.org/officeDocument/2006/relationships/oleObject" Target="../embeddings/oleObject17.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27.xml"/><Relationship Id="rId7" Type="http://schemas.openxmlformats.org/officeDocument/2006/relationships/image" Target="../media/image30.w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19.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31.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34.wmf"/><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oleObject" Target="../embeddings/oleObject23.bin"/><Relationship Id="rId5" Type="http://schemas.openxmlformats.org/officeDocument/2006/relationships/image" Target="../media/image33.wmf"/><Relationship Id="rId4" Type="http://schemas.openxmlformats.org/officeDocument/2006/relationships/oleObject" Target="../embeddings/oleObject22.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36.wmf"/><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oleObject" Target="../embeddings/oleObject25.bin"/><Relationship Id="rId5" Type="http://schemas.openxmlformats.org/officeDocument/2006/relationships/image" Target="../media/image35.wmf"/><Relationship Id="rId4" Type="http://schemas.openxmlformats.org/officeDocument/2006/relationships/oleObject" Target="../embeddings/oleObject24.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4.xml"/><Relationship Id="rId1" Type="http://schemas.openxmlformats.org/officeDocument/2006/relationships/vmlDrawing" Target="../drawings/vmlDrawing12.vml"/><Relationship Id="rId4" Type="http://schemas.openxmlformats.org/officeDocument/2006/relationships/image" Target="../media/image37.w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vmlDrawing" Target="../drawings/vmlDrawing13.vml"/><Relationship Id="rId5" Type="http://schemas.openxmlformats.org/officeDocument/2006/relationships/image" Target="../media/image38.wmf"/><Relationship Id="rId4" Type="http://schemas.openxmlformats.org/officeDocument/2006/relationships/oleObject" Target="../embeddings/oleObject27.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33.xml"/><Relationship Id="rId7" Type="http://schemas.openxmlformats.org/officeDocument/2006/relationships/image" Target="../media/image40.wmf"/><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oleObject" Target="../embeddings/oleObject29.bin"/><Relationship Id="rId5" Type="http://schemas.openxmlformats.org/officeDocument/2006/relationships/image" Target="../media/image39.wmf"/><Relationship Id="rId4" Type="http://schemas.openxmlformats.org/officeDocument/2006/relationships/oleObject" Target="../embeddings/oleObject28.bin"/><Relationship Id="rId9" Type="http://schemas.openxmlformats.org/officeDocument/2006/relationships/image" Target="../media/image41.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image" Target="../media/image46.wmf"/><Relationship Id="rId4" Type="http://schemas.openxmlformats.org/officeDocument/2006/relationships/image" Target="../media/image45.png"/></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slideLayout" Target="../slideLayouts/slideLayout4.xml"/><Relationship Id="rId4" Type="http://schemas.openxmlformats.org/officeDocument/2006/relationships/image" Target="../media/image53.w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slideLayout" Target="../slideLayouts/slideLayout4.xml"/><Relationship Id="rId5" Type="http://schemas.openxmlformats.org/officeDocument/2006/relationships/image" Target="../media/image63.png"/><Relationship Id="rId4" Type="http://schemas.openxmlformats.org/officeDocument/2006/relationships/image" Target="../media/image62.png"/></Relationships>
</file>

<file path=ppt/slides/_rels/slide7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wmf"/><Relationship Id="rId1" Type="http://schemas.openxmlformats.org/officeDocument/2006/relationships/slideLayout" Target="../slideLayouts/slideLayout4.xml"/><Relationship Id="rId5" Type="http://schemas.openxmlformats.org/officeDocument/2006/relationships/image" Target="../media/image68.png"/><Relationship Id="rId4" Type="http://schemas.openxmlformats.org/officeDocument/2006/relationships/image" Target="../media/image67.png"/></Relationships>
</file>

<file path=ppt/slides/_rels/slide7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4.xml"/><Relationship Id="rId4" Type="http://schemas.openxmlformats.org/officeDocument/2006/relationships/image" Target="../media/image73.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a:xfrm>
            <a:off x="1371600" y="3352800"/>
            <a:ext cx="6656784" cy="1066800"/>
          </a:xfrm>
        </p:spPr>
        <p:txBody>
          <a:bodyPr/>
          <a:lstStyle/>
          <a:p>
            <a:r>
              <a:rPr lang="zh-CN" altLang="en-US" dirty="0"/>
              <a:t>第</a:t>
            </a:r>
            <a:r>
              <a:rPr lang="en-US" altLang="zh-CN" dirty="0"/>
              <a:t>10</a:t>
            </a:r>
            <a:r>
              <a:rPr lang="zh-CN" altLang="en-US" dirty="0"/>
              <a:t>讲 概率检索模型</a:t>
            </a:r>
            <a:endParaRPr lang="en-US" altLang="zh-CN" dirty="0"/>
          </a:p>
          <a:p>
            <a:r>
              <a:rPr lang="en-US" altLang="zh-CN" dirty="0"/>
              <a:t>Probabilistic Information Retrieval</a:t>
            </a:r>
            <a:endParaRPr lang="zh-CN" altLang="en-US" dirty="0"/>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t>1</a:t>
            </a:fld>
            <a:endParaRPr lang="en-US"/>
          </a:p>
        </p:txBody>
      </p:sp>
      <p:sp>
        <p:nvSpPr>
          <p:cNvPr id="5" name="TextBox 6"/>
          <p:cNvSpPr txBox="1">
            <a:spLocks noChangeArrowheads="1"/>
          </p:cNvSpPr>
          <p:nvPr/>
        </p:nvSpPr>
        <p:spPr bwMode="auto">
          <a:xfrm>
            <a:off x="8077200" y="28188"/>
            <a:ext cx="1066800" cy="276999"/>
          </a:xfrm>
          <a:prstGeom prst="rect">
            <a:avLst/>
          </a:prstGeom>
          <a:noFill/>
          <a:ln w="9525">
            <a:noFill/>
            <a:miter lim="800000"/>
          </a:ln>
        </p:spPr>
        <p:txBody>
          <a:bodyPr anchor="ctr">
            <a:spAutoFit/>
          </a:bodyPr>
          <a:lstStyle/>
          <a:p>
            <a:r>
              <a:rPr lang="en-US" altLang="zh-CN" sz="1200" dirty="0">
                <a:solidFill>
                  <a:srgbClr val="FBFCFF"/>
                </a:solidFill>
                <a:latin typeface="Arial" panose="020B0604020202020204" pitchFamily="34" charset="0"/>
                <a:ea typeface="宋体" panose="02010600030101010101" pitchFamily="2" charset="-122"/>
              </a:rPr>
              <a:t>2018/09</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向量空间模型回顾</a:t>
            </a:r>
          </a:p>
        </p:txBody>
      </p:sp>
      <p:sp>
        <p:nvSpPr>
          <p:cNvPr id="4" name="内容占位符 3"/>
          <p:cNvSpPr>
            <a:spLocks noGrp="1"/>
          </p:cNvSpPr>
          <p:nvPr>
            <p:ph idx="1"/>
          </p:nvPr>
        </p:nvSpPr>
        <p:spPr/>
        <p:txBody>
          <a:bodyPr/>
          <a:lstStyle/>
          <a:p>
            <a:r>
              <a:rPr lang="zh-CN" altLang="en-US" dirty="0"/>
              <a:t>文档表示成向量</a:t>
            </a:r>
            <a:endParaRPr lang="en-US" altLang="zh-CN" dirty="0"/>
          </a:p>
          <a:p>
            <a:endParaRPr lang="en-US" altLang="zh-CN" dirty="0"/>
          </a:p>
          <a:p>
            <a:r>
              <a:rPr lang="zh-CN" altLang="en-US" dirty="0"/>
              <a:t>查询也表示成向量</a:t>
            </a:r>
            <a:endParaRPr lang="en-US" altLang="zh-CN" dirty="0"/>
          </a:p>
          <a:p>
            <a:endParaRPr lang="en-US" altLang="zh-CN" dirty="0"/>
          </a:p>
          <a:p>
            <a:r>
              <a:rPr lang="zh-CN" altLang="en-US" dirty="0"/>
              <a:t>计算两个向量之间的相似度：余弦相似度、内积等等</a:t>
            </a:r>
            <a:endParaRPr lang="en-US" altLang="zh-CN" dirty="0"/>
          </a:p>
          <a:p>
            <a:endParaRPr lang="en-US" altLang="zh-CN" dirty="0"/>
          </a:p>
          <a:p>
            <a:r>
              <a:rPr lang="zh-CN" altLang="en-US" dirty="0"/>
              <a:t>在向量表示中的词项权重计算方法主要是</a:t>
            </a:r>
            <a:r>
              <a:rPr lang="en-US" altLang="zh-CN" dirty="0" err="1"/>
              <a:t>tf-idf</a:t>
            </a:r>
            <a:r>
              <a:rPr lang="zh-CN" altLang="en-US" dirty="0"/>
              <a:t>公式，实际考虑</a:t>
            </a:r>
            <a:r>
              <a:rPr lang="en-US" altLang="zh-CN" dirty="0" err="1"/>
              <a:t>tf</a:t>
            </a:r>
            <a:r>
              <a:rPr lang="zh-CN" altLang="en-US" dirty="0"/>
              <a:t>、</a:t>
            </a:r>
            <a:r>
              <a:rPr lang="en-US" altLang="zh-CN" dirty="0" err="1"/>
              <a:t>idf</a:t>
            </a:r>
            <a:r>
              <a:rPr lang="zh-CN" altLang="en-US" dirty="0"/>
              <a:t>及文档长度</a:t>
            </a:r>
            <a:r>
              <a:rPr lang="en-US" altLang="zh-CN" dirty="0"/>
              <a:t>3</a:t>
            </a:r>
            <a:r>
              <a:rPr lang="zh-CN" altLang="en-US" dirty="0"/>
              <a:t>个因素</a:t>
            </a:r>
          </a:p>
        </p:txBody>
      </p:sp>
      <p:sp>
        <p:nvSpPr>
          <p:cNvPr id="2" name="灯片编号占位符 1"/>
          <p:cNvSpPr>
            <a:spLocks noGrp="1"/>
          </p:cNvSpPr>
          <p:nvPr>
            <p:ph type="sldNum" sz="quarter" idx="12"/>
          </p:nvPr>
        </p:nvSpPr>
        <p:spPr/>
        <p:txBody>
          <a:bodyPr/>
          <a:lstStyle/>
          <a:p>
            <a:pPr>
              <a:defRPr/>
            </a:pPr>
            <a:fld id="{DB3EC566-48E6-4552-87D6-CB322A8F1925}"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defTabSz="-635">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11</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de-DE" sz="3600" dirty="0">
                <a:solidFill>
                  <a:schemeClr val="tx1"/>
                </a:solidFill>
                <a:latin typeface="+mj-lt"/>
                <a:ea typeface="黑体" panose="02010609060101010101" pitchFamily="49" charset="-122"/>
              </a:rPr>
              <a:t>tf-idf</a:t>
            </a:r>
            <a:r>
              <a:rPr lang="zh-CN" altLang="en-US" sz="3600" dirty="0">
                <a:solidFill>
                  <a:schemeClr val="tx1"/>
                </a:solidFill>
                <a:latin typeface="+mj-lt"/>
                <a:ea typeface="黑体" panose="02010609060101010101" pitchFamily="49" charset="-122"/>
              </a:rPr>
              <a:t>权重计算的三要素</a:t>
            </a:r>
            <a:endParaRPr lang="de-DE" sz="3600"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latin typeface="Times New Roman" panose="02020603050405020304" pitchFamily="18" charset="0"/>
              <a:ea typeface="黑体" panose="02010609060101010101"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t>11</a:t>
            </a:fld>
            <a:endParaRPr lang="en-US"/>
          </a:p>
        </p:txBody>
      </p:sp>
      <p:pic>
        <p:nvPicPr>
          <p:cNvPr id="81921" name="Picture 1"/>
          <p:cNvPicPr>
            <a:picLocks noChangeAspect="1" noChangeArrowheads="1"/>
          </p:cNvPicPr>
          <p:nvPr/>
        </p:nvPicPr>
        <p:blipFill>
          <a:blip r:embed="rId3" cstate="print"/>
          <a:srcRect/>
          <a:stretch>
            <a:fillRect/>
          </a:stretch>
        </p:blipFill>
        <p:spPr bwMode="auto">
          <a:xfrm>
            <a:off x="0" y="1824039"/>
            <a:ext cx="9144000" cy="3163786"/>
          </a:xfrm>
          <a:prstGeom prst="rect">
            <a:avLst/>
          </a:prstGeom>
          <a:noFill/>
          <a:ln w="9525">
            <a:noFill/>
            <a:miter lim="800000"/>
            <a:headEnd/>
            <a:tailEnd/>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zh-CN" altLang="en-US" dirty="0">
                <a:latin typeface="Times New Roman" panose="02020603050405020304" pitchFamily="18" charset="0"/>
              </a:rPr>
              <a:t>向量空间模型的优缺点</a:t>
            </a:r>
          </a:p>
        </p:txBody>
      </p:sp>
      <p:sp>
        <p:nvSpPr>
          <p:cNvPr id="142339" name="Rectangle 3"/>
          <p:cNvSpPr>
            <a:spLocks noGrp="1" noChangeArrowheads="1"/>
          </p:cNvSpPr>
          <p:nvPr>
            <p:ph idx="1"/>
          </p:nvPr>
        </p:nvSpPr>
        <p:spPr>
          <a:xfrm>
            <a:off x="539552" y="1916832"/>
            <a:ext cx="7772400" cy="4320480"/>
          </a:xfrm>
        </p:spPr>
        <p:txBody>
          <a:bodyPr/>
          <a:lstStyle/>
          <a:p>
            <a:pPr>
              <a:lnSpc>
                <a:spcPct val="80000"/>
              </a:lnSpc>
            </a:pPr>
            <a:r>
              <a:rPr lang="zh-CN" altLang="en-US" sz="2800" dirty="0"/>
              <a:t>优点：</a:t>
            </a:r>
          </a:p>
          <a:p>
            <a:pPr lvl="1">
              <a:lnSpc>
                <a:spcPct val="80000"/>
              </a:lnSpc>
            </a:pPr>
            <a:r>
              <a:rPr lang="zh-CN" altLang="en-US" sz="2400" dirty="0">
                <a:latin typeface="Times New Roman" panose="02020603050405020304" pitchFamily="18" charset="0"/>
              </a:rPr>
              <a:t>简洁直观，可以应用到很多其他领域</a:t>
            </a:r>
            <a:r>
              <a:rPr lang="en-US" altLang="zh-CN" sz="2400" dirty="0">
                <a:latin typeface="Times New Roman" panose="02020603050405020304" pitchFamily="18" charset="0"/>
              </a:rPr>
              <a:t>(</a:t>
            </a:r>
            <a:r>
              <a:rPr lang="zh-CN" altLang="en-US" sz="2400" dirty="0">
                <a:latin typeface="Times New Roman" panose="02020603050405020304" pitchFamily="18" charset="0"/>
              </a:rPr>
              <a:t>文本分类、生物信息学</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p>
          <a:p>
            <a:pPr lvl="1">
              <a:lnSpc>
                <a:spcPct val="80000"/>
              </a:lnSpc>
            </a:pPr>
            <a:r>
              <a:rPr lang="zh-CN" altLang="en-US" sz="2400" dirty="0">
                <a:latin typeface="Times New Roman" panose="02020603050405020304" pitchFamily="18" charset="0"/>
              </a:rPr>
              <a:t>支持部分匹配和近似匹配，结果可以排序</a:t>
            </a:r>
          </a:p>
          <a:p>
            <a:pPr lvl="1">
              <a:lnSpc>
                <a:spcPct val="80000"/>
              </a:lnSpc>
            </a:pPr>
            <a:r>
              <a:rPr lang="zh-CN" altLang="en-US" sz="2400" dirty="0">
                <a:latin typeface="Times New Roman" panose="02020603050405020304" pitchFamily="18" charset="0"/>
              </a:rPr>
              <a:t>检索效果不错</a:t>
            </a:r>
          </a:p>
          <a:p>
            <a:pPr>
              <a:lnSpc>
                <a:spcPct val="80000"/>
              </a:lnSpc>
            </a:pPr>
            <a:endParaRPr lang="en-US" altLang="zh-CN" sz="2800" dirty="0">
              <a:latin typeface="Times New Roman" panose="02020603050405020304" pitchFamily="18" charset="0"/>
            </a:endParaRPr>
          </a:p>
          <a:p>
            <a:pPr>
              <a:lnSpc>
                <a:spcPct val="80000"/>
              </a:lnSpc>
            </a:pPr>
            <a:r>
              <a:rPr lang="zh-CN" altLang="en-US" sz="2800" dirty="0">
                <a:latin typeface="Times New Roman" panose="02020603050405020304" pitchFamily="18" charset="0"/>
              </a:rPr>
              <a:t>缺点：</a:t>
            </a:r>
          </a:p>
          <a:p>
            <a:pPr lvl="1">
              <a:lnSpc>
                <a:spcPct val="80000"/>
              </a:lnSpc>
            </a:pPr>
            <a:r>
              <a:rPr lang="zh-CN" altLang="en-US" sz="2400" dirty="0">
                <a:latin typeface="Times New Roman" panose="02020603050405020304" pitchFamily="18" charset="0"/>
              </a:rPr>
              <a:t>理论上不够严谨，往往基于直觉的经验性公式</a:t>
            </a:r>
          </a:p>
          <a:p>
            <a:pPr lvl="1">
              <a:lnSpc>
                <a:spcPct val="80000"/>
              </a:lnSpc>
            </a:pPr>
            <a:r>
              <a:rPr lang="zh-CN" altLang="en-US" dirty="0"/>
              <a:t>词</a:t>
            </a:r>
            <a:r>
              <a:rPr lang="zh-CN" altLang="en-US" sz="2400" dirty="0">
                <a:latin typeface="Times New Roman" panose="02020603050405020304" pitchFamily="18" charset="0"/>
              </a:rPr>
              <a:t>项之间的独立性假设与实际不符：实际上，词项的出现之间是有关系的，并不是完全独立的。如：“张继科”、“乒乓球”的出现不是独立的。</a:t>
            </a:r>
          </a:p>
        </p:txBody>
      </p:sp>
      <p:sp>
        <p:nvSpPr>
          <p:cNvPr id="6" name="灯片编号占位符 5"/>
          <p:cNvSpPr>
            <a:spLocks noGrp="1"/>
          </p:cNvSpPr>
          <p:nvPr>
            <p:ph type="sldNum" sz="quarter" idx="12"/>
          </p:nvPr>
        </p:nvSpPr>
        <p:spPr/>
        <p:txBody>
          <a:bodyPr/>
          <a:lstStyle/>
          <a:p>
            <a:fld id="{E1DA2A77-10D6-43ED-88CF-9265C5847B74}" type="slidenum">
              <a:rPr lang="en-US" altLang="zh-CN"/>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本讲内容</a:t>
            </a:r>
          </a:p>
        </p:txBody>
      </p:sp>
      <p:sp>
        <p:nvSpPr>
          <p:cNvPr id="3" name="内容占位符 2"/>
          <p:cNvSpPr>
            <a:spLocks noGrp="1"/>
          </p:cNvSpPr>
          <p:nvPr>
            <p:ph idx="1"/>
          </p:nvPr>
        </p:nvSpPr>
        <p:spPr/>
        <p:txBody>
          <a:bodyPr/>
          <a:lstStyle/>
          <a:p>
            <a:r>
              <a:rPr lang="zh-CN" altLang="en-US" dirty="0"/>
              <a:t>概率基础知识</a:t>
            </a:r>
            <a:endParaRPr lang="en-US" altLang="zh-CN" dirty="0"/>
          </a:p>
          <a:p>
            <a:endParaRPr lang="en-US" altLang="zh-CN" dirty="0"/>
          </a:p>
          <a:p>
            <a:r>
              <a:rPr lang="zh-CN" altLang="en-US" dirty="0"/>
              <a:t>基于概率理论的检索模型</a:t>
            </a:r>
            <a:endParaRPr lang="en-US" altLang="zh-CN" dirty="0"/>
          </a:p>
          <a:p>
            <a:endParaRPr lang="en-US" altLang="zh-CN" dirty="0"/>
          </a:p>
          <a:p>
            <a:r>
              <a:rPr lang="en-US" altLang="zh-CN" dirty="0"/>
              <a:t>Logistic</a:t>
            </a:r>
            <a:r>
              <a:rPr lang="zh-CN" altLang="en-US" dirty="0"/>
              <a:t>回归模型</a:t>
            </a:r>
            <a:endParaRPr lang="en-US" altLang="zh-CN" dirty="0"/>
          </a:p>
          <a:p>
            <a:endParaRPr lang="en-US" altLang="zh-CN" dirty="0"/>
          </a:p>
          <a:p>
            <a:r>
              <a:rPr lang="zh-CN" altLang="en-US" dirty="0"/>
              <a:t>二值独立概率模型 </a:t>
            </a:r>
            <a:r>
              <a:rPr lang="en-US" altLang="zh-CN" dirty="0"/>
              <a:t>BIM</a:t>
            </a:r>
            <a:r>
              <a:rPr lang="zh-CN" altLang="en-US" dirty="0"/>
              <a:t>：不考虑</a:t>
            </a:r>
            <a:r>
              <a:rPr lang="en-US" altLang="zh-CN" dirty="0"/>
              <a:t>TF</a:t>
            </a:r>
            <a:r>
              <a:rPr lang="zh-CN" altLang="en-US" dirty="0"/>
              <a:t>和文档长度</a:t>
            </a:r>
            <a:endParaRPr lang="en-US" altLang="zh-CN" dirty="0"/>
          </a:p>
          <a:p>
            <a:endParaRPr lang="en-US" altLang="zh-CN" dirty="0"/>
          </a:p>
          <a:p>
            <a:r>
              <a:rPr lang="zh-CN" altLang="en-US" dirty="0"/>
              <a:t>考虑</a:t>
            </a:r>
            <a:r>
              <a:rPr lang="en-US" altLang="zh-CN" dirty="0"/>
              <a:t>TF</a:t>
            </a:r>
            <a:r>
              <a:rPr lang="zh-CN" altLang="en-US" dirty="0"/>
              <a:t>和文档长度的</a:t>
            </a:r>
            <a:r>
              <a:rPr lang="en-US" altLang="zh-CN" dirty="0"/>
              <a:t>BM25</a:t>
            </a:r>
            <a:r>
              <a:rPr lang="zh-CN" altLang="en-US" dirty="0"/>
              <a:t>模型</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sz="3600" dirty="0"/>
              <a:t>提纲</a:t>
            </a:r>
            <a:endParaRPr lang="de-DE" sz="3600"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t>14</a:t>
            </a:fld>
            <a:endParaRPr lang="en-US"/>
          </a:p>
        </p:txBody>
      </p:sp>
      <p:sp>
        <p:nvSpPr>
          <p:cNvPr id="80899" name="Text Box 3"/>
          <p:cNvSpPr txBox="1">
            <a:spLocks noChangeArrowheads="1"/>
          </p:cNvSpPr>
          <p:nvPr/>
        </p:nvSpPr>
        <p:spPr bwMode="auto">
          <a:xfrm>
            <a:off x="138113" y="1774825"/>
            <a:ext cx="8505825" cy="4725988"/>
          </a:xfrm>
          <a:prstGeom prst="rect">
            <a:avLst/>
          </a:prstGeom>
          <a:noFill/>
          <a:ln w="9525">
            <a:noFill/>
            <a:round/>
          </a:ln>
        </p:spPr>
        <p:txBody>
          <a:bodyPr/>
          <a:lstStyle/>
          <a:p>
            <a:pPr marL="514350" indent="-514350" defTabSz="-635">
              <a:lnSpc>
                <a:spcPct val="150000"/>
              </a:lnSpc>
              <a:spcBef>
                <a:spcPts val="700"/>
              </a:spcBef>
              <a:buClr>
                <a:srgbClr val="336699"/>
              </a:buClr>
              <a:buSzPct val="80000"/>
              <a:buFont typeface="Calibri" panose="020F0502020204030204" pitchFamily="34" charset="0"/>
              <a:buChar char="❶"/>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sz="3200" dirty="0">
                <a:solidFill>
                  <a:schemeClr val="accent1">
                    <a:lumMod val="20000"/>
                    <a:lumOff val="80000"/>
                  </a:schemeClr>
                </a:solidFill>
                <a:latin typeface="Calibri" panose="020F0502020204030204" pitchFamily="34" charset="0"/>
                <a:ea typeface="黑体" panose="02010609060101010101" pitchFamily="49" charset="-122"/>
              </a:rPr>
              <a:t>上一讲及向量空间模型回顾</a:t>
            </a:r>
            <a:endParaRPr lang="en-US" altLang="zh-CN" sz="3200" dirty="0">
              <a:solidFill>
                <a:schemeClr val="accent1">
                  <a:lumMod val="20000"/>
                  <a:lumOff val="80000"/>
                </a:schemeClr>
              </a:solidFill>
              <a:latin typeface="Calibri" panose="020F0502020204030204" pitchFamily="34" charset="0"/>
              <a:ea typeface="黑体" panose="02010609060101010101" pitchFamily="49" charset="-122"/>
            </a:endParaRPr>
          </a:p>
          <a:p>
            <a:pPr marL="514350" indent="-514350" defTabSz="-635">
              <a:lnSpc>
                <a:spcPct val="150000"/>
              </a:lnSpc>
              <a:spcBef>
                <a:spcPts val="700"/>
              </a:spcBef>
              <a:buClr>
                <a:srgbClr val="336699"/>
              </a:buClr>
              <a:buSzPct val="80000"/>
              <a:buFont typeface="Calibri" panose="020F0502020204030204" pitchFamily="34" charset="0"/>
              <a:buChar char="❷"/>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sz="3200" dirty="0">
                <a:solidFill>
                  <a:srgbClr val="336699"/>
                </a:solidFill>
                <a:latin typeface="Calibri" panose="020F0502020204030204" pitchFamily="34" charset="0"/>
                <a:ea typeface="黑体" panose="02010609060101010101" pitchFamily="49" charset="-122"/>
              </a:rPr>
              <a:t>基本概率统计知识</a:t>
            </a:r>
            <a:endParaRPr lang="en-US" sz="3200" dirty="0">
              <a:solidFill>
                <a:srgbClr val="336699"/>
              </a:solidFill>
              <a:latin typeface="Calibri" panose="020F0502020204030204" pitchFamily="34" charset="0"/>
              <a:ea typeface="黑体" panose="02010609060101010101" pitchFamily="49" charset="-122"/>
            </a:endParaRPr>
          </a:p>
          <a:p>
            <a:pPr marL="514350" indent="-514350" defTabSz="-635">
              <a:lnSpc>
                <a:spcPct val="150000"/>
              </a:lnSpc>
              <a:spcBef>
                <a:spcPts val="700"/>
              </a:spcBef>
              <a:buClr>
                <a:srgbClr val="336699"/>
              </a:buClr>
              <a:buSzPct val="80000"/>
              <a:buFont typeface="Calibri" panose="020F0502020204030204" pitchFamily="34" charset="0"/>
              <a:buChar char="❸"/>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3200" dirty="0">
                <a:solidFill>
                  <a:schemeClr val="accent1">
                    <a:lumMod val="20000"/>
                    <a:lumOff val="80000"/>
                  </a:schemeClr>
                </a:solidFill>
                <a:latin typeface="Calibri" panose="020F0502020204030204" pitchFamily="34" charset="0"/>
                <a:ea typeface="黑体" panose="02010609060101010101" pitchFamily="49" charset="-122"/>
              </a:rPr>
              <a:t>Logistic</a:t>
            </a:r>
            <a:r>
              <a:rPr lang="zh-CN" altLang="en-US" sz="3200" dirty="0">
                <a:solidFill>
                  <a:schemeClr val="accent1">
                    <a:lumMod val="20000"/>
                    <a:lumOff val="80000"/>
                  </a:schemeClr>
                </a:solidFill>
                <a:latin typeface="Calibri" panose="020F0502020204030204" pitchFamily="34" charset="0"/>
                <a:ea typeface="黑体" panose="02010609060101010101" pitchFamily="49" charset="-122"/>
              </a:rPr>
              <a:t>回归模型</a:t>
            </a:r>
            <a:endParaRPr lang="en-US" sz="3200" dirty="0">
              <a:solidFill>
                <a:schemeClr val="accent1">
                  <a:lumMod val="20000"/>
                  <a:lumOff val="80000"/>
                </a:schemeClr>
              </a:solidFill>
              <a:latin typeface="Calibri" panose="020F0502020204030204" pitchFamily="34" charset="0"/>
              <a:ea typeface="黑体" panose="02010609060101010101" pitchFamily="49" charset="-122"/>
            </a:endParaRPr>
          </a:p>
          <a:p>
            <a:pPr marL="514350" indent="-514350" defTabSz="-635">
              <a:lnSpc>
                <a:spcPct val="150000"/>
              </a:lnSpc>
              <a:spcBef>
                <a:spcPts val="700"/>
              </a:spcBef>
              <a:buClr>
                <a:srgbClr val="336699"/>
              </a:buClr>
              <a:buSzPct val="80000"/>
              <a:buFont typeface="Calibri" panose="020F0502020204030204" pitchFamily="34" charset="0"/>
              <a:buChar char="❹"/>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chemeClr val="accent1">
                    <a:lumMod val="20000"/>
                    <a:lumOff val="80000"/>
                  </a:schemeClr>
                </a:solidFill>
                <a:latin typeface="Calibri" panose="020F0502020204030204" pitchFamily="34" charset="0"/>
                <a:ea typeface="黑体" panose="02010609060101010101" pitchFamily="49" charset="-122"/>
              </a:rPr>
              <a:t>BIM</a:t>
            </a:r>
            <a:r>
              <a:rPr lang="zh-CN" altLang="en-US" sz="3200" dirty="0">
                <a:solidFill>
                  <a:schemeClr val="accent1">
                    <a:lumMod val="20000"/>
                    <a:lumOff val="80000"/>
                  </a:schemeClr>
                </a:solidFill>
                <a:latin typeface="Calibri" panose="020F0502020204030204" pitchFamily="34" charset="0"/>
                <a:ea typeface="黑体" panose="02010609060101010101" pitchFamily="49" charset="-122"/>
              </a:rPr>
              <a:t>模型</a:t>
            </a:r>
            <a:endParaRPr lang="en-US" sz="3200" dirty="0">
              <a:solidFill>
                <a:schemeClr val="accent1">
                  <a:lumMod val="20000"/>
                  <a:lumOff val="80000"/>
                </a:schemeClr>
              </a:solidFill>
              <a:latin typeface="Calibri" panose="020F0502020204030204" pitchFamily="34" charset="0"/>
              <a:ea typeface="黑体" panose="02010609060101010101" pitchFamily="49" charset="-122"/>
            </a:endParaRPr>
          </a:p>
          <a:p>
            <a:pPr marL="514350" indent="-514350" defTabSz="-635">
              <a:lnSpc>
                <a:spcPct val="150000"/>
              </a:lnSpc>
              <a:spcBef>
                <a:spcPts val="700"/>
              </a:spcBef>
              <a:buClr>
                <a:srgbClr val="336699"/>
              </a:buClr>
              <a:buSzPct val="80000"/>
              <a:buFont typeface="Calibri" panose="020F0502020204030204" pitchFamily="34" charset="0"/>
              <a:buChar char="❺"/>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3200" dirty="0">
                <a:solidFill>
                  <a:schemeClr val="accent1">
                    <a:lumMod val="20000"/>
                    <a:lumOff val="80000"/>
                  </a:schemeClr>
                </a:solidFill>
                <a:latin typeface="Calibri" panose="020F0502020204030204" pitchFamily="34" charset="0"/>
                <a:ea typeface="黑体" panose="02010609060101010101" pitchFamily="49" charset="-122"/>
              </a:rPr>
              <a:t>BM25</a:t>
            </a:r>
            <a:r>
              <a:rPr lang="zh-CN" altLang="en-US" sz="3200" dirty="0">
                <a:solidFill>
                  <a:schemeClr val="accent1">
                    <a:lumMod val="20000"/>
                    <a:lumOff val="80000"/>
                  </a:schemeClr>
                </a:solidFill>
                <a:latin typeface="Calibri" panose="020F0502020204030204" pitchFamily="34" charset="0"/>
                <a:ea typeface="黑体" panose="02010609060101010101" pitchFamily="49" charset="-122"/>
              </a:rPr>
              <a:t>模型</a:t>
            </a:r>
            <a:endParaRPr lang="en-US" sz="3200" dirty="0">
              <a:solidFill>
                <a:schemeClr val="accent1">
                  <a:lumMod val="20000"/>
                  <a:lumOff val="80000"/>
                </a:schemeClr>
              </a:solidFill>
              <a:latin typeface="Calibri" panose="020F0502020204030204" pitchFamily="34" charset="0"/>
              <a:ea typeface="黑体" panose="02010609060101010101" pitchFamily="49"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type="title" idx="4294967295"/>
          </p:nvPr>
        </p:nvSpPr>
        <p:spPr>
          <a:xfrm>
            <a:off x="0" y="274638"/>
            <a:ext cx="8229600" cy="1143000"/>
          </a:xfrm>
        </p:spPr>
        <p:txBody>
          <a:bodyPr/>
          <a:lstStyle/>
          <a:p>
            <a:r>
              <a:rPr lang="zh-CN" altLang="en-US" dirty="0"/>
              <a:t>概率 </a:t>
            </a:r>
            <a:r>
              <a:rPr lang="en-US" altLang="zh-CN" dirty="0"/>
              <a:t>vs. </a:t>
            </a:r>
            <a:r>
              <a:rPr lang="zh-CN" altLang="en-US" dirty="0"/>
              <a:t>统计</a:t>
            </a:r>
            <a:endParaRPr lang="en-US" altLang="zh-CN" dirty="0"/>
          </a:p>
        </p:txBody>
      </p:sp>
      <p:sp>
        <p:nvSpPr>
          <p:cNvPr id="135173" name="AutoShape 4"/>
          <p:cNvSpPr>
            <a:spLocks noChangeArrowheads="1"/>
          </p:cNvSpPr>
          <p:nvPr/>
        </p:nvSpPr>
        <p:spPr bwMode="gray">
          <a:xfrm>
            <a:off x="3711947" y="2453010"/>
            <a:ext cx="1508125" cy="615950"/>
          </a:xfrm>
          <a:prstGeom prst="rightArrow">
            <a:avLst>
              <a:gd name="adj1" fmla="val 49380"/>
              <a:gd name="adj2" fmla="val 60486"/>
            </a:avLst>
          </a:prstGeom>
          <a:gradFill rotWithShape="1">
            <a:gsLst>
              <a:gs pos="0">
                <a:srgbClr val="595959">
                  <a:alpha val="0"/>
                </a:srgbClr>
              </a:gs>
              <a:gs pos="100000">
                <a:srgbClr val="C0C0C0"/>
              </a:gs>
            </a:gsLst>
            <a:lin ang="0" scaled="1"/>
          </a:gradFill>
          <a:ln w="9525" algn="ctr">
            <a:noFill/>
            <a:miter lim="800000"/>
          </a:ln>
        </p:spPr>
        <p:txBody>
          <a:bodyPr rot="10800000" vert="eaVert" wrap="none" anchor="ctr"/>
          <a:lstStyle/>
          <a:p>
            <a:pPr algn="ctr" eaLnBrk="0" hangingPunct="0"/>
            <a:endParaRPr lang="zh-CN" altLang="zh-CN" dirty="0">
              <a:latin typeface="Times New Roman" panose="02020603050405020304" pitchFamily="18" charset="0"/>
              <a:ea typeface="黑体" panose="02010609060101010101" pitchFamily="49" charset="-122"/>
            </a:endParaRPr>
          </a:p>
        </p:txBody>
      </p:sp>
      <p:sp>
        <p:nvSpPr>
          <p:cNvPr id="135174" name="AutoShape 5"/>
          <p:cNvSpPr>
            <a:spLocks noChangeArrowheads="1"/>
          </p:cNvSpPr>
          <p:nvPr/>
        </p:nvSpPr>
        <p:spPr bwMode="gray">
          <a:xfrm rot="10800000">
            <a:off x="3635897" y="3409751"/>
            <a:ext cx="1597025" cy="595312"/>
          </a:xfrm>
          <a:prstGeom prst="rightArrow">
            <a:avLst>
              <a:gd name="adj1" fmla="val 49380"/>
              <a:gd name="adj2" fmla="val 66272"/>
            </a:avLst>
          </a:prstGeom>
          <a:gradFill rotWithShape="1">
            <a:gsLst>
              <a:gs pos="0">
                <a:srgbClr val="595959">
                  <a:alpha val="0"/>
                </a:srgbClr>
              </a:gs>
              <a:gs pos="100000">
                <a:srgbClr val="C0C0C0"/>
              </a:gs>
            </a:gsLst>
            <a:lin ang="0" scaled="1"/>
          </a:gradFill>
          <a:ln w="9525" algn="ctr">
            <a:noFill/>
            <a:miter lim="800000"/>
          </a:ln>
        </p:spPr>
        <p:txBody>
          <a:bodyPr rot="10800000" wrap="none" anchor="ctr"/>
          <a:lstStyle/>
          <a:p>
            <a:pPr algn="ctr" eaLnBrk="0" hangingPunct="0"/>
            <a:endParaRPr lang="zh-CN" altLang="zh-CN" dirty="0">
              <a:latin typeface="Times New Roman" panose="02020603050405020304" pitchFamily="18" charset="0"/>
              <a:ea typeface="黑体" panose="02010609060101010101" pitchFamily="49" charset="-122"/>
            </a:endParaRPr>
          </a:p>
        </p:txBody>
      </p:sp>
      <p:grpSp>
        <p:nvGrpSpPr>
          <p:cNvPr id="2" name="Group 7"/>
          <p:cNvGrpSpPr/>
          <p:nvPr/>
        </p:nvGrpSpPr>
        <p:grpSpPr bwMode="auto">
          <a:xfrm>
            <a:off x="1403648" y="2420888"/>
            <a:ext cx="1656184" cy="1728192"/>
            <a:chOff x="1851" y="624"/>
            <a:chExt cx="812" cy="830"/>
          </a:xfrm>
        </p:grpSpPr>
        <p:sp>
          <p:nvSpPr>
            <p:cNvPr id="135177" name="Oval 8"/>
            <p:cNvSpPr>
              <a:spLocks noChangeArrowheads="1"/>
            </p:cNvSpPr>
            <p:nvPr/>
          </p:nvSpPr>
          <p:spPr bwMode="gray">
            <a:xfrm>
              <a:off x="1851" y="652"/>
              <a:ext cx="812" cy="802"/>
            </a:xfrm>
            <a:prstGeom prst="ellipse">
              <a:avLst/>
            </a:prstGeom>
            <a:solidFill>
              <a:schemeClr val="folHlink"/>
            </a:solidFill>
            <a:ln w="63500" algn="ctr">
              <a:solidFill>
                <a:srgbClr val="DDDDDD">
                  <a:alpha val="70195"/>
                </a:srgbClr>
              </a:solidFill>
              <a:round/>
            </a:ln>
          </p:spPr>
          <p:txBody>
            <a:bodyPr wrap="none" anchor="ctr"/>
            <a:lstStyle/>
            <a:p>
              <a:pPr algn="ctr" eaLnBrk="0" hangingPunct="0"/>
              <a:endParaRPr lang="zh-CN" altLang="zh-CN" dirty="0">
                <a:latin typeface="Times New Roman" panose="02020603050405020304" pitchFamily="18" charset="0"/>
                <a:ea typeface="黑体" panose="02010609060101010101" pitchFamily="49" charset="-122"/>
              </a:endParaRPr>
            </a:p>
          </p:txBody>
        </p:sp>
        <p:pic>
          <p:nvPicPr>
            <p:cNvPr id="135178" name="Picture 9" descr="cir_lighteffect0"/>
            <p:cNvPicPr>
              <a:picLocks noChangeAspect="1" noChangeArrowheads="1"/>
            </p:cNvPicPr>
            <p:nvPr/>
          </p:nvPicPr>
          <p:blipFill>
            <a:blip r:embed="rId2" cstate="print">
              <a:lum bright="18000" contrast="-12000"/>
            </a:blip>
            <a:srcRect/>
            <a:stretch>
              <a:fillRect/>
            </a:stretch>
          </p:blipFill>
          <p:spPr bwMode="gray">
            <a:xfrm>
              <a:off x="1920" y="624"/>
              <a:ext cx="670" cy="670"/>
            </a:xfrm>
            <a:prstGeom prst="rect">
              <a:avLst/>
            </a:prstGeom>
            <a:noFill/>
            <a:ln w="9525">
              <a:noFill/>
              <a:miter lim="800000"/>
              <a:headEnd/>
              <a:tailEnd/>
            </a:ln>
          </p:spPr>
        </p:pic>
      </p:grpSp>
      <p:sp>
        <p:nvSpPr>
          <p:cNvPr id="135179" name="Rectangle 10"/>
          <p:cNvSpPr>
            <a:spLocks noChangeArrowheads="1"/>
          </p:cNvSpPr>
          <p:nvPr/>
        </p:nvSpPr>
        <p:spPr bwMode="gray">
          <a:xfrm>
            <a:off x="1763688" y="3140968"/>
            <a:ext cx="803425" cy="461665"/>
          </a:xfrm>
          <a:prstGeom prst="rect">
            <a:avLst/>
          </a:prstGeom>
          <a:noFill/>
          <a:ln w="9525" algn="ctr">
            <a:noFill/>
            <a:miter lim="800000"/>
          </a:ln>
        </p:spPr>
        <p:txBody>
          <a:bodyPr wrap="none">
            <a:spAutoFit/>
          </a:bodyPr>
          <a:lstStyle/>
          <a:p>
            <a:pPr algn="ctr"/>
            <a:r>
              <a:rPr lang="zh-CN" altLang="en-US" b="1" dirty="0">
                <a:solidFill>
                  <a:srgbClr val="F8F8F8"/>
                </a:solidFill>
                <a:latin typeface="+mj-ea"/>
                <a:ea typeface="+mj-ea"/>
              </a:rPr>
              <a:t>概率</a:t>
            </a:r>
            <a:endParaRPr lang="en-US" altLang="zh-CN" b="1" dirty="0">
              <a:solidFill>
                <a:srgbClr val="F8F8F8"/>
              </a:solidFill>
              <a:latin typeface="+mj-ea"/>
              <a:ea typeface="+mj-ea"/>
            </a:endParaRPr>
          </a:p>
        </p:txBody>
      </p:sp>
      <p:grpSp>
        <p:nvGrpSpPr>
          <p:cNvPr id="3" name="Group 11"/>
          <p:cNvGrpSpPr/>
          <p:nvPr/>
        </p:nvGrpSpPr>
        <p:grpSpPr bwMode="auto">
          <a:xfrm>
            <a:off x="5868144" y="2348880"/>
            <a:ext cx="1728192" cy="1728192"/>
            <a:chOff x="1851" y="624"/>
            <a:chExt cx="812" cy="830"/>
          </a:xfrm>
        </p:grpSpPr>
        <p:sp>
          <p:nvSpPr>
            <p:cNvPr id="135181" name="Oval 12"/>
            <p:cNvSpPr>
              <a:spLocks noChangeArrowheads="1"/>
            </p:cNvSpPr>
            <p:nvPr/>
          </p:nvSpPr>
          <p:spPr bwMode="gray">
            <a:xfrm>
              <a:off x="1851" y="652"/>
              <a:ext cx="812" cy="802"/>
            </a:xfrm>
            <a:prstGeom prst="ellipse">
              <a:avLst/>
            </a:prstGeom>
            <a:solidFill>
              <a:schemeClr val="accent2"/>
            </a:solidFill>
            <a:ln w="63500" algn="ctr">
              <a:solidFill>
                <a:srgbClr val="DDDDDD">
                  <a:alpha val="70195"/>
                </a:srgbClr>
              </a:solidFill>
              <a:round/>
            </a:ln>
          </p:spPr>
          <p:txBody>
            <a:bodyPr wrap="none" anchor="ctr"/>
            <a:lstStyle/>
            <a:p>
              <a:pPr algn="ctr" eaLnBrk="0" hangingPunct="0"/>
              <a:endParaRPr lang="zh-CN" altLang="zh-CN" dirty="0">
                <a:latin typeface="Times New Roman" panose="02020603050405020304" pitchFamily="18" charset="0"/>
                <a:ea typeface="黑体" panose="02010609060101010101" pitchFamily="49" charset="-122"/>
              </a:endParaRPr>
            </a:p>
          </p:txBody>
        </p:sp>
        <p:pic>
          <p:nvPicPr>
            <p:cNvPr id="135182" name="Picture 13" descr="cir_lighteffect0"/>
            <p:cNvPicPr>
              <a:picLocks noChangeAspect="1" noChangeArrowheads="1"/>
            </p:cNvPicPr>
            <p:nvPr/>
          </p:nvPicPr>
          <p:blipFill>
            <a:blip r:embed="rId2" cstate="print">
              <a:lum bright="18000" contrast="-12000"/>
            </a:blip>
            <a:srcRect/>
            <a:stretch>
              <a:fillRect/>
            </a:stretch>
          </p:blipFill>
          <p:spPr bwMode="gray">
            <a:xfrm>
              <a:off x="1920" y="624"/>
              <a:ext cx="670" cy="670"/>
            </a:xfrm>
            <a:prstGeom prst="rect">
              <a:avLst/>
            </a:prstGeom>
            <a:noFill/>
            <a:ln w="9525">
              <a:noFill/>
              <a:miter lim="800000"/>
              <a:headEnd/>
              <a:tailEnd/>
            </a:ln>
          </p:spPr>
        </p:pic>
      </p:grpSp>
      <p:sp>
        <p:nvSpPr>
          <p:cNvPr id="135183" name="Rectangle 14"/>
          <p:cNvSpPr>
            <a:spLocks noChangeArrowheads="1"/>
          </p:cNvSpPr>
          <p:nvPr/>
        </p:nvSpPr>
        <p:spPr bwMode="gray">
          <a:xfrm>
            <a:off x="6300192" y="3068960"/>
            <a:ext cx="803425" cy="461665"/>
          </a:xfrm>
          <a:prstGeom prst="rect">
            <a:avLst/>
          </a:prstGeom>
          <a:noFill/>
          <a:ln w="9525" algn="ctr">
            <a:noFill/>
            <a:miter lim="800000"/>
          </a:ln>
        </p:spPr>
        <p:txBody>
          <a:bodyPr wrap="none">
            <a:spAutoFit/>
          </a:bodyPr>
          <a:lstStyle/>
          <a:p>
            <a:pPr algn="ctr"/>
            <a:r>
              <a:rPr lang="zh-CN" altLang="en-US" b="1" dirty="0">
                <a:solidFill>
                  <a:srgbClr val="F8F8F8"/>
                </a:solidFill>
                <a:latin typeface="+mj-ea"/>
                <a:ea typeface="+mj-ea"/>
              </a:rPr>
              <a:t>统计</a:t>
            </a:r>
            <a:endParaRPr lang="en-US" altLang="zh-CN" b="1" dirty="0">
              <a:solidFill>
                <a:srgbClr val="F8F8F8"/>
              </a:solidFill>
              <a:latin typeface="+mj-ea"/>
              <a:ea typeface="+mj-ea"/>
            </a:endParaRPr>
          </a:p>
        </p:txBody>
      </p:sp>
      <p:sp>
        <p:nvSpPr>
          <p:cNvPr id="135187" name="Rectangle 18"/>
          <p:cNvSpPr>
            <a:spLocks noChangeArrowheads="1"/>
          </p:cNvSpPr>
          <p:nvPr/>
        </p:nvSpPr>
        <p:spPr bwMode="gray">
          <a:xfrm>
            <a:off x="2414266" y="4765675"/>
            <a:ext cx="1346844" cy="461665"/>
          </a:xfrm>
          <a:prstGeom prst="rect">
            <a:avLst/>
          </a:prstGeom>
          <a:noFill/>
          <a:ln w="9525" algn="ctr">
            <a:noFill/>
            <a:miter lim="800000"/>
          </a:ln>
        </p:spPr>
        <p:txBody>
          <a:bodyPr wrap="none">
            <a:spAutoFit/>
          </a:bodyPr>
          <a:lstStyle/>
          <a:p>
            <a:pPr algn="ctr"/>
            <a:r>
              <a:rPr lang="en-US" altLang="zh-CN" b="1" dirty="0">
                <a:solidFill>
                  <a:srgbClr val="F8F8F8"/>
                </a:solidFill>
                <a:latin typeface="Times New Roman" panose="02020603050405020304" pitchFamily="18" charset="0"/>
                <a:ea typeface="黑体" panose="02010609060101010101" pitchFamily="49" charset="-122"/>
              </a:rPr>
              <a:t>necessity</a:t>
            </a:r>
          </a:p>
        </p:txBody>
      </p:sp>
      <p:sp>
        <p:nvSpPr>
          <p:cNvPr id="135188" name="Rectangle 19"/>
          <p:cNvSpPr>
            <a:spLocks noChangeArrowheads="1"/>
          </p:cNvSpPr>
          <p:nvPr/>
        </p:nvSpPr>
        <p:spPr bwMode="auto">
          <a:xfrm>
            <a:off x="2051720" y="1772816"/>
            <a:ext cx="5112567" cy="461665"/>
          </a:xfrm>
          <a:prstGeom prst="rect">
            <a:avLst/>
          </a:prstGeom>
          <a:noFill/>
          <a:ln w="9525" algn="ctr">
            <a:noFill/>
            <a:miter lim="800000"/>
          </a:ln>
        </p:spPr>
        <p:txBody>
          <a:bodyPr wrap="square">
            <a:spAutoFit/>
          </a:bodyPr>
          <a:lstStyle/>
          <a:p>
            <a:pPr algn="ctr">
              <a:buClr>
                <a:schemeClr val="folHlink"/>
              </a:buClr>
              <a:buFont typeface="Wingdings" panose="05000000000000000000" pitchFamily="2" charset="2"/>
              <a:buNone/>
            </a:pPr>
            <a:r>
              <a:rPr lang="zh-CN" altLang="en-US" dirty="0">
                <a:solidFill>
                  <a:srgbClr val="080808"/>
                </a:solidFill>
                <a:latin typeface="Times New Roman" panose="02020603050405020304" pitchFamily="18" charset="0"/>
                <a:ea typeface="黑体" panose="02010609060101010101" pitchFamily="49" charset="-122"/>
              </a:rPr>
              <a:t>概率是统计的理论基础</a:t>
            </a:r>
            <a:endParaRPr lang="en-US" altLang="zh-CN" dirty="0">
              <a:solidFill>
                <a:srgbClr val="080808"/>
              </a:solidFill>
              <a:latin typeface="Times New Roman" panose="02020603050405020304" pitchFamily="18" charset="0"/>
              <a:ea typeface="黑体" panose="02010609060101010101" pitchFamily="49" charset="-122"/>
            </a:endParaRPr>
          </a:p>
        </p:txBody>
      </p:sp>
      <p:sp>
        <p:nvSpPr>
          <p:cNvPr id="23" name="Rectangle 19"/>
          <p:cNvSpPr>
            <a:spLocks noChangeArrowheads="1"/>
          </p:cNvSpPr>
          <p:nvPr/>
        </p:nvSpPr>
        <p:spPr bwMode="auto">
          <a:xfrm>
            <a:off x="2339752" y="4149080"/>
            <a:ext cx="4608512" cy="461665"/>
          </a:xfrm>
          <a:prstGeom prst="rect">
            <a:avLst/>
          </a:prstGeom>
          <a:noFill/>
          <a:ln w="9525" algn="ctr">
            <a:noFill/>
            <a:miter lim="800000"/>
          </a:ln>
        </p:spPr>
        <p:txBody>
          <a:bodyPr wrap="square">
            <a:spAutoFit/>
          </a:bodyPr>
          <a:lstStyle/>
          <a:p>
            <a:pPr algn="ctr">
              <a:buClr>
                <a:schemeClr val="folHlink"/>
              </a:buClr>
              <a:buFont typeface="Wingdings" panose="05000000000000000000" pitchFamily="2" charset="2"/>
              <a:buNone/>
            </a:pPr>
            <a:r>
              <a:rPr lang="zh-CN" altLang="en-US" dirty="0">
                <a:solidFill>
                  <a:srgbClr val="080808"/>
                </a:solidFill>
                <a:latin typeface="+mj-ea"/>
                <a:ea typeface="+mj-ea"/>
              </a:rPr>
              <a:t>统计是概率的实际应用</a:t>
            </a:r>
            <a:endParaRPr lang="en-US" altLang="zh-CN" dirty="0">
              <a:solidFill>
                <a:srgbClr val="080808"/>
              </a:solidFill>
              <a:latin typeface="+mj-ea"/>
              <a:ea typeface="+mj-ea"/>
            </a:endParaRPr>
          </a:p>
        </p:txBody>
      </p:sp>
      <p:sp>
        <p:nvSpPr>
          <p:cNvPr id="24" name="TextBox 23"/>
          <p:cNvSpPr txBox="1"/>
          <p:nvPr/>
        </p:nvSpPr>
        <p:spPr>
          <a:xfrm>
            <a:off x="683568" y="4883676"/>
            <a:ext cx="3168352" cy="1569660"/>
          </a:xfrm>
          <a:prstGeom prst="rect">
            <a:avLst/>
          </a:prstGeom>
          <a:noFill/>
        </p:spPr>
        <p:txBody>
          <a:bodyPr wrap="square" rtlCol="0">
            <a:spAutoFit/>
          </a:bodyPr>
          <a:lstStyle/>
          <a:p>
            <a:r>
              <a:rPr lang="zh-CN" altLang="en-US" dirty="0">
                <a:solidFill>
                  <a:schemeClr val="tx1"/>
                </a:solidFill>
                <a:latin typeface="楷体" panose="02010609060101010101" pitchFamily="49" charset="-122"/>
                <a:ea typeface="楷体" panose="02010609060101010101" pitchFamily="49" charset="-122"/>
              </a:rPr>
              <a:t>典型问题： 已知某数据总体满足某分布，抽样得到某数据的概率是多少？</a:t>
            </a:r>
          </a:p>
        </p:txBody>
      </p:sp>
      <p:sp>
        <p:nvSpPr>
          <p:cNvPr id="25" name="TextBox 24"/>
          <p:cNvSpPr txBox="1"/>
          <p:nvPr/>
        </p:nvSpPr>
        <p:spPr>
          <a:xfrm>
            <a:off x="5652120" y="4811668"/>
            <a:ext cx="3240360" cy="1569660"/>
          </a:xfrm>
          <a:prstGeom prst="rect">
            <a:avLst/>
          </a:prstGeom>
          <a:noFill/>
        </p:spPr>
        <p:txBody>
          <a:bodyPr wrap="square" rtlCol="0">
            <a:spAutoFit/>
          </a:bodyPr>
          <a:lstStyle/>
          <a:p>
            <a:r>
              <a:rPr lang="zh-CN" altLang="en-US" dirty="0">
                <a:solidFill>
                  <a:schemeClr val="tx1"/>
                </a:solidFill>
                <a:latin typeface="楷体" panose="02010609060101010101" pitchFamily="49" charset="-122"/>
                <a:ea typeface="楷体" panose="02010609060101010101" pitchFamily="49" charset="-122"/>
              </a:rPr>
              <a:t>典型问题：已知某抽样数据</a:t>
            </a:r>
            <a:r>
              <a:rPr lang="en-US" altLang="zh-CN" dirty="0">
                <a:solidFill>
                  <a:schemeClr val="tx1"/>
                </a:solidFill>
                <a:latin typeface="楷体" panose="02010609060101010101" pitchFamily="49" charset="-122"/>
                <a:ea typeface="楷体" panose="02010609060101010101" pitchFamily="49" charset="-122"/>
              </a:rPr>
              <a:t>(</a:t>
            </a:r>
            <a:r>
              <a:rPr lang="zh-CN" altLang="en-US" dirty="0">
                <a:solidFill>
                  <a:schemeClr val="tx1"/>
                </a:solidFill>
                <a:latin typeface="楷体" panose="02010609060101010101" pitchFamily="49" charset="-122"/>
                <a:ea typeface="楷体" panose="02010609060101010101" pitchFamily="49" charset="-122"/>
              </a:rPr>
              <a:t>或总体分布</a:t>
            </a:r>
            <a:r>
              <a:rPr lang="en-US" altLang="zh-CN" dirty="0">
                <a:solidFill>
                  <a:schemeClr val="tx1"/>
                </a:solidFill>
                <a:latin typeface="楷体" panose="02010609060101010101" pitchFamily="49" charset="-122"/>
                <a:ea typeface="楷体" panose="02010609060101010101" pitchFamily="49" charset="-122"/>
              </a:rPr>
              <a:t>)</a:t>
            </a:r>
            <a:r>
              <a:rPr lang="zh-CN" altLang="en-US" dirty="0">
                <a:solidFill>
                  <a:schemeClr val="tx1"/>
                </a:solidFill>
                <a:latin typeface="楷体" panose="02010609060101010101" pitchFamily="49" charset="-122"/>
                <a:ea typeface="楷体" panose="02010609060101010101" pitchFamily="49" charset="-122"/>
              </a:rPr>
              <a:t>，判断总体的分布</a:t>
            </a:r>
            <a:r>
              <a:rPr lang="en-US" altLang="zh-CN" dirty="0">
                <a:solidFill>
                  <a:schemeClr val="tx1"/>
                </a:solidFill>
                <a:latin typeface="楷体" panose="02010609060101010101" pitchFamily="49" charset="-122"/>
                <a:ea typeface="楷体" panose="02010609060101010101" pitchFamily="49" charset="-122"/>
              </a:rPr>
              <a:t>(</a:t>
            </a:r>
            <a:r>
              <a:rPr lang="zh-CN" altLang="en-US" dirty="0">
                <a:solidFill>
                  <a:schemeClr val="tx1"/>
                </a:solidFill>
                <a:latin typeface="楷体" panose="02010609060101010101" pitchFamily="49" charset="-122"/>
                <a:ea typeface="楷体" panose="02010609060101010101" pitchFamily="49" charset="-122"/>
              </a:rPr>
              <a:t>或分布参数</a:t>
            </a:r>
            <a:r>
              <a:rPr lang="en-US" altLang="zh-CN" dirty="0">
                <a:solidFill>
                  <a:schemeClr val="tx1"/>
                </a:solidFill>
                <a:latin typeface="楷体" panose="02010609060101010101" pitchFamily="49" charset="-122"/>
                <a:ea typeface="楷体" panose="02010609060101010101" pitchFamily="49" charset="-122"/>
              </a:rPr>
              <a:t>)</a:t>
            </a:r>
            <a:r>
              <a:rPr lang="zh-CN" altLang="en-US" dirty="0">
                <a:solidFill>
                  <a:schemeClr val="tx1"/>
                </a:solidFill>
                <a:latin typeface="楷体" panose="02010609060101010101" pitchFamily="49" charset="-122"/>
                <a:ea typeface="楷体" panose="02010609060101010101" pitchFamily="49" charset="-122"/>
              </a:rPr>
              <a:t> 是多少？</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zh-CN" altLang="en-US"/>
              <a:t>概率统计初步</a:t>
            </a:r>
          </a:p>
        </p:txBody>
      </p:sp>
      <p:sp>
        <p:nvSpPr>
          <p:cNvPr id="385027" name="Rectangle 3"/>
          <p:cNvSpPr>
            <a:spLocks noGrp="1" noChangeArrowheads="1"/>
          </p:cNvSpPr>
          <p:nvPr>
            <p:ph idx="1"/>
          </p:nvPr>
        </p:nvSpPr>
        <p:spPr/>
        <p:txBody>
          <a:bodyPr/>
          <a:lstStyle/>
          <a:p>
            <a:r>
              <a:rPr lang="zh-CN" altLang="en-US" dirty="0"/>
              <a:t>随机试验与随机事件</a:t>
            </a:r>
          </a:p>
          <a:p>
            <a:r>
              <a:rPr lang="zh-CN" altLang="en-US" dirty="0"/>
              <a:t>概率和条件概率</a:t>
            </a:r>
          </a:p>
          <a:p>
            <a:r>
              <a:rPr lang="zh-CN" altLang="en-US" dirty="0"/>
              <a:t>乘法公式、全概率公式、贝叶斯公式</a:t>
            </a:r>
          </a:p>
          <a:p>
            <a:r>
              <a:rPr lang="zh-CN" altLang="en-US" dirty="0"/>
              <a:t>随机变量</a:t>
            </a:r>
          </a:p>
          <a:p>
            <a:r>
              <a:rPr lang="zh-CN" altLang="en-US" dirty="0"/>
              <a:t>随机变量的分布</a:t>
            </a:r>
          </a:p>
          <a:p>
            <a:endParaRPr lang="en-US" altLang="zh-CN" dirty="0"/>
          </a:p>
        </p:txBody>
      </p:sp>
      <p:sp>
        <p:nvSpPr>
          <p:cNvPr id="6" name="灯片编号占位符 5"/>
          <p:cNvSpPr>
            <a:spLocks noGrp="1"/>
          </p:cNvSpPr>
          <p:nvPr>
            <p:ph type="sldNum" sz="quarter" idx="12"/>
          </p:nvPr>
        </p:nvSpPr>
        <p:spPr/>
        <p:txBody>
          <a:bodyPr/>
          <a:lstStyle/>
          <a:p>
            <a:fld id="{0E9D2623-2B24-49E1-9465-8FAF7E6281D5}" type="slidenum">
              <a:rPr lang="en-US" altLang="zh-CN"/>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zh-CN" altLang="en-US"/>
              <a:t>随机试验和随机事件</a:t>
            </a:r>
          </a:p>
        </p:txBody>
      </p:sp>
      <p:sp>
        <p:nvSpPr>
          <p:cNvPr id="413699" name="Rectangle 3"/>
          <p:cNvSpPr>
            <a:spLocks noGrp="1" noChangeArrowheads="1"/>
          </p:cNvSpPr>
          <p:nvPr>
            <p:ph idx="1"/>
          </p:nvPr>
        </p:nvSpPr>
        <p:spPr/>
        <p:txBody>
          <a:bodyPr/>
          <a:lstStyle/>
          <a:p>
            <a:r>
              <a:rPr lang="zh-CN" altLang="en-US" sz="2800" dirty="0">
                <a:solidFill>
                  <a:schemeClr val="hlink"/>
                </a:solidFill>
                <a:latin typeface="Times New Roman" panose="02020603050405020304" pitchFamily="18" charset="0"/>
              </a:rPr>
              <a:t>随机试验</a:t>
            </a:r>
            <a:r>
              <a:rPr lang="zh-CN" altLang="en-US" sz="2800" dirty="0">
                <a:latin typeface="Times New Roman" panose="02020603050405020304" pitchFamily="18" charset="0"/>
              </a:rPr>
              <a:t>：可在相同条件下重复进行；试验可能结果不止一个，但能确定所有的可能结果；一次试验之前无法确定具体是哪种结果出现。</a:t>
            </a:r>
          </a:p>
          <a:p>
            <a:pPr lvl="1"/>
            <a:r>
              <a:rPr lang="zh-CN" altLang="zh-CN" sz="2400" dirty="0">
                <a:latin typeface="Times New Roman" panose="02020603050405020304" pitchFamily="18" charset="0"/>
              </a:rPr>
              <a:t>掷一颗骰子，考虑可能出现的点数</a:t>
            </a:r>
            <a:endParaRPr lang="zh-CN" altLang="en-US" sz="2400" dirty="0">
              <a:latin typeface="Times New Roman" panose="02020603050405020304" pitchFamily="18" charset="0"/>
            </a:endParaRPr>
          </a:p>
          <a:p>
            <a:r>
              <a:rPr lang="zh-CN" altLang="en-US" sz="2800" dirty="0">
                <a:solidFill>
                  <a:schemeClr val="hlink"/>
                </a:solidFill>
                <a:latin typeface="Times New Roman" panose="02020603050405020304" pitchFamily="18" charset="0"/>
              </a:rPr>
              <a:t>随机事件</a:t>
            </a:r>
            <a:r>
              <a:rPr lang="zh-CN" altLang="en-US" sz="2800" dirty="0">
                <a:latin typeface="Times New Roman" panose="02020603050405020304" pitchFamily="18" charset="0"/>
              </a:rPr>
              <a:t>：随机试验中可能出现或可能不出现的情况叫“随机事件”</a:t>
            </a:r>
          </a:p>
          <a:p>
            <a:pPr lvl="1"/>
            <a:r>
              <a:rPr lang="zh-CN" altLang="zh-CN" sz="2400" dirty="0">
                <a:latin typeface="Times New Roman" panose="02020603050405020304" pitchFamily="18" charset="0"/>
              </a:rPr>
              <a:t>掷一颗骰子</a:t>
            </a:r>
            <a:r>
              <a:rPr lang="zh-CN" altLang="en-US" sz="2400" dirty="0">
                <a:latin typeface="Times New Roman" panose="02020603050405020304" pitchFamily="18" charset="0"/>
              </a:rPr>
              <a:t>，</a:t>
            </a:r>
            <a:r>
              <a:rPr lang="en-US" altLang="zh-CN" sz="2400" dirty="0">
                <a:latin typeface="Times New Roman" panose="02020603050405020304" pitchFamily="18" charset="0"/>
              </a:rPr>
              <a:t>4</a:t>
            </a:r>
            <a:r>
              <a:rPr lang="zh-CN" altLang="en-US" sz="2400" dirty="0">
                <a:latin typeface="Times New Roman" panose="02020603050405020304" pitchFamily="18" charset="0"/>
              </a:rPr>
              <a:t>点朝上</a:t>
            </a:r>
          </a:p>
        </p:txBody>
      </p:sp>
      <p:sp>
        <p:nvSpPr>
          <p:cNvPr id="6" name="灯片编号占位符 5"/>
          <p:cNvSpPr>
            <a:spLocks noGrp="1"/>
          </p:cNvSpPr>
          <p:nvPr>
            <p:ph type="sldNum" sz="quarter" idx="12"/>
          </p:nvPr>
        </p:nvSpPr>
        <p:spPr/>
        <p:txBody>
          <a:bodyPr/>
          <a:lstStyle/>
          <a:p>
            <a:fld id="{F7E88037-E2AF-413C-A2AC-57711AB88E9C}" type="slidenum">
              <a:rPr lang="en-US" altLang="zh-CN"/>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zh-CN" altLang="en-US"/>
              <a:t>概率和条件概率</a:t>
            </a:r>
          </a:p>
        </p:txBody>
      </p:sp>
      <p:sp>
        <p:nvSpPr>
          <p:cNvPr id="415747" name="Rectangle 3"/>
          <p:cNvSpPr>
            <a:spLocks noGrp="1" noChangeArrowheads="1"/>
          </p:cNvSpPr>
          <p:nvPr>
            <p:ph idx="1"/>
          </p:nvPr>
        </p:nvSpPr>
        <p:spPr/>
        <p:txBody>
          <a:bodyPr/>
          <a:lstStyle/>
          <a:p>
            <a:r>
              <a:rPr lang="zh-CN" altLang="en-US" sz="2800" dirty="0">
                <a:solidFill>
                  <a:schemeClr val="hlink"/>
                </a:solidFill>
                <a:latin typeface="Times New Roman" panose="02020603050405020304" pitchFamily="18" charset="0"/>
              </a:rPr>
              <a:t>概率</a:t>
            </a:r>
            <a:r>
              <a:rPr lang="zh-CN" altLang="en-US" sz="2800" dirty="0">
                <a:latin typeface="Times New Roman" panose="02020603050405020304" pitchFamily="18" charset="0"/>
              </a:rPr>
              <a:t>：直观上来看，事件</a:t>
            </a:r>
            <a:r>
              <a:rPr lang="en-US" altLang="zh-CN" sz="2800" dirty="0">
                <a:latin typeface="Times New Roman" panose="02020603050405020304" pitchFamily="18" charset="0"/>
              </a:rPr>
              <a:t>A</a:t>
            </a:r>
            <a:r>
              <a:rPr lang="zh-CN" altLang="en-US" sz="2800" dirty="0">
                <a:latin typeface="Times New Roman" panose="02020603050405020304" pitchFamily="18" charset="0"/>
              </a:rPr>
              <a:t>的概率是指事件</a:t>
            </a:r>
            <a:r>
              <a:rPr lang="en-US" altLang="zh-CN" sz="2800" dirty="0">
                <a:latin typeface="Times New Roman" panose="02020603050405020304" pitchFamily="18" charset="0"/>
              </a:rPr>
              <a:t>A</a:t>
            </a:r>
            <a:r>
              <a:rPr lang="zh-CN" altLang="en-US" sz="2800" dirty="0">
                <a:latin typeface="Times New Roman" panose="02020603050405020304" pitchFamily="18" charset="0"/>
              </a:rPr>
              <a:t>发生的可能性，记为</a:t>
            </a:r>
            <a:r>
              <a:rPr lang="en-US" altLang="zh-CN" sz="2800" dirty="0">
                <a:latin typeface="Times New Roman" panose="02020603050405020304" pitchFamily="18" charset="0"/>
              </a:rPr>
              <a:t>P(A)</a:t>
            </a:r>
          </a:p>
          <a:p>
            <a:pPr lvl="1"/>
            <a:r>
              <a:rPr lang="zh-CN" altLang="en-US" sz="2400" dirty="0">
                <a:latin typeface="Times New Roman" panose="02020603050405020304" pitchFamily="18" charset="0"/>
              </a:rPr>
              <a:t>掷一颗骰子，出现</a:t>
            </a:r>
            <a:r>
              <a:rPr lang="en-US" altLang="zh-CN" sz="2400" dirty="0">
                <a:latin typeface="Times New Roman" panose="02020603050405020304" pitchFamily="18" charset="0"/>
              </a:rPr>
              <a:t>6</a:t>
            </a:r>
            <a:r>
              <a:rPr lang="zh-CN" altLang="en-US" sz="2400" dirty="0">
                <a:latin typeface="Times New Roman" panose="02020603050405020304" pitchFamily="18" charset="0"/>
              </a:rPr>
              <a:t>点的概率为多少？</a:t>
            </a:r>
            <a:endParaRPr lang="en-US" altLang="zh-CN" sz="2400" dirty="0">
              <a:latin typeface="Times New Roman" panose="02020603050405020304" pitchFamily="18" charset="0"/>
            </a:endParaRPr>
          </a:p>
          <a:p>
            <a:pPr lvl="1"/>
            <a:endParaRPr lang="zh-CN" altLang="en-US" sz="2400" dirty="0">
              <a:latin typeface="Times New Roman" panose="02020603050405020304" pitchFamily="18" charset="0"/>
            </a:endParaRPr>
          </a:p>
          <a:p>
            <a:r>
              <a:rPr lang="zh-CN" altLang="en-US" sz="2800" dirty="0">
                <a:solidFill>
                  <a:schemeClr val="hlink"/>
                </a:solidFill>
                <a:latin typeface="Times New Roman" panose="02020603050405020304" pitchFamily="18" charset="0"/>
              </a:rPr>
              <a:t>条件概率</a:t>
            </a:r>
            <a:r>
              <a:rPr lang="zh-CN" altLang="en-US" sz="2800" dirty="0">
                <a:latin typeface="Times New Roman" panose="02020603050405020304" pitchFamily="18" charset="0"/>
              </a:rPr>
              <a:t>：已知事件</a:t>
            </a:r>
            <a:r>
              <a:rPr lang="en-US" altLang="zh-CN" sz="2800" dirty="0">
                <a:latin typeface="Times New Roman" panose="02020603050405020304" pitchFamily="18" charset="0"/>
              </a:rPr>
              <a:t>A</a:t>
            </a:r>
            <a:r>
              <a:rPr lang="zh-CN" altLang="en-US" sz="2800" dirty="0">
                <a:latin typeface="Times New Roman" panose="02020603050405020304" pitchFamily="18" charset="0"/>
              </a:rPr>
              <a:t>发生的条件下，事件</a:t>
            </a:r>
            <a:r>
              <a:rPr lang="en-US" altLang="zh-CN" sz="2800" dirty="0">
                <a:latin typeface="Times New Roman" panose="02020603050405020304" pitchFamily="18" charset="0"/>
              </a:rPr>
              <a:t>B</a:t>
            </a:r>
            <a:r>
              <a:rPr lang="zh-CN" altLang="en-US" sz="2800" dirty="0">
                <a:latin typeface="Times New Roman" panose="02020603050405020304" pitchFamily="18" charset="0"/>
              </a:rPr>
              <a:t>发生的概率称为</a:t>
            </a:r>
            <a:r>
              <a:rPr lang="en-US" altLang="zh-CN" sz="2800" dirty="0">
                <a:latin typeface="Times New Roman" panose="02020603050405020304" pitchFamily="18" charset="0"/>
              </a:rPr>
              <a:t>A</a:t>
            </a:r>
            <a:r>
              <a:rPr lang="zh-CN" altLang="en-US" sz="2800" dirty="0">
                <a:latin typeface="Times New Roman" panose="02020603050405020304" pitchFamily="18" charset="0"/>
              </a:rPr>
              <a:t>条件下</a:t>
            </a:r>
            <a:r>
              <a:rPr lang="en-US" altLang="zh-CN" sz="2800" dirty="0">
                <a:latin typeface="Times New Roman" panose="02020603050405020304" pitchFamily="18" charset="0"/>
              </a:rPr>
              <a:t>B</a:t>
            </a:r>
            <a:r>
              <a:rPr lang="zh-CN" altLang="en-US" sz="2800" dirty="0">
                <a:latin typeface="Times New Roman" panose="02020603050405020304" pitchFamily="18" charset="0"/>
              </a:rPr>
              <a:t>的条件概率，记作</a:t>
            </a:r>
            <a:r>
              <a:rPr lang="en-US" altLang="zh-CN" sz="2800" dirty="0">
                <a:latin typeface="Times New Roman" panose="02020603050405020304" pitchFamily="18" charset="0"/>
              </a:rPr>
              <a:t>P(B|A)</a:t>
            </a:r>
          </a:p>
          <a:p>
            <a:pPr lvl="1"/>
            <a:r>
              <a:rPr lang="en-US" altLang="zh-CN" sz="2400" dirty="0">
                <a:latin typeface="Times New Roman" panose="02020603050405020304" pitchFamily="18" charset="0"/>
              </a:rPr>
              <a:t>30</a:t>
            </a:r>
            <a:r>
              <a:rPr lang="zh-CN" altLang="en-US" sz="2400" dirty="0">
                <a:latin typeface="Times New Roman" panose="02020603050405020304" pitchFamily="18" charset="0"/>
              </a:rPr>
              <a:t>颗红球和</a:t>
            </a:r>
            <a:r>
              <a:rPr lang="en-US" altLang="zh-CN" sz="2400" dirty="0">
                <a:latin typeface="Times New Roman" panose="02020603050405020304" pitchFamily="18" charset="0"/>
              </a:rPr>
              <a:t>40</a:t>
            </a:r>
            <a:r>
              <a:rPr lang="zh-CN" altLang="en-US" sz="2400" dirty="0">
                <a:latin typeface="Times New Roman" panose="02020603050405020304" pitchFamily="18" charset="0"/>
              </a:rPr>
              <a:t>颗黑球放在一块，请问第一次抽取为红球的情况下第二次抽取黑球的概率？</a:t>
            </a:r>
            <a:endParaRPr lang="en-US" altLang="zh-CN" sz="2400" dirty="0">
              <a:latin typeface="Times New Roman" panose="02020603050405020304" pitchFamily="18" charset="0"/>
            </a:endParaRPr>
          </a:p>
          <a:p>
            <a:pPr lvl="2"/>
            <a:r>
              <a:rPr lang="zh-CN" altLang="en-US" sz="2000" dirty="0"/>
              <a:t>是否放回结果不同</a:t>
            </a:r>
            <a:endParaRPr lang="zh-CN" altLang="en-US" sz="2000"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1E2295AC-2EBB-4DD6-A15A-2051FDAA0DB0}" type="slidenum">
              <a:rPr lang="en-US" altLang="zh-CN"/>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en-US" sz="3600" dirty="0"/>
              <a:t>乘法公式、全概率公式和贝叶斯公式</a:t>
            </a:r>
          </a:p>
        </p:txBody>
      </p:sp>
      <p:graphicFrame>
        <p:nvGraphicFramePr>
          <p:cNvPr id="417796" name="Object 4"/>
          <p:cNvGraphicFramePr>
            <a:graphicFrameLocks noGrp="1" noChangeAspect="1"/>
          </p:cNvGraphicFramePr>
          <p:nvPr>
            <p:ph idx="1"/>
          </p:nvPr>
        </p:nvGraphicFramePr>
        <p:xfrm>
          <a:off x="2843213" y="3860800"/>
          <a:ext cx="2320925" cy="652463"/>
        </p:xfrm>
        <a:graphic>
          <a:graphicData uri="http://schemas.openxmlformats.org/presentationml/2006/ole">
            <mc:AlternateContent xmlns:mc="http://schemas.openxmlformats.org/markup-compatibility/2006">
              <mc:Choice xmlns:v="urn:schemas-microsoft-com:vml" Requires="v">
                <p:oleObj spid="_x0000_s1084558" name="Equation" r:id="rId5" imgW="36880800" imgH="10363200" progId="Equation.DSMT4">
                  <p:embed/>
                </p:oleObj>
              </mc:Choice>
              <mc:Fallback>
                <p:oleObj name="Equation" r:id="rId5" imgW="36880800" imgH="10363200" progId="Equation.DSMT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860800"/>
                        <a:ext cx="2320925"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7"/>
          <p:cNvSpPr>
            <a:spLocks noGrp="1"/>
          </p:cNvSpPr>
          <p:nvPr>
            <p:ph type="sldNum" sz="quarter" idx="12"/>
          </p:nvPr>
        </p:nvSpPr>
        <p:spPr/>
        <p:txBody>
          <a:bodyPr/>
          <a:lstStyle/>
          <a:p>
            <a:fld id="{7E6266C7-FDF7-408F-B145-045572869F62}" type="slidenum">
              <a:rPr lang="en-US" altLang="zh-CN"/>
              <a:t>19</a:t>
            </a:fld>
            <a:endParaRPr lang="en-US" altLang="zh-CN"/>
          </a:p>
        </p:txBody>
      </p:sp>
      <p:sp>
        <p:nvSpPr>
          <p:cNvPr id="417795" name="Rectangle 3"/>
          <p:cNvSpPr>
            <a:spLocks noGrp="1" noChangeArrowheads="1"/>
          </p:cNvSpPr>
          <p:nvPr>
            <p:ph type="body" sz="half" idx="4294967295"/>
          </p:nvPr>
        </p:nvSpPr>
        <p:spPr>
          <a:xfrm>
            <a:off x="0" y="1700213"/>
            <a:ext cx="7205663" cy="4321175"/>
          </a:xfrm>
        </p:spPr>
        <p:txBody>
          <a:bodyPr/>
          <a:lstStyle/>
          <a:p>
            <a:r>
              <a:rPr lang="zh-CN" altLang="en-US" sz="2800" dirty="0">
                <a:solidFill>
                  <a:schemeClr val="hlink"/>
                </a:solidFill>
              </a:rPr>
              <a:t>乘法</a:t>
            </a:r>
            <a:r>
              <a:rPr lang="zh-CN" altLang="en-US" sz="2800" dirty="0"/>
              <a:t>公式：</a:t>
            </a:r>
          </a:p>
          <a:p>
            <a:pPr lvl="1"/>
            <a:r>
              <a:rPr lang="en-US" altLang="zh-CN" sz="2400" dirty="0">
                <a:latin typeface="Times New Roman" panose="02020603050405020304" pitchFamily="18" charset="0"/>
              </a:rPr>
              <a:t>P(AB)</a:t>
            </a:r>
            <a:r>
              <a:rPr lang="zh-CN" altLang="en-US" sz="2400" dirty="0">
                <a:latin typeface="Times New Roman" panose="02020603050405020304" pitchFamily="18" charset="0"/>
              </a:rPr>
              <a:t>＝</a:t>
            </a:r>
            <a:r>
              <a:rPr lang="en-US" altLang="zh-CN" sz="2400" dirty="0">
                <a:latin typeface="Times New Roman" panose="02020603050405020304" pitchFamily="18" charset="0"/>
              </a:rPr>
              <a:t>P(A)P(B|A)</a:t>
            </a:r>
          </a:p>
          <a:p>
            <a:pPr lvl="1"/>
            <a:r>
              <a:rPr lang="en-US" altLang="zh-CN" sz="2400" dirty="0">
                <a:latin typeface="Times New Roman" panose="02020603050405020304" pitchFamily="18" charset="0"/>
              </a:rPr>
              <a:t>P(A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n</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r>
              <a:rPr lang="en-US" altLang="zh-CN" sz="2400" dirty="0">
                <a:latin typeface="Times New Roman" panose="02020603050405020304" pitchFamily="18" charset="0"/>
              </a:rPr>
              <a:t>P(A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)P(A</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)...P(A</a:t>
            </a:r>
            <a:r>
              <a:rPr lang="en-US" altLang="zh-CN" sz="2400" baseline="-25000" dirty="0">
                <a:latin typeface="Times New Roman" panose="02020603050405020304" pitchFamily="18" charset="0"/>
              </a:rPr>
              <a:t>n</a:t>
            </a: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a:t>
            </a:r>
            <a:r>
              <a:rPr lang="en-US" altLang="zh-CN" sz="2400" baseline="-25000" dirty="0">
                <a:latin typeface="Times New Roman" panose="02020603050405020304" pitchFamily="18" charset="0"/>
              </a:rPr>
              <a:t>n</a:t>
            </a:r>
            <a:r>
              <a:rPr lang="zh-CN" altLang="en-US" sz="2400" baseline="-25000" dirty="0">
                <a:latin typeface="Times New Roman" panose="02020603050405020304" pitchFamily="18" charset="0"/>
              </a:rPr>
              <a:t>－</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p>
          <a:p>
            <a:r>
              <a:rPr lang="zh-CN" altLang="en-US" sz="2800" dirty="0">
                <a:solidFill>
                  <a:schemeClr val="hlink"/>
                </a:solidFill>
                <a:latin typeface="Times New Roman" panose="02020603050405020304" pitchFamily="18" charset="0"/>
              </a:rPr>
              <a:t>全概率</a:t>
            </a:r>
            <a:r>
              <a:rPr lang="zh-CN" altLang="en-US" sz="2800" dirty="0">
                <a:latin typeface="Times New Roman" panose="02020603050405020304" pitchFamily="18" charset="0"/>
              </a:rPr>
              <a:t>公式：</a:t>
            </a:r>
            <a:r>
              <a:rPr lang="en-US" altLang="zh-CN" sz="2800" dirty="0">
                <a:latin typeface="Times New Roman" panose="02020603050405020304" pitchFamily="18" charset="0"/>
              </a:rPr>
              <a:t>A</a:t>
            </a:r>
            <a:r>
              <a:rPr lang="en-US" altLang="zh-CN" sz="2800" baseline="-25000" dirty="0">
                <a:latin typeface="Times New Roman" panose="02020603050405020304" pitchFamily="18" charset="0"/>
              </a:rPr>
              <a:t>1</a:t>
            </a:r>
            <a:r>
              <a:rPr lang="en-US" altLang="zh-CN" sz="2800" dirty="0">
                <a:latin typeface="Times New Roman" panose="02020603050405020304" pitchFamily="18" charset="0"/>
              </a:rPr>
              <a:t>A</a:t>
            </a:r>
            <a:r>
              <a:rPr lang="en-US" altLang="zh-CN" sz="2800" baseline="-25000" dirty="0">
                <a:latin typeface="Times New Roman" panose="02020603050405020304" pitchFamily="18" charset="0"/>
              </a:rPr>
              <a:t>2</a:t>
            </a:r>
            <a:r>
              <a:rPr lang="en-US" altLang="zh-CN" sz="2800" dirty="0">
                <a:latin typeface="Times New Roman" panose="02020603050405020304" pitchFamily="18" charset="0"/>
              </a:rPr>
              <a:t>…A</a:t>
            </a:r>
            <a:r>
              <a:rPr lang="en-US" altLang="zh-CN" sz="2800" baseline="-25000" dirty="0">
                <a:latin typeface="Times New Roman" panose="02020603050405020304" pitchFamily="18" charset="0"/>
              </a:rPr>
              <a:t>n</a:t>
            </a:r>
            <a:r>
              <a:rPr lang="zh-CN" altLang="en-US" sz="2800" dirty="0">
                <a:latin typeface="Times New Roman" panose="02020603050405020304" pitchFamily="18" charset="0"/>
              </a:rPr>
              <a:t>是整个样本空间的一个划分</a:t>
            </a:r>
          </a:p>
          <a:p>
            <a:endParaRPr lang="zh-CN" altLang="en-US" sz="2800" dirty="0">
              <a:latin typeface="Times New Roman" panose="02020603050405020304" pitchFamily="18" charset="0"/>
            </a:endParaRPr>
          </a:p>
          <a:p>
            <a:r>
              <a:rPr lang="zh-CN" altLang="en-US" sz="2800" dirty="0">
                <a:solidFill>
                  <a:schemeClr val="hlink"/>
                </a:solidFill>
                <a:latin typeface="Times New Roman" panose="02020603050405020304" pitchFamily="18" charset="0"/>
              </a:rPr>
              <a:t>贝叶斯</a:t>
            </a:r>
            <a:r>
              <a:rPr lang="zh-CN" altLang="en-US" sz="2800" dirty="0">
                <a:latin typeface="Times New Roman" panose="02020603050405020304" pitchFamily="18" charset="0"/>
              </a:rPr>
              <a:t>公式： </a:t>
            </a:r>
            <a:r>
              <a:rPr lang="en-US" altLang="zh-CN" sz="2800" dirty="0">
                <a:latin typeface="Times New Roman" panose="02020603050405020304" pitchFamily="18" charset="0"/>
              </a:rPr>
              <a:t>A</a:t>
            </a:r>
            <a:r>
              <a:rPr lang="en-US" altLang="zh-CN" sz="2800" baseline="-25000" dirty="0">
                <a:latin typeface="Times New Roman" panose="02020603050405020304" pitchFamily="18" charset="0"/>
              </a:rPr>
              <a:t>1</a:t>
            </a:r>
            <a:r>
              <a:rPr lang="en-US" altLang="zh-CN" sz="2800" dirty="0">
                <a:latin typeface="Times New Roman" panose="02020603050405020304" pitchFamily="18" charset="0"/>
              </a:rPr>
              <a:t>A</a:t>
            </a:r>
            <a:r>
              <a:rPr lang="en-US" altLang="zh-CN" sz="2800" baseline="-25000" dirty="0">
                <a:latin typeface="Times New Roman" panose="02020603050405020304" pitchFamily="18" charset="0"/>
              </a:rPr>
              <a:t>2</a:t>
            </a:r>
            <a:r>
              <a:rPr lang="en-US" altLang="zh-CN" sz="2800" dirty="0">
                <a:latin typeface="Times New Roman" panose="02020603050405020304" pitchFamily="18" charset="0"/>
              </a:rPr>
              <a:t>…A</a:t>
            </a:r>
            <a:r>
              <a:rPr lang="en-US" altLang="zh-CN" sz="2800" baseline="-25000" dirty="0">
                <a:latin typeface="Times New Roman" panose="02020603050405020304" pitchFamily="18" charset="0"/>
              </a:rPr>
              <a:t>n</a:t>
            </a:r>
            <a:r>
              <a:rPr lang="zh-CN" altLang="en-US" sz="2800" dirty="0">
                <a:latin typeface="Times New Roman" panose="02020603050405020304" pitchFamily="18" charset="0"/>
              </a:rPr>
              <a:t>是整个样本空间的一个划分</a:t>
            </a:r>
          </a:p>
          <a:p>
            <a:pPr>
              <a:buFont typeface="Wingdings" panose="05000000000000000000" pitchFamily="2" charset="2"/>
              <a:buNone/>
            </a:pPr>
            <a:endParaRPr lang="zh-CN" altLang="en-US" sz="2800" dirty="0">
              <a:latin typeface="Times New Roman" panose="02020603050405020304" pitchFamily="18" charset="0"/>
            </a:endParaRPr>
          </a:p>
        </p:txBody>
      </p:sp>
      <p:graphicFrame>
        <p:nvGraphicFramePr>
          <p:cNvPr id="417798" name="Object 6"/>
          <p:cNvGraphicFramePr>
            <a:graphicFrameLocks noGrp="1" noChangeAspect="1"/>
          </p:cNvGraphicFramePr>
          <p:nvPr>
            <p:ph sz="quarter" idx="4294967295"/>
          </p:nvPr>
        </p:nvGraphicFramePr>
        <p:xfrm>
          <a:off x="4751388" y="5373688"/>
          <a:ext cx="4392612" cy="1081087"/>
        </p:xfrm>
        <a:graphic>
          <a:graphicData uri="http://schemas.openxmlformats.org/presentationml/2006/ole">
            <mc:AlternateContent xmlns:mc="http://schemas.openxmlformats.org/markup-compatibility/2006">
              <mc:Choice xmlns:v="urn:schemas-microsoft-com:vml" Requires="v">
                <p:oleObj spid="_x0000_s1084559" name="Equation" r:id="rId7" imgW="61874400" imgH="15240000" progId="Equation.DSMT4">
                  <p:embed/>
                </p:oleObj>
              </mc:Choice>
              <mc:Fallback>
                <p:oleObj name="Equation" r:id="rId7" imgW="61874400" imgH="1524000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388" y="5373688"/>
                        <a:ext cx="4392612" cy="1081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7796"/>
                                        </p:tgtEl>
                                        <p:attrNameLst>
                                          <p:attrName>style.visibility</p:attrName>
                                        </p:attrNameLst>
                                      </p:cBhvr>
                                      <p:to>
                                        <p:strVal val="visible"/>
                                      </p:to>
                                    </p:set>
                                    <p:animEffect transition="in" filter="dissolve">
                                      <p:cBhvr>
                                        <p:cTn id="7" dur="500"/>
                                        <p:tgtEl>
                                          <p:spTgt spid="41779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17798"/>
                                        </p:tgtEl>
                                        <p:attrNameLst>
                                          <p:attrName>style.visibility</p:attrName>
                                        </p:attrNameLst>
                                      </p:cBhvr>
                                      <p:to>
                                        <p:strVal val="visible"/>
                                      </p:to>
                                    </p:set>
                                    <p:animEffect transition="in" filter="box(out)">
                                      <p:cBhvr>
                                        <p:cTn id="12" dur="500"/>
                                        <p:tgtEl>
                                          <p:spTgt spid="417798"/>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sz="3600" dirty="0"/>
              <a:t>提纲</a:t>
            </a:r>
            <a:endParaRPr lang="de-DE" sz="3600"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t>2</a:t>
            </a:fld>
            <a:endParaRPr lang="en-US"/>
          </a:p>
        </p:txBody>
      </p:sp>
      <p:sp>
        <p:nvSpPr>
          <p:cNvPr id="80899" name="Text Box 3"/>
          <p:cNvSpPr txBox="1">
            <a:spLocks noChangeArrowheads="1"/>
          </p:cNvSpPr>
          <p:nvPr/>
        </p:nvSpPr>
        <p:spPr bwMode="auto">
          <a:xfrm>
            <a:off x="138113" y="1774825"/>
            <a:ext cx="8505825" cy="4725988"/>
          </a:xfrm>
          <a:prstGeom prst="rect">
            <a:avLst/>
          </a:prstGeom>
          <a:noFill/>
          <a:ln w="9525">
            <a:noFill/>
            <a:round/>
          </a:ln>
        </p:spPr>
        <p:txBody>
          <a:bodyPr/>
          <a:lstStyle/>
          <a:p>
            <a:pPr marL="514350" indent="-514350" defTabSz="-635">
              <a:lnSpc>
                <a:spcPct val="150000"/>
              </a:lnSpc>
              <a:spcBef>
                <a:spcPts val="700"/>
              </a:spcBef>
              <a:buClr>
                <a:srgbClr val="336699"/>
              </a:buClr>
              <a:buSzPct val="80000"/>
              <a:buFont typeface="Calibri" panose="020F0502020204030204" pitchFamily="34" charset="0"/>
              <a:buChar char="❶"/>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sz="3200" dirty="0">
                <a:solidFill>
                  <a:srgbClr val="336699"/>
                </a:solidFill>
                <a:latin typeface="Calibri" panose="020F0502020204030204" pitchFamily="34" charset="0"/>
                <a:ea typeface="黑体" panose="02010609060101010101" pitchFamily="49" charset="-122"/>
              </a:rPr>
              <a:t>上一讲及向量空间模型回顾</a:t>
            </a:r>
            <a:endParaRPr lang="en-US" altLang="zh-CN" sz="3200" dirty="0">
              <a:solidFill>
                <a:srgbClr val="336699"/>
              </a:solidFill>
              <a:latin typeface="Calibri" panose="020F0502020204030204" pitchFamily="34" charset="0"/>
              <a:ea typeface="黑体" panose="02010609060101010101" pitchFamily="49" charset="-122"/>
            </a:endParaRPr>
          </a:p>
          <a:p>
            <a:pPr marL="514350" indent="-514350" defTabSz="-635">
              <a:lnSpc>
                <a:spcPct val="150000"/>
              </a:lnSpc>
              <a:spcBef>
                <a:spcPts val="700"/>
              </a:spcBef>
              <a:buClr>
                <a:srgbClr val="336699"/>
              </a:buClr>
              <a:buSzPct val="80000"/>
              <a:buFont typeface="Calibri" panose="020F0502020204030204" pitchFamily="34" charset="0"/>
              <a:buChar char="❷"/>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sz="3200" dirty="0">
                <a:solidFill>
                  <a:srgbClr val="336699"/>
                </a:solidFill>
                <a:latin typeface="Calibri" panose="020F0502020204030204" pitchFamily="34" charset="0"/>
                <a:ea typeface="黑体" panose="02010609060101010101" pitchFamily="49" charset="-122"/>
              </a:rPr>
              <a:t>基本概率统计知识</a:t>
            </a:r>
            <a:endParaRPr lang="en-US" sz="3200" dirty="0">
              <a:solidFill>
                <a:srgbClr val="336699"/>
              </a:solidFill>
              <a:latin typeface="Calibri" panose="020F0502020204030204" pitchFamily="34" charset="0"/>
              <a:ea typeface="黑体" panose="02010609060101010101" pitchFamily="49" charset="-122"/>
            </a:endParaRPr>
          </a:p>
          <a:p>
            <a:pPr marL="514350" indent="-514350" defTabSz="-635">
              <a:lnSpc>
                <a:spcPct val="150000"/>
              </a:lnSpc>
              <a:spcBef>
                <a:spcPts val="700"/>
              </a:spcBef>
              <a:buClr>
                <a:srgbClr val="336699"/>
              </a:buClr>
              <a:buSzPct val="80000"/>
              <a:buFont typeface="Calibri" panose="020F0502020204030204" pitchFamily="34" charset="0"/>
              <a:buChar char="❸"/>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3200" dirty="0">
                <a:solidFill>
                  <a:srgbClr val="336699"/>
                </a:solidFill>
                <a:latin typeface="Calibri" panose="020F0502020204030204" pitchFamily="34" charset="0"/>
                <a:ea typeface="黑体" panose="02010609060101010101" pitchFamily="49" charset="-122"/>
              </a:rPr>
              <a:t>Logistic</a:t>
            </a:r>
            <a:r>
              <a:rPr lang="zh-CN" altLang="en-US" sz="3200" dirty="0">
                <a:solidFill>
                  <a:srgbClr val="336699"/>
                </a:solidFill>
                <a:latin typeface="Calibri" panose="020F0502020204030204" pitchFamily="34" charset="0"/>
                <a:ea typeface="黑体" panose="02010609060101010101" pitchFamily="49" charset="-122"/>
              </a:rPr>
              <a:t>回归模型</a:t>
            </a:r>
            <a:endParaRPr lang="en-US" sz="3200" dirty="0">
              <a:solidFill>
                <a:srgbClr val="336699"/>
              </a:solidFill>
              <a:latin typeface="Calibri" panose="020F0502020204030204" pitchFamily="34" charset="0"/>
              <a:ea typeface="黑体" panose="02010609060101010101" pitchFamily="49" charset="-122"/>
            </a:endParaRPr>
          </a:p>
          <a:p>
            <a:pPr marL="514350" indent="-514350" defTabSz="-635">
              <a:lnSpc>
                <a:spcPct val="150000"/>
              </a:lnSpc>
              <a:spcBef>
                <a:spcPts val="700"/>
              </a:spcBef>
              <a:buClr>
                <a:srgbClr val="336699"/>
              </a:buClr>
              <a:buSzPct val="80000"/>
              <a:buFont typeface="Calibri" panose="020F0502020204030204" pitchFamily="34" charset="0"/>
              <a:buChar char="❹"/>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336699"/>
                </a:solidFill>
                <a:latin typeface="Calibri" panose="020F0502020204030204" pitchFamily="34" charset="0"/>
                <a:ea typeface="黑体" panose="02010609060101010101" pitchFamily="49" charset="-122"/>
              </a:rPr>
              <a:t>BIM</a:t>
            </a:r>
            <a:r>
              <a:rPr lang="zh-CN" altLang="en-US" sz="3200" dirty="0">
                <a:solidFill>
                  <a:srgbClr val="336699"/>
                </a:solidFill>
                <a:latin typeface="Calibri" panose="020F0502020204030204" pitchFamily="34" charset="0"/>
                <a:ea typeface="黑体" panose="02010609060101010101" pitchFamily="49" charset="-122"/>
              </a:rPr>
              <a:t>模型</a:t>
            </a:r>
            <a:endParaRPr lang="en-US" sz="3200" dirty="0">
              <a:solidFill>
                <a:srgbClr val="336699"/>
              </a:solidFill>
              <a:latin typeface="Calibri" panose="020F0502020204030204" pitchFamily="34" charset="0"/>
              <a:ea typeface="黑体" panose="02010609060101010101" pitchFamily="49" charset="-122"/>
            </a:endParaRPr>
          </a:p>
          <a:p>
            <a:pPr marL="514350" indent="-514350" defTabSz="-635">
              <a:lnSpc>
                <a:spcPct val="150000"/>
              </a:lnSpc>
              <a:spcBef>
                <a:spcPts val="700"/>
              </a:spcBef>
              <a:buClr>
                <a:srgbClr val="336699"/>
              </a:buClr>
              <a:buSzPct val="80000"/>
              <a:buFont typeface="Calibri" panose="020F0502020204030204" pitchFamily="34" charset="0"/>
              <a:buChar char="❺"/>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3200" dirty="0">
                <a:solidFill>
                  <a:srgbClr val="336699"/>
                </a:solidFill>
                <a:latin typeface="Calibri" panose="020F0502020204030204" pitchFamily="34" charset="0"/>
                <a:ea typeface="黑体" panose="02010609060101010101" pitchFamily="49" charset="-122"/>
              </a:rPr>
              <a:t>BM25</a:t>
            </a:r>
            <a:r>
              <a:rPr lang="zh-CN" altLang="en-US" sz="3200" dirty="0">
                <a:solidFill>
                  <a:srgbClr val="336699"/>
                </a:solidFill>
                <a:latin typeface="Calibri" panose="020F0502020204030204" pitchFamily="34" charset="0"/>
                <a:ea typeface="黑体" panose="02010609060101010101" pitchFamily="49" charset="-122"/>
              </a:rPr>
              <a:t>模型</a:t>
            </a:r>
            <a:endParaRPr lang="en-US" sz="3200" dirty="0">
              <a:solidFill>
                <a:srgbClr val="336699"/>
              </a:solidFill>
              <a:latin typeface="Calibri" panose="020F0502020204030204" pitchFamily="34" charset="0"/>
              <a:ea typeface="黑体" panose="02010609060101010101"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zh-CN" altLang="en-US"/>
              <a:t>事件的独立性</a:t>
            </a:r>
          </a:p>
        </p:txBody>
      </p:sp>
      <p:sp>
        <p:nvSpPr>
          <p:cNvPr id="421891" name="Rectangle 3"/>
          <p:cNvSpPr>
            <a:spLocks noGrp="1" noChangeArrowheads="1"/>
          </p:cNvSpPr>
          <p:nvPr>
            <p:ph idx="1"/>
          </p:nvPr>
        </p:nvSpPr>
        <p:spPr>
          <a:xfrm>
            <a:off x="467544" y="1844824"/>
            <a:ext cx="7772400" cy="3617912"/>
          </a:xfrm>
        </p:spPr>
        <p:txBody>
          <a:bodyPr/>
          <a:lstStyle/>
          <a:p>
            <a:pPr>
              <a:lnSpc>
                <a:spcPct val="90000"/>
              </a:lnSpc>
            </a:pPr>
            <a:r>
              <a:rPr lang="zh-CN" altLang="en-US" sz="2800" dirty="0">
                <a:latin typeface="Times New Roman" panose="02020603050405020304" pitchFamily="18" charset="0"/>
              </a:rPr>
              <a:t>两事件</a:t>
            </a:r>
            <a:r>
              <a:rPr lang="zh-CN" altLang="en-US" sz="2800" dirty="0">
                <a:solidFill>
                  <a:schemeClr val="hlink"/>
                </a:solidFill>
                <a:latin typeface="Times New Roman" panose="02020603050405020304" pitchFamily="18" charset="0"/>
              </a:rPr>
              <a:t>独立</a:t>
            </a:r>
            <a:r>
              <a:rPr lang="zh-CN" altLang="en-US" sz="2800" dirty="0">
                <a:latin typeface="Times New Roman" panose="02020603050405020304" pitchFamily="18" charset="0"/>
              </a:rPr>
              <a:t>：事件</a:t>
            </a:r>
            <a:r>
              <a:rPr lang="en-US" altLang="zh-CN" sz="2800" dirty="0">
                <a:latin typeface="Times New Roman" panose="02020603050405020304" pitchFamily="18" charset="0"/>
              </a:rPr>
              <a:t>A</a:t>
            </a:r>
            <a:r>
              <a:rPr lang="zh-CN" altLang="en-US" sz="2800" dirty="0">
                <a:latin typeface="Times New Roman" panose="02020603050405020304" pitchFamily="18" charset="0"/>
              </a:rPr>
              <a:t>、</a:t>
            </a:r>
            <a:r>
              <a:rPr lang="en-US" altLang="zh-CN" sz="2800" dirty="0">
                <a:latin typeface="Times New Roman" panose="02020603050405020304" pitchFamily="18" charset="0"/>
              </a:rPr>
              <a:t>B</a:t>
            </a:r>
            <a:r>
              <a:rPr lang="zh-CN" altLang="en-US" sz="2800" dirty="0">
                <a:latin typeface="Times New Roman" panose="02020603050405020304" pitchFamily="18" charset="0"/>
              </a:rPr>
              <a:t>，若</a:t>
            </a:r>
            <a:r>
              <a:rPr lang="en-US" altLang="zh-CN" sz="2800" dirty="0">
                <a:latin typeface="Times New Roman" panose="02020603050405020304" pitchFamily="18" charset="0"/>
              </a:rPr>
              <a:t>P(AB)=P(A)P(B)</a:t>
            </a:r>
            <a:r>
              <a:rPr lang="zh-CN" altLang="en-US" sz="2800" dirty="0">
                <a:latin typeface="Times New Roman" panose="02020603050405020304" pitchFamily="18" charset="0"/>
              </a:rPr>
              <a:t>，则称</a:t>
            </a:r>
            <a:r>
              <a:rPr lang="en-US" altLang="zh-CN" sz="2800" dirty="0">
                <a:latin typeface="Times New Roman" panose="02020603050405020304" pitchFamily="18" charset="0"/>
              </a:rPr>
              <a:t>A </a:t>
            </a:r>
            <a:r>
              <a:rPr lang="zh-CN" altLang="en-US" sz="2800" dirty="0">
                <a:latin typeface="Times New Roman" panose="02020603050405020304" pitchFamily="18" charset="0"/>
              </a:rPr>
              <a:t>、</a:t>
            </a:r>
            <a:r>
              <a:rPr lang="en-US" altLang="zh-CN" sz="2800" dirty="0">
                <a:latin typeface="Times New Roman" panose="02020603050405020304" pitchFamily="18" charset="0"/>
              </a:rPr>
              <a:t>B</a:t>
            </a:r>
            <a:r>
              <a:rPr lang="zh-CN" altLang="en-US" sz="2800" dirty="0">
                <a:latin typeface="Times New Roman" panose="02020603050405020304" pitchFamily="18" charset="0"/>
              </a:rPr>
              <a:t>独立</a:t>
            </a:r>
          </a:p>
          <a:p>
            <a:pPr>
              <a:lnSpc>
                <a:spcPct val="90000"/>
              </a:lnSpc>
            </a:pPr>
            <a:r>
              <a:rPr lang="zh-CN" altLang="en-US" sz="2800" dirty="0">
                <a:latin typeface="Times New Roman" panose="02020603050405020304" pitchFamily="18" charset="0"/>
              </a:rPr>
              <a:t>三事件</a:t>
            </a:r>
            <a:r>
              <a:rPr lang="zh-CN" altLang="en-US" sz="2800" dirty="0">
                <a:solidFill>
                  <a:schemeClr val="hlink"/>
                </a:solidFill>
                <a:latin typeface="Times New Roman" panose="02020603050405020304" pitchFamily="18" charset="0"/>
              </a:rPr>
              <a:t>独立</a:t>
            </a:r>
            <a:r>
              <a:rPr lang="zh-CN" altLang="en-US" sz="2800" dirty="0">
                <a:latin typeface="Times New Roman" panose="02020603050405020304" pitchFamily="18" charset="0"/>
              </a:rPr>
              <a:t>：事件</a:t>
            </a:r>
            <a:r>
              <a:rPr lang="en-US" altLang="zh-CN" sz="2800" dirty="0">
                <a:latin typeface="Times New Roman" panose="02020603050405020304" pitchFamily="18" charset="0"/>
              </a:rPr>
              <a:t>A B C</a:t>
            </a:r>
            <a:r>
              <a:rPr lang="zh-CN" altLang="en-US" sz="2800" dirty="0">
                <a:latin typeface="Times New Roman" panose="02020603050405020304" pitchFamily="18" charset="0"/>
              </a:rPr>
              <a:t>，若满足</a:t>
            </a:r>
            <a:r>
              <a:rPr lang="en-US" altLang="zh-CN" sz="2800" dirty="0">
                <a:latin typeface="Times New Roman" panose="02020603050405020304" pitchFamily="18" charset="0"/>
              </a:rPr>
              <a:t>P(AB)=P(A)P(B), P(AC)=P(A)P(C),P(BC)=P(B)P(C), P(ABC)=P(A)P(B)P(C)</a:t>
            </a:r>
            <a:r>
              <a:rPr lang="zh-CN" altLang="en-US" sz="2800" dirty="0">
                <a:latin typeface="Times New Roman" panose="02020603050405020304" pitchFamily="18" charset="0"/>
              </a:rPr>
              <a:t>，则称</a:t>
            </a:r>
            <a:r>
              <a:rPr lang="en-US" altLang="zh-CN" sz="2800" dirty="0">
                <a:latin typeface="Times New Roman" panose="02020603050405020304" pitchFamily="18" charset="0"/>
              </a:rPr>
              <a:t>A</a:t>
            </a:r>
            <a:r>
              <a:rPr lang="zh-CN" altLang="en-US" sz="2800" dirty="0">
                <a:latin typeface="Times New Roman" panose="02020603050405020304" pitchFamily="18" charset="0"/>
              </a:rPr>
              <a:t>、</a:t>
            </a:r>
            <a:r>
              <a:rPr lang="en-US" altLang="zh-CN" sz="2800" dirty="0">
                <a:latin typeface="Times New Roman" panose="02020603050405020304" pitchFamily="18" charset="0"/>
              </a:rPr>
              <a:t>B</a:t>
            </a:r>
            <a:r>
              <a:rPr lang="zh-CN" altLang="en-US" sz="2800" dirty="0">
                <a:latin typeface="Times New Roman" panose="02020603050405020304" pitchFamily="18" charset="0"/>
              </a:rPr>
              <a:t>、</a:t>
            </a:r>
            <a:r>
              <a:rPr lang="en-US" altLang="zh-CN" sz="2800" dirty="0">
                <a:latin typeface="Times New Roman" panose="02020603050405020304" pitchFamily="18" charset="0"/>
              </a:rPr>
              <a:t>C</a:t>
            </a:r>
            <a:r>
              <a:rPr lang="zh-CN" altLang="en-US" sz="2800" dirty="0">
                <a:latin typeface="Times New Roman" panose="02020603050405020304" pitchFamily="18" charset="0"/>
              </a:rPr>
              <a:t>独立</a:t>
            </a:r>
          </a:p>
          <a:p>
            <a:pPr>
              <a:lnSpc>
                <a:spcPct val="90000"/>
              </a:lnSpc>
            </a:pPr>
            <a:r>
              <a:rPr lang="zh-CN" altLang="en-US" sz="2800" dirty="0">
                <a:latin typeface="Times New Roman" panose="02020603050405020304" pitchFamily="18" charset="0"/>
              </a:rPr>
              <a:t>多事件</a:t>
            </a:r>
            <a:r>
              <a:rPr lang="zh-CN" altLang="en-US" sz="2800" dirty="0">
                <a:solidFill>
                  <a:schemeClr val="hlink"/>
                </a:solidFill>
                <a:latin typeface="Times New Roman" panose="02020603050405020304" pitchFamily="18" charset="0"/>
              </a:rPr>
              <a:t>独立</a:t>
            </a:r>
            <a:r>
              <a:rPr lang="zh-CN" altLang="en-US" sz="2800" dirty="0">
                <a:latin typeface="Times New Roman" panose="02020603050405020304" pitchFamily="18" charset="0"/>
              </a:rPr>
              <a:t>：两两独立、三三独立、四四独立</a:t>
            </a:r>
            <a:r>
              <a:rPr lang="en-US" altLang="zh-CN" sz="2800" dirty="0">
                <a:latin typeface="Times New Roman" panose="02020603050405020304" pitchFamily="18" charset="0"/>
              </a:rPr>
              <a:t>….</a:t>
            </a:r>
          </a:p>
        </p:txBody>
      </p:sp>
      <p:sp>
        <p:nvSpPr>
          <p:cNvPr id="6" name="灯片编号占位符 5"/>
          <p:cNvSpPr>
            <a:spLocks noGrp="1"/>
          </p:cNvSpPr>
          <p:nvPr>
            <p:ph type="sldNum" sz="quarter" idx="12"/>
          </p:nvPr>
        </p:nvSpPr>
        <p:spPr/>
        <p:txBody>
          <a:bodyPr/>
          <a:lstStyle/>
          <a:p>
            <a:fld id="{9C5537AC-1F5E-4F54-A164-68FD9A992620}" type="slidenum">
              <a:rPr lang="en-US" altLang="zh-CN"/>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zh-CN" altLang="en-US" dirty="0"/>
              <a:t>随机变量</a:t>
            </a:r>
          </a:p>
        </p:txBody>
      </p:sp>
      <p:sp>
        <p:nvSpPr>
          <p:cNvPr id="423939" name="Rectangle 3"/>
          <p:cNvSpPr>
            <a:spLocks noGrp="1" noChangeArrowheads="1"/>
          </p:cNvSpPr>
          <p:nvPr>
            <p:ph idx="1"/>
          </p:nvPr>
        </p:nvSpPr>
        <p:spPr/>
        <p:txBody>
          <a:bodyPr/>
          <a:lstStyle/>
          <a:p>
            <a:r>
              <a:rPr lang="zh-CN" altLang="en-US"/>
              <a:t>随机变量：若随机试验的各种可能的结果都能用一个 变量的取值（或范围）来表示，则称这个变量为</a:t>
            </a:r>
            <a:r>
              <a:rPr lang="zh-CN" altLang="en-US">
                <a:solidFill>
                  <a:srgbClr val="FF0000"/>
                </a:solidFill>
              </a:rPr>
              <a:t>随机变量</a:t>
            </a:r>
            <a:r>
              <a:rPr lang="zh-CN" altLang="en-US"/>
              <a:t>，常用</a:t>
            </a:r>
            <a:r>
              <a:rPr lang="en-US" altLang="zh-CN">
                <a:latin typeface="Times New Roman" panose="02020603050405020304" pitchFamily="18" charset="0"/>
              </a:rPr>
              <a:t>X</a:t>
            </a:r>
            <a:r>
              <a:rPr lang="zh-CN" altLang="en-US">
                <a:latin typeface="Times New Roman" panose="02020603050405020304" pitchFamily="18" charset="0"/>
              </a:rPr>
              <a:t>、</a:t>
            </a:r>
            <a:r>
              <a:rPr lang="en-US" altLang="zh-CN">
                <a:latin typeface="Times New Roman" panose="02020603050405020304" pitchFamily="18" charset="0"/>
              </a:rPr>
              <a:t>Y</a:t>
            </a:r>
            <a:r>
              <a:rPr lang="zh-CN" altLang="en-US">
                <a:latin typeface="Times New Roman" panose="02020603050405020304" pitchFamily="18" charset="0"/>
              </a:rPr>
              <a:t>、</a:t>
            </a:r>
            <a:r>
              <a:rPr lang="en-US" altLang="zh-CN">
                <a:latin typeface="Times New Roman" panose="02020603050405020304" pitchFamily="18" charset="0"/>
              </a:rPr>
              <a:t>Z</a:t>
            </a:r>
            <a:r>
              <a:rPr lang="zh-CN" altLang="en-US"/>
              <a:t>来表示</a:t>
            </a:r>
          </a:p>
          <a:p>
            <a:pPr lvl="1"/>
            <a:r>
              <a:rPr lang="en-US" altLang="zh-CN">
                <a:latin typeface="Times New Roman" panose="02020603050405020304" pitchFamily="18" charset="0"/>
              </a:rPr>
              <a:t>(</a:t>
            </a:r>
            <a:r>
              <a:rPr lang="zh-CN" altLang="en-US">
                <a:latin typeface="Times New Roman" panose="02020603050405020304" pitchFamily="18" charset="0"/>
              </a:rPr>
              <a:t>离散型随机变量</a:t>
            </a:r>
            <a:r>
              <a:rPr lang="en-US" altLang="zh-CN">
                <a:latin typeface="Times New Roman" panose="02020603050405020304" pitchFamily="18" charset="0"/>
              </a:rPr>
              <a:t>)</a:t>
            </a:r>
            <a:r>
              <a:rPr lang="zh-CN" altLang="en-US">
                <a:latin typeface="Times New Roman" panose="02020603050405020304" pitchFamily="18" charset="0"/>
              </a:rPr>
              <a:t>：</a:t>
            </a:r>
            <a:r>
              <a:rPr lang="zh-CN" altLang="zh-CN">
                <a:latin typeface="Times New Roman" panose="02020603050405020304" pitchFamily="18" charset="0"/>
              </a:rPr>
              <a:t>掷一颗骰子，可能出现的点数</a:t>
            </a:r>
            <a:r>
              <a:rPr lang="en-US" altLang="zh-CN">
                <a:latin typeface="Times New Roman" panose="02020603050405020304" pitchFamily="18" charset="0"/>
              </a:rPr>
              <a:t>X (</a:t>
            </a:r>
            <a:r>
              <a:rPr lang="zh-CN" altLang="en-US">
                <a:latin typeface="Times New Roman" panose="02020603050405020304" pitchFamily="18" charset="0"/>
              </a:rPr>
              <a:t>可能取值</a:t>
            </a:r>
            <a:r>
              <a:rPr lang="en-US" altLang="zh-CN">
                <a:latin typeface="Times New Roman" panose="02020603050405020304" pitchFamily="18" charset="0"/>
              </a:rPr>
              <a:t>1</a:t>
            </a:r>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a:t>
            </a:r>
            <a:r>
              <a:rPr lang="en-US" altLang="zh-CN">
                <a:latin typeface="Times New Roman" panose="02020603050405020304" pitchFamily="18" charset="0"/>
              </a:rPr>
              <a:t>3</a:t>
            </a:r>
            <a:r>
              <a:rPr lang="zh-CN" altLang="en-US">
                <a:latin typeface="Times New Roman" panose="02020603050405020304" pitchFamily="18" charset="0"/>
              </a:rPr>
              <a:t>、</a:t>
            </a:r>
            <a:r>
              <a:rPr lang="en-US" altLang="zh-CN">
                <a:latin typeface="Times New Roman" panose="02020603050405020304" pitchFamily="18" charset="0"/>
              </a:rPr>
              <a:t>4</a:t>
            </a:r>
            <a:r>
              <a:rPr lang="zh-CN" altLang="en-US">
                <a:latin typeface="Times New Roman" panose="02020603050405020304" pitchFamily="18" charset="0"/>
              </a:rPr>
              <a:t>、</a:t>
            </a:r>
            <a:r>
              <a:rPr lang="en-US" altLang="zh-CN">
                <a:latin typeface="Times New Roman" panose="02020603050405020304" pitchFamily="18" charset="0"/>
              </a:rPr>
              <a:t>5</a:t>
            </a:r>
            <a:r>
              <a:rPr lang="zh-CN" altLang="en-US">
                <a:latin typeface="Times New Roman" panose="02020603050405020304" pitchFamily="18" charset="0"/>
              </a:rPr>
              <a:t>、</a:t>
            </a:r>
            <a:r>
              <a:rPr lang="en-US" altLang="zh-CN">
                <a:latin typeface="Times New Roman" panose="02020603050405020304" pitchFamily="18" charset="0"/>
              </a:rPr>
              <a:t>6)</a:t>
            </a:r>
          </a:p>
          <a:p>
            <a:pPr lvl="1"/>
            <a:r>
              <a:rPr lang="en-US" altLang="zh-CN">
                <a:latin typeface="Times New Roman" panose="02020603050405020304" pitchFamily="18" charset="0"/>
              </a:rPr>
              <a:t>(</a:t>
            </a:r>
            <a:r>
              <a:rPr lang="zh-CN" altLang="en-US">
                <a:latin typeface="Times New Roman" panose="02020603050405020304" pitchFamily="18" charset="0"/>
              </a:rPr>
              <a:t>连续型随机变量</a:t>
            </a:r>
            <a:r>
              <a:rPr lang="en-US" altLang="zh-CN">
                <a:latin typeface="Times New Roman" panose="02020603050405020304" pitchFamily="18" charset="0"/>
              </a:rPr>
              <a:t>)</a:t>
            </a:r>
            <a:r>
              <a:rPr lang="zh-CN" altLang="en-US">
                <a:latin typeface="Times New Roman" panose="02020603050405020304" pitchFamily="18" charset="0"/>
              </a:rPr>
              <a:t>：北京地区的温度</a:t>
            </a:r>
            <a:r>
              <a:rPr lang="en-US" altLang="zh-CN">
                <a:latin typeface="Times New Roman" panose="02020603050405020304" pitchFamily="18" charset="0"/>
              </a:rPr>
              <a:t>(-15~45)</a:t>
            </a:r>
          </a:p>
          <a:p>
            <a:pPr lvl="1"/>
            <a:endParaRPr lang="en-US" altLang="zh-CN">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3F9AFF3E-5728-4158-9B2D-BD580613FF77}" type="slidenum">
              <a:rPr lang="en-US" altLang="zh-CN"/>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Oval 2"/>
          <p:cNvSpPr>
            <a:spLocks noChangeArrowheads="1"/>
          </p:cNvSpPr>
          <p:nvPr/>
        </p:nvSpPr>
        <p:spPr bwMode="gray">
          <a:xfrm>
            <a:off x="2514600" y="2271713"/>
            <a:ext cx="2743200" cy="2743200"/>
          </a:xfrm>
          <a:prstGeom prst="ellipse">
            <a:avLst/>
          </a:prstGeom>
          <a:solidFill>
            <a:schemeClr val="bg1">
              <a:alpha val="79999"/>
            </a:schemeClr>
          </a:solidFill>
          <a:ln w="9525" algn="ctr">
            <a:noFill/>
            <a:round/>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3971" name="Oval 3"/>
          <p:cNvSpPr>
            <a:spLocks noChangeArrowheads="1"/>
          </p:cNvSpPr>
          <p:nvPr/>
        </p:nvSpPr>
        <p:spPr bwMode="gray">
          <a:xfrm>
            <a:off x="3657600" y="2786063"/>
            <a:ext cx="1619250" cy="1619250"/>
          </a:xfrm>
          <a:prstGeom prst="ellipse">
            <a:avLst/>
          </a:prstGeom>
          <a:solidFill>
            <a:srgbClr val="DCDCDC">
              <a:alpha val="50195"/>
            </a:srgbClr>
          </a:solidFill>
          <a:ln w="9525" algn="ctr">
            <a:noFill/>
            <a:round/>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3972" name="Line 4"/>
          <p:cNvSpPr>
            <a:spLocks noChangeShapeType="1"/>
          </p:cNvSpPr>
          <p:nvPr/>
        </p:nvSpPr>
        <p:spPr bwMode="gray">
          <a:xfrm>
            <a:off x="2895600" y="3567113"/>
            <a:ext cx="1524000" cy="76200"/>
          </a:xfrm>
          <a:prstGeom prst="line">
            <a:avLst/>
          </a:prstGeom>
          <a:noFill/>
          <a:ln w="12700">
            <a:solidFill>
              <a:schemeClr val="tx1"/>
            </a:solidFill>
            <a:round/>
          </a:ln>
        </p:spPr>
        <p:txBody>
          <a:bodyPr wrap="none" anchor="ctr"/>
          <a:lstStyle/>
          <a:p>
            <a:endParaRPr lang="zh-CN" altLang="en-US" dirty="0">
              <a:latin typeface="Times New Roman" panose="02020603050405020304" pitchFamily="18" charset="0"/>
              <a:ea typeface="黑体" panose="02010609060101010101" pitchFamily="49" charset="-122"/>
            </a:endParaRPr>
          </a:p>
        </p:txBody>
      </p:sp>
      <p:sp>
        <p:nvSpPr>
          <p:cNvPr id="83973" name="Line 5"/>
          <p:cNvSpPr>
            <a:spLocks noChangeShapeType="1"/>
          </p:cNvSpPr>
          <p:nvPr/>
        </p:nvSpPr>
        <p:spPr bwMode="gray">
          <a:xfrm>
            <a:off x="3733800" y="2424113"/>
            <a:ext cx="914400" cy="914400"/>
          </a:xfrm>
          <a:prstGeom prst="line">
            <a:avLst/>
          </a:prstGeom>
          <a:noFill/>
          <a:ln w="12700">
            <a:solidFill>
              <a:schemeClr val="tx1"/>
            </a:solidFill>
            <a:round/>
          </a:ln>
        </p:spPr>
        <p:txBody>
          <a:bodyPr wrap="none" anchor="ctr"/>
          <a:lstStyle/>
          <a:p>
            <a:endParaRPr lang="zh-CN" altLang="en-US" dirty="0">
              <a:latin typeface="Times New Roman" panose="02020603050405020304" pitchFamily="18" charset="0"/>
              <a:ea typeface="黑体" panose="02010609060101010101" pitchFamily="49" charset="-122"/>
            </a:endParaRPr>
          </a:p>
        </p:txBody>
      </p:sp>
      <p:sp>
        <p:nvSpPr>
          <p:cNvPr id="83974" name="Line 6"/>
          <p:cNvSpPr>
            <a:spLocks noChangeShapeType="1"/>
          </p:cNvSpPr>
          <p:nvPr/>
        </p:nvSpPr>
        <p:spPr bwMode="gray">
          <a:xfrm flipH="1">
            <a:off x="3829050" y="3948113"/>
            <a:ext cx="819150" cy="1409700"/>
          </a:xfrm>
          <a:prstGeom prst="line">
            <a:avLst/>
          </a:prstGeom>
          <a:noFill/>
          <a:ln w="12700">
            <a:solidFill>
              <a:schemeClr val="tx1"/>
            </a:solidFill>
            <a:round/>
          </a:ln>
        </p:spPr>
        <p:txBody>
          <a:bodyPr wrap="none" anchor="ctr"/>
          <a:lstStyle/>
          <a:p>
            <a:endParaRPr lang="zh-CN" altLang="en-US" dirty="0">
              <a:latin typeface="Times New Roman" panose="02020603050405020304" pitchFamily="18" charset="0"/>
              <a:ea typeface="黑体" panose="02010609060101010101" pitchFamily="49" charset="-122"/>
            </a:endParaRPr>
          </a:p>
        </p:txBody>
      </p:sp>
      <p:sp>
        <p:nvSpPr>
          <p:cNvPr id="83975" name="Line 7"/>
          <p:cNvSpPr>
            <a:spLocks noChangeShapeType="1"/>
          </p:cNvSpPr>
          <p:nvPr/>
        </p:nvSpPr>
        <p:spPr bwMode="gray">
          <a:xfrm>
            <a:off x="5076056" y="3933056"/>
            <a:ext cx="792088" cy="144016"/>
          </a:xfrm>
          <a:prstGeom prst="line">
            <a:avLst/>
          </a:prstGeom>
          <a:noFill/>
          <a:ln w="12700">
            <a:solidFill>
              <a:schemeClr val="tx1"/>
            </a:solidFill>
            <a:round/>
          </a:ln>
        </p:spPr>
        <p:txBody>
          <a:bodyPr wrap="none" anchor="ctr"/>
          <a:lstStyle/>
          <a:p>
            <a:endParaRPr lang="zh-CN" altLang="en-US" dirty="0">
              <a:latin typeface="Times New Roman" panose="02020603050405020304" pitchFamily="18" charset="0"/>
              <a:ea typeface="黑体" panose="02010609060101010101" pitchFamily="49" charset="-122"/>
            </a:endParaRPr>
          </a:p>
        </p:txBody>
      </p:sp>
      <p:sp>
        <p:nvSpPr>
          <p:cNvPr id="83976" name="Line 8"/>
          <p:cNvSpPr>
            <a:spLocks noChangeShapeType="1"/>
          </p:cNvSpPr>
          <p:nvPr/>
        </p:nvSpPr>
        <p:spPr bwMode="gray">
          <a:xfrm flipV="1">
            <a:off x="5029200" y="2576513"/>
            <a:ext cx="533400" cy="838200"/>
          </a:xfrm>
          <a:prstGeom prst="line">
            <a:avLst/>
          </a:prstGeom>
          <a:noFill/>
          <a:ln w="12700">
            <a:solidFill>
              <a:schemeClr val="tx1"/>
            </a:solidFill>
            <a:round/>
          </a:ln>
        </p:spPr>
        <p:txBody>
          <a:bodyPr wrap="none" anchor="ctr"/>
          <a:lstStyle/>
          <a:p>
            <a:endParaRPr lang="zh-CN" altLang="en-US" dirty="0">
              <a:latin typeface="Times New Roman" panose="02020603050405020304" pitchFamily="18" charset="0"/>
              <a:ea typeface="黑体" panose="02010609060101010101" pitchFamily="49" charset="-122"/>
            </a:endParaRPr>
          </a:p>
        </p:txBody>
      </p:sp>
      <p:sp>
        <p:nvSpPr>
          <p:cNvPr id="83977" name="Oval 9"/>
          <p:cNvSpPr>
            <a:spLocks noChangeArrowheads="1"/>
          </p:cNvSpPr>
          <p:nvPr/>
        </p:nvSpPr>
        <p:spPr bwMode="gray">
          <a:xfrm>
            <a:off x="4295775" y="3176588"/>
            <a:ext cx="895350" cy="895350"/>
          </a:xfrm>
          <a:prstGeom prst="ellipse">
            <a:avLst/>
          </a:prstGeom>
          <a:solidFill>
            <a:srgbClr val="C0C0C0">
              <a:alpha val="50195"/>
            </a:srgbClr>
          </a:solidFill>
          <a:ln w="9525" algn="ctr">
            <a:noFill/>
            <a:round/>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3978" name="Rectangle 10"/>
          <p:cNvSpPr>
            <a:spLocks noGrp="1" noChangeArrowheads="1"/>
          </p:cNvSpPr>
          <p:nvPr>
            <p:ph type="title" idx="4294967295"/>
          </p:nvPr>
        </p:nvSpPr>
        <p:spPr>
          <a:xfrm>
            <a:off x="0" y="274638"/>
            <a:ext cx="8229600" cy="1143000"/>
          </a:xfrm>
        </p:spPr>
        <p:txBody>
          <a:bodyPr/>
          <a:lstStyle/>
          <a:p>
            <a:r>
              <a:rPr lang="zh-CN" altLang="en-US" dirty="0"/>
              <a:t>各种分布关系图</a:t>
            </a:r>
            <a:endParaRPr lang="en-US" altLang="zh-CN" dirty="0"/>
          </a:p>
        </p:txBody>
      </p:sp>
      <p:grpSp>
        <p:nvGrpSpPr>
          <p:cNvPr id="2" name="Group 11"/>
          <p:cNvGrpSpPr/>
          <p:nvPr/>
        </p:nvGrpSpPr>
        <p:grpSpPr bwMode="auto">
          <a:xfrm>
            <a:off x="2914650" y="1547813"/>
            <a:ext cx="1146175" cy="1384300"/>
            <a:chOff x="2064" y="1008"/>
            <a:chExt cx="722" cy="872"/>
          </a:xfrm>
        </p:grpSpPr>
        <p:sp>
          <p:nvSpPr>
            <p:cNvPr id="83980" name="Oval 12"/>
            <p:cNvSpPr>
              <a:spLocks noChangeArrowheads="1"/>
            </p:cNvSpPr>
            <p:nvPr/>
          </p:nvSpPr>
          <p:spPr bwMode="gray">
            <a:xfrm>
              <a:off x="2064" y="1008"/>
              <a:ext cx="722" cy="727"/>
            </a:xfrm>
            <a:prstGeom prst="ellipse">
              <a:avLst/>
            </a:prstGeom>
            <a:solidFill>
              <a:srgbClr val="EAEAEA">
                <a:alpha val="50195"/>
              </a:srgbClr>
            </a:solidFill>
            <a:ln w="9525" algn="ctr">
              <a:noFill/>
              <a:round/>
            </a:ln>
          </p:spPr>
          <p:txBody>
            <a:bodyPr wrap="none" anchor="ctr"/>
            <a:lstStyle/>
            <a:p>
              <a:endParaRPr lang="zh-CN" altLang="zh-CN" dirty="0">
                <a:latin typeface="Times New Roman" panose="02020603050405020304" pitchFamily="18" charset="0"/>
                <a:ea typeface="黑体" panose="02010609060101010101" pitchFamily="49" charset="-122"/>
              </a:endParaRPr>
            </a:p>
          </p:txBody>
        </p:sp>
        <p:grpSp>
          <p:nvGrpSpPr>
            <p:cNvPr id="3" name="Group 13"/>
            <p:cNvGrpSpPr/>
            <p:nvPr/>
          </p:nvGrpSpPr>
          <p:grpSpPr bwMode="auto">
            <a:xfrm>
              <a:off x="2086" y="1031"/>
              <a:ext cx="680" cy="849"/>
              <a:chOff x="3975" y="1593"/>
              <a:chExt cx="931" cy="1163"/>
            </a:xfrm>
          </p:grpSpPr>
          <p:pic>
            <p:nvPicPr>
              <p:cNvPr id="83982" name="Picture 14" descr="circuler_1"/>
              <p:cNvPicPr>
                <a:picLocks noChangeAspect="1" noChangeArrowheads="1"/>
              </p:cNvPicPr>
              <p:nvPr/>
            </p:nvPicPr>
            <p:blipFill>
              <a:blip r:embed="rId2" cstate="print"/>
              <a:srcRect/>
              <a:stretch>
                <a:fillRect/>
              </a:stretch>
            </p:blipFill>
            <p:spPr bwMode="gray">
              <a:xfrm>
                <a:off x="3975" y="1593"/>
                <a:ext cx="925" cy="935"/>
              </a:xfrm>
              <a:prstGeom prst="rect">
                <a:avLst/>
              </a:prstGeom>
              <a:noFill/>
              <a:ln w="9525">
                <a:noFill/>
                <a:miter lim="800000"/>
                <a:headEnd/>
                <a:tailEnd/>
              </a:ln>
            </p:spPr>
          </p:pic>
          <p:sp>
            <p:nvSpPr>
              <p:cNvPr id="83983" name="Oval 15"/>
              <p:cNvSpPr>
                <a:spLocks noChangeArrowheads="1"/>
              </p:cNvSpPr>
              <p:nvPr/>
            </p:nvSpPr>
            <p:spPr bwMode="gray">
              <a:xfrm>
                <a:off x="3975" y="1593"/>
                <a:ext cx="931" cy="937"/>
              </a:xfrm>
              <a:prstGeom prst="ellipse">
                <a:avLst/>
              </a:prstGeom>
              <a:solidFill>
                <a:schemeClr val="hlink">
                  <a:alpha val="50195"/>
                </a:schemeClr>
              </a:solidFill>
              <a:ln w="9525" algn="ctr">
                <a:noFill/>
                <a:round/>
              </a:ln>
            </p:spPr>
            <p:txBody>
              <a:bodyPr wrap="none" anchor="ctr"/>
              <a:lstStyle/>
              <a:p>
                <a:endParaRPr lang="zh-CN" altLang="zh-CN" dirty="0">
                  <a:latin typeface="Times New Roman" panose="02020603050405020304" pitchFamily="18" charset="0"/>
                  <a:ea typeface="黑体" panose="02010609060101010101" pitchFamily="49" charset="-122"/>
                </a:endParaRPr>
              </a:p>
            </p:txBody>
          </p:sp>
          <p:pic>
            <p:nvPicPr>
              <p:cNvPr id="83984" name="Picture 16" descr="light_shadow1"/>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a:ln w="9525">
                <a:noFill/>
                <a:miter lim="800000"/>
                <a:headEnd/>
                <a:tailEnd/>
              </a:ln>
            </p:spPr>
          </p:pic>
          <p:grpSp>
            <p:nvGrpSpPr>
              <p:cNvPr id="4" name="Group 17"/>
              <p:cNvGrpSpPr/>
              <p:nvPr/>
            </p:nvGrpSpPr>
            <p:grpSpPr bwMode="auto">
              <a:xfrm rot="-3733502" flipH="1" flipV="1">
                <a:off x="4256" y="2247"/>
                <a:ext cx="820" cy="198"/>
                <a:chOff x="2532" y="1051"/>
                <a:chExt cx="893" cy="246"/>
              </a:xfrm>
            </p:grpSpPr>
            <p:grpSp>
              <p:nvGrpSpPr>
                <p:cNvPr id="5" name="Group 18"/>
                <p:cNvGrpSpPr/>
                <p:nvPr/>
              </p:nvGrpSpPr>
              <p:grpSpPr bwMode="auto">
                <a:xfrm>
                  <a:off x="2532" y="1051"/>
                  <a:ext cx="743" cy="185"/>
                  <a:chOff x="1565" y="2568"/>
                  <a:chExt cx="1118" cy="279"/>
                </a:xfrm>
              </p:grpSpPr>
              <p:sp>
                <p:nvSpPr>
                  <p:cNvPr id="83987" name="AutoShape 19"/>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3988" name="AutoShape 20"/>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3989" name="AutoShape 21"/>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3990" name="AutoShape 22"/>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grpSp>
            <p:grpSp>
              <p:nvGrpSpPr>
                <p:cNvPr id="6" name="Group 23"/>
                <p:cNvGrpSpPr/>
                <p:nvPr/>
              </p:nvGrpSpPr>
              <p:grpSpPr bwMode="auto">
                <a:xfrm rot="1353540">
                  <a:off x="2682" y="1111"/>
                  <a:ext cx="743" cy="186"/>
                  <a:chOff x="1565" y="2568"/>
                  <a:chExt cx="1118" cy="279"/>
                </a:xfrm>
              </p:grpSpPr>
              <p:sp>
                <p:nvSpPr>
                  <p:cNvPr id="83992" name="AutoShape 24"/>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3993" name="AutoShape 25"/>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3994" name="AutoShape 26"/>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3995" name="AutoShape 27"/>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grpSp>
          </p:grpSp>
        </p:grpSp>
        <p:grpSp>
          <p:nvGrpSpPr>
            <p:cNvPr id="7" name="Group 28"/>
            <p:cNvGrpSpPr/>
            <p:nvPr/>
          </p:nvGrpSpPr>
          <p:grpSpPr bwMode="auto">
            <a:xfrm rot="-3733502" flipH="1" flipV="1">
              <a:off x="2362" y="1505"/>
              <a:ext cx="527" cy="128"/>
              <a:chOff x="2532" y="1051"/>
              <a:chExt cx="893" cy="246"/>
            </a:xfrm>
          </p:grpSpPr>
          <p:grpSp>
            <p:nvGrpSpPr>
              <p:cNvPr id="8" name="Group 29"/>
              <p:cNvGrpSpPr/>
              <p:nvPr/>
            </p:nvGrpSpPr>
            <p:grpSpPr bwMode="auto">
              <a:xfrm>
                <a:off x="2532" y="1051"/>
                <a:ext cx="743" cy="185"/>
                <a:chOff x="1565" y="2568"/>
                <a:chExt cx="1118" cy="279"/>
              </a:xfrm>
            </p:grpSpPr>
            <p:sp>
              <p:nvSpPr>
                <p:cNvPr id="83998" name="AutoShape 30"/>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3999" name="AutoShape 31"/>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00" name="AutoShape 32"/>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01" name="AutoShape 33"/>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grpSp>
          <p:grpSp>
            <p:nvGrpSpPr>
              <p:cNvPr id="9" name="Group 34"/>
              <p:cNvGrpSpPr/>
              <p:nvPr/>
            </p:nvGrpSpPr>
            <p:grpSpPr bwMode="auto">
              <a:xfrm rot="1353540">
                <a:off x="2682" y="1111"/>
                <a:ext cx="743" cy="186"/>
                <a:chOff x="1565" y="2568"/>
                <a:chExt cx="1118" cy="279"/>
              </a:xfrm>
            </p:grpSpPr>
            <p:sp>
              <p:nvSpPr>
                <p:cNvPr id="84003" name="AutoShape 35"/>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04" name="AutoShape 36"/>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05" name="AutoShape 37"/>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06" name="AutoShape 38"/>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grpSp>
        </p:grpSp>
        <p:sp>
          <p:nvSpPr>
            <p:cNvPr id="84007" name="Rectangle 39"/>
            <p:cNvSpPr>
              <a:spLocks noChangeArrowheads="1"/>
            </p:cNvSpPr>
            <p:nvPr/>
          </p:nvSpPr>
          <p:spPr bwMode="gray">
            <a:xfrm>
              <a:off x="2242" y="1190"/>
              <a:ext cx="377" cy="368"/>
            </a:xfrm>
            <a:prstGeom prst="rect">
              <a:avLst/>
            </a:prstGeom>
            <a:noFill/>
            <a:ln w="9525" algn="ctr">
              <a:noFill/>
              <a:miter lim="800000"/>
            </a:ln>
          </p:spPr>
          <p:txBody>
            <a:bodyPr wrap="none">
              <a:spAutoFit/>
            </a:bodyPr>
            <a:lstStyle/>
            <a:p>
              <a:r>
                <a:rPr lang="zh-CN" altLang="en-US" sz="1600" b="1" dirty="0">
                  <a:solidFill>
                    <a:srgbClr val="000000"/>
                  </a:solidFill>
                  <a:latin typeface="Times New Roman" panose="02020603050405020304" pitchFamily="18" charset="0"/>
                  <a:ea typeface="黑体" panose="02010609060101010101" pitchFamily="49" charset="-122"/>
                </a:rPr>
                <a:t>二值</a:t>
              </a:r>
              <a:endParaRPr lang="en-US" altLang="zh-CN" sz="1600" b="1" dirty="0">
                <a:solidFill>
                  <a:srgbClr val="000000"/>
                </a:solidFill>
                <a:latin typeface="Times New Roman" panose="02020603050405020304" pitchFamily="18" charset="0"/>
                <a:ea typeface="黑体" panose="02010609060101010101" pitchFamily="49" charset="-122"/>
              </a:endParaRPr>
            </a:p>
            <a:p>
              <a:r>
                <a:rPr lang="zh-CN" altLang="en-US" sz="1600" b="1" dirty="0">
                  <a:solidFill>
                    <a:srgbClr val="000000"/>
                  </a:solidFill>
                  <a:latin typeface="Times New Roman" panose="02020603050405020304" pitchFamily="18" charset="0"/>
                  <a:ea typeface="黑体" panose="02010609060101010101" pitchFamily="49" charset="-122"/>
                </a:rPr>
                <a:t>分布</a:t>
              </a:r>
              <a:endParaRPr lang="en-US" altLang="zh-CN" sz="1600" b="1" dirty="0">
                <a:solidFill>
                  <a:srgbClr val="000000"/>
                </a:solidFill>
                <a:latin typeface="Times New Roman" panose="02020603050405020304" pitchFamily="18" charset="0"/>
                <a:ea typeface="黑体" panose="02010609060101010101" pitchFamily="49" charset="-122"/>
              </a:endParaRPr>
            </a:p>
          </p:txBody>
        </p:sp>
      </p:grpSp>
      <p:grpSp>
        <p:nvGrpSpPr>
          <p:cNvPr id="10" name="Group 40"/>
          <p:cNvGrpSpPr/>
          <p:nvPr/>
        </p:nvGrpSpPr>
        <p:grpSpPr bwMode="auto">
          <a:xfrm>
            <a:off x="1830388" y="2830513"/>
            <a:ext cx="1146175" cy="1384300"/>
            <a:chOff x="2064" y="1008"/>
            <a:chExt cx="722" cy="872"/>
          </a:xfrm>
        </p:grpSpPr>
        <p:sp>
          <p:nvSpPr>
            <p:cNvPr id="84009" name="Oval 41"/>
            <p:cNvSpPr>
              <a:spLocks noChangeArrowheads="1"/>
            </p:cNvSpPr>
            <p:nvPr/>
          </p:nvSpPr>
          <p:spPr bwMode="gray">
            <a:xfrm>
              <a:off x="2064" y="1008"/>
              <a:ext cx="722" cy="727"/>
            </a:xfrm>
            <a:prstGeom prst="ellipse">
              <a:avLst/>
            </a:prstGeom>
            <a:solidFill>
              <a:srgbClr val="EAEAEA">
                <a:alpha val="50195"/>
              </a:srgbClr>
            </a:solidFill>
            <a:ln w="9525" algn="ctr">
              <a:noFill/>
              <a:round/>
            </a:ln>
          </p:spPr>
          <p:txBody>
            <a:bodyPr wrap="none" anchor="ctr"/>
            <a:lstStyle/>
            <a:p>
              <a:endParaRPr lang="zh-CN" altLang="zh-CN" dirty="0">
                <a:latin typeface="Times New Roman" panose="02020603050405020304" pitchFamily="18" charset="0"/>
                <a:ea typeface="黑体" panose="02010609060101010101" pitchFamily="49" charset="-122"/>
              </a:endParaRPr>
            </a:p>
          </p:txBody>
        </p:sp>
        <p:grpSp>
          <p:nvGrpSpPr>
            <p:cNvPr id="11" name="Group 42"/>
            <p:cNvGrpSpPr/>
            <p:nvPr/>
          </p:nvGrpSpPr>
          <p:grpSpPr bwMode="auto">
            <a:xfrm>
              <a:off x="2086" y="1031"/>
              <a:ext cx="680" cy="849"/>
              <a:chOff x="3975" y="1593"/>
              <a:chExt cx="931" cy="1163"/>
            </a:xfrm>
          </p:grpSpPr>
          <p:pic>
            <p:nvPicPr>
              <p:cNvPr id="84011" name="Picture 43" descr="circuler_1"/>
              <p:cNvPicPr>
                <a:picLocks noChangeAspect="1" noChangeArrowheads="1"/>
              </p:cNvPicPr>
              <p:nvPr/>
            </p:nvPicPr>
            <p:blipFill>
              <a:blip r:embed="rId2" cstate="print"/>
              <a:srcRect/>
              <a:stretch>
                <a:fillRect/>
              </a:stretch>
            </p:blipFill>
            <p:spPr bwMode="gray">
              <a:xfrm>
                <a:off x="3975" y="1593"/>
                <a:ext cx="925" cy="935"/>
              </a:xfrm>
              <a:prstGeom prst="rect">
                <a:avLst/>
              </a:prstGeom>
              <a:noFill/>
              <a:ln w="9525">
                <a:noFill/>
                <a:miter lim="800000"/>
                <a:headEnd/>
                <a:tailEnd/>
              </a:ln>
            </p:spPr>
          </p:pic>
          <p:sp>
            <p:nvSpPr>
              <p:cNvPr id="84012" name="Oval 44"/>
              <p:cNvSpPr>
                <a:spLocks noChangeArrowheads="1"/>
              </p:cNvSpPr>
              <p:nvPr/>
            </p:nvSpPr>
            <p:spPr bwMode="gray">
              <a:xfrm>
                <a:off x="3975" y="1593"/>
                <a:ext cx="931" cy="937"/>
              </a:xfrm>
              <a:prstGeom prst="ellipse">
                <a:avLst/>
              </a:prstGeom>
              <a:solidFill>
                <a:schemeClr val="accent2">
                  <a:alpha val="50195"/>
                </a:schemeClr>
              </a:solidFill>
              <a:ln w="9525" algn="ctr">
                <a:noFill/>
                <a:round/>
              </a:ln>
            </p:spPr>
            <p:txBody>
              <a:bodyPr wrap="none" anchor="ctr"/>
              <a:lstStyle/>
              <a:p>
                <a:endParaRPr lang="zh-CN" altLang="zh-CN" dirty="0">
                  <a:latin typeface="Times New Roman" panose="02020603050405020304" pitchFamily="18" charset="0"/>
                  <a:ea typeface="黑体" panose="02010609060101010101" pitchFamily="49" charset="-122"/>
                </a:endParaRPr>
              </a:p>
            </p:txBody>
          </p:sp>
          <p:pic>
            <p:nvPicPr>
              <p:cNvPr id="84013" name="Picture 45" descr="light_shadow1"/>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a:ln w="9525">
                <a:noFill/>
                <a:miter lim="800000"/>
                <a:headEnd/>
                <a:tailEnd/>
              </a:ln>
            </p:spPr>
          </p:pic>
          <p:grpSp>
            <p:nvGrpSpPr>
              <p:cNvPr id="12" name="Group 46"/>
              <p:cNvGrpSpPr/>
              <p:nvPr/>
            </p:nvGrpSpPr>
            <p:grpSpPr bwMode="auto">
              <a:xfrm rot="-3733502" flipH="1" flipV="1">
                <a:off x="4256" y="2247"/>
                <a:ext cx="820" cy="198"/>
                <a:chOff x="2532" y="1051"/>
                <a:chExt cx="893" cy="246"/>
              </a:xfrm>
            </p:grpSpPr>
            <p:grpSp>
              <p:nvGrpSpPr>
                <p:cNvPr id="13" name="Group 47"/>
                <p:cNvGrpSpPr/>
                <p:nvPr/>
              </p:nvGrpSpPr>
              <p:grpSpPr bwMode="auto">
                <a:xfrm>
                  <a:off x="2532" y="1051"/>
                  <a:ext cx="743" cy="185"/>
                  <a:chOff x="1565" y="2568"/>
                  <a:chExt cx="1118" cy="279"/>
                </a:xfrm>
              </p:grpSpPr>
              <p:sp>
                <p:nvSpPr>
                  <p:cNvPr id="84016" name="AutoShape 48"/>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17" name="AutoShape 49"/>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18" name="AutoShape 50"/>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19" name="AutoShape 51"/>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grpSp>
            <p:grpSp>
              <p:nvGrpSpPr>
                <p:cNvPr id="14" name="Group 52"/>
                <p:cNvGrpSpPr/>
                <p:nvPr/>
              </p:nvGrpSpPr>
              <p:grpSpPr bwMode="auto">
                <a:xfrm rot="1353540">
                  <a:off x="2682" y="1111"/>
                  <a:ext cx="743" cy="186"/>
                  <a:chOff x="1565" y="2568"/>
                  <a:chExt cx="1118" cy="279"/>
                </a:xfrm>
              </p:grpSpPr>
              <p:sp>
                <p:nvSpPr>
                  <p:cNvPr id="84021" name="AutoShape 53"/>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22" name="AutoShape 54"/>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23" name="AutoShape 55"/>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24" name="AutoShape 56"/>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grpSp>
          </p:grpSp>
        </p:grpSp>
        <p:grpSp>
          <p:nvGrpSpPr>
            <p:cNvPr id="15" name="Group 57"/>
            <p:cNvGrpSpPr/>
            <p:nvPr/>
          </p:nvGrpSpPr>
          <p:grpSpPr bwMode="auto">
            <a:xfrm rot="-3733502" flipH="1" flipV="1">
              <a:off x="2362" y="1505"/>
              <a:ext cx="527" cy="128"/>
              <a:chOff x="2532" y="1051"/>
              <a:chExt cx="893" cy="246"/>
            </a:xfrm>
          </p:grpSpPr>
          <p:grpSp>
            <p:nvGrpSpPr>
              <p:cNvPr id="16" name="Group 58"/>
              <p:cNvGrpSpPr/>
              <p:nvPr/>
            </p:nvGrpSpPr>
            <p:grpSpPr bwMode="auto">
              <a:xfrm>
                <a:off x="2532" y="1051"/>
                <a:ext cx="743" cy="185"/>
                <a:chOff x="1565" y="2568"/>
                <a:chExt cx="1118" cy="279"/>
              </a:xfrm>
            </p:grpSpPr>
            <p:sp>
              <p:nvSpPr>
                <p:cNvPr id="84027" name="AutoShape 59"/>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28" name="AutoShape 60"/>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29" name="AutoShape 61"/>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30" name="AutoShape 62"/>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grpSp>
          <p:grpSp>
            <p:nvGrpSpPr>
              <p:cNvPr id="17" name="Group 63"/>
              <p:cNvGrpSpPr/>
              <p:nvPr/>
            </p:nvGrpSpPr>
            <p:grpSpPr bwMode="auto">
              <a:xfrm rot="1353540">
                <a:off x="2682" y="1111"/>
                <a:ext cx="743" cy="186"/>
                <a:chOff x="1565" y="2568"/>
                <a:chExt cx="1118" cy="279"/>
              </a:xfrm>
            </p:grpSpPr>
            <p:sp>
              <p:nvSpPr>
                <p:cNvPr id="84032" name="AutoShape 64"/>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33" name="AutoShape 65"/>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34" name="AutoShape 66"/>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35" name="AutoShape 67"/>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grpSp>
        </p:grpSp>
        <p:sp>
          <p:nvSpPr>
            <p:cNvPr id="84036" name="Rectangle 68"/>
            <p:cNvSpPr>
              <a:spLocks noChangeArrowheads="1"/>
            </p:cNvSpPr>
            <p:nvPr/>
          </p:nvSpPr>
          <p:spPr bwMode="gray">
            <a:xfrm>
              <a:off x="2242" y="1204"/>
              <a:ext cx="377" cy="368"/>
            </a:xfrm>
            <a:prstGeom prst="rect">
              <a:avLst/>
            </a:prstGeom>
            <a:noFill/>
            <a:ln w="9525" algn="ctr">
              <a:noFill/>
              <a:miter lim="800000"/>
            </a:ln>
          </p:spPr>
          <p:txBody>
            <a:bodyPr wrap="none">
              <a:spAutoFit/>
            </a:bodyPr>
            <a:lstStyle/>
            <a:p>
              <a:r>
                <a:rPr lang="zh-CN" altLang="en-US" sz="1600" b="1" dirty="0">
                  <a:solidFill>
                    <a:srgbClr val="000000"/>
                  </a:solidFill>
                  <a:latin typeface="Times New Roman" panose="02020603050405020304" pitchFamily="18" charset="0"/>
                  <a:ea typeface="黑体" panose="02010609060101010101" pitchFamily="49" charset="-122"/>
                </a:rPr>
                <a:t>多值</a:t>
              </a:r>
              <a:endParaRPr lang="en-US" altLang="zh-CN" sz="1600" b="1" dirty="0">
                <a:solidFill>
                  <a:srgbClr val="000000"/>
                </a:solidFill>
                <a:latin typeface="Times New Roman" panose="02020603050405020304" pitchFamily="18" charset="0"/>
                <a:ea typeface="黑体" panose="02010609060101010101" pitchFamily="49" charset="-122"/>
              </a:endParaRPr>
            </a:p>
            <a:p>
              <a:endParaRPr lang="en-US" altLang="zh-CN" sz="1600" b="1" dirty="0">
                <a:solidFill>
                  <a:srgbClr val="000000"/>
                </a:solidFill>
                <a:latin typeface="Times New Roman" panose="02020603050405020304" pitchFamily="18" charset="0"/>
                <a:ea typeface="黑体" panose="02010609060101010101" pitchFamily="49" charset="-122"/>
              </a:endParaRPr>
            </a:p>
          </p:txBody>
        </p:sp>
      </p:grpSp>
      <p:grpSp>
        <p:nvGrpSpPr>
          <p:cNvPr id="18" name="Group 69"/>
          <p:cNvGrpSpPr/>
          <p:nvPr/>
        </p:nvGrpSpPr>
        <p:grpSpPr bwMode="auto">
          <a:xfrm>
            <a:off x="2943225" y="5178425"/>
            <a:ext cx="1146175" cy="1384300"/>
            <a:chOff x="2064" y="1008"/>
            <a:chExt cx="722" cy="872"/>
          </a:xfrm>
        </p:grpSpPr>
        <p:sp>
          <p:nvSpPr>
            <p:cNvPr id="84038" name="Oval 70"/>
            <p:cNvSpPr>
              <a:spLocks noChangeArrowheads="1"/>
            </p:cNvSpPr>
            <p:nvPr/>
          </p:nvSpPr>
          <p:spPr bwMode="gray">
            <a:xfrm>
              <a:off x="2064" y="1008"/>
              <a:ext cx="722" cy="727"/>
            </a:xfrm>
            <a:prstGeom prst="ellipse">
              <a:avLst/>
            </a:prstGeom>
            <a:solidFill>
              <a:srgbClr val="EAEAEA">
                <a:alpha val="50195"/>
              </a:srgbClr>
            </a:solidFill>
            <a:ln w="9525" algn="ctr">
              <a:noFill/>
              <a:round/>
            </a:ln>
          </p:spPr>
          <p:txBody>
            <a:bodyPr wrap="none" anchor="ctr"/>
            <a:lstStyle/>
            <a:p>
              <a:endParaRPr lang="zh-CN" altLang="zh-CN" dirty="0">
                <a:latin typeface="Times New Roman" panose="02020603050405020304" pitchFamily="18" charset="0"/>
                <a:ea typeface="黑体" panose="02010609060101010101" pitchFamily="49" charset="-122"/>
              </a:endParaRPr>
            </a:p>
          </p:txBody>
        </p:sp>
        <p:grpSp>
          <p:nvGrpSpPr>
            <p:cNvPr id="19" name="Group 71"/>
            <p:cNvGrpSpPr/>
            <p:nvPr/>
          </p:nvGrpSpPr>
          <p:grpSpPr bwMode="auto">
            <a:xfrm>
              <a:off x="2086" y="1031"/>
              <a:ext cx="680" cy="849"/>
              <a:chOff x="3975" y="1593"/>
              <a:chExt cx="931" cy="1163"/>
            </a:xfrm>
          </p:grpSpPr>
          <p:pic>
            <p:nvPicPr>
              <p:cNvPr id="84040" name="Picture 72" descr="circuler_1"/>
              <p:cNvPicPr>
                <a:picLocks noChangeAspect="1" noChangeArrowheads="1"/>
              </p:cNvPicPr>
              <p:nvPr/>
            </p:nvPicPr>
            <p:blipFill>
              <a:blip r:embed="rId2" cstate="print"/>
              <a:srcRect/>
              <a:stretch>
                <a:fillRect/>
              </a:stretch>
            </p:blipFill>
            <p:spPr bwMode="gray">
              <a:xfrm>
                <a:off x="3975" y="1593"/>
                <a:ext cx="925" cy="935"/>
              </a:xfrm>
              <a:prstGeom prst="rect">
                <a:avLst/>
              </a:prstGeom>
              <a:noFill/>
              <a:ln w="9525">
                <a:noFill/>
                <a:miter lim="800000"/>
                <a:headEnd/>
                <a:tailEnd/>
              </a:ln>
            </p:spPr>
          </p:pic>
          <p:sp>
            <p:nvSpPr>
              <p:cNvPr id="84041" name="Oval 73"/>
              <p:cNvSpPr>
                <a:spLocks noChangeArrowheads="1"/>
              </p:cNvSpPr>
              <p:nvPr/>
            </p:nvSpPr>
            <p:spPr bwMode="gray">
              <a:xfrm>
                <a:off x="3975" y="1593"/>
                <a:ext cx="931" cy="937"/>
              </a:xfrm>
              <a:prstGeom prst="ellipse">
                <a:avLst/>
              </a:prstGeom>
              <a:solidFill>
                <a:schemeClr val="accent1">
                  <a:alpha val="50195"/>
                </a:schemeClr>
              </a:solidFill>
              <a:ln w="9525" algn="ctr">
                <a:noFill/>
                <a:round/>
              </a:ln>
            </p:spPr>
            <p:txBody>
              <a:bodyPr wrap="none" anchor="ctr"/>
              <a:lstStyle/>
              <a:p>
                <a:endParaRPr lang="zh-CN" altLang="zh-CN" dirty="0">
                  <a:latin typeface="Times New Roman" panose="02020603050405020304" pitchFamily="18" charset="0"/>
                  <a:ea typeface="黑体" panose="02010609060101010101" pitchFamily="49" charset="-122"/>
                </a:endParaRPr>
              </a:p>
            </p:txBody>
          </p:sp>
          <p:pic>
            <p:nvPicPr>
              <p:cNvPr id="84042" name="Picture 74" descr="light_shadow1"/>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a:ln w="9525">
                <a:noFill/>
                <a:miter lim="800000"/>
                <a:headEnd/>
                <a:tailEnd/>
              </a:ln>
            </p:spPr>
          </p:pic>
          <p:grpSp>
            <p:nvGrpSpPr>
              <p:cNvPr id="20" name="Group 75"/>
              <p:cNvGrpSpPr/>
              <p:nvPr/>
            </p:nvGrpSpPr>
            <p:grpSpPr bwMode="auto">
              <a:xfrm rot="-3733502" flipH="1" flipV="1">
                <a:off x="4256" y="2247"/>
                <a:ext cx="820" cy="198"/>
                <a:chOff x="2532" y="1051"/>
                <a:chExt cx="893" cy="246"/>
              </a:xfrm>
            </p:grpSpPr>
            <p:grpSp>
              <p:nvGrpSpPr>
                <p:cNvPr id="21" name="Group 76"/>
                <p:cNvGrpSpPr/>
                <p:nvPr/>
              </p:nvGrpSpPr>
              <p:grpSpPr bwMode="auto">
                <a:xfrm>
                  <a:off x="2532" y="1051"/>
                  <a:ext cx="743" cy="185"/>
                  <a:chOff x="1565" y="2568"/>
                  <a:chExt cx="1118" cy="279"/>
                </a:xfrm>
              </p:grpSpPr>
              <p:sp>
                <p:nvSpPr>
                  <p:cNvPr id="84045" name="AutoShape 77"/>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46" name="AutoShape 78"/>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47" name="AutoShape 79"/>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48" name="AutoShape 80"/>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grpSp>
            <p:grpSp>
              <p:nvGrpSpPr>
                <p:cNvPr id="22" name="Group 81"/>
                <p:cNvGrpSpPr/>
                <p:nvPr/>
              </p:nvGrpSpPr>
              <p:grpSpPr bwMode="auto">
                <a:xfrm rot="1353540">
                  <a:off x="2682" y="1111"/>
                  <a:ext cx="743" cy="186"/>
                  <a:chOff x="1565" y="2568"/>
                  <a:chExt cx="1118" cy="279"/>
                </a:xfrm>
              </p:grpSpPr>
              <p:sp>
                <p:nvSpPr>
                  <p:cNvPr id="84050" name="AutoShape 82"/>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51" name="AutoShape 83"/>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52" name="AutoShape 84"/>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53" name="AutoShape 85"/>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grpSp>
          </p:grpSp>
        </p:grpSp>
        <p:grpSp>
          <p:nvGrpSpPr>
            <p:cNvPr id="23" name="Group 86"/>
            <p:cNvGrpSpPr/>
            <p:nvPr/>
          </p:nvGrpSpPr>
          <p:grpSpPr bwMode="auto">
            <a:xfrm rot="-3733502" flipH="1" flipV="1">
              <a:off x="2362" y="1505"/>
              <a:ext cx="527" cy="128"/>
              <a:chOff x="2532" y="1051"/>
              <a:chExt cx="893" cy="246"/>
            </a:xfrm>
          </p:grpSpPr>
          <p:grpSp>
            <p:nvGrpSpPr>
              <p:cNvPr id="24" name="Group 87"/>
              <p:cNvGrpSpPr/>
              <p:nvPr/>
            </p:nvGrpSpPr>
            <p:grpSpPr bwMode="auto">
              <a:xfrm>
                <a:off x="2532" y="1051"/>
                <a:ext cx="743" cy="185"/>
                <a:chOff x="1565" y="2568"/>
                <a:chExt cx="1118" cy="279"/>
              </a:xfrm>
            </p:grpSpPr>
            <p:sp>
              <p:nvSpPr>
                <p:cNvPr id="84056" name="AutoShape 88"/>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57" name="AutoShape 89"/>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58" name="AutoShape 90"/>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59" name="AutoShape 91"/>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grpSp>
          <p:grpSp>
            <p:nvGrpSpPr>
              <p:cNvPr id="25" name="Group 92"/>
              <p:cNvGrpSpPr/>
              <p:nvPr/>
            </p:nvGrpSpPr>
            <p:grpSpPr bwMode="auto">
              <a:xfrm rot="1353540">
                <a:off x="2682" y="1111"/>
                <a:ext cx="743" cy="186"/>
                <a:chOff x="1565" y="2568"/>
                <a:chExt cx="1118" cy="279"/>
              </a:xfrm>
            </p:grpSpPr>
            <p:sp>
              <p:nvSpPr>
                <p:cNvPr id="84061" name="AutoShape 93"/>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62" name="AutoShape 94"/>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63" name="AutoShape 95"/>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64" name="AutoShape 96"/>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grpSp>
        </p:grpSp>
        <p:sp>
          <p:nvSpPr>
            <p:cNvPr id="84065" name="Rectangle 97"/>
            <p:cNvSpPr>
              <a:spLocks noChangeArrowheads="1"/>
            </p:cNvSpPr>
            <p:nvPr/>
          </p:nvSpPr>
          <p:spPr bwMode="gray">
            <a:xfrm>
              <a:off x="2242" y="1176"/>
              <a:ext cx="377" cy="368"/>
            </a:xfrm>
            <a:prstGeom prst="rect">
              <a:avLst/>
            </a:prstGeom>
            <a:noFill/>
            <a:ln w="9525" algn="ctr">
              <a:noFill/>
              <a:miter lim="800000"/>
            </a:ln>
          </p:spPr>
          <p:txBody>
            <a:bodyPr wrap="none">
              <a:spAutoFit/>
            </a:bodyPr>
            <a:lstStyle/>
            <a:p>
              <a:r>
                <a:rPr lang="zh-CN" altLang="en-US" sz="1600" b="1" dirty="0">
                  <a:solidFill>
                    <a:srgbClr val="000000"/>
                  </a:solidFill>
                  <a:latin typeface="Times New Roman" panose="02020603050405020304" pitchFamily="18" charset="0"/>
                  <a:ea typeface="黑体" panose="02010609060101010101" pitchFamily="49" charset="-122"/>
                </a:rPr>
                <a:t>多项</a:t>
              </a:r>
              <a:endParaRPr lang="en-US" altLang="zh-CN" sz="1600" b="1" dirty="0">
                <a:solidFill>
                  <a:srgbClr val="000000"/>
                </a:solidFill>
                <a:latin typeface="Times New Roman" panose="02020603050405020304" pitchFamily="18" charset="0"/>
                <a:ea typeface="黑体" panose="02010609060101010101" pitchFamily="49" charset="-122"/>
              </a:endParaRPr>
            </a:p>
            <a:p>
              <a:r>
                <a:rPr lang="zh-CN" altLang="en-US" sz="1600" b="1" dirty="0">
                  <a:solidFill>
                    <a:srgbClr val="000000"/>
                  </a:solidFill>
                  <a:latin typeface="Times New Roman" panose="02020603050405020304" pitchFamily="18" charset="0"/>
                  <a:ea typeface="黑体" panose="02010609060101010101" pitchFamily="49" charset="-122"/>
                </a:rPr>
                <a:t>分布</a:t>
              </a:r>
              <a:endParaRPr lang="en-US" altLang="zh-CN" sz="1600" b="1" dirty="0">
                <a:solidFill>
                  <a:srgbClr val="000000"/>
                </a:solidFill>
                <a:latin typeface="Times New Roman" panose="02020603050405020304" pitchFamily="18" charset="0"/>
                <a:ea typeface="黑体" panose="02010609060101010101" pitchFamily="49" charset="-122"/>
              </a:endParaRPr>
            </a:p>
          </p:txBody>
        </p:sp>
      </p:grpSp>
      <p:grpSp>
        <p:nvGrpSpPr>
          <p:cNvPr id="26" name="Group 98"/>
          <p:cNvGrpSpPr/>
          <p:nvPr/>
        </p:nvGrpSpPr>
        <p:grpSpPr bwMode="auto">
          <a:xfrm>
            <a:off x="5868144" y="3501008"/>
            <a:ext cx="1146175" cy="1384300"/>
            <a:chOff x="2064" y="1008"/>
            <a:chExt cx="722" cy="872"/>
          </a:xfrm>
        </p:grpSpPr>
        <p:sp>
          <p:nvSpPr>
            <p:cNvPr id="84067" name="Oval 99"/>
            <p:cNvSpPr>
              <a:spLocks noChangeArrowheads="1"/>
            </p:cNvSpPr>
            <p:nvPr/>
          </p:nvSpPr>
          <p:spPr bwMode="gray">
            <a:xfrm>
              <a:off x="2064" y="1008"/>
              <a:ext cx="722" cy="727"/>
            </a:xfrm>
            <a:prstGeom prst="ellipse">
              <a:avLst/>
            </a:prstGeom>
            <a:solidFill>
              <a:srgbClr val="EAEAEA">
                <a:alpha val="50195"/>
              </a:srgbClr>
            </a:solidFill>
            <a:ln w="9525" algn="ctr">
              <a:noFill/>
              <a:round/>
            </a:ln>
          </p:spPr>
          <p:txBody>
            <a:bodyPr wrap="none" anchor="ctr"/>
            <a:lstStyle/>
            <a:p>
              <a:endParaRPr lang="zh-CN" altLang="zh-CN" dirty="0">
                <a:latin typeface="Times New Roman" panose="02020603050405020304" pitchFamily="18" charset="0"/>
                <a:ea typeface="黑体" panose="02010609060101010101" pitchFamily="49" charset="-122"/>
              </a:endParaRPr>
            </a:p>
          </p:txBody>
        </p:sp>
        <p:grpSp>
          <p:nvGrpSpPr>
            <p:cNvPr id="27" name="Group 100"/>
            <p:cNvGrpSpPr/>
            <p:nvPr/>
          </p:nvGrpSpPr>
          <p:grpSpPr bwMode="auto">
            <a:xfrm>
              <a:off x="2086" y="1031"/>
              <a:ext cx="680" cy="849"/>
              <a:chOff x="3975" y="1593"/>
              <a:chExt cx="931" cy="1163"/>
            </a:xfrm>
          </p:grpSpPr>
          <p:pic>
            <p:nvPicPr>
              <p:cNvPr id="84069" name="Picture 101" descr="circuler_1"/>
              <p:cNvPicPr>
                <a:picLocks noChangeAspect="1" noChangeArrowheads="1"/>
              </p:cNvPicPr>
              <p:nvPr/>
            </p:nvPicPr>
            <p:blipFill>
              <a:blip r:embed="rId2" cstate="print"/>
              <a:srcRect/>
              <a:stretch>
                <a:fillRect/>
              </a:stretch>
            </p:blipFill>
            <p:spPr bwMode="gray">
              <a:xfrm>
                <a:off x="3975" y="1593"/>
                <a:ext cx="925" cy="935"/>
              </a:xfrm>
              <a:prstGeom prst="rect">
                <a:avLst/>
              </a:prstGeom>
              <a:noFill/>
              <a:ln w="9525">
                <a:noFill/>
                <a:miter lim="800000"/>
                <a:headEnd/>
                <a:tailEnd/>
              </a:ln>
            </p:spPr>
          </p:pic>
          <p:sp>
            <p:nvSpPr>
              <p:cNvPr id="84070" name="Oval 102"/>
              <p:cNvSpPr>
                <a:spLocks noChangeArrowheads="1"/>
              </p:cNvSpPr>
              <p:nvPr/>
            </p:nvSpPr>
            <p:spPr bwMode="gray">
              <a:xfrm>
                <a:off x="3975" y="1593"/>
                <a:ext cx="931" cy="937"/>
              </a:xfrm>
              <a:prstGeom prst="ellipse">
                <a:avLst/>
              </a:prstGeom>
              <a:solidFill>
                <a:schemeClr val="bg2">
                  <a:alpha val="50195"/>
                </a:schemeClr>
              </a:solidFill>
              <a:ln w="9525" algn="ctr">
                <a:noFill/>
                <a:round/>
              </a:ln>
            </p:spPr>
            <p:txBody>
              <a:bodyPr wrap="none" anchor="ctr"/>
              <a:lstStyle/>
              <a:p>
                <a:endParaRPr lang="zh-CN" altLang="zh-CN" dirty="0">
                  <a:latin typeface="Times New Roman" panose="02020603050405020304" pitchFamily="18" charset="0"/>
                  <a:ea typeface="黑体" panose="02010609060101010101" pitchFamily="49" charset="-122"/>
                </a:endParaRPr>
              </a:p>
            </p:txBody>
          </p:sp>
          <p:pic>
            <p:nvPicPr>
              <p:cNvPr id="84071" name="Picture 103" descr="light_shadow1"/>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a:ln w="9525">
                <a:noFill/>
                <a:miter lim="800000"/>
                <a:headEnd/>
                <a:tailEnd/>
              </a:ln>
            </p:spPr>
          </p:pic>
          <p:grpSp>
            <p:nvGrpSpPr>
              <p:cNvPr id="28" name="Group 104"/>
              <p:cNvGrpSpPr/>
              <p:nvPr/>
            </p:nvGrpSpPr>
            <p:grpSpPr bwMode="auto">
              <a:xfrm rot="-3733502" flipH="1" flipV="1">
                <a:off x="4256" y="2247"/>
                <a:ext cx="820" cy="198"/>
                <a:chOff x="2532" y="1051"/>
                <a:chExt cx="893" cy="246"/>
              </a:xfrm>
            </p:grpSpPr>
            <p:grpSp>
              <p:nvGrpSpPr>
                <p:cNvPr id="29" name="Group 105"/>
                <p:cNvGrpSpPr/>
                <p:nvPr/>
              </p:nvGrpSpPr>
              <p:grpSpPr bwMode="auto">
                <a:xfrm>
                  <a:off x="2532" y="1051"/>
                  <a:ext cx="743" cy="185"/>
                  <a:chOff x="1565" y="2568"/>
                  <a:chExt cx="1118" cy="279"/>
                </a:xfrm>
              </p:grpSpPr>
              <p:sp>
                <p:nvSpPr>
                  <p:cNvPr id="84074" name="AutoShape 106"/>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75" name="AutoShape 107"/>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76" name="AutoShape 108"/>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77" name="AutoShape 109"/>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grpSp>
            <p:grpSp>
              <p:nvGrpSpPr>
                <p:cNvPr id="30" name="Group 110"/>
                <p:cNvGrpSpPr/>
                <p:nvPr/>
              </p:nvGrpSpPr>
              <p:grpSpPr bwMode="auto">
                <a:xfrm rot="1353540">
                  <a:off x="2682" y="1111"/>
                  <a:ext cx="743" cy="186"/>
                  <a:chOff x="1565" y="2568"/>
                  <a:chExt cx="1118" cy="279"/>
                </a:xfrm>
              </p:grpSpPr>
              <p:sp>
                <p:nvSpPr>
                  <p:cNvPr id="84079" name="AutoShape 111"/>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80" name="AutoShape 112"/>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81" name="AutoShape 113"/>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82" name="AutoShape 114"/>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grpSp>
          </p:grpSp>
        </p:grpSp>
        <p:grpSp>
          <p:nvGrpSpPr>
            <p:cNvPr id="31" name="Group 115"/>
            <p:cNvGrpSpPr/>
            <p:nvPr/>
          </p:nvGrpSpPr>
          <p:grpSpPr bwMode="auto">
            <a:xfrm rot="-3733502" flipH="1" flipV="1">
              <a:off x="2362" y="1505"/>
              <a:ext cx="527" cy="128"/>
              <a:chOff x="2532" y="1051"/>
              <a:chExt cx="893" cy="246"/>
            </a:xfrm>
          </p:grpSpPr>
          <p:grpSp>
            <p:nvGrpSpPr>
              <p:cNvPr id="84002" name="Group 116"/>
              <p:cNvGrpSpPr/>
              <p:nvPr/>
            </p:nvGrpSpPr>
            <p:grpSpPr bwMode="auto">
              <a:xfrm>
                <a:off x="2532" y="1051"/>
                <a:ext cx="743" cy="185"/>
                <a:chOff x="1565" y="2568"/>
                <a:chExt cx="1118" cy="279"/>
              </a:xfrm>
            </p:grpSpPr>
            <p:sp>
              <p:nvSpPr>
                <p:cNvPr id="84085" name="AutoShape 117"/>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86" name="AutoShape 118"/>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87" name="AutoShape 119"/>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88" name="AutoShape 120"/>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grpSp>
          <p:grpSp>
            <p:nvGrpSpPr>
              <p:cNvPr id="84008" name="Group 121"/>
              <p:cNvGrpSpPr/>
              <p:nvPr/>
            </p:nvGrpSpPr>
            <p:grpSpPr bwMode="auto">
              <a:xfrm rot="1353540">
                <a:off x="2682" y="1111"/>
                <a:ext cx="743" cy="186"/>
                <a:chOff x="1565" y="2568"/>
                <a:chExt cx="1118" cy="279"/>
              </a:xfrm>
            </p:grpSpPr>
            <p:sp>
              <p:nvSpPr>
                <p:cNvPr id="84090" name="AutoShape 122"/>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91" name="AutoShape 123"/>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92" name="AutoShape 124"/>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093" name="AutoShape 125"/>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grpSp>
        </p:grpSp>
        <p:sp>
          <p:nvSpPr>
            <p:cNvPr id="84094" name="Rectangle 126"/>
            <p:cNvSpPr>
              <a:spLocks noChangeArrowheads="1"/>
            </p:cNvSpPr>
            <p:nvPr/>
          </p:nvSpPr>
          <p:spPr bwMode="gray">
            <a:xfrm>
              <a:off x="2173" y="1188"/>
              <a:ext cx="592" cy="368"/>
            </a:xfrm>
            <a:prstGeom prst="rect">
              <a:avLst/>
            </a:prstGeom>
            <a:noFill/>
            <a:ln w="9525" algn="ctr">
              <a:noFill/>
              <a:miter lim="800000"/>
            </a:ln>
          </p:spPr>
          <p:txBody>
            <a:bodyPr wrap="none">
              <a:spAutoFit/>
            </a:bodyPr>
            <a:lstStyle/>
            <a:p>
              <a:r>
                <a:rPr lang="en-US" altLang="zh-CN" sz="1600" b="1" dirty="0">
                  <a:solidFill>
                    <a:srgbClr val="000000"/>
                  </a:solidFill>
                  <a:latin typeface="Times New Roman" panose="02020603050405020304" pitchFamily="18" charset="0"/>
                  <a:ea typeface="黑体" panose="02010609060101010101" pitchFamily="49" charset="-122"/>
                </a:rPr>
                <a:t>n</a:t>
              </a:r>
              <a:r>
                <a:rPr lang="zh-CN" altLang="en-US" sz="1600" b="1" dirty="0">
                  <a:solidFill>
                    <a:srgbClr val="000000"/>
                  </a:solidFill>
                  <a:latin typeface="Times New Roman" panose="02020603050405020304" pitchFamily="18" charset="0"/>
                  <a:ea typeface="黑体" panose="02010609060101010101" pitchFamily="49" charset="-122"/>
                </a:rPr>
                <a:t>元贝努</a:t>
              </a:r>
              <a:endParaRPr lang="en-US" altLang="zh-CN" sz="1600" b="1" dirty="0">
                <a:solidFill>
                  <a:srgbClr val="000000"/>
                </a:solidFill>
                <a:latin typeface="Times New Roman" panose="02020603050405020304" pitchFamily="18" charset="0"/>
                <a:ea typeface="黑体" panose="02010609060101010101" pitchFamily="49" charset="-122"/>
              </a:endParaRPr>
            </a:p>
            <a:p>
              <a:r>
                <a:rPr lang="zh-CN" altLang="en-US" sz="1600" b="1" dirty="0">
                  <a:solidFill>
                    <a:srgbClr val="000000"/>
                  </a:solidFill>
                  <a:latin typeface="Times New Roman" panose="02020603050405020304" pitchFamily="18" charset="0"/>
                  <a:ea typeface="黑体" panose="02010609060101010101" pitchFamily="49" charset="-122"/>
                </a:rPr>
                <a:t>利分布</a:t>
              </a:r>
              <a:endParaRPr lang="en-US" altLang="zh-CN" sz="1600" b="1" dirty="0">
                <a:solidFill>
                  <a:srgbClr val="000000"/>
                </a:solidFill>
                <a:latin typeface="Times New Roman" panose="02020603050405020304" pitchFamily="18" charset="0"/>
                <a:ea typeface="黑体" panose="02010609060101010101" pitchFamily="49" charset="-122"/>
              </a:endParaRPr>
            </a:p>
          </p:txBody>
        </p:sp>
      </p:grpSp>
      <p:grpSp>
        <p:nvGrpSpPr>
          <p:cNvPr id="84010" name="Group 127"/>
          <p:cNvGrpSpPr/>
          <p:nvPr/>
        </p:nvGrpSpPr>
        <p:grpSpPr bwMode="auto">
          <a:xfrm>
            <a:off x="5181600" y="1557338"/>
            <a:ext cx="1146175" cy="1384300"/>
            <a:chOff x="2064" y="1008"/>
            <a:chExt cx="722" cy="872"/>
          </a:xfrm>
        </p:grpSpPr>
        <p:sp>
          <p:nvSpPr>
            <p:cNvPr id="84096" name="Oval 128"/>
            <p:cNvSpPr>
              <a:spLocks noChangeArrowheads="1"/>
            </p:cNvSpPr>
            <p:nvPr/>
          </p:nvSpPr>
          <p:spPr bwMode="gray">
            <a:xfrm>
              <a:off x="2064" y="1008"/>
              <a:ext cx="722" cy="727"/>
            </a:xfrm>
            <a:prstGeom prst="ellipse">
              <a:avLst/>
            </a:prstGeom>
            <a:solidFill>
              <a:srgbClr val="EAEAEA">
                <a:alpha val="50195"/>
              </a:srgbClr>
            </a:solidFill>
            <a:ln w="9525" algn="ctr">
              <a:noFill/>
              <a:round/>
            </a:ln>
          </p:spPr>
          <p:txBody>
            <a:bodyPr wrap="none" anchor="ctr"/>
            <a:lstStyle/>
            <a:p>
              <a:endParaRPr lang="zh-CN" altLang="zh-CN" dirty="0">
                <a:latin typeface="Times New Roman" panose="02020603050405020304" pitchFamily="18" charset="0"/>
                <a:ea typeface="黑体" panose="02010609060101010101" pitchFamily="49" charset="-122"/>
              </a:endParaRPr>
            </a:p>
          </p:txBody>
        </p:sp>
        <p:grpSp>
          <p:nvGrpSpPr>
            <p:cNvPr id="84014" name="Group 129"/>
            <p:cNvGrpSpPr/>
            <p:nvPr/>
          </p:nvGrpSpPr>
          <p:grpSpPr bwMode="auto">
            <a:xfrm>
              <a:off x="2086" y="1031"/>
              <a:ext cx="680" cy="849"/>
              <a:chOff x="3975" y="1593"/>
              <a:chExt cx="931" cy="1163"/>
            </a:xfrm>
          </p:grpSpPr>
          <p:pic>
            <p:nvPicPr>
              <p:cNvPr id="84098" name="Picture 130" descr="circuler_1"/>
              <p:cNvPicPr>
                <a:picLocks noChangeAspect="1" noChangeArrowheads="1"/>
              </p:cNvPicPr>
              <p:nvPr/>
            </p:nvPicPr>
            <p:blipFill>
              <a:blip r:embed="rId2" cstate="print"/>
              <a:srcRect/>
              <a:stretch>
                <a:fillRect/>
              </a:stretch>
            </p:blipFill>
            <p:spPr bwMode="gray">
              <a:xfrm>
                <a:off x="3975" y="1593"/>
                <a:ext cx="925" cy="935"/>
              </a:xfrm>
              <a:prstGeom prst="rect">
                <a:avLst/>
              </a:prstGeom>
              <a:noFill/>
              <a:ln w="9525">
                <a:noFill/>
                <a:miter lim="800000"/>
                <a:headEnd/>
                <a:tailEnd/>
              </a:ln>
            </p:spPr>
          </p:pic>
          <p:sp>
            <p:nvSpPr>
              <p:cNvPr id="84099" name="Oval 131"/>
              <p:cNvSpPr>
                <a:spLocks noChangeArrowheads="1"/>
              </p:cNvSpPr>
              <p:nvPr/>
            </p:nvSpPr>
            <p:spPr bwMode="gray">
              <a:xfrm>
                <a:off x="3975" y="1593"/>
                <a:ext cx="931" cy="937"/>
              </a:xfrm>
              <a:prstGeom prst="ellipse">
                <a:avLst/>
              </a:prstGeom>
              <a:solidFill>
                <a:schemeClr val="folHlink">
                  <a:alpha val="50195"/>
                </a:schemeClr>
              </a:solidFill>
              <a:ln w="9525" algn="ctr">
                <a:noFill/>
                <a:round/>
              </a:ln>
            </p:spPr>
            <p:txBody>
              <a:bodyPr wrap="none" anchor="ctr"/>
              <a:lstStyle/>
              <a:p>
                <a:endParaRPr lang="zh-CN" altLang="zh-CN" dirty="0">
                  <a:latin typeface="Times New Roman" panose="02020603050405020304" pitchFamily="18" charset="0"/>
                  <a:ea typeface="黑体" panose="02010609060101010101" pitchFamily="49" charset="-122"/>
                </a:endParaRPr>
              </a:p>
            </p:txBody>
          </p:sp>
          <p:pic>
            <p:nvPicPr>
              <p:cNvPr id="84100" name="Picture 132" descr="light_shadow1"/>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a:ln w="9525">
                <a:noFill/>
                <a:miter lim="800000"/>
                <a:headEnd/>
                <a:tailEnd/>
              </a:ln>
            </p:spPr>
          </p:pic>
          <p:grpSp>
            <p:nvGrpSpPr>
              <p:cNvPr id="84015" name="Group 133"/>
              <p:cNvGrpSpPr/>
              <p:nvPr/>
            </p:nvGrpSpPr>
            <p:grpSpPr bwMode="auto">
              <a:xfrm rot="-3733502" flipH="1" flipV="1">
                <a:off x="4256" y="2247"/>
                <a:ext cx="820" cy="198"/>
                <a:chOff x="2532" y="1051"/>
                <a:chExt cx="893" cy="246"/>
              </a:xfrm>
            </p:grpSpPr>
            <p:grpSp>
              <p:nvGrpSpPr>
                <p:cNvPr id="84020" name="Group 134"/>
                <p:cNvGrpSpPr/>
                <p:nvPr/>
              </p:nvGrpSpPr>
              <p:grpSpPr bwMode="auto">
                <a:xfrm>
                  <a:off x="2532" y="1051"/>
                  <a:ext cx="743" cy="185"/>
                  <a:chOff x="1565" y="2568"/>
                  <a:chExt cx="1118" cy="279"/>
                </a:xfrm>
              </p:grpSpPr>
              <p:sp>
                <p:nvSpPr>
                  <p:cNvPr id="84103" name="AutoShape 135"/>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104" name="AutoShape 136"/>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105" name="AutoShape 137"/>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106" name="AutoShape 138"/>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grpSp>
            <p:grpSp>
              <p:nvGrpSpPr>
                <p:cNvPr id="84025" name="Group 139"/>
                <p:cNvGrpSpPr/>
                <p:nvPr/>
              </p:nvGrpSpPr>
              <p:grpSpPr bwMode="auto">
                <a:xfrm rot="1353540">
                  <a:off x="2682" y="1111"/>
                  <a:ext cx="743" cy="186"/>
                  <a:chOff x="1565" y="2568"/>
                  <a:chExt cx="1118" cy="279"/>
                </a:xfrm>
              </p:grpSpPr>
              <p:sp>
                <p:nvSpPr>
                  <p:cNvPr id="84108" name="AutoShape 140"/>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109" name="AutoShape 141"/>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110" name="AutoShape 142"/>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111" name="AutoShape 143"/>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grpSp>
          </p:grpSp>
        </p:grpSp>
        <p:grpSp>
          <p:nvGrpSpPr>
            <p:cNvPr id="84026" name="Group 144"/>
            <p:cNvGrpSpPr/>
            <p:nvPr/>
          </p:nvGrpSpPr>
          <p:grpSpPr bwMode="auto">
            <a:xfrm rot="-3733502" flipH="1" flipV="1">
              <a:off x="2362" y="1505"/>
              <a:ext cx="527" cy="128"/>
              <a:chOff x="2532" y="1051"/>
              <a:chExt cx="893" cy="246"/>
            </a:xfrm>
          </p:grpSpPr>
          <p:grpSp>
            <p:nvGrpSpPr>
              <p:cNvPr id="84031" name="Group 145"/>
              <p:cNvGrpSpPr/>
              <p:nvPr/>
            </p:nvGrpSpPr>
            <p:grpSpPr bwMode="auto">
              <a:xfrm>
                <a:off x="2532" y="1051"/>
                <a:ext cx="743" cy="185"/>
                <a:chOff x="1565" y="2568"/>
                <a:chExt cx="1118" cy="279"/>
              </a:xfrm>
            </p:grpSpPr>
            <p:sp>
              <p:nvSpPr>
                <p:cNvPr id="84114" name="AutoShape 146"/>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115" name="AutoShape 147"/>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116" name="AutoShape 148"/>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117" name="AutoShape 149"/>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grpSp>
          <p:grpSp>
            <p:nvGrpSpPr>
              <p:cNvPr id="1155200" name="Group 150"/>
              <p:cNvGrpSpPr/>
              <p:nvPr/>
            </p:nvGrpSpPr>
            <p:grpSpPr bwMode="auto">
              <a:xfrm rot="1353540">
                <a:off x="2682" y="1111"/>
                <a:ext cx="743" cy="186"/>
                <a:chOff x="1565" y="2568"/>
                <a:chExt cx="1118" cy="279"/>
              </a:xfrm>
            </p:grpSpPr>
            <p:sp>
              <p:nvSpPr>
                <p:cNvPr id="84119" name="AutoShape 151"/>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120" name="AutoShape 152"/>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121" name="AutoShape 153"/>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122" name="AutoShape 154"/>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grpSp>
        </p:grpSp>
        <p:sp>
          <p:nvSpPr>
            <p:cNvPr id="84123" name="Rectangle 155"/>
            <p:cNvSpPr>
              <a:spLocks noChangeArrowheads="1"/>
            </p:cNvSpPr>
            <p:nvPr/>
          </p:nvSpPr>
          <p:spPr bwMode="gray">
            <a:xfrm>
              <a:off x="2242" y="1189"/>
              <a:ext cx="377" cy="368"/>
            </a:xfrm>
            <a:prstGeom prst="rect">
              <a:avLst/>
            </a:prstGeom>
            <a:noFill/>
            <a:ln w="9525" algn="ctr">
              <a:noFill/>
              <a:miter lim="800000"/>
            </a:ln>
          </p:spPr>
          <p:txBody>
            <a:bodyPr wrap="none">
              <a:spAutoFit/>
            </a:bodyPr>
            <a:lstStyle/>
            <a:p>
              <a:r>
                <a:rPr lang="zh-CN" altLang="en-US" sz="1600" b="1" dirty="0">
                  <a:solidFill>
                    <a:srgbClr val="000000"/>
                  </a:solidFill>
                  <a:latin typeface="Times New Roman" panose="02020603050405020304" pitchFamily="18" charset="0"/>
                  <a:ea typeface="黑体" panose="02010609060101010101" pitchFamily="49" charset="-122"/>
                </a:rPr>
                <a:t>二项</a:t>
              </a:r>
              <a:endParaRPr lang="en-US" altLang="zh-CN" sz="1600" b="1" dirty="0">
                <a:solidFill>
                  <a:srgbClr val="000000"/>
                </a:solidFill>
                <a:latin typeface="Times New Roman" panose="02020603050405020304" pitchFamily="18" charset="0"/>
                <a:ea typeface="黑体" panose="02010609060101010101" pitchFamily="49" charset="-122"/>
              </a:endParaRPr>
            </a:p>
            <a:p>
              <a:r>
                <a:rPr lang="zh-CN" altLang="en-US" sz="1600" b="1" dirty="0">
                  <a:solidFill>
                    <a:srgbClr val="000000"/>
                  </a:solidFill>
                  <a:latin typeface="Times New Roman" panose="02020603050405020304" pitchFamily="18" charset="0"/>
                  <a:ea typeface="黑体" panose="02010609060101010101" pitchFamily="49" charset="-122"/>
                </a:rPr>
                <a:t>分布</a:t>
              </a:r>
              <a:endParaRPr lang="en-US" altLang="zh-CN" sz="1600" b="1" dirty="0">
                <a:solidFill>
                  <a:srgbClr val="000000"/>
                </a:solidFill>
                <a:latin typeface="Times New Roman" panose="02020603050405020304" pitchFamily="18" charset="0"/>
                <a:ea typeface="黑体" panose="02010609060101010101" pitchFamily="49" charset="-122"/>
              </a:endParaRPr>
            </a:p>
          </p:txBody>
        </p:sp>
      </p:grpSp>
      <p:grpSp>
        <p:nvGrpSpPr>
          <p:cNvPr id="1155201" name="Group 156"/>
          <p:cNvGrpSpPr/>
          <p:nvPr/>
        </p:nvGrpSpPr>
        <p:grpSpPr bwMode="auto">
          <a:xfrm rot="4976862" flipH="1">
            <a:off x="4481893" y="3352578"/>
            <a:ext cx="713216" cy="680727"/>
            <a:chOff x="1944" y="1111"/>
            <a:chExt cx="204" cy="196"/>
          </a:xfrm>
        </p:grpSpPr>
        <p:pic>
          <p:nvPicPr>
            <p:cNvPr id="84125" name="Picture 157" descr="circuler_1"/>
            <p:cNvPicPr>
              <a:picLocks noChangeAspect="1" noChangeArrowheads="1"/>
            </p:cNvPicPr>
            <p:nvPr/>
          </p:nvPicPr>
          <p:blipFill>
            <a:blip r:embed="rId4" cstate="print"/>
            <a:srcRect/>
            <a:stretch>
              <a:fillRect/>
            </a:stretch>
          </p:blipFill>
          <p:spPr bwMode="gray">
            <a:xfrm flipH="1">
              <a:off x="1961" y="1124"/>
              <a:ext cx="174" cy="172"/>
            </a:xfrm>
            <a:prstGeom prst="rect">
              <a:avLst/>
            </a:prstGeom>
            <a:noFill/>
            <a:ln w="9525">
              <a:noFill/>
              <a:miter lim="800000"/>
              <a:headEnd/>
              <a:tailEnd/>
            </a:ln>
          </p:spPr>
        </p:pic>
        <p:sp>
          <p:nvSpPr>
            <p:cNvPr id="1155230" name="Oval 158"/>
            <p:cNvSpPr>
              <a:spLocks noChangeArrowheads="1"/>
            </p:cNvSpPr>
            <p:nvPr/>
          </p:nvSpPr>
          <p:spPr bwMode="gray">
            <a:xfrm flipH="1">
              <a:off x="1962" y="1124"/>
              <a:ext cx="173" cy="172"/>
            </a:xfrm>
            <a:prstGeom prst="ellipse">
              <a:avLst/>
            </a:prstGeom>
            <a:gradFill rotWithShape="1">
              <a:gsLst>
                <a:gs pos="0">
                  <a:schemeClr val="bg2">
                    <a:gamma/>
                    <a:shade val="46275"/>
                    <a:invGamma/>
                  </a:schemeClr>
                </a:gs>
                <a:gs pos="50000">
                  <a:schemeClr val="bg2">
                    <a:alpha val="50000"/>
                  </a:schemeClr>
                </a:gs>
                <a:gs pos="100000">
                  <a:schemeClr val="bg2">
                    <a:gamma/>
                    <a:shade val="46275"/>
                    <a:invGamma/>
                  </a:schemeClr>
                </a:gs>
              </a:gsLst>
              <a:lin ang="5400000" scaled="1"/>
            </a:gradFill>
            <a:ln w="9525" algn="ctr">
              <a:noFill/>
              <a:round/>
            </a:ln>
            <a:effectLst/>
          </p:spPr>
          <p:txBody>
            <a:bodyPr wrap="none" anchor="ctr"/>
            <a:lstStyle/>
            <a:p>
              <a:pPr>
                <a:defRPr/>
              </a:pPr>
              <a:r>
                <a:rPr lang="zh-CN" altLang="en-US" sz="1600" dirty="0">
                  <a:solidFill>
                    <a:schemeClr val="tx1"/>
                  </a:solidFill>
                  <a:latin typeface="Times New Roman" panose="02020603050405020304" pitchFamily="18" charset="0"/>
                  <a:ea typeface="黑体" panose="02010609060101010101" pitchFamily="49" charset="-122"/>
                </a:rPr>
                <a:t>分布</a:t>
              </a:r>
            </a:p>
          </p:txBody>
        </p:sp>
        <p:grpSp>
          <p:nvGrpSpPr>
            <p:cNvPr id="1155202" name="Group 159"/>
            <p:cNvGrpSpPr/>
            <p:nvPr/>
          </p:nvGrpSpPr>
          <p:grpSpPr bwMode="auto">
            <a:xfrm rot="1297425" flipV="1">
              <a:off x="1971" y="1258"/>
              <a:ext cx="151" cy="37"/>
              <a:chOff x="2532" y="1051"/>
              <a:chExt cx="893" cy="246"/>
            </a:xfrm>
          </p:grpSpPr>
          <p:grpSp>
            <p:nvGrpSpPr>
              <p:cNvPr id="1155203" name="Group 160"/>
              <p:cNvGrpSpPr/>
              <p:nvPr/>
            </p:nvGrpSpPr>
            <p:grpSpPr bwMode="auto">
              <a:xfrm>
                <a:off x="2532" y="1051"/>
                <a:ext cx="743" cy="185"/>
                <a:chOff x="1565" y="2568"/>
                <a:chExt cx="1118" cy="279"/>
              </a:xfrm>
            </p:grpSpPr>
            <p:sp>
              <p:nvSpPr>
                <p:cNvPr id="84129" name="AutoShape 161"/>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130" name="AutoShape 162"/>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131" name="AutoShape 163"/>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132" name="AutoShape 164"/>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grpSp>
          <p:grpSp>
            <p:nvGrpSpPr>
              <p:cNvPr id="1155204" name="Group 165"/>
              <p:cNvGrpSpPr/>
              <p:nvPr/>
            </p:nvGrpSpPr>
            <p:grpSpPr bwMode="auto">
              <a:xfrm rot="1353540">
                <a:off x="2682" y="1111"/>
                <a:ext cx="743" cy="186"/>
                <a:chOff x="1565" y="2568"/>
                <a:chExt cx="1118" cy="279"/>
              </a:xfrm>
            </p:grpSpPr>
            <p:sp>
              <p:nvSpPr>
                <p:cNvPr id="84134" name="AutoShape 166"/>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135" name="AutoShape 167"/>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136" name="AutoShape 168"/>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84137" name="AutoShape 169"/>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grpSp>
        </p:grpSp>
        <p:sp>
          <p:nvSpPr>
            <p:cNvPr id="84138" name="Arc 170"/>
            <p:cNvSpPr/>
            <p:nvPr/>
          </p:nvSpPr>
          <p:spPr bwMode="gray">
            <a:xfrm rot="3847716">
              <a:off x="1948" y="1107"/>
              <a:ext cx="196" cy="204"/>
            </a:xfrm>
            <a:custGeom>
              <a:avLst/>
              <a:gdLst>
                <a:gd name="T0" fmla="*/ 0 w 43200"/>
                <a:gd name="T1" fmla="*/ 0 h 43155"/>
                <a:gd name="T2" fmla="*/ 0 w 43200"/>
                <a:gd name="T3" fmla="*/ 0 h 43155"/>
                <a:gd name="T4" fmla="*/ 0 w 43200"/>
                <a:gd name="T5" fmla="*/ 0 h 43155"/>
                <a:gd name="T6" fmla="*/ 0 60000 65536"/>
                <a:gd name="T7" fmla="*/ 0 60000 65536"/>
                <a:gd name="T8" fmla="*/ 0 60000 65536"/>
                <a:gd name="T9" fmla="*/ 0 w 43200"/>
                <a:gd name="T10" fmla="*/ 0 h 43155"/>
                <a:gd name="T11" fmla="*/ 43200 w 43200"/>
                <a:gd name="T12" fmla="*/ 43155 h 43155"/>
              </a:gdLst>
              <a:ahLst/>
              <a:cxnLst>
                <a:cxn ang="T6">
                  <a:pos x="T0" y="T1"/>
                </a:cxn>
                <a:cxn ang="T7">
                  <a:pos x="T2" y="T3"/>
                </a:cxn>
                <a:cxn ang="T8">
                  <a:pos x="T4" y="T5"/>
                </a:cxn>
              </a:cxnLst>
              <a:rect l="T9" t="T10" r="T11" b="T12"/>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tailEnd type="triangle" w="sm" len="sm"/>
            </a:ln>
          </p:spPr>
          <p:txBody>
            <a:bodyPr wrap="none" anchor="ctr"/>
            <a:lstStyle/>
            <a:p>
              <a:endParaRPr lang="zh-CN" altLang="en-US" dirty="0">
                <a:latin typeface="Times New Roman" panose="02020603050405020304" pitchFamily="18" charset="0"/>
                <a:ea typeface="黑体" panose="02010609060101010101" pitchFamily="49" charset="-122"/>
              </a:endParaRPr>
            </a:p>
          </p:txBody>
        </p:sp>
        <p:pic>
          <p:nvPicPr>
            <p:cNvPr id="84139" name="Picture 171" descr="light_shadow1"/>
            <p:cNvPicPr>
              <a:picLocks noChangeAspect="1" noChangeArrowheads="1"/>
            </p:cNvPicPr>
            <p:nvPr/>
          </p:nvPicPr>
          <p:blipFill>
            <a:blip r:embed="rId5" cstate="print"/>
            <a:srcRect t="23740"/>
            <a:stretch>
              <a:fillRect/>
            </a:stretch>
          </p:blipFill>
          <p:spPr bwMode="gray">
            <a:xfrm rot="2569845" flipH="1">
              <a:off x="2015" y="1139"/>
              <a:ext cx="129" cy="84"/>
            </a:xfrm>
            <a:prstGeom prst="rect">
              <a:avLst/>
            </a:prstGeom>
            <a:noFill/>
            <a:ln w="9525">
              <a:noFill/>
              <a:miter lim="800000"/>
              <a:headEnd/>
              <a:tailEnd/>
            </a:ln>
          </p:spPr>
        </p:pic>
      </p:grpSp>
      <p:sp>
        <p:nvSpPr>
          <p:cNvPr id="84140" name="AutoShape 172"/>
          <p:cNvSpPr/>
          <p:nvPr/>
        </p:nvSpPr>
        <p:spPr bwMode="auto">
          <a:xfrm>
            <a:off x="7177088" y="1828800"/>
            <a:ext cx="1509712" cy="880120"/>
          </a:xfrm>
          <a:prstGeom prst="accentCallout2">
            <a:avLst>
              <a:gd name="adj1" fmla="val 31167"/>
              <a:gd name="adj2" fmla="val -5046"/>
              <a:gd name="adj3" fmla="val 31167"/>
              <a:gd name="adj4" fmla="val -38907"/>
              <a:gd name="adj5" fmla="val -6367"/>
              <a:gd name="adj6" fmla="val -76748"/>
            </a:avLst>
          </a:prstGeom>
          <a:noFill/>
          <a:ln w="9525">
            <a:solidFill>
              <a:schemeClr val="folHlink"/>
            </a:solidFill>
            <a:miter lim="800000"/>
            <a:tailEnd type="diamond" w="med" len="med"/>
          </a:ln>
        </p:spPr>
        <p:txBody>
          <a:bodyPr anchor="ctr"/>
          <a:lstStyle/>
          <a:p>
            <a:pPr eaLnBrk="0" hangingPunct="0"/>
            <a:r>
              <a:rPr lang="en-US" altLang="zh-CN" sz="1400" dirty="0">
                <a:solidFill>
                  <a:srgbClr val="000000"/>
                </a:solidFill>
                <a:latin typeface="Times New Roman" panose="02020603050405020304" pitchFamily="18" charset="0"/>
                <a:ea typeface="黑体" panose="02010609060101010101" pitchFamily="49" charset="-122"/>
              </a:rPr>
              <a:t>n</a:t>
            </a:r>
            <a:r>
              <a:rPr lang="zh-CN" altLang="en-US" sz="1400" dirty="0">
                <a:solidFill>
                  <a:srgbClr val="000000"/>
                </a:solidFill>
                <a:latin typeface="Times New Roman" panose="02020603050405020304" pitchFamily="18" charset="0"/>
                <a:ea typeface="黑体" panose="02010609060101010101" pitchFamily="49" charset="-122"/>
              </a:rPr>
              <a:t>重贝努利试验</a:t>
            </a:r>
            <a:endParaRPr lang="en-US" altLang="zh-CN" sz="1400" dirty="0">
              <a:solidFill>
                <a:srgbClr val="000000"/>
              </a:solidFill>
              <a:latin typeface="Times New Roman" panose="02020603050405020304" pitchFamily="18" charset="0"/>
              <a:ea typeface="黑体" panose="02010609060101010101" pitchFamily="49" charset="-122"/>
            </a:endParaRPr>
          </a:p>
          <a:p>
            <a:pPr eaLnBrk="0" hangingPunct="0"/>
            <a:r>
              <a:rPr lang="en-US" altLang="zh-CN" sz="1400" dirty="0">
                <a:solidFill>
                  <a:srgbClr val="000000"/>
                </a:solidFill>
                <a:latin typeface="Times New Roman" panose="02020603050405020304" pitchFamily="18" charset="0"/>
                <a:ea typeface="黑体" panose="02010609060101010101" pitchFamily="49" charset="-122"/>
              </a:rPr>
              <a:t>k</a:t>
            </a:r>
            <a:r>
              <a:rPr lang="zh-CN" altLang="en-US" sz="1400" dirty="0">
                <a:solidFill>
                  <a:srgbClr val="000000"/>
                </a:solidFill>
                <a:latin typeface="Times New Roman" panose="02020603050405020304" pitchFamily="18" charset="0"/>
                <a:ea typeface="黑体" panose="02010609060101010101" pitchFamily="49" charset="-122"/>
              </a:rPr>
              <a:t>次朝上的概率</a:t>
            </a:r>
            <a:endParaRPr lang="en-US" altLang="zh-CN" sz="1400" dirty="0">
              <a:solidFill>
                <a:srgbClr val="000000"/>
              </a:solidFill>
              <a:latin typeface="Times New Roman" panose="02020603050405020304" pitchFamily="18" charset="0"/>
              <a:ea typeface="黑体" panose="02010609060101010101" pitchFamily="49" charset="-122"/>
            </a:endParaRPr>
          </a:p>
        </p:txBody>
      </p:sp>
      <p:sp>
        <p:nvSpPr>
          <p:cNvPr id="84142" name="AutoShape 174"/>
          <p:cNvSpPr/>
          <p:nvPr/>
        </p:nvSpPr>
        <p:spPr bwMode="auto">
          <a:xfrm>
            <a:off x="827584" y="1620838"/>
            <a:ext cx="1775916" cy="584026"/>
          </a:xfrm>
          <a:prstGeom prst="accentCallout2">
            <a:avLst>
              <a:gd name="adj1" fmla="val 26278"/>
              <a:gd name="adj2" fmla="val 104782"/>
              <a:gd name="adj3" fmla="val 26278"/>
              <a:gd name="adj4" fmla="val 114843"/>
              <a:gd name="adj5" fmla="val 98542"/>
              <a:gd name="adj6" fmla="val 125000"/>
            </a:avLst>
          </a:prstGeom>
          <a:noFill/>
          <a:ln w="9525">
            <a:solidFill>
              <a:schemeClr val="hlink"/>
            </a:solidFill>
            <a:miter lim="800000"/>
            <a:tailEnd type="diamond" w="med" len="med"/>
          </a:ln>
        </p:spPr>
        <p:txBody>
          <a:bodyPr anchor="ctr"/>
          <a:lstStyle/>
          <a:p>
            <a:pPr algn="r" eaLnBrk="0" hangingPunct="0"/>
            <a:r>
              <a:rPr lang="zh-CN" altLang="en-US" sz="1400" dirty="0">
                <a:solidFill>
                  <a:srgbClr val="000000"/>
                </a:solidFill>
                <a:latin typeface="Times New Roman" panose="02020603050405020304" pitchFamily="18" charset="0"/>
                <a:ea typeface="黑体" panose="02010609060101010101" pitchFamily="49" charset="-122"/>
              </a:rPr>
              <a:t>硬币朝上或朝下</a:t>
            </a:r>
            <a:r>
              <a:rPr lang="en-US" altLang="zh-CN" sz="1400" dirty="0">
                <a:solidFill>
                  <a:srgbClr val="000000"/>
                </a:solidFill>
                <a:latin typeface="Times New Roman" panose="02020603050405020304" pitchFamily="18" charset="0"/>
                <a:ea typeface="黑体" panose="02010609060101010101" pitchFamily="49" charset="-122"/>
              </a:rPr>
              <a:t>X=0 </a:t>
            </a:r>
            <a:r>
              <a:rPr lang="zh-CN" altLang="en-US" sz="1400" dirty="0">
                <a:solidFill>
                  <a:srgbClr val="000000"/>
                </a:solidFill>
                <a:latin typeface="Times New Roman" panose="02020603050405020304" pitchFamily="18" charset="0"/>
                <a:ea typeface="黑体" panose="02010609060101010101" pitchFamily="49" charset="-122"/>
              </a:rPr>
              <a:t>或者</a:t>
            </a:r>
            <a:r>
              <a:rPr lang="en-US" altLang="zh-CN" sz="1400" dirty="0">
                <a:solidFill>
                  <a:srgbClr val="000000"/>
                </a:solidFill>
                <a:latin typeface="Times New Roman" panose="02020603050405020304" pitchFamily="18" charset="0"/>
                <a:ea typeface="黑体" panose="02010609060101010101" pitchFamily="49" charset="-122"/>
              </a:rPr>
              <a:t>1</a:t>
            </a:r>
          </a:p>
        </p:txBody>
      </p:sp>
      <p:sp>
        <p:nvSpPr>
          <p:cNvPr id="84143" name="AutoShape 175"/>
          <p:cNvSpPr/>
          <p:nvPr/>
        </p:nvSpPr>
        <p:spPr bwMode="auto">
          <a:xfrm>
            <a:off x="234950" y="3937000"/>
            <a:ext cx="1593850" cy="434975"/>
          </a:xfrm>
          <a:prstGeom prst="accentCallout2">
            <a:avLst>
              <a:gd name="adj1" fmla="val 26278"/>
              <a:gd name="adj2" fmla="val 104782"/>
              <a:gd name="adj3" fmla="val 26278"/>
              <a:gd name="adj4" fmla="val 118926"/>
              <a:gd name="adj5" fmla="val -35769"/>
              <a:gd name="adj6" fmla="val 134463"/>
            </a:avLst>
          </a:prstGeom>
          <a:noFill/>
          <a:ln w="9525">
            <a:solidFill>
              <a:schemeClr val="accent2"/>
            </a:solidFill>
            <a:miter lim="800000"/>
            <a:tailEnd type="diamond" w="med" len="med"/>
          </a:ln>
        </p:spPr>
        <p:txBody>
          <a:bodyPr anchor="ctr"/>
          <a:lstStyle/>
          <a:p>
            <a:pPr algn="r" eaLnBrk="0" hangingPunct="0"/>
            <a:r>
              <a:rPr lang="zh-CN" altLang="en-US" sz="1400" dirty="0">
                <a:solidFill>
                  <a:srgbClr val="000000"/>
                </a:solidFill>
                <a:latin typeface="Times New Roman" panose="02020603050405020304" pitchFamily="18" charset="0"/>
                <a:ea typeface="黑体" panose="02010609060101010101" pitchFamily="49" charset="-122"/>
              </a:rPr>
              <a:t>骰子某个面朝上</a:t>
            </a:r>
            <a:r>
              <a:rPr lang="en-US" altLang="zh-CN" sz="1400" dirty="0">
                <a:solidFill>
                  <a:srgbClr val="000000"/>
                </a:solidFill>
                <a:latin typeface="Times New Roman" panose="02020603050405020304" pitchFamily="18" charset="0"/>
                <a:ea typeface="黑体" panose="02010609060101010101" pitchFamily="49" charset="-122"/>
              </a:rPr>
              <a:t>X=0,1,2,3</a:t>
            </a:r>
          </a:p>
        </p:txBody>
      </p:sp>
      <p:sp>
        <p:nvSpPr>
          <p:cNvPr id="84144" name="AutoShape 176"/>
          <p:cNvSpPr/>
          <p:nvPr/>
        </p:nvSpPr>
        <p:spPr bwMode="auto">
          <a:xfrm>
            <a:off x="539552" y="5229200"/>
            <a:ext cx="1509713" cy="792088"/>
          </a:xfrm>
          <a:prstGeom prst="accentCallout2">
            <a:avLst>
              <a:gd name="adj1" fmla="val 29148"/>
              <a:gd name="adj2" fmla="val 105046"/>
              <a:gd name="adj3" fmla="val 29148"/>
              <a:gd name="adj4" fmla="val 105046"/>
              <a:gd name="adj5" fmla="val 60634"/>
              <a:gd name="adj6" fmla="val 176688"/>
            </a:avLst>
          </a:prstGeom>
          <a:noFill/>
          <a:ln w="9525">
            <a:solidFill>
              <a:schemeClr val="accent1"/>
            </a:solidFill>
            <a:miter lim="800000"/>
            <a:tailEnd type="diamond" w="med" len="med"/>
          </a:ln>
        </p:spPr>
        <p:txBody>
          <a:bodyPr anchor="ctr"/>
          <a:lstStyle/>
          <a:p>
            <a:pPr eaLnBrk="0" hangingPunct="0"/>
            <a:r>
              <a:rPr lang="en-US" altLang="zh-CN" sz="1400" dirty="0">
                <a:solidFill>
                  <a:srgbClr val="000000"/>
                </a:solidFill>
                <a:latin typeface="Times New Roman" panose="02020603050405020304" pitchFamily="18" charset="0"/>
                <a:ea typeface="黑体" panose="02010609060101010101" pitchFamily="49" charset="-122"/>
              </a:rPr>
              <a:t>n </a:t>
            </a:r>
            <a:r>
              <a:rPr lang="zh-CN" altLang="en-US" sz="1400" dirty="0">
                <a:solidFill>
                  <a:srgbClr val="000000"/>
                </a:solidFill>
                <a:latin typeface="Times New Roman" panose="02020603050405020304" pitchFamily="18" charset="0"/>
                <a:ea typeface="黑体" panose="02010609060101010101" pitchFamily="49" charset="-122"/>
              </a:rPr>
              <a:t>重试验，</a:t>
            </a:r>
            <a:r>
              <a:rPr lang="en-US" altLang="zh-CN" sz="1400" dirty="0">
                <a:solidFill>
                  <a:srgbClr val="000000"/>
                </a:solidFill>
                <a:latin typeface="Times New Roman" panose="02020603050405020304" pitchFamily="18" charset="0"/>
                <a:ea typeface="黑体" panose="02010609060101010101" pitchFamily="49" charset="-122"/>
              </a:rPr>
              <a:t>X1=x1, X2=x2,…</a:t>
            </a:r>
          </a:p>
        </p:txBody>
      </p:sp>
      <p:sp>
        <p:nvSpPr>
          <p:cNvPr id="84145" name="Rectangle 177"/>
          <p:cNvSpPr>
            <a:spLocks noChangeArrowheads="1"/>
          </p:cNvSpPr>
          <p:nvPr/>
        </p:nvSpPr>
        <p:spPr bwMode="auto">
          <a:xfrm>
            <a:off x="7453699" y="5127813"/>
            <a:ext cx="1584176" cy="338554"/>
          </a:xfrm>
          <a:prstGeom prst="rect">
            <a:avLst/>
          </a:prstGeom>
          <a:noFill/>
          <a:ln w="9525" algn="ctr">
            <a:noFill/>
            <a:miter lim="800000"/>
          </a:ln>
        </p:spPr>
        <p:txBody>
          <a:bodyPr wrap="square">
            <a:spAutoFit/>
          </a:bodyPr>
          <a:lstStyle/>
          <a:p>
            <a:pPr eaLnBrk="0" hangingPunct="0"/>
            <a:r>
              <a:rPr lang="en-US" altLang="zh-CN" sz="1600" dirty="0">
                <a:solidFill>
                  <a:srgbClr val="000000"/>
                </a:solidFill>
                <a:latin typeface="Times New Roman" panose="02020603050405020304" pitchFamily="18" charset="0"/>
                <a:ea typeface="黑体" panose="02010609060101010101" pitchFamily="49" charset="-122"/>
              </a:rPr>
              <a:t>n</a:t>
            </a:r>
            <a:r>
              <a:rPr lang="zh-CN" altLang="en-US" sz="1600" dirty="0">
                <a:solidFill>
                  <a:srgbClr val="000000"/>
                </a:solidFill>
                <a:latin typeface="Times New Roman" panose="02020603050405020304" pitchFamily="18" charset="0"/>
                <a:ea typeface="黑体" panose="02010609060101010101" pitchFamily="49" charset="-122"/>
              </a:rPr>
              <a:t>次不同硬币</a:t>
            </a:r>
            <a:endParaRPr lang="en-US" altLang="zh-CN" sz="1600" dirty="0">
              <a:solidFill>
                <a:srgbClr val="000000"/>
              </a:solidFill>
              <a:latin typeface="Times New Roman" panose="02020603050405020304" pitchFamily="18" charset="0"/>
              <a:ea typeface="黑体" panose="02010609060101010101" pitchFamily="49" charset="-122"/>
            </a:endParaRPr>
          </a:p>
        </p:txBody>
      </p:sp>
      <p:sp>
        <p:nvSpPr>
          <p:cNvPr id="84146" name="Rectangle 178"/>
          <p:cNvSpPr>
            <a:spLocks noChangeArrowheads="1"/>
          </p:cNvSpPr>
          <p:nvPr/>
        </p:nvSpPr>
        <p:spPr bwMode="gray">
          <a:xfrm>
            <a:off x="7380312" y="4869160"/>
            <a:ext cx="42862" cy="741363"/>
          </a:xfrm>
          <a:prstGeom prst="rect">
            <a:avLst/>
          </a:prstGeom>
          <a:solidFill>
            <a:srgbClr val="FF9900"/>
          </a:solidFill>
          <a:ln w="9525" algn="ctr">
            <a:noFill/>
            <a:miter lim="800000"/>
          </a:ln>
        </p:spPr>
        <p:txBody>
          <a:bodyPr wrap="none" anchor="ctr"/>
          <a:lstStyle/>
          <a:p>
            <a:endParaRPr lang="zh-CN" altLang="zh-CN" dirty="0">
              <a:latin typeface="Times New Roman" panose="02020603050405020304" pitchFamily="18" charset="0"/>
              <a:ea typeface="黑体" panose="02010609060101010101" pitchFamily="49" charset="-122"/>
            </a:endParaRPr>
          </a:p>
        </p:txBody>
      </p:sp>
      <p:sp>
        <p:nvSpPr>
          <p:cNvPr id="180" name="Line 8"/>
          <p:cNvSpPr>
            <a:spLocks noChangeShapeType="1"/>
          </p:cNvSpPr>
          <p:nvPr/>
        </p:nvSpPr>
        <p:spPr bwMode="gray">
          <a:xfrm>
            <a:off x="6876256" y="4365104"/>
            <a:ext cx="504056" cy="864096"/>
          </a:xfrm>
          <a:prstGeom prst="line">
            <a:avLst/>
          </a:prstGeom>
          <a:noFill/>
          <a:ln w="12700">
            <a:solidFill>
              <a:schemeClr val="tx1"/>
            </a:solidFill>
            <a:round/>
          </a:ln>
        </p:spPr>
        <p:txBody>
          <a:bodyPr wrap="none" anchor="ctr"/>
          <a:lstStyle/>
          <a:p>
            <a:endParaRPr lang="zh-CN" altLang="en-US" dirty="0">
              <a:latin typeface="Times New Roman" panose="02020603050405020304" pitchFamily="18" charset="0"/>
              <a:ea typeface="黑体" panose="02010609060101010101" pitchFamily="49" charset="-122"/>
            </a:endParaRPr>
          </a:p>
        </p:txBody>
      </p:sp>
      <p:cxnSp>
        <p:nvCxnSpPr>
          <p:cNvPr id="183" name="直接箭头连接符 182"/>
          <p:cNvCxnSpPr>
            <a:stCxn id="83983" idx="6"/>
            <a:endCxn id="84096" idx="2"/>
          </p:cNvCxnSpPr>
          <p:nvPr/>
        </p:nvCxnSpPr>
        <p:spPr>
          <a:xfrm>
            <a:off x="4029075" y="2127266"/>
            <a:ext cx="1152525" cy="712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86" name="TextBox 185"/>
          <p:cNvSpPr txBox="1"/>
          <p:nvPr/>
        </p:nvSpPr>
        <p:spPr>
          <a:xfrm>
            <a:off x="3923928" y="1628800"/>
            <a:ext cx="1584176" cy="338554"/>
          </a:xfrm>
          <a:prstGeom prst="rect">
            <a:avLst/>
          </a:prstGeom>
          <a:noFill/>
        </p:spPr>
        <p:txBody>
          <a:bodyPr wrap="square" rtlCol="0">
            <a:spAutoFit/>
          </a:bodyPr>
          <a:lstStyle/>
          <a:p>
            <a:r>
              <a:rPr lang="en-US" altLang="zh-CN" sz="1600" dirty="0">
                <a:solidFill>
                  <a:schemeClr val="tx1"/>
                </a:solidFill>
                <a:latin typeface="Times New Roman" panose="02020603050405020304" pitchFamily="18" charset="0"/>
                <a:ea typeface="黑体" panose="02010609060101010101" pitchFamily="49" charset="-122"/>
              </a:rPr>
              <a:t>n</a:t>
            </a:r>
            <a:r>
              <a:rPr lang="zh-CN" altLang="en-US" sz="1600" dirty="0">
                <a:solidFill>
                  <a:schemeClr val="tx1"/>
                </a:solidFill>
                <a:latin typeface="Times New Roman" panose="02020603050405020304" pitchFamily="18" charset="0"/>
                <a:ea typeface="黑体" panose="02010609060101010101" pitchFamily="49" charset="-122"/>
              </a:rPr>
              <a:t>重贝努利试验</a:t>
            </a:r>
          </a:p>
        </p:txBody>
      </p:sp>
      <p:cxnSp>
        <p:nvCxnSpPr>
          <p:cNvPr id="188" name="直接箭头连接符 187"/>
          <p:cNvCxnSpPr>
            <a:stCxn id="83983" idx="3"/>
          </p:cNvCxnSpPr>
          <p:nvPr/>
        </p:nvCxnSpPr>
        <p:spPr>
          <a:xfrm flipH="1">
            <a:off x="2555776" y="2511182"/>
            <a:ext cx="551888" cy="4137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0" name="直接箭头连接符 189"/>
          <p:cNvCxnSpPr>
            <a:stCxn id="84012" idx="4"/>
            <a:endCxn id="84042" idx="0"/>
          </p:cNvCxnSpPr>
          <p:nvPr/>
        </p:nvCxnSpPr>
        <p:spPr>
          <a:xfrm>
            <a:off x="2405063" y="3952905"/>
            <a:ext cx="978915" cy="130723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贝努利</a:t>
            </a:r>
          </a:p>
        </p:txBody>
      </p:sp>
      <p:sp>
        <p:nvSpPr>
          <p:cNvPr id="4" name="内容占位符 3"/>
          <p:cNvSpPr>
            <a:spLocks noGrp="1"/>
          </p:cNvSpPr>
          <p:nvPr>
            <p:ph idx="1"/>
          </p:nvPr>
        </p:nvSpPr>
        <p:spPr>
          <a:xfrm>
            <a:off x="457200" y="1600200"/>
            <a:ext cx="6059016" cy="4953000"/>
          </a:xfrm>
        </p:spPr>
        <p:txBody>
          <a:bodyPr/>
          <a:lstStyle/>
          <a:p>
            <a:r>
              <a:rPr lang="zh-CN" altLang="en-US" dirty="0"/>
              <a:t>瑞士数学家家族，产生过</a:t>
            </a:r>
            <a:r>
              <a:rPr lang="en-US" altLang="zh-CN" dirty="0"/>
              <a:t>11</a:t>
            </a:r>
            <a:r>
              <a:rPr lang="zh-CN" altLang="en-US" dirty="0"/>
              <a:t>位数学家</a:t>
            </a:r>
            <a:endParaRPr lang="en-US" altLang="zh-CN" dirty="0"/>
          </a:p>
          <a:p>
            <a:endParaRPr lang="en-US" altLang="zh-CN" dirty="0"/>
          </a:p>
          <a:p>
            <a:r>
              <a:rPr lang="zh-CN" altLang="en-US" dirty="0"/>
              <a:t>雅可比贝努利</a:t>
            </a:r>
            <a:r>
              <a:rPr lang="en-US" altLang="zh-CN" dirty="0"/>
              <a:t>(Jacob Bernoulli) : 1654-1705</a:t>
            </a:r>
          </a:p>
          <a:p>
            <a:endParaRPr lang="en-US" altLang="zh-CN" dirty="0"/>
          </a:p>
          <a:p>
            <a:r>
              <a:rPr lang="zh-CN" altLang="en-US" dirty="0"/>
              <a:t>积分“</a:t>
            </a:r>
            <a:r>
              <a:rPr lang="en-US" altLang="zh-CN" dirty="0"/>
              <a:t>integral”</a:t>
            </a:r>
            <a:r>
              <a:rPr lang="zh-CN" altLang="en-US" dirty="0"/>
              <a:t>这一术语即由他首创</a:t>
            </a:r>
            <a:endParaRPr lang="en-US" altLang="zh-CN" dirty="0"/>
          </a:p>
          <a:p>
            <a:endParaRPr lang="en-US" altLang="zh-CN" dirty="0"/>
          </a:p>
          <a:p>
            <a:r>
              <a:rPr lang="zh-CN" altLang="en-US" dirty="0"/>
              <a:t>贝努利试验、贝努利分布</a:t>
            </a:r>
            <a:endParaRPr lang="en-US" altLang="zh-CN" dirty="0"/>
          </a:p>
        </p:txBody>
      </p:sp>
      <p:sp>
        <p:nvSpPr>
          <p:cNvPr id="2" name="灯片编号占位符 1"/>
          <p:cNvSpPr>
            <a:spLocks noGrp="1"/>
          </p:cNvSpPr>
          <p:nvPr>
            <p:ph type="sldNum" sz="quarter" idx="12"/>
          </p:nvPr>
        </p:nvSpPr>
        <p:spPr/>
        <p:txBody>
          <a:bodyPr/>
          <a:lstStyle/>
          <a:p>
            <a:pPr>
              <a:defRPr/>
            </a:pPr>
            <a:fld id="{DB3EC566-48E6-4552-87D6-CB322A8F1925}" type="slidenum">
              <a:rPr lang="en-US" smtClean="0"/>
              <a:t>23</a:t>
            </a:fld>
            <a:endParaRPr lang="en-US" dirty="0"/>
          </a:p>
        </p:txBody>
      </p:sp>
      <p:pic>
        <p:nvPicPr>
          <p:cNvPr id="5" name="图片 4" descr="200px-Jakob_Bernoulli.jpg"/>
          <p:cNvPicPr>
            <a:picLocks noChangeAspect="1"/>
          </p:cNvPicPr>
          <p:nvPr/>
        </p:nvPicPr>
        <p:blipFill>
          <a:blip r:embed="rId2" cstate="print"/>
          <a:stretch>
            <a:fillRect/>
          </a:stretch>
        </p:blipFill>
        <p:spPr>
          <a:xfrm>
            <a:off x="6444207" y="1772816"/>
            <a:ext cx="2314543" cy="259228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a:t>概率检索模型</a:t>
            </a:r>
          </a:p>
        </p:txBody>
      </p:sp>
      <p:sp>
        <p:nvSpPr>
          <p:cNvPr id="29699" name="Rectangle 3"/>
          <p:cNvSpPr>
            <a:spLocks noGrp="1" noChangeArrowheads="1"/>
          </p:cNvSpPr>
          <p:nvPr>
            <p:ph idx="1"/>
          </p:nvPr>
        </p:nvSpPr>
        <p:spPr>
          <a:xfrm>
            <a:off x="539552" y="1700808"/>
            <a:ext cx="8136904" cy="4321175"/>
          </a:xfrm>
        </p:spPr>
        <p:txBody>
          <a:bodyPr/>
          <a:lstStyle/>
          <a:p>
            <a:r>
              <a:rPr lang="zh-CN" altLang="en-US" sz="2800" dirty="0">
                <a:latin typeface="Times New Roman" panose="02020603050405020304" pitchFamily="18" charset="0"/>
              </a:rPr>
              <a:t>检索系统中，给定查询，计算每个文档的相关度</a:t>
            </a:r>
            <a:endParaRPr lang="en-US" altLang="zh-CN" sz="2800" dirty="0">
              <a:latin typeface="Times New Roman" panose="02020603050405020304" pitchFamily="18" charset="0"/>
            </a:endParaRPr>
          </a:p>
          <a:p>
            <a:endParaRPr lang="en-US" altLang="zh-CN" dirty="0"/>
          </a:p>
          <a:p>
            <a:r>
              <a:rPr lang="zh-CN" altLang="en-US" dirty="0"/>
              <a:t>检索系统对用户查询的理解是非确定的</a:t>
            </a:r>
            <a:r>
              <a:rPr lang="en-US" altLang="zh-CN" dirty="0"/>
              <a:t>(uncertain)</a:t>
            </a:r>
            <a:r>
              <a:rPr lang="zh-CN" altLang="en-US" dirty="0"/>
              <a:t>，对返回结果的猜测也是非确定的</a:t>
            </a:r>
            <a:endParaRPr lang="en-US" altLang="zh-CN" sz="2800" dirty="0">
              <a:latin typeface="Times New Roman" panose="02020603050405020304" pitchFamily="18" charset="0"/>
            </a:endParaRPr>
          </a:p>
          <a:p>
            <a:endParaRPr lang="en-US" altLang="zh-CN" sz="2800" dirty="0">
              <a:latin typeface="Times New Roman" panose="02020603050405020304" pitchFamily="18" charset="0"/>
            </a:endParaRPr>
          </a:p>
          <a:p>
            <a:r>
              <a:rPr lang="zh-CN" altLang="en-US" sz="2800" dirty="0">
                <a:latin typeface="Times New Roman" panose="02020603050405020304" pitchFamily="18" charset="0"/>
              </a:rPr>
              <a:t>而概率理论为非确定推理提供了坚实的理论基础</a:t>
            </a:r>
            <a:endParaRPr lang="en-US" altLang="zh-CN" sz="2800" dirty="0">
              <a:latin typeface="Times New Roman" panose="02020603050405020304" pitchFamily="18" charset="0"/>
            </a:endParaRPr>
          </a:p>
          <a:p>
            <a:endParaRPr lang="en-US" altLang="zh-CN" sz="2800" dirty="0">
              <a:latin typeface="Times New Roman" panose="02020603050405020304" pitchFamily="18" charset="0"/>
            </a:endParaRPr>
          </a:p>
          <a:p>
            <a:r>
              <a:rPr lang="zh-CN" altLang="en-US" sz="2800" dirty="0">
                <a:latin typeface="Times New Roman" panose="02020603050405020304" pitchFamily="18" charset="0"/>
              </a:rPr>
              <a:t>概率检索模型可以计算文档和查询相关的可能性</a:t>
            </a:r>
            <a:endParaRPr lang="en-US" altLang="zh-CN" sz="2800"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9E5C1C32-0EB9-4D8A-969D-3D7A36C7B5B8}" type="slidenum">
              <a:rPr lang="en-US" altLang="zh-CN"/>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概率检索模型</a:t>
            </a:r>
          </a:p>
        </p:txBody>
      </p:sp>
      <p:sp>
        <p:nvSpPr>
          <p:cNvPr id="3" name="内容占位符 2"/>
          <p:cNvSpPr>
            <a:spLocks noGrp="1"/>
          </p:cNvSpPr>
          <p:nvPr>
            <p:ph idx="1"/>
          </p:nvPr>
        </p:nvSpPr>
        <p:spPr/>
        <p:txBody>
          <a:bodyPr/>
          <a:lstStyle/>
          <a:p>
            <a:r>
              <a:rPr lang="zh-CN" altLang="en-US" dirty="0"/>
              <a:t>概率检索模型是通过概率的方法将查询和文档联系起来</a:t>
            </a:r>
          </a:p>
          <a:p>
            <a:pPr lvl="1"/>
            <a:r>
              <a:rPr lang="zh-CN" altLang="en-US" dirty="0"/>
              <a:t>定义</a:t>
            </a:r>
            <a:r>
              <a:rPr lang="en-US" altLang="zh-CN" dirty="0"/>
              <a:t>3</a:t>
            </a:r>
            <a:r>
              <a:rPr lang="zh-CN" altLang="en-US" dirty="0"/>
              <a:t>个随机变量</a:t>
            </a:r>
            <a:r>
              <a:rPr lang="en-US" altLang="zh-CN" i="1" dirty="0"/>
              <a:t>R</a:t>
            </a:r>
            <a:r>
              <a:rPr lang="zh-CN" altLang="en-US" dirty="0"/>
              <a:t>、</a:t>
            </a:r>
            <a:r>
              <a:rPr lang="en-US" altLang="zh-CN" i="1" dirty="0"/>
              <a:t>Q</a:t>
            </a:r>
            <a:r>
              <a:rPr lang="zh-CN" altLang="en-US" dirty="0"/>
              <a:t>、</a:t>
            </a:r>
            <a:r>
              <a:rPr lang="en-US" altLang="zh-CN" i="1" dirty="0"/>
              <a:t>D</a:t>
            </a:r>
            <a:r>
              <a:rPr lang="zh-CN" altLang="en-US" dirty="0"/>
              <a:t>：相关度</a:t>
            </a:r>
            <a:r>
              <a:rPr lang="en-US" altLang="zh-CN" i="1" dirty="0"/>
              <a:t>R</a:t>
            </a:r>
            <a:r>
              <a:rPr lang="en-US" altLang="zh-CN" dirty="0"/>
              <a:t>={0,1}</a:t>
            </a:r>
            <a:r>
              <a:rPr lang="zh-CN" altLang="en-US" dirty="0"/>
              <a:t>，查询</a:t>
            </a:r>
            <a:r>
              <a:rPr lang="en-US" altLang="zh-CN" i="1" dirty="0"/>
              <a:t>Q</a:t>
            </a:r>
            <a:r>
              <a:rPr lang="zh-CN" altLang="en-US" dirty="0"/>
              <a:t>可以是</a:t>
            </a:r>
            <a:r>
              <a:rPr lang="en-US" altLang="zh-CN" i="1" dirty="0"/>
              <a:t>q</a:t>
            </a:r>
            <a:r>
              <a:rPr lang="en-US" altLang="zh-CN" i="1" baseline="-25000" dirty="0"/>
              <a:t>1</a:t>
            </a:r>
            <a:r>
              <a:rPr lang="en-US" altLang="zh-CN" dirty="0"/>
              <a:t>,</a:t>
            </a:r>
            <a:r>
              <a:rPr lang="en-US" altLang="zh-CN" i="1" dirty="0"/>
              <a:t>q</a:t>
            </a:r>
            <a:r>
              <a:rPr lang="en-US" altLang="zh-CN" i="1" baseline="-25000" dirty="0"/>
              <a:t>2</a:t>
            </a:r>
            <a:r>
              <a:rPr lang="en-US" altLang="zh-CN" dirty="0"/>
              <a:t>,…</a:t>
            </a:r>
            <a:r>
              <a:rPr lang="zh-CN" altLang="en-US" dirty="0"/>
              <a:t>中的一个查询，文档</a:t>
            </a:r>
            <a:r>
              <a:rPr lang="en-US" altLang="zh-CN" i="1" dirty="0"/>
              <a:t>D</a:t>
            </a:r>
            <a:r>
              <a:rPr lang="zh-CN" altLang="en-US" dirty="0"/>
              <a:t>可以是</a:t>
            </a:r>
            <a:r>
              <a:rPr lang="en-US" altLang="zh-CN" i="1" dirty="0"/>
              <a:t>d</a:t>
            </a:r>
            <a:r>
              <a:rPr lang="en-US" altLang="zh-CN" i="1" baseline="-25000" dirty="0"/>
              <a:t>1</a:t>
            </a:r>
            <a:r>
              <a:rPr lang="en-US" altLang="zh-CN" i="1" dirty="0"/>
              <a:t>,d</a:t>
            </a:r>
            <a:r>
              <a:rPr lang="en-US" altLang="zh-CN" i="1" baseline="-25000" dirty="0"/>
              <a:t>2</a:t>
            </a:r>
            <a:r>
              <a:rPr lang="en-US" altLang="zh-CN" i="1" dirty="0"/>
              <a:t>,</a:t>
            </a:r>
            <a:r>
              <a:rPr lang="en-US" altLang="zh-CN" dirty="0"/>
              <a:t>…</a:t>
            </a:r>
            <a:r>
              <a:rPr lang="zh-CN" altLang="en-US" dirty="0"/>
              <a:t>中的一篇文档，则可以通过计算条件概率</a:t>
            </a:r>
            <a:r>
              <a:rPr lang="en-US" altLang="zh-CN" i="1" dirty="0"/>
              <a:t>P</a:t>
            </a:r>
            <a:r>
              <a:rPr lang="en-US" altLang="zh-CN" dirty="0"/>
              <a:t>(</a:t>
            </a:r>
            <a:r>
              <a:rPr lang="en-US" altLang="zh-CN" i="1" dirty="0"/>
              <a:t>R</a:t>
            </a:r>
            <a:r>
              <a:rPr lang="en-US" altLang="zh-CN" dirty="0"/>
              <a:t>=1|</a:t>
            </a:r>
            <a:r>
              <a:rPr lang="en-US" altLang="zh-CN" i="1" dirty="0"/>
              <a:t>Q</a:t>
            </a:r>
            <a:r>
              <a:rPr lang="en-US" altLang="zh-CN" dirty="0"/>
              <a:t>=</a:t>
            </a:r>
            <a:r>
              <a:rPr lang="en-US" altLang="zh-CN" i="1" dirty="0" err="1"/>
              <a:t>q</a:t>
            </a:r>
            <a:r>
              <a:rPr lang="en-US" altLang="zh-CN" dirty="0" err="1"/>
              <a:t>,</a:t>
            </a:r>
            <a:r>
              <a:rPr lang="en-US" altLang="zh-CN" i="1" dirty="0" err="1"/>
              <a:t>D</a:t>
            </a:r>
            <a:r>
              <a:rPr lang="en-US" altLang="zh-CN" dirty="0"/>
              <a:t>=</a:t>
            </a:r>
            <a:r>
              <a:rPr lang="en-US" altLang="zh-CN" i="1" dirty="0"/>
              <a:t>d</a:t>
            </a:r>
            <a:r>
              <a:rPr lang="en-US" altLang="zh-CN" dirty="0"/>
              <a:t>)</a:t>
            </a:r>
            <a:r>
              <a:rPr lang="zh-CN" altLang="en-US" dirty="0"/>
              <a:t>来度量文档和查询的相关度。</a:t>
            </a:r>
          </a:p>
          <a:p>
            <a:r>
              <a:rPr lang="zh-CN" altLang="en-US" dirty="0"/>
              <a:t>概率检索模型包括一系列模型，如</a:t>
            </a:r>
            <a:r>
              <a:rPr lang="en-US" altLang="zh-CN" dirty="0"/>
              <a:t>Logistic Regression(</a:t>
            </a:r>
            <a:r>
              <a:rPr lang="zh-CN" altLang="en-US" dirty="0"/>
              <a:t>回归</a:t>
            </a:r>
            <a:r>
              <a:rPr lang="en-US" altLang="zh-CN" dirty="0"/>
              <a:t>)</a:t>
            </a:r>
            <a:r>
              <a:rPr lang="zh-CN" altLang="en-US" dirty="0"/>
              <a:t>模型及最经典的二值独立概率模型</a:t>
            </a:r>
            <a:r>
              <a:rPr lang="en-US" altLang="zh-CN" dirty="0"/>
              <a:t>BIM</a:t>
            </a:r>
            <a:r>
              <a:rPr lang="zh-CN" altLang="en-US" dirty="0"/>
              <a:t>、</a:t>
            </a:r>
            <a:r>
              <a:rPr lang="en-US" altLang="zh-CN" dirty="0"/>
              <a:t>BM25</a:t>
            </a:r>
            <a:r>
              <a:rPr lang="zh-CN" altLang="en-US" dirty="0"/>
              <a:t>模型等等</a:t>
            </a:r>
            <a:r>
              <a:rPr lang="en-US" altLang="zh-CN" dirty="0"/>
              <a:t>(</a:t>
            </a:r>
            <a:r>
              <a:rPr lang="zh-CN" altLang="en-US" dirty="0"/>
              <a:t>还有贝叶斯网络模型</a:t>
            </a:r>
            <a:r>
              <a:rPr lang="en-US" altLang="zh-CN" dirty="0"/>
              <a:t>)</a:t>
            </a:r>
            <a:r>
              <a:rPr lang="zh-CN" altLang="en-US" dirty="0"/>
              <a:t>。</a:t>
            </a:r>
            <a:endParaRPr lang="en-US" altLang="zh-CN" dirty="0"/>
          </a:p>
          <a:p>
            <a:r>
              <a:rPr lang="en-US" altLang="zh-CN" dirty="0"/>
              <a:t>1998</a:t>
            </a:r>
            <a:r>
              <a:rPr lang="zh-CN" altLang="en-US" dirty="0"/>
              <a:t>出现的基于统计语言建模的信息检索模型本质上也是概率模型的一种。</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概率排序原理</a:t>
            </a:r>
            <a:r>
              <a:rPr lang="en-US" altLang="zh-CN" dirty="0"/>
              <a:t>(PRP)</a:t>
            </a:r>
            <a:endParaRPr lang="zh-CN" altLang="en-US" dirty="0"/>
          </a:p>
        </p:txBody>
      </p:sp>
      <p:sp>
        <p:nvSpPr>
          <p:cNvPr id="3" name="内容占位符 2"/>
          <p:cNvSpPr>
            <a:spLocks noGrp="1"/>
          </p:cNvSpPr>
          <p:nvPr>
            <p:ph idx="1"/>
          </p:nvPr>
        </p:nvSpPr>
        <p:spPr/>
        <p:txBody>
          <a:bodyPr/>
          <a:lstStyle/>
          <a:p>
            <a:r>
              <a:rPr lang="zh-CN" altLang="en-US" dirty="0"/>
              <a:t>简单地说：如果文档按照与查询的相关概率大小返回，那么该返回结果是所有可能获得结果中效果最好的。</a:t>
            </a:r>
            <a:endParaRPr lang="en-US" altLang="zh-CN" dirty="0"/>
          </a:p>
          <a:p>
            <a:endParaRPr lang="en-US" altLang="zh-CN" dirty="0"/>
          </a:p>
          <a:p>
            <a:r>
              <a:rPr lang="zh-CN" altLang="en-US" dirty="0"/>
              <a:t>严格地说：如果文档按照与查询的相关概率大小返回，而这些相关概率又能够基于已知数据进行尽可能精确的估计，那么该返回结果是所有基于已知数据获得的可能的结果中效果最好的。</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几种概率检索模型</a:t>
            </a:r>
          </a:p>
        </p:txBody>
      </p:sp>
      <p:sp>
        <p:nvSpPr>
          <p:cNvPr id="3" name="内容占位符 2"/>
          <p:cNvSpPr>
            <a:spLocks noGrp="1"/>
          </p:cNvSpPr>
          <p:nvPr>
            <p:ph idx="1"/>
          </p:nvPr>
        </p:nvSpPr>
        <p:spPr/>
        <p:txBody>
          <a:bodyPr/>
          <a:lstStyle/>
          <a:p>
            <a:r>
              <a:rPr lang="zh-CN" altLang="en-US" dirty="0"/>
              <a:t>基于</a:t>
            </a:r>
            <a:r>
              <a:rPr lang="en-US" altLang="zh-CN" dirty="0"/>
              <a:t>Logistic</a:t>
            </a:r>
            <a:r>
              <a:rPr lang="zh-CN" altLang="en-US" dirty="0"/>
              <a:t>回归的检索模型</a:t>
            </a:r>
            <a:endParaRPr lang="en-US" altLang="zh-CN" dirty="0"/>
          </a:p>
          <a:p>
            <a:r>
              <a:rPr lang="zh-CN" altLang="en-US" dirty="0"/>
              <a:t>经典的二值独立概率模型</a:t>
            </a:r>
            <a:r>
              <a:rPr lang="en-US" altLang="zh-CN" dirty="0"/>
              <a:t>BIM</a:t>
            </a:r>
          </a:p>
          <a:p>
            <a:r>
              <a:rPr lang="zh-CN" altLang="en-US" dirty="0"/>
              <a:t>经典的</a:t>
            </a:r>
            <a:r>
              <a:rPr lang="en-US" altLang="zh-CN" dirty="0"/>
              <a:t>BM25</a:t>
            </a:r>
            <a:r>
              <a:rPr lang="zh-CN" altLang="en-US" dirty="0"/>
              <a:t>模型 </a:t>
            </a:r>
            <a:r>
              <a:rPr lang="en-US" altLang="zh-CN" dirty="0"/>
              <a:t>(BestMatch25)</a:t>
            </a:r>
          </a:p>
          <a:p>
            <a:r>
              <a:rPr lang="zh-CN" altLang="en-US" dirty="0"/>
              <a:t>贝叶斯网络模型：本讲义不介绍，请参考有关文献。</a:t>
            </a:r>
            <a:endParaRPr lang="en-US" altLang="zh-CN" dirty="0"/>
          </a:p>
          <a:p>
            <a:r>
              <a:rPr lang="zh-CN" altLang="en-US" dirty="0"/>
              <a:t>基于语言建模的检索模型：</a:t>
            </a:r>
            <a:r>
              <a:rPr lang="en-US" altLang="zh-CN" dirty="0"/>
              <a:t>1998</a:t>
            </a:r>
            <a:r>
              <a:rPr lang="zh-CN" altLang="en-US" dirty="0"/>
              <a:t>年兴起，研究界的热点。下一讲介绍。</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sz="3600" dirty="0"/>
              <a:t>提纲</a:t>
            </a:r>
            <a:endParaRPr lang="de-DE" sz="3600"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t>28</a:t>
            </a:fld>
            <a:endParaRPr lang="en-US"/>
          </a:p>
        </p:txBody>
      </p:sp>
      <p:sp>
        <p:nvSpPr>
          <p:cNvPr id="80899" name="Text Box 3"/>
          <p:cNvSpPr txBox="1">
            <a:spLocks noChangeArrowheads="1"/>
          </p:cNvSpPr>
          <p:nvPr/>
        </p:nvSpPr>
        <p:spPr bwMode="auto">
          <a:xfrm>
            <a:off x="138113" y="1774825"/>
            <a:ext cx="8505825" cy="4725988"/>
          </a:xfrm>
          <a:prstGeom prst="rect">
            <a:avLst/>
          </a:prstGeom>
          <a:noFill/>
          <a:ln w="9525">
            <a:noFill/>
            <a:round/>
          </a:ln>
        </p:spPr>
        <p:txBody>
          <a:bodyPr/>
          <a:lstStyle/>
          <a:p>
            <a:pPr marL="514350" indent="-514350" defTabSz="-635">
              <a:lnSpc>
                <a:spcPct val="150000"/>
              </a:lnSpc>
              <a:spcBef>
                <a:spcPts val="700"/>
              </a:spcBef>
              <a:buClr>
                <a:srgbClr val="336699"/>
              </a:buClr>
              <a:buSzPct val="80000"/>
              <a:buFont typeface="Calibri" panose="020F0502020204030204" pitchFamily="34" charset="0"/>
              <a:buChar char="❶"/>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sz="3200" dirty="0">
                <a:solidFill>
                  <a:schemeClr val="accent1">
                    <a:lumMod val="20000"/>
                    <a:lumOff val="80000"/>
                  </a:schemeClr>
                </a:solidFill>
                <a:latin typeface="Calibri" panose="020F0502020204030204" pitchFamily="34" charset="0"/>
                <a:ea typeface="黑体" panose="02010609060101010101" pitchFamily="49" charset="-122"/>
              </a:rPr>
              <a:t>上一讲及向量空间模型回顾</a:t>
            </a:r>
            <a:endParaRPr lang="en-US" altLang="zh-CN" sz="3200" dirty="0">
              <a:solidFill>
                <a:schemeClr val="accent1">
                  <a:lumMod val="20000"/>
                  <a:lumOff val="80000"/>
                </a:schemeClr>
              </a:solidFill>
              <a:latin typeface="Calibri" panose="020F0502020204030204" pitchFamily="34" charset="0"/>
              <a:ea typeface="黑体" panose="02010609060101010101" pitchFamily="49" charset="-122"/>
            </a:endParaRPr>
          </a:p>
          <a:p>
            <a:pPr marL="514350" indent="-514350" defTabSz="-635">
              <a:lnSpc>
                <a:spcPct val="150000"/>
              </a:lnSpc>
              <a:spcBef>
                <a:spcPts val="700"/>
              </a:spcBef>
              <a:buClr>
                <a:srgbClr val="336699"/>
              </a:buClr>
              <a:buSzPct val="80000"/>
              <a:buFont typeface="Calibri" panose="020F0502020204030204" pitchFamily="34" charset="0"/>
              <a:buChar char="❷"/>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sz="3200" dirty="0">
                <a:solidFill>
                  <a:schemeClr val="accent1">
                    <a:lumMod val="20000"/>
                    <a:lumOff val="80000"/>
                  </a:schemeClr>
                </a:solidFill>
                <a:latin typeface="Calibri" panose="020F0502020204030204" pitchFamily="34" charset="0"/>
                <a:ea typeface="黑体" panose="02010609060101010101" pitchFamily="49" charset="-122"/>
              </a:rPr>
              <a:t>基本概率统计知识</a:t>
            </a:r>
            <a:endParaRPr lang="en-US" sz="3200" dirty="0">
              <a:solidFill>
                <a:schemeClr val="accent1">
                  <a:lumMod val="20000"/>
                  <a:lumOff val="80000"/>
                </a:schemeClr>
              </a:solidFill>
              <a:latin typeface="Calibri" panose="020F0502020204030204" pitchFamily="34" charset="0"/>
              <a:ea typeface="黑体" panose="02010609060101010101" pitchFamily="49" charset="-122"/>
            </a:endParaRPr>
          </a:p>
          <a:p>
            <a:pPr marL="514350" indent="-514350" defTabSz="-635">
              <a:lnSpc>
                <a:spcPct val="150000"/>
              </a:lnSpc>
              <a:spcBef>
                <a:spcPts val="700"/>
              </a:spcBef>
              <a:buClr>
                <a:srgbClr val="336699"/>
              </a:buClr>
              <a:buSzPct val="80000"/>
              <a:buFont typeface="Calibri" panose="020F0502020204030204" pitchFamily="34" charset="0"/>
              <a:buChar char="❸"/>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3200" dirty="0">
                <a:solidFill>
                  <a:srgbClr val="336699"/>
                </a:solidFill>
                <a:latin typeface="Calibri" panose="020F0502020204030204" pitchFamily="34" charset="0"/>
                <a:ea typeface="黑体" panose="02010609060101010101" pitchFamily="49" charset="-122"/>
              </a:rPr>
              <a:t>Logistic</a:t>
            </a:r>
            <a:r>
              <a:rPr lang="zh-CN" altLang="en-US" sz="3200" dirty="0">
                <a:solidFill>
                  <a:srgbClr val="336699"/>
                </a:solidFill>
                <a:latin typeface="Calibri" panose="020F0502020204030204" pitchFamily="34" charset="0"/>
                <a:ea typeface="黑体" panose="02010609060101010101" pitchFamily="49" charset="-122"/>
              </a:rPr>
              <a:t>回归模型</a:t>
            </a:r>
            <a:endParaRPr lang="en-US" sz="3200" dirty="0">
              <a:solidFill>
                <a:srgbClr val="336699"/>
              </a:solidFill>
              <a:latin typeface="Calibri" panose="020F0502020204030204" pitchFamily="34" charset="0"/>
              <a:ea typeface="黑体" panose="02010609060101010101" pitchFamily="49" charset="-122"/>
            </a:endParaRPr>
          </a:p>
          <a:p>
            <a:pPr marL="514350" indent="-514350" defTabSz="-635">
              <a:lnSpc>
                <a:spcPct val="150000"/>
              </a:lnSpc>
              <a:spcBef>
                <a:spcPts val="700"/>
              </a:spcBef>
              <a:buClr>
                <a:srgbClr val="336699"/>
              </a:buClr>
              <a:buSzPct val="80000"/>
              <a:buFont typeface="Calibri" panose="020F0502020204030204" pitchFamily="34" charset="0"/>
              <a:buChar char="❹"/>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chemeClr val="accent1">
                    <a:lumMod val="20000"/>
                    <a:lumOff val="80000"/>
                  </a:schemeClr>
                </a:solidFill>
                <a:latin typeface="Calibri" panose="020F0502020204030204" pitchFamily="34" charset="0"/>
                <a:ea typeface="黑体" panose="02010609060101010101" pitchFamily="49" charset="-122"/>
              </a:rPr>
              <a:t>BIM</a:t>
            </a:r>
            <a:r>
              <a:rPr lang="zh-CN" altLang="en-US" sz="3200" dirty="0">
                <a:solidFill>
                  <a:schemeClr val="accent1">
                    <a:lumMod val="20000"/>
                    <a:lumOff val="80000"/>
                  </a:schemeClr>
                </a:solidFill>
                <a:latin typeface="Calibri" panose="020F0502020204030204" pitchFamily="34" charset="0"/>
                <a:ea typeface="黑体" panose="02010609060101010101" pitchFamily="49" charset="-122"/>
              </a:rPr>
              <a:t>模型</a:t>
            </a:r>
            <a:endParaRPr lang="en-US" sz="3200" dirty="0">
              <a:solidFill>
                <a:schemeClr val="accent1">
                  <a:lumMod val="20000"/>
                  <a:lumOff val="80000"/>
                </a:schemeClr>
              </a:solidFill>
              <a:latin typeface="Calibri" panose="020F0502020204030204" pitchFamily="34" charset="0"/>
              <a:ea typeface="黑体" panose="02010609060101010101" pitchFamily="49" charset="-122"/>
            </a:endParaRPr>
          </a:p>
          <a:p>
            <a:pPr marL="514350" indent="-514350" defTabSz="-635">
              <a:lnSpc>
                <a:spcPct val="150000"/>
              </a:lnSpc>
              <a:spcBef>
                <a:spcPts val="700"/>
              </a:spcBef>
              <a:buClr>
                <a:srgbClr val="336699"/>
              </a:buClr>
              <a:buSzPct val="80000"/>
              <a:buFont typeface="Calibri" panose="020F0502020204030204" pitchFamily="34" charset="0"/>
              <a:buChar char="❺"/>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3200" dirty="0">
                <a:solidFill>
                  <a:schemeClr val="accent1">
                    <a:lumMod val="20000"/>
                    <a:lumOff val="80000"/>
                  </a:schemeClr>
                </a:solidFill>
                <a:latin typeface="Calibri" panose="020F0502020204030204" pitchFamily="34" charset="0"/>
                <a:ea typeface="黑体" panose="02010609060101010101" pitchFamily="49" charset="-122"/>
              </a:rPr>
              <a:t>BM25</a:t>
            </a:r>
            <a:r>
              <a:rPr lang="zh-CN" altLang="en-US" sz="3200" dirty="0">
                <a:solidFill>
                  <a:schemeClr val="accent1">
                    <a:lumMod val="20000"/>
                    <a:lumOff val="80000"/>
                  </a:schemeClr>
                </a:solidFill>
                <a:latin typeface="Calibri" panose="020F0502020204030204" pitchFamily="34" charset="0"/>
                <a:ea typeface="黑体" panose="02010609060101010101" pitchFamily="49" charset="-122"/>
              </a:rPr>
              <a:t>模型</a:t>
            </a:r>
            <a:endParaRPr lang="en-US" sz="3200" dirty="0">
              <a:solidFill>
                <a:schemeClr val="accent1">
                  <a:lumMod val="20000"/>
                  <a:lumOff val="80000"/>
                </a:schemeClr>
              </a:solidFill>
              <a:latin typeface="Calibri" panose="020F0502020204030204" pitchFamily="34" charset="0"/>
              <a:ea typeface="黑体" panose="02010609060101010101" pitchFamily="49"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zh-CN" altLang="en-US" dirty="0">
                <a:latin typeface="Times New Roman" panose="02020603050405020304" pitchFamily="18" charset="0"/>
              </a:rPr>
              <a:t>回归</a:t>
            </a:r>
            <a:r>
              <a:rPr lang="en-US" altLang="zh-CN" dirty="0">
                <a:latin typeface="Times New Roman" panose="02020603050405020304" pitchFamily="18" charset="0"/>
              </a:rPr>
              <a:t>(Regression)</a:t>
            </a:r>
          </a:p>
        </p:txBody>
      </p:sp>
      <p:graphicFrame>
        <p:nvGraphicFramePr>
          <p:cNvPr id="387126" name="Object 54"/>
          <p:cNvGraphicFramePr>
            <a:graphicFrameLocks noGrp="1" noChangeAspect="1"/>
          </p:cNvGraphicFramePr>
          <p:nvPr>
            <p:ph idx="1"/>
          </p:nvPr>
        </p:nvGraphicFramePr>
        <p:xfrm>
          <a:off x="1681163" y="6021388"/>
          <a:ext cx="1954212" cy="668337"/>
        </p:xfrm>
        <a:graphic>
          <a:graphicData uri="http://schemas.openxmlformats.org/presentationml/2006/ole">
            <mc:AlternateContent xmlns:mc="http://schemas.openxmlformats.org/markup-compatibility/2006">
              <mc:Choice xmlns:v="urn:schemas-microsoft-com:vml" Requires="v">
                <p:oleObj spid="_x0000_s1072615" name="Equation" r:id="rId4" imgW="1002665" imgH="342900" progId="Equation.DSMT4">
                  <p:embed/>
                </p:oleObj>
              </mc:Choice>
              <mc:Fallback>
                <p:oleObj name="Equation" r:id="rId4" imgW="1002665" imgH="3429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1163" y="6021388"/>
                        <a:ext cx="1954212" cy="66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 name="灯片编号占位符 6"/>
          <p:cNvSpPr>
            <a:spLocks noGrp="1"/>
          </p:cNvSpPr>
          <p:nvPr>
            <p:ph type="sldNum" sz="quarter" idx="12"/>
          </p:nvPr>
        </p:nvSpPr>
        <p:spPr/>
        <p:txBody>
          <a:bodyPr/>
          <a:lstStyle/>
          <a:p>
            <a:fld id="{977F46D5-C089-4669-B708-0C56F2DAC973}" type="slidenum">
              <a:rPr lang="en-US" altLang="zh-CN"/>
              <a:t>29</a:t>
            </a:fld>
            <a:endParaRPr lang="en-US" altLang="zh-CN" dirty="0"/>
          </a:p>
        </p:txBody>
      </p:sp>
      <p:sp>
        <p:nvSpPr>
          <p:cNvPr id="387075" name="Rectangle 3"/>
          <p:cNvSpPr>
            <a:spLocks noGrp="1" noChangeArrowheads="1"/>
          </p:cNvSpPr>
          <p:nvPr>
            <p:ph type="body" sz="half" idx="4294967295"/>
          </p:nvPr>
        </p:nvSpPr>
        <p:spPr>
          <a:xfrm>
            <a:off x="468313" y="1773238"/>
            <a:ext cx="8675687" cy="4071937"/>
          </a:xfrm>
        </p:spPr>
        <p:txBody>
          <a:bodyPr/>
          <a:lstStyle/>
          <a:p>
            <a:r>
              <a:rPr lang="zh-CN" altLang="en-US" sz="2400" dirty="0"/>
              <a:t>回归分析：回归分析是处理变量之间相关关系的一种工具，回归的结果可以用于预测或者分类</a:t>
            </a:r>
          </a:p>
          <a:p>
            <a:r>
              <a:rPr lang="zh-CN" altLang="en-US" sz="2400" dirty="0"/>
              <a:t>一元线性回归：根据观测点，拟合出一条直线，使得某种损失 </a:t>
            </a:r>
            <a:r>
              <a:rPr lang="en-US" altLang="zh-CN" sz="2400" dirty="0"/>
              <a:t>(</a:t>
            </a:r>
            <a:r>
              <a:rPr lang="zh-CN" altLang="en-US" sz="2400" dirty="0"/>
              <a:t>如离差平方和</a:t>
            </a:r>
            <a:r>
              <a:rPr lang="en-US" altLang="zh-CN" sz="2400" dirty="0"/>
              <a:t>)</a:t>
            </a:r>
            <a:r>
              <a:rPr lang="zh-CN" altLang="en-US" sz="2400" dirty="0"/>
              <a:t>最小</a:t>
            </a:r>
          </a:p>
          <a:p>
            <a:endParaRPr lang="zh-CN" altLang="en-US" sz="2000" dirty="0"/>
          </a:p>
          <a:p>
            <a:endParaRPr lang="zh-CN" altLang="en-US" sz="2000" dirty="0"/>
          </a:p>
          <a:p>
            <a:endParaRPr lang="zh-CN" altLang="en-US" sz="2000" dirty="0"/>
          </a:p>
          <a:p>
            <a:endParaRPr lang="zh-CN" altLang="en-US" sz="2000" dirty="0"/>
          </a:p>
          <a:p>
            <a:endParaRPr lang="zh-CN" altLang="en-US" sz="2000" dirty="0"/>
          </a:p>
          <a:p>
            <a:endParaRPr lang="zh-CN" altLang="en-US" sz="2000" dirty="0"/>
          </a:p>
          <a:p>
            <a:r>
              <a:rPr lang="zh-CN" altLang="en-US" sz="2000" dirty="0"/>
              <a:t>多元线性回归：</a:t>
            </a:r>
          </a:p>
        </p:txBody>
      </p:sp>
      <p:grpSp>
        <p:nvGrpSpPr>
          <p:cNvPr id="2" name="Group 4"/>
          <p:cNvGrpSpPr/>
          <p:nvPr/>
        </p:nvGrpSpPr>
        <p:grpSpPr bwMode="auto">
          <a:xfrm>
            <a:off x="4211638" y="3284538"/>
            <a:ext cx="4724400" cy="2628900"/>
            <a:chOff x="1344" y="2352"/>
            <a:chExt cx="2976" cy="1656"/>
          </a:xfrm>
        </p:grpSpPr>
        <p:sp>
          <p:nvSpPr>
            <p:cNvPr id="387077" name="Line 5"/>
            <p:cNvSpPr>
              <a:spLocks noChangeShapeType="1"/>
            </p:cNvSpPr>
            <p:nvPr/>
          </p:nvSpPr>
          <p:spPr bwMode="auto">
            <a:xfrm>
              <a:off x="1536" y="3840"/>
              <a:ext cx="2160" cy="0"/>
            </a:xfrm>
            <a:prstGeom prst="line">
              <a:avLst/>
            </a:prstGeom>
            <a:noFill/>
            <a:ln w="9525">
              <a:solidFill>
                <a:schemeClr val="tx1"/>
              </a:solidFill>
              <a:round/>
              <a:tailEnd type="triangle" w="med" len="med"/>
            </a:ln>
            <a:effectLst/>
          </p:spPr>
          <p:txBody>
            <a:bodyPr/>
            <a:lstStyle/>
            <a:p>
              <a:endParaRPr lang="zh-CN" altLang="en-US" dirty="0">
                <a:latin typeface="Times New Roman" panose="02020603050405020304" pitchFamily="18" charset="0"/>
                <a:ea typeface="黑体" panose="02010609060101010101" pitchFamily="49" charset="-122"/>
              </a:endParaRPr>
            </a:p>
          </p:txBody>
        </p:sp>
        <p:sp>
          <p:nvSpPr>
            <p:cNvPr id="387078" name="Line 6"/>
            <p:cNvSpPr>
              <a:spLocks noChangeShapeType="1"/>
            </p:cNvSpPr>
            <p:nvPr/>
          </p:nvSpPr>
          <p:spPr bwMode="auto">
            <a:xfrm flipV="1">
              <a:off x="1536" y="2352"/>
              <a:ext cx="0" cy="1488"/>
            </a:xfrm>
            <a:prstGeom prst="line">
              <a:avLst/>
            </a:prstGeom>
            <a:noFill/>
            <a:ln w="9525">
              <a:solidFill>
                <a:schemeClr val="tx1"/>
              </a:solidFill>
              <a:round/>
              <a:tailEnd type="triangle" w="med" len="med"/>
            </a:ln>
            <a:effectLst/>
          </p:spPr>
          <p:txBody>
            <a:bodyPr/>
            <a:lstStyle/>
            <a:p>
              <a:endParaRPr lang="zh-CN" altLang="en-US" dirty="0">
                <a:latin typeface="Times New Roman" panose="02020603050405020304" pitchFamily="18" charset="0"/>
                <a:ea typeface="黑体" panose="02010609060101010101" pitchFamily="49" charset="-122"/>
              </a:endParaRPr>
            </a:p>
          </p:txBody>
        </p:sp>
        <p:sp>
          <p:nvSpPr>
            <p:cNvPr id="387079" name="Line 7"/>
            <p:cNvSpPr>
              <a:spLocks noChangeShapeType="1"/>
            </p:cNvSpPr>
            <p:nvPr/>
          </p:nvSpPr>
          <p:spPr bwMode="auto">
            <a:xfrm flipV="1">
              <a:off x="1536" y="2567"/>
              <a:ext cx="2064" cy="553"/>
            </a:xfrm>
            <a:prstGeom prst="line">
              <a:avLst/>
            </a:prstGeom>
            <a:noFill/>
            <a:ln w="9525">
              <a:solidFill>
                <a:schemeClr val="tx1"/>
              </a:solidFill>
              <a:round/>
            </a:ln>
            <a:effectLst/>
          </p:spPr>
          <p:txBody>
            <a:bodyPr/>
            <a:lstStyle/>
            <a:p>
              <a:endParaRPr lang="zh-CN" altLang="en-US" dirty="0">
                <a:latin typeface="Times New Roman" panose="02020603050405020304" pitchFamily="18" charset="0"/>
                <a:ea typeface="黑体" panose="02010609060101010101" pitchFamily="49" charset="-122"/>
              </a:endParaRPr>
            </a:p>
          </p:txBody>
        </p:sp>
        <p:grpSp>
          <p:nvGrpSpPr>
            <p:cNvPr id="3" name="Group 8"/>
            <p:cNvGrpSpPr/>
            <p:nvPr/>
          </p:nvGrpSpPr>
          <p:grpSpPr bwMode="auto">
            <a:xfrm>
              <a:off x="1632" y="2976"/>
              <a:ext cx="48" cy="48"/>
              <a:chOff x="480" y="3360"/>
              <a:chExt cx="48" cy="48"/>
            </a:xfrm>
          </p:grpSpPr>
          <p:sp>
            <p:nvSpPr>
              <p:cNvPr id="387081" name="Line 9"/>
              <p:cNvSpPr>
                <a:spLocks noChangeShapeType="1"/>
              </p:cNvSpPr>
              <p:nvPr/>
            </p:nvSpPr>
            <p:spPr bwMode="auto">
              <a:xfrm flipH="1" flipV="1">
                <a:off x="480" y="3360"/>
                <a:ext cx="48" cy="48"/>
              </a:xfrm>
              <a:prstGeom prst="line">
                <a:avLst/>
              </a:prstGeom>
              <a:noFill/>
              <a:ln w="9525">
                <a:solidFill>
                  <a:schemeClr val="tx1"/>
                </a:solidFill>
                <a:round/>
              </a:ln>
              <a:effectLst/>
            </p:spPr>
            <p:txBody>
              <a:bodyPr/>
              <a:lstStyle/>
              <a:p>
                <a:endParaRPr lang="zh-CN" altLang="en-US" dirty="0">
                  <a:latin typeface="Times New Roman" panose="02020603050405020304" pitchFamily="18" charset="0"/>
                  <a:ea typeface="黑体" panose="02010609060101010101" pitchFamily="49" charset="-122"/>
                </a:endParaRPr>
              </a:p>
            </p:txBody>
          </p:sp>
          <p:sp>
            <p:nvSpPr>
              <p:cNvPr id="387082" name="Line 10"/>
              <p:cNvSpPr>
                <a:spLocks noChangeShapeType="1"/>
              </p:cNvSpPr>
              <p:nvPr/>
            </p:nvSpPr>
            <p:spPr bwMode="auto">
              <a:xfrm flipV="1">
                <a:off x="480" y="3360"/>
                <a:ext cx="48" cy="48"/>
              </a:xfrm>
              <a:prstGeom prst="line">
                <a:avLst/>
              </a:prstGeom>
              <a:noFill/>
              <a:ln w="9525">
                <a:solidFill>
                  <a:schemeClr val="tx1"/>
                </a:solidFill>
                <a:round/>
              </a:ln>
              <a:effectLst/>
            </p:spPr>
            <p:txBody>
              <a:bodyPr/>
              <a:lstStyle/>
              <a:p>
                <a:endParaRPr lang="zh-CN" altLang="en-US" dirty="0">
                  <a:latin typeface="Times New Roman" panose="02020603050405020304" pitchFamily="18" charset="0"/>
                  <a:ea typeface="黑体" panose="02010609060101010101" pitchFamily="49" charset="-122"/>
                </a:endParaRPr>
              </a:p>
            </p:txBody>
          </p:sp>
        </p:grpSp>
        <p:grpSp>
          <p:nvGrpSpPr>
            <p:cNvPr id="4" name="Group 11"/>
            <p:cNvGrpSpPr/>
            <p:nvPr/>
          </p:nvGrpSpPr>
          <p:grpSpPr bwMode="auto">
            <a:xfrm>
              <a:off x="1776" y="3024"/>
              <a:ext cx="48" cy="48"/>
              <a:chOff x="480" y="3360"/>
              <a:chExt cx="48" cy="48"/>
            </a:xfrm>
          </p:grpSpPr>
          <p:sp>
            <p:nvSpPr>
              <p:cNvPr id="387084" name="Line 12"/>
              <p:cNvSpPr>
                <a:spLocks noChangeShapeType="1"/>
              </p:cNvSpPr>
              <p:nvPr/>
            </p:nvSpPr>
            <p:spPr bwMode="auto">
              <a:xfrm flipH="1" flipV="1">
                <a:off x="480" y="3360"/>
                <a:ext cx="48" cy="48"/>
              </a:xfrm>
              <a:prstGeom prst="line">
                <a:avLst/>
              </a:prstGeom>
              <a:noFill/>
              <a:ln w="9525">
                <a:solidFill>
                  <a:schemeClr val="tx1"/>
                </a:solidFill>
                <a:round/>
              </a:ln>
              <a:effectLst/>
            </p:spPr>
            <p:txBody>
              <a:bodyPr/>
              <a:lstStyle/>
              <a:p>
                <a:endParaRPr lang="zh-CN" altLang="en-US" dirty="0">
                  <a:latin typeface="Times New Roman" panose="02020603050405020304" pitchFamily="18" charset="0"/>
                  <a:ea typeface="黑体" panose="02010609060101010101" pitchFamily="49" charset="-122"/>
                </a:endParaRPr>
              </a:p>
            </p:txBody>
          </p:sp>
          <p:sp>
            <p:nvSpPr>
              <p:cNvPr id="387085" name="Line 13"/>
              <p:cNvSpPr>
                <a:spLocks noChangeShapeType="1"/>
              </p:cNvSpPr>
              <p:nvPr/>
            </p:nvSpPr>
            <p:spPr bwMode="auto">
              <a:xfrm flipV="1">
                <a:off x="480" y="3360"/>
                <a:ext cx="48" cy="48"/>
              </a:xfrm>
              <a:prstGeom prst="line">
                <a:avLst/>
              </a:prstGeom>
              <a:noFill/>
              <a:ln w="9525">
                <a:solidFill>
                  <a:schemeClr val="tx1"/>
                </a:solidFill>
                <a:round/>
              </a:ln>
              <a:effectLst/>
            </p:spPr>
            <p:txBody>
              <a:bodyPr/>
              <a:lstStyle/>
              <a:p>
                <a:endParaRPr lang="zh-CN" altLang="en-US" dirty="0">
                  <a:latin typeface="Times New Roman" panose="02020603050405020304" pitchFamily="18" charset="0"/>
                  <a:ea typeface="黑体" panose="02010609060101010101" pitchFamily="49" charset="-122"/>
                </a:endParaRPr>
              </a:p>
            </p:txBody>
          </p:sp>
        </p:grpSp>
        <p:grpSp>
          <p:nvGrpSpPr>
            <p:cNvPr id="5" name="Group 14"/>
            <p:cNvGrpSpPr/>
            <p:nvPr/>
          </p:nvGrpSpPr>
          <p:grpSpPr bwMode="auto">
            <a:xfrm>
              <a:off x="2064" y="3024"/>
              <a:ext cx="48" cy="48"/>
              <a:chOff x="480" y="3360"/>
              <a:chExt cx="48" cy="48"/>
            </a:xfrm>
          </p:grpSpPr>
          <p:sp>
            <p:nvSpPr>
              <p:cNvPr id="387087" name="Line 15"/>
              <p:cNvSpPr>
                <a:spLocks noChangeShapeType="1"/>
              </p:cNvSpPr>
              <p:nvPr/>
            </p:nvSpPr>
            <p:spPr bwMode="auto">
              <a:xfrm flipH="1" flipV="1">
                <a:off x="480" y="3360"/>
                <a:ext cx="48" cy="48"/>
              </a:xfrm>
              <a:prstGeom prst="line">
                <a:avLst/>
              </a:prstGeom>
              <a:noFill/>
              <a:ln w="9525">
                <a:solidFill>
                  <a:schemeClr val="tx1"/>
                </a:solidFill>
                <a:round/>
              </a:ln>
              <a:effectLst/>
            </p:spPr>
            <p:txBody>
              <a:bodyPr/>
              <a:lstStyle/>
              <a:p>
                <a:endParaRPr lang="zh-CN" altLang="en-US" dirty="0">
                  <a:latin typeface="Times New Roman" panose="02020603050405020304" pitchFamily="18" charset="0"/>
                  <a:ea typeface="黑体" panose="02010609060101010101" pitchFamily="49" charset="-122"/>
                </a:endParaRPr>
              </a:p>
            </p:txBody>
          </p:sp>
          <p:sp>
            <p:nvSpPr>
              <p:cNvPr id="387088" name="Line 16"/>
              <p:cNvSpPr>
                <a:spLocks noChangeShapeType="1"/>
              </p:cNvSpPr>
              <p:nvPr/>
            </p:nvSpPr>
            <p:spPr bwMode="auto">
              <a:xfrm flipV="1">
                <a:off x="480" y="3360"/>
                <a:ext cx="48" cy="48"/>
              </a:xfrm>
              <a:prstGeom prst="line">
                <a:avLst/>
              </a:prstGeom>
              <a:noFill/>
              <a:ln w="9525">
                <a:solidFill>
                  <a:schemeClr val="tx1"/>
                </a:solidFill>
                <a:round/>
              </a:ln>
              <a:effectLst/>
            </p:spPr>
            <p:txBody>
              <a:bodyPr/>
              <a:lstStyle/>
              <a:p>
                <a:endParaRPr lang="zh-CN" altLang="en-US" dirty="0">
                  <a:latin typeface="Times New Roman" panose="02020603050405020304" pitchFamily="18" charset="0"/>
                  <a:ea typeface="黑体" panose="02010609060101010101" pitchFamily="49" charset="-122"/>
                </a:endParaRPr>
              </a:p>
            </p:txBody>
          </p:sp>
        </p:grpSp>
        <p:grpSp>
          <p:nvGrpSpPr>
            <p:cNvPr id="6" name="Group 17"/>
            <p:cNvGrpSpPr/>
            <p:nvPr/>
          </p:nvGrpSpPr>
          <p:grpSpPr bwMode="auto">
            <a:xfrm>
              <a:off x="2256" y="2784"/>
              <a:ext cx="48" cy="48"/>
              <a:chOff x="480" y="3360"/>
              <a:chExt cx="48" cy="48"/>
            </a:xfrm>
          </p:grpSpPr>
          <p:sp>
            <p:nvSpPr>
              <p:cNvPr id="387090" name="Line 18"/>
              <p:cNvSpPr>
                <a:spLocks noChangeShapeType="1"/>
              </p:cNvSpPr>
              <p:nvPr/>
            </p:nvSpPr>
            <p:spPr bwMode="auto">
              <a:xfrm flipH="1" flipV="1">
                <a:off x="480" y="3360"/>
                <a:ext cx="48" cy="48"/>
              </a:xfrm>
              <a:prstGeom prst="line">
                <a:avLst/>
              </a:prstGeom>
              <a:noFill/>
              <a:ln w="9525">
                <a:solidFill>
                  <a:schemeClr val="tx1"/>
                </a:solidFill>
                <a:round/>
              </a:ln>
              <a:effectLst/>
            </p:spPr>
            <p:txBody>
              <a:bodyPr/>
              <a:lstStyle/>
              <a:p>
                <a:endParaRPr lang="zh-CN" altLang="en-US" dirty="0">
                  <a:latin typeface="Times New Roman" panose="02020603050405020304" pitchFamily="18" charset="0"/>
                  <a:ea typeface="黑体" panose="02010609060101010101" pitchFamily="49" charset="-122"/>
                </a:endParaRPr>
              </a:p>
            </p:txBody>
          </p:sp>
          <p:sp>
            <p:nvSpPr>
              <p:cNvPr id="387091" name="Line 19"/>
              <p:cNvSpPr>
                <a:spLocks noChangeShapeType="1"/>
              </p:cNvSpPr>
              <p:nvPr/>
            </p:nvSpPr>
            <p:spPr bwMode="auto">
              <a:xfrm flipV="1">
                <a:off x="480" y="3360"/>
                <a:ext cx="48" cy="48"/>
              </a:xfrm>
              <a:prstGeom prst="line">
                <a:avLst/>
              </a:prstGeom>
              <a:noFill/>
              <a:ln w="9525">
                <a:solidFill>
                  <a:schemeClr val="tx1"/>
                </a:solidFill>
                <a:round/>
              </a:ln>
              <a:effectLst/>
            </p:spPr>
            <p:txBody>
              <a:bodyPr/>
              <a:lstStyle/>
              <a:p>
                <a:endParaRPr lang="zh-CN" altLang="en-US" dirty="0">
                  <a:latin typeface="Times New Roman" panose="02020603050405020304" pitchFamily="18" charset="0"/>
                  <a:ea typeface="黑体" panose="02010609060101010101" pitchFamily="49" charset="-122"/>
                </a:endParaRPr>
              </a:p>
            </p:txBody>
          </p:sp>
        </p:grpSp>
        <p:grpSp>
          <p:nvGrpSpPr>
            <p:cNvPr id="7" name="Group 20"/>
            <p:cNvGrpSpPr/>
            <p:nvPr/>
          </p:nvGrpSpPr>
          <p:grpSpPr bwMode="auto">
            <a:xfrm>
              <a:off x="2448" y="2784"/>
              <a:ext cx="48" cy="48"/>
              <a:chOff x="480" y="3360"/>
              <a:chExt cx="48" cy="48"/>
            </a:xfrm>
          </p:grpSpPr>
          <p:sp>
            <p:nvSpPr>
              <p:cNvPr id="387093" name="Line 21"/>
              <p:cNvSpPr>
                <a:spLocks noChangeShapeType="1"/>
              </p:cNvSpPr>
              <p:nvPr/>
            </p:nvSpPr>
            <p:spPr bwMode="auto">
              <a:xfrm flipH="1" flipV="1">
                <a:off x="480" y="3360"/>
                <a:ext cx="48" cy="48"/>
              </a:xfrm>
              <a:prstGeom prst="line">
                <a:avLst/>
              </a:prstGeom>
              <a:noFill/>
              <a:ln w="9525">
                <a:solidFill>
                  <a:schemeClr val="tx1"/>
                </a:solidFill>
                <a:round/>
              </a:ln>
              <a:effectLst/>
            </p:spPr>
            <p:txBody>
              <a:bodyPr/>
              <a:lstStyle/>
              <a:p>
                <a:endParaRPr lang="zh-CN" altLang="en-US" dirty="0">
                  <a:latin typeface="Times New Roman" panose="02020603050405020304" pitchFamily="18" charset="0"/>
                  <a:ea typeface="黑体" panose="02010609060101010101" pitchFamily="49" charset="-122"/>
                </a:endParaRPr>
              </a:p>
            </p:txBody>
          </p:sp>
          <p:sp>
            <p:nvSpPr>
              <p:cNvPr id="387094" name="Line 22"/>
              <p:cNvSpPr>
                <a:spLocks noChangeShapeType="1"/>
              </p:cNvSpPr>
              <p:nvPr/>
            </p:nvSpPr>
            <p:spPr bwMode="auto">
              <a:xfrm flipV="1">
                <a:off x="480" y="3360"/>
                <a:ext cx="48" cy="48"/>
              </a:xfrm>
              <a:prstGeom prst="line">
                <a:avLst/>
              </a:prstGeom>
              <a:noFill/>
              <a:ln w="9525">
                <a:solidFill>
                  <a:schemeClr val="tx1"/>
                </a:solidFill>
                <a:round/>
              </a:ln>
              <a:effectLst/>
            </p:spPr>
            <p:txBody>
              <a:bodyPr/>
              <a:lstStyle/>
              <a:p>
                <a:endParaRPr lang="zh-CN" altLang="en-US" dirty="0">
                  <a:latin typeface="Times New Roman" panose="02020603050405020304" pitchFamily="18" charset="0"/>
                  <a:ea typeface="黑体" panose="02010609060101010101" pitchFamily="49" charset="-122"/>
                </a:endParaRPr>
              </a:p>
            </p:txBody>
          </p:sp>
        </p:grpSp>
        <p:grpSp>
          <p:nvGrpSpPr>
            <p:cNvPr id="8" name="Group 23"/>
            <p:cNvGrpSpPr/>
            <p:nvPr/>
          </p:nvGrpSpPr>
          <p:grpSpPr bwMode="auto">
            <a:xfrm>
              <a:off x="2592" y="2928"/>
              <a:ext cx="48" cy="48"/>
              <a:chOff x="480" y="3360"/>
              <a:chExt cx="48" cy="48"/>
            </a:xfrm>
          </p:grpSpPr>
          <p:sp>
            <p:nvSpPr>
              <p:cNvPr id="387096" name="Line 24"/>
              <p:cNvSpPr>
                <a:spLocks noChangeShapeType="1"/>
              </p:cNvSpPr>
              <p:nvPr/>
            </p:nvSpPr>
            <p:spPr bwMode="auto">
              <a:xfrm flipH="1" flipV="1">
                <a:off x="480" y="3360"/>
                <a:ext cx="48" cy="48"/>
              </a:xfrm>
              <a:prstGeom prst="line">
                <a:avLst/>
              </a:prstGeom>
              <a:noFill/>
              <a:ln w="9525">
                <a:solidFill>
                  <a:schemeClr val="tx1"/>
                </a:solidFill>
                <a:round/>
              </a:ln>
              <a:effectLst/>
            </p:spPr>
            <p:txBody>
              <a:bodyPr/>
              <a:lstStyle/>
              <a:p>
                <a:endParaRPr lang="zh-CN" altLang="en-US" dirty="0">
                  <a:latin typeface="Times New Roman" panose="02020603050405020304" pitchFamily="18" charset="0"/>
                  <a:ea typeface="黑体" panose="02010609060101010101" pitchFamily="49" charset="-122"/>
                </a:endParaRPr>
              </a:p>
            </p:txBody>
          </p:sp>
          <p:sp>
            <p:nvSpPr>
              <p:cNvPr id="387097" name="Line 25"/>
              <p:cNvSpPr>
                <a:spLocks noChangeShapeType="1"/>
              </p:cNvSpPr>
              <p:nvPr/>
            </p:nvSpPr>
            <p:spPr bwMode="auto">
              <a:xfrm flipV="1">
                <a:off x="480" y="3360"/>
                <a:ext cx="48" cy="48"/>
              </a:xfrm>
              <a:prstGeom prst="line">
                <a:avLst/>
              </a:prstGeom>
              <a:noFill/>
              <a:ln w="9525">
                <a:solidFill>
                  <a:schemeClr val="tx1"/>
                </a:solidFill>
                <a:round/>
              </a:ln>
              <a:effectLst/>
            </p:spPr>
            <p:txBody>
              <a:bodyPr/>
              <a:lstStyle/>
              <a:p>
                <a:endParaRPr lang="zh-CN" altLang="en-US" dirty="0">
                  <a:latin typeface="Times New Roman" panose="02020603050405020304" pitchFamily="18" charset="0"/>
                  <a:ea typeface="黑体" panose="02010609060101010101" pitchFamily="49" charset="-122"/>
                </a:endParaRPr>
              </a:p>
            </p:txBody>
          </p:sp>
        </p:grpSp>
        <p:grpSp>
          <p:nvGrpSpPr>
            <p:cNvPr id="9" name="Group 26"/>
            <p:cNvGrpSpPr/>
            <p:nvPr/>
          </p:nvGrpSpPr>
          <p:grpSpPr bwMode="auto">
            <a:xfrm>
              <a:off x="2784" y="2832"/>
              <a:ext cx="48" cy="48"/>
              <a:chOff x="480" y="3360"/>
              <a:chExt cx="48" cy="48"/>
            </a:xfrm>
          </p:grpSpPr>
          <p:sp>
            <p:nvSpPr>
              <p:cNvPr id="387099" name="Line 27"/>
              <p:cNvSpPr>
                <a:spLocks noChangeShapeType="1"/>
              </p:cNvSpPr>
              <p:nvPr/>
            </p:nvSpPr>
            <p:spPr bwMode="auto">
              <a:xfrm flipH="1" flipV="1">
                <a:off x="480" y="3360"/>
                <a:ext cx="48" cy="48"/>
              </a:xfrm>
              <a:prstGeom prst="line">
                <a:avLst/>
              </a:prstGeom>
              <a:noFill/>
              <a:ln w="9525">
                <a:solidFill>
                  <a:schemeClr val="tx1"/>
                </a:solidFill>
                <a:round/>
              </a:ln>
              <a:effectLst/>
            </p:spPr>
            <p:txBody>
              <a:bodyPr/>
              <a:lstStyle/>
              <a:p>
                <a:endParaRPr lang="zh-CN" altLang="en-US" dirty="0">
                  <a:latin typeface="Times New Roman" panose="02020603050405020304" pitchFamily="18" charset="0"/>
                  <a:ea typeface="黑体" panose="02010609060101010101" pitchFamily="49" charset="-122"/>
                </a:endParaRPr>
              </a:p>
            </p:txBody>
          </p:sp>
          <p:sp>
            <p:nvSpPr>
              <p:cNvPr id="387100" name="Line 28"/>
              <p:cNvSpPr>
                <a:spLocks noChangeShapeType="1"/>
              </p:cNvSpPr>
              <p:nvPr/>
            </p:nvSpPr>
            <p:spPr bwMode="auto">
              <a:xfrm flipV="1">
                <a:off x="480" y="3360"/>
                <a:ext cx="48" cy="48"/>
              </a:xfrm>
              <a:prstGeom prst="line">
                <a:avLst/>
              </a:prstGeom>
              <a:noFill/>
              <a:ln w="9525">
                <a:solidFill>
                  <a:schemeClr val="tx1"/>
                </a:solidFill>
                <a:round/>
              </a:ln>
              <a:effectLst/>
            </p:spPr>
            <p:txBody>
              <a:bodyPr/>
              <a:lstStyle/>
              <a:p>
                <a:endParaRPr lang="zh-CN" altLang="en-US" dirty="0">
                  <a:latin typeface="Times New Roman" panose="02020603050405020304" pitchFamily="18" charset="0"/>
                  <a:ea typeface="黑体" panose="02010609060101010101" pitchFamily="49" charset="-122"/>
                </a:endParaRPr>
              </a:p>
            </p:txBody>
          </p:sp>
        </p:grpSp>
        <p:grpSp>
          <p:nvGrpSpPr>
            <p:cNvPr id="10" name="Group 29"/>
            <p:cNvGrpSpPr/>
            <p:nvPr/>
          </p:nvGrpSpPr>
          <p:grpSpPr bwMode="auto">
            <a:xfrm>
              <a:off x="3120" y="2688"/>
              <a:ext cx="48" cy="48"/>
              <a:chOff x="480" y="3360"/>
              <a:chExt cx="48" cy="48"/>
            </a:xfrm>
          </p:grpSpPr>
          <p:sp>
            <p:nvSpPr>
              <p:cNvPr id="387102" name="Line 30"/>
              <p:cNvSpPr>
                <a:spLocks noChangeShapeType="1"/>
              </p:cNvSpPr>
              <p:nvPr/>
            </p:nvSpPr>
            <p:spPr bwMode="auto">
              <a:xfrm flipH="1" flipV="1">
                <a:off x="480" y="3360"/>
                <a:ext cx="48" cy="48"/>
              </a:xfrm>
              <a:prstGeom prst="line">
                <a:avLst/>
              </a:prstGeom>
              <a:noFill/>
              <a:ln w="9525">
                <a:solidFill>
                  <a:schemeClr val="tx1"/>
                </a:solidFill>
                <a:round/>
              </a:ln>
              <a:effectLst/>
            </p:spPr>
            <p:txBody>
              <a:bodyPr/>
              <a:lstStyle/>
              <a:p>
                <a:endParaRPr lang="zh-CN" altLang="en-US" dirty="0">
                  <a:latin typeface="Times New Roman" panose="02020603050405020304" pitchFamily="18" charset="0"/>
                  <a:ea typeface="黑体" panose="02010609060101010101" pitchFamily="49" charset="-122"/>
                </a:endParaRPr>
              </a:p>
            </p:txBody>
          </p:sp>
          <p:sp>
            <p:nvSpPr>
              <p:cNvPr id="387103" name="Line 31"/>
              <p:cNvSpPr>
                <a:spLocks noChangeShapeType="1"/>
              </p:cNvSpPr>
              <p:nvPr/>
            </p:nvSpPr>
            <p:spPr bwMode="auto">
              <a:xfrm flipV="1">
                <a:off x="480" y="3360"/>
                <a:ext cx="48" cy="48"/>
              </a:xfrm>
              <a:prstGeom prst="line">
                <a:avLst/>
              </a:prstGeom>
              <a:noFill/>
              <a:ln w="9525">
                <a:solidFill>
                  <a:schemeClr val="tx1"/>
                </a:solidFill>
                <a:round/>
              </a:ln>
              <a:effectLst/>
            </p:spPr>
            <p:txBody>
              <a:bodyPr/>
              <a:lstStyle/>
              <a:p>
                <a:endParaRPr lang="zh-CN" altLang="en-US" dirty="0">
                  <a:latin typeface="Times New Roman" panose="02020603050405020304" pitchFamily="18" charset="0"/>
                  <a:ea typeface="黑体" panose="02010609060101010101" pitchFamily="49" charset="-122"/>
                </a:endParaRPr>
              </a:p>
            </p:txBody>
          </p:sp>
        </p:grpSp>
        <p:grpSp>
          <p:nvGrpSpPr>
            <p:cNvPr id="11" name="Group 32"/>
            <p:cNvGrpSpPr/>
            <p:nvPr/>
          </p:nvGrpSpPr>
          <p:grpSpPr bwMode="auto">
            <a:xfrm>
              <a:off x="2928" y="2592"/>
              <a:ext cx="48" cy="48"/>
              <a:chOff x="480" y="3360"/>
              <a:chExt cx="48" cy="48"/>
            </a:xfrm>
          </p:grpSpPr>
          <p:sp>
            <p:nvSpPr>
              <p:cNvPr id="387105" name="Line 33"/>
              <p:cNvSpPr>
                <a:spLocks noChangeShapeType="1"/>
              </p:cNvSpPr>
              <p:nvPr/>
            </p:nvSpPr>
            <p:spPr bwMode="auto">
              <a:xfrm flipH="1" flipV="1">
                <a:off x="480" y="3360"/>
                <a:ext cx="48" cy="48"/>
              </a:xfrm>
              <a:prstGeom prst="line">
                <a:avLst/>
              </a:prstGeom>
              <a:noFill/>
              <a:ln w="9525">
                <a:solidFill>
                  <a:schemeClr val="tx1"/>
                </a:solidFill>
                <a:round/>
              </a:ln>
              <a:effectLst/>
            </p:spPr>
            <p:txBody>
              <a:bodyPr/>
              <a:lstStyle/>
              <a:p>
                <a:endParaRPr lang="zh-CN" altLang="en-US" dirty="0">
                  <a:latin typeface="Times New Roman" panose="02020603050405020304" pitchFamily="18" charset="0"/>
                  <a:ea typeface="黑体" panose="02010609060101010101" pitchFamily="49" charset="-122"/>
                </a:endParaRPr>
              </a:p>
            </p:txBody>
          </p:sp>
          <p:sp>
            <p:nvSpPr>
              <p:cNvPr id="387106" name="Line 34"/>
              <p:cNvSpPr>
                <a:spLocks noChangeShapeType="1"/>
              </p:cNvSpPr>
              <p:nvPr/>
            </p:nvSpPr>
            <p:spPr bwMode="auto">
              <a:xfrm flipV="1">
                <a:off x="480" y="3360"/>
                <a:ext cx="48" cy="48"/>
              </a:xfrm>
              <a:prstGeom prst="line">
                <a:avLst/>
              </a:prstGeom>
              <a:noFill/>
              <a:ln w="9525">
                <a:solidFill>
                  <a:schemeClr val="tx1"/>
                </a:solidFill>
                <a:round/>
              </a:ln>
              <a:effectLst/>
            </p:spPr>
            <p:txBody>
              <a:bodyPr/>
              <a:lstStyle/>
              <a:p>
                <a:endParaRPr lang="zh-CN" altLang="en-US" dirty="0">
                  <a:latin typeface="Times New Roman" panose="02020603050405020304" pitchFamily="18" charset="0"/>
                  <a:ea typeface="黑体" panose="02010609060101010101" pitchFamily="49" charset="-122"/>
                </a:endParaRPr>
              </a:p>
            </p:txBody>
          </p:sp>
        </p:grpSp>
        <p:grpSp>
          <p:nvGrpSpPr>
            <p:cNvPr id="12" name="Group 35"/>
            <p:cNvGrpSpPr/>
            <p:nvPr/>
          </p:nvGrpSpPr>
          <p:grpSpPr bwMode="auto">
            <a:xfrm>
              <a:off x="3312" y="2592"/>
              <a:ext cx="48" cy="48"/>
              <a:chOff x="480" y="3360"/>
              <a:chExt cx="48" cy="48"/>
            </a:xfrm>
          </p:grpSpPr>
          <p:sp>
            <p:nvSpPr>
              <p:cNvPr id="387108" name="Line 36"/>
              <p:cNvSpPr>
                <a:spLocks noChangeShapeType="1"/>
              </p:cNvSpPr>
              <p:nvPr/>
            </p:nvSpPr>
            <p:spPr bwMode="auto">
              <a:xfrm flipH="1" flipV="1">
                <a:off x="480" y="3360"/>
                <a:ext cx="48" cy="48"/>
              </a:xfrm>
              <a:prstGeom prst="line">
                <a:avLst/>
              </a:prstGeom>
              <a:noFill/>
              <a:ln w="9525">
                <a:solidFill>
                  <a:schemeClr val="tx1"/>
                </a:solidFill>
                <a:round/>
              </a:ln>
              <a:effectLst/>
            </p:spPr>
            <p:txBody>
              <a:bodyPr/>
              <a:lstStyle/>
              <a:p>
                <a:endParaRPr lang="zh-CN" altLang="en-US" dirty="0">
                  <a:latin typeface="Times New Roman" panose="02020603050405020304" pitchFamily="18" charset="0"/>
                  <a:ea typeface="黑体" panose="02010609060101010101" pitchFamily="49" charset="-122"/>
                </a:endParaRPr>
              </a:p>
            </p:txBody>
          </p:sp>
          <p:sp>
            <p:nvSpPr>
              <p:cNvPr id="387109" name="Line 37"/>
              <p:cNvSpPr>
                <a:spLocks noChangeShapeType="1"/>
              </p:cNvSpPr>
              <p:nvPr/>
            </p:nvSpPr>
            <p:spPr bwMode="auto">
              <a:xfrm flipV="1">
                <a:off x="480" y="3360"/>
                <a:ext cx="48" cy="48"/>
              </a:xfrm>
              <a:prstGeom prst="line">
                <a:avLst/>
              </a:prstGeom>
              <a:noFill/>
              <a:ln w="9525">
                <a:solidFill>
                  <a:schemeClr val="tx1"/>
                </a:solidFill>
                <a:round/>
              </a:ln>
              <a:effectLst/>
            </p:spPr>
            <p:txBody>
              <a:bodyPr/>
              <a:lstStyle/>
              <a:p>
                <a:endParaRPr lang="zh-CN" altLang="en-US" dirty="0">
                  <a:latin typeface="Times New Roman" panose="02020603050405020304" pitchFamily="18" charset="0"/>
                  <a:ea typeface="黑体" panose="02010609060101010101" pitchFamily="49" charset="-122"/>
                </a:endParaRPr>
              </a:p>
            </p:txBody>
          </p:sp>
        </p:grpSp>
        <p:grpSp>
          <p:nvGrpSpPr>
            <p:cNvPr id="13" name="Group 38"/>
            <p:cNvGrpSpPr/>
            <p:nvPr/>
          </p:nvGrpSpPr>
          <p:grpSpPr bwMode="auto">
            <a:xfrm>
              <a:off x="3408" y="2640"/>
              <a:ext cx="48" cy="48"/>
              <a:chOff x="480" y="3360"/>
              <a:chExt cx="48" cy="48"/>
            </a:xfrm>
          </p:grpSpPr>
          <p:sp>
            <p:nvSpPr>
              <p:cNvPr id="387111" name="Line 39"/>
              <p:cNvSpPr>
                <a:spLocks noChangeShapeType="1"/>
              </p:cNvSpPr>
              <p:nvPr/>
            </p:nvSpPr>
            <p:spPr bwMode="auto">
              <a:xfrm flipH="1" flipV="1">
                <a:off x="480" y="3360"/>
                <a:ext cx="48" cy="48"/>
              </a:xfrm>
              <a:prstGeom prst="line">
                <a:avLst/>
              </a:prstGeom>
              <a:noFill/>
              <a:ln w="9525">
                <a:solidFill>
                  <a:schemeClr val="tx1"/>
                </a:solidFill>
                <a:round/>
              </a:ln>
              <a:effectLst/>
            </p:spPr>
            <p:txBody>
              <a:bodyPr/>
              <a:lstStyle/>
              <a:p>
                <a:endParaRPr lang="zh-CN" altLang="en-US" dirty="0">
                  <a:latin typeface="Times New Roman" panose="02020603050405020304" pitchFamily="18" charset="0"/>
                  <a:ea typeface="黑体" panose="02010609060101010101" pitchFamily="49" charset="-122"/>
                </a:endParaRPr>
              </a:p>
            </p:txBody>
          </p:sp>
          <p:sp>
            <p:nvSpPr>
              <p:cNvPr id="387112" name="Line 40"/>
              <p:cNvSpPr>
                <a:spLocks noChangeShapeType="1"/>
              </p:cNvSpPr>
              <p:nvPr/>
            </p:nvSpPr>
            <p:spPr bwMode="auto">
              <a:xfrm flipV="1">
                <a:off x="480" y="3360"/>
                <a:ext cx="48" cy="48"/>
              </a:xfrm>
              <a:prstGeom prst="line">
                <a:avLst/>
              </a:prstGeom>
              <a:noFill/>
              <a:ln w="9525">
                <a:solidFill>
                  <a:schemeClr val="tx1"/>
                </a:solidFill>
                <a:round/>
              </a:ln>
              <a:effectLst/>
            </p:spPr>
            <p:txBody>
              <a:bodyPr/>
              <a:lstStyle/>
              <a:p>
                <a:endParaRPr lang="zh-CN" altLang="en-US" dirty="0">
                  <a:latin typeface="Times New Roman" panose="02020603050405020304" pitchFamily="18" charset="0"/>
                  <a:ea typeface="黑体" panose="02010609060101010101" pitchFamily="49" charset="-122"/>
                </a:endParaRPr>
              </a:p>
            </p:txBody>
          </p:sp>
        </p:grpSp>
        <p:grpSp>
          <p:nvGrpSpPr>
            <p:cNvPr id="14" name="Group 41"/>
            <p:cNvGrpSpPr/>
            <p:nvPr/>
          </p:nvGrpSpPr>
          <p:grpSpPr bwMode="auto">
            <a:xfrm>
              <a:off x="3504" y="2448"/>
              <a:ext cx="48" cy="48"/>
              <a:chOff x="480" y="3360"/>
              <a:chExt cx="48" cy="48"/>
            </a:xfrm>
          </p:grpSpPr>
          <p:sp>
            <p:nvSpPr>
              <p:cNvPr id="387114" name="Line 42"/>
              <p:cNvSpPr>
                <a:spLocks noChangeShapeType="1"/>
              </p:cNvSpPr>
              <p:nvPr/>
            </p:nvSpPr>
            <p:spPr bwMode="auto">
              <a:xfrm flipH="1" flipV="1">
                <a:off x="480" y="3360"/>
                <a:ext cx="48" cy="48"/>
              </a:xfrm>
              <a:prstGeom prst="line">
                <a:avLst/>
              </a:prstGeom>
              <a:noFill/>
              <a:ln w="9525">
                <a:solidFill>
                  <a:schemeClr val="tx1"/>
                </a:solidFill>
                <a:round/>
              </a:ln>
              <a:effectLst/>
            </p:spPr>
            <p:txBody>
              <a:bodyPr/>
              <a:lstStyle/>
              <a:p>
                <a:endParaRPr lang="zh-CN" altLang="en-US" dirty="0">
                  <a:latin typeface="Times New Roman" panose="02020603050405020304" pitchFamily="18" charset="0"/>
                  <a:ea typeface="黑体" panose="02010609060101010101" pitchFamily="49" charset="-122"/>
                </a:endParaRPr>
              </a:p>
            </p:txBody>
          </p:sp>
          <p:sp>
            <p:nvSpPr>
              <p:cNvPr id="387115" name="Line 43"/>
              <p:cNvSpPr>
                <a:spLocks noChangeShapeType="1"/>
              </p:cNvSpPr>
              <p:nvPr/>
            </p:nvSpPr>
            <p:spPr bwMode="auto">
              <a:xfrm flipV="1">
                <a:off x="480" y="3360"/>
                <a:ext cx="48" cy="48"/>
              </a:xfrm>
              <a:prstGeom prst="line">
                <a:avLst/>
              </a:prstGeom>
              <a:noFill/>
              <a:ln w="9525">
                <a:solidFill>
                  <a:schemeClr val="tx1"/>
                </a:solidFill>
                <a:round/>
              </a:ln>
              <a:effectLst/>
            </p:spPr>
            <p:txBody>
              <a:bodyPr/>
              <a:lstStyle/>
              <a:p>
                <a:endParaRPr lang="zh-CN" altLang="en-US" dirty="0">
                  <a:latin typeface="Times New Roman" panose="02020603050405020304" pitchFamily="18" charset="0"/>
                  <a:ea typeface="黑体" panose="02010609060101010101" pitchFamily="49" charset="-122"/>
                </a:endParaRPr>
              </a:p>
            </p:txBody>
          </p:sp>
        </p:grpSp>
        <p:grpSp>
          <p:nvGrpSpPr>
            <p:cNvPr id="15" name="Group 44"/>
            <p:cNvGrpSpPr/>
            <p:nvPr/>
          </p:nvGrpSpPr>
          <p:grpSpPr bwMode="auto">
            <a:xfrm>
              <a:off x="1872" y="3072"/>
              <a:ext cx="48" cy="48"/>
              <a:chOff x="480" y="3360"/>
              <a:chExt cx="48" cy="48"/>
            </a:xfrm>
          </p:grpSpPr>
          <p:sp>
            <p:nvSpPr>
              <p:cNvPr id="387117" name="Line 45"/>
              <p:cNvSpPr>
                <a:spLocks noChangeShapeType="1"/>
              </p:cNvSpPr>
              <p:nvPr/>
            </p:nvSpPr>
            <p:spPr bwMode="auto">
              <a:xfrm flipH="1" flipV="1">
                <a:off x="480" y="3360"/>
                <a:ext cx="48" cy="48"/>
              </a:xfrm>
              <a:prstGeom prst="line">
                <a:avLst/>
              </a:prstGeom>
              <a:noFill/>
              <a:ln w="9525">
                <a:solidFill>
                  <a:schemeClr val="tx1"/>
                </a:solidFill>
                <a:round/>
              </a:ln>
              <a:effectLst/>
            </p:spPr>
            <p:txBody>
              <a:bodyPr/>
              <a:lstStyle/>
              <a:p>
                <a:endParaRPr lang="zh-CN" altLang="en-US" dirty="0">
                  <a:latin typeface="Times New Roman" panose="02020603050405020304" pitchFamily="18" charset="0"/>
                  <a:ea typeface="黑体" panose="02010609060101010101" pitchFamily="49" charset="-122"/>
                </a:endParaRPr>
              </a:p>
            </p:txBody>
          </p:sp>
          <p:sp>
            <p:nvSpPr>
              <p:cNvPr id="387118" name="Line 46"/>
              <p:cNvSpPr>
                <a:spLocks noChangeShapeType="1"/>
              </p:cNvSpPr>
              <p:nvPr/>
            </p:nvSpPr>
            <p:spPr bwMode="auto">
              <a:xfrm flipV="1">
                <a:off x="480" y="3360"/>
                <a:ext cx="48" cy="48"/>
              </a:xfrm>
              <a:prstGeom prst="line">
                <a:avLst/>
              </a:prstGeom>
              <a:noFill/>
              <a:ln w="9525">
                <a:solidFill>
                  <a:schemeClr val="tx1"/>
                </a:solidFill>
                <a:round/>
              </a:ln>
              <a:effectLst/>
            </p:spPr>
            <p:txBody>
              <a:bodyPr/>
              <a:lstStyle/>
              <a:p>
                <a:endParaRPr lang="zh-CN" altLang="en-US" dirty="0">
                  <a:latin typeface="Times New Roman" panose="02020603050405020304" pitchFamily="18" charset="0"/>
                  <a:ea typeface="黑体" panose="02010609060101010101" pitchFamily="49" charset="-122"/>
                </a:endParaRPr>
              </a:p>
            </p:txBody>
          </p:sp>
        </p:grpSp>
        <p:sp>
          <p:nvSpPr>
            <p:cNvPr id="387119" name="Line 47"/>
            <p:cNvSpPr>
              <a:spLocks noChangeShapeType="1"/>
            </p:cNvSpPr>
            <p:nvPr/>
          </p:nvSpPr>
          <p:spPr bwMode="auto">
            <a:xfrm>
              <a:off x="2640" y="2832"/>
              <a:ext cx="0" cy="1008"/>
            </a:xfrm>
            <a:prstGeom prst="line">
              <a:avLst/>
            </a:prstGeom>
            <a:noFill/>
            <a:ln w="9525">
              <a:solidFill>
                <a:schemeClr val="tx1"/>
              </a:solidFill>
              <a:round/>
            </a:ln>
            <a:effectLst/>
          </p:spPr>
          <p:txBody>
            <a:bodyPr/>
            <a:lstStyle/>
            <a:p>
              <a:endParaRPr lang="zh-CN" altLang="en-US" dirty="0">
                <a:latin typeface="Times New Roman" panose="02020603050405020304" pitchFamily="18" charset="0"/>
                <a:ea typeface="黑体" panose="02010609060101010101" pitchFamily="49" charset="-122"/>
              </a:endParaRPr>
            </a:p>
          </p:txBody>
        </p:sp>
        <p:graphicFrame>
          <p:nvGraphicFramePr>
            <p:cNvPr id="387120" name="Object 48"/>
            <p:cNvGraphicFramePr>
              <a:graphicFrameLocks noChangeAspect="1"/>
            </p:cNvGraphicFramePr>
            <p:nvPr/>
          </p:nvGraphicFramePr>
          <p:xfrm>
            <a:off x="3600" y="3696"/>
            <a:ext cx="112" cy="120"/>
          </p:xfrm>
          <a:graphic>
            <a:graphicData uri="http://schemas.openxmlformats.org/presentationml/2006/ole">
              <mc:AlternateContent xmlns:mc="http://schemas.openxmlformats.org/markup-compatibility/2006">
                <mc:Choice xmlns:v="urn:schemas-microsoft-com:vml" Requires="v">
                  <p:oleObj spid="_x0000_s1072616" name="Equation" r:id="rId6" imgW="5689600" imgH="6096000" progId="Equation.DSMT4">
                    <p:embed/>
                  </p:oleObj>
                </mc:Choice>
                <mc:Fallback>
                  <p:oleObj name="Equation" r:id="rId6" imgW="5689600" imgH="60960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0" y="3696"/>
                          <a:ext cx="112" cy="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7121" name="Object 49"/>
            <p:cNvGraphicFramePr>
              <a:graphicFrameLocks noChangeAspect="1"/>
            </p:cNvGraphicFramePr>
            <p:nvPr/>
          </p:nvGraphicFramePr>
          <p:xfrm>
            <a:off x="1344" y="2352"/>
            <a:ext cx="128" cy="152"/>
          </p:xfrm>
          <a:graphic>
            <a:graphicData uri="http://schemas.openxmlformats.org/presentationml/2006/ole">
              <mc:AlternateContent xmlns:mc="http://schemas.openxmlformats.org/markup-compatibility/2006">
                <mc:Choice xmlns:v="urn:schemas-microsoft-com:vml" Requires="v">
                  <p:oleObj spid="_x0000_s1072617" name="Equation" r:id="rId8" imgW="6502400" imgH="7721600" progId="Equation.DSMT4">
                    <p:embed/>
                  </p:oleObj>
                </mc:Choice>
                <mc:Fallback>
                  <p:oleObj name="Equation" r:id="rId8" imgW="6502400" imgH="77216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44" y="2352"/>
                          <a:ext cx="128"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7122" name="Object 50"/>
            <p:cNvGraphicFramePr>
              <a:graphicFrameLocks noChangeAspect="1"/>
            </p:cNvGraphicFramePr>
            <p:nvPr/>
          </p:nvGraphicFramePr>
          <p:xfrm>
            <a:off x="2592" y="3792"/>
            <a:ext cx="144" cy="216"/>
          </p:xfrm>
          <a:graphic>
            <a:graphicData uri="http://schemas.openxmlformats.org/presentationml/2006/ole">
              <mc:AlternateContent xmlns:mc="http://schemas.openxmlformats.org/markup-compatibility/2006">
                <mc:Choice xmlns:v="urn:schemas-microsoft-com:vml" Requires="v">
                  <p:oleObj spid="_x0000_s1072618" name="Equation" r:id="rId10" imgW="7315200" imgH="10972800" progId="Equation.DSMT4">
                    <p:embed/>
                  </p:oleObj>
                </mc:Choice>
                <mc:Fallback>
                  <p:oleObj name="Equation" r:id="rId10" imgW="7315200" imgH="109728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92" y="3792"/>
                          <a:ext cx="144"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7123" name="Object 51"/>
            <p:cNvGraphicFramePr>
              <a:graphicFrameLocks noChangeAspect="1"/>
            </p:cNvGraphicFramePr>
            <p:nvPr/>
          </p:nvGraphicFramePr>
          <p:xfrm>
            <a:off x="1968" y="2496"/>
            <a:ext cx="488" cy="216"/>
          </p:xfrm>
          <a:graphic>
            <a:graphicData uri="http://schemas.openxmlformats.org/presentationml/2006/ole">
              <mc:AlternateContent xmlns:mc="http://schemas.openxmlformats.org/markup-compatibility/2006">
                <mc:Choice xmlns:v="urn:schemas-microsoft-com:vml" Requires="v">
                  <p:oleObj spid="_x0000_s1072619" name="Equation" r:id="rId12" imgW="24790400" imgH="10972800" progId="Equation.DSMT4">
                    <p:embed/>
                  </p:oleObj>
                </mc:Choice>
                <mc:Fallback>
                  <p:oleObj name="Equation" r:id="rId12" imgW="24790400" imgH="109728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68" y="2496"/>
                          <a:ext cx="488"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7124" name="Object 52"/>
            <p:cNvGraphicFramePr>
              <a:graphicFrameLocks noChangeAspect="1"/>
            </p:cNvGraphicFramePr>
            <p:nvPr/>
          </p:nvGraphicFramePr>
          <p:xfrm>
            <a:off x="2688" y="2832"/>
            <a:ext cx="488" cy="320"/>
          </p:xfrm>
          <a:graphic>
            <a:graphicData uri="http://schemas.openxmlformats.org/presentationml/2006/ole">
              <mc:AlternateContent xmlns:mc="http://schemas.openxmlformats.org/markup-compatibility/2006">
                <mc:Choice xmlns:v="urn:schemas-microsoft-com:vml" Requires="v">
                  <p:oleObj spid="_x0000_s1072620" name="Equation" r:id="rId14" imgW="24790400" imgH="16256000" progId="Equation.DSMT4">
                    <p:embed/>
                  </p:oleObj>
                </mc:Choice>
                <mc:Fallback>
                  <p:oleObj name="Equation" r:id="rId14" imgW="24790400" imgH="1625600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88" y="2832"/>
                          <a:ext cx="488" cy="32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7125" name="Object 53"/>
            <p:cNvGraphicFramePr>
              <a:graphicFrameLocks noChangeAspect="1"/>
            </p:cNvGraphicFramePr>
            <p:nvPr/>
          </p:nvGraphicFramePr>
          <p:xfrm>
            <a:off x="3600" y="2352"/>
            <a:ext cx="720" cy="312"/>
          </p:xfrm>
          <a:graphic>
            <a:graphicData uri="http://schemas.openxmlformats.org/presentationml/2006/ole">
              <mc:AlternateContent xmlns:mc="http://schemas.openxmlformats.org/markup-compatibility/2006">
                <mc:Choice xmlns:v="urn:schemas-microsoft-com:vml" Requires="v">
                  <p:oleObj spid="_x0000_s1072621" name="Equation" r:id="rId16" imgW="36576000" imgH="15849600" progId="Equation.DSMT4">
                    <p:embed/>
                  </p:oleObj>
                </mc:Choice>
                <mc:Fallback>
                  <p:oleObj name="Equation" r:id="rId16" imgW="36576000" imgH="15849600" progId="Equation.DSMT4">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00" y="2352"/>
                          <a:ext cx="720"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sz="3600" dirty="0"/>
              <a:t>提纲</a:t>
            </a:r>
            <a:endParaRPr lang="de-DE" sz="3600"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t>3</a:t>
            </a:fld>
            <a:endParaRPr lang="en-US"/>
          </a:p>
        </p:txBody>
      </p:sp>
      <p:sp>
        <p:nvSpPr>
          <p:cNvPr id="80899" name="Text Box 3"/>
          <p:cNvSpPr txBox="1">
            <a:spLocks noChangeArrowheads="1"/>
          </p:cNvSpPr>
          <p:nvPr/>
        </p:nvSpPr>
        <p:spPr bwMode="auto">
          <a:xfrm>
            <a:off x="138113" y="1774825"/>
            <a:ext cx="8505825" cy="4725988"/>
          </a:xfrm>
          <a:prstGeom prst="rect">
            <a:avLst/>
          </a:prstGeom>
          <a:noFill/>
          <a:ln w="9525">
            <a:noFill/>
            <a:round/>
          </a:ln>
        </p:spPr>
        <p:txBody>
          <a:bodyPr/>
          <a:lstStyle/>
          <a:p>
            <a:pPr marL="514350" indent="-514350" defTabSz="-635">
              <a:lnSpc>
                <a:spcPct val="150000"/>
              </a:lnSpc>
              <a:spcBef>
                <a:spcPts val="700"/>
              </a:spcBef>
              <a:buClr>
                <a:srgbClr val="336699"/>
              </a:buClr>
              <a:buSzPct val="80000"/>
              <a:buFont typeface="Calibri" panose="020F0502020204030204" pitchFamily="34" charset="0"/>
              <a:buChar char="❶"/>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sz="3200" dirty="0">
                <a:solidFill>
                  <a:srgbClr val="336699"/>
                </a:solidFill>
                <a:latin typeface="Calibri" panose="020F0502020204030204" pitchFamily="34" charset="0"/>
                <a:ea typeface="黑体" panose="02010609060101010101" pitchFamily="49" charset="-122"/>
              </a:rPr>
              <a:t>上一讲及向量空间模型回顾</a:t>
            </a:r>
            <a:endParaRPr lang="en-US" altLang="zh-CN" sz="3200" dirty="0">
              <a:solidFill>
                <a:srgbClr val="336699"/>
              </a:solidFill>
              <a:latin typeface="Calibri" panose="020F0502020204030204" pitchFamily="34" charset="0"/>
              <a:ea typeface="黑体" panose="02010609060101010101" pitchFamily="49" charset="-122"/>
            </a:endParaRPr>
          </a:p>
          <a:p>
            <a:pPr marL="514350" indent="-514350" defTabSz="-635">
              <a:lnSpc>
                <a:spcPct val="150000"/>
              </a:lnSpc>
              <a:spcBef>
                <a:spcPts val="700"/>
              </a:spcBef>
              <a:buClr>
                <a:srgbClr val="336699"/>
              </a:buClr>
              <a:buSzPct val="80000"/>
              <a:buFont typeface="Calibri" panose="020F0502020204030204" pitchFamily="34" charset="0"/>
              <a:buChar char="❷"/>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sz="3200" dirty="0">
                <a:solidFill>
                  <a:schemeClr val="accent1">
                    <a:lumMod val="20000"/>
                    <a:lumOff val="80000"/>
                  </a:schemeClr>
                </a:solidFill>
                <a:latin typeface="Calibri" panose="020F0502020204030204" pitchFamily="34" charset="0"/>
                <a:ea typeface="黑体" panose="02010609060101010101" pitchFamily="49" charset="-122"/>
              </a:rPr>
              <a:t>基本概率统计知识</a:t>
            </a:r>
            <a:endParaRPr lang="en-US" sz="3200" dirty="0">
              <a:solidFill>
                <a:schemeClr val="accent1">
                  <a:lumMod val="20000"/>
                  <a:lumOff val="80000"/>
                </a:schemeClr>
              </a:solidFill>
              <a:latin typeface="Calibri" panose="020F0502020204030204" pitchFamily="34" charset="0"/>
              <a:ea typeface="黑体" panose="02010609060101010101" pitchFamily="49" charset="-122"/>
            </a:endParaRPr>
          </a:p>
          <a:p>
            <a:pPr marL="514350" indent="-514350" defTabSz="-635">
              <a:lnSpc>
                <a:spcPct val="150000"/>
              </a:lnSpc>
              <a:spcBef>
                <a:spcPts val="700"/>
              </a:spcBef>
              <a:buClr>
                <a:srgbClr val="336699"/>
              </a:buClr>
              <a:buSzPct val="80000"/>
              <a:buFont typeface="Calibri" panose="020F0502020204030204" pitchFamily="34" charset="0"/>
              <a:buChar char="❸"/>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3200" dirty="0">
                <a:solidFill>
                  <a:schemeClr val="accent1">
                    <a:lumMod val="20000"/>
                    <a:lumOff val="80000"/>
                  </a:schemeClr>
                </a:solidFill>
                <a:latin typeface="Calibri" panose="020F0502020204030204" pitchFamily="34" charset="0"/>
                <a:ea typeface="黑体" panose="02010609060101010101" pitchFamily="49" charset="-122"/>
              </a:rPr>
              <a:t>Logistic</a:t>
            </a:r>
            <a:r>
              <a:rPr lang="zh-CN" altLang="en-US" sz="3200" dirty="0">
                <a:solidFill>
                  <a:schemeClr val="accent1">
                    <a:lumMod val="20000"/>
                    <a:lumOff val="80000"/>
                  </a:schemeClr>
                </a:solidFill>
                <a:latin typeface="Calibri" panose="020F0502020204030204" pitchFamily="34" charset="0"/>
                <a:ea typeface="黑体" panose="02010609060101010101" pitchFamily="49" charset="-122"/>
              </a:rPr>
              <a:t>回归模型</a:t>
            </a:r>
            <a:endParaRPr lang="en-US" sz="3200" dirty="0">
              <a:solidFill>
                <a:schemeClr val="accent1">
                  <a:lumMod val="20000"/>
                  <a:lumOff val="80000"/>
                </a:schemeClr>
              </a:solidFill>
              <a:latin typeface="Calibri" panose="020F0502020204030204" pitchFamily="34" charset="0"/>
              <a:ea typeface="黑体" panose="02010609060101010101" pitchFamily="49" charset="-122"/>
            </a:endParaRPr>
          </a:p>
          <a:p>
            <a:pPr marL="514350" indent="-514350" defTabSz="-635">
              <a:lnSpc>
                <a:spcPct val="150000"/>
              </a:lnSpc>
              <a:spcBef>
                <a:spcPts val="700"/>
              </a:spcBef>
              <a:buClr>
                <a:srgbClr val="336699"/>
              </a:buClr>
              <a:buSzPct val="80000"/>
              <a:buFont typeface="Calibri" panose="020F0502020204030204" pitchFamily="34" charset="0"/>
              <a:buChar char="❹"/>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chemeClr val="accent1">
                    <a:lumMod val="20000"/>
                    <a:lumOff val="80000"/>
                  </a:schemeClr>
                </a:solidFill>
                <a:latin typeface="Calibri" panose="020F0502020204030204" pitchFamily="34" charset="0"/>
                <a:ea typeface="黑体" panose="02010609060101010101" pitchFamily="49" charset="-122"/>
              </a:rPr>
              <a:t>BIM</a:t>
            </a:r>
            <a:r>
              <a:rPr lang="zh-CN" altLang="en-US" sz="3200" dirty="0">
                <a:solidFill>
                  <a:schemeClr val="accent1">
                    <a:lumMod val="20000"/>
                    <a:lumOff val="80000"/>
                  </a:schemeClr>
                </a:solidFill>
                <a:latin typeface="Calibri" panose="020F0502020204030204" pitchFamily="34" charset="0"/>
                <a:ea typeface="黑体" panose="02010609060101010101" pitchFamily="49" charset="-122"/>
              </a:rPr>
              <a:t>模型</a:t>
            </a:r>
            <a:endParaRPr lang="en-US" sz="3200" dirty="0">
              <a:solidFill>
                <a:schemeClr val="accent1">
                  <a:lumMod val="20000"/>
                  <a:lumOff val="80000"/>
                </a:schemeClr>
              </a:solidFill>
              <a:latin typeface="Calibri" panose="020F0502020204030204" pitchFamily="34" charset="0"/>
              <a:ea typeface="黑体" panose="02010609060101010101" pitchFamily="49" charset="-122"/>
            </a:endParaRPr>
          </a:p>
          <a:p>
            <a:pPr marL="514350" indent="-514350" defTabSz="-635">
              <a:lnSpc>
                <a:spcPct val="150000"/>
              </a:lnSpc>
              <a:spcBef>
                <a:spcPts val="700"/>
              </a:spcBef>
              <a:buClr>
                <a:srgbClr val="336699"/>
              </a:buClr>
              <a:buSzPct val="80000"/>
              <a:buFont typeface="Calibri" panose="020F0502020204030204" pitchFamily="34" charset="0"/>
              <a:buChar char="❺"/>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3200" dirty="0">
                <a:solidFill>
                  <a:schemeClr val="accent1">
                    <a:lumMod val="20000"/>
                    <a:lumOff val="80000"/>
                  </a:schemeClr>
                </a:solidFill>
                <a:latin typeface="Calibri" panose="020F0502020204030204" pitchFamily="34" charset="0"/>
                <a:ea typeface="黑体" panose="02010609060101010101" pitchFamily="49" charset="-122"/>
              </a:rPr>
              <a:t>BM25</a:t>
            </a:r>
            <a:r>
              <a:rPr lang="zh-CN" altLang="en-US" sz="3200" dirty="0">
                <a:solidFill>
                  <a:schemeClr val="accent1">
                    <a:lumMod val="20000"/>
                    <a:lumOff val="80000"/>
                  </a:schemeClr>
                </a:solidFill>
                <a:latin typeface="Calibri" panose="020F0502020204030204" pitchFamily="34" charset="0"/>
                <a:ea typeface="黑体" panose="02010609060101010101" pitchFamily="49" charset="-122"/>
              </a:rPr>
              <a:t>模型</a:t>
            </a:r>
            <a:endParaRPr lang="en-US" sz="3200" dirty="0">
              <a:solidFill>
                <a:schemeClr val="accent1">
                  <a:lumMod val="20000"/>
                  <a:lumOff val="80000"/>
                </a:schemeClr>
              </a:solidFill>
              <a:latin typeface="Calibri" panose="020F0502020204030204" pitchFamily="34" charset="0"/>
              <a:ea typeface="黑体" panose="02010609060101010101" pitchFamily="49"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en-US" altLang="zh-CN" dirty="0">
                <a:latin typeface="Times New Roman" panose="02020603050405020304" pitchFamily="18" charset="0"/>
              </a:rPr>
              <a:t>Logistic </a:t>
            </a:r>
            <a:r>
              <a:rPr lang="zh-CN" altLang="en-US" dirty="0">
                <a:latin typeface="Times New Roman" panose="02020603050405020304" pitchFamily="18" charset="0"/>
              </a:rPr>
              <a:t>回归</a:t>
            </a:r>
          </a:p>
        </p:txBody>
      </p:sp>
      <p:graphicFrame>
        <p:nvGraphicFramePr>
          <p:cNvPr id="408580" name="Object 4"/>
          <p:cNvGraphicFramePr>
            <a:graphicFrameLocks noGrp="1" noChangeAspect="1"/>
          </p:cNvGraphicFramePr>
          <p:nvPr>
            <p:ph idx="1"/>
          </p:nvPr>
        </p:nvGraphicFramePr>
        <p:xfrm>
          <a:off x="1331913" y="3284538"/>
          <a:ext cx="3878262" cy="785812"/>
        </p:xfrm>
        <a:graphic>
          <a:graphicData uri="http://schemas.openxmlformats.org/presentationml/2006/ole">
            <mc:AlternateContent xmlns:mc="http://schemas.openxmlformats.org/markup-compatibility/2006">
              <mc:Choice xmlns:v="urn:schemas-microsoft-com:vml" Requires="v">
                <p:oleObj spid="_x0000_s1073294" name="Equation" r:id="rId4" imgW="2070100" imgH="419100" progId="Equation.DSMT4">
                  <p:embed/>
                </p:oleObj>
              </mc:Choice>
              <mc:Fallback>
                <p:oleObj name="Equation" r:id="rId4" imgW="2070100" imgH="4191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3284538"/>
                        <a:ext cx="3878262"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灯片编号占位符 7"/>
          <p:cNvSpPr>
            <a:spLocks noGrp="1"/>
          </p:cNvSpPr>
          <p:nvPr>
            <p:ph type="sldNum" sz="quarter" idx="12"/>
          </p:nvPr>
        </p:nvSpPr>
        <p:spPr/>
        <p:txBody>
          <a:bodyPr/>
          <a:lstStyle/>
          <a:p>
            <a:fld id="{7F4048D3-5251-4AB3-8782-CD607EE8639A}" type="slidenum">
              <a:rPr lang="en-US" altLang="zh-CN"/>
              <a:t>30</a:t>
            </a:fld>
            <a:endParaRPr lang="en-US" altLang="zh-CN"/>
          </a:p>
        </p:txBody>
      </p:sp>
      <p:sp>
        <p:nvSpPr>
          <p:cNvPr id="408579" name="Rectangle 3"/>
          <p:cNvSpPr>
            <a:spLocks noGrp="1" noChangeArrowheads="1"/>
          </p:cNvSpPr>
          <p:nvPr>
            <p:ph type="body" sz="half" idx="4294967295"/>
          </p:nvPr>
        </p:nvSpPr>
        <p:spPr>
          <a:xfrm>
            <a:off x="0" y="1703388"/>
            <a:ext cx="5903913" cy="4940300"/>
          </a:xfrm>
        </p:spPr>
        <p:txBody>
          <a:bodyPr/>
          <a:lstStyle/>
          <a:p>
            <a:r>
              <a:rPr lang="en-US" altLang="zh-CN" sz="2800" dirty="0">
                <a:latin typeface="Times New Roman" panose="02020603050405020304" pitchFamily="18" charset="0"/>
              </a:rPr>
              <a:t>Logistic</a:t>
            </a:r>
            <a:r>
              <a:rPr lang="zh-CN" altLang="en-US" sz="2800" dirty="0">
                <a:latin typeface="Times New Roman" panose="02020603050405020304" pitchFamily="18" charset="0"/>
              </a:rPr>
              <a:t>回归是一种非线性回归</a:t>
            </a:r>
          </a:p>
          <a:p>
            <a:r>
              <a:rPr lang="en-US" altLang="zh-CN" sz="2800" dirty="0">
                <a:latin typeface="Times New Roman" panose="02020603050405020304" pitchFamily="18" charset="0"/>
              </a:rPr>
              <a:t>Logistic (</a:t>
            </a:r>
            <a:r>
              <a:rPr lang="zh-CN" altLang="en-US" sz="2800" dirty="0">
                <a:latin typeface="Times New Roman" panose="02020603050405020304" pitchFamily="18" charset="0"/>
              </a:rPr>
              <a:t>也叫</a:t>
            </a:r>
            <a:r>
              <a:rPr lang="en-US" altLang="zh-CN" sz="2800" dirty="0">
                <a:latin typeface="Times New Roman" panose="02020603050405020304" pitchFamily="18" charset="0"/>
              </a:rPr>
              <a:t>Sigmoid)</a:t>
            </a:r>
            <a:r>
              <a:rPr lang="zh-CN" altLang="en-US" sz="2800" dirty="0">
                <a:latin typeface="Times New Roman" panose="02020603050405020304" pitchFamily="18" charset="0"/>
              </a:rPr>
              <a:t>函数</a:t>
            </a:r>
            <a:r>
              <a:rPr lang="en-US" altLang="zh-CN" sz="2800" dirty="0">
                <a:latin typeface="Times New Roman" panose="02020603050405020304" pitchFamily="18" charset="0"/>
              </a:rPr>
              <a:t>(</a:t>
            </a:r>
            <a:r>
              <a:rPr lang="en-US" altLang="zh-CN" sz="2800" i="1" dirty="0">
                <a:latin typeface="Times New Roman" panose="02020603050405020304" pitchFamily="18" charset="0"/>
              </a:rPr>
              <a:t>S</a:t>
            </a:r>
            <a:r>
              <a:rPr lang="zh-CN" altLang="en-US" sz="2800" dirty="0">
                <a:latin typeface="Times New Roman" panose="02020603050405020304" pitchFamily="18" charset="0"/>
              </a:rPr>
              <a:t>型曲线</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p>
          <a:p>
            <a:endParaRPr lang="zh-CN" altLang="en-US" sz="2800" dirty="0">
              <a:latin typeface="Times New Roman" panose="02020603050405020304" pitchFamily="18" charset="0"/>
            </a:endParaRPr>
          </a:p>
          <a:p>
            <a:endParaRPr lang="zh-CN" altLang="en-US" sz="2800" dirty="0">
              <a:latin typeface="Times New Roman" panose="02020603050405020304" pitchFamily="18" charset="0"/>
            </a:endParaRPr>
          </a:p>
          <a:p>
            <a:r>
              <a:rPr lang="en-US" altLang="zh-CN" sz="2800" dirty="0">
                <a:latin typeface="Times New Roman" panose="02020603050405020304" pitchFamily="18" charset="0"/>
              </a:rPr>
              <a:t>Logistic</a:t>
            </a:r>
            <a:r>
              <a:rPr lang="zh-CN" altLang="en-US" sz="2800" dirty="0">
                <a:latin typeface="Times New Roman" panose="02020603050405020304" pitchFamily="18" charset="0"/>
              </a:rPr>
              <a:t>回归可以转化成线性回归来实现</a:t>
            </a:r>
            <a:endParaRPr lang="zh-CN" altLang="en-US" sz="2800" dirty="0"/>
          </a:p>
          <a:p>
            <a:endParaRPr lang="en-US" altLang="zh-CN" sz="2800" dirty="0"/>
          </a:p>
        </p:txBody>
      </p:sp>
      <p:graphicFrame>
        <p:nvGraphicFramePr>
          <p:cNvPr id="408581" name="Object 5"/>
          <p:cNvGraphicFramePr>
            <a:graphicFrameLocks noGrp="1" noChangeAspect="1"/>
          </p:cNvGraphicFramePr>
          <p:nvPr>
            <p:ph sz="quarter" idx="4294967295"/>
          </p:nvPr>
        </p:nvGraphicFramePr>
        <p:xfrm>
          <a:off x="0" y="5564188"/>
          <a:ext cx="4321175" cy="912812"/>
        </p:xfrm>
        <a:graphic>
          <a:graphicData uri="http://schemas.openxmlformats.org/presentationml/2006/ole">
            <mc:AlternateContent xmlns:mc="http://schemas.openxmlformats.org/markup-compatibility/2006">
              <mc:Choice xmlns:v="urn:schemas-microsoft-com:vml" Requires="v">
                <p:oleObj spid="_x0000_s1073295" name="Equation" r:id="rId6" imgW="1981200" imgH="419100" progId="Equation.DSMT4">
                  <p:embed/>
                </p:oleObj>
              </mc:Choice>
              <mc:Fallback>
                <p:oleObj name="Equation" r:id="rId6" imgW="1981200" imgH="4191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5564188"/>
                        <a:ext cx="4321175" cy="912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8583" name="Line 7"/>
          <p:cNvSpPr>
            <a:spLocks noChangeShapeType="1"/>
          </p:cNvSpPr>
          <p:nvPr/>
        </p:nvSpPr>
        <p:spPr bwMode="auto">
          <a:xfrm>
            <a:off x="5683250" y="3957638"/>
            <a:ext cx="3352800" cy="0"/>
          </a:xfrm>
          <a:prstGeom prst="line">
            <a:avLst/>
          </a:prstGeom>
          <a:noFill/>
          <a:ln w="9525">
            <a:solidFill>
              <a:schemeClr val="tx1"/>
            </a:solidFill>
            <a:round/>
            <a:tailEnd type="triangle" w="med" len="med"/>
          </a:ln>
          <a:effectLst/>
        </p:spPr>
        <p:txBody>
          <a:bodyPr wrap="none" anchor="ctr"/>
          <a:lstStyle/>
          <a:p>
            <a:endParaRPr lang="zh-CN" altLang="en-US" dirty="0">
              <a:latin typeface="Times New Roman" panose="02020603050405020304" pitchFamily="18" charset="0"/>
              <a:ea typeface="黑体" panose="02010609060101010101" pitchFamily="49" charset="-122"/>
            </a:endParaRPr>
          </a:p>
        </p:txBody>
      </p:sp>
      <p:sp>
        <p:nvSpPr>
          <p:cNvPr id="408584" name="Line 8"/>
          <p:cNvSpPr>
            <a:spLocks noChangeShapeType="1"/>
          </p:cNvSpPr>
          <p:nvPr/>
        </p:nvSpPr>
        <p:spPr bwMode="auto">
          <a:xfrm flipV="1">
            <a:off x="7143750" y="2205038"/>
            <a:ext cx="0" cy="1752600"/>
          </a:xfrm>
          <a:prstGeom prst="line">
            <a:avLst/>
          </a:prstGeom>
          <a:noFill/>
          <a:ln w="9525">
            <a:solidFill>
              <a:schemeClr val="tx1"/>
            </a:solidFill>
            <a:round/>
            <a:tailEnd type="triangle" w="med" len="med"/>
          </a:ln>
          <a:effectLst/>
        </p:spPr>
        <p:txBody>
          <a:bodyPr wrap="none" anchor="ctr"/>
          <a:lstStyle/>
          <a:p>
            <a:endParaRPr lang="zh-CN" altLang="en-US" dirty="0">
              <a:latin typeface="Times New Roman" panose="02020603050405020304" pitchFamily="18" charset="0"/>
              <a:ea typeface="黑体" panose="02010609060101010101" pitchFamily="49" charset="-122"/>
            </a:endParaRPr>
          </a:p>
        </p:txBody>
      </p:sp>
      <p:sp>
        <p:nvSpPr>
          <p:cNvPr id="408585" name="Freeform 9"/>
          <p:cNvSpPr/>
          <p:nvPr/>
        </p:nvSpPr>
        <p:spPr bwMode="auto">
          <a:xfrm>
            <a:off x="5924550" y="2967038"/>
            <a:ext cx="2590800" cy="838200"/>
          </a:xfrm>
          <a:custGeom>
            <a:avLst/>
            <a:gdLst/>
            <a:ahLst/>
            <a:cxnLst>
              <a:cxn ang="0">
                <a:pos x="0" y="528"/>
              </a:cxn>
              <a:cxn ang="0">
                <a:pos x="624" y="432"/>
              </a:cxn>
              <a:cxn ang="0">
                <a:pos x="768" y="240"/>
              </a:cxn>
              <a:cxn ang="0">
                <a:pos x="912" y="96"/>
              </a:cxn>
              <a:cxn ang="0">
                <a:pos x="1632" y="0"/>
              </a:cxn>
            </a:cxnLst>
            <a:rect l="0" t="0" r="r" b="b"/>
            <a:pathLst>
              <a:path w="1632" h="528">
                <a:moveTo>
                  <a:pt x="0" y="528"/>
                </a:moveTo>
                <a:cubicBezTo>
                  <a:pt x="248" y="504"/>
                  <a:pt x="496" y="480"/>
                  <a:pt x="624" y="432"/>
                </a:cubicBezTo>
                <a:cubicBezTo>
                  <a:pt x="752" y="384"/>
                  <a:pt x="720" y="296"/>
                  <a:pt x="768" y="240"/>
                </a:cubicBezTo>
                <a:cubicBezTo>
                  <a:pt x="816" y="184"/>
                  <a:pt x="768" y="136"/>
                  <a:pt x="912" y="96"/>
                </a:cubicBezTo>
                <a:cubicBezTo>
                  <a:pt x="1056" y="56"/>
                  <a:pt x="1344" y="28"/>
                  <a:pt x="1632" y="0"/>
                </a:cubicBezTo>
              </a:path>
            </a:pathLst>
          </a:custGeom>
          <a:noFill/>
          <a:ln w="9525">
            <a:solidFill>
              <a:schemeClr val="tx1"/>
            </a:solidFill>
            <a:round/>
          </a:ln>
          <a:effectLst/>
        </p:spPr>
        <p:txBody>
          <a:bodyPr wrap="none" anchor="ctr"/>
          <a:lstStyle/>
          <a:p>
            <a:endParaRPr lang="zh-CN" altLang="en-US" dirty="0">
              <a:latin typeface="Times New Roman" panose="02020603050405020304" pitchFamily="18" charset="0"/>
              <a:ea typeface="黑体" panose="02010609060101010101" pitchFamily="49" charset="-122"/>
            </a:endParaRPr>
          </a:p>
        </p:txBody>
      </p:sp>
      <p:sp>
        <p:nvSpPr>
          <p:cNvPr id="408586" name="Line 10"/>
          <p:cNvSpPr>
            <a:spLocks noChangeShapeType="1"/>
          </p:cNvSpPr>
          <p:nvPr/>
        </p:nvSpPr>
        <p:spPr bwMode="auto">
          <a:xfrm>
            <a:off x="5848350" y="2814638"/>
            <a:ext cx="2971800" cy="0"/>
          </a:xfrm>
          <a:prstGeom prst="line">
            <a:avLst/>
          </a:prstGeom>
          <a:noFill/>
          <a:ln w="9525">
            <a:solidFill>
              <a:schemeClr val="tx1"/>
            </a:solidFill>
            <a:prstDash val="dash"/>
            <a:round/>
          </a:ln>
          <a:effectLst/>
        </p:spPr>
        <p:txBody>
          <a:bodyPr wrap="none" anchor="ctr"/>
          <a:lstStyle/>
          <a:p>
            <a:endParaRPr lang="zh-CN" altLang="en-US" dirty="0">
              <a:latin typeface="Times New Roman" panose="02020603050405020304" pitchFamily="18" charset="0"/>
              <a:ea typeface="黑体" panose="02010609060101010101" pitchFamily="49" charset="-122"/>
            </a:endParaRPr>
          </a:p>
        </p:txBody>
      </p:sp>
      <p:sp>
        <p:nvSpPr>
          <p:cNvPr id="408587" name="Text Box 11"/>
          <p:cNvSpPr txBox="1">
            <a:spLocks noChangeArrowheads="1"/>
          </p:cNvSpPr>
          <p:nvPr/>
        </p:nvSpPr>
        <p:spPr bwMode="auto">
          <a:xfrm>
            <a:off x="6539800" y="3094038"/>
            <a:ext cx="276037" cy="338554"/>
          </a:xfrm>
          <a:prstGeom prst="rect">
            <a:avLst/>
          </a:prstGeom>
          <a:noFill/>
          <a:ln w="9525">
            <a:noFill/>
            <a:miter lim="800000"/>
          </a:ln>
          <a:effectLst/>
        </p:spPr>
        <p:txBody>
          <a:bodyPr wrap="none">
            <a:spAutoFit/>
          </a:bodyPr>
          <a:lstStyle/>
          <a:p>
            <a:pPr algn="ctr" eaLnBrk="0" hangingPunct="0"/>
            <a:r>
              <a:rPr kumimoji="0" lang="en-US" altLang="zh-CN" sz="1600" i="1" dirty="0">
                <a:latin typeface="Times New Roman" panose="02020603050405020304" pitchFamily="18" charset="0"/>
                <a:ea typeface="黑体" panose="02010609060101010101" pitchFamily="49" charset="-122"/>
              </a:rPr>
              <a:t>y</a:t>
            </a:r>
          </a:p>
        </p:txBody>
      </p:sp>
      <p:sp>
        <p:nvSpPr>
          <p:cNvPr id="408588" name="Text Box 12"/>
          <p:cNvSpPr txBox="1">
            <a:spLocks noChangeArrowheads="1"/>
          </p:cNvSpPr>
          <p:nvPr/>
        </p:nvSpPr>
        <p:spPr bwMode="auto">
          <a:xfrm>
            <a:off x="7145582" y="2479675"/>
            <a:ext cx="409086" cy="307777"/>
          </a:xfrm>
          <a:prstGeom prst="rect">
            <a:avLst/>
          </a:prstGeom>
          <a:noFill/>
          <a:ln w="9525">
            <a:noFill/>
            <a:miter lim="800000"/>
          </a:ln>
          <a:effectLst/>
        </p:spPr>
        <p:txBody>
          <a:bodyPr wrap="none">
            <a:spAutoFit/>
          </a:bodyPr>
          <a:lstStyle/>
          <a:p>
            <a:pPr algn="ctr" eaLnBrk="0" hangingPunct="0"/>
            <a:r>
              <a:rPr kumimoji="0" lang="en-US" altLang="zh-CN" sz="1400" b="1" dirty="0">
                <a:latin typeface="Times New Roman" panose="02020603050405020304" pitchFamily="18" charset="0"/>
                <a:ea typeface="黑体" panose="02010609060101010101" pitchFamily="49" charset="-122"/>
              </a:rPr>
              <a:t>1.0</a:t>
            </a:r>
          </a:p>
        </p:txBody>
      </p:sp>
      <p:sp>
        <p:nvSpPr>
          <p:cNvPr id="408589" name="Text Box 13"/>
          <p:cNvSpPr txBox="1">
            <a:spLocks noChangeArrowheads="1"/>
          </p:cNvSpPr>
          <p:nvPr/>
        </p:nvSpPr>
        <p:spPr bwMode="auto">
          <a:xfrm>
            <a:off x="7019925" y="4173538"/>
            <a:ext cx="360363" cy="304800"/>
          </a:xfrm>
          <a:prstGeom prst="rect">
            <a:avLst/>
          </a:prstGeom>
          <a:noFill/>
          <a:ln w="9525">
            <a:noFill/>
            <a:miter lim="800000"/>
          </a:ln>
          <a:effectLst/>
        </p:spPr>
        <p:txBody>
          <a:bodyPr>
            <a:spAutoFit/>
          </a:bodyPr>
          <a:lstStyle/>
          <a:p>
            <a:pPr>
              <a:spcBef>
                <a:spcPct val="50000"/>
              </a:spcBef>
            </a:pPr>
            <a:r>
              <a:rPr lang="en-US" altLang="zh-CN" sz="1400" i="1" dirty="0">
                <a:latin typeface="Times New Roman" panose="02020603050405020304" pitchFamily="18" charset="0"/>
                <a:ea typeface="黑体" panose="02010609060101010101" pitchFamily="49" charset="-122"/>
              </a:rPr>
              <a:t>x</a:t>
            </a:r>
          </a:p>
        </p:txBody>
      </p:sp>
      <p:sp>
        <p:nvSpPr>
          <p:cNvPr id="408590" name="Text Box 14"/>
          <p:cNvSpPr txBox="1">
            <a:spLocks noChangeArrowheads="1"/>
          </p:cNvSpPr>
          <p:nvPr/>
        </p:nvSpPr>
        <p:spPr bwMode="auto">
          <a:xfrm>
            <a:off x="7739063" y="2228850"/>
            <a:ext cx="1081087" cy="336550"/>
          </a:xfrm>
          <a:prstGeom prst="rect">
            <a:avLst/>
          </a:prstGeom>
          <a:noFill/>
          <a:ln w="9525">
            <a:noFill/>
            <a:miter lim="800000"/>
          </a:ln>
          <a:effectLst/>
        </p:spPr>
        <p:txBody>
          <a:bodyPr>
            <a:spAutoFit/>
          </a:bodyPr>
          <a:lstStyle/>
          <a:p>
            <a:pPr>
              <a:spcBef>
                <a:spcPct val="50000"/>
              </a:spcBef>
            </a:pPr>
            <a:r>
              <a:rPr lang="el-GR" altLang="zh-CN" sz="1600" dirty="0">
                <a:latin typeface="Times New Roman" panose="02020603050405020304" pitchFamily="18" charset="0"/>
                <a:ea typeface="黑体" panose="02010609060101010101" pitchFamily="49" charset="-122"/>
                <a:cs typeface="Times New Roman" panose="02020603050405020304" pitchFamily="18" charset="0"/>
              </a:rPr>
              <a:t>α</a:t>
            </a:r>
            <a:r>
              <a:rPr lang="en-US" altLang="zh-CN" sz="1600" dirty="0">
                <a:latin typeface="宋体" panose="02010600030101010101" pitchFamily="2" charset="-122"/>
                <a:ea typeface="黑体" panose="02010609060101010101" pitchFamily="49" charset="-122"/>
              </a:rPr>
              <a:t>=0</a:t>
            </a:r>
            <a:r>
              <a:rPr lang="el-GR" altLang="zh-CN" sz="1600" i="1" dirty="0">
                <a:latin typeface="Times New Roman" panose="02020603050405020304" pitchFamily="18" charset="0"/>
                <a:ea typeface="黑体" panose="02010609060101010101" pitchFamily="49" charset="-122"/>
              </a:rPr>
              <a:t>β</a:t>
            </a:r>
            <a:r>
              <a:rPr lang="en-US" altLang="zh-CN" sz="1600" dirty="0">
                <a:latin typeface="宋体" panose="02010600030101010101" pitchFamily="2" charset="-122"/>
                <a:ea typeface="黑体" panose="02010609060101010101" pitchFamily="49" charset="-122"/>
              </a:rPr>
              <a:t>=1</a:t>
            </a:r>
            <a:endParaRPr lang="el-GR" altLang="zh-CN" sz="1600" dirty="0">
              <a:latin typeface="宋体" panose="02010600030101010101" pitchFamily="2" charset="-122"/>
              <a:ea typeface="黑体" panose="02010609060101010101"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zh-CN" dirty="0">
                <a:latin typeface="Times New Roman" panose="02020603050405020304" pitchFamily="18" charset="0"/>
              </a:rPr>
              <a:t>Logistic </a:t>
            </a:r>
            <a:r>
              <a:rPr lang="zh-CN" altLang="en-US" dirty="0">
                <a:latin typeface="Times New Roman" panose="02020603050405020304" pitchFamily="18" charset="0"/>
              </a:rPr>
              <a:t>回归</a:t>
            </a:r>
            <a:r>
              <a:rPr lang="en-US" altLang="zh-CN" dirty="0">
                <a:latin typeface="Times New Roman" panose="02020603050405020304" pitchFamily="18" charset="0"/>
              </a:rPr>
              <a:t>IR</a:t>
            </a:r>
            <a:r>
              <a:rPr lang="zh-CN" altLang="en-US" dirty="0">
                <a:latin typeface="Times New Roman" panose="02020603050405020304" pitchFamily="18" charset="0"/>
              </a:rPr>
              <a:t>模型</a:t>
            </a:r>
          </a:p>
        </p:txBody>
      </p:sp>
      <p:graphicFrame>
        <p:nvGraphicFramePr>
          <p:cNvPr id="154630" name="Object 6"/>
          <p:cNvGraphicFramePr>
            <a:graphicFrameLocks noGrp="1" noChangeAspect="1"/>
          </p:cNvGraphicFramePr>
          <p:nvPr>
            <p:ph idx="1"/>
          </p:nvPr>
        </p:nvGraphicFramePr>
        <p:xfrm>
          <a:off x="2916238" y="3924300"/>
          <a:ext cx="3306762" cy="752475"/>
        </p:xfrm>
        <a:graphic>
          <a:graphicData uri="http://schemas.openxmlformats.org/presentationml/2006/ole">
            <mc:AlternateContent xmlns:mc="http://schemas.openxmlformats.org/markup-compatibility/2006">
              <mc:Choice xmlns:v="urn:schemas-microsoft-com:vml" Requires="v">
                <p:oleObj spid="_x0000_s1074318" name="Equation" r:id="rId4" imgW="1841500" imgH="419100" progId="Equation.DSMT4">
                  <p:embed/>
                </p:oleObj>
              </mc:Choice>
              <mc:Fallback>
                <p:oleObj name="Equation" r:id="rId4" imgW="1841500" imgH="4191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6238" y="3924300"/>
                        <a:ext cx="3306762" cy="752475"/>
                      </a:xfrm>
                      <a:prstGeom prst="rect">
                        <a:avLst/>
                      </a:prstGeom>
                      <a:noFill/>
                    </p:spPr>
                  </p:pic>
                </p:oleObj>
              </mc:Fallback>
            </mc:AlternateContent>
          </a:graphicData>
        </a:graphic>
      </p:graphicFrame>
      <p:sp>
        <p:nvSpPr>
          <p:cNvPr id="9" name="灯片编号占位符 7"/>
          <p:cNvSpPr>
            <a:spLocks noGrp="1"/>
          </p:cNvSpPr>
          <p:nvPr>
            <p:ph type="sldNum" sz="quarter" idx="12"/>
          </p:nvPr>
        </p:nvSpPr>
        <p:spPr/>
        <p:txBody>
          <a:bodyPr/>
          <a:lstStyle/>
          <a:p>
            <a:fld id="{90750C83-6189-4E26-8F04-09E156EA3ABA}" type="slidenum">
              <a:rPr lang="en-US" altLang="zh-CN"/>
              <a:t>31</a:t>
            </a:fld>
            <a:endParaRPr lang="en-US" altLang="zh-CN"/>
          </a:p>
        </p:txBody>
      </p:sp>
      <p:sp>
        <p:nvSpPr>
          <p:cNvPr id="154627" name="Rectangle 3"/>
          <p:cNvSpPr>
            <a:spLocks noGrp="1" noChangeArrowheads="1"/>
          </p:cNvSpPr>
          <p:nvPr>
            <p:ph type="body" sz="half" idx="4294967295"/>
          </p:nvPr>
        </p:nvSpPr>
        <p:spPr>
          <a:xfrm>
            <a:off x="0" y="1520825"/>
            <a:ext cx="8226425" cy="2960688"/>
          </a:xfrm>
        </p:spPr>
        <p:txBody>
          <a:bodyPr/>
          <a:lstStyle/>
          <a:p>
            <a:r>
              <a:rPr lang="zh-CN" altLang="en-US" sz="2400" dirty="0"/>
              <a:t>基本思想：</a:t>
            </a:r>
            <a:r>
              <a:rPr lang="zh-CN" altLang="en-US" sz="2400" dirty="0">
                <a:latin typeface="Times New Roman" panose="02020603050405020304" pitchFamily="18" charset="0"/>
              </a:rPr>
              <a:t>为了求</a:t>
            </a:r>
            <a:r>
              <a:rPr lang="en-US" altLang="zh-CN" sz="2400" i="1" dirty="0">
                <a:latin typeface="Times New Roman" panose="02020603050405020304" pitchFamily="18" charset="0"/>
              </a:rPr>
              <a:t>Q</a:t>
            </a:r>
            <a:r>
              <a:rPr lang="zh-CN" altLang="en-US" sz="2400" dirty="0">
                <a:latin typeface="Times New Roman" panose="02020603050405020304" pitchFamily="18" charset="0"/>
              </a:rPr>
              <a:t>和</a:t>
            </a:r>
            <a:r>
              <a:rPr lang="en-US" altLang="zh-CN" sz="2400" i="1" dirty="0">
                <a:latin typeface="Times New Roman" panose="02020603050405020304" pitchFamily="18" charset="0"/>
              </a:rPr>
              <a:t>D</a:t>
            </a:r>
            <a:r>
              <a:rPr lang="zh-CN" altLang="en-US" sz="2400" dirty="0">
                <a:latin typeface="Times New Roman" panose="02020603050405020304" pitchFamily="18" charset="0"/>
              </a:rPr>
              <a:t>相关的概率</a:t>
            </a:r>
            <a:r>
              <a:rPr lang="en-US" altLang="zh-CN" sz="2400" i="1" dirty="0">
                <a:latin typeface="Times New Roman" panose="02020603050405020304" pitchFamily="18" charset="0"/>
              </a:rPr>
              <a:t>P</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=1|</a:t>
            </a:r>
            <a:r>
              <a:rPr lang="en-US" altLang="zh-CN" sz="2400" i="1" dirty="0">
                <a:latin typeface="Times New Roman" panose="02020603050405020304" pitchFamily="18" charset="0"/>
              </a:rPr>
              <a:t>Q</a:t>
            </a:r>
            <a:r>
              <a:rPr lang="en-US" altLang="zh-CN" sz="2400" dirty="0">
                <a:latin typeface="Times New Roman" panose="02020603050405020304" pitchFamily="18" charset="0"/>
              </a:rPr>
              <a:t>,</a:t>
            </a:r>
            <a:r>
              <a:rPr lang="en-US" altLang="zh-CN" sz="2400" i="1" dirty="0">
                <a:latin typeface="Times New Roman" panose="02020603050405020304" pitchFamily="18" charset="0"/>
              </a:rPr>
              <a:t>D</a:t>
            </a:r>
            <a:r>
              <a:rPr lang="en-US" altLang="zh-CN" sz="2400" dirty="0">
                <a:latin typeface="Times New Roman" panose="02020603050405020304" pitchFamily="18" charset="0"/>
              </a:rPr>
              <a:t>)</a:t>
            </a:r>
            <a:r>
              <a:rPr lang="zh-CN" altLang="en-US" sz="2400" dirty="0">
                <a:latin typeface="Times New Roman" panose="02020603050405020304" pitchFamily="18" charset="0"/>
              </a:rPr>
              <a:t>，通过定义多个特征函数</a:t>
            </a:r>
            <a:r>
              <a:rPr lang="en-US" altLang="zh-CN" sz="2400" i="1" dirty="0" err="1">
                <a:latin typeface="Times New Roman" panose="02020603050405020304" pitchFamily="18" charset="0"/>
              </a:rPr>
              <a:t>f</a:t>
            </a:r>
            <a:r>
              <a:rPr lang="en-US" altLang="zh-CN" sz="2400" i="1" baseline="-25000" dirty="0" err="1">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Q</a:t>
            </a:r>
            <a:r>
              <a:rPr lang="en-US" altLang="zh-CN" sz="2400" dirty="0">
                <a:latin typeface="Times New Roman" panose="02020603050405020304" pitchFamily="18" charset="0"/>
              </a:rPr>
              <a:t>,</a:t>
            </a:r>
            <a:r>
              <a:rPr lang="en-US" altLang="zh-CN" sz="2400" i="1" dirty="0">
                <a:latin typeface="Times New Roman" panose="02020603050405020304" pitchFamily="18" charset="0"/>
              </a:rPr>
              <a:t>D</a:t>
            </a:r>
            <a:r>
              <a:rPr lang="en-US" altLang="zh-CN" sz="2400" dirty="0">
                <a:latin typeface="Times New Roman" panose="02020603050405020304" pitchFamily="18" charset="0"/>
              </a:rPr>
              <a:t>)</a:t>
            </a:r>
            <a:r>
              <a:rPr lang="zh-CN" altLang="en-US" sz="2400" dirty="0">
                <a:latin typeface="Times New Roman" panose="02020603050405020304" pitchFamily="18" charset="0"/>
              </a:rPr>
              <a:t>，认为</a:t>
            </a:r>
            <a:r>
              <a:rPr lang="en-US" altLang="zh-CN" sz="2400" i="1" dirty="0">
                <a:latin typeface="Times New Roman" panose="02020603050405020304" pitchFamily="18" charset="0"/>
              </a:rPr>
              <a:t>P</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=1|</a:t>
            </a:r>
            <a:r>
              <a:rPr lang="en-US" altLang="zh-CN" sz="2400" i="1" dirty="0">
                <a:latin typeface="Times New Roman" panose="02020603050405020304" pitchFamily="18" charset="0"/>
              </a:rPr>
              <a:t>Q</a:t>
            </a:r>
            <a:r>
              <a:rPr lang="en-US" altLang="zh-CN" sz="2400" dirty="0">
                <a:latin typeface="Times New Roman" panose="02020603050405020304" pitchFamily="18" charset="0"/>
              </a:rPr>
              <a:t>,</a:t>
            </a:r>
            <a:r>
              <a:rPr lang="en-US" altLang="zh-CN" sz="2400" i="1" dirty="0">
                <a:latin typeface="Times New Roman" panose="02020603050405020304" pitchFamily="18" charset="0"/>
              </a:rPr>
              <a:t>D</a:t>
            </a:r>
            <a:r>
              <a:rPr lang="en-US" altLang="zh-CN" sz="2400" dirty="0">
                <a:latin typeface="Times New Roman" panose="02020603050405020304" pitchFamily="18" charset="0"/>
              </a:rPr>
              <a:t>)</a:t>
            </a:r>
            <a:r>
              <a:rPr lang="zh-CN" altLang="en-US" sz="2400" dirty="0">
                <a:latin typeface="Times New Roman" panose="02020603050405020304" pitchFamily="18" charset="0"/>
              </a:rPr>
              <a:t>是这些函数的组合。</a:t>
            </a:r>
          </a:p>
          <a:p>
            <a:r>
              <a:rPr lang="en-US" altLang="zh-CN" sz="2400" dirty="0">
                <a:latin typeface="Times New Roman" panose="02020603050405020304" pitchFamily="18" charset="0"/>
              </a:rPr>
              <a:t>Cooper</a:t>
            </a:r>
            <a:r>
              <a:rPr lang="zh-CN" altLang="en-US" sz="2400" dirty="0">
                <a:latin typeface="Times New Roman" panose="02020603050405020304" pitchFamily="18" charset="0"/>
              </a:rPr>
              <a:t>等人提出一种做法*：定义</a:t>
            </a:r>
            <a:r>
              <a:rPr lang="en-US" altLang="zh-CN" sz="2400" dirty="0">
                <a:latin typeface="Times New Roman" panose="02020603050405020304" pitchFamily="18" charset="0"/>
              </a:rPr>
              <a:t>log(</a:t>
            </a:r>
            <a:r>
              <a:rPr lang="en-US" altLang="zh-CN" sz="2400" i="1" dirty="0">
                <a:latin typeface="Times New Roman" panose="02020603050405020304" pitchFamily="18" charset="0"/>
              </a:rPr>
              <a:t>P</a:t>
            </a:r>
            <a:r>
              <a:rPr lang="en-US" altLang="zh-CN" sz="2400" dirty="0">
                <a:latin typeface="Times New Roman" panose="02020603050405020304" pitchFamily="18" charset="0"/>
              </a:rPr>
              <a:t>/(1-</a:t>
            </a:r>
            <a:r>
              <a:rPr lang="en-US" altLang="zh-CN" sz="2400" i="1" dirty="0">
                <a:latin typeface="Times New Roman" panose="02020603050405020304" pitchFamily="18" charset="0"/>
              </a:rPr>
              <a:t>P</a:t>
            </a:r>
            <a:r>
              <a:rPr lang="en-US" altLang="zh-CN" sz="2400" dirty="0">
                <a:latin typeface="Times New Roman" panose="02020603050405020304" pitchFamily="18" charset="0"/>
              </a:rPr>
              <a:t>))</a:t>
            </a:r>
            <a:r>
              <a:rPr lang="zh-CN" altLang="en-US" sz="2400" dirty="0">
                <a:latin typeface="Times New Roman" panose="02020603050405020304" pitchFamily="18" charset="0"/>
              </a:rPr>
              <a:t>为多个特征函数的线性组合。则</a:t>
            </a:r>
            <a:r>
              <a:rPr lang="en-US" altLang="zh-CN" sz="2400" i="1" dirty="0">
                <a:latin typeface="Times New Roman" panose="02020603050405020304" pitchFamily="18" charset="0"/>
              </a:rPr>
              <a:t>P</a:t>
            </a:r>
            <a:r>
              <a:rPr lang="zh-CN" altLang="en-US" sz="2400" dirty="0">
                <a:latin typeface="Times New Roman" panose="02020603050405020304" pitchFamily="18" charset="0"/>
              </a:rPr>
              <a:t>是一个</a:t>
            </a:r>
            <a:r>
              <a:rPr lang="en-US" altLang="zh-CN" sz="2400" dirty="0">
                <a:latin typeface="Times New Roman" panose="02020603050405020304" pitchFamily="18" charset="0"/>
              </a:rPr>
              <a:t>Logistic</a:t>
            </a:r>
            <a:r>
              <a:rPr lang="zh-CN" altLang="en-US" sz="2400" dirty="0">
                <a:latin typeface="Times New Roman" panose="02020603050405020304" pitchFamily="18" charset="0"/>
              </a:rPr>
              <a:t>函数，即：</a:t>
            </a:r>
          </a:p>
          <a:p>
            <a:endParaRPr lang="zh-CN" altLang="en-US" sz="2400" dirty="0">
              <a:latin typeface="Times New Roman" panose="02020603050405020304" pitchFamily="18" charset="0"/>
            </a:endParaRPr>
          </a:p>
          <a:p>
            <a:endParaRPr lang="en-US" altLang="zh-CN" sz="2400" dirty="0"/>
          </a:p>
        </p:txBody>
      </p:sp>
      <p:graphicFrame>
        <p:nvGraphicFramePr>
          <p:cNvPr id="154632" name="Object 8"/>
          <p:cNvGraphicFramePr>
            <a:graphicFrameLocks noChangeAspect="1"/>
          </p:cNvGraphicFramePr>
          <p:nvPr/>
        </p:nvGraphicFramePr>
        <p:xfrm>
          <a:off x="2915816" y="4872228"/>
          <a:ext cx="2592388" cy="971550"/>
        </p:xfrm>
        <a:graphic>
          <a:graphicData uri="http://schemas.openxmlformats.org/presentationml/2006/ole">
            <mc:AlternateContent xmlns:mc="http://schemas.openxmlformats.org/markup-compatibility/2006">
              <mc:Choice xmlns:v="urn:schemas-microsoft-com:vml" Requires="v">
                <p:oleObj spid="_x0000_s1074319" name="Equation" r:id="rId6" imgW="1320165" imgH="495300" progId="Equation.DSMT4">
                  <p:embed/>
                </p:oleObj>
              </mc:Choice>
              <mc:Fallback>
                <p:oleObj name="Equation" r:id="rId6" imgW="1320165" imgH="4953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5816" y="4872228"/>
                        <a:ext cx="2592388"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4641" name="Text Box 17"/>
          <p:cNvSpPr txBox="1">
            <a:spLocks noChangeArrowheads="1"/>
          </p:cNvSpPr>
          <p:nvPr/>
        </p:nvSpPr>
        <p:spPr bwMode="auto">
          <a:xfrm>
            <a:off x="827088" y="5949950"/>
            <a:ext cx="7921625" cy="523220"/>
          </a:xfrm>
          <a:prstGeom prst="rect">
            <a:avLst/>
          </a:prstGeom>
          <a:noFill/>
          <a:ln w="9525">
            <a:noFill/>
            <a:miter lim="800000"/>
          </a:ln>
          <a:effectLst/>
        </p:spPr>
        <p:txBody>
          <a:bodyPr>
            <a:spAutoFit/>
          </a:bodyPr>
          <a:lstStyle/>
          <a:p>
            <a:pPr>
              <a:spcBef>
                <a:spcPct val="50000"/>
              </a:spcBef>
            </a:pPr>
            <a:r>
              <a:rPr lang="en-US" altLang="zh-CN"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William S. Cooper , Fredric C. </a:t>
            </a:r>
            <a:r>
              <a:rPr lang="en-US" altLang="en-US" sz="14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Gey</a:t>
            </a:r>
            <a:r>
              <a:rPr lang="en-US"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 Daniel P. </a:t>
            </a:r>
            <a:r>
              <a:rPr lang="en-US" altLang="en-US" sz="14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Dabney</a:t>
            </a:r>
            <a:r>
              <a:rPr lang="en-US"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Probabilistic retrieval based on staged logistic regression, Proceedings of ACM SIGIR'92, p.198-210, June 21-24, 1992, Copenhagen, Denmark </a:t>
            </a:r>
            <a:endParaRPr lang="en-US" altLang="zh-CN"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683568" y="260648"/>
            <a:ext cx="7772400" cy="1143000"/>
          </a:xfrm>
        </p:spPr>
        <p:txBody>
          <a:bodyPr/>
          <a:lstStyle/>
          <a:p>
            <a:r>
              <a:rPr lang="en-US" altLang="zh-CN" dirty="0"/>
              <a:t> </a:t>
            </a:r>
            <a:r>
              <a:rPr lang="zh-CN" altLang="en-US" dirty="0"/>
              <a:t>特征函数</a:t>
            </a:r>
            <a:r>
              <a:rPr lang="en-US" altLang="zh-CN" i="1" dirty="0" err="1">
                <a:latin typeface="Times New Roman" panose="02020603050405020304" pitchFamily="18" charset="0"/>
              </a:rPr>
              <a:t>f</a:t>
            </a:r>
            <a:r>
              <a:rPr lang="en-US" altLang="zh-CN" i="1" baseline="-25000" dirty="0" err="1">
                <a:latin typeface="Times New Roman" panose="02020603050405020304" pitchFamily="18" charset="0"/>
              </a:rPr>
              <a:t>i</a:t>
            </a:r>
            <a:r>
              <a:rPr lang="zh-CN" altLang="en-US" dirty="0"/>
              <a:t>的选择</a:t>
            </a:r>
          </a:p>
        </p:txBody>
      </p:sp>
      <p:sp>
        <p:nvSpPr>
          <p:cNvPr id="7" name="灯片编号占位符 5"/>
          <p:cNvSpPr>
            <a:spLocks noGrp="1"/>
          </p:cNvSpPr>
          <p:nvPr>
            <p:ph type="sldNum" sz="quarter" idx="12"/>
          </p:nvPr>
        </p:nvSpPr>
        <p:spPr/>
        <p:txBody>
          <a:bodyPr/>
          <a:lstStyle/>
          <a:p>
            <a:fld id="{DA18F045-7948-4C2E-B7AB-0D31AB554AB1}" type="slidenum">
              <a:rPr lang="en-US" altLang="zh-CN"/>
              <a:t>32</a:t>
            </a:fld>
            <a:endParaRPr lang="en-US" altLang="zh-CN"/>
          </a:p>
        </p:txBody>
      </p:sp>
      <p:graphicFrame>
        <p:nvGraphicFramePr>
          <p:cNvPr id="159747" name="Object 3"/>
          <p:cNvGraphicFramePr>
            <a:graphicFrameLocks noChangeAspect="1"/>
          </p:cNvGraphicFramePr>
          <p:nvPr/>
        </p:nvGraphicFramePr>
        <p:xfrm>
          <a:off x="972369" y="1628800"/>
          <a:ext cx="3671639" cy="4856138"/>
        </p:xfrm>
        <a:graphic>
          <a:graphicData uri="http://schemas.openxmlformats.org/presentationml/2006/ole">
            <mc:AlternateContent xmlns:mc="http://schemas.openxmlformats.org/markup-compatibility/2006">
              <mc:Choice xmlns:v="urn:schemas-microsoft-com:vml" Requires="v">
                <p:oleObj spid="_x0000_s1075273" name="Equation" r:id="rId4" imgW="1346200" imgH="2603500" progId="Equation.DSMT4">
                  <p:embed/>
                </p:oleObj>
              </mc:Choice>
              <mc:Fallback>
                <p:oleObj name="Equation" r:id="rId4" imgW="1346200" imgH="26035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2369" y="1628800"/>
                        <a:ext cx="3671639" cy="4856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altLang="zh-CN" dirty="0">
                <a:latin typeface="Times New Roman" panose="02020603050405020304" pitchFamily="18" charset="0"/>
              </a:rPr>
              <a:t>Logistic </a:t>
            </a:r>
            <a:r>
              <a:rPr lang="zh-CN" altLang="en-US" dirty="0">
                <a:latin typeface="Times New Roman" panose="02020603050405020304" pitchFamily="18" charset="0"/>
              </a:rPr>
              <a:t>回归</a:t>
            </a:r>
            <a:r>
              <a:rPr lang="en-US" altLang="zh-CN" dirty="0">
                <a:latin typeface="Times New Roman" panose="02020603050405020304" pitchFamily="18" charset="0"/>
              </a:rPr>
              <a:t>IR</a:t>
            </a:r>
            <a:r>
              <a:rPr lang="zh-CN" altLang="en-US" dirty="0">
                <a:latin typeface="Times New Roman" panose="02020603050405020304" pitchFamily="18" charset="0"/>
              </a:rPr>
              <a:t>模型</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p:graphicFrame>
        <p:nvGraphicFramePr>
          <p:cNvPr id="322565" name="Object 5"/>
          <p:cNvGraphicFramePr>
            <a:graphicFrameLocks noGrp="1" noChangeAspect="1"/>
          </p:cNvGraphicFramePr>
          <p:nvPr>
            <p:ph idx="1"/>
          </p:nvPr>
        </p:nvGraphicFramePr>
        <p:xfrm>
          <a:off x="5509260" y="2133600"/>
          <a:ext cx="1038225" cy="479425"/>
        </p:xfrm>
        <a:graphic>
          <a:graphicData uri="http://schemas.openxmlformats.org/presentationml/2006/ole">
            <mc:AlternateContent xmlns:mc="http://schemas.openxmlformats.org/markup-compatibility/2006">
              <mc:Choice xmlns:v="urn:schemas-microsoft-com:vml" Requires="v">
                <p:oleObj spid="_x0000_s1076297" name="Equation" r:id="rId4" imgW="495300" imgH="228600" progId="Equation.DSMT4">
                  <p:embed/>
                </p:oleObj>
              </mc:Choice>
              <mc:Fallback>
                <p:oleObj name="Equation" r:id="rId4" imgW="495300" imgH="2286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9260" y="2133600"/>
                        <a:ext cx="1038225"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fld id="{9DAFC5CE-2EC3-4371-9768-42796D6272D2}" type="slidenum">
              <a:rPr lang="en-US" altLang="zh-CN"/>
              <a:t>33</a:t>
            </a:fld>
            <a:endParaRPr lang="en-US" altLang="zh-CN"/>
          </a:p>
        </p:txBody>
      </p:sp>
      <p:sp>
        <p:nvSpPr>
          <p:cNvPr id="322563" name="Rectangle 3"/>
          <p:cNvSpPr>
            <a:spLocks noGrp="1" noChangeArrowheads="1"/>
          </p:cNvSpPr>
          <p:nvPr>
            <p:ph type="body" sz="half" idx="4294967295"/>
          </p:nvPr>
        </p:nvSpPr>
        <p:spPr>
          <a:xfrm>
            <a:off x="313055" y="1720850"/>
            <a:ext cx="7350125" cy="3617913"/>
          </a:xfrm>
        </p:spPr>
        <p:txBody>
          <a:bodyPr/>
          <a:lstStyle/>
          <a:p>
            <a:r>
              <a:rPr lang="zh-CN" altLang="en-US" sz="2800" dirty="0">
                <a:latin typeface="Times New Roman" panose="02020603050405020304" pitchFamily="18" charset="0"/>
              </a:rPr>
              <a:t>求解和使用过程：</a:t>
            </a:r>
          </a:p>
          <a:p>
            <a:pPr lvl="1"/>
            <a:r>
              <a:rPr lang="zh-CN" altLang="en-US" sz="2400" dirty="0">
                <a:latin typeface="Times New Roman" panose="02020603050405020304" pitchFamily="18" charset="0"/>
              </a:rPr>
              <a:t>通过训练集合拟和得到相应系数               ，对于新的文档，代入公式计算得到概率</a:t>
            </a:r>
            <a:r>
              <a:rPr lang="en-US" altLang="zh-CN" sz="2400" i="1" dirty="0">
                <a:latin typeface="Times New Roman" panose="02020603050405020304" pitchFamily="18" charset="0"/>
              </a:rPr>
              <a:t>P</a:t>
            </a:r>
          </a:p>
          <a:p>
            <a:pPr lvl="1"/>
            <a:r>
              <a:rPr lang="en-US" altLang="zh-CN" i="1" dirty="0"/>
              <a:t>Learning to Rank</a:t>
            </a:r>
            <a:r>
              <a:rPr lang="zh-CN" altLang="en-US" dirty="0"/>
              <a:t>中</a:t>
            </a:r>
            <a:r>
              <a:rPr lang="en-US" altLang="zh-CN" i="1" dirty="0" err="1"/>
              <a:t>Pointwise</a:t>
            </a:r>
            <a:r>
              <a:rPr lang="zh-CN" altLang="en-US" dirty="0"/>
              <a:t>方法中的一种</a:t>
            </a:r>
            <a:endParaRPr lang="en-US" altLang="zh-CN" dirty="0"/>
          </a:p>
          <a:p>
            <a:pPr lvl="1"/>
            <a:r>
              <a:rPr lang="zh-CN" altLang="en-US" sz="2400" dirty="0">
                <a:latin typeface="Times New Roman" panose="02020603050405020304" pitchFamily="18" charset="0"/>
              </a:rPr>
              <a:t>判别式</a:t>
            </a:r>
            <a:r>
              <a:rPr lang="en-US" altLang="zh-CN" sz="2400" dirty="0">
                <a:latin typeface="Times New Roman" panose="02020603050405020304" pitchFamily="18" charset="0"/>
              </a:rPr>
              <a:t>(discriminate)</a:t>
            </a:r>
            <a:r>
              <a:rPr lang="zh-CN" altLang="en-US" sz="2400" dirty="0">
                <a:latin typeface="Times New Roman" panose="02020603050405020304" pitchFamily="18" charset="0"/>
              </a:rPr>
              <a:t>模型</a:t>
            </a:r>
            <a:endParaRPr lang="en-US" altLang="zh-CN" sz="2400" dirty="0">
              <a:latin typeface="Times New Roman" panose="02020603050405020304" pitchFamily="18" charset="0"/>
            </a:endParaRPr>
          </a:p>
          <a:p>
            <a:r>
              <a:rPr lang="zh-CN" altLang="en-US" sz="2800" dirty="0"/>
              <a:t>优缺点：</a:t>
            </a:r>
          </a:p>
          <a:p>
            <a:pPr lvl="1"/>
            <a:r>
              <a:rPr lang="zh-CN" altLang="en-US" sz="2400" dirty="0"/>
              <a:t>优点：直接引入数学工具，形式简洁。</a:t>
            </a:r>
          </a:p>
          <a:p>
            <a:pPr lvl="1"/>
            <a:r>
              <a:rPr lang="zh-CN" altLang="en-US" sz="2400" dirty="0"/>
              <a:t>缺点：特征选择非常困难，实验中效果一般。</a:t>
            </a:r>
            <a:endParaRPr lang="en-US" altLang="zh-CN" sz="2400" dirty="0"/>
          </a:p>
          <a:p>
            <a:pPr lvl="2"/>
            <a:r>
              <a:rPr lang="zh-CN" altLang="en-US" dirty="0"/>
              <a:t>以文档为样本</a:t>
            </a:r>
            <a:r>
              <a:rPr lang="en-US" altLang="zh-CN" dirty="0"/>
              <a:t>(</a:t>
            </a:r>
            <a:r>
              <a:rPr lang="en-US" altLang="zh-CN" dirty="0" err="1"/>
              <a:t>Pointwise</a:t>
            </a:r>
            <a:r>
              <a:rPr lang="en-US" altLang="zh-CN" dirty="0"/>
              <a:t>)</a:t>
            </a:r>
            <a:r>
              <a:rPr lang="zh-CN" altLang="en-US" dirty="0"/>
              <a:t>训练模型，无法解决不同查询之间的差异</a:t>
            </a:r>
            <a:endParaRPr lang="zh-CN" alt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t>34</a:t>
            </a:fld>
            <a:endParaRPr lang="en-US"/>
          </a:p>
        </p:txBody>
      </p:sp>
      <p:sp>
        <p:nvSpPr>
          <p:cNvPr id="80899" name="Text Box 3"/>
          <p:cNvSpPr txBox="1">
            <a:spLocks noChangeArrowheads="1"/>
          </p:cNvSpPr>
          <p:nvPr/>
        </p:nvSpPr>
        <p:spPr bwMode="auto">
          <a:xfrm>
            <a:off x="138113" y="1774825"/>
            <a:ext cx="8505825" cy="4725988"/>
          </a:xfrm>
          <a:prstGeom prst="rect">
            <a:avLst/>
          </a:prstGeom>
          <a:noFill/>
          <a:ln w="9525">
            <a:noFill/>
            <a:round/>
          </a:ln>
        </p:spPr>
        <p:txBody>
          <a:bodyPr/>
          <a:lstStyle/>
          <a:p>
            <a:pPr marL="514350" indent="-514350" defTabSz="-635">
              <a:lnSpc>
                <a:spcPct val="150000"/>
              </a:lnSpc>
              <a:spcBef>
                <a:spcPts val="700"/>
              </a:spcBef>
              <a:buClr>
                <a:srgbClr val="336699"/>
              </a:buClr>
              <a:buSzPct val="80000"/>
              <a:buFont typeface="Calibri" panose="020F0502020204030204" pitchFamily="34" charset="0"/>
              <a:buChar char="❶"/>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sz="3200" dirty="0">
                <a:solidFill>
                  <a:schemeClr val="tx2">
                    <a:lumMod val="20000"/>
                    <a:lumOff val="80000"/>
                  </a:schemeClr>
                </a:solidFill>
                <a:latin typeface="Calibri" panose="020F0502020204030204" pitchFamily="34" charset="0"/>
                <a:ea typeface="黑体" panose="02010609060101010101" pitchFamily="49" charset="-122"/>
              </a:rPr>
              <a:t>上一讲及向量空间模型回顾</a:t>
            </a:r>
            <a:endParaRPr lang="en-US" altLang="zh-CN" sz="3200" dirty="0">
              <a:solidFill>
                <a:schemeClr val="tx2">
                  <a:lumMod val="20000"/>
                  <a:lumOff val="80000"/>
                </a:schemeClr>
              </a:solidFill>
              <a:latin typeface="Calibri" panose="020F0502020204030204" pitchFamily="34" charset="0"/>
              <a:ea typeface="黑体" panose="02010609060101010101" pitchFamily="49" charset="-122"/>
            </a:endParaRPr>
          </a:p>
          <a:p>
            <a:pPr marL="514350" indent="-514350" defTabSz="-635">
              <a:lnSpc>
                <a:spcPct val="150000"/>
              </a:lnSpc>
              <a:spcBef>
                <a:spcPts val="700"/>
              </a:spcBef>
              <a:buClr>
                <a:srgbClr val="336699"/>
              </a:buClr>
              <a:buSzPct val="80000"/>
              <a:buFont typeface="Calibri" panose="020F0502020204030204" pitchFamily="34" charset="0"/>
              <a:buChar char="❷"/>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sz="3200" dirty="0">
                <a:solidFill>
                  <a:schemeClr val="tx2">
                    <a:lumMod val="20000"/>
                    <a:lumOff val="80000"/>
                  </a:schemeClr>
                </a:solidFill>
                <a:latin typeface="Calibri" panose="020F0502020204030204" pitchFamily="34" charset="0"/>
                <a:ea typeface="黑体" panose="02010609060101010101" pitchFamily="49" charset="-122"/>
              </a:rPr>
              <a:t>基本概率统计知识</a:t>
            </a:r>
            <a:endParaRPr lang="en-US" sz="3200" dirty="0">
              <a:solidFill>
                <a:schemeClr val="tx2">
                  <a:lumMod val="20000"/>
                  <a:lumOff val="80000"/>
                </a:schemeClr>
              </a:solidFill>
              <a:latin typeface="Calibri" panose="020F0502020204030204" pitchFamily="34" charset="0"/>
              <a:ea typeface="黑体" panose="02010609060101010101" pitchFamily="49" charset="-122"/>
            </a:endParaRPr>
          </a:p>
          <a:p>
            <a:pPr marL="514350" indent="-514350" defTabSz="-635">
              <a:lnSpc>
                <a:spcPct val="150000"/>
              </a:lnSpc>
              <a:spcBef>
                <a:spcPts val="700"/>
              </a:spcBef>
              <a:buClr>
                <a:srgbClr val="336699"/>
              </a:buClr>
              <a:buSzPct val="80000"/>
              <a:buFont typeface="Calibri" panose="020F0502020204030204" pitchFamily="34" charset="0"/>
              <a:buChar char="❸"/>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3200" dirty="0">
                <a:solidFill>
                  <a:schemeClr val="tx2">
                    <a:lumMod val="20000"/>
                    <a:lumOff val="80000"/>
                  </a:schemeClr>
                </a:solidFill>
                <a:latin typeface="Calibri" panose="020F0502020204030204" pitchFamily="34" charset="0"/>
                <a:ea typeface="黑体" panose="02010609060101010101" pitchFamily="49" charset="-122"/>
              </a:rPr>
              <a:t>Logistic</a:t>
            </a:r>
            <a:r>
              <a:rPr lang="zh-CN" altLang="en-US" sz="3200" dirty="0">
                <a:solidFill>
                  <a:schemeClr val="tx2">
                    <a:lumMod val="20000"/>
                    <a:lumOff val="80000"/>
                  </a:schemeClr>
                </a:solidFill>
                <a:latin typeface="Calibri" panose="020F0502020204030204" pitchFamily="34" charset="0"/>
                <a:ea typeface="黑体" panose="02010609060101010101" pitchFamily="49" charset="-122"/>
              </a:rPr>
              <a:t>回归模型</a:t>
            </a:r>
            <a:endParaRPr lang="en-US" sz="3200" dirty="0">
              <a:solidFill>
                <a:schemeClr val="tx2">
                  <a:lumMod val="20000"/>
                  <a:lumOff val="80000"/>
                </a:schemeClr>
              </a:solidFill>
              <a:latin typeface="Calibri" panose="020F0502020204030204" pitchFamily="34" charset="0"/>
              <a:ea typeface="黑体" panose="02010609060101010101" pitchFamily="49" charset="-122"/>
            </a:endParaRPr>
          </a:p>
          <a:p>
            <a:pPr marL="514350" indent="-514350" defTabSz="-635">
              <a:lnSpc>
                <a:spcPct val="150000"/>
              </a:lnSpc>
              <a:spcBef>
                <a:spcPts val="700"/>
              </a:spcBef>
              <a:buClr>
                <a:srgbClr val="336699"/>
              </a:buClr>
              <a:buSzPct val="80000"/>
              <a:buFont typeface="Calibri" panose="020F0502020204030204" pitchFamily="34" charset="0"/>
              <a:buChar char="❹"/>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336699"/>
                </a:solidFill>
                <a:latin typeface="Calibri" panose="020F0502020204030204" pitchFamily="34" charset="0"/>
                <a:ea typeface="黑体" panose="02010609060101010101" pitchFamily="49" charset="-122"/>
              </a:rPr>
              <a:t>BIM</a:t>
            </a:r>
            <a:r>
              <a:rPr lang="zh-CN" altLang="en-US" sz="3200" dirty="0">
                <a:solidFill>
                  <a:srgbClr val="336699"/>
                </a:solidFill>
                <a:latin typeface="Calibri" panose="020F0502020204030204" pitchFamily="34" charset="0"/>
                <a:ea typeface="黑体" panose="02010609060101010101" pitchFamily="49" charset="-122"/>
              </a:rPr>
              <a:t>模型</a:t>
            </a:r>
            <a:endParaRPr lang="en-US" sz="3200" dirty="0">
              <a:solidFill>
                <a:srgbClr val="336699"/>
              </a:solidFill>
              <a:latin typeface="Calibri" panose="020F0502020204030204" pitchFamily="34" charset="0"/>
              <a:ea typeface="黑体" panose="02010609060101010101" pitchFamily="49" charset="-122"/>
            </a:endParaRPr>
          </a:p>
          <a:p>
            <a:pPr marL="514350" indent="-514350" defTabSz="-635">
              <a:lnSpc>
                <a:spcPct val="150000"/>
              </a:lnSpc>
              <a:spcBef>
                <a:spcPts val="700"/>
              </a:spcBef>
              <a:buClr>
                <a:srgbClr val="336699"/>
              </a:buClr>
              <a:buSzPct val="80000"/>
              <a:buFont typeface="Calibri" panose="020F0502020204030204" pitchFamily="34" charset="0"/>
              <a:buChar char="❺"/>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3200" dirty="0">
                <a:solidFill>
                  <a:schemeClr val="tx2">
                    <a:lumMod val="20000"/>
                    <a:lumOff val="80000"/>
                  </a:schemeClr>
                </a:solidFill>
                <a:latin typeface="Calibri" panose="020F0502020204030204" pitchFamily="34" charset="0"/>
                <a:ea typeface="黑体" panose="02010609060101010101" pitchFamily="49" charset="-122"/>
              </a:rPr>
              <a:t>BM25</a:t>
            </a:r>
            <a:r>
              <a:rPr lang="zh-CN" altLang="en-US" sz="3200" dirty="0">
                <a:solidFill>
                  <a:schemeClr val="tx2">
                    <a:lumMod val="20000"/>
                    <a:lumOff val="80000"/>
                  </a:schemeClr>
                </a:solidFill>
                <a:latin typeface="Calibri" panose="020F0502020204030204" pitchFamily="34" charset="0"/>
                <a:ea typeface="黑体" panose="02010609060101010101" pitchFamily="49" charset="-122"/>
              </a:rPr>
              <a:t>模型</a:t>
            </a:r>
            <a:endParaRPr lang="en-US" sz="3200" dirty="0">
              <a:solidFill>
                <a:schemeClr val="tx2">
                  <a:lumMod val="20000"/>
                  <a:lumOff val="80000"/>
                </a:schemeClr>
              </a:solidFill>
              <a:latin typeface="Calibri" panose="020F0502020204030204" pitchFamily="34" charset="0"/>
              <a:ea typeface="黑体" panose="02010609060101010101" pitchFamily="49"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zh-CN" altLang="en-US" dirty="0"/>
              <a:t>二值独立概率模型</a:t>
            </a:r>
            <a:r>
              <a:rPr lang="en-US" altLang="zh-CN" dirty="0">
                <a:latin typeface="Times New Roman" panose="02020603050405020304" pitchFamily="18" charset="0"/>
              </a:rPr>
              <a:t>BIM</a:t>
            </a:r>
          </a:p>
        </p:txBody>
      </p:sp>
      <p:graphicFrame>
        <p:nvGraphicFramePr>
          <p:cNvPr id="162820" name="Object 4"/>
          <p:cNvGraphicFramePr>
            <a:graphicFrameLocks noGrp="1" noChangeAspect="1"/>
          </p:cNvGraphicFramePr>
          <p:nvPr>
            <p:ph idx="1"/>
          </p:nvPr>
        </p:nvGraphicFramePr>
        <p:xfrm>
          <a:off x="2052638" y="3284538"/>
          <a:ext cx="4500562" cy="863600"/>
        </p:xfrm>
        <a:graphic>
          <a:graphicData uri="http://schemas.openxmlformats.org/presentationml/2006/ole">
            <mc:AlternateContent xmlns:mc="http://schemas.openxmlformats.org/markup-compatibility/2006">
              <mc:Choice xmlns:v="urn:schemas-microsoft-com:vml" Requires="v">
                <p:oleObj spid="_x0000_s1077321" name="Equation" r:id="rId4" imgW="52425600" imgH="10058400" progId="Equation.DSMT4">
                  <p:embed/>
                </p:oleObj>
              </mc:Choice>
              <mc:Fallback>
                <p:oleObj name="Equation" r:id="rId4" imgW="52425600" imgH="100584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2638" y="3284538"/>
                        <a:ext cx="4500562"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fld id="{0B4A7055-A6E8-4B65-9814-C770DACF86A1}" type="slidenum">
              <a:rPr lang="en-US" altLang="zh-CN"/>
              <a:t>35</a:t>
            </a:fld>
            <a:endParaRPr lang="en-US" altLang="zh-CN"/>
          </a:p>
        </p:txBody>
      </p:sp>
      <p:sp>
        <p:nvSpPr>
          <p:cNvPr id="162819" name="Rectangle 3"/>
          <p:cNvSpPr>
            <a:spLocks noGrp="1" noChangeArrowheads="1"/>
          </p:cNvSpPr>
          <p:nvPr>
            <p:ph type="body" sz="half" idx="4294967295"/>
          </p:nvPr>
        </p:nvSpPr>
        <p:spPr>
          <a:xfrm>
            <a:off x="0" y="1643063"/>
            <a:ext cx="7848600" cy="4608512"/>
          </a:xfrm>
        </p:spPr>
        <p:txBody>
          <a:bodyPr/>
          <a:lstStyle/>
          <a:p>
            <a:pPr>
              <a:lnSpc>
                <a:spcPct val="90000"/>
              </a:lnSpc>
            </a:pPr>
            <a:r>
              <a:rPr lang="zh-CN" altLang="en-US" sz="2400" dirty="0">
                <a:latin typeface="Times New Roman" panose="02020603050405020304" pitchFamily="18" charset="0"/>
              </a:rPr>
              <a:t>二值独立概率模型</a:t>
            </a:r>
            <a:r>
              <a:rPr lang="en-US" altLang="zh-CN" sz="2400" dirty="0">
                <a:latin typeface="Times New Roman" panose="02020603050405020304" pitchFamily="18" charset="0"/>
              </a:rPr>
              <a:t>(Binary Independence Model</a:t>
            </a:r>
            <a:r>
              <a:rPr lang="zh-CN" altLang="en-US" sz="2400" dirty="0">
                <a:latin typeface="Times New Roman" panose="02020603050405020304" pitchFamily="18" charset="0"/>
              </a:rPr>
              <a:t>，简称</a:t>
            </a:r>
            <a:r>
              <a:rPr lang="en-US" altLang="zh-CN" sz="2400" dirty="0">
                <a:latin typeface="Times New Roman" panose="02020603050405020304" pitchFamily="18" charset="0"/>
              </a:rPr>
              <a:t>BIM)</a:t>
            </a:r>
            <a:r>
              <a:rPr lang="zh-CN" altLang="en-US" sz="2400" dirty="0">
                <a:latin typeface="Times New Roman" panose="02020603050405020304" pitchFamily="18" charset="0"/>
              </a:rPr>
              <a:t>：伦敦城市大学</a:t>
            </a:r>
            <a:r>
              <a:rPr lang="en-US" altLang="zh-CN" sz="2400" dirty="0">
                <a:latin typeface="Times New Roman" panose="02020603050405020304" pitchFamily="18" charset="0"/>
              </a:rPr>
              <a:t>Robertson</a:t>
            </a:r>
            <a:r>
              <a:rPr lang="zh-CN" altLang="en-US" sz="2400" dirty="0">
                <a:latin typeface="Times New Roman" panose="02020603050405020304" pitchFamily="18" charset="0"/>
              </a:rPr>
              <a:t>及剑桥大学</a:t>
            </a:r>
            <a:r>
              <a:rPr lang="en-US" altLang="zh-CN" sz="2400" dirty="0" err="1">
                <a:latin typeface="Times New Roman" panose="02020603050405020304" pitchFamily="18" charset="0"/>
              </a:rPr>
              <a:t>Sparck</a:t>
            </a:r>
            <a:r>
              <a:rPr lang="en-US" altLang="zh-CN" sz="2400" dirty="0">
                <a:latin typeface="Times New Roman" panose="02020603050405020304" pitchFamily="18" charset="0"/>
              </a:rPr>
              <a:t> Jones 1970</a:t>
            </a:r>
            <a:r>
              <a:rPr lang="zh-CN" altLang="en-US" sz="2400" dirty="0">
                <a:latin typeface="Times New Roman" panose="02020603050405020304" pitchFamily="18" charset="0"/>
              </a:rPr>
              <a:t>年代提出，代表系统</a:t>
            </a:r>
            <a:r>
              <a:rPr lang="en-US" altLang="zh-CN" sz="2400" dirty="0">
                <a:latin typeface="Times New Roman" panose="02020603050405020304" pitchFamily="18" charset="0"/>
              </a:rPr>
              <a:t>OKAPI</a:t>
            </a:r>
          </a:p>
          <a:p>
            <a:pPr>
              <a:lnSpc>
                <a:spcPct val="90000"/>
              </a:lnSpc>
            </a:pPr>
            <a:r>
              <a:rPr lang="zh-CN" altLang="en-US" sz="2400" dirty="0"/>
              <a:t>贝叶斯</a:t>
            </a:r>
            <a:r>
              <a:rPr lang="zh-CN" altLang="en-US" sz="2400" dirty="0">
                <a:latin typeface="Times New Roman" panose="02020603050405020304" pitchFamily="18" charset="0"/>
              </a:rPr>
              <a:t>公式</a:t>
            </a:r>
          </a:p>
          <a:p>
            <a:pPr>
              <a:lnSpc>
                <a:spcPct val="90000"/>
              </a:lnSpc>
            </a:pPr>
            <a:endParaRPr lang="zh-CN" altLang="en-US" sz="2400" dirty="0">
              <a:latin typeface="Times New Roman" panose="02020603050405020304" pitchFamily="18" charset="0"/>
            </a:endParaRPr>
          </a:p>
          <a:p>
            <a:pPr>
              <a:lnSpc>
                <a:spcPct val="90000"/>
              </a:lnSpc>
            </a:pPr>
            <a:endParaRPr lang="zh-CN" altLang="en-US" sz="2400" dirty="0">
              <a:latin typeface="Times New Roman" panose="02020603050405020304" pitchFamily="18" charset="0"/>
            </a:endParaRPr>
          </a:p>
          <a:p>
            <a:pPr>
              <a:lnSpc>
                <a:spcPct val="90000"/>
              </a:lnSpc>
            </a:pPr>
            <a:endParaRPr lang="en-US" altLang="zh-CN" sz="2400" dirty="0">
              <a:latin typeface="Times New Roman" panose="02020603050405020304" pitchFamily="18" charset="0"/>
            </a:endParaRPr>
          </a:p>
          <a:p>
            <a:pPr>
              <a:lnSpc>
                <a:spcPct val="90000"/>
              </a:lnSpc>
            </a:pPr>
            <a:r>
              <a:rPr lang="en-US" altLang="zh-CN" sz="2400" dirty="0">
                <a:latin typeface="Times New Roman" panose="02020603050405020304" pitchFamily="18" charset="0"/>
              </a:rPr>
              <a:t>BIM</a:t>
            </a:r>
            <a:r>
              <a:rPr lang="zh-CN" altLang="en-US" sz="2400" dirty="0">
                <a:latin typeface="Times New Roman" panose="02020603050405020304" pitchFamily="18" charset="0"/>
              </a:rPr>
              <a:t>模型通过</a:t>
            </a:r>
            <a:r>
              <a:rPr lang="zh-CN" altLang="en-US" sz="2400" dirty="0"/>
              <a:t>贝叶斯</a:t>
            </a:r>
            <a:r>
              <a:rPr lang="zh-CN" altLang="en-US" sz="2400" dirty="0">
                <a:latin typeface="Times New Roman" panose="02020603050405020304" pitchFamily="18" charset="0"/>
              </a:rPr>
              <a:t>公式对所求条件概率</a:t>
            </a:r>
            <a:r>
              <a:rPr lang="en-US" altLang="zh-CN" sz="2400" i="1" dirty="0">
                <a:latin typeface="Times New Roman" panose="02020603050405020304" pitchFamily="18" charset="0"/>
              </a:rPr>
              <a:t>P</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=1|</a:t>
            </a:r>
            <a:r>
              <a:rPr lang="en-US" altLang="zh-CN" sz="2400" i="1" dirty="0">
                <a:latin typeface="Times New Roman" panose="02020603050405020304" pitchFamily="18" charset="0"/>
              </a:rPr>
              <a:t>Q,D</a:t>
            </a:r>
            <a:r>
              <a:rPr lang="en-US" altLang="zh-CN" sz="2400" dirty="0">
                <a:latin typeface="Times New Roman" panose="02020603050405020304" pitchFamily="18" charset="0"/>
              </a:rPr>
              <a:t>)</a:t>
            </a:r>
            <a:r>
              <a:rPr lang="zh-CN" altLang="en-US" sz="2400" dirty="0">
                <a:latin typeface="Times New Roman" panose="02020603050405020304" pitchFamily="18" charset="0"/>
              </a:rPr>
              <a:t>展开进行计算。</a:t>
            </a:r>
            <a:r>
              <a:rPr lang="en-US" altLang="zh-CN" sz="2400" dirty="0">
                <a:latin typeface="Times New Roman" panose="02020603050405020304" pitchFamily="18" charset="0"/>
              </a:rPr>
              <a:t>BIM</a:t>
            </a:r>
            <a:r>
              <a:rPr lang="zh-CN" altLang="en-US" sz="2400" dirty="0">
                <a:latin typeface="Times New Roman" panose="02020603050405020304" pitchFamily="18" charset="0"/>
              </a:rPr>
              <a:t>是一种生成式</a:t>
            </a:r>
            <a:r>
              <a:rPr lang="en-US" altLang="zh-CN" sz="2400" dirty="0">
                <a:latin typeface="Times New Roman" panose="02020603050405020304" pitchFamily="18" charset="0"/>
              </a:rPr>
              <a:t>(generative)</a:t>
            </a:r>
            <a:r>
              <a:rPr lang="zh-CN" altLang="en-US" sz="2400" dirty="0">
                <a:latin typeface="Times New Roman" panose="02020603050405020304" pitchFamily="18" charset="0"/>
              </a:rPr>
              <a:t>模型</a:t>
            </a:r>
          </a:p>
          <a:p>
            <a:pPr>
              <a:lnSpc>
                <a:spcPct val="90000"/>
              </a:lnSpc>
            </a:pPr>
            <a:r>
              <a:rPr lang="zh-CN" altLang="en-US" sz="2400" dirty="0">
                <a:latin typeface="Times New Roman" panose="02020603050405020304" pitchFamily="18" charset="0"/>
              </a:rPr>
              <a:t>对于同一</a:t>
            </a:r>
            <a:r>
              <a:rPr lang="en-US" altLang="zh-CN" sz="2400" i="1" dirty="0">
                <a:latin typeface="Times New Roman" panose="02020603050405020304" pitchFamily="18" charset="0"/>
              </a:rPr>
              <a:t>Q</a:t>
            </a:r>
            <a:r>
              <a:rPr lang="zh-CN" altLang="en-US" sz="2400" dirty="0">
                <a:latin typeface="Times New Roman" panose="02020603050405020304" pitchFamily="18" charset="0"/>
              </a:rPr>
              <a:t>，</a:t>
            </a:r>
            <a:r>
              <a:rPr lang="en-US" altLang="zh-CN" sz="2400" i="1" dirty="0">
                <a:latin typeface="Times New Roman" panose="02020603050405020304" pitchFamily="18" charset="0"/>
              </a:rPr>
              <a:t>P</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=1|</a:t>
            </a:r>
            <a:r>
              <a:rPr lang="en-US" altLang="zh-CN" sz="2400" i="1" dirty="0">
                <a:latin typeface="Times New Roman" panose="02020603050405020304" pitchFamily="18" charset="0"/>
              </a:rPr>
              <a:t>Q,D</a:t>
            </a:r>
            <a:r>
              <a:rPr lang="en-US" altLang="zh-CN" sz="2400" dirty="0">
                <a:latin typeface="Times New Roman" panose="02020603050405020304" pitchFamily="18" charset="0"/>
              </a:rPr>
              <a:t>)</a:t>
            </a:r>
            <a:r>
              <a:rPr lang="zh-CN" altLang="en-US" sz="2400" dirty="0">
                <a:latin typeface="Times New Roman" panose="02020603050405020304" pitchFamily="18" charset="0"/>
              </a:rPr>
              <a:t>可以简记为</a:t>
            </a:r>
            <a:r>
              <a:rPr lang="en-US" altLang="zh-CN" sz="2400" i="1" dirty="0">
                <a:latin typeface="Times New Roman" panose="02020603050405020304" pitchFamily="18" charset="0"/>
              </a:rPr>
              <a:t>P</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=1|</a:t>
            </a:r>
            <a:r>
              <a:rPr lang="en-US" altLang="zh-CN" sz="2400" i="1" dirty="0">
                <a:latin typeface="Times New Roman" panose="02020603050405020304" pitchFamily="18" charset="0"/>
              </a:rPr>
              <a:t>D</a:t>
            </a:r>
            <a:r>
              <a:rPr lang="en-US" altLang="zh-CN" sz="2400" dirty="0">
                <a:latin typeface="Times New Roman" panose="02020603050405020304" pitchFamily="18" charset="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72" name="Rectangle 8"/>
          <p:cNvSpPr>
            <a:spLocks noGrp="1" noChangeArrowheads="1"/>
          </p:cNvSpPr>
          <p:nvPr>
            <p:ph type="title"/>
          </p:nvPr>
        </p:nvSpPr>
        <p:spPr/>
        <p:txBody>
          <a:bodyPr/>
          <a:lstStyle/>
          <a:p>
            <a:r>
              <a:rPr lang="en-US" altLang="zh-CN" dirty="0">
                <a:latin typeface="Times New Roman" panose="02020603050405020304" pitchFamily="18" charset="0"/>
              </a:rPr>
              <a:t>BIM</a:t>
            </a:r>
            <a:r>
              <a:rPr lang="zh-CN" altLang="en-US" dirty="0">
                <a:latin typeface="Times New Roman" panose="02020603050405020304" pitchFamily="18" charset="0"/>
              </a:rPr>
              <a:t>模型</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p:graphicFrame>
        <p:nvGraphicFramePr>
          <p:cNvPr id="164868" name="Object 4"/>
          <p:cNvGraphicFramePr>
            <a:graphicFrameLocks noGrp="1" noChangeAspect="1"/>
          </p:cNvGraphicFramePr>
          <p:nvPr>
            <p:ph idx="1"/>
          </p:nvPr>
        </p:nvGraphicFramePr>
        <p:xfrm>
          <a:off x="777875" y="2565400"/>
          <a:ext cx="4945063" cy="1366838"/>
        </p:xfrm>
        <a:graphic>
          <a:graphicData uri="http://schemas.openxmlformats.org/presentationml/2006/ole">
            <mc:AlternateContent xmlns:mc="http://schemas.openxmlformats.org/markup-compatibility/2006">
              <mc:Choice xmlns:v="urn:schemas-microsoft-com:vml" Requires="v">
                <p:oleObj spid="_x0000_s1078346" name="Equation" r:id="rId4" imgW="74980800" imgH="20726400" progId="Equation.DSMT4">
                  <p:embed/>
                </p:oleObj>
              </mc:Choice>
              <mc:Fallback>
                <p:oleObj name="Equation" r:id="rId4" imgW="74980800" imgH="207264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875" y="2565400"/>
                        <a:ext cx="4945063" cy="1366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灯片编号占位符 7"/>
          <p:cNvSpPr>
            <a:spLocks noGrp="1"/>
          </p:cNvSpPr>
          <p:nvPr>
            <p:ph type="sldNum" sz="quarter" idx="12"/>
          </p:nvPr>
        </p:nvSpPr>
        <p:spPr/>
        <p:txBody>
          <a:bodyPr/>
          <a:lstStyle/>
          <a:p>
            <a:fld id="{92763B87-2953-4C36-AAB6-0B7465D7470D}" type="slidenum">
              <a:rPr lang="en-US" altLang="zh-CN"/>
              <a:t>36</a:t>
            </a:fld>
            <a:endParaRPr lang="en-US" altLang="zh-CN"/>
          </a:p>
        </p:txBody>
      </p:sp>
      <p:sp>
        <p:nvSpPr>
          <p:cNvPr id="164867" name="Rectangle 3"/>
          <p:cNvSpPr>
            <a:spLocks noGrp="1" noChangeArrowheads="1"/>
          </p:cNvSpPr>
          <p:nvPr>
            <p:ph type="body" sz="half" idx="4294967295"/>
          </p:nvPr>
        </p:nvSpPr>
        <p:spPr>
          <a:xfrm>
            <a:off x="971550" y="1765300"/>
            <a:ext cx="8172450" cy="3617913"/>
          </a:xfrm>
        </p:spPr>
        <p:txBody>
          <a:bodyPr/>
          <a:lstStyle/>
          <a:p>
            <a:pPr>
              <a:lnSpc>
                <a:spcPct val="90000"/>
              </a:lnSpc>
            </a:pPr>
            <a:r>
              <a:rPr lang="zh-CN" altLang="en-US" sz="2400" dirty="0">
                <a:latin typeface="Times New Roman" panose="02020603050405020304" pitchFamily="18" charset="0"/>
              </a:rPr>
              <a:t>对每个</a:t>
            </a:r>
            <a:r>
              <a:rPr lang="en-US" altLang="zh-CN" sz="2400" i="1" dirty="0">
                <a:latin typeface="Times New Roman" panose="02020603050405020304" pitchFamily="18" charset="0"/>
              </a:rPr>
              <a:t>Q</a:t>
            </a:r>
            <a:r>
              <a:rPr lang="zh-CN" altLang="en-US" sz="2400" dirty="0">
                <a:latin typeface="Times New Roman" panose="02020603050405020304" pitchFamily="18" charset="0"/>
              </a:rPr>
              <a:t>定义排序</a:t>
            </a:r>
            <a:r>
              <a:rPr lang="en-US" altLang="zh-CN" sz="2400" dirty="0">
                <a:latin typeface="Times New Roman" panose="02020603050405020304" pitchFamily="18" charset="0"/>
              </a:rPr>
              <a:t>(Ranking)</a:t>
            </a:r>
            <a:r>
              <a:rPr lang="zh-CN" altLang="en-US" sz="2400" dirty="0">
                <a:latin typeface="Times New Roman" panose="02020603050405020304" pitchFamily="18" charset="0"/>
              </a:rPr>
              <a:t>函数</a:t>
            </a:r>
            <a:r>
              <a:rPr lang="en-US" altLang="zh-CN" sz="2400" dirty="0">
                <a:latin typeface="Times New Roman" panose="02020603050405020304" pitchFamily="18" charset="0"/>
              </a:rPr>
              <a:t>RSV(Q,D)</a:t>
            </a:r>
            <a:r>
              <a:rPr lang="zh-CN" altLang="en-US" sz="2400" dirty="0">
                <a:latin typeface="Times New Roman" panose="02020603050405020304" pitchFamily="18" charset="0"/>
              </a:rPr>
              <a:t>：</a:t>
            </a:r>
          </a:p>
          <a:p>
            <a:pPr>
              <a:lnSpc>
                <a:spcPct val="90000"/>
              </a:lnSpc>
            </a:pPr>
            <a:endParaRPr lang="zh-CN" altLang="en-US" sz="2400" dirty="0">
              <a:latin typeface="Times New Roman" panose="02020603050405020304" pitchFamily="18" charset="0"/>
            </a:endParaRPr>
          </a:p>
          <a:p>
            <a:pPr>
              <a:lnSpc>
                <a:spcPct val="90000"/>
              </a:lnSpc>
            </a:pPr>
            <a:endParaRPr lang="zh-CN" altLang="en-US" sz="2400" dirty="0">
              <a:latin typeface="Times New Roman" panose="02020603050405020304" pitchFamily="18" charset="0"/>
            </a:endParaRPr>
          </a:p>
          <a:p>
            <a:pPr>
              <a:lnSpc>
                <a:spcPct val="90000"/>
              </a:lnSpc>
            </a:pPr>
            <a:endParaRPr lang="zh-CN" altLang="en-US" sz="2400" dirty="0">
              <a:latin typeface="Times New Roman" panose="02020603050405020304" pitchFamily="18" charset="0"/>
            </a:endParaRPr>
          </a:p>
          <a:p>
            <a:pPr>
              <a:lnSpc>
                <a:spcPct val="90000"/>
              </a:lnSpc>
              <a:buFont typeface="Wingdings" panose="05000000000000000000" pitchFamily="2" charset="2"/>
              <a:buNone/>
            </a:pPr>
            <a:endParaRPr lang="zh-CN" altLang="en-US" sz="2400" dirty="0">
              <a:latin typeface="Times New Roman" panose="02020603050405020304" pitchFamily="18" charset="0"/>
            </a:endParaRPr>
          </a:p>
          <a:p>
            <a:pPr marL="323850" indent="0">
              <a:lnSpc>
                <a:spcPct val="90000"/>
              </a:lnSpc>
              <a:buFont typeface="Wingdings" panose="05000000000000000000" pitchFamily="2" charset="2"/>
              <a:buNone/>
            </a:pPr>
            <a:endParaRPr lang="en-US" altLang="zh-CN" sz="2400" dirty="0"/>
          </a:p>
          <a:p>
            <a:pPr marL="323850" indent="0">
              <a:lnSpc>
                <a:spcPct val="90000"/>
              </a:lnSpc>
              <a:buFont typeface="Wingdings" panose="05000000000000000000" pitchFamily="2" charset="2"/>
              <a:buNone/>
            </a:pPr>
            <a:r>
              <a:rPr lang="zh-CN" altLang="en-US" sz="2400" dirty="0">
                <a:latin typeface="Times New Roman" panose="02020603050405020304" pitchFamily="18" charset="0"/>
              </a:rPr>
              <a:t>其中，</a:t>
            </a:r>
            <a:r>
              <a:rPr lang="en-US" altLang="zh-CN" sz="2400" i="1" dirty="0">
                <a:latin typeface="Times New Roman" panose="02020603050405020304" pitchFamily="18" charset="0"/>
              </a:rPr>
              <a:t>P</a:t>
            </a:r>
            <a:r>
              <a:rPr lang="en-US" altLang="zh-CN" sz="2400" dirty="0">
                <a:latin typeface="Times New Roman" panose="02020603050405020304" pitchFamily="18" charset="0"/>
              </a:rPr>
              <a:t>(</a:t>
            </a:r>
            <a:r>
              <a:rPr lang="en-US" altLang="zh-CN" sz="2400" i="1" dirty="0">
                <a:latin typeface="Times New Roman" panose="02020603050405020304" pitchFamily="18" charset="0"/>
              </a:rPr>
              <a:t>D</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r>
              <a:rPr lang="en-US" altLang="zh-CN" sz="2400" i="1" dirty="0">
                <a:latin typeface="Times New Roman" panose="02020603050405020304" pitchFamily="18" charset="0"/>
              </a:rPr>
              <a:t>P</a:t>
            </a:r>
            <a:r>
              <a:rPr lang="en-US" altLang="zh-CN" sz="2400" dirty="0">
                <a:latin typeface="Times New Roman" panose="02020603050405020304" pitchFamily="18" charset="0"/>
              </a:rPr>
              <a:t>(</a:t>
            </a:r>
            <a:r>
              <a:rPr lang="en-US" altLang="zh-CN" sz="2400" i="1" dirty="0">
                <a:latin typeface="Times New Roman" panose="02020603050405020304" pitchFamily="18" charset="0"/>
              </a:rPr>
              <a:t>D</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=0)</a:t>
            </a:r>
            <a:r>
              <a:rPr lang="zh-CN" altLang="en-US" sz="2400" dirty="0">
                <a:latin typeface="Times New Roman" panose="02020603050405020304" pitchFamily="18" charset="0"/>
              </a:rPr>
              <a:t>分别表示在相关和不相关情况下生成文档</a:t>
            </a:r>
            <a:r>
              <a:rPr lang="en-US" altLang="zh-CN" sz="2400" i="1" dirty="0">
                <a:latin typeface="Times New Roman" panose="02020603050405020304" pitchFamily="18" charset="0"/>
              </a:rPr>
              <a:t>D</a:t>
            </a:r>
            <a:r>
              <a:rPr lang="zh-CN" altLang="en-US" sz="2400" dirty="0">
                <a:latin typeface="Times New Roman" panose="02020603050405020304" pitchFamily="18" charset="0"/>
              </a:rPr>
              <a:t>的概率。</a:t>
            </a:r>
            <a:r>
              <a:rPr lang="en-US" altLang="zh-CN" sz="2400" dirty="0">
                <a:latin typeface="Times New Roman" panose="02020603050405020304" pitchFamily="18" charset="0"/>
              </a:rPr>
              <a:t>Ranking</a:t>
            </a:r>
            <a:r>
              <a:rPr lang="zh-CN" altLang="en-US" sz="2400" dirty="0">
                <a:latin typeface="Times New Roman" panose="02020603050405020304" pitchFamily="18" charset="0"/>
              </a:rPr>
              <a:t>函数显然是随着</a:t>
            </a:r>
            <a:r>
              <a:rPr lang="en-US" altLang="zh-CN" sz="2400" i="1" dirty="0">
                <a:latin typeface="Times New Roman" panose="02020603050405020304" pitchFamily="18" charset="0"/>
              </a:rPr>
              <a:t>P</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=1|</a:t>
            </a:r>
            <a:r>
              <a:rPr lang="en-US" altLang="zh-CN" sz="2400" i="1" dirty="0">
                <a:latin typeface="Times New Roman" panose="02020603050405020304" pitchFamily="18" charset="0"/>
              </a:rPr>
              <a:t>D</a:t>
            </a:r>
            <a:r>
              <a:rPr lang="en-US" altLang="zh-CN" sz="2400" dirty="0">
                <a:latin typeface="Times New Roman" panose="02020603050405020304" pitchFamily="18" charset="0"/>
              </a:rPr>
              <a:t>)</a:t>
            </a:r>
            <a:r>
              <a:rPr lang="zh-CN" altLang="en-US" sz="2400" dirty="0">
                <a:latin typeface="Times New Roman" panose="02020603050405020304" pitchFamily="18" charset="0"/>
              </a:rPr>
              <a:t>的增长而增长。</a:t>
            </a:r>
          </a:p>
        </p:txBody>
      </p:sp>
      <p:sp>
        <p:nvSpPr>
          <p:cNvPr id="164875" name="Rectangle 11"/>
          <p:cNvSpPr>
            <a:spLocks noChangeArrowheads="1"/>
          </p:cNvSpPr>
          <p:nvPr/>
        </p:nvSpPr>
        <p:spPr bwMode="auto">
          <a:xfrm>
            <a:off x="4140448" y="2565276"/>
            <a:ext cx="863600" cy="647700"/>
          </a:xfrm>
          <a:prstGeom prst="rect">
            <a:avLst/>
          </a:prstGeom>
          <a:noFill/>
          <a:ln w="9525">
            <a:solidFill>
              <a:schemeClr val="hlink"/>
            </a:solidFill>
            <a:miter lim="800000"/>
          </a:ln>
          <a:effectLst/>
        </p:spPr>
        <p:txBody>
          <a:bodyPr wrap="none" anchor="ctr"/>
          <a:lstStyle/>
          <a:p>
            <a:endParaRPr lang="zh-CN" altLang="en-US" dirty="0">
              <a:latin typeface="Times New Roman" panose="02020603050405020304" pitchFamily="18" charset="0"/>
              <a:ea typeface="黑体" panose="02010609060101010101" pitchFamily="49" charset="-122"/>
            </a:endParaRPr>
          </a:p>
        </p:txBody>
      </p:sp>
      <p:sp>
        <p:nvSpPr>
          <p:cNvPr id="164876" name="Line 12"/>
          <p:cNvSpPr>
            <a:spLocks noChangeShapeType="1"/>
          </p:cNvSpPr>
          <p:nvPr/>
        </p:nvSpPr>
        <p:spPr bwMode="auto">
          <a:xfrm>
            <a:off x="4499992" y="3212976"/>
            <a:ext cx="1224533" cy="360487"/>
          </a:xfrm>
          <a:prstGeom prst="line">
            <a:avLst/>
          </a:prstGeom>
          <a:noFill/>
          <a:ln w="9525">
            <a:solidFill>
              <a:schemeClr val="hlink"/>
            </a:solidFill>
            <a:miter lim="800000"/>
            <a:tailEnd type="triangle" w="med" len="med"/>
          </a:ln>
          <a:effectLst/>
        </p:spPr>
        <p:txBody>
          <a:bodyPr wrap="none"/>
          <a:lstStyle/>
          <a:p>
            <a:endParaRPr lang="zh-CN" altLang="en-US" dirty="0">
              <a:latin typeface="Times New Roman" panose="02020603050405020304" pitchFamily="18" charset="0"/>
              <a:ea typeface="黑体" panose="02010609060101010101" pitchFamily="49" charset="-122"/>
            </a:endParaRPr>
          </a:p>
        </p:txBody>
      </p:sp>
      <p:sp>
        <p:nvSpPr>
          <p:cNvPr id="164877" name="Text Box 13"/>
          <p:cNvSpPr txBox="1">
            <a:spLocks noChangeArrowheads="1"/>
          </p:cNvSpPr>
          <p:nvPr/>
        </p:nvSpPr>
        <p:spPr bwMode="auto">
          <a:xfrm>
            <a:off x="6051637" y="3113835"/>
            <a:ext cx="2304876" cy="861774"/>
          </a:xfrm>
          <a:prstGeom prst="rect">
            <a:avLst/>
          </a:prstGeom>
          <a:noFill/>
          <a:ln w="9525">
            <a:noFill/>
            <a:miter lim="800000"/>
          </a:ln>
          <a:effectLst/>
        </p:spPr>
        <p:txBody>
          <a:bodyPr wrap="square">
            <a:spAutoFit/>
          </a:bodyPr>
          <a:lstStyle/>
          <a:p>
            <a:pPr>
              <a:spcBef>
                <a:spcPct val="50000"/>
              </a:spcBef>
            </a:pPr>
            <a:r>
              <a:rPr lang="zh-CN" altLang="en-US" sz="2000" dirty="0">
                <a:solidFill>
                  <a:schemeClr val="hlink"/>
                </a:solidFill>
                <a:latin typeface="Times New Roman" panose="02020603050405020304" pitchFamily="18" charset="0"/>
                <a:ea typeface="黑体" panose="02010609060101010101" pitchFamily="49" charset="-122"/>
              </a:rPr>
              <a:t>对同一</a:t>
            </a:r>
            <a:r>
              <a:rPr lang="en-US" altLang="zh-CN" sz="2000" i="1" dirty="0">
                <a:solidFill>
                  <a:schemeClr val="hlink"/>
                </a:solidFill>
                <a:latin typeface="Times New Roman" panose="02020603050405020304" pitchFamily="18" charset="0"/>
                <a:ea typeface="黑体" panose="02010609060101010101" pitchFamily="49" charset="-122"/>
              </a:rPr>
              <a:t>Q</a:t>
            </a:r>
            <a:r>
              <a:rPr lang="zh-CN" altLang="en-US" sz="2000" dirty="0">
                <a:solidFill>
                  <a:schemeClr val="hlink"/>
                </a:solidFill>
                <a:latin typeface="Times New Roman" panose="02020603050405020304" pitchFamily="18" charset="0"/>
                <a:ea typeface="黑体" panose="02010609060101010101" pitchFamily="49" charset="-122"/>
              </a:rPr>
              <a:t>是常量，</a:t>
            </a:r>
          </a:p>
          <a:p>
            <a:pPr>
              <a:spcBef>
                <a:spcPct val="50000"/>
              </a:spcBef>
            </a:pPr>
            <a:r>
              <a:rPr lang="zh-CN" altLang="en-US" sz="2000" dirty="0">
                <a:solidFill>
                  <a:schemeClr val="hlink"/>
                </a:solidFill>
                <a:latin typeface="Times New Roman" panose="02020603050405020304" pitchFamily="18" charset="0"/>
                <a:ea typeface="黑体" panose="02010609060101010101" pitchFamily="49" charset="-122"/>
              </a:rPr>
              <a:t>对排序不起作用</a:t>
            </a:r>
          </a:p>
        </p:txBody>
      </p:sp>
      <p:sp>
        <p:nvSpPr>
          <p:cNvPr id="164879" name="Line 15"/>
          <p:cNvSpPr>
            <a:spLocks noChangeShapeType="1"/>
          </p:cNvSpPr>
          <p:nvPr/>
        </p:nvSpPr>
        <p:spPr bwMode="auto">
          <a:xfrm>
            <a:off x="5220072" y="2636912"/>
            <a:ext cx="360363" cy="144462"/>
          </a:xfrm>
          <a:prstGeom prst="line">
            <a:avLst/>
          </a:prstGeom>
          <a:noFill/>
          <a:ln w="9525">
            <a:solidFill>
              <a:schemeClr val="hlink"/>
            </a:solidFill>
            <a:miter lim="800000"/>
          </a:ln>
          <a:effectLst/>
        </p:spPr>
        <p:txBody>
          <a:bodyPr wrap="none"/>
          <a:lstStyle/>
          <a:p>
            <a:endParaRPr lang="zh-CN" altLang="en-US" dirty="0">
              <a:latin typeface="Times New Roman" panose="02020603050405020304" pitchFamily="18" charset="0"/>
              <a:ea typeface="黑体" panose="02010609060101010101" pitchFamily="49" charset="-122"/>
            </a:endParaRPr>
          </a:p>
        </p:txBody>
      </p:sp>
      <p:sp>
        <p:nvSpPr>
          <p:cNvPr id="164880" name="Line 16"/>
          <p:cNvSpPr>
            <a:spLocks noChangeShapeType="1"/>
          </p:cNvSpPr>
          <p:nvPr/>
        </p:nvSpPr>
        <p:spPr bwMode="auto">
          <a:xfrm>
            <a:off x="5148064" y="2996952"/>
            <a:ext cx="360363" cy="144463"/>
          </a:xfrm>
          <a:prstGeom prst="line">
            <a:avLst/>
          </a:prstGeom>
          <a:noFill/>
          <a:ln w="9525">
            <a:solidFill>
              <a:schemeClr val="hlink"/>
            </a:solidFill>
            <a:miter lim="800000"/>
          </a:ln>
          <a:effectLst/>
        </p:spPr>
        <p:txBody>
          <a:bodyPr wrap="none"/>
          <a:lstStyle/>
          <a:p>
            <a:endParaRPr lang="zh-CN" altLang="en-US"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879"/>
                                        </p:tgtEl>
                                        <p:attrNameLst>
                                          <p:attrName>style.visibility</p:attrName>
                                        </p:attrNameLst>
                                      </p:cBhvr>
                                      <p:to>
                                        <p:strVal val="visible"/>
                                      </p:to>
                                    </p:set>
                                    <p:animEffect transition="in" filter="blinds(horizontal)">
                                      <p:cBhvr>
                                        <p:cTn id="7" dur="500"/>
                                        <p:tgtEl>
                                          <p:spTgt spid="1648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880"/>
                                        </p:tgtEl>
                                        <p:attrNameLst>
                                          <p:attrName>style.visibility</p:attrName>
                                        </p:attrNameLst>
                                      </p:cBhvr>
                                      <p:to>
                                        <p:strVal val="visible"/>
                                      </p:to>
                                    </p:set>
                                    <p:animEffect transition="in" filter="blinds(horizontal)">
                                      <p:cBhvr>
                                        <p:cTn id="12" dur="500"/>
                                        <p:tgtEl>
                                          <p:spTgt spid="16488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4875"/>
                                        </p:tgtEl>
                                        <p:attrNameLst>
                                          <p:attrName>style.visibility</p:attrName>
                                        </p:attrNameLst>
                                      </p:cBhvr>
                                      <p:to>
                                        <p:strVal val="visible"/>
                                      </p:to>
                                    </p:set>
                                    <p:animEffect transition="in" filter="blinds(horizontal)">
                                      <p:cBhvr>
                                        <p:cTn id="17" dur="500"/>
                                        <p:tgtEl>
                                          <p:spTgt spid="16487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4876"/>
                                        </p:tgtEl>
                                        <p:attrNameLst>
                                          <p:attrName>style.visibility</p:attrName>
                                        </p:attrNameLst>
                                      </p:cBhvr>
                                      <p:to>
                                        <p:strVal val="visible"/>
                                      </p:to>
                                    </p:set>
                                    <p:animEffect transition="in" filter="blinds(horizontal)">
                                      <p:cBhvr>
                                        <p:cTn id="22" dur="500"/>
                                        <p:tgtEl>
                                          <p:spTgt spid="16487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4877"/>
                                        </p:tgtEl>
                                        <p:attrNameLst>
                                          <p:attrName>style.visibility</p:attrName>
                                        </p:attrNameLst>
                                      </p:cBhvr>
                                      <p:to>
                                        <p:strVal val="visible"/>
                                      </p:to>
                                    </p:set>
                                    <p:animEffect transition="in" filter="blinds(horizontal)">
                                      <p:cBhvr>
                                        <p:cTn id="27" dur="500"/>
                                        <p:tgtEl>
                                          <p:spTgt spid="164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5" grpId="0" animBg="1"/>
      <p:bldP spid="164876" grpId="0" animBg="1"/>
      <p:bldP spid="164877" grpId="0"/>
      <p:bldP spid="164879" grpId="0" animBg="1"/>
      <p:bldP spid="16488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文档是怎么生成的？</a:t>
            </a:r>
          </a:p>
        </p:txBody>
      </p:sp>
      <p:sp>
        <p:nvSpPr>
          <p:cNvPr id="3" name="内容占位符 2"/>
          <p:cNvSpPr>
            <a:spLocks noGrp="1"/>
          </p:cNvSpPr>
          <p:nvPr>
            <p:ph idx="1"/>
          </p:nvPr>
        </p:nvSpPr>
        <p:spPr/>
        <p:txBody>
          <a:bodyPr/>
          <a:lstStyle/>
          <a:p>
            <a:r>
              <a:rPr lang="zh-CN" altLang="en-US" dirty="0"/>
              <a:t>类比：</a:t>
            </a:r>
            <a:endParaRPr lang="en-US" altLang="zh-CN" dirty="0"/>
          </a:p>
          <a:p>
            <a:pPr lvl="1"/>
            <a:r>
              <a:rPr lang="zh-CN" altLang="en-US" dirty="0"/>
              <a:t>班级是怎样构成的？</a:t>
            </a:r>
            <a:endParaRPr lang="en-US" altLang="zh-CN" dirty="0"/>
          </a:p>
          <a:p>
            <a:pPr lvl="1"/>
            <a:r>
              <a:rPr lang="zh-CN" altLang="en-US" dirty="0"/>
              <a:t>博士是怎么读成的？</a:t>
            </a:r>
            <a:endParaRPr lang="en-US" altLang="zh-CN" dirty="0"/>
          </a:p>
          <a:p>
            <a:pPr lvl="1"/>
            <a:r>
              <a:rPr lang="en-US" altLang="zh-CN" dirty="0"/>
              <a:t>…….</a:t>
            </a:r>
          </a:p>
          <a:p>
            <a:pPr lvl="1"/>
            <a:endParaRPr lang="en-US" altLang="zh-CN" dirty="0"/>
          </a:p>
          <a:p>
            <a:r>
              <a:rPr lang="zh-CN" altLang="en-US" dirty="0"/>
              <a:t>概率的观点：</a:t>
            </a:r>
            <a:endParaRPr lang="en-US" altLang="zh-CN" dirty="0"/>
          </a:p>
          <a:p>
            <a:pPr lvl="1"/>
            <a:r>
              <a:rPr lang="zh-CN" altLang="en-US" dirty="0"/>
              <a:t>词项满足某个总体分布，然后从该总体分布中抽样，将抽样出的词项连在一起，组成文档</a:t>
            </a:r>
            <a:endParaRPr lang="en-US" altLang="zh-CN" dirty="0"/>
          </a:p>
          <a:p>
            <a:pPr lvl="1"/>
            <a:r>
              <a:rPr lang="zh-CN" altLang="en-US" dirty="0"/>
              <a:t>对于</a:t>
            </a:r>
            <a:r>
              <a:rPr lang="en-US" altLang="zh-CN" i="1" dirty="0"/>
              <a:t>P</a:t>
            </a:r>
            <a:r>
              <a:rPr lang="en-US" altLang="zh-CN" dirty="0"/>
              <a:t>(</a:t>
            </a:r>
            <a:r>
              <a:rPr lang="en-US" altLang="zh-CN" i="1" dirty="0"/>
              <a:t>D</a:t>
            </a:r>
            <a:r>
              <a:rPr lang="en-US" altLang="zh-CN" dirty="0"/>
              <a:t>|</a:t>
            </a:r>
            <a:r>
              <a:rPr lang="en-US" altLang="zh-CN" i="1" dirty="0"/>
              <a:t>R</a:t>
            </a:r>
            <a:r>
              <a:rPr lang="en-US" altLang="zh-CN" dirty="0"/>
              <a:t>=1)</a:t>
            </a:r>
            <a:r>
              <a:rPr lang="zh-CN" altLang="en-US" dirty="0"/>
              <a:t>或者</a:t>
            </a:r>
            <a:r>
              <a:rPr lang="en-US" altLang="zh-CN" i="1" dirty="0"/>
              <a:t>P</a:t>
            </a:r>
            <a:r>
              <a:rPr lang="en-US" altLang="zh-CN" dirty="0"/>
              <a:t>(</a:t>
            </a:r>
            <a:r>
              <a:rPr lang="en-US" altLang="zh-CN" i="1" dirty="0"/>
              <a:t>D</a:t>
            </a:r>
            <a:r>
              <a:rPr lang="en-US" altLang="zh-CN" dirty="0"/>
              <a:t>|</a:t>
            </a:r>
            <a:r>
              <a:rPr lang="en-US" altLang="zh-CN" i="1" dirty="0"/>
              <a:t>R</a:t>
            </a:r>
            <a:r>
              <a:rPr lang="en-US" altLang="zh-CN" dirty="0"/>
              <a:t>=0)</a:t>
            </a:r>
            <a:r>
              <a:rPr lang="zh-CN" altLang="en-US" dirty="0"/>
              <a:t>，可以认为</a:t>
            </a:r>
            <a:r>
              <a:rPr lang="en-US" altLang="zh-CN" i="1" dirty="0"/>
              <a:t>R</a:t>
            </a:r>
            <a:r>
              <a:rPr lang="en-US" altLang="zh-CN" dirty="0"/>
              <a:t>=1</a:t>
            </a:r>
            <a:r>
              <a:rPr lang="zh-CN" altLang="en-US" dirty="0"/>
              <a:t>或</a:t>
            </a:r>
            <a:r>
              <a:rPr lang="en-US" altLang="zh-CN" dirty="0"/>
              <a:t>0</a:t>
            </a:r>
            <a:r>
              <a:rPr lang="zh-CN" altLang="en-US" dirty="0"/>
              <a:t>的文档的词项满足某个总体分布，然后抽样生成</a:t>
            </a:r>
            <a:r>
              <a:rPr lang="en-US" altLang="zh-CN" i="1" dirty="0"/>
              <a:t>D</a:t>
            </a:r>
            <a:endParaRPr lang="zh-CN" altLang="en-US" i="1"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两种常用的文档生成的总体分布</a:t>
            </a:r>
          </a:p>
        </p:txBody>
      </p:sp>
      <p:sp>
        <p:nvSpPr>
          <p:cNvPr id="3" name="内容占位符 2"/>
          <p:cNvSpPr>
            <a:spLocks noGrp="1"/>
          </p:cNvSpPr>
          <p:nvPr>
            <p:ph idx="1"/>
          </p:nvPr>
        </p:nvSpPr>
        <p:spPr>
          <a:xfrm>
            <a:off x="457200" y="1700808"/>
            <a:ext cx="8460432" cy="4176464"/>
          </a:xfrm>
        </p:spPr>
        <p:txBody>
          <a:bodyPr/>
          <a:lstStyle/>
          <a:p>
            <a:r>
              <a:rPr lang="zh-CN" altLang="en-US" dirty="0"/>
              <a:t>多元贝努利分布</a:t>
            </a:r>
            <a:r>
              <a:rPr lang="en-US" altLang="zh-CN" dirty="0"/>
              <a:t>(Multi-</a:t>
            </a:r>
            <a:r>
              <a:rPr lang="en-US" altLang="zh-CN" dirty="0" err="1"/>
              <a:t>variate</a:t>
            </a:r>
            <a:r>
              <a:rPr lang="en-US" altLang="zh-CN" dirty="0"/>
              <a:t> Bernoulli distribution)</a:t>
            </a:r>
          </a:p>
          <a:p>
            <a:pPr lvl="1"/>
            <a:r>
              <a:rPr lang="zh-CN" altLang="en-US" dirty="0"/>
              <a:t>词项词典大小为</a:t>
            </a:r>
            <a:r>
              <a:rPr lang="en-US" altLang="zh-CN" dirty="0"/>
              <a:t>M</a:t>
            </a:r>
            <a:r>
              <a:rPr lang="zh-CN" altLang="en-US" dirty="0"/>
              <a:t>，</a:t>
            </a:r>
            <a:r>
              <a:rPr lang="en-US" altLang="zh-CN" dirty="0"/>
              <a:t>M</a:t>
            </a:r>
            <a:r>
              <a:rPr lang="zh-CN" altLang="en-US" dirty="0"/>
              <a:t>个不规则硬币分别对应</a:t>
            </a:r>
            <a:r>
              <a:rPr lang="en-US" altLang="zh-CN" dirty="0"/>
              <a:t>M</a:t>
            </a:r>
            <a:r>
              <a:rPr lang="zh-CN" altLang="en-US" dirty="0"/>
              <a:t>个词项，第</a:t>
            </a:r>
            <a:r>
              <a:rPr lang="en-US" altLang="zh-CN" i="1" dirty="0" err="1"/>
              <a:t>i</a:t>
            </a:r>
            <a:r>
              <a:rPr lang="zh-CN" altLang="en-US" dirty="0"/>
              <a:t>个硬币朝上的概率为</a:t>
            </a:r>
            <a:r>
              <a:rPr lang="en-US" altLang="zh-CN" i="1" dirty="0"/>
              <a:t>p</a:t>
            </a:r>
            <a:r>
              <a:rPr lang="en-US" altLang="zh-CN" i="1" baseline="-25000" dirty="0"/>
              <a:t>i</a:t>
            </a:r>
          </a:p>
          <a:p>
            <a:pPr lvl="1"/>
            <a:r>
              <a:rPr lang="zh-CN" altLang="en-US" dirty="0"/>
              <a:t>假设</a:t>
            </a:r>
            <a:r>
              <a:rPr lang="en-US" altLang="zh-CN" dirty="0"/>
              <a:t>M=4(</a:t>
            </a:r>
            <a:r>
              <a:rPr lang="zh-CN" altLang="en-US" dirty="0"/>
              <a:t>四个词项分别为 </a:t>
            </a:r>
            <a:r>
              <a:rPr lang="en-US" altLang="zh-CN" dirty="0"/>
              <a:t>I you can fly)</a:t>
            </a:r>
            <a:r>
              <a:rPr lang="zh-CN" altLang="en-US" dirty="0"/>
              <a:t>，</a:t>
            </a:r>
            <a:r>
              <a:rPr lang="en-US" altLang="zh-CN" dirty="0"/>
              <a:t>p1=0.7, p2=0.4, p3=0.1, p4=0.05</a:t>
            </a:r>
          </a:p>
          <a:p>
            <a:pPr lvl="1"/>
            <a:r>
              <a:rPr lang="zh-CN" altLang="en-US" dirty="0"/>
              <a:t>则： </a:t>
            </a:r>
            <a:r>
              <a:rPr lang="en-US" altLang="zh-CN" dirty="0"/>
              <a:t>P(I can fly </a:t>
            </a:r>
            <a:r>
              <a:rPr lang="en-US" altLang="zh-CN" dirty="0" err="1"/>
              <a:t>fly</a:t>
            </a:r>
            <a:r>
              <a:rPr lang="en-US" altLang="zh-CN" dirty="0"/>
              <a:t>)=0.7*(1-0.4)*0.1*0.05</a:t>
            </a:r>
          </a:p>
          <a:p>
            <a:pPr lvl="1"/>
            <a:r>
              <a:rPr lang="zh-CN" altLang="en-US" dirty="0"/>
              <a:t>多元贝努利分布不考虑出现位置</a:t>
            </a:r>
            <a:endParaRPr lang="en-US" altLang="zh-CN" dirty="0"/>
          </a:p>
          <a:p>
            <a:pPr lvl="1"/>
            <a:r>
              <a:rPr lang="zh-CN" altLang="en-US" dirty="0"/>
              <a:t>多元贝努利分布考虑出现和不出现</a:t>
            </a:r>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t>38</a:t>
            </a:fld>
            <a:endParaRPr 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0" y="4381500"/>
            <a:ext cx="2028825" cy="20955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两种常用的文档生成的总体分布</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多项式分布</a:t>
            </a:r>
            <a:r>
              <a:rPr lang="en-US" altLang="zh-CN" dirty="0"/>
              <a:t>(Multinomial distribution)</a:t>
            </a:r>
          </a:p>
          <a:p>
            <a:pPr lvl="1"/>
            <a:r>
              <a:rPr lang="zh-CN" altLang="en-US" dirty="0"/>
              <a:t>词项大小为</a:t>
            </a:r>
            <a:r>
              <a:rPr lang="en-US" altLang="zh-CN" dirty="0"/>
              <a:t>M</a:t>
            </a:r>
            <a:r>
              <a:rPr lang="zh-CN" altLang="en-US" dirty="0"/>
              <a:t>，某个不规则骰子共有</a:t>
            </a:r>
            <a:r>
              <a:rPr lang="en-US" altLang="zh-CN" dirty="0"/>
              <a:t>M</a:t>
            </a:r>
            <a:r>
              <a:rPr lang="zh-CN" altLang="en-US" dirty="0"/>
              <a:t>个面，每个面对应一个词项</a:t>
            </a:r>
            <a:r>
              <a:rPr lang="en-US" altLang="zh-CN" dirty="0"/>
              <a:t>(</a:t>
            </a:r>
            <a:r>
              <a:rPr lang="zh-CN" altLang="en-US" dirty="0"/>
              <a:t>假设每次抛掷必有某个面稳定朝上或下</a:t>
            </a:r>
            <a:r>
              <a:rPr lang="en-US" altLang="zh-CN" dirty="0"/>
              <a:t>)</a:t>
            </a:r>
            <a:r>
              <a:rPr lang="zh-CN" altLang="en-US" dirty="0"/>
              <a:t>，第</a:t>
            </a:r>
            <a:r>
              <a:rPr lang="en-US" altLang="zh-CN" i="1" dirty="0" err="1"/>
              <a:t>i</a:t>
            </a:r>
            <a:r>
              <a:rPr lang="zh-CN" altLang="en-US" dirty="0"/>
              <a:t>个面朝上的概率为</a:t>
            </a:r>
            <a:r>
              <a:rPr lang="en-US" altLang="zh-CN" i="1" dirty="0"/>
              <a:t>p</a:t>
            </a:r>
            <a:r>
              <a:rPr lang="en-US" altLang="zh-CN" i="1" baseline="-25000" dirty="0"/>
              <a:t>i</a:t>
            </a:r>
          </a:p>
          <a:p>
            <a:pPr lvl="1"/>
            <a:r>
              <a:rPr lang="zh-CN" altLang="en-US" dirty="0"/>
              <a:t>假定</a:t>
            </a:r>
            <a:r>
              <a:rPr lang="en-US" altLang="zh-CN" dirty="0"/>
              <a:t>M=4 (</a:t>
            </a:r>
            <a:r>
              <a:rPr lang="zh-CN" altLang="en-US" dirty="0"/>
              <a:t>四个词项分别为 </a:t>
            </a:r>
            <a:r>
              <a:rPr lang="en-US" altLang="zh-CN" dirty="0"/>
              <a:t>I you can fly)</a:t>
            </a:r>
            <a:r>
              <a:rPr lang="zh-CN" altLang="en-US" dirty="0"/>
              <a:t>，</a:t>
            </a:r>
            <a:r>
              <a:rPr lang="en-US" altLang="zh-CN" dirty="0"/>
              <a:t>p1=0.4, p2=0.3, p3=0.2, p4=0.1</a:t>
            </a:r>
          </a:p>
          <a:p>
            <a:pPr lvl="1"/>
            <a:r>
              <a:rPr lang="zh-CN" altLang="en-US" dirty="0"/>
              <a:t>则：</a:t>
            </a:r>
            <a:r>
              <a:rPr lang="en-US" altLang="zh-CN" dirty="0"/>
              <a:t>P(I can fly </a:t>
            </a:r>
            <a:r>
              <a:rPr lang="en-US" altLang="zh-CN" dirty="0" err="1"/>
              <a:t>fly</a:t>
            </a:r>
            <a:r>
              <a:rPr lang="en-US" altLang="zh-CN" dirty="0"/>
              <a:t>)=P(X1=1,X2=0,X3=1, X4=2) =C*0.4*0.2*0.1*0.1</a:t>
            </a:r>
          </a:p>
          <a:p>
            <a:pPr lvl="1"/>
            <a:r>
              <a:rPr lang="zh-CN" altLang="en-US" dirty="0"/>
              <a:t>其中</a:t>
            </a:r>
            <a:r>
              <a:rPr lang="en-US" altLang="zh-CN" dirty="0"/>
              <a:t>C=                      =12</a:t>
            </a:r>
          </a:p>
          <a:p>
            <a:pPr lvl="1"/>
            <a:r>
              <a:rPr lang="zh-CN" altLang="en-US" dirty="0"/>
              <a:t>多项式分布考虑词项的多次出现</a:t>
            </a:r>
            <a:endParaRPr lang="en-US" altLang="zh-CN" dirty="0"/>
          </a:p>
          <a:p>
            <a:pPr lvl="1"/>
            <a:r>
              <a:rPr lang="zh-CN" altLang="en-US" dirty="0"/>
              <a:t>多项式分布不考虑词项的不出现</a:t>
            </a:r>
            <a:endParaRPr lang="en-US" altLang="zh-CN" dirty="0"/>
          </a:p>
          <a:p>
            <a:pPr lvl="1"/>
            <a:r>
              <a:rPr lang="zh-CN" altLang="en-US" dirty="0"/>
              <a:t>多项式分布同样不考虑词项的出现位置和次序</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t>39</a:t>
            </a:fld>
            <a:endParaRPr lang="en-US"/>
          </a:p>
        </p:txBody>
      </p:sp>
      <p:pic>
        <p:nvPicPr>
          <p:cNvPr id="1180674" name="Picture 2"/>
          <p:cNvPicPr>
            <a:picLocks noChangeAspect="1" noChangeArrowheads="1"/>
          </p:cNvPicPr>
          <p:nvPr/>
        </p:nvPicPr>
        <p:blipFill>
          <a:blip r:embed="rId2" cstate="print"/>
          <a:srcRect/>
          <a:stretch>
            <a:fillRect/>
          </a:stretch>
        </p:blipFill>
        <p:spPr bwMode="auto">
          <a:xfrm>
            <a:off x="2267744" y="4869160"/>
            <a:ext cx="1561437" cy="576064"/>
          </a:xfrm>
          <a:prstGeom prst="rect">
            <a:avLst/>
          </a:prstGeom>
          <a:noFill/>
          <a:ln w="9525">
            <a:noFill/>
            <a:miter lim="800000"/>
            <a:headEnd/>
            <a:tailEnd/>
          </a:ln>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14550" t="2057" r="12705"/>
          <a:stretch>
            <a:fillRect/>
          </a:stretch>
        </p:blipFill>
        <p:spPr>
          <a:xfrm>
            <a:off x="7452320" y="4581128"/>
            <a:ext cx="1440160" cy="14726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上一讲内容</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071702"/>
            <a:ext cx="8286808" cy="5429264"/>
          </a:xfrm>
          <a:prstGeom prst="rect">
            <a:avLst/>
          </a:prstGeom>
          <a:noFill/>
          <a:ln w="9525">
            <a:noFill/>
            <a:round/>
            <a:headEnd/>
            <a:tailEnd/>
          </a:ln>
        </p:spPr>
        <p:txBody>
          <a:bodyPr/>
          <a:lstStyle/>
          <a:p>
            <a:pPr>
              <a:spcBef>
                <a:spcPts val="700"/>
              </a:spcBef>
              <a:buClr>
                <a:srgbClr val="336699"/>
              </a:buClr>
              <a:buFont typeface="Wingdings" pitchFamily="2" charset="2"/>
              <a:buChar char="§"/>
            </a:pPr>
            <a:r>
              <a:rPr lang="zh-CN" altLang="en-US" dirty="0">
                <a:solidFill>
                  <a:schemeClr val="tx1"/>
                </a:solidFill>
                <a:latin typeface="+mj-lt"/>
                <a:ea typeface="黑体" pitchFamily="49" charset="-122"/>
              </a:rPr>
              <a:t>交互式相关反馈</a:t>
            </a:r>
            <a:r>
              <a:rPr lang="en-US" altLang="zh-CN" dirty="0">
                <a:solidFill>
                  <a:schemeClr val="tx1"/>
                </a:solidFill>
                <a:latin typeface="+mj-lt"/>
                <a:ea typeface="黑体" pitchFamily="49" charset="-122"/>
              </a:rPr>
              <a:t>(</a:t>
            </a:r>
            <a:r>
              <a:rPr lang="en-US" dirty="0">
                <a:solidFill>
                  <a:schemeClr val="tx1"/>
                </a:solidFill>
                <a:latin typeface="+mj-lt"/>
                <a:ea typeface="黑体" pitchFamily="49" charset="-122"/>
              </a:rPr>
              <a:t>Interactive relevance feedback): </a:t>
            </a:r>
            <a:r>
              <a:rPr lang="zh-CN" altLang="en-US" dirty="0">
                <a:solidFill>
                  <a:schemeClr val="tx1"/>
                </a:solidFill>
                <a:latin typeface="+mj-lt"/>
                <a:ea typeface="黑体" pitchFamily="49" charset="-122"/>
              </a:rPr>
              <a:t>在初始检索结果的基础上，通过用户交互指定哪些文档相关或不相关，然后改进检索的结果</a:t>
            </a:r>
            <a:endParaRPr lang="en-US" altLang="zh-CN" dirty="0">
              <a:solidFill>
                <a:schemeClr val="tx1"/>
              </a:solidFill>
              <a:latin typeface="+mj-lt"/>
              <a:ea typeface="黑体" pitchFamily="49" charset="-122"/>
            </a:endParaRPr>
          </a:p>
          <a:p>
            <a:pPr>
              <a:spcBef>
                <a:spcPts val="700"/>
              </a:spcBef>
              <a:buClr>
                <a:srgbClr val="336699"/>
              </a:buClr>
              <a:buFont typeface="Wingdings" pitchFamily="2" charset="2"/>
              <a:buChar char="§"/>
            </a:pPr>
            <a:endParaRPr lang="en-US" dirty="0">
              <a:solidFill>
                <a:schemeClr val="tx1"/>
              </a:solidFill>
              <a:latin typeface="+mj-lt"/>
              <a:ea typeface="黑体" pitchFamily="49" charset="-122"/>
            </a:endParaRPr>
          </a:p>
          <a:p>
            <a:pPr>
              <a:spcBef>
                <a:spcPts val="700"/>
              </a:spcBef>
              <a:buClr>
                <a:srgbClr val="336699"/>
              </a:buClr>
              <a:buFont typeface="Wingdings" pitchFamily="2" charset="2"/>
              <a:buChar char="§"/>
            </a:pPr>
            <a:r>
              <a:rPr lang="zh-CN" altLang="en-US" dirty="0">
                <a:solidFill>
                  <a:schemeClr val="tx1"/>
                </a:solidFill>
                <a:latin typeface="+mj-lt"/>
                <a:ea typeface="黑体" pitchFamily="49" charset="-122"/>
              </a:rPr>
              <a:t>最著名的相关反馈方法：</a:t>
            </a:r>
            <a:r>
              <a:rPr lang="en-US" dirty="0" err="1">
                <a:solidFill>
                  <a:schemeClr val="tx1"/>
                </a:solidFill>
                <a:latin typeface="+mj-lt"/>
                <a:ea typeface="黑体" pitchFamily="49" charset="-122"/>
              </a:rPr>
              <a:t>Rocchio</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相关反馈</a:t>
            </a:r>
            <a:endParaRPr lang="en-US" dirty="0">
              <a:solidFill>
                <a:schemeClr val="tx1"/>
              </a:solidFill>
              <a:latin typeface="+mj-lt"/>
              <a:ea typeface="黑体" pitchFamily="49" charset="-122"/>
            </a:endParaRPr>
          </a:p>
          <a:p>
            <a:pPr>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a:spcBef>
                <a:spcPts val="700"/>
              </a:spcBef>
              <a:buClr>
                <a:srgbClr val="336699"/>
              </a:buClr>
              <a:buFont typeface="Wingdings" pitchFamily="2" charset="2"/>
              <a:buChar char="§"/>
            </a:pPr>
            <a:r>
              <a:rPr lang="zh-CN" altLang="en-US" dirty="0">
                <a:solidFill>
                  <a:schemeClr val="tx1"/>
                </a:solidFill>
                <a:latin typeface="+mj-lt"/>
                <a:ea typeface="黑体" pitchFamily="49" charset="-122"/>
              </a:rPr>
              <a:t>查询扩展</a:t>
            </a:r>
            <a:r>
              <a:rPr lang="en-US" altLang="zh-CN" dirty="0">
                <a:solidFill>
                  <a:schemeClr val="tx1"/>
                </a:solidFill>
                <a:latin typeface="+mj-lt"/>
                <a:ea typeface="黑体" pitchFamily="49" charset="-122"/>
              </a:rPr>
              <a:t>(</a:t>
            </a:r>
            <a:r>
              <a:rPr lang="en-US" dirty="0">
                <a:solidFill>
                  <a:schemeClr val="tx1"/>
                </a:solidFill>
                <a:latin typeface="+mj-lt"/>
                <a:ea typeface="黑体" pitchFamily="49" charset="-122"/>
              </a:rPr>
              <a:t>Query expansion): </a:t>
            </a:r>
            <a:r>
              <a:rPr lang="zh-CN" altLang="en-US" dirty="0">
                <a:solidFill>
                  <a:schemeClr val="tx1"/>
                </a:solidFill>
                <a:latin typeface="+mj-lt"/>
                <a:ea typeface="黑体" pitchFamily="49" charset="-122"/>
              </a:rPr>
              <a:t>通过在查询中加入同义或者相关的词项来提高检索结果</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sz="2000" dirty="0">
                <a:solidFill>
                  <a:schemeClr val="tx1"/>
                </a:solidFill>
                <a:latin typeface="+mj-lt"/>
                <a:ea typeface="黑体" pitchFamily="49" charset="-122"/>
              </a:rPr>
              <a:t>相关词项的来源</a:t>
            </a:r>
            <a:r>
              <a:rPr lang="en-US" sz="2000" dirty="0">
                <a:solidFill>
                  <a:schemeClr val="tx1"/>
                </a:solidFill>
                <a:latin typeface="+mj-lt"/>
                <a:ea typeface="黑体" pitchFamily="49" charset="-122"/>
              </a:rPr>
              <a:t>: </a:t>
            </a:r>
            <a:r>
              <a:rPr lang="zh-CN" altLang="en-US" sz="2000" dirty="0">
                <a:solidFill>
                  <a:schemeClr val="tx1"/>
                </a:solidFill>
                <a:latin typeface="+mj-lt"/>
                <a:ea typeface="黑体" pitchFamily="49" charset="-122"/>
              </a:rPr>
              <a:t>人工编辑的同义词词典、自动构造的同义词词典、查询日志等等。</a:t>
            </a:r>
            <a:endParaRPr lang="de-DE" sz="20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a:t>
            </a:fld>
            <a:endParaRPr lang="en-US"/>
          </a:p>
        </p:txBody>
      </p:sp>
    </p:spTree>
    <p:extLst>
      <p:ext uri="{BB962C8B-B14F-4D97-AF65-F5344CB8AC3E}">
        <p14:creationId xmlns:p14="http://schemas.microsoft.com/office/powerpoint/2010/main" val="40849901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en-US" altLang="zh-CN" dirty="0"/>
              <a:t>BIM</a:t>
            </a:r>
            <a:r>
              <a:rPr lang="zh-CN" altLang="en-US" dirty="0"/>
              <a:t>中</a:t>
            </a:r>
            <a:r>
              <a:rPr lang="en-US" altLang="zh-CN" dirty="0"/>
              <a:t>P(D|R=1)</a:t>
            </a:r>
            <a:r>
              <a:rPr lang="zh-CN" altLang="en-US" dirty="0"/>
              <a:t>或</a:t>
            </a:r>
            <a:r>
              <a:rPr lang="en-US" altLang="zh-CN" dirty="0"/>
              <a:t>P(D|R=0)</a:t>
            </a:r>
            <a:r>
              <a:rPr lang="zh-CN" altLang="en-US" dirty="0"/>
              <a:t>的计算</a:t>
            </a:r>
            <a:endParaRPr lang="en-US" altLang="zh-CN" dirty="0">
              <a:latin typeface="Times New Roman" panose="02020603050405020304" pitchFamily="18" charset="0"/>
            </a:endParaRPr>
          </a:p>
        </p:txBody>
      </p:sp>
      <p:sp>
        <p:nvSpPr>
          <p:cNvPr id="357379" name="Rectangle 3"/>
          <p:cNvSpPr>
            <a:spLocks noGrp="1" noChangeArrowheads="1"/>
          </p:cNvSpPr>
          <p:nvPr>
            <p:ph idx="1"/>
          </p:nvPr>
        </p:nvSpPr>
        <p:spPr/>
        <p:txBody>
          <a:bodyPr/>
          <a:lstStyle/>
          <a:p>
            <a:pPr>
              <a:lnSpc>
                <a:spcPct val="90000"/>
              </a:lnSpc>
            </a:pPr>
            <a:r>
              <a:rPr lang="zh-CN" altLang="en-US" sz="2800" dirty="0">
                <a:latin typeface="Times New Roman" panose="02020603050405020304" pitchFamily="18" charset="0"/>
              </a:rPr>
              <a:t>类比：</a:t>
            </a:r>
            <a:r>
              <a:rPr lang="en-US" altLang="zh-CN" sz="2800" i="1" dirty="0">
                <a:latin typeface="Times New Roman" panose="02020603050405020304" pitchFamily="18" charset="0"/>
              </a:rPr>
              <a:t>M</a:t>
            </a:r>
            <a:r>
              <a:rPr lang="zh-CN" altLang="en-US" sz="2800" dirty="0">
                <a:latin typeface="Times New Roman" panose="02020603050405020304" pitchFamily="18" charset="0"/>
              </a:rPr>
              <a:t>次独立试验 </a:t>
            </a:r>
            <a:r>
              <a:rPr lang="en-US" altLang="zh-CN" sz="2800" dirty="0">
                <a:latin typeface="Times New Roman" panose="02020603050405020304" pitchFamily="18" charset="0"/>
              </a:rPr>
              <a:t>(</a:t>
            </a:r>
            <a:r>
              <a:rPr lang="zh-CN" altLang="en-US" sz="2800" dirty="0">
                <a:latin typeface="Times New Roman" panose="02020603050405020304" pitchFamily="18" charset="0"/>
              </a:rPr>
              <a:t>多元贝努利模型</a:t>
            </a:r>
            <a:r>
              <a:rPr lang="en-US" altLang="zh-CN" sz="2800" dirty="0">
                <a:latin typeface="Times New Roman" panose="02020603050405020304" pitchFamily="18" charset="0"/>
              </a:rPr>
              <a:t>)</a:t>
            </a:r>
            <a:endParaRPr lang="zh-CN" altLang="en-US" sz="2800" dirty="0">
              <a:latin typeface="Times New Roman" panose="02020603050405020304" pitchFamily="18" charset="0"/>
            </a:endParaRPr>
          </a:p>
          <a:p>
            <a:pPr lvl="1">
              <a:lnSpc>
                <a:spcPct val="90000"/>
              </a:lnSpc>
            </a:pPr>
            <a:r>
              <a:rPr lang="zh-CN" altLang="en-US" sz="2400" dirty="0">
                <a:latin typeface="Times New Roman" panose="02020603050405020304" pitchFamily="18" charset="0"/>
              </a:rPr>
              <a:t>假想词项空间中有</a:t>
            </a:r>
            <a:r>
              <a:rPr lang="en-US" altLang="zh-CN" sz="2400" i="1" dirty="0">
                <a:latin typeface="Times New Roman" panose="02020603050405020304" pitchFamily="18" charset="0"/>
              </a:rPr>
              <a:t>M</a:t>
            </a:r>
            <a:r>
              <a:rPr lang="zh-CN" altLang="en-US" sz="2400" dirty="0">
                <a:latin typeface="Times New Roman" panose="02020603050405020304" pitchFamily="18" charset="0"/>
              </a:rPr>
              <a:t>个词项，相当于有</a:t>
            </a:r>
            <a:r>
              <a:rPr lang="en-US" altLang="zh-CN" sz="2400" i="1" dirty="0">
                <a:latin typeface="Times New Roman" panose="02020603050405020304" pitchFamily="18" charset="0"/>
              </a:rPr>
              <a:t>M</a:t>
            </a:r>
            <a:r>
              <a:rPr lang="zh-CN" altLang="en-US" sz="2400" dirty="0">
                <a:latin typeface="Times New Roman" panose="02020603050405020304" pitchFamily="18" charset="0"/>
              </a:rPr>
              <a:t>个不规则硬币，第</a:t>
            </a:r>
            <a:r>
              <a:rPr lang="en-US" altLang="zh-CN" sz="2400" i="1" dirty="0" err="1">
                <a:latin typeface="Times New Roman" panose="02020603050405020304" pitchFamily="18" charset="0"/>
              </a:rPr>
              <a:t>i</a:t>
            </a:r>
            <a:r>
              <a:rPr lang="zh-CN" altLang="en-US" sz="2400" dirty="0">
                <a:latin typeface="Times New Roman" panose="02020603050405020304" pitchFamily="18" charset="0"/>
              </a:rPr>
              <a:t>个硬币对应词项</a:t>
            </a:r>
            <a:r>
              <a:rPr lang="en-US" altLang="zh-CN" sz="2400" dirty="0">
                <a:latin typeface="Times New Roman" panose="02020603050405020304" pitchFamily="18" charset="0"/>
              </a:rPr>
              <a:t> </a:t>
            </a:r>
            <a:r>
              <a:rPr lang="en-US" altLang="zh-CN" sz="2400" i="1" dirty="0" err="1">
                <a:latin typeface="Times New Roman" panose="02020603050405020304" pitchFamily="18" charset="0"/>
              </a:rPr>
              <a:t>i</a:t>
            </a:r>
            <a:r>
              <a:rPr lang="zh-CN" altLang="en-US" sz="2400" dirty="0">
                <a:latin typeface="Times New Roman" panose="02020603050405020304" pitchFamily="18" charset="0"/>
              </a:rPr>
              <a:t>，正面写着“出现</a:t>
            </a:r>
            <a:r>
              <a:rPr lang="en-US" altLang="zh-CN" sz="2400" i="1" dirty="0" err="1">
                <a:latin typeface="Times New Roman" panose="02020603050405020304" pitchFamily="18" charset="0"/>
              </a:rPr>
              <a:t>t</a:t>
            </a:r>
            <a:r>
              <a:rPr lang="en-US" altLang="zh-CN" sz="2400" i="1" baseline="-25000" dirty="0" err="1">
                <a:latin typeface="Times New Roman" panose="02020603050405020304" pitchFamily="18" charset="0"/>
              </a:rPr>
              <a:t>i</a:t>
            </a:r>
            <a:r>
              <a:rPr lang="en-US" altLang="zh-CN" sz="2400" dirty="0">
                <a:latin typeface="Times New Roman" panose="02020603050405020304" pitchFamily="18" charset="0"/>
              </a:rPr>
              <a:t>”</a:t>
            </a:r>
            <a:r>
              <a:rPr lang="zh-CN" altLang="en-US" sz="2400" dirty="0">
                <a:latin typeface="Times New Roman" panose="02020603050405020304" pitchFamily="18" charset="0"/>
              </a:rPr>
              <a:t>，反面写着“不出现</a:t>
            </a:r>
            <a:r>
              <a:rPr lang="en-US" altLang="zh-CN" sz="2400" i="1" dirty="0" err="1">
                <a:latin typeface="Times New Roman" panose="02020603050405020304" pitchFamily="18" charset="0"/>
              </a:rPr>
              <a:t>t</a:t>
            </a:r>
            <a:r>
              <a:rPr lang="en-US" altLang="zh-CN" sz="2400" i="1" baseline="-25000" dirty="0" err="1">
                <a:latin typeface="Times New Roman" panose="02020603050405020304" pitchFamily="18" charset="0"/>
              </a:rPr>
              <a:t>i</a:t>
            </a:r>
            <a:r>
              <a:rPr lang="en-US" altLang="zh-CN" sz="2400" dirty="0">
                <a:latin typeface="Times New Roman" panose="02020603050405020304" pitchFamily="18" charset="0"/>
              </a:rPr>
              <a:t>”</a:t>
            </a:r>
            <a:r>
              <a:rPr lang="zh-CN" altLang="en-US" sz="2400" dirty="0">
                <a:latin typeface="Times New Roman" panose="02020603050405020304" pitchFamily="18" charset="0"/>
              </a:rPr>
              <a:t>，独立地抛这</a:t>
            </a:r>
            <a:r>
              <a:rPr lang="en-US" altLang="zh-CN" sz="2400" i="1" dirty="0">
                <a:latin typeface="Times New Roman" panose="02020603050405020304" pitchFamily="18" charset="0"/>
              </a:rPr>
              <a:t>M</a:t>
            </a:r>
            <a:r>
              <a:rPr lang="zh-CN" altLang="en-US" sz="2400" dirty="0">
                <a:latin typeface="Times New Roman" panose="02020603050405020304" pitchFamily="18" charset="0"/>
              </a:rPr>
              <a:t>个硬币，然后记录下每个硬币朝上的面对应的词项便组成文档</a:t>
            </a:r>
            <a:r>
              <a:rPr lang="en-US" altLang="zh-CN" sz="2400" i="1" dirty="0">
                <a:latin typeface="Times New Roman" panose="02020603050405020304" pitchFamily="18" charset="0"/>
              </a:rPr>
              <a:t>D</a:t>
            </a:r>
            <a:r>
              <a:rPr lang="zh-CN" altLang="en-US" sz="2400" dirty="0">
                <a:latin typeface="Times New Roman" panose="02020603050405020304" pitchFamily="18" charset="0"/>
              </a:rPr>
              <a:t>。</a:t>
            </a:r>
          </a:p>
          <a:p>
            <a:pPr lvl="1">
              <a:lnSpc>
                <a:spcPct val="90000"/>
              </a:lnSpc>
            </a:pPr>
            <a:endParaRPr lang="en-US" altLang="zh-CN" sz="2400" dirty="0">
              <a:latin typeface="Times New Roman" panose="02020603050405020304" pitchFamily="18" charset="0"/>
            </a:endParaRPr>
          </a:p>
          <a:p>
            <a:pPr lvl="1">
              <a:lnSpc>
                <a:spcPct val="90000"/>
              </a:lnSpc>
            </a:pPr>
            <a:r>
              <a:rPr lang="zh-CN" altLang="en-US" sz="2400" dirty="0">
                <a:latin typeface="Times New Roman" panose="02020603050405020304" pitchFamily="18" charset="0"/>
              </a:rPr>
              <a:t>因此，求</a:t>
            </a:r>
            <a:r>
              <a:rPr lang="en-US" altLang="zh-CN" sz="2400" i="1" dirty="0">
                <a:latin typeface="Times New Roman" panose="02020603050405020304" pitchFamily="18" charset="0"/>
              </a:rPr>
              <a:t>P</a:t>
            </a:r>
            <a:r>
              <a:rPr lang="en-US" altLang="zh-CN" sz="2400" dirty="0">
                <a:latin typeface="Times New Roman" panose="02020603050405020304" pitchFamily="18" charset="0"/>
              </a:rPr>
              <a:t>(</a:t>
            </a:r>
            <a:r>
              <a:rPr lang="en-US" altLang="zh-CN" sz="2400" i="1" dirty="0">
                <a:latin typeface="Times New Roman" panose="02020603050405020304" pitchFamily="18" charset="0"/>
              </a:rPr>
              <a:t>D</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zh-CN" altLang="en-US" sz="2400" dirty="0">
                <a:latin typeface="Times New Roman" panose="02020603050405020304" pitchFamily="18" charset="0"/>
              </a:rPr>
              <a:t>就是抛这个</a:t>
            </a:r>
            <a:r>
              <a:rPr lang="en-US" altLang="zh-CN" sz="2400" i="1" dirty="0">
                <a:latin typeface="Times New Roman" panose="02020603050405020304" pitchFamily="18" charset="0"/>
              </a:rPr>
              <a:t>M</a:t>
            </a:r>
            <a:r>
              <a:rPr lang="zh-CN" altLang="en-US" sz="2400" dirty="0">
                <a:latin typeface="Times New Roman" panose="02020603050405020304" pitchFamily="18" charset="0"/>
              </a:rPr>
              <a:t>个硬币得到</a:t>
            </a:r>
            <a:r>
              <a:rPr lang="en-US" altLang="zh-CN" sz="2400" i="1" dirty="0">
                <a:latin typeface="Times New Roman" panose="02020603050405020304" pitchFamily="18" charset="0"/>
              </a:rPr>
              <a:t>D</a:t>
            </a:r>
            <a:r>
              <a:rPr lang="zh-CN" altLang="en-US" sz="2400" dirty="0">
                <a:latin typeface="Times New Roman" panose="02020603050405020304" pitchFamily="18" charset="0"/>
              </a:rPr>
              <a:t>的概率。假设抛不同硬币之间是独立的</a:t>
            </a:r>
            <a:r>
              <a:rPr lang="en-US" altLang="zh-CN" sz="2400" dirty="0">
                <a:latin typeface="Times New Roman" panose="02020603050405020304" pitchFamily="18" charset="0"/>
              </a:rPr>
              <a:t>(</a:t>
            </a:r>
            <a:r>
              <a:rPr lang="zh-CN" altLang="en-US" sz="2400" dirty="0">
                <a:latin typeface="Times New Roman" panose="02020603050405020304" pitchFamily="18" charset="0"/>
              </a:rPr>
              <a:t>独立性假设</a:t>
            </a:r>
            <a:r>
              <a:rPr lang="en-US" altLang="zh-CN" sz="2400" dirty="0">
                <a:latin typeface="Times New Roman" panose="02020603050405020304" pitchFamily="18" charset="0"/>
              </a:rPr>
              <a:t>)</a:t>
            </a:r>
            <a:r>
              <a:rPr lang="zh-CN" altLang="en-US" sz="2400" dirty="0">
                <a:latin typeface="Times New Roman" panose="02020603050405020304" pitchFamily="18" charset="0"/>
              </a:rPr>
              <a:t>，并且不考虑</a:t>
            </a:r>
            <a:r>
              <a:rPr lang="en-US" altLang="zh-CN" sz="2400" i="1" dirty="0" err="1">
                <a:latin typeface="Times New Roman" panose="02020603050405020304" pitchFamily="18" charset="0"/>
              </a:rPr>
              <a:t>t</a:t>
            </a:r>
            <a:r>
              <a:rPr lang="en-US" altLang="zh-CN" sz="2400" i="1" baseline="-25000" dirty="0" err="1">
                <a:latin typeface="Times New Roman" panose="02020603050405020304" pitchFamily="18" charset="0"/>
              </a:rPr>
              <a:t>i</a:t>
            </a:r>
            <a:r>
              <a:rPr lang="zh-CN" altLang="en-US" sz="2400" dirty="0">
                <a:latin typeface="Times New Roman" panose="02020603050405020304" pitchFamily="18" charset="0"/>
              </a:rPr>
              <a:t>出现的次数，只考虑</a:t>
            </a:r>
            <a:r>
              <a:rPr lang="en-US" altLang="zh-CN" sz="2400" i="1" dirty="0" err="1">
                <a:latin typeface="Times New Roman" panose="02020603050405020304" pitchFamily="18" charset="0"/>
              </a:rPr>
              <a:t>t</a:t>
            </a:r>
            <a:r>
              <a:rPr lang="en-US" altLang="zh-CN" sz="2400" i="1" baseline="-25000" dirty="0" err="1">
                <a:latin typeface="Times New Roman" panose="02020603050405020304" pitchFamily="18" charset="0"/>
              </a:rPr>
              <a:t>i</a:t>
            </a:r>
            <a:r>
              <a:rPr lang="zh-CN" altLang="en-US" sz="2400" dirty="0">
                <a:latin typeface="Times New Roman" panose="02020603050405020304" pitchFamily="18" charset="0"/>
              </a:rPr>
              <a:t>要么出现要么不出现</a:t>
            </a:r>
            <a:r>
              <a:rPr lang="en-US" altLang="zh-CN" sz="2400" dirty="0">
                <a:latin typeface="Times New Roman" panose="02020603050405020304" pitchFamily="18" charset="0"/>
              </a:rPr>
              <a:t>(</a:t>
            </a:r>
            <a:r>
              <a:rPr lang="zh-CN" altLang="en-US" sz="2400" dirty="0">
                <a:latin typeface="Times New Roman" panose="02020603050405020304" pitchFamily="18" charset="0"/>
              </a:rPr>
              <a:t>二值</a:t>
            </a:r>
            <a:r>
              <a:rPr lang="en-US" altLang="zh-CN" sz="2400" dirty="0">
                <a:latin typeface="Times New Roman" panose="02020603050405020304" pitchFamily="18" charset="0"/>
              </a:rPr>
              <a:t>)</a:t>
            </a:r>
            <a:r>
              <a:rPr lang="zh-CN" altLang="en-US" sz="2400" dirty="0">
                <a:latin typeface="Times New Roman" panose="02020603050405020304" pitchFamily="18" charset="0"/>
              </a:rPr>
              <a:t>。同时，也不考虑抛硬币的次序</a:t>
            </a:r>
            <a:r>
              <a:rPr lang="en-US" altLang="zh-CN" sz="2400" dirty="0">
                <a:latin typeface="Times New Roman" panose="02020603050405020304" pitchFamily="18" charset="0"/>
              </a:rPr>
              <a:t>(</a:t>
            </a:r>
            <a:r>
              <a:rPr lang="zh-CN" altLang="en-US" sz="2400" dirty="0">
                <a:latin typeface="Times New Roman" panose="02020603050405020304" pitchFamily="18" charset="0"/>
              </a:rPr>
              <a:t>词袋模型</a:t>
            </a:r>
            <a:r>
              <a:rPr lang="en-US" altLang="zh-CN" sz="2400" dirty="0">
                <a:latin typeface="Times New Roman" panose="02020603050405020304" pitchFamily="18" charset="0"/>
              </a:rPr>
              <a:t>)</a:t>
            </a:r>
          </a:p>
          <a:p>
            <a:pPr lvl="1">
              <a:lnSpc>
                <a:spcPct val="90000"/>
              </a:lnSpc>
            </a:pPr>
            <a:endParaRPr lang="en-US" altLang="zh-CN" dirty="0"/>
          </a:p>
          <a:p>
            <a:pPr lvl="1">
              <a:lnSpc>
                <a:spcPct val="90000"/>
              </a:lnSpc>
            </a:pPr>
            <a:r>
              <a:rPr lang="en-US" altLang="zh-CN" sz="2400" dirty="0">
                <a:latin typeface="Times New Roman" panose="02020603050405020304" pitchFamily="18" charset="0"/>
              </a:rPr>
              <a:t>P(D|R=1)</a:t>
            </a:r>
            <a:r>
              <a:rPr lang="zh-CN" altLang="en-US" sz="2400" dirty="0">
                <a:latin typeface="Times New Roman" panose="02020603050405020304" pitchFamily="18" charset="0"/>
              </a:rPr>
              <a:t>和</a:t>
            </a:r>
            <a:r>
              <a:rPr lang="en-US" altLang="zh-CN" sz="2400" dirty="0">
                <a:latin typeface="Times New Roman" panose="02020603050405020304" pitchFamily="18" charset="0"/>
              </a:rPr>
              <a:t>P(D|R=0)</a:t>
            </a:r>
            <a:r>
              <a:rPr lang="zh-CN" altLang="en-US" sz="2400" dirty="0">
                <a:latin typeface="Times New Roman" panose="02020603050405020304" pitchFamily="18" charset="0"/>
              </a:rPr>
              <a:t>相当于有两组硬币，因此需要求解</a:t>
            </a:r>
            <a:r>
              <a:rPr lang="en-US" altLang="zh-CN" sz="2400" dirty="0">
                <a:latin typeface="Times New Roman" panose="02020603050405020304" pitchFamily="18" charset="0"/>
              </a:rPr>
              <a:t>2</a:t>
            </a:r>
            <a:r>
              <a:rPr lang="en-US" altLang="zh-CN" sz="2400" i="1" dirty="0">
                <a:latin typeface="Times New Roman" panose="02020603050405020304" pitchFamily="18" charset="0"/>
              </a:rPr>
              <a:t>M</a:t>
            </a:r>
            <a:r>
              <a:rPr lang="zh-CN" altLang="en-US" sz="2400" dirty="0">
                <a:latin typeface="Times New Roman" panose="02020603050405020304" pitchFamily="18" charset="0"/>
              </a:rPr>
              <a:t>个概率参数</a:t>
            </a:r>
            <a:endParaRPr lang="en-US" altLang="zh-CN" sz="2400"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056A3B84-AEB9-4A04-A432-D3E8A62908DB}" type="slidenum">
              <a:rPr lang="en-US" altLang="zh-CN"/>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5" name="Rectangle 5"/>
          <p:cNvSpPr>
            <a:spLocks noGrp="1" noChangeArrowheads="1"/>
          </p:cNvSpPr>
          <p:nvPr>
            <p:ph type="title"/>
          </p:nvPr>
        </p:nvSpPr>
        <p:spPr/>
        <p:txBody>
          <a:bodyPr/>
          <a:lstStyle/>
          <a:p>
            <a:r>
              <a:rPr lang="en-US" altLang="zh-CN" dirty="0">
                <a:latin typeface="Times New Roman" panose="02020603050405020304" pitchFamily="18" charset="0"/>
              </a:rPr>
              <a:t>BIM</a:t>
            </a:r>
            <a:r>
              <a:rPr lang="zh-CN" altLang="en-US" dirty="0">
                <a:latin typeface="Times New Roman" panose="02020603050405020304" pitchFamily="18" charset="0"/>
              </a:rPr>
              <a:t>模型</a:t>
            </a:r>
            <a:r>
              <a:rPr lang="zh-CN" altLang="en-US" dirty="0"/>
              <a:t>公式的推导</a:t>
            </a:r>
            <a:endParaRPr lang="en-US" altLang="zh-CN" dirty="0">
              <a:latin typeface="Times New Roman" panose="02020603050405020304" pitchFamily="18" charset="0"/>
            </a:endParaRPr>
          </a:p>
        </p:txBody>
      </p:sp>
      <p:graphicFrame>
        <p:nvGraphicFramePr>
          <p:cNvPr id="358404" name="Object 4"/>
          <p:cNvGraphicFramePr>
            <a:graphicFrameLocks noGrp="1" noChangeAspect="1"/>
          </p:cNvGraphicFramePr>
          <p:nvPr>
            <p:ph idx="1"/>
          </p:nvPr>
        </p:nvGraphicFramePr>
        <p:xfrm>
          <a:off x="1042988" y="2565400"/>
          <a:ext cx="5111750" cy="1309688"/>
        </p:xfrm>
        <a:graphic>
          <a:graphicData uri="http://schemas.openxmlformats.org/presentationml/2006/ole">
            <mc:AlternateContent xmlns:mc="http://schemas.openxmlformats.org/markup-compatibility/2006">
              <mc:Choice xmlns:v="urn:schemas-microsoft-com:vml" Requires="v">
                <p:oleObj spid="_x0000_s1079576" name="Equation" r:id="rId4" imgW="73761600" imgH="18897600" progId="Equation.DSMT4">
                  <p:embed/>
                </p:oleObj>
              </mc:Choice>
              <mc:Fallback>
                <p:oleObj name="Equation" r:id="rId4" imgW="73761600" imgH="188976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2565400"/>
                        <a:ext cx="5111750" cy="1309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灯片编号占位符 8"/>
          <p:cNvSpPr>
            <a:spLocks noGrp="1"/>
          </p:cNvSpPr>
          <p:nvPr>
            <p:ph type="sldNum" sz="quarter" idx="12"/>
          </p:nvPr>
        </p:nvSpPr>
        <p:spPr/>
        <p:txBody>
          <a:bodyPr/>
          <a:lstStyle/>
          <a:p>
            <a:fld id="{1B56FCFB-5C7A-4E72-AF24-859C828E7445}" type="slidenum">
              <a:rPr lang="en-US" altLang="zh-CN"/>
              <a:t>41</a:t>
            </a:fld>
            <a:endParaRPr lang="en-US" altLang="zh-CN"/>
          </a:p>
        </p:txBody>
      </p:sp>
      <p:graphicFrame>
        <p:nvGraphicFramePr>
          <p:cNvPr id="358407" name="Object 7"/>
          <p:cNvGraphicFramePr>
            <a:graphicFrameLocks noGrp="1" noChangeAspect="1"/>
          </p:cNvGraphicFramePr>
          <p:nvPr>
            <p:ph sz="quarter" idx="4294967295"/>
            <p:extLst>
              <p:ext uri="{D42A27DB-BD31-4B8C-83A1-F6EECF244321}">
                <p14:modId xmlns:p14="http://schemas.microsoft.com/office/powerpoint/2010/main" val="1515083102"/>
              </p:ext>
            </p:extLst>
          </p:nvPr>
        </p:nvGraphicFramePr>
        <p:xfrm>
          <a:off x="1073571" y="3949700"/>
          <a:ext cx="5154613" cy="1336675"/>
        </p:xfrm>
        <a:graphic>
          <a:graphicData uri="http://schemas.openxmlformats.org/presentationml/2006/ole">
            <mc:AlternateContent xmlns:mc="http://schemas.openxmlformats.org/markup-compatibility/2006">
              <mc:Choice xmlns:v="urn:schemas-microsoft-com:vml" Requires="v">
                <p:oleObj spid="_x0000_s1079577" name="Equation" r:id="rId6" imgW="72847200" imgH="18897600" progId="Equation.DSMT4">
                  <p:embed/>
                </p:oleObj>
              </mc:Choice>
              <mc:Fallback>
                <p:oleObj name="Equation" r:id="rId6" imgW="72847200" imgH="188976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3571" y="3949700"/>
                        <a:ext cx="5154613" cy="1336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10" name="Object 10"/>
          <p:cNvGraphicFramePr>
            <a:graphicFrameLocks noGrp="1" noChangeAspect="1"/>
          </p:cNvGraphicFramePr>
          <p:nvPr>
            <p:ph sz="quarter" idx="4294967295"/>
            <p:extLst>
              <p:ext uri="{D42A27DB-BD31-4B8C-83A1-F6EECF244321}">
                <p14:modId xmlns:p14="http://schemas.microsoft.com/office/powerpoint/2010/main" val="88161797"/>
              </p:ext>
            </p:extLst>
          </p:nvPr>
        </p:nvGraphicFramePr>
        <p:xfrm>
          <a:off x="179512" y="1916832"/>
          <a:ext cx="1008063" cy="484188"/>
        </p:xfrm>
        <a:graphic>
          <a:graphicData uri="http://schemas.openxmlformats.org/presentationml/2006/ole">
            <mc:AlternateContent xmlns:mc="http://schemas.openxmlformats.org/markup-compatibility/2006">
              <mc:Choice xmlns:v="urn:schemas-microsoft-com:vml" Requires="v">
                <p:oleObj spid="_x0000_s1079578" name="Equation" r:id="rId8" imgW="15240000" imgH="7315200" progId="Equation.DSMT4">
                  <p:embed/>
                </p:oleObj>
              </mc:Choice>
              <mc:Fallback>
                <p:oleObj name="Equation" r:id="rId8" imgW="15240000" imgH="73152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9512" y="1916832"/>
                        <a:ext cx="1008063"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13" name="Object 13"/>
          <p:cNvGraphicFramePr>
            <a:graphicFrameLocks noGrp="1" noChangeAspect="1"/>
          </p:cNvGraphicFramePr>
          <p:nvPr>
            <p:ph sz="quarter" idx="4294967295"/>
            <p:extLst>
              <p:ext uri="{D42A27DB-BD31-4B8C-83A1-F6EECF244321}">
                <p14:modId xmlns:p14="http://schemas.microsoft.com/office/powerpoint/2010/main" val="1033646866"/>
              </p:ext>
            </p:extLst>
          </p:nvPr>
        </p:nvGraphicFramePr>
        <p:xfrm>
          <a:off x="6587753" y="2659063"/>
          <a:ext cx="1944687" cy="865187"/>
        </p:xfrm>
        <a:graphic>
          <a:graphicData uri="http://schemas.openxmlformats.org/presentationml/2006/ole">
            <mc:AlternateContent xmlns:mc="http://schemas.openxmlformats.org/markup-compatibility/2006">
              <mc:Choice xmlns:v="urn:schemas-microsoft-com:vml" Requires="v">
                <p:oleObj spid="_x0000_s1079579" name="Equation" r:id="rId10" imgW="24688800" imgH="10972800" progId="Equation.DSMT4">
                  <p:embed/>
                </p:oleObj>
              </mc:Choice>
              <mc:Fallback>
                <p:oleObj name="Equation" r:id="rId10" imgW="24688800" imgH="109728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87753" y="2659063"/>
                        <a:ext cx="1944687"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09" name="Text Box 9"/>
          <p:cNvSpPr txBox="1">
            <a:spLocks noChangeArrowheads="1"/>
          </p:cNvSpPr>
          <p:nvPr/>
        </p:nvSpPr>
        <p:spPr bwMode="auto">
          <a:xfrm>
            <a:off x="1187624" y="1916832"/>
            <a:ext cx="6624637" cy="3231654"/>
          </a:xfrm>
          <a:prstGeom prst="rect">
            <a:avLst/>
          </a:prstGeom>
          <a:noFill/>
          <a:ln w="9525">
            <a:noFill/>
            <a:miter lim="800000"/>
          </a:ln>
          <a:effectLst/>
        </p:spPr>
        <p:txBody>
          <a:bodyPr>
            <a:spAutoFit/>
          </a:bodyPr>
          <a:lstStyle/>
          <a:p>
            <a:pPr>
              <a:spcBef>
                <a:spcPct val="50000"/>
              </a:spcBef>
            </a:pPr>
            <a:r>
              <a:rPr lang="zh-CN" altLang="en-US" dirty="0">
                <a:solidFill>
                  <a:schemeClr val="tx1"/>
                </a:solidFill>
                <a:latin typeface="Times New Roman" panose="02020603050405020304" pitchFamily="18" charset="0"/>
                <a:ea typeface="黑体" panose="02010609060101010101" pitchFamily="49" charset="-122"/>
              </a:rPr>
              <a:t>将</a:t>
            </a:r>
            <a:r>
              <a:rPr lang="en-US" altLang="zh-CN" i="1" dirty="0">
                <a:solidFill>
                  <a:schemeClr val="tx1"/>
                </a:solidFill>
                <a:latin typeface="Times New Roman" panose="02020603050405020304" pitchFamily="18" charset="0"/>
                <a:ea typeface="黑体" panose="02010609060101010101" pitchFamily="49" charset="-122"/>
              </a:rPr>
              <a:t>D</a:t>
            </a:r>
            <a:r>
              <a:rPr lang="zh-CN" altLang="en-US" dirty="0">
                <a:solidFill>
                  <a:schemeClr val="tx1"/>
                </a:solidFill>
                <a:latin typeface="Times New Roman" panose="02020603050405020304" pitchFamily="18" charset="0"/>
                <a:ea typeface="黑体" panose="02010609060101010101" pitchFamily="49" charset="-122"/>
              </a:rPr>
              <a:t>看成</a:t>
            </a:r>
            <a:r>
              <a:rPr lang="zh-CN" altLang="en-US" dirty="0">
                <a:latin typeface="Times New Roman" panose="02020603050405020304" pitchFamily="18" charset="0"/>
                <a:ea typeface="黑体" panose="02010609060101010101" pitchFamily="49" charset="-122"/>
              </a:rPr>
              <a:t>                ，于是 </a:t>
            </a:r>
          </a:p>
          <a:p>
            <a:pPr>
              <a:spcBef>
                <a:spcPct val="50000"/>
              </a:spcBef>
            </a:pPr>
            <a:endParaRPr lang="zh-CN" altLang="en-US" dirty="0">
              <a:latin typeface="Times New Roman" panose="02020603050405020304" pitchFamily="18" charset="0"/>
              <a:ea typeface="黑体" panose="02010609060101010101" pitchFamily="49" charset="-122"/>
            </a:endParaRPr>
          </a:p>
          <a:p>
            <a:pPr>
              <a:spcBef>
                <a:spcPct val="50000"/>
              </a:spcBef>
            </a:pPr>
            <a:endParaRPr lang="zh-CN" altLang="en-US" dirty="0">
              <a:latin typeface="Times New Roman" panose="02020603050405020304" pitchFamily="18" charset="0"/>
              <a:ea typeface="黑体" panose="02010609060101010101" pitchFamily="49" charset="-122"/>
            </a:endParaRPr>
          </a:p>
          <a:p>
            <a:pPr>
              <a:spcBef>
                <a:spcPct val="50000"/>
              </a:spcBef>
            </a:pPr>
            <a:endParaRPr lang="zh-CN" altLang="en-US" dirty="0">
              <a:latin typeface="Times New Roman" panose="02020603050405020304" pitchFamily="18" charset="0"/>
              <a:ea typeface="黑体" panose="02010609060101010101" pitchFamily="49" charset="-122"/>
            </a:endParaRPr>
          </a:p>
          <a:p>
            <a:pPr>
              <a:spcBef>
                <a:spcPct val="50000"/>
              </a:spcBef>
            </a:pPr>
            <a:endParaRPr lang="zh-CN" altLang="en-US" dirty="0">
              <a:latin typeface="Times New Roman" panose="02020603050405020304" pitchFamily="18" charset="0"/>
              <a:ea typeface="黑体" panose="02010609060101010101" pitchFamily="49" charset="-122"/>
            </a:endParaRPr>
          </a:p>
          <a:p>
            <a:pPr>
              <a:spcBef>
                <a:spcPct val="50000"/>
              </a:spcBef>
            </a:pPr>
            <a:endParaRPr lang="en-US" altLang="zh-CN" dirty="0">
              <a:latin typeface="Times New Roman" panose="02020603050405020304" pitchFamily="18" charset="0"/>
              <a:ea typeface="黑体" panose="02010609060101010101" pitchFamily="49" charset="-122"/>
            </a:endParaRPr>
          </a:p>
        </p:txBody>
      </p:sp>
      <p:sp>
        <p:nvSpPr>
          <p:cNvPr id="358412" name="Rectangle 12"/>
          <p:cNvSpPr>
            <a:spLocks noChangeArrowheads="1"/>
          </p:cNvSpPr>
          <p:nvPr/>
        </p:nvSpPr>
        <p:spPr bwMode="auto">
          <a:xfrm>
            <a:off x="6516216" y="2420888"/>
            <a:ext cx="2016125" cy="1368425"/>
          </a:xfrm>
          <a:prstGeom prst="rect">
            <a:avLst/>
          </a:prstGeom>
          <a:noFill/>
          <a:ln w="9525">
            <a:solidFill>
              <a:schemeClr val="hlink"/>
            </a:solidFill>
            <a:miter lim="800000"/>
          </a:ln>
          <a:effectLst/>
        </p:spPr>
        <p:txBody>
          <a:bodyPr wrap="none" anchor="ctr"/>
          <a:lstStyle/>
          <a:p>
            <a:endParaRPr lang="zh-CN" altLang="en-US" dirty="0">
              <a:latin typeface="Times New Roman" panose="02020603050405020304" pitchFamily="18" charset="0"/>
              <a:ea typeface="黑体" panose="02010609060101010101" pitchFamily="49" charset="-122"/>
            </a:endParaRPr>
          </a:p>
        </p:txBody>
      </p:sp>
      <p:sp>
        <p:nvSpPr>
          <p:cNvPr id="358415" name="Text Box 15"/>
          <p:cNvSpPr txBox="1">
            <a:spLocks noChangeArrowheads="1"/>
          </p:cNvSpPr>
          <p:nvPr/>
        </p:nvSpPr>
        <p:spPr bwMode="auto">
          <a:xfrm>
            <a:off x="899592" y="5463100"/>
            <a:ext cx="7921625" cy="923330"/>
          </a:xfrm>
          <a:prstGeom prst="rect">
            <a:avLst/>
          </a:prstGeom>
          <a:noFill/>
          <a:ln w="9525">
            <a:noFill/>
            <a:miter lim="800000"/>
          </a:ln>
          <a:effectLst/>
        </p:spPr>
        <p:txBody>
          <a:bodyPr>
            <a:spAutoFit/>
          </a:bodyPr>
          <a:lstStyle/>
          <a:p>
            <a:pPr>
              <a:spcBef>
                <a:spcPct val="50000"/>
              </a:spcBef>
            </a:pPr>
            <a:r>
              <a:rPr lang="zh-CN" altLang="en-US" sz="1800" dirty="0">
                <a:solidFill>
                  <a:schemeClr val="hlink"/>
                </a:solidFill>
                <a:latin typeface="Times New Roman" panose="02020603050405020304" pitchFamily="18" charset="0"/>
                <a:ea typeface="黑体" panose="02010609060101010101" pitchFamily="49" charset="-122"/>
              </a:rPr>
              <a:t>注：</a:t>
            </a:r>
            <a:r>
              <a:rPr lang="en-US" altLang="zh-CN" sz="1800" i="1" dirty="0">
                <a:solidFill>
                  <a:schemeClr val="tx1"/>
                </a:solidFill>
                <a:latin typeface="Times New Roman" panose="02020603050405020304" pitchFamily="18" charset="0"/>
                <a:ea typeface="黑体" panose="02010609060101010101" pitchFamily="49" charset="-122"/>
              </a:rPr>
              <a:t>P</a:t>
            </a:r>
            <a:r>
              <a:rPr lang="en-US" altLang="zh-CN" sz="1800" dirty="0">
                <a:solidFill>
                  <a:schemeClr val="tx1"/>
                </a:solidFill>
                <a:latin typeface="Times New Roman" panose="02020603050405020304" pitchFamily="18" charset="0"/>
                <a:ea typeface="黑体" panose="02010609060101010101" pitchFamily="49" charset="-122"/>
              </a:rPr>
              <a:t>(</a:t>
            </a:r>
            <a:r>
              <a:rPr lang="en-US" altLang="zh-CN" sz="1800" i="1" dirty="0" err="1">
                <a:solidFill>
                  <a:schemeClr val="tx1"/>
                </a:solidFill>
                <a:latin typeface="Times New Roman" panose="02020603050405020304" pitchFamily="18" charset="0"/>
                <a:ea typeface="黑体" panose="02010609060101010101" pitchFamily="49" charset="-122"/>
              </a:rPr>
              <a:t>t</a:t>
            </a:r>
            <a:r>
              <a:rPr lang="en-US" altLang="zh-CN" sz="1800" i="1" baseline="-25000" dirty="0" err="1">
                <a:solidFill>
                  <a:schemeClr val="tx1"/>
                </a:solidFill>
                <a:latin typeface="Times New Roman" panose="02020603050405020304" pitchFamily="18" charset="0"/>
                <a:ea typeface="黑体" panose="02010609060101010101" pitchFamily="49" charset="-122"/>
              </a:rPr>
              <a:t>i</a:t>
            </a:r>
            <a:r>
              <a:rPr lang="en-US" altLang="zh-CN" sz="1800" dirty="0" err="1">
                <a:solidFill>
                  <a:schemeClr val="tx1"/>
                </a:solidFill>
                <a:latin typeface="Times New Roman" panose="02020603050405020304" pitchFamily="18" charset="0"/>
                <a:ea typeface="黑体" panose="02010609060101010101" pitchFamily="49" charset="-122"/>
              </a:rPr>
              <a:t>|</a:t>
            </a:r>
            <a:r>
              <a:rPr lang="en-US" altLang="zh-CN" sz="1800" i="1" dirty="0" err="1">
                <a:solidFill>
                  <a:schemeClr val="tx1"/>
                </a:solidFill>
                <a:latin typeface="Times New Roman" panose="02020603050405020304" pitchFamily="18" charset="0"/>
                <a:ea typeface="黑体" panose="02010609060101010101" pitchFamily="49" charset="-122"/>
              </a:rPr>
              <a:t>R</a:t>
            </a:r>
            <a:r>
              <a:rPr lang="en-US" altLang="zh-CN" sz="1800" dirty="0">
                <a:solidFill>
                  <a:schemeClr val="tx1"/>
                </a:solidFill>
                <a:latin typeface="Times New Roman" panose="02020603050405020304" pitchFamily="18" charset="0"/>
                <a:ea typeface="黑体" panose="02010609060101010101" pitchFamily="49" charset="-122"/>
              </a:rPr>
              <a:t>=1)</a:t>
            </a:r>
            <a:r>
              <a:rPr lang="zh-CN" altLang="en-US" sz="1800" dirty="0">
                <a:solidFill>
                  <a:schemeClr val="tx1"/>
                </a:solidFill>
                <a:latin typeface="Times New Roman" panose="02020603050405020304" pitchFamily="18" charset="0"/>
                <a:ea typeface="黑体" panose="02010609060101010101" pitchFamily="49" charset="-122"/>
              </a:rPr>
              <a:t>表示在相关情况下，</a:t>
            </a:r>
            <a:r>
              <a:rPr lang="en-US" altLang="zh-CN" sz="1800" i="1" dirty="0" err="1">
                <a:solidFill>
                  <a:schemeClr val="tx1"/>
                </a:solidFill>
                <a:latin typeface="Times New Roman" panose="02020603050405020304" pitchFamily="18" charset="0"/>
                <a:ea typeface="黑体" panose="02010609060101010101" pitchFamily="49" charset="-122"/>
              </a:rPr>
              <a:t>t</a:t>
            </a:r>
            <a:r>
              <a:rPr lang="en-US" altLang="zh-CN" sz="1800" i="1" baseline="-25000" dirty="0" err="1">
                <a:solidFill>
                  <a:schemeClr val="tx1"/>
                </a:solidFill>
                <a:latin typeface="Times New Roman" panose="02020603050405020304" pitchFamily="18" charset="0"/>
                <a:ea typeface="黑体" panose="02010609060101010101" pitchFamily="49" charset="-122"/>
              </a:rPr>
              <a:t>i</a:t>
            </a:r>
            <a:r>
              <a:rPr lang="zh-CN" altLang="en-US" sz="1800" dirty="0">
                <a:solidFill>
                  <a:schemeClr val="tx1"/>
                </a:solidFill>
                <a:latin typeface="Times New Roman" panose="02020603050405020304" pitchFamily="18" charset="0"/>
                <a:ea typeface="黑体" panose="02010609060101010101" pitchFamily="49" charset="-122"/>
              </a:rPr>
              <a:t>出现在文档中的概率</a:t>
            </a:r>
            <a:r>
              <a:rPr lang="en-US" altLang="zh-CN" sz="1800" dirty="0">
                <a:solidFill>
                  <a:schemeClr val="tx1"/>
                </a:solidFill>
                <a:latin typeface="Times New Roman" panose="02020603050405020304" pitchFamily="18" charset="0"/>
                <a:ea typeface="黑体" panose="02010609060101010101" pitchFamily="49" charset="-122"/>
              </a:rPr>
              <a:t>(</a:t>
            </a:r>
            <a:r>
              <a:rPr lang="zh-CN" altLang="en-US" sz="1800" dirty="0">
                <a:solidFill>
                  <a:schemeClr val="tx1"/>
                </a:solidFill>
                <a:latin typeface="Times New Roman" panose="02020603050405020304" pitchFamily="18" charset="0"/>
                <a:ea typeface="黑体" panose="02010609060101010101" pitchFamily="49" charset="-122"/>
              </a:rPr>
              <a:t>也就是说某个、或者某几个</a:t>
            </a:r>
            <a:r>
              <a:rPr lang="en-US" altLang="zh-CN" sz="1800" i="1" dirty="0">
                <a:solidFill>
                  <a:schemeClr val="tx1"/>
                </a:solidFill>
                <a:latin typeface="Times New Roman" panose="02020603050405020304" pitchFamily="18" charset="0"/>
                <a:ea typeface="黑体" panose="02010609060101010101" pitchFamily="49" charset="-122"/>
              </a:rPr>
              <a:t>P</a:t>
            </a:r>
            <a:r>
              <a:rPr lang="en-US" altLang="zh-CN" sz="1800" dirty="0">
                <a:solidFill>
                  <a:schemeClr val="tx1"/>
                </a:solidFill>
                <a:latin typeface="Times New Roman" panose="02020603050405020304" pitchFamily="18" charset="0"/>
                <a:ea typeface="黑体" panose="02010609060101010101" pitchFamily="49" charset="-122"/>
              </a:rPr>
              <a:t>(</a:t>
            </a:r>
            <a:r>
              <a:rPr lang="en-US" altLang="zh-CN" sz="1800" i="1" dirty="0" err="1">
                <a:solidFill>
                  <a:schemeClr val="tx1"/>
                </a:solidFill>
                <a:latin typeface="Times New Roman" panose="02020603050405020304" pitchFamily="18" charset="0"/>
                <a:ea typeface="黑体" panose="02010609060101010101" pitchFamily="49" charset="-122"/>
              </a:rPr>
              <a:t>t</a:t>
            </a:r>
            <a:r>
              <a:rPr lang="en-US" altLang="zh-CN" sz="1800" i="1" baseline="-25000" dirty="0" err="1">
                <a:solidFill>
                  <a:schemeClr val="tx1"/>
                </a:solidFill>
                <a:latin typeface="Times New Roman" panose="02020603050405020304" pitchFamily="18" charset="0"/>
                <a:ea typeface="黑体" panose="02010609060101010101" pitchFamily="49" charset="-122"/>
              </a:rPr>
              <a:t>i</a:t>
            </a:r>
            <a:r>
              <a:rPr lang="en-US" altLang="zh-CN" sz="1800" dirty="0" err="1">
                <a:solidFill>
                  <a:schemeClr val="tx1"/>
                </a:solidFill>
                <a:latin typeface="Times New Roman" panose="02020603050405020304" pitchFamily="18" charset="0"/>
                <a:ea typeface="黑体" panose="02010609060101010101" pitchFamily="49" charset="-122"/>
              </a:rPr>
              <a:t>|</a:t>
            </a:r>
            <a:r>
              <a:rPr lang="en-US" altLang="zh-CN" sz="1800" i="1" dirty="0" err="1">
                <a:solidFill>
                  <a:schemeClr val="tx1"/>
                </a:solidFill>
                <a:latin typeface="Times New Roman" panose="02020603050405020304" pitchFamily="18" charset="0"/>
                <a:ea typeface="黑体" panose="02010609060101010101" pitchFamily="49" charset="-122"/>
              </a:rPr>
              <a:t>R</a:t>
            </a:r>
            <a:r>
              <a:rPr lang="en-US" altLang="zh-CN" sz="1800" dirty="0">
                <a:solidFill>
                  <a:schemeClr val="tx1"/>
                </a:solidFill>
                <a:latin typeface="Times New Roman" panose="02020603050405020304" pitchFamily="18" charset="0"/>
                <a:ea typeface="黑体" panose="02010609060101010101" pitchFamily="49" charset="-122"/>
              </a:rPr>
              <a:t>=1)</a:t>
            </a:r>
            <a:r>
              <a:rPr lang="zh-CN" altLang="en-US" sz="1800" dirty="0">
                <a:solidFill>
                  <a:schemeClr val="tx1"/>
                </a:solidFill>
                <a:latin typeface="Times New Roman" panose="02020603050405020304" pitchFamily="18" charset="0"/>
                <a:ea typeface="黑体" panose="02010609060101010101" pitchFamily="49" charset="-122"/>
              </a:rPr>
              <a:t>可以为</a:t>
            </a:r>
            <a:r>
              <a:rPr lang="en-US" altLang="zh-CN" sz="1800" dirty="0">
                <a:solidFill>
                  <a:schemeClr val="tx1"/>
                </a:solidFill>
                <a:latin typeface="Times New Roman" panose="02020603050405020304" pitchFamily="18" charset="0"/>
                <a:ea typeface="黑体" panose="02010609060101010101" pitchFamily="49" charset="-122"/>
              </a:rPr>
              <a:t>1)</a:t>
            </a:r>
            <a:r>
              <a:rPr lang="zh-CN" altLang="en-US" sz="1800" dirty="0">
                <a:solidFill>
                  <a:schemeClr val="tx1"/>
                </a:solidFill>
                <a:latin typeface="Times New Roman" panose="02020603050405020304" pitchFamily="18" charset="0"/>
                <a:ea typeface="黑体" panose="02010609060101010101" pitchFamily="49" charset="-122"/>
              </a:rPr>
              <a:t>，注意：不是在相关文档集合中出现的概率，因此所有</a:t>
            </a:r>
            <a:r>
              <a:rPr lang="en-US" altLang="zh-CN" sz="1800" i="1" dirty="0">
                <a:solidFill>
                  <a:schemeClr val="tx1"/>
                </a:solidFill>
                <a:latin typeface="Times New Roman" panose="02020603050405020304" pitchFamily="18" charset="0"/>
                <a:ea typeface="黑体" panose="02010609060101010101" pitchFamily="49" charset="-122"/>
              </a:rPr>
              <a:t>P</a:t>
            </a:r>
            <a:r>
              <a:rPr lang="en-US" altLang="zh-CN" sz="1800" dirty="0">
                <a:solidFill>
                  <a:schemeClr val="tx1"/>
                </a:solidFill>
                <a:latin typeface="Times New Roman" panose="02020603050405020304" pitchFamily="18" charset="0"/>
                <a:ea typeface="黑体" panose="02010609060101010101" pitchFamily="49" charset="-122"/>
              </a:rPr>
              <a:t>(</a:t>
            </a:r>
            <a:r>
              <a:rPr lang="en-US" altLang="zh-CN" sz="1800" i="1" dirty="0" err="1">
                <a:solidFill>
                  <a:schemeClr val="tx1"/>
                </a:solidFill>
                <a:latin typeface="Times New Roman" panose="02020603050405020304" pitchFamily="18" charset="0"/>
                <a:ea typeface="黑体" panose="02010609060101010101" pitchFamily="49" charset="-122"/>
              </a:rPr>
              <a:t>t</a:t>
            </a:r>
            <a:r>
              <a:rPr lang="en-US" altLang="zh-CN" sz="1800" i="1" baseline="-25000" dirty="0" err="1">
                <a:solidFill>
                  <a:schemeClr val="tx1"/>
                </a:solidFill>
                <a:latin typeface="Times New Roman" panose="02020603050405020304" pitchFamily="18" charset="0"/>
                <a:ea typeface="黑体" panose="02010609060101010101" pitchFamily="49" charset="-122"/>
              </a:rPr>
              <a:t>i</a:t>
            </a:r>
            <a:r>
              <a:rPr lang="en-US" altLang="zh-CN" sz="1800" dirty="0" err="1">
                <a:solidFill>
                  <a:schemeClr val="tx1"/>
                </a:solidFill>
                <a:latin typeface="Times New Roman" panose="02020603050405020304" pitchFamily="18" charset="0"/>
                <a:ea typeface="黑体" panose="02010609060101010101" pitchFamily="49" charset="-122"/>
              </a:rPr>
              <a:t>|</a:t>
            </a:r>
            <a:r>
              <a:rPr lang="en-US" altLang="zh-CN" sz="1800" i="1" dirty="0" err="1">
                <a:solidFill>
                  <a:schemeClr val="tx1"/>
                </a:solidFill>
                <a:latin typeface="Times New Roman" panose="02020603050405020304" pitchFamily="18" charset="0"/>
                <a:ea typeface="黑体" panose="02010609060101010101" pitchFamily="49" charset="-122"/>
              </a:rPr>
              <a:t>R</a:t>
            </a:r>
            <a:r>
              <a:rPr lang="en-US" altLang="zh-CN" sz="1800" dirty="0">
                <a:solidFill>
                  <a:schemeClr val="tx1"/>
                </a:solidFill>
                <a:latin typeface="Times New Roman" panose="02020603050405020304" pitchFamily="18" charset="0"/>
                <a:ea typeface="黑体" panose="02010609060101010101" pitchFamily="49" charset="-122"/>
              </a:rPr>
              <a:t>=1)</a:t>
            </a:r>
            <a:r>
              <a:rPr lang="zh-CN" altLang="en-US" sz="1800" dirty="0">
                <a:solidFill>
                  <a:schemeClr val="tx1"/>
                </a:solidFill>
                <a:latin typeface="Times New Roman" panose="02020603050405020304" pitchFamily="18" charset="0"/>
                <a:ea typeface="黑体" panose="02010609060101010101" pitchFamily="49" charset="-122"/>
              </a:rPr>
              <a:t>的总和不为</a:t>
            </a:r>
            <a:r>
              <a:rPr lang="en-US" altLang="zh-CN" sz="1800" dirty="0">
                <a:solidFill>
                  <a:schemeClr val="tx1"/>
                </a:solidFill>
                <a:latin typeface="Times New Roman" panose="02020603050405020304" pitchFamily="18" charset="0"/>
                <a:ea typeface="黑体" panose="02010609060101010101" pitchFamily="49" charset="-122"/>
              </a:rPr>
              <a:t>1</a:t>
            </a:r>
            <a:r>
              <a:rPr lang="zh-CN" altLang="en-US" sz="1800" dirty="0">
                <a:solidFill>
                  <a:schemeClr val="tx1"/>
                </a:solidFill>
                <a:latin typeface="Times New Roman" panose="02020603050405020304" pitchFamily="18" charset="0"/>
                <a:ea typeface="黑体" panose="02010609060101010101" pitchFamily="49" charset="-122"/>
              </a:rPr>
              <a:t>。这个可以和前面抛硬币的过程对照一下就明白了。</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zh-CN" altLang="en-US" dirty="0">
                <a:latin typeface="Times New Roman" panose="02020603050405020304" pitchFamily="18" charset="0"/>
              </a:rPr>
              <a:t>一个例子</a:t>
            </a:r>
          </a:p>
        </p:txBody>
      </p:sp>
      <p:graphicFrame>
        <p:nvGraphicFramePr>
          <p:cNvPr id="369718" name="Group 54"/>
          <p:cNvGraphicFramePr>
            <a:graphicFrameLocks noGrp="1"/>
          </p:cNvGraphicFramePr>
          <p:nvPr>
            <p:ph idx="1"/>
          </p:nvPr>
        </p:nvGraphicFramePr>
        <p:xfrm>
          <a:off x="734889" y="2895336"/>
          <a:ext cx="8229599" cy="1181736"/>
        </p:xfrm>
        <a:graphic>
          <a:graphicData uri="http://schemas.openxmlformats.org/drawingml/2006/table">
            <a:tbl>
              <a:tblPr/>
              <a:tblGrid>
                <a:gridCol w="1800200">
                  <a:extLst>
                    <a:ext uri="{9D8B030D-6E8A-4147-A177-3AD203B41FA5}">
                      <a16:colId xmlns:a16="http://schemas.microsoft.com/office/drawing/2014/main" val="20000"/>
                    </a:ext>
                  </a:extLst>
                </a:gridCol>
                <a:gridCol w="1202856">
                  <a:extLst>
                    <a:ext uri="{9D8B030D-6E8A-4147-A177-3AD203B41FA5}">
                      <a16:colId xmlns:a16="http://schemas.microsoft.com/office/drawing/2014/main" val="20001"/>
                    </a:ext>
                  </a:extLst>
                </a:gridCol>
                <a:gridCol w="1556687">
                  <a:extLst>
                    <a:ext uri="{9D8B030D-6E8A-4147-A177-3AD203B41FA5}">
                      <a16:colId xmlns:a16="http://schemas.microsoft.com/office/drawing/2014/main" val="20002"/>
                    </a:ext>
                  </a:extLst>
                </a:gridCol>
                <a:gridCol w="1112969">
                  <a:extLst>
                    <a:ext uri="{9D8B030D-6E8A-4147-A177-3AD203B41FA5}">
                      <a16:colId xmlns:a16="http://schemas.microsoft.com/office/drawing/2014/main" val="20003"/>
                    </a:ext>
                  </a:extLst>
                </a:gridCol>
                <a:gridCol w="1220834">
                  <a:extLst>
                    <a:ext uri="{9D8B030D-6E8A-4147-A177-3AD203B41FA5}">
                      <a16:colId xmlns:a16="http://schemas.microsoft.com/office/drawing/2014/main" val="20004"/>
                    </a:ext>
                  </a:extLst>
                </a:gridCol>
                <a:gridCol w="1336053">
                  <a:extLst>
                    <a:ext uri="{9D8B030D-6E8A-4147-A177-3AD203B41FA5}">
                      <a16:colId xmlns:a16="http://schemas.microsoft.com/office/drawing/2014/main" val="20005"/>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词项</a:t>
                      </a:r>
                      <a:endPar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41205" marR="14120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信息</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检索</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教材</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教程</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课件</a:t>
                      </a:r>
                    </a:p>
                  </a:txBody>
                  <a:tcPr marL="141205" marR="14120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3">
                        <a:lumMod val="60000"/>
                        <a:lumOff val="40000"/>
                      </a:schemeClr>
                    </a:solidFill>
                  </a:tcPr>
                </a:tc>
                <a:extLst>
                  <a:ext uri="{0D108BD9-81ED-4DB2-BD59-A6C34878D82A}">
                    <a16:rowId xmlns:a16="http://schemas.microsoft.com/office/drawing/2014/main" val="10000"/>
                  </a:ext>
                </a:extLst>
              </a:tr>
              <a:tr h="4079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R=1</a:t>
                      </a: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时的概率</a:t>
                      </a:r>
                      <a:r>
                        <a:rPr kumimoji="1" lang="en-US" altLang="zh-CN" sz="18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p</a:t>
                      </a:r>
                      <a:r>
                        <a:rPr kumimoji="1" lang="en-US" altLang="zh-CN" sz="1800" b="0" i="1"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i</a:t>
                      </a:r>
                    </a:p>
                  </a:txBody>
                  <a:tcPr marL="141205" marR="14120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0.8</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0.9</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0.3</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0.32</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0.15</a:t>
                      </a:r>
                    </a:p>
                  </a:txBody>
                  <a:tcPr marL="141205" marR="14120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9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R=0</a:t>
                      </a: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时的概率</a:t>
                      </a:r>
                      <a:r>
                        <a:rPr kumimoji="1" lang="en-US" altLang="zh-CN" sz="1800" b="0"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q</a:t>
                      </a:r>
                      <a:r>
                        <a:rPr kumimoji="1" lang="en-US" altLang="zh-CN" sz="1800" b="0" i="1" u="none" strike="noStrike" cap="none" normalizeH="0" baseline="-25000" dirty="0" err="1">
                          <a:ln>
                            <a:noFill/>
                          </a:ln>
                          <a:solidFill>
                            <a:schemeClr val="tx1"/>
                          </a:solidFill>
                          <a:effectLst/>
                          <a:latin typeface="Times New Roman" panose="02020603050405020304" pitchFamily="18" charset="0"/>
                          <a:ea typeface="宋体" panose="02010600030101010101" pitchFamily="2" charset="-122"/>
                        </a:rPr>
                        <a:t>i</a:t>
                      </a:r>
                      <a:endParaRPr kumimoji="1" lang="en-US" altLang="zh-CN" sz="1800" b="0" i="1"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endParaRPr>
                    </a:p>
                  </a:txBody>
                  <a:tcPr marL="141205" marR="14120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0.3</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0.35</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0.33</a:t>
                      </a:r>
                    </a:p>
                  </a:txBody>
                  <a:tcPr marL="141205" marR="14120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0.10</a:t>
                      </a:r>
                    </a:p>
                  </a:txBody>
                  <a:tcPr marL="141205" marR="14120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6" name="灯片编号占位符 6"/>
          <p:cNvSpPr>
            <a:spLocks noGrp="1"/>
          </p:cNvSpPr>
          <p:nvPr>
            <p:ph type="sldNum" sz="quarter" idx="12"/>
          </p:nvPr>
        </p:nvSpPr>
        <p:spPr/>
        <p:txBody>
          <a:bodyPr/>
          <a:lstStyle/>
          <a:p>
            <a:fld id="{6E3E5D58-4299-45AD-9D9D-43D8052ED2DF}" type="slidenum">
              <a:rPr lang="en-US" altLang="zh-CN"/>
              <a:t>42</a:t>
            </a:fld>
            <a:endParaRPr lang="en-US" altLang="zh-CN"/>
          </a:p>
        </p:txBody>
      </p:sp>
      <p:sp>
        <p:nvSpPr>
          <p:cNvPr id="369667" name="Rectangle 3"/>
          <p:cNvSpPr>
            <a:spLocks noGrp="1" noChangeArrowheads="1"/>
          </p:cNvSpPr>
          <p:nvPr>
            <p:ph type="body" sz="half" idx="4294967295"/>
          </p:nvPr>
        </p:nvSpPr>
        <p:spPr>
          <a:xfrm>
            <a:off x="900113" y="1700213"/>
            <a:ext cx="8243887" cy="4824412"/>
          </a:xfrm>
        </p:spPr>
        <p:txBody>
          <a:bodyPr/>
          <a:lstStyle/>
          <a:p>
            <a:pPr>
              <a:lnSpc>
                <a:spcPct val="90000"/>
              </a:lnSpc>
            </a:pPr>
            <a:r>
              <a:rPr lang="zh-CN" altLang="en-US" sz="2400" dirty="0">
                <a:latin typeface="Times New Roman" panose="02020603050405020304" pitchFamily="18" charset="0"/>
              </a:rPr>
              <a:t>查询为：信息 检索 教程</a:t>
            </a:r>
          </a:p>
          <a:p>
            <a:pPr>
              <a:lnSpc>
                <a:spcPct val="90000"/>
              </a:lnSpc>
              <a:buFont typeface="Wingdings" panose="05000000000000000000" pitchFamily="2" charset="2"/>
              <a:buNone/>
            </a:pPr>
            <a:r>
              <a:rPr lang="zh-CN" altLang="en-US" sz="2400" dirty="0">
                <a:latin typeface="Times New Roman" panose="02020603050405020304" pitchFamily="18" charset="0"/>
              </a:rPr>
              <a:t>     所有词项的</a:t>
            </a:r>
            <a:r>
              <a:rPr lang="zh-CN" altLang="en-US" sz="2400" dirty="0"/>
              <a:t>在相关、不相关情况下的</a:t>
            </a:r>
            <a:r>
              <a:rPr lang="zh-CN" altLang="en-US" sz="2400" dirty="0">
                <a:latin typeface="Times New Roman" panose="02020603050405020304" pitchFamily="18" charset="0"/>
              </a:rPr>
              <a:t>概率</a:t>
            </a:r>
            <a:r>
              <a:rPr lang="en-US" altLang="zh-CN" sz="2400" i="1" dirty="0">
                <a:latin typeface="Times New Roman" panose="02020603050405020304" pitchFamily="18" charset="0"/>
              </a:rPr>
              <a:t>p</a:t>
            </a:r>
            <a:r>
              <a:rPr lang="en-US" altLang="zh-CN" sz="2400" i="1" baseline="-25000" dirty="0">
                <a:latin typeface="Times New Roman" panose="02020603050405020304" pitchFamily="18" charset="0"/>
              </a:rPr>
              <a:t>i</a:t>
            </a:r>
            <a:r>
              <a:rPr lang="zh-CN" altLang="en-US" sz="2400" dirty="0">
                <a:latin typeface="Times New Roman" panose="02020603050405020304" pitchFamily="18" charset="0"/>
              </a:rPr>
              <a:t>、</a:t>
            </a:r>
            <a:r>
              <a:rPr lang="en-US" altLang="zh-CN" sz="2400" i="1" dirty="0" err="1">
                <a:latin typeface="Times New Roman" panose="02020603050405020304" pitchFamily="18" charset="0"/>
              </a:rPr>
              <a:t>q</a:t>
            </a:r>
            <a:r>
              <a:rPr lang="en-US" altLang="zh-CN" sz="2400" i="1" baseline="-25000" dirty="0" err="1">
                <a:latin typeface="Times New Roman" panose="02020603050405020304" pitchFamily="18" charset="0"/>
              </a:rPr>
              <a:t>i</a:t>
            </a:r>
            <a:r>
              <a:rPr lang="zh-CN" altLang="en-US" sz="2400" dirty="0">
                <a:latin typeface="Times New Roman" panose="02020603050405020304" pitchFamily="18" charset="0"/>
              </a:rPr>
              <a:t>分别为 </a:t>
            </a:r>
            <a:r>
              <a:rPr lang="en-US" altLang="zh-CN" sz="2400" dirty="0">
                <a:latin typeface="Times New Roman" panose="02020603050405020304" pitchFamily="18" charset="0"/>
              </a:rPr>
              <a:t>:</a:t>
            </a:r>
          </a:p>
          <a:p>
            <a:pPr>
              <a:lnSpc>
                <a:spcPct val="90000"/>
              </a:lnSpc>
              <a:buFont typeface="Wingdings" panose="05000000000000000000" pitchFamily="2" charset="2"/>
              <a:buNone/>
            </a:pPr>
            <a:r>
              <a:rPr lang="en-US" altLang="zh-CN" sz="2400" dirty="0">
                <a:latin typeface="Times New Roman" panose="02020603050405020304" pitchFamily="18" charset="0"/>
              </a:rPr>
              <a:t>        </a:t>
            </a:r>
          </a:p>
          <a:p>
            <a:pPr>
              <a:lnSpc>
                <a:spcPct val="90000"/>
              </a:lnSpc>
              <a:buFont typeface="Wingdings" panose="05000000000000000000" pitchFamily="2" charset="2"/>
              <a:buNone/>
            </a:pPr>
            <a:r>
              <a:rPr lang="en-US" altLang="zh-CN" sz="2400" dirty="0">
                <a:latin typeface="Times New Roman" panose="02020603050405020304" pitchFamily="18" charset="0"/>
              </a:rPr>
              <a:t>    </a:t>
            </a:r>
          </a:p>
          <a:p>
            <a:pPr>
              <a:lnSpc>
                <a:spcPct val="90000"/>
              </a:lnSpc>
              <a:buFont typeface="Wingdings" panose="05000000000000000000" pitchFamily="2" charset="2"/>
              <a:buNone/>
            </a:pPr>
            <a:endParaRPr lang="en-US" altLang="zh-CN" sz="2400" dirty="0">
              <a:latin typeface="Times New Roman" panose="02020603050405020304" pitchFamily="18" charset="0"/>
            </a:endParaRPr>
          </a:p>
          <a:p>
            <a:pPr>
              <a:lnSpc>
                <a:spcPct val="90000"/>
              </a:lnSpc>
              <a:buFont typeface="Wingdings" panose="05000000000000000000" pitchFamily="2" charset="2"/>
              <a:buNone/>
            </a:pPr>
            <a:endParaRPr lang="en-US" altLang="zh-CN" sz="2400" dirty="0">
              <a:latin typeface="Times New Roman" panose="02020603050405020304" pitchFamily="18" charset="0"/>
            </a:endParaRPr>
          </a:p>
          <a:p>
            <a:pPr>
              <a:lnSpc>
                <a:spcPct val="90000"/>
              </a:lnSpc>
              <a:buFont typeface="Wingdings" panose="05000000000000000000" pitchFamily="2" charset="2"/>
              <a:buNone/>
            </a:pPr>
            <a:r>
              <a:rPr lang="en-US" altLang="zh-CN" sz="2400" dirty="0">
                <a:latin typeface="Times New Roman" panose="02020603050405020304" pitchFamily="18" charset="0"/>
              </a:rPr>
              <a:t>   </a:t>
            </a:r>
          </a:p>
          <a:p>
            <a:pPr>
              <a:lnSpc>
                <a:spcPct val="90000"/>
              </a:lnSpc>
              <a:buFont typeface="Wingdings" panose="05000000000000000000" pitchFamily="2" charset="2"/>
              <a:buNone/>
            </a:pPr>
            <a:r>
              <a:rPr lang="zh-CN" altLang="en-US" sz="2400" dirty="0">
                <a:latin typeface="Times New Roman" panose="02020603050405020304" pitchFamily="18" charset="0"/>
              </a:rPr>
              <a:t>文档</a:t>
            </a:r>
            <a:r>
              <a:rPr lang="en-US" altLang="zh-CN" sz="2400" dirty="0">
                <a:latin typeface="Times New Roman" panose="02020603050405020304" pitchFamily="18" charset="0"/>
              </a:rPr>
              <a:t>D1</a:t>
            </a:r>
            <a:r>
              <a:rPr lang="zh-CN" altLang="en-US" sz="2400" dirty="0">
                <a:latin typeface="Times New Roman" panose="02020603050405020304" pitchFamily="18" charset="0"/>
              </a:rPr>
              <a:t>： 检索 课件</a:t>
            </a:r>
          </a:p>
          <a:p>
            <a:pPr>
              <a:lnSpc>
                <a:spcPct val="90000"/>
              </a:lnSpc>
              <a:buFont typeface="Wingdings" panose="05000000000000000000" pitchFamily="2" charset="2"/>
              <a:buNone/>
            </a:pPr>
            <a:r>
              <a:rPr lang="zh-CN" altLang="en-US" sz="2400" dirty="0">
                <a:latin typeface="Times New Roman" panose="02020603050405020304" pitchFamily="18" charset="0"/>
              </a:rPr>
              <a:t>    则：  </a:t>
            </a:r>
            <a:r>
              <a:rPr lang="en-US" altLang="zh-CN" sz="2400" dirty="0">
                <a:latin typeface="Times New Roman" panose="02020603050405020304" pitchFamily="18" charset="0"/>
              </a:rPr>
              <a:t>P(D|R=1)=(1-0.8)*0.9*(1-0.3)*(1-0.32)*0.15</a:t>
            </a:r>
          </a:p>
          <a:p>
            <a:pPr>
              <a:lnSpc>
                <a:spcPct val="90000"/>
              </a:lnSpc>
              <a:buFont typeface="Wingdings" panose="05000000000000000000" pitchFamily="2" charset="2"/>
              <a:buNone/>
            </a:pPr>
            <a:r>
              <a:rPr lang="en-US" altLang="zh-CN" sz="2400" dirty="0">
                <a:latin typeface="Times New Roman" panose="02020603050405020304" pitchFamily="18" charset="0"/>
              </a:rPr>
              <a:t>              P(D|R=0)= (1-0.3)*0.1*(1-0.35)*(1-0.33)*0.10</a:t>
            </a:r>
          </a:p>
          <a:p>
            <a:pPr>
              <a:lnSpc>
                <a:spcPct val="90000"/>
              </a:lnSpc>
              <a:buFont typeface="Wingdings" panose="05000000000000000000" pitchFamily="2" charset="2"/>
              <a:buNone/>
            </a:pPr>
            <a:r>
              <a:rPr lang="en-US" altLang="zh-CN" sz="2400" dirty="0">
                <a:latin typeface="Times New Roman" panose="02020603050405020304" pitchFamily="18" charset="0"/>
              </a:rPr>
              <a:t>              P(D|R=1)/P(D|R=0)=4.216</a:t>
            </a:r>
            <a:endParaRPr lang="en-US" altLang="zh-CN"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59" name="Rectangle 23"/>
          <p:cNvSpPr>
            <a:spLocks noGrp="1" noChangeArrowheads="1"/>
          </p:cNvSpPr>
          <p:nvPr>
            <p:ph type="title"/>
          </p:nvPr>
        </p:nvSpPr>
        <p:spPr/>
        <p:txBody>
          <a:bodyPr/>
          <a:lstStyle/>
          <a:p>
            <a:r>
              <a:rPr lang="en-US" altLang="zh-CN" dirty="0">
                <a:latin typeface="Times New Roman" panose="02020603050405020304" pitchFamily="18" charset="0"/>
              </a:rPr>
              <a:t>BIM</a:t>
            </a:r>
            <a:r>
              <a:rPr lang="zh-CN" altLang="en-US" dirty="0">
                <a:latin typeface="Times New Roman" panose="02020603050405020304" pitchFamily="18" charset="0"/>
              </a:rPr>
              <a:t>模型公式的推导</a:t>
            </a:r>
            <a:endParaRPr lang="en-US" altLang="zh-CN" dirty="0">
              <a:latin typeface="Times New Roman" panose="02020603050405020304" pitchFamily="18" charset="0"/>
            </a:endParaRPr>
          </a:p>
        </p:txBody>
      </p:sp>
      <p:graphicFrame>
        <p:nvGraphicFramePr>
          <p:cNvPr id="167958" name="Object 22"/>
          <p:cNvGraphicFramePr>
            <a:graphicFrameLocks noGrp="1" noChangeAspect="1"/>
          </p:cNvGraphicFramePr>
          <p:nvPr>
            <p:ph idx="1"/>
          </p:nvPr>
        </p:nvGraphicFramePr>
        <p:xfrm>
          <a:off x="1858963" y="2852738"/>
          <a:ext cx="6056312" cy="2349500"/>
        </p:xfrm>
        <a:graphic>
          <a:graphicData uri="http://schemas.openxmlformats.org/presentationml/2006/ole">
            <mc:AlternateContent xmlns:mc="http://schemas.openxmlformats.org/markup-compatibility/2006">
              <mc:Choice xmlns:v="urn:schemas-microsoft-com:vml" Requires="v">
                <p:oleObj spid="_x0000_s1080464" name="Equation" r:id="rId4" imgW="131978400" imgH="51206400" progId="Equation.DSMT4">
                  <p:embed/>
                </p:oleObj>
              </mc:Choice>
              <mc:Fallback>
                <p:oleObj name="Equation" r:id="rId4" imgW="131978400" imgH="512064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8963" y="2852738"/>
                        <a:ext cx="6056312" cy="234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灯片编号占位符 6"/>
          <p:cNvSpPr>
            <a:spLocks noGrp="1"/>
          </p:cNvSpPr>
          <p:nvPr>
            <p:ph type="sldNum" sz="quarter" idx="12"/>
          </p:nvPr>
        </p:nvSpPr>
        <p:spPr/>
        <p:txBody>
          <a:bodyPr/>
          <a:lstStyle/>
          <a:p>
            <a:fld id="{A16937AA-8A6D-4E6C-8AC1-F1C789872F12}" type="slidenum">
              <a:rPr lang="en-US" altLang="zh-CN"/>
              <a:t>43</a:t>
            </a:fld>
            <a:endParaRPr lang="en-US" altLang="zh-CN"/>
          </a:p>
        </p:txBody>
      </p:sp>
      <p:sp>
        <p:nvSpPr>
          <p:cNvPr id="167951" name="Rectangle 15"/>
          <p:cNvSpPr>
            <a:spLocks noGrp="1" noChangeArrowheads="1"/>
          </p:cNvSpPr>
          <p:nvPr>
            <p:ph type="body" sz="half" idx="4294967295"/>
          </p:nvPr>
        </p:nvSpPr>
        <p:spPr>
          <a:xfrm>
            <a:off x="0" y="1590675"/>
            <a:ext cx="7850188" cy="3617913"/>
          </a:xfrm>
        </p:spPr>
        <p:txBody>
          <a:bodyPr/>
          <a:lstStyle/>
          <a:p>
            <a:r>
              <a:rPr lang="zh-CN" altLang="en-US" sz="2000" dirty="0"/>
              <a:t>继续推导，</a:t>
            </a:r>
            <a:r>
              <a:rPr lang="zh-CN" altLang="en-US" sz="2000" dirty="0">
                <a:latin typeface="Times New Roman" panose="02020603050405020304" pitchFamily="18" charset="0"/>
              </a:rPr>
              <a:t>去掉</a:t>
            </a:r>
            <a:r>
              <a:rPr lang="zh-CN" altLang="en-US" sz="2000" dirty="0"/>
              <a:t>公式中的</a:t>
            </a:r>
            <a:r>
              <a:rPr lang="zh-CN" altLang="en-US" sz="2000" dirty="0">
                <a:latin typeface="Times New Roman" panose="02020603050405020304" pitchFamily="18" charset="0"/>
              </a:rPr>
              <a:t>只依赖查询</a:t>
            </a:r>
            <a:r>
              <a:rPr lang="en-US" altLang="zh-CN" sz="2000" i="1" dirty="0">
                <a:latin typeface="Times New Roman" panose="02020603050405020304" pitchFamily="18" charset="0"/>
              </a:rPr>
              <a:t>Q</a:t>
            </a:r>
            <a:r>
              <a:rPr lang="zh-CN" altLang="en-US" sz="2000" dirty="0">
                <a:latin typeface="Times New Roman" panose="02020603050405020304" pitchFamily="18" charset="0"/>
              </a:rPr>
              <a:t>的</a:t>
            </a:r>
            <a:r>
              <a:rPr lang="zh-CN" altLang="en-US" sz="2000" dirty="0"/>
              <a:t>常数项，得所有出现在文档</a:t>
            </a:r>
            <a:r>
              <a:rPr lang="en-US" altLang="zh-CN" sz="2000" i="1" dirty="0">
                <a:latin typeface="Times New Roman" panose="02020603050405020304" pitchFamily="18" charset="0"/>
              </a:rPr>
              <a:t>D</a:t>
            </a:r>
            <a:r>
              <a:rPr lang="en-US" altLang="zh-CN" sz="2000" dirty="0">
                <a:latin typeface="Times New Roman" panose="02020603050405020304" pitchFamily="18" charset="0"/>
              </a:rPr>
              <a:t>(</a:t>
            </a:r>
            <a:r>
              <a:rPr lang="en-US" altLang="zh-CN" sz="2000" i="1" dirty="0" err="1">
                <a:latin typeface="Times New Roman" panose="02020603050405020304" pitchFamily="18" charset="0"/>
              </a:rPr>
              <a:t>e</a:t>
            </a:r>
            <a:r>
              <a:rPr lang="en-US" altLang="zh-CN" sz="2000" i="1" baseline="-25000" dirty="0" err="1">
                <a:latin typeface="Times New Roman" panose="02020603050405020304" pitchFamily="18" charset="0"/>
              </a:rPr>
              <a:t>i</a:t>
            </a:r>
            <a:r>
              <a:rPr lang="en-US" altLang="zh-CN" sz="2000" dirty="0">
                <a:latin typeface="Times New Roman" panose="02020603050405020304" pitchFamily="18" charset="0"/>
              </a:rPr>
              <a:t>=1)</a:t>
            </a:r>
            <a:r>
              <a:rPr lang="zh-CN" altLang="en-US" sz="2000" dirty="0"/>
              <a:t>中</a:t>
            </a:r>
            <a:r>
              <a:rPr lang="zh-CN" altLang="en-US" sz="2000" dirty="0">
                <a:latin typeface="Times New Roman" panose="02020603050405020304" pitchFamily="18" charset="0"/>
              </a:rPr>
              <a:t>的词项的某个属性值之和。再假定对于不出现在</a:t>
            </a:r>
            <a:r>
              <a:rPr lang="en-US" altLang="zh-CN" sz="2000" dirty="0">
                <a:latin typeface="Times New Roman" panose="02020603050405020304" pitchFamily="18" charset="0"/>
              </a:rPr>
              <a:t>Q</a:t>
            </a:r>
            <a:r>
              <a:rPr lang="zh-CN" altLang="en-US" sz="2000" dirty="0">
                <a:latin typeface="Times New Roman" panose="02020603050405020304" pitchFamily="18" charset="0"/>
              </a:rPr>
              <a:t>中的词项，有</a:t>
            </a:r>
            <a:r>
              <a:rPr lang="en-US" altLang="zh-CN" sz="2000" i="1" dirty="0">
                <a:latin typeface="Times New Roman" panose="02020603050405020304" pitchFamily="18" charset="0"/>
              </a:rPr>
              <a:t>p</a:t>
            </a:r>
            <a:r>
              <a:rPr lang="en-US" altLang="zh-CN" sz="2000" i="1" baseline="-25000" dirty="0">
                <a:latin typeface="Times New Roman" panose="02020603050405020304" pitchFamily="18" charset="0"/>
              </a:rPr>
              <a:t>i</a:t>
            </a:r>
            <a:r>
              <a:rPr lang="en-US" altLang="zh-CN" sz="2000" dirty="0">
                <a:latin typeface="Times New Roman" panose="02020603050405020304" pitchFamily="18" charset="0"/>
              </a:rPr>
              <a:t>=</a:t>
            </a:r>
            <a:r>
              <a:rPr lang="en-US" altLang="zh-CN" sz="2000" i="1" dirty="0" err="1">
                <a:latin typeface="Times New Roman" panose="02020603050405020304" pitchFamily="18" charset="0"/>
              </a:rPr>
              <a:t>q</a:t>
            </a:r>
            <a:r>
              <a:rPr lang="en-US" altLang="zh-CN" sz="2000" i="1" baseline="-25000" dirty="0" err="1">
                <a:latin typeface="Times New Roman" panose="02020603050405020304" pitchFamily="18" charset="0"/>
              </a:rPr>
              <a:t>i</a:t>
            </a:r>
            <a:r>
              <a:rPr lang="zh-CN" altLang="en-US" sz="2000" dirty="0">
                <a:latin typeface="Times New Roman" panose="02020603050405020304" pitchFamily="18" charset="0"/>
              </a:rPr>
              <a:t>，则得到</a:t>
            </a:r>
            <a:r>
              <a:rPr lang="zh-CN" altLang="en-US" sz="2000" dirty="0"/>
              <a:t>所有出现在</a:t>
            </a:r>
            <a:r>
              <a:rPr lang="en-US" altLang="zh-CN" sz="2000" i="1" dirty="0">
                <a:latin typeface="Times New Roman" panose="02020603050405020304" pitchFamily="18" charset="0"/>
              </a:rPr>
              <a:t>Q</a:t>
            </a:r>
            <a:r>
              <a:rPr lang="en-US" altLang="zh-CN" sz="2000" dirty="0">
                <a:latin typeface="Times New Roman" panose="02020603050405020304" pitchFamily="18" charset="0"/>
              </a:rPr>
              <a:t>∩D</a:t>
            </a:r>
            <a:r>
              <a:rPr lang="zh-CN" altLang="en-US" sz="2000" dirty="0">
                <a:latin typeface="Times New Roman" panose="02020603050405020304" pitchFamily="18" charset="0"/>
              </a:rPr>
              <a:t>中的词项的属性值之和</a:t>
            </a:r>
          </a:p>
        </p:txBody>
      </p:sp>
      <p:sp>
        <p:nvSpPr>
          <p:cNvPr id="167961" name="Text Box 25"/>
          <p:cNvSpPr txBox="1">
            <a:spLocks noChangeArrowheads="1"/>
          </p:cNvSpPr>
          <p:nvPr/>
        </p:nvSpPr>
        <p:spPr bwMode="auto">
          <a:xfrm>
            <a:off x="0" y="3933056"/>
            <a:ext cx="1733515" cy="307777"/>
          </a:xfrm>
          <a:prstGeom prst="rect">
            <a:avLst/>
          </a:prstGeom>
          <a:noFill/>
          <a:ln w="9525">
            <a:noFill/>
            <a:miter lim="800000"/>
          </a:ln>
          <a:effectLst/>
        </p:spPr>
        <p:txBody>
          <a:bodyPr wrap="square">
            <a:spAutoFit/>
          </a:bodyPr>
          <a:lstStyle/>
          <a:p>
            <a:pPr>
              <a:spcBef>
                <a:spcPct val="50000"/>
              </a:spcBef>
            </a:pPr>
            <a:r>
              <a:rPr lang="en-US" altLang="zh-CN" sz="1400" i="1" dirty="0" err="1">
                <a:solidFill>
                  <a:schemeClr val="tx1"/>
                </a:solidFill>
                <a:latin typeface="Times New Roman" panose="02020603050405020304" pitchFamily="18" charset="0"/>
                <a:ea typeface="黑体" panose="02010609060101010101" pitchFamily="49" charset="-122"/>
              </a:rPr>
              <a:t>t</a:t>
            </a:r>
            <a:r>
              <a:rPr lang="en-US" altLang="zh-CN" sz="1400" i="1" baseline="-25000" dirty="0" err="1">
                <a:solidFill>
                  <a:schemeClr val="tx1"/>
                </a:solidFill>
                <a:latin typeface="Times New Roman" panose="02020603050405020304" pitchFamily="18" charset="0"/>
                <a:ea typeface="黑体" panose="02010609060101010101" pitchFamily="49" charset="-122"/>
              </a:rPr>
              <a:t>i</a:t>
            </a:r>
            <a:r>
              <a:rPr lang="zh-CN" altLang="en-US" sz="1400" dirty="0">
                <a:solidFill>
                  <a:schemeClr val="tx1"/>
                </a:solidFill>
                <a:latin typeface="Times New Roman" panose="02020603050405020304" pitchFamily="18" charset="0"/>
                <a:ea typeface="黑体" panose="02010609060101010101" pitchFamily="49" charset="-122"/>
              </a:rPr>
              <a:t>在</a:t>
            </a:r>
            <a:r>
              <a:rPr lang="en-US" altLang="zh-CN" sz="1400" dirty="0">
                <a:solidFill>
                  <a:schemeClr val="tx1"/>
                </a:solidFill>
                <a:latin typeface="Times New Roman" panose="02020603050405020304" pitchFamily="18" charset="0"/>
                <a:ea typeface="黑体" panose="02010609060101010101" pitchFamily="49" charset="-122"/>
              </a:rPr>
              <a:t>D</a:t>
            </a:r>
            <a:r>
              <a:rPr lang="zh-CN" altLang="en-US" sz="1400" dirty="0">
                <a:solidFill>
                  <a:schemeClr val="tx1"/>
                </a:solidFill>
                <a:latin typeface="Times New Roman" panose="02020603050405020304" pitchFamily="18" charset="0"/>
                <a:ea typeface="黑体" panose="02010609060101010101" pitchFamily="49" charset="-122"/>
              </a:rPr>
              <a:t>中权重</a:t>
            </a:r>
            <a:r>
              <a:rPr lang="en-US" altLang="zh-CN" sz="1400" dirty="0">
                <a:solidFill>
                  <a:schemeClr val="tx1"/>
                </a:solidFill>
                <a:latin typeface="Times New Roman" panose="02020603050405020304" pitchFamily="18" charset="0"/>
                <a:ea typeface="黑体" panose="02010609060101010101" pitchFamily="49" charset="-122"/>
              </a:rPr>
              <a:t>0</a:t>
            </a:r>
            <a:r>
              <a:rPr lang="zh-CN" altLang="en-US" sz="1400" dirty="0">
                <a:solidFill>
                  <a:schemeClr val="tx1"/>
                </a:solidFill>
                <a:latin typeface="Times New Roman" panose="02020603050405020304" pitchFamily="18" charset="0"/>
                <a:ea typeface="黑体" panose="02010609060101010101" pitchFamily="49" charset="-122"/>
              </a:rPr>
              <a:t>或</a:t>
            </a:r>
            <a:r>
              <a:rPr lang="en-US" altLang="zh-CN" sz="1400" dirty="0">
                <a:solidFill>
                  <a:schemeClr val="tx1"/>
                </a:solidFill>
                <a:latin typeface="Times New Roman" panose="02020603050405020304" pitchFamily="18" charset="0"/>
                <a:ea typeface="黑体" panose="02010609060101010101" pitchFamily="49" charset="-122"/>
              </a:rPr>
              <a:t>1</a:t>
            </a:r>
          </a:p>
        </p:txBody>
      </p:sp>
      <p:sp>
        <p:nvSpPr>
          <p:cNvPr id="167962" name="Text Box 26"/>
          <p:cNvSpPr txBox="1">
            <a:spLocks noChangeArrowheads="1"/>
          </p:cNvSpPr>
          <p:nvPr/>
        </p:nvSpPr>
        <p:spPr bwMode="auto">
          <a:xfrm>
            <a:off x="3744912" y="5306748"/>
            <a:ext cx="2195240" cy="307777"/>
          </a:xfrm>
          <a:prstGeom prst="rect">
            <a:avLst/>
          </a:prstGeom>
          <a:noFill/>
          <a:ln w="9525">
            <a:noFill/>
            <a:miter lim="800000"/>
          </a:ln>
          <a:effectLst/>
        </p:spPr>
        <p:txBody>
          <a:bodyPr wrap="square">
            <a:spAutoFit/>
          </a:bodyPr>
          <a:lstStyle/>
          <a:p>
            <a:pPr>
              <a:spcBef>
                <a:spcPct val="50000"/>
              </a:spcBef>
            </a:pPr>
            <a:r>
              <a:rPr lang="en-US" altLang="zh-CN" sz="1400" i="1" dirty="0" err="1">
                <a:solidFill>
                  <a:schemeClr val="tx1"/>
                </a:solidFill>
                <a:latin typeface="Times New Roman" panose="02020603050405020304" pitchFamily="18" charset="0"/>
                <a:ea typeface="黑体" panose="02010609060101010101" pitchFamily="49" charset="-122"/>
              </a:rPr>
              <a:t>t</a:t>
            </a:r>
            <a:r>
              <a:rPr lang="en-US" altLang="zh-CN" sz="1400" i="1" baseline="-25000" dirty="0" err="1">
                <a:solidFill>
                  <a:schemeClr val="tx1"/>
                </a:solidFill>
                <a:latin typeface="Times New Roman" panose="02020603050405020304" pitchFamily="18" charset="0"/>
                <a:ea typeface="黑体" panose="02010609060101010101" pitchFamily="49" charset="-122"/>
              </a:rPr>
              <a:t>i</a:t>
            </a:r>
            <a:r>
              <a:rPr lang="zh-CN" altLang="en-US" sz="1400" dirty="0">
                <a:solidFill>
                  <a:schemeClr val="tx1"/>
                </a:solidFill>
                <a:latin typeface="Times New Roman" panose="02020603050405020304" pitchFamily="18" charset="0"/>
                <a:ea typeface="黑体" panose="02010609060101010101" pitchFamily="49" charset="-122"/>
              </a:rPr>
              <a:t>在</a:t>
            </a:r>
            <a:r>
              <a:rPr lang="en-US" altLang="zh-CN" sz="1400" dirty="0">
                <a:solidFill>
                  <a:schemeClr val="tx1"/>
                </a:solidFill>
                <a:latin typeface="Times New Roman" panose="02020603050405020304" pitchFamily="18" charset="0"/>
                <a:ea typeface="黑体" panose="02010609060101010101" pitchFamily="49" charset="-122"/>
              </a:rPr>
              <a:t>Q</a:t>
            </a:r>
            <a:r>
              <a:rPr lang="zh-CN" altLang="en-US" sz="1400" dirty="0">
                <a:solidFill>
                  <a:schemeClr val="tx1"/>
                </a:solidFill>
                <a:latin typeface="Times New Roman" panose="02020603050405020304" pitchFamily="18" charset="0"/>
                <a:ea typeface="黑体" panose="02010609060101010101" pitchFamily="49" charset="-122"/>
              </a:rPr>
              <a:t>中权重，只与</a:t>
            </a:r>
            <a:r>
              <a:rPr lang="en-US" altLang="zh-CN" sz="1400" dirty="0">
                <a:solidFill>
                  <a:schemeClr val="tx1"/>
                </a:solidFill>
                <a:latin typeface="Times New Roman" panose="02020603050405020304" pitchFamily="18" charset="0"/>
                <a:ea typeface="黑体" panose="02010609060101010101" pitchFamily="49" charset="-122"/>
              </a:rPr>
              <a:t>Q</a:t>
            </a:r>
            <a:r>
              <a:rPr lang="zh-CN" altLang="en-US" sz="1400" dirty="0">
                <a:solidFill>
                  <a:schemeClr val="tx1"/>
                </a:solidFill>
                <a:latin typeface="Times New Roman" panose="02020603050405020304" pitchFamily="18" charset="0"/>
                <a:ea typeface="黑体" panose="02010609060101010101" pitchFamily="49" charset="-122"/>
              </a:rPr>
              <a:t>相关</a:t>
            </a:r>
          </a:p>
        </p:txBody>
      </p:sp>
      <p:sp>
        <p:nvSpPr>
          <p:cNvPr id="167963" name="Line 27"/>
          <p:cNvSpPr>
            <a:spLocks noChangeShapeType="1"/>
          </p:cNvSpPr>
          <p:nvPr/>
        </p:nvSpPr>
        <p:spPr bwMode="auto">
          <a:xfrm>
            <a:off x="3433408" y="5085554"/>
            <a:ext cx="383717" cy="237760"/>
          </a:xfrm>
          <a:prstGeom prst="line">
            <a:avLst/>
          </a:prstGeom>
          <a:noFill/>
          <a:ln w="9525">
            <a:solidFill>
              <a:schemeClr val="tx1"/>
            </a:solidFill>
            <a:miter lim="800000"/>
            <a:tailEnd type="triangle" w="med" len="med"/>
          </a:ln>
          <a:effectLst/>
        </p:spPr>
        <p:txBody>
          <a:bodyPr wrap="none"/>
          <a:lstStyle/>
          <a:p>
            <a:endParaRPr lang="zh-CN" altLang="en-US" dirty="0">
              <a:latin typeface="Times New Roman" panose="02020603050405020304" pitchFamily="18" charset="0"/>
              <a:ea typeface="黑体" panose="02010609060101010101" pitchFamily="49" charset="-122"/>
            </a:endParaRPr>
          </a:p>
        </p:txBody>
      </p:sp>
      <p:sp>
        <p:nvSpPr>
          <p:cNvPr id="167964" name="Line 28"/>
          <p:cNvSpPr>
            <a:spLocks noChangeShapeType="1"/>
          </p:cNvSpPr>
          <p:nvPr/>
        </p:nvSpPr>
        <p:spPr bwMode="auto">
          <a:xfrm flipH="1" flipV="1">
            <a:off x="1619671" y="4149079"/>
            <a:ext cx="698820" cy="157340"/>
          </a:xfrm>
          <a:prstGeom prst="line">
            <a:avLst/>
          </a:prstGeom>
          <a:noFill/>
          <a:ln w="9525">
            <a:solidFill>
              <a:schemeClr val="tx1"/>
            </a:solidFill>
            <a:miter lim="800000"/>
            <a:tailEnd type="triangle" w="med" len="med"/>
          </a:ln>
          <a:effectLst/>
        </p:spPr>
        <p:txBody>
          <a:bodyPr wrap="none"/>
          <a:lstStyle/>
          <a:p>
            <a:endParaRPr lang="zh-CN" altLang="en-US" dirty="0">
              <a:latin typeface="Times New Roman" panose="02020603050405020304" pitchFamily="18" charset="0"/>
              <a:ea typeface="黑体" panose="02010609060101010101" pitchFamily="49" charset="-122"/>
            </a:endParaRPr>
          </a:p>
        </p:txBody>
      </p:sp>
      <p:sp>
        <p:nvSpPr>
          <p:cNvPr id="167965" name="Rectangle 29"/>
          <p:cNvSpPr>
            <a:spLocks noChangeArrowheads="1"/>
          </p:cNvSpPr>
          <p:nvPr/>
        </p:nvSpPr>
        <p:spPr bwMode="auto">
          <a:xfrm>
            <a:off x="6444208" y="4221088"/>
            <a:ext cx="1474862" cy="439347"/>
          </a:xfrm>
          <a:prstGeom prst="rect">
            <a:avLst/>
          </a:prstGeom>
          <a:noFill/>
          <a:ln w="9525">
            <a:solidFill>
              <a:schemeClr val="hlink"/>
            </a:solidFill>
            <a:miter lim="800000"/>
          </a:ln>
          <a:effectLst/>
        </p:spPr>
        <p:txBody>
          <a:bodyPr wrap="none" anchor="ctr"/>
          <a:lstStyle/>
          <a:p>
            <a:endParaRPr lang="zh-CN" altLang="en-US" dirty="0">
              <a:solidFill>
                <a:srgbClr val="FF0000"/>
              </a:solidFill>
              <a:latin typeface="Times New Roman" panose="02020603050405020304" pitchFamily="18" charset="0"/>
              <a:ea typeface="黑体" panose="02010609060101010101" pitchFamily="49" charset="-122"/>
            </a:endParaRPr>
          </a:p>
        </p:txBody>
      </p:sp>
      <p:sp>
        <p:nvSpPr>
          <p:cNvPr id="167966" name="Text Box 30"/>
          <p:cNvSpPr txBox="1">
            <a:spLocks noChangeArrowheads="1"/>
          </p:cNvSpPr>
          <p:nvPr/>
        </p:nvSpPr>
        <p:spPr bwMode="auto">
          <a:xfrm>
            <a:off x="2016125" y="5974935"/>
            <a:ext cx="6392446" cy="338554"/>
          </a:xfrm>
          <a:prstGeom prst="rect">
            <a:avLst/>
          </a:prstGeom>
          <a:noFill/>
          <a:ln w="9525">
            <a:noFill/>
            <a:miter lim="800000"/>
          </a:ln>
          <a:effectLst/>
        </p:spPr>
        <p:txBody>
          <a:bodyPr wrap="square">
            <a:spAutoFit/>
          </a:bodyPr>
          <a:lstStyle/>
          <a:p>
            <a:pPr>
              <a:spcBef>
                <a:spcPct val="50000"/>
              </a:spcBef>
            </a:pPr>
            <a:r>
              <a:rPr lang="zh-CN" altLang="en-US" sz="1600" dirty="0">
                <a:solidFill>
                  <a:schemeClr val="hlink"/>
                </a:solidFill>
                <a:latin typeface="Times New Roman" panose="02020603050405020304" pitchFamily="18" charset="0"/>
                <a:ea typeface="黑体" panose="02010609060101010101" pitchFamily="49" charset="-122"/>
              </a:rPr>
              <a:t>最原始的</a:t>
            </a:r>
            <a:r>
              <a:rPr lang="en-US" altLang="zh-CN" sz="1600" dirty="0">
                <a:solidFill>
                  <a:schemeClr val="hlink"/>
                </a:solidFill>
                <a:latin typeface="Times New Roman" panose="02020603050405020304" pitchFamily="18" charset="0"/>
                <a:ea typeface="黑体" panose="02010609060101010101" pitchFamily="49" charset="-122"/>
              </a:rPr>
              <a:t>BIM</a:t>
            </a:r>
            <a:r>
              <a:rPr lang="zh-CN" altLang="en-US" sz="1600" dirty="0">
                <a:solidFill>
                  <a:schemeClr val="hlink"/>
                </a:solidFill>
                <a:latin typeface="Times New Roman" panose="02020603050405020304" pitchFamily="18" charset="0"/>
                <a:ea typeface="黑体" panose="02010609060101010101" pitchFamily="49" charset="-122"/>
              </a:rPr>
              <a:t>模型的计算公式，其中最关键是</a:t>
            </a:r>
            <a:r>
              <a:rPr lang="en-US" altLang="zh-CN" sz="1600" i="1" dirty="0">
                <a:solidFill>
                  <a:schemeClr val="hlink"/>
                </a:solidFill>
                <a:latin typeface="Times New Roman" panose="02020603050405020304" pitchFamily="18" charset="0"/>
                <a:ea typeface="黑体" panose="02010609060101010101" pitchFamily="49" charset="-122"/>
              </a:rPr>
              <a:t>p</a:t>
            </a:r>
            <a:r>
              <a:rPr lang="en-US" altLang="zh-CN" sz="1600" i="1" baseline="-25000" dirty="0">
                <a:solidFill>
                  <a:schemeClr val="hlink"/>
                </a:solidFill>
                <a:latin typeface="Times New Roman" panose="02020603050405020304" pitchFamily="18" charset="0"/>
                <a:ea typeface="黑体" panose="02010609060101010101" pitchFamily="49" charset="-122"/>
              </a:rPr>
              <a:t>i</a:t>
            </a:r>
            <a:r>
              <a:rPr lang="zh-CN" altLang="en-US" sz="1600" dirty="0">
                <a:solidFill>
                  <a:schemeClr val="hlink"/>
                </a:solidFill>
                <a:latin typeface="Times New Roman" panose="02020603050405020304" pitchFamily="18" charset="0"/>
                <a:ea typeface="黑体" panose="02010609060101010101" pitchFamily="49" charset="-122"/>
              </a:rPr>
              <a:t>、</a:t>
            </a:r>
            <a:r>
              <a:rPr lang="en-US" altLang="zh-CN" sz="1600" i="1" dirty="0" err="1">
                <a:solidFill>
                  <a:schemeClr val="hlink"/>
                </a:solidFill>
                <a:latin typeface="Times New Roman" panose="02020603050405020304" pitchFamily="18" charset="0"/>
                <a:ea typeface="黑体" panose="02010609060101010101" pitchFamily="49" charset="-122"/>
              </a:rPr>
              <a:t>q</a:t>
            </a:r>
            <a:r>
              <a:rPr lang="en-US" altLang="zh-CN" sz="1600" i="1" baseline="-25000" dirty="0" err="1">
                <a:solidFill>
                  <a:schemeClr val="hlink"/>
                </a:solidFill>
                <a:latin typeface="Times New Roman" panose="02020603050405020304" pitchFamily="18" charset="0"/>
                <a:ea typeface="黑体" panose="02010609060101010101" pitchFamily="49" charset="-122"/>
              </a:rPr>
              <a:t>i</a:t>
            </a:r>
            <a:r>
              <a:rPr lang="zh-CN" altLang="en-US" sz="1600" dirty="0">
                <a:solidFill>
                  <a:schemeClr val="hlink"/>
                </a:solidFill>
                <a:latin typeface="Times New Roman" panose="02020603050405020304" pitchFamily="18" charset="0"/>
                <a:ea typeface="黑体" panose="02010609060101010101" pitchFamily="49" charset="-122"/>
              </a:rPr>
              <a:t>的计算！</a:t>
            </a:r>
          </a:p>
        </p:txBody>
      </p:sp>
      <p:sp>
        <p:nvSpPr>
          <p:cNvPr id="167968" name="Text Box 32"/>
          <p:cNvSpPr txBox="1">
            <a:spLocks noChangeArrowheads="1"/>
          </p:cNvSpPr>
          <p:nvPr/>
        </p:nvSpPr>
        <p:spPr bwMode="auto">
          <a:xfrm>
            <a:off x="0" y="5301208"/>
            <a:ext cx="1962727" cy="307777"/>
          </a:xfrm>
          <a:prstGeom prst="rect">
            <a:avLst/>
          </a:prstGeom>
          <a:noFill/>
          <a:ln w="9525">
            <a:noFill/>
            <a:miter lim="800000"/>
          </a:ln>
          <a:effectLst/>
        </p:spPr>
        <p:txBody>
          <a:bodyPr wrap="square">
            <a:spAutoFit/>
          </a:bodyPr>
          <a:lstStyle/>
          <a:p>
            <a:pPr>
              <a:spcBef>
                <a:spcPct val="50000"/>
              </a:spcBef>
            </a:pPr>
            <a:r>
              <a:rPr lang="zh-CN" altLang="en-US" sz="1400" dirty="0">
                <a:solidFill>
                  <a:schemeClr val="tx1"/>
                </a:solidFill>
                <a:latin typeface="Times New Roman" panose="02020603050405020304" pitchFamily="18" charset="0"/>
                <a:ea typeface="黑体" panose="02010609060101010101" pitchFamily="49" charset="-122"/>
              </a:rPr>
              <a:t>类似于向量内积计算</a:t>
            </a:r>
          </a:p>
        </p:txBody>
      </p:sp>
      <p:sp>
        <p:nvSpPr>
          <p:cNvPr id="167969" name="Rectangle 33"/>
          <p:cNvSpPr>
            <a:spLocks noChangeArrowheads="1"/>
          </p:cNvSpPr>
          <p:nvPr/>
        </p:nvSpPr>
        <p:spPr bwMode="auto">
          <a:xfrm>
            <a:off x="2528881" y="4221088"/>
            <a:ext cx="936104" cy="504056"/>
          </a:xfrm>
          <a:prstGeom prst="rect">
            <a:avLst/>
          </a:prstGeom>
          <a:noFill/>
          <a:ln w="9525">
            <a:solidFill>
              <a:schemeClr val="hlink"/>
            </a:solidFill>
            <a:miter lim="800000"/>
          </a:ln>
          <a:effectLst/>
        </p:spPr>
        <p:txBody>
          <a:bodyPr wrap="none" anchor="ctr"/>
          <a:lstStyle/>
          <a:p>
            <a:endParaRPr lang="zh-CN" altLang="en-US" dirty="0">
              <a:latin typeface="Times New Roman" panose="02020603050405020304" pitchFamily="18" charset="0"/>
              <a:ea typeface="黑体" panose="02010609060101010101" pitchFamily="49" charset="-122"/>
            </a:endParaRPr>
          </a:p>
        </p:txBody>
      </p:sp>
      <p:sp>
        <p:nvSpPr>
          <p:cNvPr id="167970" name="Rectangle 34"/>
          <p:cNvSpPr>
            <a:spLocks noChangeArrowheads="1"/>
          </p:cNvSpPr>
          <p:nvPr/>
        </p:nvSpPr>
        <p:spPr bwMode="auto">
          <a:xfrm>
            <a:off x="2366647" y="4293096"/>
            <a:ext cx="152807" cy="318178"/>
          </a:xfrm>
          <a:prstGeom prst="rect">
            <a:avLst/>
          </a:prstGeom>
          <a:noFill/>
          <a:ln w="9525">
            <a:solidFill>
              <a:schemeClr val="hlink"/>
            </a:solidFill>
            <a:miter lim="800000"/>
          </a:ln>
          <a:effectLst/>
        </p:spPr>
        <p:txBody>
          <a:bodyPr wrap="none" anchor="ctr"/>
          <a:lstStyle/>
          <a:p>
            <a:endParaRPr lang="zh-CN" altLang="en-US" dirty="0">
              <a:latin typeface="Times New Roman" panose="02020603050405020304" pitchFamily="18" charset="0"/>
              <a:ea typeface="黑体" panose="02010609060101010101" pitchFamily="49" charset="-122"/>
            </a:endParaRPr>
          </a:p>
        </p:txBody>
      </p:sp>
      <p:sp>
        <p:nvSpPr>
          <p:cNvPr id="167972" name="Text Box 36"/>
          <p:cNvSpPr txBox="1">
            <a:spLocks noChangeArrowheads="1"/>
          </p:cNvSpPr>
          <p:nvPr/>
        </p:nvSpPr>
        <p:spPr bwMode="auto">
          <a:xfrm>
            <a:off x="7380312" y="3140968"/>
            <a:ext cx="1385454" cy="646331"/>
          </a:xfrm>
          <a:prstGeom prst="rect">
            <a:avLst/>
          </a:prstGeom>
          <a:noFill/>
          <a:ln w="9525">
            <a:noFill/>
            <a:miter lim="800000"/>
          </a:ln>
          <a:effectLst/>
        </p:spPr>
        <p:txBody>
          <a:bodyPr wrap="square">
            <a:spAutoFit/>
          </a:bodyPr>
          <a:lstStyle/>
          <a:p>
            <a:pPr>
              <a:spcBef>
                <a:spcPct val="50000"/>
              </a:spcBef>
            </a:pPr>
            <a:r>
              <a:rPr lang="zh-CN" altLang="en-US" sz="1200" dirty="0">
                <a:solidFill>
                  <a:schemeClr val="tx1"/>
                </a:solidFill>
                <a:latin typeface="Times New Roman" panose="02020603050405020304" pitchFamily="18" charset="0"/>
                <a:ea typeface="黑体" panose="02010609060101010101" pitchFamily="49" charset="-122"/>
              </a:rPr>
              <a:t>假设对不属于</a:t>
            </a:r>
            <a:r>
              <a:rPr lang="en-US" altLang="zh-CN" sz="1200" dirty="0">
                <a:solidFill>
                  <a:schemeClr val="tx1"/>
                </a:solidFill>
                <a:latin typeface="Times New Roman" panose="02020603050405020304" pitchFamily="18" charset="0"/>
                <a:ea typeface="黑体" panose="02010609060101010101" pitchFamily="49" charset="-122"/>
              </a:rPr>
              <a:t>Q</a:t>
            </a:r>
            <a:r>
              <a:rPr lang="zh-CN" altLang="en-US" sz="1200" dirty="0">
                <a:solidFill>
                  <a:schemeClr val="tx1"/>
                </a:solidFill>
                <a:latin typeface="Times New Roman" panose="02020603050405020304" pitchFamily="18" charset="0"/>
                <a:ea typeface="黑体" panose="02010609060101010101" pitchFamily="49" charset="-122"/>
              </a:rPr>
              <a:t>的</a:t>
            </a:r>
            <a:r>
              <a:rPr lang="en-US" altLang="zh-CN" sz="1200" dirty="0">
                <a:solidFill>
                  <a:schemeClr val="tx1"/>
                </a:solidFill>
                <a:latin typeface="Times New Roman" panose="02020603050405020304" pitchFamily="18" charset="0"/>
                <a:ea typeface="黑体" panose="02010609060101010101" pitchFamily="49" charset="-122"/>
              </a:rPr>
              <a:t>term, </a:t>
            </a:r>
            <a:r>
              <a:rPr lang="en-US" altLang="zh-CN" sz="1200" i="1" dirty="0">
                <a:solidFill>
                  <a:schemeClr val="tx1"/>
                </a:solidFill>
                <a:latin typeface="Times New Roman" panose="02020603050405020304" pitchFamily="18" charset="0"/>
                <a:ea typeface="黑体" panose="02010609060101010101" pitchFamily="49" charset="-122"/>
              </a:rPr>
              <a:t>p</a:t>
            </a:r>
            <a:r>
              <a:rPr lang="en-US" altLang="zh-CN" sz="1200" baseline="-25000" dirty="0">
                <a:solidFill>
                  <a:schemeClr val="tx1"/>
                </a:solidFill>
                <a:latin typeface="Times New Roman" panose="02020603050405020304" pitchFamily="18" charset="0"/>
                <a:ea typeface="黑体" panose="02010609060101010101" pitchFamily="49" charset="-122"/>
              </a:rPr>
              <a:t>i</a:t>
            </a:r>
            <a:r>
              <a:rPr lang="en-US" altLang="zh-CN" sz="1200" dirty="0">
                <a:solidFill>
                  <a:schemeClr val="tx1"/>
                </a:solidFill>
                <a:latin typeface="Times New Roman" panose="02020603050405020304" pitchFamily="18" charset="0"/>
                <a:ea typeface="黑体" panose="02010609060101010101" pitchFamily="49" charset="-122"/>
              </a:rPr>
              <a:t>=</a:t>
            </a:r>
            <a:r>
              <a:rPr lang="en-US" altLang="zh-CN" sz="1200" i="1" dirty="0" err="1">
                <a:solidFill>
                  <a:schemeClr val="tx1"/>
                </a:solidFill>
                <a:latin typeface="Times New Roman" panose="02020603050405020304" pitchFamily="18" charset="0"/>
                <a:ea typeface="黑体" panose="02010609060101010101" pitchFamily="49" charset="-122"/>
              </a:rPr>
              <a:t>q</a:t>
            </a:r>
            <a:r>
              <a:rPr lang="en-US" altLang="zh-CN" sz="1200" i="1" baseline="-25000" dirty="0" err="1">
                <a:solidFill>
                  <a:schemeClr val="tx1"/>
                </a:solidFill>
                <a:latin typeface="Times New Roman" panose="02020603050405020304" pitchFamily="18" charset="0"/>
                <a:ea typeface="黑体" panose="02010609060101010101" pitchFamily="49" charset="-122"/>
              </a:rPr>
              <a:t>i</a:t>
            </a:r>
            <a:r>
              <a:rPr lang="zh-CN" altLang="en-US" sz="1200" dirty="0">
                <a:solidFill>
                  <a:schemeClr val="tx1"/>
                </a:solidFill>
                <a:latin typeface="Times New Roman" panose="02020603050405020304" pitchFamily="18" charset="0"/>
                <a:ea typeface="黑体" panose="02010609060101010101" pitchFamily="49" charset="-122"/>
              </a:rPr>
              <a:t>， 则此项为零</a:t>
            </a:r>
          </a:p>
        </p:txBody>
      </p:sp>
      <p:sp>
        <p:nvSpPr>
          <p:cNvPr id="167976" name="Line 40"/>
          <p:cNvSpPr>
            <a:spLocks noChangeShapeType="1"/>
          </p:cNvSpPr>
          <p:nvPr/>
        </p:nvSpPr>
        <p:spPr bwMode="auto">
          <a:xfrm flipH="1">
            <a:off x="1043608" y="4509120"/>
            <a:ext cx="1001738" cy="713279"/>
          </a:xfrm>
          <a:prstGeom prst="line">
            <a:avLst/>
          </a:prstGeom>
          <a:noFill/>
          <a:ln w="9525">
            <a:solidFill>
              <a:schemeClr val="tx1"/>
            </a:solidFill>
            <a:miter lim="800000"/>
            <a:tailEnd type="triangle" w="med" len="med"/>
          </a:ln>
          <a:effectLst/>
        </p:spPr>
        <p:txBody>
          <a:bodyPr wrap="none"/>
          <a:lstStyle/>
          <a:p>
            <a:endParaRPr lang="zh-CN" altLang="en-US" dirty="0">
              <a:latin typeface="Times New Roman" panose="02020603050405020304" pitchFamily="18" charset="0"/>
              <a:ea typeface="黑体" panose="02010609060101010101" pitchFamily="49" charset="-122"/>
            </a:endParaRPr>
          </a:p>
        </p:txBody>
      </p:sp>
      <p:sp>
        <p:nvSpPr>
          <p:cNvPr id="167977" name="Line 41"/>
          <p:cNvSpPr>
            <a:spLocks noChangeShapeType="1"/>
          </p:cNvSpPr>
          <p:nvPr/>
        </p:nvSpPr>
        <p:spPr bwMode="auto">
          <a:xfrm flipV="1">
            <a:off x="7812360" y="3861048"/>
            <a:ext cx="0" cy="316431"/>
          </a:xfrm>
          <a:prstGeom prst="line">
            <a:avLst/>
          </a:prstGeom>
          <a:noFill/>
          <a:ln w="9525">
            <a:solidFill>
              <a:schemeClr val="tx1"/>
            </a:solidFill>
            <a:miter lim="800000"/>
            <a:tailEnd type="triangle" w="med" len="med"/>
          </a:ln>
          <a:effectLst/>
        </p:spPr>
        <p:txBody>
          <a:bodyPr wrap="none"/>
          <a:lstStyle/>
          <a:p>
            <a:endParaRPr lang="zh-CN" altLang="en-US" dirty="0">
              <a:latin typeface="Times New Roman" panose="02020603050405020304" pitchFamily="18" charset="0"/>
              <a:ea typeface="黑体" panose="02010609060101010101" pitchFamily="49" charset="-122"/>
            </a:endParaRPr>
          </a:p>
        </p:txBody>
      </p:sp>
      <p:sp>
        <p:nvSpPr>
          <p:cNvPr id="167978" name="Rectangle 42"/>
          <p:cNvSpPr>
            <a:spLocks noChangeArrowheads="1"/>
          </p:cNvSpPr>
          <p:nvPr/>
        </p:nvSpPr>
        <p:spPr bwMode="auto">
          <a:xfrm>
            <a:off x="6372200" y="3645024"/>
            <a:ext cx="835348" cy="587406"/>
          </a:xfrm>
          <a:prstGeom prst="rect">
            <a:avLst/>
          </a:prstGeom>
          <a:noFill/>
          <a:ln w="9525">
            <a:solidFill>
              <a:schemeClr val="hlink"/>
            </a:solidFill>
            <a:miter lim="800000"/>
          </a:ln>
          <a:effectLst/>
        </p:spPr>
        <p:txBody>
          <a:bodyPr wrap="none" anchor="ctr"/>
          <a:lstStyle/>
          <a:p>
            <a:endParaRPr lang="zh-CN" altLang="en-US" dirty="0">
              <a:latin typeface="Times New Roman" panose="02020603050405020304" pitchFamily="18" charset="0"/>
              <a:ea typeface="黑体" panose="02010609060101010101" pitchFamily="49" charset="-122"/>
            </a:endParaRPr>
          </a:p>
        </p:txBody>
      </p:sp>
      <p:sp>
        <p:nvSpPr>
          <p:cNvPr id="167979" name="Text Box 43"/>
          <p:cNvSpPr txBox="1">
            <a:spLocks noChangeArrowheads="1"/>
          </p:cNvSpPr>
          <p:nvPr/>
        </p:nvSpPr>
        <p:spPr bwMode="auto">
          <a:xfrm>
            <a:off x="6660232" y="2996952"/>
            <a:ext cx="614626" cy="307777"/>
          </a:xfrm>
          <a:prstGeom prst="rect">
            <a:avLst/>
          </a:prstGeom>
          <a:noFill/>
          <a:ln w="9525">
            <a:noFill/>
            <a:miter lim="800000"/>
          </a:ln>
          <a:effectLst/>
        </p:spPr>
        <p:txBody>
          <a:bodyPr wrap="square">
            <a:spAutoFit/>
          </a:bodyPr>
          <a:lstStyle/>
          <a:p>
            <a:pPr>
              <a:spcBef>
                <a:spcPct val="50000"/>
              </a:spcBef>
            </a:pPr>
            <a:r>
              <a:rPr lang="zh-CN" altLang="en-US" sz="1400" dirty="0">
                <a:solidFill>
                  <a:schemeClr val="tx1"/>
                </a:solidFill>
                <a:latin typeface="Times New Roman" panose="02020603050405020304" pitchFamily="18" charset="0"/>
                <a:ea typeface="黑体" panose="02010609060101010101" pitchFamily="49" charset="-122"/>
              </a:rPr>
              <a:t>常数</a:t>
            </a:r>
          </a:p>
        </p:txBody>
      </p:sp>
      <p:sp>
        <p:nvSpPr>
          <p:cNvPr id="167980" name="Line 44"/>
          <p:cNvSpPr>
            <a:spLocks noChangeShapeType="1"/>
          </p:cNvSpPr>
          <p:nvPr/>
        </p:nvSpPr>
        <p:spPr bwMode="auto">
          <a:xfrm flipV="1">
            <a:off x="6804248" y="3356992"/>
            <a:ext cx="0" cy="237760"/>
          </a:xfrm>
          <a:prstGeom prst="line">
            <a:avLst/>
          </a:prstGeom>
          <a:noFill/>
          <a:ln w="9525">
            <a:solidFill>
              <a:schemeClr val="tx1"/>
            </a:solidFill>
            <a:miter lim="800000"/>
            <a:tailEnd type="triangle" w="med" len="med"/>
          </a:ln>
          <a:effectLst/>
        </p:spPr>
        <p:txBody>
          <a:bodyPr wrap="none"/>
          <a:lstStyle/>
          <a:p>
            <a:endParaRPr lang="zh-CN" altLang="en-US" dirty="0">
              <a:latin typeface="Times New Roman" panose="02020603050405020304" pitchFamily="18" charset="0"/>
              <a:ea typeface="黑体" panose="02010609060101010101" pitchFamily="49" charset="-122"/>
            </a:endParaRPr>
          </a:p>
        </p:txBody>
      </p:sp>
      <p:graphicFrame>
        <p:nvGraphicFramePr>
          <p:cNvPr id="21" name="对象 20"/>
          <p:cNvGraphicFramePr>
            <a:graphicFrameLocks noChangeAspect="1"/>
          </p:cNvGraphicFramePr>
          <p:nvPr/>
        </p:nvGraphicFramePr>
        <p:xfrm>
          <a:off x="1907704" y="5373216"/>
          <a:ext cx="1080120" cy="540060"/>
        </p:xfrm>
        <a:graphic>
          <a:graphicData uri="http://schemas.openxmlformats.org/presentationml/2006/ole">
            <mc:AlternateContent xmlns:mc="http://schemas.openxmlformats.org/markup-compatibility/2006">
              <mc:Choice xmlns:v="urn:schemas-microsoft-com:vml" Requires="v">
                <p:oleObj spid="_x0000_s1080465" name="公式" r:id="rId6" imgW="18288000" imgH="9144000" progId="Equation.3">
                  <p:embed/>
                </p:oleObj>
              </mc:Choice>
              <mc:Fallback>
                <p:oleObj name="公式" r:id="rId6" imgW="18288000" imgH="91440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7704" y="5373216"/>
                        <a:ext cx="1080120" cy="5400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7965"/>
                                        </p:tgtEl>
                                        <p:attrNameLst>
                                          <p:attrName>style.visibility</p:attrName>
                                        </p:attrNameLst>
                                      </p:cBhvr>
                                      <p:to>
                                        <p:strVal val="visible"/>
                                      </p:to>
                                    </p:set>
                                    <p:animEffect transition="in" filter="blinds(horizontal)">
                                      <p:cBhvr>
                                        <p:cTn id="7" dur="500"/>
                                        <p:tgtEl>
                                          <p:spTgt spid="1679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7966"/>
                                        </p:tgtEl>
                                        <p:attrNameLst>
                                          <p:attrName>style.visibility</p:attrName>
                                        </p:attrNameLst>
                                      </p:cBhvr>
                                      <p:to>
                                        <p:strVal val="visible"/>
                                      </p:to>
                                    </p:set>
                                    <p:animEffect transition="in" filter="blinds(horizontal)">
                                      <p:cBhvr>
                                        <p:cTn id="12" dur="500"/>
                                        <p:tgtEl>
                                          <p:spTgt spid="167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65" grpId="0" animBg="1"/>
      <p:bldP spid="16796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6" name="Rectangle 36"/>
          <p:cNvSpPr>
            <a:spLocks noGrp="1" noChangeArrowheads="1"/>
          </p:cNvSpPr>
          <p:nvPr>
            <p:ph type="title"/>
          </p:nvPr>
        </p:nvSpPr>
        <p:spPr/>
        <p:txBody>
          <a:bodyPr/>
          <a:lstStyle/>
          <a:p>
            <a:r>
              <a:rPr lang="en-US" altLang="zh-CN" i="1">
                <a:latin typeface="Times New Roman" panose="02020603050405020304" pitchFamily="18" charset="0"/>
              </a:rPr>
              <a:t>p</a:t>
            </a:r>
            <a:r>
              <a:rPr lang="en-US" altLang="zh-CN" i="1" baseline="-25000">
                <a:latin typeface="Times New Roman" panose="02020603050405020304" pitchFamily="18" charset="0"/>
              </a:rPr>
              <a:t>i</a:t>
            </a:r>
            <a:r>
              <a:rPr lang="en-US" altLang="zh-CN" i="1">
                <a:latin typeface="Times New Roman" panose="02020603050405020304" pitchFamily="18" charset="0"/>
              </a:rPr>
              <a:t> q</a:t>
            </a:r>
            <a:r>
              <a:rPr lang="en-US" altLang="zh-CN" i="1" baseline="-25000">
                <a:latin typeface="Times New Roman" panose="02020603050405020304" pitchFamily="18" charset="0"/>
              </a:rPr>
              <a:t>i</a:t>
            </a:r>
            <a:r>
              <a:rPr lang="zh-CN" altLang="en-US">
                <a:latin typeface="Times New Roman" panose="02020603050405020304" pitchFamily="18" charset="0"/>
              </a:rPr>
              <a:t>参数的计算</a:t>
            </a:r>
          </a:p>
        </p:txBody>
      </p:sp>
      <p:graphicFrame>
        <p:nvGraphicFramePr>
          <p:cNvPr id="184367" name="Group 47"/>
          <p:cNvGraphicFramePr>
            <a:graphicFrameLocks noGrp="1"/>
          </p:cNvGraphicFramePr>
          <p:nvPr>
            <p:ph idx="1"/>
          </p:nvPr>
        </p:nvGraphicFramePr>
        <p:xfrm>
          <a:off x="3131841" y="3068960"/>
          <a:ext cx="4176463" cy="828040"/>
        </p:xfrm>
        <a:graphic>
          <a:graphicData uri="http://schemas.openxmlformats.org/drawingml/2006/table">
            <a:tbl>
              <a:tblPr/>
              <a:tblGrid>
                <a:gridCol w="1993588">
                  <a:extLst>
                    <a:ext uri="{9D8B030D-6E8A-4147-A177-3AD203B41FA5}">
                      <a16:colId xmlns:a16="http://schemas.microsoft.com/office/drawing/2014/main" val="20000"/>
                    </a:ext>
                  </a:extLst>
                </a:gridCol>
                <a:gridCol w="2182875">
                  <a:extLst>
                    <a:ext uri="{9D8B030D-6E8A-4147-A177-3AD203B41FA5}">
                      <a16:colId xmlns:a16="http://schemas.microsoft.com/office/drawing/2014/main" val="20001"/>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r>
                        <a:rPr kumimoji="1" lang="en-US" altLang="zh-CN" sz="20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i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(35)</a:t>
                      </a:r>
                    </a:p>
                  </a:txBody>
                  <a:tcPr marL="197100" marR="197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r>
                        <a:rPr kumimoji="1" lang="en-US" altLang="zh-CN" sz="20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r</a:t>
                      </a:r>
                      <a:r>
                        <a:rPr kumimoji="1" lang="en-US" altLang="zh-CN" sz="20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i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(165)</a:t>
                      </a:r>
                    </a:p>
                  </a:txBody>
                  <a:tcPr marL="197100" marR="197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8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r>
                        <a:rPr kumimoji="1" lang="en-US" altLang="zh-CN" sz="20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r>
                        <a:rPr kumimoji="1" lang="en-US" altLang="zh-CN" sz="20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i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(65)</a:t>
                      </a:r>
                    </a:p>
                  </a:txBody>
                  <a:tcPr marL="197100" marR="197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N-</a:t>
                      </a:r>
                      <a:r>
                        <a:rPr kumimoji="1" lang="en-US" altLang="zh-CN" sz="2000" b="0"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R</a:t>
                      </a:r>
                      <a:r>
                        <a:rPr kumimoji="1" lang="en-US" altLang="zh-CN" sz="2000" b="0" i="1" u="none" strike="noStrike" cap="none" normalizeH="0" baseline="-25000" dirty="0" err="1">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0"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n</a:t>
                      </a:r>
                      <a:r>
                        <a:rPr kumimoji="1" lang="en-US" altLang="zh-CN" sz="2000" b="0" i="1" u="none" strike="noStrike" cap="none" normalizeH="0" baseline="-25000" dirty="0" err="1">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0"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+r</a:t>
                      </a:r>
                      <a:r>
                        <a:rPr kumimoji="1" lang="en-US" altLang="zh-CN" sz="2000" b="0" i="1" u="none" strike="noStrike" cap="none" normalizeH="0" baseline="-25000" dirty="0" err="1">
                          <a:ln>
                            <a:noFill/>
                          </a:ln>
                          <a:solidFill>
                            <a:schemeClr val="tx1"/>
                          </a:solidFill>
                          <a:effectLst/>
                          <a:latin typeface="Times New Roman" panose="02020603050405020304" pitchFamily="18" charset="0"/>
                          <a:ea typeface="宋体" panose="02010600030101010101" pitchFamily="2" charset="-122"/>
                        </a:rPr>
                        <a:t>i</a:t>
                      </a:r>
                      <a:r>
                        <a:rPr kumimoji="1" lang="en-US" altLang="zh-CN" sz="2000" b="0" i="1"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(235)</a:t>
                      </a:r>
                    </a:p>
                  </a:txBody>
                  <a:tcPr marL="197100" marR="197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 name="灯片编号占位符 7"/>
          <p:cNvSpPr>
            <a:spLocks noGrp="1"/>
          </p:cNvSpPr>
          <p:nvPr>
            <p:ph type="sldNum" sz="quarter" idx="12"/>
          </p:nvPr>
        </p:nvSpPr>
        <p:spPr/>
        <p:txBody>
          <a:bodyPr/>
          <a:lstStyle/>
          <a:p>
            <a:fld id="{E25F04C1-F388-4EAD-82C3-4316988746D5}" type="slidenum">
              <a:rPr lang="en-US" altLang="zh-CN"/>
              <a:t>44</a:t>
            </a:fld>
            <a:endParaRPr lang="en-US" altLang="zh-CN"/>
          </a:p>
        </p:txBody>
      </p:sp>
      <p:graphicFrame>
        <p:nvGraphicFramePr>
          <p:cNvPr id="184349" name="Object 29"/>
          <p:cNvGraphicFramePr>
            <a:graphicFrameLocks noGrp="1" noChangeAspect="1"/>
          </p:cNvGraphicFramePr>
          <p:nvPr>
            <p:ph sz="quarter" idx="4294967295"/>
            <p:extLst>
              <p:ext uri="{D42A27DB-BD31-4B8C-83A1-F6EECF244321}">
                <p14:modId xmlns:p14="http://schemas.microsoft.com/office/powerpoint/2010/main" val="4242637532"/>
              </p:ext>
            </p:extLst>
          </p:nvPr>
        </p:nvGraphicFramePr>
        <p:xfrm>
          <a:off x="629940" y="5353050"/>
          <a:ext cx="2501900" cy="1368425"/>
        </p:xfrm>
        <a:graphic>
          <a:graphicData uri="http://schemas.openxmlformats.org/presentationml/2006/ole">
            <mc:AlternateContent xmlns:mc="http://schemas.openxmlformats.org/markup-compatibility/2006">
              <mc:Choice xmlns:v="urn:schemas-microsoft-com:vml" Requires="v">
                <p:oleObj spid="_x0000_s1081490" name="Equation" r:id="rId4" imgW="39014400" imgH="21336000" progId="Equation.DSMT4">
                  <p:embed/>
                </p:oleObj>
              </mc:Choice>
              <mc:Fallback>
                <p:oleObj name="Equation" r:id="rId4" imgW="39014400" imgH="213360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940" y="5353050"/>
                        <a:ext cx="2501900" cy="1368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55" name="Object 35"/>
          <p:cNvGraphicFramePr>
            <a:graphicFrameLocks noGrp="1" noChangeAspect="1"/>
          </p:cNvGraphicFramePr>
          <p:nvPr>
            <p:ph sz="quarter" idx="4294967295"/>
            <p:extLst>
              <p:ext uri="{D42A27DB-BD31-4B8C-83A1-F6EECF244321}">
                <p14:modId xmlns:p14="http://schemas.microsoft.com/office/powerpoint/2010/main" val="261743111"/>
              </p:ext>
            </p:extLst>
          </p:nvPr>
        </p:nvGraphicFramePr>
        <p:xfrm>
          <a:off x="6715894" y="5157192"/>
          <a:ext cx="1662112" cy="1473200"/>
        </p:xfrm>
        <a:graphic>
          <a:graphicData uri="http://schemas.openxmlformats.org/presentationml/2006/ole">
            <mc:AlternateContent xmlns:mc="http://schemas.openxmlformats.org/markup-compatibility/2006">
              <mc:Choice xmlns:v="urn:schemas-microsoft-com:vml" Requires="v">
                <p:oleObj spid="_x0000_s1081491" name="Equation" r:id="rId6" imgW="1002665" imgH="888365" progId="Equation.DSMT4">
                  <p:embed/>
                </p:oleObj>
              </mc:Choice>
              <mc:Fallback>
                <p:oleObj name="Equation" r:id="rId6" imgW="1002665" imgH="888365"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5894" y="5157192"/>
                        <a:ext cx="1662112" cy="147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38" name="Text Box 18"/>
          <p:cNvSpPr txBox="1">
            <a:spLocks noChangeArrowheads="1"/>
          </p:cNvSpPr>
          <p:nvPr/>
        </p:nvSpPr>
        <p:spPr bwMode="auto">
          <a:xfrm>
            <a:off x="3420492" y="2636838"/>
            <a:ext cx="3743796" cy="369332"/>
          </a:xfrm>
          <a:prstGeom prst="rect">
            <a:avLst/>
          </a:prstGeom>
          <a:noFill/>
          <a:ln w="9525">
            <a:noFill/>
            <a:miter lim="800000"/>
          </a:ln>
          <a:effectLst/>
        </p:spPr>
        <p:txBody>
          <a:bodyPr wrap="square">
            <a:spAutoFit/>
          </a:bodyPr>
          <a:lstStyle/>
          <a:p>
            <a:pPr>
              <a:spcBef>
                <a:spcPct val="50000"/>
              </a:spcBef>
            </a:pPr>
            <a:r>
              <a:rPr lang="zh-CN" altLang="en-US" sz="1800" dirty="0">
                <a:solidFill>
                  <a:schemeClr val="tx1"/>
                </a:solidFill>
                <a:latin typeface="Times New Roman" panose="02020603050405020304" pitchFamily="18" charset="0"/>
                <a:ea typeface="黑体" panose="02010609060101010101" pitchFamily="49" charset="-122"/>
              </a:rPr>
              <a:t>相关 </a:t>
            </a:r>
            <a:r>
              <a:rPr lang="en-US" altLang="zh-CN" sz="1800" i="1" dirty="0" err="1">
                <a:solidFill>
                  <a:schemeClr val="tx1"/>
                </a:solidFill>
                <a:latin typeface="Times New Roman" panose="02020603050405020304" pitchFamily="18" charset="0"/>
                <a:ea typeface="黑体" panose="02010609060101010101" pitchFamily="49" charset="-122"/>
              </a:rPr>
              <a:t>R</a:t>
            </a:r>
            <a:r>
              <a:rPr lang="en-US" altLang="zh-CN" sz="1800" i="1" baseline="-25000" dirty="0" err="1">
                <a:solidFill>
                  <a:schemeClr val="tx1"/>
                </a:solidFill>
                <a:latin typeface="Times New Roman" panose="02020603050405020304" pitchFamily="18" charset="0"/>
                <a:ea typeface="黑体" panose="02010609060101010101" pitchFamily="49" charset="-122"/>
              </a:rPr>
              <a:t>i</a:t>
            </a:r>
            <a:r>
              <a:rPr lang="en-US" altLang="zh-CN" sz="1800" i="1" baseline="-25000" dirty="0">
                <a:solidFill>
                  <a:schemeClr val="tx1"/>
                </a:solidFill>
                <a:latin typeface="Times New Roman" panose="02020603050405020304" pitchFamily="18" charset="0"/>
                <a:ea typeface="黑体" panose="02010609060101010101" pitchFamily="49" charset="-122"/>
              </a:rPr>
              <a:t>  </a:t>
            </a:r>
            <a:r>
              <a:rPr lang="en-US" altLang="zh-CN" sz="1800" dirty="0">
                <a:solidFill>
                  <a:schemeClr val="tx1"/>
                </a:solidFill>
                <a:latin typeface="Times New Roman" panose="02020603050405020304" pitchFamily="18" charset="0"/>
                <a:ea typeface="黑体" panose="02010609060101010101" pitchFamily="49" charset="-122"/>
              </a:rPr>
              <a:t>(100)    </a:t>
            </a:r>
            <a:r>
              <a:rPr lang="zh-CN" altLang="en-US" sz="1800" dirty="0">
                <a:solidFill>
                  <a:schemeClr val="tx1"/>
                </a:solidFill>
                <a:latin typeface="Times New Roman" panose="02020603050405020304" pitchFamily="18" charset="0"/>
                <a:ea typeface="黑体" panose="02010609060101010101" pitchFamily="49" charset="-122"/>
              </a:rPr>
              <a:t>不相关 </a:t>
            </a:r>
            <a:r>
              <a:rPr lang="en-US" altLang="zh-CN" sz="1800" i="1" dirty="0">
                <a:solidFill>
                  <a:schemeClr val="tx1"/>
                </a:solidFill>
                <a:latin typeface="Times New Roman" panose="02020603050405020304" pitchFamily="18" charset="0"/>
                <a:ea typeface="黑体" panose="02010609060101010101" pitchFamily="49" charset="-122"/>
              </a:rPr>
              <a:t>N</a:t>
            </a:r>
            <a:r>
              <a:rPr lang="en-US" altLang="zh-CN" sz="1800" dirty="0">
                <a:solidFill>
                  <a:schemeClr val="tx1"/>
                </a:solidFill>
                <a:latin typeface="Times New Roman" panose="02020603050405020304" pitchFamily="18" charset="0"/>
                <a:ea typeface="黑体" panose="02010609060101010101" pitchFamily="49" charset="-122"/>
              </a:rPr>
              <a:t>-</a:t>
            </a:r>
            <a:r>
              <a:rPr lang="en-US" altLang="zh-CN" sz="1800" i="1" dirty="0" err="1">
                <a:solidFill>
                  <a:schemeClr val="tx1"/>
                </a:solidFill>
                <a:latin typeface="Times New Roman" panose="02020603050405020304" pitchFamily="18" charset="0"/>
                <a:ea typeface="黑体" panose="02010609060101010101" pitchFamily="49" charset="-122"/>
              </a:rPr>
              <a:t>R</a:t>
            </a:r>
            <a:r>
              <a:rPr lang="en-US" altLang="zh-CN" sz="1800" i="1" baseline="-25000" dirty="0" err="1">
                <a:solidFill>
                  <a:schemeClr val="tx1"/>
                </a:solidFill>
                <a:latin typeface="Times New Roman" panose="02020603050405020304" pitchFamily="18" charset="0"/>
                <a:ea typeface="黑体" panose="02010609060101010101" pitchFamily="49" charset="-122"/>
              </a:rPr>
              <a:t>i</a:t>
            </a:r>
            <a:r>
              <a:rPr lang="en-US" altLang="zh-CN" sz="1800" i="1" baseline="-25000" dirty="0">
                <a:solidFill>
                  <a:schemeClr val="tx1"/>
                </a:solidFill>
                <a:latin typeface="Times New Roman" panose="02020603050405020304" pitchFamily="18" charset="0"/>
                <a:ea typeface="黑体" panose="02010609060101010101" pitchFamily="49" charset="-122"/>
              </a:rPr>
              <a:t>  </a:t>
            </a:r>
            <a:r>
              <a:rPr lang="en-US" altLang="zh-CN" sz="1800" dirty="0">
                <a:solidFill>
                  <a:schemeClr val="tx1"/>
                </a:solidFill>
                <a:latin typeface="Times New Roman" panose="02020603050405020304" pitchFamily="18" charset="0"/>
                <a:ea typeface="黑体" panose="02010609060101010101" pitchFamily="49" charset="-122"/>
              </a:rPr>
              <a:t>(400)</a:t>
            </a:r>
          </a:p>
        </p:txBody>
      </p:sp>
      <p:sp>
        <p:nvSpPr>
          <p:cNvPr id="184340" name="Text Box 20"/>
          <p:cNvSpPr txBox="1">
            <a:spLocks noChangeArrowheads="1"/>
          </p:cNvSpPr>
          <p:nvPr/>
        </p:nvSpPr>
        <p:spPr bwMode="auto">
          <a:xfrm>
            <a:off x="827584" y="3068638"/>
            <a:ext cx="2447429" cy="784830"/>
          </a:xfrm>
          <a:prstGeom prst="rect">
            <a:avLst/>
          </a:prstGeom>
          <a:noFill/>
          <a:ln w="9525">
            <a:noFill/>
            <a:miter lim="800000"/>
          </a:ln>
          <a:effectLst/>
        </p:spPr>
        <p:txBody>
          <a:bodyPr wrap="square">
            <a:spAutoFit/>
          </a:bodyPr>
          <a:lstStyle/>
          <a:p>
            <a:pPr>
              <a:spcBef>
                <a:spcPct val="50000"/>
              </a:spcBef>
            </a:pPr>
            <a:r>
              <a:rPr lang="zh-CN" altLang="en-US" sz="1800" dirty="0">
                <a:solidFill>
                  <a:schemeClr val="tx1"/>
                </a:solidFill>
                <a:latin typeface="Times New Roman" panose="02020603050405020304" pitchFamily="18" charset="0"/>
                <a:ea typeface="黑体" panose="02010609060101010101" pitchFamily="49" charset="-122"/>
              </a:rPr>
              <a:t>包含</a:t>
            </a:r>
            <a:r>
              <a:rPr lang="en-US" altLang="zh-CN" sz="1800" i="1" dirty="0" err="1">
                <a:solidFill>
                  <a:schemeClr val="tx1"/>
                </a:solidFill>
                <a:latin typeface="Times New Roman" panose="02020603050405020304" pitchFamily="18" charset="0"/>
                <a:ea typeface="黑体" panose="02010609060101010101" pitchFamily="49" charset="-122"/>
              </a:rPr>
              <a:t>t</a:t>
            </a:r>
            <a:r>
              <a:rPr lang="en-US" altLang="zh-CN" sz="1800" i="1" baseline="-25000" dirty="0" err="1">
                <a:solidFill>
                  <a:schemeClr val="tx1"/>
                </a:solidFill>
                <a:latin typeface="Times New Roman" panose="02020603050405020304" pitchFamily="18" charset="0"/>
                <a:ea typeface="黑体" panose="02010609060101010101" pitchFamily="49" charset="-122"/>
              </a:rPr>
              <a:t>i</a:t>
            </a:r>
            <a:r>
              <a:rPr lang="en-US" altLang="zh-CN" sz="1800" i="1" dirty="0">
                <a:solidFill>
                  <a:schemeClr val="tx1"/>
                </a:solidFill>
                <a:latin typeface="Times New Roman" panose="02020603050405020304" pitchFamily="18" charset="0"/>
                <a:ea typeface="黑体" panose="02010609060101010101" pitchFamily="49" charset="-122"/>
              </a:rPr>
              <a:t>     </a:t>
            </a:r>
            <a:r>
              <a:rPr lang="en-US" altLang="zh-CN" sz="1800" i="1" dirty="0" err="1">
                <a:solidFill>
                  <a:schemeClr val="tx1"/>
                </a:solidFill>
                <a:latin typeface="Times New Roman" panose="02020603050405020304" pitchFamily="18" charset="0"/>
                <a:ea typeface="黑体" panose="02010609060101010101" pitchFamily="49" charset="-122"/>
              </a:rPr>
              <a:t>n</a:t>
            </a:r>
            <a:r>
              <a:rPr lang="en-US" altLang="zh-CN" sz="1800" i="1" baseline="-25000" dirty="0" err="1">
                <a:solidFill>
                  <a:schemeClr val="tx1"/>
                </a:solidFill>
                <a:latin typeface="Times New Roman" panose="02020603050405020304" pitchFamily="18" charset="0"/>
                <a:ea typeface="黑体" panose="02010609060101010101" pitchFamily="49" charset="-122"/>
              </a:rPr>
              <a:t>i</a:t>
            </a:r>
            <a:r>
              <a:rPr lang="en-US" altLang="zh-CN" sz="1800" i="1" baseline="-25000" dirty="0">
                <a:solidFill>
                  <a:schemeClr val="tx1"/>
                </a:solidFill>
                <a:latin typeface="Times New Roman" panose="02020603050405020304" pitchFamily="18" charset="0"/>
                <a:ea typeface="黑体" panose="02010609060101010101" pitchFamily="49" charset="-122"/>
              </a:rPr>
              <a:t>   </a:t>
            </a:r>
            <a:r>
              <a:rPr lang="en-US" altLang="zh-CN" sz="1800" dirty="0">
                <a:solidFill>
                  <a:schemeClr val="tx1"/>
                </a:solidFill>
                <a:latin typeface="Times New Roman" panose="02020603050405020304" pitchFamily="18" charset="0"/>
                <a:ea typeface="黑体" panose="02010609060101010101" pitchFamily="49" charset="-122"/>
              </a:rPr>
              <a:t>(200)</a:t>
            </a:r>
          </a:p>
          <a:p>
            <a:pPr>
              <a:spcBef>
                <a:spcPct val="50000"/>
              </a:spcBef>
            </a:pPr>
            <a:r>
              <a:rPr lang="zh-CN" altLang="en-US" sz="1800" dirty="0">
                <a:solidFill>
                  <a:schemeClr val="tx1"/>
                </a:solidFill>
                <a:latin typeface="Times New Roman" panose="02020603050405020304" pitchFamily="18" charset="0"/>
                <a:ea typeface="黑体" panose="02010609060101010101" pitchFamily="49" charset="-122"/>
              </a:rPr>
              <a:t>不包含</a:t>
            </a:r>
            <a:r>
              <a:rPr lang="en-US" altLang="zh-CN" sz="1800" i="1" dirty="0" err="1">
                <a:solidFill>
                  <a:schemeClr val="tx1"/>
                </a:solidFill>
                <a:latin typeface="Times New Roman" panose="02020603050405020304" pitchFamily="18" charset="0"/>
                <a:ea typeface="黑体" panose="02010609060101010101" pitchFamily="49" charset="-122"/>
              </a:rPr>
              <a:t>t</a:t>
            </a:r>
            <a:r>
              <a:rPr lang="en-US" altLang="zh-CN" sz="1800" i="1" baseline="-25000" dirty="0" err="1">
                <a:solidFill>
                  <a:schemeClr val="tx1"/>
                </a:solidFill>
                <a:latin typeface="Times New Roman" panose="02020603050405020304" pitchFamily="18" charset="0"/>
                <a:ea typeface="黑体" panose="02010609060101010101" pitchFamily="49" charset="-122"/>
              </a:rPr>
              <a:t>i</a:t>
            </a:r>
            <a:r>
              <a:rPr lang="en-US" altLang="zh-CN" sz="1800" i="1" baseline="-25000" dirty="0">
                <a:solidFill>
                  <a:schemeClr val="tx1"/>
                </a:solidFill>
                <a:latin typeface="Times New Roman" panose="02020603050405020304" pitchFamily="18" charset="0"/>
                <a:ea typeface="黑体" panose="02010609060101010101" pitchFamily="49" charset="-122"/>
              </a:rPr>
              <a:t>   </a:t>
            </a:r>
            <a:r>
              <a:rPr lang="en-US" altLang="zh-CN" sz="1800" i="1" dirty="0">
                <a:solidFill>
                  <a:schemeClr val="tx1"/>
                </a:solidFill>
                <a:latin typeface="Times New Roman" panose="02020603050405020304" pitchFamily="18" charset="0"/>
                <a:ea typeface="黑体" panose="02010609060101010101" pitchFamily="49" charset="-122"/>
              </a:rPr>
              <a:t>N</a:t>
            </a:r>
            <a:r>
              <a:rPr lang="en-US" altLang="zh-CN" sz="1800" dirty="0">
                <a:solidFill>
                  <a:schemeClr val="tx1"/>
                </a:solidFill>
                <a:latin typeface="Times New Roman" panose="02020603050405020304" pitchFamily="18" charset="0"/>
                <a:ea typeface="黑体" panose="02010609060101010101" pitchFamily="49" charset="-122"/>
              </a:rPr>
              <a:t>-</a:t>
            </a:r>
            <a:r>
              <a:rPr lang="en-US" altLang="zh-CN" sz="1800" i="1" dirty="0" err="1">
                <a:solidFill>
                  <a:schemeClr val="tx1"/>
                </a:solidFill>
                <a:latin typeface="Times New Roman" panose="02020603050405020304" pitchFamily="18" charset="0"/>
                <a:ea typeface="黑体" panose="02010609060101010101" pitchFamily="49" charset="-122"/>
              </a:rPr>
              <a:t>n</a:t>
            </a:r>
            <a:r>
              <a:rPr lang="en-US" altLang="zh-CN" sz="1800" i="1" baseline="-25000" dirty="0" err="1">
                <a:solidFill>
                  <a:schemeClr val="tx1"/>
                </a:solidFill>
                <a:latin typeface="Times New Roman" panose="02020603050405020304" pitchFamily="18" charset="0"/>
                <a:ea typeface="黑体" panose="02010609060101010101" pitchFamily="49" charset="-122"/>
              </a:rPr>
              <a:t>i</a:t>
            </a:r>
            <a:r>
              <a:rPr lang="en-US" altLang="zh-CN" sz="1800" i="1" baseline="-25000" dirty="0">
                <a:solidFill>
                  <a:schemeClr val="tx1"/>
                </a:solidFill>
                <a:latin typeface="Times New Roman" panose="02020603050405020304" pitchFamily="18" charset="0"/>
                <a:ea typeface="黑体" panose="02010609060101010101" pitchFamily="49" charset="-122"/>
              </a:rPr>
              <a:t> </a:t>
            </a:r>
            <a:r>
              <a:rPr lang="en-US" altLang="zh-CN" sz="1800" dirty="0">
                <a:solidFill>
                  <a:schemeClr val="tx1"/>
                </a:solidFill>
                <a:latin typeface="Times New Roman" panose="02020603050405020304" pitchFamily="18" charset="0"/>
                <a:ea typeface="黑体" panose="02010609060101010101" pitchFamily="49" charset="-122"/>
              </a:rPr>
              <a:t> (300)</a:t>
            </a:r>
          </a:p>
        </p:txBody>
      </p:sp>
      <p:sp>
        <p:nvSpPr>
          <p:cNvPr id="184368" name="AutoShape 48"/>
          <p:cNvSpPr>
            <a:spLocks noChangeArrowheads="1"/>
          </p:cNvSpPr>
          <p:nvPr/>
        </p:nvSpPr>
        <p:spPr bwMode="auto">
          <a:xfrm>
            <a:off x="3924300" y="6092825"/>
            <a:ext cx="1225550" cy="215900"/>
          </a:xfrm>
          <a:prstGeom prst="rightArrow">
            <a:avLst>
              <a:gd name="adj1" fmla="val 50000"/>
              <a:gd name="adj2" fmla="val 141912"/>
            </a:avLst>
          </a:prstGeom>
          <a:noFill/>
          <a:ln w="9525">
            <a:solidFill>
              <a:schemeClr val="tx1"/>
            </a:solidFill>
            <a:miter lim="800000"/>
          </a:ln>
          <a:effectLst/>
        </p:spPr>
        <p:txBody>
          <a:bodyPr wrap="none" anchor="ctr"/>
          <a:lstStyle/>
          <a:p>
            <a:endParaRPr lang="zh-CN" altLang="en-US" dirty="0">
              <a:latin typeface="Times New Roman" panose="02020603050405020304" pitchFamily="18" charset="0"/>
              <a:ea typeface="黑体" panose="02010609060101010101" pitchFamily="49" charset="-122"/>
            </a:endParaRPr>
          </a:p>
        </p:txBody>
      </p:sp>
      <p:sp>
        <p:nvSpPr>
          <p:cNvPr id="184369" name="Text Box 49"/>
          <p:cNvSpPr txBox="1">
            <a:spLocks noChangeArrowheads="1"/>
          </p:cNvSpPr>
          <p:nvPr/>
        </p:nvSpPr>
        <p:spPr bwMode="auto">
          <a:xfrm>
            <a:off x="3924300" y="5411788"/>
            <a:ext cx="1439863" cy="304800"/>
          </a:xfrm>
          <a:prstGeom prst="rect">
            <a:avLst/>
          </a:prstGeom>
          <a:noFill/>
          <a:ln w="9525">
            <a:noFill/>
            <a:miter lim="800000"/>
          </a:ln>
          <a:effectLst/>
        </p:spPr>
        <p:txBody>
          <a:bodyPr>
            <a:spAutoFit/>
          </a:bodyPr>
          <a:lstStyle/>
          <a:p>
            <a:pPr>
              <a:spcBef>
                <a:spcPct val="50000"/>
              </a:spcBef>
            </a:pPr>
            <a:r>
              <a:rPr lang="zh-CN" altLang="en-US" sz="1400" dirty="0">
                <a:latin typeface="Times New Roman" panose="02020603050405020304" pitchFamily="18" charset="0"/>
                <a:ea typeface="黑体" panose="02010609060101010101" pitchFamily="49" charset="-122"/>
              </a:rPr>
              <a:t>引入平滑因子</a:t>
            </a:r>
          </a:p>
        </p:txBody>
      </p:sp>
      <p:sp>
        <p:nvSpPr>
          <p:cNvPr id="184370" name="Text Box 50"/>
          <p:cNvSpPr txBox="1">
            <a:spLocks noChangeArrowheads="1"/>
          </p:cNvSpPr>
          <p:nvPr/>
        </p:nvSpPr>
        <p:spPr bwMode="auto">
          <a:xfrm>
            <a:off x="900113" y="4149725"/>
            <a:ext cx="7056437" cy="1006475"/>
          </a:xfrm>
          <a:prstGeom prst="rect">
            <a:avLst/>
          </a:prstGeom>
          <a:noFill/>
          <a:ln w="9525">
            <a:noFill/>
            <a:miter lim="800000"/>
          </a:ln>
          <a:effectLst/>
        </p:spPr>
        <p:txBody>
          <a:bodyPr>
            <a:spAutoFit/>
          </a:bodyPr>
          <a:lstStyle/>
          <a:p>
            <a:pPr>
              <a:spcBef>
                <a:spcPct val="50000"/>
              </a:spcBef>
            </a:pPr>
            <a:r>
              <a:rPr lang="zh-CN" altLang="en-US" sz="2000" dirty="0">
                <a:solidFill>
                  <a:schemeClr val="tx1"/>
                </a:solidFill>
                <a:latin typeface="Times New Roman" panose="02020603050405020304" pitchFamily="18" charset="0"/>
                <a:ea typeface="黑体" panose="02010609060101010101" pitchFamily="49" charset="-122"/>
              </a:rPr>
              <a:t>其中，</a:t>
            </a:r>
            <a:r>
              <a:rPr lang="en-US" altLang="zh-CN" sz="2000" i="1" dirty="0">
                <a:solidFill>
                  <a:schemeClr val="tx1"/>
                </a:solidFill>
                <a:latin typeface="Times New Roman" panose="02020603050405020304" pitchFamily="18" charset="0"/>
                <a:ea typeface="黑体" panose="02010609060101010101" pitchFamily="49" charset="-122"/>
              </a:rPr>
              <a:t>N</a:t>
            </a:r>
            <a:r>
              <a:rPr lang="zh-CN" altLang="en-US" sz="2000" dirty="0">
                <a:solidFill>
                  <a:schemeClr val="tx1"/>
                </a:solidFill>
                <a:latin typeface="Times New Roman" panose="02020603050405020304" pitchFamily="18" charset="0"/>
                <a:ea typeface="黑体" panose="02010609060101010101" pitchFamily="49" charset="-122"/>
              </a:rPr>
              <a:t>、</a:t>
            </a:r>
            <a:r>
              <a:rPr lang="en-US" altLang="zh-CN" sz="2000" i="1" dirty="0" err="1">
                <a:solidFill>
                  <a:schemeClr val="tx1"/>
                </a:solidFill>
                <a:latin typeface="Times New Roman" panose="02020603050405020304" pitchFamily="18" charset="0"/>
                <a:ea typeface="黑体" panose="02010609060101010101" pitchFamily="49" charset="-122"/>
              </a:rPr>
              <a:t>n</a:t>
            </a:r>
            <a:r>
              <a:rPr lang="en-US" altLang="zh-CN" sz="2000" i="1" baseline="-25000" dirty="0" err="1">
                <a:solidFill>
                  <a:schemeClr val="tx1"/>
                </a:solidFill>
                <a:latin typeface="Times New Roman" panose="02020603050405020304" pitchFamily="18" charset="0"/>
                <a:ea typeface="黑体" panose="02010609060101010101" pitchFamily="49" charset="-122"/>
              </a:rPr>
              <a:t>i</a:t>
            </a:r>
            <a:r>
              <a:rPr lang="zh-CN" altLang="en-US" sz="2000" dirty="0">
                <a:solidFill>
                  <a:schemeClr val="tx1"/>
                </a:solidFill>
                <a:latin typeface="Times New Roman" panose="02020603050405020304" pitchFamily="18" charset="0"/>
                <a:ea typeface="黑体" panose="02010609060101010101" pitchFamily="49" charset="-122"/>
              </a:rPr>
              <a:t>分别是总文档以及包含</a:t>
            </a:r>
            <a:r>
              <a:rPr lang="en-US" altLang="zh-CN" sz="2000" i="1" dirty="0" err="1">
                <a:solidFill>
                  <a:schemeClr val="tx1"/>
                </a:solidFill>
                <a:latin typeface="Times New Roman" panose="02020603050405020304" pitchFamily="18" charset="0"/>
                <a:ea typeface="黑体" panose="02010609060101010101" pitchFamily="49" charset="-122"/>
              </a:rPr>
              <a:t>t</a:t>
            </a:r>
            <a:r>
              <a:rPr lang="en-US" altLang="zh-CN" sz="2000" i="1" baseline="-25000" dirty="0" err="1">
                <a:solidFill>
                  <a:schemeClr val="tx1"/>
                </a:solidFill>
                <a:latin typeface="Times New Roman" panose="02020603050405020304" pitchFamily="18" charset="0"/>
                <a:ea typeface="黑体" panose="02010609060101010101" pitchFamily="49" charset="-122"/>
              </a:rPr>
              <a:t>i</a:t>
            </a:r>
            <a:r>
              <a:rPr lang="zh-CN" altLang="en-US" sz="2000" dirty="0">
                <a:solidFill>
                  <a:schemeClr val="tx1"/>
                </a:solidFill>
                <a:latin typeface="Times New Roman" panose="02020603050405020304" pitchFamily="18" charset="0"/>
                <a:ea typeface="黑体" panose="02010609060101010101" pitchFamily="49" charset="-122"/>
              </a:rPr>
              <a:t>的文档数目。</a:t>
            </a:r>
            <a:r>
              <a:rPr lang="en-US" altLang="zh-CN" sz="2000" i="1" dirty="0" err="1">
                <a:solidFill>
                  <a:schemeClr val="tx1"/>
                </a:solidFill>
                <a:latin typeface="Times New Roman" panose="02020603050405020304" pitchFamily="18" charset="0"/>
                <a:ea typeface="黑体" panose="02010609060101010101" pitchFamily="49" charset="-122"/>
              </a:rPr>
              <a:t>R</a:t>
            </a:r>
            <a:r>
              <a:rPr lang="en-US" altLang="zh-CN" sz="2000" i="1" baseline="-25000" dirty="0" err="1">
                <a:solidFill>
                  <a:schemeClr val="tx1"/>
                </a:solidFill>
                <a:latin typeface="Times New Roman" panose="02020603050405020304" pitchFamily="18" charset="0"/>
                <a:ea typeface="黑体" panose="02010609060101010101" pitchFamily="49" charset="-122"/>
              </a:rPr>
              <a:t>i</a:t>
            </a:r>
            <a:r>
              <a:rPr lang="zh-CN" altLang="en-US" sz="2000" dirty="0">
                <a:solidFill>
                  <a:schemeClr val="tx1"/>
                </a:solidFill>
                <a:latin typeface="Times New Roman" panose="02020603050405020304" pitchFamily="18" charset="0"/>
                <a:ea typeface="黑体" panose="02010609060101010101" pitchFamily="49" charset="-122"/>
              </a:rPr>
              <a:t>、</a:t>
            </a:r>
            <a:r>
              <a:rPr lang="en-US" altLang="zh-CN" sz="2000" i="1" dirty="0" err="1">
                <a:solidFill>
                  <a:schemeClr val="tx1"/>
                </a:solidFill>
                <a:latin typeface="Times New Roman" panose="02020603050405020304" pitchFamily="18" charset="0"/>
                <a:ea typeface="黑体" panose="02010609060101010101" pitchFamily="49" charset="-122"/>
              </a:rPr>
              <a:t>r</a:t>
            </a:r>
            <a:r>
              <a:rPr lang="en-US" altLang="zh-CN" sz="2000" i="1" baseline="-25000" dirty="0" err="1">
                <a:solidFill>
                  <a:schemeClr val="tx1"/>
                </a:solidFill>
                <a:latin typeface="Times New Roman" panose="02020603050405020304" pitchFamily="18" charset="0"/>
                <a:ea typeface="黑体" panose="02010609060101010101" pitchFamily="49" charset="-122"/>
              </a:rPr>
              <a:t>i</a:t>
            </a:r>
            <a:r>
              <a:rPr lang="zh-CN" altLang="en-US" sz="2000" dirty="0">
                <a:solidFill>
                  <a:schemeClr val="tx1"/>
                </a:solidFill>
                <a:latin typeface="Times New Roman" panose="02020603050405020304" pitchFamily="18" charset="0"/>
                <a:ea typeface="黑体" panose="02010609060101010101" pitchFamily="49" charset="-122"/>
              </a:rPr>
              <a:t>分别是相关文档及相关文档中包含</a:t>
            </a:r>
            <a:r>
              <a:rPr lang="en-US" altLang="zh-CN" sz="2000" i="1" dirty="0" err="1">
                <a:solidFill>
                  <a:schemeClr val="tx1"/>
                </a:solidFill>
                <a:latin typeface="Times New Roman" panose="02020603050405020304" pitchFamily="18" charset="0"/>
                <a:ea typeface="黑体" panose="02010609060101010101" pitchFamily="49" charset="-122"/>
              </a:rPr>
              <a:t>t</a:t>
            </a:r>
            <a:r>
              <a:rPr lang="en-US" altLang="zh-CN" sz="2000" i="1" baseline="-25000" dirty="0" err="1">
                <a:solidFill>
                  <a:schemeClr val="tx1"/>
                </a:solidFill>
                <a:latin typeface="Times New Roman" panose="02020603050405020304" pitchFamily="18" charset="0"/>
                <a:ea typeface="黑体" panose="02010609060101010101" pitchFamily="49" charset="-122"/>
              </a:rPr>
              <a:t>i</a:t>
            </a:r>
            <a:r>
              <a:rPr lang="zh-CN" altLang="en-US" sz="2000" dirty="0">
                <a:solidFill>
                  <a:schemeClr val="tx1"/>
                </a:solidFill>
                <a:latin typeface="Times New Roman" panose="02020603050405020304" pitchFamily="18" charset="0"/>
                <a:ea typeface="黑体" panose="02010609060101010101" pitchFamily="49" charset="-122"/>
              </a:rPr>
              <a:t>的文档数目。括号中列举的数值是给出的一个总文档数目为</a:t>
            </a:r>
            <a:r>
              <a:rPr lang="en-US" altLang="zh-CN" sz="2000" dirty="0">
                <a:solidFill>
                  <a:schemeClr val="tx1"/>
                </a:solidFill>
                <a:latin typeface="Times New Roman" panose="02020603050405020304" pitchFamily="18" charset="0"/>
                <a:ea typeface="黑体" panose="02010609060101010101" pitchFamily="49" charset="-122"/>
              </a:rPr>
              <a:t>500</a:t>
            </a:r>
            <a:r>
              <a:rPr lang="zh-CN" altLang="en-US" sz="2000" dirty="0">
                <a:solidFill>
                  <a:schemeClr val="tx1"/>
                </a:solidFill>
                <a:latin typeface="Times New Roman" panose="02020603050405020304" pitchFamily="18" charset="0"/>
                <a:ea typeface="黑体" panose="02010609060101010101" pitchFamily="49" charset="-122"/>
              </a:rPr>
              <a:t>的计算例子。则：</a:t>
            </a:r>
          </a:p>
        </p:txBody>
      </p:sp>
      <p:sp>
        <p:nvSpPr>
          <p:cNvPr id="184371" name="Text Box 51"/>
          <p:cNvSpPr txBox="1">
            <a:spLocks noChangeArrowheads="1"/>
          </p:cNvSpPr>
          <p:nvPr/>
        </p:nvSpPr>
        <p:spPr bwMode="auto">
          <a:xfrm>
            <a:off x="827584" y="1844824"/>
            <a:ext cx="6913563" cy="701675"/>
          </a:xfrm>
          <a:prstGeom prst="rect">
            <a:avLst/>
          </a:prstGeom>
          <a:noFill/>
          <a:ln w="9525">
            <a:noFill/>
            <a:miter lim="800000"/>
          </a:ln>
          <a:effectLst/>
        </p:spPr>
        <p:txBody>
          <a:bodyPr>
            <a:spAutoFit/>
          </a:bodyPr>
          <a:lstStyle/>
          <a:p>
            <a:pPr>
              <a:spcBef>
                <a:spcPct val="50000"/>
              </a:spcBef>
            </a:pPr>
            <a:r>
              <a:rPr lang="zh-CN" altLang="en-US" sz="2000" dirty="0">
                <a:solidFill>
                  <a:schemeClr val="tx1"/>
                </a:solidFill>
                <a:latin typeface="Times New Roman" panose="02020603050405020304" pitchFamily="18" charset="0"/>
                <a:ea typeface="黑体" panose="02010609060101010101" pitchFamily="49" charset="-122"/>
              </a:rPr>
              <a:t>理想情况下，可以将整个文档集合根据是否和查询相关、是否包含</a:t>
            </a:r>
            <a:r>
              <a:rPr lang="en-US" altLang="zh-CN" sz="2000" i="1" dirty="0" err="1">
                <a:solidFill>
                  <a:schemeClr val="tx1"/>
                </a:solidFill>
                <a:latin typeface="Times New Roman" panose="02020603050405020304" pitchFamily="18" charset="0"/>
                <a:ea typeface="黑体" panose="02010609060101010101" pitchFamily="49" charset="-122"/>
              </a:rPr>
              <a:t>t</a:t>
            </a:r>
            <a:r>
              <a:rPr lang="en-US" altLang="zh-CN" sz="2000" i="1" baseline="-25000" dirty="0" err="1">
                <a:solidFill>
                  <a:schemeClr val="tx1"/>
                </a:solidFill>
                <a:latin typeface="Times New Roman" panose="02020603050405020304" pitchFamily="18" charset="0"/>
                <a:ea typeface="黑体" panose="02010609060101010101" pitchFamily="49" charset="-122"/>
              </a:rPr>
              <a:t>i</a:t>
            </a:r>
            <a:r>
              <a:rPr lang="zh-CN" altLang="en-US" sz="2000" dirty="0">
                <a:solidFill>
                  <a:schemeClr val="tx1"/>
                </a:solidFill>
                <a:latin typeface="Times New Roman" panose="02020603050405020304" pitchFamily="18" charset="0"/>
                <a:ea typeface="黑体" panose="02010609060101010101" pitchFamily="49" charset="-122"/>
              </a:rPr>
              <a:t>分成如下四个子集合，每个集合的大小已知。</a:t>
            </a:r>
          </a:p>
        </p:txBody>
      </p:sp>
      <p:sp>
        <p:nvSpPr>
          <p:cNvPr id="13" name="TextBox 12"/>
          <p:cNvSpPr txBox="1"/>
          <p:nvPr/>
        </p:nvSpPr>
        <p:spPr>
          <a:xfrm>
            <a:off x="4067944" y="5661248"/>
            <a:ext cx="864096" cy="400110"/>
          </a:xfrm>
          <a:prstGeom prst="rect">
            <a:avLst/>
          </a:prstGeom>
          <a:noFill/>
        </p:spPr>
        <p:txBody>
          <a:bodyPr wrap="square" rtlCol="0">
            <a:spAutoFit/>
          </a:bodyPr>
          <a:lstStyle/>
          <a:p>
            <a:r>
              <a:rPr lang="zh-CN" altLang="en-US" sz="2000" dirty="0">
                <a:solidFill>
                  <a:schemeClr val="tx1"/>
                </a:solidFill>
              </a:rPr>
              <a:t>平滑</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RSJ</a:t>
            </a:r>
            <a:r>
              <a:rPr lang="zh-CN" altLang="en-US" dirty="0"/>
              <a:t>权重</a:t>
            </a:r>
          </a:p>
        </p:txBody>
      </p:sp>
      <p:sp>
        <p:nvSpPr>
          <p:cNvPr id="3" name="内容占位符 2"/>
          <p:cNvSpPr>
            <a:spLocks noGrp="1"/>
          </p:cNvSpPr>
          <p:nvPr>
            <p:ph idx="1"/>
          </p:nvPr>
        </p:nvSpPr>
        <p:spPr/>
        <p:txBody>
          <a:bodyPr/>
          <a:lstStyle/>
          <a:p>
            <a:r>
              <a:rPr lang="en-US" altLang="zh-CN" dirty="0"/>
              <a:t>Robertson &amp; </a:t>
            </a:r>
            <a:r>
              <a:rPr lang="en-US" altLang="zh-CN" dirty="0" err="1"/>
              <a:t>Spärck</a:t>
            </a:r>
            <a:r>
              <a:rPr lang="en-US" altLang="zh-CN" dirty="0"/>
              <a:t> Jones</a:t>
            </a:r>
            <a:r>
              <a:rPr lang="zh-CN" altLang="en-US" dirty="0"/>
              <a:t>权重</a:t>
            </a:r>
            <a:r>
              <a:rPr lang="en-US" altLang="zh-CN" dirty="0"/>
              <a:t>(RSJ</a:t>
            </a:r>
            <a:r>
              <a:rPr lang="zh-CN" altLang="en-US" dirty="0"/>
              <a:t>权重</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t>45</a:t>
            </a:fld>
            <a:endParaRPr lang="en-US"/>
          </a:p>
        </p:txBody>
      </p:sp>
      <p:sp>
        <p:nvSpPr>
          <p:cNvPr id="116531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165313" name="Object 1"/>
          <p:cNvGraphicFramePr>
            <a:graphicFrameLocks noChangeAspect="1"/>
          </p:cNvGraphicFramePr>
          <p:nvPr/>
        </p:nvGraphicFramePr>
        <p:xfrm>
          <a:off x="1043608" y="2636912"/>
          <a:ext cx="5616624" cy="957379"/>
        </p:xfrm>
        <a:graphic>
          <a:graphicData uri="http://schemas.openxmlformats.org/presentationml/2006/ole">
            <mc:AlternateContent xmlns:mc="http://schemas.openxmlformats.org/markup-compatibility/2006">
              <mc:Choice xmlns:v="urn:schemas-microsoft-com:vml" Requires="v">
                <p:oleObj spid="_x0000_s1165384" r:id="rId3" imgW="60350400" imgH="10363200" progId="Equation.DSMT4">
                  <p:embed/>
                </p:oleObj>
              </mc:Choice>
              <mc:Fallback>
                <p:oleObj r:id="rId3" imgW="60350400" imgH="1036320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2636912"/>
                        <a:ext cx="5616624" cy="9573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i="1" dirty="0">
                <a:latin typeface="Times New Roman" panose="02020603050405020304" pitchFamily="18" charset="0"/>
              </a:rPr>
              <a:t>p</a:t>
            </a:r>
            <a:r>
              <a:rPr lang="en-US" altLang="zh-CN" i="1" baseline="-25000" dirty="0">
                <a:latin typeface="Times New Roman" panose="02020603050405020304" pitchFamily="18" charset="0"/>
              </a:rPr>
              <a:t>i</a:t>
            </a:r>
            <a:r>
              <a:rPr lang="en-US" altLang="zh-CN" i="1" dirty="0">
                <a:latin typeface="Times New Roman" panose="02020603050405020304" pitchFamily="18" charset="0"/>
              </a:rPr>
              <a:t> </a:t>
            </a:r>
            <a:r>
              <a:rPr lang="en-US" altLang="zh-CN" i="1" dirty="0" err="1">
                <a:latin typeface="Times New Roman" panose="02020603050405020304" pitchFamily="18" charset="0"/>
              </a:rPr>
              <a:t>q</a:t>
            </a:r>
            <a:r>
              <a:rPr lang="en-US" altLang="zh-CN" i="1" baseline="-25000" dirty="0" err="1">
                <a:latin typeface="Times New Roman" panose="02020603050405020304" pitchFamily="18" charset="0"/>
              </a:rPr>
              <a:t>i</a:t>
            </a:r>
            <a:r>
              <a:rPr lang="zh-CN" altLang="en-US" dirty="0">
                <a:latin typeface="Times New Roman" panose="02020603050405020304" pitchFamily="18" charset="0"/>
              </a:rPr>
              <a:t>参数的计算</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p:sp>
        <p:nvSpPr>
          <p:cNvPr id="31747" name="Rectangle 3"/>
          <p:cNvSpPr>
            <a:spLocks noGrp="1" noChangeArrowheads="1"/>
          </p:cNvSpPr>
          <p:nvPr>
            <p:ph idx="1"/>
          </p:nvPr>
        </p:nvSpPr>
        <p:spPr/>
        <p:txBody>
          <a:bodyPr/>
          <a:lstStyle/>
          <a:p>
            <a:r>
              <a:rPr lang="zh-CN" altLang="en-US" sz="2800" dirty="0"/>
              <a:t>由于在真实情况下，对于每个查询，无法事先得到相关文档集和不相关文档集，所以无法使用理想情况下的公式计算，因此必须进行估计</a:t>
            </a:r>
          </a:p>
          <a:p>
            <a:r>
              <a:rPr lang="zh-CN" altLang="en-US" sz="2800" dirty="0"/>
              <a:t>有多种估计方法</a:t>
            </a:r>
          </a:p>
          <a:p>
            <a:pPr lvl="1"/>
            <a:r>
              <a:rPr lang="zh-CN" altLang="en-US" sz="2400" dirty="0"/>
              <a:t>初始检索：第一次检索之前的估计</a:t>
            </a:r>
          </a:p>
          <a:p>
            <a:pPr lvl="1"/>
            <a:r>
              <a:rPr lang="zh-CN" altLang="en-US" sz="2400" dirty="0"/>
              <a:t>基于检索结果：根据上次检索的结果进行估计</a:t>
            </a:r>
          </a:p>
          <a:p>
            <a:endParaRPr lang="en-US" altLang="zh-CN" sz="2800" dirty="0"/>
          </a:p>
        </p:txBody>
      </p:sp>
      <p:sp>
        <p:nvSpPr>
          <p:cNvPr id="6" name="灯片编号占位符 5"/>
          <p:cNvSpPr>
            <a:spLocks noGrp="1"/>
          </p:cNvSpPr>
          <p:nvPr>
            <p:ph type="sldNum" sz="quarter" idx="12"/>
          </p:nvPr>
        </p:nvSpPr>
        <p:spPr/>
        <p:txBody>
          <a:bodyPr/>
          <a:lstStyle/>
          <a:p>
            <a:fld id="{547AE9D4-A510-467D-A53E-C6B813726641}" type="slidenum">
              <a:rPr lang="en-US" altLang="zh-CN"/>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US" altLang="zh-CN" i="1" dirty="0">
                <a:latin typeface="Times New Roman" panose="02020603050405020304" pitchFamily="18" charset="0"/>
              </a:rPr>
              <a:t>p</a:t>
            </a:r>
            <a:r>
              <a:rPr lang="en-US" altLang="zh-CN" i="1" baseline="-25000" dirty="0">
                <a:latin typeface="Times New Roman" panose="02020603050405020304" pitchFamily="18" charset="0"/>
              </a:rPr>
              <a:t>i</a:t>
            </a:r>
            <a:r>
              <a:rPr lang="en-US" altLang="zh-CN" i="1" dirty="0">
                <a:latin typeface="Times New Roman" panose="02020603050405020304" pitchFamily="18" charset="0"/>
              </a:rPr>
              <a:t> </a:t>
            </a:r>
            <a:r>
              <a:rPr lang="en-US" altLang="zh-CN" i="1" dirty="0" err="1">
                <a:latin typeface="Times New Roman" panose="02020603050405020304" pitchFamily="18" charset="0"/>
              </a:rPr>
              <a:t>q</a:t>
            </a:r>
            <a:r>
              <a:rPr lang="en-US" altLang="zh-CN" i="1" baseline="-25000" dirty="0" err="1">
                <a:latin typeface="Times New Roman" panose="02020603050405020304" pitchFamily="18" charset="0"/>
              </a:rPr>
              <a:t>i</a:t>
            </a:r>
            <a:r>
              <a:rPr lang="zh-CN" altLang="en-US" dirty="0">
                <a:latin typeface="Times New Roman" panose="02020603050405020304" pitchFamily="18" charset="0"/>
              </a:rPr>
              <a:t>参数的计算</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p:sp>
        <p:nvSpPr>
          <p:cNvPr id="11" name="内容占位符 10"/>
          <p:cNvSpPr>
            <a:spLocks noGrp="1"/>
          </p:cNvSpPr>
          <p:nvPr>
            <p:ph idx="1"/>
          </p:nvPr>
        </p:nvSpPr>
        <p:spPr>
          <a:xfrm>
            <a:off x="611560" y="1556792"/>
            <a:ext cx="8229600" cy="4953000"/>
          </a:xfrm>
        </p:spPr>
        <p:txBody>
          <a:bodyPr/>
          <a:lstStyle/>
          <a:p>
            <a:r>
              <a:rPr lang="zh-CN" altLang="en-US" dirty="0"/>
              <a:t>初始情况：检索初始并没有相关和不相关文档集合，此时可以进行假设： </a:t>
            </a:r>
            <a:r>
              <a:rPr lang="en-US" altLang="zh-CN" i="1" dirty="0"/>
              <a:t>p</a:t>
            </a:r>
            <a:r>
              <a:rPr lang="en-US" altLang="zh-CN" i="1" baseline="-25000" dirty="0"/>
              <a:t>i</a:t>
            </a:r>
            <a:r>
              <a:rPr lang="zh-CN" altLang="en-US" dirty="0"/>
              <a:t>是常数， </a:t>
            </a:r>
            <a:r>
              <a:rPr lang="en-US" altLang="zh-CN" i="1" dirty="0" err="1"/>
              <a:t>q</a:t>
            </a:r>
            <a:r>
              <a:rPr lang="en-US" altLang="zh-CN" i="1" baseline="-25000" dirty="0" err="1"/>
              <a:t>i</a:t>
            </a:r>
            <a:r>
              <a:rPr lang="zh-CN" altLang="en-US" dirty="0"/>
              <a:t>近似等于</a:t>
            </a:r>
            <a:r>
              <a:rPr lang="en-US" altLang="zh-CN" dirty="0"/>
              <a:t>term </a:t>
            </a:r>
            <a:r>
              <a:rPr lang="en-US" altLang="zh-CN" i="1" dirty="0" err="1"/>
              <a:t>i</a:t>
            </a:r>
            <a:r>
              <a:rPr lang="zh-CN" altLang="en-US" dirty="0"/>
              <a:t>在所有文档集合中的分布</a:t>
            </a:r>
            <a:r>
              <a:rPr lang="en-US" altLang="zh-CN" dirty="0"/>
              <a:t>(</a:t>
            </a:r>
            <a:r>
              <a:rPr lang="zh-CN" altLang="en-US" dirty="0"/>
              <a:t>假定相关文档很少，</a:t>
            </a:r>
            <a:r>
              <a:rPr lang="en-US" altLang="zh-CN" i="1" dirty="0" err="1"/>
              <a:t>R</a:t>
            </a:r>
            <a:r>
              <a:rPr lang="en-US" altLang="zh-CN" i="1" baseline="-25000" dirty="0" err="1"/>
              <a:t>i</a:t>
            </a:r>
            <a:r>
              <a:rPr lang="en-US" altLang="zh-CN" dirty="0"/>
              <a:t>=</a:t>
            </a:r>
            <a:r>
              <a:rPr lang="en-US" altLang="zh-CN" i="1" dirty="0" err="1"/>
              <a:t>r</a:t>
            </a:r>
            <a:r>
              <a:rPr lang="en-US" altLang="zh-CN" i="1" baseline="-25000" dirty="0" err="1"/>
              <a:t>i</a:t>
            </a:r>
            <a:r>
              <a:rPr lang="en-US" altLang="zh-CN" dirty="0"/>
              <a:t>=0)</a:t>
            </a:r>
          </a:p>
          <a:p>
            <a:endParaRPr lang="zh-CN" altLang="en-US" dirty="0"/>
          </a:p>
        </p:txBody>
      </p:sp>
      <p:sp>
        <p:nvSpPr>
          <p:cNvPr id="12" name="灯片编号占位符 6"/>
          <p:cNvSpPr>
            <a:spLocks noGrp="1"/>
          </p:cNvSpPr>
          <p:nvPr>
            <p:ph type="sldNum" sz="quarter" idx="12"/>
          </p:nvPr>
        </p:nvSpPr>
        <p:spPr/>
        <p:txBody>
          <a:bodyPr/>
          <a:lstStyle/>
          <a:p>
            <a:fld id="{46D4D0E9-47B2-425C-A46E-953078050C9B}" type="slidenum">
              <a:rPr lang="en-US" altLang="zh-CN"/>
              <a:t>47</a:t>
            </a:fld>
            <a:endParaRPr lang="en-US" altLang="zh-CN"/>
          </a:p>
        </p:txBody>
      </p:sp>
      <p:sp>
        <p:nvSpPr>
          <p:cNvPr id="175111" name="Text Box 7"/>
          <p:cNvSpPr txBox="1">
            <a:spLocks noChangeArrowheads="1"/>
          </p:cNvSpPr>
          <p:nvPr/>
        </p:nvSpPr>
        <p:spPr bwMode="auto">
          <a:xfrm>
            <a:off x="5076081" y="5667648"/>
            <a:ext cx="576262" cy="336550"/>
          </a:xfrm>
          <a:prstGeom prst="rect">
            <a:avLst/>
          </a:prstGeom>
          <a:noFill/>
          <a:ln w="9525">
            <a:noFill/>
            <a:miter lim="800000"/>
          </a:ln>
          <a:effectLst/>
        </p:spPr>
        <p:txBody>
          <a:bodyPr>
            <a:spAutoFit/>
          </a:bodyPr>
          <a:lstStyle/>
          <a:p>
            <a:pPr>
              <a:spcBef>
                <a:spcPct val="50000"/>
              </a:spcBef>
            </a:pPr>
            <a:r>
              <a:rPr lang="en-US" altLang="zh-CN" sz="1600" i="1" dirty="0">
                <a:latin typeface="Times New Roman" panose="02020603050405020304" pitchFamily="18" charset="0"/>
                <a:ea typeface="黑体" panose="02010609060101010101" pitchFamily="49" charset="-122"/>
              </a:rPr>
              <a:t>IDF</a:t>
            </a:r>
          </a:p>
        </p:txBody>
      </p:sp>
      <p:sp>
        <p:nvSpPr>
          <p:cNvPr id="175113" name="Text Box 9"/>
          <p:cNvSpPr txBox="1">
            <a:spLocks noChangeArrowheads="1"/>
          </p:cNvSpPr>
          <p:nvPr/>
        </p:nvSpPr>
        <p:spPr bwMode="auto">
          <a:xfrm>
            <a:off x="1593429" y="6080125"/>
            <a:ext cx="6265862" cy="641350"/>
          </a:xfrm>
          <a:prstGeom prst="rect">
            <a:avLst/>
          </a:prstGeom>
          <a:noFill/>
          <a:ln w="9525">
            <a:noFill/>
            <a:miter lim="800000"/>
          </a:ln>
          <a:effectLst/>
        </p:spPr>
        <p:txBody>
          <a:bodyPr>
            <a:spAutoFit/>
          </a:bodyPr>
          <a:lstStyle/>
          <a:p>
            <a:pPr>
              <a:spcBef>
                <a:spcPct val="50000"/>
              </a:spcBef>
            </a:pPr>
            <a:r>
              <a:rPr lang="zh-CN" altLang="en-US" sz="1800" dirty="0">
                <a:solidFill>
                  <a:schemeClr val="hlink"/>
                </a:solidFill>
                <a:latin typeface="Times New Roman" panose="02020603050405020304" pitchFamily="18" charset="0"/>
                <a:ea typeface="黑体" panose="02010609060101010101" pitchFamily="49" charset="-122"/>
              </a:rPr>
              <a:t>因此，</a:t>
            </a:r>
            <a:r>
              <a:rPr lang="en-US" altLang="zh-CN" sz="1800" dirty="0">
                <a:solidFill>
                  <a:schemeClr val="hlink"/>
                </a:solidFill>
                <a:latin typeface="Times New Roman" panose="02020603050405020304" pitchFamily="18" charset="0"/>
                <a:ea typeface="黑体" panose="02010609060101010101" pitchFamily="49" charset="-122"/>
              </a:rPr>
              <a:t>BIM</a:t>
            </a:r>
            <a:r>
              <a:rPr lang="zh-CN" altLang="en-US" sz="1800" dirty="0">
                <a:solidFill>
                  <a:schemeClr val="hlink"/>
                </a:solidFill>
                <a:latin typeface="Times New Roman" panose="02020603050405020304" pitchFamily="18" charset="0"/>
                <a:ea typeface="黑体" panose="02010609060101010101" pitchFamily="49" charset="-122"/>
              </a:rPr>
              <a:t>在初始假设情况下，其检索公式实际上相当于对所有同时出现在</a:t>
            </a:r>
            <a:r>
              <a:rPr lang="en-US" altLang="zh-CN" sz="1800" i="1" dirty="0">
                <a:solidFill>
                  <a:schemeClr val="hlink"/>
                </a:solidFill>
                <a:latin typeface="Times New Roman" panose="02020603050405020304" pitchFamily="18" charset="0"/>
                <a:ea typeface="黑体" panose="02010609060101010101" pitchFamily="49" charset="-122"/>
              </a:rPr>
              <a:t>q</a:t>
            </a:r>
            <a:r>
              <a:rPr lang="zh-CN" altLang="en-US" sz="1800" dirty="0">
                <a:solidFill>
                  <a:schemeClr val="hlink"/>
                </a:solidFill>
                <a:latin typeface="Times New Roman" panose="02020603050405020304" pitchFamily="18" charset="0"/>
                <a:ea typeface="黑体" panose="02010609060101010101" pitchFamily="49" charset="-122"/>
              </a:rPr>
              <a:t>和</a:t>
            </a:r>
            <a:r>
              <a:rPr lang="en-US" altLang="zh-CN" sz="1800" i="1" dirty="0">
                <a:solidFill>
                  <a:schemeClr val="hlink"/>
                </a:solidFill>
                <a:latin typeface="Times New Roman" panose="02020603050405020304" pitchFamily="18" charset="0"/>
                <a:ea typeface="黑体" panose="02010609060101010101" pitchFamily="49" charset="-122"/>
              </a:rPr>
              <a:t>d</a:t>
            </a:r>
            <a:r>
              <a:rPr lang="zh-CN" altLang="en-US" sz="1800" dirty="0">
                <a:solidFill>
                  <a:schemeClr val="hlink"/>
                </a:solidFill>
                <a:latin typeface="Times New Roman" panose="02020603050405020304" pitchFamily="18" charset="0"/>
                <a:ea typeface="黑体" panose="02010609060101010101" pitchFamily="49" charset="-122"/>
              </a:rPr>
              <a:t>中的词项的</a:t>
            </a:r>
            <a:r>
              <a:rPr lang="en-US" altLang="zh-CN" sz="1800" dirty="0">
                <a:solidFill>
                  <a:schemeClr val="hlink"/>
                </a:solidFill>
                <a:latin typeface="Times New Roman" panose="02020603050405020304" pitchFamily="18" charset="0"/>
                <a:ea typeface="黑体" panose="02010609060101010101" pitchFamily="49" charset="-122"/>
              </a:rPr>
              <a:t>IDF</a:t>
            </a:r>
            <a:r>
              <a:rPr lang="zh-CN" altLang="en-US" sz="1800" dirty="0">
                <a:solidFill>
                  <a:schemeClr val="hlink"/>
                </a:solidFill>
                <a:latin typeface="Times New Roman" panose="02020603050405020304" pitchFamily="18" charset="0"/>
                <a:ea typeface="黑体" panose="02010609060101010101" pitchFamily="49" charset="-122"/>
              </a:rPr>
              <a:t>的求和</a:t>
            </a:r>
          </a:p>
        </p:txBody>
      </p:sp>
      <p:graphicFrame>
        <p:nvGraphicFramePr>
          <p:cNvPr id="10" name="对象 9"/>
          <p:cNvGraphicFramePr>
            <a:graphicFrameLocks noChangeAspect="1"/>
          </p:cNvGraphicFramePr>
          <p:nvPr>
            <p:extLst>
              <p:ext uri="{D42A27DB-BD31-4B8C-83A1-F6EECF244321}">
                <p14:modId xmlns:p14="http://schemas.microsoft.com/office/powerpoint/2010/main" val="2221327408"/>
              </p:ext>
            </p:extLst>
          </p:nvPr>
        </p:nvGraphicFramePr>
        <p:xfrm>
          <a:off x="2530995" y="3272309"/>
          <a:ext cx="5713413" cy="2820987"/>
        </p:xfrm>
        <a:graphic>
          <a:graphicData uri="http://schemas.openxmlformats.org/presentationml/2006/ole">
            <mc:AlternateContent xmlns:mc="http://schemas.openxmlformats.org/markup-compatibility/2006">
              <mc:Choice xmlns:v="urn:schemas-microsoft-com:vml" Requires="v">
                <p:oleObj spid="_x0000_s1082444" name="公式" r:id="rId4" imgW="69189600" imgH="38404800" progId="Equation.3">
                  <p:embed/>
                </p:oleObj>
              </mc:Choice>
              <mc:Fallback>
                <p:oleObj name="公式" r:id="rId4" imgW="69189600" imgH="38404800" progId="Equation.3">
                  <p:embed/>
                  <p:pic>
                    <p:nvPicPr>
                      <p:cNvPr id="0" name="Picture 3"/>
                      <p:cNvPicPr>
                        <a:picLocks noChangeAspect="1" noChangeArrowheads="1"/>
                      </p:cNvPicPr>
                      <p:nvPr/>
                    </p:nvPicPr>
                    <p:blipFill>
                      <a:blip r:embed="rId5"/>
                      <a:srcRect/>
                      <a:stretch>
                        <a:fillRect/>
                      </a:stretch>
                    </p:blipFill>
                    <p:spPr bwMode="auto">
                      <a:xfrm>
                        <a:off x="2530995" y="3272309"/>
                        <a:ext cx="5713413" cy="2820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5111"/>
                                        </p:tgtEl>
                                        <p:attrNameLst>
                                          <p:attrName>style.visibility</p:attrName>
                                        </p:attrNameLst>
                                      </p:cBhvr>
                                      <p:to>
                                        <p:strVal val="visible"/>
                                      </p:to>
                                    </p:set>
                                    <p:animEffect transition="in" filter="blinds(horizontal)">
                                      <p:cBhvr>
                                        <p:cTn id="7" dur="500"/>
                                        <p:tgtEl>
                                          <p:spTgt spid="1751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5113"/>
                                        </p:tgtEl>
                                        <p:attrNameLst>
                                          <p:attrName>style.visibility</p:attrName>
                                        </p:attrNameLst>
                                      </p:cBhvr>
                                      <p:to>
                                        <p:strVal val="visible"/>
                                      </p:to>
                                    </p:set>
                                    <p:animEffect transition="in" filter="blinds(horizontal)">
                                      <p:cBhvr>
                                        <p:cTn id="12" dur="500"/>
                                        <p:tgtEl>
                                          <p:spTgt spid="175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1" grpId="0"/>
      <p:bldP spid="17511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60" name="Rectangle 8"/>
          <p:cNvSpPr>
            <a:spLocks noGrp="1" noChangeArrowheads="1"/>
          </p:cNvSpPr>
          <p:nvPr>
            <p:ph type="title"/>
          </p:nvPr>
        </p:nvSpPr>
        <p:spPr/>
        <p:txBody>
          <a:bodyPr/>
          <a:lstStyle/>
          <a:p>
            <a:r>
              <a:rPr lang="en-US" altLang="zh-CN" i="1" dirty="0">
                <a:latin typeface="Times New Roman" panose="02020603050405020304" pitchFamily="18" charset="0"/>
              </a:rPr>
              <a:t>p</a:t>
            </a:r>
            <a:r>
              <a:rPr lang="en-US" altLang="zh-CN" i="1" baseline="-25000" dirty="0">
                <a:latin typeface="Times New Roman" panose="02020603050405020304" pitchFamily="18" charset="0"/>
              </a:rPr>
              <a:t>i</a:t>
            </a:r>
            <a:r>
              <a:rPr lang="en-US" altLang="zh-CN" i="1" dirty="0">
                <a:latin typeface="Times New Roman" panose="02020603050405020304" pitchFamily="18" charset="0"/>
              </a:rPr>
              <a:t> </a:t>
            </a:r>
            <a:r>
              <a:rPr lang="en-US" altLang="zh-CN" i="1" dirty="0" err="1">
                <a:latin typeface="Times New Roman" panose="02020603050405020304" pitchFamily="18" charset="0"/>
              </a:rPr>
              <a:t>q</a:t>
            </a:r>
            <a:r>
              <a:rPr lang="en-US" altLang="zh-CN" i="1" baseline="-25000" dirty="0" err="1">
                <a:latin typeface="Times New Roman" panose="02020603050405020304" pitchFamily="18" charset="0"/>
              </a:rPr>
              <a:t>i</a:t>
            </a:r>
            <a:r>
              <a:rPr lang="zh-CN" altLang="en-US" dirty="0">
                <a:latin typeface="Times New Roman" panose="02020603050405020304" pitchFamily="18" charset="0"/>
              </a:rPr>
              <a:t>参数的计算</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p:graphicFrame>
        <p:nvGraphicFramePr>
          <p:cNvPr id="177156" name="Object 4"/>
          <p:cNvGraphicFramePr>
            <a:graphicFrameLocks noGrp="1" noChangeAspect="1"/>
          </p:cNvGraphicFramePr>
          <p:nvPr>
            <p:ph idx="1"/>
          </p:nvPr>
        </p:nvGraphicFramePr>
        <p:xfrm>
          <a:off x="971550" y="4221163"/>
          <a:ext cx="1363663" cy="1558925"/>
        </p:xfrm>
        <a:graphic>
          <a:graphicData uri="http://schemas.openxmlformats.org/presentationml/2006/ole">
            <mc:AlternateContent xmlns:mc="http://schemas.openxmlformats.org/markup-compatibility/2006">
              <mc:Choice xmlns:v="urn:schemas-microsoft-com:vml" Requires="v">
                <p:oleObj spid="_x0000_s1083606" name="Equation" r:id="rId4" imgW="17068800" imgH="19507200" progId="Equation.DSMT4">
                  <p:embed/>
                </p:oleObj>
              </mc:Choice>
              <mc:Fallback>
                <p:oleObj name="Equation" r:id="rId4" imgW="17068800" imgH="195072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4221163"/>
                        <a:ext cx="1363663" cy="155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灯片编号占位符 7"/>
          <p:cNvSpPr>
            <a:spLocks noGrp="1"/>
          </p:cNvSpPr>
          <p:nvPr>
            <p:ph type="sldNum" sz="quarter" idx="12"/>
          </p:nvPr>
        </p:nvSpPr>
        <p:spPr/>
        <p:txBody>
          <a:bodyPr/>
          <a:lstStyle/>
          <a:p>
            <a:fld id="{8595596C-E2CF-428F-8CAF-38B5DAC81165}" type="slidenum">
              <a:rPr lang="en-US" altLang="zh-CN"/>
              <a:t>48</a:t>
            </a:fld>
            <a:endParaRPr lang="en-US" altLang="zh-CN"/>
          </a:p>
        </p:txBody>
      </p:sp>
      <p:sp>
        <p:nvSpPr>
          <p:cNvPr id="177155" name="Rectangle 3"/>
          <p:cNvSpPr>
            <a:spLocks noGrp="1" noChangeArrowheads="1"/>
          </p:cNvSpPr>
          <p:nvPr>
            <p:ph type="body" sz="half" idx="4294967295"/>
          </p:nvPr>
        </p:nvSpPr>
        <p:spPr>
          <a:xfrm>
            <a:off x="0" y="1700213"/>
            <a:ext cx="7848600" cy="4321175"/>
          </a:xfrm>
        </p:spPr>
        <p:txBody>
          <a:bodyPr/>
          <a:lstStyle/>
          <a:p>
            <a:r>
              <a:rPr lang="zh-CN" altLang="en-US" sz="2800" dirty="0">
                <a:latin typeface="Times New Roman" panose="02020603050405020304" pitchFamily="18" charset="0"/>
              </a:rPr>
              <a:t>基于前面的检索结果：假定检索出的结果集合</a:t>
            </a:r>
            <a:r>
              <a:rPr lang="en-US" altLang="zh-CN" sz="2800" i="1" dirty="0">
                <a:latin typeface="Times New Roman" panose="02020603050405020304" pitchFamily="18" charset="0"/>
              </a:rPr>
              <a:t>V</a:t>
            </a:r>
            <a:r>
              <a:rPr lang="en-US" altLang="zh-CN" sz="2800" dirty="0">
                <a:latin typeface="Times New Roman" panose="02020603050405020304" pitchFamily="18" charset="0"/>
              </a:rPr>
              <a:t>(</a:t>
            </a:r>
            <a:r>
              <a:rPr lang="zh-CN" altLang="en-US" sz="2800" dirty="0">
                <a:latin typeface="Times New Roman" panose="02020603050405020304" pitchFamily="18" charset="0"/>
              </a:rPr>
              <a:t>可以把</a:t>
            </a:r>
            <a:r>
              <a:rPr lang="en-US" altLang="zh-CN" sz="2800" i="1" dirty="0">
                <a:latin typeface="Times New Roman" panose="02020603050405020304" pitchFamily="18" charset="0"/>
              </a:rPr>
              <a:t>V</a:t>
            </a:r>
            <a:r>
              <a:rPr lang="zh-CN" altLang="en-US" sz="2800" dirty="0">
                <a:latin typeface="Times New Roman" panose="02020603050405020304" pitchFamily="18" charset="0"/>
              </a:rPr>
              <a:t>看成全部的相关文档集合</a:t>
            </a:r>
            <a:r>
              <a:rPr lang="en-US" altLang="zh-CN" sz="2800" dirty="0">
                <a:latin typeface="Times New Roman" panose="02020603050405020304" pitchFamily="18" charset="0"/>
              </a:rPr>
              <a:t>)</a:t>
            </a:r>
            <a:r>
              <a:rPr lang="zh-CN" altLang="en-US" sz="2800" dirty="0">
                <a:latin typeface="Times New Roman" panose="02020603050405020304" pitchFamily="18" charset="0"/>
              </a:rPr>
              <a:t>，其中集合</a:t>
            </a:r>
            <a:r>
              <a:rPr lang="en-US" altLang="zh-CN" sz="2800" i="1" dirty="0">
                <a:latin typeface="Times New Roman" panose="02020603050405020304" pitchFamily="18" charset="0"/>
              </a:rPr>
              <a:t>V</a:t>
            </a:r>
            <a:r>
              <a:rPr lang="en-US" altLang="zh-CN" sz="2800" i="1" baseline="-25000" dirty="0">
                <a:latin typeface="Times New Roman" panose="02020603050405020304" pitchFamily="18" charset="0"/>
              </a:rPr>
              <a:t>i</a:t>
            </a:r>
            <a:r>
              <a:rPr lang="zh-CN" altLang="en-US" sz="2800" dirty="0">
                <a:latin typeface="Times New Roman" panose="02020603050405020304" pitchFamily="18" charset="0"/>
              </a:rPr>
              <a:t>包含</a:t>
            </a:r>
            <a:r>
              <a:rPr lang="en-US" altLang="zh-CN" sz="2800" dirty="0">
                <a:latin typeface="Times New Roman" panose="02020603050405020304" pitchFamily="18" charset="0"/>
              </a:rPr>
              <a:t>term </a:t>
            </a:r>
            <a:r>
              <a:rPr lang="en-US" altLang="zh-CN" sz="2800" i="1" dirty="0" err="1">
                <a:latin typeface="Times New Roman" panose="02020603050405020304" pitchFamily="18" charset="0"/>
              </a:rPr>
              <a:t>i</a:t>
            </a:r>
            <a:r>
              <a:rPr lang="zh-CN" altLang="en-US" sz="2800" dirty="0">
                <a:latin typeface="Times New Roman" panose="02020603050405020304" pitchFamily="18" charset="0"/>
              </a:rPr>
              <a:t>，则可以进一步进行计算</a:t>
            </a:r>
          </a:p>
          <a:p>
            <a:r>
              <a:rPr lang="zh-CN" altLang="en-US" sz="2800" dirty="0">
                <a:latin typeface="Times New Roman" panose="02020603050405020304" pitchFamily="18" charset="0"/>
              </a:rPr>
              <a:t>为避免较小的</a:t>
            </a:r>
            <a:r>
              <a:rPr lang="en-US" altLang="zh-CN" sz="2800" i="1" dirty="0">
                <a:latin typeface="Times New Roman" panose="02020603050405020304" pitchFamily="18" charset="0"/>
              </a:rPr>
              <a:t>V</a:t>
            </a:r>
            <a:r>
              <a:rPr lang="zh-CN" altLang="en-US" sz="2800" dirty="0">
                <a:latin typeface="Times New Roman" panose="02020603050405020304" pitchFamily="18" charset="0"/>
              </a:rPr>
              <a:t>和</a:t>
            </a:r>
            <a:r>
              <a:rPr lang="en-US" altLang="zh-CN" sz="2800" i="1" dirty="0">
                <a:latin typeface="Times New Roman" panose="02020603050405020304" pitchFamily="18" charset="0"/>
              </a:rPr>
              <a:t>V</a:t>
            </a:r>
            <a:r>
              <a:rPr lang="en-US" altLang="zh-CN" sz="2800" i="1" baseline="-25000" dirty="0">
                <a:latin typeface="Times New Roman" panose="02020603050405020304" pitchFamily="18" charset="0"/>
              </a:rPr>
              <a:t>i</a:t>
            </a:r>
            <a:r>
              <a:rPr lang="zh-CN" altLang="en-US" sz="2800" dirty="0">
                <a:latin typeface="Times New Roman" panose="02020603050405020304" pitchFamily="18" charset="0"/>
              </a:rPr>
              <a:t>集合，加入常数或非常数平滑因子</a:t>
            </a:r>
            <a:r>
              <a:rPr lang="en-US" altLang="zh-CN" sz="2800" dirty="0">
                <a:latin typeface="Times New Roman" panose="02020603050405020304" pitchFamily="18" charset="0"/>
              </a:rPr>
              <a:t>(</a:t>
            </a:r>
            <a:r>
              <a:rPr lang="zh-CN" altLang="en-US" sz="2800" dirty="0">
                <a:latin typeface="Times New Roman" panose="02020603050405020304" pitchFamily="18" charset="0"/>
              </a:rPr>
              <a:t>以下用</a:t>
            </a:r>
            <a:r>
              <a:rPr lang="en-US" altLang="zh-CN" sz="2800" i="1" dirty="0">
                <a:latin typeface="Times New Roman" panose="02020603050405020304" pitchFamily="18" charset="0"/>
              </a:rPr>
              <a:t>V</a:t>
            </a:r>
            <a:r>
              <a:rPr lang="zh-CN" altLang="en-US" sz="2800" dirty="0">
                <a:latin typeface="Times New Roman" panose="02020603050405020304" pitchFamily="18" charset="0"/>
              </a:rPr>
              <a:t>和</a:t>
            </a:r>
            <a:r>
              <a:rPr lang="en-US" altLang="zh-CN" sz="2800" i="1" dirty="0">
                <a:latin typeface="Times New Roman" panose="02020603050405020304" pitchFamily="18" charset="0"/>
              </a:rPr>
              <a:t>V</a:t>
            </a:r>
            <a:r>
              <a:rPr lang="en-US" altLang="zh-CN" sz="2800" i="1" baseline="-25000" dirty="0">
                <a:latin typeface="Times New Roman" panose="02020603050405020304" pitchFamily="18" charset="0"/>
              </a:rPr>
              <a:t>i</a:t>
            </a:r>
            <a:r>
              <a:rPr lang="zh-CN" altLang="en-US" sz="2800" dirty="0">
                <a:latin typeface="Times New Roman" panose="02020603050405020304" pitchFamily="18" charset="0"/>
              </a:rPr>
              <a:t>表示同名集合的大小</a:t>
            </a:r>
            <a:r>
              <a:rPr lang="en-US" altLang="zh-CN" sz="2800" dirty="0">
                <a:latin typeface="Times New Roman" panose="02020603050405020304" pitchFamily="18" charset="0"/>
              </a:rPr>
              <a:t>)</a:t>
            </a:r>
          </a:p>
        </p:txBody>
      </p:sp>
      <p:graphicFrame>
        <p:nvGraphicFramePr>
          <p:cNvPr id="177159" name="Object 7"/>
          <p:cNvGraphicFramePr>
            <a:graphicFrameLocks noGrp="1" noChangeAspect="1"/>
          </p:cNvGraphicFramePr>
          <p:nvPr>
            <p:ph sz="quarter" idx="4294967295"/>
            <p:extLst>
              <p:ext uri="{D42A27DB-BD31-4B8C-83A1-F6EECF244321}">
                <p14:modId xmlns:p14="http://schemas.microsoft.com/office/powerpoint/2010/main" val="424316939"/>
              </p:ext>
            </p:extLst>
          </p:nvPr>
        </p:nvGraphicFramePr>
        <p:xfrm>
          <a:off x="3851920" y="3979862"/>
          <a:ext cx="1935163" cy="1512888"/>
        </p:xfrm>
        <a:graphic>
          <a:graphicData uri="http://schemas.openxmlformats.org/presentationml/2006/ole">
            <mc:AlternateContent xmlns:mc="http://schemas.openxmlformats.org/markup-compatibility/2006">
              <mc:Choice xmlns:v="urn:schemas-microsoft-com:vml" Requires="v">
                <p:oleObj spid="_x0000_s1083607" name="Equation" r:id="rId6" imgW="24993600" imgH="19507200" progId="Equation.DSMT4">
                  <p:embed/>
                </p:oleObj>
              </mc:Choice>
              <mc:Fallback>
                <p:oleObj name="Equation" r:id="rId6" imgW="24993600" imgH="195072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1920" y="3979862"/>
                        <a:ext cx="1935163" cy="1512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7162" name="Object 10"/>
          <p:cNvGraphicFramePr>
            <a:graphicFrameLocks noChangeAspect="1"/>
          </p:cNvGraphicFramePr>
          <p:nvPr>
            <p:extLst>
              <p:ext uri="{D42A27DB-BD31-4B8C-83A1-F6EECF244321}">
                <p14:modId xmlns:p14="http://schemas.microsoft.com/office/powerpoint/2010/main" val="3462377860"/>
              </p:ext>
            </p:extLst>
          </p:nvPr>
        </p:nvGraphicFramePr>
        <p:xfrm>
          <a:off x="6012161" y="4835263"/>
          <a:ext cx="1769520" cy="2016720"/>
        </p:xfrm>
        <a:graphic>
          <a:graphicData uri="http://schemas.openxmlformats.org/presentationml/2006/ole">
            <mc:AlternateContent xmlns:mc="http://schemas.openxmlformats.org/markup-compatibility/2006">
              <mc:Choice xmlns:v="urn:schemas-microsoft-com:vml" Requires="v">
                <p:oleObj spid="_x0000_s1083608" name="Equation" r:id="rId8" imgW="24079200" imgH="27432000" progId="Equation.DSMT4">
                  <p:embed/>
                </p:oleObj>
              </mc:Choice>
              <mc:Fallback>
                <p:oleObj name="Equation" r:id="rId8" imgW="24079200" imgH="274320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2161" y="4835263"/>
                        <a:ext cx="1769520" cy="2016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7163" name="AutoShape 11"/>
          <p:cNvSpPr>
            <a:spLocks noChangeArrowheads="1"/>
          </p:cNvSpPr>
          <p:nvPr/>
        </p:nvSpPr>
        <p:spPr bwMode="auto">
          <a:xfrm rot="21168153">
            <a:off x="2414357" y="4661969"/>
            <a:ext cx="864270" cy="143917"/>
          </a:xfrm>
          <a:prstGeom prst="rightArrow">
            <a:avLst>
              <a:gd name="adj1" fmla="val 50000"/>
              <a:gd name="adj2" fmla="val 50000"/>
            </a:avLst>
          </a:prstGeom>
          <a:solidFill>
            <a:schemeClr val="hlink"/>
          </a:solidFill>
          <a:ln w="9525">
            <a:solidFill>
              <a:schemeClr val="tx1"/>
            </a:solidFill>
            <a:miter lim="800000"/>
          </a:ln>
          <a:effectLst/>
        </p:spPr>
        <p:txBody>
          <a:bodyPr wrap="none" anchor="ctr"/>
          <a:lstStyle/>
          <a:p>
            <a:endParaRPr lang="zh-CN" altLang="en-US" dirty="0">
              <a:latin typeface="Times New Roman" panose="02020603050405020304" pitchFamily="18" charset="0"/>
              <a:ea typeface="黑体" panose="02010609060101010101" pitchFamily="49" charset="-122"/>
            </a:endParaRPr>
          </a:p>
        </p:txBody>
      </p:sp>
      <p:sp>
        <p:nvSpPr>
          <p:cNvPr id="177164" name="AutoShape 12"/>
          <p:cNvSpPr>
            <a:spLocks noChangeArrowheads="1"/>
          </p:cNvSpPr>
          <p:nvPr/>
        </p:nvSpPr>
        <p:spPr bwMode="auto">
          <a:xfrm rot="587451" flipV="1">
            <a:off x="2551828" y="5681859"/>
            <a:ext cx="2799647" cy="193361"/>
          </a:xfrm>
          <a:prstGeom prst="rightArrow">
            <a:avLst>
              <a:gd name="adj1" fmla="val 50000"/>
              <a:gd name="adj2" fmla="val 50000"/>
            </a:avLst>
          </a:prstGeom>
          <a:solidFill>
            <a:schemeClr val="hlink"/>
          </a:solidFill>
          <a:ln w="9525">
            <a:solidFill>
              <a:schemeClr val="tx1"/>
            </a:solidFill>
            <a:miter lim="800000"/>
          </a:ln>
          <a:effectLst/>
        </p:spPr>
        <p:txBody>
          <a:bodyPr wrap="none" anchor="ctr"/>
          <a:lstStyle/>
          <a:p>
            <a:endParaRPr lang="zh-CN" altLang="en-US" dirty="0">
              <a:latin typeface="Times New Roman" panose="02020603050405020304" pitchFamily="18" charset="0"/>
              <a:ea typeface="黑体" panose="02010609060101010101" pitchFamily="49" charset="-122"/>
            </a:endParaRPr>
          </a:p>
        </p:txBody>
      </p:sp>
      <p:sp>
        <p:nvSpPr>
          <p:cNvPr id="10" name="TextBox 9"/>
          <p:cNvSpPr txBox="1"/>
          <p:nvPr/>
        </p:nvSpPr>
        <p:spPr>
          <a:xfrm>
            <a:off x="2123728" y="4149080"/>
            <a:ext cx="1512168" cy="400110"/>
          </a:xfrm>
          <a:prstGeom prst="rect">
            <a:avLst/>
          </a:prstGeom>
          <a:noFill/>
        </p:spPr>
        <p:txBody>
          <a:bodyPr wrap="square" rtlCol="0">
            <a:spAutoFit/>
          </a:bodyPr>
          <a:lstStyle/>
          <a:p>
            <a:r>
              <a:rPr lang="zh-CN" altLang="en-US" sz="2000" dirty="0">
                <a:solidFill>
                  <a:schemeClr val="tx1"/>
                </a:solidFill>
              </a:rPr>
              <a:t>平滑方式</a:t>
            </a:r>
            <a:r>
              <a:rPr lang="en-US" altLang="zh-CN" sz="2000" dirty="0">
                <a:solidFill>
                  <a:schemeClr val="tx1"/>
                </a:solidFill>
              </a:rPr>
              <a:t>1</a:t>
            </a:r>
            <a:endParaRPr lang="zh-CN" altLang="en-US" sz="2000" dirty="0">
              <a:solidFill>
                <a:schemeClr val="tx1"/>
              </a:solidFill>
            </a:endParaRPr>
          </a:p>
        </p:txBody>
      </p:sp>
      <p:sp>
        <p:nvSpPr>
          <p:cNvPr id="12" name="TextBox 11"/>
          <p:cNvSpPr txBox="1"/>
          <p:nvPr/>
        </p:nvSpPr>
        <p:spPr>
          <a:xfrm>
            <a:off x="2987824" y="6093296"/>
            <a:ext cx="1728192" cy="400110"/>
          </a:xfrm>
          <a:prstGeom prst="rect">
            <a:avLst/>
          </a:prstGeom>
          <a:noFill/>
        </p:spPr>
        <p:txBody>
          <a:bodyPr wrap="square" rtlCol="0">
            <a:spAutoFit/>
          </a:bodyPr>
          <a:lstStyle/>
          <a:p>
            <a:r>
              <a:rPr lang="zh-CN" altLang="en-US" sz="2000" dirty="0">
                <a:solidFill>
                  <a:schemeClr val="tx1"/>
                </a:solidFill>
              </a:rPr>
              <a:t>平滑方式</a:t>
            </a:r>
            <a:r>
              <a:rPr lang="en-US" altLang="zh-CN" sz="2000" dirty="0">
                <a:solidFill>
                  <a:schemeClr val="tx1"/>
                </a:solidFill>
              </a:rPr>
              <a:t>2</a:t>
            </a:r>
            <a:endParaRPr lang="zh-CN" altLang="en-US" sz="2000" dirty="0">
              <a:solidFill>
                <a:schemeClr val="tx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US" altLang="zh-CN" dirty="0">
                <a:latin typeface="Times New Roman" panose="02020603050405020304" pitchFamily="18" charset="0"/>
              </a:rPr>
              <a:t>BIM</a:t>
            </a:r>
            <a:r>
              <a:rPr lang="zh-CN" altLang="en-US" dirty="0">
                <a:latin typeface="Times New Roman" panose="02020603050405020304" pitchFamily="18" charset="0"/>
              </a:rPr>
              <a:t>模型小结</a:t>
            </a:r>
          </a:p>
        </p:txBody>
      </p:sp>
      <p:sp>
        <p:nvSpPr>
          <p:cNvPr id="355331" name="Rectangle 3"/>
          <p:cNvSpPr>
            <a:spLocks noGrp="1" noChangeArrowheads="1"/>
          </p:cNvSpPr>
          <p:nvPr>
            <p:ph idx="1"/>
          </p:nvPr>
        </p:nvSpPr>
        <p:spPr/>
        <p:txBody>
          <a:bodyPr/>
          <a:lstStyle/>
          <a:p>
            <a:pPr>
              <a:lnSpc>
                <a:spcPct val="90000"/>
              </a:lnSpc>
            </a:pPr>
            <a:r>
              <a:rPr lang="en-US" altLang="zh-CN" sz="3200" dirty="0">
                <a:latin typeface="Times New Roman" panose="02020603050405020304" pitchFamily="18" charset="0"/>
              </a:rPr>
              <a:t>BIM</a:t>
            </a:r>
            <a:r>
              <a:rPr lang="zh-CN" altLang="en-US" sz="3200" dirty="0">
                <a:latin typeface="Times New Roman" panose="02020603050405020304" pitchFamily="18" charset="0"/>
              </a:rPr>
              <a:t>计算过程：目标是求排序函数 </a:t>
            </a:r>
            <a:r>
              <a:rPr lang="en-US" altLang="zh-CN" sz="3200" i="1" dirty="0">
                <a:latin typeface="Times New Roman" panose="02020603050405020304" pitchFamily="18" charset="0"/>
              </a:rPr>
              <a:t>P</a:t>
            </a:r>
            <a:r>
              <a:rPr lang="en-US" altLang="zh-CN" sz="3200" dirty="0">
                <a:latin typeface="Times New Roman" panose="02020603050405020304" pitchFamily="18" charset="0"/>
              </a:rPr>
              <a:t>(</a:t>
            </a:r>
            <a:r>
              <a:rPr lang="en-US" altLang="zh-CN" sz="3200" i="1" dirty="0">
                <a:latin typeface="Times New Roman" panose="02020603050405020304" pitchFamily="18" charset="0"/>
              </a:rPr>
              <a:t>D</a:t>
            </a:r>
            <a:r>
              <a:rPr lang="en-US" altLang="zh-CN" sz="3200" dirty="0">
                <a:latin typeface="Times New Roman" panose="02020603050405020304" pitchFamily="18" charset="0"/>
              </a:rPr>
              <a:t>|</a:t>
            </a:r>
            <a:r>
              <a:rPr lang="en-US" altLang="zh-CN" sz="3200" i="1" dirty="0">
                <a:latin typeface="Times New Roman" panose="02020603050405020304" pitchFamily="18" charset="0"/>
              </a:rPr>
              <a:t>R</a:t>
            </a:r>
            <a:r>
              <a:rPr lang="en-US" altLang="zh-CN" sz="3200" dirty="0">
                <a:latin typeface="Times New Roman" panose="02020603050405020304" pitchFamily="18" charset="0"/>
              </a:rPr>
              <a:t>=1)/</a:t>
            </a:r>
            <a:r>
              <a:rPr lang="en-US" altLang="zh-CN" sz="3200" i="1" dirty="0">
                <a:latin typeface="Times New Roman" panose="02020603050405020304" pitchFamily="18" charset="0"/>
              </a:rPr>
              <a:t>P</a:t>
            </a:r>
            <a:r>
              <a:rPr lang="en-US" altLang="zh-CN" sz="3200" dirty="0">
                <a:latin typeface="Times New Roman" panose="02020603050405020304" pitchFamily="18" charset="0"/>
              </a:rPr>
              <a:t>(</a:t>
            </a:r>
            <a:r>
              <a:rPr lang="en-US" altLang="zh-CN" sz="3200" i="1" dirty="0">
                <a:latin typeface="Times New Roman" panose="02020603050405020304" pitchFamily="18" charset="0"/>
              </a:rPr>
              <a:t>D</a:t>
            </a:r>
            <a:r>
              <a:rPr lang="en-US" altLang="zh-CN" sz="3200" dirty="0">
                <a:latin typeface="Times New Roman" panose="02020603050405020304" pitchFamily="18" charset="0"/>
              </a:rPr>
              <a:t>|</a:t>
            </a:r>
            <a:r>
              <a:rPr lang="en-US" altLang="zh-CN" sz="3200" i="1" dirty="0">
                <a:latin typeface="Times New Roman" panose="02020603050405020304" pitchFamily="18" charset="0"/>
              </a:rPr>
              <a:t>R</a:t>
            </a:r>
            <a:r>
              <a:rPr lang="en-US" altLang="zh-CN" sz="3200" dirty="0">
                <a:latin typeface="Times New Roman" panose="02020603050405020304" pitchFamily="18" charset="0"/>
              </a:rPr>
              <a:t>=0)</a:t>
            </a:r>
          </a:p>
          <a:p>
            <a:pPr lvl="1">
              <a:lnSpc>
                <a:spcPct val="90000"/>
              </a:lnSpc>
            </a:pPr>
            <a:r>
              <a:rPr lang="zh-CN" altLang="en-US" sz="2800" dirty="0">
                <a:latin typeface="Times New Roman" panose="02020603050405020304" pitchFamily="18" charset="0"/>
              </a:rPr>
              <a:t>首先估计或计算每个</a:t>
            </a:r>
            <a:r>
              <a:rPr lang="en-US" altLang="zh-CN" sz="2800" dirty="0">
                <a:latin typeface="Times New Roman" panose="02020603050405020304" pitchFamily="18" charset="0"/>
              </a:rPr>
              <a:t>term</a:t>
            </a:r>
            <a:r>
              <a:rPr lang="zh-CN" altLang="en-US" sz="2800" dirty="0">
                <a:latin typeface="Times New Roman" panose="02020603050405020304" pitchFamily="18" charset="0"/>
              </a:rPr>
              <a:t>分别在相关文档和不相关文档中的出现概率</a:t>
            </a:r>
            <a:r>
              <a:rPr lang="en-US" altLang="zh-CN" sz="2800" i="1" dirty="0">
                <a:latin typeface="Times New Roman" panose="02020603050405020304" pitchFamily="18" charset="0"/>
              </a:rPr>
              <a:t>p</a:t>
            </a:r>
            <a:r>
              <a:rPr lang="en-US" altLang="zh-CN" sz="2800" i="1" baseline="-25000" dirty="0">
                <a:latin typeface="Times New Roman" panose="02020603050405020304" pitchFamily="18" charset="0"/>
              </a:rPr>
              <a:t>i</a:t>
            </a:r>
            <a:r>
              <a:rPr lang="en-US" altLang="zh-CN" sz="2800" dirty="0">
                <a:latin typeface="Times New Roman" panose="02020603050405020304" pitchFamily="18" charset="0"/>
              </a:rPr>
              <a:t>=</a:t>
            </a:r>
            <a:r>
              <a:rPr lang="en-US" altLang="zh-CN" sz="2800" i="1" dirty="0">
                <a:latin typeface="Times New Roman" panose="02020603050405020304" pitchFamily="18" charset="0"/>
              </a:rPr>
              <a:t>P</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t</a:t>
            </a:r>
            <a:r>
              <a:rPr lang="en-US" altLang="zh-CN" sz="2800" dirty="0" err="1">
                <a:latin typeface="Times New Roman" panose="02020603050405020304" pitchFamily="18" charset="0"/>
              </a:rPr>
              <a:t>|</a:t>
            </a:r>
            <a:r>
              <a:rPr lang="en-US" altLang="zh-CN" sz="2800" i="1" dirty="0" err="1">
                <a:latin typeface="Times New Roman" panose="02020603050405020304" pitchFamily="18" charset="0"/>
              </a:rPr>
              <a:t>R</a:t>
            </a:r>
            <a:r>
              <a:rPr lang="en-US" altLang="zh-CN" sz="2800" dirty="0">
                <a:latin typeface="Times New Roman" panose="02020603050405020304" pitchFamily="18" charset="0"/>
              </a:rPr>
              <a:t>=1)</a:t>
            </a:r>
            <a:r>
              <a:rPr lang="zh-CN" altLang="en-US" sz="2800" dirty="0">
                <a:latin typeface="Times New Roman" panose="02020603050405020304" pitchFamily="18" charset="0"/>
              </a:rPr>
              <a:t>及</a:t>
            </a:r>
            <a:r>
              <a:rPr lang="en-US" altLang="zh-CN" sz="2800" i="1" dirty="0" err="1">
                <a:latin typeface="Times New Roman" panose="02020603050405020304" pitchFamily="18" charset="0"/>
              </a:rPr>
              <a:t>q</a:t>
            </a:r>
            <a:r>
              <a:rPr lang="en-US" altLang="zh-CN" sz="2800" i="1" baseline="-25000" dirty="0" err="1">
                <a:latin typeface="Times New Roman" panose="02020603050405020304" pitchFamily="18" charset="0"/>
              </a:rPr>
              <a:t>i</a:t>
            </a:r>
            <a:r>
              <a:rPr lang="en-US" altLang="zh-CN" sz="2800" dirty="0">
                <a:latin typeface="Times New Roman" panose="02020603050405020304" pitchFamily="18" charset="0"/>
              </a:rPr>
              <a:t>=</a:t>
            </a:r>
            <a:r>
              <a:rPr lang="en-US" altLang="zh-CN" sz="2800" i="1" dirty="0">
                <a:latin typeface="Times New Roman" panose="02020603050405020304" pitchFamily="18" charset="0"/>
              </a:rPr>
              <a:t>P</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t</a:t>
            </a:r>
            <a:r>
              <a:rPr lang="en-US" altLang="zh-CN" sz="2800" dirty="0" err="1">
                <a:latin typeface="Times New Roman" panose="02020603050405020304" pitchFamily="18" charset="0"/>
              </a:rPr>
              <a:t>|</a:t>
            </a:r>
            <a:r>
              <a:rPr lang="en-US" altLang="zh-CN" sz="2800" i="1" dirty="0" err="1">
                <a:latin typeface="Times New Roman" panose="02020603050405020304" pitchFamily="18" charset="0"/>
              </a:rPr>
              <a:t>R</a:t>
            </a:r>
            <a:r>
              <a:rPr lang="en-US" altLang="zh-CN" sz="2800" dirty="0">
                <a:latin typeface="Times New Roman" panose="02020603050405020304" pitchFamily="18" charset="0"/>
              </a:rPr>
              <a:t>=0)</a:t>
            </a:r>
          </a:p>
          <a:p>
            <a:pPr lvl="1">
              <a:lnSpc>
                <a:spcPct val="90000"/>
              </a:lnSpc>
            </a:pPr>
            <a:endParaRPr lang="en-US" altLang="zh-CN" sz="2800" dirty="0">
              <a:latin typeface="Times New Roman" panose="02020603050405020304" pitchFamily="18" charset="0"/>
            </a:endParaRPr>
          </a:p>
          <a:p>
            <a:pPr lvl="1">
              <a:lnSpc>
                <a:spcPct val="90000"/>
              </a:lnSpc>
            </a:pPr>
            <a:r>
              <a:rPr lang="zh-CN" altLang="en-US" sz="2800" dirty="0">
                <a:latin typeface="Times New Roman" panose="02020603050405020304" pitchFamily="18" charset="0"/>
              </a:rPr>
              <a:t>然后根据独立性假设，将</a:t>
            </a:r>
            <a:r>
              <a:rPr lang="en-US" altLang="zh-CN" sz="2800" i="1" dirty="0">
                <a:latin typeface="Times New Roman" panose="02020603050405020304" pitchFamily="18" charset="0"/>
              </a:rPr>
              <a:t>P</a:t>
            </a:r>
            <a:r>
              <a:rPr lang="en-US" altLang="zh-CN" sz="2800" dirty="0">
                <a:latin typeface="Times New Roman" panose="02020603050405020304" pitchFamily="18" charset="0"/>
              </a:rPr>
              <a:t>(</a:t>
            </a:r>
            <a:r>
              <a:rPr lang="en-US" altLang="zh-CN" sz="2800" i="1" dirty="0">
                <a:latin typeface="Times New Roman" panose="02020603050405020304" pitchFamily="18" charset="0"/>
              </a:rPr>
              <a:t>D</a:t>
            </a:r>
            <a:r>
              <a:rPr lang="en-US" altLang="zh-CN" sz="2800" dirty="0">
                <a:latin typeface="Times New Roman" panose="02020603050405020304" pitchFamily="18" charset="0"/>
              </a:rPr>
              <a:t>|</a:t>
            </a:r>
            <a:r>
              <a:rPr lang="en-US" altLang="zh-CN" sz="2800" i="1" dirty="0">
                <a:latin typeface="Times New Roman" panose="02020603050405020304" pitchFamily="18" charset="0"/>
              </a:rPr>
              <a:t>R</a:t>
            </a:r>
            <a:r>
              <a:rPr lang="en-US" altLang="zh-CN" sz="2800" dirty="0">
                <a:latin typeface="Times New Roman" panose="02020603050405020304" pitchFamily="18" charset="0"/>
              </a:rPr>
              <a:t>=1)/</a:t>
            </a:r>
            <a:r>
              <a:rPr lang="en-US" altLang="zh-CN" sz="2800" i="1" dirty="0">
                <a:latin typeface="Times New Roman" panose="02020603050405020304" pitchFamily="18" charset="0"/>
              </a:rPr>
              <a:t>P</a:t>
            </a:r>
            <a:r>
              <a:rPr lang="en-US" altLang="zh-CN" sz="2800" dirty="0">
                <a:latin typeface="Times New Roman" panose="02020603050405020304" pitchFamily="18" charset="0"/>
              </a:rPr>
              <a:t>(</a:t>
            </a:r>
            <a:r>
              <a:rPr lang="en-US" altLang="zh-CN" sz="2800" i="1" dirty="0">
                <a:latin typeface="Times New Roman" panose="02020603050405020304" pitchFamily="18" charset="0"/>
              </a:rPr>
              <a:t>D</a:t>
            </a:r>
            <a:r>
              <a:rPr lang="en-US" altLang="zh-CN" sz="2800" dirty="0">
                <a:latin typeface="Times New Roman" panose="02020603050405020304" pitchFamily="18" charset="0"/>
              </a:rPr>
              <a:t>|</a:t>
            </a:r>
            <a:r>
              <a:rPr lang="en-US" altLang="zh-CN" sz="2800" i="1" dirty="0">
                <a:latin typeface="Times New Roman" panose="02020603050405020304" pitchFamily="18" charset="0"/>
              </a:rPr>
              <a:t>R</a:t>
            </a:r>
            <a:r>
              <a:rPr lang="en-US" altLang="zh-CN" sz="2800" dirty="0">
                <a:latin typeface="Times New Roman" panose="02020603050405020304" pitchFamily="18" charset="0"/>
              </a:rPr>
              <a:t>=0) </a:t>
            </a:r>
            <a:r>
              <a:rPr lang="zh-CN" altLang="en-US" sz="2800" dirty="0">
                <a:latin typeface="Times New Roman" panose="02020603050405020304" pitchFamily="18" charset="0"/>
              </a:rPr>
              <a:t>转化为</a:t>
            </a:r>
            <a:r>
              <a:rPr lang="en-US" altLang="zh-CN" sz="2800" i="1" dirty="0">
                <a:latin typeface="Times New Roman" panose="02020603050405020304" pitchFamily="18" charset="0"/>
              </a:rPr>
              <a:t>p</a:t>
            </a:r>
            <a:r>
              <a:rPr lang="en-US" altLang="zh-CN" sz="2800" i="1" baseline="-25000" dirty="0">
                <a:latin typeface="Times New Roman" panose="02020603050405020304" pitchFamily="18" charset="0"/>
              </a:rPr>
              <a:t>i</a:t>
            </a:r>
            <a:r>
              <a:rPr lang="zh-CN" altLang="en-US" sz="2800" dirty="0">
                <a:latin typeface="Times New Roman" panose="02020603050405020304" pitchFamily="18" charset="0"/>
              </a:rPr>
              <a:t>和</a:t>
            </a:r>
            <a:r>
              <a:rPr lang="en-US" altLang="zh-CN" sz="2800" i="1" dirty="0" err="1">
                <a:latin typeface="Times New Roman" panose="02020603050405020304" pitchFamily="18" charset="0"/>
              </a:rPr>
              <a:t>q</a:t>
            </a:r>
            <a:r>
              <a:rPr lang="en-US" altLang="zh-CN" sz="2800" i="1" baseline="-25000" dirty="0" err="1">
                <a:latin typeface="Times New Roman" panose="02020603050405020304" pitchFamily="18" charset="0"/>
              </a:rPr>
              <a:t>i</a:t>
            </a:r>
            <a:r>
              <a:rPr lang="zh-CN" altLang="en-US" sz="2800" dirty="0">
                <a:latin typeface="Times New Roman" panose="02020603050405020304" pitchFamily="18" charset="0"/>
              </a:rPr>
              <a:t>的某种组合，将</a:t>
            </a:r>
            <a:r>
              <a:rPr lang="en-US" altLang="zh-CN" sz="2800" i="1" dirty="0">
                <a:latin typeface="Times New Roman" panose="02020603050405020304" pitchFamily="18" charset="0"/>
              </a:rPr>
              <a:t>p</a:t>
            </a:r>
            <a:r>
              <a:rPr lang="en-US" altLang="zh-CN" sz="2800" i="1" baseline="-25000" dirty="0">
                <a:latin typeface="Times New Roman" panose="02020603050405020304" pitchFamily="18" charset="0"/>
              </a:rPr>
              <a:t>i</a:t>
            </a:r>
            <a:r>
              <a:rPr lang="zh-CN" altLang="en-US" sz="2800" dirty="0">
                <a:latin typeface="Times New Roman" panose="02020603050405020304" pitchFamily="18" charset="0"/>
              </a:rPr>
              <a:t>和</a:t>
            </a:r>
            <a:r>
              <a:rPr lang="en-US" altLang="zh-CN" sz="2800" i="1" dirty="0" err="1">
                <a:latin typeface="Times New Roman" panose="02020603050405020304" pitchFamily="18" charset="0"/>
              </a:rPr>
              <a:t>q</a:t>
            </a:r>
            <a:r>
              <a:rPr lang="en-US" altLang="zh-CN" sz="2800" i="1" baseline="-25000" dirty="0" err="1">
                <a:latin typeface="Times New Roman" panose="02020603050405020304" pitchFamily="18" charset="0"/>
              </a:rPr>
              <a:t>i</a:t>
            </a:r>
            <a:r>
              <a:rPr lang="zh-CN" altLang="en-US" sz="2800" dirty="0">
                <a:latin typeface="Times New Roman" panose="02020603050405020304" pitchFamily="18" charset="0"/>
              </a:rPr>
              <a:t>代入即可求解。</a:t>
            </a:r>
          </a:p>
        </p:txBody>
      </p:sp>
      <p:sp>
        <p:nvSpPr>
          <p:cNvPr id="6" name="灯片编号占位符 5"/>
          <p:cNvSpPr>
            <a:spLocks noGrp="1"/>
          </p:cNvSpPr>
          <p:nvPr>
            <p:ph type="sldNum" sz="quarter" idx="12"/>
          </p:nvPr>
        </p:nvSpPr>
        <p:spPr/>
        <p:txBody>
          <a:bodyPr/>
          <a:lstStyle/>
          <a:p>
            <a:fld id="{F246458E-7A20-4437-AD9A-39A60EC5D139}" type="slidenum">
              <a:rPr lang="en-US" altLang="zh-CN"/>
              <a:t>49</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相关反馈的基本思想</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14578"/>
            <a:ext cx="828680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用户提交一个</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简短的</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查询</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搜索引擎返回一系列文档</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用户将部分返回文档标记为相关的，将部分文档标记为不相关的</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搜索引擎根据标记结果计算得到信息需求的一个新查询表示。当然我们希望该表示好于初始的查询表示</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搜索引擎对新查询进行处理，返回新结果</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新结果可望（理想上说）有更高的召回率</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a:t>
            </a:fld>
            <a:endParaRPr lang="en-US"/>
          </a:p>
        </p:txBody>
      </p:sp>
    </p:spTree>
    <p:extLst>
      <p:ext uri="{BB962C8B-B14F-4D97-AF65-F5344CB8AC3E}">
        <p14:creationId xmlns:p14="http://schemas.microsoft.com/office/powerpoint/2010/main" val="66169379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altLang="zh-CN" dirty="0">
                <a:latin typeface="Times New Roman" panose="02020603050405020304" pitchFamily="18" charset="0"/>
              </a:rPr>
              <a:t>BIM</a:t>
            </a:r>
            <a:r>
              <a:rPr lang="zh-CN" altLang="en-US" dirty="0">
                <a:latin typeface="Times New Roman" panose="02020603050405020304" pitchFamily="18" charset="0"/>
              </a:rPr>
              <a:t>模型的优缺点</a:t>
            </a:r>
          </a:p>
        </p:txBody>
      </p:sp>
      <p:sp>
        <p:nvSpPr>
          <p:cNvPr id="327683" name="Rectangle 3"/>
          <p:cNvSpPr>
            <a:spLocks noGrp="1" noChangeArrowheads="1"/>
          </p:cNvSpPr>
          <p:nvPr>
            <p:ph idx="1"/>
          </p:nvPr>
        </p:nvSpPr>
        <p:spPr/>
        <p:txBody>
          <a:bodyPr/>
          <a:lstStyle/>
          <a:p>
            <a:r>
              <a:rPr lang="zh-CN" altLang="en-US" sz="3600" dirty="0"/>
              <a:t>优点：</a:t>
            </a:r>
          </a:p>
          <a:p>
            <a:pPr lvl="1"/>
            <a:r>
              <a:rPr lang="en-US" altLang="zh-CN" sz="3200" dirty="0">
                <a:latin typeface="Times New Roman" panose="02020603050405020304" pitchFamily="18" charset="0"/>
              </a:rPr>
              <a:t>BIM</a:t>
            </a:r>
            <a:r>
              <a:rPr lang="zh-CN" altLang="en-US" sz="3200" dirty="0">
                <a:latin typeface="Times New Roman" panose="02020603050405020304" pitchFamily="18" charset="0"/>
              </a:rPr>
              <a:t>模型建立在数学基础上，理论性较强</a:t>
            </a:r>
          </a:p>
          <a:p>
            <a:endParaRPr lang="en-US" altLang="zh-CN" sz="3600" dirty="0">
              <a:latin typeface="Times New Roman" panose="02020603050405020304" pitchFamily="18" charset="0"/>
            </a:endParaRPr>
          </a:p>
          <a:p>
            <a:r>
              <a:rPr lang="zh-CN" altLang="en-US" sz="3600" dirty="0">
                <a:latin typeface="Times New Roman" panose="02020603050405020304" pitchFamily="18" charset="0"/>
              </a:rPr>
              <a:t>缺点：</a:t>
            </a:r>
          </a:p>
          <a:p>
            <a:pPr lvl="1"/>
            <a:r>
              <a:rPr lang="zh-CN" altLang="en-US" sz="3200" dirty="0">
                <a:latin typeface="Times New Roman" panose="02020603050405020304" pitchFamily="18" charset="0"/>
              </a:rPr>
              <a:t>需要估计参数</a:t>
            </a:r>
          </a:p>
          <a:p>
            <a:pPr lvl="1"/>
            <a:r>
              <a:rPr lang="zh-CN" altLang="en-US" sz="3200" dirty="0">
                <a:latin typeface="Times New Roman" panose="02020603050405020304" pitchFamily="18" charset="0"/>
              </a:rPr>
              <a:t>原始的</a:t>
            </a:r>
            <a:r>
              <a:rPr lang="en-US" altLang="zh-CN" sz="3200" dirty="0">
                <a:latin typeface="Times New Roman" panose="02020603050405020304" pitchFamily="18" charset="0"/>
              </a:rPr>
              <a:t>BIM</a:t>
            </a:r>
            <a:r>
              <a:rPr lang="zh-CN" altLang="en-US" sz="3200" dirty="0">
                <a:latin typeface="Times New Roman" panose="02020603050405020304" pitchFamily="18" charset="0"/>
              </a:rPr>
              <a:t>没有考虑</a:t>
            </a:r>
            <a:r>
              <a:rPr lang="en-US" altLang="zh-CN" sz="3200" dirty="0">
                <a:latin typeface="Times New Roman" panose="02020603050405020304" pitchFamily="18" charset="0"/>
              </a:rPr>
              <a:t>TF</a:t>
            </a:r>
            <a:r>
              <a:rPr lang="zh-CN" altLang="en-US" sz="3200" dirty="0">
                <a:latin typeface="Times New Roman" panose="02020603050405020304" pitchFamily="18" charset="0"/>
              </a:rPr>
              <a:t>、文档长度因素</a:t>
            </a:r>
            <a:endParaRPr lang="en-US" altLang="zh-CN" sz="3200" dirty="0">
              <a:latin typeface="Times New Roman" panose="02020603050405020304" pitchFamily="18" charset="0"/>
            </a:endParaRPr>
          </a:p>
          <a:p>
            <a:pPr lvl="1"/>
            <a:r>
              <a:rPr lang="en-US" altLang="zh-CN" sz="3200" dirty="0">
                <a:latin typeface="Times New Roman" panose="02020603050405020304" pitchFamily="18" charset="0"/>
              </a:rPr>
              <a:t>BIM</a:t>
            </a:r>
            <a:r>
              <a:rPr lang="zh-CN" altLang="en-US" sz="3200" dirty="0">
                <a:latin typeface="Times New Roman" panose="02020603050405020304" pitchFamily="18" charset="0"/>
              </a:rPr>
              <a:t>中同样存在词项独立性假设</a:t>
            </a:r>
          </a:p>
        </p:txBody>
      </p:sp>
      <p:sp>
        <p:nvSpPr>
          <p:cNvPr id="6" name="灯片编号占位符 5"/>
          <p:cNvSpPr>
            <a:spLocks noGrp="1"/>
          </p:cNvSpPr>
          <p:nvPr>
            <p:ph type="sldNum" sz="quarter" idx="12"/>
          </p:nvPr>
        </p:nvSpPr>
        <p:spPr/>
        <p:txBody>
          <a:bodyPr/>
          <a:lstStyle/>
          <a:p>
            <a:fld id="{D5C584F7-1994-4254-9432-EC558A5A7CFD}" type="slidenum">
              <a:rPr lang="en-US" altLang="zh-CN"/>
              <a:t>50</a:t>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sz="3600" dirty="0"/>
              <a:t>提纲</a:t>
            </a:r>
            <a:endParaRPr lang="de-DE" sz="3600"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t>51</a:t>
            </a:fld>
            <a:endParaRPr lang="en-US"/>
          </a:p>
        </p:txBody>
      </p:sp>
      <p:sp>
        <p:nvSpPr>
          <p:cNvPr id="80899" name="Text Box 3"/>
          <p:cNvSpPr txBox="1">
            <a:spLocks noChangeArrowheads="1"/>
          </p:cNvSpPr>
          <p:nvPr/>
        </p:nvSpPr>
        <p:spPr bwMode="auto">
          <a:xfrm>
            <a:off x="138113" y="1774825"/>
            <a:ext cx="8505825" cy="4725988"/>
          </a:xfrm>
          <a:prstGeom prst="rect">
            <a:avLst/>
          </a:prstGeom>
          <a:noFill/>
          <a:ln w="9525">
            <a:noFill/>
            <a:round/>
          </a:ln>
        </p:spPr>
        <p:txBody>
          <a:bodyPr/>
          <a:lstStyle/>
          <a:p>
            <a:pPr marL="514350" indent="-514350" defTabSz="-635">
              <a:lnSpc>
                <a:spcPct val="150000"/>
              </a:lnSpc>
              <a:spcBef>
                <a:spcPts val="700"/>
              </a:spcBef>
              <a:buClr>
                <a:srgbClr val="336699"/>
              </a:buClr>
              <a:buSzPct val="80000"/>
              <a:buFont typeface="Calibri" panose="020F0502020204030204" pitchFamily="34" charset="0"/>
              <a:buChar char="❶"/>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sz="3200" dirty="0">
                <a:solidFill>
                  <a:schemeClr val="accent1">
                    <a:lumMod val="20000"/>
                    <a:lumOff val="80000"/>
                  </a:schemeClr>
                </a:solidFill>
                <a:latin typeface="Calibri" panose="020F0502020204030204" pitchFamily="34" charset="0"/>
                <a:ea typeface="黑体" panose="02010609060101010101" pitchFamily="49" charset="-122"/>
              </a:rPr>
              <a:t>上一讲及向量空间模型回顾</a:t>
            </a:r>
            <a:endParaRPr lang="en-US" altLang="zh-CN" sz="3200" dirty="0">
              <a:solidFill>
                <a:schemeClr val="accent1">
                  <a:lumMod val="20000"/>
                  <a:lumOff val="80000"/>
                </a:schemeClr>
              </a:solidFill>
              <a:latin typeface="Calibri" panose="020F0502020204030204" pitchFamily="34" charset="0"/>
              <a:ea typeface="黑体" panose="02010609060101010101" pitchFamily="49" charset="-122"/>
            </a:endParaRPr>
          </a:p>
          <a:p>
            <a:pPr marL="514350" indent="-514350" defTabSz="-635">
              <a:lnSpc>
                <a:spcPct val="150000"/>
              </a:lnSpc>
              <a:spcBef>
                <a:spcPts val="700"/>
              </a:spcBef>
              <a:buClr>
                <a:srgbClr val="336699"/>
              </a:buClr>
              <a:buSzPct val="80000"/>
              <a:buFont typeface="Calibri" panose="020F0502020204030204" pitchFamily="34" charset="0"/>
              <a:buChar char="❷"/>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sz="3200" dirty="0">
                <a:solidFill>
                  <a:schemeClr val="accent1">
                    <a:lumMod val="20000"/>
                    <a:lumOff val="80000"/>
                  </a:schemeClr>
                </a:solidFill>
                <a:latin typeface="Calibri" panose="020F0502020204030204" pitchFamily="34" charset="0"/>
                <a:ea typeface="黑体" panose="02010609060101010101" pitchFamily="49" charset="-122"/>
              </a:rPr>
              <a:t>基本概率统计知识</a:t>
            </a:r>
            <a:endParaRPr lang="en-US" sz="3200" dirty="0">
              <a:solidFill>
                <a:schemeClr val="accent1">
                  <a:lumMod val="20000"/>
                  <a:lumOff val="80000"/>
                </a:schemeClr>
              </a:solidFill>
              <a:latin typeface="Calibri" panose="020F0502020204030204" pitchFamily="34" charset="0"/>
              <a:ea typeface="黑体" panose="02010609060101010101" pitchFamily="49" charset="-122"/>
            </a:endParaRPr>
          </a:p>
          <a:p>
            <a:pPr marL="514350" indent="-514350" defTabSz="-635">
              <a:lnSpc>
                <a:spcPct val="150000"/>
              </a:lnSpc>
              <a:spcBef>
                <a:spcPts val="700"/>
              </a:spcBef>
              <a:buClr>
                <a:srgbClr val="336699"/>
              </a:buClr>
              <a:buSzPct val="80000"/>
              <a:buFont typeface="Calibri" panose="020F0502020204030204" pitchFamily="34" charset="0"/>
              <a:buChar char="❸"/>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3200" dirty="0">
                <a:solidFill>
                  <a:schemeClr val="accent1">
                    <a:lumMod val="20000"/>
                    <a:lumOff val="80000"/>
                  </a:schemeClr>
                </a:solidFill>
                <a:latin typeface="Calibri" panose="020F0502020204030204" pitchFamily="34" charset="0"/>
                <a:ea typeface="黑体" panose="02010609060101010101" pitchFamily="49" charset="-122"/>
              </a:rPr>
              <a:t>Logistic</a:t>
            </a:r>
            <a:r>
              <a:rPr lang="zh-CN" altLang="en-US" sz="3200" dirty="0">
                <a:solidFill>
                  <a:schemeClr val="accent1">
                    <a:lumMod val="20000"/>
                    <a:lumOff val="80000"/>
                  </a:schemeClr>
                </a:solidFill>
                <a:latin typeface="Calibri" panose="020F0502020204030204" pitchFamily="34" charset="0"/>
                <a:ea typeface="黑体" panose="02010609060101010101" pitchFamily="49" charset="-122"/>
              </a:rPr>
              <a:t>回归模型</a:t>
            </a:r>
            <a:endParaRPr lang="en-US" sz="3200" dirty="0">
              <a:solidFill>
                <a:schemeClr val="accent1">
                  <a:lumMod val="20000"/>
                  <a:lumOff val="80000"/>
                </a:schemeClr>
              </a:solidFill>
              <a:latin typeface="Calibri" panose="020F0502020204030204" pitchFamily="34" charset="0"/>
              <a:ea typeface="黑体" panose="02010609060101010101" pitchFamily="49" charset="-122"/>
            </a:endParaRPr>
          </a:p>
          <a:p>
            <a:pPr marL="514350" indent="-514350" defTabSz="-635">
              <a:lnSpc>
                <a:spcPct val="150000"/>
              </a:lnSpc>
              <a:spcBef>
                <a:spcPts val="700"/>
              </a:spcBef>
              <a:buClr>
                <a:srgbClr val="336699"/>
              </a:buClr>
              <a:buSzPct val="80000"/>
              <a:buFont typeface="Calibri" panose="020F0502020204030204" pitchFamily="34" charset="0"/>
              <a:buChar char="❹"/>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chemeClr val="accent1">
                    <a:lumMod val="20000"/>
                    <a:lumOff val="80000"/>
                  </a:schemeClr>
                </a:solidFill>
                <a:latin typeface="Calibri" panose="020F0502020204030204" pitchFamily="34" charset="0"/>
                <a:ea typeface="黑体" panose="02010609060101010101" pitchFamily="49" charset="-122"/>
              </a:rPr>
              <a:t>BIM</a:t>
            </a:r>
            <a:r>
              <a:rPr lang="zh-CN" altLang="en-US" sz="3200" dirty="0">
                <a:solidFill>
                  <a:schemeClr val="accent1">
                    <a:lumMod val="20000"/>
                    <a:lumOff val="80000"/>
                  </a:schemeClr>
                </a:solidFill>
                <a:latin typeface="Calibri" panose="020F0502020204030204" pitchFamily="34" charset="0"/>
                <a:ea typeface="黑体" panose="02010609060101010101" pitchFamily="49" charset="-122"/>
              </a:rPr>
              <a:t>模型</a:t>
            </a:r>
            <a:endParaRPr lang="en-US" sz="3200" dirty="0">
              <a:solidFill>
                <a:schemeClr val="accent1">
                  <a:lumMod val="20000"/>
                  <a:lumOff val="80000"/>
                </a:schemeClr>
              </a:solidFill>
              <a:latin typeface="Calibri" panose="020F0502020204030204" pitchFamily="34" charset="0"/>
              <a:ea typeface="黑体" panose="02010609060101010101" pitchFamily="49" charset="-122"/>
            </a:endParaRPr>
          </a:p>
          <a:p>
            <a:pPr marL="514350" indent="-514350" defTabSz="-635">
              <a:lnSpc>
                <a:spcPct val="150000"/>
              </a:lnSpc>
              <a:spcBef>
                <a:spcPts val="700"/>
              </a:spcBef>
              <a:buClr>
                <a:srgbClr val="336699"/>
              </a:buClr>
              <a:buSzPct val="80000"/>
              <a:buFont typeface="Calibri" panose="020F0502020204030204" pitchFamily="34" charset="0"/>
              <a:buChar char="❺"/>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3200" dirty="0">
                <a:solidFill>
                  <a:srgbClr val="336699"/>
                </a:solidFill>
                <a:latin typeface="Calibri" panose="020F0502020204030204" pitchFamily="34" charset="0"/>
                <a:ea typeface="黑体" panose="02010609060101010101" pitchFamily="49" charset="-122"/>
              </a:rPr>
              <a:t>BM25</a:t>
            </a:r>
            <a:r>
              <a:rPr lang="zh-CN" altLang="en-US" sz="3200" dirty="0">
                <a:solidFill>
                  <a:srgbClr val="336699"/>
                </a:solidFill>
                <a:latin typeface="Calibri" panose="020F0502020204030204" pitchFamily="34" charset="0"/>
                <a:ea typeface="黑体" panose="02010609060101010101" pitchFamily="49" charset="-122"/>
              </a:rPr>
              <a:t>模型</a:t>
            </a:r>
            <a:endParaRPr lang="en-US" sz="3200" dirty="0">
              <a:solidFill>
                <a:srgbClr val="336699"/>
              </a:solidFill>
              <a:latin typeface="Calibri" panose="020F0502020204030204" pitchFamily="34" charset="0"/>
              <a:ea typeface="黑体" panose="02010609060101010101" pitchFamily="49" charset="-122"/>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E80AAD-E057-450E-A478-7285DE8386C6}"/>
              </a:ext>
            </a:extLst>
          </p:cNvPr>
          <p:cNvSpPr>
            <a:spLocks noGrp="1"/>
          </p:cNvSpPr>
          <p:nvPr>
            <p:ph type="title"/>
          </p:nvPr>
        </p:nvSpPr>
        <p:spPr/>
        <p:txBody>
          <a:bodyPr/>
          <a:lstStyle/>
          <a:p>
            <a:r>
              <a:rPr lang="zh-CN" altLang="en-US" sz="3600" dirty="0"/>
              <a:t>二重泊松分布（</a:t>
            </a:r>
            <a:r>
              <a:rPr lang="en-US" altLang="zh-CN" sz="3600" dirty="0"/>
              <a:t>2-Poisson Distribution</a:t>
            </a:r>
            <a:r>
              <a:rPr lang="zh-CN" altLang="en-US" sz="3600" dirty="0"/>
              <a:t>）</a:t>
            </a:r>
          </a:p>
        </p:txBody>
      </p:sp>
      <p:sp>
        <p:nvSpPr>
          <p:cNvPr id="3" name="内容占位符 2">
            <a:extLst>
              <a:ext uri="{FF2B5EF4-FFF2-40B4-BE49-F238E27FC236}">
                <a16:creationId xmlns:a16="http://schemas.microsoft.com/office/drawing/2014/main" id="{5713CBE0-953A-4EF2-9518-E6DF829D2CA9}"/>
              </a:ext>
            </a:extLst>
          </p:cNvPr>
          <p:cNvSpPr>
            <a:spLocks noGrp="1"/>
          </p:cNvSpPr>
          <p:nvPr>
            <p:ph idx="1"/>
          </p:nvPr>
        </p:nvSpPr>
        <p:spPr/>
        <p:txBody>
          <a:bodyPr/>
          <a:lstStyle/>
          <a:p>
            <a:r>
              <a:rPr lang="zh-CN" altLang="en-US" dirty="0"/>
              <a:t>泊松分布是一个经典的随机分布</a:t>
            </a:r>
            <a:endParaRPr lang="en-US" altLang="zh-CN" dirty="0"/>
          </a:p>
          <a:p>
            <a:r>
              <a:rPr lang="zh-CN" altLang="en-US" dirty="0"/>
              <a:t>分布公式参数：均值 </a:t>
            </a:r>
            <a:r>
              <a:rPr lang="el-GR" altLang="zh-CN" dirty="0"/>
              <a:t>λ</a:t>
            </a:r>
            <a:endParaRPr lang="en-US" altLang="zh-CN" dirty="0"/>
          </a:p>
          <a:p>
            <a:r>
              <a:rPr lang="zh-CN" altLang="en-US" dirty="0"/>
              <a:t>分布形式随参数取值变化</a:t>
            </a:r>
            <a:endParaRPr lang="en-US" altLang="zh-CN" dirty="0"/>
          </a:p>
          <a:p>
            <a:endParaRPr lang="en-US" altLang="zh-CN" dirty="0"/>
          </a:p>
          <a:p>
            <a:endParaRPr lang="en-US" altLang="zh-CN" dirty="0"/>
          </a:p>
          <a:p>
            <a:r>
              <a:rPr lang="zh-CN" altLang="en-US" dirty="0"/>
              <a:t>二重泊松分布</a:t>
            </a:r>
            <a:endParaRPr lang="en-US" altLang="zh-CN" dirty="0"/>
          </a:p>
          <a:p>
            <a:pPr lvl="1"/>
            <a:r>
              <a:rPr lang="zh-CN" altLang="en-US" dirty="0"/>
              <a:t>关于文本中词频分布的一个经典结论</a:t>
            </a:r>
            <a:endParaRPr lang="en-US" altLang="zh-CN" dirty="0"/>
          </a:p>
          <a:p>
            <a:pPr lvl="1"/>
            <a:r>
              <a:rPr lang="zh-CN" altLang="en-US" dirty="0"/>
              <a:t>在高质量精英文档集</a:t>
            </a:r>
            <a:r>
              <a:rPr lang="en-US" altLang="zh-CN" dirty="0"/>
              <a:t>(Elite Set)</a:t>
            </a:r>
            <a:r>
              <a:rPr lang="zh-CN" altLang="en-US" dirty="0"/>
              <a:t>中：均值较高，接近正态分布</a:t>
            </a:r>
            <a:endParaRPr lang="en-US" altLang="zh-CN" dirty="0"/>
          </a:p>
          <a:p>
            <a:pPr lvl="1"/>
            <a:r>
              <a:rPr lang="zh-CN" altLang="en-US" dirty="0"/>
              <a:t>在整个语料中：均值低，接近指数分布</a:t>
            </a:r>
          </a:p>
        </p:txBody>
      </p:sp>
      <p:sp>
        <p:nvSpPr>
          <p:cNvPr id="4" name="灯片编号占位符 3">
            <a:extLst>
              <a:ext uri="{FF2B5EF4-FFF2-40B4-BE49-F238E27FC236}">
                <a16:creationId xmlns:a16="http://schemas.microsoft.com/office/drawing/2014/main" id="{25885BB4-BB9B-4ABF-B6C1-37FFCE79C699}"/>
              </a:ext>
            </a:extLst>
          </p:cNvPr>
          <p:cNvSpPr>
            <a:spLocks noGrp="1"/>
          </p:cNvSpPr>
          <p:nvPr>
            <p:ph type="sldNum" sz="quarter" idx="12"/>
          </p:nvPr>
        </p:nvSpPr>
        <p:spPr/>
        <p:txBody>
          <a:bodyPr/>
          <a:lstStyle/>
          <a:p>
            <a:pPr>
              <a:defRPr/>
            </a:pPr>
            <a:fld id="{DB3EC566-48E6-4552-87D6-CB322A8F1925}" type="slidenum">
              <a:rPr lang="en-US" smtClean="0"/>
              <a:t>52</a:t>
            </a:fld>
            <a:endParaRPr lang="en-US"/>
          </a:p>
        </p:txBody>
      </p:sp>
      <p:pic>
        <p:nvPicPr>
          <p:cNvPr id="1166340" name="Picture 4" descr="Plot of the Poisson PMF">
            <a:extLst>
              <a:ext uri="{FF2B5EF4-FFF2-40B4-BE49-F238E27FC236}">
                <a16:creationId xmlns:a16="http://schemas.microsoft.com/office/drawing/2014/main" id="{24B597BC-205A-43AE-87AE-5DA4204E21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057400"/>
            <a:ext cx="34290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20152155-5102-4643-80A5-7FC1EC8057BD}"/>
              </a:ext>
            </a:extLst>
          </p:cNvPr>
          <p:cNvPicPr>
            <a:picLocks noChangeAspect="1"/>
          </p:cNvPicPr>
          <p:nvPr/>
        </p:nvPicPr>
        <p:blipFill>
          <a:blip r:embed="rId3"/>
          <a:stretch>
            <a:fillRect/>
          </a:stretch>
        </p:blipFill>
        <p:spPr>
          <a:xfrm>
            <a:off x="1187624" y="3212976"/>
            <a:ext cx="3190941" cy="720080"/>
          </a:xfrm>
          <a:prstGeom prst="rect">
            <a:avLst/>
          </a:prstGeom>
        </p:spPr>
      </p:pic>
    </p:spTree>
    <p:extLst>
      <p:ext uri="{BB962C8B-B14F-4D97-AF65-F5344CB8AC3E}">
        <p14:creationId xmlns:p14="http://schemas.microsoft.com/office/powerpoint/2010/main" val="10266194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53249"/>
          <p:cNvSpPr>
            <a:spLocks noGrp="1"/>
          </p:cNvSpPr>
          <p:nvPr>
            <p:ph type="title"/>
          </p:nvPr>
        </p:nvSpPr>
        <p:spPr/>
        <p:txBody>
          <a:bodyPr wrap="square" anchor="b"/>
          <a:lstStyle/>
          <a:p>
            <a:r>
              <a:rPr lang="zh-CN" altLang="en-US" dirty="0"/>
              <a:t>基于二重泊松模型的</a:t>
            </a:r>
            <a:r>
              <a:rPr lang="zh-CN" altLang="en-US" i="1" dirty="0"/>
              <a:t>tf</a:t>
            </a:r>
            <a:r>
              <a:rPr lang="zh-CN" altLang="en-US" dirty="0"/>
              <a:t>评分建模</a:t>
            </a:r>
          </a:p>
        </p:txBody>
      </p:sp>
      <p:sp>
        <p:nvSpPr>
          <p:cNvPr id="53250" name="文本占位符 53250"/>
          <p:cNvSpPr>
            <a:spLocks noGrp="1"/>
          </p:cNvSpPr>
          <p:nvPr>
            <p:ph idx="1"/>
          </p:nvPr>
        </p:nvSpPr>
        <p:spPr/>
        <p:txBody>
          <a:bodyPr wrap="square" anchor="t"/>
          <a:lstStyle/>
          <a:p>
            <a:pPr>
              <a:lnSpc>
                <a:spcPct val="80000"/>
              </a:lnSpc>
            </a:pPr>
            <a:r>
              <a:rPr lang="zh-CN" altLang="en-US"/>
              <a:t>考虑</a:t>
            </a:r>
            <a:r>
              <a:rPr lang="en-US" altLang="zh-CN" i="1"/>
              <a:t>tf</a:t>
            </a:r>
            <a:r>
              <a:rPr lang="zh-CN" altLang="en-US"/>
              <a:t>，则</a:t>
            </a:r>
            <a:r>
              <a:rPr lang="en-US" altLang="zh-CN"/>
              <a:t>RSJ</a:t>
            </a:r>
            <a:r>
              <a:rPr lang="zh-CN" altLang="en-US"/>
              <a:t>公式变为：</a:t>
            </a:r>
          </a:p>
          <a:p>
            <a:pPr>
              <a:lnSpc>
                <a:spcPct val="80000"/>
              </a:lnSpc>
            </a:pPr>
            <a:endParaRPr lang="zh-CN" altLang="en-US"/>
          </a:p>
          <a:p>
            <a:pPr>
              <a:lnSpc>
                <a:spcPct val="80000"/>
              </a:lnSpc>
            </a:pPr>
            <a:endParaRPr lang="zh-CN" altLang="en-US"/>
          </a:p>
          <a:p>
            <a:pPr>
              <a:lnSpc>
                <a:spcPct val="80000"/>
              </a:lnSpc>
            </a:pPr>
            <a:r>
              <a:rPr lang="zh-CN" altLang="en-US"/>
              <a:t>将二重泊松模型带入到上述公式，我们可以得到：</a:t>
            </a:r>
          </a:p>
          <a:p>
            <a:pPr>
              <a:lnSpc>
                <a:spcPct val="80000"/>
              </a:lnSpc>
            </a:pPr>
            <a:endParaRPr lang="zh-CN" altLang="en-US"/>
          </a:p>
          <a:p>
            <a:pPr>
              <a:lnSpc>
                <a:spcPct val="80000"/>
              </a:lnSpc>
            </a:pPr>
            <a:endParaRPr lang="zh-CN" altLang="en-US"/>
          </a:p>
          <a:p>
            <a:pPr>
              <a:lnSpc>
                <a:spcPct val="80000"/>
              </a:lnSpc>
            </a:pPr>
            <a:r>
              <a:rPr lang="en-US" altLang="zh-CN">
                <a:sym typeface="Arial" panose="020B0604020202020204" pitchFamily="34" charset="0"/>
              </a:rPr>
              <a:t>λ</a:t>
            </a:r>
            <a:r>
              <a:rPr lang="zh-CN" altLang="en-US">
                <a:sym typeface="Arial" panose="020B0604020202020204" pitchFamily="34" charset="0"/>
              </a:rPr>
              <a:t>和</a:t>
            </a:r>
            <a:r>
              <a:rPr lang="en-US" altLang="zh-CN">
                <a:sym typeface="Arial" panose="020B0604020202020204" pitchFamily="34" charset="0"/>
              </a:rPr>
              <a:t>μ</a:t>
            </a:r>
            <a:r>
              <a:rPr lang="zh-CN" altLang="en-US">
                <a:sym typeface="Arial" panose="020B0604020202020204" pitchFamily="34" charset="0"/>
              </a:rPr>
              <a:t>分别是在</a:t>
            </a:r>
            <a:r>
              <a:rPr lang="en-US" altLang="zh-CN">
                <a:sym typeface="Arial" panose="020B0604020202020204" pitchFamily="34" charset="0"/>
              </a:rPr>
              <a:t>elite set</a:t>
            </a:r>
            <a:r>
              <a:rPr lang="zh-CN" altLang="en-US">
                <a:sym typeface="Arial" panose="020B0604020202020204" pitchFamily="34" charset="0"/>
              </a:rPr>
              <a:t>和整个语料中的泊松分布均值参数，</a:t>
            </a:r>
            <a:r>
              <a:rPr lang="en-US" altLang="zh-CN">
                <a:sym typeface="Arial" panose="020B0604020202020204" pitchFamily="34" charset="0"/>
              </a:rPr>
              <a:t>p' = (doc elite for t | R), q'</a:t>
            </a:r>
            <a:r>
              <a:rPr lang="zh-CN" altLang="en-US">
                <a:sym typeface="Arial" panose="020B0604020202020204" pitchFamily="34" charset="0"/>
              </a:rPr>
              <a:t>是      中相应的概率</a:t>
            </a:r>
          </a:p>
          <a:p>
            <a:pPr>
              <a:lnSpc>
                <a:spcPct val="80000"/>
              </a:lnSpc>
            </a:pPr>
            <a:r>
              <a:rPr lang="zh-CN" altLang="en-US">
                <a:sym typeface="Arial" panose="020B0604020202020204" pitchFamily="34" charset="0"/>
              </a:rPr>
              <a:t>估计问题：四个参数，均无直接计算依据</a:t>
            </a:r>
          </a:p>
          <a:p>
            <a:pPr lvl="1">
              <a:lnSpc>
                <a:spcPct val="80000"/>
              </a:lnSpc>
            </a:pPr>
            <a:r>
              <a:rPr lang="en-US" altLang="zh-CN">
                <a:sym typeface="Arial" panose="020B0604020202020204" pitchFamily="34" charset="0"/>
              </a:rPr>
              <a:t>Elite</a:t>
            </a:r>
            <a:r>
              <a:rPr lang="zh-CN" altLang="en-US">
                <a:sym typeface="Arial" panose="020B0604020202020204" pitchFamily="34" charset="0"/>
              </a:rPr>
              <a:t>是一个隐含变量</a:t>
            </a:r>
          </a:p>
        </p:txBody>
      </p:sp>
      <p:pic>
        <p:nvPicPr>
          <p:cNvPr id="53251" name="图片 53251"/>
          <p:cNvPicPr>
            <a:picLocks noChangeAspect="1"/>
          </p:cNvPicPr>
          <p:nvPr/>
        </p:nvPicPr>
        <p:blipFill>
          <a:blip r:embed="rId3"/>
          <a:stretch>
            <a:fillRect/>
          </a:stretch>
        </p:blipFill>
        <p:spPr>
          <a:xfrm>
            <a:off x="2725738" y="1900238"/>
            <a:ext cx="3908425" cy="1079500"/>
          </a:xfrm>
          <a:prstGeom prst="rect">
            <a:avLst/>
          </a:prstGeom>
          <a:noFill/>
          <a:ln w="9525">
            <a:noFill/>
          </a:ln>
        </p:spPr>
      </p:pic>
      <p:pic>
        <p:nvPicPr>
          <p:cNvPr id="53252" name="图片 53252"/>
          <p:cNvPicPr>
            <a:picLocks noChangeAspect="1"/>
          </p:cNvPicPr>
          <p:nvPr/>
        </p:nvPicPr>
        <p:blipFill>
          <a:blip r:embed="rId4"/>
          <a:stretch>
            <a:fillRect/>
          </a:stretch>
        </p:blipFill>
        <p:spPr>
          <a:xfrm>
            <a:off x="1570038" y="3292475"/>
            <a:ext cx="6143625" cy="790575"/>
          </a:xfrm>
          <a:prstGeom prst="rect">
            <a:avLst/>
          </a:prstGeom>
          <a:noFill/>
          <a:ln w="9525">
            <a:noFill/>
          </a:ln>
        </p:spPr>
      </p:pic>
      <p:pic>
        <p:nvPicPr>
          <p:cNvPr id="53253" name="图片 53253"/>
          <p:cNvPicPr>
            <a:picLocks noChangeAspect="1"/>
          </p:cNvPicPr>
          <p:nvPr/>
        </p:nvPicPr>
        <p:blipFill>
          <a:blip r:embed="rId5"/>
          <a:stretch>
            <a:fillRect/>
          </a:stretch>
        </p:blipFill>
        <p:spPr>
          <a:xfrm>
            <a:off x="6399213" y="4456113"/>
            <a:ext cx="379412" cy="438150"/>
          </a:xfrm>
          <a:prstGeom prst="rect">
            <a:avLst/>
          </a:prstGeom>
          <a:noFill/>
          <a:ln w="9525">
            <a:noFill/>
          </a:ln>
        </p:spPr>
      </p:pic>
      <p:sp>
        <p:nvSpPr>
          <p:cNvPr id="53254" name="灯片编号占位符 1"/>
          <p:cNvSpPr>
            <a:spLocks noGrp="1"/>
          </p:cNvSpPr>
          <p:nvPr>
            <p:ph type="sldNum" sz="quarter" idx="12"/>
          </p:nvPr>
        </p:nvSpPr>
        <p:spPr/>
        <p:txBody>
          <a:bodyPr wrap="square" anchor="ctr"/>
          <a:lstStyle/>
          <a:p>
            <a:fld id="{9A0DB2DC-4C9A-4742-B13C-FB6460FD3503}" type="slidenum">
              <a:rPr lang="zh-CN" altLang="en-US" dirty="0">
                <a:solidFill>
                  <a:srgbClr val="898989"/>
                </a:solidFill>
                <a:ea typeface="宋体" panose="02010600030101010101" pitchFamily="2" charset="-122"/>
                <a:sym typeface="Calibri" panose="020F0502020204030204" pitchFamily="34" charset="0"/>
              </a:rPr>
              <a:t>53</a:t>
            </a:fld>
            <a:endParaRPr lang="zh-CN" altLang="en-US" dirty="0">
              <a:solidFill>
                <a:srgbClr val="898989"/>
              </a:solidFill>
              <a:ea typeface="宋体" panose="02010600030101010101" pitchFamily="2" charset="-122"/>
              <a:sym typeface="Calibri" panose="020F050202020403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54273"/>
          <p:cNvSpPr>
            <a:spLocks noGrp="1"/>
          </p:cNvSpPr>
          <p:nvPr>
            <p:ph type="title"/>
          </p:nvPr>
        </p:nvSpPr>
        <p:spPr/>
        <p:txBody>
          <a:bodyPr wrap="square" anchor="b"/>
          <a:lstStyle/>
          <a:p>
            <a:r>
              <a:rPr lang="zh-CN" altLang="en-US" dirty="0"/>
              <a:t>一个粗略的</a:t>
            </a:r>
            <a:r>
              <a:rPr lang="zh-CN" altLang="en-US" i="1" dirty="0"/>
              <a:t>tf</a:t>
            </a:r>
            <a:r>
              <a:rPr lang="zh-CN" altLang="en-US" dirty="0"/>
              <a:t>模型</a:t>
            </a:r>
          </a:p>
        </p:txBody>
      </p:sp>
      <p:sp>
        <p:nvSpPr>
          <p:cNvPr id="54274" name="文本占位符 54274"/>
          <p:cNvSpPr>
            <a:spLocks noGrp="1"/>
          </p:cNvSpPr>
          <p:nvPr>
            <p:ph idx="1"/>
          </p:nvPr>
        </p:nvSpPr>
        <p:spPr/>
        <p:txBody>
          <a:bodyPr wrap="square" anchor="t"/>
          <a:lstStyle/>
          <a:p>
            <a:pPr>
              <a:lnSpc>
                <a:spcPct val="90000"/>
              </a:lnSpc>
            </a:pPr>
            <a:r>
              <a:rPr lang="zh-CN" altLang="en-US" dirty="0"/>
              <a:t>上面的二重泊松模型公式可变换为：</a:t>
            </a:r>
          </a:p>
          <a:p>
            <a:pPr>
              <a:lnSpc>
                <a:spcPct val="90000"/>
              </a:lnSpc>
            </a:pPr>
            <a:endParaRPr lang="zh-CN" altLang="en-US" dirty="0"/>
          </a:p>
          <a:p>
            <a:pPr>
              <a:lnSpc>
                <a:spcPct val="90000"/>
              </a:lnSpc>
            </a:pPr>
            <a:endParaRPr lang="zh-CN" altLang="en-US" dirty="0"/>
          </a:p>
          <a:p>
            <a:pPr>
              <a:lnSpc>
                <a:spcPct val="90000"/>
              </a:lnSpc>
            </a:pPr>
            <a:r>
              <a:rPr lang="en-US" altLang="zh-CN" dirty="0"/>
              <a:t>μ</a:t>
            </a:r>
            <a:r>
              <a:rPr lang="zh-CN" altLang="en-US" dirty="0"/>
              <a:t>远小于</a:t>
            </a:r>
            <a:r>
              <a:rPr lang="en-US" altLang="zh-CN" dirty="0"/>
              <a:t>λ. </a:t>
            </a:r>
            <a:r>
              <a:rPr lang="zh-CN" altLang="en-US" dirty="0"/>
              <a:t>当</a:t>
            </a:r>
            <a:r>
              <a:rPr lang="en-US" altLang="zh-CN" dirty="0" err="1"/>
              <a:t>tf</a:t>
            </a:r>
            <a:r>
              <a:rPr lang="en-US" altLang="zh-CN" dirty="0"/>
              <a:t> → ∞, (μ/λ)</a:t>
            </a:r>
            <a:r>
              <a:rPr lang="en-US" altLang="zh-CN" baseline="30000" dirty="0" err="1"/>
              <a:t>tf</a:t>
            </a:r>
            <a:r>
              <a:rPr lang="en-US" altLang="zh-CN" dirty="0"/>
              <a:t> </a:t>
            </a:r>
            <a:r>
              <a:rPr lang="zh-CN" altLang="en-US" dirty="0"/>
              <a:t>趋近于</a:t>
            </a:r>
            <a:r>
              <a:rPr lang="en-US" altLang="zh-CN" dirty="0"/>
              <a:t>0, </a:t>
            </a:r>
            <a:r>
              <a:rPr lang="zh-CN" altLang="en-US" dirty="0"/>
              <a:t>因此这些部分都可以省略掉</a:t>
            </a:r>
            <a:r>
              <a:rPr lang="en-US" altLang="zh-CN" dirty="0"/>
              <a:t>. </a:t>
            </a:r>
            <a:r>
              <a:rPr lang="zh-CN" altLang="en-US" dirty="0"/>
              <a:t>同时</a:t>
            </a:r>
            <a:r>
              <a:rPr lang="en-US" altLang="zh-CN" dirty="0"/>
              <a:t>e</a:t>
            </a:r>
            <a:r>
              <a:rPr lang="en-US" altLang="zh-CN" baseline="30000" dirty="0"/>
              <a:t>(μ−λ) </a:t>
            </a:r>
            <a:r>
              <a:rPr lang="zh-CN" altLang="en-US" dirty="0"/>
              <a:t>很小</a:t>
            </a:r>
            <a:r>
              <a:rPr lang="en-US" altLang="zh-CN" dirty="0"/>
              <a:t>, </a:t>
            </a:r>
            <a:r>
              <a:rPr lang="zh-CN" altLang="en-US" dirty="0"/>
              <a:t>因此以上公式可化简为</a:t>
            </a:r>
            <a:r>
              <a:rPr lang="en-US" altLang="zh-CN" dirty="0"/>
              <a:t>:</a:t>
            </a:r>
          </a:p>
          <a:p>
            <a:pPr>
              <a:lnSpc>
                <a:spcPct val="90000"/>
              </a:lnSpc>
            </a:pPr>
            <a:endParaRPr lang="en-US" altLang="zh-CN" dirty="0"/>
          </a:p>
          <a:p>
            <a:pPr>
              <a:lnSpc>
                <a:spcPct val="90000"/>
              </a:lnSpc>
            </a:pPr>
            <a:endParaRPr lang="en-US" altLang="zh-CN" dirty="0"/>
          </a:p>
          <a:p>
            <a:pPr>
              <a:lnSpc>
                <a:spcPct val="90000"/>
              </a:lnSpc>
            </a:pPr>
            <a:r>
              <a:rPr lang="zh-CN" altLang="en-US" dirty="0"/>
              <a:t>频繁词项？</a:t>
            </a:r>
          </a:p>
          <a:p>
            <a:pPr lvl="1">
              <a:lnSpc>
                <a:spcPct val="90000"/>
              </a:lnSpc>
            </a:pPr>
            <a:r>
              <a:rPr lang="zh-CN" altLang="en-US" dirty="0"/>
              <a:t>使用</a:t>
            </a:r>
            <a:r>
              <a:rPr lang="en-US" altLang="zh-CN" dirty="0"/>
              <a:t>Okapi BM25</a:t>
            </a:r>
            <a:r>
              <a:rPr lang="zh-CN" altLang="en-US" dirty="0"/>
              <a:t>，去除停用词可以保证模型可靠性</a:t>
            </a:r>
          </a:p>
          <a:p>
            <a:pPr>
              <a:lnSpc>
                <a:spcPct val="90000"/>
              </a:lnSpc>
              <a:buNone/>
            </a:pPr>
            <a:endParaRPr lang="zh-CN" altLang="en-US" dirty="0"/>
          </a:p>
        </p:txBody>
      </p:sp>
      <p:pic>
        <p:nvPicPr>
          <p:cNvPr id="54275" name="图片 54275"/>
          <p:cNvPicPr>
            <a:picLocks noChangeAspect="1"/>
          </p:cNvPicPr>
          <p:nvPr/>
        </p:nvPicPr>
        <p:blipFill>
          <a:blip r:embed="rId2"/>
          <a:stretch>
            <a:fillRect/>
          </a:stretch>
        </p:blipFill>
        <p:spPr>
          <a:xfrm>
            <a:off x="652016" y="2044700"/>
            <a:ext cx="7088336" cy="924749"/>
          </a:xfrm>
          <a:prstGeom prst="rect">
            <a:avLst/>
          </a:prstGeom>
          <a:noFill/>
          <a:ln w="9525">
            <a:noFill/>
          </a:ln>
        </p:spPr>
      </p:pic>
      <p:pic>
        <p:nvPicPr>
          <p:cNvPr id="54276" name="图片 54276"/>
          <p:cNvPicPr>
            <a:picLocks noChangeAspect="1"/>
          </p:cNvPicPr>
          <p:nvPr/>
        </p:nvPicPr>
        <p:blipFill>
          <a:blip r:embed="rId3"/>
          <a:stretch>
            <a:fillRect/>
          </a:stretch>
        </p:blipFill>
        <p:spPr>
          <a:xfrm>
            <a:off x="2633663" y="4475163"/>
            <a:ext cx="3876675" cy="809625"/>
          </a:xfrm>
          <a:prstGeom prst="rect">
            <a:avLst/>
          </a:prstGeom>
          <a:noFill/>
          <a:ln w="9525">
            <a:noFill/>
          </a:ln>
        </p:spPr>
      </p:pic>
      <p:sp>
        <p:nvSpPr>
          <p:cNvPr id="54277" name="灯片编号占位符 1"/>
          <p:cNvSpPr>
            <a:spLocks noGrp="1"/>
          </p:cNvSpPr>
          <p:nvPr>
            <p:ph type="sldNum" sz="quarter" idx="12"/>
          </p:nvPr>
        </p:nvSpPr>
        <p:spPr/>
        <p:txBody>
          <a:bodyPr wrap="square" anchor="ctr"/>
          <a:lstStyle/>
          <a:p>
            <a:fld id="{9A0DB2DC-4C9A-4742-B13C-FB6460FD3503}" type="slidenum">
              <a:rPr lang="zh-CN" altLang="en-US" dirty="0">
                <a:solidFill>
                  <a:srgbClr val="898989"/>
                </a:solidFill>
                <a:ea typeface="宋体" panose="02010600030101010101" pitchFamily="2" charset="-122"/>
                <a:sym typeface="Calibri" panose="020F0502020204030204" pitchFamily="34" charset="0"/>
              </a:rPr>
              <a:t>54</a:t>
            </a:fld>
            <a:endParaRPr lang="zh-CN" altLang="en-US" dirty="0">
              <a:solidFill>
                <a:srgbClr val="898989"/>
              </a:solidFill>
              <a:ea typeface="宋体" panose="02010600030101010101" pitchFamily="2" charset="-122"/>
              <a:sym typeface="Calibri" panose="020F050202020403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55297"/>
          <p:cNvSpPr>
            <a:spLocks noGrp="1"/>
          </p:cNvSpPr>
          <p:nvPr>
            <p:ph type="title"/>
          </p:nvPr>
        </p:nvSpPr>
        <p:spPr/>
        <p:txBody>
          <a:bodyPr wrap="square" anchor="b"/>
          <a:lstStyle/>
          <a:p>
            <a:r>
              <a:rPr lang="zh-CN" altLang="en-US" dirty="0"/>
              <a:t>对化简后二重泊松模型的估计</a:t>
            </a:r>
          </a:p>
        </p:txBody>
      </p:sp>
      <p:sp>
        <p:nvSpPr>
          <p:cNvPr id="55298" name="文本占位符 55298"/>
          <p:cNvSpPr>
            <a:spLocks noGrp="1"/>
          </p:cNvSpPr>
          <p:nvPr>
            <p:ph idx="1"/>
          </p:nvPr>
        </p:nvSpPr>
        <p:spPr/>
        <p:txBody>
          <a:bodyPr wrap="square" anchor="t"/>
          <a:lstStyle/>
          <a:p>
            <a:r>
              <a:rPr lang="zh-CN" altLang="en-US" dirty="0"/>
              <a:t>基本原则</a:t>
            </a:r>
          </a:p>
          <a:p>
            <a:pPr lvl="1"/>
            <a:r>
              <a:rPr lang="zh-CN" altLang="en-US" dirty="0"/>
              <a:t>当</a:t>
            </a:r>
            <a:r>
              <a:rPr lang="en-US" altLang="zh-CN" dirty="0" err="1"/>
              <a:t>tf</a:t>
            </a:r>
            <a:r>
              <a:rPr lang="en-US" altLang="zh-CN" dirty="0"/>
              <a:t>= 0</a:t>
            </a:r>
            <a:r>
              <a:rPr lang="zh-CN" altLang="en-US" dirty="0"/>
              <a:t>，权重为</a:t>
            </a:r>
            <a:r>
              <a:rPr lang="en-US" altLang="zh-CN" dirty="0"/>
              <a:t>0</a:t>
            </a:r>
          </a:p>
          <a:p>
            <a:pPr lvl="1"/>
            <a:r>
              <a:rPr lang="zh-CN" altLang="en-US" dirty="0"/>
              <a:t>权重对</a:t>
            </a:r>
            <a:r>
              <a:rPr lang="en-US" altLang="zh-CN" dirty="0" err="1"/>
              <a:t>tf</a:t>
            </a:r>
            <a:r>
              <a:rPr lang="zh-CN" altLang="en-US" dirty="0"/>
              <a:t>单调递增</a:t>
            </a:r>
          </a:p>
          <a:p>
            <a:pPr lvl="1"/>
            <a:r>
              <a:rPr lang="zh-CN" altLang="en-US" dirty="0"/>
              <a:t>但增幅逐渐降低直至某最大值</a:t>
            </a:r>
          </a:p>
          <a:p>
            <a:pPr lvl="1"/>
            <a:r>
              <a:rPr lang="zh-CN" altLang="en-US" dirty="0"/>
              <a:t>是对</a:t>
            </a:r>
            <a:r>
              <a:rPr lang="en-US" altLang="zh-CN" dirty="0"/>
              <a:t>RSJ</a:t>
            </a:r>
            <a:r>
              <a:rPr lang="zh-CN" altLang="en-US" dirty="0"/>
              <a:t>权重的估计，并且是</a:t>
            </a:r>
            <a:r>
              <a:rPr lang="en-US" altLang="zh-CN" dirty="0" err="1"/>
              <a:t>eliteness</a:t>
            </a:r>
            <a:r>
              <a:rPr lang="zh-CN" altLang="en-US" dirty="0"/>
              <a:t>的直接指标</a:t>
            </a:r>
          </a:p>
        </p:txBody>
      </p:sp>
      <p:sp>
        <p:nvSpPr>
          <p:cNvPr id="55299" name="灯片编号占位符 1"/>
          <p:cNvSpPr>
            <a:spLocks noGrp="1"/>
          </p:cNvSpPr>
          <p:nvPr>
            <p:ph type="sldNum" sz="quarter" idx="12"/>
          </p:nvPr>
        </p:nvSpPr>
        <p:spPr/>
        <p:txBody>
          <a:bodyPr wrap="square" anchor="ctr"/>
          <a:lstStyle/>
          <a:p>
            <a:fld id="{9A0DB2DC-4C9A-4742-B13C-FB6460FD3503}" type="slidenum">
              <a:rPr lang="zh-CN" altLang="en-US" dirty="0">
                <a:solidFill>
                  <a:srgbClr val="898989"/>
                </a:solidFill>
                <a:ea typeface="宋体" panose="02010600030101010101" pitchFamily="2" charset="-122"/>
                <a:sym typeface="Calibri" panose="020F0502020204030204" pitchFamily="34" charset="0"/>
              </a:rPr>
              <a:t>55</a:t>
            </a:fld>
            <a:endParaRPr lang="zh-CN" altLang="en-US" dirty="0">
              <a:solidFill>
                <a:srgbClr val="898989"/>
              </a:solidFill>
              <a:ea typeface="宋体" panose="02010600030101010101" pitchFamily="2" charset="-122"/>
              <a:sym typeface="Calibri" panose="020F050202020403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56321"/>
          <p:cNvSpPr>
            <a:spLocks noGrp="1"/>
          </p:cNvSpPr>
          <p:nvPr>
            <p:ph type="title"/>
          </p:nvPr>
        </p:nvSpPr>
        <p:spPr/>
        <p:txBody>
          <a:bodyPr wrap="square" anchor="b"/>
          <a:lstStyle/>
          <a:p>
            <a:r>
              <a:rPr lang="zh-CN" altLang="en-US" dirty="0"/>
              <a:t>一个简单的</a:t>
            </a:r>
            <a:r>
              <a:rPr lang="zh-CN" altLang="en-US" i="1" dirty="0"/>
              <a:t>tf</a:t>
            </a:r>
            <a:r>
              <a:rPr lang="zh-CN" altLang="en-US" dirty="0"/>
              <a:t>权重公式</a:t>
            </a:r>
          </a:p>
        </p:txBody>
      </p:sp>
      <p:sp>
        <p:nvSpPr>
          <p:cNvPr id="56322" name="文本占位符 56322"/>
          <p:cNvSpPr>
            <a:spLocks noGrp="1"/>
          </p:cNvSpPr>
          <p:nvPr>
            <p:ph idx="1"/>
          </p:nvPr>
        </p:nvSpPr>
        <p:spPr/>
        <p:txBody>
          <a:bodyPr wrap="square" anchor="t"/>
          <a:lstStyle/>
          <a:p>
            <a:r>
              <a:rPr lang="zh-CN" altLang="en-US"/>
              <a:t>基于以上四项基本原则，有以下</a:t>
            </a:r>
            <a:r>
              <a:rPr lang="en-US" altLang="zh-CN" i="1"/>
              <a:t>tf</a:t>
            </a:r>
            <a:r>
              <a:rPr lang="zh-CN" altLang="en-US"/>
              <a:t>权重公式：</a:t>
            </a:r>
          </a:p>
          <a:p>
            <a:endParaRPr lang="zh-CN" altLang="en-US"/>
          </a:p>
          <a:p>
            <a:endParaRPr lang="zh-CN" altLang="en-US"/>
          </a:p>
          <a:p>
            <a:r>
              <a:rPr lang="zh-CN" altLang="en-US"/>
              <a:t>基本原则</a:t>
            </a:r>
          </a:p>
          <a:p>
            <a:pPr lvl="1"/>
            <a:r>
              <a:rPr lang="zh-CN" altLang="en-US"/>
              <a:t>当</a:t>
            </a:r>
            <a:r>
              <a:rPr lang="en-US" altLang="zh-CN"/>
              <a:t>tf= 0</a:t>
            </a:r>
            <a:r>
              <a:rPr lang="zh-CN" altLang="en-US"/>
              <a:t>，权重为</a:t>
            </a:r>
            <a:r>
              <a:rPr lang="en-US" altLang="zh-CN"/>
              <a:t>0</a:t>
            </a:r>
          </a:p>
          <a:p>
            <a:pPr lvl="1"/>
            <a:r>
              <a:rPr lang="zh-CN" altLang="en-US"/>
              <a:t>权重对</a:t>
            </a:r>
            <a:r>
              <a:rPr lang="en-US" altLang="zh-CN"/>
              <a:t>tf</a:t>
            </a:r>
            <a:r>
              <a:rPr lang="zh-CN" altLang="en-US"/>
              <a:t>单调递增</a:t>
            </a:r>
          </a:p>
          <a:p>
            <a:pPr lvl="1"/>
            <a:r>
              <a:rPr lang="zh-CN" altLang="en-US"/>
              <a:t>但增幅逐渐降低直至某最大值</a:t>
            </a:r>
          </a:p>
          <a:p>
            <a:pPr lvl="1"/>
            <a:r>
              <a:rPr lang="zh-CN" altLang="en-US"/>
              <a:t>是对</a:t>
            </a:r>
            <a:r>
              <a:rPr lang="en-US" altLang="zh-CN"/>
              <a:t>RSJ</a:t>
            </a:r>
            <a:r>
              <a:rPr lang="zh-CN" altLang="en-US"/>
              <a:t>权重的估计，并且是</a:t>
            </a:r>
            <a:r>
              <a:rPr lang="en-US" altLang="zh-CN"/>
              <a:t>eliteness</a:t>
            </a:r>
            <a:r>
              <a:rPr lang="zh-CN" altLang="en-US"/>
              <a:t>的直接指标</a:t>
            </a:r>
          </a:p>
        </p:txBody>
      </p:sp>
      <p:pic>
        <p:nvPicPr>
          <p:cNvPr id="56323" name="图片 56323"/>
          <p:cNvPicPr>
            <a:picLocks noChangeAspect="1"/>
          </p:cNvPicPr>
          <p:nvPr/>
        </p:nvPicPr>
        <p:blipFill>
          <a:blip r:embed="rId2"/>
          <a:stretch>
            <a:fillRect/>
          </a:stretch>
        </p:blipFill>
        <p:spPr>
          <a:xfrm>
            <a:off x="3395663" y="2276872"/>
            <a:ext cx="1933575" cy="752475"/>
          </a:xfrm>
          <a:prstGeom prst="rect">
            <a:avLst/>
          </a:prstGeom>
          <a:noFill/>
          <a:ln w="9525">
            <a:noFill/>
          </a:ln>
        </p:spPr>
      </p:pic>
      <p:sp>
        <p:nvSpPr>
          <p:cNvPr id="56324" name="灯片编号占位符 1"/>
          <p:cNvSpPr>
            <a:spLocks noGrp="1"/>
          </p:cNvSpPr>
          <p:nvPr>
            <p:ph type="sldNum" sz="quarter" idx="12"/>
          </p:nvPr>
        </p:nvSpPr>
        <p:spPr/>
        <p:txBody>
          <a:bodyPr wrap="square" anchor="ctr"/>
          <a:lstStyle/>
          <a:p>
            <a:fld id="{9A0DB2DC-4C9A-4742-B13C-FB6460FD3503}" type="slidenum">
              <a:rPr lang="zh-CN" altLang="en-US" dirty="0">
                <a:solidFill>
                  <a:srgbClr val="898989"/>
                </a:solidFill>
                <a:ea typeface="宋体" panose="02010600030101010101" pitchFamily="2" charset="-122"/>
                <a:sym typeface="Calibri" panose="020F0502020204030204" pitchFamily="34" charset="0"/>
              </a:rPr>
              <a:t>56</a:t>
            </a:fld>
            <a:endParaRPr lang="zh-CN" altLang="en-US" dirty="0">
              <a:solidFill>
                <a:srgbClr val="898989"/>
              </a:solidFill>
              <a:ea typeface="宋体" panose="02010600030101010101" pitchFamily="2" charset="-122"/>
              <a:sym typeface="Calibri" panose="020F050202020403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57345"/>
          <p:cNvSpPr>
            <a:spLocks noGrp="1"/>
          </p:cNvSpPr>
          <p:nvPr>
            <p:ph type="title"/>
          </p:nvPr>
        </p:nvSpPr>
        <p:spPr/>
        <p:txBody>
          <a:bodyPr wrap="square" anchor="b"/>
          <a:lstStyle/>
          <a:p>
            <a:r>
              <a:rPr lang="zh-CN" altLang="en-US" sz="3600" dirty="0"/>
              <a:t>查询词项权重 (Query Term Weighting)</a:t>
            </a:r>
          </a:p>
        </p:txBody>
      </p:sp>
      <p:sp>
        <p:nvSpPr>
          <p:cNvPr id="57346" name="文本占位符 57346"/>
          <p:cNvSpPr>
            <a:spLocks noGrp="1"/>
          </p:cNvSpPr>
          <p:nvPr>
            <p:ph idx="1"/>
          </p:nvPr>
        </p:nvSpPr>
        <p:spPr/>
        <p:txBody>
          <a:bodyPr wrap="square" anchor="t"/>
          <a:lstStyle/>
          <a:p>
            <a:pPr>
              <a:lnSpc>
                <a:spcPct val="90000"/>
              </a:lnSpc>
            </a:pPr>
            <a:r>
              <a:rPr lang="zh-CN" altLang="en-US"/>
              <a:t>采用类似的权重函数：</a:t>
            </a:r>
          </a:p>
          <a:p>
            <a:pPr>
              <a:lnSpc>
                <a:spcPct val="90000"/>
              </a:lnSpc>
            </a:pPr>
            <a:endParaRPr lang="zh-CN" altLang="en-US"/>
          </a:p>
          <a:p>
            <a:pPr>
              <a:lnSpc>
                <a:spcPct val="90000"/>
              </a:lnSpc>
            </a:pPr>
            <a:endParaRPr lang="zh-CN" altLang="en-US"/>
          </a:p>
          <a:p>
            <a:pPr>
              <a:lnSpc>
                <a:spcPct val="90000"/>
              </a:lnSpc>
            </a:pPr>
            <a:endParaRPr lang="zh-CN" altLang="en-US"/>
          </a:p>
          <a:p>
            <a:pPr lvl="1">
              <a:lnSpc>
                <a:spcPct val="90000"/>
              </a:lnSpc>
            </a:pPr>
            <a:r>
              <a:rPr lang="en-US" altLang="zh-CN" i="1"/>
              <a:t>qtf</a:t>
            </a:r>
            <a:r>
              <a:rPr lang="en-US" altLang="zh-CN"/>
              <a:t>: </a:t>
            </a:r>
            <a:r>
              <a:rPr lang="zh-CN" altLang="en-US"/>
              <a:t>词项在查询中的词频</a:t>
            </a:r>
            <a:r>
              <a:rPr lang="en-US" altLang="zh-CN"/>
              <a:t>(</a:t>
            </a:r>
            <a:r>
              <a:rPr lang="zh-CN" altLang="en-US"/>
              <a:t>通常都是</a:t>
            </a:r>
            <a:r>
              <a:rPr lang="en-US" altLang="zh-CN"/>
              <a:t>1)</a:t>
            </a:r>
          </a:p>
          <a:p>
            <a:pPr lvl="1">
              <a:lnSpc>
                <a:spcPct val="90000"/>
              </a:lnSpc>
            </a:pPr>
            <a:r>
              <a:rPr lang="en-US" altLang="zh-CN"/>
              <a:t>k</a:t>
            </a:r>
            <a:r>
              <a:rPr lang="en-US" altLang="zh-CN" baseline="-25000"/>
              <a:t>3</a:t>
            </a:r>
            <a:r>
              <a:rPr lang="en-US" altLang="zh-CN"/>
              <a:t>: </a:t>
            </a:r>
            <a:r>
              <a:rPr lang="zh-CN" altLang="en-US"/>
              <a:t>与</a:t>
            </a:r>
            <a:r>
              <a:rPr lang="en-US" altLang="zh-CN"/>
              <a:t>k</a:t>
            </a:r>
            <a:r>
              <a:rPr lang="en-US" altLang="zh-CN" baseline="-25000"/>
              <a:t>1</a:t>
            </a:r>
            <a:r>
              <a:rPr lang="zh-CN" altLang="en-US"/>
              <a:t>类似的可调参数，通常取值从</a:t>
            </a:r>
            <a:r>
              <a:rPr lang="en-US" altLang="zh-CN"/>
              <a:t>8</a:t>
            </a:r>
            <a:r>
              <a:rPr lang="zh-CN" altLang="en-US"/>
              <a:t>到</a:t>
            </a:r>
            <a:r>
              <a:rPr lang="en-US" altLang="zh-CN"/>
              <a:t>1000</a:t>
            </a:r>
            <a:r>
              <a:rPr lang="zh-CN" altLang="en-US"/>
              <a:t>不等</a:t>
            </a:r>
          </a:p>
          <a:p>
            <a:pPr lvl="2">
              <a:lnSpc>
                <a:spcPct val="90000"/>
              </a:lnSpc>
            </a:pPr>
            <a:r>
              <a:rPr lang="zh-CN" altLang="en-US"/>
              <a:t>在此范围内变动对检索效果影响不大</a:t>
            </a:r>
          </a:p>
          <a:p>
            <a:pPr>
              <a:lnSpc>
                <a:spcPct val="90000"/>
              </a:lnSpc>
            </a:pPr>
            <a:r>
              <a:rPr lang="zh-CN" altLang="en-US"/>
              <a:t>考虑了在查询中不同词项的相对重要性</a:t>
            </a:r>
          </a:p>
          <a:p>
            <a:pPr lvl="1">
              <a:lnSpc>
                <a:spcPct val="90000"/>
              </a:lnSpc>
            </a:pPr>
            <a:r>
              <a:rPr lang="zh-CN" altLang="en-US"/>
              <a:t>但仅仅基于</a:t>
            </a:r>
            <a:r>
              <a:rPr lang="en-US" altLang="zh-CN"/>
              <a:t>qtf</a:t>
            </a:r>
            <a:r>
              <a:rPr lang="zh-CN" altLang="en-US"/>
              <a:t>，因此很难真正区分</a:t>
            </a:r>
          </a:p>
          <a:p>
            <a:pPr lvl="1">
              <a:lnSpc>
                <a:spcPct val="90000"/>
              </a:lnSpc>
            </a:pPr>
            <a:r>
              <a:rPr lang="zh-CN" altLang="en-US"/>
              <a:t>可以通过相关反馈修改查询词项权重，从而有效区分词项的重要性</a:t>
            </a:r>
          </a:p>
        </p:txBody>
      </p:sp>
      <p:pic>
        <p:nvPicPr>
          <p:cNvPr id="57347" name="图片 57347"/>
          <p:cNvPicPr>
            <a:picLocks noChangeAspect="1"/>
          </p:cNvPicPr>
          <p:nvPr/>
        </p:nvPicPr>
        <p:blipFill>
          <a:blip r:embed="rId2"/>
          <a:stretch>
            <a:fillRect/>
          </a:stretch>
        </p:blipFill>
        <p:spPr>
          <a:xfrm>
            <a:off x="3200400" y="2124075"/>
            <a:ext cx="3844925" cy="1079500"/>
          </a:xfrm>
          <a:prstGeom prst="rect">
            <a:avLst/>
          </a:prstGeom>
          <a:noFill/>
          <a:ln w="9525">
            <a:noFill/>
          </a:ln>
        </p:spPr>
      </p:pic>
      <p:sp>
        <p:nvSpPr>
          <p:cNvPr id="57348" name="灯片编号占位符 1"/>
          <p:cNvSpPr>
            <a:spLocks noGrp="1"/>
          </p:cNvSpPr>
          <p:nvPr>
            <p:ph type="sldNum" sz="quarter" idx="12"/>
          </p:nvPr>
        </p:nvSpPr>
        <p:spPr/>
        <p:txBody>
          <a:bodyPr wrap="square" anchor="ctr"/>
          <a:lstStyle/>
          <a:p>
            <a:fld id="{9A0DB2DC-4C9A-4742-B13C-FB6460FD3503}" type="slidenum">
              <a:rPr lang="zh-CN" altLang="en-US" dirty="0">
                <a:solidFill>
                  <a:srgbClr val="898989"/>
                </a:solidFill>
                <a:ea typeface="宋体" panose="02010600030101010101" pitchFamily="2" charset="-122"/>
                <a:sym typeface="Calibri" panose="020F0502020204030204" pitchFamily="34" charset="0"/>
              </a:rPr>
              <a:t>57</a:t>
            </a:fld>
            <a:endParaRPr lang="zh-CN" altLang="en-US" dirty="0">
              <a:solidFill>
                <a:srgbClr val="898989"/>
              </a:solidFill>
              <a:ea typeface="宋体" panose="02010600030101010101" pitchFamily="2" charset="-122"/>
              <a:sym typeface="Calibri" panose="020F050202020403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58369"/>
          <p:cNvSpPr>
            <a:spLocks noGrp="1"/>
          </p:cNvSpPr>
          <p:nvPr>
            <p:ph type="title"/>
          </p:nvPr>
        </p:nvSpPr>
        <p:spPr/>
        <p:txBody>
          <a:bodyPr wrap="square" anchor="b"/>
          <a:lstStyle/>
          <a:p>
            <a:r>
              <a:rPr lang="zh-CN" altLang="en-US" dirty="0"/>
              <a:t>文档长度问题</a:t>
            </a:r>
          </a:p>
        </p:txBody>
      </p:sp>
      <p:sp>
        <p:nvSpPr>
          <p:cNvPr id="58370" name="文本占位符 58370"/>
          <p:cNvSpPr>
            <a:spLocks noGrp="1"/>
          </p:cNvSpPr>
          <p:nvPr>
            <p:ph idx="1"/>
          </p:nvPr>
        </p:nvSpPr>
        <p:spPr/>
        <p:txBody>
          <a:bodyPr wrap="square" anchor="t"/>
          <a:lstStyle/>
          <a:p>
            <a:pPr>
              <a:lnSpc>
                <a:spcPct val="90000"/>
              </a:lnSpc>
            </a:pPr>
            <a:r>
              <a:rPr lang="zh-CN" altLang="en-US"/>
              <a:t>泊松分布假设了罐子模型 </a:t>
            </a:r>
            <a:r>
              <a:rPr lang="en-US" altLang="zh-CN"/>
              <a:t>(Urn Model)</a:t>
            </a:r>
          </a:p>
          <a:p>
            <a:pPr lvl="1">
              <a:lnSpc>
                <a:spcPct val="90000"/>
              </a:lnSpc>
            </a:pPr>
            <a:r>
              <a:rPr lang="zh-CN" altLang="en-US" sz="2800">
                <a:sym typeface="黑体" panose="02010609060101010101" pitchFamily="49" charset="-122"/>
              </a:rPr>
              <a:t>文档：罐子</a:t>
            </a:r>
          </a:p>
          <a:p>
            <a:pPr lvl="1">
              <a:lnSpc>
                <a:spcPct val="90000"/>
              </a:lnSpc>
            </a:pPr>
            <a:r>
              <a:rPr lang="zh-CN" altLang="en-US" sz="2800">
                <a:sym typeface="黑体" panose="02010609060101010101" pitchFamily="49" charset="-122"/>
              </a:rPr>
              <a:t>词项：相同颜色的球</a:t>
            </a:r>
          </a:p>
          <a:p>
            <a:pPr>
              <a:lnSpc>
                <a:spcPct val="90000"/>
              </a:lnSpc>
            </a:pPr>
            <a:r>
              <a:rPr lang="en-US" altLang="zh-CN" sz="2900" i="1"/>
              <a:t>tf</a:t>
            </a:r>
            <a:r>
              <a:rPr lang="zh-CN" altLang="en-US" sz="2900"/>
              <a:t>分布描述的是文档</a:t>
            </a:r>
            <a:r>
              <a:rPr lang="en-US" altLang="zh-CN" sz="2900"/>
              <a:t>d</a:t>
            </a:r>
            <a:r>
              <a:rPr lang="zh-CN" altLang="en-US" sz="2900"/>
              <a:t>中观察到</a:t>
            </a:r>
            <a:r>
              <a:rPr lang="en-US" altLang="zh-CN" sz="2900" i="1"/>
              <a:t>tf</a:t>
            </a:r>
            <a:r>
              <a:rPr lang="zh-CN" altLang="en-US" sz="2900"/>
              <a:t>个颜色为</a:t>
            </a:r>
            <a:r>
              <a:rPr lang="en-US" altLang="zh-CN" sz="2900"/>
              <a:t>t</a:t>
            </a:r>
            <a:r>
              <a:rPr lang="zh-CN" altLang="en-US" sz="2900"/>
              <a:t>的球的概率</a:t>
            </a:r>
          </a:p>
          <a:p>
            <a:pPr lvl="1">
              <a:lnSpc>
                <a:spcPct val="90000"/>
              </a:lnSpc>
            </a:pPr>
            <a:r>
              <a:rPr lang="zh-CN" altLang="en-US">
                <a:sym typeface="黑体" panose="02010609060101010101" pitchFamily="49" charset="-122"/>
              </a:rPr>
              <a:t>先验概率：若有</a:t>
            </a:r>
            <a:r>
              <a:rPr lang="en-US" altLang="zh-CN">
                <a:sym typeface="黑体" panose="02010609060101010101" pitchFamily="49" charset="-122"/>
              </a:rPr>
              <a:t>N</a:t>
            </a:r>
            <a:r>
              <a:rPr lang="zh-CN" altLang="en-US">
                <a:sym typeface="黑体" panose="02010609060101010101" pitchFamily="49" charset="-122"/>
              </a:rPr>
              <a:t>个罐子，将一个颜色为</a:t>
            </a:r>
            <a:r>
              <a:rPr lang="en-US" altLang="zh-CN">
                <a:sym typeface="黑体" panose="02010609060101010101" pitchFamily="49" charset="-122"/>
              </a:rPr>
              <a:t>t</a:t>
            </a:r>
            <a:r>
              <a:rPr lang="zh-CN" altLang="en-US">
                <a:sym typeface="黑体" panose="02010609060101010101" pitchFamily="49" charset="-122"/>
              </a:rPr>
              <a:t>的球随机扔出，落入罐子</a:t>
            </a:r>
            <a:r>
              <a:rPr lang="en-US" altLang="zh-CN">
                <a:sym typeface="黑体" panose="02010609060101010101" pitchFamily="49" charset="-122"/>
              </a:rPr>
              <a:t>d</a:t>
            </a:r>
            <a:r>
              <a:rPr lang="zh-CN" altLang="en-US">
                <a:sym typeface="黑体" panose="02010609060101010101" pitchFamily="49" charset="-122"/>
              </a:rPr>
              <a:t>的概率</a:t>
            </a:r>
          </a:p>
          <a:p>
            <a:pPr>
              <a:lnSpc>
                <a:spcPct val="90000"/>
              </a:lnSpc>
            </a:pPr>
            <a:r>
              <a:rPr lang="zh-CN" altLang="en-US" sz="2900"/>
              <a:t>泊松分布假设先验概率服从均匀分布，即</a:t>
            </a:r>
            <a:r>
              <a:rPr lang="en-US" altLang="zh-CN" sz="2900"/>
              <a:t>P(d)=1/N</a:t>
            </a:r>
            <a:endParaRPr lang="en-US" altLang="zh-CN"/>
          </a:p>
          <a:p>
            <a:pPr>
              <a:lnSpc>
                <a:spcPct val="90000"/>
              </a:lnSpc>
            </a:pPr>
            <a:endParaRPr lang="en-US" altLang="zh-CN"/>
          </a:p>
          <a:p>
            <a:pPr>
              <a:lnSpc>
                <a:spcPct val="90000"/>
              </a:lnSpc>
            </a:pPr>
            <a:r>
              <a:rPr lang="zh-CN" altLang="en-US"/>
              <a:t>但在实际应用中并不严格成立</a:t>
            </a:r>
          </a:p>
        </p:txBody>
      </p:sp>
      <p:sp>
        <p:nvSpPr>
          <p:cNvPr id="58371" name="灯片编号占位符 1"/>
          <p:cNvSpPr>
            <a:spLocks noGrp="1"/>
          </p:cNvSpPr>
          <p:nvPr>
            <p:ph type="sldNum" sz="quarter" idx="12"/>
          </p:nvPr>
        </p:nvSpPr>
        <p:spPr/>
        <p:txBody>
          <a:bodyPr wrap="square" anchor="ctr"/>
          <a:lstStyle/>
          <a:p>
            <a:fld id="{9A0DB2DC-4C9A-4742-B13C-FB6460FD3503}" type="slidenum">
              <a:rPr lang="zh-CN" altLang="en-US" dirty="0">
                <a:solidFill>
                  <a:srgbClr val="898989"/>
                </a:solidFill>
                <a:ea typeface="宋体" panose="02010600030101010101" pitchFamily="2" charset="-122"/>
                <a:sym typeface="Calibri" panose="020F0502020204030204" pitchFamily="34" charset="0"/>
              </a:rPr>
              <a:t>58</a:t>
            </a:fld>
            <a:endParaRPr lang="zh-CN" altLang="en-US" dirty="0">
              <a:solidFill>
                <a:srgbClr val="898989"/>
              </a:solidFill>
              <a:ea typeface="宋体" panose="02010600030101010101" pitchFamily="2" charset="-122"/>
              <a:sym typeface="Calibri" panose="020F050202020403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60417"/>
          <p:cNvSpPr>
            <a:spLocks noGrp="1"/>
          </p:cNvSpPr>
          <p:nvPr>
            <p:ph type="title"/>
          </p:nvPr>
        </p:nvSpPr>
        <p:spPr/>
        <p:txBody>
          <a:bodyPr wrap="square" anchor="b"/>
          <a:lstStyle/>
          <a:p>
            <a:r>
              <a:rPr lang="zh-CN" altLang="en-US" dirty="0"/>
              <a:t>BM25最终公式</a:t>
            </a:r>
          </a:p>
        </p:txBody>
      </p:sp>
      <p:sp>
        <p:nvSpPr>
          <p:cNvPr id="60418" name="文本占位符 60418"/>
          <p:cNvSpPr>
            <a:spLocks noGrp="1"/>
          </p:cNvSpPr>
          <p:nvPr>
            <p:ph idx="1"/>
          </p:nvPr>
        </p:nvSpPr>
        <p:spPr>
          <a:xfrm>
            <a:off x="457200" y="5325293"/>
            <a:ext cx="8229600" cy="1200051"/>
          </a:xfrm>
        </p:spPr>
        <p:txBody>
          <a:bodyPr wrap="square" anchor="t"/>
          <a:lstStyle/>
          <a:p>
            <a:pPr>
              <a:lnSpc>
                <a:spcPct val="80000"/>
              </a:lnSpc>
            </a:pPr>
            <a:r>
              <a:rPr lang="zh-CN" altLang="en-US" sz="2400" dirty="0"/>
              <a:t>w</a:t>
            </a:r>
            <a:r>
              <a:rPr lang="zh-CN" altLang="en-US" sz="2400" baseline="30000" dirty="0"/>
              <a:t>(1)</a:t>
            </a:r>
            <a:r>
              <a:rPr lang="zh-CN" altLang="en-US" sz="2400" dirty="0"/>
              <a:t>: 当R=r=0时的RSJ权重；qtf: 查询中词频；</a:t>
            </a:r>
            <a:endParaRPr lang="en-US" altLang="zh-CN" sz="2400" dirty="0"/>
          </a:p>
          <a:p>
            <a:pPr>
              <a:lnSpc>
                <a:spcPct val="80000"/>
              </a:lnSpc>
            </a:pPr>
            <a:r>
              <a:rPr lang="zh-CN" altLang="en-US" sz="2400" dirty="0"/>
              <a:t>tf：文档中词频；l</a:t>
            </a:r>
            <a:r>
              <a:rPr lang="zh-CN" altLang="en-US" sz="2400" baseline="-25000" dirty="0"/>
              <a:t>d</a:t>
            </a:r>
            <a:r>
              <a:rPr lang="zh-CN" altLang="en-US" sz="2400" dirty="0"/>
              <a:t>: 文档长度；avg_l: 平均文档长度</a:t>
            </a:r>
          </a:p>
          <a:p>
            <a:pPr>
              <a:lnSpc>
                <a:spcPct val="80000"/>
              </a:lnSpc>
            </a:pPr>
            <a:r>
              <a:rPr lang="zh-CN" altLang="en-US" sz="2400" dirty="0"/>
              <a:t>N: 文档数量；df：文档频率；b, k</a:t>
            </a:r>
            <a:r>
              <a:rPr lang="zh-CN" altLang="en-US" sz="2400" baseline="-25000" dirty="0"/>
              <a:t>1</a:t>
            </a:r>
            <a:r>
              <a:rPr lang="zh-CN" altLang="en-US" sz="2400" dirty="0"/>
              <a:t>, k</a:t>
            </a:r>
            <a:r>
              <a:rPr lang="zh-CN" altLang="en-US" sz="2400" baseline="-25000" dirty="0"/>
              <a:t>3</a:t>
            </a:r>
            <a:r>
              <a:rPr lang="zh-CN" altLang="en-US" sz="2400" dirty="0"/>
              <a:t>: 可调参数</a:t>
            </a:r>
          </a:p>
        </p:txBody>
      </p:sp>
      <p:pic>
        <p:nvPicPr>
          <p:cNvPr id="60419" name="图片 60419"/>
          <p:cNvPicPr>
            <a:picLocks noChangeAspect="1"/>
          </p:cNvPicPr>
          <p:nvPr/>
        </p:nvPicPr>
        <p:blipFill>
          <a:blip r:embed="rId2"/>
          <a:stretch>
            <a:fillRect/>
          </a:stretch>
        </p:blipFill>
        <p:spPr>
          <a:xfrm>
            <a:off x="914400" y="1447800"/>
            <a:ext cx="3665538" cy="898525"/>
          </a:xfrm>
          <a:prstGeom prst="rect">
            <a:avLst/>
          </a:prstGeom>
          <a:noFill/>
          <a:ln w="9525">
            <a:noFill/>
          </a:ln>
        </p:spPr>
      </p:pic>
      <p:pic>
        <p:nvPicPr>
          <p:cNvPr id="60420" name="图片 60420"/>
          <p:cNvPicPr>
            <a:picLocks noChangeAspect="1"/>
          </p:cNvPicPr>
          <p:nvPr/>
        </p:nvPicPr>
        <p:blipFill>
          <a:blip r:embed="rId3"/>
          <a:stretch>
            <a:fillRect/>
          </a:stretch>
        </p:blipFill>
        <p:spPr>
          <a:xfrm>
            <a:off x="1181100" y="2662896"/>
            <a:ext cx="6770688" cy="950913"/>
          </a:xfrm>
          <a:prstGeom prst="rect">
            <a:avLst/>
          </a:prstGeom>
          <a:noFill/>
          <a:ln w="9525">
            <a:noFill/>
          </a:ln>
        </p:spPr>
      </p:pic>
      <p:pic>
        <p:nvPicPr>
          <p:cNvPr id="60421" name="图片 60421"/>
          <p:cNvPicPr>
            <a:picLocks noChangeAspect="1"/>
          </p:cNvPicPr>
          <p:nvPr/>
        </p:nvPicPr>
        <p:blipFill>
          <a:blip r:embed="rId4"/>
          <a:stretch>
            <a:fillRect/>
          </a:stretch>
        </p:blipFill>
        <p:spPr>
          <a:xfrm>
            <a:off x="2883768" y="4342843"/>
            <a:ext cx="2840360" cy="814349"/>
          </a:xfrm>
          <a:prstGeom prst="rect">
            <a:avLst/>
          </a:prstGeom>
          <a:noFill/>
          <a:ln w="9525">
            <a:noFill/>
          </a:ln>
        </p:spPr>
      </p:pic>
      <p:sp>
        <p:nvSpPr>
          <p:cNvPr id="60422" name="灯片编号占位符 1"/>
          <p:cNvSpPr>
            <a:spLocks noGrp="1"/>
          </p:cNvSpPr>
          <p:nvPr>
            <p:ph type="sldNum" sz="quarter" idx="12"/>
          </p:nvPr>
        </p:nvSpPr>
        <p:spPr/>
        <p:txBody>
          <a:bodyPr wrap="square" anchor="ctr"/>
          <a:lstStyle/>
          <a:p>
            <a:fld id="{9A0DB2DC-4C9A-4742-B13C-FB6460FD3503}" type="slidenum">
              <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rPr>
              <a:t>59</a:t>
            </a:fld>
            <a:endPar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endParaRPr>
          </a:p>
        </p:txBody>
      </p:sp>
      <p:sp>
        <p:nvSpPr>
          <p:cNvPr id="2" name="Rectangle 1"/>
          <p:cNvSpPr/>
          <p:nvPr/>
        </p:nvSpPr>
        <p:spPr>
          <a:xfrm>
            <a:off x="2411760" y="2636912"/>
            <a:ext cx="1080120" cy="950913"/>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 name="TextBox 2"/>
          <p:cNvSpPr txBox="1"/>
          <p:nvPr/>
        </p:nvSpPr>
        <p:spPr>
          <a:xfrm>
            <a:off x="323528" y="2254611"/>
            <a:ext cx="1107996" cy="369332"/>
          </a:xfrm>
          <a:prstGeom prst="rect">
            <a:avLst/>
          </a:prstGeom>
          <a:noFill/>
        </p:spPr>
        <p:txBody>
          <a:bodyPr wrap="square" rtlCol="0">
            <a:spAutoFit/>
          </a:bodyPr>
          <a:lstStyle/>
          <a:p>
            <a:r>
              <a:rPr lang="zh-CN" altLang="en-US" sz="1800" dirty="0">
                <a:solidFill>
                  <a:schemeClr val="tx1"/>
                </a:solidFill>
                <a:latin typeface="+mn-ea"/>
                <a:ea typeface="+mn-ea"/>
              </a:rPr>
              <a:t>查询权重</a:t>
            </a:r>
          </a:p>
        </p:txBody>
      </p:sp>
      <p:cxnSp>
        <p:nvCxnSpPr>
          <p:cNvPr id="5" name="Straight Arrow Connector 4"/>
          <p:cNvCxnSpPr>
            <a:endCxn id="3" idx="3"/>
          </p:cNvCxnSpPr>
          <p:nvPr/>
        </p:nvCxnSpPr>
        <p:spPr>
          <a:xfrm flipH="1" flipV="1">
            <a:off x="1431524" y="2439277"/>
            <a:ext cx="1520296" cy="2236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635896" y="2660675"/>
            <a:ext cx="3672408" cy="950913"/>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644008" y="1926509"/>
            <a:ext cx="3518912" cy="400110"/>
          </a:xfrm>
          <a:prstGeom prst="rect">
            <a:avLst/>
          </a:prstGeom>
          <a:noFill/>
        </p:spPr>
        <p:txBody>
          <a:bodyPr wrap="none" rtlCol="0">
            <a:spAutoFit/>
          </a:bodyPr>
          <a:lstStyle/>
          <a:p>
            <a:r>
              <a:rPr lang="en-US" altLang="zh-CN" sz="2000" dirty="0">
                <a:solidFill>
                  <a:schemeClr val="tx1"/>
                </a:solidFill>
                <a:latin typeface="+mn-ea"/>
                <a:ea typeface="+mn-ea"/>
              </a:rPr>
              <a:t>TF</a:t>
            </a:r>
            <a:r>
              <a:rPr lang="zh-CN" altLang="en-US" sz="2000" dirty="0">
                <a:solidFill>
                  <a:schemeClr val="tx1"/>
                </a:solidFill>
                <a:latin typeface="+mn-ea"/>
                <a:ea typeface="+mn-ea"/>
              </a:rPr>
              <a:t>权重（基于二重泊松分布）</a:t>
            </a:r>
          </a:p>
        </p:txBody>
      </p:sp>
      <p:cxnSp>
        <p:nvCxnSpPr>
          <p:cNvPr id="9" name="Straight Arrow Connector 8"/>
          <p:cNvCxnSpPr>
            <a:endCxn id="7" idx="2"/>
          </p:cNvCxnSpPr>
          <p:nvPr/>
        </p:nvCxnSpPr>
        <p:spPr>
          <a:xfrm flipV="1">
            <a:off x="5472100" y="2326619"/>
            <a:ext cx="931364" cy="3600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868144" y="4549575"/>
            <a:ext cx="2505814" cy="369332"/>
          </a:xfrm>
          <a:prstGeom prst="rect">
            <a:avLst/>
          </a:prstGeom>
          <a:noFill/>
        </p:spPr>
        <p:txBody>
          <a:bodyPr wrap="none" rtlCol="0">
            <a:spAutoFit/>
          </a:bodyPr>
          <a:lstStyle/>
          <a:p>
            <a:r>
              <a:rPr lang="en-US" altLang="zh-CN" sz="1800" dirty="0">
                <a:solidFill>
                  <a:schemeClr val="tx1"/>
                </a:solidFill>
                <a:latin typeface="+mn-ea"/>
                <a:ea typeface="+mn-ea"/>
              </a:rPr>
              <a:t>IDF</a:t>
            </a:r>
            <a:r>
              <a:rPr lang="zh-CN" altLang="en-US" sz="1800" dirty="0">
                <a:solidFill>
                  <a:schemeClr val="tx1"/>
                </a:solidFill>
                <a:latin typeface="+mn-ea"/>
                <a:ea typeface="+mn-ea"/>
              </a:rPr>
              <a:t>权重，基于</a:t>
            </a:r>
            <a:r>
              <a:rPr lang="en-US" altLang="zh-CN" sz="1800" dirty="0">
                <a:solidFill>
                  <a:schemeClr val="tx1"/>
                </a:solidFill>
                <a:latin typeface="+mn-ea"/>
                <a:ea typeface="+mn-ea"/>
              </a:rPr>
              <a:t>BIM</a:t>
            </a:r>
            <a:r>
              <a:rPr lang="zh-CN" altLang="en-US" sz="1800" dirty="0">
                <a:solidFill>
                  <a:schemeClr val="tx1"/>
                </a:solidFill>
                <a:latin typeface="+mn-ea"/>
                <a:ea typeface="+mn-ea"/>
              </a:rPr>
              <a:t>模型</a:t>
            </a:r>
          </a:p>
        </p:txBody>
      </p:sp>
      <p:sp>
        <p:nvSpPr>
          <p:cNvPr id="18" name="Rectangle 17"/>
          <p:cNvSpPr/>
          <p:nvPr/>
        </p:nvSpPr>
        <p:spPr>
          <a:xfrm>
            <a:off x="7452320" y="2660675"/>
            <a:ext cx="684076" cy="619447"/>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2" name="Straight Arrow Connector 11"/>
          <p:cNvCxnSpPr/>
          <p:nvPr/>
        </p:nvCxnSpPr>
        <p:spPr>
          <a:xfrm flipH="1">
            <a:off x="5868144" y="3306106"/>
            <a:ext cx="1926214" cy="10473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573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Rocchio 1971 </a:t>
            </a:r>
            <a:r>
              <a:rPr lang="zh-CN" altLang="en-US" sz="3600" dirty="0">
                <a:solidFill>
                  <a:schemeClr val="tx1"/>
                </a:solidFill>
                <a:latin typeface="+mj-lt"/>
                <a:ea typeface="黑体" pitchFamily="49" charset="-122"/>
              </a:rPr>
              <a:t>算法</a:t>
            </a:r>
            <a:r>
              <a:rPr lang="de-DE" sz="3600" dirty="0">
                <a:solidFill>
                  <a:schemeClr val="tx1"/>
                </a:solidFill>
                <a:latin typeface="+mj-lt"/>
                <a:ea typeface="黑体" pitchFamily="49" charset="-122"/>
              </a:rPr>
              <a:t> (SMART</a:t>
            </a:r>
            <a:r>
              <a:rPr lang="zh-CN" altLang="en-US" sz="3600" dirty="0">
                <a:solidFill>
                  <a:schemeClr val="tx1"/>
                </a:solidFill>
                <a:latin typeface="+mj-lt"/>
                <a:ea typeface="黑体" pitchFamily="49" charset="-122"/>
              </a:rPr>
              <a:t>系统使用</a:t>
            </a:r>
            <a:r>
              <a:rPr lang="de-DE" sz="3600" dirty="0">
                <a:solidFill>
                  <a:schemeClr val="tx1"/>
                </a:solidFill>
                <a:latin typeface="+mj-lt"/>
                <a:ea typeface="黑体" pitchFamily="49" charset="-122"/>
              </a:rPr>
              <a:t>)</a:t>
            </a:r>
          </a:p>
        </p:txBody>
      </p:sp>
      <p:sp>
        <p:nvSpPr>
          <p:cNvPr id="84996" name="Text Box 3"/>
          <p:cNvSpPr txBox="1">
            <a:spLocks noChangeArrowheads="1"/>
          </p:cNvSpPr>
          <p:nvPr/>
        </p:nvSpPr>
        <p:spPr bwMode="auto">
          <a:xfrm>
            <a:off x="214282" y="3071834"/>
            <a:ext cx="8286808" cy="3929066"/>
          </a:xfrm>
          <a:prstGeom prst="rect">
            <a:avLst/>
          </a:prstGeom>
          <a:noFill/>
          <a:ln w="9525">
            <a:noFill/>
            <a:round/>
            <a:headEnd/>
            <a:tailEnd/>
          </a:ln>
        </p:spPr>
        <p:txBody>
          <a:bodyPr/>
          <a:lstStyle/>
          <a:p>
            <a:pPr lvl="1">
              <a:buClr>
                <a:srgbClr val="336699"/>
              </a:buClr>
            </a:pPr>
            <a:r>
              <a:rPr lang="de-DE" dirty="0">
                <a:solidFill>
                  <a:schemeClr val="tx1"/>
                </a:solidFill>
                <a:latin typeface="+mj-lt"/>
                <a:ea typeface="黑体" pitchFamily="49" charset="-122"/>
              </a:rPr>
              <a:t>	</a:t>
            </a:r>
            <a:r>
              <a:rPr lang="de-DE" i="1" dirty="0">
                <a:solidFill>
                  <a:schemeClr val="tx1"/>
                </a:solidFill>
                <a:latin typeface="+mj-lt"/>
                <a:ea typeface="黑体" pitchFamily="49" charset="-122"/>
              </a:rPr>
              <a:t>q</a:t>
            </a:r>
            <a:r>
              <a:rPr lang="de-DE" i="1" baseline="-25000" dirty="0">
                <a:solidFill>
                  <a:schemeClr val="tx1"/>
                </a:solidFill>
                <a:latin typeface="+mj-lt"/>
                <a:ea typeface="黑体" pitchFamily="49" charset="-122"/>
              </a:rPr>
              <a:t>m</a:t>
            </a:r>
            <a:r>
              <a:rPr lang="de-DE" dirty="0">
                <a:solidFill>
                  <a:schemeClr val="tx1"/>
                </a:solidFill>
                <a:latin typeface="+mj-lt"/>
                <a:ea typeface="黑体" pitchFamily="49" charset="-122"/>
              </a:rPr>
              <a:t>: </a:t>
            </a:r>
            <a:r>
              <a:rPr lang="zh-CN" altLang="en-US" dirty="0">
                <a:solidFill>
                  <a:schemeClr val="tx1"/>
                </a:solidFill>
                <a:latin typeface="+mj-lt"/>
                <a:ea typeface="黑体" pitchFamily="49" charset="-122"/>
              </a:rPr>
              <a:t>修改后的查询</a:t>
            </a:r>
            <a:r>
              <a:rPr lang="de-DE" dirty="0">
                <a:solidFill>
                  <a:schemeClr val="tx1"/>
                </a:solidFill>
                <a:latin typeface="+mj-lt"/>
                <a:ea typeface="黑体" pitchFamily="49" charset="-122"/>
              </a:rPr>
              <a:t>; </a:t>
            </a:r>
            <a:r>
              <a:rPr lang="de-DE" i="1" dirty="0">
                <a:solidFill>
                  <a:schemeClr val="tx1"/>
                </a:solidFill>
                <a:latin typeface="+mj-lt"/>
                <a:ea typeface="黑体" pitchFamily="49" charset="-122"/>
              </a:rPr>
              <a:t>q</a:t>
            </a:r>
            <a:r>
              <a:rPr lang="de-DE" i="1" baseline="-25000" dirty="0">
                <a:solidFill>
                  <a:schemeClr val="tx1"/>
                </a:solidFill>
                <a:latin typeface="+mj-lt"/>
                <a:ea typeface="黑体" pitchFamily="49" charset="-122"/>
              </a:rPr>
              <a:t>0</a:t>
            </a:r>
            <a:r>
              <a:rPr lang="de-DE" dirty="0">
                <a:solidFill>
                  <a:schemeClr val="tx1"/>
                </a:solidFill>
                <a:latin typeface="+mj-lt"/>
                <a:ea typeface="黑体" pitchFamily="49" charset="-122"/>
              </a:rPr>
              <a:t>: </a:t>
            </a:r>
            <a:r>
              <a:rPr lang="zh-CN" altLang="en-US" dirty="0">
                <a:solidFill>
                  <a:schemeClr val="tx1"/>
                </a:solidFill>
                <a:latin typeface="+mj-lt"/>
                <a:ea typeface="黑体" pitchFamily="49" charset="-122"/>
              </a:rPr>
              <a:t>原始查询</a:t>
            </a:r>
            <a:r>
              <a:rPr lang="de-DE" dirty="0">
                <a:solidFill>
                  <a:schemeClr val="tx1"/>
                </a:solidFill>
                <a:latin typeface="+mj-lt"/>
                <a:ea typeface="黑体" pitchFamily="49" charset="-122"/>
              </a:rPr>
              <a:t>; </a:t>
            </a:r>
          </a:p>
          <a:p>
            <a:pPr lvl="1">
              <a:buClr>
                <a:srgbClr val="336699"/>
              </a:buClr>
            </a:pPr>
            <a:r>
              <a:rPr lang="de-DE" i="1" dirty="0">
                <a:solidFill>
                  <a:schemeClr val="tx1"/>
                </a:solidFill>
                <a:latin typeface="+mj-lt"/>
                <a:ea typeface="黑体" pitchFamily="49" charset="-122"/>
              </a:rPr>
              <a:t>    D</a:t>
            </a:r>
            <a:r>
              <a:rPr lang="de-DE" i="1" baseline="-25000" dirty="0">
                <a:solidFill>
                  <a:schemeClr val="tx1"/>
                </a:solidFill>
                <a:latin typeface="+mj-lt"/>
                <a:ea typeface="黑体" pitchFamily="49" charset="-122"/>
              </a:rPr>
              <a:t>r</a:t>
            </a:r>
            <a:r>
              <a:rPr lang="de-DE" dirty="0">
                <a:solidFill>
                  <a:schemeClr val="tx1"/>
                </a:solidFill>
                <a:latin typeface="+mj-lt"/>
                <a:ea typeface="黑体" pitchFamily="49" charset="-122"/>
              </a:rPr>
              <a:t> </a:t>
            </a:r>
            <a:r>
              <a:rPr lang="zh-CN" altLang="en-US" dirty="0">
                <a:solidFill>
                  <a:schemeClr val="tx1"/>
                </a:solidFill>
                <a:latin typeface="+mj-lt"/>
                <a:ea typeface="黑体" pitchFamily="49" charset="-122"/>
              </a:rPr>
              <a:t>、</a:t>
            </a:r>
            <a:r>
              <a:rPr lang="en-US" i="1" dirty="0" err="1">
                <a:solidFill>
                  <a:schemeClr val="tx1"/>
                </a:solidFill>
                <a:latin typeface="+mj-lt"/>
                <a:ea typeface="黑体" pitchFamily="49" charset="-122"/>
              </a:rPr>
              <a:t>D</a:t>
            </a:r>
            <a:r>
              <a:rPr lang="en-US" i="1" baseline="-25000" dirty="0" err="1">
                <a:solidFill>
                  <a:schemeClr val="tx1"/>
                </a:solidFill>
                <a:latin typeface="+mj-lt"/>
                <a:ea typeface="黑体" pitchFamily="49" charset="-122"/>
              </a:rPr>
              <a:t>nr</a:t>
            </a:r>
            <a:r>
              <a:rPr lang="en-US" dirty="0">
                <a:solidFill>
                  <a:schemeClr val="tx1"/>
                </a:solidFill>
                <a:latin typeface="+mj-lt"/>
                <a:ea typeface="黑体" pitchFamily="49" charset="-122"/>
              </a:rPr>
              <a:t> : </a:t>
            </a:r>
            <a:r>
              <a:rPr lang="zh-CN" altLang="en-US" dirty="0">
                <a:solidFill>
                  <a:schemeClr val="tx1"/>
                </a:solidFill>
                <a:latin typeface="+mj-lt"/>
                <a:ea typeface="黑体" pitchFamily="49" charset="-122"/>
              </a:rPr>
              <a:t>已知的相关和不相关文档集合</a:t>
            </a:r>
            <a:endParaRPr lang="en-US" altLang="zh-CN" dirty="0">
              <a:solidFill>
                <a:schemeClr val="tx1"/>
              </a:solidFill>
              <a:latin typeface="+mj-lt"/>
              <a:ea typeface="黑体" pitchFamily="49" charset="-122"/>
            </a:endParaRPr>
          </a:p>
          <a:p>
            <a:pPr lvl="1">
              <a:buClr>
                <a:srgbClr val="336699"/>
              </a:buClr>
            </a:pP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α</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β</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γ</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权重</a:t>
            </a:r>
            <a:endParaRPr lang="en-US" dirty="0">
              <a:solidFill>
                <a:schemeClr val="tx1"/>
              </a:solidFill>
              <a:latin typeface="+mj-lt"/>
              <a:ea typeface="黑体" pitchFamily="49" charset="-122"/>
            </a:endParaRPr>
          </a:p>
          <a:p>
            <a:pPr lvl="1">
              <a:buClr>
                <a:srgbClr val="336699"/>
              </a:buClr>
              <a:buFont typeface="Wingdings" pitchFamily="2" charset="2"/>
              <a:buChar char="§"/>
            </a:pPr>
            <a:r>
              <a:rPr lang="zh-CN" altLang="en-US" dirty="0">
                <a:solidFill>
                  <a:schemeClr val="tx1"/>
                </a:solidFill>
                <a:latin typeface="+mj-lt"/>
                <a:ea typeface="黑体" pitchFamily="49" charset="-122"/>
              </a:rPr>
              <a:t>新查询向相关文档靠拢而远离非相关文档</a:t>
            </a:r>
            <a:endParaRPr lang="de-DE" dirty="0">
              <a:solidFill>
                <a:schemeClr val="tx1"/>
              </a:solidFill>
              <a:latin typeface="+mj-lt"/>
              <a:ea typeface="黑体" pitchFamily="49" charset="-122"/>
            </a:endParaRPr>
          </a:p>
          <a:p>
            <a:pPr lvl="1">
              <a:buClr>
                <a:srgbClr val="336699"/>
              </a:buClr>
              <a:buFont typeface="Wingdings" pitchFamily="2" charset="2"/>
              <a:buChar char="§"/>
            </a:pPr>
            <a:r>
              <a:rPr lang="en-US" i="1" dirty="0">
                <a:solidFill>
                  <a:schemeClr val="tx1"/>
                </a:solidFill>
                <a:latin typeface="+mj-lt"/>
                <a:ea typeface="黑体" pitchFamily="49" charset="-122"/>
              </a:rPr>
              <a:t>α</a:t>
            </a:r>
            <a:r>
              <a:rPr lang="en-US" dirty="0">
                <a:solidFill>
                  <a:schemeClr val="tx1"/>
                </a:solidFill>
                <a:latin typeface="+mj-lt"/>
                <a:ea typeface="黑体" pitchFamily="49" charset="-122"/>
              </a:rPr>
              <a:t> vs. </a:t>
            </a:r>
            <a:r>
              <a:rPr lang="en-US" i="1" dirty="0">
                <a:solidFill>
                  <a:schemeClr val="tx1"/>
                </a:solidFill>
                <a:latin typeface="+mj-lt"/>
                <a:ea typeface="黑体" pitchFamily="49" charset="-122"/>
              </a:rPr>
              <a:t>β</a:t>
            </a:r>
            <a:r>
              <a:rPr lang="en-US" dirty="0">
                <a:solidFill>
                  <a:schemeClr val="tx1"/>
                </a:solidFill>
                <a:latin typeface="+mj-lt"/>
                <a:ea typeface="黑体" pitchFamily="49" charset="-122"/>
              </a:rPr>
              <a:t>/</a:t>
            </a:r>
            <a:r>
              <a:rPr lang="en-US" i="1" dirty="0">
                <a:solidFill>
                  <a:schemeClr val="tx1"/>
                </a:solidFill>
                <a:latin typeface="+mj-lt"/>
                <a:ea typeface="黑体" pitchFamily="49" charset="-122"/>
              </a:rPr>
              <a:t>γ </a:t>
            </a:r>
            <a:r>
              <a:rPr lang="zh-CN" altLang="en-US" dirty="0">
                <a:solidFill>
                  <a:schemeClr val="tx1"/>
                </a:solidFill>
                <a:latin typeface="+mj-lt"/>
                <a:ea typeface="黑体" pitchFamily="49" charset="-122"/>
              </a:rPr>
              <a:t>设置中的折中</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如果判定的文档数目很多，那么</a:t>
            </a:r>
            <a:r>
              <a:rPr lang="de-DE" dirty="0">
                <a:solidFill>
                  <a:schemeClr val="tx1"/>
                </a:solidFill>
                <a:latin typeface="+mj-lt"/>
                <a:ea typeface="黑体" pitchFamily="49" charset="-122"/>
              </a:rPr>
              <a:t> </a:t>
            </a:r>
            <a:r>
              <a:rPr lang="el-GR" i="1" dirty="0">
                <a:solidFill>
                  <a:schemeClr val="tx1"/>
                </a:solidFill>
                <a:latin typeface="+mj-lt"/>
                <a:ea typeface="黑体" pitchFamily="49" charset="-122"/>
              </a:rPr>
              <a:t>β</a:t>
            </a:r>
            <a:r>
              <a:rPr lang="el-GR" dirty="0">
                <a:solidFill>
                  <a:schemeClr val="tx1"/>
                </a:solidFill>
                <a:latin typeface="+mj-lt"/>
                <a:ea typeface="黑体" pitchFamily="49" charset="-122"/>
              </a:rPr>
              <a:t>/</a:t>
            </a:r>
            <a:r>
              <a:rPr lang="el-GR" i="1" dirty="0">
                <a:solidFill>
                  <a:schemeClr val="tx1"/>
                </a:solidFill>
                <a:latin typeface="+mj-lt"/>
                <a:ea typeface="黑体" pitchFamily="49" charset="-122"/>
              </a:rPr>
              <a:t>γ</a:t>
            </a:r>
            <a:r>
              <a:rPr lang="zh-CN" altLang="en-US" dirty="0">
                <a:solidFill>
                  <a:schemeClr val="tx1"/>
                </a:solidFill>
                <a:latin typeface="+mj-lt"/>
                <a:ea typeface="黑体" pitchFamily="49" charset="-122"/>
              </a:rPr>
              <a:t>可以考虑设置得大一些</a:t>
            </a:r>
            <a:endParaRPr lang="el-GR" dirty="0">
              <a:solidFill>
                <a:schemeClr val="tx1"/>
              </a:solidFill>
              <a:latin typeface="+mj-lt"/>
              <a:ea typeface="黑体" pitchFamily="49" charset="-122"/>
            </a:endParaRPr>
          </a:p>
          <a:p>
            <a:pPr lvl="1">
              <a:buClr>
                <a:srgbClr val="336699"/>
              </a:buClr>
              <a:buFont typeface="Wingdings" pitchFamily="2" charset="2"/>
              <a:buChar char="§"/>
            </a:pPr>
            <a:r>
              <a:rPr lang="zh-CN" altLang="en-US" dirty="0">
                <a:solidFill>
                  <a:schemeClr val="tx1"/>
                </a:solidFill>
                <a:latin typeface="+mj-lt"/>
                <a:ea typeface="黑体" pitchFamily="49" charset="-122"/>
              </a:rPr>
              <a:t>一旦计算后出现负权重，那么将负权重都设为</a:t>
            </a:r>
            <a:r>
              <a:rPr lang="en-US" altLang="zh-CN" dirty="0">
                <a:solidFill>
                  <a:schemeClr val="tx1"/>
                </a:solidFill>
                <a:latin typeface="+mj-lt"/>
                <a:ea typeface="黑体" pitchFamily="49" charset="-122"/>
              </a:rPr>
              <a:t>0</a:t>
            </a:r>
            <a:endParaRPr lang="en-US" dirty="0">
              <a:solidFill>
                <a:schemeClr val="tx1"/>
              </a:solidFill>
              <a:latin typeface="+mj-lt"/>
              <a:ea typeface="黑体" pitchFamily="49" charset="-122"/>
            </a:endParaRPr>
          </a:p>
          <a:p>
            <a:pPr lvl="1">
              <a:buClr>
                <a:srgbClr val="336699"/>
              </a:buClr>
              <a:buFont typeface="Wingdings" pitchFamily="2" charset="2"/>
              <a:buChar char="§"/>
            </a:pPr>
            <a:r>
              <a:rPr lang="zh-CN" altLang="en-US" dirty="0">
                <a:solidFill>
                  <a:schemeClr val="tx1"/>
                </a:solidFill>
                <a:latin typeface="+mj-lt"/>
                <a:ea typeface="黑体" pitchFamily="49" charset="-122"/>
              </a:rPr>
              <a:t>在向量空间模型中，权重为负是没有意义的。</a:t>
            </a:r>
            <a:endParaRPr lang="de-DE"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6</a:t>
            </a:fld>
            <a:endParaRPr lang="en-US"/>
          </a:p>
        </p:txBody>
      </p:sp>
      <p:pic>
        <p:nvPicPr>
          <p:cNvPr id="8" name="Picture 7" descr="3109.png"/>
          <p:cNvPicPr>
            <a:picLocks noChangeAspect="1"/>
          </p:cNvPicPr>
          <p:nvPr/>
        </p:nvPicPr>
        <p:blipFill>
          <a:blip r:embed="rId3" cstate="print"/>
          <a:stretch>
            <a:fillRect/>
          </a:stretch>
        </p:blipFill>
        <p:spPr>
          <a:xfrm>
            <a:off x="1714480" y="1811248"/>
            <a:ext cx="5847478" cy="1332000"/>
          </a:xfrm>
          <a:prstGeom prst="rect">
            <a:avLst/>
          </a:prstGeom>
        </p:spPr>
      </p:pic>
      <p:sp>
        <p:nvSpPr>
          <p:cNvPr id="9" name="Rectangle 8"/>
          <p:cNvSpPr/>
          <p:nvPr/>
        </p:nvSpPr>
        <p:spPr>
          <a:xfrm>
            <a:off x="357158" y="1428736"/>
            <a:ext cx="3190297" cy="461665"/>
          </a:xfrm>
          <a:prstGeom prst="rect">
            <a:avLst/>
          </a:prstGeom>
        </p:spPr>
        <p:txBody>
          <a:bodyPr wrap="none">
            <a:spAutoFit/>
          </a:bodyPr>
          <a:lstStyle/>
          <a:p>
            <a:pPr lvl="1">
              <a:buClr>
                <a:srgbClr val="336699"/>
              </a:buClr>
            </a:pPr>
            <a:r>
              <a:rPr lang="zh-CN" altLang="en-US" dirty="0">
                <a:solidFill>
                  <a:schemeClr val="tx1"/>
                </a:solidFill>
                <a:latin typeface="+mj-lt"/>
                <a:ea typeface="黑体" pitchFamily="49" charset="-122"/>
              </a:rPr>
              <a:t>实际中使用的公式</a:t>
            </a:r>
            <a:r>
              <a:rPr lang="de-DE" dirty="0">
                <a:solidFill>
                  <a:schemeClr val="tx1"/>
                </a:solidFill>
                <a:latin typeface="+mj-lt"/>
                <a:ea typeface="黑体" pitchFamily="49" charset="-122"/>
              </a:rPr>
              <a:t>:</a:t>
            </a:r>
          </a:p>
        </p:txBody>
      </p:sp>
    </p:spTree>
    <p:extLst>
      <p:ext uri="{BB962C8B-B14F-4D97-AF65-F5344CB8AC3E}">
        <p14:creationId xmlns:p14="http://schemas.microsoft.com/office/powerpoint/2010/main" val="40107127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61441"/>
          <p:cNvSpPr>
            <a:spLocks noGrp="1"/>
          </p:cNvSpPr>
          <p:nvPr>
            <p:ph type="title"/>
          </p:nvPr>
        </p:nvSpPr>
        <p:spPr/>
        <p:txBody>
          <a:bodyPr wrap="square" anchor="b"/>
          <a:lstStyle/>
          <a:p>
            <a:r>
              <a:rPr lang="zh-CN" altLang="en-US" dirty="0"/>
              <a:t>BM25的实验结果</a:t>
            </a:r>
          </a:p>
        </p:txBody>
      </p:sp>
      <p:sp>
        <p:nvSpPr>
          <p:cNvPr id="61442" name="文本占位符 61442"/>
          <p:cNvSpPr>
            <a:spLocks noGrp="1"/>
          </p:cNvSpPr>
          <p:nvPr>
            <p:ph idx="1"/>
          </p:nvPr>
        </p:nvSpPr>
        <p:spPr/>
        <p:txBody>
          <a:bodyPr wrap="square" anchor="t"/>
          <a:lstStyle/>
          <a:p>
            <a:r>
              <a:rPr lang="zh-CN" altLang="en-US" dirty="0"/>
              <a:t>BM25在一系列TREC竞赛项目中得到了最好结果</a:t>
            </a:r>
          </a:p>
          <a:p>
            <a:pPr lvl="1"/>
            <a:r>
              <a:rPr lang="zh-CN" altLang="en-US" dirty="0"/>
              <a:t>TREC-4, 5 ad-hoc tasks</a:t>
            </a:r>
          </a:p>
          <a:p>
            <a:pPr lvl="1"/>
            <a:r>
              <a:rPr lang="zh-CN" altLang="en-US" dirty="0"/>
              <a:t>Web tracks</a:t>
            </a:r>
          </a:p>
          <a:p>
            <a:pPr lvl="1"/>
            <a:r>
              <a:rPr lang="zh-CN" altLang="en-US" dirty="0"/>
              <a:t>TREC-2009 relevance feedback track</a:t>
            </a:r>
          </a:p>
          <a:p>
            <a:pPr lvl="1"/>
            <a:r>
              <a:rPr lang="zh-CN" altLang="en-US" dirty="0"/>
              <a:t>等等......</a:t>
            </a:r>
          </a:p>
          <a:p>
            <a:r>
              <a:rPr lang="zh-CN" altLang="en-US" dirty="0"/>
              <a:t>在大规模文本检索评测语料上被证明非常有效</a:t>
            </a:r>
          </a:p>
        </p:txBody>
      </p:sp>
      <p:sp>
        <p:nvSpPr>
          <p:cNvPr id="61443" name="灯片编号占位符 1"/>
          <p:cNvSpPr>
            <a:spLocks noGrp="1"/>
          </p:cNvSpPr>
          <p:nvPr>
            <p:ph type="sldNum" sz="quarter" idx="12"/>
          </p:nvPr>
        </p:nvSpPr>
        <p:spPr/>
        <p:txBody>
          <a:bodyPr wrap="square" anchor="ctr"/>
          <a:lstStyle/>
          <a:p>
            <a:fld id="{9A0DB2DC-4C9A-4742-B13C-FB6460FD3503}" type="slidenum">
              <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rPr>
              <a:t>60</a:t>
            </a:fld>
            <a:endPar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endParaRPr>
          </a:p>
        </p:txBody>
      </p:sp>
    </p:spTree>
    <p:extLst>
      <p:ext uri="{BB962C8B-B14F-4D97-AF65-F5344CB8AC3E}">
        <p14:creationId xmlns:p14="http://schemas.microsoft.com/office/powerpoint/2010/main" val="12136946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62465"/>
          <p:cNvSpPr>
            <a:spLocks noGrp="1"/>
          </p:cNvSpPr>
          <p:nvPr>
            <p:ph type="title"/>
          </p:nvPr>
        </p:nvSpPr>
        <p:spPr/>
        <p:txBody>
          <a:bodyPr wrap="square" anchor="b"/>
          <a:lstStyle/>
          <a:p>
            <a:r>
              <a:rPr lang="zh-CN" altLang="en-US" dirty="0"/>
              <a:t>BM25: Pros &amp; Cons</a:t>
            </a:r>
          </a:p>
        </p:txBody>
      </p:sp>
      <p:sp>
        <p:nvSpPr>
          <p:cNvPr id="62466" name="文本占位符 62466"/>
          <p:cNvSpPr>
            <a:spLocks noGrp="1"/>
          </p:cNvSpPr>
          <p:nvPr>
            <p:ph idx="1"/>
          </p:nvPr>
        </p:nvSpPr>
        <p:spPr/>
        <p:txBody>
          <a:bodyPr wrap="square" anchor="t"/>
          <a:lstStyle/>
          <a:p>
            <a:r>
              <a:rPr lang="zh-CN" altLang="en-US" dirty="0"/>
              <a:t>优点</a:t>
            </a:r>
          </a:p>
          <a:p>
            <a:pPr lvl="1"/>
            <a:r>
              <a:rPr lang="zh-CN" altLang="en-US" dirty="0"/>
              <a:t>一定程度上的理论化模型</a:t>
            </a:r>
          </a:p>
          <a:p>
            <a:pPr lvl="1"/>
            <a:r>
              <a:rPr lang="zh-CN" altLang="en-US" dirty="0"/>
              <a:t>基于二重泊松假设——适用于绝大多数文本语料上的IR检索应用</a:t>
            </a:r>
          </a:p>
          <a:p>
            <a:pPr lvl="1"/>
            <a:r>
              <a:rPr lang="zh-CN" altLang="en-US" dirty="0"/>
              <a:t>实验证明有效</a:t>
            </a:r>
          </a:p>
          <a:p>
            <a:r>
              <a:rPr lang="zh-CN" altLang="en-US" dirty="0"/>
              <a:t>缺点</a:t>
            </a:r>
          </a:p>
          <a:p>
            <a:pPr lvl="1"/>
            <a:r>
              <a:rPr lang="zh-CN" altLang="en-US" dirty="0"/>
              <a:t>待调参数多且参数敏感性高</a:t>
            </a:r>
          </a:p>
          <a:p>
            <a:pPr lvl="1"/>
            <a:r>
              <a:rPr lang="zh-CN" altLang="en-US" dirty="0"/>
              <a:t>必须去停用词</a:t>
            </a:r>
          </a:p>
          <a:p>
            <a:pPr lvl="1">
              <a:buNone/>
            </a:pPr>
            <a:endParaRPr lang="zh-CN" altLang="en-US" dirty="0"/>
          </a:p>
          <a:p>
            <a:pPr lvl="1">
              <a:buNone/>
            </a:pPr>
            <a:r>
              <a:rPr lang="zh-CN" altLang="en-US" dirty="0"/>
              <a:t>即便如此，BM25仍被视为现实应用中最好的IR模型之一</a:t>
            </a:r>
          </a:p>
          <a:p>
            <a:pPr lvl="1">
              <a:buNone/>
            </a:pPr>
            <a:endParaRPr lang="zh-CN" altLang="en-US" dirty="0"/>
          </a:p>
          <a:p>
            <a:pPr lvl="1">
              <a:buNone/>
            </a:pPr>
            <a:endParaRPr lang="zh-CN" altLang="en-US" dirty="0"/>
          </a:p>
          <a:p>
            <a:pPr lvl="1"/>
            <a:endParaRPr lang="zh-CN" altLang="en-US" dirty="0"/>
          </a:p>
        </p:txBody>
      </p:sp>
      <p:sp>
        <p:nvSpPr>
          <p:cNvPr id="62467" name="灯片编号占位符 1"/>
          <p:cNvSpPr>
            <a:spLocks noGrp="1"/>
          </p:cNvSpPr>
          <p:nvPr>
            <p:ph type="sldNum" sz="quarter" idx="12"/>
          </p:nvPr>
        </p:nvSpPr>
        <p:spPr/>
        <p:txBody>
          <a:bodyPr wrap="square" anchor="ctr"/>
          <a:lstStyle/>
          <a:p>
            <a:fld id="{9A0DB2DC-4C9A-4742-B13C-FB6460FD3503}" type="slidenum">
              <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rPr>
              <a:t>61</a:t>
            </a:fld>
            <a:endPar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endParaRPr>
          </a:p>
        </p:txBody>
      </p:sp>
    </p:spTree>
    <p:extLst>
      <p:ext uri="{BB962C8B-B14F-4D97-AF65-F5344CB8AC3E}">
        <p14:creationId xmlns:p14="http://schemas.microsoft.com/office/powerpoint/2010/main" val="20021818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63489"/>
          <p:cNvSpPr>
            <a:spLocks noGrp="1"/>
          </p:cNvSpPr>
          <p:nvPr>
            <p:ph type="title"/>
          </p:nvPr>
        </p:nvSpPr>
        <p:spPr/>
        <p:txBody>
          <a:bodyPr wrap="square" anchor="b"/>
          <a:lstStyle/>
          <a:p>
            <a:r>
              <a:rPr lang="zh-CN" altLang="en-US" dirty="0"/>
              <a:t>BM25与概率模型：参考文献</a:t>
            </a:r>
          </a:p>
        </p:txBody>
      </p:sp>
      <p:sp>
        <p:nvSpPr>
          <p:cNvPr id="63490" name="文本占位符 63490"/>
          <p:cNvSpPr>
            <a:spLocks noGrp="1"/>
          </p:cNvSpPr>
          <p:nvPr>
            <p:ph idx="1"/>
          </p:nvPr>
        </p:nvSpPr>
        <p:spPr/>
        <p:txBody>
          <a:bodyPr wrap="square" anchor="t"/>
          <a:lstStyle/>
          <a:p>
            <a:r>
              <a:rPr lang="zh-CN" altLang="en-US" sz="1600" dirty="0"/>
              <a:t>Harter S.P. A probabilistic approach to automatic keyword indexing. Journal of the American Society for Information Science 1975; 26:197–206 and 280–289</a:t>
            </a:r>
          </a:p>
          <a:p>
            <a:pPr>
              <a:buNone/>
            </a:pPr>
            <a:endParaRPr lang="zh-CN" altLang="en-US" sz="1600" dirty="0"/>
          </a:p>
          <a:p>
            <a:r>
              <a:rPr lang="zh-CN" altLang="en-US" sz="1600" dirty="0"/>
              <a:t>Robertson S.E., Van Rijsbergen C.J. &amp; Porter M.F. Probabilistic models of indexing and  searching. Information Retrieval Research (pp.35–56). Butterworths London, 1981</a:t>
            </a:r>
          </a:p>
          <a:p>
            <a:pPr>
              <a:buNone/>
            </a:pPr>
            <a:endParaRPr lang="zh-CN" altLang="en-US" sz="1600" dirty="0"/>
          </a:p>
          <a:p>
            <a:r>
              <a:rPr lang="zh-CN" altLang="en-US" sz="1600" dirty="0"/>
              <a:t>Robertson S.E. and Sparck Jones K. Relevance weighting of search terms. Journal of the American Society for Information Science 1976; 27:129–146</a:t>
            </a:r>
          </a:p>
          <a:p>
            <a:endParaRPr lang="zh-CN" altLang="en-US" sz="1600" dirty="0"/>
          </a:p>
          <a:p>
            <a:r>
              <a:rPr lang="zh-CN" altLang="en-US" sz="1600" dirty="0"/>
              <a:t>S. E. Robertson and S. Walker. Some simple effective approximations to the 2-Poisson model for probabilistic weighted retrieval. ACM SIGIR 1994.</a:t>
            </a:r>
          </a:p>
          <a:p>
            <a:pPr>
              <a:buNone/>
            </a:pPr>
            <a:endParaRPr lang="zh-CN" altLang="en-US" sz="1600" dirty="0"/>
          </a:p>
          <a:p>
            <a:r>
              <a:rPr lang="zh-CN" altLang="en-US" sz="1600" dirty="0"/>
              <a:t>S. E. Robertson, S. Walker, M. M. Beaulieu, M. Gatford and A. Payne. Okapi at TREC-4. 1995.</a:t>
            </a:r>
          </a:p>
        </p:txBody>
      </p:sp>
      <p:sp>
        <p:nvSpPr>
          <p:cNvPr id="63491" name="灯片编号占位符 1"/>
          <p:cNvSpPr>
            <a:spLocks noGrp="1"/>
          </p:cNvSpPr>
          <p:nvPr>
            <p:ph type="sldNum" sz="quarter" idx="12"/>
          </p:nvPr>
        </p:nvSpPr>
        <p:spPr/>
        <p:txBody>
          <a:bodyPr wrap="square" anchor="ctr"/>
          <a:lstStyle/>
          <a:p>
            <a:fld id="{9A0DB2DC-4C9A-4742-B13C-FB6460FD3503}" type="slidenum">
              <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rPr>
              <a:t>62</a:t>
            </a:fld>
            <a:endPar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endParaRPr>
          </a:p>
        </p:txBody>
      </p:sp>
    </p:spTree>
    <p:extLst>
      <p:ext uri="{BB962C8B-B14F-4D97-AF65-F5344CB8AC3E}">
        <p14:creationId xmlns:p14="http://schemas.microsoft.com/office/powerpoint/2010/main" val="38766933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1" name="标题 66561"/>
          <p:cNvSpPr>
            <a:spLocks noGrp="1"/>
          </p:cNvSpPr>
          <p:nvPr>
            <p:ph type="title"/>
          </p:nvPr>
        </p:nvSpPr>
        <p:spPr/>
        <p:txBody>
          <a:bodyPr wrap="square" anchor="b"/>
          <a:lstStyle/>
          <a:p>
            <a:r>
              <a:rPr lang="zh-CN" altLang="en-US" dirty="0"/>
              <a:t>DFR模型</a:t>
            </a:r>
          </a:p>
        </p:txBody>
      </p:sp>
      <p:sp>
        <p:nvSpPr>
          <p:cNvPr id="66562" name="文本占位符 66562"/>
          <p:cNvSpPr>
            <a:spLocks noGrp="1"/>
          </p:cNvSpPr>
          <p:nvPr>
            <p:ph idx="1"/>
          </p:nvPr>
        </p:nvSpPr>
        <p:spPr/>
        <p:txBody>
          <a:bodyPr wrap="square" anchor="t"/>
          <a:lstStyle/>
          <a:p>
            <a:r>
              <a:rPr lang="zh-CN" altLang="en-US" dirty="0"/>
              <a:t>DFR：Divergence from Randomness</a:t>
            </a:r>
          </a:p>
          <a:p>
            <a:r>
              <a:rPr lang="zh-CN" altLang="en-US" dirty="0"/>
              <a:t>2002年由Gianni Amati提出</a:t>
            </a:r>
          </a:p>
          <a:p>
            <a:r>
              <a:rPr lang="zh-CN" altLang="en-US" dirty="0"/>
              <a:t>是基于统计学与信息理论的一组IR模型</a:t>
            </a:r>
          </a:p>
          <a:p>
            <a:pPr>
              <a:buNone/>
            </a:pPr>
            <a:endParaRPr lang="zh-CN" altLang="en-US" dirty="0"/>
          </a:p>
        </p:txBody>
      </p:sp>
      <p:sp>
        <p:nvSpPr>
          <p:cNvPr id="66563" name="灯片编号占位符 1"/>
          <p:cNvSpPr>
            <a:spLocks noGrp="1"/>
          </p:cNvSpPr>
          <p:nvPr>
            <p:ph type="sldNum" sz="quarter" idx="12"/>
          </p:nvPr>
        </p:nvSpPr>
        <p:spPr/>
        <p:txBody>
          <a:bodyPr wrap="square" anchor="ctr"/>
          <a:lstStyle/>
          <a:p>
            <a:fld id="{9A0DB2DC-4C9A-4742-B13C-FB6460FD3503}" type="slidenum">
              <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rPr>
              <a:t>63</a:t>
            </a:fld>
            <a:endPar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endParaRPr>
          </a:p>
        </p:txBody>
      </p:sp>
    </p:spTree>
    <p:extLst>
      <p:ext uri="{BB962C8B-B14F-4D97-AF65-F5344CB8AC3E}">
        <p14:creationId xmlns:p14="http://schemas.microsoft.com/office/powerpoint/2010/main" val="13410252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5" name="标题 67585"/>
          <p:cNvSpPr>
            <a:spLocks noGrp="1"/>
          </p:cNvSpPr>
          <p:nvPr>
            <p:ph type="title"/>
          </p:nvPr>
        </p:nvSpPr>
        <p:spPr/>
        <p:txBody>
          <a:bodyPr wrap="square" anchor="b"/>
          <a:lstStyle/>
          <a:p>
            <a:r>
              <a:rPr lang="zh-CN" altLang="en-US" dirty="0"/>
              <a:t>DFR模型：基本思想</a:t>
            </a:r>
          </a:p>
        </p:txBody>
      </p:sp>
      <p:sp>
        <p:nvSpPr>
          <p:cNvPr id="67586" name="文本占位符 67586"/>
          <p:cNvSpPr>
            <a:spLocks noGrp="1"/>
          </p:cNvSpPr>
          <p:nvPr>
            <p:ph idx="1"/>
          </p:nvPr>
        </p:nvSpPr>
        <p:spPr/>
        <p:txBody>
          <a:bodyPr wrap="square" anchor="t"/>
          <a:lstStyle/>
          <a:p>
            <a:r>
              <a:rPr lang="zh-CN" altLang="en-US" dirty="0"/>
              <a:t>DFR模型的最基本思想是基于信息量进行检索评分： Inf(t|d)=-log</a:t>
            </a:r>
            <a:r>
              <a:rPr lang="zh-CN" altLang="en-US" baseline="-25000" dirty="0"/>
              <a:t>2</a:t>
            </a:r>
            <a:r>
              <a:rPr lang="zh-CN" altLang="en-US" dirty="0"/>
              <a:t>Prob(t, tf|d)</a:t>
            </a:r>
          </a:p>
          <a:p>
            <a:pPr lvl="1"/>
            <a:r>
              <a:rPr lang="zh-CN" altLang="en-US" dirty="0"/>
              <a:t>Prob(t, tf|d): 在文档d中观察到tf次词项t的概率</a:t>
            </a:r>
          </a:p>
          <a:p>
            <a:r>
              <a:rPr lang="zh-CN" altLang="en-US" dirty="0"/>
              <a:t>信息量的基本属性：概率越小，信息量越大</a:t>
            </a:r>
          </a:p>
          <a:p>
            <a:pPr lvl="1"/>
            <a:r>
              <a:rPr lang="zh-CN" altLang="en-US" dirty="0"/>
              <a:t>小概率事件一旦发生，“惊奇”程度大，信息量大</a:t>
            </a:r>
          </a:p>
          <a:p>
            <a:r>
              <a:rPr lang="zh-CN" altLang="en-US" dirty="0"/>
              <a:t>文档检索即视为将文档按查询词在文档中信息量排序</a:t>
            </a:r>
          </a:p>
          <a:p>
            <a:r>
              <a:rPr lang="zh-CN" altLang="en-US" dirty="0"/>
              <a:t>但是由于tf依赖于文档长度，因此将信息量“归一”：</a:t>
            </a:r>
          </a:p>
          <a:p>
            <a:pPr>
              <a:buNone/>
            </a:pPr>
            <a:r>
              <a:rPr lang="zh-CN" altLang="en-US" dirty="0"/>
              <a:t> </a:t>
            </a:r>
          </a:p>
        </p:txBody>
      </p:sp>
      <p:pic>
        <p:nvPicPr>
          <p:cNvPr id="67587" name="图片 67587"/>
          <p:cNvPicPr>
            <a:picLocks noChangeAspect="1"/>
          </p:cNvPicPr>
          <p:nvPr/>
        </p:nvPicPr>
        <p:blipFill>
          <a:blip r:embed="rId2"/>
          <a:stretch>
            <a:fillRect/>
          </a:stretch>
        </p:blipFill>
        <p:spPr>
          <a:xfrm>
            <a:off x="2571750" y="5519738"/>
            <a:ext cx="4398963" cy="1008062"/>
          </a:xfrm>
          <a:prstGeom prst="rect">
            <a:avLst/>
          </a:prstGeom>
          <a:noFill/>
          <a:ln w="9525">
            <a:noFill/>
          </a:ln>
        </p:spPr>
      </p:pic>
      <p:sp>
        <p:nvSpPr>
          <p:cNvPr id="67588" name="灯片编号占位符 1"/>
          <p:cNvSpPr>
            <a:spLocks noGrp="1"/>
          </p:cNvSpPr>
          <p:nvPr>
            <p:ph type="sldNum" sz="quarter" idx="12"/>
          </p:nvPr>
        </p:nvSpPr>
        <p:spPr/>
        <p:txBody>
          <a:bodyPr wrap="square" anchor="ctr"/>
          <a:lstStyle/>
          <a:p>
            <a:fld id="{9A0DB2DC-4C9A-4742-B13C-FB6460FD3503}" type="slidenum">
              <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rPr>
              <a:t>64</a:t>
            </a:fld>
            <a:endPar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endParaRPr>
          </a:p>
        </p:txBody>
      </p:sp>
    </p:spTree>
    <p:extLst>
      <p:ext uri="{BB962C8B-B14F-4D97-AF65-F5344CB8AC3E}">
        <p14:creationId xmlns:p14="http://schemas.microsoft.com/office/powerpoint/2010/main" val="15580134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09" name="标题 68609"/>
          <p:cNvSpPr>
            <a:spLocks noGrp="1"/>
          </p:cNvSpPr>
          <p:nvPr>
            <p:ph type="title"/>
          </p:nvPr>
        </p:nvSpPr>
        <p:spPr/>
        <p:txBody>
          <a:bodyPr wrap="square" anchor="b"/>
          <a:lstStyle/>
          <a:p>
            <a:r>
              <a:rPr lang="zh-CN" altLang="en-US" dirty="0"/>
              <a:t>历史背景</a:t>
            </a:r>
          </a:p>
        </p:txBody>
      </p:sp>
      <p:sp>
        <p:nvSpPr>
          <p:cNvPr id="68610" name="文本占位符 68610"/>
          <p:cNvSpPr>
            <a:spLocks noGrp="1"/>
          </p:cNvSpPr>
          <p:nvPr>
            <p:ph idx="1"/>
          </p:nvPr>
        </p:nvSpPr>
        <p:spPr/>
        <p:txBody>
          <a:bodyPr wrap="square" anchor="t"/>
          <a:lstStyle/>
          <a:p>
            <a:r>
              <a:rPr lang="zh-CN" altLang="en-US" dirty="0"/>
              <a:t>Harter的二重泊松模型</a:t>
            </a:r>
          </a:p>
          <a:p>
            <a:pPr lvl="1"/>
            <a:r>
              <a:rPr lang="zh-CN" altLang="en-US" dirty="0">
                <a:latin typeface="Times New Roman" panose="02020603050405020304" pitchFamily="2" charset="12"/>
                <a:ea typeface="Times New Roman" panose="02020603050405020304" pitchFamily="2" charset="12"/>
              </a:rPr>
              <a:t>The informative content of a term can be measured by examining how much the term-frequency distribution departs from a “benchmark” distribution, that is the distribution described by a random process.</a:t>
            </a:r>
          </a:p>
          <a:p>
            <a:r>
              <a:rPr lang="zh-CN" altLang="en-US" dirty="0"/>
              <a:t>BM25公式</a:t>
            </a:r>
          </a:p>
        </p:txBody>
      </p:sp>
      <p:sp>
        <p:nvSpPr>
          <p:cNvPr id="68611" name="灯片编号占位符 1"/>
          <p:cNvSpPr>
            <a:spLocks noGrp="1"/>
          </p:cNvSpPr>
          <p:nvPr>
            <p:ph type="sldNum" sz="quarter" idx="12"/>
          </p:nvPr>
        </p:nvSpPr>
        <p:spPr/>
        <p:txBody>
          <a:bodyPr wrap="square" anchor="ctr"/>
          <a:lstStyle/>
          <a:p>
            <a:fld id="{9A0DB2DC-4C9A-4742-B13C-FB6460FD3503}" type="slidenum">
              <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rPr>
              <a:t>65</a:t>
            </a:fld>
            <a:endPar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endParaRPr>
          </a:p>
        </p:txBody>
      </p:sp>
    </p:spTree>
    <p:extLst>
      <p:ext uri="{BB962C8B-B14F-4D97-AF65-F5344CB8AC3E}">
        <p14:creationId xmlns:p14="http://schemas.microsoft.com/office/powerpoint/2010/main" val="12229586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3" name="标题 69633"/>
          <p:cNvSpPr>
            <a:spLocks noGrp="1"/>
          </p:cNvSpPr>
          <p:nvPr>
            <p:ph type="title"/>
          </p:nvPr>
        </p:nvSpPr>
        <p:spPr/>
        <p:txBody>
          <a:bodyPr wrap="square" anchor="b"/>
          <a:lstStyle/>
          <a:p>
            <a:r>
              <a:rPr lang="zh-CN" altLang="en-US" sz="3200" dirty="0"/>
              <a:t>频率分析：罐子模型</a:t>
            </a:r>
            <a:r>
              <a:rPr lang="en-US" altLang="zh-CN" sz="3200" dirty="0"/>
              <a:t>(urn model)</a:t>
            </a:r>
            <a:r>
              <a:rPr lang="zh-CN" altLang="en-US" sz="3200" dirty="0"/>
              <a:t>的两种解释</a:t>
            </a:r>
            <a:br>
              <a:rPr lang="zh-CN" altLang="en-US" sz="3200" dirty="0"/>
            </a:br>
            <a:r>
              <a:rPr lang="zh-CN" altLang="en-US" sz="3200" dirty="0"/>
              <a:t>(两种总体分布的二项分布建模)</a:t>
            </a:r>
          </a:p>
        </p:txBody>
      </p:sp>
      <p:sp>
        <p:nvSpPr>
          <p:cNvPr id="69634" name="文本占位符 69634"/>
          <p:cNvSpPr>
            <a:spLocks noGrp="1"/>
          </p:cNvSpPr>
          <p:nvPr>
            <p:ph idx="1"/>
          </p:nvPr>
        </p:nvSpPr>
        <p:spPr/>
        <p:txBody>
          <a:bodyPr wrap="square" anchor="t"/>
          <a:lstStyle/>
          <a:p>
            <a:pPr>
              <a:lnSpc>
                <a:spcPct val="80000"/>
              </a:lnSpc>
            </a:pPr>
            <a:r>
              <a:rPr lang="zh-CN" altLang="en-US" sz="2000" dirty="0">
                <a:latin typeface="Times New Roman" panose="02020603050405020304" pitchFamily="2" charset="12"/>
                <a:sym typeface="MS PGothic" panose="020B0600070205080204" charset="-128"/>
              </a:rPr>
              <a:t>第一种(Type I): 文档d是从语料中的l(d)次随机采样，其中tf次得到词项t</a:t>
            </a:r>
          </a:p>
          <a:p>
            <a:pPr lvl="1">
              <a:lnSpc>
                <a:spcPct val="80000"/>
              </a:lnSpc>
            </a:pPr>
            <a:r>
              <a:rPr lang="zh-CN" altLang="en-US" sz="2000" dirty="0">
                <a:latin typeface="Times New Roman" panose="02020603050405020304" pitchFamily="2" charset="12"/>
              </a:rPr>
              <a:t>罐子：不同词项对应不同罐子，一共</a:t>
            </a:r>
            <a:r>
              <a:rPr lang="en-US" altLang="zh-CN" sz="2000" dirty="0">
                <a:latin typeface="Times New Roman" panose="02020603050405020304" pitchFamily="2" charset="12"/>
              </a:rPr>
              <a:t>|V|</a:t>
            </a:r>
            <a:r>
              <a:rPr lang="zh-CN" altLang="en-US" sz="2000" dirty="0">
                <a:latin typeface="Times New Roman" panose="02020603050405020304" pitchFamily="2" charset="12"/>
              </a:rPr>
              <a:t>个罐子，其中词项t对应一个罐子</a:t>
            </a:r>
          </a:p>
          <a:p>
            <a:pPr lvl="1">
              <a:lnSpc>
                <a:spcPct val="80000"/>
              </a:lnSpc>
            </a:pPr>
            <a:r>
              <a:rPr lang="zh-CN" altLang="en-US" sz="2000" dirty="0">
                <a:latin typeface="Times New Roman" panose="02020603050405020304" pitchFamily="2" charset="12"/>
              </a:rPr>
              <a:t>球：文档d中的词条</a:t>
            </a:r>
          </a:p>
          <a:p>
            <a:pPr lvl="1">
              <a:lnSpc>
                <a:spcPct val="80000"/>
              </a:lnSpc>
            </a:pPr>
            <a:r>
              <a:rPr lang="zh-CN" altLang="en-US" sz="2000" dirty="0">
                <a:latin typeface="Times New Roman" panose="02020603050405020304" pitchFamily="2" charset="12"/>
              </a:rPr>
              <a:t>（扔到罐子中的）先验概率：非均匀分布，P(t)=TF/TFC</a:t>
            </a:r>
            <a:endParaRPr lang="en-US" altLang="zh-CN" sz="2000" dirty="0">
              <a:latin typeface="Times New Roman" panose="02020603050405020304" pitchFamily="2" charset="12"/>
            </a:endParaRPr>
          </a:p>
          <a:p>
            <a:pPr lvl="1">
              <a:lnSpc>
                <a:spcPct val="80000"/>
              </a:lnSpc>
            </a:pPr>
            <a:r>
              <a:rPr lang="zh-CN" altLang="en-US" sz="2000" dirty="0">
                <a:latin typeface="Times New Roman" panose="02020603050405020304" pitchFamily="2" charset="12"/>
              </a:rPr>
              <a:t>总体分布假设：多元贝努利</a:t>
            </a:r>
          </a:p>
          <a:p>
            <a:pPr>
              <a:lnSpc>
                <a:spcPct val="80000"/>
              </a:lnSpc>
            </a:pPr>
            <a:endParaRPr lang="zh-CN" altLang="en-US" sz="2000" dirty="0">
              <a:latin typeface="Times New Roman" panose="02020603050405020304" pitchFamily="2" charset="12"/>
              <a:sym typeface="MS PGothic" panose="020B0600070205080204" charset="-128"/>
            </a:endParaRPr>
          </a:p>
          <a:p>
            <a:pPr>
              <a:lnSpc>
                <a:spcPct val="80000"/>
              </a:lnSpc>
            </a:pPr>
            <a:r>
              <a:rPr lang="zh-CN" altLang="en-US" sz="2000" dirty="0">
                <a:latin typeface="Times New Roman" panose="02020603050405020304" pitchFamily="2" charset="12"/>
                <a:sym typeface="MS PGothic" panose="020B0600070205080204" charset="-128"/>
              </a:rPr>
              <a:t>第二种(Type II): 随机将TF个词项t分配到N个文档中，其中文档d分到tf个词项t</a:t>
            </a:r>
          </a:p>
          <a:p>
            <a:pPr lvl="1">
              <a:lnSpc>
                <a:spcPct val="80000"/>
              </a:lnSpc>
            </a:pPr>
            <a:r>
              <a:rPr lang="zh-CN" altLang="en-US" sz="2000" dirty="0">
                <a:latin typeface="Times New Roman" panose="02020603050405020304" pitchFamily="2" charset="12"/>
              </a:rPr>
              <a:t>罐子：每个文档视为一个罐子，其中文档d对应一个罐子</a:t>
            </a:r>
          </a:p>
          <a:p>
            <a:pPr lvl="1">
              <a:lnSpc>
                <a:spcPct val="80000"/>
              </a:lnSpc>
            </a:pPr>
            <a:r>
              <a:rPr lang="zh-CN" altLang="en-US" sz="2000" dirty="0">
                <a:latin typeface="Times New Roman" panose="02020603050405020304" pitchFamily="2" charset="12"/>
              </a:rPr>
              <a:t>球：词项t在语料中的词条</a:t>
            </a:r>
          </a:p>
          <a:p>
            <a:pPr lvl="1">
              <a:lnSpc>
                <a:spcPct val="80000"/>
              </a:lnSpc>
            </a:pPr>
            <a:r>
              <a:rPr lang="zh-CN" altLang="en-US" sz="2000" dirty="0">
                <a:latin typeface="Times New Roman" panose="02020603050405020304" pitchFamily="2" charset="12"/>
              </a:rPr>
              <a:t>（扔到罐子中的）先验概率：均匀分布，即P(d)=1/N</a:t>
            </a:r>
            <a:endParaRPr lang="en-US" altLang="zh-CN" sz="2000" dirty="0">
              <a:latin typeface="Times New Roman" panose="02020603050405020304" pitchFamily="2" charset="12"/>
            </a:endParaRPr>
          </a:p>
          <a:p>
            <a:pPr lvl="1">
              <a:lnSpc>
                <a:spcPct val="80000"/>
              </a:lnSpc>
            </a:pPr>
            <a:r>
              <a:rPr lang="zh-CN" altLang="en-US" sz="2000" dirty="0">
                <a:latin typeface="Times New Roman" panose="02020603050405020304" pitchFamily="2" charset="12"/>
              </a:rPr>
              <a:t>总体分布：多项式</a:t>
            </a:r>
          </a:p>
          <a:p>
            <a:pPr lvl="1">
              <a:lnSpc>
                <a:spcPct val="80000"/>
              </a:lnSpc>
              <a:buNone/>
            </a:pPr>
            <a:endParaRPr lang="zh-CN" altLang="en-US" sz="2000" dirty="0">
              <a:latin typeface="Times New Roman" panose="02020603050405020304" pitchFamily="2" charset="12"/>
            </a:endParaRPr>
          </a:p>
          <a:p>
            <a:pPr>
              <a:lnSpc>
                <a:spcPct val="80000"/>
              </a:lnSpc>
            </a:pPr>
            <a:r>
              <a:rPr lang="zh-CN" altLang="en-US" sz="2000" dirty="0">
                <a:latin typeface="Times New Roman" panose="02020603050405020304" pitchFamily="2" charset="12"/>
                <a:sym typeface="MS PGothic" panose="020B0600070205080204" charset="-128"/>
              </a:rPr>
              <a:t>N: 文档数量；TF：t在语料中词条数量；TFC：整个语料词条数量；l(d)：d的长度(即词条数量)；</a:t>
            </a:r>
            <a:r>
              <a:rPr lang="en-US" altLang="zh-CN" sz="2000" dirty="0">
                <a:latin typeface="Times New Roman" panose="02020603050405020304" pitchFamily="2" charset="12"/>
                <a:sym typeface="MS PGothic" panose="020B0600070205080204" charset="-128"/>
              </a:rPr>
              <a:t>|V|</a:t>
            </a:r>
            <a:r>
              <a:rPr lang="zh-CN" altLang="en-US" sz="2000" dirty="0">
                <a:latin typeface="Times New Roman" panose="02020603050405020304" pitchFamily="2" charset="12"/>
                <a:sym typeface="MS PGothic" panose="020B0600070205080204" charset="-128"/>
              </a:rPr>
              <a:t>：词汇表中词项总数</a:t>
            </a:r>
          </a:p>
        </p:txBody>
      </p:sp>
      <p:sp>
        <p:nvSpPr>
          <p:cNvPr id="69635" name="灯片编号占位符 1"/>
          <p:cNvSpPr>
            <a:spLocks noGrp="1"/>
          </p:cNvSpPr>
          <p:nvPr>
            <p:ph type="sldNum" sz="quarter" idx="12"/>
          </p:nvPr>
        </p:nvSpPr>
        <p:spPr/>
        <p:txBody>
          <a:bodyPr wrap="square" anchor="ctr"/>
          <a:lstStyle/>
          <a:p>
            <a:fld id="{9A0DB2DC-4C9A-4742-B13C-FB6460FD3503}" type="slidenum">
              <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rPr>
              <a:t>66</a:t>
            </a:fld>
            <a:endPar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endParaRPr>
          </a:p>
        </p:txBody>
      </p:sp>
    </p:spTree>
    <p:extLst>
      <p:ext uri="{BB962C8B-B14F-4D97-AF65-F5344CB8AC3E}">
        <p14:creationId xmlns:p14="http://schemas.microsoft.com/office/powerpoint/2010/main" val="18317788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7" name="标题 70657"/>
          <p:cNvSpPr>
            <a:spLocks noGrp="1"/>
          </p:cNvSpPr>
          <p:nvPr>
            <p:ph type="title"/>
          </p:nvPr>
        </p:nvSpPr>
        <p:spPr/>
        <p:txBody>
          <a:bodyPr wrap="square" anchor="b"/>
          <a:lstStyle/>
          <a:p>
            <a:r>
              <a:rPr lang="zh-CN" altLang="en-US" dirty="0">
                <a:latin typeface="Times New Roman" panose="02020603050405020304" pitchFamily="2" charset="12"/>
              </a:rPr>
              <a:t>Type I</a:t>
            </a:r>
            <a:r>
              <a:rPr lang="zh-CN" altLang="en-US" dirty="0"/>
              <a:t>模型</a:t>
            </a:r>
          </a:p>
        </p:txBody>
      </p:sp>
      <p:sp>
        <p:nvSpPr>
          <p:cNvPr id="70658" name="文本占位符 70658"/>
          <p:cNvSpPr>
            <a:spLocks noGrp="1"/>
          </p:cNvSpPr>
          <p:nvPr>
            <p:ph idx="1"/>
          </p:nvPr>
        </p:nvSpPr>
        <p:spPr/>
        <p:txBody>
          <a:bodyPr wrap="square" anchor="t"/>
          <a:lstStyle/>
          <a:p>
            <a:r>
              <a:rPr lang="zh-CN" altLang="en-US" dirty="0"/>
              <a:t>文档</a:t>
            </a:r>
            <a:r>
              <a:rPr lang="en-US" altLang="zh-CN" dirty="0"/>
              <a:t>d</a:t>
            </a:r>
            <a:r>
              <a:rPr lang="zh-CN" altLang="en-US" dirty="0"/>
              <a:t>是从整个语料的一次抽样，样本数量为</a:t>
            </a:r>
            <a:r>
              <a:rPr lang="en-US" altLang="zh-CN" dirty="0"/>
              <a:t>l(d)</a:t>
            </a:r>
          </a:p>
          <a:p>
            <a:r>
              <a:rPr lang="zh-CN" altLang="en-US" dirty="0"/>
              <a:t>随机将</a:t>
            </a:r>
            <a:r>
              <a:rPr lang="en-US" altLang="zh-CN" dirty="0"/>
              <a:t>l(d)</a:t>
            </a:r>
            <a:r>
              <a:rPr lang="zh-CN" altLang="en-US" dirty="0"/>
              <a:t>个词条分配到</a:t>
            </a:r>
            <a:r>
              <a:rPr lang="en-US" altLang="zh-CN" dirty="0"/>
              <a:t>|V|</a:t>
            </a:r>
            <a:r>
              <a:rPr lang="zh-CN" altLang="en-US" dirty="0"/>
              <a:t>个罐子中，罐子</a:t>
            </a:r>
            <a:r>
              <a:rPr lang="en-US" altLang="zh-CN" dirty="0"/>
              <a:t>t</a:t>
            </a:r>
            <a:r>
              <a:rPr lang="zh-CN" altLang="en-US" dirty="0"/>
              <a:t>分到tf个词条</a:t>
            </a:r>
          </a:p>
          <a:p>
            <a:r>
              <a:rPr lang="zh-CN" altLang="en-US" dirty="0"/>
              <a:t>可以采用二项分布建模：</a:t>
            </a:r>
          </a:p>
        </p:txBody>
      </p:sp>
      <p:pic>
        <p:nvPicPr>
          <p:cNvPr id="70659" name="图片 70659"/>
          <p:cNvPicPr>
            <a:picLocks noChangeAspect="1"/>
          </p:cNvPicPr>
          <p:nvPr/>
        </p:nvPicPr>
        <p:blipFill>
          <a:blip r:embed="rId2"/>
          <a:stretch>
            <a:fillRect/>
          </a:stretch>
        </p:blipFill>
        <p:spPr>
          <a:xfrm>
            <a:off x="914400" y="4456113"/>
            <a:ext cx="7134225" cy="800100"/>
          </a:xfrm>
          <a:prstGeom prst="rect">
            <a:avLst/>
          </a:prstGeom>
          <a:noFill/>
          <a:ln w="9525">
            <a:noFill/>
          </a:ln>
        </p:spPr>
      </p:pic>
      <p:sp>
        <p:nvSpPr>
          <p:cNvPr id="70660" name="灯片编号占位符 1"/>
          <p:cNvSpPr>
            <a:spLocks noGrp="1"/>
          </p:cNvSpPr>
          <p:nvPr>
            <p:ph type="sldNum" sz="quarter" idx="12"/>
          </p:nvPr>
        </p:nvSpPr>
        <p:spPr/>
        <p:txBody>
          <a:bodyPr wrap="square" anchor="ctr"/>
          <a:lstStyle/>
          <a:p>
            <a:fld id="{9A0DB2DC-4C9A-4742-B13C-FB6460FD3503}" type="slidenum">
              <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rPr>
              <a:t>67</a:t>
            </a:fld>
            <a:endPar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endParaRPr>
          </a:p>
        </p:txBody>
      </p:sp>
    </p:spTree>
    <p:extLst>
      <p:ext uri="{BB962C8B-B14F-4D97-AF65-F5344CB8AC3E}">
        <p14:creationId xmlns:p14="http://schemas.microsoft.com/office/powerpoint/2010/main" val="4437025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1" name="标题 71681"/>
          <p:cNvSpPr>
            <a:spLocks noGrp="1"/>
          </p:cNvSpPr>
          <p:nvPr>
            <p:ph type="title"/>
          </p:nvPr>
        </p:nvSpPr>
        <p:spPr/>
        <p:txBody>
          <a:bodyPr wrap="square" anchor="b"/>
          <a:lstStyle/>
          <a:p>
            <a:r>
              <a:rPr lang="zh-CN" altLang="en-US" dirty="0">
                <a:latin typeface="Times New Roman" panose="02020603050405020304" pitchFamily="2" charset="12"/>
              </a:rPr>
              <a:t>Type II模型</a:t>
            </a:r>
          </a:p>
        </p:txBody>
      </p:sp>
      <p:sp>
        <p:nvSpPr>
          <p:cNvPr id="71682" name="文本占位符 71682"/>
          <p:cNvSpPr>
            <a:spLocks noGrp="1"/>
          </p:cNvSpPr>
          <p:nvPr>
            <p:ph idx="1"/>
          </p:nvPr>
        </p:nvSpPr>
        <p:spPr/>
        <p:txBody>
          <a:bodyPr wrap="square" anchor="t"/>
          <a:lstStyle/>
          <a:p>
            <a:pPr>
              <a:lnSpc>
                <a:spcPct val="80000"/>
              </a:lnSpc>
            </a:pPr>
            <a:r>
              <a:rPr lang="zh-CN" altLang="en-US" dirty="0">
                <a:latin typeface="Times New Roman" panose="02020603050405020304" pitchFamily="2" charset="12"/>
                <a:sym typeface="MS PGothic" panose="020B0600070205080204" charset="-128"/>
              </a:rPr>
              <a:t>词项</a:t>
            </a:r>
            <a:r>
              <a:rPr lang="en-US" altLang="zh-CN" dirty="0">
                <a:latin typeface="Times New Roman" panose="02020603050405020304" pitchFamily="2" charset="12"/>
                <a:sym typeface="MS PGothic" panose="020B0600070205080204" charset="-128"/>
              </a:rPr>
              <a:t>t</a:t>
            </a:r>
            <a:r>
              <a:rPr lang="zh-CN" altLang="en-US" dirty="0">
                <a:latin typeface="Times New Roman" panose="02020603050405020304" pitchFamily="2" charset="12"/>
                <a:sym typeface="MS PGothic" panose="020B0600070205080204" charset="-128"/>
              </a:rPr>
              <a:t>在整个语料中一共出现</a:t>
            </a:r>
            <a:r>
              <a:rPr lang="en-US" altLang="zh-CN" dirty="0">
                <a:latin typeface="Times New Roman" panose="02020603050405020304" pitchFamily="2" charset="12"/>
                <a:sym typeface="MS PGothic" panose="020B0600070205080204" charset="-128"/>
              </a:rPr>
              <a:t>TF</a:t>
            </a:r>
            <a:r>
              <a:rPr lang="zh-CN" altLang="en-US" dirty="0">
                <a:latin typeface="Times New Roman" panose="02020603050405020304" pitchFamily="2" charset="12"/>
                <a:sym typeface="MS PGothic" panose="020B0600070205080204" charset="-128"/>
              </a:rPr>
              <a:t>次</a:t>
            </a:r>
            <a:endParaRPr lang="en-US" altLang="zh-CN" dirty="0">
              <a:latin typeface="Times New Roman" panose="02020603050405020304" pitchFamily="2" charset="12"/>
              <a:sym typeface="MS PGothic" panose="020B0600070205080204" charset="-128"/>
            </a:endParaRPr>
          </a:p>
          <a:p>
            <a:pPr>
              <a:lnSpc>
                <a:spcPct val="80000"/>
              </a:lnSpc>
            </a:pPr>
            <a:r>
              <a:rPr lang="zh-CN" altLang="en-US" dirty="0">
                <a:latin typeface="Times New Roman" panose="02020603050405020304" pitchFamily="2" charset="12"/>
                <a:sym typeface="MS PGothic" panose="020B0600070205080204" charset="-128"/>
              </a:rPr>
              <a:t>随机将TF个词项t的词条分配到N个文档中，其中文档d分到tf个词项t</a:t>
            </a:r>
          </a:p>
          <a:p>
            <a:r>
              <a:rPr lang="zh-CN" altLang="en-US" dirty="0">
                <a:latin typeface="Times New Roman" panose="02020603050405020304" pitchFamily="2" charset="12"/>
                <a:sym typeface="MS PGothic" panose="020B0600070205080204" charset="-128"/>
              </a:rPr>
              <a:t>依然采用二项分布建模：</a:t>
            </a:r>
          </a:p>
        </p:txBody>
      </p:sp>
      <p:pic>
        <p:nvPicPr>
          <p:cNvPr id="71683" name="图片 71683"/>
          <p:cNvPicPr>
            <a:picLocks noChangeAspect="1"/>
          </p:cNvPicPr>
          <p:nvPr/>
        </p:nvPicPr>
        <p:blipFill>
          <a:blip r:embed="rId2"/>
          <a:stretch>
            <a:fillRect/>
          </a:stretch>
        </p:blipFill>
        <p:spPr>
          <a:xfrm>
            <a:off x="1381125" y="4089400"/>
            <a:ext cx="6381750" cy="762000"/>
          </a:xfrm>
          <a:prstGeom prst="rect">
            <a:avLst/>
          </a:prstGeom>
          <a:noFill/>
          <a:ln w="9525">
            <a:noFill/>
          </a:ln>
        </p:spPr>
      </p:pic>
      <p:sp>
        <p:nvSpPr>
          <p:cNvPr id="71684" name="灯片编号占位符 1"/>
          <p:cNvSpPr>
            <a:spLocks noGrp="1"/>
          </p:cNvSpPr>
          <p:nvPr>
            <p:ph type="sldNum" sz="quarter" idx="12"/>
          </p:nvPr>
        </p:nvSpPr>
        <p:spPr/>
        <p:txBody>
          <a:bodyPr wrap="square" anchor="ctr"/>
          <a:lstStyle/>
          <a:p>
            <a:fld id="{9A0DB2DC-4C9A-4742-B13C-FB6460FD3503}" type="slidenum">
              <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rPr>
              <a:t>68</a:t>
            </a:fld>
            <a:endPar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endParaRPr>
          </a:p>
        </p:txBody>
      </p:sp>
    </p:spTree>
    <p:extLst>
      <p:ext uri="{BB962C8B-B14F-4D97-AF65-F5344CB8AC3E}">
        <p14:creationId xmlns:p14="http://schemas.microsoft.com/office/powerpoint/2010/main" val="23230332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5" name="标题 72705"/>
          <p:cNvSpPr>
            <a:spLocks noGrp="1"/>
          </p:cNvSpPr>
          <p:nvPr>
            <p:ph type="title"/>
          </p:nvPr>
        </p:nvSpPr>
        <p:spPr/>
        <p:txBody>
          <a:bodyPr wrap="square" anchor="b"/>
          <a:lstStyle/>
          <a:p>
            <a:r>
              <a:rPr lang="zh-CN" altLang="en-US" dirty="0">
                <a:latin typeface="Times New Roman" panose="02020603050405020304" pitchFamily="2" charset="12"/>
              </a:rPr>
              <a:t>Type II</a:t>
            </a:r>
            <a:r>
              <a:rPr lang="zh-CN" altLang="en-US" dirty="0"/>
              <a:t>模型例子</a:t>
            </a:r>
          </a:p>
        </p:txBody>
      </p:sp>
      <p:sp>
        <p:nvSpPr>
          <p:cNvPr id="72706" name="文本占位符 72706"/>
          <p:cNvSpPr>
            <a:spLocks noGrp="1"/>
          </p:cNvSpPr>
          <p:nvPr>
            <p:ph idx="1"/>
          </p:nvPr>
        </p:nvSpPr>
        <p:spPr/>
        <p:txBody>
          <a:bodyPr wrap="square" anchor="t"/>
          <a:lstStyle/>
          <a:p>
            <a:r>
              <a:rPr lang="zh-CN" altLang="en-US" dirty="0">
                <a:latin typeface="Times New Roman" panose="02020603050405020304" pitchFamily="2" charset="12"/>
                <a:ea typeface="Times New Roman" panose="02020603050405020304" pitchFamily="2" charset="12"/>
              </a:rPr>
              <a:t>随机将TF</a:t>
            </a:r>
            <a:r>
              <a:rPr lang="zh-CN" altLang="en-US" baseline="-25000" dirty="0">
                <a:latin typeface="Times New Roman" panose="02020603050405020304" pitchFamily="2" charset="12"/>
                <a:ea typeface="Times New Roman" panose="02020603050405020304" pitchFamily="2" charset="12"/>
              </a:rPr>
              <a:t>i</a:t>
            </a:r>
            <a:r>
              <a:rPr lang="zh-CN" altLang="en-US" dirty="0">
                <a:latin typeface="Times New Roman" panose="02020603050405020304" pitchFamily="2" charset="12"/>
                <a:ea typeface="Times New Roman" panose="02020603050405020304" pitchFamily="2" charset="12"/>
              </a:rPr>
              <a:t>个颜色为t</a:t>
            </a:r>
            <a:r>
              <a:rPr lang="zh-CN" altLang="en-US" baseline="-25000" dirty="0">
                <a:latin typeface="Times New Roman" panose="02020603050405020304" pitchFamily="2" charset="12"/>
                <a:ea typeface="Times New Roman" panose="02020603050405020304" pitchFamily="2" charset="12"/>
              </a:rPr>
              <a:t>i</a:t>
            </a:r>
            <a:r>
              <a:rPr lang="zh-CN" altLang="en-US" dirty="0">
                <a:latin typeface="Times New Roman" panose="02020603050405020304" pitchFamily="2" charset="12"/>
                <a:ea typeface="Times New Roman" panose="02020603050405020304" pitchFamily="2" charset="12"/>
              </a:rPr>
              <a:t>的球扔到N个罐子中</a:t>
            </a:r>
          </a:p>
          <a:p>
            <a:r>
              <a:rPr lang="zh-CN" altLang="en-US" dirty="0">
                <a:latin typeface="Times New Roman" panose="02020603050405020304" pitchFamily="2" charset="12"/>
                <a:ea typeface="Times New Roman" panose="02020603050405020304" pitchFamily="2" charset="12"/>
              </a:rPr>
              <a:t>先验概率P(d)=1/N</a:t>
            </a:r>
          </a:p>
        </p:txBody>
      </p:sp>
      <p:pic>
        <p:nvPicPr>
          <p:cNvPr id="72707" name="图片 72707"/>
          <p:cNvPicPr>
            <a:picLocks noChangeAspect="1"/>
          </p:cNvPicPr>
          <p:nvPr/>
        </p:nvPicPr>
        <p:blipFill>
          <a:blip r:embed="rId2"/>
          <a:stretch>
            <a:fillRect/>
          </a:stretch>
        </p:blipFill>
        <p:spPr>
          <a:xfrm>
            <a:off x="2439988" y="3052763"/>
            <a:ext cx="4227512" cy="2859087"/>
          </a:xfrm>
          <a:prstGeom prst="rect">
            <a:avLst/>
          </a:prstGeom>
          <a:noFill/>
          <a:ln w="9525">
            <a:noFill/>
          </a:ln>
        </p:spPr>
      </p:pic>
      <p:sp>
        <p:nvSpPr>
          <p:cNvPr id="72708" name="灯片编号占位符 1"/>
          <p:cNvSpPr>
            <a:spLocks noGrp="1"/>
          </p:cNvSpPr>
          <p:nvPr>
            <p:ph type="sldNum" sz="quarter" idx="12"/>
          </p:nvPr>
        </p:nvSpPr>
        <p:spPr/>
        <p:txBody>
          <a:bodyPr wrap="square" anchor="ctr"/>
          <a:lstStyle/>
          <a:p>
            <a:fld id="{9A0DB2DC-4C9A-4742-B13C-FB6460FD3503}" type="slidenum">
              <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rPr>
              <a:t>69</a:t>
            </a:fld>
            <a:endPar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endParaRPr>
          </a:p>
        </p:txBody>
      </p:sp>
    </p:spTree>
    <p:extLst>
      <p:ext uri="{BB962C8B-B14F-4D97-AF65-F5344CB8AC3E}">
        <p14:creationId xmlns:p14="http://schemas.microsoft.com/office/powerpoint/2010/main" val="3624992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伪相关反馈</a:t>
            </a:r>
            <a:r>
              <a:rPr lang="en-US" altLang="zh-CN" sz="3600" dirty="0">
                <a:solidFill>
                  <a:schemeClr val="tx1"/>
                </a:solidFill>
                <a:latin typeface="+mj-lt"/>
                <a:ea typeface="黑体" pitchFamily="49" charset="-122"/>
              </a:rPr>
              <a:t>(</a:t>
            </a:r>
            <a:r>
              <a:rPr lang="de-DE" sz="3600" dirty="0">
                <a:solidFill>
                  <a:schemeClr val="tx1"/>
                </a:solidFill>
                <a:latin typeface="+mj-lt"/>
                <a:ea typeface="黑体" pitchFamily="49" charset="-122"/>
              </a:rPr>
              <a:t>Pseudo-relevance feedback)</a:t>
            </a:r>
          </a:p>
        </p:txBody>
      </p:sp>
      <p:sp>
        <p:nvSpPr>
          <p:cNvPr id="84996" name="Text Box 3"/>
          <p:cNvSpPr txBox="1">
            <a:spLocks noChangeArrowheads="1"/>
          </p:cNvSpPr>
          <p:nvPr/>
        </p:nvSpPr>
        <p:spPr bwMode="auto">
          <a:xfrm>
            <a:off x="214282" y="1785926"/>
            <a:ext cx="8286808" cy="459540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伪相关反馈对于真实相关反馈的人工部分进行自动化</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伪相关反馈算法</a:t>
            </a:r>
            <a:endParaRPr lang="de-DE"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对于用户查询返回有序的检索结果</a:t>
            </a:r>
            <a:endParaRPr lang="en-US" sz="22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rgbClr val="0070C0"/>
                </a:solidFill>
                <a:latin typeface="+mj-lt"/>
                <a:ea typeface="黑体" pitchFamily="49" charset="-122"/>
              </a:rPr>
              <a:t>假定前</a:t>
            </a:r>
            <a:r>
              <a:rPr lang="en-US" sz="2200" dirty="0">
                <a:solidFill>
                  <a:srgbClr val="0070C0"/>
                </a:solidFill>
                <a:latin typeface="+mj-lt"/>
                <a:ea typeface="黑体" pitchFamily="49" charset="-122"/>
              </a:rPr>
              <a:t> </a:t>
            </a:r>
            <a:r>
              <a:rPr lang="en-US" sz="2200" i="1" dirty="0">
                <a:solidFill>
                  <a:srgbClr val="0070C0"/>
                </a:solidFill>
                <a:latin typeface="+mj-lt"/>
                <a:ea typeface="黑体" pitchFamily="49" charset="-122"/>
              </a:rPr>
              <a:t>k</a:t>
            </a:r>
            <a:r>
              <a:rPr lang="en-US" sz="2200" dirty="0">
                <a:solidFill>
                  <a:srgbClr val="0070C0"/>
                </a:solidFill>
                <a:latin typeface="+mj-lt"/>
                <a:ea typeface="黑体" pitchFamily="49" charset="-122"/>
              </a:rPr>
              <a:t> </a:t>
            </a:r>
            <a:r>
              <a:rPr lang="zh-CN" altLang="en-US" sz="2200" dirty="0">
                <a:solidFill>
                  <a:srgbClr val="0070C0"/>
                </a:solidFill>
                <a:latin typeface="+mj-lt"/>
                <a:ea typeface="黑体" pitchFamily="49" charset="-122"/>
              </a:rPr>
              <a:t>篇文档是相关的</a:t>
            </a:r>
            <a:endParaRPr lang="en-US" sz="2200" dirty="0">
              <a:solidFill>
                <a:srgbClr val="0070C0"/>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进行相关反馈</a:t>
            </a:r>
            <a:r>
              <a:rPr lang="en-US" sz="2200" dirty="0">
                <a:solidFill>
                  <a:schemeClr val="tx1"/>
                </a:solidFill>
                <a:latin typeface="+mj-lt"/>
                <a:ea typeface="黑体" pitchFamily="49" charset="-122"/>
              </a:rPr>
              <a:t> (</a:t>
            </a:r>
            <a:r>
              <a:rPr lang="zh-CN" altLang="en-US" sz="2200" dirty="0">
                <a:solidFill>
                  <a:schemeClr val="tx1"/>
                </a:solidFill>
                <a:latin typeface="+mj-lt"/>
                <a:ea typeface="黑体" pitchFamily="49" charset="-122"/>
              </a:rPr>
              <a:t>如</a:t>
            </a:r>
            <a:r>
              <a:rPr lang="en-US" sz="2200" dirty="0">
                <a:solidFill>
                  <a:schemeClr val="tx1"/>
                </a:solidFill>
                <a:latin typeface="+mj-lt"/>
                <a:ea typeface="黑体" pitchFamily="49" charset="-122"/>
              </a:rPr>
              <a:t> </a:t>
            </a:r>
            <a:r>
              <a:rPr lang="en-US" sz="2200" dirty="0" err="1">
                <a:solidFill>
                  <a:schemeClr val="tx1"/>
                </a:solidFill>
                <a:latin typeface="+mj-lt"/>
                <a:ea typeface="黑体" pitchFamily="49" charset="-122"/>
              </a:rPr>
              <a:t>Rocchio</a:t>
            </a:r>
            <a:r>
              <a:rPr lang="en-US" sz="2200" dirty="0">
                <a:solidFill>
                  <a:schemeClr val="tx1"/>
                </a:solidFill>
                <a:latin typeface="+mj-lt"/>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平均上效果不错</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但是对于某些查询而言可能结果很差</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几次循环之后可能会导致查询漂移</a:t>
            </a:r>
            <a:r>
              <a:rPr lang="en-US" altLang="zh-CN" dirty="0">
                <a:solidFill>
                  <a:schemeClr val="tx1"/>
                </a:solidFill>
                <a:latin typeface="+mj-lt"/>
                <a:ea typeface="黑体" pitchFamily="49" charset="-122"/>
              </a:rPr>
              <a:t>(</a:t>
            </a:r>
            <a:r>
              <a:rPr lang="en-US" i="1" dirty="0">
                <a:solidFill>
                  <a:schemeClr val="tx1"/>
                </a:solidFill>
                <a:latin typeface="+mj-lt"/>
                <a:ea typeface="黑体" pitchFamily="49" charset="-122"/>
              </a:rPr>
              <a:t>query drift</a:t>
            </a:r>
            <a:r>
              <a:rPr lang="en-US" dirty="0">
                <a:solidFill>
                  <a:schemeClr val="tx1"/>
                </a:solidFill>
                <a:latin typeface="+mj-lt"/>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7</a:t>
            </a:fld>
            <a:endParaRPr lang="en-US"/>
          </a:p>
        </p:txBody>
      </p:sp>
    </p:spTree>
    <p:extLst>
      <p:ext uri="{BB962C8B-B14F-4D97-AF65-F5344CB8AC3E}">
        <p14:creationId xmlns:p14="http://schemas.microsoft.com/office/powerpoint/2010/main" val="19173745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29" name="标题 73729"/>
          <p:cNvSpPr>
            <a:spLocks noGrp="1"/>
          </p:cNvSpPr>
          <p:nvPr>
            <p:ph type="title"/>
          </p:nvPr>
        </p:nvSpPr>
        <p:spPr/>
        <p:txBody>
          <a:bodyPr wrap="square" anchor="b"/>
          <a:lstStyle/>
          <a:p>
            <a:r>
              <a:rPr lang="zh-CN" altLang="en-US" dirty="0">
                <a:latin typeface="Times New Roman" panose="02020603050405020304" pitchFamily="2" charset="12"/>
              </a:rPr>
              <a:t>Type II</a:t>
            </a:r>
            <a:r>
              <a:rPr lang="zh-CN" altLang="en-US" dirty="0"/>
              <a:t>模型例子</a:t>
            </a:r>
          </a:p>
        </p:txBody>
      </p:sp>
      <p:pic>
        <p:nvPicPr>
          <p:cNvPr id="73730" name="图片 73730"/>
          <p:cNvPicPr>
            <a:picLocks noChangeAspect="1"/>
          </p:cNvPicPr>
          <p:nvPr/>
        </p:nvPicPr>
        <p:blipFill>
          <a:blip r:embed="rId2"/>
          <a:stretch>
            <a:fillRect/>
          </a:stretch>
        </p:blipFill>
        <p:spPr>
          <a:xfrm>
            <a:off x="2439988" y="3541713"/>
            <a:ext cx="4227512" cy="2859087"/>
          </a:xfrm>
          <a:prstGeom prst="rect">
            <a:avLst/>
          </a:prstGeom>
          <a:noFill/>
          <a:ln w="9525">
            <a:noFill/>
          </a:ln>
        </p:spPr>
      </p:pic>
      <p:pic>
        <p:nvPicPr>
          <p:cNvPr id="73731" name="图片 73731"/>
          <p:cNvPicPr>
            <a:picLocks noChangeAspect="1"/>
          </p:cNvPicPr>
          <p:nvPr/>
        </p:nvPicPr>
        <p:blipFill>
          <a:blip r:embed="rId3"/>
          <a:stretch>
            <a:fillRect/>
          </a:stretch>
        </p:blipFill>
        <p:spPr>
          <a:xfrm>
            <a:off x="1323975" y="1560513"/>
            <a:ext cx="6438900" cy="1724025"/>
          </a:xfrm>
          <a:prstGeom prst="rect">
            <a:avLst/>
          </a:prstGeom>
          <a:noFill/>
          <a:ln w="9525">
            <a:noFill/>
          </a:ln>
        </p:spPr>
      </p:pic>
      <p:sp>
        <p:nvSpPr>
          <p:cNvPr id="73732" name="灯片编号占位符 1"/>
          <p:cNvSpPr>
            <a:spLocks noGrp="1"/>
          </p:cNvSpPr>
          <p:nvPr>
            <p:ph type="sldNum" sz="quarter" idx="12"/>
          </p:nvPr>
        </p:nvSpPr>
        <p:spPr/>
        <p:txBody>
          <a:bodyPr wrap="square" anchor="ctr"/>
          <a:lstStyle/>
          <a:p>
            <a:fld id="{9A0DB2DC-4C9A-4742-B13C-FB6460FD3503}" type="slidenum">
              <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rPr>
              <a:t>70</a:t>
            </a:fld>
            <a:endPar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endParaRPr>
          </a:p>
        </p:txBody>
      </p:sp>
    </p:spTree>
    <p:extLst>
      <p:ext uri="{BB962C8B-B14F-4D97-AF65-F5344CB8AC3E}">
        <p14:creationId xmlns:p14="http://schemas.microsoft.com/office/powerpoint/2010/main" val="15982980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3" name="标题 74753"/>
          <p:cNvSpPr>
            <a:spLocks noGrp="1"/>
          </p:cNvSpPr>
          <p:nvPr>
            <p:ph type="title"/>
          </p:nvPr>
        </p:nvSpPr>
        <p:spPr/>
        <p:txBody>
          <a:bodyPr wrap="square" anchor="b"/>
          <a:lstStyle/>
          <a:p>
            <a:r>
              <a:rPr lang="zh-CN" altLang="en-US" dirty="0">
                <a:latin typeface="Times New Roman" panose="02020603050405020304" pitchFamily="2" charset="12"/>
              </a:rPr>
              <a:t>Type II</a:t>
            </a:r>
            <a:r>
              <a:rPr lang="zh-CN" altLang="en-US" dirty="0"/>
              <a:t>模型例子</a:t>
            </a:r>
          </a:p>
        </p:txBody>
      </p:sp>
      <p:pic>
        <p:nvPicPr>
          <p:cNvPr id="74754" name="图片 74754"/>
          <p:cNvPicPr>
            <a:picLocks noChangeAspect="1"/>
          </p:cNvPicPr>
          <p:nvPr/>
        </p:nvPicPr>
        <p:blipFill>
          <a:blip r:embed="rId2"/>
          <a:stretch>
            <a:fillRect/>
          </a:stretch>
        </p:blipFill>
        <p:spPr>
          <a:xfrm>
            <a:off x="2439988" y="3541713"/>
            <a:ext cx="4227512" cy="2859087"/>
          </a:xfrm>
          <a:prstGeom prst="rect">
            <a:avLst/>
          </a:prstGeom>
          <a:noFill/>
          <a:ln w="9525">
            <a:noFill/>
          </a:ln>
        </p:spPr>
      </p:pic>
      <p:pic>
        <p:nvPicPr>
          <p:cNvPr id="74755" name="图片 74755"/>
          <p:cNvPicPr>
            <a:picLocks noChangeAspect="1"/>
          </p:cNvPicPr>
          <p:nvPr/>
        </p:nvPicPr>
        <p:blipFill>
          <a:blip r:embed="rId3"/>
          <a:stretch>
            <a:fillRect/>
          </a:stretch>
        </p:blipFill>
        <p:spPr>
          <a:xfrm>
            <a:off x="1519238" y="1709738"/>
            <a:ext cx="6105525" cy="1371600"/>
          </a:xfrm>
          <a:prstGeom prst="rect">
            <a:avLst/>
          </a:prstGeom>
          <a:noFill/>
          <a:ln w="9525">
            <a:noFill/>
          </a:ln>
        </p:spPr>
      </p:pic>
      <p:sp>
        <p:nvSpPr>
          <p:cNvPr id="74756" name="灯片编号占位符 1"/>
          <p:cNvSpPr>
            <a:spLocks noGrp="1"/>
          </p:cNvSpPr>
          <p:nvPr>
            <p:ph type="sldNum" sz="quarter" idx="12"/>
          </p:nvPr>
        </p:nvSpPr>
        <p:spPr/>
        <p:txBody>
          <a:bodyPr wrap="square" anchor="ctr"/>
          <a:lstStyle/>
          <a:p>
            <a:fld id="{9A0DB2DC-4C9A-4742-B13C-FB6460FD3503}" type="slidenum">
              <a:rPr lang="zh-CN" altLang="en-US" dirty="0">
                <a:solidFill>
                  <a:srgbClr val="898989"/>
                </a:solidFill>
                <a:ea typeface="宋体" panose="02010600030101010101" pitchFamily="2" charset="-122"/>
                <a:sym typeface="Calibri" panose="020F0502020204030204" pitchFamily="34" charset="0"/>
              </a:rPr>
              <a:t>71</a:t>
            </a:fld>
            <a:endParaRPr lang="zh-CN" altLang="en-US" dirty="0">
              <a:solidFill>
                <a:srgbClr val="898989"/>
              </a:solidFill>
              <a:ea typeface="宋体" panose="02010600030101010101" pitchFamily="2" charset="-122"/>
              <a:sym typeface="Calibri" panose="020F0502020204030204" pitchFamily="34" charset="0"/>
            </a:endParaRPr>
          </a:p>
        </p:txBody>
      </p:sp>
    </p:spTree>
    <p:extLst>
      <p:ext uri="{BB962C8B-B14F-4D97-AF65-F5344CB8AC3E}">
        <p14:creationId xmlns:p14="http://schemas.microsoft.com/office/powerpoint/2010/main" val="20103782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标题 75777"/>
          <p:cNvSpPr>
            <a:spLocks noGrp="1"/>
          </p:cNvSpPr>
          <p:nvPr>
            <p:ph type="title"/>
          </p:nvPr>
        </p:nvSpPr>
        <p:spPr/>
        <p:txBody>
          <a:bodyPr wrap="square" anchor="b"/>
          <a:lstStyle/>
          <a:p>
            <a:r>
              <a:rPr lang="zh-CN" altLang="en-US" dirty="0"/>
              <a:t>权重规整化（归一）</a:t>
            </a:r>
          </a:p>
        </p:txBody>
      </p:sp>
      <p:sp>
        <p:nvSpPr>
          <p:cNvPr id="75778" name="文本占位符 75778"/>
          <p:cNvSpPr>
            <a:spLocks noGrp="1"/>
          </p:cNvSpPr>
          <p:nvPr>
            <p:ph idx="1"/>
          </p:nvPr>
        </p:nvSpPr>
        <p:spPr>
          <a:xfrm>
            <a:off x="457200" y="1644352"/>
            <a:ext cx="8229600" cy="4953000"/>
          </a:xfrm>
        </p:spPr>
        <p:txBody>
          <a:bodyPr wrap="square" anchor="t"/>
          <a:lstStyle/>
          <a:p>
            <a:r>
              <a:rPr lang="zh-CN" altLang="en-US" dirty="0"/>
              <a:t>最简单的办法是用均值</a:t>
            </a:r>
          </a:p>
          <a:p>
            <a:endParaRPr lang="zh-CN" altLang="en-US" dirty="0"/>
          </a:p>
          <a:p>
            <a:r>
              <a:rPr lang="zh-CN" altLang="en-US" dirty="0"/>
              <a:t>但经验表明Laplace归一公式更有效</a:t>
            </a:r>
          </a:p>
          <a:p>
            <a:r>
              <a:rPr lang="zh-CN" altLang="en-US" dirty="0"/>
              <a:t>此外还有基于效用理论的DL与DP归一公式</a:t>
            </a:r>
          </a:p>
          <a:p>
            <a:pPr lvl="1"/>
            <a:r>
              <a:rPr lang="zh-CN" altLang="en-US" dirty="0"/>
              <a:t>DL：</a:t>
            </a:r>
          </a:p>
          <a:p>
            <a:pPr lvl="1"/>
            <a:endParaRPr lang="zh-CN" altLang="en-US" dirty="0"/>
          </a:p>
          <a:p>
            <a:pPr lvl="1"/>
            <a:endParaRPr lang="zh-CN" altLang="en-US" dirty="0"/>
          </a:p>
          <a:p>
            <a:pPr lvl="1"/>
            <a:r>
              <a:rPr lang="zh-CN" altLang="en-US" dirty="0"/>
              <a:t>DP：</a:t>
            </a:r>
          </a:p>
          <a:p>
            <a:pPr>
              <a:buNone/>
            </a:pPr>
            <a:endParaRPr lang="zh-CN" altLang="en-US" dirty="0"/>
          </a:p>
          <a:p>
            <a:endParaRPr lang="zh-CN" altLang="en-US" dirty="0"/>
          </a:p>
        </p:txBody>
      </p:sp>
      <p:pic>
        <p:nvPicPr>
          <p:cNvPr id="75779" name="图片 75779"/>
          <p:cNvPicPr>
            <a:picLocks noChangeAspect="1"/>
          </p:cNvPicPr>
          <p:nvPr/>
        </p:nvPicPr>
        <p:blipFill>
          <a:blip r:embed="rId2"/>
          <a:stretch>
            <a:fillRect/>
          </a:stretch>
        </p:blipFill>
        <p:spPr>
          <a:xfrm>
            <a:off x="4572000" y="1592783"/>
            <a:ext cx="1306512" cy="900113"/>
          </a:xfrm>
          <a:prstGeom prst="rect">
            <a:avLst/>
          </a:prstGeom>
          <a:noFill/>
          <a:ln w="9525">
            <a:noFill/>
          </a:ln>
        </p:spPr>
      </p:pic>
      <p:pic>
        <p:nvPicPr>
          <p:cNvPr id="75780" name="图片 75780"/>
          <p:cNvPicPr>
            <a:picLocks noChangeAspect="1"/>
          </p:cNvPicPr>
          <p:nvPr/>
        </p:nvPicPr>
        <p:blipFill>
          <a:blip r:embed="rId3"/>
          <a:stretch>
            <a:fillRect/>
          </a:stretch>
        </p:blipFill>
        <p:spPr>
          <a:xfrm>
            <a:off x="6623050" y="2374900"/>
            <a:ext cx="1306513" cy="900113"/>
          </a:xfrm>
          <a:prstGeom prst="rect">
            <a:avLst/>
          </a:prstGeom>
          <a:noFill/>
          <a:ln w="9525">
            <a:noFill/>
          </a:ln>
        </p:spPr>
      </p:pic>
      <p:pic>
        <p:nvPicPr>
          <p:cNvPr id="75781" name="图片 75781"/>
          <p:cNvPicPr>
            <a:picLocks noChangeAspect="1"/>
          </p:cNvPicPr>
          <p:nvPr/>
        </p:nvPicPr>
        <p:blipFill>
          <a:blip r:embed="rId4"/>
          <a:stretch>
            <a:fillRect/>
          </a:stretch>
        </p:blipFill>
        <p:spPr>
          <a:xfrm>
            <a:off x="3314700" y="4044950"/>
            <a:ext cx="1714500" cy="723900"/>
          </a:xfrm>
          <a:prstGeom prst="rect">
            <a:avLst/>
          </a:prstGeom>
          <a:noFill/>
          <a:ln w="9525">
            <a:noFill/>
          </a:ln>
        </p:spPr>
      </p:pic>
      <p:pic>
        <p:nvPicPr>
          <p:cNvPr id="75782" name="图片 75782"/>
          <p:cNvPicPr>
            <a:picLocks noChangeAspect="1"/>
          </p:cNvPicPr>
          <p:nvPr/>
        </p:nvPicPr>
        <p:blipFill>
          <a:blip r:embed="rId5"/>
          <a:stretch>
            <a:fillRect/>
          </a:stretch>
        </p:blipFill>
        <p:spPr>
          <a:xfrm>
            <a:off x="3346450" y="5391150"/>
            <a:ext cx="2228850" cy="857250"/>
          </a:xfrm>
          <a:prstGeom prst="rect">
            <a:avLst/>
          </a:prstGeom>
          <a:noFill/>
          <a:ln w="9525">
            <a:noFill/>
          </a:ln>
        </p:spPr>
      </p:pic>
      <p:sp>
        <p:nvSpPr>
          <p:cNvPr id="75783" name="灯片编号占位符 1"/>
          <p:cNvSpPr>
            <a:spLocks noGrp="1"/>
          </p:cNvSpPr>
          <p:nvPr>
            <p:ph type="sldNum" sz="quarter" idx="12"/>
          </p:nvPr>
        </p:nvSpPr>
        <p:spPr/>
        <p:txBody>
          <a:bodyPr wrap="square" anchor="ctr"/>
          <a:lstStyle/>
          <a:p>
            <a:fld id="{9A0DB2DC-4C9A-4742-B13C-FB6460FD3503}" type="slidenum">
              <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rPr>
              <a:t>72</a:t>
            </a:fld>
            <a:endPar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endParaRPr>
          </a:p>
        </p:txBody>
      </p:sp>
    </p:spTree>
    <p:extLst>
      <p:ext uri="{BB962C8B-B14F-4D97-AF65-F5344CB8AC3E}">
        <p14:creationId xmlns:p14="http://schemas.microsoft.com/office/powerpoint/2010/main" val="40760227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1" name="标题 76801"/>
          <p:cNvSpPr>
            <a:spLocks noGrp="1"/>
          </p:cNvSpPr>
          <p:nvPr>
            <p:ph type="title"/>
          </p:nvPr>
        </p:nvSpPr>
        <p:spPr/>
        <p:txBody>
          <a:bodyPr wrap="square" anchor="b"/>
          <a:lstStyle/>
          <a:p>
            <a:r>
              <a:rPr lang="zh-CN" altLang="en-US" dirty="0"/>
              <a:t>基于二项分布的</a:t>
            </a:r>
            <a:r>
              <a:rPr lang="zh-CN" altLang="en-US" dirty="0">
                <a:latin typeface="Times New Roman" panose="02020603050405020304" pitchFamily="2" charset="12"/>
              </a:rPr>
              <a:t>Type I</a:t>
            </a:r>
            <a:r>
              <a:rPr lang="zh-CN" altLang="en-US" dirty="0"/>
              <a:t>模型</a:t>
            </a:r>
          </a:p>
        </p:txBody>
      </p:sp>
      <p:sp>
        <p:nvSpPr>
          <p:cNvPr id="76802" name="文本占位符 76802"/>
          <p:cNvSpPr>
            <a:spLocks noGrp="1"/>
          </p:cNvSpPr>
          <p:nvPr>
            <p:ph idx="1"/>
          </p:nvPr>
        </p:nvSpPr>
        <p:spPr/>
        <p:txBody>
          <a:bodyPr wrap="square" anchor="t"/>
          <a:lstStyle/>
          <a:p>
            <a:pPr>
              <a:lnSpc>
                <a:spcPct val="90000"/>
              </a:lnSpc>
            </a:pPr>
            <a:r>
              <a:rPr lang="zh-CN" altLang="en-US" dirty="0"/>
              <a:t>DLH模型：</a:t>
            </a:r>
          </a:p>
          <a:p>
            <a:pPr>
              <a:lnSpc>
                <a:spcPct val="90000"/>
              </a:lnSpc>
            </a:pPr>
            <a:endParaRPr lang="zh-CN" altLang="en-US" dirty="0"/>
          </a:p>
          <a:p>
            <a:pPr>
              <a:lnSpc>
                <a:spcPct val="90000"/>
              </a:lnSpc>
            </a:pPr>
            <a:endParaRPr lang="zh-CN" altLang="en-US" dirty="0"/>
          </a:p>
          <a:p>
            <a:pPr>
              <a:lnSpc>
                <a:spcPct val="90000"/>
              </a:lnSpc>
            </a:pPr>
            <a:endParaRPr lang="zh-CN" altLang="en-US" dirty="0"/>
          </a:p>
          <a:p>
            <a:pPr>
              <a:lnSpc>
                <a:spcPct val="90000"/>
              </a:lnSpc>
            </a:pPr>
            <a:r>
              <a:rPr lang="zh-CN" altLang="en-US" dirty="0"/>
              <a:t>其中，</a:t>
            </a:r>
          </a:p>
          <a:p>
            <a:pPr lvl="1">
              <a:lnSpc>
                <a:spcPct val="90000"/>
              </a:lnSpc>
            </a:pPr>
            <a:r>
              <a:rPr lang="zh-CN" altLang="en-US" dirty="0">
                <a:latin typeface="Times New Roman" panose="02020603050405020304" pitchFamily="2" charset="12"/>
                <a:ea typeface="Times New Roman" panose="02020603050405020304" pitchFamily="2" charset="12"/>
              </a:rPr>
              <a:t>TF：t在语料中的词频</a:t>
            </a:r>
          </a:p>
          <a:p>
            <a:pPr lvl="1">
              <a:lnSpc>
                <a:spcPct val="90000"/>
              </a:lnSpc>
            </a:pPr>
            <a:r>
              <a:rPr lang="zh-CN" altLang="en-US" dirty="0">
                <a:latin typeface="Times New Roman" panose="02020603050405020304" pitchFamily="2" charset="12"/>
                <a:ea typeface="Times New Roman" panose="02020603050405020304" pitchFamily="2" charset="12"/>
              </a:rPr>
              <a:t>l(d)：d的长度</a:t>
            </a:r>
          </a:p>
          <a:p>
            <a:pPr lvl="1">
              <a:lnSpc>
                <a:spcPct val="90000"/>
              </a:lnSpc>
            </a:pPr>
            <a:r>
              <a:rPr lang="zh-CN" altLang="en-US" dirty="0">
                <a:latin typeface="Times New Roman" panose="02020603050405020304" pitchFamily="2" charset="12"/>
                <a:ea typeface="Times New Roman" panose="02020603050405020304" pitchFamily="2" charset="12"/>
              </a:rPr>
              <a:t>tf: t在d中的词频</a:t>
            </a:r>
          </a:p>
          <a:p>
            <a:pPr lvl="1">
              <a:lnSpc>
                <a:spcPct val="90000"/>
              </a:lnSpc>
            </a:pPr>
            <a:r>
              <a:rPr lang="zh-CN" altLang="en-US" dirty="0">
                <a:latin typeface="Times New Roman" panose="02020603050405020304" pitchFamily="2" charset="12"/>
                <a:ea typeface="Times New Roman" panose="02020603050405020304" pitchFamily="2" charset="12"/>
              </a:rPr>
              <a:t>TFC: 语料中词条数目</a:t>
            </a:r>
          </a:p>
          <a:p>
            <a:pPr>
              <a:lnSpc>
                <a:spcPct val="90000"/>
              </a:lnSpc>
            </a:pPr>
            <a:r>
              <a:rPr lang="zh-CN" altLang="en-US" dirty="0">
                <a:latin typeface="Times New Roman" panose="02020603050405020304" pitchFamily="2" charset="12"/>
                <a:ea typeface="Times New Roman" panose="02020603050405020304" pitchFamily="2" charset="12"/>
              </a:rPr>
              <a:t>但以上公式在实际应用中过于复杂，需化简</a:t>
            </a:r>
          </a:p>
          <a:p>
            <a:pPr lvl="1">
              <a:lnSpc>
                <a:spcPct val="90000"/>
              </a:lnSpc>
            </a:pPr>
            <a:r>
              <a:rPr lang="zh-CN" altLang="en-US" dirty="0">
                <a:latin typeface="Times New Roman" panose="02020603050405020304" pitchFamily="2" charset="12"/>
                <a:ea typeface="Times New Roman" panose="02020603050405020304" pitchFamily="2" charset="12"/>
              </a:rPr>
              <a:t>阶乘，指数......</a:t>
            </a:r>
          </a:p>
        </p:txBody>
      </p:sp>
      <p:pic>
        <p:nvPicPr>
          <p:cNvPr id="76803" name="图片 76803"/>
          <p:cNvPicPr>
            <a:picLocks noChangeAspect="1"/>
          </p:cNvPicPr>
          <p:nvPr/>
        </p:nvPicPr>
        <p:blipFill>
          <a:blip r:embed="rId2"/>
          <a:stretch>
            <a:fillRect/>
          </a:stretch>
        </p:blipFill>
        <p:spPr>
          <a:xfrm>
            <a:off x="1646238" y="2047875"/>
            <a:ext cx="6018212" cy="1476375"/>
          </a:xfrm>
          <a:prstGeom prst="rect">
            <a:avLst/>
          </a:prstGeom>
          <a:noFill/>
          <a:ln w="9525">
            <a:noFill/>
          </a:ln>
        </p:spPr>
      </p:pic>
      <p:sp>
        <p:nvSpPr>
          <p:cNvPr id="76804" name="灯片编号占位符 1"/>
          <p:cNvSpPr>
            <a:spLocks noGrp="1"/>
          </p:cNvSpPr>
          <p:nvPr>
            <p:ph type="sldNum" sz="quarter" idx="12"/>
          </p:nvPr>
        </p:nvSpPr>
        <p:spPr/>
        <p:txBody>
          <a:bodyPr wrap="square" anchor="ctr"/>
          <a:lstStyle/>
          <a:p>
            <a:fld id="{9A0DB2DC-4C9A-4742-B13C-FB6460FD3503}" type="slidenum">
              <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rPr>
              <a:t>73</a:t>
            </a:fld>
            <a:endPar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endParaRPr>
          </a:p>
        </p:txBody>
      </p:sp>
    </p:spTree>
    <p:extLst>
      <p:ext uri="{BB962C8B-B14F-4D97-AF65-F5344CB8AC3E}">
        <p14:creationId xmlns:p14="http://schemas.microsoft.com/office/powerpoint/2010/main" val="34431135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5" name="标题 77825"/>
          <p:cNvSpPr>
            <a:spLocks noGrp="1"/>
          </p:cNvSpPr>
          <p:nvPr>
            <p:ph type="title"/>
          </p:nvPr>
        </p:nvSpPr>
        <p:spPr/>
        <p:txBody>
          <a:bodyPr wrap="square" anchor="b"/>
          <a:lstStyle/>
          <a:p>
            <a:r>
              <a:rPr lang="zh-CN" altLang="en-US" dirty="0"/>
              <a:t>利用KL距离进行化简</a:t>
            </a:r>
          </a:p>
        </p:txBody>
      </p:sp>
      <p:sp>
        <p:nvSpPr>
          <p:cNvPr id="77826" name="文本占位符 77826"/>
          <p:cNvSpPr>
            <a:spLocks noGrp="1"/>
          </p:cNvSpPr>
          <p:nvPr>
            <p:ph idx="1"/>
          </p:nvPr>
        </p:nvSpPr>
        <p:spPr/>
        <p:txBody>
          <a:bodyPr wrap="square" anchor="t"/>
          <a:lstStyle/>
          <a:p>
            <a:r>
              <a:rPr lang="zh-CN" altLang="en-US" dirty="0"/>
              <a:t>设            为d中得到t的概率，p=TF/TFC为语料中得到t的概率</a:t>
            </a:r>
          </a:p>
          <a:p>
            <a:r>
              <a:rPr lang="zh-CN" altLang="en-US" dirty="0"/>
              <a:t>则有对称Kullback-Leibler距离：</a:t>
            </a:r>
          </a:p>
          <a:p>
            <a:endParaRPr lang="zh-CN" altLang="en-US" dirty="0"/>
          </a:p>
          <a:p>
            <a:r>
              <a:rPr lang="zh-CN" altLang="en-US" dirty="0"/>
              <a:t>且存在以下近似等式：</a:t>
            </a:r>
          </a:p>
          <a:p>
            <a:endParaRPr lang="zh-CN" altLang="en-US" dirty="0"/>
          </a:p>
          <a:p>
            <a:endParaRPr lang="zh-CN" altLang="en-US" dirty="0"/>
          </a:p>
          <a:p>
            <a:endParaRPr lang="zh-CN" altLang="en-US" dirty="0"/>
          </a:p>
          <a:p>
            <a:r>
              <a:rPr lang="zh-CN" altLang="en-US" dirty="0"/>
              <a:t>                      很小，因此可删除</a:t>
            </a:r>
          </a:p>
        </p:txBody>
      </p:sp>
      <p:pic>
        <p:nvPicPr>
          <p:cNvPr id="77827" name="图片 77827"/>
          <p:cNvPicPr>
            <a:picLocks noChangeAspect="1"/>
          </p:cNvPicPr>
          <p:nvPr/>
        </p:nvPicPr>
        <p:blipFill>
          <a:blip r:embed="rId2"/>
          <a:stretch>
            <a:fillRect/>
          </a:stretch>
        </p:blipFill>
        <p:spPr>
          <a:xfrm>
            <a:off x="1331640" y="1474788"/>
            <a:ext cx="977900" cy="719137"/>
          </a:xfrm>
          <a:prstGeom prst="rect">
            <a:avLst/>
          </a:prstGeom>
          <a:noFill/>
          <a:ln w="9525">
            <a:noFill/>
          </a:ln>
        </p:spPr>
      </p:pic>
      <p:pic>
        <p:nvPicPr>
          <p:cNvPr id="77828" name="图片 77828"/>
          <p:cNvPicPr>
            <a:picLocks noChangeAspect="1"/>
          </p:cNvPicPr>
          <p:nvPr/>
        </p:nvPicPr>
        <p:blipFill>
          <a:blip r:embed="rId3"/>
          <a:stretch>
            <a:fillRect/>
          </a:stretch>
        </p:blipFill>
        <p:spPr>
          <a:xfrm>
            <a:off x="2476500" y="3025775"/>
            <a:ext cx="4191000" cy="638175"/>
          </a:xfrm>
          <a:prstGeom prst="rect">
            <a:avLst/>
          </a:prstGeom>
          <a:noFill/>
          <a:ln w="9525">
            <a:noFill/>
          </a:ln>
        </p:spPr>
      </p:pic>
      <p:pic>
        <p:nvPicPr>
          <p:cNvPr id="77829" name="图片 77829"/>
          <p:cNvPicPr>
            <a:picLocks noChangeAspect="1"/>
          </p:cNvPicPr>
          <p:nvPr/>
        </p:nvPicPr>
        <p:blipFill>
          <a:blip r:embed="rId4"/>
          <a:stretch>
            <a:fillRect/>
          </a:stretch>
        </p:blipFill>
        <p:spPr>
          <a:xfrm>
            <a:off x="2881313" y="4210050"/>
            <a:ext cx="3381375" cy="809625"/>
          </a:xfrm>
          <a:prstGeom prst="rect">
            <a:avLst/>
          </a:prstGeom>
          <a:noFill/>
          <a:ln w="9525">
            <a:noFill/>
          </a:ln>
        </p:spPr>
      </p:pic>
      <p:pic>
        <p:nvPicPr>
          <p:cNvPr id="77830" name="图片 77830"/>
          <p:cNvPicPr>
            <a:picLocks noChangeAspect="1"/>
          </p:cNvPicPr>
          <p:nvPr/>
        </p:nvPicPr>
        <p:blipFill>
          <a:blip r:embed="rId5"/>
          <a:stretch>
            <a:fillRect/>
          </a:stretch>
        </p:blipFill>
        <p:spPr>
          <a:xfrm>
            <a:off x="914400" y="5638800"/>
            <a:ext cx="1704975" cy="428625"/>
          </a:xfrm>
          <a:prstGeom prst="rect">
            <a:avLst/>
          </a:prstGeom>
          <a:noFill/>
          <a:ln w="9525">
            <a:noFill/>
          </a:ln>
        </p:spPr>
      </p:pic>
      <p:sp>
        <p:nvSpPr>
          <p:cNvPr id="77831" name="灯片编号占位符 1"/>
          <p:cNvSpPr>
            <a:spLocks noGrp="1"/>
          </p:cNvSpPr>
          <p:nvPr>
            <p:ph type="sldNum" sz="quarter" idx="12"/>
          </p:nvPr>
        </p:nvSpPr>
        <p:spPr/>
        <p:txBody>
          <a:bodyPr wrap="square" anchor="ctr"/>
          <a:lstStyle/>
          <a:p>
            <a:fld id="{9A0DB2DC-4C9A-4742-B13C-FB6460FD3503}" type="slidenum">
              <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rPr>
              <a:t>74</a:t>
            </a:fld>
            <a:endPar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endParaRPr>
          </a:p>
        </p:txBody>
      </p:sp>
    </p:spTree>
    <p:extLst>
      <p:ext uri="{BB962C8B-B14F-4D97-AF65-F5344CB8AC3E}">
        <p14:creationId xmlns:p14="http://schemas.microsoft.com/office/powerpoint/2010/main" val="17574251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49" name="标题 78849"/>
          <p:cNvSpPr>
            <a:spLocks noGrp="1"/>
          </p:cNvSpPr>
          <p:nvPr>
            <p:ph type="title"/>
          </p:nvPr>
        </p:nvSpPr>
        <p:spPr/>
        <p:txBody>
          <a:bodyPr wrap="square" anchor="b"/>
          <a:lstStyle/>
          <a:p>
            <a:r>
              <a:rPr lang="zh-CN" altLang="en-US" dirty="0"/>
              <a:t>继续化简得到最终DLH模型公式</a:t>
            </a:r>
          </a:p>
        </p:txBody>
      </p:sp>
      <p:sp>
        <p:nvSpPr>
          <p:cNvPr id="78850" name="文本占位符 78850"/>
          <p:cNvSpPr>
            <a:spLocks noGrp="1"/>
          </p:cNvSpPr>
          <p:nvPr>
            <p:ph idx="1"/>
          </p:nvPr>
        </p:nvSpPr>
        <p:spPr/>
        <p:txBody>
          <a:bodyPr wrap="square" anchor="t"/>
          <a:lstStyle/>
          <a:p>
            <a:r>
              <a:rPr lang="zh-CN" altLang="en-US" dirty="0"/>
              <a:t>可得到非对称KL距离</a:t>
            </a:r>
          </a:p>
          <a:p>
            <a:endParaRPr lang="zh-CN" altLang="en-US" dirty="0"/>
          </a:p>
          <a:p>
            <a:endParaRPr lang="zh-CN" altLang="en-US" dirty="0"/>
          </a:p>
          <a:p>
            <a:endParaRPr lang="zh-CN" altLang="en-US" dirty="0"/>
          </a:p>
          <a:p>
            <a:r>
              <a:rPr lang="zh-CN" altLang="en-US" dirty="0"/>
              <a:t>使用斯特灵公式展开阶乘，最终得到模型公式：</a:t>
            </a:r>
          </a:p>
          <a:p>
            <a:endParaRPr lang="zh-CN" altLang="en-US" dirty="0"/>
          </a:p>
          <a:p>
            <a:endParaRPr lang="zh-CN" altLang="en-US" dirty="0"/>
          </a:p>
          <a:p>
            <a:endParaRPr lang="zh-CN" altLang="en-US" dirty="0"/>
          </a:p>
          <a:p>
            <a:r>
              <a:rPr lang="zh-CN" altLang="en-US" dirty="0"/>
              <a:t>无待调参数</a:t>
            </a:r>
          </a:p>
        </p:txBody>
      </p:sp>
      <p:pic>
        <p:nvPicPr>
          <p:cNvPr id="78851" name="图片 78851"/>
          <p:cNvPicPr>
            <a:picLocks noChangeAspect="1"/>
          </p:cNvPicPr>
          <p:nvPr/>
        </p:nvPicPr>
        <p:blipFill>
          <a:blip r:embed="rId2"/>
          <a:stretch>
            <a:fillRect/>
          </a:stretch>
        </p:blipFill>
        <p:spPr>
          <a:xfrm>
            <a:off x="3505200" y="2347913"/>
            <a:ext cx="2133600" cy="742950"/>
          </a:xfrm>
          <a:prstGeom prst="rect">
            <a:avLst/>
          </a:prstGeom>
          <a:noFill/>
          <a:ln w="9525">
            <a:noFill/>
          </a:ln>
        </p:spPr>
      </p:pic>
      <p:pic>
        <p:nvPicPr>
          <p:cNvPr id="78852" name="图片 78852"/>
          <p:cNvPicPr>
            <a:picLocks noChangeAspect="1"/>
          </p:cNvPicPr>
          <p:nvPr/>
        </p:nvPicPr>
        <p:blipFill>
          <a:blip r:embed="rId3"/>
          <a:stretch>
            <a:fillRect/>
          </a:stretch>
        </p:blipFill>
        <p:spPr>
          <a:xfrm>
            <a:off x="1900238" y="4619625"/>
            <a:ext cx="6249987" cy="744538"/>
          </a:xfrm>
          <a:prstGeom prst="rect">
            <a:avLst/>
          </a:prstGeom>
          <a:noFill/>
          <a:ln w="9525">
            <a:noFill/>
          </a:ln>
        </p:spPr>
      </p:pic>
      <p:sp>
        <p:nvSpPr>
          <p:cNvPr id="78853" name="灯片编号占位符 1"/>
          <p:cNvSpPr>
            <a:spLocks noGrp="1"/>
          </p:cNvSpPr>
          <p:nvPr>
            <p:ph type="sldNum" sz="quarter" idx="12"/>
          </p:nvPr>
        </p:nvSpPr>
        <p:spPr/>
        <p:txBody>
          <a:bodyPr wrap="square" anchor="ctr"/>
          <a:lstStyle/>
          <a:p>
            <a:fld id="{9A0DB2DC-4C9A-4742-B13C-FB6460FD3503}" type="slidenum">
              <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rPr>
              <a:t>75</a:t>
            </a:fld>
            <a:endPar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endParaRPr>
          </a:p>
        </p:txBody>
      </p:sp>
    </p:spTree>
    <p:extLst>
      <p:ext uri="{BB962C8B-B14F-4D97-AF65-F5344CB8AC3E}">
        <p14:creationId xmlns:p14="http://schemas.microsoft.com/office/powerpoint/2010/main" val="37059236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3" name="标题 79873"/>
          <p:cNvSpPr>
            <a:spLocks noGrp="1"/>
          </p:cNvSpPr>
          <p:nvPr>
            <p:ph type="title"/>
          </p:nvPr>
        </p:nvSpPr>
        <p:spPr/>
        <p:txBody>
          <a:bodyPr wrap="square" anchor="b"/>
          <a:lstStyle/>
          <a:p>
            <a:r>
              <a:rPr lang="zh-CN" altLang="en-US" dirty="0"/>
              <a:t>基于二项分布的</a:t>
            </a:r>
            <a:r>
              <a:rPr lang="zh-CN" altLang="en-US" dirty="0">
                <a:latin typeface="Times New Roman" panose="02020603050405020304" pitchFamily="2" charset="12"/>
              </a:rPr>
              <a:t>Type II</a:t>
            </a:r>
            <a:r>
              <a:rPr lang="zh-CN" altLang="en-US" dirty="0"/>
              <a:t>模型</a:t>
            </a:r>
          </a:p>
        </p:txBody>
      </p:sp>
      <p:sp>
        <p:nvSpPr>
          <p:cNvPr id="79874" name="文本占位符 79874"/>
          <p:cNvSpPr>
            <a:spLocks noGrp="1"/>
          </p:cNvSpPr>
          <p:nvPr>
            <p:ph idx="1"/>
          </p:nvPr>
        </p:nvSpPr>
        <p:spPr/>
        <p:txBody>
          <a:bodyPr wrap="square" anchor="t"/>
          <a:lstStyle/>
          <a:p>
            <a:pPr>
              <a:lnSpc>
                <a:spcPct val="90000"/>
              </a:lnSpc>
            </a:pPr>
            <a:r>
              <a:rPr lang="zh-CN" altLang="en-US" dirty="0"/>
              <a:t>经过类似的推导步骤可得PL2模型公式：</a:t>
            </a:r>
          </a:p>
          <a:p>
            <a:pPr>
              <a:lnSpc>
                <a:spcPct val="90000"/>
              </a:lnSpc>
            </a:pPr>
            <a:endParaRPr lang="zh-CN" altLang="en-US" dirty="0"/>
          </a:p>
          <a:p>
            <a:pPr>
              <a:lnSpc>
                <a:spcPct val="90000"/>
              </a:lnSpc>
            </a:pPr>
            <a:endParaRPr lang="zh-CN" altLang="en-US" dirty="0"/>
          </a:p>
          <a:p>
            <a:pPr>
              <a:lnSpc>
                <a:spcPct val="90000"/>
              </a:lnSpc>
            </a:pPr>
            <a:endParaRPr lang="zh-CN" altLang="en-US" dirty="0"/>
          </a:p>
          <a:p>
            <a:pPr>
              <a:lnSpc>
                <a:spcPct val="90000"/>
              </a:lnSpc>
            </a:pPr>
            <a:r>
              <a:rPr lang="zh-CN" altLang="en-US" dirty="0"/>
              <a:t>其中，</a:t>
            </a:r>
          </a:p>
          <a:p>
            <a:pPr lvl="1">
              <a:lnSpc>
                <a:spcPct val="90000"/>
              </a:lnSpc>
            </a:pPr>
            <a:r>
              <a:rPr lang="zh-CN" altLang="en-US" dirty="0">
                <a:latin typeface="Times New Roman" panose="02020603050405020304" pitchFamily="2" charset="12"/>
                <a:ea typeface="Times New Roman" panose="02020603050405020304" pitchFamily="2" charset="12"/>
              </a:rPr>
              <a:t>TF：t在语料中的词频</a:t>
            </a:r>
          </a:p>
          <a:p>
            <a:pPr lvl="1">
              <a:lnSpc>
                <a:spcPct val="90000"/>
              </a:lnSpc>
            </a:pPr>
            <a:r>
              <a:rPr lang="zh-CN" altLang="en-US" dirty="0">
                <a:latin typeface="Times New Roman" panose="02020603050405020304" pitchFamily="2" charset="12"/>
                <a:ea typeface="Times New Roman" panose="02020603050405020304" pitchFamily="2" charset="12"/>
              </a:rPr>
              <a:t>l(d)：d的长度</a:t>
            </a:r>
          </a:p>
          <a:p>
            <a:pPr lvl="1">
              <a:lnSpc>
                <a:spcPct val="90000"/>
              </a:lnSpc>
            </a:pPr>
            <a:r>
              <a:rPr lang="zh-CN" altLang="en-US" dirty="0">
                <a:latin typeface="Times New Roman" panose="02020603050405020304" pitchFamily="2" charset="12"/>
                <a:ea typeface="Times New Roman" panose="02020603050405020304" pitchFamily="2" charset="12"/>
              </a:rPr>
              <a:t>tf: t在d中的词频，tfn: 规范化后的词频</a:t>
            </a:r>
          </a:p>
          <a:p>
            <a:pPr lvl="1">
              <a:lnSpc>
                <a:spcPct val="90000"/>
              </a:lnSpc>
            </a:pPr>
            <a:r>
              <a:rPr lang="zh-CN" altLang="en-US" dirty="0">
                <a:latin typeface="Times New Roman" panose="02020603050405020304" pitchFamily="2" charset="12"/>
                <a:ea typeface="Times New Roman" panose="02020603050405020304" pitchFamily="2" charset="12"/>
              </a:rPr>
              <a:t>   : 平均文档长度</a:t>
            </a:r>
            <a:endParaRPr lang="zh-CN" altLang="en-US" dirty="0"/>
          </a:p>
        </p:txBody>
      </p:sp>
      <p:pic>
        <p:nvPicPr>
          <p:cNvPr id="79875" name="图片 79875"/>
          <p:cNvPicPr>
            <a:picLocks noChangeAspect="1"/>
          </p:cNvPicPr>
          <p:nvPr/>
        </p:nvPicPr>
        <p:blipFill>
          <a:blip r:embed="rId2"/>
          <a:stretch>
            <a:fillRect/>
          </a:stretch>
        </p:blipFill>
        <p:spPr>
          <a:xfrm>
            <a:off x="981075" y="2065338"/>
            <a:ext cx="7181850" cy="885825"/>
          </a:xfrm>
          <a:prstGeom prst="rect">
            <a:avLst/>
          </a:prstGeom>
          <a:noFill/>
          <a:ln w="9525">
            <a:noFill/>
          </a:ln>
        </p:spPr>
      </p:pic>
      <p:pic>
        <p:nvPicPr>
          <p:cNvPr id="79876" name="图片 79876"/>
          <p:cNvPicPr>
            <a:picLocks noChangeAspect="1"/>
          </p:cNvPicPr>
          <p:nvPr/>
        </p:nvPicPr>
        <p:blipFill>
          <a:blip r:embed="rId3"/>
          <a:stretch>
            <a:fillRect/>
          </a:stretch>
        </p:blipFill>
        <p:spPr>
          <a:xfrm>
            <a:off x="3333750" y="2930525"/>
            <a:ext cx="2476500" cy="771525"/>
          </a:xfrm>
          <a:prstGeom prst="rect">
            <a:avLst/>
          </a:prstGeom>
          <a:noFill/>
          <a:ln w="9525">
            <a:noFill/>
          </a:ln>
        </p:spPr>
      </p:pic>
      <p:pic>
        <p:nvPicPr>
          <p:cNvPr id="79877" name="图片 79877"/>
          <p:cNvPicPr>
            <a:picLocks noChangeAspect="1"/>
          </p:cNvPicPr>
          <p:nvPr/>
        </p:nvPicPr>
        <p:blipFill>
          <a:blip r:embed="rId4"/>
          <a:stretch>
            <a:fillRect/>
          </a:stretch>
        </p:blipFill>
        <p:spPr>
          <a:xfrm>
            <a:off x="1277938" y="5130800"/>
            <a:ext cx="195262" cy="349250"/>
          </a:xfrm>
          <a:prstGeom prst="rect">
            <a:avLst/>
          </a:prstGeom>
          <a:noFill/>
          <a:ln w="9525">
            <a:noFill/>
          </a:ln>
        </p:spPr>
      </p:pic>
      <p:sp>
        <p:nvSpPr>
          <p:cNvPr id="79878" name="灯片编号占位符 1"/>
          <p:cNvSpPr>
            <a:spLocks noGrp="1"/>
          </p:cNvSpPr>
          <p:nvPr>
            <p:ph type="sldNum" sz="quarter" idx="12"/>
          </p:nvPr>
        </p:nvSpPr>
        <p:spPr/>
        <p:txBody>
          <a:bodyPr wrap="square" anchor="ctr"/>
          <a:lstStyle/>
          <a:p>
            <a:fld id="{9A0DB2DC-4C9A-4742-B13C-FB6460FD3503}" type="slidenum">
              <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rPr>
              <a:t>76</a:t>
            </a:fld>
            <a:endPar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endParaRPr>
          </a:p>
        </p:txBody>
      </p:sp>
    </p:spTree>
    <p:extLst>
      <p:ext uri="{BB962C8B-B14F-4D97-AF65-F5344CB8AC3E}">
        <p14:creationId xmlns:p14="http://schemas.microsoft.com/office/powerpoint/2010/main" val="32150856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7" name="标题 80897"/>
          <p:cNvSpPr>
            <a:spLocks noGrp="1"/>
          </p:cNvSpPr>
          <p:nvPr>
            <p:ph type="title"/>
          </p:nvPr>
        </p:nvSpPr>
        <p:spPr/>
        <p:txBody>
          <a:bodyPr wrap="square" anchor="b"/>
          <a:lstStyle/>
          <a:p>
            <a:r>
              <a:rPr lang="zh-CN" altLang="en-US" dirty="0"/>
              <a:t>文档长度问题</a:t>
            </a:r>
          </a:p>
        </p:txBody>
      </p:sp>
      <p:sp>
        <p:nvSpPr>
          <p:cNvPr id="80898" name="文本占位符 80898"/>
          <p:cNvSpPr>
            <a:spLocks noGrp="1"/>
          </p:cNvSpPr>
          <p:nvPr>
            <p:ph idx="1"/>
          </p:nvPr>
        </p:nvSpPr>
        <p:spPr/>
        <p:txBody>
          <a:bodyPr wrap="square" anchor="t"/>
          <a:lstStyle/>
          <a:p>
            <a:r>
              <a:rPr lang="zh-CN" altLang="en-US" dirty="0"/>
              <a:t>可见Type II公式需引入词频规范化解决文档长度问题</a:t>
            </a:r>
          </a:p>
          <a:p>
            <a:r>
              <a:rPr lang="zh-CN" altLang="en-US" dirty="0"/>
              <a:t>为什么Type I公式不需要？</a:t>
            </a:r>
          </a:p>
          <a:p>
            <a:pPr lvl="1"/>
            <a:r>
              <a:rPr lang="zh-CN" altLang="en-US" dirty="0"/>
              <a:t>因为</a:t>
            </a:r>
            <a:r>
              <a:rPr lang="zh-CN" altLang="en-US" dirty="0">
                <a:latin typeface="Times New Roman" panose="02020603050405020304" pitchFamily="2" charset="12"/>
              </a:rPr>
              <a:t>Type I模型</a:t>
            </a:r>
            <a:r>
              <a:rPr lang="zh-CN" altLang="en-US" dirty="0"/>
              <a:t>假设非均匀先验概率分布</a:t>
            </a:r>
          </a:p>
          <a:p>
            <a:pPr lvl="2"/>
            <a:r>
              <a:rPr lang="zh-CN" altLang="en-US" dirty="0">
                <a:latin typeface="Times New Roman" panose="02020603050405020304" pitchFamily="2" charset="12"/>
                <a:ea typeface="Times New Roman" panose="02020603050405020304" pitchFamily="2" charset="12"/>
              </a:rPr>
              <a:t>P(t)=TF/TFC</a:t>
            </a:r>
          </a:p>
          <a:p>
            <a:pPr lvl="2"/>
            <a:r>
              <a:rPr lang="zh-CN" altLang="en-US" dirty="0">
                <a:latin typeface="Times New Roman" panose="02020603050405020304" pitchFamily="2" charset="12"/>
                <a:ea typeface="Times New Roman" panose="02020603050405020304" pitchFamily="2" charset="12"/>
              </a:rPr>
              <a:t>在实际应用中比较可靠</a:t>
            </a:r>
          </a:p>
          <a:p>
            <a:pPr lvl="1"/>
            <a:r>
              <a:rPr lang="zh-CN" altLang="en-US" dirty="0">
                <a:latin typeface="Times New Roman" panose="02020603050405020304" pitchFamily="2" charset="12"/>
                <a:ea typeface="Times New Roman" panose="02020603050405020304" pitchFamily="2" charset="12"/>
              </a:rPr>
              <a:t>而Type II模型与BM25一样，假设均匀先验概率分布</a:t>
            </a:r>
          </a:p>
          <a:p>
            <a:pPr lvl="2"/>
            <a:r>
              <a:rPr lang="zh-CN" altLang="en-US" dirty="0">
                <a:latin typeface="Times New Roman" panose="02020603050405020304" pitchFamily="2" charset="12"/>
                <a:ea typeface="Times New Roman" panose="02020603050405020304" pitchFamily="2" charset="12"/>
              </a:rPr>
              <a:t>P(d)=1/N</a:t>
            </a:r>
          </a:p>
          <a:p>
            <a:pPr lvl="1"/>
            <a:r>
              <a:rPr lang="zh-CN" altLang="en-US" dirty="0"/>
              <a:t>好比打篮球，如果两个篮筐大小不一，那么得分概率就不应该均等</a:t>
            </a:r>
          </a:p>
        </p:txBody>
      </p:sp>
      <p:sp>
        <p:nvSpPr>
          <p:cNvPr id="80899" name="灯片编号占位符 1"/>
          <p:cNvSpPr>
            <a:spLocks noGrp="1"/>
          </p:cNvSpPr>
          <p:nvPr>
            <p:ph type="sldNum" sz="quarter" idx="12"/>
          </p:nvPr>
        </p:nvSpPr>
        <p:spPr/>
        <p:txBody>
          <a:bodyPr wrap="square" anchor="ctr"/>
          <a:lstStyle/>
          <a:p>
            <a:fld id="{9A0DB2DC-4C9A-4742-B13C-FB6460FD3503}" type="slidenum">
              <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rPr>
              <a:t>77</a:t>
            </a:fld>
            <a:endPar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endParaRPr>
          </a:p>
        </p:txBody>
      </p:sp>
    </p:spTree>
    <p:extLst>
      <p:ext uri="{BB962C8B-B14F-4D97-AF65-F5344CB8AC3E}">
        <p14:creationId xmlns:p14="http://schemas.microsoft.com/office/powerpoint/2010/main" val="14908231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1" name="标题 81921"/>
          <p:cNvSpPr>
            <a:spLocks noGrp="1"/>
          </p:cNvSpPr>
          <p:nvPr>
            <p:ph type="title"/>
          </p:nvPr>
        </p:nvSpPr>
        <p:spPr/>
        <p:txBody>
          <a:bodyPr wrap="square" anchor="b"/>
          <a:lstStyle/>
          <a:p>
            <a:r>
              <a:rPr lang="zh-CN" altLang="en-US" dirty="0"/>
              <a:t>比较两种类型模型</a:t>
            </a:r>
          </a:p>
        </p:txBody>
      </p:sp>
      <p:sp>
        <p:nvSpPr>
          <p:cNvPr id="81922" name="文本占位符 81922"/>
          <p:cNvSpPr>
            <a:spLocks noGrp="1"/>
          </p:cNvSpPr>
          <p:nvPr>
            <p:ph idx="1"/>
          </p:nvPr>
        </p:nvSpPr>
        <p:spPr/>
        <p:txBody>
          <a:bodyPr wrap="square" anchor="t"/>
          <a:lstStyle/>
          <a:p>
            <a:r>
              <a:rPr lang="zh-CN" altLang="en-US" dirty="0"/>
              <a:t>Type I模型</a:t>
            </a:r>
          </a:p>
          <a:p>
            <a:pPr lvl="1"/>
            <a:r>
              <a:rPr lang="zh-CN" altLang="en-US" dirty="0"/>
              <a:t>非均匀先验概率</a:t>
            </a:r>
          </a:p>
          <a:p>
            <a:pPr lvl="1"/>
            <a:r>
              <a:rPr lang="zh-CN" altLang="en-US" dirty="0"/>
              <a:t>无参</a:t>
            </a:r>
          </a:p>
          <a:p>
            <a:pPr lvl="1"/>
            <a:r>
              <a:rPr lang="zh-CN" altLang="en-US" dirty="0"/>
              <a:t>单一模型检索性能接近Type II模型调参后性能</a:t>
            </a:r>
          </a:p>
          <a:p>
            <a:pPr lvl="1"/>
            <a:r>
              <a:rPr lang="zh-CN" altLang="en-US" dirty="0"/>
              <a:t>与查询扩展的结合往往优于Type II模型与查询扩展的结合</a:t>
            </a:r>
          </a:p>
          <a:p>
            <a:r>
              <a:rPr lang="zh-CN" altLang="en-US" dirty="0"/>
              <a:t>Type II模型</a:t>
            </a:r>
          </a:p>
          <a:p>
            <a:pPr lvl="1"/>
            <a:r>
              <a:rPr lang="zh-CN" altLang="en-US" dirty="0"/>
              <a:t>均匀先验概率</a:t>
            </a:r>
          </a:p>
          <a:p>
            <a:pPr lvl="1"/>
            <a:r>
              <a:rPr lang="zh-CN" altLang="en-US" dirty="0"/>
              <a:t>有待调参数：文档长度规范化参数</a:t>
            </a:r>
          </a:p>
          <a:p>
            <a:pPr lvl="1"/>
            <a:r>
              <a:rPr lang="zh-CN" altLang="en-US" dirty="0"/>
              <a:t>模型调优后性能与BM25调优后相似</a:t>
            </a:r>
          </a:p>
        </p:txBody>
      </p:sp>
      <p:sp>
        <p:nvSpPr>
          <p:cNvPr id="81923" name="灯片编号占位符 1"/>
          <p:cNvSpPr>
            <a:spLocks noGrp="1"/>
          </p:cNvSpPr>
          <p:nvPr>
            <p:ph type="sldNum" sz="quarter" idx="12"/>
          </p:nvPr>
        </p:nvSpPr>
        <p:spPr/>
        <p:txBody>
          <a:bodyPr wrap="square" anchor="ctr"/>
          <a:lstStyle/>
          <a:p>
            <a:fld id="{9A0DB2DC-4C9A-4742-B13C-FB6460FD3503}" type="slidenum">
              <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rPr>
              <a:t>78</a:t>
            </a:fld>
            <a:endPar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endParaRPr>
          </a:p>
        </p:txBody>
      </p:sp>
    </p:spTree>
    <p:extLst>
      <p:ext uri="{BB962C8B-B14F-4D97-AF65-F5344CB8AC3E}">
        <p14:creationId xmlns:p14="http://schemas.microsoft.com/office/powerpoint/2010/main" val="37695133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69" name="标题 83969"/>
          <p:cNvSpPr>
            <a:spLocks noGrp="1"/>
          </p:cNvSpPr>
          <p:nvPr>
            <p:ph type="title"/>
          </p:nvPr>
        </p:nvSpPr>
        <p:spPr/>
        <p:txBody>
          <a:bodyPr wrap="square" anchor="b"/>
          <a:lstStyle/>
          <a:p>
            <a:r>
              <a:rPr lang="zh-CN" altLang="en-US" dirty="0"/>
              <a:t>DFR模型：参考文献</a:t>
            </a:r>
          </a:p>
        </p:txBody>
      </p:sp>
      <p:sp>
        <p:nvSpPr>
          <p:cNvPr id="83970" name="文本占位符 83970"/>
          <p:cNvSpPr>
            <a:spLocks noGrp="1"/>
          </p:cNvSpPr>
          <p:nvPr>
            <p:ph idx="1"/>
          </p:nvPr>
        </p:nvSpPr>
        <p:spPr/>
        <p:txBody>
          <a:bodyPr wrap="square" anchor="t"/>
          <a:lstStyle/>
          <a:p>
            <a:r>
              <a:rPr lang="zh-CN" altLang="en-US" dirty="0">
                <a:latin typeface="Times New Roman" panose="02020603050405020304" pitchFamily="2" charset="12"/>
                <a:ea typeface="Times New Roman" panose="02020603050405020304" pitchFamily="2" charset="12"/>
              </a:rPr>
              <a:t>Amati, G. and Van Rijsbergen, C. J. (2002). Probabilistic models of information retrieval based on measuring the divergence from randomness. ACM Transactions on Information Systems (TOIS), 20(4):357–389.</a:t>
            </a:r>
          </a:p>
          <a:p>
            <a:r>
              <a:rPr lang="zh-CN" altLang="en-US" dirty="0">
                <a:latin typeface="Times New Roman" panose="02020603050405020304" pitchFamily="2" charset="12"/>
                <a:ea typeface="Times New Roman" panose="02020603050405020304" pitchFamily="2" charset="12"/>
              </a:rPr>
              <a:t>Amati, G. (2006). Frequentist and Bayesian Approach to Information Retrieval. Proceedings of ECIR 2006, 13–24.</a:t>
            </a:r>
          </a:p>
        </p:txBody>
      </p:sp>
      <p:sp>
        <p:nvSpPr>
          <p:cNvPr id="83971" name="灯片编号占位符 1"/>
          <p:cNvSpPr>
            <a:spLocks noGrp="1"/>
          </p:cNvSpPr>
          <p:nvPr>
            <p:ph type="sldNum" sz="quarter" idx="12"/>
          </p:nvPr>
        </p:nvSpPr>
        <p:spPr/>
        <p:txBody>
          <a:bodyPr wrap="square" anchor="ctr"/>
          <a:lstStyle/>
          <a:p>
            <a:fld id="{9A0DB2DC-4C9A-4742-B13C-FB6460FD3503}" type="slidenum">
              <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rPr>
              <a:t>79</a:t>
            </a:fld>
            <a:endPar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endParaRPr>
          </a:p>
        </p:txBody>
      </p:sp>
    </p:spTree>
    <p:extLst>
      <p:ext uri="{BB962C8B-B14F-4D97-AF65-F5344CB8AC3E}">
        <p14:creationId xmlns:p14="http://schemas.microsoft.com/office/powerpoint/2010/main" val="1355413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黑体" pitchFamily="49" charset="-122"/>
                <a:ea typeface="黑体" pitchFamily="49" charset="-122"/>
              </a:rPr>
              <a:t>查询扩展</a:t>
            </a:r>
            <a:r>
              <a:rPr lang="en-US" altLang="zh-CN" sz="3600" dirty="0">
                <a:solidFill>
                  <a:schemeClr val="tx1"/>
                </a:solidFill>
                <a:latin typeface="黑体" pitchFamily="49" charset="-122"/>
                <a:ea typeface="黑体" pitchFamily="49" charset="-122"/>
              </a:rPr>
              <a:t>(</a:t>
            </a:r>
            <a:r>
              <a:rPr lang="de-DE" sz="3600" dirty="0">
                <a:solidFill>
                  <a:schemeClr val="tx1"/>
                </a:solidFill>
                <a:latin typeface="黑体" pitchFamily="49" charset="-122"/>
                <a:ea typeface="黑体" pitchFamily="49" charset="-122"/>
              </a:rPr>
              <a:t>Query expansion)</a:t>
            </a:r>
          </a:p>
        </p:txBody>
      </p:sp>
      <p:sp>
        <p:nvSpPr>
          <p:cNvPr id="84996" name="Text Box 3"/>
          <p:cNvSpPr txBox="1">
            <a:spLocks noChangeArrowheads="1"/>
          </p:cNvSpPr>
          <p:nvPr/>
        </p:nvSpPr>
        <p:spPr bwMode="auto">
          <a:xfrm>
            <a:off x="214282" y="1500174"/>
            <a:ext cx="828680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ea"/>
                <a:ea typeface="+mj-ea"/>
              </a:rPr>
              <a:t>查询扩展是另一种提高召回率的方法</a:t>
            </a:r>
            <a:endParaRPr lang="en-US" dirty="0">
              <a:solidFill>
                <a:schemeClr val="tx1"/>
              </a:solidFill>
              <a:latin typeface="黑体" pitchFamily="49" charset="-122"/>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ea"/>
                <a:ea typeface="+mj-ea"/>
              </a:rPr>
              <a:t>我们使用</a:t>
            </a:r>
            <a:r>
              <a:rPr lang="en-US" dirty="0">
                <a:solidFill>
                  <a:schemeClr val="tx1"/>
                </a:solidFill>
                <a:latin typeface="黑体" pitchFamily="49" charset="-122"/>
                <a:ea typeface="黑体" pitchFamily="49" charset="-122"/>
              </a:rPr>
              <a:t> “</a:t>
            </a:r>
            <a:r>
              <a:rPr lang="zh-CN" altLang="en-US" dirty="0">
                <a:solidFill>
                  <a:schemeClr val="tx1"/>
                </a:solidFill>
                <a:latin typeface="+mj-ea"/>
                <a:ea typeface="+mj-ea"/>
              </a:rPr>
              <a:t>全局查询扩展</a:t>
            </a:r>
            <a:r>
              <a:rPr lang="en-US" dirty="0">
                <a:solidFill>
                  <a:schemeClr val="tx1"/>
                </a:solidFill>
                <a:latin typeface="黑体" pitchFamily="49" charset="-122"/>
                <a:ea typeface="黑体" pitchFamily="49" charset="-122"/>
              </a:rPr>
              <a:t>” </a:t>
            </a:r>
            <a:r>
              <a:rPr lang="zh-CN" altLang="en-US" dirty="0">
                <a:solidFill>
                  <a:schemeClr val="tx1"/>
                </a:solidFill>
                <a:latin typeface="+mj-ea"/>
                <a:ea typeface="+mj-ea"/>
              </a:rPr>
              <a:t>来指那些</a:t>
            </a:r>
            <a:r>
              <a:rPr lang="en-US" dirty="0">
                <a:solidFill>
                  <a:schemeClr val="tx1"/>
                </a:solidFill>
                <a:latin typeface="黑体" pitchFamily="49" charset="-122"/>
                <a:ea typeface="黑体" pitchFamily="49" charset="-122"/>
              </a:rPr>
              <a:t> “</a:t>
            </a:r>
            <a:r>
              <a:rPr lang="zh-CN" altLang="en-US" dirty="0">
                <a:solidFill>
                  <a:schemeClr val="tx1"/>
                </a:solidFill>
                <a:latin typeface="+mj-ea"/>
                <a:ea typeface="+mj-ea"/>
              </a:rPr>
              <a:t>查询重构</a:t>
            </a:r>
            <a:r>
              <a:rPr lang="en-US" altLang="zh-CN" dirty="0">
                <a:solidFill>
                  <a:schemeClr val="tx1"/>
                </a:solidFill>
                <a:latin typeface="+mj-ea"/>
                <a:ea typeface="+mj-ea"/>
              </a:rPr>
              <a:t>(query reformulation)</a:t>
            </a:r>
            <a:r>
              <a:rPr lang="zh-CN" altLang="en-US" dirty="0">
                <a:solidFill>
                  <a:schemeClr val="tx1"/>
                </a:solidFill>
                <a:latin typeface="+mj-ea"/>
                <a:ea typeface="+mj-ea"/>
              </a:rPr>
              <a:t>的全局方法</a:t>
            </a:r>
            <a:r>
              <a:rPr lang="de-DE" dirty="0">
                <a:solidFill>
                  <a:schemeClr val="tx1"/>
                </a:solidFill>
                <a:latin typeface="黑体" pitchFamily="49" charset="-122"/>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mj-ea"/>
                <a:ea typeface="+mj-ea"/>
              </a:rPr>
              <a:t>在全局查询扩展中，查询基于一些全局的资源进行修改，这些资源是与查询无关的</a:t>
            </a:r>
            <a:endParaRPr lang="de-DE" dirty="0">
              <a:solidFill>
                <a:schemeClr val="tx1"/>
              </a:solidFill>
              <a:latin typeface="黑体" pitchFamily="49" charset="-122"/>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ea"/>
                <a:ea typeface="+mj-ea"/>
              </a:rPr>
              <a:t>主要使用的信息</a:t>
            </a:r>
            <a:r>
              <a:rPr lang="en-US" dirty="0">
                <a:solidFill>
                  <a:schemeClr val="tx1"/>
                </a:solidFill>
                <a:latin typeface="黑体" pitchFamily="49" charset="-122"/>
                <a:ea typeface="黑体" pitchFamily="49" charset="-122"/>
              </a:rPr>
              <a:t>: </a:t>
            </a:r>
            <a:r>
              <a:rPr lang="zh-CN" altLang="en-US" dirty="0">
                <a:solidFill>
                  <a:schemeClr val="tx1"/>
                </a:solidFill>
                <a:latin typeface="+mj-ea"/>
                <a:ea typeface="+mj-ea"/>
              </a:rPr>
              <a:t>同义词或近义词</a:t>
            </a:r>
            <a:endParaRPr lang="en-US" dirty="0">
              <a:solidFill>
                <a:schemeClr val="tx1"/>
              </a:solidFill>
              <a:latin typeface="黑体" pitchFamily="49" charset="-122"/>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ea"/>
                <a:ea typeface="+mj-ea"/>
              </a:rPr>
              <a:t>同义词或近义词词典</a:t>
            </a:r>
            <a:r>
              <a:rPr lang="en-US" altLang="zh-CN" dirty="0">
                <a:solidFill>
                  <a:schemeClr val="tx1"/>
                </a:solidFill>
                <a:latin typeface="+mj-ea"/>
                <a:ea typeface="+mj-ea"/>
              </a:rPr>
              <a:t>(</a:t>
            </a:r>
            <a:r>
              <a:rPr lang="de-DE" dirty="0">
                <a:solidFill>
                  <a:srgbClr val="0070C0"/>
                </a:solidFill>
                <a:latin typeface="黑体" pitchFamily="49" charset="-122"/>
                <a:ea typeface="黑体" pitchFamily="49" charset="-122"/>
              </a:rPr>
              <a:t>thesaurus</a:t>
            </a:r>
            <a:r>
              <a:rPr lang="de-DE" dirty="0">
                <a:solidFill>
                  <a:schemeClr val="tx1"/>
                </a:solidFill>
                <a:latin typeface="黑体" pitchFamily="49" charset="-122"/>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mj-ea"/>
                <a:ea typeface="+mj-ea"/>
              </a:rPr>
              <a:t>两种同</a:t>
            </a:r>
            <a:r>
              <a:rPr lang="en-US" altLang="zh-CN" dirty="0">
                <a:solidFill>
                  <a:schemeClr val="tx1"/>
                </a:solidFill>
                <a:latin typeface="+mj-ea"/>
                <a:ea typeface="+mj-ea"/>
              </a:rPr>
              <a:t>(</a:t>
            </a:r>
            <a:r>
              <a:rPr lang="zh-CN" altLang="en-US" dirty="0">
                <a:solidFill>
                  <a:schemeClr val="tx1"/>
                </a:solidFill>
                <a:latin typeface="+mj-ea"/>
                <a:ea typeface="+mj-ea"/>
              </a:rPr>
              <a:t>近</a:t>
            </a:r>
            <a:r>
              <a:rPr lang="en-US" altLang="zh-CN" dirty="0">
                <a:solidFill>
                  <a:schemeClr val="tx1"/>
                </a:solidFill>
                <a:latin typeface="+mj-ea"/>
                <a:ea typeface="+mj-ea"/>
              </a:rPr>
              <a:t>)</a:t>
            </a:r>
            <a:r>
              <a:rPr lang="zh-CN" altLang="en-US" dirty="0">
                <a:solidFill>
                  <a:schemeClr val="tx1"/>
                </a:solidFill>
                <a:latin typeface="+mj-ea"/>
                <a:ea typeface="+mj-ea"/>
              </a:rPr>
              <a:t>义词词典构建方法：人工构建和自动构建</a:t>
            </a:r>
            <a:endParaRPr lang="de-DE" dirty="0">
              <a:solidFill>
                <a:schemeClr val="tx1"/>
              </a:solidFill>
              <a:latin typeface="黑体" pitchFamily="49" charset="-122"/>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8</a:t>
            </a:fld>
            <a:endParaRPr lang="en-US"/>
          </a:p>
        </p:txBody>
      </p:sp>
    </p:spTree>
    <p:extLst>
      <p:ext uri="{BB962C8B-B14F-4D97-AF65-F5344CB8AC3E}">
        <p14:creationId xmlns:p14="http://schemas.microsoft.com/office/powerpoint/2010/main" val="8998405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p:cNvSpPr>
          <p:nvPr>
            <p:ph type="title"/>
          </p:nvPr>
        </p:nvSpPr>
        <p:spPr/>
        <p:txBody>
          <a:bodyPr wrap="square" anchor="b"/>
          <a:lstStyle/>
          <a:p>
            <a:r>
              <a:rPr lang="zh-CN" altLang="en-US"/>
              <a:t>近期研究进展</a:t>
            </a:r>
          </a:p>
        </p:txBody>
      </p:sp>
      <p:sp>
        <p:nvSpPr>
          <p:cNvPr id="84994" name="内容占位符 2"/>
          <p:cNvSpPr>
            <a:spLocks noGrp="1"/>
          </p:cNvSpPr>
          <p:nvPr>
            <p:ph idx="1"/>
          </p:nvPr>
        </p:nvSpPr>
        <p:spPr/>
        <p:txBody>
          <a:bodyPr wrap="square" anchor="t"/>
          <a:lstStyle/>
          <a:p>
            <a:r>
              <a:rPr lang="zh-CN" altLang="en-US" dirty="0"/>
              <a:t>传统文档长度归一方法对不同文档采用同样的归一化函数（例如向量空间模型的</a:t>
            </a:r>
            <a:r>
              <a:rPr lang="en-US" altLang="zh-CN" dirty="0"/>
              <a:t>Cosine</a:t>
            </a:r>
            <a:r>
              <a:rPr lang="zh-CN" altLang="en-US" dirty="0"/>
              <a:t>归一法）</a:t>
            </a:r>
          </a:p>
          <a:p>
            <a:r>
              <a:rPr lang="zh-CN" altLang="en-US" dirty="0"/>
              <a:t>但是不同的作者的写作风格不一，冗长</a:t>
            </a:r>
            <a:r>
              <a:rPr lang="en-US" altLang="zh-CN" dirty="0"/>
              <a:t>(Verbosity)</a:t>
            </a:r>
            <a:r>
              <a:rPr lang="zh-CN" altLang="zh-CN" dirty="0"/>
              <a:t>程度不一</a:t>
            </a:r>
          </a:p>
          <a:p>
            <a:r>
              <a:rPr lang="zh-CN" altLang="zh-CN" dirty="0"/>
              <a:t>近期一些研究试图在</a:t>
            </a:r>
            <a:r>
              <a:rPr lang="en-US" altLang="zh-CN" dirty="0"/>
              <a:t>TF-IDF</a:t>
            </a:r>
            <a:r>
              <a:rPr lang="zh-CN" altLang="en-US" dirty="0"/>
              <a:t>和语言模型中引入冗长信息</a:t>
            </a:r>
          </a:p>
          <a:p>
            <a:endParaRPr lang="zh-CN" altLang="en-US" dirty="0"/>
          </a:p>
          <a:p>
            <a:r>
              <a:rPr lang="zh-CN" altLang="en-US" sz="2000" dirty="0"/>
              <a:t>Jiaul H. Paik. A Novel TF-IDF Weighting Scheme for Effective Ranking. SIGIR 2013.</a:t>
            </a:r>
          </a:p>
          <a:p>
            <a:endParaRPr lang="zh-CN" altLang="en-US" sz="1800" dirty="0"/>
          </a:p>
          <a:p>
            <a:r>
              <a:rPr lang="zh-CN" altLang="en-US" sz="2000" dirty="0"/>
              <a:t>Ronan Cummins, Jiaul H. Paik, Yuanhua Lv. A Pólya Urn Document Language Model for Improved Information Retrieval, TOIS 2015. </a:t>
            </a:r>
          </a:p>
        </p:txBody>
      </p:sp>
      <p:sp>
        <p:nvSpPr>
          <p:cNvPr id="84995" name="灯片编号占位符 3"/>
          <p:cNvSpPr>
            <a:spLocks noGrp="1"/>
          </p:cNvSpPr>
          <p:nvPr>
            <p:ph type="sldNum" sz="quarter" idx="12"/>
          </p:nvPr>
        </p:nvSpPr>
        <p:spPr/>
        <p:txBody>
          <a:bodyPr wrap="square" anchor="ctr"/>
          <a:lstStyle/>
          <a:p>
            <a:fld id="{9A0DB2DC-4C9A-4742-B13C-FB6460FD3503}" type="slidenum">
              <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rPr>
              <a:t>80</a:t>
            </a:fld>
            <a:endParaRPr lang="zh-CN" altLang="en-US" dirty="0">
              <a:solidFill>
                <a:srgbClr val="898989"/>
              </a:solidFill>
              <a:latin typeface="Calibri" panose="020F0502020204030204" pitchFamily="34" charset="0"/>
              <a:ea typeface="宋体" panose="02010600030101010101" pitchFamily="2" charset="-122"/>
              <a:sym typeface="Calibri" panose="020F0502020204030204" pitchFamily="34" charset="0"/>
            </a:endParaRPr>
          </a:p>
        </p:txBody>
      </p:sp>
    </p:spTree>
    <p:extLst>
      <p:ext uri="{BB962C8B-B14F-4D97-AF65-F5344CB8AC3E}">
        <p14:creationId xmlns:p14="http://schemas.microsoft.com/office/powerpoint/2010/main" val="37948371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sz="3600" dirty="0"/>
              <a:t>参考资料</a:t>
            </a:r>
            <a:endParaRPr lang="de-DE" sz="3600" dirty="0"/>
          </a:p>
        </p:txBody>
      </p:sp>
      <p:sp>
        <p:nvSpPr>
          <p:cNvPr id="5" name="内容占位符 4"/>
          <p:cNvSpPr>
            <a:spLocks noGrp="1"/>
          </p:cNvSpPr>
          <p:nvPr>
            <p:ph idx="1"/>
          </p:nvPr>
        </p:nvSpPr>
        <p:spPr>
          <a:xfrm>
            <a:off x="611560" y="1628800"/>
            <a:ext cx="8229600" cy="4953000"/>
          </a:xfrm>
        </p:spPr>
        <p:txBody>
          <a:bodyPr/>
          <a:lstStyle/>
          <a:p>
            <a:pPr marL="342900" lvl="1" indent="-342900">
              <a:buClr>
                <a:srgbClr val="437085"/>
              </a:buClr>
            </a:pPr>
            <a:r>
              <a:rPr lang="en-US" altLang="zh-CN" sz="1800" dirty="0">
                <a:latin typeface="+mj-lt"/>
                <a:ea typeface="黑体" panose="02010609060101010101" pitchFamily="49" charset="-122"/>
              </a:rPr>
              <a:t>《</a:t>
            </a:r>
            <a:r>
              <a:rPr lang="zh-CN" altLang="en-US" sz="1800" dirty="0">
                <a:latin typeface="+mj-lt"/>
                <a:ea typeface="黑体" panose="02010609060101010101" pitchFamily="49" charset="-122"/>
              </a:rPr>
              <a:t>现代信息检索</a:t>
            </a:r>
            <a:r>
              <a:rPr lang="en-US" altLang="zh-CN" sz="1800" dirty="0">
                <a:latin typeface="+mj-lt"/>
                <a:ea typeface="黑体" panose="02010609060101010101" pitchFamily="49" charset="-122"/>
              </a:rPr>
              <a:t>》</a:t>
            </a:r>
            <a:r>
              <a:rPr lang="zh-CN" altLang="en-US" sz="1800" dirty="0">
                <a:latin typeface="+mj-lt"/>
                <a:ea typeface="黑体" panose="02010609060101010101" pitchFamily="49" charset="-122"/>
              </a:rPr>
              <a:t>第</a:t>
            </a:r>
            <a:r>
              <a:rPr lang="en-US" altLang="zh-CN" sz="1800" dirty="0">
                <a:latin typeface="+mj-lt"/>
                <a:ea typeface="黑体" panose="02010609060101010101" pitchFamily="49" charset="-122"/>
              </a:rPr>
              <a:t>11</a:t>
            </a:r>
            <a:r>
              <a:rPr lang="zh-CN" altLang="en-US" sz="1800" dirty="0">
                <a:latin typeface="+mj-lt"/>
                <a:ea typeface="黑体" panose="02010609060101010101" pitchFamily="49" charset="-122"/>
              </a:rPr>
              <a:t>章</a:t>
            </a:r>
            <a:endParaRPr lang="de-DE" altLang="zh-CN" sz="1600" dirty="0">
              <a:latin typeface="Courier New" panose="02070309020205020404" pitchFamily="49" charset="0"/>
              <a:ea typeface="黑体" panose="02010609060101010101" pitchFamily="49" charset="-122"/>
              <a:cs typeface="Courier New" panose="02070309020205020404" pitchFamily="49" charset="0"/>
            </a:endParaRPr>
          </a:p>
          <a:p>
            <a:pPr marL="342900" lvl="1" indent="-342900">
              <a:buClr>
                <a:srgbClr val="437085"/>
              </a:buClr>
            </a:pPr>
            <a:r>
              <a:rPr lang="en-US" altLang="zh-CN" sz="1600" dirty="0">
                <a:latin typeface="Courier New" panose="02070309020205020404" pitchFamily="49" charset="0"/>
                <a:ea typeface="黑体" panose="02010609060101010101" pitchFamily="49" charset="-122"/>
                <a:cs typeface="Courier New" panose="02070309020205020404" pitchFamily="49" charset="0"/>
              </a:rPr>
              <a:t>BM25</a:t>
            </a:r>
            <a:r>
              <a:rPr lang="zh-CN" altLang="en-US" sz="1600" dirty="0">
                <a:latin typeface="Courier New" panose="02070309020205020404" pitchFamily="49" charset="0"/>
                <a:ea typeface="黑体" panose="02010609060101010101" pitchFamily="49" charset="-122"/>
                <a:cs typeface="Courier New" panose="02070309020205020404" pitchFamily="49" charset="0"/>
              </a:rPr>
              <a:t>模型的推导</a:t>
            </a:r>
            <a:endParaRPr lang="en-US" altLang="zh-CN" sz="1600" dirty="0">
              <a:latin typeface="Courier New" panose="02070309020205020404" pitchFamily="49" charset="0"/>
              <a:ea typeface="黑体" panose="02010609060101010101" pitchFamily="49" charset="-122"/>
              <a:cs typeface="Courier New" panose="02070309020205020404" pitchFamily="49" charset="0"/>
            </a:endParaRPr>
          </a:p>
          <a:p>
            <a:pPr lvl="1"/>
            <a:r>
              <a:rPr lang="en-US" altLang="zh-CN" sz="1600" dirty="0"/>
              <a:t>S.E Robertson and S. Walker,</a:t>
            </a:r>
            <a:r>
              <a:rPr lang="zh-CN" altLang="en-US" sz="1600" dirty="0"/>
              <a:t> </a:t>
            </a:r>
            <a:r>
              <a:rPr lang="en-US" altLang="zh-CN" sz="1600" dirty="0"/>
              <a:t>Some simple effective approximations to the 2-Poisson model for probabilistic weighted retrieval, SIGIR’94</a:t>
            </a:r>
          </a:p>
          <a:p>
            <a:pPr lvl="1"/>
            <a:r>
              <a:rPr lang="en-US" altLang="zh-CN" sz="1600" dirty="0"/>
              <a:t>S.E Robertson, S. Walker, S. Jones, Okapi at TREC-3, in Proceedings of TREC-3</a:t>
            </a:r>
          </a:p>
          <a:p>
            <a:r>
              <a:rPr lang="en-US" altLang="zh-CN" sz="1800" dirty="0"/>
              <a:t>DFR</a:t>
            </a:r>
            <a:r>
              <a:rPr lang="zh-CN" altLang="en-US" sz="1800" dirty="0"/>
              <a:t>模型</a:t>
            </a:r>
            <a:endParaRPr lang="en-US" altLang="zh-CN" sz="1800" dirty="0"/>
          </a:p>
          <a:p>
            <a:pPr lvl="1"/>
            <a:r>
              <a:rPr lang="en-US" altLang="zh-CN" sz="1600" dirty="0"/>
              <a:t>Type II</a:t>
            </a:r>
            <a:r>
              <a:rPr lang="zh-CN" altLang="en-US" sz="1600" dirty="0"/>
              <a:t>模型：</a:t>
            </a:r>
            <a:r>
              <a:rPr lang="en-US" altLang="zh-CN" sz="1600" dirty="0"/>
              <a:t>Gianni Amati, C. J. van </a:t>
            </a:r>
            <a:r>
              <a:rPr lang="en-US" altLang="zh-CN" sz="1600" dirty="0" err="1"/>
              <a:t>Rijsbergen</a:t>
            </a:r>
            <a:r>
              <a:rPr lang="en-US" altLang="zh-CN" sz="1600" dirty="0"/>
              <a:t>: Probabilistic models of information retrieval based on measuring the divergence from randomness. ACM Trans. Inf. Syst. 20(4): 357-389 (2002)</a:t>
            </a:r>
          </a:p>
          <a:p>
            <a:pPr lvl="1"/>
            <a:r>
              <a:rPr lang="en-US" altLang="zh-CN" sz="1600" dirty="0"/>
              <a:t>Type I</a:t>
            </a:r>
            <a:r>
              <a:rPr lang="zh-CN" altLang="en-US" sz="1600" dirty="0"/>
              <a:t>模型：</a:t>
            </a:r>
            <a:r>
              <a:rPr lang="en-US" altLang="zh-CN" sz="1600" dirty="0"/>
              <a:t>Gianni Amati: </a:t>
            </a:r>
            <a:r>
              <a:rPr lang="en-US" altLang="zh-CN" sz="1600" dirty="0" err="1"/>
              <a:t>Frequentist</a:t>
            </a:r>
            <a:r>
              <a:rPr lang="en-US" altLang="zh-CN" sz="1600" dirty="0"/>
              <a:t> and Bayesian Approach to Information Retrieval. ECIR 2006: 13-24</a:t>
            </a:r>
          </a:p>
          <a:p>
            <a:r>
              <a:rPr lang="zh-CN" altLang="en-US" sz="1800" dirty="0"/>
              <a:t>近年研究进展</a:t>
            </a:r>
            <a:endParaRPr lang="en-US" altLang="zh-CN" sz="1800" dirty="0"/>
          </a:p>
          <a:p>
            <a:pPr lvl="1"/>
            <a:r>
              <a:rPr lang="en-US" altLang="zh-CN" sz="1600" dirty="0" err="1"/>
              <a:t>Jiaul</a:t>
            </a:r>
            <a:r>
              <a:rPr lang="en-US" altLang="zh-CN" sz="1600" dirty="0"/>
              <a:t> H. Paik. A Novel TF-IDF Weighting Scheme for Effective Ranking. SIGIR 2013.</a:t>
            </a:r>
          </a:p>
          <a:p>
            <a:pPr lvl="1"/>
            <a:r>
              <a:rPr lang="en-US" altLang="zh-CN" sz="1600" dirty="0"/>
              <a:t>Ronan Cummins, </a:t>
            </a:r>
            <a:r>
              <a:rPr lang="en-US" altLang="zh-CN" sz="1600" dirty="0" err="1"/>
              <a:t>Jiaul</a:t>
            </a:r>
            <a:r>
              <a:rPr lang="en-US" altLang="zh-CN" sz="1600" dirty="0"/>
              <a:t> H. Paik, </a:t>
            </a:r>
            <a:r>
              <a:rPr lang="en-US" altLang="zh-CN" sz="1600" dirty="0" err="1"/>
              <a:t>Yuanhua</a:t>
            </a:r>
            <a:r>
              <a:rPr lang="en-US" altLang="zh-CN" sz="1600" dirty="0"/>
              <a:t> Lv. A </a:t>
            </a:r>
            <a:r>
              <a:rPr lang="en-US" altLang="zh-CN" sz="1600" dirty="0" err="1"/>
              <a:t>Pólya</a:t>
            </a:r>
            <a:r>
              <a:rPr lang="en-US" altLang="zh-CN" sz="1600" dirty="0"/>
              <a:t> Urn Document Language Model for Improved Information Retrieval, TOIS 2015. </a:t>
            </a:r>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t>81</a:t>
            </a:fld>
            <a:endParaRPr lang="en-US"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课后练习</a:t>
            </a:r>
          </a:p>
        </p:txBody>
      </p:sp>
      <p:sp>
        <p:nvSpPr>
          <p:cNvPr id="3" name="内容占位符 2"/>
          <p:cNvSpPr>
            <a:spLocks noGrp="1"/>
          </p:cNvSpPr>
          <p:nvPr>
            <p:ph idx="1"/>
          </p:nvPr>
        </p:nvSpPr>
        <p:spPr/>
        <p:txBody>
          <a:bodyPr/>
          <a:lstStyle/>
          <a:p>
            <a:r>
              <a:rPr lang="zh-CN" altLang="en-US"/>
              <a:t>有待补充</a:t>
            </a:r>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t>82</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黑体" pitchFamily="49" charset="-122"/>
                <a:ea typeface="黑体" pitchFamily="49" charset="-122"/>
              </a:rPr>
              <a:t>查询扩展的类型</a:t>
            </a:r>
            <a:endParaRPr lang="de-DE" sz="3600" dirty="0">
              <a:solidFill>
                <a:schemeClr val="tx1"/>
              </a:solidFill>
              <a:latin typeface="黑体" pitchFamily="49" charset="-122"/>
              <a:ea typeface="黑体" pitchFamily="49" charset="-122"/>
            </a:endParaRPr>
          </a:p>
        </p:txBody>
      </p:sp>
      <p:sp>
        <p:nvSpPr>
          <p:cNvPr id="84996" name="Text Box 3"/>
          <p:cNvSpPr txBox="1">
            <a:spLocks noChangeArrowheads="1"/>
          </p:cNvSpPr>
          <p:nvPr/>
        </p:nvSpPr>
        <p:spPr bwMode="auto">
          <a:xfrm>
            <a:off x="214282" y="2357454"/>
            <a:ext cx="8286808" cy="292893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人工构建的同</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近</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义词词典</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人工编辑人员维护的词典，如</a:t>
            </a:r>
            <a:r>
              <a:rPr lang="en-US" dirty="0">
                <a:solidFill>
                  <a:schemeClr val="tx1"/>
                </a:solidFill>
                <a:latin typeface="+mj-lt"/>
                <a:ea typeface="黑体" pitchFamily="49" charset="-122"/>
              </a:rPr>
              <a:t> </a:t>
            </a:r>
            <a:r>
              <a:rPr lang="en-US" dirty="0" err="1">
                <a:solidFill>
                  <a:schemeClr val="tx1"/>
                </a:solidFill>
                <a:latin typeface="+mj-lt"/>
                <a:ea typeface="黑体" pitchFamily="49" charset="-122"/>
              </a:rPr>
              <a:t>PubMed</a:t>
            </a:r>
            <a:r>
              <a:rPr lang="en-US" dirty="0">
                <a:solidFill>
                  <a:schemeClr val="tx1"/>
                </a:solidFill>
                <a:latin typeface="+mj-lt"/>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自动导出的</a:t>
            </a:r>
            <a:r>
              <a:rPr lang="zh-CN" altLang="en-US" dirty="0">
                <a:solidFill>
                  <a:schemeClr val="tx1"/>
                </a:solidFill>
                <a:ea typeface="黑体" pitchFamily="49" charset="-122"/>
              </a:rPr>
              <a:t>同</a:t>
            </a:r>
            <a:r>
              <a:rPr lang="en-US" altLang="zh-CN" dirty="0">
                <a:solidFill>
                  <a:schemeClr val="tx1"/>
                </a:solidFill>
                <a:ea typeface="黑体" pitchFamily="49" charset="-122"/>
              </a:rPr>
              <a:t>(</a:t>
            </a:r>
            <a:r>
              <a:rPr lang="zh-CN" altLang="en-US" dirty="0">
                <a:solidFill>
                  <a:schemeClr val="tx1"/>
                </a:solidFill>
                <a:ea typeface="黑体" pitchFamily="49" charset="-122"/>
              </a:rPr>
              <a:t>近</a:t>
            </a:r>
            <a:r>
              <a:rPr lang="en-US" altLang="zh-CN" dirty="0">
                <a:solidFill>
                  <a:schemeClr val="tx1"/>
                </a:solidFill>
                <a:ea typeface="黑体" pitchFamily="49" charset="-122"/>
              </a:rPr>
              <a:t>)</a:t>
            </a:r>
            <a:r>
              <a:rPr lang="zh-CN" altLang="en-US" dirty="0">
                <a:solidFill>
                  <a:schemeClr val="tx1"/>
                </a:solidFill>
                <a:ea typeface="黑体" pitchFamily="49" charset="-122"/>
              </a:rPr>
              <a:t>义词词典</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比如，基于词语的共现统计信息</a:t>
            </a:r>
            <a:r>
              <a:rPr lang="en-US" altLang="zh-CN" dirty="0">
                <a:solidFill>
                  <a:schemeClr val="tx1"/>
                </a:solidFill>
                <a:latin typeface="+mj-lt"/>
                <a:ea typeface="黑体" pitchFamily="49" charset="-122"/>
              </a:rPr>
              <a:t>)</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基于查询日志挖掘出的查询等价类</a:t>
            </a:r>
            <a:r>
              <a:rPr lang="en-US" dirty="0">
                <a:solidFill>
                  <a:schemeClr val="tx1"/>
                </a:solidFill>
                <a:latin typeface="+mj-lt"/>
                <a:ea typeface="黑体" pitchFamily="49" charset="-122"/>
              </a:rPr>
              <a:t> (</a:t>
            </a:r>
            <a:r>
              <a:rPr lang="en-US" altLang="zh-CN" dirty="0">
                <a:solidFill>
                  <a:schemeClr val="tx1"/>
                </a:solidFill>
                <a:latin typeface="+mj-lt"/>
                <a:ea typeface="黑体" pitchFamily="49" charset="-122"/>
              </a:rPr>
              <a:t>Web</a:t>
            </a:r>
            <a:r>
              <a:rPr lang="zh-CN" altLang="en-US" dirty="0">
                <a:solidFill>
                  <a:schemeClr val="tx1"/>
                </a:solidFill>
                <a:latin typeface="+mj-lt"/>
                <a:ea typeface="黑体" pitchFamily="49" charset="-122"/>
              </a:rPr>
              <a:t>上很普遍，比如上面的</a:t>
            </a:r>
            <a:r>
              <a:rPr lang="en-US" dirty="0">
                <a:solidFill>
                  <a:schemeClr val="tx1"/>
                </a:solidFill>
                <a:latin typeface="+mj-lt"/>
                <a:ea typeface="黑体" pitchFamily="49" charset="-122"/>
              </a:rPr>
              <a:t> “palm” </a:t>
            </a:r>
            <a:r>
              <a:rPr lang="zh-CN" altLang="en-US" dirty="0">
                <a:solidFill>
                  <a:schemeClr val="tx1"/>
                </a:solidFill>
                <a:latin typeface="+mj-lt"/>
                <a:ea typeface="黑体" pitchFamily="49" charset="-122"/>
              </a:rPr>
              <a:t>例子</a:t>
            </a:r>
            <a:r>
              <a:rPr lang="en-US" dirty="0">
                <a:solidFill>
                  <a:schemeClr val="tx1"/>
                </a:solidFill>
                <a:latin typeface="+mj-lt"/>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9</a:t>
            </a:fld>
            <a:endParaRPr lang="en-US"/>
          </a:p>
        </p:txBody>
      </p:sp>
    </p:spTree>
    <p:extLst>
      <p:ext uri="{BB962C8B-B14F-4D97-AF65-F5344CB8AC3E}">
        <p14:creationId xmlns:p14="http://schemas.microsoft.com/office/powerpoint/2010/main" val="376352143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urse-template-2013">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course-template-2016</Template>
  <TotalTime>1748</TotalTime>
  <Words>6182</Words>
  <Application>Microsoft Office PowerPoint</Application>
  <PresentationFormat>全屏显示(4:3)</PresentationFormat>
  <Paragraphs>742</Paragraphs>
  <Slides>82</Slides>
  <Notes>36</Notes>
  <HiddenSlides>17</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82</vt:i4>
      </vt:variant>
    </vt:vector>
  </HeadingPairs>
  <TitlesOfParts>
    <vt:vector size="95" baseType="lpstr">
      <vt:lpstr>黑体</vt:lpstr>
      <vt:lpstr>楷体</vt:lpstr>
      <vt:lpstr>宋体</vt:lpstr>
      <vt:lpstr>Arial</vt:lpstr>
      <vt:lpstr>Calibri</vt:lpstr>
      <vt:lpstr>Courier New</vt:lpstr>
      <vt:lpstr>Lucida Sans</vt:lpstr>
      <vt:lpstr>Times New Roman</vt:lpstr>
      <vt:lpstr>Wingdings</vt:lpstr>
      <vt:lpstr>course-template-2013</vt:lpstr>
      <vt:lpstr>Equation</vt:lpstr>
      <vt:lpstr>公式</vt:lpstr>
      <vt:lpstr>Equation.DSMT4</vt:lpstr>
      <vt:lpstr>PowerPoint 演示文稿</vt:lpstr>
      <vt:lpstr>提纲</vt:lpstr>
      <vt:lpstr>提纲</vt:lpstr>
      <vt:lpstr>PowerPoint 演示文稿</vt:lpstr>
      <vt:lpstr>PowerPoint 演示文稿</vt:lpstr>
      <vt:lpstr>PowerPoint 演示文稿</vt:lpstr>
      <vt:lpstr>PowerPoint 演示文稿</vt:lpstr>
      <vt:lpstr>PowerPoint 演示文稿</vt:lpstr>
      <vt:lpstr>PowerPoint 演示文稿</vt:lpstr>
      <vt:lpstr>向量空间模型回顾</vt:lpstr>
      <vt:lpstr>PowerPoint 演示文稿</vt:lpstr>
      <vt:lpstr>向量空间模型的优缺点</vt:lpstr>
      <vt:lpstr>本讲内容</vt:lpstr>
      <vt:lpstr>提纲</vt:lpstr>
      <vt:lpstr>概率 vs. 统计</vt:lpstr>
      <vt:lpstr>概率统计初步</vt:lpstr>
      <vt:lpstr>随机试验和随机事件</vt:lpstr>
      <vt:lpstr>概率和条件概率</vt:lpstr>
      <vt:lpstr>乘法公式、全概率公式和贝叶斯公式</vt:lpstr>
      <vt:lpstr>事件的独立性</vt:lpstr>
      <vt:lpstr>随机变量</vt:lpstr>
      <vt:lpstr>各种分布关系图</vt:lpstr>
      <vt:lpstr>贝努利</vt:lpstr>
      <vt:lpstr>概率检索模型</vt:lpstr>
      <vt:lpstr>概率检索模型</vt:lpstr>
      <vt:lpstr>概率排序原理(PRP)</vt:lpstr>
      <vt:lpstr>几种概率检索模型</vt:lpstr>
      <vt:lpstr>提纲</vt:lpstr>
      <vt:lpstr>回归(Regression)</vt:lpstr>
      <vt:lpstr>Logistic 回归</vt:lpstr>
      <vt:lpstr>Logistic 回归IR模型</vt:lpstr>
      <vt:lpstr> 特征函数fi的选择</vt:lpstr>
      <vt:lpstr>Logistic 回归IR模型(续)</vt:lpstr>
      <vt:lpstr>提纲</vt:lpstr>
      <vt:lpstr>二值独立概率模型BIM</vt:lpstr>
      <vt:lpstr>BIM模型(续)</vt:lpstr>
      <vt:lpstr>文档是怎么生成的？</vt:lpstr>
      <vt:lpstr>两种常用的文档生成的总体分布</vt:lpstr>
      <vt:lpstr>两种常用的文档生成的总体分布(续)</vt:lpstr>
      <vt:lpstr>BIM中P(D|R=1)或P(D|R=0)的计算</vt:lpstr>
      <vt:lpstr>BIM模型公式的推导</vt:lpstr>
      <vt:lpstr>一个例子</vt:lpstr>
      <vt:lpstr>BIM模型公式的推导</vt:lpstr>
      <vt:lpstr>pi qi参数的计算</vt:lpstr>
      <vt:lpstr>RSJ权重</vt:lpstr>
      <vt:lpstr>pi qi参数的计算(续)</vt:lpstr>
      <vt:lpstr>pi qi参数的计算(续)</vt:lpstr>
      <vt:lpstr>pi qi参数的计算(续)</vt:lpstr>
      <vt:lpstr>BIM模型小结</vt:lpstr>
      <vt:lpstr>BIM模型的优缺点</vt:lpstr>
      <vt:lpstr>提纲</vt:lpstr>
      <vt:lpstr>二重泊松分布（2-Poisson Distribution）</vt:lpstr>
      <vt:lpstr>基于二重泊松模型的tf评分建模</vt:lpstr>
      <vt:lpstr>一个粗略的tf模型</vt:lpstr>
      <vt:lpstr>对化简后二重泊松模型的估计</vt:lpstr>
      <vt:lpstr>一个简单的tf权重公式</vt:lpstr>
      <vt:lpstr>查询词项权重 (Query Term Weighting)</vt:lpstr>
      <vt:lpstr>文档长度问题</vt:lpstr>
      <vt:lpstr>BM25最终公式</vt:lpstr>
      <vt:lpstr>BM25的实验结果</vt:lpstr>
      <vt:lpstr>BM25: Pros &amp; Cons</vt:lpstr>
      <vt:lpstr>BM25与概率模型：参考文献</vt:lpstr>
      <vt:lpstr>DFR模型</vt:lpstr>
      <vt:lpstr>DFR模型：基本思想</vt:lpstr>
      <vt:lpstr>历史背景</vt:lpstr>
      <vt:lpstr>频率分析：罐子模型(urn model)的两种解释 (两种总体分布的二项分布建模)</vt:lpstr>
      <vt:lpstr>Type I模型</vt:lpstr>
      <vt:lpstr>Type II模型</vt:lpstr>
      <vt:lpstr>Type II模型例子</vt:lpstr>
      <vt:lpstr>Type II模型例子</vt:lpstr>
      <vt:lpstr>Type II模型例子</vt:lpstr>
      <vt:lpstr>权重规整化（归一）</vt:lpstr>
      <vt:lpstr>基于二项分布的Type I模型</vt:lpstr>
      <vt:lpstr>利用KL距离进行化简</vt:lpstr>
      <vt:lpstr>继续化简得到最终DLH模型公式</vt:lpstr>
      <vt:lpstr>基于二项分布的Type II模型</vt:lpstr>
      <vt:lpstr>文档长度问题</vt:lpstr>
      <vt:lpstr>比较两种类型模型</vt:lpstr>
      <vt:lpstr>DFR模型：参考文献</vt:lpstr>
      <vt:lpstr>近期研究进展</vt:lpstr>
      <vt:lpstr>参考资料</vt:lpstr>
      <vt:lpstr>课后练习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Ben He</cp:lastModifiedBy>
  <cp:revision>1051</cp:revision>
  <cp:lastPrinted>2009-09-22T15:48:00Z</cp:lastPrinted>
  <dcterms:created xsi:type="dcterms:W3CDTF">2009-09-21T23:46:00Z</dcterms:created>
  <dcterms:modified xsi:type="dcterms:W3CDTF">2019-08-26T15:36:54Z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