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72"/>
  </p:notesMasterIdLst>
  <p:handoutMasterIdLst>
    <p:handoutMasterId r:id="rId73"/>
  </p:handoutMasterIdLst>
  <p:sldIdLst>
    <p:sldId id="256" r:id="rId2"/>
    <p:sldId id="374" r:id="rId3"/>
    <p:sldId id="838" r:id="rId4"/>
    <p:sldId id="895" r:id="rId5"/>
    <p:sldId id="893" r:id="rId6"/>
    <p:sldId id="894" r:id="rId7"/>
    <p:sldId id="896" r:id="rId8"/>
    <p:sldId id="897" r:id="rId9"/>
    <p:sldId id="898" r:id="rId10"/>
    <p:sldId id="807" r:id="rId11"/>
    <p:sldId id="845" r:id="rId12"/>
    <p:sldId id="903" r:id="rId13"/>
    <p:sldId id="908" r:id="rId14"/>
    <p:sldId id="904" r:id="rId15"/>
    <p:sldId id="905" r:id="rId16"/>
    <p:sldId id="906" r:id="rId17"/>
    <p:sldId id="907" r:id="rId18"/>
    <p:sldId id="909" r:id="rId19"/>
    <p:sldId id="899" r:id="rId20"/>
    <p:sldId id="808" r:id="rId21"/>
    <p:sldId id="846" r:id="rId22"/>
    <p:sldId id="847" r:id="rId23"/>
    <p:sldId id="848" r:id="rId24"/>
    <p:sldId id="849" r:id="rId25"/>
    <p:sldId id="850" r:id="rId26"/>
    <p:sldId id="851" r:id="rId27"/>
    <p:sldId id="852" r:id="rId28"/>
    <p:sldId id="853" r:id="rId29"/>
    <p:sldId id="854" r:id="rId30"/>
    <p:sldId id="855" r:id="rId31"/>
    <p:sldId id="856" r:id="rId32"/>
    <p:sldId id="857" r:id="rId33"/>
    <p:sldId id="858" r:id="rId34"/>
    <p:sldId id="859" r:id="rId35"/>
    <p:sldId id="860" r:id="rId36"/>
    <p:sldId id="861" r:id="rId37"/>
    <p:sldId id="862" r:id="rId38"/>
    <p:sldId id="863" r:id="rId39"/>
    <p:sldId id="864" r:id="rId40"/>
    <p:sldId id="865" r:id="rId41"/>
    <p:sldId id="866" r:id="rId42"/>
    <p:sldId id="867" r:id="rId43"/>
    <p:sldId id="868" r:id="rId44"/>
    <p:sldId id="869" r:id="rId45"/>
    <p:sldId id="870" r:id="rId46"/>
    <p:sldId id="871" r:id="rId47"/>
    <p:sldId id="872" r:id="rId48"/>
    <p:sldId id="873" r:id="rId49"/>
    <p:sldId id="874" r:id="rId50"/>
    <p:sldId id="875" r:id="rId51"/>
    <p:sldId id="876" r:id="rId52"/>
    <p:sldId id="877" r:id="rId53"/>
    <p:sldId id="878" r:id="rId54"/>
    <p:sldId id="879" r:id="rId55"/>
    <p:sldId id="880" r:id="rId56"/>
    <p:sldId id="881" r:id="rId57"/>
    <p:sldId id="882" r:id="rId58"/>
    <p:sldId id="883" r:id="rId59"/>
    <p:sldId id="884" r:id="rId60"/>
    <p:sldId id="885" r:id="rId61"/>
    <p:sldId id="886" r:id="rId62"/>
    <p:sldId id="910" r:id="rId63"/>
    <p:sldId id="902" r:id="rId64"/>
    <p:sldId id="887" r:id="rId65"/>
    <p:sldId id="888" r:id="rId66"/>
    <p:sldId id="889" r:id="rId67"/>
    <p:sldId id="890" r:id="rId68"/>
    <p:sldId id="900" r:id="rId69"/>
    <p:sldId id="892" r:id="rId70"/>
    <p:sldId id="901" r:id="rId71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BDD3E9"/>
    <a:srgbClr val="2A7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6" autoAdjust="0"/>
    <p:restoredTop sz="87076" autoAdjust="0"/>
  </p:normalViewPr>
  <p:slideViewPr>
    <p:cSldViewPr>
      <p:cViewPr varScale="1">
        <p:scale>
          <a:sx n="74" d="100"/>
          <a:sy n="74" d="100"/>
        </p:scale>
        <p:origin x="940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>
      <p:cViewPr varScale="1">
        <p:scale>
          <a:sx n="83" d="100"/>
          <a:sy n="83" d="100"/>
        </p:scale>
        <p:origin x="381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latin typeface="Times New Roman" pitchFamily="18" charset="0"/>
                <a:ea typeface="黑体" pitchFamily="49" charset="-122"/>
              </a:rPr>
              <a:pPr>
                <a:defRPr/>
              </a:pPr>
              <a:t>26.08.2019</a:t>
            </a:fld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latin typeface="Times New Roman" pitchFamily="18" charset="0"/>
                <a:ea typeface="黑体" pitchFamily="49" charset="-122"/>
              </a:rPr>
              <a:pPr>
                <a:defRPr/>
              </a:pPr>
              <a:t>‹#›</a:t>
            </a:fld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15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4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itchFamily="49" charset="-122"/>
              </a:rPr>
              <a:pPr/>
              <a:t>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736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FD98D-F013-4914-8C03-97C5419C051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0888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0853F-D7DD-4D96-A7FF-FBA951FCB1D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191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BB0BB-A9FB-4038-81E7-8C6AADCC8CC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017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4FB12-8CCD-4654-8B01-26426AC9F19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用“标签”刻画对象的特征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6180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Supervised Learning: </a:t>
            </a:r>
            <a:r>
              <a:rPr lang="zh-CN" altLang="en-US" dirty="0"/>
              <a:t>监督学习，需要已标记数据训练模型</a:t>
            </a:r>
            <a:endParaRPr lang="en-US" altLang="zh-CN" dirty="0"/>
          </a:p>
          <a:p>
            <a:r>
              <a:rPr lang="en-US" altLang="zh-CN" dirty="0"/>
              <a:t>Unsupervised Learning: </a:t>
            </a:r>
            <a:r>
              <a:rPr lang="zh-CN" altLang="en-US" dirty="0"/>
              <a:t>非监督学习，使用无标记数据训练模型</a:t>
            </a:r>
            <a:endParaRPr lang="en-US" altLang="zh-CN" dirty="0"/>
          </a:p>
          <a:p>
            <a:r>
              <a:rPr lang="en-US" altLang="zh-CN" dirty="0"/>
              <a:t>Semi-supervised learning: </a:t>
            </a:r>
            <a:r>
              <a:rPr lang="zh-CN" altLang="en-US" dirty="0"/>
              <a:t>半监督学习。结合（通常是少量）已标记和无标记数据训练模型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9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多类分类问题：类别有多个，但一篇文档只能属于一个类别</a:t>
            </a:r>
            <a:endParaRPr lang="en-US" altLang="zh-CN" dirty="0"/>
          </a:p>
          <a:p>
            <a:r>
              <a:rPr lang="zh-CN" altLang="en-US" dirty="0"/>
              <a:t>多标签分类问题：一篇文档可以有多个标签（例如豆瓣中的电影标签）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7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 dirty="0"/>
              <a:t>一个典型的文本分类任务：二分类问题，根据文本内容将邮件分为垃圾和非垃圾两类。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359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 dirty="0"/>
              <a:t>文档表示为空间</a:t>
            </a:r>
            <a:r>
              <a:rPr lang="en-US" altLang="zh-CN" dirty="0"/>
              <a:t>X</a:t>
            </a:r>
            <a:r>
              <a:rPr lang="zh-CN" altLang="en-US" dirty="0"/>
              <a:t>中的向量</a:t>
            </a:r>
            <a:endParaRPr lang="en-US" altLang="zh-CN" dirty="0"/>
          </a:p>
          <a:p>
            <a:r>
              <a:rPr lang="zh-CN" altLang="en-US" dirty="0"/>
              <a:t>类别集合往往是预定义的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523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595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/>
              <a:t>分类任务通常都预定</a:t>
            </a:r>
            <a:r>
              <a:rPr lang="zh-CN" altLang="en-US" dirty="0"/>
              <a:t>义分类，利用训练文档学习得到分类器，然后将分类器应用于测试文档，即给每一个测试文档分配一个最可能的类别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623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54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 dirty="0"/>
              <a:t>如下页所示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332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en-US" altLang="zh-CN" dirty="0"/>
              <a:t>Google Alerts </a:t>
            </a:r>
            <a:r>
              <a:rPr lang="zh-CN" altLang="en-US" dirty="0"/>
              <a:t>是根据用户的查询以电子邮件形式提供的最新相关 </a:t>
            </a:r>
            <a:r>
              <a:rPr lang="en-US" altLang="zh-CN" dirty="0"/>
              <a:t>Google </a:t>
            </a:r>
            <a:r>
              <a:rPr lang="zh-CN" altLang="en-US" dirty="0"/>
              <a:t>搜索结果（网页、新闻等）的更新。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请输入要关注的搜索查询，系统会显示将收到的搜索结果类型的预览。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866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en-US" altLang="zh-CN" dirty="0"/>
              <a:t>ODP</a:t>
            </a:r>
            <a:r>
              <a:rPr lang="zh-CN" altLang="en-US" dirty="0"/>
              <a:t>：</a:t>
            </a:r>
            <a:r>
              <a:rPr lang="en-US" altLang="zh-CN" dirty="0"/>
              <a:t>open directory project</a:t>
            </a:r>
            <a:r>
              <a:rPr lang="zh-CN" altLang="en-US" dirty="0"/>
              <a:t>，类似</a:t>
            </a:r>
            <a:r>
              <a:rPr lang="en-US" altLang="zh-CN" dirty="0"/>
              <a:t>Yahoo</a:t>
            </a:r>
            <a:r>
              <a:rPr lang="zh-CN" altLang="en-US" dirty="0"/>
              <a:t>的网站分类</a:t>
            </a:r>
            <a:endParaRPr lang="en-US" altLang="zh-CN" dirty="0"/>
          </a:p>
          <a:p>
            <a:r>
              <a:rPr lang="en-US" altLang="zh-CN" dirty="0"/>
              <a:t>PubMed</a:t>
            </a:r>
            <a:r>
              <a:rPr lang="zh-CN" altLang="en-US"/>
              <a:t>：医疗文献搜索引擎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67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305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79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 dirty="0"/>
              <a:t>本课程主要关注这一类方法。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367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928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en-US" dirty="0"/>
              <a:t>P(</a:t>
            </a:r>
            <a:r>
              <a:rPr lang="en-US" dirty="0" err="1"/>
              <a:t>d|c</a:t>
            </a:r>
            <a:r>
              <a:rPr lang="en-US" dirty="0"/>
              <a:t>):</a:t>
            </a:r>
            <a:r>
              <a:rPr lang="zh-CN" altLang="en-US" dirty="0"/>
              <a:t>后验概率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396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2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4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3F843-C9A7-4A50-AD6C-4507152BC56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6805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569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 dirty="0"/>
              <a:t>假设</a:t>
            </a:r>
            <a:r>
              <a:rPr lang="en-US" altLang="zh-CN" dirty="0"/>
              <a:t>WTO</a:t>
            </a:r>
            <a:r>
              <a:rPr lang="zh-CN" altLang="en-US" dirty="0"/>
              <a:t>这个词在训练集的</a:t>
            </a:r>
            <a:r>
              <a:rPr lang="en-US" altLang="zh-CN" dirty="0"/>
              <a:t>China</a:t>
            </a:r>
            <a:r>
              <a:rPr lang="zh-CN" altLang="en-US" dirty="0"/>
              <a:t>类别中未出现，会导致零概率问题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841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74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516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629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en-US" altLang="zh-CN" dirty="0"/>
              <a:t>1: </a:t>
            </a:r>
            <a:r>
              <a:rPr lang="zh-CN" altLang="en-US" dirty="0"/>
              <a:t>从语料中提取所有单词；</a:t>
            </a:r>
            <a:r>
              <a:rPr lang="en-US" altLang="zh-CN" dirty="0"/>
              <a:t>2</a:t>
            </a:r>
            <a:r>
              <a:rPr lang="zh-CN" altLang="en-US" dirty="0"/>
              <a:t>：统计文档数量；</a:t>
            </a:r>
            <a:r>
              <a:rPr lang="en-US" altLang="zh-CN" dirty="0"/>
              <a:t>3</a:t>
            </a:r>
            <a:r>
              <a:rPr lang="zh-CN" altLang="en-US" dirty="0"/>
              <a:t>：对遍历每个类别</a:t>
            </a:r>
            <a:r>
              <a:rPr lang="en-US" altLang="zh-CN" dirty="0"/>
              <a:t>c</a:t>
            </a:r>
            <a:r>
              <a:rPr lang="zh-CN" altLang="en-US" dirty="0"/>
              <a:t>；</a:t>
            </a:r>
            <a:r>
              <a:rPr lang="en-US" altLang="zh-CN" dirty="0"/>
              <a:t>4</a:t>
            </a:r>
            <a:r>
              <a:rPr lang="zh-CN" altLang="en-US" dirty="0"/>
              <a:t>：统计类别</a:t>
            </a:r>
            <a:r>
              <a:rPr lang="en-US" altLang="zh-CN" dirty="0"/>
              <a:t>c</a:t>
            </a:r>
            <a:r>
              <a:rPr lang="zh-CN" altLang="en-US" dirty="0"/>
              <a:t>文档个数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：计算</a:t>
            </a:r>
            <a:r>
              <a:rPr lang="en-US" altLang="zh-CN" dirty="0"/>
              <a:t>Prior[c]</a:t>
            </a:r>
            <a:r>
              <a:rPr lang="zh-CN" altLang="en-US" dirty="0"/>
              <a:t>，即先验概率</a:t>
            </a:r>
            <a:r>
              <a:rPr lang="en-US" altLang="zh-CN" dirty="0"/>
              <a:t>P(c)</a:t>
            </a:r>
            <a:r>
              <a:rPr lang="zh-CN" altLang="en-US" dirty="0"/>
              <a:t>；</a:t>
            </a:r>
            <a:r>
              <a:rPr lang="en-US" altLang="zh-CN" dirty="0"/>
              <a:t>6</a:t>
            </a:r>
            <a:r>
              <a:rPr lang="zh-CN" altLang="en-US" dirty="0"/>
              <a:t>：计算</a:t>
            </a:r>
            <a:r>
              <a:rPr lang="de-DE" altLang="zh-CN" baseline="0" dirty="0"/>
              <a:t>text_c</a:t>
            </a:r>
            <a:r>
              <a:rPr lang="zh-CN" altLang="en-US" baseline="0" dirty="0"/>
              <a:t>，类别</a:t>
            </a:r>
            <a:r>
              <a:rPr lang="en-US" altLang="zh-CN" baseline="0" dirty="0"/>
              <a:t>c</a:t>
            </a:r>
            <a:r>
              <a:rPr lang="zh-CN" altLang="en-US" baseline="0" dirty="0"/>
              <a:t>中所有训练文档词条数之和；</a:t>
            </a:r>
            <a:endParaRPr lang="en-US" altLang="zh-CN" baseline="0" dirty="0"/>
          </a:p>
          <a:p>
            <a:r>
              <a:rPr lang="en-US" altLang="zh-CN" baseline="0" dirty="0"/>
              <a:t>7</a:t>
            </a:r>
            <a:r>
              <a:rPr lang="zh-CN" altLang="en-US" baseline="0" dirty="0"/>
              <a:t>：遍历词汇表中每个词项</a:t>
            </a:r>
            <a:r>
              <a:rPr lang="en-US" altLang="zh-CN" baseline="0" dirty="0"/>
              <a:t>t</a:t>
            </a:r>
            <a:r>
              <a:rPr lang="zh-CN" altLang="en-US" baseline="0" dirty="0"/>
              <a:t>；</a:t>
            </a:r>
            <a:r>
              <a:rPr lang="en-US" altLang="zh-CN" baseline="0" dirty="0"/>
              <a:t>8</a:t>
            </a:r>
            <a:r>
              <a:rPr lang="zh-CN" altLang="en-US" baseline="0" dirty="0"/>
              <a:t>：计算</a:t>
            </a:r>
            <a:r>
              <a:rPr lang="en-US" altLang="zh-CN" baseline="0" dirty="0"/>
              <a:t>t</a:t>
            </a:r>
            <a:r>
              <a:rPr lang="zh-CN" altLang="en-US" baseline="0" dirty="0"/>
              <a:t>在类别</a:t>
            </a:r>
            <a:r>
              <a:rPr lang="en-US" altLang="zh-CN" baseline="0" dirty="0"/>
              <a:t>c</a:t>
            </a:r>
            <a:r>
              <a:rPr lang="zh-CN" altLang="en-US" baseline="0" dirty="0"/>
              <a:t>中出现的次数；</a:t>
            </a:r>
            <a:r>
              <a:rPr lang="en-US" altLang="zh-CN" baseline="0" dirty="0"/>
              <a:t>9</a:t>
            </a:r>
            <a:r>
              <a:rPr lang="zh-CN" altLang="en-US" baseline="0" dirty="0"/>
              <a:t>：遍历词项；</a:t>
            </a:r>
            <a:r>
              <a:rPr lang="en-US" altLang="zh-CN" baseline="0" dirty="0"/>
              <a:t>10</a:t>
            </a:r>
            <a:r>
              <a:rPr lang="zh-CN" altLang="en-US" baseline="0" dirty="0"/>
              <a:t>：计算平滑后的条件概率</a:t>
            </a:r>
            <a:r>
              <a:rPr lang="en-US" altLang="zh-CN" baseline="0" dirty="0"/>
              <a:t>P(</a:t>
            </a:r>
            <a:r>
              <a:rPr lang="en-US" altLang="zh-CN" baseline="0" dirty="0" err="1"/>
              <a:t>t|c</a:t>
            </a:r>
            <a:r>
              <a:rPr lang="en-US" altLang="zh-CN" baseline="0" dirty="0"/>
              <a:t>)</a:t>
            </a:r>
          </a:p>
          <a:p>
            <a:r>
              <a:rPr lang="en-US" altLang="zh-CN" baseline="0" dirty="0"/>
              <a:t>11: </a:t>
            </a:r>
            <a:r>
              <a:rPr lang="zh-CN" altLang="en-US" baseline="0" dirty="0"/>
              <a:t>返回分类模型</a:t>
            </a:r>
            <a:endParaRPr lang="en-US" altLang="zh-CN" baseline="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5614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：提取待分类文档</a:t>
            </a:r>
            <a:r>
              <a:rPr lang="en-US" altLang="zh-CN" dirty="0"/>
              <a:t>d</a:t>
            </a:r>
            <a:r>
              <a:rPr lang="zh-CN" altLang="en-US" dirty="0"/>
              <a:t>中词条；</a:t>
            </a:r>
            <a:r>
              <a:rPr lang="en-US" altLang="zh-CN" dirty="0"/>
              <a:t>2</a:t>
            </a:r>
            <a:r>
              <a:rPr lang="zh-CN" altLang="en-US" dirty="0"/>
              <a:t>：遍历类别；</a:t>
            </a:r>
            <a:r>
              <a:rPr lang="en-US" altLang="zh-CN" dirty="0"/>
              <a:t>3</a:t>
            </a:r>
            <a:r>
              <a:rPr lang="zh-CN" altLang="en-US" dirty="0"/>
              <a:t>：累加类别先验概率</a:t>
            </a:r>
            <a:r>
              <a:rPr lang="en-US" altLang="zh-CN" dirty="0"/>
              <a:t>log P(c)</a:t>
            </a:r>
            <a:r>
              <a:rPr lang="zh-CN" altLang="en-US" dirty="0"/>
              <a:t>；</a:t>
            </a:r>
            <a:r>
              <a:rPr lang="en-US" altLang="zh-CN" dirty="0"/>
              <a:t>4</a:t>
            </a:r>
            <a:r>
              <a:rPr lang="zh-CN" altLang="en-US" dirty="0"/>
              <a:t>：遍历文档</a:t>
            </a:r>
            <a:r>
              <a:rPr lang="en-US" altLang="zh-CN" dirty="0"/>
              <a:t>d</a:t>
            </a:r>
            <a:r>
              <a:rPr lang="zh-CN" altLang="en-US" dirty="0"/>
              <a:t>中词项；</a:t>
            </a:r>
            <a:r>
              <a:rPr lang="en-US" altLang="zh-CN" dirty="0"/>
              <a:t>5</a:t>
            </a:r>
            <a:r>
              <a:rPr lang="zh-CN" altLang="en-US" dirty="0"/>
              <a:t>：累加条件概率</a:t>
            </a:r>
            <a:r>
              <a:rPr lang="en-US" altLang="zh-CN" dirty="0"/>
              <a:t>P(</a:t>
            </a:r>
            <a:r>
              <a:rPr lang="en-US" altLang="zh-CN" dirty="0" err="1"/>
              <a:t>t|c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：返回评分最高的类别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802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27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de-DE" dirty="0"/>
              <a:t>B=6</a:t>
            </a:r>
          </a:p>
        </p:txBody>
      </p:sp>
    </p:spTree>
    <p:extLst>
      <p:ext uri="{BB962C8B-B14F-4D97-AF65-F5344CB8AC3E}">
        <p14:creationId xmlns:p14="http://schemas.microsoft.com/office/powerpoint/2010/main" val="15680167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 dirty="0"/>
              <a:t>这个例子使用了概率的乘法，实际应用中是</a:t>
            </a:r>
            <a:r>
              <a:rPr lang="en-US" altLang="zh-CN" dirty="0"/>
              <a:t>log</a:t>
            </a:r>
            <a:r>
              <a:rPr lang="zh-CN" altLang="en-US" dirty="0"/>
              <a:t>加法</a:t>
            </a:r>
            <a:endParaRPr lang="en-US" altLang="zh-CN" dirty="0"/>
          </a:p>
          <a:p>
            <a:r>
              <a:rPr lang="zh-CN" altLang="en-US" dirty="0"/>
              <a:t>注意两个概率相加不等于</a:t>
            </a:r>
            <a:r>
              <a:rPr lang="en-US" altLang="zh-CN" dirty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49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2E98A-C646-439E-B22E-1CC2F4F67B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c(w,D)&gt;delta</a:t>
            </a:r>
          </a:p>
        </p:txBody>
      </p:sp>
    </p:spTree>
    <p:extLst>
      <p:ext uri="{BB962C8B-B14F-4D97-AF65-F5344CB8AC3E}">
        <p14:creationId xmlns:p14="http://schemas.microsoft.com/office/powerpoint/2010/main" val="24620535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6359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424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4270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6701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6449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 dirty="0"/>
              <a:t>类似于语言模型  </a:t>
            </a:r>
            <a:r>
              <a:rPr lang="en-US" altLang="zh-CN" dirty="0"/>
              <a:t>for IR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499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443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/>
              <a:t>不考虑词频，只考虑词项在文档中出现或不出现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4215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 dirty="0"/>
              <a:t>条件独立性：在“体育”类网页中，“</a:t>
            </a:r>
            <a:r>
              <a:rPr lang="en-US" altLang="zh-CN" dirty="0"/>
              <a:t>2008</a:t>
            </a:r>
            <a:r>
              <a:rPr lang="zh-CN" altLang="en-US" dirty="0"/>
              <a:t>”，“奥运”的出现意味着“北京”也会出现</a:t>
            </a:r>
            <a:endParaRPr lang="en-US" altLang="zh-CN" dirty="0"/>
          </a:p>
          <a:p>
            <a:r>
              <a:rPr lang="zh-CN" altLang="en-US"/>
              <a:t>位置独立性：“数据”“挖掘”通常出现在相邻的位置，如果在文档中不相邻出现，这意味着文档很可能与“数据挖掘”无关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396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8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D0C75-B682-474A-AF73-0987E33FB45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33415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4699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2160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 dirty="0"/>
              <a:t>一个主题分类的例子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3269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8239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6041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en-US" altLang="zh-CN" dirty="0"/>
              <a:t>P/R/F</a:t>
            </a:r>
            <a:r>
              <a:rPr lang="zh-CN" altLang="en-US" dirty="0"/>
              <a:t>指标的计算和</a:t>
            </a:r>
            <a:r>
              <a:rPr lang="en-US" altLang="zh-CN" dirty="0"/>
              <a:t>IR</a:t>
            </a:r>
            <a:r>
              <a:rPr lang="zh-CN" altLang="en-US" dirty="0"/>
              <a:t>系统评价一样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36378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723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0433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en-US" altLang="zh-CN" dirty="0"/>
              <a:t>NB</a:t>
            </a:r>
            <a:r>
              <a:rPr lang="zh-CN" altLang="en-US" dirty="0"/>
              <a:t>可以获得不错的结果，但是</a:t>
            </a:r>
            <a:r>
              <a:rPr lang="en-US" altLang="zh-CN" dirty="0"/>
              <a:t>SVM</a:t>
            </a:r>
            <a:r>
              <a:rPr lang="zh-CN" altLang="en-US"/>
              <a:t>通常会更好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535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4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EC758-7DF7-40A7-8CB6-1523A5105E9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55772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00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158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F12EF-F321-4FCA-AEB5-32E3EF8EAFA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379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47B79-08F8-4941-9291-7E447747BBD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662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600200"/>
            <a:ext cx="38782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中国科学院大学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2019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年秋季课程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现代信息检索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81013" y="2362200"/>
            <a:ext cx="82518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4437063"/>
            <a:ext cx="6019800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endParaRPr lang="en-US" altLang="zh-CN" sz="2800" dirty="0">
              <a:solidFill>
                <a:srgbClr val="FFFF00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sz="2800" kern="12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根据信工所王斌老师</a:t>
            </a:r>
            <a:endParaRPr lang="en-US" altLang="zh-CN" sz="2800" kern="1200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2800" kern="12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2014</a:t>
            </a:r>
            <a:r>
              <a:rPr lang="zh-CN" altLang="en-US" sz="2800" kern="12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年课件改编</a:t>
            </a:r>
            <a:endParaRPr lang="en-US" altLang="zh-CN" sz="2800" kern="1200" dirty="0">
              <a:solidFill>
                <a:srgbClr val="0070C0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sz="2800" dirty="0">
              <a:solidFill>
                <a:srgbClr val="FFFF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>
                <a:latin typeface="Calibri" pitchFamily="34" charset="0"/>
              </a:rPr>
              <a:t>*改编自</a:t>
            </a:r>
            <a:r>
              <a:rPr lang="en-US" altLang="zh-CN" sz="1200" dirty="0">
                <a:latin typeface="Calibri" pitchFamily="34" charset="0"/>
              </a:rPr>
              <a:t>”An introduction to  Information retrieval”</a:t>
            </a:r>
            <a:r>
              <a:rPr lang="zh-CN" altLang="en-US" sz="1200" dirty="0">
                <a:latin typeface="Calibri" pitchFamily="34" charset="0"/>
              </a:rPr>
              <a:t>网上公开的课件，地址 </a:t>
            </a:r>
            <a:r>
              <a:rPr lang="en-US" altLang="zh-CN" sz="1200" dirty="0">
                <a:ea typeface="宋体" charset="-122"/>
              </a:rPr>
              <a:t>http://nlp.stanford.edu/IR-book/</a:t>
            </a: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062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992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981200"/>
            <a:ext cx="32623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000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中国科学院大学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2013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年秋季课程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《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现代信息检索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》                                                                                                    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主讲人：王斌</a:t>
            </a:r>
          </a:p>
        </p:txBody>
      </p:sp>
      <p:sp>
        <p:nvSpPr>
          <p:cNvPr id="9" name="Rectangle 11"/>
          <p:cNvSpPr/>
          <p:nvPr/>
        </p:nvSpPr>
        <p:spPr>
          <a:xfrm>
            <a:off x="914400" y="2819400"/>
            <a:ext cx="82518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1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中科院研究生院2011年度秋季课程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212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75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13" y="1773238"/>
            <a:ext cx="8207375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13" y="1773238"/>
            <a:ext cx="820896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  <a:defRPr/>
            </a:pPr>
            <a:endParaRPr lang="en-US" altLang="zh-CN" dirty="0">
              <a:ea typeface="宋体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中科院研究生院2011年度秋季课程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34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中科院研究生院2011年度秋季课程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56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5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284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85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14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65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677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中科院研究生院2011年度秋季课程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10668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12</a:t>
            </a:r>
            <a:r>
              <a:rPr lang="zh-CN" altLang="en-US"/>
              <a:t>讲 </a:t>
            </a:r>
            <a:r>
              <a:rPr lang="zh-CN" altLang="en-US" dirty="0"/>
              <a:t>文本分类及朴素贝叶斯分类器</a:t>
            </a:r>
            <a:endParaRPr lang="en-US" altLang="zh-CN" dirty="0"/>
          </a:p>
          <a:p>
            <a:r>
              <a:rPr lang="en-US" altLang="zh-CN" dirty="0"/>
              <a:t>Text Classification &amp; Naïve </a:t>
            </a:r>
            <a:r>
              <a:rPr lang="en-US" altLang="zh-CN" dirty="0" err="1"/>
              <a:t>Bayes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077200" y="28188"/>
            <a:ext cx="1066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200" dirty="0">
                <a:solidFill>
                  <a:srgbClr val="FBFCFF"/>
                </a:solidFill>
                <a:latin typeface="Arial" pitchFamily="34" charset="0"/>
                <a:ea typeface="宋体" charset="-122"/>
              </a:rPr>
              <a:t>2019/08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b="1" dirty="0"/>
              <a:t>本讲内容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文本分类的概念及其与</a:t>
            </a:r>
            <a:r>
              <a:rPr lang="en-US" altLang="zh-CN" dirty="0"/>
              <a:t>IR</a:t>
            </a:r>
            <a:r>
              <a:rPr lang="zh-CN" altLang="en-US" dirty="0"/>
              <a:t>的关系</a:t>
            </a:r>
            <a:endParaRPr lang="de-DE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endParaRPr lang="en-US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朴素贝叶斯分类器</a:t>
            </a:r>
            <a:r>
              <a:rPr lang="en-US" altLang="zh-CN" dirty="0"/>
              <a:t>(</a:t>
            </a:r>
            <a:r>
              <a:rPr lang="zh-CN" altLang="en-US" dirty="0"/>
              <a:t>朴素贝叶斯</a:t>
            </a:r>
            <a:r>
              <a:rPr lang="de-DE" altLang="zh-CN" dirty="0"/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文本分类的评价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什么是分类？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060575"/>
            <a:ext cx="7772400" cy="4392613"/>
          </a:xfrm>
        </p:spPr>
        <p:txBody>
          <a:bodyPr/>
          <a:lstStyle/>
          <a:p>
            <a:r>
              <a:rPr lang="zh-CN" altLang="en-US" sz="2800" dirty="0">
                <a:latin typeface="Times New Roman" pitchFamily="18" charset="0"/>
              </a:rPr>
              <a:t>简单地说，分类</a:t>
            </a:r>
            <a:r>
              <a:rPr lang="en-US" altLang="zh-CN" sz="2800" dirty="0">
                <a:latin typeface="Times New Roman" pitchFamily="18" charset="0"/>
              </a:rPr>
              <a:t>(Categorization or Classification)</a:t>
            </a:r>
            <a:r>
              <a:rPr lang="zh-CN" altLang="en-US" sz="2800" dirty="0">
                <a:latin typeface="Times New Roman" pitchFamily="18" charset="0"/>
              </a:rPr>
              <a:t>就是按照某种标准给对象贴标签</a:t>
            </a:r>
            <a:r>
              <a:rPr lang="en-US" altLang="zh-CN" sz="2800" dirty="0">
                <a:latin typeface="Times New Roman" pitchFamily="18" charset="0"/>
              </a:rPr>
              <a:t>(label)</a:t>
            </a:r>
            <a:endParaRPr lang="en-US" altLang="zh-CN" sz="2800" dirty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5FF9-EEC6-46E8-9672-7EB1FDAB942E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11972" name="Picture 4" descr="EBjSEGyLINEveN1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3213100"/>
            <a:ext cx="4176713" cy="3132138"/>
          </a:xfrm>
          <a:prstGeom prst="rect">
            <a:avLst/>
          </a:prstGeom>
          <a:noFill/>
        </p:spPr>
      </p:pic>
      <p:sp>
        <p:nvSpPr>
          <p:cNvPr id="211975" name="AutoShape 7"/>
          <p:cNvSpPr>
            <a:spLocks noChangeArrowheads="1"/>
          </p:cNvSpPr>
          <p:nvPr/>
        </p:nvSpPr>
        <p:spPr bwMode="auto">
          <a:xfrm>
            <a:off x="1619250" y="5373688"/>
            <a:ext cx="360363" cy="4318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男</a:t>
            </a:r>
          </a:p>
        </p:txBody>
      </p:sp>
      <p:sp>
        <p:nvSpPr>
          <p:cNvPr id="211976" name="AutoShape 8"/>
          <p:cNvSpPr>
            <a:spLocks noChangeArrowheads="1"/>
          </p:cNvSpPr>
          <p:nvPr/>
        </p:nvSpPr>
        <p:spPr bwMode="auto">
          <a:xfrm>
            <a:off x="7956550" y="5373688"/>
            <a:ext cx="360363" cy="50323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27188 -0.13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00" y="-6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-0.23229 -0.13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0" y="-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5" grpId="0" animBg="1"/>
      <p:bldP spid="2119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为什么要分类？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00808"/>
            <a:ext cx="7772400" cy="496855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人类社会的固有现象：物以类聚、人以群分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相似的对象往往聚集在一起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(</a:t>
            </a:r>
            <a:r>
              <a:rPr lang="zh-CN" altLang="en-US" sz="2000" dirty="0"/>
              <a:t>相对而言</a:t>
            </a:r>
            <a:r>
              <a:rPr lang="en-US" altLang="zh-CN" sz="2000" dirty="0"/>
              <a:t>)</a:t>
            </a:r>
            <a:r>
              <a:rPr lang="zh-CN" altLang="en-US" sz="2000" dirty="0"/>
              <a:t>不相似的对象往往分开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dirty="0"/>
              <a:t>方便处理！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B0F-5FD6-48EB-BC46-0AB463BC73A6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145416" name="Picture 8" descr="晨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429000"/>
            <a:ext cx="2914650" cy="2232025"/>
          </a:xfrm>
          <a:prstGeom prst="rect">
            <a:avLst/>
          </a:prstGeom>
          <a:noFill/>
        </p:spPr>
      </p:pic>
      <p:pic>
        <p:nvPicPr>
          <p:cNvPr id="145417" name="Picture 9" descr="草原牛群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3113" y="3429000"/>
            <a:ext cx="2663825" cy="2232025"/>
          </a:xfrm>
          <a:prstGeom prst="rect">
            <a:avLst/>
          </a:prstGeom>
          <a:noFill/>
        </p:spPr>
      </p:pic>
      <p:pic>
        <p:nvPicPr>
          <p:cNvPr id="145418" name="Picture 10" descr="sailimuhe0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6938" y="3429000"/>
            <a:ext cx="2916237" cy="223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分类非常普遍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2133600"/>
            <a:ext cx="7772400" cy="3617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性别、籍贯、民族、学历、年龄等等，我们每个人身上贴满了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标签</a:t>
            </a:r>
            <a:r>
              <a:rPr lang="zh-CN" altLang="en-US">
                <a:latin typeface="Times New Roman"/>
              </a:rPr>
              <a:t>”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我们从孩提开始就具有分类能力：爸爸、妈妈；好阿姨、坏阿姨；电影中的好人、坏人等等。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分类无处不在，从现在开始，我们可以以分类的眼光看世界</a:t>
            </a:r>
            <a:r>
              <a:rPr lang="zh-CN" altLang="en-US">
                <a:sym typeface="Wingdings" pitchFamily="2" charset="2"/>
              </a:rPr>
              <a:t>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06EB-2B83-4074-9CFF-2950F0781313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课堂思考题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2205038"/>
            <a:ext cx="7772400" cy="3617912"/>
          </a:xfrm>
        </p:spPr>
        <p:txBody>
          <a:bodyPr/>
          <a:lstStyle/>
          <a:p>
            <a:r>
              <a:rPr lang="zh-CN" altLang="en-US" sz="2800" dirty="0"/>
              <a:t>从如下叙述中找出</a:t>
            </a:r>
            <a:r>
              <a:rPr lang="zh-CN" altLang="en-US" sz="2800" dirty="0">
                <a:latin typeface="Times New Roman"/>
              </a:rPr>
              <a:t>“</a:t>
            </a:r>
            <a:r>
              <a:rPr lang="zh-CN" altLang="en-US" sz="2800" dirty="0"/>
              <a:t>标签</a:t>
            </a:r>
            <a:r>
              <a:rPr lang="zh-CN" altLang="en-US" sz="2800" dirty="0">
                <a:latin typeface="Times New Roman"/>
              </a:rPr>
              <a:t>”</a:t>
            </a:r>
            <a:endParaRPr lang="zh-CN" altLang="en-US" sz="2800" dirty="0"/>
          </a:p>
          <a:p>
            <a:pPr lvl="1"/>
            <a:r>
              <a:rPr lang="zh-CN" altLang="en-US" dirty="0"/>
              <a:t>经常加班，</a:t>
            </a:r>
            <a:r>
              <a:rPr lang="en-US" altLang="zh-CN" dirty="0"/>
              <a:t>0</a:t>
            </a:r>
            <a:r>
              <a:rPr lang="zh-CN" altLang="en-US" dirty="0"/>
              <a:t>点以前基本不睡觉，大多没有女朋友，肚子大，爱生病，爱用谷歌，不用百度，必备双肩包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F7E0-5D27-4080-9059-49EEBE6CF411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课堂思考题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2205038"/>
            <a:ext cx="7772400" cy="3617912"/>
          </a:xfrm>
        </p:spPr>
        <p:txBody>
          <a:bodyPr/>
          <a:lstStyle/>
          <a:p>
            <a:r>
              <a:rPr lang="zh-CN" altLang="en-US" sz="2800" dirty="0"/>
              <a:t>从如下叙述中找出</a:t>
            </a:r>
            <a:r>
              <a:rPr lang="zh-CN" altLang="en-US" sz="2800" dirty="0">
                <a:latin typeface="Times New Roman"/>
              </a:rPr>
              <a:t>“</a:t>
            </a:r>
            <a:r>
              <a:rPr lang="zh-CN" altLang="en-US" sz="2800" dirty="0"/>
              <a:t>标签</a:t>
            </a:r>
            <a:r>
              <a:rPr lang="zh-CN" altLang="en-US" sz="2800" dirty="0">
                <a:latin typeface="Times New Roman"/>
              </a:rPr>
              <a:t>”</a:t>
            </a:r>
            <a:endParaRPr lang="zh-CN" altLang="en-US" sz="2800" dirty="0"/>
          </a:p>
          <a:p>
            <a:pPr lvl="1"/>
            <a:r>
              <a:rPr lang="zh-CN" altLang="en-US" dirty="0"/>
              <a:t>经常</a:t>
            </a:r>
            <a:r>
              <a:rPr lang="zh-CN" altLang="en-US" dirty="0">
                <a:solidFill>
                  <a:srgbClr val="336699"/>
                </a:solidFill>
              </a:rPr>
              <a:t>加班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点以前基本不</a:t>
            </a:r>
            <a:r>
              <a:rPr lang="zh-CN" altLang="en-US" dirty="0">
                <a:solidFill>
                  <a:srgbClr val="336699"/>
                </a:solidFill>
              </a:rPr>
              <a:t>睡觉</a:t>
            </a:r>
            <a:r>
              <a:rPr lang="zh-CN" altLang="en-US" dirty="0"/>
              <a:t>，大多没有</a:t>
            </a:r>
            <a:r>
              <a:rPr lang="zh-CN" altLang="en-US" dirty="0">
                <a:solidFill>
                  <a:srgbClr val="336699"/>
                </a:solidFill>
              </a:rPr>
              <a:t>女朋友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336699"/>
                </a:solidFill>
              </a:rPr>
              <a:t>肚子</a:t>
            </a:r>
            <a:r>
              <a:rPr lang="zh-CN" altLang="en-US" dirty="0"/>
              <a:t>大，爱</a:t>
            </a:r>
            <a:r>
              <a:rPr lang="zh-CN" altLang="en-US" dirty="0">
                <a:solidFill>
                  <a:srgbClr val="336699"/>
                </a:solidFill>
              </a:rPr>
              <a:t>生病</a:t>
            </a:r>
            <a:r>
              <a:rPr lang="zh-CN" altLang="en-US" dirty="0"/>
              <a:t>，爱用</a:t>
            </a:r>
            <a:r>
              <a:rPr lang="zh-CN" altLang="en-US" dirty="0">
                <a:solidFill>
                  <a:srgbClr val="336699"/>
                </a:solidFill>
              </a:rPr>
              <a:t>谷歌</a:t>
            </a:r>
            <a:r>
              <a:rPr lang="zh-CN" altLang="en-US" dirty="0"/>
              <a:t>，不爱用</a:t>
            </a:r>
            <a:r>
              <a:rPr lang="zh-CN" altLang="en-US" dirty="0">
                <a:solidFill>
                  <a:srgbClr val="336699"/>
                </a:solidFill>
              </a:rPr>
              <a:t>百度</a:t>
            </a:r>
            <a:r>
              <a:rPr lang="zh-CN" altLang="en-US" dirty="0"/>
              <a:t>，必备</a:t>
            </a:r>
            <a:r>
              <a:rPr lang="zh-CN" altLang="en-US" dirty="0">
                <a:solidFill>
                  <a:srgbClr val="336699"/>
                </a:solidFill>
              </a:rPr>
              <a:t>双肩包</a:t>
            </a:r>
            <a:endParaRPr lang="en-US" altLang="zh-CN" dirty="0">
              <a:solidFill>
                <a:srgbClr val="33669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CF7C-405E-40E0-A54A-4AF51827E69F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课堂思考题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2205038"/>
            <a:ext cx="7772400" cy="3617912"/>
          </a:xfrm>
        </p:spPr>
        <p:txBody>
          <a:bodyPr/>
          <a:lstStyle/>
          <a:p>
            <a:r>
              <a:rPr lang="zh-CN" altLang="en-US" sz="2800" dirty="0"/>
              <a:t>从如下叙述中找出</a:t>
            </a:r>
            <a:r>
              <a:rPr lang="zh-CN" altLang="en-US" sz="2800" dirty="0">
                <a:latin typeface="Times New Roman"/>
              </a:rPr>
              <a:t>“</a:t>
            </a:r>
            <a:r>
              <a:rPr lang="zh-CN" altLang="en-US" sz="2800" dirty="0"/>
              <a:t>标签</a:t>
            </a:r>
            <a:r>
              <a:rPr lang="zh-CN" altLang="en-US" sz="2800" dirty="0">
                <a:latin typeface="Times New Roman"/>
              </a:rPr>
              <a:t>”</a:t>
            </a:r>
            <a:endParaRPr lang="zh-CN" altLang="en-US" sz="2800" dirty="0"/>
          </a:p>
          <a:p>
            <a:pPr lvl="1"/>
            <a:r>
              <a:rPr lang="zh-CN" altLang="en-US" dirty="0"/>
              <a:t>经常</a:t>
            </a:r>
            <a:r>
              <a:rPr lang="zh-CN" altLang="en-US" dirty="0">
                <a:solidFill>
                  <a:srgbClr val="336699"/>
                </a:solidFill>
              </a:rPr>
              <a:t>加班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点以前基本不</a:t>
            </a:r>
            <a:r>
              <a:rPr lang="zh-CN" altLang="en-US" dirty="0">
                <a:solidFill>
                  <a:srgbClr val="336699"/>
                </a:solidFill>
              </a:rPr>
              <a:t>睡觉</a:t>
            </a:r>
            <a:r>
              <a:rPr lang="zh-CN" altLang="en-US" dirty="0"/>
              <a:t>，大多没有</a:t>
            </a:r>
            <a:r>
              <a:rPr lang="zh-CN" altLang="en-US" dirty="0">
                <a:solidFill>
                  <a:srgbClr val="336699"/>
                </a:solidFill>
              </a:rPr>
              <a:t>女朋友</a:t>
            </a:r>
            <a:r>
              <a:rPr lang="zh-CN" altLang="en-US" dirty="0"/>
              <a:t>，爱</a:t>
            </a:r>
            <a:r>
              <a:rPr lang="zh-CN" altLang="en-US" dirty="0">
                <a:solidFill>
                  <a:srgbClr val="336699"/>
                </a:solidFill>
              </a:rPr>
              <a:t>宅</a:t>
            </a:r>
            <a:r>
              <a:rPr lang="zh-CN" altLang="en-US" dirty="0"/>
              <a:t>着，爱用</a:t>
            </a:r>
            <a:r>
              <a:rPr lang="zh-CN" altLang="en-US" dirty="0">
                <a:solidFill>
                  <a:srgbClr val="336699"/>
                </a:solidFill>
              </a:rPr>
              <a:t>谷歌</a:t>
            </a:r>
            <a:r>
              <a:rPr lang="zh-CN" altLang="en-US" dirty="0"/>
              <a:t>，不爱用</a:t>
            </a:r>
            <a:r>
              <a:rPr lang="zh-CN" altLang="en-US" dirty="0">
                <a:solidFill>
                  <a:srgbClr val="336699"/>
                </a:solidFill>
              </a:rPr>
              <a:t>百度</a:t>
            </a:r>
            <a:r>
              <a:rPr lang="zh-CN" altLang="en-US" dirty="0"/>
              <a:t>，必备</a:t>
            </a:r>
            <a:r>
              <a:rPr lang="zh-CN" altLang="en-US" dirty="0">
                <a:solidFill>
                  <a:srgbClr val="336699"/>
                </a:solidFill>
              </a:rPr>
              <a:t>双肩包 </a:t>
            </a:r>
            <a:endParaRPr lang="en-US" altLang="zh-CN" dirty="0">
              <a:solidFill>
                <a:srgbClr val="336699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6699"/>
                </a:solidFill>
              </a:rPr>
              <a:t>  =》 </a:t>
            </a:r>
            <a:r>
              <a:rPr lang="zh-CN" altLang="en-US" dirty="0">
                <a:solidFill>
                  <a:srgbClr val="336699"/>
                </a:solidFill>
              </a:rPr>
              <a:t>程序员</a:t>
            </a:r>
            <a:endParaRPr lang="en-US" altLang="zh-CN" dirty="0">
              <a:solidFill>
                <a:srgbClr val="336699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915-7689-451B-A354-732868229D3E}" type="slidenum">
              <a:rPr lang="en-US" altLang="zh-CN"/>
              <a:pPr/>
              <a:t>17</a:t>
            </a:fld>
            <a:endParaRPr lang="en-US" altLang="zh-C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BED9209-C238-4208-BB40-7DFAA394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74982"/>
            <a:ext cx="29527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25905A-F42B-4088-8F19-EE24396320D0}"/>
              </a:ext>
            </a:extLst>
          </p:cNvPr>
          <p:cNvSpPr txBox="1"/>
          <p:nvPr/>
        </p:nvSpPr>
        <p:spPr>
          <a:xfrm>
            <a:off x="4283968" y="4653136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36699"/>
                </a:solidFill>
              </a:rPr>
              <a:t>加班，熬夜，单身，宅，用谷歌，</a:t>
            </a:r>
            <a:endParaRPr lang="en-US" altLang="zh-CN" dirty="0">
              <a:solidFill>
                <a:srgbClr val="336699"/>
              </a:solidFill>
            </a:endParaRPr>
          </a:p>
          <a:p>
            <a:r>
              <a:rPr lang="zh-CN" altLang="en-US" dirty="0">
                <a:solidFill>
                  <a:srgbClr val="336699"/>
                </a:solidFill>
              </a:rPr>
              <a:t>双肩包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分类是有监督机器学习的一种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机器学习</a:t>
            </a:r>
            <a:r>
              <a:rPr lang="en-US" altLang="zh-CN" dirty="0"/>
              <a:t>(Machine Learning)</a:t>
            </a:r>
          </a:p>
          <a:p>
            <a:pPr>
              <a:buNone/>
            </a:pPr>
            <a:r>
              <a:rPr lang="en-US" altLang="zh-CN" dirty="0"/>
              <a:t>	Supervised Learning</a:t>
            </a:r>
          </a:p>
          <a:p>
            <a:pPr>
              <a:buNone/>
            </a:pPr>
            <a:r>
              <a:rPr lang="en-US" altLang="zh-CN" dirty="0"/>
              <a:t>      Unsupervised Learning</a:t>
            </a:r>
          </a:p>
          <a:p>
            <a:pPr>
              <a:buNone/>
            </a:pPr>
            <a:r>
              <a:rPr lang="en-US" altLang="zh-CN" dirty="0"/>
              <a:t>      Semi-supervised Learning</a:t>
            </a:r>
          </a:p>
          <a:p>
            <a:pP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文本分类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28328"/>
            <a:ext cx="8229600" cy="4953000"/>
          </a:xfrm>
        </p:spPr>
        <p:txBody>
          <a:bodyPr/>
          <a:lstStyle/>
          <a:p>
            <a:r>
              <a:rPr lang="zh-CN" altLang="en-US" dirty="0"/>
              <a:t>文本分类</a:t>
            </a:r>
            <a:r>
              <a:rPr lang="en-US" altLang="zh-CN" dirty="0"/>
              <a:t>(Text classification</a:t>
            </a:r>
            <a:r>
              <a:rPr lang="zh-CN" altLang="en-US" dirty="0"/>
              <a:t>或者 </a:t>
            </a:r>
            <a:r>
              <a:rPr lang="en-US" altLang="zh-CN" dirty="0"/>
              <a:t>Text Categorization)</a:t>
            </a:r>
            <a:r>
              <a:rPr lang="zh-CN" altLang="en-US" dirty="0"/>
              <a:t>：给定分类体系</a:t>
            </a:r>
            <a:r>
              <a:rPr lang="en-US" altLang="zh-CN" dirty="0"/>
              <a:t>(</a:t>
            </a:r>
            <a:r>
              <a:rPr lang="zh-CN" altLang="en-US" dirty="0"/>
              <a:t>还有训练语料</a:t>
            </a:r>
            <a:r>
              <a:rPr lang="en-US" altLang="zh-CN" dirty="0"/>
              <a:t>)</a:t>
            </a:r>
            <a:r>
              <a:rPr lang="zh-CN" altLang="en-US" dirty="0"/>
              <a:t>，将一篇文本分到其中一个或者多个类别中的过程。</a:t>
            </a:r>
            <a:endParaRPr lang="en-US" altLang="zh-CN" dirty="0"/>
          </a:p>
          <a:p>
            <a:r>
              <a:rPr lang="zh-CN" altLang="en-US" dirty="0"/>
              <a:t>分类体系：随应用不同而不同。比如：垃圾 </a:t>
            </a:r>
            <a:r>
              <a:rPr lang="en-US" altLang="zh-CN" dirty="0"/>
              <a:t>vs. </a:t>
            </a:r>
            <a:r>
              <a:rPr lang="zh-CN" altLang="en-US" dirty="0"/>
              <a:t>非垃圾、体育</a:t>
            </a:r>
            <a:r>
              <a:rPr lang="en-US" altLang="zh-CN" dirty="0"/>
              <a:t>/</a:t>
            </a:r>
            <a:r>
              <a:rPr lang="zh-CN" altLang="en-US" dirty="0"/>
              <a:t>经济</a:t>
            </a:r>
            <a:r>
              <a:rPr lang="en-US" altLang="zh-CN" dirty="0"/>
              <a:t>/</a:t>
            </a:r>
            <a:r>
              <a:rPr lang="zh-CN" altLang="en-US" dirty="0"/>
              <a:t>军事 等等</a:t>
            </a:r>
            <a:endParaRPr lang="en-US" altLang="zh-CN" dirty="0"/>
          </a:p>
          <a:p>
            <a:r>
              <a:rPr lang="zh-CN" altLang="en-US" dirty="0"/>
              <a:t>文本分类的类型：</a:t>
            </a:r>
            <a:endParaRPr lang="en-US" altLang="zh-CN" dirty="0"/>
          </a:p>
          <a:p>
            <a:pPr lvl="1"/>
            <a:r>
              <a:rPr lang="zh-CN" altLang="en-US" dirty="0"/>
              <a:t>按类别数目：</a:t>
            </a:r>
            <a:endParaRPr lang="en-US" altLang="zh-CN" dirty="0"/>
          </a:p>
          <a:p>
            <a:pPr lvl="2"/>
            <a:r>
              <a:rPr lang="en-US" altLang="zh-CN" dirty="0"/>
              <a:t>binary vs. multi-class</a:t>
            </a:r>
            <a:r>
              <a:rPr lang="zh-CN" altLang="en-US" dirty="0"/>
              <a:t>：二类问题 </a:t>
            </a:r>
            <a:r>
              <a:rPr lang="en-US" altLang="zh-CN" dirty="0"/>
              <a:t>vs. </a:t>
            </a:r>
            <a:r>
              <a:rPr lang="zh-CN" altLang="en-US" dirty="0"/>
              <a:t>多类问题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按每篇文档赋予的标签数目：</a:t>
            </a:r>
            <a:endParaRPr lang="en-US" altLang="zh-CN" dirty="0"/>
          </a:p>
          <a:p>
            <a:pPr lvl="2"/>
            <a:r>
              <a:rPr lang="en-US" altLang="zh-CN" dirty="0"/>
              <a:t>single label vs. multi label</a:t>
            </a:r>
            <a:r>
              <a:rPr lang="zh-CN" altLang="en-US" dirty="0"/>
              <a:t>：单标签 </a:t>
            </a:r>
            <a:r>
              <a:rPr lang="en-US" altLang="zh-CN" dirty="0"/>
              <a:t>vs. </a:t>
            </a:r>
            <a:r>
              <a:rPr lang="zh-CN" altLang="en-US" dirty="0"/>
              <a:t>多标签问题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一个文本分类任务：垃圾邮件过滤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190" y="993893"/>
            <a:ext cx="857252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endParaRPr lang="de-DE" sz="1800" dirty="0">
              <a:solidFill>
                <a:schemeClr val="tx1"/>
              </a:solidFill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pPr>
              <a:buClr>
                <a:srgbClr val="336699"/>
              </a:buClr>
            </a:pPr>
            <a:endParaRPr lang="de-DE" sz="1800" dirty="0">
              <a:solidFill>
                <a:schemeClr val="tx1"/>
              </a:solidFill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de-DE" sz="18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From</a:t>
            </a:r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: ‘‘’’ &lt;takworlld@hotmail.com&gt;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Subject: real estate is the only way... gem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oalvgkay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Anyone can buy real estate with no money down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Stop </a:t>
            </a:r>
            <a:r>
              <a:rPr lang="de-DE" sz="18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paying</a:t>
            </a:r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rent</a:t>
            </a:r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TODAY !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There is no need to spend hundreds or even thousands for similar courses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I am 22 years old and I have already purchased 6 properties using the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methods outlined in this truly INCREDIBLE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ebook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.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Change </a:t>
            </a:r>
            <a:r>
              <a:rPr lang="de-DE" sz="18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your</a:t>
            </a:r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life</a:t>
            </a:r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NOW !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=================================================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Click Below </a:t>
            </a:r>
            <a:r>
              <a:rPr lang="de-DE" sz="18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to</a:t>
            </a:r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order: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http://www.wholesaledaily.com/sales/nmd.htm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=================================================</a:t>
            </a:r>
          </a:p>
          <a:p>
            <a:endParaRPr lang="en-US" altLang="zh-CN" sz="2200" dirty="0">
              <a:solidFill>
                <a:srgbClr val="00B050"/>
              </a:solidFill>
              <a:latin typeface="+mj-lt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200" dirty="0">
                <a:solidFill>
                  <a:srgbClr val="FF0000"/>
                </a:solidFill>
                <a:latin typeface="+mj-lt"/>
                <a:ea typeface="黑体" pitchFamily="49" charset="-122"/>
                <a:cs typeface="Courier New" pitchFamily="49" charset="0"/>
              </a:rPr>
              <a:t>如何编程实现对上类信息的识别和过滤？</a:t>
            </a:r>
            <a:endParaRPr lang="en-US" sz="2200" dirty="0">
              <a:solidFill>
                <a:srgbClr val="FF0000"/>
              </a:solidFill>
              <a:latin typeface="+mj-lt"/>
              <a:ea typeface="黑体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文本分类的形式化定义： 训练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1428736"/>
            <a:ext cx="8572528" cy="4780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给定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文档空间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X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文档都在该空间下表示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通常都是某种高维空间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固定的类别集合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C = {c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c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. . . ,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J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}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类别往往根据应用的</a:t>
            </a:r>
            <a:r>
              <a:rPr lang="zh-CN" altLang="en-US" sz="2200">
                <a:solidFill>
                  <a:schemeClr val="tx1"/>
                </a:solidFill>
                <a:latin typeface="+mj-lt"/>
                <a:ea typeface="黑体" pitchFamily="49" charset="-122"/>
              </a:rPr>
              <a:t>需求来人为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定义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相关类 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vs.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不相关类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训练集</a:t>
            </a:r>
            <a:r>
              <a:rPr lang="en-US" dirty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D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，文档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来标记，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&lt;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&gt; ∈ X × C</a:t>
            </a:r>
          </a:p>
          <a:p>
            <a:pPr lvl="1">
              <a:spcBef>
                <a:spcPts val="700"/>
              </a:spcBef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利用学习算法，可以学习一个分类器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l-GR" dirty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ϒ</a:t>
            </a:r>
            <a:r>
              <a:rPr lang="zh-CN" altLang="en-US" dirty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，它可以将文档映射成类别：</a:t>
            </a:r>
            <a:endParaRPr lang="en-US" altLang="zh-CN" dirty="0">
              <a:solidFill>
                <a:schemeClr val="tx1"/>
              </a:solidFill>
              <a:latin typeface="Calibri"/>
              <a:ea typeface="黑体" pitchFamily="49" charset="-122"/>
              <a:cs typeface="Calibri"/>
            </a:endParaRPr>
          </a:p>
          <a:p>
            <a:pPr lvl="1">
              <a:spcBef>
                <a:spcPts val="700"/>
              </a:spcBef>
            </a:pPr>
            <a:endParaRPr lang="en-US" dirty="0">
              <a:solidFill>
                <a:schemeClr val="tx1"/>
              </a:solidFill>
              <a:latin typeface="Calibri"/>
              <a:ea typeface="黑体" pitchFamily="49" charset="-122"/>
              <a:cs typeface="Calibri"/>
            </a:endParaRPr>
          </a:p>
          <a:p>
            <a:pPr lvl="1">
              <a:spcBef>
                <a:spcPts val="700"/>
              </a:spcBef>
            </a:pP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     </a:t>
            </a:r>
            <a:r>
              <a:rPr lang="el-GR" dirty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ϒ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: X → C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文本分类的形式化定义：应用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/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测试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1428736"/>
            <a:ext cx="8572528" cy="349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给定： 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∈ X </a:t>
            </a:r>
          </a:p>
          <a:p>
            <a:pPr>
              <a:spcBef>
                <a:spcPts val="700"/>
              </a:spcBef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确定：  </a:t>
            </a:r>
            <a:r>
              <a:rPr lang="el-GR" dirty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ϒ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∈ C, </a:t>
            </a:r>
          </a:p>
          <a:p>
            <a:pPr>
              <a:spcBef>
                <a:spcPts val="700"/>
              </a:spcBef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	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即确定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最可能属于的类别</a:t>
            </a:r>
            <a:endParaRPr lang="de-DE" i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主题分类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48880"/>
            <a:ext cx="7200800" cy="404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课堂练习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2216530"/>
            <a:ext cx="857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试举出文本分类在信息检索中的应用例子</a:t>
            </a:r>
            <a:endParaRPr lang="de-DE" i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搜索引擎中的文本分类应用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571612"/>
            <a:ext cx="8572528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语言识别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类别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English vs. French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等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垃圾网页的识别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垃圾网页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vs.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正常网页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是否包含淫秽内容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色情 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vs.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非色情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领域搜索或垂直搜索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–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搜索对象限制在某个垂直领域（如健康医疗）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属于该领域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vs.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不属于该领域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静态查询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如，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Google Alerts)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情感识别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影评或产品评论是贬还是褒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褒评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vs.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贬评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de-DE" i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分类方法</a:t>
            </a: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1. 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手工方法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571612"/>
            <a:ext cx="857252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发展的初期，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Yahoo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使用人工分类方法来组织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Yahoo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目录，类似工作还有：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ODP,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PubMed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如果是专家来分类精度会非常高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如果问题规模和分类团队规模都很小的时候，能否保持分类结果的一致性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但是对人工分类进行规模扩展将十分困难，代价昂贵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→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因此，需要自动分类方法</a:t>
            </a:r>
            <a:endParaRPr lang="de-DE" i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分类方法</a:t>
            </a: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2. 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规则方法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412776"/>
            <a:ext cx="8572528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Google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Alerts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的例子是基于规则分类的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存在一些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IDE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开发环境来高效撰写非常复杂的规则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Verity)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通常情况下都是布尔表达式组合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Google Alerts)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如果规则经过专家长时间的精心调优，精度会非常高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建立和维护基于规则的分类系统非常繁琐，开销也大</a:t>
            </a:r>
            <a:endParaRPr lang="de-DE" i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一个</a:t>
            </a: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Verity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主题</a:t>
            </a: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(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一条复杂的分类规则</a:t>
            </a: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)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168638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623512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分类方法</a:t>
            </a: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3. 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统计</a:t>
            </a:r>
            <a:r>
              <a:rPr lang="en-US" altLang="zh-CN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/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概率方法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14422"/>
            <a:ext cx="8572528" cy="4783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文本分类被定义为一个学习问题，这也是本书中的定义，包括：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训练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(training)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通过有监督的学习，得到分类函数</a:t>
            </a:r>
            <a:r>
              <a:rPr lang="el-GR" dirty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ϒ</a:t>
            </a:r>
            <a:r>
              <a:rPr lang="zh-CN" altLang="en-US" dirty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，然后将其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(ii) 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测试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应用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分类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(test)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应用于对新文档的分类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后面将介绍一系列分类方法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朴素贝叶斯、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kNN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SVM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当然，世上没有免费的午餐：需要手工构建训练集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但是，该手工工作一般人就可以完成，不需要专家。</a:t>
            </a:r>
            <a:endParaRPr lang="de-DE" i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</a:t>
            </a:r>
            <a:r>
              <a:rPr lang="en-US" altLang="zh-CN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(Naïve </a:t>
            </a:r>
            <a:r>
              <a:rPr lang="en-US" altLang="zh-CN" sz="3400" dirty="0" err="1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Bayes</a:t>
            </a:r>
            <a:r>
              <a:rPr lang="en-US" altLang="zh-CN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)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分类器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000108"/>
            <a:ext cx="8572528" cy="5024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朴素贝叶斯是一个概率分类器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文档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属于类别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的概率计算如下（多项式模型）：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</a:t>
            </a: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</a:pP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n</a:t>
            </a:r>
            <a:r>
              <a:rPr lang="en-US" sz="2200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是文档的长度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词条的个数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sz="2200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|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是在类别</a:t>
            </a:r>
            <a:r>
              <a:rPr lang="de-DE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中文档抽样得到</a:t>
            </a:r>
            <a:r>
              <a:rPr lang="zh-CN" altLang="en-US" sz="2200" dirty="0">
                <a:solidFill>
                  <a:schemeClr val="tx1"/>
                </a:solidFill>
                <a:ea typeface="黑体" pitchFamily="49" charset="-122"/>
              </a:rPr>
              <a:t>词项</a:t>
            </a:r>
            <a:r>
              <a:rPr lang="en-US" altLang="zh-CN" sz="2200" i="1" dirty="0" err="1">
                <a:solidFill>
                  <a:schemeClr val="tx1"/>
                </a:solidFill>
                <a:ea typeface="黑体" pitchFamily="49" charset="-122"/>
              </a:rPr>
              <a:t>t</a:t>
            </a:r>
            <a:r>
              <a:rPr lang="en-US" altLang="zh-CN" sz="2200" i="1" baseline="-25000" dirty="0" err="1">
                <a:solidFill>
                  <a:schemeClr val="tx1"/>
                </a:solidFill>
                <a:ea typeface="黑体" pitchFamily="49" charset="-122"/>
              </a:rPr>
              <a:t>k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的概率，即类别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文档的一元语言模型！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sz="2200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|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度量的是当</a:t>
            </a:r>
            <a:r>
              <a:rPr lang="en-US" altLang="zh-CN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是正确类别时</a:t>
            </a:r>
            <a:r>
              <a:rPr lang="en-US" sz="2200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sz="2200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的贡献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是类别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的先验概率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如果文档的词项无法提供属于哪个类别的信息，那么我们直接选择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最高的那个类别</a:t>
            </a:r>
            <a:endParaRPr lang="de-DE" sz="2200" i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096065"/>
              </p:ext>
            </p:extLst>
          </p:nvPr>
        </p:nvGraphicFramePr>
        <p:xfrm>
          <a:off x="1043608" y="2564904"/>
          <a:ext cx="686062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4" imgW="3898800" imgH="368280" progId="Equation.DSMT4">
                  <p:embed/>
                </p:oleObj>
              </mc:Choice>
              <mc:Fallback>
                <p:oleObj name="Equation" r:id="rId4" imgW="38988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2564904"/>
                        <a:ext cx="686062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具有最大后验概率的类别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739099"/>
            <a:ext cx="8572528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朴素贝叶斯分类的目标是寻找“最佳”的类别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最佳类别是指具有最大后验概率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maximum a posteriori </a:t>
            </a:r>
            <a:r>
              <a:rPr lang="de-DE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-MAP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的类别</a:t>
            </a:r>
            <a:r>
              <a:rPr lang="de-DE" dirty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de-DE" sz="1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map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  <a:endParaRPr lang="de-DE" sz="4800" i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13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3958884"/>
            <a:ext cx="6509289" cy="75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对数计算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85860"/>
            <a:ext cx="8572528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很多小概率的乘积会导致浮点数下溢出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由于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log(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xy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= log(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x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+ log(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y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可以通过取对数将原来的乘积计算变成求和计算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由于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log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是单调函数，因此得分最高的类别不会发生改变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因此，实际中常常使用的是：</a:t>
            </a:r>
            <a:endParaRPr lang="de-DE" sz="8800" i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132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4653136"/>
            <a:ext cx="5669998" cy="7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朴素贝叶斯分类器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85860"/>
            <a:ext cx="8572528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分类规则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 algn="just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简单说明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每个条件参数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是反映</a:t>
            </a:r>
            <a:r>
              <a:rPr lang="en-US" sz="2200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sz="2200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的贡献高低的一个权重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先验概率                  是反映类别</a:t>
            </a:r>
            <a:r>
              <a:rPr lang="de-DE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的相对频率的一个权重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因此，所有权重的求和反映的是文档属于类别的可能性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选择最具可能性的类别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132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2357430"/>
            <a:ext cx="5760002" cy="720000"/>
          </a:xfrm>
          <a:prstGeom prst="rect">
            <a:avLst/>
          </a:prstGeom>
        </p:spPr>
      </p:pic>
      <p:pic>
        <p:nvPicPr>
          <p:cNvPr id="12" name="Picture 11" descr="1327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3568504"/>
            <a:ext cx="877934" cy="432000"/>
          </a:xfrm>
          <a:prstGeom prst="rect">
            <a:avLst/>
          </a:prstGeom>
        </p:spPr>
      </p:pic>
      <p:pic>
        <p:nvPicPr>
          <p:cNvPr id="13" name="Picture 12" descr="1327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8927" y="4005064"/>
            <a:ext cx="58666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参数估计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: </a:t>
            </a:r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极大似然估计</a:t>
            </a:r>
            <a:endParaRPr lang="en-US" sz="3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000108"/>
            <a:ext cx="9001124" cy="496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如何从训练数据中估计          和               ？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先验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N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类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中的文档数目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; 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N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所有文档的总数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条件概率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ct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是训练集中类别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中的词条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的个数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多次出现要计算多次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给定如下的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位置独立性假设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(positional </a:t>
            </a:r>
            <a:r>
              <a:rPr 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independence assumption):</a:t>
            </a:r>
          </a:p>
        </p:txBody>
      </p:sp>
      <p:pic>
        <p:nvPicPr>
          <p:cNvPr id="11" name="Picture 10" descr="1328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2143116"/>
            <a:ext cx="1464479" cy="648000"/>
          </a:xfrm>
          <a:prstGeom prst="rect">
            <a:avLst/>
          </a:prstGeom>
        </p:spPr>
      </p:pic>
      <p:pic>
        <p:nvPicPr>
          <p:cNvPr id="14" name="Picture 13" descr="1328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8476" y="3744008"/>
            <a:ext cx="2778718" cy="828000"/>
          </a:xfrm>
          <a:prstGeom prst="rect">
            <a:avLst/>
          </a:prstGeom>
        </p:spPr>
      </p:pic>
      <p:pic>
        <p:nvPicPr>
          <p:cNvPr id="15" name="Picture 14" descr="1328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8662" y="5857892"/>
            <a:ext cx="2220007" cy="396000"/>
          </a:xfrm>
          <a:prstGeom prst="rect">
            <a:avLst/>
          </a:prstGeom>
        </p:spPr>
      </p:pic>
      <p:pic>
        <p:nvPicPr>
          <p:cNvPr id="16" name="Picture 15" descr="1327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57339" y="1500174"/>
            <a:ext cx="586669" cy="360000"/>
          </a:xfrm>
          <a:prstGeom prst="rect">
            <a:avLst/>
          </a:prstGeom>
        </p:spPr>
      </p:pic>
      <p:pic>
        <p:nvPicPr>
          <p:cNvPr id="17" name="Picture 16" descr="1327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62218" y="1490400"/>
            <a:ext cx="877934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MLE</a:t>
            </a:r>
            <a:r>
              <a:rPr lang="zh-CN" alt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估计中的问题：零概率问题</a:t>
            </a:r>
            <a:endParaRPr lang="en-US" sz="3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3508367"/>
            <a:ext cx="9001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	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de-DE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∝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・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20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BEIJING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de-DE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・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20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AND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de-DE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           ・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20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TAIPEI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de-DE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・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2000" dirty="0" err="1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JOIN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de-DE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・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WTO|</a:t>
            </a:r>
            <a:r>
              <a:rPr lang="de-DE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WTO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在训练集中没有出现在类别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China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中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</p:txBody>
      </p:sp>
      <p:pic>
        <p:nvPicPr>
          <p:cNvPr id="13" name="Picture 12" descr="1329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500174"/>
            <a:ext cx="7176576" cy="2052000"/>
          </a:xfrm>
          <a:prstGeom prst="rect">
            <a:avLst/>
          </a:prstGeom>
        </p:spPr>
      </p:pic>
      <p:pic>
        <p:nvPicPr>
          <p:cNvPr id="18" name="Picture 17" descr="132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4055" y="5429264"/>
            <a:ext cx="6928407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0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MLE</a:t>
            </a:r>
            <a:r>
              <a:rPr lang="zh-CN" alt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估计中的问题：零概率问题（续）</a:t>
            </a:r>
            <a:endParaRPr lang="en-US" sz="3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933435"/>
            <a:ext cx="9001124" cy="312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WTO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在训练集中没有出现在类别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China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中，那么就会有如下的零概率估计：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那么，对于任意包含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WTO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的文档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China|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= 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。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一旦发生零概率，将无法判断类别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1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2928934"/>
            <a:ext cx="5587212" cy="9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避免零概率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加一平滑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933435"/>
            <a:ext cx="90011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平滑前：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平滑后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对每个量都加上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B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是不同的词语个数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这种情况下词汇表大小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|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V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| =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B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133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2428868"/>
            <a:ext cx="2619935" cy="756000"/>
          </a:xfrm>
          <a:prstGeom prst="rect">
            <a:avLst/>
          </a:prstGeom>
        </p:spPr>
      </p:pic>
      <p:pic>
        <p:nvPicPr>
          <p:cNvPr id="12" name="Picture 11" descr="133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728" y="3929066"/>
            <a:ext cx="5855610" cy="7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避免零概率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加一平滑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（续）</a:t>
            </a:r>
            <a:endParaRPr lang="en-US" altLang="zh-CN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2351569"/>
            <a:ext cx="9001124" cy="367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利用加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平滑从训练集中估计参数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对于新文档，对于每个类别，计算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先验的对数值之和以及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(ii)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词项条件概率的对数之和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将文档归于得分最高的那个类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统计语言建模</a:t>
            </a:r>
            <a:r>
              <a:rPr lang="en-US" altLang="zh-CN">
                <a:latin typeface="Times New Roman" pitchFamily="18" charset="0"/>
              </a:rPr>
              <a:t>IR</a:t>
            </a:r>
            <a:r>
              <a:rPr lang="zh-CN" altLang="en-US">
                <a:latin typeface="Times New Roman" pitchFamily="18" charset="0"/>
              </a:rPr>
              <a:t>模型</a:t>
            </a:r>
            <a:r>
              <a:rPr lang="en-US" altLang="zh-CN">
                <a:latin typeface="Times New Roman" pitchFamily="18" charset="0"/>
              </a:rPr>
              <a:t>(SLMIR)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00808"/>
            <a:ext cx="8137525" cy="4321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马萨诸塞大学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University of Massachusetts, UMass)</a:t>
            </a:r>
            <a:r>
              <a:rPr lang="zh-CN" altLang="en-US" sz="2800" dirty="0">
                <a:latin typeface="Times New Roman" pitchFamily="18" charset="0"/>
              </a:rPr>
              <a:t>大学</a:t>
            </a:r>
            <a:r>
              <a:rPr lang="en-US" altLang="zh-CN" sz="2800" dirty="0">
                <a:latin typeface="Times New Roman" pitchFamily="18" charset="0"/>
              </a:rPr>
              <a:t>Ponte</a:t>
            </a:r>
            <a:r>
              <a:rPr lang="zh-CN" altLang="en-US" sz="2800" dirty="0">
                <a:latin typeface="Times New Roman" pitchFamily="18" charset="0"/>
              </a:rPr>
              <a:t>、</a:t>
            </a:r>
            <a:r>
              <a:rPr lang="en-US" altLang="zh-CN" sz="2800" dirty="0">
                <a:latin typeface="Times New Roman" pitchFamily="18" charset="0"/>
              </a:rPr>
              <a:t>Croft</a:t>
            </a:r>
            <a:r>
              <a:rPr lang="zh-CN" altLang="en-US" sz="2800" dirty="0">
                <a:latin typeface="Times New Roman" pitchFamily="18" charset="0"/>
              </a:rPr>
              <a:t>等人于</a:t>
            </a:r>
            <a:r>
              <a:rPr lang="en-US" altLang="zh-CN" sz="2800" dirty="0">
                <a:latin typeface="Times New Roman" pitchFamily="18" charset="0"/>
              </a:rPr>
              <a:t>1998</a:t>
            </a:r>
            <a:r>
              <a:rPr lang="zh-CN" altLang="en-US" sz="2800" dirty="0">
                <a:latin typeface="Times New Roman" pitchFamily="18" charset="0"/>
              </a:rPr>
              <a:t>年提出。随后又发展了出了一系列基于</a:t>
            </a:r>
            <a:r>
              <a:rPr lang="en-US" altLang="zh-CN" sz="2800" dirty="0">
                <a:latin typeface="Times New Roman" pitchFamily="18" charset="0"/>
              </a:rPr>
              <a:t>SLM</a:t>
            </a:r>
            <a:r>
              <a:rPr lang="zh-CN" altLang="en-US" sz="2800" dirty="0">
                <a:latin typeface="Times New Roman" pitchFamily="18" charset="0"/>
              </a:rPr>
              <a:t>的模型。代表系统</a:t>
            </a:r>
            <a:r>
              <a:rPr lang="en-US" altLang="zh-CN" sz="2800" dirty="0">
                <a:latin typeface="Times New Roman" pitchFamily="18" charset="0"/>
              </a:rPr>
              <a:t>Lemur</a:t>
            </a:r>
            <a:r>
              <a:rPr lang="zh-CN" altLang="en-US" sz="2800" dirty="0">
                <a:latin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latin typeface="Times New Roman" pitchFamily="18" charset="0"/>
              </a:rPr>
              <a:t>查询似然模型</a:t>
            </a:r>
            <a:r>
              <a:rPr lang="zh-CN" altLang="en-US" sz="2400" dirty="0">
                <a:solidFill>
                  <a:schemeClr val="hlink"/>
                </a:solidFill>
                <a:latin typeface="Times New Roman" pitchFamily="18" charset="0"/>
              </a:rPr>
              <a:t>：</a:t>
            </a:r>
            <a:r>
              <a:rPr lang="zh-CN" altLang="en-US" sz="2400" dirty="0">
                <a:latin typeface="Times New Roman" pitchFamily="18" charset="0"/>
              </a:rPr>
              <a:t>把相关度看成是每篇文档对应的语言下生成该查询的可能性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latin typeface="Times New Roman" pitchFamily="18" charset="0"/>
              </a:rPr>
              <a:t>翻译模型</a:t>
            </a:r>
            <a:r>
              <a:rPr lang="zh-CN" altLang="en-US" sz="2400" dirty="0">
                <a:latin typeface="Times New Roman" pitchFamily="18" charset="0"/>
              </a:rPr>
              <a:t>：假设查询经过某个噪声信道变形成某篇文章，则由文档还原成该查询的概率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翻译模型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可以视为相关度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</a:rPr>
              <a:t>KL</a:t>
            </a:r>
            <a:r>
              <a:rPr lang="zh-CN" altLang="en-US" sz="2400" b="1" dirty="0">
                <a:latin typeface="Times New Roman" pitchFamily="18" charset="0"/>
              </a:rPr>
              <a:t>距离模型</a:t>
            </a:r>
            <a:r>
              <a:rPr lang="zh-CN" altLang="en-US" sz="2400" dirty="0">
                <a:latin typeface="Times New Roman" pitchFamily="18" charset="0"/>
              </a:rPr>
              <a:t>：查询对应某种语言，每篇文档对应某种语言，查询语言和文档语言的</a:t>
            </a:r>
            <a:r>
              <a:rPr lang="en-US" altLang="zh-CN" sz="2400" dirty="0">
                <a:latin typeface="Times New Roman" pitchFamily="18" charset="0"/>
              </a:rPr>
              <a:t>KL</a:t>
            </a:r>
            <a:r>
              <a:rPr lang="zh-CN" altLang="en-US" sz="2400" dirty="0">
                <a:latin typeface="Times New Roman" pitchFamily="18" charset="0"/>
              </a:rPr>
              <a:t>距离作为相关度度量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本讲义主要介绍查询似然模型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3E7-FDB9-438A-8D68-6E74E896646D}" type="slidenum">
              <a:rPr lang="en-US" altLang="zh-CN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训练过程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8" name="Picture 7" descr="13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7" y="1643050"/>
            <a:ext cx="8272696" cy="43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测试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/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应用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/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9" name="Picture 8" descr="13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2204864"/>
            <a:ext cx="6412331" cy="266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课堂练习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3829131"/>
            <a:ext cx="8572560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估计朴素贝叶斯分类器的参数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对测试文档进行分类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例子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参数估计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4388911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上述计算中的分母分别是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(8 + 6)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(3 + 6)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，这是因为</a:t>
            </a:r>
            <a:r>
              <a:rPr lang="en-US" altLang="zh-CN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text</a:t>
            </a:r>
            <a:r>
              <a:rPr lang="en-US" altLang="zh-CN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分别代表两类文档集的大小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的大小分别是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，而词汇表大小是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。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1336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2141" y="4437112"/>
            <a:ext cx="736363" cy="324000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347" y="1710705"/>
            <a:ext cx="8449125" cy="251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例子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3929066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分类器将测试文档分到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=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类，这是因为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起正向作用的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CHINESE</a:t>
            </a:r>
            <a:r>
              <a:rPr lang="zh-CN" altLang="en-US" sz="22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出现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次的权重高于起反向作用的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JAPAN</a:t>
            </a:r>
            <a:r>
              <a:rPr lang="zh-CN" altLang="en-US" sz="22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和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TOKYO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的权重之和。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13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5" y="2714620"/>
            <a:ext cx="6122724" cy="9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朴素贝叶斯的时间复杂度分析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857496"/>
            <a:ext cx="857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ave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训练文档的平均长度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a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测试文档的平均长度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a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测试文档中不同的词项个数        训练文档，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V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词汇表，      类别集合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是计算所有统计数字的时间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是从上述数字计算参数的时间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通常来说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测试时间也是线性的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相对于测试文档的长度而言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因此：</a:t>
            </a:r>
            <a:r>
              <a:rPr 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朴素贝叶斯</a:t>
            </a:r>
            <a:r>
              <a:rPr 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对于训练集的大小和测试文档的大小而言是线性的。这在某种意义上是最优的。</a:t>
            </a:r>
            <a:endParaRPr lang="de-DE" b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1758" y="1556928"/>
            <a:ext cx="5416546" cy="1224000"/>
          </a:xfrm>
          <a:prstGeom prst="rect">
            <a:avLst/>
          </a:prstGeom>
        </p:spPr>
      </p:pic>
      <p:pic>
        <p:nvPicPr>
          <p:cNvPr id="11" name="Picture 10" descr="1338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538" y="3961694"/>
            <a:ext cx="1262250" cy="396000"/>
          </a:xfrm>
          <a:prstGeom prst="rect">
            <a:avLst/>
          </a:prstGeom>
        </p:spPr>
      </p:pic>
      <p:pic>
        <p:nvPicPr>
          <p:cNvPr id="12" name="Picture 11" descr="1338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8400" y="4390884"/>
            <a:ext cx="1128005" cy="324000"/>
          </a:xfrm>
          <a:prstGeom prst="rect">
            <a:avLst/>
          </a:prstGeom>
        </p:spPr>
      </p:pic>
      <p:pic>
        <p:nvPicPr>
          <p:cNvPr id="13" name="Picture 12" descr="1338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1977" y="4725144"/>
            <a:ext cx="1883999" cy="360000"/>
          </a:xfrm>
          <a:prstGeom prst="rect">
            <a:avLst/>
          </a:prstGeom>
        </p:spPr>
      </p:pic>
      <p:pic>
        <p:nvPicPr>
          <p:cNvPr id="14" name="Picture 13" descr="1338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4008" y="3284984"/>
            <a:ext cx="337499" cy="324000"/>
          </a:xfrm>
          <a:prstGeom prst="rect">
            <a:avLst/>
          </a:prstGeom>
        </p:spPr>
      </p:pic>
      <p:pic>
        <p:nvPicPr>
          <p:cNvPr id="15" name="Picture 14" descr="1338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84368" y="3284984"/>
            <a:ext cx="388175" cy="28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分析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9512" y="2139047"/>
            <a:ext cx="8572560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接下来对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朴素贝叶斯的性质进行更深层次的理解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先形式化地推导出分类规则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然后介绍在推导中的假设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朴素贝叶斯规则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643050"/>
            <a:ext cx="85725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给定文档的条件下，我们希望得到最可能的类别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应用贝叶斯定律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le</a:t>
            </a:r>
          </a:p>
          <a:p>
            <a:endParaRPr lang="en-US" sz="1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1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1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1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1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1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由于分母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对所有类别都一样，因此可以去掉，有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</p:txBody>
      </p:sp>
      <p:pic>
        <p:nvPicPr>
          <p:cNvPr id="8" name="Picture 7" descr="134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2368" y="2214554"/>
            <a:ext cx="3372802" cy="612000"/>
          </a:xfrm>
          <a:prstGeom prst="rect">
            <a:avLst/>
          </a:prstGeom>
        </p:spPr>
      </p:pic>
      <p:pic>
        <p:nvPicPr>
          <p:cNvPr id="9" name="Picture 8" descr="134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626" y="3071810"/>
            <a:ext cx="2661431" cy="540000"/>
          </a:xfrm>
          <a:prstGeom prst="rect">
            <a:avLst/>
          </a:prstGeom>
        </p:spPr>
      </p:pic>
      <p:pic>
        <p:nvPicPr>
          <p:cNvPr id="11" name="Picture 10" descr="134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0233" y="3739388"/>
            <a:ext cx="3986851" cy="792000"/>
          </a:xfrm>
          <a:prstGeom prst="rect">
            <a:avLst/>
          </a:prstGeom>
        </p:spPr>
      </p:pic>
      <p:pic>
        <p:nvPicPr>
          <p:cNvPr id="12" name="Picture 11" descr="134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1669" y="5357825"/>
            <a:ext cx="4170144" cy="61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过多参数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/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稀疏性问题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3714752"/>
            <a:ext cx="857256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上式中存在过多的参数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                           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每个参数都是一个类别和一个词语序列的组合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要估计这么多参数，必须需要大量的训练样例。但是，训练集的规模总是有限的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于是出现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数据稀疏性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data sparseness)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问题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8" name="Picture 7" descr="134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2214554"/>
            <a:ext cx="6408792" cy="1296000"/>
          </a:xfrm>
          <a:prstGeom prst="rect">
            <a:avLst/>
          </a:prstGeom>
        </p:spPr>
      </p:pic>
      <p:pic>
        <p:nvPicPr>
          <p:cNvPr id="9" name="Picture 8" descr="1342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3753080"/>
            <a:ext cx="2938069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查询似然模型</a:t>
            </a:r>
            <a:r>
              <a:rPr lang="en-US" altLang="zh-CN" dirty="0"/>
              <a:t>QLM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QLM</a:t>
            </a:r>
            <a:r>
              <a:rPr lang="zh-CN" altLang="en-US" dirty="0"/>
              <a:t>计算公式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于是检索问题转化为估计文档</a:t>
            </a:r>
            <a:r>
              <a:rPr lang="en-US" altLang="zh-CN" i="1" dirty="0"/>
              <a:t>D</a:t>
            </a:r>
            <a:r>
              <a:rPr lang="zh-CN" altLang="en-US" dirty="0"/>
              <a:t>的一元语言模型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D</a:t>
            </a:r>
            <a:r>
              <a:rPr lang="zh-CN" altLang="en-US" dirty="0"/>
              <a:t>，也即求所有词项</a:t>
            </a:r>
            <a:r>
              <a:rPr lang="en-US" altLang="zh-CN" dirty="0"/>
              <a:t> </a:t>
            </a:r>
            <a:r>
              <a:rPr lang="en-US" altLang="zh-CN" i="1" dirty="0"/>
              <a:t>w</a:t>
            </a:r>
            <a:r>
              <a:rPr lang="zh-CN" altLang="en-US" dirty="0"/>
              <a:t>的概率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w</a:t>
            </a:r>
            <a:r>
              <a:rPr lang="en-US" altLang="zh-CN" dirty="0" err="1"/>
              <a:t>|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D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599" y="2204864"/>
          <a:ext cx="4968553" cy="2331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公式" r:id="rId3" imgW="2273040" imgH="1066680" progId="Equation.3">
                  <p:embed/>
                </p:oleObj>
              </mc:Choice>
              <mc:Fallback>
                <p:oleObj name="公式" r:id="rId3" imgW="2273040" imgH="1066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2204864"/>
                        <a:ext cx="4968553" cy="2331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朴素贝叶斯条件独立性假设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4450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57364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为减少参数数目，给出朴素贝叶斯条件独立性假设：</a:t>
            </a:r>
            <a:endParaRPr lang="en-US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假定上述联合概率等于某个独立概率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P(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X</a:t>
            </a:r>
            <a:r>
              <a:rPr lang="en-US" sz="1400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=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sz="1400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14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的乘积。前面我们提到可以通过如下方法来估计这些先验概率和条件概率：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134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492896"/>
            <a:ext cx="6273230" cy="785818"/>
          </a:xfrm>
          <a:prstGeom prst="rect">
            <a:avLst/>
          </a:prstGeom>
        </p:spPr>
      </p:pic>
      <p:pic>
        <p:nvPicPr>
          <p:cNvPr id="12" name="Picture 11" descr="134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4941168"/>
            <a:ext cx="5465231" cy="57606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生成式</a:t>
            </a:r>
            <a:r>
              <a:rPr lang="en-US" altLang="zh-CN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(Generative)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模型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4286256"/>
            <a:ext cx="8572560" cy="248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生成过程：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利用概率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产生一个类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以该类为条件，（在各自位置上）基于概率</a:t>
            </a:r>
            <a:r>
              <a:rPr lang="de-DE" altLang="zh-CN" sz="22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lang="de-DE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de-DE" altLang="zh-CN" sz="22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lang="de-DE" altLang="zh-CN" sz="2200" i="1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de-DE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|</a:t>
            </a:r>
            <a:r>
              <a:rPr lang="de-DE" altLang="zh-CN" sz="22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de-DE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产生每个词语，这些词语之间相互独立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对文档分类时，找出最有可能生成该文档的类别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3" name="Picture 12" descr="1344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2560" y="3786190"/>
            <a:ext cx="3588002" cy="468000"/>
          </a:xfrm>
          <a:prstGeom prst="rect">
            <a:avLst/>
          </a:prstGeom>
        </p:spPr>
      </p:pic>
      <p:pic>
        <p:nvPicPr>
          <p:cNvPr id="14" name="Picture 13" descr="1344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74"/>
            <a:ext cx="7192814" cy="205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 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第二个独立性假设：位置独立性假设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410865"/>
            <a:ext cx="8572560" cy="349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例如，对于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UK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类别中的一篇文档，在第一个位置上生成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QUEEN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的概率和在最后一个位置上生成它的概率一样</a:t>
            </a:r>
            <a:endParaRPr lang="en-US" alt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上述两个独立性假设实际上是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词袋模型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bag of </a:t>
            </a:r>
            <a:r>
              <a:rPr lang="de-DE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words model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134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2357430"/>
            <a:ext cx="2547246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4604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另一个朴素贝叶斯模型：</a:t>
            </a:r>
            <a:r>
              <a:rPr 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贝努利模型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9" name="Picture 8" descr="134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000240"/>
            <a:ext cx="8311125" cy="2016000"/>
          </a:xfrm>
          <a:prstGeom prst="rect">
            <a:avLst/>
          </a:prstGeom>
        </p:spPr>
      </p:pic>
      <p:sp>
        <p:nvSpPr>
          <p:cNvPr id="8" name="Rectangle 9"/>
          <p:cNvSpPr/>
          <p:nvPr/>
        </p:nvSpPr>
        <p:spPr>
          <a:xfrm>
            <a:off x="251520" y="4293096"/>
            <a:ext cx="857256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回想一下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BIM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模型，此时每个类别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生成文档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是基于贝努利模型的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此时，词项在文档中只有出现与不出现两种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词项的出现之间仍然相互独立，计算时要考虑词项不出现的概率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朴素贝叶斯独立性假设不成立的情况</a:t>
            </a:r>
            <a:endParaRPr lang="en-US" sz="3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981680"/>
            <a:ext cx="8572560" cy="5360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自然语言文本中，上述独立性假设并不成立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条件独立性假设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位置独立性假设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课堂练习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给出条件独立性假设不成立的例子</a:t>
            </a:r>
            <a:endParaRPr lang="de-DE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给出位置独立性假设不成立的例子</a:t>
            </a:r>
            <a:endParaRPr lang="de-DE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在这些假设都不成立的情况下，为什么朴素贝叶斯方法有用？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2" name="Picture 11" descr="134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1" y="2420968"/>
            <a:ext cx="4766897" cy="720000"/>
          </a:xfrm>
          <a:prstGeom prst="rect">
            <a:avLst/>
          </a:prstGeom>
        </p:spPr>
      </p:pic>
      <p:pic>
        <p:nvPicPr>
          <p:cNvPr id="13" name="Picture 12" descr="1347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6391" y="3681072"/>
            <a:ext cx="2401553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朴素贝叶斯方法起作用的原因</a:t>
            </a:r>
            <a:endParaRPr lang="en-US" sz="3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000108"/>
            <a:ext cx="8572560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即使在条件独立性假设严重不成立的情况下，朴素贝叶斯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方法能够高效地工作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例子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被过低估计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(0.01)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，而概率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被过高估计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(0.99)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分类的目标是预测正确的类别，并不是准确地估计概率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准确估计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⇒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精确预测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反之并不成立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!</a:t>
            </a:r>
          </a:p>
        </p:txBody>
      </p:sp>
      <p:pic>
        <p:nvPicPr>
          <p:cNvPr id="11" name="Picture 10" descr="13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708920"/>
            <a:ext cx="6962728" cy="13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并不朴素</a:t>
            </a:r>
            <a:endParaRPr lang="en-US" sz="3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062695"/>
            <a:ext cx="8572560" cy="567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朴素贝叶斯在多次竞赛中胜出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比如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KDD-CUP 97)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相对于其他很多更复杂的学习方法，朴素贝叶斯对不相关特征更具鲁棒性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相对于其他很多更复杂的学习方法，朴素贝叶斯对概念漂移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concept drift)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更鲁棒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概念漂移是指类别的定义随时间变化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当有很多同等重要的特征时，该方法优于决策树类方法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一个很好的文本分类基准方法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当然，不是最优的方法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如果满足独立性假设，那么朴素贝叶斯是最优的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文本当中并不成立，但是对某些领域可能成立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训练和测试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速度非常快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存储开销少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NB</a:t>
            </a:r>
            <a:r>
              <a:rPr lang="zh-CN" altLang="en-US" sz="2200">
                <a:solidFill>
                  <a:schemeClr val="tx1"/>
                </a:solidFill>
                <a:latin typeface="+mj-lt"/>
                <a:ea typeface="黑体" pitchFamily="49" charset="-122"/>
              </a:rPr>
              <a:t>分类是一种“线上”模型，测试样本生成概率需实时计算得到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Reuters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语料上的评价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48880"/>
            <a:ext cx="7200800" cy="404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例子：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Reuters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语料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9" name="Picture 8" descr="13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974" y="1714488"/>
            <a:ext cx="8049678" cy="36316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QLM</a:t>
            </a:r>
            <a:r>
              <a:rPr lang="zh-CN" altLang="en-US">
                <a:latin typeface="Times New Roman" pitchFamily="18" charset="0"/>
              </a:rPr>
              <a:t>求解步骤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第一步：根据文档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样本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，估计文档模型</a:t>
            </a:r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en-US" altLang="zh-CN" i="1" baseline="-25000" dirty="0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总体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，在一元模型下，即计算所有词项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w</a:t>
            </a:r>
            <a:r>
              <a:rPr lang="zh-CN" altLang="en-US" dirty="0">
                <a:latin typeface="Times New Roman" pitchFamily="18" charset="0"/>
              </a:rPr>
              <a:t>的概率</a:t>
            </a:r>
            <a:r>
              <a:rPr lang="en-US" altLang="zh-CN" i="1" dirty="0">
                <a:latin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w</a:t>
            </a:r>
            <a:r>
              <a:rPr lang="en-US" altLang="zh-CN" dirty="0" err="1">
                <a:latin typeface="Times New Roman" pitchFamily="18" charset="0"/>
              </a:rPr>
              <a:t>|</a:t>
            </a:r>
            <a:r>
              <a:rPr lang="en-US" altLang="zh-CN" i="1" dirty="0" err="1">
                <a:latin typeface="Times New Roman" pitchFamily="18" charset="0"/>
              </a:rPr>
              <a:t>M</a:t>
            </a:r>
            <a:r>
              <a:rPr lang="en-US" altLang="zh-CN" i="1" baseline="-25000" dirty="0" err="1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第二步：计算在模型</a:t>
            </a:r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en-US" altLang="zh-CN" i="1" baseline="-25000" dirty="0"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下生成查询</a:t>
            </a:r>
            <a:r>
              <a:rPr lang="en-US" altLang="zh-CN" i="1" dirty="0">
                <a:latin typeface="Times New Roman" pitchFamily="18" charset="0"/>
              </a:rPr>
              <a:t>Q</a:t>
            </a:r>
            <a:r>
              <a:rPr lang="zh-CN" altLang="en-US" dirty="0">
                <a:latin typeface="Times New Roman" pitchFamily="18" charset="0"/>
              </a:rPr>
              <a:t>的似然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即概率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第三步：按照得分对所有文档排序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035D-DA34-481F-9E8A-3ED48E059AA8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一篇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Reuters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文档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8" name="Picture 7" descr="135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1785926"/>
            <a:ext cx="8039308" cy="39290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分类评价</a:t>
            </a:r>
            <a:endParaRPr lang="en-US" sz="3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评价必须基于测试数据进行，而且该测试数据是与训练数据完全独立的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通常两者样本之间无交集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很容易通过训练可以在训练集上达到很高的性能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比如记忆所有的测试集合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指标：正确率、召回率、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F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值、分类精确率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classification accuracy)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等等</a:t>
            </a:r>
            <a:endParaRPr lang="de-DE" sz="4800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关于训练集和测试集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556792"/>
            <a:ext cx="87129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给定一个已标注好的数据集，将其中一部分划为训练集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(training set)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，另一部分划为测试集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(test set)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。在训练集上训练，训练得到的分类器用于测试集，计算测试集上的评价指标。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另一种做法：将上述整个数据集划分成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份，然后以其中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k-1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份为训练集训练出一个分类器，并用于另一份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测试集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，循环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次，将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次得到的评价指标进行平均。这种做法称为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交叉验证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(k-cross validation)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有时，分类器的参数需要优化。此时，可以仍然将整个数据集划分成训练集和测试集，然后将训练集分成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份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其中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k-1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份作为训练，另一份称为验证集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validation set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，也叫开发集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，在训练集合上进行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交叉验证，得到最优参数。然后应用于测试集。</a:t>
            </a:r>
            <a:endParaRPr lang="de-DE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altLang="zh-CN" sz="4800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关于训练集和测试集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051720" y="1844824"/>
            <a:ext cx="2736304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</a:p>
        </p:txBody>
      </p:sp>
      <p:sp>
        <p:nvSpPr>
          <p:cNvPr id="6" name="矩形 5"/>
          <p:cNvSpPr/>
          <p:nvPr/>
        </p:nvSpPr>
        <p:spPr>
          <a:xfrm>
            <a:off x="4788024" y="1844824"/>
            <a:ext cx="2880320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84482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训练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测试</a:t>
            </a:r>
          </a:p>
        </p:txBody>
      </p:sp>
      <p:sp>
        <p:nvSpPr>
          <p:cNvPr id="16" name="矩形 15"/>
          <p:cNvSpPr/>
          <p:nvPr/>
        </p:nvSpPr>
        <p:spPr>
          <a:xfrm>
            <a:off x="2051720" y="4509120"/>
            <a:ext cx="1872208" cy="576064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</a:p>
        </p:txBody>
      </p:sp>
      <p:sp>
        <p:nvSpPr>
          <p:cNvPr id="17" name="矩形 16"/>
          <p:cNvSpPr/>
          <p:nvPr/>
        </p:nvSpPr>
        <p:spPr>
          <a:xfrm>
            <a:off x="3707904" y="4509120"/>
            <a:ext cx="1224136" cy="576064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开发集</a:t>
            </a:r>
          </a:p>
        </p:txBody>
      </p:sp>
      <p:sp>
        <p:nvSpPr>
          <p:cNvPr id="18" name="矩形 17"/>
          <p:cNvSpPr/>
          <p:nvPr/>
        </p:nvSpPr>
        <p:spPr>
          <a:xfrm>
            <a:off x="4932040" y="4509120"/>
            <a:ext cx="2880320" cy="576064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</a:p>
        </p:txBody>
      </p:sp>
      <p:sp>
        <p:nvSpPr>
          <p:cNvPr id="22" name="矩形 21"/>
          <p:cNvSpPr/>
          <p:nvPr/>
        </p:nvSpPr>
        <p:spPr>
          <a:xfrm>
            <a:off x="205172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051720" y="5373216"/>
            <a:ext cx="432048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483768" y="5373216"/>
            <a:ext cx="432048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15816" y="5373216"/>
            <a:ext cx="432048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47864" y="5373216"/>
            <a:ext cx="432048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79912" y="5373216"/>
            <a:ext cx="648072" cy="648072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27984" y="5373216"/>
            <a:ext cx="432048" cy="648072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77180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9188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1196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93204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65212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372200" y="2852936"/>
            <a:ext cx="720080" cy="1152128"/>
          </a:xfrm>
          <a:prstGeom prst="rect">
            <a:avLst/>
          </a:prstGeom>
          <a:solidFill>
            <a:srgbClr val="99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20272" y="2852936"/>
            <a:ext cx="720080" cy="1152128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314096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交叉测试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450912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参数确定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正确率</a:t>
            </a:r>
            <a:r>
              <a:rPr lang="en-US" sz="3600" i="1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及召回率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i="1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R</a:t>
            </a:r>
            <a:endParaRPr lang="en-US" sz="3600" i="1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3680302"/>
            <a:ext cx="8572560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700"/>
              </a:spcBef>
              <a:buClr>
                <a:srgbClr val="336699"/>
              </a:buClr>
            </a:pPr>
            <a:r>
              <a:rPr lang="en-US" sz="28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=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TP 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/ (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TP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+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FP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4">
              <a:spcBef>
                <a:spcPts val="700"/>
              </a:spcBef>
              <a:buClr>
                <a:srgbClr val="336699"/>
              </a:buClr>
            </a:pPr>
            <a:r>
              <a:rPr lang="en-US" sz="28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=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TP 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/ (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TP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+ </a:t>
            </a:r>
            <a:r>
              <a:rPr lang="en-US" sz="28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FN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pic>
        <p:nvPicPr>
          <p:cNvPr id="8" name="Picture 7" descr="13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285992"/>
            <a:ext cx="8572557" cy="11430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	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36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值</a:t>
            </a:r>
            <a:endParaRPr lang="en-US" sz="36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允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许在正确率和召回率之间达到某种均衡</a:t>
            </a:r>
            <a:endParaRPr lang="en-US" alt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也就是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的调和平均值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:</a:t>
            </a:r>
          </a:p>
        </p:txBody>
      </p:sp>
      <p:pic>
        <p:nvPicPr>
          <p:cNvPr id="8" name="Picture 7" descr="135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2571744"/>
            <a:ext cx="3409089" cy="900000"/>
          </a:xfrm>
          <a:prstGeom prst="rect">
            <a:avLst/>
          </a:prstGeom>
        </p:spPr>
      </p:pic>
      <p:pic>
        <p:nvPicPr>
          <p:cNvPr id="9" name="Picture 8" descr="1356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7978" y="3571875"/>
            <a:ext cx="2137262" cy="57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	</a:t>
            </a:r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微平均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vs.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宏平均</a:t>
            </a:r>
            <a:endParaRPr lang="en-US" sz="3600" i="1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对于一个类我们得到评价指标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但是我们希望得到在所有类别上的综合性能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宏平均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Macroaveraging)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：以类别为单位</a:t>
            </a:r>
            <a:endParaRPr lang="de-DE" b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对类别集合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中的每个类都计算一个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F</a:t>
            </a:r>
            <a:r>
              <a:rPr lang="en-US" sz="2200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值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altLang="zh-CN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个结果求算术平均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微平均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Microaveraging)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以类别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文档对为单位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类别集合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中的每个类都计算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TP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FP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FN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将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中的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这些数字累加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基于累加的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TP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FP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FN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计算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F</a:t>
            </a:r>
            <a:r>
              <a:rPr lang="en-US" sz="2200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	</a:t>
            </a:r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vs. </a:t>
            </a:r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其他方法</a:t>
            </a:r>
            <a:endParaRPr lang="en-US" sz="3600" i="1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8" name="Picture 7" descr="13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571612"/>
            <a:ext cx="6296383" cy="49321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b="1" dirty="0"/>
              <a:t>本讲小结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文本分类的概念及其与</a:t>
            </a:r>
            <a:r>
              <a:rPr lang="en-US" altLang="zh-CN" dirty="0"/>
              <a:t>IR</a:t>
            </a:r>
            <a:r>
              <a:rPr lang="zh-CN" altLang="en-US" dirty="0"/>
              <a:t>的关系</a:t>
            </a:r>
            <a:endParaRPr lang="de-DE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endParaRPr lang="en-US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朴素贝叶斯分类器</a:t>
            </a:r>
            <a:r>
              <a:rPr lang="en-US" altLang="zh-CN" dirty="0"/>
              <a:t>(</a:t>
            </a:r>
            <a:r>
              <a:rPr lang="zh-CN" altLang="en-US" dirty="0"/>
              <a:t>朴素贝叶斯</a:t>
            </a:r>
            <a:r>
              <a:rPr lang="de-DE" altLang="zh-CN" dirty="0"/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altLang="zh-CN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/>
              <a:t>文本分类的评价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	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参考资料</a:t>
            </a:r>
            <a:endParaRPr lang="en-US" sz="3600" i="1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053675"/>
            <a:ext cx="8572560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信息检索导论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》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13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章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Weka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一个包含了</a:t>
            </a: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朴素贝叶斯在内的数据挖掘工具包</a:t>
            </a:r>
            <a:endParaRPr lang="de-DE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Reuters-21578 –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最著名的文本分类语料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当然，当前已经显得规模太小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RCV1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是更大的常用的分类数据集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一个著名的文本分类综述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5000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多次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F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Sebastiani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 , Machine Learning in Automated Text Categorization, ACM  Computing Surveys 34(1):1--47 (2002)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6768752" cy="762000"/>
          </a:xfrm>
        </p:spPr>
        <p:txBody>
          <a:bodyPr/>
          <a:lstStyle/>
          <a:p>
            <a:r>
              <a:rPr lang="zh-CN" altLang="en-US" dirty="0"/>
              <a:t>几种</a:t>
            </a:r>
            <a:r>
              <a:rPr lang="en-US" altLang="zh-CN" dirty="0">
                <a:latin typeface="Times New Roman" pitchFamily="18" charset="0"/>
              </a:rPr>
              <a:t>QLM</a:t>
            </a:r>
            <a:r>
              <a:rPr lang="zh-CN" altLang="en-US" dirty="0"/>
              <a:t>中常用的平滑方法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72816"/>
            <a:ext cx="8007350" cy="4051300"/>
          </a:xfrm>
        </p:spPr>
        <p:txBody>
          <a:bodyPr/>
          <a:lstStyle/>
          <a:p>
            <a:r>
              <a:rPr lang="en-US" altLang="zh-CN" sz="2400" dirty="0" err="1">
                <a:latin typeface="Times New Roman" pitchFamily="18" charset="0"/>
              </a:rPr>
              <a:t>Jelinek</a:t>
            </a:r>
            <a:r>
              <a:rPr lang="en-US" altLang="zh-CN" sz="2400" dirty="0">
                <a:latin typeface="Times New Roman" pitchFamily="18" charset="0"/>
              </a:rPr>
              <a:t>-Mercer(JM)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l-GR" altLang="zh-CN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≤1</a:t>
            </a:r>
            <a:r>
              <a:rPr lang="zh-CN" altLang="en-US" sz="2400" dirty="0">
                <a:cs typeface="Times New Roman" pitchFamily="18" charset="0"/>
              </a:rPr>
              <a:t>，文档模型和文档集模型的混合</a:t>
            </a:r>
            <a:endParaRPr lang="el-GR" altLang="zh-C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</a:endParaRPr>
          </a:p>
          <a:p>
            <a:pPr lvl="1"/>
            <a:r>
              <a:rPr lang="zh-CN" altLang="en-US" sz="2000" dirty="0">
                <a:latin typeface="Times New Roman" pitchFamily="18" charset="0"/>
              </a:rPr>
              <a:t>课堂提问，对于</a:t>
            </a:r>
            <a:r>
              <a:rPr lang="en-US" altLang="zh-CN" sz="2000" i="1" dirty="0" err="1">
                <a:latin typeface="Times New Roman" pitchFamily="18" charset="0"/>
              </a:rPr>
              <a:t>w</a:t>
            </a:r>
            <a:r>
              <a:rPr lang="en-US" altLang="zh-CN" sz="2000" dirty="0" err="1">
                <a:latin typeface="宋体" charset="-122"/>
              </a:rPr>
              <a:t>∈</a:t>
            </a:r>
            <a:r>
              <a:rPr lang="en-US" altLang="zh-CN" sz="2000" i="1" dirty="0" err="1">
                <a:latin typeface="宋体" charset="-122"/>
              </a:rPr>
              <a:t>D</a:t>
            </a:r>
            <a:r>
              <a:rPr lang="zh-CN" altLang="en-US" sz="2000" dirty="0">
                <a:latin typeface="宋体" charset="-122"/>
              </a:rPr>
              <a:t>，</a:t>
            </a:r>
            <a:r>
              <a:rPr lang="zh-CN" altLang="en-US" sz="2000" dirty="0">
                <a:latin typeface="Times New Roman" pitchFamily="18" charset="0"/>
              </a:rPr>
              <a:t>折扣后的</a:t>
            </a:r>
            <a:r>
              <a:rPr lang="en-US" altLang="zh-CN" sz="2000" i="1" dirty="0">
                <a:latin typeface="Times New Roman" pitchFamily="18" charset="0"/>
              </a:rPr>
              <a:t>P</a:t>
            </a:r>
            <a:r>
              <a:rPr lang="en-US" altLang="zh-CN" sz="2000" i="1" baseline="-25000" dirty="0">
                <a:latin typeface="Times New Roman" pitchFamily="18" charset="0"/>
              </a:rPr>
              <a:t>DML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i="1" dirty="0" err="1">
                <a:latin typeface="Times New Roman" pitchFamily="18" charset="0"/>
              </a:rPr>
              <a:t>w</a:t>
            </a:r>
            <a:r>
              <a:rPr lang="en-US" altLang="zh-CN" sz="2000" dirty="0" err="1">
                <a:latin typeface="Times New Roman" pitchFamily="18" charset="0"/>
              </a:rPr>
              <a:t>|</a:t>
            </a:r>
            <a:r>
              <a:rPr lang="en-US" altLang="zh-CN" sz="2000" i="1" dirty="0" err="1">
                <a:latin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</a:rPr>
              <a:t>是不是一定小于</a:t>
            </a:r>
            <a:r>
              <a:rPr lang="en-US" altLang="zh-CN" sz="2000" i="1" dirty="0">
                <a:latin typeface="Times New Roman" pitchFamily="18" charset="0"/>
              </a:rPr>
              <a:t>P</a:t>
            </a:r>
            <a:r>
              <a:rPr lang="en-US" altLang="zh-CN" sz="2000" i="1" baseline="-25000" dirty="0">
                <a:latin typeface="Times New Roman" pitchFamily="18" charset="0"/>
              </a:rPr>
              <a:t>ML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i="1" dirty="0" err="1">
                <a:latin typeface="Times New Roman" pitchFamily="18" charset="0"/>
              </a:rPr>
              <a:t>w|D</a:t>
            </a:r>
            <a:r>
              <a:rPr lang="en-US" altLang="zh-CN" sz="2000" dirty="0">
                <a:latin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</a:rPr>
              <a:t>？</a:t>
            </a:r>
          </a:p>
          <a:p>
            <a:r>
              <a:rPr lang="en-US" altLang="zh-CN" sz="2400" dirty="0" err="1">
                <a:latin typeface="Times New Roman" pitchFamily="18" charset="0"/>
              </a:rPr>
              <a:t>Dirichlet</a:t>
            </a:r>
            <a:r>
              <a:rPr lang="en-US" altLang="zh-CN" sz="2400" dirty="0">
                <a:latin typeface="Times New Roman" pitchFamily="18" charset="0"/>
              </a:rPr>
              <a:t> Priors(Dir)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l-GR" altLang="zh-CN" sz="2400" i="1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l-GR" altLang="zh-CN" sz="24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JM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可以互相转化</a:t>
            </a:r>
            <a:endParaRPr lang="zh-CN" altLang="el-GR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/>
          </a:p>
          <a:p>
            <a:endParaRPr lang="zh-CN" altLang="en-US" sz="2400" dirty="0">
              <a:latin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</a:rPr>
              <a:t>Absolute Discounting(Abs)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l-GR" altLang="zh-CN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中不相同的词个数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=unique)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07E4-D45C-41F3-8B63-97ED8BC77860}" type="slidenum">
              <a:rPr lang="en-US" altLang="zh-CN"/>
              <a:pPr/>
              <a:t>7</a:t>
            </a:fld>
            <a:endParaRPr lang="en-US" altLang="zh-CN"/>
          </a:p>
        </p:txBody>
      </p:sp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512765"/>
            <a:ext cx="47529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194026"/>
            <a:ext cx="3671887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5844430"/>
            <a:ext cx="5616575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基于翻译模型的</a:t>
            </a:r>
            <a:r>
              <a:rPr lang="en-US" altLang="zh-CN" dirty="0">
                <a:latin typeface="Times New Roman" pitchFamily="18" charset="0"/>
              </a:rPr>
              <a:t>IR</a:t>
            </a:r>
            <a:r>
              <a:rPr lang="zh-CN" altLang="en-US" dirty="0">
                <a:latin typeface="Times New Roman" pitchFamily="18" charset="0"/>
              </a:rPr>
              <a:t>模型</a:t>
            </a:r>
          </a:p>
        </p:txBody>
      </p:sp>
      <p:graphicFrame>
        <p:nvGraphicFramePr>
          <p:cNvPr id="33895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631950" y="4451350"/>
          <a:ext cx="52435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4" imgW="2882880" imgH="545760" progId="Equation.3">
                  <p:embed/>
                </p:oleObj>
              </mc:Choice>
              <mc:Fallback>
                <p:oleObj name="Equation" r:id="rId4" imgW="2882880" imgH="545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4451350"/>
                        <a:ext cx="5243513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CD1-6D4B-4218-95E6-95CB99C39FF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50938" y="1773238"/>
            <a:ext cx="7993062" cy="475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基本的</a:t>
            </a:r>
            <a:r>
              <a:rPr lang="en-US" altLang="zh-CN" sz="2400" dirty="0">
                <a:latin typeface="Times New Roman" pitchFamily="18" charset="0"/>
              </a:rPr>
              <a:t>QLM</a:t>
            </a:r>
            <a:r>
              <a:rPr lang="zh-CN" altLang="en-US" sz="2400" dirty="0">
                <a:latin typeface="Times New Roman" pitchFamily="18" charset="0"/>
              </a:rPr>
              <a:t>模型不能解决词语失配</a:t>
            </a:r>
            <a:r>
              <a:rPr lang="en-US" altLang="zh-CN" sz="2400" dirty="0">
                <a:latin typeface="Times New Roman" pitchFamily="18" charset="0"/>
              </a:rPr>
              <a:t>(word mismatch)</a:t>
            </a:r>
            <a:r>
              <a:rPr lang="zh-CN" altLang="en-US" sz="2400" dirty="0">
                <a:latin typeface="Times New Roman" pitchFamily="18" charset="0"/>
              </a:rPr>
              <a:t>问题，即查询中的用词和文档中的用词不一致，如：电脑 </a:t>
            </a:r>
            <a:r>
              <a:rPr lang="en-US" altLang="zh-CN" sz="2400" dirty="0">
                <a:latin typeface="Times New Roman" pitchFamily="18" charset="0"/>
              </a:rPr>
              <a:t>vs. </a:t>
            </a:r>
            <a:r>
              <a:rPr lang="zh-CN" altLang="en-US" sz="2400" dirty="0">
                <a:latin typeface="Times New Roman" pitchFamily="18" charset="0"/>
              </a:rPr>
              <a:t>计算机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假设</a:t>
            </a:r>
            <a:r>
              <a:rPr lang="en-US" altLang="zh-CN" sz="2400" i="1" dirty="0">
                <a:latin typeface="Times New Roman" pitchFamily="18" charset="0"/>
              </a:rPr>
              <a:t>Q</a:t>
            </a:r>
            <a:r>
              <a:rPr lang="zh-CN" altLang="en-US" sz="2400" dirty="0">
                <a:latin typeface="Times New Roman" pitchFamily="18" charset="0"/>
              </a:rPr>
              <a:t>通过一个有噪声的香农信道变成</a:t>
            </a:r>
            <a:r>
              <a:rPr lang="en-US" altLang="zh-CN" sz="2400" i="1" dirty="0">
                <a:latin typeface="Times New Roman" pitchFamily="18" charset="0"/>
              </a:rPr>
              <a:t>D</a:t>
            </a:r>
            <a:r>
              <a:rPr lang="zh-CN" altLang="en-US" sz="2400" dirty="0">
                <a:latin typeface="Times New Roman" pitchFamily="18" charset="0"/>
              </a:rPr>
              <a:t>，从</a:t>
            </a:r>
            <a:r>
              <a:rPr lang="en-US" altLang="zh-CN" sz="2400" i="1" dirty="0">
                <a:latin typeface="Times New Roman" pitchFamily="18" charset="0"/>
              </a:rPr>
              <a:t>D</a:t>
            </a:r>
            <a:r>
              <a:rPr lang="zh-CN" altLang="en-US" sz="2400" dirty="0">
                <a:latin typeface="Times New Roman" pitchFamily="18" charset="0"/>
              </a:rPr>
              <a:t>估计原始的</a:t>
            </a:r>
            <a:r>
              <a:rPr lang="en-US" altLang="zh-CN" sz="2400" i="1" dirty="0">
                <a:latin typeface="Times New Roman" pitchFamily="18" charset="0"/>
              </a:rPr>
              <a:t>Q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翻译概率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q</a:t>
            </a:r>
            <a:r>
              <a:rPr lang="en-US" altLang="zh-CN" sz="2400" i="1" baseline="-25000" dirty="0" err="1">
                <a:latin typeface="Times New Roman" pitchFamily="18" charset="0"/>
              </a:rPr>
              <a:t>i</a:t>
            </a:r>
            <a:r>
              <a:rPr lang="en-US" altLang="zh-CN" sz="2400" dirty="0" err="1">
                <a:latin typeface="Times New Roman" pitchFamily="18" charset="0"/>
              </a:rPr>
              <a:t>|</a:t>
            </a:r>
            <a:r>
              <a:rPr lang="en-US" altLang="zh-CN" sz="2400" i="1" dirty="0" err="1">
                <a:latin typeface="Times New Roman" pitchFamily="18" charset="0"/>
              </a:rPr>
              <a:t>w</a:t>
            </a:r>
            <a:r>
              <a:rPr lang="en-US" altLang="zh-CN" sz="2400" i="1" baseline="-25000" dirty="0" err="1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/>
              <a:t>在</a:t>
            </a:r>
            <a:r>
              <a:rPr lang="zh-CN" altLang="en-US" sz="2400" dirty="0">
                <a:latin typeface="Times New Roman" pitchFamily="18" charset="0"/>
              </a:rPr>
              <a:t>计算时可以将词项之间的关系融入。</a:t>
            </a:r>
            <a:endParaRPr lang="en-US" altLang="zh-CN" sz="24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基于词典来计算</a:t>
            </a:r>
            <a:r>
              <a:rPr lang="en-US" altLang="zh-CN" sz="2000" dirty="0"/>
              <a:t>(</a:t>
            </a:r>
            <a:r>
              <a:rPr lang="zh-CN" altLang="en-US" sz="2000" dirty="0"/>
              <a:t>人工或者自动构造的同义词</a:t>
            </a:r>
            <a:r>
              <a:rPr lang="en-US" altLang="zh-CN" sz="2000" dirty="0"/>
              <a:t>/</a:t>
            </a:r>
            <a:r>
              <a:rPr lang="zh-CN" altLang="en-US" sz="2000" dirty="0"/>
              <a:t>近义词</a:t>
            </a:r>
            <a:r>
              <a:rPr lang="en-US" altLang="zh-CN" sz="2000" dirty="0"/>
              <a:t>/</a:t>
            </a:r>
            <a:r>
              <a:rPr lang="zh-CN" altLang="en-US" sz="2000" dirty="0"/>
              <a:t>翻译词典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itchFamily="18" charset="0"/>
              </a:rPr>
              <a:t>基于语料库来计算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</a:rPr>
              <a:t>标题、摘要 </a:t>
            </a:r>
            <a:r>
              <a:rPr lang="en-US" altLang="zh-CN" sz="2000" dirty="0">
                <a:latin typeface="Times New Roman" pitchFamily="18" charset="0"/>
              </a:rPr>
              <a:t>vs. </a:t>
            </a:r>
            <a:r>
              <a:rPr lang="zh-CN" altLang="en-US" sz="2000" dirty="0">
                <a:latin typeface="Times New Roman" pitchFamily="18" charset="0"/>
              </a:rPr>
              <a:t>文本；文档锚文本 </a:t>
            </a:r>
            <a:r>
              <a:rPr lang="en-US" altLang="zh-CN" sz="2000" dirty="0">
                <a:latin typeface="Times New Roman" pitchFamily="18" charset="0"/>
              </a:rPr>
              <a:t>vs. </a:t>
            </a:r>
            <a:r>
              <a:rPr lang="zh-CN" altLang="en-US" sz="2000" dirty="0">
                <a:latin typeface="Times New Roman" pitchFamily="18" charset="0"/>
              </a:rPr>
              <a:t>文档</a:t>
            </a:r>
            <a:r>
              <a:rPr lang="en-US" altLang="zh-CN" sz="2000" dirty="0">
                <a:latin typeface="Times New Roman" pitchFamily="18" charset="0"/>
              </a:rPr>
              <a:t>)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3203848" y="3443609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翻译概率</a:t>
            </a:r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 flipH="1" flipV="1">
            <a:off x="3995936" y="3875657"/>
            <a:ext cx="1165228" cy="64807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6444208" y="3443609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生成概率</a:t>
            </a:r>
          </a:p>
        </p:txBody>
      </p:sp>
      <p:sp>
        <p:nvSpPr>
          <p:cNvPr id="338955" name="Line 11"/>
          <p:cNvSpPr>
            <a:spLocks noChangeShapeType="1"/>
          </p:cNvSpPr>
          <p:nvPr/>
        </p:nvSpPr>
        <p:spPr bwMode="auto">
          <a:xfrm flipV="1">
            <a:off x="6313936" y="3875657"/>
            <a:ext cx="850351" cy="64757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zh-CN" sz="3600">
                <a:latin typeface="Times New Roman" pitchFamily="18" charset="0"/>
              </a:rPr>
              <a:t>KL</a:t>
            </a:r>
            <a:r>
              <a:rPr lang="zh-CN" altLang="fr-CA" sz="3600">
                <a:latin typeface="Times New Roman" pitchFamily="18" charset="0"/>
              </a:rPr>
              <a:t>距离</a:t>
            </a:r>
            <a:r>
              <a:rPr lang="fr-CA" altLang="zh-CN" sz="3600">
                <a:latin typeface="Times New Roman" pitchFamily="18" charset="0"/>
              </a:rPr>
              <a:t>(</a:t>
            </a:r>
            <a:r>
              <a:rPr lang="zh-CN" altLang="fr-CA" sz="3600">
                <a:latin typeface="Times New Roman" pitchFamily="18" charset="0"/>
              </a:rPr>
              <a:t>相对熵</a:t>
            </a:r>
            <a:r>
              <a:rPr lang="fr-CA" altLang="zh-CN" sz="3600">
                <a:latin typeface="Times New Roman" pitchFamily="18" charset="0"/>
              </a:rPr>
              <a:t>)</a:t>
            </a:r>
            <a:r>
              <a:rPr lang="zh-CN" altLang="fr-CA" sz="3600">
                <a:latin typeface="Times New Roman" pitchFamily="18" charset="0"/>
              </a:rPr>
              <a:t>模型</a:t>
            </a:r>
            <a:endParaRPr lang="zh-CN" altLang="en-US" sz="3200" i="1" baseline="-25000">
              <a:latin typeface="Times New Roman" pitchFamily="18" charset="0"/>
            </a:endParaRPr>
          </a:p>
        </p:txBody>
      </p:sp>
      <p:graphicFrame>
        <p:nvGraphicFramePr>
          <p:cNvPr id="342025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331913" y="4005263"/>
          <a:ext cx="49911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Equation" r:id="rId4" imgW="4991040" imgH="2120760" progId="Equation.DSMT4">
                  <p:embed/>
                </p:oleObj>
              </mc:Choice>
              <mc:Fallback>
                <p:oleObj name="Equation" r:id="rId4" imgW="4991040" imgH="2120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49911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9BE1-B21F-4102-B476-B4E50C6EE9C4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342027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2781300"/>
          <a:ext cx="3733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Equation" r:id="rId6" imgW="2286000" imgH="457200" progId="Equation.3">
                  <p:embed/>
                </p:oleObj>
              </mc:Choice>
              <mc:Fallback>
                <p:oleObj name="Equation" r:id="rId6" imgW="22860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373380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9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546725" y="1557338"/>
          <a:ext cx="359727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Equation" r:id="rId8" imgW="2717640" imgH="1143000" progId="Equation.3">
                  <p:embed/>
                </p:oleObj>
              </mc:Choice>
              <mc:Fallback>
                <p:oleObj name="Equation" r:id="rId8" imgW="2717640" imgH="1143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1557338"/>
                        <a:ext cx="3597275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0" y="297433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42023" name="Object 7"/>
          <p:cNvGraphicFramePr>
            <a:graphicFrameLocks noChangeAspect="1"/>
          </p:cNvGraphicFramePr>
          <p:nvPr/>
        </p:nvGraphicFramePr>
        <p:xfrm>
          <a:off x="827584" y="1772816"/>
          <a:ext cx="30241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Equation" r:id="rId10" imgW="1815840" imgH="431640" progId="Equation.3">
                  <p:embed/>
                </p:oleObj>
              </mc:Choice>
              <mc:Fallback>
                <p:oleObj name="Equation" r:id="rId10" imgW="18158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3024188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2483768" y="4928592"/>
            <a:ext cx="1045708" cy="228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33" name="Rectangle 17"/>
          <p:cNvSpPr>
            <a:spLocks noChangeArrowheads="1"/>
          </p:cNvSpPr>
          <p:nvPr/>
        </p:nvSpPr>
        <p:spPr bwMode="auto">
          <a:xfrm>
            <a:off x="4355976" y="5229200"/>
            <a:ext cx="2241274" cy="38156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34" name="Text Box 18"/>
          <p:cNvSpPr txBox="1">
            <a:spLocks noChangeArrowheads="1"/>
          </p:cNvSpPr>
          <p:nvPr/>
        </p:nvSpPr>
        <p:spPr bwMode="auto">
          <a:xfrm>
            <a:off x="7308850" y="4581525"/>
            <a:ext cx="15843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对同一</a:t>
            </a:r>
            <a:r>
              <a:rPr lang="en-US" altLang="zh-CN" sz="1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lang="zh-CN" altLang="en-US" sz="1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，为常数</a:t>
            </a:r>
          </a:p>
        </p:txBody>
      </p:sp>
      <p:sp>
        <p:nvSpPr>
          <p:cNvPr id="342035" name="Line 19"/>
          <p:cNvSpPr>
            <a:spLocks noChangeShapeType="1"/>
          </p:cNvSpPr>
          <p:nvPr/>
        </p:nvSpPr>
        <p:spPr bwMode="auto">
          <a:xfrm flipV="1">
            <a:off x="3635896" y="4941930"/>
            <a:ext cx="4389079" cy="143254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36" name="Line 20"/>
          <p:cNvSpPr>
            <a:spLocks noChangeShapeType="1"/>
          </p:cNvSpPr>
          <p:nvPr/>
        </p:nvSpPr>
        <p:spPr bwMode="auto">
          <a:xfrm flipV="1">
            <a:off x="6516216" y="4941888"/>
            <a:ext cx="1532227" cy="503336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38" name="Text Box 22"/>
          <p:cNvSpPr txBox="1">
            <a:spLocks noChangeArrowheads="1"/>
          </p:cNvSpPr>
          <p:nvPr/>
        </p:nvSpPr>
        <p:spPr bwMode="auto">
          <a:xfrm>
            <a:off x="2339752" y="6237312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负的交叉熵</a:t>
            </a:r>
          </a:p>
        </p:txBody>
      </p:sp>
      <p:sp>
        <p:nvSpPr>
          <p:cNvPr id="342039" name="Text Box 23"/>
          <p:cNvSpPr txBox="1">
            <a:spLocks noChangeArrowheads="1"/>
          </p:cNvSpPr>
          <p:nvPr/>
        </p:nvSpPr>
        <p:spPr bwMode="auto">
          <a:xfrm>
            <a:off x="6156176" y="3573015"/>
            <a:ext cx="1643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多项分布</a:t>
            </a:r>
            <a:endParaRPr lang="en-US" altLang="zh-CN" sz="1600" dirty="0">
              <a:solidFill>
                <a:schemeClr val="hlin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40" name="Line 24"/>
          <p:cNvSpPr>
            <a:spLocks noChangeShapeType="1"/>
          </p:cNvSpPr>
          <p:nvPr/>
        </p:nvSpPr>
        <p:spPr bwMode="auto">
          <a:xfrm flipV="1">
            <a:off x="6804248" y="3068960"/>
            <a:ext cx="0" cy="3815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-template-2013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course-template-2014</Template>
  <TotalTime>1101</TotalTime>
  <Words>3854</Words>
  <Application>Microsoft Office PowerPoint</Application>
  <PresentationFormat>全屏显示(4:3)</PresentationFormat>
  <Paragraphs>651</Paragraphs>
  <Slides>70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2" baseType="lpstr">
      <vt:lpstr>黑体</vt:lpstr>
      <vt:lpstr>楷体</vt:lpstr>
      <vt:lpstr>宋体</vt:lpstr>
      <vt:lpstr>Arial</vt:lpstr>
      <vt:lpstr>Calibri</vt:lpstr>
      <vt:lpstr>Courier New</vt:lpstr>
      <vt:lpstr>Lucida Sans</vt:lpstr>
      <vt:lpstr>Times New Roman</vt:lpstr>
      <vt:lpstr>Wingdings</vt:lpstr>
      <vt:lpstr>course-template-2013</vt:lpstr>
      <vt:lpstr>公式</vt:lpstr>
      <vt:lpstr>Equation</vt:lpstr>
      <vt:lpstr>PowerPoint 演示文稿</vt:lpstr>
      <vt:lpstr>提纲</vt:lpstr>
      <vt:lpstr>提纲</vt:lpstr>
      <vt:lpstr>统计语言建模IR模型(SLMIR)</vt:lpstr>
      <vt:lpstr>查询似然模型QLM</vt:lpstr>
      <vt:lpstr>QLM求解步骤</vt:lpstr>
      <vt:lpstr>几种QLM中常用的平滑方法</vt:lpstr>
      <vt:lpstr>基于翻译模型的IR模型</vt:lpstr>
      <vt:lpstr>KL距离(相对熵)模型</vt:lpstr>
      <vt:lpstr>本讲内容</vt:lpstr>
      <vt:lpstr>提纲</vt:lpstr>
      <vt:lpstr>什么是分类？</vt:lpstr>
      <vt:lpstr>为什么要分类？</vt:lpstr>
      <vt:lpstr>分类非常普遍</vt:lpstr>
      <vt:lpstr>课堂思考题</vt:lpstr>
      <vt:lpstr>课堂思考题</vt:lpstr>
      <vt:lpstr>课堂思考题</vt:lpstr>
      <vt:lpstr>分类是有监督机器学习的一种</vt:lpstr>
      <vt:lpstr>文本分类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关于训练集和测试集</vt:lpstr>
      <vt:lpstr>关于训练集和测试集</vt:lpstr>
      <vt:lpstr>PowerPoint 演示文稿</vt:lpstr>
      <vt:lpstr>PowerPoint 演示文稿</vt:lpstr>
      <vt:lpstr>PowerPoint 演示文稿</vt:lpstr>
      <vt:lpstr>PowerPoint 演示文稿</vt:lpstr>
      <vt:lpstr>本讲小结</vt:lpstr>
      <vt:lpstr>PowerPoint 演示文稿</vt:lpstr>
      <vt:lpstr>课后习题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Ben He</cp:lastModifiedBy>
  <cp:revision>1130</cp:revision>
  <cp:lastPrinted>2009-09-22T15:48:09Z</cp:lastPrinted>
  <dcterms:created xsi:type="dcterms:W3CDTF">2009-09-21T23:46:17Z</dcterms:created>
  <dcterms:modified xsi:type="dcterms:W3CDTF">2019-08-26T15:56:02Z</dcterms:modified>
</cp:coreProperties>
</file>