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0" r:id="rId1"/>
  </p:sldMasterIdLst>
  <p:notesMasterIdLst>
    <p:notesMasterId r:id="rId89"/>
  </p:notesMasterIdLst>
  <p:handoutMasterIdLst>
    <p:handoutMasterId r:id="rId90"/>
  </p:handoutMasterIdLst>
  <p:sldIdLst>
    <p:sldId id="256" r:id="rId2"/>
    <p:sldId id="374" r:id="rId3"/>
    <p:sldId id="893" r:id="rId4"/>
    <p:sldId id="960" r:id="rId5"/>
    <p:sldId id="961" r:id="rId6"/>
    <p:sldId id="962" r:id="rId7"/>
    <p:sldId id="963" r:id="rId8"/>
    <p:sldId id="964" r:id="rId9"/>
    <p:sldId id="965" r:id="rId10"/>
    <p:sldId id="966" r:id="rId11"/>
    <p:sldId id="967" r:id="rId12"/>
    <p:sldId id="968" r:id="rId13"/>
    <p:sldId id="973" r:id="rId14"/>
    <p:sldId id="969" r:id="rId15"/>
    <p:sldId id="970" r:id="rId16"/>
    <p:sldId id="971" r:id="rId17"/>
    <p:sldId id="972" r:id="rId18"/>
    <p:sldId id="896" r:id="rId19"/>
    <p:sldId id="897" r:id="rId20"/>
    <p:sldId id="898" r:id="rId21"/>
    <p:sldId id="899" r:id="rId22"/>
    <p:sldId id="900" r:id="rId23"/>
    <p:sldId id="987" r:id="rId24"/>
    <p:sldId id="901" r:id="rId25"/>
    <p:sldId id="902" r:id="rId26"/>
    <p:sldId id="982" r:id="rId27"/>
    <p:sldId id="903" r:id="rId28"/>
    <p:sldId id="905" r:id="rId29"/>
    <p:sldId id="906" r:id="rId30"/>
    <p:sldId id="907" r:id="rId31"/>
    <p:sldId id="908" r:id="rId32"/>
    <p:sldId id="986" r:id="rId33"/>
    <p:sldId id="978" r:id="rId34"/>
    <p:sldId id="980" r:id="rId35"/>
    <p:sldId id="983" r:id="rId36"/>
    <p:sldId id="984" r:id="rId37"/>
    <p:sldId id="985" r:id="rId38"/>
    <p:sldId id="910" r:id="rId39"/>
    <p:sldId id="911" r:id="rId40"/>
    <p:sldId id="912" r:id="rId41"/>
    <p:sldId id="976" r:id="rId42"/>
    <p:sldId id="914" r:id="rId43"/>
    <p:sldId id="915" r:id="rId44"/>
    <p:sldId id="916" r:id="rId45"/>
    <p:sldId id="917" r:id="rId46"/>
    <p:sldId id="918" r:id="rId47"/>
    <p:sldId id="919" r:id="rId48"/>
    <p:sldId id="920" r:id="rId49"/>
    <p:sldId id="921" r:id="rId50"/>
    <p:sldId id="922" r:id="rId51"/>
    <p:sldId id="923" r:id="rId52"/>
    <p:sldId id="925" r:id="rId53"/>
    <p:sldId id="926" r:id="rId54"/>
    <p:sldId id="927" r:id="rId55"/>
    <p:sldId id="928" r:id="rId56"/>
    <p:sldId id="929" r:id="rId57"/>
    <p:sldId id="930" r:id="rId58"/>
    <p:sldId id="931" r:id="rId59"/>
    <p:sldId id="932" r:id="rId60"/>
    <p:sldId id="933" r:id="rId61"/>
    <p:sldId id="934" r:id="rId62"/>
    <p:sldId id="935" r:id="rId63"/>
    <p:sldId id="936" r:id="rId64"/>
    <p:sldId id="937" r:id="rId65"/>
    <p:sldId id="954" r:id="rId66"/>
    <p:sldId id="955" r:id="rId67"/>
    <p:sldId id="956" r:id="rId68"/>
    <p:sldId id="957" r:id="rId69"/>
    <p:sldId id="958" r:id="rId70"/>
    <p:sldId id="959" r:id="rId71"/>
    <p:sldId id="938" r:id="rId72"/>
    <p:sldId id="940" r:id="rId73"/>
    <p:sldId id="941" r:id="rId74"/>
    <p:sldId id="942" r:id="rId75"/>
    <p:sldId id="943" r:id="rId76"/>
    <p:sldId id="944" r:id="rId77"/>
    <p:sldId id="945" r:id="rId78"/>
    <p:sldId id="977" r:id="rId79"/>
    <p:sldId id="946" r:id="rId80"/>
    <p:sldId id="947" r:id="rId81"/>
    <p:sldId id="948" r:id="rId82"/>
    <p:sldId id="949" r:id="rId83"/>
    <p:sldId id="950" r:id="rId84"/>
    <p:sldId id="951" r:id="rId85"/>
    <p:sldId id="974" r:id="rId86"/>
    <p:sldId id="953" r:id="rId87"/>
    <p:sldId id="975" r:id="rId88"/>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900CC"/>
    <a:srgbClr val="336699"/>
    <a:srgbClr val="BDD3E9"/>
    <a:srgbClr val="2A7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6" autoAdjust="0"/>
    <p:restoredTop sz="79914" autoAdjust="0"/>
  </p:normalViewPr>
  <p:slideViewPr>
    <p:cSldViewPr>
      <p:cViewPr varScale="1">
        <p:scale>
          <a:sx n="68" d="100"/>
          <a:sy n="68" d="100"/>
        </p:scale>
        <p:origin x="1120" y="52"/>
      </p:cViewPr>
      <p:guideLst>
        <p:guide orient="horz" pos="2160"/>
        <p:guide pos="2880"/>
      </p:guideLst>
    </p:cSldViewPr>
  </p:slideViewPr>
  <p:outlineViewPr>
    <p:cViewPr varScale="1">
      <p:scale>
        <a:sx n="170" d="200"/>
        <a:sy n="170" d="200"/>
      </p:scale>
      <p:origin x="18" y="0"/>
    </p:cViewPr>
  </p:outlineViewPr>
  <p:notesTextViewPr>
    <p:cViewPr>
      <p:scale>
        <a:sx n="100" d="100"/>
        <a:sy n="100" d="100"/>
      </p:scale>
      <p:origin x="0" y="0"/>
    </p:cViewPr>
  </p:notesTextViewPr>
  <p:sorterViewPr>
    <p:cViewPr>
      <p:scale>
        <a:sx n="66" d="100"/>
        <a:sy n="66" d="100"/>
      </p:scale>
      <p:origin x="0" y="3696"/>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27.08.2019</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254322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6573631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20699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52221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82710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56915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51029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35429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386084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70768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45600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过学习即过拟合</a:t>
            </a:r>
            <a:endParaRPr lang="de-DE" dirty="0"/>
          </a:p>
        </p:txBody>
      </p:sp>
    </p:spTree>
    <p:extLst>
      <p:ext uri="{BB962C8B-B14F-4D97-AF65-F5344CB8AC3E}">
        <p14:creationId xmlns:p14="http://schemas.microsoft.com/office/powerpoint/2010/main" val="1452974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de-DE" dirty="0"/>
              <a:t>t: </a:t>
            </a:r>
            <a:r>
              <a:rPr lang="zh-CN" altLang="en-US" dirty="0"/>
              <a:t>特征，即词项；</a:t>
            </a:r>
            <a:r>
              <a:rPr lang="en-US" altLang="zh-CN" dirty="0"/>
              <a:t>c</a:t>
            </a:r>
            <a:r>
              <a:rPr lang="zh-CN" altLang="en-US" dirty="0"/>
              <a:t>：分类；</a:t>
            </a:r>
            <a:r>
              <a:rPr lang="en-US" altLang="zh-CN" dirty="0"/>
              <a:t>L</a:t>
            </a:r>
            <a:r>
              <a:rPr lang="zh-CN" altLang="en-US" dirty="0"/>
              <a:t>：特征</a:t>
            </a:r>
            <a:r>
              <a:rPr lang="en-US" altLang="zh-CN" dirty="0"/>
              <a:t>-</a:t>
            </a:r>
            <a:r>
              <a:rPr lang="zh-CN" altLang="en-US" dirty="0"/>
              <a:t>效用 二元组集合，初始为空</a:t>
            </a:r>
            <a:endParaRPr lang="en-US" altLang="zh-CN" dirty="0"/>
          </a:p>
          <a:p>
            <a:r>
              <a:rPr lang="zh-CN" altLang="en-US" dirty="0"/>
              <a:t>返回前</a:t>
            </a:r>
            <a:r>
              <a:rPr lang="en-US" altLang="zh-CN" dirty="0"/>
              <a:t>k</a:t>
            </a:r>
            <a:r>
              <a:rPr lang="zh-CN" altLang="en-US" dirty="0"/>
              <a:t>个效用</a:t>
            </a:r>
            <a:r>
              <a:rPr lang="en-US" altLang="zh-CN" dirty="0"/>
              <a:t>(utility)</a:t>
            </a:r>
            <a:r>
              <a:rPr lang="zh-CN" altLang="en-US" dirty="0"/>
              <a:t>最大的特征集合</a:t>
            </a:r>
            <a:endParaRPr lang="en-US" altLang="zh-CN" dirty="0"/>
          </a:p>
          <a:p>
            <a:r>
              <a:rPr lang="en-US" altLang="zh-CN" dirty="0"/>
              <a:t>1</a:t>
            </a:r>
            <a:r>
              <a:rPr lang="zh-CN" altLang="en-US" dirty="0"/>
              <a:t>：从语料集提取词汇表；</a:t>
            </a:r>
            <a:r>
              <a:rPr lang="en-US" altLang="zh-CN" dirty="0"/>
              <a:t>2</a:t>
            </a:r>
            <a:r>
              <a:rPr lang="zh-CN" altLang="en-US" dirty="0"/>
              <a:t>：二元组集合置空；</a:t>
            </a:r>
            <a:r>
              <a:rPr lang="en-US" altLang="zh-CN" dirty="0"/>
              <a:t>3</a:t>
            </a:r>
            <a:r>
              <a:rPr lang="zh-CN" altLang="en-US" dirty="0"/>
              <a:t>：遍历每个词项</a:t>
            </a:r>
            <a:r>
              <a:rPr lang="en-US" altLang="zh-CN" dirty="0"/>
              <a:t>t</a:t>
            </a:r>
            <a:r>
              <a:rPr lang="zh-CN" altLang="en-US" dirty="0"/>
              <a:t>；</a:t>
            </a:r>
            <a:r>
              <a:rPr lang="en-US" altLang="zh-CN" dirty="0"/>
              <a:t>4</a:t>
            </a:r>
            <a:r>
              <a:rPr lang="zh-CN" altLang="en-US" dirty="0"/>
              <a:t>：计算特征效用；</a:t>
            </a:r>
            <a:r>
              <a:rPr lang="en-US" altLang="zh-CN" dirty="0"/>
              <a:t>5</a:t>
            </a:r>
            <a:r>
              <a:rPr lang="zh-CN" altLang="en-US" dirty="0"/>
              <a:t>：将</a:t>
            </a:r>
            <a:r>
              <a:rPr lang="en-US" altLang="zh-CN" dirty="0"/>
              <a:t>A(t, c)</a:t>
            </a:r>
            <a:r>
              <a:rPr lang="zh-CN" altLang="en-US" dirty="0"/>
              <a:t>放入</a:t>
            </a:r>
            <a:r>
              <a:rPr lang="en-US" altLang="zh-CN" dirty="0"/>
              <a:t>L</a:t>
            </a:r>
            <a:r>
              <a:rPr lang="zh-CN" altLang="en-US" dirty="0"/>
              <a:t>集合；</a:t>
            </a:r>
            <a:endParaRPr lang="en-US" altLang="zh-CN" dirty="0"/>
          </a:p>
          <a:p>
            <a:r>
              <a:rPr lang="en-US" altLang="zh-CN" dirty="0"/>
              <a:t>6</a:t>
            </a:r>
            <a:r>
              <a:rPr lang="zh-CN" altLang="en-US" dirty="0"/>
              <a:t>：返回效用最大的</a:t>
            </a:r>
            <a:r>
              <a:rPr lang="en-US" altLang="zh-CN" dirty="0"/>
              <a:t>k</a:t>
            </a:r>
            <a:r>
              <a:rPr lang="zh-CN" altLang="en-US" dirty="0"/>
              <a:t>个特征</a:t>
            </a:r>
            <a:endParaRPr lang="en-US" altLang="zh-CN" dirty="0"/>
          </a:p>
          <a:p>
            <a:endParaRPr lang="de-DE" dirty="0"/>
          </a:p>
        </p:txBody>
      </p:sp>
    </p:spTree>
    <p:extLst>
      <p:ext uri="{BB962C8B-B14F-4D97-AF65-F5344CB8AC3E}">
        <p14:creationId xmlns:p14="http://schemas.microsoft.com/office/powerpoint/2010/main" val="2367369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211340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r>
              <a:rPr lang="zh-CN" altLang="en-US" dirty="0">
                <a:ea typeface="黑体" pitchFamily="49" charset="-122"/>
              </a:rPr>
              <a:t>特征子集的最优性：这是一个</a:t>
            </a:r>
            <a:r>
              <a:rPr lang="en-US" altLang="zh-CN" dirty="0">
                <a:ea typeface="黑体" pitchFamily="49" charset="-122"/>
              </a:rPr>
              <a:t>NP-hard</a:t>
            </a:r>
            <a:r>
              <a:rPr lang="zh-CN" altLang="en-US" dirty="0">
                <a:ea typeface="黑体" pitchFamily="49" charset="-122"/>
              </a:rPr>
              <a:t>的问题，其实很难找到最优子集</a:t>
            </a:r>
            <a:endParaRPr lang="zh-CN" altLang="en-US" dirty="0"/>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23</a:t>
            </a:fld>
            <a:endParaRPr lang="en-US"/>
          </a:p>
        </p:txBody>
      </p:sp>
    </p:spTree>
    <p:extLst>
      <p:ext uri="{BB962C8B-B14F-4D97-AF65-F5344CB8AC3E}">
        <p14:creationId xmlns:p14="http://schemas.microsoft.com/office/powerpoint/2010/main" val="301122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57174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sz="1200" b="1" i="0" kern="1200" dirty="0">
                <a:solidFill>
                  <a:srgbClr val="000000"/>
                </a:solidFill>
                <a:effectLst/>
                <a:latin typeface="Times New Roman" pitchFamily="16" charset="0"/>
                <a:ea typeface="+mn-ea"/>
                <a:cs typeface="+mn-cs"/>
              </a:rPr>
              <a:t>Mutual information</a:t>
            </a:r>
            <a:r>
              <a:rPr lang="en-US" altLang="zh-CN" sz="1200" b="0" i="0" kern="1200" dirty="0">
                <a:solidFill>
                  <a:srgbClr val="000000"/>
                </a:solidFill>
                <a:effectLst/>
                <a:latin typeface="Times New Roman" pitchFamily="16" charset="0"/>
                <a:ea typeface="+mn-ea"/>
                <a:cs typeface="+mn-cs"/>
              </a:rPr>
              <a:t> measures how much one random variables tells us about another.</a:t>
            </a:r>
          </a:p>
          <a:p>
            <a:r>
              <a:rPr lang="zh-CN" altLang="en-US" sz="1200" b="0" i="0" kern="1200" dirty="0">
                <a:solidFill>
                  <a:srgbClr val="000000"/>
                </a:solidFill>
                <a:effectLst/>
                <a:latin typeface="Times New Roman" pitchFamily="16" charset="0"/>
                <a:ea typeface="+mn-ea"/>
                <a:cs typeface="+mn-cs"/>
              </a:rPr>
              <a:t>当</a:t>
            </a:r>
            <a:r>
              <a:rPr lang="en-US" altLang="zh-CN" sz="1200" b="0" i="0" kern="1200" dirty="0">
                <a:solidFill>
                  <a:srgbClr val="000000"/>
                </a:solidFill>
                <a:effectLst/>
                <a:latin typeface="Times New Roman" pitchFamily="16" charset="0"/>
                <a:ea typeface="+mn-ea"/>
                <a:cs typeface="+mn-cs"/>
              </a:rPr>
              <a:t>P(U=e</a:t>
            </a:r>
            <a:r>
              <a:rPr lang="en-US" altLang="zh-CN" sz="1200" b="0" i="0" kern="1200" baseline="-25000" dirty="0">
                <a:solidFill>
                  <a:srgbClr val="000000"/>
                </a:solidFill>
                <a:effectLst/>
                <a:latin typeface="Times New Roman" pitchFamily="16" charset="0"/>
                <a:ea typeface="+mn-ea"/>
                <a:cs typeface="+mn-cs"/>
              </a:rPr>
              <a:t>t</a:t>
            </a:r>
            <a:r>
              <a:rPr lang="en-US" altLang="zh-CN" sz="1200" b="0" i="0" kern="1200" dirty="0">
                <a:solidFill>
                  <a:srgbClr val="000000"/>
                </a:solidFill>
                <a:effectLst/>
                <a:latin typeface="Times New Roman" pitchFamily="16" charset="0"/>
                <a:ea typeface="+mn-ea"/>
                <a:cs typeface="+mn-cs"/>
              </a:rPr>
              <a:t>)</a:t>
            </a:r>
            <a:r>
              <a:rPr lang="zh-CN" altLang="en-US" sz="1200" b="0" i="0" kern="1200" dirty="0">
                <a:solidFill>
                  <a:srgbClr val="000000"/>
                </a:solidFill>
                <a:effectLst/>
                <a:latin typeface="Times New Roman" pitchFamily="16" charset="0"/>
                <a:ea typeface="+mn-ea"/>
                <a:cs typeface="+mn-cs"/>
              </a:rPr>
              <a:t>和</a:t>
            </a:r>
            <a:r>
              <a:rPr lang="en-US" altLang="zh-CN" sz="1200" b="0" i="0" kern="1200" dirty="0">
                <a:solidFill>
                  <a:srgbClr val="000000"/>
                </a:solidFill>
                <a:effectLst/>
                <a:latin typeface="Times New Roman" pitchFamily="16" charset="0"/>
                <a:ea typeface="+mn-ea"/>
                <a:cs typeface="+mn-cs"/>
              </a:rPr>
              <a:t>P(C=</a:t>
            </a:r>
            <a:r>
              <a:rPr lang="en-US" altLang="zh-CN" sz="1200" b="0" i="0" kern="1200" dirty="0" err="1">
                <a:solidFill>
                  <a:srgbClr val="000000"/>
                </a:solidFill>
                <a:effectLst/>
                <a:latin typeface="Times New Roman" pitchFamily="16" charset="0"/>
                <a:ea typeface="+mn-ea"/>
                <a:cs typeface="+mn-cs"/>
              </a:rPr>
              <a:t>e</a:t>
            </a:r>
            <a:r>
              <a:rPr lang="en-US" altLang="zh-CN" sz="1200" b="0" i="0" kern="1200" baseline="-25000" dirty="0" err="1">
                <a:solidFill>
                  <a:srgbClr val="000000"/>
                </a:solidFill>
                <a:effectLst/>
                <a:latin typeface="Times New Roman" pitchFamily="16" charset="0"/>
                <a:ea typeface="+mn-ea"/>
                <a:cs typeface="+mn-cs"/>
              </a:rPr>
              <a:t>c</a:t>
            </a:r>
            <a:r>
              <a:rPr lang="en-US" altLang="zh-CN" sz="1200" b="0" i="0" kern="1200" dirty="0">
                <a:solidFill>
                  <a:srgbClr val="000000"/>
                </a:solidFill>
                <a:effectLst/>
                <a:latin typeface="Times New Roman" pitchFamily="16" charset="0"/>
                <a:ea typeface="+mn-ea"/>
                <a:cs typeface="+mn-cs"/>
              </a:rPr>
              <a:t>)</a:t>
            </a:r>
            <a:r>
              <a:rPr lang="zh-CN" altLang="en-US" sz="1200" b="0" i="0" kern="1200" dirty="0">
                <a:solidFill>
                  <a:srgbClr val="000000"/>
                </a:solidFill>
                <a:effectLst/>
                <a:latin typeface="Times New Roman" pitchFamily="16" charset="0"/>
                <a:ea typeface="+mn-ea"/>
                <a:cs typeface="+mn-cs"/>
              </a:rPr>
              <a:t>完全独立，</a:t>
            </a:r>
            <a:r>
              <a:rPr lang="en-US" altLang="zh-CN" sz="1200" b="0" i="0" kern="1200" dirty="0">
                <a:solidFill>
                  <a:srgbClr val="000000"/>
                </a:solidFill>
                <a:effectLst/>
                <a:latin typeface="Times New Roman" pitchFamily="16" charset="0"/>
                <a:ea typeface="+mn-ea"/>
                <a:cs typeface="+mn-cs"/>
              </a:rPr>
              <a:t>log</a:t>
            </a:r>
            <a:r>
              <a:rPr lang="en-US" altLang="zh-CN" sz="1200" b="0" i="0" kern="1200" baseline="-25000" dirty="0">
                <a:solidFill>
                  <a:srgbClr val="000000"/>
                </a:solidFill>
                <a:effectLst/>
                <a:latin typeface="Times New Roman" pitchFamily="16" charset="0"/>
                <a:ea typeface="+mn-ea"/>
                <a:cs typeface="+mn-cs"/>
              </a:rPr>
              <a:t>2</a:t>
            </a:r>
            <a:r>
              <a:rPr lang="zh-CN" altLang="en-US" sz="1200" b="0" i="0" kern="1200" dirty="0">
                <a:solidFill>
                  <a:srgbClr val="000000"/>
                </a:solidFill>
                <a:effectLst/>
                <a:latin typeface="Times New Roman" pitchFamily="16" charset="0"/>
                <a:ea typeface="+mn-ea"/>
                <a:cs typeface="+mn-cs"/>
              </a:rPr>
              <a:t>里的部分</a:t>
            </a:r>
            <a:r>
              <a:rPr lang="en-US" altLang="zh-CN" sz="1200" b="0" i="0" kern="1200" dirty="0">
                <a:solidFill>
                  <a:srgbClr val="000000"/>
                </a:solidFill>
                <a:effectLst/>
                <a:latin typeface="Times New Roman" pitchFamily="16" charset="0"/>
                <a:ea typeface="+mn-ea"/>
                <a:cs typeface="+mn-cs"/>
              </a:rPr>
              <a:t>=1</a:t>
            </a:r>
            <a:r>
              <a:rPr lang="zh-CN" altLang="en-US" sz="1200" b="0" i="0" kern="1200" dirty="0">
                <a:solidFill>
                  <a:srgbClr val="000000"/>
                </a:solidFill>
                <a:effectLst/>
                <a:latin typeface="Times New Roman" pitchFamily="16" charset="0"/>
                <a:ea typeface="+mn-ea"/>
                <a:cs typeface="+mn-cs"/>
              </a:rPr>
              <a:t>，互信息</a:t>
            </a:r>
            <a:r>
              <a:rPr lang="en-US" altLang="zh-CN" sz="1200" b="0" i="0" kern="1200" dirty="0">
                <a:solidFill>
                  <a:srgbClr val="000000"/>
                </a:solidFill>
                <a:effectLst/>
                <a:latin typeface="Times New Roman" pitchFamily="16" charset="0"/>
                <a:ea typeface="+mn-ea"/>
                <a:cs typeface="+mn-cs"/>
              </a:rPr>
              <a:t>=0</a:t>
            </a:r>
          </a:p>
          <a:p>
            <a:endParaRPr lang="en-US" sz="1200" b="0" i="0" kern="1200" dirty="0">
              <a:solidFill>
                <a:srgbClr val="000000"/>
              </a:solidFill>
              <a:effectLst/>
              <a:latin typeface="Times New Roman" pitchFamily="16" charset="0"/>
              <a:ea typeface="+mn-ea"/>
              <a:cs typeface="+mn-cs"/>
            </a:endParaRPr>
          </a:p>
          <a:p>
            <a:endParaRPr lang="de-DE" dirty="0"/>
          </a:p>
        </p:txBody>
      </p:sp>
    </p:spTree>
    <p:extLst>
      <p:ext uri="{BB962C8B-B14F-4D97-AF65-F5344CB8AC3E}">
        <p14:creationId xmlns:p14="http://schemas.microsoft.com/office/powerpoint/2010/main" val="2010266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D9157590-F254-48AC-8C2E-8BE1F1A86EC2}" type="slidenum">
              <a:rPr lang="en-US" altLang="zh-CN" smtClean="0"/>
              <a:pPr/>
              <a:t>26</a:t>
            </a:fld>
            <a:endParaRPr lang="en-US" altLang="zh-CN"/>
          </a:p>
        </p:txBody>
      </p:sp>
      <p:sp>
        <p:nvSpPr>
          <p:cNvPr id="137219" name="Rectangle 2"/>
          <p:cNvSpPr>
            <a:spLocks noGrp="1" noRot="1" noChangeAspect="1" noChangeArrowheads="1" noTextEdit="1"/>
          </p:cNvSpPr>
          <p:nvPr>
            <p:ph type="sldImg"/>
          </p:nvPr>
        </p:nvSpPr>
        <p:spPr>
          <a:xfrm>
            <a:off x="1258888" y="720725"/>
            <a:ext cx="4791075" cy="3594100"/>
          </a:xfrm>
          <a:ln/>
        </p:spPr>
      </p:sp>
      <p:sp>
        <p:nvSpPr>
          <p:cNvPr id="137220" name="Rectangle 3"/>
          <p:cNvSpPr>
            <a:spLocks noGrp="1" noChangeArrowheads="1"/>
          </p:cNvSpPr>
          <p:nvPr>
            <p:ph type="body" idx="1"/>
          </p:nvPr>
        </p:nvSpPr>
        <p:spPr>
          <a:noFill/>
          <a:ln/>
        </p:spPr>
        <p:txBody>
          <a:bodyPr/>
          <a:lstStyle/>
          <a:p>
            <a:pPr eaLnBrk="1" hangingPunct="1"/>
            <a:r>
              <a:rPr lang="en-US" altLang="zh-CN" dirty="0"/>
              <a:t>M</a:t>
            </a:r>
            <a:r>
              <a:rPr lang="zh-CN" altLang="en-US" dirty="0"/>
              <a:t>：类别数量</a:t>
            </a:r>
            <a:endParaRPr lang="en-US" altLang="zh-CN" dirty="0"/>
          </a:p>
          <a:p>
            <a:pPr eaLnBrk="1" hangingPunct="1"/>
            <a:r>
              <a:rPr lang="en-US" altLang="zh-CN" dirty="0"/>
              <a:t>Entropy</a:t>
            </a:r>
            <a:r>
              <a:rPr lang="zh-CN" altLang="en-US" dirty="0"/>
              <a:t>：分布越均匀</a:t>
            </a:r>
            <a:r>
              <a:rPr lang="en-US" altLang="zh-CN" dirty="0"/>
              <a:t>Entropy</a:t>
            </a:r>
            <a:r>
              <a:rPr lang="zh-CN" altLang="en-US" dirty="0"/>
              <a:t>越大</a:t>
            </a:r>
            <a:endParaRPr lang="en-US" altLang="zh-CN" dirty="0"/>
          </a:p>
          <a:p>
            <a:pPr eaLnBrk="1" hangingPunct="1"/>
            <a:r>
              <a:rPr lang="en-US" altLang="zh-CN" dirty="0"/>
              <a:t>IG</a:t>
            </a:r>
            <a:r>
              <a:rPr lang="zh-CN" altLang="en-US" dirty="0"/>
              <a:t>：特征</a:t>
            </a:r>
            <a:r>
              <a:rPr lang="en-US" altLang="zh-CN" dirty="0"/>
              <a:t>t</a:t>
            </a:r>
            <a:r>
              <a:rPr lang="zh-CN" altLang="en-US" dirty="0"/>
              <a:t>对分类带来的信息（熵）增益，去除（即不考虑）特征</a:t>
            </a:r>
            <a:r>
              <a:rPr lang="en-US" altLang="zh-CN" dirty="0"/>
              <a:t>t</a:t>
            </a:r>
            <a:r>
              <a:rPr lang="zh-CN" altLang="en-US" dirty="0"/>
              <a:t>后的信息损失。红色部分：包含或不包含</a:t>
            </a:r>
            <a:r>
              <a:rPr lang="en-US" altLang="zh-CN" dirty="0"/>
              <a:t>t</a:t>
            </a:r>
            <a:r>
              <a:rPr lang="zh-CN" altLang="en-US" dirty="0"/>
              <a:t>的文档的信息熵累加，越小说明分类越偏，</a:t>
            </a:r>
            <a:r>
              <a:rPr lang="en-US" altLang="zh-CN" dirty="0"/>
              <a:t>=0</a:t>
            </a:r>
            <a:r>
              <a:rPr lang="zh-CN" altLang="en-US" dirty="0"/>
              <a:t>表示全部属于某一类，越大则分布越均匀。</a:t>
            </a:r>
            <a:endParaRPr lang="en-US" altLang="zh-CN" dirty="0"/>
          </a:p>
          <a:p>
            <a:pPr eaLnBrk="1" hangingPunct="1"/>
            <a:r>
              <a:rPr lang="zh-CN" altLang="en-US" dirty="0"/>
              <a:t>注意</a:t>
            </a:r>
            <a:r>
              <a:rPr lang="en-US" altLang="zh-CN" dirty="0"/>
              <a:t>log P</a:t>
            </a:r>
            <a:r>
              <a:rPr lang="zh-CN" altLang="en-US" dirty="0"/>
              <a:t>是负数，最后红色项的括弧里面其实是两个正数相加</a:t>
            </a:r>
            <a:endParaRPr lang="zh-CN" altLang="zh-CN" dirty="0"/>
          </a:p>
        </p:txBody>
      </p:sp>
    </p:spTree>
    <p:extLst>
      <p:ext uri="{BB962C8B-B14F-4D97-AF65-F5344CB8AC3E}">
        <p14:creationId xmlns:p14="http://schemas.microsoft.com/office/powerpoint/2010/main" val="3036182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假设是二类分类问题</a:t>
            </a:r>
            <a:endParaRPr lang="en-US" altLang="zh-CN" dirty="0"/>
          </a:p>
          <a:p>
            <a:r>
              <a:rPr lang="en-US" dirty="0"/>
              <a:t>N1.</a:t>
            </a:r>
            <a:r>
              <a:rPr lang="zh-CN" altLang="en-US" dirty="0"/>
              <a:t>表示</a:t>
            </a:r>
            <a:r>
              <a:rPr lang="en-US" altLang="zh-CN" dirty="0"/>
              <a:t>N10</a:t>
            </a:r>
            <a:r>
              <a:rPr lang="zh-CN" altLang="en-US" dirty="0"/>
              <a:t>和</a:t>
            </a:r>
            <a:r>
              <a:rPr lang="en-US" altLang="zh-CN" dirty="0"/>
              <a:t>N11</a:t>
            </a:r>
            <a:r>
              <a:rPr lang="zh-CN" altLang="en-US" dirty="0"/>
              <a:t>的并集，其它同理</a:t>
            </a:r>
            <a:endParaRPr lang="de-DE" dirty="0"/>
          </a:p>
        </p:txBody>
      </p:sp>
    </p:spTree>
    <p:extLst>
      <p:ext uri="{BB962C8B-B14F-4D97-AF65-F5344CB8AC3E}">
        <p14:creationId xmlns:p14="http://schemas.microsoft.com/office/powerpoint/2010/main" val="3996252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对照上一页公式可求出特征 </a:t>
            </a:r>
            <a:r>
              <a:rPr lang="en-US" altLang="zh-CN" dirty="0"/>
              <a:t>export</a:t>
            </a:r>
            <a:r>
              <a:rPr lang="zh-CN" altLang="en-US" dirty="0"/>
              <a:t>相对类别</a:t>
            </a:r>
            <a:r>
              <a:rPr lang="en-US" altLang="zh-CN" dirty="0"/>
              <a:t>poultry</a:t>
            </a:r>
            <a:r>
              <a:rPr lang="zh-CN" altLang="en-US" dirty="0"/>
              <a:t>的效用</a:t>
            </a:r>
            <a:endParaRPr lang="de-DE" dirty="0"/>
          </a:p>
        </p:txBody>
      </p:sp>
    </p:spTree>
    <p:extLst>
      <p:ext uri="{BB962C8B-B14F-4D97-AF65-F5344CB8AC3E}">
        <p14:creationId xmlns:p14="http://schemas.microsoft.com/office/powerpoint/2010/main" val="3009638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2116705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a:t>MI</a:t>
            </a:r>
            <a:r>
              <a:rPr lang="zh-CN" altLang="en-US" dirty="0"/>
              <a:t>：互信息</a:t>
            </a:r>
            <a:endParaRPr lang="en-US" altLang="zh-CN" dirty="0"/>
          </a:p>
          <a:p>
            <a:r>
              <a:rPr lang="en-US" altLang="zh-CN" dirty="0"/>
              <a:t>frequency</a:t>
            </a:r>
            <a:r>
              <a:rPr lang="zh-CN" altLang="en-US" dirty="0"/>
              <a:t>：基于词频选择特征</a:t>
            </a:r>
            <a:endParaRPr lang="en-US" altLang="zh-CN" dirty="0"/>
          </a:p>
          <a:p>
            <a:r>
              <a:rPr lang="en-US" altLang="zh-CN" dirty="0" err="1"/>
              <a:t>chisquare</a:t>
            </a:r>
            <a:r>
              <a:rPr lang="zh-CN" altLang="en-US" dirty="0"/>
              <a:t>：基于卡方选择特征</a:t>
            </a:r>
            <a:endParaRPr lang="en-US" altLang="zh-CN" dirty="0"/>
          </a:p>
          <a:p>
            <a:endParaRPr lang="en-US" dirty="0"/>
          </a:p>
          <a:p>
            <a:r>
              <a:rPr lang="zh-CN" altLang="en-US" dirty="0"/>
              <a:t>基于词频选择特征不是一个最优的方法</a:t>
            </a:r>
            <a:endParaRPr lang="en-US" altLang="zh-CN" dirty="0"/>
          </a:p>
          <a:p>
            <a:r>
              <a:rPr lang="zh-CN" altLang="en-US" dirty="0"/>
              <a:t>最优</a:t>
            </a:r>
            <a:r>
              <a:rPr lang="en-US" altLang="zh-CN" dirty="0"/>
              <a:t>F1</a:t>
            </a:r>
            <a:r>
              <a:rPr lang="zh-CN" altLang="en-US" dirty="0"/>
              <a:t>都不是出现在最</a:t>
            </a:r>
            <a:r>
              <a:rPr lang="zh-CN" altLang="en-US"/>
              <a:t>右端（即使用所有特征），</a:t>
            </a:r>
            <a:r>
              <a:rPr lang="zh-CN" altLang="en-US" dirty="0"/>
              <a:t>因此有必要进行特征选择</a:t>
            </a:r>
            <a:endParaRPr lang="de-DE" dirty="0"/>
          </a:p>
        </p:txBody>
      </p:sp>
    </p:spTree>
    <p:extLst>
      <p:ext uri="{BB962C8B-B14F-4D97-AF65-F5344CB8AC3E}">
        <p14:creationId xmlns:p14="http://schemas.microsoft.com/office/powerpoint/2010/main" val="2696504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5224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r>
              <a:rPr lang="en-US" altLang="zh-CN" dirty="0"/>
              <a:t>N, ABCD</a:t>
            </a:r>
            <a:r>
              <a:rPr lang="zh-CN" altLang="en-US" dirty="0"/>
              <a:t>的定义见</a:t>
            </a:r>
            <a:r>
              <a:rPr lang="en-US" altLang="zh-CN" dirty="0"/>
              <a:t>34</a:t>
            </a:r>
            <a:r>
              <a:rPr lang="zh-CN" altLang="en-US" dirty="0"/>
              <a:t>页卡方法</a:t>
            </a:r>
            <a:endParaRPr lang="en-US" altLang="zh-CN" dirty="0"/>
          </a:p>
          <a:p>
            <a:r>
              <a:rPr lang="zh-CN" altLang="en-US" dirty="0"/>
              <a:t>同样，若</a:t>
            </a:r>
            <a:r>
              <a:rPr lang="en-US" altLang="zh-CN" dirty="0"/>
              <a:t>P(t), P(c)</a:t>
            </a:r>
            <a:r>
              <a:rPr lang="zh-CN" altLang="en-US" dirty="0"/>
              <a:t>相互独立，</a:t>
            </a:r>
            <a:r>
              <a:rPr lang="en-US" altLang="zh-CN" dirty="0"/>
              <a:t>I(t, c)=0</a:t>
            </a:r>
            <a:endParaRPr lang="zh-CN" altLang="en-US" dirty="0"/>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32</a:t>
            </a:fld>
            <a:endParaRPr lang="en-US"/>
          </a:p>
        </p:txBody>
      </p:sp>
    </p:spTree>
    <p:extLst>
      <p:ext uri="{BB962C8B-B14F-4D97-AF65-F5344CB8AC3E}">
        <p14:creationId xmlns:p14="http://schemas.microsoft.com/office/powerpoint/2010/main" val="38991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481886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D9157590-F254-48AC-8C2E-8BE1F1A86EC2}" type="slidenum">
              <a:rPr lang="en-US" altLang="zh-CN" smtClean="0"/>
              <a:pPr/>
              <a:t>33</a:t>
            </a:fld>
            <a:endParaRPr lang="en-US" altLang="zh-CN"/>
          </a:p>
        </p:txBody>
      </p:sp>
      <p:sp>
        <p:nvSpPr>
          <p:cNvPr id="137219" name="Rectangle 2"/>
          <p:cNvSpPr>
            <a:spLocks noGrp="1" noRot="1" noChangeAspect="1" noChangeArrowheads="1" noTextEdit="1"/>
          </p:cNvSpPr>
          <p:nvPr>
            <p:ph type="sldImg"/>
          </p:nvPr>
        </p:nvSpPr>
        <p:spPr>
          <a:xfrm>
            <a:off x="1258888" y="720725"/>
            <a:ext cx="4791075" cy="3594100"/>
          </a:xfrm>
          <a:ln/>
        </p:spPr>
      </p:sp>
      <p:sp>
        <p:nvSpPr>
          <p:cNvPr id="137220"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4282562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96664E0-422E-4ED2-8B55-B9F6B3A241D8}" type="slidenum">
              <a:rPr lang="en-US" altLang="zh-CN" smtClean="0"/>
              <a:pPr/>
              <a:t>34</a:t>
            </a:fld>
            <a:endParaRPr lang="en-US" altLang="zh-CN"/>
          </a:p>
        </p:txBody>
      </p:sp>
      <p:sp>
        <p:nvSpPr>
          <p:cNvPr id="139267" name="Rectangle 2"/>
          <p:cNvSpPr>
            <a:spLocks noGrp="1" noRot="1" noChangeAspect="1" noChangeArrowheads="1" noTextEdit="1"/>
          </p:cNvSpPr>
          <p:nvPr>
            <p:ph type="sldImg"/>
          </p:nvPr>
        </p:nvSpPr>
        <p:spPr>
          <a:xfrm>
            <a:off x="1258888" y="720725"/>
            <a:ext cx="4791075" cy="3594100"/>
          </a:xfrm>
          <a:ln/>
        </p:spPr>
      </p:sp>
      <p:sp>
        <p:nvSpPr>
          <p:cNvPr id="139268" name="Rectangle 3"/>
          <p:cNvSpPr>
            <a:spLocks noGrp="1" noChangeArrowheads="1"/>
          </p:cNvSpPr>
          <p:nvPr>
            <p:ph type="body" idx="1"/>
          </p:nvPr>
        </p:nvSpPr>
        <p:spPr>
          <a:noFill/>
          <a:ln/>
        </p:spPr>
        <p:txBody>
          <a:bodyPr/>
          <a:lstStyle/>
          <a:p>
            <a:pPr eaLnBrk="1" hangingPunct="1"/>
            <a:r>
              <a:rPr lang="zh-CN" altLang="en-US" dirty="0"/>
              <a:t>独立性小，特征重要</a:t>
            </a:r>
            <a:endParaRPr lang="en-US" altLang="zh-CN" dirty="0"/>
          </a:p>
          <a:p>
            <a:pPr eaLnBrk="1" hangingPunct="1"/>
            <a:r>
              <a:rPr lang="zh-CN" altLang="en-US" dirty="0"/>
              <a:t>卡方公式相当于使用特征</a:t>
            </a:r>
            <a:r>
              <a:rPr lang="en-US" altLang="zh-CN" dirty="0"/>
              <a:t>t</a:t>
            </a:r>
            <a:r>
              <a:rPr lang="zh-CN" altLang="en-US" dirty="0"/>
              <a:t>进行分类的</a:t>
            </a:r>
            <a:r>
              <a:rPr lang="en-US" altLang="zh-CN" dirty="0"/>
              <a:t>accuracy</a:t>
            </a:r>
            <a:r>
              <a:rPr lang="zh-CN" altLang="en-US" dirty="0"/>
              <a:t>的另一种计算方式（</a:t>
            </a:r>
            <a:r>
              <a:rPr lang="en-US" altLang="zh-CN" dirty="0"/>
              <a:t>AD/N</a:t>
            </a:r>
            <a:r>
              <a:rPr lang="zh-CN" altLang="en-US" dirty="0"/>
              <a:t>之外的一种计算方式）</a:t>
            </a:r>
            <a:endParaRPr lang="en-US" altLang="zh-CN" dirty="0"/>
          </a:p>
          <a:p>
            <a:pPr eaLnBrk="1" hangingPunct="1"/>
            <a:r>
              <a:rPr lang="zh-CN" altLang="en-US" dirty="0"/>
              <a:t>最后选择卡方最大的特征</a:t>
            </a:r>
            <a:endParaRPr lang="zh-CN" altLang="zh-CN" dirty="0"/>
          </a:p>
        </p:txBody>
      </p:sp>
    </p:spTree>
    <p:extLst>
      <p:ext uri="{BB962C8B-B14F-4D97-AF65-F5344CB8AC3E}">
        <p14:creationId xmlns:p14="http://schemas.microsoft.com/office/powerpoint/2010/main" val="2496239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1D6F0AE2-CE85-4B24-B94C-621749711AD7}" type="slidenum">
              <a:rPr lang="en-US" altLang="zh-CN" smtClean="0"/>
              <a:pPr/>
              <a:t>35</a:t>
            </a:fld>
            <a:endParaRPr lang="en-US" altLang="zh-CN"/>
          </a:p>
        </p:txBody>
      </p:sp>
      <p:sp>
        <p:nvSpPr>
          <p:cNvPr id="141315" name="Rectangle 2"/>
          <p:cNvSpPr>
            <a:spLocks noGrp="1" noRot="1" noChangeAspect="1" noChangeArrowheads="1" noTextEdit="1"/>
          </p:cNvSpPr>
          <p:nvPr>
            <p:ph type="sldImg"/>
          </p:nvPr>
        </p:nvSpPr>
        <p:spPr>
          <a:xfrm>
            <a:off x="1258888" y="720725"/>
            <a:ext cx="4791075" cy="3594100"/>
          </a:xfrm>
          <a:ln/>
        </p:spPr>
      </p:sp>
      <p:sp>
        <p:nvSpPr>
          <p:cNvPr id="141316" name="Rectangle 3"/>
          <p:cNvSpPr>
            <a:spLocks noGrp="1" noChangeArrowheads="1"/>
          </p:cNvSpPr>
          <p:nvPr>
            <p:ph type="body" idx="1"/>
          </p:nvPr>
        </p:nvSpPr>
        <p:spPr>
          <a:noFill/>
          <a:ln/>
        </p:spPr>
        <p:txBody>
          <a:bodyPr/>
          <a:lstStyle/>
          <a:p>
            <a:pPr eaLnBrk="1" hangingPunct="1"/>
            <a:r>
              <a:rPr lang="en-US" altLang="zh-CN" dirty="0"/>
              <a:t>TS:</a:t>
            </a:r>
            <a:r>
              <a:rPr lang="en-US" altLang="zh-CN" baseline="0" dirty="0"/>
              <a:t> term strength</a:t>
            </a:r>
            <a:r>
              <a:rPr lang="zh-CN" altLang="en-US" baseline="0" dirty="0"/>
              <a:t>，详见后面给出的参考论文</a:t>
            </a:r>
            <a:endParaRPr lang="en-US" altLang="zh-CN" baseline="0" dirty="0"/>
          </a:p>
          <a:p>
            <a:pPr eaLnBrk="1" hangingPunct="1"/>
            <a:r>
              <a:rPr lang="zh-CN" altLang="en-US" baseline="0" dirty="0"/>
              <a:t>卡方结果最好</a:t>
            </a:r>
            <a:endParaRPr lang="zh-CN" altLang="zh-CN" dirty="0"/>
          </a:p>
        </p:txBody>
      </p:sp>
    </p:spTree>
    <p:extLst>
      <p:ext uri="{BB962C8B-B14F-4D97-AF65-F5344CB8AC3E}">
        <p14:creationId xmlns:p14="http://schemas.microsoft.com/office/powerpoint/2010/main" val="7218309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B26B74D6-5303-4C3B-B119-D990C3BD03B7}" type="slidenum">
              <a:rPr lang="en-US" altLang="zh-CN" smtClean="0"/>
              <a:pPr/>
              <a:t>36</a:t>
            </a:fld>
            <a:endParaRPr lang="en-US" altLang="zh-CN"/>
          </a:p>
        </p:txBody>
      </p:sp>
      <p:sp>
        <p:nvSpPr>
          <p:cNvPr id="142339" name="Rectangle 2"/>
          <p:cNvSpPr>
            <a:spLocks noGrp="1" noRot="1" noChangeAspect="1" noChangeArrowheads="1" noTextEdit="1"/>
          </p:cNvSpPr>
          <p:nvPr>
            <p:ph type="sldImg"/>
          </p:nvPr>
        </p:nvSpPr>
        <p:spPr>
          <a:xfrm>
            <a:off x="1258888" y="720725"/>
            <a:ext cx="4791075" cy="3594100"/>
          </a:xfrm>
          <a:ln/>
        </p:spPr>
      </p:sp>
      <p:sp>
        <p:nvSpPr>
          <p:cNvPr id="142340" name="Rectangle 3"/>
          <p:cNvSpPr>
            <a:spLocks noGrp="1" noChangeArrowheads="1"/>
          </p:cNvSpPr>
          <p:nvPr>
            <p:ph type="body" idx="1"/>
          </p:nvPr>
        </p:nvSpPr>
        <p:spPr>
          <a:noFill/>
          <a:ln/>
        </p:spPr>
        <p:txBody>
          <a:bodyPr/>
          <a:lstStyle/>
          <a:p>
            <a:pPr eaLnBrk="1" hangingPunct="1"/>
            <a:endParaRPr lang="zh-CN" altLang="zh-CN" dirty="0"/>
          </a:p>
        </p:txBody>
      </p:sp>
    </p:spTree>
    <p:extLst>
      <p:ext uri="{BB962C8B-B14F-4D97-AF65-F5344CB8AC3E}">
        <p14:creationId xmlns:p14="http://schemas.microsoft.com/office/powerpoint/2010/main" val="1465900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74770CC3-4564-4AD6-A9F9-3A92C794121A}" type="slidenum">
              <a:rPr lang="en-US" altLang="zh-CN" smtClean="0"/>
              <a:pPr/>
              <a:t>37</a:t>
            </a:fld>
            <a:endParaRPr lang="en-US" altLang="zh-CN"/>
          </a:p>
        </p:txBody>
      </p:sp>
      <p:sp>
        <p:nvSpPr>
          <p:cNvPr id="143363" name="Rectangle 2"/>
          <p:cNvSpPr>
            <a:spLocks noGrp="1" noRot="1" noChangeAspect="1" noChangeArrowheads="1" noTextEdit="1"/>
          </p:cNvSpPr>
          <p:nvPr>
            <p:ph type="sldImg"/>
          </p:nvPr>
        </p:nvSpPr>
        <p:spPr>
          <a:xfrm>
            <a:off x="1258888" y="720725"/>
            <a:ext cx="4791075" cy="3594100"/>
          </a:xfrm>
          <a:ln/>
        </p:spPr>
      </p:sp>
      <p:sp>
        <p:nvSpPr>
          <p:cNvPr id="143364" name="Rectangle 3"/>
          <p:cNvSpPr>
            <a:spLocks noGrp="1" noChangeArrowheads="1"/>
          </p:cNvSpPr>
          <p:nvPr>
            <p:ph type="body" idx="1"/>
          </p:nvPr>
        </p:nvSpPr>
        <p:spPr>
          <a:noFill/>
          <a:ln/>
        </p:spPr>
        <p:txBody>
          <a:bodyPr/>
          <a:lstStyle/>
          <a:p>
            <a:pPr eaLnBrk="1" hangingPunct="1"/>
            <a:r>
              <a:rPr lang="en-US" altLang="zh-CN" dirty="0"/>
              <a:t>TS</a:t>
            </a:r>
            <a:r>
              <a:rPr lang="zh-CN" altLang="en-US" dirty="0"/>
              <a:t>：</a:t>
            </a:r>
            <a:r>
              <a:rPr lang="en-US" altLang="zh-CN" dirty="0"/>
              <a:t>term strength</a:t>
            </a:r>
            <a:r>
              <a:rPr lang="zh-CN" altLang="en-US" dirty="0"/>
              <a:t>，详见以上论文</a:t>
            </a:r>
            <a:endParaRPr lang="en-US" altLang="zh-CN" dirty="0"/>
          </a:p>
          <a:p>
            <a:pPr eaLnBrk="1" hangingPunct="1"/>
            <a:endParaRPr lang="en-US" altLang="zh-CN" dirty="0"/>
          </a:p>
          <a:p>
            <a:pPr eaLnBrk="1" hangingPunct="1"/>
            <a:r>
              <a:rPr lang="zh-CN" altLang="en-US" dirty="0"/>
              <a:t>以上结论并不一定具有普遍意义，实际结果会随数据集变化</a:t>
            </a:r>
            <a:endParaRPr lang="zh-CN" altLang="zh-CN" dirty="0"/>
          </a:p>
        </p:txBody>
      </p:sp>
    </p:spTree>
    <p:extLst>
      <p:ext uri="{BB962C8B-B14F-4D97-AF65-F5344CB8AC3E}">
        <p14:creationId xmlns:p14="http://schemas.microsoft.com/office/powerpoint/2010/main" val="42044668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11378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989810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861539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230776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4029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0302825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中心向量即第九讲中的质心</a:t>
            </a:r>
            <a:r>
              <a:rPr lang="en-US" altLang="zh-CN" dirty="0"/>
              <a:t>Centroid</a:t>
            </a:r>
            <a:endParaRPr lang="de-DE" dirty="0"/>
          </a:p>
        </p:txBody>
      </p:sp>
    </p:spTree>
    <p:extLst>
      <p:ext uri="{BB962C8B-B14F-4D97-AF65-F5344CB8AC3E}">
        <p14:creationId xmlns:p14="http://schemas.microsoft.com/office/powerpoint/2010/main" val="2820695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802968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训练：计算每一类的中心向量</a:t>
            </a:r>
            <a:endParaRPr lang="en-US" altLang="zh-CN" dirty="0"/>
          </a:p>
          <a:p>
            <a:r>
              <a:rPr lang="zh-CN" altLang="en-US" dirty="0"/>
              <a:t>测试：赋距离最小的类</a:t>
            </a:r>
            <a:endParaRPr lang="de-DE" dirty="0"/>
          </a:p>
        </p:txBody>
      </p:sp>
    </p:spTree>
    <p:extLst>
      <p:ext uri="{BB962C8B-B14F-4D97-AF65-F5344CB8AC3E}">
        <p14:creationId xmlns:p14="http://schemas.microsoft.com/office/powerpoint/2010/main" val="42072917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黑点是三个类的中心点</a:t>
            </a:r>
            <a:endParaRPr lang="en-US" altLang="zh-CN" dirty="0"/>
          </a:p>
          <a:p>
            <a:r>
              <a:rPr lang="zh-CN" altLang="en-US" dirty="0"/>
              <a:t>*离</a:t>
            </a:r>
            <a:r>
              <a:rPr lang="en-US" altLang="zh-CN" dirty="0"/>
              <a:t>China</a:t>
            </a:r>
            <a:r>
              <a:rPr lang="zh-CN" altLang="en-US" dirty="0"/>
              <a:t>类的中心向量距离最小</a:t>
            </a:r>
            <a:endParaRPr lang="de-DE" dirty="0"/>
          </a:p>
        </p:txBody>
      </p:sp>
    </p:spTree>
    <p:extLst>
      <p:ext uri="{BB962C8B-B14F-4D97-AF65-F5344CB8AC3E}">
        <p14:creationId xmlns:p14="http://schemas.microsoft.com/office/powerpoint/2010/main" val="17354924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157415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训练：与训练文档集体积成线性关系</a:t>
            </a:r>
            <a:endParaRPr lang="en-US" altLang="zh-CN" dirty="0"/>
          </a:p>
          <a:p>
            <a:r>
              <a:rPr lang="zh-CN" altLang="en-US" dirty="0"/>
              <a:t>测试：与类别数量线性关联</a:t>
            </a:r>
            <a:endParaRPr lang="de-DE" dirty="0"/>
          </a:p>
        </p:txBody>
      </p:sp>
    </p:spTree>
    <p:extLst>
      <p:ext uri="{BB962C8B-B14F-4D97-AF65-F5344CB8AC3E}">
        <p14:creationId xmlns:p14="http://schemas.microsoft.com/office/powerpoint/2010/main" val="3976264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下页举例说明</a:t>
            </a:r>
            <a:endParaRPr lang="de-DE" dirty="0"/>
          </a:p>
        </p:txBody>
      </p:sp>
    </p:spTree>
    <p:extLst>
      <p:ext uri="{BB962C8B-B14F-4D97-AF65-F5344CB8AC3E}">
        <p14:creationId xmlns:p14="http://schemas.microsoft.com/office/powerpoint/2010/main" val="2059981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a:t>非凸规划：问题不能用凸函数描述。局部最优不一定全局最优</a:t>
            </a:r>
            <a:endParaRPr lang="de-DE" dirty="0"/>
          </a:p>
        </p:txBody>
      </p:sp>
    </p:spTree>
    <p:extLst>
      <p:ext uri="{BB962C8B-B14F-4D97-AF65-F5344CB8AC3E}">
        <p14:creationId xmlns:p14="http://schemas.microsoft.com/office/powerpoint/2010/main" val="29815861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360399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491333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976379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701455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a:t>1NN</a:t>
            </a:r>
            <a:r>
              <a:rPr lang="zh-CN" altLang="en-US" dirty="0"/>
              <a:t>属于</a:t>
            </a:r>
            <a:r>
              <a:rPr lang="en-US" altLang="zh-CN" dirty="0"/>
              <a:t>o</a:t>
            </a:r>
            <a:r>
              <a:rPr lang="zh-CN" altLang="en-US" dirty="0"/>
              <a:t>类；</a:t>
            </a:r>
            <a:r>
              <a:rPr lang="en-US" altLang="zh-CN" dirty="0"/>
              <a:t>3NN</a:t>
            </a:r>
            <a:r>
              <a:rPr lang="zh-CN" altLang="en-US" dirty="0"/>
              <a:t>属于</a:t>
            </a:r>
            <a:r>
              <a:rPr lang="en-US" altLang="zh-CN" dirty="0"/>
              <a:t>x</a:t>
            </a:r>
            <a:r>
              <a:rPr lang="zh-CN" altLang="en-US" dirty="0"/>
              <a:t>类</a:t>
            </a:r>
            <a:endParaRPr lang="de-DE" dirty="0"/>
          </a:p>
        </p:txBody>
      </p:sp>
    </p:spTree>
    <p:extLst>
      <p:ext uri="{BB962C8B-B14F-4D97-AF65-F5344CB8AC3E}">
        <p14:creationId xmlns:p14="http://schemas.microsoft.com/office/powerpoint/2010/main" val="27452740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训练：预处理（已标记）数据，选择一个</a:t>
            </a:r>
            <a:r>
              <a:rPr lang="en-US" altLang="zh-CN" dirty="0"/>
              <a:t>k</a:t>
            </a:r>
            <a:r>
              <a:rPr lang="zh-CN" altLang="en-US" dirty="0"/>
              <a:t>值</a:t>
            </a:r>
            <a:endParaRPr lang="en-US" altLang="zh-CN" dirty="0"/>
          </a:p>
          <a:p>
            <a:endParaRPr lang="en-US" dirty="0"/>
          </a:p>
          <a:p>
            <a:r>
              <a:rPr lang="zh-CN" altLang="en-US" dirty="0"/>
              <a:t>经验</a:t>
            </a:r>
            <a:r>
              <a:rPr lang="en-US" altLang="zh-CN" dirty="0"/>
              <a:t>k</a:t>
            </a:r>
            <a:r>
              <a:rPr lang="en-US" altLang="zh-CN" sz="1200" b="0" i="0" kern="1200" dirty="0">
                <a:solidFill>
                  <a:srgbClr val="000000"/>
                </a:solidFill>
                <a:effectLst/>
                <a:latin typeface="Times New Roman" pitchFamily="16" charset="0"/>
                <a:ea typeface="+mn-ea"/>
                <a:cs typeface="+mn-cs"/>
              </a:rPr>
              <a:t>=3</a:t>
            </a:r>
            <a:r>
              <a:rPr lang="zh-CN" altLang="en-US" sz="1200" b="0" i="0" kern="1200" dirty="0">
                <a:solidFill>
                  <a:srgbClr val="000000"/>
                </a:solidFill>
                <a:effectLst/>
                <a:latin typeface="Times New Roman" pitchFamily="16" charset="0"/>
                <a:ea typeface="+mn-ea"/>
                <a:cs typeface="+mn-cs"/>
              </a:rPr>
              <a:t>，取值上限</a:t>
            </a:r>
            <a:r>
              <a:rPr lang="en-US" altLang="zh-CN" sz="1200" b="0" i="0" kern="1200" dirty="0" err="1">
                <a:solidFill>
                  <a:srgbClr val="000000"/>
                </a:solidFill>
                <a:effectLst/>
                <a:latin typeface="Times New Roman" pitchFamily="16" charset="0"/>
                <a:ea typeface="+mn-ea"/>
                <a:cs typeface="+mn-cs"/>
              </a:rPr>
              <a:t>sqrt</a:t>
            </a:r>
            <a:r>
              <a:rPr lang="en-US" altLang="zh-CN" sz="1200" b="0" i="0" kern="1200" dirty="0">
                <a:solidFill>
                  <a:srgbClr val="000000"/>
                </a:solidFill>
                <a:effectLst/>
                <a:latin typeface="Times New Roman" pitchFamily="16" charset="0"/>
                <a:ea typeface="+mn-ea"/>
                <a:cs typeface="+mn-cs"/>
              </a:rPr>
              <a:t>(n)</a:t>
            </a:r>
            <a:endParaRPr lang="de-DE" dirty="0"/>
          </a:p>
        </p:txBody>
      </p:sp>
    </p:spTree>
    <p:extLst>
      <p:ext uri="{BB962C8B-B14F-4D97-AF65-F5344CB8AC3E}">
        <p14:creationId xmlns:p14="http://schemas.microsoft.com/office/powerpoint/2010/main" val="7503133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pPr marL="285750" indent="-285750">
              <a:buAutoNum type="romanLcParenBoth"/>
            </a:pPr>
            <a:r>
              <a:rPr lang="de-DE" dirty="0"/>
              <a:t>o; (ii) x; (iii) o; (iv) x; (v) o</a:t>
            </a:r>
          </a:p>
          <a:p>
            <a:pPr marL="0" indent="0">
              <a:buNone/>
            </a:pPr>
            <a:endParaRPr lang="de-DE" dirty="0"/>
          </a:p>
          <a:p>
            <a:pPr marL="0" indent="0">
              <a:buNone/>
            </a:pPr>
            <a:r>
              <a:rPr lang="de-DE" dirty="0"/>
              <a:t>Rocchio</a:t>
            </a:r>
            <a:r>
              <a:rPr lang="zh-CN" altLang="en-US" dirty="0"/>
              <a:t>考虑到类别中心的距离</a:t>
            </a:r>
            <a:endParaRPr lang="de-DE" dirty="0"/>
          </a:p>
        </p:txBody>
      </p:sp>
    </p:spTree>
    <p:extLst>
      <p:ext uri="{BB962C8B-B14F-4D97-AF65-F5344CB8AC3E}">
        <p14:creationId xmlns:p14="http://schemas.microsoft.com/office/powerpoint/2010/main" val="41764012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测试时需要与每一个训练样本计算距离</a:t>
            </a:r>
            <a:endParaRPr lang="de-DE" dirty="0"/>
          </a:p>
        </p:txBody>
      </p:sp>
    </p:spTree>
    <p:extLst>
      <p:ext uri="{BB962C8B-B14F-4D97-AF65-F5344CB8AC3E}">
        <p14:creationId xmlns:p14="http://schemas.microsoft.com/office/powerpoint/2010/main" val="17362484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倾向于大类</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由前面的</a:t>
            </a:r>
            <a:r>
              <a:rPr lang="en-US" altLang="zh-CN" dirty="0">
                <a:solidFill>
                  <a:schemeClr val="tx1"/>
                </a:solidFill>
                <a:latin typeface="Times New Roman" pitchFamily="18" charset="0"/>
                <a:ea typeface="黑体" pitchFamily="49" charset="-122"/>
              </a:rPr>
              <a:t>15NN</a:t>
            </a:r>
            <a:r>
              <a:rPr lang="zh-CN" altLang="en-US" dirty="0">
                <a:solidFill>
                  <a:schemeClr val="tx1"/>
                </a:solidFill>
                <a:latin typeface="Times New Roman" pitchFamily="18" charset="0"/>
                <a:ea typeface="黑体" pitchFamily="49" charset="-122"/>
              </a:rPr>
              <a:t>例子可知</a:t>
            </a:r>
            <a:endParaRPr lang="en-US" altLang="zh-CN"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将相似度考虑在内：不仅仅考虑前</a:t>
            </a:r>
            <a:r>
              <a:rPr lang="en-US" altLang="zh-CN" dirty="0">
                <a:solidFill>
                  <a:schemeClr val="tx1"/>
                </a:solidFill>
                <a:latin typeface="Times New Roman" pitchFamily="18" charset="0"/>
                <a:ea typeface="黑体" pitchFamily="49" charset="-122"/>
              </a:rPr>
              <a:t>k</a:t>
            </a:r>
            <a:r>
              <a:rPr lang="zh-CN" altLang="en-US">
                <a:solidFill>
                  <a:schemeClr val="tx1"/>
                </a:solidFill>
                <a:latin typeface="Times New Roman" pitchFamily="18" charset="0"/>
                <a:ea typeface="黑体" pitchFamily="49" charset="-122"/>
              </a:rPr>
              <a:t>个邻居中有几个属于某一类，也考虑与这些邻居的距离</a:t>
            </a:r>
            <a:endParaRPr lang="de-DE" dirty="0"/>
          </a:p>
        </p:txBody>
      </p:sp>
    </p:spTree>
    <p:extLst>
      <p:ext uri="{BB962C8B-B14F-4D97-AF65-F5344CB8AC3E}">
        <p14:creationId xmlns:p14="http://schemas.microsoft.com/office/powerpoint/2010/main" val="17577871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3381625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这里</a:t>
            </a:r>
            <a:r>
              <a:rPr lang="en-US" altLang="zh-CN" dirty="0"/>
              <a:t>d</a:t>
            </a:r>
            <a:r>
              <a:rPr lang="de-DE" altLang="zh-CN" dirty="0"/>
              <a:t>_i</a:t>
            </a:r>
            <a:r>
              <a:rPr lang="de-DE" altLang="zh-CN" baseline="0" dirty="0"/>
              <a:t> </a:t>
            </a:r>
            <a:r>
              <a:rPr lang="zh-CN" altLang="en-US" baseline="0" dirty="0"/>
              <a:t>表示文档</a:t>
            </a:r>
            <a:r>
              <a:rPr lang="en-US" altLang="zh-CN" baseline="0" dirty="0"/>
              <a:t>d</a:t>
            </a:r>
            <a:r>
              <a:rPr lang="zh-CN" altLang="en-US" baseline="0" dirty="0"/>
              <a:t>的第</a:t>
            </a:r>
            <a:r>
              <a:rPr lang="en-US" altLang="zh-CN" baseline="0" dirty="0" err="1"/>
              <a:t>i</a:t>
            </a:r>
            <a:r>
              <a:rPr lang="zh-CN" altLang="en-US" baseline="0" dirty="0"/>
              <a:t>维特征，即上一页的</a:t>
            </a:r>
            <a:r>
              <a:rPr lang="en-US" altLang="zh-CN" baseline="0" dirty="0" err="1"/>
              <a:t>x_i</a:t>
            </a:r>
            <a:endParaRPr lang="en-US" altLang="zh-CN" dirty="0"/>
          </a:p>
        </p:txBody>
      </p:sp>
    </p:spTree>
    <p:extLst>
      <p:ext uri="{BB962C8B-B14F-4D97-AF65-F5344CB8AC3E}">
        <p14:creationId xmlns:p14="http://schemas.microsoft.com/office/powerpoint/2010/main" val="36910206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306941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08891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935380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法向量：垂直于给定平面的向量</a:t>
            </a:r>
            <a:endParaRPr lang="de-DE" dirty="0"/>
          </a:p>
        </p:txBody>
      </p:sp>
    </p:spTree>
    <p:extLst>
      <p:ext uri="{BB962C8B-B14F-4D97-AF65-F5344CB8AC3E}">
        <p14:creationId xmlns:p14="http://schemas.microsoft.com/office/powerpoint/2010/main" val="10283855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err="1"/>
              <a:t>w_i</a:t>
            </a:r>
            <a:r>
              <a:rPr lang="zh-CN" altLang="en-US" dirty="0"/>
              <a:t>即所谓 </a:t>
            </a:r>
            <a:r>
              <a:rPr lang="en-US" altLang="zh-CN" dirty="0"/>
              <a:t>log-odd</a:t>
            </a:r>
            <a:r>
              <a:rPr lang="zh-CN" altLang="en-US" dirty="0"/>
              <a:t>。以上公式相当于</a:t>
            </a:r>
            <a:r>
              <a:rPr lang="zh-CN" altLang="en-US" baseline="0" dirty="0"/>
              <a:t> </a:t>
            </a:r>
            <a:r>
              <a:rPr lang="en-US" altLang="zh-CN" dirty="0"/>
              <a:t>p(</a:t>
            </a:r>
            <a:r>
              <a:rPr lang="en-US" altLang="zh-CN" dirty="0" err="1"/>
              <a:t>c|d</a:t>
            </a:r>
            <a:r>
              <a:rPr lang="en-US" altLang="zh-CN" dirty="0"/>
              <a:t>) – p(not</a:t>
            </a:r>
            <a:r>
              <a:rPr lang="en-US" altLang="zh-CN" baseline="0" dirty="0"/>
              <a:t> </a:t>
            </a:r>
            <a:r>
              <a:rPr lang="en-US" altLang="zh-CN" dirty="0" err="1"/>
              <a:t>c|d</a:t>
            </a:r>
            <a:r>
              <a:rPr lang="en-US" altLang="zh-CN" dirty="0"/>
              <a:t>)</a:t>
            </a:r>
            <a:endParaRPr lang="de-DE" dirty="0"/>
          </a:p>
        </p:txBody>
      </p:sp>
    </p:spTree>
    <p:extLst>
      <p:ext uri="{BB962C8B-B14F-4D97-AF65-F5344CB8AC3E}">
        <p14:creationId xmlns:p14="http://schemas.microsoft.com/office/powerpoint/2010/main" val="12159206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8520806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构建线性分类器的关键是是权重的学习</a:t>
            </a:r>
            <a:endParaRPr lang="de-DE" dirty="0"/>
          </a:p>
        </p:txBody>
      </p:sp>
    </p:spTree>
    <p:extLst>
      <p:ext uri="{BB962C8B-B14F-4D97-AF65-F5344CB8AC3E}">
        <p14:creationId xmlns:p14="http://schemas.microsoft.com/office/powerpoint/2010/main" val="24966860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332676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zh-CN" altLang="en-US" dirty="0"/>
              <a:t>理想上，应该选择边缘距离最大化的超平面</a:t>
            </a:r>
            <a:endParaRPr lang="de-DE" altLang="zh-CN" dirty="0"/>
          </a:p>
          <a:p>
            <a:endParaRPr lang="de-DE" dirty="0"/>
          </a:p>
        </p:txBody>
      </p:sp>
    </p:spTree>
    <p:extLst>
      <p:ext uri="{BB962C8B-B14F-4D97-AF65-F5344CB8AC3E}">
        <p14:creationId xmlns:p14="http://schemas.microsoft.com/office/powerpoint/2010/main" val="21529496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2562531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a:t>比较依赖于训练数据量</a:t>
            </a:r>
            <a:endParaRPr lang="de-DE"/>
          </a:p>
        </p:txBody>
      </p:sp>
    </p:spTree>
    <p:extLst>
      <p:ext uri="{BB962C8B-B14F-4D97-AF65-F5344CB8AC3E}">
        <p14:creationId xmlns:p14="http://schemas.microsoft.com/office/powerpoint/2010/main" val="3694409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8943166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a:t>bias</a:t>
            </a:r>
            <a:r>
              <a:rPr lang="zh-CN" altLang="en-US" dirty="0"/>
              <a:t>和</a:t>
            </a:r>
            <a:r>
              <a:rPr lang="en-US" altLang="zh-CN" dirty="0"/>
              <a:t>variance</a:t>
            </a:r>
            <a:r>
              <a:rPr lang="zh-CN" altLang="en-US"/>
              <a:t>定义见下一页</a:t>
            </a:r>
            <a:endParaRPr lang="de-DE" dirty="0"/>
          </a:p>
        </p:txBody>
      </p:sp>
    </p:spTree>
    <p:extLst>
      <p:ext uri="{BB962C8B-B14F-4D97-AF65-F5344CB8AC3E}">
        <p14:creationId xmlns:p14="http://schemas.microsoft.com/office/powerpoint/2010/main" val="2575937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8819050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FA933B1-AB57-42C6-A7DF-E096F0AC0997}" type="slidenum">
              <a:rPr lang="en-US" altLang="zh-CN">
                <a:latin typeface="Lucida Sans" pitchFamily="34" charset="0"/>
                <a:cs typeface="Arial Unicode MS" pitchFamily="34" charset="-122"/>
              </a:rPr>
              <a:pPr/>
              <a:t>78</a:t>
            </a:fld>
            <a:endParaRPr lang="en-US" altLang="zh-CN">
              <a:latin typeface="Lucida Sans" pitchFamily="34" charset="0"/>
              <a:cs typeface="Arial Unicode MS" pitchFamily="34" charset="-122"/>
            </a:endParaRPr>
          </a:p>
        </p:txBody>
      </p:sp>
      <p:sp>
        <p:nvSpPr>
          <p:cNvPr id="59395" name="Rectangle 2"/>
          <p:cNvSpPr>
            <a:spLocks noGrp="1" noRot="1" noChangeAspect="1" noChangeArrowheads="1" noTextEdit="1"/>
          </p:cNvSpPr>
          <p:nvPr>
            <p:ph type="sldImg"/>
          </p:nvPr>
        </p:nvSpPr>
        <p:spPr>
          <a:xfrm>
            <a:off x="1258888" y="720725"/>
            <a:ext cx="4791075" cy="3594100"/>
          </a:xfrm>
          <a:ln/>
        </p:spPr>
      </p:sp>
      <p:sp>
        <p:nvSpPr>
          <p:cNvPr id="59396" name="Rectangle 3"/>
          <p:cNvSpPr>
            <a:spLocks noGrp="1" noChangeArrowheads="1"/>
          </p:cNvSpPr>
          <p:nvPr>
            <p:ph type="body" idx="1"/>
          </p:nvPr>
        </p:nvSpPr>
        <p:spPr>
          <a:noFill/>
          <a:ln/>
        </p:spPr>
        <p:txBody>
          <a:bodyPr/>
          <a:lstStyle/>
          <a:p>
            <a:r>
              <a:rPr lang="zh-CN" altLang="en-US" dirty="0">
                <a:latin typeface="Arial" pitchFamily="34" charset="0"/>
              </a:rPr>
              <a:t>方差：模型对数据的拟合程度</a:t>
            </a:r>
            <a:endParaRPr lang="en-US" altLang="zh-CN" dirty="0">
              <a:latin typeface="Arial" pitchFamily="34" charset="0"/>
            </a:endParaRPr>
          </a:p>
          <a:p>
            <a:r>
              <a:rPr lang="zh-CN" altLang="en-US" dirty="0">
                <a:latin typeface="Arial" pitchFamily="34" charset="0"/>
              </a:rPr>
              <a:t>偏差：模型预测结果与数据的差异</a:t>
            </a:r>
            <a:endParaRPr lang="en-US" altLang="zh-CN" dirty="0">
              <a:latin typeface="Arial" pitchFamily="34" charset="0"/>
            </a:endParaRPr>
          </a:p>
          <a:p>
            <a:r>
              <a:rPr lang="zh-CN" altLang="en-US" dirty="0">
                <a:latin typeface="Arial" pitchFamily="34" charset="0"/>
              </a:rPr>
              <a:t>高方差：需要大量训练数据</a:t>
            </a:r>
            <a:endParaRPr lang="en-US" altLang="zh-CN" dirty="0">
              <a:latin typeface="Arial" pitchFamily="34" charset="0"/>
            </a:endParaRPr>
          </a:p>
          <a:p>
            <a:r>
              <a:rPr lang="zh-CN" altLang="en-US">
                <a:latin typeface="Arial" pitchFamily="34" charset="0"/>
              </a:rPr>
              <a:t>高偏差：对数据稀疏的容错性较好</a:t>
            </a:r>
            <a:endParaRPr lang="en-US" altLang="zh-CN" dirty="0">
              <a:latin typeface="Arial" pitchFamily="34" charset="0"/>
            </a:endParaRPr>
          </a:p>
        </p:txBody>
      </p:sp>
    </p:spTree>
    <p:extLst>
      <p:ext uri="{BB962C8B-B14F-4D97-AF65-F5344CB8AC3E}">
        <p14:creationId xmlns:p14="http://schemas.microsoft.com/office/powerpoint/2010/main" val="16884173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0502192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标签：一篇文档可以隶属的类别数</a:t>
            </a:r>
            <a:endParaRPr lang="de-DE" dirty="0"/>
          </a:p>
        </p:txBody>
      </p:sp>
    </p:spTree>
    <p:extLst>
      <p:ext uri="{BB962C8B-B14F-4D97-AF65-F5344CB8AC3E}">
        <p14:creationId xmlns:p14="http://schemas.microsoft.com/office/powerpoint/2010/main" val="3509281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8242508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9677212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51565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048543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008412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43106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84194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2019</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1013" y="2362200"/>
            <a:ext cx="8251825" cy="830263"/>
          </a:xfrm>
          <a:prstGeom prst="rect">
            <a:avLst/>
          </a:prstGeom>
        </p:spPr>
        <p:txBody>
          <a:bodyPr wrap="none">
            <a:spAutoFit/>
          </a:bodyPr>
          <a:lstStyle/>
          <a:p>
            <a:pPr algn="ctr">
              <a:defRPr/>
            </a:pPr>
            <a:r>
              <a:rPr lang="en-US" altLang="zh-CN" sz="4800" b="1" dirty="0">
                <a:solidFill>
                  <a:srgbClr val="139CB7"/>
                </a:solidFill>
                <a:latin typeface="Times New Roman" panose="02020603050405020304" pitchFamily="18" charset="0"/>
                <a:ea typeface="Arial Unicode MS" charset="0"/>
                <a:cs typeface="Times New Roman" panose="02020603050405020304" pitchFamily="18" charset="0"/>
              </a:rPr>
              <a:t>Modern </a:t>
            </a:r>
            <a:r>
              <a:rPr lang="en-US" sz="4800" b="1" dirty="0">
                <a:solidFill>
                  <a:srgbClr val="139CB7"/>
                </a:solidFill>
                <a:latin typeface="Times New Roman" panose="02020603050405020304" pitchFamily="18" charset="0"/>
                <a:ea typeface="Arial Unicode MS" charset="0"/>
                <a:cs typeface="Times New Roman" panose="02020603050405020304" pitchFamily="18" charset="0"/>
              </a:rPr>
              <a:t>Information Retrieval</a:t>
            </a:r>
          </a:p>
        </p:txBody>
      </p:sp>
      <p:sp>
        <p:nvSpPr>
          <p:cNvPr id="9" name="TextBox 8"/>
          <p:cNvSpPr txBox="1"/>
          <p:nvPr/>
        </p:nvSpPr>
        <p:spPr>
          <a:xfrm>
            <a:off x="1600200" y="4437063"/>
            <a:ext cx="6019800" cy="1815882"/>
          </a:xfrm>
          <a:prstGeom prst="rect">
            <a:avLst/>
          </a:prstGeom>
          <a:noFill/>
        </p:spPr>
        <p:txBody>
          <a:bodyPr>
            <a:spAutoFit/>
          </a:bodyPr>
          <a:lstStyle/>
          <a:p>
            <a:pPr algn="ctr">
              <a:defRPr/>
            </a:pPr>
            <a:endParaRPr lang="en-US" altLang="zh-CN" sz="2800" dirty="0">
              <a:solidFill>
                <a:srgbClr val="FFFF00"/>
              </a:solidFill>
              <a:latin typeface="+mn-ea"/>
              <a:ea typeface="+mn-ea"/>
              <a:cs typeface="Times New Roman" pitchFamily="18" charset="0"/>
            </a:endParaRPr>
          </a:p>
          <a:p>
            <a:pPr algn="ctr">
              <a:defRPr/>
            </a:pPr>
            <a:r>
              <a:rPr lang="zh-CN" altLang="en-US" sz="2800" kern="1200" dirty="0">
                <a:solidFill>
                  <a:schemeClr val="bg1"/>
                </a:solidFill>
                <a:latin typeface="+mn-ea"/>
                <a:ea typeface="+mn-ea"/>
                <a:cs typeface="Times New Roman" pitchFamily="18" charset="0"/>
              </a:rPr>
              <a:t>根据信工所王斌老师</a:t>
            </a:r>
            <a:endParaRPr lang="en-US" altLang="zh-CN" sz="2800" kern="1200" dirty="0">
              <a:solidFill>
                <a:schemeClr val="bg1"/>
              </a:solidFill>
              <a:latin typeface="+mn-ea"/>
              <a:ea typeface="+mn-ea"/>
              <a:cs typeface="Times New Roman" pitchFamily="18" charset="0"/>
            </a:endParaRPr>
          </a:p>
          <a:p>
            <a:pPr algn="ctr">
              <a:defRPr/>
            </a:pPr>
            <a:r>
              <a:rPr lang="en-US" altLang="zh-CN" sz="2800" kern="1200" dirty="0">
                <a:solidFill>
                  <a:schemeClr val="bg1"/>
                </a:solidFill>
                <a:latin typeface="+mn-ea"/>
                <a:ea typeface="+mn-ea"/>
                <a:cs typeface="Times New Roman" pitchFamily="18" charset="0"/>
              </a:rPr>
              <a:t>2014</a:t>
            </a:r>
            <a:r>
              <a:rPr lang="zh-CN" altLang="en-US" sz="2800" kern="1200" dirty="0">
                <a:solidFill>
                  <a:schemeClr val="bg1"/>
                </a:solidFill>
                <a:latin typeface="+mn-ea"/>
                <a:ea typeface="+mn-ea"/>
                <a:cs typeface="Times New Roman" pitchFamily="18" charset="0"/>
              </a:rPr>
              <a:t>年课件改编</a:t>
            </a:r>
            <a:endParaRPr lang="en-US" altLang="zh-CN" sz="2800" kern="1200" dirty="0">
              <a:solidFill>
                <a:srgbClr val="0070C0"/>
              </a:solidFill>
              <a:latin typeface="+mn-ea"/>
              <a:ea typeface="+mn-ea"/>
              <a:cs typeface="Times New Roman" pitchFamily="18" charset="0"/>
            </a:endParaRPr>
          </a:p>
          <a:p>
            <a:pPr algn="ctr">
              <a:defRPr/>
            </a:pPr>
            <a:endParaRPr lang="en-US" altLang="zh-CN" sz="2800" dirty="0">
              <a:solidFill>
                <a:srgbClr val="FFFF00"/>
              </a:solidFill>
              <a:latin typeface="+mn-ea"/>
              <a:ea typeface="+mn-ea"/>
              <a:cs typeface="Times New Roman" pitchFamily="18" charset="0"/>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rPr>
              <a:t>*改编自</a:t>
            </a:r>
            <a:r>
              <a:rPr lang="en-US" altLang="zh-CN" sz="1200" dirty="0">
                <a:latin typeface="Calibri" pitchFamily="34" charset="0"/>
              </a:rPr>
              <a:t>”An introduction to  Information retrieval”</a:t>
            </a:r>
            <a:r>
              <a:rPr lang="zh-CN" altLang="en-US" sz="1200" dirty="0">
                <a:latin typeface="Calibri" pitchFamily="34" charset="0"/>
              </a:rPr>
              <a:t>网上公开的课件，地址 </a:t>
            </a:r>
            <a:r>
              <a:rPr lang="en-US" altLang="zh-CN" sz="1200" dirty="0">
                <a:ea typeface="宋体" charset="-122"/>
              </a:rPr>
              <a:t>http://nlp.stanford.edu/IR-book/</a:t>
            </a:r>
            <a:endParaRPr lang="zh-CN" altLang="en-US" sz="1200" dirty="0">
              <a:latin typeface="Calibri"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08599832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21825393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990600" y="1981200"/>
            <a:ext cx="3262313" cy="708025"/>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现代信息检索</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2013</a:t>
            </a:r>
            <a:r>
              <a:rPr lang="zh-CN" altLang="en-US" sz="1400" i="1" dirty="0">
                <a:solidFill>
                  <a:srgbClr val="FFFFFF"/>
                </a:solidFill>
                <a:latin typeface="Calibri" pitchFamily="34" charset="0"/>
              </a:rPr>
              <a:t>年秋季课程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现代信息检索</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914400" y="2819400"/>
            <a:ext cx="8251825" cy="830263"/>
          </a:xfrm>
          <a:prstGeom prst="rect">
            <a:avLst/>
          </a:prstGeom>
        </p:spPr>
        <p:txBody>
          <a:bodyPr wrap="none">
            <a:spAutoFit/>
          </a:bodyPr>
          <a:lstStyle/>
          <a:p>
            <a:pPr>
              <a:defRPr/>
            </a:pPr>
            <a:r>
              <a:rPr lang="en-US" altLang="zh-CN" sz="4800" b="1" dirty="0">
                <a:solidFill>
                  <a:srgbClr val="139CB7"/>
                </a:solidFill>
                <a:ea typeface="Arial Unicode MS" charset="0"/>
                <a:cs typeface="Times New Roman" pitchFamily="18" charset="0"/>
              </a:rPr>
              <a:t>Modern </a:t>
            </a:r>
            <a:r>
              <a:rPr lang="en-US" sz="48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en-US" altLang="zh-CN" dirty="0"/>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r>
              <a:rPr lang="en-US" altLang="zh-CN"/>
              <a:t>中科院研究生院2011年度秋季课程</a:t>
            </a:r>
            <a:endParaRPr lang="en-US" altLang="zh-CN" dirty="0"/>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F1FB7D08-67DA-430D-B31F-1498AA061A61}" type="slidenum">
              <a:rPr lang="en-US" smtClean="0"/>
              <a:pPr>
                <a:defRPr/>
              </a:pPr>
              <a:t>‹#›</a:t>
            </a:fld>
            <a:endParaRPr lang="en-US" dirty="0"/>
          </a:p>
        </p:txBody>
      </p:sp>
    </p:spTree>
    <p:extLst>
      <p:ext uri="{BB962C8B-B14F-4D97-AF65-F5344CB8AC3E}">
        <p14:creationId xmlns:p14="http://schemas.microsoft.com/office/powerpoint/2010/main" val="159323917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4767136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r>
              <a:rPr lang="en-US" altLang="zh-CN"/>
              <a:t>中科院研究生院2011年度秋季课程</a:t>
            </a:r>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113089036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a:t>中科院研究生院2011年度秋季课程</a:t>
            </a:r>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5140842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6780976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14403603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10500838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79473354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29550051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3560730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a:t>中科院研究生院2011年度秋季课程</a:t>
            </a: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104904191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9.xml"/><Relationship Id="rId7" Type="http://schemas.openxmlformats.org/officeDocument/2006/relationships/image" Target="../media/image27.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6.wmf"/><Relationship Id="rId10" Type="http://schemas.openxmlformats.org/officeDocument/2006/relationships/image" Target="../media/image19.png"/><Relationship Id="rId4" Type="http://schemas.openxmlformats.org/officeDocument/2006/relationships/oleObject" Target="../embeddings/oleObject2.bin"/><Relationship Id="rId9" Type="http://schemas.openxmlformats.org/officeDocument/2006/relationships/image" Target="../media/image28.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31.xml"/><Relationship Id="rId7" Type="http://schemas.openxmlformats.org/officeDocument/2006/relationships/image" Target="../media/image30.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9.wmf"/><Relationship Id="rId4" Type="http://schemas.openxmlformats.org/officeDocument/2006/relationships/oleObject" Target="../embeddings/oleObject5.bin"/><Relationship Id="rId9" Type="http://schemas.openxmlformats.org/officeDocument/2006/relationships/image" Target="../media/image31.wmf"/></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48.png"/></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12.xml"/><Relationship Id="rId4" Type="http://schemas.openxmlformats.org/officeDocument/2006/relationships/image" Target="../media/image53.png"/></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0.xml"/><Relationship Id="rId1" Type="http://schemas.openxmlformats.org/officeDocument/2006/relationships/slideLayout" Target="../slideLayouts/slideLayout1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1.xml"/><Relationship Id="rId1" Type="http://schemas.openxmlformats.org/officeDocument/2006/relationships/slideLayout" Target="../slideLayouts/slideLayout12.xml"/><Relationship Id="rId5" Type="http://schemas.openxmlformats.org/officeDocument/2006/relationships/image" Target="../media/image60.png"/><Relationship Id="rId4" Type="http://schemas.openxmlformats.org/officeDocument/2006/relationships/image" Target="../media/image5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12.xml"/><Relationship Id="rId4" Type="http://schemas.openxmlformats.org/officeDocument/2006/relationships/image" Target="../media/image62.png"/></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63.xml"/><Relationship Id="rId1" Type="http://schemas.openxmlformats.org/officeDocument/2006/relationships/slideLayout" Target="../slideLayouts/slideLayout1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dirty="0"/>
              <a:t>第</a:t>
            </a:r>
            <a:r>
              <a:rPr lang="en-US" altLang="zh-CN" dirty="0"/>
              <a:t>13</a:t>
            </a:r>
            <a:r>
              <a:rPr lang="zh-CN" altLang="en-US" dirty="0"/>
              <a:t>讲 基于向量空间的分类器</a:t>
            </a:r>
            <a:endParaRPr lang="en-US" altLang="zh-CN" dirty="0"/>
          </a:p>
          <a:p>
            <a:r>
              <a:rPr lang="en-US" altLang="zh-CN" dirty="0"/>
              <a:t>Vector Space Classification</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a:solidFill>
                  <a:srgbClr val="FBFCFF"/>
                </a:solidFill>
                <a:latin typeface="Arial" pitchFamily="34" charset="0"/>
                <a:ea typeface="宋体" charset="-122"/>
              </a:rPr>
              <a:t>2019/08</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3000" dirty="0">
                <a:solidFill>
                  <a:srgbClr val="000000"/>
                </a:solidFill>
                <a:latin typeface="Times New Roman" pitchFamily="18" charset="0"/>
                <a:ea typeface="黑体" pitchFamily="49" charset="-122"/>
                <a:cs typeface="Times New Roman" pitchFamily="16" charset="0"/>
              </a:rPr>
              <a:t>MLE</a:t>
            </a:r>
            <a:r>
              <a:rPr lang="zh-CN" altLang="en-US" sz="3000" dirty="0">
                <a:solidFill>
                  <a:srgbClr val="000000"/>
                </a:solidFill>
                <a:latin typeface="Times New Roman" pitchFamily="18" charset="0"/>
                <a:ea typeface="黑体" pitchFamily="49" charset="-122"/>
                <a:cs typeface="Times New Roman" pitchFamily="16" charset="0"/>
              </a:rPr>
              <a:t>估计中的问题：零概率问题（续）</a:t>
            </a:r>
            <a:endParaRPr lang="en-US" sz="30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10</a:t>
            </a:fld>
            <a:endParaRPr lang="en-US"/>
          </a:p>
        </p:txBody>
      </p:sp>
      <p:sp>
        <p:nvSpPr>
          <p:cNvPr id="10" name="Rectangle 9"/>
          <p:cNvSpPr/>
          <p:nvPr/>
        </p:nvSpPr>
        <p:spPr>
          <a:xfrm>
            <a:off x="142876" y="1933435"/>
            <a:ext cx="9001124" cy="3126497"/>
          </a:xfrm>
          <a:prstGeom prst="rect">
            <a:avLst/>
          </a:prstGeom>
        </p:spPr>
        <p:txBody>
          <a:bodyPr wrap="square">
            <a:spAutoFit/>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如果</a:t>
            </a:r>
            <a:r>
              <a:rPr lang="en-US" altLang="zh-CN" dirty="0">
                <a:solidFill>
                  <a:schemeClr val="tx1"/>
                </a:solidFill>
                <a:latin typeface="Times New Roman" pitchFamily="18" charset="0"/>
                <a:ea typeface="黑体" pitchFamily="49" charset="-122"/>
              </a:rPr>
              <a:t> WTO </a:t>
            </a:r>
            <a:r>
              <a:rPr lang="zh-CN" altLang="en-US" dirty="0">
                <a:solidFill>
                  <a:schemeClr val="tx1"/>
                </a:solidFill>
                <a:latin typeface="Times New Roman" pitchFamily="18" charset="0"/>
                <a:ea typeface="黑体" pitchFamily="49" charset="-122"/>
              </a:rPr>
              <a:t>在训练集中没有出现在类别</a:t>
            </a:r>
            <a:r>
              <a:rPr lang="en-US" altLang="zh-CN" dirty="0">
                <a:solidFill>
                  <a:schemeClr val="tx1"/>
                </a:solidFill>
                <a:latin typeface="Times New Roman" pitchFamily="18" charset="0"/>
                <a:ea typeface="黑体" pitchFamily="49" charset="-122"/>
              </a:rPr>
              <a:t> China</a:t>
            </a:r>
            <a:r>
              <a:rPr lang="zh-CN" altLang="en-US" dirty="0">
                <a:solidFill>
                  <a:schemeClr val="tx1"/>
                </a:solidFill>
                <a:latin typeface="Times New Roman" pitchFamily="18" charset="0"/>
                <a:ea typeface="黑体" pitchFamily="49" charset="-122"/>
              </a:rPr>
              <a:t>中，那么就会有如下的零概率估计：</a:t>
            </a:r>
            <a:endParaRPr lang="de-DE" dirty="0">
              <a:solidFill>
                <a:schemeClr val="tx1"/>
              </a:solidFill>
              <a:latin typeface="Times New Roman" pitchFamily="18" charset="0"/>
              <a:ea typeface="黑体" pitchFamily="49" charset="-122"/>
            </a:endParaRPr>
          </a:p>
          <a:p>
            <a:pPr>
              <a:spcBef>
                <a:spcPts val="700"/>
              </a:spcBef>
            </a:pPr>
            <a:endParaRPr lang="de-DE" dirty="0">
              <a:solidFill>
                <a:schemeClr val="tx1"/>
              </a:solidFill>
              <a:latin typeface="Times New Roman" pitchFamily="18" charset="0"/>
              <a:ea typeface="黑体" pitchFamily="49" charset="-122"/>
            </a:endParaRPr>
          </a:p>
          <a:p>
            <a:pPr>
              <a:spcBef>
                <a:spcPts val="700"/>
              </a:spcBef>
            </a:pPr>
            <a:endParaRPr lang="de-DE" dirty="0">
              <a:solidFill>
                <a:schemeClr val="tx1"/>
              </a:solidFill>
              <a:latin typeface="Times New Roman" pitchFamily="18" charset="0"/>
              <a:ea typeface="黑体" pitchFamily="49" charset="-122"/>
            </a:endParaRPr>
          </a:p>
          <a:p>
            <a:pPr>
              <a:spcBef>
                <a:spcPts val="700"/>
              </a:spcBef>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那么，对于任意包含</a:t>
            </a:r>
            <a:r>
              <a:rPr lang="en-US" altLang="zh-CN" dirty="0">
                <a:solidFill>
                  <a:schemeClr val="tx1"/>
                </a:solidFill>
                <a:latin typeface="Times New Roman" pitchFamily="18" charset="0"/>
                <a:ea typeface="黑体" pitchFamily="49" charset="-122"/>
              </a:rPr>
              <a:t>WTO</a:t>
            </a:r>
            <a:r>
              <a:rPr lang="zh-CN" altLang="en-US" dirty="0">
                <a:solidFill>
                  <a:schemeClr val="tx1"/>
                </a:solidFill>
                <a:latin typeface="Times New Roman" pitchFamily="18" charset="0"/>
                <a:ea typeface="黑体" pitchFamily="49" charset="-122"/>
              </a:rPr>
              <a:t>的文档，</a:t>
            </a:r>
            <a:r>
              <a:rPr lang="en-US" dirty="0">
                <a:solidFill>
                  <a:schemeClr val="tx1"/>
                </a:solidFill>
                <a:latin typeface="Times New Roman" pitchFamily="18" charset="0"/>
                <a:ea typeface="黑体" pitchFamily="49" charset="-122"/>
              </a:rPr>
              <a:t>P(</a:t>
            </a:r>
            <a:r>
              <a:rPr lang="en-US" dirty="0" err="1">
                <a:solidFill>
                  <a:schemeClr val="tx1"/>
                </a:solidFill>
                <a:latin typeface="Times New Roman" pitchFamily="18" charset="0"/>
                <a:ea typeface="黑体" pitchFamily="49" charset="-122"/>
              </a:rPr>
              <a:t>China|d</a:t>
            </a:r>
            <a:r>
              <a:rPr lang="en-US" dirty="0">
                <a:solidFill>
                  <a:schemeClr val="tx1"/>
                </a:solidFill>
                <a:latin typeface="Times New Roman" pitchFamily="18" charset="0"/>
                <a:ea typeface="黑体" pitchFamily="49" charset="-122"/>
              </a:rPr>
              <a:t>) = 0</a:t>
            </a:r>
            <a:r>
              <a:rPr lang="zh-CN" altLang="en-US" dirty="0">
                <a:solidFill>
                  <a:schemeClr val="tx1"/>
                </a:solidFill>
                <a:latin typeface="Times New Roman" pitchFamily="18" charset="0"/>
                <a:ea typeface="黑体" pitchFamily="49" charset="-122"/>
              </a:rPr>
              <a:t>。</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一旦发生零概率，将无法判断类别</a:t>
            </a:r>
            <a:endParaRPr lang="en-US" dirty="0">
              <a:solidFill>
                <a:schemeClr val="tx1"/>
              </a:solidFill>
              <a:latin typeface="Times New Roman" pitchFamily="18" charset="0"/>
              <a:ea typeface="黑体" pitchFamily="49" charset="-122"/>
            </a:endParaRPr>
          </a:p>
        </p:txBody>
      </p:sp>
      <p:pic>
        <p:nvPicPr>
          <p:cNvPr id="11" name="Picture 10" descr="1330.png"/>
          <p:cNvPicPr>
            <a:picLocks noChangeAspect="1"/>
          </p:cNvPicPr>
          <p:nvPr/>
        </p:nvPicPr>
        <p:blipFill>
          <a:blip r:embed="rId3" cstate="print"/>
          <a:stretch>
            <a:fillRect/>
          </a:stretch>
        </p:blipFill>
        <p:spPr>
          <a:xfrm>
            <a:off x="1357290" y="2928934"/>
            <a:ext cx="5587212" cy="93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a:solidFill>
                  <a:srgbClr val="000000"/>
                </a:solidFill>
                <a:latin typeface="Times New Roman" pitchFamily="18" charset="0"/>
                <a:ea typeface="黑体" pitchFamily="49" charset="-122"/>
                <a:cs typeface="Times New Roman" pitchFamily="16" charset="0"/>
              </a:rPr>
              <a:t>   </a:t>
            </a:r>
            <a:r>
              <a:rPr lang="zh-CN" altLang="en-US" sz="3600" dirty="0">
                <a:solidFill>
                  <a:srgbClr val="000000"/>
                </a:solidFill>
                <a:latin typeface="Times New Roman" pitchFamily="18" charset="0"/>
                <a:ea typeface="黑体" pitchFamily="49" charset="-122"/>
                <a:cs typeface="Times New Roman" pitchFamily="16" charset="0"/>
              </a:rPr>
              <a:t>避免零概率</a:t>
            </a:r>
            <a:r>
              <a:rPr lang="en-US" sz="3600" dirty="0">
                <a:solidFill>
                  <a:srgbClr val="000000"/>
                </a:solidFill>
                <a:latin typeface="Times New Roman" pitchFamily="18" charset="0"/>
                <a:ea typeface="黑体" pitchFamily="49" charset="-122"/>
                <a:cs typeface="Times New Roman" pitchFamily="16" charset="0"/>
              </a:rPr>
              <a:t>: </a:t>
            </a:r>
            <a:r>
              <a:rPr lang="zh-CN" altLang="en-US" sz="3600" dirty="0">
                <a:solidFill>
                  <a:srgbClr val="000000"/>
                </a:solidFill>
                <a:latin typeface="Times New Roman" pitchFamily="18" charset="0"/>
                <a:ea typeface="黑体" pitchFamily="49" charset="-122"/>
                <a:cs typeface="Times New Roman" pitchFamily="16" charset="0"/>
              </a:rPr>
              <a:t>加一平滑</a:t>
            </a:r>
            <a:endParaRPr lang="en-US" sz="36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11</a:t>
            </a:fld>
            <a:endParaRPr lang="en-US"/>
          </a:p>
        </p:txBody>
      </p:sp>
      <p:sp>
        <p:nvSpPr>
          <p:cNvPr id="10" name="Rectangle 9"/>
          <p:cNvSpPr/>
          <p:nvPr/>
        </p:nvSpPr>
        <p:spPr>
          <a:xfrm>
            <a:off x="142876" y="1933435"/>
            <a:ext cx="9001124" cy="3416320"/>
          </a:xfrm>
          <a:prstGeom prst="rect">
            <a:avLst/>
          </a:prstGeom>
        </p:spPr>
        <p:txBody>
          <a:bodyPr wrap="square">
            <a:spAutoFit/>
          </a:bodyPr>
          <a:lstStyle/>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平滑前：</a:t>
            </a:r>
            <a:endParaRPr lang="de-DE" dirty="0">
              <a:solidFill>
                <a:schemeClr val="tx1"/>
              </a:solidFill>
              <a:latin typeface="Times New Roman" pitchFamily="18" charset="0"/>
              <a:ea typeface="黑体" pitchFamily="49" charset="-122"/>
            </a:endParaRPr>
          </a:p>
          <a:p>
            <a:pPr lvl="1">
              <a:buClr>
                <a:srgbClr val="336699"/>
              </a:buClr>
            </a:pPr>
            <a:endParaRPr lang="de-DE" dirty="0">
              <a:solidFill>
                <a:schemeClr val="tx1"/>
              </a:solidFill>
              <a:latin typeface="Times New Roman" pitchFamily="18" charset="0"/>
              <a:ea typeface="黑体" pitchFamily="49" charset="-122"/>
            </a:endParaRPr>
          </a:p>
          <a:p>
            <a:pPr lvl="1">
              <a:buClr>
                <a:srgbClr val="336699"/>
              </a:buClr>
            </a:pPr>
            <a:endParaRPr lang="de-DE" dirty="0">
              <a:solidFill>
                <a:schemeClr val="tx1"/>
              </a:solidFill>
              <a:latin typeface="Times New Roman" pitchFamily="18" charset="0"/>
              <a:ea typeface="黑体" pitchFamily="49" charset="-122"/>
            </a:endParaRPr>
          </a:p>
          <a:p>
            <a:pPr lvl="1">
              <a:buClr>
                <a:srgbClr val="336699"/>
              </a:buClr>
            </a:pP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平滑后</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对每个量都加上</a:t>
            </a:r>
            <a:r>
              <a:rPr lang="en-US" altLang="zh-CN" dirty="0">
                <a:solidFill>
                  <a:schemeClr val="tx1"/>
                </a:solidFill>
                <a:latin typeface="Times New Roman" pitchFamily="18" charset="0"/>
                <a:ea typeface="黑体" pitchFamily="49" charset="-122"/>
              </a:rPr>
              <a:t>1</a:t>
            </a: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buClr>
                <a:srgbClr val="336699"/>
              </a:buClr>
            </a:pP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dirty="0">
                <a:solidFill>
                  <a:schemeClr val="tx1"/>
                </a:solidFill>
                <a:latin typeface="Times New Roman" pitchFamily="18" charset="0"/>
                <a:ea typeface="黑体" pitchFamily="49" charset="-122"/>
              </a:rPr>
              <a:t>B </a:t>
            </a:r>
            <a:r>
              <a:rPr lang="zh-CN" altLang="en-US" dirty="0">
                <a:solidFill>
                  <a:schemeClr val="tx1"/>
                </a:solidFill>
                <a:latin typeface="Times New Roman" pitchFamily="18" charset="0"/>
                <a:ea typeface="黑体" pitchFamily="49" charset="-122"/>
              </a:rPr>
              <a:t>是不同的词语个数</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这种情况下词汇表大小</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V</a:t>
            </a:r>
            <a:r>
              <a:rPr lang="de-DE" dirty="0">
                <a:solidFill>
                  <a:schemeClr val="tx1"/>
                </a:solidFill>
                <a:latin typeface="Times New Roman" pitchFamily="18" charset="0"/>
                <a:ea typeface="黑体" pitchFamily="49" charset="-122"/>
              </a:rPr>
              <a:t> | = </a:t>
            </a:r>
            <a:r>
              <a:rPr lang="en-US" altLang="zh-CN" dirty="0">
                <a:solidFill>
                  <a:schemeClr val="tx1"/>
                </a:solidFill>
                <a:latin typeface="Times New Roman" pitchFamily="18" charset="0"/>
                <a:ea typeface="黑体" pitchFamily="49" charset="-122"/>
              </a:rPr>
              <a:t>B</a:t>
            </a:r>
            <a:r>
              <a:rPr lang="de-DE" dirty="0">
                <a:solidFill>
                  <a:schemeClr val="tx1"/>
                </a:solidFill>
                <a:latin typeface="Times New Roman" pitchFamily="18" charset="0"/>
                <a:ea typeface="黑体" pitchFamily="49" charset="-122"/>
              </a:rPr>
              <a:t>)</a:t>
            </a:r>
            <a:endParaRPr lang="en-US" dirty="0">
              <a:solidFill>
                <a:schemeClr val="tx1"/>
              </a:solidFill>
              <a:latin typeface="Times New Roman" pitchFamily="18" charset="0"/>
              <a:ea typeface="黑体" pitchFamily="49" charset="-122"/>
            </a:endParaRPr>
          </a:p>
        </p:txBody>
      </p:sp>
      <p:pic>
        <p:nvPicPr>
          <p:cNvPr id="9" name="Picture 8" descr="13311.png"/>
          <p:cNvPicPr>
            <a:picLocks noChangeAspect="1"/>
          </p:cNvPicPr>
          <p:nvPr/>
        </p:nvPicPr>
        <p:blipFill>
          <a:blip r:embed="rId3" cstate="print"/>
          <a:stretch>
            <a:fillRect/>
          </a:stretch>
        </p:blipFill>
        <p:spPr>
          <a:xfrm>
            <a:off x="2571736" y="2428868"/>
            <a:ext cx="2619935" cy="756000"/>
          </a:xfrm>
          <a:prstGeom prst="rect">
            <a:avLst/>
          </a:prstGeom>
        </p:spPr>
      </p:pic>
      <p:pic>
        <p:nvPicPr>
          <p:cNvPr id="12" name="Picture 11" descr="13312.png"/>
          <p:cNvPicPr>
            <a:picLocks noChangeAspect="1"/>
          </p:cNvPicPr>
          <p:nvPr/>
        </p:nvPicPr>
        <p:blipFill>
          <a:blip r:embed="rId4" cstate="print"/>
          <a:stretch>
            <a:fillRect/>
          </a:stretch>
        </p:blipFill>
        <p:spPr>
          <a:xfrm>
            <a:off x="1428728" y="3929066"/>
            <a:ext cx="5855610" cy="79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0000"/>
                </a:solidFill>
                <a:latin typeface="Times New Roman" pitchFamily="18" charset="0"/>
                <a:ea typeface="黑体" pitchFamily="49" charset="-122"/>
                <a:cs typeface="Times New Roman" pitchFamily="16" charset="0"/>
              </a:rPr>
              <a:t>避免零概率</a:t>
            </a:r>
            <a:r>
              <a:rPr lang="en-US" altLang="zh-CN" sz="3600" dirty="0">
                <a:solidFill>
                  <a:srgbClr val="000000"/>
                </a:solidFill>
                <a:latin typeface="Times New Roman" pitchFamily="18" charset="0"/>
                <a:ea typeface="黑体" pitchFamily="49" charset="-122"/>
                <a:cs typeface="Times New Roman" pitchFamily="16" charset="0"/>
              </a:rPr>
              <a:t>: </a:t>
            </a:r>
            <a:r>
              <a:rPr lang="zh-CN" altLang="en-US" sz="3600" dirty="0">
                <a:solidFill>
                  <a:srgbClr val="000000"/>
                </a:solidFill>
                <a:latin typeface="Times New Roman" pitchFamily="18" charset="0"/>
                <a:ea typeface="黑体" pitchFamily="49" charset="-122"/>
                <a:cs typeface="Times New Roman" pitchFamily="16" charset="0"/>
              </a:rPr>
              <a:t>加一平滑</a:t>
            </a:r>
            <a:r>
              <a:rPr lang="zh-CN" altLang="en-US" sz="3600" dirty="0">
                <a:solidFill>
                  <a:srgbClr val="000000"/>
                </a:solidFill>
                <a:latin typeface="Times New Roman" pitchFamily="18" charset="0"/>
                <a:ea typeface="黑体" pitchFamily="49" charset="-122"/>
              </a:rPr>
              <a:t>（续）</a:t>
            </a:r>
            <a:endParaRPr lang="en-US" altLang="zh-CN" sz="36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12</a:t>
            </a:fld>
            <a:endParaRPr lang="en-US"/>
          </a:p>
        </p:txBody>
      </p:sp>
      <p:sp>
        <p:nvSpPr>
          <p:cNvPr id="10" name="Rectangle 9"/>
          <p:cNvSpPr/>
          <p:nvPr/>
        </p:nvSpPr>
        <p:spPr>
          <a:xfrm>
            <a:off x="142876" y="2351569"/>
            <a:ext cx="9001124" cy="2757165"/>
          </a:xfrm>
          <a:prstGeom prst="rect">
            <a:avLst/>
          </a:prstGeom>
        </p:spPr>
        <p:txBody>
          <a:bodyPr wrap="square">
            <a:spAutoFit/>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利用加</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平滑从训练集中估计参数</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对于新文档，对于每个类别，计算</a:t>
            </a:r>
            <a:endParaRPr lang="en-US" altLang="zh-CN"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i</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先验的对数值之和以及</a:t>
            </a:r>
            <a:r>
              <a:rPr lang="en-US" dirty="0">
                <a:solidFill>
                  <a:schemeClr val="tx1"/>
                </a:solidFill>
                <a:latin typeface="Times New Roman" pitchFamily="18" charset="0"/>
                <a:ea typeface="黑体" pitchFamily="49" charset="-122"/>
              </a:rPr>
              <a:t> </a:t>
            </a:r>
          </a:p>
          <a:p>
            <a:pPr lvl="2">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(ii) </a:t>
            </a:r>
            <a:r>
              <a:rPr lang="zh-CN" altLang="en-US" dirty="0">
                <a:solidFill>
                  <a:schemeClr val="tx1"/>
                </a:solidFill>
                <a:latin typeface="Times New Roman" pitchFamily="18" charset="0"/>
                <a:ea typeface="黑体" pitchFamily="49" charset="-122"/>
              </a:rPr>
              <a:t>词项条件概率的对数之和</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将文档归于得分最高的那个类</a:t>
            </a:r>
            <a:endParaRPr lang="de-DE" dirty="0">
              <a:solidFill>
                <a:schemeClr val="tx1"/>
              </a:solidFill>
              <a:latin typeface="Times New Roman" pitchFamily="18" charset="0"/>
              <a:ea typeface="黑体" pitchFamily="49" charset="-122"/>
            </a:endParaRPr>
          </a:p>
          <a:p>
            <a:pPr lvl="2">
              <a:spcBef>
                <a:spcPts val="700"/>
              </a:spcBef>
              <a:buClr>
                <a:srgbClr val="336699"/>
              </a:buClr>
            </a:pPr>
            <a:endParaRPr lang="de-DE" dirty="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8460432"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400" dirty="0">
                <a:solidFill>
                  <a:srgbClr val="000000"/>
                </a:solidFill>
                <a:latin typeface="Times New Roman" pitchFamily="18" charset="0"/>
                <a:ea typeface="黑体" pitchFamily="49" charset="-122"/>
                <a:cs typeface="Times New Roman" pitchFamily="16" charset="0"/>
              </a:rPr>
              <a:t>   </a:t>
            </a:r>
            <a:r>
              <a:rPr lang="zh-CN" altLang="en-US" sz="3400" dirty="0">
                <a:solidFill>
                  <a:srgbClr val="000000"/>
                </a:solidFill>
                <a:latin typeface="Times New Roman" pitchFamily="18" charset="0"/>
                <a:ea typeface="黑体" pitchFamily="49" charset="-122"/>
                <a:cs typeface="Times New Roman" pitchFamily="16" charset="0"/>
              </a:rPr>
              <a:t>另一个朴素贝叶斯模型：</a:t>
            </a:r>
            <a:r>
              <a:rPr lang="en-US" sz="3400" dirty="0">
                <a:solidFill>
                  <a:srgbClr val="000000"/>
                </a:solidFill>
                <a:latin typeface="Times New Roman" pitchFamily="18" charset="0"/>
                <a:ea typeface="黑体" pitchFamily="49" charset="-122"/>
                <a:cs typeface="Times New Roman" pitchFamily="16" charset="0"/>
              </a:rPr>
              <a:t> </a:t>
            </a:r>
            <a:r>
              <a:rPr lang="zh-CN" altLang="en-US" sz="3400" dirty="0">
                <a:solidFill>
                  <a:srgbClr val="000000"/>
                </a:solidFill>
                <a:latin typeface="Times New Roman" pitchFamily="18" charset="0"/>
                <a:ea typeface="黑体" pitchFamily="49" charset="-122"/>
                <a:cs typeface="Times New Roman" pitchFamily="16" charset="0"/>
              </a:rPr>
              <a:t>贝努利模型</a:t>
            </a:r>
            <a:endParaRPr lang="en-US" sz="34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13</a:t>
            </a:fld>
            <a:endParaRPr lang="en-US" dirty="0"/>
          </a:p>
        </p:txBody>
      </p:sp>
      <p:pic>
        <p:nvPicPr>
          <p:cNvPr id="9" name="Picture 8" descr="13461.png"/>
          <p:cNvPicPr>
            <a:picLocks noChangeAspect="1"/>
          </p:cNvPicPr>
          <p:nvPr/>
        </p:nvPicPr>
        <p:blipFill>
          <a:blip r:embed="rId3" cstate="print"/>
          <a:stretch>
            <a:fillRect/>
          </a:stretch>
        </p:blipFill>
        <p:spPr>
          <a:xfrm>
            <a:off x="428596" y="2000240"/>
            <a:ext cx="8311125" cy="201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a:solidFill>
                  <a:srgbClr val="000000"/>
                </a:solidFill>
                <a:latin typeface="Times New Roman" pitchFamily="18" charset="0"/>
                <a:ea typeface="黑体" pitchFamily="49" charset="-122"/>
                <a:cs typeface="Times New Roman" pitchFamily="16" charset="0"/>
              </a:rPr>
              <a:t>   </a:t>
            </a:r>
            <a:r>
              <a:rPr lang="zh-CN" altLang="en-US" sz="3200" dirty="0">
                <a:solidFill>
                  <a:srgbClr val="000000"/>
                </a:solidFill>
                <a:latin typeface="Times New Roman" pitchFamily="18" charset="0"/>
                <a:ea typeface="黑体" pitchFamily="49" charset="-122"/>
                <a:cs typeface="Times New Roman" pitchFamily="16" charset="0"/>
              </a:rPr>
              <a:t>分类评价</a:t>
            </a:r>
            <a:endParaRPr lang="en-US" sz="32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14</a:t>
            </a:fld>
            <a:endParaRPr lang="en-US" dirty="0"/>
          </a:p>
        </p:txBody>
      </p:sp>
      <p:sp>
        <p:nvSpPr>
          <p:cNvPr id="10" name="Rectangle 9"/>
          <p:cNvSpPr/>
          <p:nvPr/>
        </p:nvSpPr>
        <p:spPr>
          <a:xfrm>
            <a:off x="285720" y="1822914"/>
            <a:ext cx="8572560" cy="3785652"/>
          </a:xfrm>
          <a:prstGeom prst="rect">
            <a:avLst/>
          </a:prstGeom>
        </p:spPr>
        <p:txBody>
          <a:bodyPr wrap="square">
            <a:spAutoFit/>
          </a:bodyPr>
          <a:lstStyle/>
          <a:p>
            <a:pPr lvl="4">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评价必须基于测试数据进行，而且该测试数据是与训练数据完全独立的</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通常两者样本之间无交集</a:t>
            </a:r>
            <a:r>
              <a:rPr lang="en-US" dirty="0">
                <a:solidFill>
                  <a:schemeClr val="tx1"/>
                </a:solidFill>
                <a:latin typeface="Times New Roman" pitchFamily="18" charset="0"/>
                <a:ea typeface="黑体" pitchFamily="49" charset="-122"/>
              </a:rPr>
              <a:t>)</a:t>
            </a:r>
          </a:p>
          <a:p>
            <a:pPr lvl="1">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很容易通过训练可以在训练集上达到很高的性能</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比如记忆所有的测试集合</a:t>
            </a:r>
            <a:r>
              <a:rPr lang="de-DE" dirty="0">
                <a:solidFill>
                  <a:schemeClr val="tx1"/>
                </a:solidFill>
                <a:latin typeface="Times New Roman" pitchFamily="18" charset="0"/>
                <a:ea typeface="黑体" pitchFamily="49" charset="-122"/>
              </a:rPr>
              <a:t>)</a:t>
            </a:r>
          </a:p>
          <a:p>
            <a:pPr lvl="1">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指标</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正确率、召回率、</a:t>
            </a:r>
            <a:r>
              <a:rPr lang="en-US" altLang="zh-CN" i="1" dirty="0">
                <a:solidFill>
                  <a:schemeClr val="tx1"/>
                </a:solidFill>
                <a:latin typeface="Times New Roman" pitchFamily="18" charset="0"/>
                <a:ea typeface="黑体" pitchFamily="49" charset="-122"/>
              </a:rPr>
              <a:t> F</a:t>
            </a:r>
            <a:r>
              <a:rPr lang="en-US" altLang="zh-CN" baseline="-25000"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值、分类精确率</a:t>
            </a:r>
            <a:r>
              <a:rPr lang="en-US" altLang="zh-CN" dirty="0">
                <a:solidFill>
                  <a:schemeClr val="tx1"/>
                </a:solidFill>
                <a:latin typeface="Times New Roman" pitchFamily="18" charset="0"/>
                <a:ea typeface="黑体" pitchFamily="49" charset="-122"/>
              </a:rPr>
              <a:t>(</a:t>
            </a:r>
            <a:r>
              <a:rPr lang="en-US" dirty="0">
                <a:solidFill>
                  <a:schemeClr val="tx1"/>
                </a:solidFill>
                <a:latin typeface="Times New Roman" pitchFamily="18" charset="0"/>
                <a:ea typeface="黑体" pitchFamily="49" charset="-122"/>
              </a:rPr>
              <a:t>classification accuracy)</a:t>
            </a:r>
            <a:r>
              <a:rPr lang="zh-CN" altLang="en-US" dirty="0">
                <a:solidFill>
                  <a:schemeClr val="tx1"/>
                </a:solidFill>
                <a:latin typeface="Times New Roman" pitchFamily="18" charset="0"/>
                <a:ea typeface="黑体" pitchFamily="49" charset="-122"/>
              </a:rPr>
              <a:t>等等</a:t>
            </a:r>
            <a:endParaRPr lang="de-DE" sz="4800" dirty="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a:solidFill>
                  <a:srgbClr val="000000"/>
                </a:solidFill>
                <a:latin typeface="Times New Roman" pitchFamily="18" charset="0"/>
                <a:ea typeface="黑体" pitchFamily="49" charset="-122"/>
                <a:cs typeface="Times New Roman" pitchFamily="16" charset="0"/>
              </a:rPr>
              <a:t>   </a:t>
            </a:r>
            <a:r>
              <a:rPr lang="zh-CN" altLang="en-US" sz="3200" dirty="0">
                <a:solidFill>
                  <a:srgbClr val="000000"/>
                </a:solidFill>
                <a:latin typeface="Times New Roman" pitchFamily="18" charset="0"/>
                <a:ea typeface="黑体" pitchFamily="49" charset="-122"/>
                <a:cs typeface="Times New Roman" pitchFamily="16" charset="0"/>
              </a:rPr>
              <a:t>正确率</a:t>
            </a:r>
            <a:r>
              <a:rPr lang="en-US" sz="3600" i="1" dirty="0">
                <a:solidFill>
                  <a:srgbClr val="000000"/>
                </a:solidFill>
                <a:latin typeface="Times New Roman" pitchFamily="18" charset="0"/>
                <a:ea typeface="黑体" pitchFamily="49" charset="-122"/>
                <a:cs typeface="Times New Roman" pitchFamily="16" charset="0"/>
              </a:rPr>
              <a:t>P</a:t>
            </a:r>
            <a:r>
              <a:rPr lang="en-US" sz="3600" dirty="0">
                <a:solidFill>
                  <a:srgbClr val="000000"/>
                </a:solidFill>
                <a:latin typeface="Times New Roman" pitchFamily="18" charset="0"/>
                <a:ea typeface="黑体" pitchFamily="49" charset="-122"/>
                <a:cs typeface="Times New Roman" pitchFamily="16" charset="0"/>
              </a:rPr>
              <a:t> </a:t>
            </a:r>
            <a:r>
              <a:rPr lang="zh-CN" altLang="en-US" sz="3600" dirty="0">
                <a:solidFill>
                  <a:srgbClr val="000000"/>
                </a:solidFill>
                <a:latin typeface="Times New Roman" pitchFamily="18" charset="0"/>
                <a:ea typeface="黑体" pitchFamily="49" charset="-122"/>
                <a:cs typeface="Times New Roman" pitchFamily="16" charset="0"/>
              </a:rPr>
              <a:t>及召回率</a:t>
            </a:r>
            <a:r>
              <a:rPr lang="en-US" sz="3600" dirty="0">
                <a:solidFill>
                  <a:srgbClr val="000000"/>
                </a:solidFill>
                <a:latin typeface="Times New Roman" pitchFamily="18" charset="0"/>
                <a:ea typeface="黑体" pitchFamily="49" charset="-122"/>
                <a:cs typeface="Times New Roman" pitchFamily="16" charset="0"/>
              </a:rPr>
              <a:t> </a:t>
            </a:r>
            <a:r>
              <a:rPr lang="en-US" sz="3600" i="1" dirty="0">
                <a:solidFill>
                  <a:srgbClr val="000000"/>
                </a:solidFill>
                <a:latin typeface="Times New Roman" pitchFamily="18" charset="0"/>
                <a:ea typeface="黑体" pitchFamily="49" charset="-122"/>
                <a:cs typeface="Times New Roman" pitchFamily="16" charset="0"/>
              </a:rPr>
              <a:t>R</a:t>
            </a:r>
            <a:endParaRPr lang="en-US" sz="3600" i="1"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15</a:t>
            </a:fld>
            <a:endParaRPr lang="en-US" dirty="0"/>
          </a:p>
        </p:txBody>
      </p:sp>
      <p:sp>
        <p:nvSpPr>
          <p:cNvPr id="10" name="Rectangle 9"/>
          <p:cNvSpPr/>
          <p:nvPr/>
        </p:nvSpPr>
        <p:spPr>
          <a:xfrm>
            <a:off x="285720" y="3680302"/>
            <a:ext cx="8572560" cy="1043876"/>
          </a:xfrm>
          <a:prstGeom prst="rect">
            <a:avLst/>
          </a:prstGeom>
        </p:spPr>
        <p:txBody>
          <a:bodyPr wrap="square">
            <a:spAutoFit/>
          </a:bodyPr>
          <a:lstStyle/>
          <a:p>
            <a:pPr lvl="4">
              <a:spcBef>
                <a:spcPts val="700"/>
              </a:spcBef>
              <a:buClr>
                <a:srgbClr val="336699"/>
              </a:buClr>
            </a:pPr>
            <a:r>
              <a:rPr lang="en-US" sz="2800" i="1" dirty="0">
                <a:solidFill>
                  <a:schemeClr val="tx1"/>
                </a:solidFill>
                <a:latin typeface="Times New Roman" pitchFamily="18" charset="0"/>
                <a:ea typeface="黑体" pitchFamily="49" charset="-122"/>
              </a:rPr>
              <a:t>P</a:t>
            </a:r>
            <a:r>
              <a:rPr lang="en-US" sz="2800" dirty="0">
                <a:solidFill>
                  <a:schemeClr val="tx1"/>
                </a:solidFill>
                <a:latin typeface="Times New Roman" pitchFamily="18" charset="0"/>
                <a:ea typeface="黑体" pitchFamily="49" charset="-122"/>
              </a:rPr>
              <a:t> = </a:t>
            </a:r>
            <a:r>
              <a:rPr lang="en-US" sz="2800" i="1" dirty="0">
                <a:solidFill>
                  <a:schemeClr val="tx1"/>
                </a:solidFill>
                <a:latin typeface="Times New Roman" pitchFamily="18" charset="0"/>
                <a:ea typeface="黑体" pitchFamily="49" charset="-122"/>
              </a:rPr>
              <a:t>TP </a:t>
            </a:r>
            <a:r>
              <a:rPr lang="en-US" sz="2800" dirty="0">
                <a:solidFill>
                  <a:schemeClr val="tx1"/>
                </a:solidFill>
                <a:latin typeface="Times New Roman" pitchFamily="18" charset="0"/>
                <a:ea typeface="黑体" pitchFamily="49" charset="-122"/>
              </a:rPr>
              <a:t>/ ( </a:t>
            </a:r>
            <a:r>
              <a:rPr lang="en-US" sz="2800" i="1" dirty="0">
                <a:solidFill>
                  <a:schemeClr val="tx1"/>
                </a:solidFill>
                <a:latin typeface="Times New Roman" pitchFamily="18" charset="0"/>
                <a:ea typeface="黑体" pitchFamily="49" charset="-122"/>
              </a:rPr>
              <a:t>TP</a:t>
            </a:r>
            <a:r>
              <a:rPr lang="en-US" sz="2800" dirty="0">
                <a:solidFill>
                  <a:schemeClr val="tx1"/>
                </a:solidFill>
                <a:latin typeface="Times New Roman" pitchFamily="18" charset="0"/>
                <a:ea typeface="黑体" pitchFamily="49" charset="-122"/>
              </a:rPr>
              <a:t> + </a:t>
            </a:r>
            <a:r>
              <a:rPr lang="en-US" sz="2800" i="1" dirty="0">
                <a:solidFill>
                  <a:schemeClr val="tx1"/>
                </a:solidFill>
                <a:latin typeface="Times New Roman" pitchFamily="18" charset="0"/>
                <a:ea typeface="黑体" pitchFamily="49" charset="-122"/>
              </a:rPr>
              <a:t>FP</a:t>
            </a:r>
            <a:r>
              <a:rPr lang="en-US" sz="2800" dirty="0">
                <a:solidFill>
                  <a:schemeClr val="tx1"/>
                </a:solidFill>
                <a:latin typeface="Times New Roman" pitchFamily="18" charset="0"/>
                <a:ea typeface="黑体" pitchFamily="49" charset="-122"/>
              </a:rPr>
              <a:t>)</a:t>
            </a:r>
          </a:p>
          <a:p>
            <a:pPr lvl="4">
              <a:spcBef>
                <a:spcPts val="700"/>
              </a:spcBef>
              <a:buClr>
                <a:srgbClr val="336699"/>
              </a:buClr>
            </a:pPr>
            <a:r>
              <a:rPr lang="en-US" sz="2800" i="1" dirty="0">
                <a:solidFill>
                  <a:schemeClr val="tx1"/>
                </a:solidFill>
                <a:latin typeface="Times New Roman" pitchFamily="18" charset="0"/>
                <a:ea typeface="黑体" pitchFamily="49" charset="-122"/>
              </a:rPr>
              <a:t>R</a:t>
            </a:r>
            <a:r>
              <a:rPr lang="en-US" sz="2800" dirty="0">
                <a:solidFill>
                  <a:schemeClr val="tx1"/>
                </a:solidFill>
                <a:latin typeface="Times New Roman" pitchFamily="18" charset="0"/>
                <a:ea typeface="黑体" pitchFamily="49" charset="-122"/>
              </a:rPr>
              <a:t> = </a:t>
            </a:r>
            <a:r>
              <a:rPr lang="en-US" sz="2800" i="1" dirty="0">
                <a:solidFill>
                  <a:schemeClr val="tx1"/>
                </a:solidFill>
                <a:latin typeface="Times New Roman" pitchFamily="18" charset="0"/>
                <a:ea typeface="黑体" pitchFamily="49" charset="-122"/>
              </a:rPr>
              <a:t>TP </a:t>
            </a:r>
            <a:r>
              <a:rPr lang="en-US" sz="2800" dirty="0">
                <a:solidFill>
                  <a:schemeClr val="tx1"/>
                </a:solidFill>
                <a:latin typeface="Times New Roman" pitchFamily="18" charset="0"/>
                <a:ea typeface="黑体" pitchFamily="49" charset="-122"/>
              </a:rPr>
              <a:t>/ ( </a:t>
            </a:r>
            <a:r>
              <a:rPr lang="en-US" sz="2800" i="1" dirty="0">
                <a:solidFill>
                  <a:schemeClr val="tx1"/>
                </a:solidFill>
                <a:latin typeface="Times New Roman" pitchFamily="18" charset="0"/>
                <a:ea typeface="黑体" pitchFamily="49" charset="-122"/>
              </a:rPr>
              <a:t>TP</a:t>
            </a:r>
            <a:r>
              <a:rPr lang="en-US" sz="2800" dirty="0">
                <a:solidFill>
                  <a:schemeClr val="tx1"/>
                </a:solidFill>
                <a:latin typeface="Times New Roman" pitchFamily="18" charset="0"/>
                <a:ea typeface="黑体" pitchFamily="49" charset="-122"/>
              </a:rPr>
              <a:t> + </a:t>
            </a:r>
            <a:r>
              <a:rPr lang="en-US" sz="2800" i="1" dirty="0">
                <a:solidFill>
                  <a:schemeClr val="tx1"/>
                </a:solidFill>
                <a:latin typeface="Times New Roman" pitchFamily="18" charset="0"/>
                <a:ea typeface="黑体" pitchFamily="49" charset="-122"/>
              </a:rPr>
              <a:t>FN</a:t>
            </a:r>
            <a:r>
              <a:rPr lang="en-US" sz="2800" dirty="0">
                <a:solidFill>
                  <a:schemeClr val="tx1"/>
                </a:solidFill>
                <a:latin typeface="Times New Roman" pitchFamily="18" charset="0"/>
                <a:ea typeface="黑体" pitchFamily="49" charset="-122"/>
              </a:rPr>
              <a:t>)</a:t>
            </a:r>
          </a:p>
        </p:txBody>
      </p:sp>
      <p:pic>
        <p:nvPicPr>
          <p:cNvPr id="8" name="Picture 7" descr="1355.png"/>
          <p:cNvPicPr>
            <a:picLocks noChangeAspect="1"/>
          </p:cNvPicPr>
          <p:nvPr/>
        </p:nvPicPr>
        <p:blipFill>
          <a:blip r:embed="rId3" cstate="print"/>
          <a:stretch>
            <a:fillRect/>
          </a:stretch>
        </p:blipFill>
        <p:spPr>
          <a:xfrm>
            <a:off x="357158" y="2285992"/>
            <a:ext cx="8572557" cy="114300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a:solidFill>
                  <a:srgbClr val="000000"/>
                </a:solidFill>
                <a:latin typeface="Times New Roman" pitchFamily="18" charset="0"/>
                <a:ea typeface="黑体" pitchFamily="49" charset="-122"/>
                <a:cs typeface="Times New Roman" pitchFamily="16" charset="0"/>
              </a:rPr>
              <a:t>   	</a:t>
            </a:r>
            <a:r>
              <a:rPr lang="en-US" sz="3600" dirty="0">
                <a:solidFill>
                  <a:srgbClr val="000000"/>
                </a:solidFill>
                <a:latin typeface="Times New Roman" pitchFamily="18" charset="0"/>
                <a:ea typeface="黑体" pitchFamily="49" charset="-122"/>
                <a:cs typeface="Times New Roman" pitchFamily="16" charset="0"/>
              </a:rPr>
              <a:t> </a:t>
            </a:r>
            <a:r>
              <a:rPr lang="en-US" sz="3600" i="1" dirty="0">
                <a:solidFill>
                  <a:srgbClr val="000000"/>
                </a:solidFill>
                <a:latin typeface="Times New Roman" pitchFamily="18" charset="0"/>
                <a:ea typeface="黑体" pitchFamily="49" charset="-122"/>
                <a:cs typeface="Times New Roman" pitchFamily="16" charset="0"/>
              </a:rPr>
              <a:t>F</a:t>
            </a:r>
            <a:r>
              <a:rPr lang="zh-CN" altLang="en-US" sz="3600" dirty="0">
                <a:solidFill>
                  <a:srgbClr val="000000"/>
                </a:solidFill>
                <a:latin typeface="Times New Roman" pitchFamily="18" charset="0"/>
                <a:ea typeface="黑体" pitchFamily="49" charset="-122"/>
                <a:cs typeface="Times New Roman" pitchFamily="16" charset="0"/>
              </a:rPr>
              <a:t>值</a:t>
            </a:r>
            <a:endParaRPr lang="en-US" sz="36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16</a:t>
            </a:fld>
            <a:endParaRPr lang="en-US" dirty="0"/>
          </a:p>
        </p:txBody>
      </p:sp>
      <p:sp>
        <p:nvSpPr>
          <p:cNvPr id="10" name="Rectangle 9"/>
          <p:cNvSpPr/>
          <p:nvPr/>
        </p:nvSpPr>
        <p:spPr>
          <a:xfrm>
            <a:off x="285720" y="1822914"/>
            <a:ext cx="8572560" cy="2298065"/>
          </a:xfrm>
          <a:prstGeom prst="rect">
            <a:avLst/>
          </a:prstGeom>
        </p:spPr>
        <p:txBody>
          <a:bodyPr wrap="square">
            <a:spAutoFit/>
          </a:bodyPr>
          <a:lstStyle/>
          <a:p>
            <a:pPr lvl="1">
              <a:spcBef>
                <a:spcPts val="700"/>
              </a:spcBef>
              <a:buClr>
                <a:srgbClr val="336699"/>
              </a:buClr>
              <a:buFont typeface="Wingdings" pitchFamily="2" charset="2"/>
              <a:buChar char="§"/>
            </a:pPr>
            <a:r>
              <a:rPr lang="en-US" i="1" dirty="0">
                <a:solidFill>
                  <a:schemeClr val="tx1"/>
                </a:solidFill>
                <a:latin typeface="Times New Roman" pitchFamily="18" charset="0"/>
                <a:ea typeface="黑体" pitchFamily="49" charset="-122"/>
              </a:rPr>
              <a:t>F</a:t>
            </a:r>
            <a:r>
              <a:rPr lang="en-US" sz="1400" dirty="0">
                <a:solidFill>
                  <a:schemeClr val="tx1"/>
                </a:solidFill>
                <a:latin typeface="Times New Roman" pitchFamily="18" charset="0"/>
                <a:ea typeface="黑体" pitchFamily="49" charset="-122"/>
              </a:rPr>
              <a:t>1 </a:t>
            </a:r>
            <a:r>
              <a:rPr lang="zh-CN" altLang="en-US" dirty="0">
                <a:solidFill>
                  <a:schemeClr val="tx1"/>
                </a:solidFill>
                <a:latin typeface="Times New Roman" pitchFamily="18" charset="0"/>
                <a:ea typeface="黑体" pitchFamily="49" charset="-122"/>
              </a:rPr>
              <a:t>允许在正确率和召回率之间达到某种均衡</a:t>
            </a:r>
            <a:endParaRPr lang="en-US" altLang="en-US" dirty="0">
              <a:solidFill>
                <a:schemeClr val="tx1"/>
              </a:solidFill>
              <a:latin typeface="Times New Roman" pitchFamily="18" charset="0"/>
              <a:ea typeface="黑体" pitchFamily="49" charset="-122"/>
            </a:endParaRPr>
          </a:p>
          <a:p>
            <a:pPr lvl="1">
              <a:spcBef>
                <a:spcPts val="700"/>
              </a:spcBef>
              <a:buClr>
                <a:srgbClr val="336699"/>
              </a:buCl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 </a:t>
            </a:r>
          </a:p>
          <a:p>
            <a:pPr lvl="1">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也就是</a:t>
            </a:r>
            <a:r>
              <a:rPr lang="en-US" altLang="zh-CN" i="1" dirty="0">
                <a:solidFill>
                  <a:schemeClr val="tx1"/>
                </a:solidFill>
                <a:latin typeface="Times New Roman" pitchFamily="18" charset="0"/>
                <a:ea typeface="黑体" pitchFamily="49" charset="-122"/>
              </a:rPr>
              <a:t>P</a:t>
            </a:r>
            <a:r>
              <a:rPr lang="zh-CN" altLang="en-US" dirty="0">
                <a:solidFill>
                  <a:schemeClr val="tx1"/>
                </a:solidFill>
                <a:latin typeface="Times New Roman" pitchFamily="18" charset="0"/>
                <a:ea typeface="黑体" pitchFamily="49" charset="-122"/>
              </a:rPr>
              <a:t>和</a:t>
            </a:r>
            <a:r>
              <a:rPr lang="en-US" altLang="zh-CN" i="1" dirty="0">
                <a:solidFill>
                  <a:schemeClr val="tx1"/>
                </a:solidFill>
                <a:latin typeface="Times New Roman" pitchFamily="18" charset="0"/>
                <a:ea typeface="黑体" pitchFamily="49" charset="-122"/>
              </a:rPr>
              <a:t>R</a:t>
            </a:r>
            <a:r>
              <a:rPr lang="zh-CN" altLang="en-US" dirty="0">
                <a:solidFill>
                  <a:schemeClr val="tx1"/>
                </a:solidFill>
                <a:latin typeface="Times New Roman" pitchFamily="18" charset="0"/>
                <a:ea typeface="黑体" pitchFamily="49" charset="-122"/>
              </a:rPr>
              <a:t>的调和平均值</a:t>
            </a:r>
            <a:r>
              <a:rPr lang="en-US" dirty="0">
                <a:solidFill>
                  <a:schemeClr val="tx1"/>
                </a:solidFill>
                <a:latin typeface="Times New Roman" pitchFamily="18" charset="0"/>
                <a:ea typeface="黑体" pitchFamily="49" charset="-122"/>
              </a:rPr>
              <a:t> and </a:t>
            </a:r>
            <a:r>
              <a:rPr lang="en-US" i="1" dirty="0">
                <a:solidFill>
                  <a:schemeClr val="tx1"/>
                </a:solidFill>
                <a:latin typeface="Times New Roman" pitchFamily="18" charset="0"/>
                <a:ea typeface="黑体" pitchFamily="49" charset="-122"/>
              </a:rPr>
              <a:t>R</a:t>
            </a:r>
            <a:r>
              <a:rPr lang="en-US" dirty="0">
                <a:solidFill>
                  <a:schemeClr val="tx1"/>
                </a:solidFill>
                <a:latin typeface="Times New Roman" pitchFamily="18" charset="0"/>
                <a:ea typeface="黑体" pitchFamily="49" charset="-122"/>
              </a:rPr>
              <a:t>:</a:t>
            </a:r>
          </a:p>
        </p:txBody>
      </p:sp>
      <p:pic>
        <p:nvPicPr>
          <p:cNvPr id="8" name="Picture 7" descr="13561.png"/>
          <p:cNvPicPr>
            <a:picLocks noChangeAspect="1"/>
          </p:cNvPicPr>
          <p:nvPr/>
        </p:nvPicPr>
        <p:blipFill>
          <a:blip r:embed="rId3" cstate="print"/>
          <a:stretch>
            <a:fillRect/>
          </a:stretch>
        </p:blipFill>
        <p:spPr>
          <a:xfrm>
            <a:off x="1714480" y="2571744"/>
            <a:ext cx="3409089" cy="900000"/>
          </a:xfrm>
          <a:prstGeom prst="rect">
            <a:avLst/>
          </a:prstGeom>
        </p:spPr>
      </p:pic>
      <p:pic>
        <p:nvPicPr>
          <p:cNvPr id="9" name="Picture 8" descr="13562.png"/>
          <p:cNvPicPr>
            <a:picLocks noChangeAspect="1"/>
          </p:cNvPicPr>
          <p:nvPr/>
        </p:nvPicPr>
        <p:blipFill>
          <a:blip r:embed="rId4" cstate="print"/>
          <a:stretch>
            <a:fillRect/>
          </a:stretch>
        </p:blipFill>
        <p:spPr>
          <a:xfrm>
            <a:off x="5837978" y="3571875"/>
            <a:ext cx="2137262" cy="57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a:solidFill>
                  <a:srgbClr val="000000"/>
                </a:solidFill>
                <a:latin typeface="Times New Roman" pitchFamily="18" charset="0"/>
                <a:ea typeface="黑体" pitchFamily="49" charset="-122"/>
                <a:cs typeface="Times New Roman" pitchFamily="16" charset="0"/>
              </a:rPr>
              <a:t>   	</a:t>
            </a:r>
            <a:r>
              <a:rPr lang="zh-CN" altLang="en-US" sz="3200" dirty="0">
                <a:solidFill>
                  <a:srgbClr val="000000"/>
                </a:solidFill>
                <a:latin typeface="Times New Roman" pitchFamily="18" charset="0"/>
                <a:ea typeface="黑体" pitchFamily="49" charset="-122"/>
                <a:cs typeface="Times New Roman" pitchFamily="16" charset="0"/>
              </a:rPr>
              <a:t>微平均</a:t>
            </a:r>
            <a:r>
              <a:rPr lang="en-US" sz="3600" dirty="0">
                <a:solidFill>
                  <a:srgbClr val="000000"/>
                </a:solidFill>
                <a:latin typeface="Times New Roman" pitchFamily="18" charset="0"/>
                <a:ea typeface="黑体" pitchFamily="49" charset="-122"/>
                <a:cs typeface="Times New Roman" pitchFamily="16" charset="0"/>
              </a:rPr>
              <a:t> vs. </a:t>
            </a:r>
            <a:r>
              <a:rPr lang="zh-CN" altLang="en-US" sz="3600" dirty="0">
                <a:solidFill>
                  <a:srgbClr val="000000"/>
                </a:solidFill>
                <a:latin typeface="Times New Roman" pitchFamily="18" charset="0"/>
                <a:ea typeface="黑体" pitchFamily="49" charset="-122"/>
                <a:cs typeface="Times New Roman" pitchFamily="16" charset="0"/>
              </a:rPr>
              <a:t>宏平均</a:t>
            </a:r>
            <a:endParaRPr lang="en-US" sz="3600" i="1"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74"/>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17</a:t>
            </a:fld>
            <a:endParaRPr lang="en-US" dirty="0"/>
          </a:p>
        </p:txBody>
      </p:sp>
      <p:sp>
        <p:nvSpPr>
          <p:cNvPr id="10" name="Rectangle 9"/>
          <p:cNvSpPr/>
          <p:nvPr/>
        </p:nvSpPr>
        <p:spPr>
          <a:xfrm>
            <a:off x="285720" y="1822914"/>
            <a:ext cx="8572560" cy="3980577"/>
          </a:xfrm>
          <a:prstGeom prst="rect">
            <a:avLst/>
          </a:prstGeom>
        </p:spPr>
        <p:txBody>
          <a:bodyPr wrap="square">
            <a:spAutoFit/>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对于一个类我们得到评价指标</a:t>
            </a:r>
            <a:r>
              <a:rPr lang="en-US" i="1" dirty="0">
                <a:solidFill>
                  <a:schemeClr val="tx1"/>
                </a:solidFill>
                <a:latin typeface="Times New Roman" pitchFamily="18" charset="0"/>
                <a:ea typeface="黑体" pitchFamily="49" charset="-122"/>
              </a:rPr>
              <a:t>F</a:t>
            </a:r>
            <a:r>
              <a:rPr lang="en-US" baseline="-25000" dirty="0">
                <a:solidFill>
                  <a:schemeClr val="tx1"/>
                </a:solidFill>
                <a:latin typeface="Times New Roman" pitchFamily="18" charset="0"/>
                <a:ea typeface="黑体" pitchFamily="49" charset="-122"/>
              </a:rPr>
              <a:t>1</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但是我们希望得到在所有类别上的综合性能</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宏平均</a:t>
            </a:r>
            <a:r>
              <a:rPr lang="en-US" altLang="zh-CN" dirty="0">
                <a:solidFill>
                  <a:schemeClr val="tx1"/>
                </a:solidFill>
                <a:latin typeface="Times New Roman" pitchFamily="18" charset="0"/>
                <a:ea typeface="黑体" pitchFamily="49" charset="-122"/>
              </a:rPr>
              <a:t>(</a:t>
            </a:r>
            <a:r>
              <a:rPr lang="de-DE" dirty="0">
                <a:solidFill>
                  <a:schemeClr val="tx1"/>
                </a:solidFill>
                <a:latin typeface="Times New Roman" pitchFamily="18" charset="0"/>
                <a:ea typeface="黑体" pitchFamily="49" charset="-122"/>
              </a:rPr>
              <a:t>Macroaveraging)</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对类别集合</a:t>
            </a:r>
            <a:r>
              <a:rPr lang="en-US" altLang="zh-CN" sz="2200" i="1" dirty="0">
                <a:solidFill>
                  <a:schemeClr val="tx1"/>
                </a:solidFill>
                <a:latin typeface="Times New Roman" pitchFamily="18" charset="0"/>
                <a:ea typeface="黑体" pitchFamily="49" charset="-122"/>
              </a:rPr>
              <a:t>C</a:t>
            </a:r>
            <a:r>
              <a:rPr lang="en-US" altLang="zh-CN"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中的每个类都计算一个</a:t>
            </a:r>
            <a:r>
              <a:rPr lang="en-US" sz="2200" i="1" dirty="0">
                <a:solidFill>
                  <a:schemeClr val="tx1"/>
                </a:solidFill>
                <a:latin typeface="Times New Roman" pitchFamily="18" charset="0"/>
                <a:ea typeface="黑体" pitchFamily="49" charset="-122"/>
              </a:rPr>
              <a:t>F</a:t>
            </a:r>
            <a:r>
              <a:rPr lang="en-US" sz="2200" baseline="-25000" dirty="0">
                <a:solidFill>
                  <a:schemeClr val="tx1"/>
                </a:solidFill>
                <a:latin typeface="Times New Roman" pitchFamily="18" charset="0"/>
                <a:ea typeface="黑体" pitchFamily="49" charset="-122"/>
              </a:rPr>
              <a:t>1</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值</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对</a:t>
            </a:r>
            <a:r>
              <a:rPr lang="en-US" altLang="zh-CN" sz="2200" i="1" dirty="0">
                <a:solidFill>
                  <a:schemeClr val="tx1"/>
                </a:solidFill>
                <a:latin typeface="Times New Roman" pitchFamily="18" charset="0"/>
                <a:ea typeface="黑体" pitchFamily="49" charset="-122"/>
              </a:rPr>
              <a:t>C</a:t>
            </a:r>
            <a:r>
              <a:rPr lang="zh-CN" altLang="en-US" sz="2200" dirty="0">
                <a:solidFill>
                  <a:schemeClr val="tx1"/>
                </a:solidFill>
                <a:latin typeface="Times New Roman" pitchFamily="18" charset="0"/>
                <a:ea typeface="黑体" pitchFamily="49" charset="-122"/>
              </a:rPr>
              <a:t>个结果求平均</a:t>
            </a:r>
            <a:endParaRPr lang="de-DE"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b="1" dirty="0">
                <a:solidFill>
                  <a:schemeClr val="tx1"/>
                </a:solidFill>
                <a:latin typeface="Times New Roman" pitchFamily="18" charset="0"/>
                <a:ea typeface="黑体" pitchFamily="49" charset="-122"/>
              </a:rPr>
              <a:t>微平均</a:t>
            </a:r>
            <a:r>
              <a:rPr lang="en-US" altLang="zh-CN" b="1" dirty="0">
                <a:solidFill>
                  <a:schemeClr val="tx1"/>
                </a:solidFill>
                <a:latin typeface="Times New Roman" pitchFamily="18" charset="0"/>
                <a:ea typeface="黑体" pitchFamily="49" charset="-122"/>
              </a:rPr>
              <a:t>(</a:t>
            </a:r>
            <a:r>
              <a:rPr lang="de-DE" b="1" dirty="0">
                <a:solidFill>
                  <a:schemeClr val="tx1"/>
                </a:solidFill>
                <a:latin typeface="Times New Roman" pitchFamily="18" charset="0"/>
                <a:ea typeface="黑体" pitchFamily="49" charset="-122"/>
              </a:rPr>
              <a:t>Microaveraging)</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对类别集合</a:t>
            </a:r>
            <a:r>
              <a:rPr lang="en-US" altLang="zh-CN" sz="2200" i="1" dirty="0">
                <a:solidFill>
                  <a:schemeClr val="tx1"/>
                </a:solidFill>
                <a:latin typeface="Times New Roman" pitchFamily="18" charset="0"/>
                <a:ea typeface="黑体" pitchFamily="49" charset="-122"/>
              </a:rPr>
              <a:t>C</a:t>
            </a:r>
            <a:r>
              <a:rPr lang="en-US" altLang="zh-CN"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中的每个类都计算</a:t>
            </a:r>
            <a:r>
              <a:rPr lang="en-US" sz="2200" dirty="0">
                <a:solidFill>
                  <a:schemeClr val="tx1"/>
                </a:solidFill>
                <a:latin typeface="Times New Roman" pitchFamily="18" charset="0"/>
                <a:ea typeface="黑体" pitchFamily="49" charset="-122"/>
              </a:rPr>
              <a:t>TP</a:t>
            </a:r>
            <a:r>
              <a:rPr lang="zh-CN" altLang="en-US" sz="2200" dirty="0">
                <a:solidFill>
                  <a:schemeClr val="tx1"/>
                </a:solidFill>
                <a:latin typeface="Times New Roman" pitchFamily="18" charset="0"/>
                <a:ea typeface="黑体" pitchFamily="49" charset="-122"/>
              </a:rPr>
              <a:t>、</a:t>
            </a:r>
            <a:r>
              <a:rPr lang="en-US" sz="2200" dirty="0">
                <a:solidFill>
                  <a:schemeClr val="tx1"/>
                </a:solidFill>
                <a:latin typeface="Times New Roman" pitchFamily="18" charset="0"/>
                <a:ea typeface="黑体" pitchFamily="49" charset="-122"/>
              </a:rPr>
              <a:t>FP</a:t>
            </a:r>
            <a:r>
              <a:rPr lang="zh-CN" altLang="en-US" sz="2200" dirty="0">
                <a:solidFill>
                  <a:schemeClr val="tx1"/>
                </a:solidFill>
                <a:latin typeface="Times New Roman" pitchFamily="18" charset="0"/>
                <a:ea typeface="黑体" pitchFamily="49" charset="-122"/>
              </a:rPr>
              <a:t>和</a:t>
            </a:r>
            <a:r>
              <a:rPr lang="en-US" sz="2200" dirty="0">
                <a:solidFill>
                  <a:schemeClr val="tx1"/>
                </a:solidFill>
                <a:latin typeface="Times New Roman" pitchFamily="18" charset="0"/>
                <a:ea typeface="黑体" pitchFamily="49" charset="-122"/>
              </a:rPr>
              <a:t>FN</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将</a:t>
            </a:r>
            <a:r>
              <a:rPr lang="en-US" altLang="zh-CN" sz="2200" i="1" dirty="0">
                <a:solidFill>
                  <a:schemeClr val="tx1"/>
                </a:solidFill>
                <a:latin typeface="Times New Roman" pitchFamily="18" charset="0"/>
                <a:ea typeface="黑体" pitchFamily="49" charset="-122"/>
              </a:rPr>
              <a:t>C</a:t>
            </a:r>
            <a:r>
              <a:rPr lang="zh-CN" altLang="en-US" sz="2200" dirty="0">
                <a:solidFill>
                  <a:schemeClr val="tx1"/>
                </a:solidFill>
                <a:latin typeface="Times New Roman" pitchFamily="18" charset="0"/>
                <a:ea typeface="黑体" pitchFamily="49" charset="-122"/>
              </a:rPr>
              <a:t>中的这些数字累加</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基于累加的</a:t>
            </a:r>
            <a:r>
              <a:rPr lang="en-US" altLang="zh-CN" sz="2200" dirty="0">
                <a:solidFill>
                  <a:schemeClr val="tx1"/>
                </a:solidFill>
                <a:latin typeface="Times New Roman" pitchFamily="18" charset="0"/>
                <a:ea typeface="黑体" pitchFamily="49" charset="-122"/>
              </a:rPr>
              <a:t>TP, FP, FN</a:t>
            </a:r>
            <a:r>
              <a:rPr lang="zh-CN" altLang="en-US" sz="2200" dirty="0">
                <a:solidFill>
                  <a:schemeClr val="tx1"/>
                </a:solidFill>
                <a:latin typeface="Times New Roman" pitchFamily="18" charset="0"/>
                <a:ea typeface="黑体" pitchFamily="49" charset="-122"/>
              </a:rPr>
              <a:t>计算</a:t>
            </a:r>
            <a:r>
              <a:rPr lang="en-US" altLang="zh-CN" sz="2200" dirty="0">
                <a:solidFill>
                  <a:schemeClr val="tx1"/>
                </a:solidFill>
                <a:latin typeface="Times New Roman" pitchFamily="18" charset="0"/>
                <a:ea typeface="黑体" pitchFamily="49" charset="-122"/>
              </a:rPr>
              <a:t>P</a:t>
            </a:r>
            <a:r>
              <a:rPr lang="zh-CN" altLang="en-US" sz="2200" dirty="0">
                <a:solidFill>
                  <a:schemeClr val="tx1"/>
                </a:solidFill>
                <a:latin typeface="Times New Roman" pitchFamily="18" charset="0"/>
                <a:ea typeface="黑体" pitchFamily="49" charset="-122"/>
              </a:rPr>
              <a:t>、</a:t>
            </a:r>
            <a:r>
              <a:rPr lang="en-US" altLang="zh-CN" sz="2200" dirty="0">
                <a:solidFill>
                  <a:schemeClr val="tx1"/>
                </a:solidFill>
                <a:latin typeface="Times New Roman" pitchFamily="18" charset="0"/>
                <a:ea typeface="黑体" pitchFamily="49" charset="-122"/>
              </a:rPr>
              <a:t>R</a:t>
            </a:r>
            <a:r>
              <a:rPr lang="zh-CN" altLang="en-US" sz="2200" dirty="0">
                <a:solidFill>
                  <a:schemeClr val="tx1"/>
                </a:solidFill>
                <a:latin typeface="Times New Roman" pitchFamily="18" charset="0"/>
                <a:ea typeface="黑体" pitchFamily="49" charset="-122"/>
              </a:rPr>
              <a:t>和</a:t>
            </a:r>
            <a:r>
              <a:rPr lang="en-US" sz="2200" i="1" dirty="0">
                <a:solidFill>
                  <a:schemeClr val="tx1"/>
                </a:solidFill>
                <a:latin typeface="Times New Roman" pitchFamily="18" charset="0"/>
                <a:ea typeface="黑体" pitchFamily="49" charset="-122"/>
              </a:rPr>
              <a:t>F</a:t>
            </a:r>
            <a:r>
              <a:rPr lang="en-US" sz="2200" baseline="-25000" dirty="0">
                <a:solidFill>
                  <a:schemeClr val="tx1"/>
                </a:solidFill>
                <a:latin typeface="Times New Roman" pitchFamily="18" charset="0"/>
                <a:ea typeface="黑体" pitchFamily="49" charset="-122"/>
              </a:rPr>
              <a:t>1</a:t>
            </a:r>
            <a:endParaRPr lang="en-US" sz="2200" dirty="0">
              <a:solidFill>
                <a:schemeClr val="tx1"/>
              </a:solidFill>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本讲内容</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特征选择</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如何从原始特征空间中选出一部分子集？</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向量空间分类：将文档表示成空间中的向量，然后进行分类</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Ro</a:t>
            </a:r>
            <a:r>
              <a:rPr lang="de-DE" dirty="0">
                <a:solidFill>
                  <a:schemeClr val="tx1"/>
                </a:solidFill>
                <a:latin typeface="Times New Roman" pitchFamily="18" charset="0"/>
                <a:ea typeface="黑体" pitchFamily="49" charset="-122"/>
              </a:rPr>
              <a:t>cchio</a:t>
            </a:r>
            <a:r>
              <a:rPr lang="zh-CN" altLang="en-US" dirty="0">
                <a:solidFill>
                  <a:schemeClr val="tx1"/>
                </a:solidFill>
                <a:latin typeface="Times New Roman" pitchFamily="18" charset="0"/>
                <a:ea typeface="黑体" pitchFamily="49" charset="-122"/>
              </a:rPr>
              <a:t>分类器：将</a:t>
            </a:r>
            <a:r>
              <a:rPr lang="de-DE" dirty="0">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相关反馈思想应用于文本分类领域</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altLang="zh-CN" i="1" dirty="0">
                <a:solidFill>
                  <a:schemeClr val="tx1"/>
                </a:solidFill>
                <a:latin typeface="Times New Roman" pitchFamily="18" charset="0"/>
                <a:ea typeface="黑体" pitchFamily="49" charset="-122"/>
              </a:rPr>
              <a:t>k</a:t>
            </a:r>
            <a:r>
              <a:rPr lang="zh-CN" altLang="en-US" dirty="0">
                <a:solidFill>
                  <a:schemeClr val="tx1"/>
                </a:solidFill>
                <a:latin typeface="Times New Roman" pitchFamily="18" charset="0"/>
                <a:ea typeface="黑体" pitchFamily="49" charset="-122"/>
              </a:rPr>
              <a:t>近邻分类器</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线性分类器</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多类问题</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19</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特征选择</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基于向量空间的分类方法</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Rocchio</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kNN</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线性分类器</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BDD3E9"/>
                </a:solidFill>
                <a:latin typeface="Times New Roman" pitchFamily="18" charset="0"/>
                <a:ea typeface="黑体" pitchFamily="49" charset="-122"/>
              </a:rPr>
              <a:t>多类情况</a:t>
            </a: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特征选择</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基于向量空间的分类方法</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en-US" sz="3000" dirty="0" err="1">
                <a:solidFill>
                  <a:srgbClr val="336699"/>
                </a:solidFill>
                <a:latin typeface="Times New Roman" pitchFamily="18" charset="0"/>
                <a:ea typeface="黑体" pitchFamily="49" charset="-122"/>
              </a:rPr>
              <a:t>Rocchio</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en-US" sz="3000" dirty="0" err="1">
                <a:solidFill>
                  <a:srgbClr val="336699"/>
                </a:solidFill>
                <a:latin typeface="Times New Roman" pitchFamily="18" charset="0"/>
                <a:ea typeface="黑体" pitchFamily="49" charset="-122"/>
              </a:rPr>
              <a:t>kNN</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线性分类器</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336699"/>
                </a:solidFill>
                <a:latin typeface="Times New Roman" pitchFamily="18" charset="0"/>
                <a:ea typeface="黑体" pitchFamily="49" charset="-122"/>
              </a:rPr>
              <a:t>多类情况</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332656"/>
            <a:ext cx="8228013" cy="1083394"/>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特征选择</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文本分类中，通常要将文本表示在一个高维空间下，每一维对应一个词项</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本讲义中，我们不特意区分不同的概念</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每个坐标轴</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维</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词语 </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词项</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特征</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许多维上对应是罕见词，而罕见词可能会误导分类器</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这些会误导分类器的罕见词被称为</a:t>
            </a:r>
            <a:r>
              <a:rPr lang="zh-CN" altLang="en-US" b="1" dirty="0">
                <a:solidFill>
                  <a:schemeClr val="tx1"/>
                </a:solidFill>
                <a:latin typeface="Times New Roman" pitchFamily="18" charset="0"/>
                <a:ea typeface="黑体" pitchFamily="49" charset="-122"/>
              </a:rPr>
              <a:t>噪音特征</a:t>
            </a:r>
            <a:r>
              <a:rPr lang="zh-CN" altLang="en-US" dirty="0">
                <a:solidFill>
                  <a:schemeClr val="tx1"/>
                </a:solidFill>
                <a:latin typeface="Times New Roman" pitchFamily="18" charset="0"/>
                <a:ea typeface="黑体" pitchFamily="49" charset="-122"/>
              </a:rPr>
              <a:t>（</a:t>
            </a:r>
            <a:r>
              <a:rPr lang="en-US" dirty="0">
                <a:solidFill>
                  <a:schemeClr val="tx1"/>
                </a:solidFill>
                <a:latin typeface="Times New Roman" pitchFamily="18" charset="0"/>
                <a:ea typeface="黑体" pitchFamily="49" charset="-122"/>
              </a:rPr>
              <a:t>noise feature</a:t>
            </a:r>
            <a:r>
              <a:rPr lang="zh-CN" altLang="en-US" dirty="0">
                <a:solidFill>
                  <a:schemeClr val="tx1"/>
                </a:solidFill>
                <a:latin typeface="Times New Roman" pitchFamily="18" charset="0"/>
                <a:ea typeface="黑体" pitchFamily="49" charset="-122"/>
              </a:rPr>
              <a:t>）</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去掉这些噪音特征会同时提高文本分类的效率和效果</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上述过程称为</a:t>
            </a:r>
            <a:r>
              <a:rPr lang="zh-CN" altLang="en-US" b="1" dirty="0">
                <a:solidFill>
                  <a:schemeClr val="tx1"/>
                </a:solidFill>
                <a:latin typeface="Times New Roman" pitchFamily="18" charset="0"/>
                <a:ea typeface="黑体" pitchFamily="49" charset="-122"/>
              </a:rPr>
              <a:t>特征选择（</a:t>
            </a:r>
            <a:r>
              <a:rPr lang="en-US" altLang="zh-CN" b="1" dirty="0">
                <a:solidFill>
                  <a:schemeClr val="tx1"/>
                </a:solidFill>
                <a:latin typeface="Times New Roman" pitchFamily="18" charset="0"/>
                <a:ea typeface="黑体" pitchFamily="49" charset="-122"/>
              </a:rPr>
              <a:t>feature selection</a:t>
            </a:r>
            <a:r>
              <a:rPr lang="zh-CN" altLang="en-US" b="1" dirty="0">
                <a:solidFill>
                  <a:schemeClr val="tx1"/>
                </a:solidFill>
                <a:latin typeface="Times New Roman" pitchFamily="18" charset="0"/>
                <a:ea typeface="黑体" pitchFamily="49" charset="-122"/>
              </a:rPr>
              <a:t>）</a:t>
            </a:r>
            <a:endParaRPr lang="en-US" b="1"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噪音特征的例子</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95536" y="1772816"/>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比如我们将对文本是否属于</a:t>
            </a:r>
            <a:r>
              <a:rPr lang="en-US" altLang="en-US" dirty="0">
                <a:solidFill>
                  <a:schemeClr val="tx1"/>
                </a:solidFill>
                <a:latin typeface="Times New Roman" pitchFamily="18" charset="0"/>
                <a:ea typeface="黑体" pitchFamily="49" charset="-122"/>
              </a:rPr>
              <a:t>China</a:t>
            </a:r>
            <a:r>
              <a:rPr lang="zh-CN" altLang="en-US" dirty="0">
                <a:solidFill>
                  <a:schemeClr val="tx1"/>
                </a:solidFill>
                <a:latin typeface="Times New Roman" pitchFamily="18" charset="0"/>
                <a:ea typeface="黑体" pitchFamily="49" charset="-122"/>
              </a:rPr>
              <a:t>类进行判断</a:t>
            </a:r>
            <a:endParaRPr lang="en-US" alt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假定某个罕见词项，比如</a:t>
            </a:r>
            <a:r>
              <a:rPr lang="en-US" altLang="en-US" dirty="0">
                <a:solidFill>
                  <a:schemeClr val="tx1"/>
                </a:solidFill>
                <a:latin typeface="Times New Roman" pitchFamily="18" charset="0"/>
                <a:ea typeface="黑体" pitchFamily="49" charset="-122"/>
              </a:rPr>
              <a:t> ARACHNOCENTRIC</a:t>
            </a:r>
            <a:r>
              <a:rPr lang="zh-CN" altLang="en-US" dirty="0">
                <a:solidFill>
                  <a:schemeClr val="tx1"/>
                </a:solidFill>
                <a:latin typeface="Times New Roman" pitchFamily="18" charset="0"/>
                <a:ea typeface="黑体" pitchFamily="49" charset="-122"/>
              </a:rPr>
              <a:t>，没有任何关于</a:t>
            </a:r>
            <a:r>
              <a:rPr lang="en-US" altLang="en-US" dirty="0">
                <a:solidFill>
                  <a:schemeClr val="tx1"/>
                </a:solidFill>
                <a:latin typeface="Times New Roman" pitchFamily="18" charset="0"/>
                <a:ea typeface="黑体" pitchFamily="49" charset="-122"/>
              </a:rPr>
              <a:t> </a:t>
            </a:r>
            <a:r>
              <a:rPr lang="de-DE" altLang="en-US" dirty="0">
                <a:solidFill>
                  <a:schemeClr val="tx1"/>
                </a:solidFill>
                <a:latin typeface="Times New Roman" pitchFamily="18" charset="0"/>
                <a:ea typeface="黑体" pitchFamily="49" charset="-122"/>
              </a:rPr>
              <a:t>China </a:t>
            </a:r>
            <a:r>
              <a:rPr lang="zh-CN" altLang="en-US" dirty="0">
                <a:solidFill>
                  <a:schemeClr val="tx1"/>
                </a:solidFill>
                <a:latin typeface="Times New Roman" pitchFamily="18" charset="0"/>
                <a:ea typeface="黑体" pitchFamily="49" charset="-122"/>
              </a:rPr>
              <a:t>类的信息</a:t>
            </a:r>
            <a:endParaRPr lang="de-DE" alt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en-US"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但是在训练集中，</a:t>
            </a:r>
            <a:r>
              <a:rPr lang="en-US" altLang="en-US" dirty="0">
                <a:solidFill>
                  <a:schemeClr val="tx1"/>
                </a:solidFill>
                <a:latin typeface="Times New Roman" pitchFamily="18" charset="0"/>
                <a:ea typeface="黑体" pitchFamily="49" charset="-122"/>
              </a:rPr>
              <a:t>ARACHNOCENTRIC</a:t>
            </a:r>
            <a:r>
              <a:rPr lang="zh-CN" altLang="en-US" dirty="0">
                <a:solidFill>
                  <a:schemeClr val="tx1"/>
                </a:solidFill>
                <a:latin typeface="Times New Roman" pitchFamily="18" charset="0"/>
                <a:ea typeface="黑体" pitchFamily="49" charset="-122"/>
              </a:rPr>
              <a:t>的所有出现正好都在</a:t>
            </a:r>
            <a:r>
              <a:rPr lang="en-US" altLang="en-US" dirty="0">
                <a:solidFill>
                  <a:schemeClr val="tx1"/>
                </a:solidFill>
                <a:latin typeface="Times New Roman" pitchFamily="18" charset="0"/>
                <a:ea typeface="黑体" pitchFamily="49" charset="-122"/>
              </a:rPr>
              <a:t> </a:t>
            </a:r>
            <a:r>
              <a:rPr lang="en-US" altLang="zh-CN" dirty="0">
                <a:solidFill>
                  <a:schemeClr val="tx1"/>
                </a:solidFill>
                <a:latin typeface="Times New Roman" pitchFamily="18" charset="0"/>
                <a:ea typeface="黑体" pitchFamily="49" charset="-122"/>
              </a:rPr>
              <a:t>China</a:t>
            </a:r>
            <a:r>
              <a:rPr lang="zh-CN" altLang="en-US" dirty="0">
                <a:solidFill>
                  <a:schemeClr val="tx1"/>
                </a:solidFill>
                <a:latin typeface="Times New Roman" pitchFamily="18" charset="0"/>
                <a:ea typeface="黑体" pitchFamily="49" charset="-122"/>
              </a:rPr>
              <a:t>这个类别中</a:t>
            </a:r>
            <a:endParaRPr lang="en-US" alt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这种情况下，我们就可能训练得到一个分类器，它认为</a:t>
            </a:r>
            <a:r>
              <a:rPr lang="en-US" altLang="en-US" dirty="0">
                <a:solidFill>
                  <a:schemeClr val="tx1"/>
                </a:solidFill>
                <a:latin typeface="Times New Roman" pitchFamily="18" charset="0"/>
                <a:ea typeface="黑体" pitchFamily="49" charset="-122"/>
              </a:rPr>
              <a:t> ARACHNOCENTRIC</a:t>
            </a:r>
            <a:r>
              <a:rPr lang="zh-CN" altLang="en-US" dirty="0">
                <a:solidFill>
                  <a:schemeClr val="tx1"/>
                </a:solidFill>
                <a:latin typeface="Times New Roman" pitchFamily="18" charset="0"/>
                <a:ea typeface="黑体" pitchFamily="49" charset="-122"/>
              </a:rPr>
              <a:t>标志着类别</a:t>
            </a:r>
            <a:r>
              <a:rPr lang="en-US" altLang="en-US" dirty="0">
                <a:solidFill>
                  <a:schemeClr val="tx1"/>
                </a:solidFill>
                <a:latin typeface="Times New Roman" pitchFamily="18" charset="0"/>
                <a:ea typeface="黑体" pitchFamily="49" charset="-122"/>
              </a:rPr>
              <a:t> China</a:t>
            </a:r>
            <a:r>
              <a:rPr lang="zh-CN" altLang="en-US" dirty="0">
                <a:solidFill>
                  <a:schemeClr val="tx1"/>
                </a:solidFill>
                <a:latin typeface="Times New Roman" pitchFamily="18" charset="0"/>
                <a:ea typeface="黑体" pitchFamily="49" charset="-122"/>
              </a:rPr>
              <a:t>的出现</a:t>
            </a:r>
            <a:endParaRPr lang="en-US" alt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这种从训练集中的偶然现象学习得到的一般化结果称为过学习</a:t>
            </a:r>
            <a:r>
              <a:rPr lang="en-US" altLang="en-US" dirty="0">
                <a:solidFill>
                  <a:schemeClr val="tx1"/>
                </a:solidFill>
                <a:latin typeface="Times New Roman" pitchFamily="18" charset="0"/>
                <a:ea typeface="黑体" pitchFamily="49" charset="-122"/>
              </a:rPr>
              <a:t>(</a:t>
            </a:r>
            <a:r>
              <a:rPr lang="en-US" altLang="en-US" dirty="0" err="1">
                <a:solidFill>
                  <a:schemeClr val="tx1"/>
                </a:solidFill>
                <a:latin typeface="Times New Roman" pitchFamily="18" charset="0"/>
                <a:ea typeface="黑体" pitchFamily="49" charset="-122"/>
              </a:rPr>
              <a:t>overfitting</a:t>
            </a:r>
            <a:r>
              <a:rPr lang="en-US" altLang="en-US"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特征选择能减少过学习的可能性，提高分类器的精度</a:t>
            </a:r>
            <a:endParaRPr lang="en-US" alt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基本的特征选择算法</a:t>
            </a:r>
            <a:endParaRPr lang="en-US" sz="3600" i="1"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10.png"/>
          <p:cNvPicPr>
            <a:picLocks noChangeAspect="1"/>
          </p:cNvPicPr>
          <p:nvPr/>
        </p:nvPicPr>
        <p:blipFill>
          <a:blip r:embed="rId3" cstate="print"/>
          <a:stretch>
            <a:fillRect/>
          </a:stretch>
        </p:blipFill>
        <p:spPr>
          <a:xfrm>
            <a:off x="576981" y="2143116"/>
            <a:ext cx="6709663" cy="319449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特征选择所考虑的因素</a:t>
            </a:r>
          </a:p>
        </p:txBody>
      </p:sp>
      <p:sp>
        <p:nvSpPr>
          <p:cNvPr id="3" name="内容占位符 2"/>
          <p:cNvSpPr>
            <a:spLocks noGrp="1"/>
          </p:cNvSpPr>
          <p:nvPr>
            <p:ph idx="1"/>
          </p:nvPr>
        </p:nvSpPr>
        <p:spPr/>
        <p:txBody>
          <a:bodyPr/>
          <a:lstStyle/>
          <a:p>
            <a:pPr lvl="1" defTabSz="449263">
              <a:spcBef>
                <a:spcPts val="700"/>
              </a:spcBef>
              <a:buClr>
                <a:srgbClr val="336699"/>
              </a:buClr>
            </a:pPr>
            <a:r>
              <a:rPr lang="zh-CN" altLang="en-US" dirty="0">
                <a:ea typeface="黑体" pitchFamily="49" charset="-122"/>
              </a:rPr>
              <a:t>类内代表性</a:t>
            </a:r>
            <a:endParaRPr lang="en-US" altLang="zh-CN" dirty="0">
              <a:ea typeface="黑体" pitchFamily="49" charset="-122"/>
            </a:endParaRPr>
          </a:p>
          <a:p>
            <a:pPr lvl="1" defTabSz="449263">
              <a:spcBef>
                <a:spcPts val="700"/>
              </a:spcBef>
              <a:buClr>
                <a:srgbClr val="336699"/>
              </a:buClr>
            </a:pPr>
            <a:endParaRPr lang="en-US" altLang="zh-CN" dirty="0">
              <a:ea typeface="黑体" pitchFamily="49" charset="-122"/>
            </a:endParaRPr>
          </a:p>
          <a:p>
            <a:pPr lvl="1" defTabSz="449263">
              <a:spcBef>
                <a:spcPts val="700"/>
              </a:spcBef>
              <a:buClr>
                <a:srgbClr val="336699"/>
              </a:buClr>
            </a:pPr>
            <a:endParaRPr lang="en-US" altLang="zh-CN" dirty="0">
              <a:ea typeface="黑体" pitchFamily="49" charset="-122"/>
            </a:endParaRPr>
          </a:p>
          <a:p>
            <a:pPr lvl="1" defTabSz="449263">
              <a:spcBef>
                <a:spcPts val="700"/>
              </a:spcBef>
              <a:buClr>
                <a:srgbClr val="336699"/>
              </a:buClr>
            </a:pPr>
            <a:r>
              <a:rPr lang="zh-CN" altLang="en-US" dirty="0">
                <a:ea typeface="黑体" pitchFamily="49" charset="-122"/>
              </a:rPr>
              <a:t>类间区别性</a:t>
            </a:r>
            <a:endParaRPr lang="en-US" altLang="zh-CN" dirty="0">
              <a:ea typeface="黑体" pitchFamily="49" charset="-122"/>
            </a:endParaRPr>
          </a:p>
          <a:p>
            <a:pPr lvl="1" defTabSz="449263">
              <a:spcBef>
                <a:spcPts val="700"/>
              </a:spcBef>
              <a:buClr>
                <a:srgbClr val="336699"/>
              </a:buClr>
            </a:pPr>
            <a:endParaRPr lang="en-US" altLang="zh-CN" dirty="0">
              <a:ea typeface="黑体" pitchFamily="49" charset="-122"/>
            </a:endParaRPr>
          </a:p>
          <a:p>
            <a:pPr lvl="1" defTabSz="449263">
              <a:spcBef>
                <a:spcPts val="700"/>
              </a:spcBef>
              <a:buClr>
                <a:srgbClr val="336699"/>
              </a:buClr>
            </a:pPr>
            <a:endParaRPr lang="en-US" altLang="zh-CN" dirty="0">
              <a:ea typeface="黑体" pitchFamily="49" charset="-122"/>
            </a:endParaRPr>
          </a:p>
          <a:p>
            <a:pPr lvl="1" defTabSz="449263">
              <a:spcBef>
                <a:spcPts val="700"/>
              </a:spcBef>
              <a:buClr>
                <a:srgbClr val="336699"/>
              </a:buClr>
            </a:pPr>
            <a:r>
              <a:rPr lang="zh-CN" altLang="en-US" dirty="0">
                <a:ea typeface="黑体" pitchFamily="49" charset="-122"/>
              </a:rPr>
              <a:t>特征子集的最优性</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不同的特征选择方法</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64305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特征选择方法主要基于其所使用特征效用</a:t>
            </a:r>
            <a:r>
              <a:rPr lang="en-US" altLang="zh-CN" dirty="0">
                <a:solidFill>
                  <a:schemeClr val="tx1"/>
                </a:solidFill>
                <a:latin typeface="Times New Roman" pitchFamily="18" charset="0"/>
                <a:ea typeface="黑体" pitchFamily="49" charset="-122"/>
              </a:rPr>
              <a:t>(Utility)</a:t>
            </a:r>
            <a:r>
              <a:rPr lang="zh-CN" altLang="en-US" dirty="0">
                <a:solidFill>
                  <a:schemeClr val="tx1"/>
                </a:solidFill>
                <a:latin typeface="Times New Roman" pitchFamily="18" charset="0"/>
                <a:ea typeface="黑体" pitchFamily="49" charset="-122"/>
              </a:rPr>
              <a:t>指标来定义。</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特征效用指标：</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频率法</a:t>
            </a:r>
            <a:r>
              <a:rPr lang="en-US" sz="2200" dirty="0">
                <a:solidFill>
                  <a:schemeClr val="tx1"/>
                </a:solidFill>
                <a:latin typeface="Times New Roman" pitchFamily="18" charset="0"/>
                <a:ea typeface="黑体" pitchFamily="49" charset="-122"/>
              </a:rPr>
              <a:t> (DF)– </a:t>
            </a:r>
            <a:r>
              <a:rPr lang="zh-CN" altLang="en-US" sz="2200" dirty="0">
                <a:solidFill>
                  <a:schemeClr val="tx1"/>
                </a:solidFill>
                <a:latin typeface="Times New Roman" pitchFamily="18" charset="0"/>
                <a:ea typeface="黑体" pitchFamily="49" charset="-122"/>
              </a:rPr>
              <a:t>选择高频词项</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互信息</a:t>
            </a:r>
            <a:r>
              <a:rPr lang="en-US" altLang="zh-CN" sz="2200" dirty="0">
                <a:solidFill>
                  <a:schemeClr val="tx1"/>
                </a:solidFill>
                <a:latin typeface="Times New Roman" pitchFamily="18" charset="0"/>
                <a:ea typeface="黑体" pitchFamily="49" charset="-122"/>
              </a:rPr>
              <a:t>(MI-</a:t>
            </a:r>
            <a:r>
              <a:rPr lang="en-US" sz="2200" dirty="0">
                <a:solidFill>
                  <a:schemeClr val="tx1"/>
                </a:solidFill>
                <a:latin typeface="Times New Roman" pitchFamily="18" charset="0"/>
                <a:ea typeface="黑体" pitchFamily="49" charset="-122"/>
              </a:rPr>
              <a:t>Mutual information) – </a:t>
            </a:r>
            <a:r>
              <a:rPr lang="zh-CN" altLang="en-US" sz="2200" dirty="0">
                <a:solidFill>
                  <a:schemeClr val="tx1"/>
                </a:solidFill>
                <a:latin typeface="Times New Roman" pitchFamily="18" charset="0"/>
                <a:ea typeface="黑体" pitchFamily="49" charset="-122"/>
              </a:rPr>
              <a:t>选择具有最高互信息的那些词项</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这里的互信息也叫做信息增益</a:t>
            </a:r>
            <a:r>
              <a:rPr lang="en-US" altLang="zh-CN" sz="2200" dirty="0">
                <a:solidFill>
                  <a:schemeClr val="tx1"/>
                </a:solidFill>
                <a:latin typeface="Times New Roman" pitchFamily="18" charset="0"/>
                <a:ea typeface="黑体" pitchFamily="49" charset="-122"/>
              </a:rPr>
              <a:t>(IG-</a:t>
            </a:r>
            <a:r>
              <a:rPr lang="en-US" sz="2200" dirty="0">
                <a:solidFill>
                  <a:srgbClr val="0070C0"/>
                </a:solidFill>
                <a:latin typeface="Times New Roman" pitchFamily="18" charset="0"/>
                <a:ea typeface="黑体" pitchFamily="49" charset="-122"/>
              </a:rPr>
              <a:t>information gain</a:t>
            </a:r>
            <a:r>
              <a:rPr lang="en-US" altLang="zh-CN" sz="2200" dirty="0">
                <a:solidFill>
                  <a:srgbClr val="0070C0"/>
                </a:solidFill>
                <a:latin typeface="Times New Roman" pitchFamily="18" charset="0"/>
                <a:ea typeface="黑体" pitchFamily="49" charset="-122"/>
              </a:rPr>
              <a:t>)</a:t>
            </a:r>
            <a:endParaRPr lang="de-DE"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卡方</a:t>
            </a:r>
            <a:r>
              <a:rPr lang="en-US" altLang="zh-CN" sz="2200" dirty="0">
                <a:solidFill>
                  <a:schemeClr val="tx1"/>
                </a:solidFill>
                <a:latin typeface="Times New Roman" pitchFamily="18" charset="0"/>
                <a:ea typeface="黑体" pitchFamily="49" charset="-122"/>
              </a:rPr>
              <a:t>(</a:t>
            </a:r>
            <a:r>
              <a:rPr lang="de-DE" sz="2200" dirty="0">
                <a:solidFill>
                  <a:schemeClr val="tx1"/>
                </a:solidFill>
                <a:latin typeface="Times New Roman" pitchFamily="18" charset="0"/>
                <a:ea typeface="黑体" pitchFamily="49" charset="-122"/>
              </a:rPr>
              <a:t>Chi-square)</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互信息</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Mutual information)</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64305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特征效用</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A</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t</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c</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采用词项</a:t>
            </a:r>
            <a:r>
              <a:rPr lang="en-US" i="1" dirty="0">
                <a:solidFill>
                  <a:schemeClr val="tx1"/>
                </a:solidFill>
                <a:latin typeface="Times New Roman" pitchFamily="18" charset="0"/>
                <a:ea typeface="黑体" pitchFamily="49" charset="-122"/>
              </a:rPr>
              <a:t>t</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和类别</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的</a:t>
            </a:r>
            <a:r>
              <a:rPr lang="zh-CN" altLang="en-US" b="1" dirty="0">
                <a:solidFill>
                  <a:schemeClr val="tx1"/>
                </a:solidFill>
                <a:latin typeface="Times New Roman" pitchFamily="18" charset="0"/>
                <a:ea typeface="黑体" pitchFamily="49" charset="-122"/>
              </a:rPr>
              <a:t>期望互信息</a:t>
            </a:r>
            <a:r>
              <a:rPr lang="en-US" altLang="zh-CN" i="1" dirty="0">
                <a:solidFill>
                  <a:schemeClr val="tx1"/>
                </a:solidFill>
                <a:latin typeface="Times New Roman" pitchFamily="18" charset="0"/>
                <a:ea typeface="黑体" pitchFamily="49" charset="-122"/>
              </a:rPr>
              <a:t>(Expected Mutual Information)</a:t>
            </a:r>
            <a:r>
              <a:rPr lang="zh-CN" altLang="en-US" dirty="0">
                <a:solidFill>
                  <a:schemeClr val="tx1"/>
                </a:solidFill>
                <a:latin typeface="Times New Roman" pitchFamily="18" charset="0"/>
                <a:ea typeface="黑体" pitchFamily="49" charset="-122"/>
              </a:rPr>
              <a:t>来计算</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MI</a:t>
            </a:r>
            <a:r>
              <a:rPr lang="zh-CN" altLang="en-US" dirty="0">
                <a:solidFill>
                  <a:schemeClr val="tx1"/>
                </a:solidFill>
                <a:latin typeface="Times New Roman" pitchFamily="18" charset="0"/>
                <a:ea typeface="黑体" pitchFamily="49" charset="-122"/>
              </a:rPr>
              <a:t>给出的是词项所包含的有关类别的信息及类别包含的有关词项的信息量</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比如，如果词项的出现与否与类别独立</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不同类别中包含和不包含词项的文档比例完全一样</a:t>
            </a:r>
            <a:r>
              <a:rPr lang="en-US" altLang="zh-CN"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定义：</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12.png"/>
          <p:cNvPicPr>
            <a:picLocks noChangeAspect="1"/>
          </p:cNvPicPr>
          <p:nvPr/>
        </p:nvPicPr>
        <p:blipFill>
          <a:blip r:embed="rId3" cstate="print"/>
          <a:stretch>
            <a:fillRect/>
          </a:stretch>
        </p:blipFill>
        <p:spPr>
          <a:xfrm>
            <a:off x="1357290" y="4905248"/>
            <a:ext cx="6709494" cy="75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zh-CN" dirty="0"/>
              <a:t>(</a:t>
            </a:r>
            <a:r>
              <a:rPr lang="zh-CN" altLang="en-US" dirty="0"/>
              <a:t>期望</a:t>
            </a:r>
            <a:r>
              <a:rPr lang="en-US" altLang="zh-CN" dirty="0"/>
              <a:t>)</a:t>
            </a:r>
            <a:r>
              <a:rPr lang="zh-CN" altLang="en-US" dirty="0"/>
              <a:t>互信息的另一种定义</a:t>
            </a:r>
            <a:endParaRPr lang="en-US" altLang="zh-CN" dirty="0"/>
          </a:p>
        </p:txBody>
      </p:sp>
      <p:sp>
        <p:nvSpPr>
          <p:cNvPr id="5126" name="Rectangle 3"/>
          <p:cNvSpPr>
            <a:spLocks noGrp="1" noChangeArrowheads="1"/>
          </p:cNvSpPr>
          <p:nvPr>
            <p:ph idx="1"/>
          </p:nvPr>
        </p:nvSpPr>
        <p:spPr>
          <a:xfrm>
            <a:off x="539552" y="1916832"/>
            <a:ext cx="7772400" cy="4104729"/>
          </a:xfrm>
        </p:spPr>
        <p:txBody>
          <a:bodyPr/>
          <a:lstStyle/>
          <a:p>
            <a:pPr lvl="1" defTabSz="449263" eaLnBrk="1" hangingPunct="1">
              <a:spcBef>
                <a:spcPts val="700"/>
              </a:spcBef>
              <a:buClr>
                <a:srgbClr val="336699"/>
              </a:buClr>
            </a:pPr>
            <a:r>
              <a:rPr lang="zh-CN" altLang="en-US" dirty="0">
                <a:ea typeface="黑体" pitchFamily="49" charset="-122"/>
              </a:rPr>
              <a:t>信息增益</a:t>
            </a:r>
            <a:r>
              <a:rPr lang="en-US" altLang="zh-CN" dirty="0">
                <a:ea typeface="黑体" pitchFamily="49" charset="-122"/>
              </a:rPr>
              <a:t>(Information Gain, IG)</a:t>
            </a:r>
            <a:r>
              <a:rPr lang="zh-CN" altLang="en-US" dirty="0">
                <a:ea typeface="黑体" pitchFamily="49" charset="-122"/>
              </a:rPr>
              <a:t>：该</a:t>
            </a:r>
            <a:r>
              <a:rPr lang="en-US" altLang="zh-CN" dirty="0">
                <a:ea typeface="黑体" pitchFamily="49" charset="-122"/>
              </a:rPr>
              <a:t>term</a:t>
            </a:r>
            <a:r>
              <a:rPr lang="zh-CN" altLang="en-US" dirty="0">
                <a:ea typeface="黑体" pitchFamily="49" charset="-122"/>
              </a:rPr>
              <a:t>为整个分类所能提供的信息量</a:t>
            </a:r>
            <a:r>
              <a:rPr lang="en-US" altLang="zh-CN" dirty="0">
                <a:ea typeface="黑体" pitchFamily="49" charset="-122"/>
              </a:rPr>
              <a:t>(</a:t>
            </a:r>
            <a:r>
              <a:rPr lang="zh-CN" altLang="en-US" dirty="0">
                <a:ea typeface="黑体" pitchFamily="49" charset="-122"/>
              </a:rPr>
              <a:t>不考虑任何特征的熵和考虑该特征后的熵的差值</a:t>
            </a:r>
            <a:r>
              <a:rPr lang="en-US" altLang="zh-CN" dirty="0">
                <a:ea typeface="黑体" pitchFamily="49" charset="-122"/>
              </a:rPr>
              <a:t>)</a:t>
            </a:r>
          </a:p>
          <a:p>
            <a:pPr lvl="1" eaLnBrk="1" hangingPunct="1">
              <a:buFont typeface="Wingdings" pitchFamily="2" charset="2"/>
              <a:buNone/>
            </a:pPr>
            <a:endParaRPr lang="en-US" altLang="zh-CN" sz="2400" dirty="0"/>
          </a:p>
        </p:txBody>
      </p:sp>
      <p:sp>
        <p:nvSpPr>
          <p:cNvPr id="5124" name="灯片编号占位符 5"/>
          <p:cNvSpPr>
            <a:spLocks noGrp="1"/>
          </p:cNvSpPr>
          <p:nvPr>
            <p:ph type="sldNum" sz="quarter" idx="12"/>
          </p:nvPr>
        </p:nvSpPr>
        <p:spPr>
          <a:noFill/>
        </p:spPr>
        <p:txBody>
          <a:bodyPr/>
          <a:lstStyle/>
          <a:p>
            <a:fld id="{363C8D93-46F4-4D8F-A531-F871179F87A9}" type="slidenum">
              <a:rPr lang="en-US" altLang="zh-CN" smtClean="0"/>
              <a:pPr/>
              <a:t>26</a:t>
            </a:fld>
            <a:endParaRPr lang="en-US" altLang="zh-CN"/>
          </a:p>
        </p:txBody>
      </p:sp>
      <p:graphicFrame>
        <p:nvGraphicFramePr>
          <p:cNvPr id="5122" name="Object 4"/>
          <p:cNvGraphicFramePr>
            <a:graphicFrameLocks noChangeAspect="1"/>
          </p:cNvGraphicFramePr>
          <p:nvPr/>
        </p:nvGraphicFramePr>
        <p:xfrm>
          <a:off x="1080715" y="3861048"/>
          <a:ext cx="7451725" cy="1035050"/>
        </p:xfrm>
        <a:graphic>
          <a:graphicData uri="http://schemas.openxmlformats.org/presentationml/2006/ole">
            <mc:AlternateContent xmlns:mc="http://schemas.openxmlformats.org/markup-compatibility/2006">
              <mc:Choice xmlns:v="urn:schemas-microsoft-com:vml" Requires="v">
                <p:oleObj spid="_x0000_s5216" name="Equation" r:id="rId4" imgW="4203360" imgH="583920" progId="Equation.DSMT4">
                  <p:embed/>
                </p:oleObj>
              </mc:Choice>
              <mc:Fallback>
                <p:oleObj name="Equation" r:id="rId4" imgW="4203360" imgH="58392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715" y="3861048"/>
                        <a:ext cx="7451725" cy="103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127" name="Line 5"/>
          <p:cNvSpPr>
            <a:spLocks noChangeShapeType="1"/>
          </p:cNvSpPr>
          <p:nvPr/>
        </p:nvSpPr>
        <p:spPr bwMode="auto">
          <a:xfrm>
            <a:off x="1907704" y="4365104"/>
            <a:ext cx="1296988" cy="0"/>
          </a:xfrm>
          <a:prstGeom prst="line">
            <a:avLst/>
          </a:prstGeom>
          <a:noFill/>
          <a:ln w="28575">
            <a:solidFill>
              <a:schemeClr val="hlink"/>
            </a:solidFill>
            <a:miter lim="800000"/>
            <a:headEnd/>
            <a:tailEnd/>
          </a:ln>
        </p:spPr>
        <p:txBody>
          <a:bodyPr wrap="none"/>
          <a:lstStyle/>
          <a:p>
            <a:endParaRPr lang="zh-CN" altLang="en-US"/>
          </a:p>
        </p:txBody>
      </p:sp>
      <p:sp>
        <p:nvSpPr>
          <p:cNvPr id="5128" name="Line 6"/>
          <p:cNvSpPr>
            <a:spLocks noChangeShapeType="1"/>
          </p:cNvSpPr>
          <p:nvPr/>
        </p:nvSpPr>
        <p:spPr bwMode="auto">
          <a:xfrm>
            <a:off x="3347864" y="4365104"/>
            <a:ext cx="2305050" cy="0"/>
          </a:xfrm>
          <a:prstGeom prst="line">
            <a:avLst/>
          </a:prstGeom>
          <a:noFill/>
          <a:ln w="28575">
            <a:solidFill>
              <a:schemeClr val="accent2"/>
            </a:solidFill>
            <a:miter lim="800000"/>
            <a:headEnd/>
            <a:tailEnd/>
          </a:ln>
        </p:spPr>
        <p:txBody>
          <a:bodyPr wrap="none"/>
          <a:lstStyle/>
          <a:p>
            <a:endParaRPr lang="zh-CN" altLang="en-US"/>
          </a:p>
        </p:txBody>
      </p:sp>
      <p:sp>
        <p:nvSpPr>
          <p:cNvPr id="5129" name="Line 7"/>
          <p:cNvSpPr>
            <a:spLocks noChangeShapeType="1"/>
          </p:cNvSpPr>
          <p:nvPr/>
        </p:nvSpPr>
        <p:spPr bwMode="auto">
          <a:xfrm>
            <a:off x="6012160" y="4365104"/>
            <a:ext cx="2303463" cy="0"/>
          </a:xfrm>
          <a:prstGeom prst="line">
            <a:avLst/>
          </a:prstGeom>
          <a:noFill/>
          <a:ln w="28575">
            <a:solidFill>
              <a:schemeClr val="hlink"/>
            </a:solidFill>
            <a:miter lim="800000"/>
            <a:headEnd/>
            <a:tailEnd/>
          </a:ln>
        </p:spPr>
        <p:txBody>
          <a:bodyPr wrap="none"/>
          <a:lstStyle/>
          <a:p>
            <a:endParaRPr lang="zh-CN" altLang="en-US"/>
          </a:p>
        </p:txBody>
      </p:sp>
      <p:sp>
        <p:nvSpPr>
          <p:cNvPr id="5130" name="Line 8"/>
          <p:cNvSpPr>
            <a:spLocks noChangeShapeType="1"/>
          </p:cNvSpPr>
          <p:nvPr/>
        </p:nvSpPr>
        <p:spPr bwMode="auto">
          <a:xfrm>
            <a:off x="1259632" y="4941168"/>
            <a:ext cx="7127875" cy="0"/>
          </a:xfrm>
          <a:prstGeom prst="line">
            <a:avLst/>
          </a:prstGeom>
          <a:noFill/>
          <a:ln w="28575">
            <a:solidFill>
              <a:schemeClr val="accent2"/>
            </a:solidFill>
            <a:miter lim="800000"/>
            <a:headEnd/>
            <a:tailEnd/>
          </a:ln>
        </p:spPr>
        <p:txBody>
          <a:bodyPr wrap="none"/>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如何计算互信息ＭＩ</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643050"/>
            <a:ext cx="8505825" cy="4786346"/>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基于</a:t>
            </a:r>
            <a:r>
              <a:rPr lang="en-US" altLang="zh-CN" dirty="0">
                <a:solidFill>
                  <a:schemeClr val="tx1"/>
                </a:solidFill>
                <a:latin typeface="Times New Roman" pitchFamily="18" charset="0"/>
                <a:ea typeface="黑体" pitchFamily="49" charset="-122"/>
              </a:rPr>
              <a:t>MLE</a:t>
            </a:r>
            <a:r>
              <a:rPr lang="zh-CN" altLang="en-US" dirty="0">
                <a:solidFill>
                  <a:schemeClr val="tx1"/>
                </a:solidFill>
                <a:latin typeface="Times New Roman" pitchFamily="18" charset="0"/>
                <a:ea typeface="黑体" pitchFamily="49" charset="-122"/>
              </a:rPr>
              <a:t>估计，实际使用的计算公式为：</a:t>
            </a:r>
            <a:endParaRPr lang="de-DE" dirty="0">
              <a:solidFill>
                <a:schemeClr val="tx1"/>
              </a:solidFill>
              <a:latin typeface="Times New Roman" pitchFamily="18" charset="0"/>
              <a:ea typeface="黑体" pitchFamily="49" charset="-122"/>
            </a:endParaRPr>
          </a:p>
          <a:p>
            <a:pPr lvl="1"/>
            <a:endParaRPr lang="en-US" dirty="0">
              <a:solidFill>
                <a:schemeClr val="tx1"/>
              </a:solidFill>
              <a:latin typeface="Times New Roman" pitchFamily="18" charset="0"/>
              <a:ea typeface="黑体" pitchFamily="49" charset="-122"/>
            </a:endParaRPr>
          </a:p>
          <a:p>
            <a:pPr lvl="1"/>
            <a:endParaRPr lang="en-US" dirty="0">
              <a:solidFill>
                <a:schemeClr val="tx1"/>
              </a:solidFill>
              <a:latin typeface="Times New Roman" pitchFamily="18" charset="0"/>
              <a:ea typeface="黑体" pitchFamily="49" charset="-122"/>
            </a:endParaRPr>
          </a:p>
          <a:p>
            <a:pPr lvl="1"/>
            <a:endParaRPr lang="en-US" dirty="0">
              <a:solidFill>
                <a:schemeClr val="tx1"/>
              </a:solidFill>
              <a:latin typeface="Times New Roman" pitchFamily="18" charset="0"/>
              <a:ea typeface="黑体" pitchFamily="49" charset="-122"/>
            </a:endParaRPr>
          </a:p>
          <a:p>
            <a:pPr lvl="1"/>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i="1" dirty="0">
                <a:solidFill>
                  <a:schemeClr val="tx1"/>
                </a:solidFill>
                <a:latin typeface="Times New Roman" pitchFamily="18" charset="0"/>
                <a:ea typeface="黑体" pitchFamily="49" charset="-122"/>
              </a:rPr>
              <a:t>N</a:t>
            </a:r>
            <a:r>
              <a:rPr lang="en-US" sz="1400" i="1" dirty="0">
                <a:solidFill>
                  <a:schemeClr val="tx1"/>
                </a:solidFill>
                <a:latin typeface="Times New Roman" pitchFamily="18" charset="0"/>
                <a:ea typeface="黑体" pitchFamily="49" charset="-122"/>
              </a:rPr>
              <a:t>10</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包含</a:t>
            </a:r>
            <a:r>
              <a:rPr lang="en-US" i="1" dirty="0">
                <a:solidFill>
                  <a:schemeClr val="tx1"/>
                </a:solidFill>
                <a:latin typeface="Times New Roman" pitchFamily="18" charset="0"/>
                <a:ea typeface="黑体" pitchFamily="49" charset="-122"/>
              </a:rPr>
              <a:t> t </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e</a:t>
            </a:r>
            <a:r>
              <a:rPr lang="en-US" sz="1400" i="1" dirty="0">
                <a:solidFill>
                  <a:schemeClr val="tx1"/>
                </a:solidFill>
                <a:latin typeface="Times New Roman" pitchFamily="18" charset="0"/>
                <a:ea typeface="黑体" pitchFamily="49" charset="-122"/>
              </a:rPr>
              <a:t>t</a:t>
            </a:r>
            <a:r>
              <a:rPr lang="en-US" sz="1400"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 1)</a:t>
            </a:r>
            <a:r>
              <a:rPr lang="zh-CN" altLang="en-US" dirty="0">
                <a:solidFill>
                  <a:schemeClr val="tx1"/>
                </a:solidFill>
                <a:latin typeface="Times New Roman" pitchFamily="18" charset="0"/>
                <a:ea typeface="黑体" pitchFamily="49" charset="-122"/>
              </a:rPr>
              <a:t>但是不属于</a:t>
            </a:r>
            <a:r>
              <a:rPr lang="en-US" altLang="zh-CN" dirty="0">
                <a:solidFill>
                  <a:schemeClr val="tx1"/>
                </a:solidFill>
                <a:latin typeface="Times New Roman" pitchFamily="18" charset="0"/>
                <a:ea typeface="黑体" pitchFamily="49" charset="-122"/>
              </a:rPr>
              <a:t>c(</a:t>
            </a:r>
            <a:r>
              <a:rPr lang="en-US" altLang="zh-CN" i="1" dirty="0" err="1">
                <a:solidFill>
                  <a:schemeClr val="tx1"/>
                </a:solidFill>
                <a:latin typeface="Times New Roman" pitchFamily="18" charset="0"/>
                <a:ea typeface="黑体" pitchFamily="49" charset="-122"/>
              </a:rPr>
              <a:t>e</a:t>
            </a:r>
            <a:r>
              <a:rPr lang="en-US" altLang="zh-CN" sz="1400" i="1" dirty="0" err="1">
                <a:solidFill>
                  <a:schemeClr val="tx1"/>
                </a:solidFill>
                <a:latin typeface="Times New Roman" pitchFamily="18" charset="0"/>
                <a:ea typeface="黑体" pitchFamily="49" charset="-122"/>
              </a:rPr>
              <a:t>c</a:t>
            </a:r>
            <a:r>
              <a:rPr lang="en-US" altLang="zh-CN" sz="1400" i="1" dirty="0">
                <a:solidFill>
                  <a:schemeClr val="tx1"/>
                </a:solidFill>
                <a:latin typeface="Times New Roman" pitchFamily="18" charset="0"/>
                <a:ea typeface="黑体" pitchFamily="49" charset="-122"/>
              </a:rPr>
              <a:t> </a:t>
            </a:r>
            <a:r>
              <a:rPr lang="en-US" altLang="zh-CN" dirty="0">
                <a:solidFill>
                  <a:schemeClr val="tx1"/>
                </a:solidFill>
                <a:latin typeface="Times New Roman" pitchFamily="18" charset="0"/>
                <a:ea typeface="黑体" pitchFamily="49" charset="-122"/>
              </a:rPr>
              <a:t>= 0)</a:t>
            </a:r>
            <a:r>
              <a:rPr lang="zh-CN" altLang="en-US" dirty="0">
                <a:solidFill>
                  <a:schemeClr val="tx1"/>
                </a:solidFill>
                <a:latin typeface="Times New Roman" pitchFamily="18" charset="0"/>
                <a:ea typeface="黑体" pitchFamily="49" charset="-122"/>
              </a:rPr>
              <a:t>的文档数目</a:t>
            </a:r>
            <a:r>
              <a:rPr lang="en-US" dirty="0">
                <a:solidFill>
                  <a:schemeClr val="tx1"/>
                </a:solidFill>
                <a:latin typeface="Times New Roman" pitchFamily="18" charset="0"/>
                <a:ea typeface="黑体" pitchFamily="49" charset="-122"/>
              </a:rPr>
              <a:t>; </a:t>
            </a:r>
          </a:p>
          <a:p>
            <a:pPr lvl="1">
              <a:buClr>
                <a:srgbClr val="336699"/>
              </a:buClr>
              <a:buFont typeface="Wingdings" pitchFamily="2" charset="2"/>
              <a:buChar char="§"/>
            </a:pPr>
            <a:r>
              <a:rPr lang="en-US" i="1" dirty="0">
                <a:solidFill>
                  <a:schemeClr val="tx1"/>
                </a:solidFill>
                <a:latin typeface="Times New Roman" pitchFamily="18" charset="0"/>
                <a:ea typeface="黑体" pitchFamily="49" charset="-122"/>
              </a:rPr>
              <a:t>N</a:t>
            </a:r>
            <a:r>
              <a:rPr lang="en-US" sz="1400" dirty="0">
                <a:solidFill>
                  <a:schemeClr val="tx1"/>
                </a:solidFill>
                <a:latin typeface="Times New Roman" pitchFamily="18" charset="0"/>
                <a:ea typeface="黑体" pitchFamily="49" charset="-122"/>
              </a:rPr>
              <a:t>11</a:t>
            </a:r>
            <a:r>
              <a:rPr lang="en-US"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包含</a:t>
            </a:r>
            <a:r>
              <a:rPr lang="en-US" altLang="zh-CN" i="1" dirty="0">
                <a:solidFill>
                  <a:schemeClr val="tx1"/>
                </a:solidFill>
                <a:latin typeface="Times New Roman" pitchFamily="18" charset="0"/>
                <a:ea typeface="黑体" pitchFamily="49" charset="-122"/>
              </a:rPr>
              <a:t> t </a:t>
            </a:r>
            <a:r>
              <a:rPr lang="en-US" altLang="zh-CN" dirty="0">
                <a:solidFill>
                  <a:schemeClr val="tx1"/>
                </a:solidFill>
                <a:latin typeface="Times New Roman" pitchFamily="18" charset="0"/>
                <a:ea typeface="黑体" pitchFamily="49" charset="-122"/>
              </a:rPr>
              <a:t>(</a:t>
            </a:r>
            <a:r>
              <a:rPr lang="en-US" altLang="zh-CN" i="1" dirty="0">
                <a:solidFill>
                  <a:schemeClr val="tx1"/>
                </a:solidFill>
                <a:latin typeface="Times New Roman" pitchFamily="18" charset="0"/>
                <a:ea typeface="黑体" pitchFamily="49" charset="-122"/>
              </a:rPr>
              <a:t>e</a:t>
            </a:r>
            <a:r>
              <a:rPr lang="en-US" altLang="zh-CN" sz="1400" i="1" dirty="0">
                <a:solidFill>
                  <a:schemeClr val="tx1"/>
                </a:solidFill>
                <a:latin typeface="Times New Roman" pitchFamily="18" charset="0"/>
                <a:ea typeface="黑体" pitchFamily="49" charset="-122"/>
              </a:rPr>
              <a:t>t</a:t>
            </a:r>
            <a:r>
              <a:rPr lang="en-US" altLang="zh-CN" sz="1400" dirty="0">
                <a:solidFill>
                  <a:schemeClr val="tx1"/>
                </a:solidFill>
                <a:latin typeface="Times New Roman" pitchFamily="18" charset="0"/>
                <a:ea typeface="黑体" pitchFamily="49" charset="-122"/>
              </a:rPr>
              <a:t> </a:t>
            </a:r>
            <a:r>
              <a:rPr lang="en-US" altLang="zh-CN" dirty="0">
                <a:solidFill>
                  <a:schemeClr val="tx1"/>
                </a:solidFill>
                <a:latin typeface="Times New Roman" pitchFamily="18" charset="0"/>
                <a:ea typeface="黑体" pitchFamily="49" charset="-122"/>
              </a:rPr>
              <a:t>= 1)</a:t>
            </a:r>
            <a:r>
              <a:rPr lang="zh-CN" altLang="en-US" dirty="0">
                <a:solidFill>
                  <a:schemeClr val="tx1"/>
                </a:solidFill>
                <a:latin typeface="Times New Roman" pitchFamily="18" charset="0"/>
                <a:ea typeface="黑体" pitchFamily="49" charset="-122"/>
              </a:rPr>
              <a:t>同时属于</a:t>
            </a:r>
            <a:r>
              <a:rPr lang="en-US" altLang="zh-CN" dirty="0">
                <a:solidFill>
                  <a:schemeClr val="tx1"/>
                </a:solidFill>
                <a:latin typeface="Times New Roman" pitchFamily="18" charset="0"/>
                <a:ea typeface="黑体" pitchFamily="49" charset="-122"/>
              </a:rPr>
              <a:t>c(</a:t>
            </a:r>
            <a:r>
              <a:rPr lang="en-US" altLang="zh-CN" i="1" dirty="0" err="1">
                <a:solidFill>
                  <a:schemeClr val="tx1"/>
                </a:solidFill>
                <a:latin typeface="Times New Roman" pitchFamily="18" charset="0"/>
                <a:ea typeface="黑体" pitchFamily="49" charset="-122"/>
              </a:rPr>
              <a:t>e</a:t>
            </a:r>
            <a:r>
              <a:rPr lang="en-US" altLang="zh-CN" sz="1400" i="1" dirty="0" err="1">
                <a:solidFill>
                  <a:schemeClr val="tx1"/>
                </a:solidFill>
                <a:latin typeface="Times New Roman" pitchFamily="18" charset="0"/>
                <a:ea typeface="黑体" pitchFamily="49" charset="-122"/>
              </a:rPr>
              <a:t>c</a:t>
            </a:r>
            <a:r>
              <a:rPr lang="en-US" altLang="zh-CN" sz="1400" i="1" dirty="0">
                <a:solidFill>
                  <a:schemeClr val="tx1"/>
                </a:solidFill>
                <a:latin typeface="Times New Roman" pitchFamily="18" charset="0"/>
                <a:ea typeface="黑体" pitchFamily="49" charset="-122"/>
              </a:rPr>
              <a:t> </a:t>
            </a:r>
            <a:r>
              <a:rPr lang="en-US" altLang="zh-CN" dirty="0">
                <a:solidFill>
                  <a:schemeClr val="tx1"/>
                </a:solidFill>
                <a:latin typeface="Times New Roman" pitchFamily="18" charset="0"/>
                <a:ea typeface="黑体" pitchFamily="49" charset="-122"/>
              </a:rPr>
              <a:t>= 1)</a:t>
            </a:r>
            <a:r>
              <a:rPr lang="zh-CN" altLang="en-US" dirty="0">
                <a:solidFill>
                  <a:schemeClr val="tx1"/>
                </a:solidFill>
                <a:latin typeface="Times New Roman" pitchFamily="18" charset="0"/>
                <a:ea typeface="黑体" pitchFamily="49" charset="-122"/>
              </a:rPr>
              <a:t>的文档数目</a:t>
            </a:r>
            <a:r>
              <a:rPr lang="en-US" altLang="zh-CN" dirty="0">
                <a:solidFill>
                  <a:schemeClr val="tx1"/>
                </a:solidFill>
                <a:latin typeface="Times New Roman" pitchFamily="18" charset="0"/>
                <a:ea typeface="黑体" pitchFamily="49" charset="-122"/>
              </a:rPr>
              <a:t>; </a:t>
            </a:r>
          </a:p>
          <a:p>
            <a:pPr lvl="1">
              <a:buClr>
                <a:srgbClr val="336699"/>
              </a:buClr>
              <a:buFont typeface="Wingdings" pitchFamily="2" charset="2"/>
              <a:buChar char="§"/>
            </a:pPr>
            <a:r>
              <a:rPr lang="en-US" i="1" dirty="0">
                <a:solidFill>
                  <a:schemeClr val="tx1"/>
                </a:solidFill>
                <a:latin typeface="Times New Roman" pitchFamily="18" charset="0"/>
                <a:ea typeface="黑体" pitchFamily="49" charset="-122"/>
              </a:rPr>
              <a:t>N</a:t>
            </a:r>
            <a:r>
              <a:rPr lang="en-US" sz="1400" dirty="0">
                <a:solidFill>
                  <a:schemeClr val="tx1"/>
                </a:solidFill>
                <a:latin typeface="Times New Roman" pitchFamily="18" charset="0"/>
                <a:ea typeface="黑体" pitchFamily="49" charset="-122"/>
              </a:rPr>
              <a:t>01</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不包含</a:t>
            </a:r>
            <a:r>
              <a:rPr lang="en-US" altLang="zh-CN" i="1" dirty="0">
                <a:solidFill>
                  <a:schemeClr val="tx1"/>
                </a:solidFill>
                <a:latin typeface="Times New Roman" pitchFamily="18" charset="0"/>
                <a:ea typeface="黑体" pitchFamily="49" charset="-122"/>
              </a:rPr>
              <a:t> t </a:t>
            </a:r>
            <a:r>
              <a:rPr lang="en-US" altLang="zh-CN" dirty="0">
                <a:solidFill>
                  <a:schemeClr val="tx1"/>
                </a:solidFill>
                <a:latin typeface="Times New Roman" pitchFamily="18" charset="0"/>
                <a:ea typeface="黑体" pitchFamily="49" charset="-122"/>
              </a:rPr>
              <a:t>(</a:t>
            </a:r>
            <a:r>
              <a:rPr lang="en-US" altLang="zh-CN" i="1" dirty="0">
                <a:solidFill>
                  <a:schemeClr val="tx1"/>
                </a:solidFill>
                <a:latin typeface="Times New Roman" pitchFamily="18" charset="0"/>
                <a:ea typeface="黑体" pitchFamily="49" charset="-122"/>
              </a:rPr>
              <a:t>e</a:t>
            </a:r>
            <a:r>
              <a:rPr lang="en-US" altLang="zh-CN" sz="1400" i="1" dirty="0">
                <a:solidFill>
                  <a:schemeClr val="tx1"/>
                </a:solidFill>
                <a:latin typeface="Times New Roman" pitchFamily="18" charset="0"/>
                <a:ea typeface="黑体" pitchFamily="49" charset="-122"/>
              </a:rPr>
              <a:t>t</a:t>
            </a:r>
            <a:r>
              <a:rPr lang="en-US" altLang="zh-CN" sz="1400" dirty="0">
                <a:solidFill>
                  <a:schemeClr val="tx1"/>
                </a:solidFill>
                <a:latin typeface="Times New Roman" pitchFamily="18" charset="0"/>
                <a:ea typeface="黑体" pitchFamily="49" charset="-122"/>
              </a:rPr>
              <a:t> </a:t>
            </a:r>
            <a:r>
              <a:rPr lang="en-US" altLang="zh-CN" dirty="0">
                <a:solidFill>
                  <a:schemeClr val="tx1"/>
                </a:solidFill>
                <a:latin typeface="Times New Roman" pitchFamily="18" charset="0"/>
                <a:ea typeface="黑体" pitchFamily="49" charset="-122"/>
              </a:rPr>
              <a:t>= 0)</a:t>
            </a:r>
            <a:r>
              <a:rPr lang="zh-CN" altLang="en-US" dirty="0">
                <a:solidFill>
                  <a:schemeClr val="tx1"/>
                </a:solidFill>
                <a:latin typeface="Times New Roman" pitchFamily="18" charset="0"/>
                <a:ea typeface="黑体" pitchFamily="49" charset="-122"/>
              </a:rPr>
              <a:t>但是属于</a:t>
            </a:r>
            <a:r>
              <a:rPr lang="en-US" altLang="zh-CN" dirty="0">
                <a:solidFill>
                  <a:schemeClr val="tx1"/>
                </a:solidFill>
                <a:latin typeface="Times New Roman" pitchFamily="18" charset="0"/>
                <a:ea typeface="黑体" pitchFamily="49" charset="-122"/>
              </a:rPr>
              <a:t>c(</a:t>
            </a:r>
            <a:r>
              <a:rPr lang="en-US" altLang="zh-CN" i="1" dirty="0" err="1">
                <a:solidFill>
                  <a:schemeClr val="tx1"/>
                </a:solidFill>
                <a:latin typeface="Times New Roman" pitchFamily="18" charset="0"/>
                <a:ea typeface="黑体" pitchFamily="49" charset="-122"/>
              </a:rPr>
              <a:t>e</a:t>
            </a:r>
            <a:r>
              <a:rPr lang="en-US" altLang="zh-CN" sz="1400" i="1" dirty="0" err="1">
                <a:solidFill>
                  <a:schemeClr val="tx1"/>
                </a:solidFill>
                <a:latin typeface="Times New Roman" pitchFamily="18" charset="0"/>
                <a:ea typeface="黑体" pitchFamily="49" charset="-122"/>
              </a:rPr>
              <a:t>c</a:t>
            </a:r>
            <a:r>
              <a:rPr lang="en-US" altLang="zh-CN" sz="1400" i="1" dirty="0">
                <a:solidFill>
                  <a:schemeClr val="tx1"/>
                </a:solidFill>
                <a:latin typeface="Times New Roman" pitchFamily="18" charset="0"/>
                <a:ea typeface="黑体" pitchFamily="49" charset="-122"/>
              </a:rPr>
              <a:t> </a:t>
            </a:r>
            <a:r>
              <a:rPr lang="en-US" altLang="zh-CN" dirty="0">
                <a:solidFill>
                  <a:schemeClr val="tx1"/>
                </a:solidFill>
                <a:latin typeface="Times New Roman" pitchFamily="18" charset="0"/>
                <a:ea typeface="黑体" pitchFamily="49" charset="-122"/>
              </a:rPr>
              <a:t>= 1)</a:t>
            </a:r>
            <a:r>
              <a:rPr lang="zh-CN" altLang="en-US" dirty="0">
                <a:solidFill>
                  <a:schemeClr val="tx1"/>
                </a:solidFill>
                <a:latin typeface="Times New Roman" pitchFamily="18" charset="0"/>
                <a:ea typeface="黑体" pitchFamily="49" charset="-122"/>
              </a:rPr>
              <a:t>的文档数目</a:t>
            </a:r>
            <a:r>
              <a:rPr lang="en-US" altLang="zh-CN" dirty="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en-US" altLang="zh-CN" i="1" dirty="0">
                <a:solidFill>
                  <a:schemeClr val="tx1"/>
                </a:solidFill>
                <a:latin typeface="Times New Roman" pitchFamily="18" charset="0"/>
                <a:ea typeface="黑体" pitchFamily="49" charset="-122"/>
              </a:rPr>
              <a:t>N</a:t>
            </a:r>
            <a:r>
              <a:rPr lang="en-US" altLang="zh-CN" baseline="-25000" dirty="0">
                <a:solidFill>
                  <a:schemeClr val="tx1"/>
                </a:solidFill>
                <a:latin typeface="Times New Roman" pitchFamily="18" charset="0"/>
                <a:ea typeface="黑体" pitchFamily="49" charset="-122"/>
              </a:rPr>
              <a:t>00</a:t>
            </a:r>
            <a:r>
              <a:rPr lang="en-US" altLang="zh-CN" i="1"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不包含</a:t>
            </a:r>
            <a:r>
              <a:rPr lang="en-US" altLang="zh-CN" i="1" dirty="0">
                <a:solidFill>
                  <a:schemeClr val="tx1"/>
                </a:solidFill>
                <a:latin typeface="Times New Roman" pitchFamily="18" charset="0"/>
                <a:ea typeface="黑体" pitchFamily="49" charset="-122"/>
              </a:rPr>
              <a:t> t </a:t>
            </a:r>
            <a:r>
              <a:rPr lang="en-US" altLang="zh-CN" dirty="0">
                <a:solidFill>
                  <a:schemeClr val="tx1"/>
                </a:solidFill>
                <a:latin typeface="Times New Roman" pitchFamily="18" charset="0"/>
                <a:ea typeface="黑体" pitchFamily="49" charset="-122"/>
              </a:rPr>
              <a:t>(</a:t>
            </a:r>
            <a:r>
              <a:rPr lang="en-US" altLang="zh-CN" i="1" dirty="0">
                <a:solidFill>
                  <a:schemeClr val="tx1"/>
                </a:solidFill>
                <a:latin typeface="Times New Roman" pitchFamily="18" charset="0"/>
                <a:ea typeface="黑体" pitchFamily="49" charset="-122"/>
              </a:rPr>
              <a:t>e</a:t>
            </a:r>
            <a:r>
              <a:rPr lang="en-US" altLang="zh-CN" sz="1400" i="1" dirty="0">
                <a:solidFill>
                  <a:schemeClr val="tx1"/>
                </a:solidFill>
                <a:latin typeface="Times New Roman" pitchFamily="18" charset="0"/>
                <a:ea typeface="黑体" pitchFamily="49" charset="-122"/>
              </a:rPr>
              <a:t>t</a:t>
            </a:r>
            <a:r>
              <a:rPr lang="en-US" altLang="zh-CN" sz="1400" dirty="0">
                <a:solidFill>
                  <a:schemeClr val="tx1"/>
                </a:solidFill>
                <a:latin typeface="Times New Roman" pitchFamily="18" charset="0"/>
                <a:ea typeface="黑体" pitchFamily="49" charset="-122"/>
              </a:rPr>
              <a:t> </a:t>
            </a:r>
            <a:r>
              <a:rPr lang="en-US" altLang="zh-CN" dirty="0">
                <a:solidFill>
                  <a:schemeClr val="tx1"/>
                </a:solidFill>
                <a:latin typeface="Times New Roman" pitchFamily="18" charset="0"/>
                <a:ea typeface="黑体" pitchFamily="49" charset="-122"/>
              </a:rPr>
              <a:t>= 0)</a:t>
            </a:r>
            <a:r>
              <a:rPr lang="zh-CN" altLang="en-US" dirty="0">
                <a:solidFill>
                  <a:schemeClr val="tx1"/>
                </a:solidFill>
                <a:latin typeface="Times New Roman" pitchFamily="18" charset="0"/>
                <a:ea typeface="黑体" pitchFamily="49" charset="-122"/>
              </a:rPr>
              <a:t>也不属于</a:t>
            </a:r>
            <a:r>
              <a:rPr lang="en-US" altLang="zh-CN" dirty="0">
                <a:solidFill>
                  <a:schemeClr val="tx1"/>
                </a:solidFill>
                <a:latin typeface="Times New Roman" pitchFamily="18" charset="0"/>
                <a:ea typeface="黑体" pitchFamily="49" charset="-122"/>
              </a:rPr>
              <a:t>c(</a:t>
            </a:r>
            <a:r>
              <a:rPr lang="en-US" altLang="zh-CN" i="1" dirty="0" err="1">
                <a:solidFill>
                  <a:schemeClr val="tx1"/>
                </a:solidFill>
                <a:latin typeface="Times New Roman" pitchFamily="18" charset="0"/>
                <a:ea typeface="黑体" pitchFamily="49" charset="-122"/>
              </a:rPr>
              <a:t>e</a:t>
            </a:r>
            <a:r>
              <a:rPr lang="en-US" altLang="zh-CN" sz="1400" i="1" dirty="0" err="1">
                <a:solidFill>
                  <a:schemeClr val="tx1"/>
                </a:solidFill>
                <a:latin typeface="Times New Roman" pitchFamily="18" charset="0"/>
                <a:ea typeface="黑体" pitchFamily="49" charset="-122"/>
              </a:rPr>
              <a:t>c</a:t>
            </a:r>
            <a:r>
              <a:rPr lang="en-US" altLang="zh-CN" sz="1400" i="1" dirty="0">
                <a:solidFill>
                  <a:schemeClr val="tx1"/>
                </a:solidFill>
                <a:latin typeface="Times New Roman" pitchFamily="18" charset="0"/>
                <a:ea typeface="黑体" pitchFamily="49" charset="-122"/>
              </a:rPr>
              <a:t> </a:t>
            </a:r>
            <a:r>
              <a:rPr lang="en-US" altLang="zh-CN" dirty="0">
                <a:solidFill>
                  <a:schemeClr val="tx1"/>
                </a:solidFill>
                <a:latin typeface="Times New Roman" pitchFamily="18" charset="0"/>
                <a:ea typeface="黑体" pitchFamily="49" charset="-122"/>
              </a:rPr>
              <a:t>= 0)</a:t>
            </a:r>
            <a:r>
              <a:rPr lang="zh-CN" altLang="en-US" dirty="0">
                <a:solidFill>
                  <a:schemeClr val="tx1"/>
                </a:solidFill>
                <a:latin typeface="Times New Roman" pitchFamily="18" charset="0"/>
                <a:ea typeface="黑体" pitchFamily="49" charset="-122"/>
              </a:rPr>
              <a:t>的文档数目</a:t>
            </a:r>
            <a:r>
              <a:rPr lang="en-US" altLang="zh-CN" dirty="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pt-BR" i="1" dirty="0">
                <a:solidFill>
                  <a:schemeClr val="tx1"/>
                </a:solidFill>
                <a:latin typeface="Times New Roman" pitchFamily="18" charset="0"/>
                <a:ea typeface="黑体" pitchFamily="49" charset="-122"/>
              </a:rPr>
              <a:t>N</a:t>
            </a:r>
            <a:r>
              <a:rPr lang="pt-BR" dirty="0">
                <a:solidFill>
                  <a:schemeClr val="tx1"/>
                </a:solidFill>
                <a:latin typeface="Times New Roman" pitchFamily="18" charset="0"/>
                <a:ea typeface="黑体" pitchFamily="49" charset="-122"/>
              </a:rPr>
              <a:t> = </a:t>
            </a:r>
            <a:r>
              <a:rPr lang="pt-BR" i="1" dirty="0">
                <a:solidFill>
                  <a:schemeClr val="tx1"/>
                </a:solidFill>
                <a:latin typeface="Times New Roman" pitchFamily="18" charset="0"/>
                <a:ea typeface="黑体" pitchFamily="49" charset="-122"/>
              </a:rPr>
              <a:t>N</a:t>
            </a:r>
            <a:r>
              <a:rPr lang="pt-BR" sz="1400" dirty="0">
                <a:solidFill>
                  <a:schemeClr val="tx1"/>
                </a:solidFill>
                <a:latin typeface="Times New Roman" pitchFamily="18" charset="0"/>
                <a:ea typeface="黑体" pitchFamily="49" charset="-122"/>
              </a:rPr>
              <a:t>00 </a:t>
            </a:r>
            <a:r>
              <a:rPr lang="pt-BR" dirty="0">
                <a:solidFill>
                  <a:schemeClr val="tx1"/>
                </a:solidFill>
                <a:latin typeface="Times New Roman" pitchFamily="18" charset="0"/>
                <a:ea typeface="黑体" pitchFamily="49" charset="-122"/>
              </a:rPr>
              <a:t>+ </a:t>
            </a:r>
            <a:r>
              <a:rPr lang="pt-BR" i="1" dirty="0">
                <a:solidFill>
                  <a:schemeClr val="tx1"/>
                </a:solidFill>
                <a:latin typeface="Times New Roman" pitchFamily="18" charset="0"/>
                <a:ea typeface="黑体" pitchFamily="49" charset="-122"/>
              </a:rPr>
              <a:t>N</a:t>
            </a:r>
            <a:r>
              <a:rPr lang="pt-BR" sz="1400" dirty="0">
                <a:solidFill>
                  <a:schemeClr val="tx1"/>
                </a:solidFill>
                <a:latin typeface="Times New Roman" pitchFamily="18" charset="0"/>
                <a:ea typeface="黑体" pitchFamily="49" charset="-122"/>
              </a:rPr>
              <a:t>01 </a:t>
            </a:r>
            <a:r>
              <a:rPr lang="pt-BR" dirty="0">
                <a:solidFill>
                  <a:schemeClr val="tx1"/>
                </a:solidFill>
                <a:latin typeface="Times New Roman" pitchFamily="18" charset="0"/>
                <a:ea typeface="黑体" pitchFamily="49" charset="-122"/>
              </a:rPr>
              <a:t>+ </a:t>
            </a:r>
            <a:r>
              <a:rPr lang="pt-BR" i="1" dirty="0">
                <a:solidFill>
                  <a:schemeClr val="tx1"/>
                </a:solidFill>
                <a:latin typeface="Times New Roman" pitchFamily="18" charset="0"/>
                <a:ea typeface="黑体" pitchFamily="49" charset="-122"/>
              </a:rPr>
              <a:t>N</a:t>
            </a:r>
            <a:r>
              <a:rPr lang="pt-BR" sz="1400" dirty="0">
                <a:solidFill>
                  <a:schemeClr val="tx1"/>
                </a:solidFill>
                <a:latin typeface="Times New Roman" pitchFamily="18" charset="0"/>
                <a:ea typeface="黑体" pitchFamily="49" charset="-122"/>
              </a:rPr>
              <a:t>10 </a:t>
            </a:r>
            <a:r>
              <a:rPr lang="pt-BR" dirty="0">
                <a:solidFill>
                  <a:schemeClr val="tx1"/>
                </a:solidFill>
                <a:latin typeface="Times New Roman" pitchFamily="18" charset="0"/>
                <a:ea typeface="黑体" pitchFamily="49" charset="-122"/>
              </a:rPr>
              <a:t>+ </a:t>
            </a:r>
            <a:r>
              <a:rPr lang="pt-BR" i="1" dirty="0">
                <a:solidFill>
                  <a:schemeClr val="tx1"/>
                </a:solidFill>
                <a:latin typeface="Times New Roman" pitchFamily="18" charset="0"/>
                <a:ea typeface="黑体" pitchFamily="49" charset="-122"/>
              </a:rPr>
              <a:t>N</a:t>
            </a:r>
            <a:r>
              <a:rPr lang="pt-BR" sz="1400" dirty="0">
                <a:solidFill>
                  <a:schemeClr val="tx1"/>
                </a:solidFill>
                <a:latin typeface="Times New Roman" pitchFamily="18" charset="0"/>
                <a:ea typeface="黑体" pitchFamily="49" charset="-122"/>
              </a:rPr>
              <a:t>11</a:t>
            </a:r>
            <a:endParaRPr lang="en-US" sz="8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13.png"/>
          <p:cNvPicPr>
            <a:picLocks noChangeAspect="1"/>
          </p:cNvPicPr>
          <p:nvPr/>
        </p:nvPicPr>
        <p:blipFill>
          <a:blip r:embed="rId3" cstate="print"/>
          <a:stretch>
            <a:fillRect/>
          </a:stretch>
        </p:blipFill>
        <p:spPr>
          <a:xfrm>
            <a:off x="1643042" y="2132856"/>
            <a:ext cx="5284278" cy="127004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3600" dirty="0">
                <a:solidFill>
                  <a:schemeClr val="tx1"/>
                </a:solidFill>
                <a:latin typeface="Times New Roman" pitchFamily="18" charset="0"/>
                <a:ea typeface="黑体" pitchFamily="49" charset="-122"/>
              </a:rPr>
              <a:t>Reuters </a:t>
            </a:r>
            <a:r>
              <a:rPr lang="zh-CN" altLang="en-US" sz="3600" dirty="0">
                <a:solidFill>
                  <a:schemeClr val="tx1"/>
                </a:solidFill>
                <a:latin typeface="Times New Roman" pitchFamily="18" charset="0"/>
                <a:ea typeface="黑体" pitchFamily="49" charset="-122"/>
              </a:rPr>
              <a:t>语料中</a:t>
            </a:r>
            <a:r>
              <a:rPr lang="en-US" sz="3600" i="1" dirty="0">
                <a:solidFill>
                  <a:schemeClr val="tx1"/>
                </a:solidFill>
                <a:latin typeface="Times New Roman" pitchFamily="18" charset="0"/>
                <a:ea typeface="黑体" pitchFamily="49" charset="-122"/>
              </a:rPr>
              <a:t>poultry</a:t>
            </a:r>
            <a:r>
              <a:rPr lang="en-US" sz="3600" dirty="0">
                <a:solidFill>
                  <a:schemeClr val="tx1"/>
                </a:solidFill>
                <a:latin typeface="Times New Roman" pitchFamily="18" charset="0"/>
                <a:ea typeface="黑体" pitchFamily="49" charset="-122"/>
              </a:rPr>
              <a:t>/</a:t>
            </a:r>
            <a:r>
              <a:rPr lang="en-US" sz="3000" dirty="0">
                <a:solidFill>
                  <a:schemeClr val="tx1"/>
                </a:solidFill>
                <a:latin typeface="Times New Roman" pitchFamily="18" charset="0"/>
                <a:ea typeface="黑体" pitchFamily="49" charset="-122"/>
              </a:rPr>
              <a:t>EXPORT</a:t>
            </a:r>
            <a:r>
              <a:rPr lang="zh-CN" altLang="en-US" sz="3000" dirty="0">
                <a:solidFill>
                  <a:schemeClr val="tx1"/>
                </a:solidFill>
                <a:latin typeface="Times New Roman" pitchFamily="18" charset="0"/>
                <a:ea typeface="黑体" pitchFamily="49" charset="-122"/>
              </a:rPr>
              <a:t>的</a:t>
            </a:r>
            <a:r>
              <a:rPr lang="en-US" altLang="zh-CN" sz="3000" dirty="0">
                <a:solidFill>
                  <a:schemeClr val="tx1"/>
                </a:solidFill>
                <a:latin typeface="Times New Roman" pitchFamily="18" charset="0"/>
                <a:ea typeface="黑体" pitchFamily="49" charset="-122"/>
              </a:rPr>
              <a:t>MI</a:t>
            </a:r>
            <a:r>
              <a:rPr lang="zh-CN" altLang="en-US" sz="3000" dirty="0">
                <a:solidFill>
                  <a:schemeClr val="tx1"/>
                </a:solidFill>
                <a:latin typeface="Times New Roman" pitchFamily="18" charset="0"/>
                <a:ea typeface="黑体" pitchFamily="49" charset="-122"/>
              </a:rPr>
              <a:t>计算</a:t>
            </a:r>
            <a:endParaRPr lang="en-US" sz="3600" i="1"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1026" name="Picture 2"/>
          <p:cNvPicPr>
            <a:picLocks noChangeAspect="1" noChangeArrowheads="1"/>
          </p:cNvPicPr>
          <p:nvPr/>
        </p:nvPicPr>
        <p:blipFill>
          <a:blip r:embed="rId3" cstate="print"/>
          <a:srcRect/>
          <a:stretch>
            <a:fillRect/>
          </a:stretch>
        </p:blipFill>
        <p:spPr bwMode="auto">
          <a:xfrm>
            <a:off x="755576" y="1412776"/>
            <a:ext cx="6998492" cy="187220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971600" y="3140968"/>
            <a:ext cx="6768752" cy="3605396"/>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a:solidFill>
                  <a:schemeClr val="tx1"/>
                </a:solidFill>
                <a:latin typeface="Times New Roman" pitchFamily="18" charset="0"/>
                <a:ea typeface="黑体" pitchFamily="49" charset="-122"/>
              </a:rPr>
              <a:t>MI </a:t>
            </a:r>
            <a:r>
              <a:rPr lang="zh-CN" altLang="en-US" sz="3600" dirty="0">
                <a:solidFill>
                  <a:schemeClr val="tx1"/>
                </a:solidFill>
                <a:latin typeface="Times New Roman" pitchFamily="18" charset="0"/>
                <a:ea typeface="黑体" pitchFamily="49" charset="-122"/>
              </a:rPr>
              <a:t>特征选择的结果</a:t>
            </a:r>
            <a:endParaRPr lang="en-US" sz="3600" i="1"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415.png"/>
          <p:cNvPicPr>
            <a:picLocks noChangeAspect="1"/>
          </p:cNvPicPr>
          <p:nvPr/>
        </p:nvPicPr>
        <p:blipFill>
          <a:blip r:embed="rId3" cstate="print"/>
          <a:stretch>
            <a:fillRect/>
          </a:stretch>
        </p:blipFill>
        <p:spPr>
          <a:xfrm>
            <a:off x="571472" y="1714488"/>
            <a:ext cx="5702432" cy="421484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基于向量空间的分类方法</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Rocchio</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kNN</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线性分类器</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BDD3E9"/>
                </a:solidFill>
                <a:latin typeface="Times New Roman" pitchFamily="18" charset="0"/>
                <a:ea typeface="黑体" pitchFamily="49" charset="-122"/>
              </a:rPr>
              <a:t>多类情况</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朴素贝叶斯</a:t>
            </a:r>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特征选择的效果</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853181" y="1571612"/>
            <a:ext cx="3076537" cy="2786082"/>
          </a:xfrm>
          <a:prstGeom prst="rect">
            <a:avLst/>
          </a:prstGeom>
          <a:noFill/>
          <a:ln w="9525">
            <a:noFill/>
            <a:round/>
            <a:headEnd/>
            <a:tailEnd/>
          </a:ln>
        </p:spPr>
        <p:txBody>
          <a:bodyPr/>
          <a:lstStyle/>
          <a:p>
            <a:r>
              <a:rPr lang="de-DE" sz="2200" dirty="0">
                <a:solidFill>
                  <a:schemeClr val="tx1"/>
                </a:solidFill>
                <a:latin typeface="Times New Roman" pitchFamily="18" charset="0"/>
                <a:ea typeface="黑体" pitchFamily="49" charset="-122"/>
              </a:rPr>
              <a:t>(multinomial =</a:t>
            </a:r>
          </a:p>
          <a:p>
            <a:r>
              <a:rPr lang="de-DE"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多项式朴素贝叶斯）</a:t>
            </a:r>
            <a:r>
              <a:rPr lang="de-DE" sz="2200" dirty="0">
                <a:solidFill>
                  <a:schemeClr val="tx1"/>
                </a:solidFill>
                <a:latin typeface="Times New Roman" pitchFamily="18" charset="0"/>
                <a:ea typeface="黑体" pitchFamily="49" charset="-122"/>
              </a:rPr>
              <a:t> binomial= </a:t>
            </a:r>
          </a:p>
          <a:p>
            <a:r>
              <a:rPr lang="zh-CN" altLang="en-US" sz="2200" dirty="0">
                <a:solidFill>
                  <a:schemeClr val="tx1"/>
                </a:solidFill>
                <a:latin typeface="Times New Roman" pitchFamily="18" charset="0"/>
                <a:ea typeface="黑体" pitchFamily="49" charset="-122"/>
              </a:rPr>
              <a:t>贝努利朴素贝叶斯</a:t>
            </a:r>
            <a:r>
              <a:rPr lang="de-DE" sz="2200" dirty="0">
                <a:solidFill>
                  <a:schemeClr val="tx1"/>
                </a:solidFill>
                <a:latin typeface="Times New Roman" pitchFamily="18" charset="0"/>
                <a:ea typeface="黑体" pitchFamily="49" charset="-122"/>
              </a:rPr>
              <a:t>)</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16.png"/>
          <p:cNvPicPr>
            <a:picLocks noChangeAspect="1"/>
          </p:cNvPicPr>
          <p:nvPr/>
        </p:nvPicPr>
        <p:blipFill>
          <a:blip r:embed="rId3" cstate="print"/>
          <a:stretch>
            <a:fillRect/>
          </a:stretch>
        </p:blipFill>
        <p:spPr>
          <a:xfrm>
            <a:off x="285720" y="1500174"/>
            <a:ext cx="5643602" cy="511187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朴素贝叶斯中的特征选择</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357430"/>
            <a:ext cx="8505825" cy="308779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一般来说，为了获得较好的结果，朴素贝叶斯有必要进行特征选择</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对于一些其他文本分类器方法来说，</a:t>
            </a:r>
            <a:r>
              <a:rPr lang="zh-CN" altLang="en-US" b="1" dirty="0">
                <a:solidFill>
                  <a:schemeClr val="tx1"/>
                </a:solidFill>
                <a:latin typeface="Times New Roman" pitchFamily="18" charset="0"/>
                <a:ea typeface="黑体" pitchFamily="49" charset="-122"/>
              </a:rPr>
              <a:t>特征选择也是获得好结果的必要手段</a:t>
            </a:r>
            <a:endParaRPr lang="en-US" sz="9600" b="1"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另一种互信息的定义</a:t>
            </a:r>
          </a:p>
        </p:txBody>
      </p:sp>
      <p:sp>
        <p:nvSpPr>
          <p:cNvPr id="5" name="内容占位符 4"/>
          <p:cNvSpPr>
            <a:spLocks noGrp="1"/>
          </p:cNvSpPr>
          <p:nvPr>
            <p:ph idx="1"/>
          </p:nvPr>
        </p:nvSpPr>
        <p:spPr/>
        <p:txBody>
          <a:bodyPr/>
          <a:lstStyle/>
          <a:p>
            <a:pPr lvl="1" defTabSz="449263">
              <a:spcBef>
                <a:spcPts val="700"/>
              </a:spcBef>
              <a:buClr>
                <a:srgbClr val="336699"/>
              </a:buClr>
            </a:pPr>
            <a:r>
              <a:rPr lang="en-US" altLang="zh-CN" dirty="0">
                <a:ea typeface="黑体" pitchFamily="49" charset="-122"/>
              </a:rPr>
              <a:t>(</a:t>
            </a:r>
            <a:r>
              <a:rPr lang="zh-CN" altLang="en-US" dirty="0">
                <a:ea typeface="黑体" pitchFamily="49" charset="-122"/>
              </a:rPr>
              <a:t>点</a:t>
            </a:r>
            <a:r>
              <a:rPr lang="en-US" altLang="zh-CN" dirty="0">
                <a:ea typeface="黑体" pitchFamily="49" charset="-122"/>
              </a:rPr>
              <a:t>)</a:t>
            </a:r>
            <a:r>
              <a:rPr lang="zh-CN" altLang="en-US" dirty="0">
                <a:ea typeface="黑体" pitchFamily="49" charset="-122"/>
              </a:rPr>
              <a:t>互信息</a:t>
            </a:r>
            <a:r>
              <a:rPr lang="en-US" altLang="zh-CN" dirty="0">
                <a:ea typeface="黑体" pitchFamily="49" charset="-122"/>
              </a:rPr>
              <a:t>( </a:t>
            </a:r>
            <a:r>
              <a:rPr lang="en-US" altLang="zh-CN" dirty="0" err="1">
                <a:ea typeface="黑体" pitchFamily="49" charset="-122"/>
              </a:rPr>
              <a:t>Pointwise</a:t>
            </a:r>
            <a:r>
              <a:rPr lang="en-US" altLang="zh-CN" dirty="0">
                <a:ea typeface="黑体" pitchFamily="49" charset="-122"/>
              </a:rPr>
              <a:t> Mutual Information</a:t>
            </a:r>
            <a:r>
              <a:rPr lang="zh-CN" altLang="en-US" dirty="0">
                <a:ea typeface="黑体" pitchFamily="49" charset="-122"/>
              </a:rPr>
              <a:t>，</a:t>
            </a:r>
            <a:r>
              <a:rPr lang="en-US" altLang="zh-CN" dirty="0">
                <a:ea typeface="黑体" pitchFamily="49" charset="-122"/>
              </a:rPr>
              <a:t>PMI)</a:t>
            </a:r>
            <a:r>
              <a:rPr lang="zh-CN" altLang="en-US" dirty="0">
                <a:ea typeface="黑体" pitchFamily="49" charset="-122"/>
              </a:rPr>
              <a:t>：</a:t>
            </a:r>
            <a:r>
              <a:rPr lang="en-US" altLang="zh-CN" dirty="0">
                <a:ea typeface="黑体" pitchFamily="49" charset="-122"/>
              </a:rPr>
              <a:t>PMI</a:t>
            </a:r>
            <a:r>
              <a:rPr lang="zh-CN" altLang="en-US" dirty="0">
                <a:ea typeface="黑体" pitchFamily="49" charset="-122"/>
              </a:rPr>
              <a:t>越大</a:t>
            </a:r>
            <a:r>
              <a:rPr lang="en-US" altLang="zh-CN" i="1" dirty="0">
                <a:ea typeface="黑体" pitchFamily="49" charset="-122"/>
              </a:rPr>
              <a:t>t</a:t>
            </a:r>
            <a:r>
              <a:rPr lang="zh-CN" altLang="en-US" dirty="0">
                <a:ea typeface="黑体" pitchFamily="49" charset="-122"/>
              </a:rPr>
              <a:t>和</a:t>
            </a:r>
            <a:r>
              <a:rPr lang="en-US" altLang="zh-CN" i="1" dirty="0">
                <a:ea typeface="黑体" pitchFamily="49" charset="-122"/>
              </a:rPr>
              <a:t>c</a:t>
            </a:r>
            <a:r>
              <a:rPr lang="zh-CN" altLang="en-US" dirty="0">
                <a:ea typeface="黑体" pitchFamily="49" charset="-122"/>
              </a:rPr>
              <a:t>共现程度越大</a:t>
            </a:r>
            <a:endParaRPr lang="en-US" altLang="zh-CN" dirty="0">
              <a:ea typeface="黑体" pitchFamily="49" charset="-122"/>
            </a:endParaRPr>
          </a:p>
          <a:p>
            <a:endParaRPr lang="en-US" altLang="zh-CN" dirty="0"/>
          </a:p>
          <a:p>
            <a:endParaRPr lang="en-US" altLang="zh-CN" dirty="0"/>
          </a:p>
          <a:p>
            <a:endParaRPr lang="en-US" altLang="zh-CN" dirty="0"/>
          </a:p>
          <a:p>
            <a:endParaRPr lang="en-US" altLang="zh-CN" dirty="0"/>
          </a:p>
          <a:p>
            <a:endParaRPr lang="en-US" altLang="zh-CN" dirty="0"/>
          </a:p>
          <a:p>
            <a:pPr lvl="1" defTabSz="449263">
              <a:spcBef>
                <a:spcPts val="700"/>
              </a:spcBef>
              <a:buClr>
                <a:srgbClr val="336699"/>
              </a:buClr>
            </a:pPr>
            <a:r>
              <a:rPr lang="zh-CN" altLang="en-US" dirty="0">
                <a:ea typeface="黑体" pitchFamily="49" charset="-122"/>
              </a:rPr>
              <a:t>而刚才的平均互信息</a:t>
            </a:r>
            <a:endParaRPr lang="en-US" altLang="zh-CN" dirty="0">
              <a:ea typeface="黑体" pitchFamily="49" charset="-122"/>
            </a:endParaRPr>
          </a:p>
          <a:p>
            <a:endParaRPr lang="zh-CN" altLang="en-US" dirty="0"/>
          </a:p>
        </p:txBody>
      </p:sp>
      <p:sp>
        <p:nvSpPr>
          <p:cNvPr id="3" name="灯片编号占位符 2"/>
          <p:cNvSpPr>
            <a:spLocks noGrp="1"/>
          </p:cNvSpPr>
          <p:nvPr>
            <p:ph type="sldNum" sz="quarter" idx="12"/>
          </p:nvPr>
        </p:nvSpPr>
        <p:spPr/>
        <p:txBody>
          <a:bodyPr/>
          <a:lstStyle/>
          <a:p>
            <a:pPr>
              <a:defRPr/>
            </a:pPr>
            <a:fld id="{F1FB7D08-67DA-430D-B31F-1498AA061A61}" type="slidenum">
              <a:rPr lang="en-US" smtClean="0"/>
              <a:pPr>
                <a:defRPr/>
              </a:pPr>
              <a:t>32</a:t>
            </a:fld>
            <a:endParaRPr lang="en-US"/>
          </a:p>
        </p:txBody>
      </p:sp>
      <p:graphicFrame>
        <p:nvGraphicFramePr>
          <p:cNvPr id="78850" name="Object 16"/>
          <p:cNvGraphicFramePr>
            <a:graphicFrameLocks noChangeAspect="1"/>
          </p:cNvGraphicFramePr>
          <p:nvPr/>
        </p:nvGraphicFramePr>
        <p:xfrm>
          <a:off x="1187624" y="2636912"/>
          <a:ext cx="6280150" cy="762000"/>
        </p:xfrm>
        <a:graphic>
          <a:graphicData uri="http://schemas.openxmlformats.org/presentationml/2006/ole">
            <mc:AlternateContent xmlns:mc="http://schemas.openxmlformats.org/markup-compatibility/2006">
              <mc:Choice xmlns:v="urn:schemas-microsoft-com:vml" Requires="v">
                <p:oleObj spid="_x0000_s79132" name="Equation" r:id="rId4" imgW="3454200" imgH="419040" progId="Equation.3">
                  <p:embed/>
                </p:oleObj>
              </mc:Choice>
              <mc:Fallback>
                <p:oleObj name="Equation" r:id="rId4" imgW="3454200" imgH="41904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2636912"/>
                        <a:ext cx="6280150" cy="76200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78851" name="Object 17"/>
          <p:cNvGraphicFramePr>
            <a:graphicFrameLocks noChangeAspect="1"/>
          </p:cNvGraphicFramePr>
          <p:nvPr/>
        </p:nvGraphicFramePr>
        <p:xfrm>
          <a:off x="1187624" y="3573016"/>
          <a:ext cx="2747963" cy="785813"/>
        </p:xfrm>
        <a:graphic>
          <a:graphicData uri="http://schemas.openxmlformats.org/presentationml/2006/ole">
            <mc:AlternateContent xmlns:mc="http://schemas.openxmlformats.org/markup-compatibility/2006">
              <mc:Choice xmlns:v="urn:schemas-microsoft-com:vml" Requires="v">
                <p:oleObj spid="_x0000_s79133" name="Equation" r:id="rId6" imgW="1511280" imgH="431640" progId="Equation.3">
                  <p:embed/>
                </p:oleObj>
              </mc:Choice>
              <mc:Fallback>
                <p:oleObj name="Equation" r:id="rId6" imgW="1511280" imgH="43164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624" y="3573016"/>
                        <a:ext cx="2747963" cy="785813"/>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78852" name="Object 18"/>
          <p:cNvGraphicFramePr>
            <a:graphicFrameLocks noChangeAspect="1"/>
          </p:cNvGraphicFramePr>
          <p:nvPr/>
        </p:nvGraphicFramePr>
        <p:xfrm>
          <a:off x="4355976" y="3717032"/>
          <a:ext cx="3743325" cy="512763"/>
        </p:xfrm>
        <a:graphic>
          <a:graphicData uri="http://schemas.openxmlformats.org/presentationml/2006/ole">
            <mc:AlternateContent xmlns:mc="http://schemas.openxmlformats.org/markup-compatibility/2006">
              <mc:Choice xmlns:v="urn:schemas-microsoft-com:vml" Requires="v">
                <p:oleObj spid="_x0000_s79134" name="Equation" r:id="rId8" imgW="1765080" imgH="241200" progId="Equation.3">
                  <p:embed/>
                </p:oleObj>
              </mc:Choice>
              <mc:Fallback>
                <p:oleObj name="Equation" r:id="rId8" imgW="1765080" imgH="24120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5976" y="3717032"/>
                        <a:ext cx="3743325" cy="512763"/>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pic>
        <p:nvPicPr>
          <p:cNvPr id="9" name="Picture 5" descr="1412.png"/>
          <p:cNvPicPr>
            <a:picLocks noChangeAspect="1"/>
          </p:cNvPicPr>
          <p:nvPr/>
        </p:nvPicPr>
        <p:blipFill>
          <a:blip r:embed="rId10" cstate="print"/>
          <a:stretch>
            <a:fillRect/>
          </a:stretch>
        </p:blipFill>
        <p:spPr>
          <a:xfrm>
            <a:off x="1259632" y="5733256"/>
            <a:ext cx="6709494" cy="756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zh-CN" altLang="en-US" dirty="0"/>
              <a:t>其它特征选择方法</a:t>
            </a:r>
            <a:endParaRPr lang="en-US" altLang="zh-CN" dirty="0"/>
          </a:p>
        </p:txBody>
      </p:sp>
      <p:sp>
        <p:nvSpPr>
          <p:cNvPr id="5126" name="Rectangle 3"/>
          <p:cNvSpPr>
            <a:spLocks noGrp="1" noChangeArrowheads="1"/>
          </p:cNvSpPr>
          <p:nvPr>
            <p:ph idx="1"/>
          </p:nvPr>
        </p:nvSpPr>
        <p:spPr>
          <a:xfrm>
            <a:off x="683568" y="1988840"/>
            <a:ext cx="7772400" cy="4104729"/>
          </a:xfrm>
        </p:spPr>
        <p:txBody>
          <a:bodyPr/>
          <a:lstStyle/>
          <a:p>
            <a:pPr defTabSz="449263">
              <a:spcBef>
                <a:spcPts val="700"/>
              </a:spcBef>
              <a:buClr>
                <a:srgbClr val="336699"/>
              </a:buClr>
            </a:pPr>
            <a:r>
              <a:rPr lang="zh-CN" altLang="en-US" dirty="0">
                <a:ea typeface="黑体" pitchFamily="49" charset="-122"/>
              </a:rPr>
              <a:t>基于</a:t>
            </a:r>
            <a:r>
              <a:rPr lang="en-US" altLang="zh-CN" dirty="0">
                <a:ea typeface="黑体" pitchFamily="49" charset="-122"/>
              </a:rPr>
              <a:t>DF</a:t>
            </a:r>
            <a:r>
              <a:rPr lang="zh-CN" altLang="en-US" dirty="0">
                <a:ea typeface="黑体" pitchFamily="49" charset="-122"/>
              </a:rPr>
              <a:t>的选择方法 </a:t>
            </a:r>
            <a:r>
              <a:rPr lang="en-US" altLang="zh-CN" dirty="0">
                <a:ea typeface="黑体" pitchFamily="49" charset="-122"/>
              </a:rPr>
              <a:t>(DF </a:t>
            </a:r>
            <a:r>
              <a:rPr lang="en-US" altLang="zh-CN" dirty="0" err="1">
                <a:ea typeface="黑体" pitchFamily="49" charset="-122"/>
              </a:rPr>
              <a:t>Thresholding</a:t>
            </a:r>
            <a:r>
              <a:rPr lang="en-US" altLang="zh-CN" dirty="0">
                <a:ea typeface="黑体" pitchFamily="49" charset="-122"/>
              </a:rPr>
              <a:t>)</a:t>
            </a:r>
          </a:p>
          <a:p>
            <a:pPr lvl="1" defTabSz="449263">
              <a:spcBef>
                <a:spcPts val="700"/>
              </a:spcBef>
              <a:buClr>
                <a:srgbClr val="336699"/>
              </a:buClr>
            </a:pPr>
            <a:r>
              <a:rPr lang="en-US" altLang="zh-CN" dirty="0">
                <a:ea typeface="黑体" pitchFamily="49" charset="-122"/>
              </a:rPr>
              <a:t>Term</a:t>
            </a:r>
            <a:r>
              <a:rPr lang="zh-CN" altLang="en-US" dirty="0">
                <a:ea typeface="黑体" pitchFamily="49" charset="-122"/>
              </a:rPr>
              <a:t>的</a:t>
            </a:r>
            <a:r>
              <a:rPr lang="en-US" altLang="zh-CN" dirty="0">
                <a:ea typeface="黑体" pitchFamily="49" charset="-122"/>
              </a:rPr>
              <a:t>DF</a:t>
            </a:r>
            <a:r>
              <a:rPr lang="zh-CN" altLang="en-US" dirty="0">
                <a:ea typeface="黑体" pitchFamily="49" charset="-122"/>
              </a:rPr>
              <a:t>小于某个阈值去掉</a:t>
            </a:r>
            <a:r>
              <a:rPr lang="en-US" altLang="zh-CN" dirty="0">
                <a:ea typeface="黑体" pitchFamily="49" charset="-122"/>
              </a:rPr>
              <a:t>(</a:t>
            </a:r>
            <a:r>
              <a:rPr lang="zh-CN" altLang="en-US" dirty="0">
                <a:ea typeface="黑体" pitchFamily="49" charset="-122"/>
              </a:rPr>
              <a:t>太少，没有代表性</a:t>
            </a:r>
            <a:r>
              <a:rPr lang="en-US" altLang="zh-CN" dirty="0">
                <a:ea typeface="黑体" pitchFamily="49" charset="-122"/>
              </a:rPr>
              <a:t>)</a:t>
            </a:r>
          </a:p>
          <a:p>
            <a:pPr lvl="1" defTabSz="449263">
              <a:spcBef>
                <a:spcPts val="700"/>
              </a:spcBef>
              <a:buClr>
                <a:srgbClr val="336699"/>
              </a:buClr>
            </a:pPr>
            <a:r>
              <a:rPr lang="zh-CN" altLang="en-US" dirty="0">
                <a:ea typeface="黑体" pitchFamily="49" charset="-122"/>
              </a:rPr>
              <a:t>实现十分简单，现有实验效果还不错</a:t>
            </a:r>
            <a:endParaRPr lang="en-US" altLang="zh-CN" dirty="0">
              <a:ea typeface="黑体" pitchFamily="49" charset="-122"/>
            </a:endParaRPr>
          </a:p>
        </p:txBody>
      </p:sp>
      <p:sp>
        <p:nvSpPr>
          <p:cNvPr id="5124" name="灯片编号占位符 5"/>
          <p:cNvSpPr>
            <a:spLocks noGrp="1"/>
          </p:cNvSpPr>
          <p:nvPr>
            <p:ph type="sldNum" sz="quarter" idx="12"/>
          </p:nvPr>
        </p:nvSpPr>
        <p:spPr>
          <a:noFill/>
        </p:spPr>
        <p:txBody>
          <a:bodyPr/>
          <a:lstStyle/>
          <a:p>
            <a:fld id="{363C8D93-46F4-4D8F-A531-F871179F87A9}" type="slidenum">
              <a:rPr lang="en-US" altLang="zh-CN" smtClean="0"/>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Rectangle 2"/>
          <p:cNvSpPr>
            <a:spLocks noGrp="1" noChangeArrowheads="1"/>
          </p:cNvSpPr>
          <p:nvPr>
            <p:ph type="title"/>
          </p:nvPr>
        </p:nvSpPr>
        <p:spPr/>
        <p:txBody>
          <a:bodyPr/>
          <a:lstStyle/>
          <a:p>
            <a:pPr eaLnBrk="1" hangingPunct="1"/>
            <a:r>
              <a:rPr lang="zh-CN" altLang="en-US" dirty="0"/>
              <a:t>其它特征选择方法</a:t>
            </a:r>
            <a:r>
              <a:rPr lang="en-US" altLang="zh-CN" dirty="0"/>
              <a:t>(</a:t>
            </a:r>
            <a:r>
              <a:rPr lang="zh-CN" altLang="en-US" dirty="0"/>
              <a:t>续</a:t>
            </a:r>
            <a:r>
              <a:rPr lang="en-US" altLang="zh-CN" dirty="0"/>
              <a:t>)</a:t>
            </a:r>
          </a:p>
        </p:txBody>
      </p:sp>
      <p:sp>
        <p:nvSpPr>
          <p:cNvPr id="7179" name="Rectangle 3"/>
          <p:cNvSpPr>
            <a:spLocks noGrp="1" noChangeArrowheads="1"/>
          </p:cNvSpPr>
          <p:nvPr>
            <p:ph idx="1"/>
          </p:nvPr>
        </p:nvSpPr>
        <p:spPr>
          <a:xfrm>
            <a:off x="683568" y="1700808"/>
            <a:ext cx="7772400" cy="4279924"/>
          </a:xfrm>
        </p:spPr>
        <p:txBody>
          <a:bodyPr/>
          <a:lstStyle/>
          <a:p>
            <a:pPr defTabSz="449263">
              <a:spcBef>
                <a:spcPts val="700"/>
              </a:spcBef>
              <a:buClr>
                <a:srgbClr val="336699"/>
              </a:buClr>
            </a:pPr>
            <a:r>
              <a:rPr lang="en-US" altLang="zh-CN" dirty="0">
                <a:ea typeface="黑体" pitchFamily="49" charset="-122"/>
              </a:rPr>
              <a:t>χ2 </a:t>
            </a:r>
            <a:r>
              <a:rPr lang="zh-CN" altLang="en-US" dirty="0">
                <a:ea typeface="黑体" pitchFamily="49" charset="-122"/>
              </a:rPr>
              <a:t>统计量</a:t>
            </a:r>
            <a:r>
              <a:rPr lang="en-US" altLang="zh-CN" dirty="0">
                <a:ea typeface="黑体" pitchFamily="49" charset="-122"/>
              </a:rPr>
              <a:t>(</a:t>
            </a:r>
            <a:r>
              <a:rPr lang="zh-CN" altLang="en-US" dirty="0">
                <a:ea typeface="黑体" pitchFamily="49" charset="-122"/>
              </a:rPr>
              <a:t>发音，卡方法</a:t>
            </a:r>
            <a:r>
              <a:rPr lang="en-US" altLang="zh-CN" dirty="0">
                <a:ea typeface="黑体" pitchFamily="49" charset="-122"/>
              </a:rPr>
              <a:t>)</a:t>
            </a:r>
            <a:r>
              <a:rPr lang="zh-CN" altLang="en-US" dirty="0">
                <a:ea typeface="黑体" pitchFamily="49" charset="-122"/>
              </a:rPr>
              <a:t>：度量两者</a:t>
            </a:r>
            <a:r>
              <a:rPr lang="en-US" altLang="zh-CN" dirty="0">
                <a:ea typeface="黑体" pitchFamily="49" charset="-122"/>
              </a:rPr>
              <a:t>(term</a:t>
            </a:r>
            <a:r>
              <a:rPr lang="zh-CN" altLang="en-US" dirty="0">
                <a:ea typeface="黑体" pitchFamily="49" charset="-122"/>
              </a:rPr>
              <a:t>和类别</a:t>
            </a:r>
            <a:r>
              <a:rPr lang="en-US" altLang="zh-CN" dirty="0">
                <a:ea typeface="黑体" pitchFamily="49" charset="-122"/>
              </a:rPr>
              <a:t>)</a:t>
            </a:r>
            <a:r>
              <a:rPr lang="zh-CN" altLang="en-US" dirty="0">
                <a:ea typeface="黑体" pitchFamily="49" charset="-122"/>
              </a:rPr>
              <a:t>独立性的缺乏程度， </a:t>
            </a:r>
            <a:r>
              <a:rPr lang="en-US" altLang="zh-CN" dirty="0">
                <a:ea typeface="黑体" pitchFamily="49" charset="-122"/>
              </a:rPr>
              <a:t>χ2 </a:t>
            </a:r>
            <a:r>
              <a:rPr lang="zh-CN" altLang="en-US" dirty="0">
                <a:ea typeface="黑体" pitchFamily="49" charset="-122"/>
              </a:rPr>
              <a:t>越大，独立性越小，相关性越大</a:t>
            </a:r>
            <a:r>
              <a:rPr lang="en-US" altLang="zh-CN" dirty="0">
                <a:ea typeface="黑体" pitchFamily="49" charset="-122"/>
              </a:rPr>
              <a:t>( N=A+B+C+D)</a:t>
            </a:r>
          </a:p>
          <a:p>
            <a:pPr eaLnBrk="1" hangingPunct="1"/>
            <a:endParaRPr lang="en-US" altLang="zh-CN" sz="2000" dirty="0"/>
          </a:p>
          <a:p>
            <a:pPr eaLnBrk="1" hangingPunct="1"/>
            <a:endParaRPr lang="en-US" altLang="zh-CN" sz="2000" dirty="0"/>
          </a:p>
          <a:p>
            <a:pPr eaLnBrk="1" hangingPunct="1"/>
            <a:endParaRPr lang="en-US" altLang="zh-CN" sz="2000" dirty="0"/>
          </a:p>
          <a:p>
            <a:pPr eaLnBrk="1" hangingPunct="1"/>
            <a:endParaRPr lang="en-US" altLang="zh-CN" sz="2000" dirty="0"/>
          </a:p>
          <a:p>
            <a:pPr eaLnBrk="1" hangingPunct="1"/>
            <a:endParaRPr lang="en-US" altLang="zh-CN" sz="2000" dirty="0"/>
          </a:p>
          <a:p>
            <a:pPr eaLnBrk="1" hangingPunct="1">
              <a:buFont typeface="Wingdings" pitchFamily="2" charset="2"/>
              <a:buNone/>
            </a:pPr>
            <a:endParaRPr lang="zh-CN" altLang="en-US" sz="2000" dirty="0"/>
          </a:p>
          <a:p>
            <a:pPr eaLnBrk="1" hangingPunct="1">
              <a:buFont typeface="Wingdings" pitchFamily="2" charset="2"/>
              <a:buNone/>
            </a:pPr>
            <a:endParaRPr lang="en-US" altLang="zh-CN" sz="2000" dirty="0"/>
          </a:p>
        </p:txBody>
      </p:sp>
      <p:sp>
        <p:nvSpPr>
          <p:cNvPr id="7177" name="灯片编号占位符 5"/>
          <p:cNvSpPr>
            <a:spLocks noGrp="1"/>
          </p:cNvSpPr>
          <p:nvPr>
            <p:ph type="sldNum" sz="quarter" idx="12"/>
          </p:nvPr>
        </p:nvSpPr>
        <p:spPr>
          <a:noFill/>
        </p:spPr>
        <p:txBody>
          <a:bodyPr/>
          <a:lstStyle/>
          <a:p>
            <a:fld id="{83261EDA-1EFD-4D03-A97C-947D8CCACE34}" type="slidenum">
              <a:rPr lang="en-US" altLang="zh-CN" smtClean="0"/>
              <a:pPr/>
              <a:t>34</a:t>
            </a:fld>
            <a:endParaRPr lang="en-US" altLang="zh-CN"/>
          </a:p>
        </p:txBody>
      </p:sp>
      <p:grpSp>
        <p:nvGrpSpPr>
          <p:cNvPr id="2" name="Group 4"/>
          <p:cNvGrpSpPr>
            <a:grpSpLocks/>
          </p:cNvGrpSpPr>
          <p:nvPr/>
        </p:nvGrpSpPr>
        <p:grpSpPr bwMode="auto">
          <a:xfrm>
            <a:off x="6372225" y="3212976"/>
            <a:ext cx="1905000" cy="990600"/>
            <a:chOff x="4032" y="1536"/>
            <a:chExt cx="1440" cy="768"/>
          </a:xfrm>
        </p:grpSpPr>
        <p:sp>
          <p:nvSpPr>
            <p:cNvPr id="7182" name="Rectangle 5"/>
            <p:cNvSpPr>
              <a:spLocks noChangeArrowheads="1"/>
            </p:cNvSpPr>
            <p:nvPr/>
          </p:nvSpPr>
          <p:spPr bwMode="auto">
            <a:xfrm>
              <a:off x="4320" y="1728"/>
              <a:ext cx="576" cy="288"/>
            </a:xfrm>
            <a:prstGeom prst="rect">
              <a:avLst/>
            </a:prstGeom>
            <a:solidFill>
              <a:schemeClr val="bg1"/>
            </a:solidFill>
            <a:ln w="9525">
              <a:solidFill>
                <a:schemeClr val="tx1"/>
              </a:solidFill>
              <a:miter lim="800000"/>
              <a:headEnd/>
              <a:tailEnd/>
            </a:ln>
          </p:spPr>
          <p:txBody>
            <a:bodyPr wrap="none" anchor="ctr"/>
            <a:lstStyle/>
            <a:p>
              <a:pPr latinLnBrk="1"/>
              <a:r>
                <a:rPr lang="en-US" altLang="ko-KR" i="1">
                  <a:solidFill>
                    <a:schemeClr val="tx1"/>
                  </a:solidFill>
                  <a:latin typeface="Times New Roman" pitchFamily="18" charset="0"/>
                  <a:ea typeface="Gulim" pitchFamily="34" charset="-127"/>
                </a:rPr>
                <a:t>A</a:t>
              </a:r>
            </a:p>
          </p:txBody>
        </p:sp>
        <p:sp>
          <p:nvSpPr>
            <p:cNvPr id="7183" name="Rectangle 6"/>
            <p:cNvSpPr>
              <a:spLocks noChangeArrowheads="1"/>
            </p:cNvSpPr>
            <p:nvPr/>
          </p:nvSpPr>
          <p:spPr bwMode="auto">
            <a:xfrm>
              <a:off x="4896" y="1728"/>
              <a:ext cx="576" cy="288"/>
            </a:xfrm>
            <a:prstGeom prst="rect">
              <a:avLst/>
            </a:prstGeom>
            <a:solidFill>
              <a:schemeClr val="bg1"/>
            </a:solidFill>
            <a:ln w="9525">
              <a:solidFill>
                <a:schemeClr val="tx1"/>
              </a:solidFill>
              <a:miter lim="800000"/>
              <a:headEnd/>
              <a:tailEnd/>
            </a:ln>
          </p:spPr>
          <p:txBody>
            <a:bodyPr wrap="none" anchor="ctr"/>
            <a:lstStyle/>
            <a:p>
              <a:pPr latinLnBrk="1"/>
              <a:r>
                <a:rPr lang="en-US" altLang="ko-KR" i="1">
                  <a:solidFill>
                    <a:schemeClr val="tx1"/>
                  </a:solidFill>
                  <a:latin typeface="Times New Roman" pitchFamily="18" charset="0"/>
                  <a:ea typeface="Gulim" pitchFamily="34" charset="-127"/>
                </a:rPr>
                <a:t>B</a:t>
              </a:r>
            </a:p>
          </p:txBody>
        </p:sp>
        <p:sp>
          <p:nvSpPr>
            <p:cNvPr id="7184" name="Rectangle 7"/>
            <p:cNvSpPr>
              <a:spLocks noChangeArrowheads="1"/>
            </p:cNvSpPr>
            <p:nvPr/>
          </p:nvSpPr>
          <p:spPr bwMode="auto">
            <a:xfrm>
              <a:off x="4320" y="2016"/>
              <a:ext cx="576" cy="288"/>
            </a:xfrm>
            <a:prstGeom prst="rect">
              <a:avLst/>
            </a:prstGeom>
            <a:solidFill>
              <a:schemeClr val="bg1"/>
            </a:solidFill>
            <a:ln w="9525">
              <a:solidFill>
                <a:schemeClr val="tx1"/>
              </a:solidFill>
              <a:miter lim="800000"/>
              <a:headEnd/>
              <a:tailEnd/>
            </a:ln>
          </p:spPr>
          <p:txBody>
            <a:bodyPr wrap="none" anchor="ctr"/>
            <a:lstStyle/>
            <a:p>
              <a:pPr latinLnBrk="1"/>
              <a:r>
                <a:rPr lang="en-US" altLang="ko-KR" i="1">
                  <a:solidFill>
                    <a:schemeClr val="tx1"/>
                  </a:solidFill>
                  <a:latin typeface="Times New Roman" pitchFamily="18" charset="0"/>
                  <a:ea typeface="Gulim" pitchFamily="34" charset="-127"/>
                </a:rPr>
                <a:t>C</a:t>
              </a:r>
            </a:p>
          </p:txBody>
        </p:sp>
        <p:sp>
          <p:nvSpPr>
            <p:cNvPr id="7185" name="Rectangle 8"/>
            <p:cNvSpPr>
              <a:spLocks noChangeArrowheads="1"/>
            </p:cNvSpPr>
            <p:nvPr/>
          </p:nvSpPr>
          <p:spPr bwMode="auto">
            <a:xfrm>
              <a:off x="4896" y="2016"/>
              <a:ext cx="576" cy="288"/>
            </a:xfrm>
            <a:prstGeom prst="rect">
              <a:avLst/>
            </a:prstGeom>
            <a:solidFill>
              <a:schemeClr val="bg1"/>
            </a:solidFill>
            <a:ln w="9525">
              <a:solidFill>
                <a:schemeClr val="tx1"/>
              </a:solidFill>
              <a:miter lim="800000"/>
              <a:headEnd/>
              <a:tailEnd/>
            </a:ln>
          </p:spPr>
          <p:txBody>
            <a:bodyPr wrap="none" anchor="ctr"/>
            <a:lstStyle/>
            <a:p>
              <a:pPr latinLnBrk="1"/>
              <a:r>
                <a:rPr lang="en-US" altLang="ko-KR" i="1">
                  <a:solidFill>
                    <a:schemeClr val="tx1"/>
                  </a:solidFill>
                  <a:latin typeface="Times New Roman" pitchFamily="18" charset="0"/>
                  <a:ea typeface="Gulim" pitchFamily="34" charset="-127"/>
                </a:rPr>
                <a:t>D</a:t>
              </a:r>
            </a:p>
          </p:txBody>
        </p:sp>
        <p:sp>
          <p:nvSpPr>
            <p:cNvPr id="7186" name="Rectangle 9"/>
            <p:cNvSpPr>
              <a:spLocks noChangeArrowheads="1"/>
            </p:cNvSpPr>
            <p:nvPr/>
          </p:nvSpPr>
          <p:spPr bwMode="auto">
            <a:xfrm>
              <a:off x="4032" y="1728"/>
              <a:ext cx="288" cy="288"/>
            </a:xfrm>
            <a:prstGeom prst="rect">
              <a:avLst/>
            </a:prstGeom>
            <a:solidFill>
              <a:srgbClr val="FFD6C9"/>
            </a:solidFill>
            <a:ln w="9525">
              <a:solidFill>
                <a:schemeClr val="tx1"/>
              </a:solidFill>
              <a:miter lim="800000"/>
              <a:headEnd/>
              <a:tailEnd/>
            </a:ln>
          </p:spPr>
          <p:txBody>
            <a:bodyPr wrap="none" anchor="ctr"/>
            <a:lstStyle/>
            <a:p>
              <a:pPr latinLnBrk="1"/>
              <a:r>
                <a:rPr lang="en-US" altLang="ko-KR">
                  <a:solidFill>
                    <a:schemeClr val="tx1"/>
                  </a:solidFill>
                  <a:latin typeface="Arial" pitchFamily="34" charset="0"/>
                  <a:ea typeface="Gulim" pitchFamily="34" charset="-127"/>
                </a:rPr>
                <a:t>t</a:t>
              </a:r>
            </a:p>
          </p:txBody>
        </p:sp>
        <p:sp>
          <p:nvSpPr>
            <p:cNvPr id="7187" name="Rectangle 10"/>
            <p:cNvSpPr>
              <a:spLocks noChangeArrowheads="1"/>
            </p:cNvSpPr>
            <p:nvPr/>
          </p:nvSpPr>
          <p:spPr bwMode="auto">
            <a:xfrm>
              <a:off x="4032" y="2016"/>
              <a:ext cx="288" cy="288"/>
            </a:xfrm>
            <a:prstGeom prst="rect">
              <a:avLst/>
            </a:prstGeom>
            <a:solidFill>
              <a:srgbClr val="FFD6C9"/>
            </a:solidFill>
            <a:ln w="9525">
              <a:solidFill>
                <a:schemeClr val="tx1"/>
              </a:solidFill>
              <a:miter lim="800000"/>
              <a:headEnd/>
              <a:tailEnd/>
            </a:ln>
          </p:spPr>
          <p:txBody>
            <a:bodyPr wrap="none" anchor="ctr"/>
            <a:lstStyle/>
            <a:p>
              <a:pPr latinLnBrk="1"/>
              <a:r>
                <a:rPr lang="ko-KR" altLang="en-US">
                  <a:solidFill>
                    <a:schemeClr val="tx1"/>
                  </a:solidFill>
                  <a:latin typeface="Arial" pitchFamily="34" charset="0"/>
                  <a:ea typeface="Gulim" pitchFamily="34" charset="-127"/>
                </a:rPr>
                <a:t>~</a:t>
              </a:r>
              <a:r>
                <a:rPr lang="en-US" altLang="ko-KR">
                  <a:solidFill>
                    <a:schemeClr val="tx1"/>
                  </a:solidFill>
                  <a:latin typeface="Arial" pitchFamily="34" charset="0"/>
                  <a:ea typeface="Gulim" pitchFamily="34" charset="-127"/>
                </a:rPr>
                <a:t>t</a:t>
              </a:r>
            </a:p>
          </p:txBody>
        </p:sp>
        <p:sp>
          <p:nvSpPr>
            <p:cNvPr id="7188" name="Rectangle 11"/>
            <p:cNvSpPr>
              <a:spLocks noChangeArrowheads="1"/>
            </p:cNvSpPr>
            <p:nvPr/>
          </p:nvSpPr>
          <p:spPr bwMode="auto">
            <a:xfrm>
              <a:off x="4320" y="1536"/>
              <a:ext cx="576" cy="192"/>
            </a:xfrm>
            <a:prstGeom prst="rect">
              <a:avLst/>
            </a:prstGeom>
            <a:solidFill>
              <a:srgbClr val="FFD6C9"/>
            </a:solidFill>
            <a:ln w="9525">
              <a:solidFill>
                <a:schemeClr val="tx1"/>
              </a:solidFill>
              <a:miter lim="800000"/>
              <a:headEnd/>
              <a:tailEnd/>
            </a:ln>
          </p:spPr>
          <p:txBody>
            <a:bodyPr wrap="none" anchor="ctr"/>
            <a:lstStyle/>
            <a:p>
              <a:pPr latinLnBrk="1"/>
              <a:r>
                <a:rPr lang="en-US" altLang="ko-KR">
                  <a:solidFill>
                    <a:schemeClr val="tx1"/>
                  </a:solidFill>
                  <a:latin typeface="Arial" pitchFamily="34" charset="0"/>
                  <a:ea typeface="Gulim" pitchFamily="34" charset="-127"/>
                </a:rPr>
                <a:t>c</a:t>
              </a:r>
            </a:p>
          </p:txBody>
        </p:sp>
        <p:sp>
          <p:nvSpPr>
            <p:cNvPr id="7189" name="Rectangle 12"/>
            <p:cNvSpPr>
              <a:spLocks noChangeArrowheads="1"/>
            </p:cNvSpPr>
            <p:nvPr/>
          </p:nvSpPr>
          <p:spPr bwMode="auto">
            <a:xfrm>
              <a:off x="4896" y="1536"/>
              <a:ext cx="576" cy="192"/>
            </a:xfrm>
            <a:prstGeom prst="rect">
              <a:avLst/>
            </a:prstGeom>
            <a:solidFill>
              <a:srgbClr val="FFD6C9"/>
            </a:solidFill>
            <a:ln w="9525">
              <a:solidFill>
                <a:schemeClr val="tx1"/>
              </a:solidFill>
              <a:miter lim="800000"/>
              <a:headEnd/>
              <a:tailEnd/>
            </a:ln>
          </p:spPr>
          <p:txBody>
            <a:bodyPr wrap="none" anchor="ctr"/>
            <a:lstStyle/>
            <a:p>
              <a:pPr latinLnBrk="1"/>
              <a:r>
                <a:rPr lang="ko-KR" altLang="en-US">
                  <a:solidFill>
                    <a:schemeClr val="tx1"/>
                  </a:solidFill>
                  <a:latin typeface="Arial" pitchFamily="34" charset="0"/>
                  <a:ea typeface="Gulim" pitchFamily="34" charset="-127"/>
                </a:rPr>
                <a:t>~</a:t>
              </a:r>
              <a:r>
                <a:rPr lang="en-US" altLang="ko-KR">
                  <a:solidFill>
                    <a:schemeClr val="tx1"/>
                  </a:solidFill>
                  <a:latin typeface="Arial" pitchFamily="34" charset="0"/>
                  <a:ea typeface="Gulim" pitchFamily="34" charset="-127"/>
                </a:rPr>
                <a:t>c</a:t>
              </a:r>
            </a:p>
          </p:txBody>
        </p:sp>
      </p:grpSp>
      <p:graphicFrame>
        <p:nvGraphicFramePr>
          <p:cNvPr id="7170" name="Object 13"/>
          <p:cNvGraphicFramePr>
            <a:graphicFrameLocks noChangeAspect="1"/>
          </p:cNvGraphicFramePr>
          <p:nvPr/>
        </p:nvGraphicFramePr>
        <p:xfrm>
          <a:off x="1219200" y="3429000"/>
          <a:ext cx="4495800" cy="798512"/>
        </p:xfrm>
        <a:graphic>
          <a:graphicData uri="http://schemas.openxmlformats.org/presentationml/2006/ole">
            <mc:AlternateContent xmlns:mc="http://schemas.openxmlformats.org/markup-compatibility/2006">
              <mc:Choice xmlns:v="urn:schemas-microsoft-com:vml" Requires="v">
                <p:oleObj spid="_x0000_s3356" name="Equation" r:id="rId4" imgW="2501640" imgH="444240" progId="Equation.DSMT4">
                  <p:embed/>
                </p:oleObj>
              </mc:Choice>
              <mc:Fallback>
                <p:oleObj name="Equation" r:id="rId4" imgW="2501640" imgH="444240"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429000"/>
                        <a:ext cx="4495800" cy="798512"/>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7171" name="Object 14"/>
          <p:cNvGraphicFramePr>
            <a:graphicFrameLocks noChangeAspect="1"/>
          </p:cNvGraphicFramePr>
          <p:nvPr/>
        </p:nvGraphicFramePr>
        <p:xfrm>
          <a:off x="1219200" y="4864894"/>
          <a:ext cx="3429000" cy="868362"/>
        </p:xfrm>
        <a:graphic>
          <a:graphicData uri="http://schemas.openxmlformats.org/presentationml/2006/ole">
            <mc:AlternateContent xmlns:mc="http://schemas.openxmlformats.org/markup-compatibility/2006">
              <mc:Choice xmlns:v="urn:schemas-microsoft-com:vml" Requires="v">
                <p:oleObj spid="_x0000_s3357" name="Equation" r:id="rId6" imgW="1701720" imgH="431640" progId="Equation.3">
                  <p:embed/>
                </p:oleObj>
              </mc:Choice>
              <mc:Fallback>
                <p:oleObj name="Equation" r:id="rId6" imgW="1701720" imgH="43164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864894"/>
                        <a:ext cx="3429000" cy="868362"/>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7172" name="Object 15"/>
          <p:cNvGraphicFramePr>
            <a:graphicFrameLocks noChangeAspect="1"/>
          </p:cNvGraphicFramePr>
          <p:nvPr/>
        </p:nvGraphicFramePr>
        <p:xfrm>
          <a:off x="4787900" y="4941168"/>
          <a:ext cx="4176713" cy="579437"/>
        </p:xfrm>
        <a:graphic>
          <a:graphicData uri="http://schemas.openxmlformats.org/presentationml/2006/ole">
            <mc:AlternateContent xmlns:mc="http://schemas.openxmlformats.org/markup-compatibility/2006">
              <mc:Choice xmlns:v="urn:schemas-microsoft-com:vml" Requires="v">
                <p:oleObj spid="_x0000_s3358" name="Equation" r:id="rId8" imgW="1739880" imgH="241200" progId="Equation.3">
                  <p:embed/>
                </p:oleObj>
              </mc:Choice>
              <mc:Fallback>
                <p:oleObj name="Equation" r:id="rId8" imgW="1739880" imgH="2412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7900" y="4941168"/>
                        <a:ext cx="4176713" cy="579437"/>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zh-CN" altLang="en-US"/>
              <a:t>特征选择方法的性能比较</a:t>
            </a:r>
            <a:r>
              <a:rPr lang="en-US" altLang="zh-CN"/>
              <a:t>(1)</a:t>
            </a:r>
          </a:p>
        </p:txBody>
      </p:sp>
      <p:pic>
        <p:nvPicPr>
          <p:cNvPr id="55301" name="Picture 3"/>
          <p:cNvPicPr>
            <a:picLocks noGrp="1" noChangeAspect="1" noChangeArrowheads="1"/>
          </p:cNvPicPr>
          <p:nvPr>
            <p:ph idx="1"/>
          </p:nvPr>
        </p:nvPicPr>
        <p:blipFill>
          <a:blip r:embed="rId3" cstate="print"/>
          <a:srcRect/>
          <a:stretch>
            <a:fillRect/>
          </a:stretch>
        </p:blipFill>
        <p:spPr>
          <a:xfrm>
            <a:off x="1043608" y="1556792"/>
            <a:ext cx="6808788" cy="4735512"/>
          </a:xfrm>
          <a:noFill/>
        </p:spPr>
      </p:pic>
      <p:sp>
        <p:nvSpPr>
          <p:cNvPr id="55299" name="灯片编号占位符 5"/>
          <p:cNvSpPr>
            <a:spLocks noGrp="1"/>
          </p:cNvSpPr>
          <p:nvPr>
            <p:ph type="sldNum" sz="quarter" idx="12"/>
          </p:nvPr>
        </p:nvSpPr>
        <p:spPr>
          <a:noFill/>
        </p:spPr>
        <p:txBody>
          <a:bodyPr/>
          <a:lstStyle/>
          <a:p>
            <a:fld id="{E71CC95D-EA10-4EDD-9D6E-9D62CF4E079B}" type="slidenum">
              <a:rPr lang="en-US" altLang="zh-CN" smtClean="0"/>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zh-CN" altLang="en-US"/>
              <a:t>特征选择方法的性能比较</a:t>
            </a:r>
            <a:r>
              <a:rPr lang="en-US" altLang="zh-CN"/>
              <a:t>(2)</a:t>
            </a:r>
          </a:p>
        </p:txBody>
      </p:sp>
      <p:pic>
        <p:nvPicPr>
          <p:cNvPr id="56325" name="Picture 3"/>
          <p:cNvPicPr>
            <a:picLocks noGrp="1" noChangeAspect="1" noChangeArrowheads="1"/>
          </p:cNvPicPr>
          <p:nvPr>
            <p:ph idx="1"/>
          </p:nvPr>
        </p:nvPicPr>
        <p:blipFill>
          <a:blip r:embed="rId3" cstate="print"/>
          <a:srcRect/>
          <a:stretch>
            <a:fillRect/>
          </a:stretch>
        </p:blipFill>
        <p:spPr>
          <a:xfrm>
            <a:off x="1043608" y="1484784"/>
            <a:ext cx="6881813" cy="4862512"/>
          </a:xfrm>
          <a:noFill/>
        </p:spPr>
      </p:pic>
      <p:sp>
        <p:nvSpPr>
          <p:cNvPr id="56323" name="灯片编号占位符 5"/>
          <p:cNvSpPr>
            <a:spLocks noGrp="1"/>
          </p:cNvSpPr>
          <p:nvPr>
            <p:ph type="sldNum" sz="quarter" idx="12"/>
          </p:nvPr>
        </p:nvSpPr>
        <p:spPr>
          <a:noFill/>
        </p:spPr>
        <p:txBody>
          <a:bodyPr/>
          <a:lstStyle/>
          <a:p>
            <a:fld id="{CB21379E-96B3-4257-821A-F67361E27356}" type="slidenum">
              <a:rPr lang="en-US" altLang="zh-CN" smtClean="0"/>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zh-CN" altLang="en-US"/>
              <a:t>特征选择方法的性能比较</a:t>
            </a:r>
            <a:r>
              <a:rPr lang="en-US" altLang="zh-CN"/>
              <a:t>(3)</a:t>
            </a:r>
          </a:p>
        </p:txBody>
      </p:sp>
      <p:pic>
        <p:nvPicPr>
          <p:cNvPr id="57349" name="Picture 3"/>
          <p:cNvPicPr>
            <a:picLocks noGrp="1" noChangeAspect="1" noChangeArrowheads="1"/>
          </p:cNvPicPr>
          <p:nvPr>
            <p:ph idx="1"/>
          </p:nvPr>
        </p:nvPicPr>
        <p:blipFill>
          <a:blip r:embed="rId3" cstate="print"/>
          <a:srcRect/>
          <a:stretch>
            <a:fillRect/>
          </a:stretch>
        </p:blipFill>
        <p:spPr>
          <a:xfrm>
            <a:off x="533400" y="2557463"/>
            <a:ext cx="8229600" cy="1879649"/>
          </a:xfrm>
          <a:noFill/>
        </p:spPr>
      </p:pic>
      <p:sp>
        <p:nvSpPr>
          <p:cNvPr id="57347" name="灯片编号占位符 5"/>
          <p:cNvSpPr>
            <a:spLocks noGrp="1"/>
          </p:cNvSpPr>
          <p:nvPr>
            <p:ph type="sldNum" sz="quarter" idx="12"/>
          </p:nvPr>
        </p:nvSpPr>
        <p:spPr>
          <a:noFill/>
        </p:spPr>
        <p:txBody>
          <a:bodyPr/>
          <a:lstStyle/>
          <a:p>
            <a:fld id="{268C036D-A803-428B-B439-12D44DCE5D70}" type="slidenum">
              <a:rPr lang="en-US" altLang="zh-CN" smtClean="0"/>
              <a:pPr/>
              <a:t>37</a:t>
            </a:fld>
            <a:endParaRPr lang="en-US" altLang="zh-CN"/>
          </a:p>
        </p:txBody>
      </p:sp>
      <p:sp>
        <p:nvSpPr>
          <p:cNvPr id="57350" name="Text Box 4"/>
          <p:cNvSpPr txBox="1">
            <a:spLocks noChangeArrowheads="1"/>
          </p:cNvSpPr>
          <p:nvPr/>
        </p:nvSpPr>
        <p:spPr bwMode="auto">
          <a:xfrm>
            <a:off x="714375" y="1963738"/>
            <a:ext cx="4289425" cy="457200"/>
          </a:xfrm>
          <a:prstGeom prst="rect">
            <a:avLst/>
          </a:prstGeom>
          <a:noFill/>
          <a:ln w="9525">
            <a:noFill/>
            <a:miter lim="800000"/>
            <a:headEnd/>
            <a:tailEnd/>
          </a:ln>
        </p:spPr>
        <p:txBody>
          <a:bodyPr>
            <a:spAutoFit/>
          </a:bodyPr>
          <a:lstStyle/>
          <a:p>
            <a:pPr algn="l" latinLnBrk="1">
              <a:spcBef>
                <a:spcPct val="50000"/>
              </a:spcBef>
            </a:pPr>
            <a:r>
              <a:rPr lang="en-US" altLang="zh-CN" dirty="0">
                <a:solidFill>
                  <a:schemeClr val="tx1"/>
                </a:solidFill>
                <a:latin typeface="Times New Roman" pitchFamily="18" charset="0"/>
                <a:ea typeface="DotumChe" pitchFamily="49" charset="-127"/>
              </a:rPr>
              <a:t>CMU Yang Yi-</a:t>
            </a:r>
            <a:r>
              <a:rPr lang="en-US" altLang="zh-CN" dirty="0" err="1">
                <a:solidFill>
                  <a:schemeClr val="tx1"/>
                </a:solidFill>
                <a:latin typeface="Times New Roman" pitchFamily="18" charset="0"/>
                <a:ea typeface="DotumChe" pitchFamily="49" charset="-127"/>
              </a:rPr>
              <a:t>ming</a:t>
            </a:r>
            <a:r>
              <a:rPr lang="en-US" altLang="zh-CN" dirty="0">
                <a:solidFill>
                  <a:schemeClr val="tx1"/>
                </a:solidFill>
                <a:latin typeface="Times New Roman" pitchFamily="18" charset="0"/>
                <a:ea typeface="DotumChe" pitchFamily="49" charset="-127"/>
              </a:rPr>
              <a:t> </a:t>
            </a:r>
            <a:r>
              <a:rPr lang="zh-CN" altLang="en-US" dirty="0">
                <a:solidFill>
                  <a:schemeClr val="tx1"/>
                </a:solidFill>
                <a:latin typeface="Times New Roman" pitchFamily="18" charset="0"/>
                <a:ea typeface="DotumChe" pitchFamily="49" charset="-127"/>
              </a:rPr>
              <a:t>的实验结论</a:t>
            </a:r>
          </a:p>
        </p:txBody>
      </p:sp>
      <p:sp>
        <p:nvSpPr>
          <p:cNvPr id="6" name="矩形 5"/>
          <p:cNvSpPr/>
          <p:nvPr/>
        </p:nvSpPr>
        <p:spPr>
          <a:xfrm>
            <a:off x="251520" y="4697849"/>
            <a:ext cx="8640960" cy="1015663"/>
          </a:xfrm>
          <a:prstGeom prst="rect">
            <a:avLst/>
          </a:prstGeom>
        </p:spPr>
        <p:txBody>
          <a:bodyPr wrap="square">
            <a:spAutoFit/>
          </a:bodyPr>
          <a:lstStyle/>
          <a:p>
            <a:r>
              <a:rPr lang="en-US" altLang="zh-CN" sz="2000" b="1" dirty="0">
                <a:solidFill>
                  <a:schemeClr val="tx1"/>
                </a:solidFill>
              </a:rPr>
              <a:t>Yang, Y.</a:t>
            </a:r>
            <a:r>
              <a:rPr lang="en-US" altLang="zh-CN" sz="2000" dirty="0">
                <a:solidFill>
                  <a:schemeClr val="tx1"/>
                </a:solidFill>
              </a:rPr>
              <a:t>, Pedersen J.P</a:t>
            </a:r>
            <a:r>
              <a:rPr lang="en-US" altLang="zh-CN" sz="2000" dirty="0"/>
              <a:t>.</a:t>
            </a:r>
            <a:r>
              <a:rPr lang="en-US" altLang="zh-CN" sz="2000" dirty="0">
                <a:solidFill>
                  <a:schemeClr val="tx1"/>
                </a:solidFill>
              </a:rPr>
              <a:t> </a:t>
            </a:r>
            <a:r>
              <a:rPr lang="en-US" altLang="zh-CN" sz="2000" u="sng" dirty="0">
                <a:solidFill>
                  <a:schemeClr val="tx1"/>
                </a:solidFill>
              </a:rPr>
              <a:t>A Comparative Study on Feature Selection in Text Categorization.</a:t>
            </a:r>
            <a:r>
              <a:rPr lang="en-US" altLang="zh-CN" sz="2000" dirty="0">
                <a:solidFill>
                  <a:schemeClr val="tx1"/>
                </a:solidFill>
              </a:rPr>
              <a:t> Proceedings of the Fourteenth International Conference on Machine Learning (ICML'97), 1997, pp412-420.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38</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基于向量空间的分类方法</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Rocchio</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kNN</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线性分类器</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BDD3E9"/>
                </a:solidFill>
                <a:latin typeface="Times New Roman" pitchFamily="18" charset="0"/>
                <a:ea typeface="黑体" pitchFamily="49" charset="-122"/>
              </a:rPr>
              <a:t>多类情况</a:t>
            </a: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向量空间表示回顾</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285992"/>
            <a:ext cx="8505825" cy="272718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每篇文档都表示一个向量，每一维对应一个词项</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词项就是坐标轴</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通常都高维</a:t>
            </a:r>
            <a:r>
              <a:rPr lang="en-US" dirty="0">
                <a:solidFill>
                  <a:schemeClr val="tx1"/>
                </a:solidFill>
                <a:latin typeface="Times New Roman" pitchFamily="18" charset="0"/>
                <a:ea typeface="黑体" pitchFamily="49" charset="-122"/>
              </a:rPr>
              <a:t>: 100,000</a:t>
            </a:r>
            <a:r>
              <a:rPr lang="zh-CN" altLang="en-US" dirty="0">
                <a:solidFill>
                  <a:schemeClr val="tx1"/>
                </a:solidFill>
                <a:latin typeface="Times New Roman" pitchFamily="18" charset="0"/>
                <a:ea typeface="黑体" pitchFamily="49" charset="-122"/>
              </a:rPr>
              <a:t>多维</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通常要将向量归一化到单位长度</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如何在该空间下进行分类？</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标题 7"/>
          <p:cNvSpPr>
            <a:spLocks noGrp="1"/>
          </p:cNvSpPr>
          <p:nvPr>
            <p:ph type="title"/>
          </p:nvPr>
        </p:nvSpPr>
        <p:spPr>
          <a:xfrm>
            <a:off x="467544" y="188640"/>
            <a:ext cx="8229600" cy="1143000"/>
          </a:xfrm>
        </p:spPr>
        <p:txBody>
          <a:bodyPr/>
          <a:lstStyle/>
          <a:p>
            <a:r>
              <a:rPr lang="zh-CN" altLang="en-US" b="1" dirty="0"/>
              <a:t>上一讲内容</a:t>
            </a:r>
          </a:p>
        </p:txBody>
      </p:sp>
      <p:sp>
        <p:nvSpPr>
          <p:cNvPr id="9" name="内容占位符 8"/>
          <p:cNvSpPr>
            <a:spLocks noGrp="1"/>
          </p:cNvSpPr>
          <p:nvPr>
            <p:ph idx="1"/>
          </p:nvPr>
        </p:nvSpPr>
        <p:spPr/>
        <p:txBody>
          <a:bodyPr/>
          <a:lstStyle/>
          <a:p>
            <a:pPr>
              <a:spcBef>
                <a:spcPts val="700"/>
              </a:spcBef>
              <a:buClr>
                <a:srgbClr val="336699"/>
              </a:buClr>
            </a:pPr>
            <a:r>
              <a:rPr lang="zh-CN" altLang="en-US" dirty="0"/>
              <a:t>文本分类的概念及其与</a:t>
            </a:r>
            <a:r>
              <a:rPr lang="en-US" altLang="zh-CN" dirty="0"/>
              <a:t>IR</a:t>
            </a:r>
            <a:r>
              <a:rPr lang="zh-CN" altLang="en-US" dirty="0"/>
              <a:t>的关系</a:t>
            </a:r>
            <a:endParaRPr lang="de-DE" altLang="zh-CN" dirty="0"/>
          </a:p>
          <a:p>
            <a:pPr>
              <a:spcBef>
                <a:spcPts val="700"/>
              </a:spcBef>
              <a:buClr>
                <a:srgbClr val="336699"/>
              </a:buClr>
            </a:pPr>
            <a:endParaRPr lang="en-US" altLang="zh-CN" dirty="0"/>
          </a:p>
          <a:p>
            <a:pPr>
              <a:spcBef>
                <a:spcPts val="700"/>
              </a:spcBef>
              <a:buClr>
                <a:srgbClr val="336699"/>
              </a:buClr>
            </a:pPr>
            <a:r>
              <a:rPr lang="zh-CN" altLang="en-US" dirty="0"/>
              <a:t>朴素贝叶斯分类器</a:t>
            </a:r>
            <a:r>
              <a:rPr lang="en-US" altLang="zh-CN" dirty="0"/>
              <a:t>(</a:t>
            </a:r>
            <a:r>
              <a:rPr lang="zh-CN" altLang="en-US" dirty="0"/>
              <a:t>朴素贝叶斯</a:t>
            </a:r>
            <a:r>
              <a:rPr lang="de-DE" altLang="zh-CN" dirty="0"/>
              <a:t>)</a:t>
            </a:r>
          </a:p>
          <a:p>
            <a:pPr lvl="1">
              <a:spcBef>
                <a:spcPts val="700"/>
              </a:spcBef>
              <a:buClr>
                <a:srgbClr val="336699"/>
              </a:buClr>
            </a:pPr>
            <a:endParaRPr lang="en-US" altLang="zh-CN" dirty="0"/>
          </a:p>
          <a:p>
            <a:pPr>
              <a:spcBef>
                <a:spcPts val="700"/>
              </a:spcBef>
              <a:buClr>
                <a:srgbClr val="336699"/>
              </a:buClr>
            </a:pPr>
            <a:r>
              <a:rPr lang="zh-CN" altLang="en-US" dirty="0"/>
              <a:t>文本分类的评价</a:t>
            </a: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向量空间分类</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285992"/>
            <a:ext cx="8505825" cy="402332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同前面一样，训练集包含一系列文档，每篇都标记着它的类别</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在向量空间分类中，该集合对应着空间中一系列标记的点或向量。</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假设</a:t>
            </a:r>
            <a:r>
              <a:rPr lang="en-US" dirty="0">
                <a:solidFill>
                  <a:schemeClr val="tx1"/>
                </a:solidFill>
                <a:latin typeface="Times New Roman" pitchFamily="18" charset="0"/>
                <a:ea typeface="黑体" pitchFamily="49" charset="-122"/>
              </a:rPr>
              <a:t> 1: </a:t>
            </a:r>
            <a:r>
              <a:rPr lang="zh-CN" altLang="en-US" dirty="0">
                <a:solidFill>
                  <a:schemeClr val="tx1"/>
                </a:solidFill>
                <a:latin typeface="Times New Roman" pitchFamily="18" charset="0"/>
                <a:ea typeface="黑体" pitchFamily="49" charset="-122"/>
              </a:rPr>
              <a:t>同一类中的文档会构成一片连续区域（</a:t>
            </a:r>
            <a:r>
              <a:rPr lang="en-US" dirty="0">
                <a:solidFill>
                  <a:srgbClr val="0070C0"/>
                </a:solidFill>
                <a:latin typeface="Times New Roman" pitchFamily="18" charset="0"/>
                <a:ea typeface="黑体" pitchFamily="49" charset="-122"/>
              </a:rPr>
              <a:t>contiguous </a:t>
            </a:r>
            <a:r>
              <a:rPr lang="de-DE" dirty="0">
                <a:solidFill>
                  <a:srgbClr val="0070C0"/>
                </a:solidFill>
                <a:latin typeface="Times New Roman" pitchFamily="18" charset="0"/>
                <a:ea typeface="黑体" pitchFamily="49" charset="-122"/>
              </a:rPr>
              <a:t>region</a:t>
            </a:r>
            <a:r>
              <a:rPr lang="zh-CN" altLang="en-US" dirty="0">
                <a:solidFill>
                  <a:srgbClr val="0070C0"/>
                </a:solidFill>
                <a:latin typeface="Times New Roman" pitchFamily="18" charset="0"/>
                <a:ea typeface="黑体" pitchFamily="49" charset="-122"/>
              </a:rPr>
              <a:t>）</a:t>
            </a:r>
            <a:endParaRPr lang="de-DE" dirty="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假设</a:t>
            </a:r>
            <a:r>
              <a:rPr lang="de-DE" dirty="0">
                <a:solidFill>
                  <a:schemeClr val="tx1"/>
                </a:solidFill>
                <a:latin typeface="Times New Roman" pitchFamily="18" charset="0"/>
                <a:ea typeface="黑体" pitchFamily="49" charset="-122"/>
              </a:rPr>
              <a:t>2: </a:t>
            </a:r>
            <a:r>
              <a:rPr lang="zh-CN" altLang="en-US" dirty="0">
                <a:solidFill>
                  <a:schemeClr val="tx1"/>
                </a:solidFill>
                <a:latin typeface="Times New Roman" pitchFamily="18" charset="0"/>
                <a:ea typeface="黑体" pitchFamily="49" charset="-122"/>
              </a:rPr>
              <a:t>来自不同类别的文档没有交集</a:t>
            </a:r>
            <a:endParaRPr lang="de-DE" dirty="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接下来我们定义直线、平面、超平面来将上述不同区域分开</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向量空间中的类别</a:t>
            </a:r>
          </a:p>
        </p:txBody>
      </p:sp>
      <p:sp>
        <p:nvSpPr>
          <p:cNvPr id="3" name="内容占位符 2"/>
          <p:cNvSpPr>
            <a:spLocks noGrp="1"/>
          </p:cNvSpPr>
          <p:nvPr>
            <p:ph idx="1"/>
          </p:nvPr>
        </p:nvSpPr>
        <p:spPr>
          <a:xfrm>
            <a:off x="179512" y="4653136"/>
            <a:ext cx="8496944" cy="2160240"/>
          </a:xfrm>
        </p:spPr>
        <p:txBody>
          <a:bodyPr/>
          <a:lstStyle/>
          <a:p>
            <a:r>
              <a:rPr lang="zh-CN" altLang="en-US" sz="2400" dirty="0"/>
              <a:t>文档*到底是属于</a:t>
            </a:r>
            <a:r>
              <a:rPr lang="en-US" altLang="zh-CN" sz="2400" dirty="0"/>
              <a:t>UK</a:t>
            </a:r>
            <a:r>
              <a:rPr lang="zh-CN" altLang="en-US" sz="2400" dirty="0"/>
              <a:t>、</a:t>
            </a:r>
            <a:r>
              <a:rPr lang="en-US" altLang="zh-CN" sz="2400" dirty="0"/>
              <a:t>China</a:t>
            </a:r>
            <a:r>
              <a:rPr lang="zh-CN" altLang="en-US" sz="2400" dirty="0"/>
              <a:t>还是</a:t>
            </a:r>
            <a:r>
              <a:rPr lang="en-US" altLang="zh-CN" sz="2400" dirty="0"/>
              <a:t>Kenya</a:t>
            </a:r>
            <a:r>
              <a:rPr lang="zh-CN" altLang="en-US" sz="2400" dirty="0"/>
              <a:t>类？首先找到上述类别之间的分类面，然后确定文档所属类别，很显然按照图中分类面，文档应该属于</a:t>
            </a:r>
            <a:r>
              <a:rPr lang="en-US" altLang="zh-CN" sz="2400" dirty="0"/>
              <a:t>China</a:t>
            </a:r>
            <a:r>
              <a:rPr lang="zh-CN" altLang="en-US" sz="2400" dirty="0"/>
              <a:t>类</a:t>
            </a:r>
            <a:endParaRPr lang="en-US" altLang="zh-CN" sz="2400" dirty="0"/>
          </a:p>
          <a:p>
            <a:r>
              <a:rPr lang="zh-CN" altLang="en-US" sz="2400" dirty="0"/>
              <a:t>如何找到分类面并将文档判定给正确类别是本讲的重点。</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41</a:t>
            </a:fld>
            <a:endParaRPr lang="en-US"/>
          </a:p>
        </p:txBody>
      </p:sp>
      <p:pic>
        <p:nvPicPr>
          <p:cNvPr id="5" name="Picture 5" descr="1422.png"/>
          <p:cNvPicPr>
            <a:picLocks noChangeAspect="1"/>
          </p:cNvPicPr>
          <p:nvPr/>
        </p:nvPicPr>
        <p:blipFill>
          <a:blip r:embed="rId2" cstate="print"/>
          <a:stretch>
            <a:fillRect/>
          </a:stretch>
        </p:blipFill>
        <p:spPr>
          <a:xfrm>
            <a:off x="2267744" y="1484784"/>
            <a:ext cx="4071966" cy="318316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题外话</a:t>
            </a:r>
            <a:r>
              <a:rPr lang="en-US" sz="3600" dirty="0">
                <a:solidFill>
                  <a:schemeClr val="tx1"/>
                </a:solidFill>
                <a:latin typeface="Times New Roman" pitchFamily="18" charset="0"/>
                <a:ea typeface="黑体" pitchFamily="49" charset="-122"/>
              </a:rPr>
              <a:t>: 2D/3D </a:t>
            </a:r>
            <a:r>
              <a:rPr lang="zh-CN" altLang="en-US" sz="3600" dirty="0">
                <a:solidFill>
                  <a:schemeClr val="tx1"/>
                </a:solidFill>
                <a:latin typeface="Times New Roman" pitchFamily="18" charset="0"/>
                <a:ea typeface="黑体" pitchFamily="49" charset="-122"/>
              </a:rPr>
              <a:t>图形可能会起误导作用</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4714884"/>
            <a:ext cx="8505825" cy="1738452"/>
          </a:xfrm>
          <a:prstGeom prst="rect">
            <a:avLst/>
          </a:prstGeom>
          <a:noFill/>
          <a:ln w="9525">
            <a:noFill/>
            <a:round/>
            <a:headEnd/>
            <a:tailEnd/>
          </a:ln>
        </p:spPr>
        <p:txBody>
          <a:bodyPr/>
          <a:lstStyle/>
          <a:p>
            <a:r>
              <a:rPr lang="zh-CN" altLang="zh-CN" sz="2000" dirty="0">
                <a:solidFill>
                  <a:schemeClr val="tx1"/>
                </a:solidFill>
                <a:latin typeface="Times New Roman" pitchFamily="18" charset="0"/>
                <a:ea typeface="黑体" pitchFamily="49" charset="-122"/>
              </a:rPr>
              <a:t>左图：从二维空间的半圆映射到一维直线上。点</a:t>
            </a:r>
            <a:r>
              <a:rPr lang="en-US" altLang="zh-CN" sz="2000" i="1" dirty="0">
                <a:solidFill>
                  <a:schemeClr val="tx1"/>
                </a:solidFill>
                <a:latin typeface="Times New Roman" pitchFamily="18" charset="0"/>
                <a:ea typeface="黑体" pitchFamily="49" charset="-122"/>
              </a:rPr>
              <a:t>x</a:t>
            </a:r>
            <a:r>
              <a:rPr lang="en-US" altLang="zh-CN" sz="2000" baseline="-25000" dirty="0">
                <a:solidFill>
                  <a:schemeClr val="tx1"/>
                </a:solidFill>
                <a:latin typeface="Times New Roman" pitchFamily="18" charset="0"/>
                <a:ea typeface="黑体" pitchFamily="49" charset="-122"/>
              </a:rPr>
              <a:t>1</a:t>
            </a:r>
            <a:r>
              <a:rPr lang="zh-CN" altLang="zh-CN" sz="2000" i="1" dirty="0">
                <a:solidFill>
                  <a:schemeClr val="tx1"/>
                </a:solidFill>
                <a:latin typeface="Times New Roman" pitchFamily="18" charset="0"/>
                <a:ea typeface="黑体" pitchFamily="49" charset="-122"/>
              </a:rPr>
              <a:t>、</a:t>
            </a:r>
            <a:r>
              <a:rPr lang="en-US" altLang="zh-CN" sz="2000" i="1" dirty="0">
                <a:solidFill>
                  <a:schemeClr val="tx1"/>
                </a:solidFill>
                <a:latin typeface="Times New Roman" pitchFamily="18" charset="0"/>
                <a:ea typeface="黑体" pitchFamily="49" charset="-122"/>
              </a:rPr>
              <a:t>x</a:t>
            </a:r>
            <a:r>
              <a:rPr lang="en-US" altLang="zh-CN" sz="2000" baseline="-25000" dirty="0">
                <a:solidFill>
                  <a:schemeClr val="tx1"/>
                </a:solidFill>
                <a:latin typeface="Times New Roman" pitchFamily="18" charset="0"/>
                <a:ea typeface="黑体" pitchFamily="49" charset="-122"/>
              </a:rPr>
              <a:t>2</a:t>
            </a:r>
            <a:r>
              <a:rPr lang="zh-CN" altLang="zh-CN" sz="2000" i="1" dirty="0">
                <a:solidFill>
                  <a:schemeClr val="tx1"/>
                </a:solidFill>
                <a:latin typeface="Times New Roman" pitchFamily="18" charset="0"/>
                <a:ea typeface="黑体" pitchFamily="49" charset="-122"/>
              </a:rPr>
              <a:t>、</a:t>
            </a:r>
            <a:r>
              <a:rPr lang="en-US" altLang="zh-CN" sz="2000" i="1" dirty="0">
                <a:solidFill>
                  <a:schemeClr val="tx1"/>
                </a:solidFill>
                <a:latin typeface="Times New Roman" pitchFamily="18" charset="0"/>
                <a:ea typeface="黑体" pitchFamily="49" charset="-122"/>
              </a:rPr>
              <a:t>x</a:t>
            </a:r>
            <a:r>
              <a:rPr lang="en-US" altLang="zh-CN" sz="2000" baseline="-25000" dirty="0">
                <a:solidFill>
                  <a:schemeClr val="tx1"/>
                </a:solidFill>
                <a:latin typeface="Times New Roman" pitchFamily="18" charset="0"/>
                <a:ea typeface="黑体" pitchFamily="49" charset="-122"/>
              </a:rPr>
              <a:t>3</a:t>
            </a:r>
            <a:r>
              <a:rPr lang="zh-CN" altLang="zh-CN" sz="2000" i="1" dirty="0">
                <a:solidFill>
                  <a:schemeClr val="tx1"/>
                </a:solidFill>
                <a:latin typeface="Times New Roman" pitchFamily="18" charset="0"/>
                <a:ea typeface="黑体" pitchFamily="49" charset="-122"/>
              </a:rPr>
              <a:t>、</a:t>
            </a:r>
            <a:r>
              <a:rPr lang="en-US" altLang="zh-CN" sz="2000" i="1" dirty="0">
                <a:solidFill>
                  <a:schemeClr val="tx1"/>
                </a:solidFill>
                <a:latin typeface="Times New Roman" pitchFamily="18" charset="0"/>
                <a:ea typeface="黑体" pitchFamily="49" charset="-122"/>
              </a:rPr>
              <a:t>x</a:t>
            </a:r>
            <a:r>
              <a:rPr lang="en-US" altLang="zh-CN" sz="2000" baseline="-25000" dirty="0">
                <a:solidFill>
                  <a:schemeClr val="tx1"/>
                </a:solidFill>
                <a:latin typeface="Times New Roman" pitchFamily="18" charset="0"/>
                <a:ea typeface="黑体" pitchFamily="49" charset="-122"/>
              </a:rPr>
              <a:t>4</a:t>
            </a:r>
            <a:r>
              <a:rPr lang="zh-CN" altLang="zh-CN" sz="2000" i="1" dirty="0">
                <a:solidFill>
                  <a:schemeClr val="tx1"/>
                </a:solidFill>
                <a:latin typeface="Times New Roman" pitchFamily="18" charset="0"/>
                <a:ea typeface="黑体" pitchFamily="49" charset="-122"/>
              </a:rPr>
              <a:t>、</a:t>
            </a:r>
            <a:r>
              <a:rPr lang="en-US" altLang="zh-CN" sz="2000" i="1" dirty="0">
                <a:solidFill>
                  <a:schemeClr val="tx1"/>
                </a:solidFill>
                <a:latin typeface="Times New Roman" pitchFamily="18" charset="0"/>
                <a:ea typeface="黑体" pitchFamily="49" charset="-122"/>
              </a:rPr>
              <a:t>x</a:t>
            </a:r>
            <a:r>
              <a:rPr lang="en-US" altLang="zh-CN" sz="2000" baseline="-25000" dirty="0">
                <a:solidFill>
                  <a:schemeClr val="tx1"/>
                </a:solidFill>
                <a:latin typeface="Times New Roman" pitchFamily="18" charset="0"/>
                <a:ea typeface="黑体" pitchFamily="49" charset="-122"/>
              </a:rPr>
              <a:t>5</a:t>
            </a:r>
            <a:r>
              <a:rPr lang="en-US" altLang="zh-CN" sz="2000" dirty="0">
                <a:solidFill>
                  <a:schemeClr val="tx1"/>
                </a:solidFill>
                <a:latin typeface="Times New Roman" pitchFamily="18" charset="0"/>
                <a:ea typeface="黑体" pitchFamily="49" charset="-122"/>
              </a:rPr>
              <a:t> </a:t>
            </a:r>
            <a:r>
              <a:rPr lang="zh-CN" altLang="zh-CN" sz="2000" dirty="0">
                <a:solidFill>
                  <a:schemeClr val="tx1"/>
                </a:solidFill>
                <a:latin typeface="Times New Roman" pitchFamily="18" charset="0"/>
                <a:ea typeface="黑体" pitchFamily="49" charset="-122"/>
              </a:rPr>
              <a:t>的</a:t>
            </a:r>
            <a:r>
              <a:rPr lang="en-US" altLang="zh-CN" sz="2000" i="1" dirty="0">
                <a:solidFill>
                  <a:schemeClr val="tx1"/>
                </a:solidFill>
                <a:latin typeface="Times New Roman" pitchFamily="18" charset="0"/>
                <a:ea typeface="黑体" pitchFamily="49" charset="-122"/>
              </a:rPr>
              <a:t>X</a:t>
            </a:r>
            <a:r>
              <a:rPr lang="zh-CN" altLang="zh-CN" sz="2000" dirty="0">
                <a:solidFill>
                  <a:schemeClr val="tx1"/>
                </a:solidFill>
                <a:latin typeface="Times New Roman" pitchFamily="18" charset="0"/>
                <a:ea typeface="黑体" pitchFamily="49" charset="-122"/>
              </a:rPr>
              <a:t>轴坐标分别是</a:t>
            </a:r>
            <a:r>
              <a:rPr lang="en-US" altLang="zh-CN" sz="2000" dirty="0">
                <a:solidFill>
                  <a:schemeClr val="tx1"/>
                </a:solidFill>
                <a:latin typeface="Times New Roman" pitchFamily="18" charset="0"/>
                <a:ea typeface="黑体" pitchFamily="49" charset="-122"/>
              </a:rPr>
              <a:t>−0</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9</a:t>
            </a:r>
            <a:r>
              <a:rPr lang="zh-CN"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−0</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2</a:t>
            </a:r>
            <a:r>
              <a:rPr lang="zh-CN"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0</a:t>
            </a:r>
            <a:r>
              <a:rPr lang="zh-CN"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0</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2</a:t>
            </a:r>
            <a:r>
              <a:rPr lang="zh-CN" altLang="zh-CN" sz="2000" dirty="0">
                <a:solidFill>
                  <a:schemeClr val="tx1"/>
                </a:solidFill>
                <a:latin typeface="Times New Roman" pitchFamily="18" charset="0"/>
                <a:ea typeface="黑体" pitchFamily="49" charset="-122"/>
              </a:rPr>
              <a:t>和</a:t>
            </a:r>
            <a:r>
              <a:rPr lang="en-US" altLang="zh-CN" sz="2000" dirty="0">
                <a:solidFill>
                  <a:schemeClr val="tx1"/>
                </a:solidFill>
                <a:latin typeface="Times New Roman" pitchFamily="18" charset="0"/>
                <a:ea typeface="黑体" pitchFamily="49" charset="-122"/>
              </a:rPr>
              <a:t>0</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9</a:t>
            </a:r>
            <a:r>
              <a:rPr lang="zh-CN" altLang="zh-CN" sz="2000" dirty="0">
                <a:solidFill>
                  <a:schemeClr val="tx1"/>
                </a:solidFill>
                <a:latin typeface="Times New Roman" pitchFamily="18" charset="0"/>
                <a:ea typeface="黑体" pitchFamily="49" charset="-122"/>
              </a:rPr>
              <a:t>，距离</a:t>
            </a:r>
            <a:r>
              <a:rPr lang="en-US" altLang="zh-CN" sz="2000" dirty="0">
                <a:solidFill>
                  <a:schemeClr val="tx1"/>
                </a:solidFill>
                <a:latin typeface="Times New Roman" pitchFamily="18" charset="0"/>
                <a:ea typeface="黑体" pitchFamily="49" charset="-122"/>
              </a:rPr>
              <a:t>| </a:t>
            </a:r>
            <a:r>
              <a:rPr lang="en-US" altLang="zh-CN" sz="2000" i="1" dirty="0">
                <a:solidFill>
                  <a:schemeClr val="tx1"/>
                </a:solidFill>
                <a:latin typeface="Times New Roman" pitchFamily="18" charset="0"/>
                <a:ea typeface="黑体" pitchFamily="49" charset="-122"/>
              </a:rPr>
              <a:t>x</a:t>
            </a:r>
            <a:r>
              <a:rPr lang="en-US" altLang="zh-CN" sz="2000" baseline="-25000" dirty="0">
                <a:solidFill>
                  <a:schemeClr val="tx1"/>
                </a:solidFill>
                <a:latin typeface="Times New Roman" pitchFamily="18" charset="0"/>
                <a:ea typeface="黑体" pitchFamily="49" charset="-122"/>
              </a:rPr>
              <a:t>2</a:t>
            </a:r>
            <a:r>
              <a:rPr lang="en-US" altLang="zh-CN" sz="2000" i="1" dirty="0">
                <a:solidFill>
                  <a:schemeClr val="tx1"/>
                </a:solidFill>
                <a:latin typeface="Times New Roman" pitchFamily="18" charset="0"/>
                <a:ea typeface="黑体" pitchFamily="49" charset="-122"/>
              </a:rPr>
              <a:t>x</a:t>
            </a:r>
            <a:r>
              <a:rPr lang="en-US" altLang="zh-CN" sz="2000" baseline="-25000" dirty="0">
                <a:solidFill>
                  <a:schemeClr val="tx1"/>
                </a:solidFill>
                <a:latin typeface="Times New Roman" pitchFamily="18" charset="0"/>
                <a:ea typeface="黑体" pitchFamily="49" charset="-122"/>
              </a:rPr>
              <a:t>3</a:t>
            </a:r>
            <a:r>
              <a:rPr lang="en-US" altLang="zh-CN" sz="2000" dirty="0">
                <a:solidFill>
                  <a:schemeClr val="tx1"/>
                </a:solidFill>
                <a:latin typeface="Times New Roman" pitchFamily="18" charset="0"/>
                <a:ea typeface="黑体" pitchFamily="49" charset="-122"/>
              </a:rPr>
              <a:t>| ≈ 0</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201</a:t>
            </a:r>
            <a:r>
              <a:rPr lang="zh-CN" altLang="zh-CN" sz="2000" dirty="0">
                <a:solidFill>
                  <a:schemeClr val="tx1"/>
                </a:solidFill>
                <a:latin typeface="Times New Roman" pitchFamily="18" charset="0"/>
                <a:ea typeface="黑体" pitchFamily="49" charset="-122"/>
              </a:rPr>
              <a:t>，和</a:t>
            </a:r>
            <a:r>
              <a:rPr lang="en-US" altLang="zh-CN" sz="2000" dirty="0">
                <a:solidFill>
                  <a:schemeClr val="tx1"/>
                </a:solidFill>
                <a:latin typeface="Times New Roman" pitchFamily="18" charset="0"/>
                <a:ea typeface="黑体" pitchFamily="49" charset="-122"/>
              </a:rPr>
              <a:t>| </a:t>
            </a:r>
            <a:r>
              <a:rPr lang="en-US" altLang="zh-CN" sz="2000" i="1" dirty="0">
                <a:solidFill>
                  <a:schemeClr val="tx1"/>
                </a:solidFill>
                <a:latin typeface="Times New Roman" pitchFamily="18" charset="0"/>
                <a:ea typeface="黑体" pitchFamily="49" charset="-122"/>
              </a:rPr>
              <a:t>x</a:t>
            </a:r>
            <a:r>
              <a:rPr lang="en-US" altLang="zh-CN" sz="2000" baseline="-25000" dirty="0">
                <a:solidFill>
                  <a:schemeClr val="tx1"/>
                </a:solidFill>
                <a:latin typeface="Times New Roman" pitchFamily="18" charset="0"/>
                <a:ea typeface="黑体" pitchFamily="49" charset="-122"/>
              </a:rPr>
              <a:t>2</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 </a:t>
            </a:r>
            <a:r>
              <a:rPr lang="en-US" altLang="zh-CN" sz="2000" i="1" dirty="0">
                <a:solidFill>
                  <a:schemeClr val="tx1"/>
                </a:solidFill>
                <a:latin typeface="Times New Roman" pitchFamily="18" charset="0"/>
                <a:ea typeface="黑体" pitchFamily="49" charset="-122"/>
              </a:rPr>
              <a:t>x</a:t>
            </a:r>
            <a:r>
              <a:rPr lang="en-US" altLang="zh-CN" sz="2000" baseline="-25000" dirty="0">
                <a:solidFill>
                  <a:schemeClr val="tx1"/>
                </a:solidFill>
                <a:latin typeface="Times New Roman" pitchFamily="18" charset="0"/>
                <a:ea typeface="黑体" pitchFamily="49" charset="-122"/>
              </a:rPr>
              <a:t>3</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 | = 0</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2</a:t>
            </a:r>
            <a:r>
              <a:rPr lang="zh-CN" altLang="zh-CN" sz="2000" dirty="0">
                <a:solidFill>
                  <a:schemeClr val="tx1"/>
                </a:solidFill>
                <a:latin typeface="Times New Roman" pitchFamily="18" charset="0"/>
                <a:ea typeface="黑体" pitchFamily="49" charset="-122"/>
              </a:rPr>
              <a:t>只有</a:t>
            </a:r>
            <a:r>
              <a:rPr lang="en-US" altLang="zh-CN" sz="2000" dirty="0">
                <a:solidFill>
                  <a:schemeClr val="tx1"/>
                </a:solidFill>
                <a:latin typeface="Times New Roman" pitchFamily="18" charset="0"/>
                <a:ea typeface="黑体" pitchFamily="49" charset="-122"/>
              </a:rPr>
              <a:t>0.5%</a:t>
            </a:r>
            <a:r>
              <a:rPr lang="zh-CN" altLang="zh-CN" sz="2000" dirty="0">
                <a:solidFill>
                  <a:schemeClr val="tx1"/>
                </a:solidFill>
                <a:latin typeface="Times New Roman" pitchFamily="18" charset="0"/>
                <a:ea typeface="黑体" pitchFamily="49" charset="-122"/>
              </a:rPr>
              <a:t>的差异，但是当对较大的区域进行投影的话，比如</a:t>
            </a:r>
            <a:r>
              <a:rPr lang="en-US" altLang="zh-CN" sz="2000" dirty="0">
                <a:solidFill>
                  <a:schemeClr val="tx1"/>
                </a:solidFill>
                <a:latin typeface="Times New Roman" pitchFamily="18" charset="0"/>
                <a:ea typeface="黑体" pitchFamily="49" charset="-122"/>
              </a:rPr>
              <a:t>|</a:t>
            </a:r>
            <a:r>
              <a:rPr lang="en-US" altLang="zh-CN" sz="2000" i="1" dirty="0">
                <a:solidFill>
                  <a:schemeClr val="tx1"/>
                </a:solidFill>
                <a:latin typeface="Times New Roman" pitchFamily="18" charset="0"/>
                <a:ea typeface="黑体" pitchFamily="49" charset="-122"/>
              </a:rPr>
              <a:t>x</a:t>
            </a:r>
            <a:r>
              <a:rPr lang="en-US" altLang="zh-CN" sz="2000" baseline="-25000" dirty="0">
                <a:solidFill>
                  <a:schemeClr val="tx1"/>
                </a:solidFill>
                <a:latin typeface="Times New Roman" pitchFamily="18" charset="0"/>
                <a:ea typeface="黑体" pitchFamily="49" charset="-122"/>
              </a:rPr>
              <a:t>1</a:t>
            </a:r>
            <a:r>
              <a:rPr lang="en-US" altLang="zh-CN" sz="2000" i="1" dirty="0">
                <a:solidFill>
                  <a:schemeClr val="tx1"/>
                </a:solidFill>
                <a:latin typeface="Times New Roman" pitchFamily="18" charset="0"/>
                <a:ea typeface="黑体" pitchFamily="49" charset="-122"/>
              </a:rPr>
              <a:t>x</a:t>
            </a:r>
            <a:r>
              <a:rPr lang="en-US" altLang="zh-CN" sz="2000" baseline="-25000" dirty="0">
                <a:solidFill>
                  <a:schemeClr val="tx1"/>
                </a:solidFill>
                <a:latin typeface="Times New Roman" pitchFamily="18" charset="0"/>
                <a:ea typeface="黑体" pitchFamily="49" charset="-122"/>
              </a:rPr>
              <a:t>3</a:t>
            </a:r>
            <a:r>
              <a:rPr lang="en-US" altLang="zh-CN" sz="2000" dirty="0">
                <a:solidFill>
                  <a:schemeClr val="tx1"/>
                </a:solidFill>
                <a:latin typeface="Times New Roman" pitchFamily="18" charset="0"/>
                <a:ea typeface="黑体" pitchFamily="49" charset="-122"/>
              </a:rPr>
              <a:t>| </a:t>
            </a:r>
            <a:r>
              <a:rPr lang="en-US" altLang="zh-CN" sz="2000" i="1" dirty="0">
                <a:solidFill>
                  <a:schemeClr val="tx1"/>
                </a:solidFill>
                <a:latin typeface="Times New Roman" pitchFamily="18" charset="0"/>
                <a:ea typeface="黑体" pitchFamily="49" charset="-122"/>
              </a:rPr>
              <a:t>/ </a:t>
            </a:r>
            <a:r>
              <a:rPr lang="en-US" altLang="zh-CN" sz="2000" dirty="0">
                <a:solidFill>
                  <a:schemeClr val="tx1"/>
                </a:solidFill>
                <a:latin typeface="Times New Roman" pitchFamily="18" charset="0"/>
                <a:ea typeface="黑体" pitchFamily="49" charset="-122"/>
              </a:rPr>
              <a:t>|</a:t>
            </a:r>
            <a:r>
              <a:rPr lang="en-US" altLang="zh-CN" sz="2000" i="1" dirty="0">
                <a:solidFill>
                  <a:schemeClr val="tx1"/>
                </a:solidFill>
                <a:latin typeface="Times New Roman" pitchFamily="18" charset="0"/>
                <a:ea typeface="黑体" pitchFamily="49" charset="-122"/>
              </a:rPr>
              <a:t>x</a:t>
            </a:r>
            <a:r>
              <a:rPr lang="en-US" altLang="zh-CN" sz="2000" baseline="-25000" dirty="0">
                <a:solidFill>
                  <a:schemeClr val="tx1"/>
                </a:solidFill>
                <a:latin typeface="Times New Roman" pitchFamily="18" charset="0"/>
                <a:ea typeface="黑体" pitchFamily="49" charset="-122"/>
              </a:rPr>
              <a:t>1</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 </a:t>
            </a:r>
            <a:r>
              <a:rPr lang="en-US" altLang="zh-CN" sz="2000" i="1" dirty="0">
                <a:solidFill>
                  <a:schemeClr val="tx1"/>
                </a:solidFill>
                <a:latin typeface="Times New Roman" pitchFamily="18" charset="0"/>
                <a:ea typeface="黑体" pitchFamily="49" charset="-122"/>
              </a:rPr>
              <a:t>x</a:t>
            </a:r>
            <a:r>
              <a:rPr lang="en-US" altLang="zh-CN" sz="2000" baseline="-25000" dirty="0">
                <a:solidFill>
                  <a:schemeClr val="tx1"/>
                </a:solidFill>
                <a:latin typeface="Times New Roman" pitchFamily="18" charset="0"/>
                <a:ea typeface="黑体" pitchFamily="49" charset="-122"/>
              </a:rPr>
              <a:t>3</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 | = </a:t>
            </a:r>
            <a:r>
              <a:rPr lang="en-US" altLang="zh-CN" sz="2000" i="1" dirty="0" err="1">
                <a:solidFill>
                  <a:schemeClr val="tx1"/>
                </a:solidFill>
                <a:latin typeface="Times New Roman" pitchFamily="18" charset="0"/>
                <a:ea typeface="黑体" pitchFamily="49" charset="-122"/>
              </a:rPr>
              <a:t>d</a:t>
            </a:r>
            <a:r>
              <a:rPr lang="en-US" altLang="zh-CN" sz="2000" baseline="-25000" dirty="0" err="1">
                <a:solidFill>
                  <a:schemeClr val="tx1"/>
                </a:solidFill>
                <a:latin typeface="Times New Roman" pitchFamily="18" charset="0"/>
                <a:ea typeface="黑体" pitchFamily="49" charset="-122"/>
              </a:rPr>
              <a:t>true</a:t>
            </a:r>
            <a:r>
              <a:rPr lang="en-US" altLang="zh-CN" sz="2000" i="1" dirty="0">
                <a:solidFill>
                  <a:schemeClr val="tx1"/>
                </a:solidFill>
                <a:latin typeface="Times New Roman" pitchFamily="18" charset="0"/>
                <a:ea typeface="黑体" pitchFamily="49" charset="-122"/>
              </a:rPr>
              <a:t>/</a:t>
            </a:r>
            <a:r>
              <a:rPr lang="en-US" altLang="zh-CN" sz="2000" i="1" dirty="0" err="1">
                <a:solidFill>
                  <a:schemeClr val="tx1"/>
                </a:solidFill>
                <a:latin typeface="Times New Roman" pitchFamily="18" charset="0"/>
                <a:ea typeface="黑体" pitchFamily="49" charset="-122"/>
              </a:rPr>
              <a:t>d</a:t>
            </a:r>
            <a:r>
              <a:rPr lang="en-US" altLang="zh-CN" sz="2000" baseline="-25000" dirty="0" err="1">
                <a:solidFill>
                  <a:schemeClr val="tx1"/>
                </a:solidFill>
                <a:latin typeface="Times New Roman" pitchFamily="18" charset="0"/>
                <a:ea typeface="黑体" pitchFamily="49" charset="-122"/>
              </a:rPr>
              <a:t>projected</a:t>
            </a:r>
            <a:r>
              <a:rPr lang="en-US" altLang="zh-CN" sz="2000" dirty="0">
                <a:solidFill>
                  <a:schemeClr val="tx1"/>
                </a:solidFill>
                <a:latin typeface="Times New Roman" pitchFamily="18" charset="0"/>
                <a:ea typeface="黑体" pitchFamily="49" charset="-122"/>
              </a:rPr>
              <a:t> ≈ 1</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06</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0</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9 ≈ 1</a:t>
            </a:r>
            <a:r>
              <a:rPr lang="en-US" altLang="zh-CN" sz="2000" i="1" dirty="0">
                <a:solidFill>
                  <a:schemeClr val="tx1"/>
                </a:solidFill>
                <a:latin typeface="Times New Roman" pitchFamily="18" charset="0"/>
                <a:ea typeface="黑体" pitchFamily="49" charset="-122"/>
              </a:rPr>
              <a:t>.</a:t>
            </a:r>
            <a:r>
              <a:rPr lang="en-US" altLang="zh-CN" sz="2000" dirty="0">
                <a:solidFill>
                  <a:schemeClr val="tx1"/>
                </a:solidFill>
                <a:latin typeface="Times New Roman" pitchFamily="18" charset="0"/>
                <a:ea typeface="黑体" pitchFamily="49" charset="-122"/>
              </a:rPr>
              <a:t>18</a:t>
            </a:r>
            <a:r>
              <a:rPr lang="zh-CN" altLang="zh-CN" sz="2000" dirty="0">
                <a:solidFill>
                  <a:schemeClr val="tx1"/>
                </a:solidFill>
                <a:latin typeface="Times New Roman" pitchFamily="18" charset="0"/>
                <a:ea typeface="黑体" pitchFamily="49" charset="-122"/>
              </a:rPr>
              <a:t>却会产生较大的差异（</a:t>
            </a:r>
            <a:r>
              <a:rPr lang="en-US" altLang="zh-CN" sz="2000" dirty="0">
                <a:solidFill>
                  <a:schemeClr val="tx1"/>
                </a:solidFill>
                <a:latin typeface="Times New Roman" pitchFamily="18" charset="0"/>
                <a:ea typeface="黑体" pitchFamily="49" charset="-122"/>
              </a:rPr>
              <a:t>18%</a:t>
            </a:r>
            <a:r>
              <a:rPr lang="zh-CN" altLang="zh-CN" sz="2000" dirty="0">
                <a:solidFill>
                  <a:schemeClr val="tx1"/>
                </a:solidFill>
                <a:latin typeface="Times New Roman" pitchFamily="18" charset="0"/>
                <a:ea typeface="黑体" pitchFamily="49" charset="-122"/>
              </a:rPr>
              <a:t>）。右图：相应的从三维的半球面到二维平面上的投影</a:t>
            </a:r>
            <a:endParaRPr lang="en-US" sz="20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23.png"/>
          <p:cNvPicPr>
            <a:picLocks noChangeAspect="1"/>
          </p:cNvPicPr>
          <p:nvPr/>
        </p:nvPicPr>
        <p:blipFill>
          <a:blip r:embed="rId3" cstate="print"/>
          <a:stretch>
            <a:fillRect/>
          </a:stretch>
        </p:blipFill>
        <p:spPr>
          <a:xfrm>
            <a:off x="1071538" y="1500174"/>
            <a:ext cx="6580466" cy="3265269"/>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43</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基于向量空间的分类方法</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en-US" sz="3000" dirty="0" err="1">
                <a:solidFill>
                  <a:srgbClr val="336699"/>
                </a:solidFill>
                <a:latin typeface="Times New Roman" pitchFamily="18" charset="0"/>
                <a:ea typeface="黑体" pitchFamily="49" charset="-122"/>
              </a:rPr>
              <a:t>Rocchio</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kNN</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线性分类器</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BDD3E9"/>
                </a:solidFill>
                <a:latin typeface="Times New Roman" pitchFamily="18" charset="0"/>
                <a:ea typeface="黑体" pitchFamily="49" charset="-122"/>
              </a:rPr>
              <a:t>多类情况</a:t>
            </a: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相关反馈</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Relevance feedback)</a:t>
            </a:r>
            <a:endParaRPr lang="en-US" sz="3600" i="1"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在相关反馈中，用户将文档标记为相关</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不相关</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相关</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不相关可以看成两类。</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对每篇文档，用户觉得它到底属于哪个类别</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IR </a:t>
            </a:r>
            <a:r>
              <a:rPr lang="zh-CN" altLang="en-US" dirty="0">
                <a:solidFill>
                  <a:schemeClr val="tx1"/>
                </a:solidFill>
                <a:latin typeface="Times New Roman" pitchFamily="18" charset="0"/>
                <a:ea typeface="黑体" pitchFamily="49" charset="-122"/>
              </a:rPr>
              <a:t>系统使用用户的类别判定结果来构建一个能反映信息需求的更好的查询</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并返回更好的文档</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相关反馈可以看成文本分类的一种形式。</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利用</a:t>
            </a:r>
            <a:r>
              <a:rPr lang="de-DE" sz="3400" dirty="0">
                <a:solidFill>
                  <a:schemeClr val="tx1"/>
                </a:solidFill>
                <a:latin typeface="Times New Roman" pitchFamily="18" charset="0"/>
                <a:ea typeface="黑体" pitchFamily="49" charset="-122"/>
              </a:rPr>
              <a:t>Rocchio</a:t>
            </a:r>
            <a:r>
              <a:rPr lang="zh-CN" altLang="en-US" sz="3400" dirty="0">
                <a:solidFill>
                  <a:schemeClr val="tx1"/>
                </a:solidFill>
                <a:latin typeface="Times New Roman" pitchFamily="18" charset="0"/>
                <a:ea typeface="黑体" pitchFamily="49" charset="-122"/>
              </a:rPr>
              <a:t>方法进行向量空间分类</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相关反馈和文本分类的主要区别在于：</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在文本分类中，训练集作为输入的一部分事先给定</a:t>
            </a:r>
            <a:endParaRPr lang="de-DE"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在相关反馈中，训练集在交互中创建</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Rocchio</a:t>
            </a:r>
            <a:r>
              <a:rPr lang="zh-CN" altLang="en-US" sz="3600" dirty="0">
                <a:solidFill>
                  <a:schemeClr val="tx1"/>
                </a:solidFill>
                <a:latin typeface="Times New Roman" pitchFamily="18" charset="0"/>
                <a:ea typeface="黑体" pitchFamily="49" charset="-122"/>
              </a:rPr>
              <a:t>分类</a:t>
            </a: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基本思想</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51520" y="2492896"/>
            <a:ext cx="8505825" cy="309634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计算每个类的中心向量</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中心向量是所有文档向量的算术平均</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将每篇测试文档分到离它最近的那个中心向量</a:t>
            </a:r>
            <a:endParaRPr lang="en-US" sz="4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中心向量的定义</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3571876"/>
            <a:ext cx="8505825" cy="1857388"/>
          </a:xfrm>
          <a:prstGeom prst="rect">
            <a:avLst/>
          </a:prstGeom>
          <a:noFill/>
          <a:ln w="9525">
            <a:noFill/>
            <a:round/>
            <a:headEnd/>
            <a:tailEnd/>
          </a:ln>
        </p:spPr>
        <p:txBody>
          <a:bodyPr/>
          <a:lstStyle/>
          <a:p>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其中</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D</a:t>
            </a:r>
            <a:r>
              <a:rPr lang="en-US" sz="1400" i="1" dirty="0">
                <a:solidFill>
                  <a:schemeClr val="tx1"/>
                </a:solidFill>
                <a:latin typeface="Times New Roman" pitchFamily="18" charset="0"/>
                <a:ea typeface="黑体" pitchFamily="49" charset="-122"/>
              </a:rPr>
              <a:t>c</a:t>
            </a:r>
            <a:r>
              <a:rPr lang="en-US" sz="1400"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是所有属于类别</a:t>
            </a:r>
            <a:r>
              <a:rPr lang="en-US" dirty="0">
                <a:solidFill>
                  <a:schemeClr val="tx1"/>
                </a:solidFill>
                <a:latin typeface="Times New Roman" pitchFamily="18" charset="0"/>
                <a:ea typeface="黑体" pitchFamily="49" charset="-122"/>
              </a:rPr>
              <a:t> c </a:t>
            </a:r>
            <a:r>
              <a:rPr lang="zh-CN" altLang="en-US" dirty="0">
                <a:solidFill>
                  <a:schemeClr val="tx1"/>
                </a:solidFill>
                <a:latin typeface="Times New Roman" pitchFamily="18" charset="0"/>
                <a:ea typeface="黑体" pitchFamily="49" charset="-122"/>
              </a:rPr>
              <a:t>的文档，</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是文档</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的向量空间表示</a:t>
            </a:r>
            <a:endParaRPr lang="en-US" sz="8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28.png"/>
          <p:cNvPicPr>
            <a:picLocks noChangeAspect="1"/>
          </p:cNvPicPr>
          <p:nvPr/>
        </p:nvPicPr>
        <p:blipFill>
          <a:blip r:embed="rId3" cstate="print"/>
          <a:stretch>
            <a:fillRect/>
          </a:stretch>
        </p:blipFill>
        <p:spPr>
          <a:xfrm>
            <a:off x="2500298" y="2435935"/>
            <a:ext cx="2886860" cy="921627"/>
          </a:xfrm>
          <a:prstGeom prst="rect">
            <a:avLst/>
          </a:prstGeom>
        </p:spPr>
      </p:pic>
      <p:pic>
        <p:nvPicPr>
          <p:cNvPr id="7" name="Picture 6" descr="14282.png"/>
          <p:cNvPicPr>
            <a:picLocks noChangeAspect="1"/>
          </p:cNvPicPr>
          <p:nvPr/>
        </p:nvPicPr>
        <p:blipFill>
          <a:blip r:embed="rId4" cstate="print"/>
          <a:stretch>
            <a:fillRect/>
          </a:stretch>
        </p:blipFill>
        <p:spPr>
          <a:xfrm>
            <a:off x="5004048" y="3645024"/>
            <a:ext cx="637027" cy="36194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Rocchio</a:t>
            </a:r>
            <a:r>
              <a:rPr lang="zh-CN" altLang="en-US" sz="3600" dirty="0">
                <a:solidFill>
                  <a:schemeClr val="tx1"/>
                </a:solidFill>
                <a:latin typeface="Times New Roman" pitchFamily="18" charset="0"/>
                <a:ea typeface="黑体" pitchFamily="49" charset="-122"/>
              </a:rPr>
              <a:t>算法</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429.png"/>
          <p:cNvPicPr>
            <a:picLocks noChangeAspect="1"/>
          </p:cNvPicPr>
          <p:nvPr/>
        </p:nvPicPr>
        <p:blipFill>
          <a:blip r:embed="rId3" cstate="print"/>
          <a:stretch>
            <a:fillRect/>
          </a:stretch>
        </p:blipFill>
        <p:spPr>
          <a:xfrm>
            <a:off x="642910" y="2414800"/>
            <a:ext cx="4429156" cy="310722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3400" dirty="0">
                <a:solidFill>
                  <a:schemeClr val="tx1"/>
                </a:solidFill>
                <a:latin typeface="Times New Roman" pitchFamily="18" charset="0"/>
                <a:ea typeface="黑体" pitchFamily="49" charset="-122"/>
              </a:rPr>
              <a:t>Rocchio</a:t>
            </a:r>
            <a:r>
              <a:rPr lang="zh-CN" altLang="en-US" sz="3400" dirty="0">
                <a:solidFill>
                  <a:schemeClr val="tx1"/>
                </a:solidFill>
                <a:latin typeface="Times New Roman" pitchFamily="18" charset="0"/>
                <a:ea typeface="黑体" pitchFamily="49" charset="-122"/>
              </a:rPr>
              <a:t>算法示意图</a:t>
            </a:r>
            <a:r>
              <a:rPr lang="it-IT" sz="3400" dirty="0">
                <a:solidFill>
                  <a:schemeClr val="tx1"/>
                </a:solidFill>
                <a:latin typeface="Times New Roman" pitchFamily="18" charset="0"/>
                <a:ea typeface="黑体" pitchFamily="49" charset="-122"/>
              </a:rPr>
              <a:t> : a1 = a2, b1 = b2, c1 = c2</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30.png"/>
          <p:cNvPicPr>
            <a:picLocks noChangeAspect="1"/>
          </p:cNvPicPr>
          <p:nvPr/>
        </p:nvPicPr>
        <p:blipFill>
          <a:blip r:embed="rId3" cstate="print"/>
          <a:stretch>
            <a:fillRect/>
          </a:stretch>
        </p:blipFill>
        <p:spPr>
          <a:xfrm>
            <a:off x="928662" y="1643050"/>
            <a:ext cx="5831296" cy="457200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71543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0000"/>
                </a:solidFill>
                <a:latin typeface="Times New Roman" pitchFamily="18" charset="0"/>
                <a:ea typeface="黑体" pitchFamily="49" charset="-122"/>
              </a:rPr>
              <a:t>文本</a:t>
            </a:r>
            <a:r>
              <a:rPr lang="en-US" altLang="zh-CN" sz="3600" dirty="0">
                <a:solidFill>
                  <a:srgbClr val="000000"/>
                </a:solidFill>
                <a:latin typeface="Times New Roman" pitchFamily="18" charset="0"/>
                <a:ea typeface="黑体" pitchFamily="49" charset="-122"/>
              </a:rPr>
              <a:t>(</a:t>
            </a:r>
            <a:r>
              <a:rPr lang="zh-CN" altLang="en-US" sz="3600" dirty="0">
                <a:solidFill>
                  <a:srgbClr val="000000"/>
                </a:solidFill>
                <a:latin typeface="Times New Roman" pitchFamily="18" charset="0"/>
                <a:ea typeface="黑体" pitchFamily="49" charset="-122"/>
              </a:rPr>
              <a:t>主题</a:t>
            </a:r>
            <a:r>
              <a:rPr lang="en-US" altLang="zh-CN" sz="3600" dirty="0">
                <a:solidFill>
                  <a:srgbClr val="000000"/>
                </a:solidFill>
                <a:latin typeface="Times New Roman" pitchFamily="18" charset="0"/>
                <a:ea typeface="黑体" pitchFamily="49" charset="-122"/>
              </a:rPr>
              <a:t>)</a:t>
            </a:r>
            <a:r>
              <a:rPr lang="zh-CN" altLang="en-US" sz="3600" dirty="0">
                <a:solidFill>
                  <a:srgbClr val="000000"/>
                </a:solidFill>
                <a:latin typeface="Times New Roman" pitchFamily="18" charset="0"/>
                <a:ea typeface="黑体" pitchFamily="49" charset="-122"/>
              </a:rPr>
              <a:t>分类</a:t>
            </a:r>
            <a:endParaRPr lang="en-US" sz="36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899592" y="2348880"/>
            <a:ext cx="7200800" cy="404344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Rocchio</a:t>
            </a:r>
            <a:r>
              <a:rPr lang="zh-CN" altLang="en-US" sz="3600" dirty="0">
                <a:solidFill>
                  <a:schemeClr val="tx1"/>
                </a:solidFill>
                <a:latin typeface="Times New Roman" pitchFamily="18" charset="0"/>
                <a:ea typeface="黑体" pitchFamily="49" charset="-122"/>
              </a:rPr>
              <a:t>性质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51520" y="2204864"/>
            <a:ext cx="8505825" cy="360040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简单地将每个类别表示成其中心向量</a:t>
            </a:r>
            <a:endParaRPr lang="de-DE" dirty="0">
              <a:solidFill>
                <a:srgbClr val="0070C0"/>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中心向量可以看成类别的原型</a:t>
            </a:r>
            <a:r>
              <a:rPr lang="en-US" altLang="zh-CN" sz="2200" dirty="0">
                <a:solidFill>
                  <a:schemeClr val="tx1"/>
                </a:solidFill>
                <a:latin typeface="Times New Roman" pitchFamily="18" charset="0"/>
                <a:ea typeface="黑体" pitchFamily="49" charset="-122"/>
              </a:rPr>
              <a:t>(prototype)</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分类基于文档向量到原型的相似度或聚类来进行</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并不保证分类结果与训练集一致，即得到分类器后，不能保证训练集中的文档能否正确分类</a:t>
            </a:r>
            <a:endParaRPr lang="en-US" sz="8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Rocchio</a:t>
            </a:r>
            <a:r>
              <a:rPr lang="zh-CN" altLang="en-US" sz="3600" dirty="0">
                <a:solidFill>
                  <a:schemeClr val="tx1"/>
                </a:solidFill>
                <a:latin typeface="Times New Roman" pitchFamily="18" charset="0"/>
                <a:ea typeface="黑体" pitchFamily="49" charset="-122"/>
              </a:rPr>
              <a:t>算法的时间复杂度</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32.png"/>
          <p:cNvPicPr>
            <a:picLocks noChangeAspect="1"/>
          </p:cNvPicPr>
          <p:nvPr/>
        </p:nvPicPr>
        <p:blipFill>
          <a:blip r:embed="rId3" cstate="print"/>
          <a:stretch>
            <a:fillRect/>
          </a:stretch>
        </p:blipFill>
        <p:spPr>
          <a:xfrm>
            <a:off x="928663" y="3003774"/>
            <a:ext cx="6000791" cy="121104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Rocchio vs. </a:t>
            </a:r>
            <a:r>
              <a:rPr lang="zh-CN" altLang="en-US" sz="3600" dirty="0">
                <a:solidFill>
                  <a:schemeClr val="tx1"/>
                </a:solidFill>
                <a:latin typeface="Times New Roman" pitchFamily="18" charset="0"/>
                <a:ea typeface="黑体" pitchFamily="49" charset="-122"/>
              </a:rPr>
              <a:t>朴素贝叶斯</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51520" y="1988840"/>
            <a:ext cx="8505825" cy="294776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很多情况下，</a:t>
            </a:r>
            <a:r>
              <a:rPr lang="en-US" dirty="0" err="1">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的效果不如朴素贝叶斯</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一个原因是，</a:t>
            </a:r>
            <a:r>
              <a:rPr lang="en-US" dirty="0" err="1">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算法不能正确处理非凸、多模式类别问题</a:t>
            </a:r>
            <a:endParaRPr lang="en-US" sz="9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20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en-US" sz="20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000" dirty="0">
                <a:solidFill>
                  <a:schemeClr val="tx1"/>
                </a:solidFill>
                <a:latin typeface="Times New Roman" pitchFamily="18" charset="0"/>
                <a:ea typeface="黑体" pitchFamily="49" charset="-122"/>
              </a:rPr>
              <a:t>    </a:t>
            </a:r>
            <a:r>
              <a:rPr lang="it-IT" sz="3000" dirty="0">
                <a:solidFill>
                  <a:schemeClr val="tx1"/>
                </a:solidFill>
                <a:latin typeface="Times New Roman" pitchFamily="18" charset="0"/>
                <a:ea typeface="黑体" pitchFamily="49" charset="-122"/>
              </a:rPr>
              <a:t>Rocchio</a:t>
            </a:r>
            <a:r>
              <a:rPr lang="zh-CN" altLang="en-US" sz="3200" dirty="0">
                <a:solidFill>
                  <a:schemeClr val="tx1"/>
                </a:solidFill>
                <a:latin typeface="Times New Roman" pitchFamily="18" charset="0"/>
                <a:ea typeface="黑体" pitchFamily="49" charset="-122"/>
              </a:rPr>
              <a:t>不能正确处理非凸、多模式类别问题</a:t>
            </a:r>
            <a:endParaRPr lang="en-US" sz="30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5429256" y="1571612"/>
            <a:ext cx="3500462" cy="4786346"/>
          </a:xfrm>
          <a:prstGeom prst="rect">
            <a:avLst/>
          </a:prstGeom>
          <a:noFill/>
          <a:ln w="9525">
            <a:noFill/>
            <a:round/>
            <a:headEnd/>
            <a:tailEnd/>
          </a:ln>
        </p:spPr>
        <p:txBody>
          <a:bodyPr/>
          <a:lstStyle/>
          <a:p>
            <a:r>
              <a:rPr lang="zh-CN" altLang="en-US" sz="2000" dirty="0">
                <a:solidFill>
                  <a:schemeClr val="tx1"/>
                </a:solidFill>
                <a:latin typeface="Times New Roman" pitchFamily="18" charset="0"/>
                <a:ea typeface="黑体" pitchFamily="49" charset="-122"/>
              </a:rPr>
              <a:t>课堂练习</a:t>
            </a:r>
            <a:r>
              <a:rPr lang="de-DE" sz="2000" dirty="0">
                <a:solidFill>
                  <a:schemeClr val="tx1"/>
                </a:solidFill>
                <a:latin typeface="Times New Roman" pitchFamily="18" charset="0"/>
                <a:ea typeface="黑体" pitchFamily="49" charset="-122"/>
              </a:rPr>
              <a:t>: </a:t>
            </a:r>
            <a:r>
              <a:rPr lang="zh-CN" altLang="en-US" sz="2000" dirty="0">
                <a:solidFill>
                  <a:schemeClr val="tx1"/>
                </a:solidFill>
                <a:latin typeface="Times New Roman" pitchFamily="18" charset="0"/>
                <a:ea typeface="黑体" pitchFamily="49" charset="-122"/>
              </a:rPr>
              <a:t>对于左图的</a:t>
            </a:r>
            <a:r>
              <a:rPr lang="en-US" altLang="zh-CN" sz="2000" dirty="0">
                <a:solidFill>
                  <a:schemeClr val="tx1"/>
                </a:solidFill>
                <a:latin typeface="Times New Roman" pitchFamily="18" charset="0"/>
                <a:ea typeface="黑体" pitchFamily="49" charset="-122"/>
              </a:rPr>
              <a:t>A/B</a:t>
            </a:r>
            <a:r>
              <a:rPr lang="zh-CN" altLang="en-US" sz="2000" dirty="0">
                <a:solidFill>
                  <a:schemeClr val="tx1"/>
                </a:solidFill>
                <a:latin typeface="Times New Roman" pitchFamily="18" charset="0"/>
                <a:ea typeface="黑体" pitchFamily="49" charset="-122"/>
              </a:rPr>
              <a:t>分类问题，为什么</a:t>
            </a:r>
            <a:r>
              <a:rPr lang="de-DE" sz="2000" dirty="0">
                <a:solidFill>
                  <a:schemeClr val="tx1"/>
                </a:solidFill>
                <a:latin typeface="Times New Roman" pitchFamily="18" charset="0"/>
                <a:ea typeface="黑体" pitchFamily="49" charset="-122"/>
              </a:rPr>
              <a:t>Rocchio</a:t>
            </a:r>
            <a:r>
              <a:rPr lang="zh-CN" altLang="en-US" sz="2000" dirty="0">
                <a:solidFill>
                  <a:schemeClr val="tx1"/>
                </a:solidFill>
                <a:latin typeface="Times New Roman" pitchFamily="18" charset="0"/>
                <a:ea typeface="黑体" pitchFamily="49" charset="-122"/>
              </a:rPr>
              <a:t>方法难以有效处理</a:t>
            </a:r>
            <a:r>
              <a:rPr lang="de-DE" sz="2000"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en-US" sz="2000" dirty="0">
                <a:solidFill>
                  <a:schemeClr val="tx1"/>
                </a:solidFill>
                <a:latin typeface="Times New Roman" pitchFamily="18" charset="0"/>
                <a:ea typeface="黑体" pitchFamily="49" charset="-122"/>
              </a:rPr>
              <a:t>A </a:t>
            </a:r>
            <a:r>
              <a:rPr lang="zh-CN" altLang="en-US" sz="2000" dirty="0">
                <a:solidFill>
                  <a:schemeClr val="tx1"/>
                </a:solidFill>
                <a:latin typeface="Times New Roman" pitchFamily="18" charset="0"/>
                <a:ea typeface="黑体" pitchFamily="49" charset="-122"/>
              </a:rPr>
              <a:t>是所有</a:t>
            </a:r>
            <a:r>
              <a:rPr lang="en-US" sz="2000" dirty="0">
                <a:solidFill>
                  <a:schemeClr val="tx1"/>
                </a:solidFill>
                <a:latin typeface="Times New Roman" pitchFamily="18" charset="0"/>
                <a:ea typeface="黑体" pitchFamily="49" charset="-122"/>
              </a:rPr>
              <a:t>a</a:t>
            </a:r>
            <a:r>
              <a:rPr lang="zh-CN" altLang="en-US" sz="2000" dirty="0">
                <a:solidFill>
                  <a:schemeClr val="tx1"/>
                </a:solidFill>
                <a:latin typeface="Times New Roman" pitchFamily="18" charset="0"/>
                <a:ea typeface="黑体" pitchFamily="49" charset="-122"/>
              </a:rPr>
              <a:t>的中心向量，</a:t>
            </a:r>
            <a:r>
              <a:rPr lang="en-US" sz="2000" dirty="0">
                <a:solidFill>
                  <a:schemeClr val="tx1"/>
                </a:solidFill>
                <a:latin typeface="Times New Roman" pitchFamily="18" charset="0"/>
                <a:ea typeface="黑体" pitchFamily="49" charset="-122"/>
              </a:rPr>
              <a:t> B</a:t>
            </a:r>
            <a:r>
              <a:rPr lang="zh-CN" altLang="en-US" sz="2000" dirty="0">
                <a:solidFill>
                  <a:schemeClr val="tx1"/>
                </a:solidFill>
                <a:latin typeface="Times New Roman" pitchFamily="18" charset="0"/>
                <a:ea typeface="黑体" pitchFamily="49" charset="-122"/>
              </a:rPr>
              <a:t>是所有</a:t>
            </a:r>
            <a:r>
              <a:rPr lang="en-US" altLang="zh-CN" sz="2000" dirty="0">
                <a:solidFill>
                  <a:schemeClr val="tx1"/>
                </a:solidFill>
                <a:latin typeface="Times New Roman" pitchFamily="18" charset="0"/>
                <a:ea typeface="黑体" pitchFamily="49" charset="-122"/>
              </a:rPr>
              <a:t>b</a:t>
            </a:r>
            <a:r>
              <a:rPr lang="zh-CN" altLang="en-US" sz="2000" dirty="0">
                <a:solidFill>
                  <a:schemeClr val="tx1"/>
                </a:solidFill>
                <a:latin typeface="Times New Roman" pitchFamily="18" charset="0"/>
                <a:ea typeface="黑体" pitchFamily="49" charset="-122"/>
              </a:rPr>
              <a:t>的中心向量</a:t>
            </a:r>
            <a:endParaRPr lang="de-DE" sz="20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000" dirty="0">
                <a:solidFill>
                  <a:schemeClr val="tx1"/>
                </a:solidFill>
                <a:latin typeface="Times New Roman" pitchFamily="18" charset="0"/>
                <a:ea typeface="黑体" pitchFamily="49" charset="-122"/>
              </a:rPr>
              <a:t>点</a:t>
            </a:r>
            <a:r>
              <a:rPr lang="en-US" sz="2000" dirty="0">
                <a:solidFill>
                  <a:schemeClr val="tx1"/>
                </a:solidFill>
                <a:latin typeface="Times New Roman" pitchFamily="18" charset="0"/>
                <a:ea typeface="黑体" pitchFamily="49" charset="-122"/>
              </a:rPr>
              <a:t>o </a:t>
            </a:r>
            <a:r>
              <a:rPr lang="zh-CN" altLang="en-US" sz="2000" dirty="0">
                <a:solidFill>
                  <a:schemeClr val="tx1"/>
                </a:solidFill>
                <a:latin typeface="Times New Roman" pitchFamily="18" charset="0"/>
                <a:ea typeface="黑体" pitchFamily="49" charset="-122"/>
              </a:rPr>
              <a:t>离</a:t>
            </a:r>
            <a:r>
              <a:rPr lang="en-US" altLang="zh-CN" sz="2000" dirty="0">
                <a:solidFill>
                  <a:schemeClr val="tx1"/>
                </a:solidFill>
                <a:latin typeface="Times New Roman" pitchFamily="18" charset="0"/>
                <a:ea typeface="黑体" pitchFamily="49" charset="-122"/>
              </a:rPr>
              <a:t>A</a:t>
            </a:r>
            <a:r>
              <a:rPr lang="zh-CN" altLang="en-US" sz="2000" dirty="0">
                <a:solidFill>
                  <a:schemeClr val="tx1"/>
                </a:solidFill>
                <a:latin typeface="Times New Roman" pitchFamily="18" charset="0"/>
                <a:ea typeface="黑体" pitchFamily="49" charset="-122"/>
              </a:rPr>
              <a:t>更近</a:t>
            </a:r>
            <a:endParaRPr lang="en-US" sz="20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000" dirty="0">
                <a:solidFill>
                  <a:schemeClr val="tx1"/>
                </a:solidFill>
                <a:latin typeface="Times New Roman" pitchFamily="18" charset="0"/>
                <a:ea typeface="黑体" pitchFamily="49" charset="-122"/>
              </a:rPr>
              <a:t>但是</a:t>
            </a:r>
            <a:r>
              <a:rPr lang="en-US" altLang="zh-CN" sz="2000" dirty="0">
                <a:solidFill>
                  <a:schemeClr val="tx1"/>
                </a:solidFill>
                <a:latin typeface="Times New Roman" pitchFamily="18" charset="0"/>
                <a:ea typeface="黑体" pitchFamily="49" charset="-122"/>
              </a:rPr>
              <a:t>o</a:t>
            </a:r>
            <a:r>
              <a:rPr lang="zh-CN" altLang="en-US" sz="2000" dirty="0">
                <a:solidFill>
                  <a:schemeClr val="tx1"/>
                </a:solidFill>
                <a:latin typeface="Times New Roman" pitchFamily="18" charset="0"/>
                <a:ea typeface="黑体" pitchFamily="49" charset="-122"/>
              </a:rPr>
              <a:t>更适合于</a:t>
            </a:r>
            <a:r>
              <a:rPr lang="en-US" altLang="zh-CN" sz="2000" dirty="0">
                <a:solidFill>
                  <a:schemeClr val="tx1"/>
                </a:solidFill>
                <a:latin typeface="Times New Roman" pitchFamily="18" charset="0"/>
                <a:ea typeface="黑体" pitchFamily="49" charset="-122"/>
              </a:rPr>
              <a:t>b</a:t>
            </a:r>
            <a:r>
              <a:rPr lang="zh-CN" altLang="en-US" sz="2000" dirty="0">
                <a:solidFill>
                  <a:schemeClr val="tx1"/>
                </a:solidFill>
                <a:latin typeface="Times New Roman" pitchFamily="18" charset="0"/>
                <a:ea typeface="黑体" pitchFamily="49" charset="-122"/>
              </a:rPr>
              <a:t>类</a:t>
            </a:r>
            <a:endParaRPr lang="de-DE" sz="20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sz="2000" dirty="0">
                <a:solidFill>
                  <a:schemeClr val="tx1"/>
                </a:solidFill>
                <a:latin typeface="Times New Roman" pitchFamily="18" charset="0"/>
                <a:ea typeface="黑体" pitchFamily="49" charset="-122"/>
              </a:rPr>
              <a:t>A </a:t>
            </a:r>
            <a:r>
              <a:rPr lang="zh-CN" altLang="en-US" sz="2000" dirty="0">
                <a:solidFill>
                  <a:schemeClr val="tx1"/>
                </a:solidFill>
                <a:latin typeface="Times New Roman" pitchFamily="18" charset="0"/>
                <a:ea typeface="黑体" pitchFamily="49" charset="-122"/>
              </a:rPr>
              <a:t>是一个有两个原型多模式类别</a:t>
            </a:r>
            <a:endParaRPr lang="de-DE" sz="20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000" dirty="0">
                <a:solidFill>
                  <a:schemeClr val="tx1"/>
                </a:solidFill>
                <a:latin typeface="Times New Roman" pitchFamily="18" charset="0"/>
                <a:ea typeface="黑体" pitchFamily="49" charset="-122"/>
              </a:rPr>
              <a:t>但是，在</a:t>
            </a:r>
            <a:r>
              <a:rPr lang="en-US" sz="2000" dirty="0" err="1">
                <a:solidFill>
                  <a:schemeClr val="tx1"/>
                </a:solidFill>
                <a:latin typeface="Times New Roman" pitchFamily="18" charset="0"/>
                <a:ea typeface="黑体" pitchFamily="49" charset="-122"/>
              </a:rPr>
              <a:t>Rocchio</a:t>
            </a:r>
            <a:r>
              <a:rPr lang="zh-CN" altLang="en-US" sz="2000" dirty="0">
                <a:solidFill>
                  <a:schemeClr val="tx1"/>
                </a:solidFill>
                <a:latin typeface="Times New Roman" pitchFamily="18" charset="0"/>
                <a:ea typeface="黑体" pitchFamily="49" charset="-122"/>
              </a:rPr>
              <a:t>算法中，每个类别只有一个原型</a:t>
            </a:r>
            <a:endParaRPr lang="en-US" sz="20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sz="2000" dirty="0">
              <a:latin typeface="Times New Roman" pitchFamily="18" charset="0"/>
              <a:ea typeface="黑体" pitchFamily="49" charset="-122"/>
            </a:endParaRPr>
          </a:p>
        </p:txBody>
      </p:sp>
      <p:sp>
        <p:nvSpPr>
          <p:cNvPr id="7" name="Oval 6"/>
          <p:cNvSpPr/>
          <p:nvPr/>
        </p:nvSpPr>
        <p:spPr bwMode="auto">
          <a:xfrm>
            <a:off x="1000100" y="2857496"/>
            <a:ext cx="1928826" cy="178595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baseline="0" dirty="0">
              <a:ln>
                <a:noFill/>
              </a:ln>
              <a:solidFill>
                <a:schemeClr val="tx1"/>
              </a:solidFill>
              <a:effectLst/>
              <a:latin typeface="Times New Roman" pitchFamily="18" charset="0"/>
              <a:ea typeface="黑体" pitchFamily="49" charset="-122"/>
              <a:cs typeface="Arial Unicode MS" charset="0"/>
            </a:endParaRPr>
          </a:p>
        </p:txBody>
      </p:sp>
      <p:sp>
        <p:nvSpPr>
          <p:cNvPr id="8" name="Oval 7"/>
          <p:cNvSpPr/>
          <p:nvPr/>
        </p:nvSpPr>
        <p:spPr bwMode="auto">
          <a:xfrm>
            <a:off x="2224070" y="4572008"/>
            <a:ext cx="1990740" cy="200026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baseline="0" dirty="0">
              <a:ln>
                <a:noFill/>
              </a:ln>
              <a:solidFill>
                <a:schemeClr val="bg1"/>
              </a:solidFill>
              <a:effectLst/>
              <a:latin typeface="Times New Roman" pitchFamily="18" charset="0"/>
              <a:ea typeface="黑体" pitchFamily="49" charset="-122"/>
              <a:cs typeface="Arial Unicode MS" charset="0"/>
            </a:endParaRPr>
          </a:p>
        </p:txBody>
      </p:sp>
      <p:sp>
        <p:nvSpPr>
          <p:cNvPr id="9" name="Oval 8"/>
          <p:cNvSpPr/>
          <p:nvPr/>
        </p:nvSpPr>
        <p:spPr bwMode="auto">
          <a:xfrm>
            <a:off x="2285984" y="2786058"/>
            <a:ext cx="1857388" cy="178595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baseline="0" dirty="0">
              <a:ln>
                <a:noFill/>
              </a:ln>
              <a:solidFill>
                <a:schemeClr val="bg1"/>
              </a:solidFill>
              <a:effectLst/>
              <a:latin typeface="Times New Roman" pitchFamily="18" charset="0"/>
              <a:ea typeface="黑体" pitchFamily="49" charset="-122"/>
              <a:cs typeface="Arial Unicode MS" charset="0"/>
            </a:endParaRPr>
          </a:p>
        </p:txBody>
      </p:sp>
      <p:sp>
        <p:nvSpPr>
          <p:cNvPr id="10" name="Oval 9"/>
          <p:cNvSpPr/>
          <p:nvPr/>
        </p:nvSpPr>
        <p:spPr bwMode="auto">
          <a:xfrm>
            <a:off x="3571868" y="2857496"/>
            <a:ext cx="1857388" cy="171451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dirty="0">
              <a:ln>
                <a:noFill/>
              </a:ln>
              <a:effectLst/>
              <a:latin typeface="Times New Roman" pitchFamily="18" charset="0"/>
              <a:ea typeface="黑体" pitchFamily="49" charset="-122"/>
              <a:cs typeface="Arial Unicode MS" charset="0"/>
            </a:endParaRPr>
          </a:p>
        </p:txBody>
      </p:sp>
      <p:sp>
        <p:nvSpPr>
          <p:cNvPr id="11" name="Oval 10"/>
          <p:cNvSpPr/>
          <p:nvPr/>
        </p:nvSpPr>
        <p:spPr bwMode="auto">
          <a:xfrm>
            <a:off x="928662" y="1785926"/>
            <a:ext cx="4572032" cy="421484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baseline="0" dirty="0">
              <a:ln>
                <a:noFill/>
              </a:ln>
              <a:solidFill>
                <a:schemeClr val="bg1"/>
              </a:solidFill>
              <a:effectLst/>
              <a:latin typeface="Times New Roman" pitchFamily="18" charset="0"/>
              <a:ea typeface="黑体" pitchFamily="49" charset="-122"/>
              <a:cs typeface="Arial Unicode MS" charset="0"/>
            </a:endParaRPr>
          </a:p>
        </p:txBody>
      </p:sp>
      <p:sp>
        <p:nvSpPr>
          <p:cNvPr id="13" name="Rectangle 12"/>
          <p:cNvSpPr/>
          <p:nvPr/>
        </p:nvSpPr>
        <p:spPr>
          <a:xfrm>
            <a:off x="4339661" y="3538839"/>
            <a:ext cx="503664" cy="461665"/>
          </a:xfrm>
          <a:prstGeom prst="rect">
            <a:avLst/>
          </a:prstGeom>
        </p:spPr>
        <p:txBody>
          <a:bodyPr wrap="none">
            <a:spAutoFit/>
          </a:bodyPr>
          <a:lstStyle/>
          <a:p>
            <a:r>
              <a:rPr lang="en-US" dirty="0">
                <a:solidFill>
                  <a:schemeClr val="tx1"/>
                </a:solidFill>
                <a:latin typeface="Times New Roman" pitchFamily="18" charset="0"/>
                <a:ea typeface="黑体" pitchFamily="49" charset="-122"/>
              </a:rPr>
              <a:t>X</a:t>
            </a:r>
            <a:r>
              <a:rPr lang="en-US" sz="1500" dirty="0">
                <a:solidFill>
                  <a:schemeClr val="tx1"/>
                </a:solidFill>
                <a:latin typeface="Times New Roman" pitchFamily="18" charset="0"/>
                <a:ea typeface="黑体" pitchFamily="49" charset="-122"/>
              </a:rPr>
              <a:t>  </a:t>
            </a:r>
            <a:endParaRPr lang="de-DE" sz="1500" dirty="0">
              <a:latin typeface="Times New Roman" pitchFamily="18" charset="0"/>
              <a:ea typeface="黑体" pitchFamily="49" charset="-122"/>
            </a:endParaRPr>
          </a:p>
        </p:txBody>
      </p:sp>
      <p:sp>
        <p:nvSpPr>
          <p:cNvPr id="14" name="Rectangle 13"/>
          <p:cNvSpPr/>
          <p:nvPr/>
        </p:nvSpPr>
        <p:spPr>
          <a:xfrm>
            <a:off x="1632126" y="3677339"/>
            <a:ext cx="545342" cy="461665"/>
          </a:xfrm>
          <a:prstGeom prst="rect">
            <a:avLst/>
          </a:prstGeom>
        </p:spPr>
        <p:txBody>
          <a:bodyPr wrap="none">
            <a:spAutoFit/>
          </a:bodyPr>
          <a:lstStyle/>
          <a:p>
            <a:r>
              <a:rPr lang="en-US" dirty="0">
                <a:solidFill>
                  <a:schemeClr val="tx1"/>
                </a:solidFill>
                <a:latin typeface="Times New Roman" pitchFamily="18" charset="0"/>
                <a:ea typeface="黑体" pitchFamily="49" charset="-122"/>
              </a:rPr>
              <a:t>X </a:t>
            </a:r>
            <a:r>
              <a:rPr lang="en-US" sz="1500" dirty="0">
                <a:solidFill>
                  <a:schemeClr val="tx1"/>
                </a:solidFill>
                <a:latin typeface="Times New Roman" pitchFamily="18" charset="0"/>
                <a:ea typeface="黑体" pitchFamily="49" charset="-122"/>
              </a:rPr>
              <a:t> </a:t>
            </a:r>
            <a:endParaRPr lang="de-DE" sz="1500" dirty="0">
              <a:latin typeface="Times New Roman" pitchFamily="18" charset="0"/>
              <a:ea typeface="黑体" pitchFamily="49" charset="-122"/>
            </a:endParaRPr>
          </a:p>
        </p:txBody>
      </p:sp>
      <p:sp>
        <p:nvSpPr>
          <p:cNvPr id="15" name="Rectangle 14"/>
          <p:cNvSpPr/>
          <p:nvPr/>
        </p:nvSpPr>
        <p:spPr>
          <a:xfrm>
            <a:off x="1500166" y="4143380"/>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16" name="Rectangle 15"/>
          <p:cNvSpPr/>
          <p:nvPr/>
        </p:nvSpPr>
        <p:spPr>
          <a:xfrm>
            <a:off x="3500430" y="5357826"/>
            <a:ext cx="37702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17" name="Rectangle 16"/>
          <p:cNvSpPr/>
          <p:nvPr/>
        </p:nvSpPr>
        <p:spPr>
          <a:xfrm>
            <a:off x="3071802" y="4963223"/>
            <a:ext cx="37702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18" name="Rectangle 17"/>
          <p:cNvSpPr/>
          <p:nvPr/>
        </p:nvSpPr>
        <p:spPr>
          <a:xfrm>
            <a:off x="3053777" y="5396227"/>
            <a:ext cx="486030" cy="461665"/>
          </a:xfrm>
          <a:prstGeom prst="rect">
            <a:avLst/>
          </a:prstGeom>
        </p:spPr>
        <p:txBody>
          <a:bodyPr wrap="none">
            <a:spAutoFit/>
          </a:bodyPr>
          <a:lstStyle/>
          <a:p>
            <a:r>
              <a:rPr lang="en-US" dirty="0">
                <a:solidFill>
                  <a:schemeClr val="tx1"/>
                </a:solidFill>
                <a:latin typeface="Times New Roman" pitchFamily="18" charset="0"/>
                <a:ea typeface="黑体" pitchFamily="49" charset="-122"/>
              </a:rPr>
              <a:t>B</a:t>
            </a:r>
            <a:r>
              <a:rPr lang="en-US" sz="1500" dirty="0">
                <a:solidFill>
                  <a:schemeClr val="tx1"/>
                </a:solidFill>
                <a:latin typeface="Times New Roman" pitchFamily="18" charset="0"/>
                <a:ea typeface="黑体" pitchFamily="49" charset="-122"/>
              </a:rPr>
              <a:t>  </a:t>
            </a:r>
            <a:endParaRPr lang="de-DE" sz="1500" dirty="0">
              <a:latin typeface="Times New Roman" pitchFamily="18" charset="0"/>
              <a:ea typeface="黑体" pitchFamily="49" charset="-122"/>
            </a:endParaRPr>
          </a:p>
        </p:txBody>
      </p:sp>
      <p:sp>
        <p:nvSpPr>
          <p:cNvPr id="19" name="Rectangle 18"/>
          <p:cNvSpPr/>
          <p:nvPr/>
        </p:nvSpPr>
        <p:spPr>
          <a:xfrm>
            <a:off x="2500298" y="3786190"/>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20" name="Rectangle 19"/>
          <p:cNvSpPr/>
          <p:nvPr/>
        </p:nvSpPr>
        <p:spPr>
          <a:xfrm>
            <a:off x="4857752" y="3605901"/>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21" name="Rectangle 20"/>
          <p:cNvSpPr/>
          <p:nvPr/>
        </p:nvSpPr>
        <p:spPr>
          <a:xfrm>
            <a:off x="4572000" y="3963091"/>
            <a:ext cx="31771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22" name="Rectangle 21"/>
          <p:cNvSpPr/>
          <p:nvPr/>
        </p:nvSpPr>
        <p:spPr>
          <a:xfrm>
            <a:off x="2857488" y="6034793"/>
            <a:ext cx="356884" cy="323165"/>
          </a:xfrm>
          <a:prstGeom prst="rect">
            <a:avLst/>
          </a:prstGeom>
        </p:spPr>
        <p:txBody>
          <a:bodyPr wrap="squar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23" name="Rectangle 22"/>
          <p:cNvSpPr/>
          <p:nvPr/>
        </p:nvSpPr>
        <p:spPr>
          <a:xfrm>
            <a:off x="1571604" y="3214686"/>
            <a:ext cx="31771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24" name="Rectangle 23"/>
          <p:cNvSpPr/>
          <p:nvPr/>
        </p:nvSpPr>
        <p:spPr>
          <a:xfrm>
            <a:off x="2643174" y="5106099"/>
            <a:ext cx="37702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25" name="Rectangle 24"/>
          <p:cNvSpPr/>
          <p:nvPr/>
        </p:nvSpPr>
        <p:spPr>
          <a:xfrm>
            <a:off x="2989448" y="3605901"/>
            <a:ext cx="538161" cy="492443"/>
          </a:xfrm>
          <a:prstGeom prst="rect">
            <a:avLst/>
          </a:prstGeom>
        </p:spPr>
        <p:txBody>
          <a:bodyPr wrap="none">
            <a:spAutoFit/>
          </a:bodyPr>
          <a:lstStyle/>
          <a:p>
            <a:r>
              <a:rPr lang="en-US" sz="2600" dirty="0">
                <a:solidFill>
                  <a:schemeClr val="tx1"/>
                </a:solidFill>
                <a:latin typeface="Times New Roman" pitchFamily="18" charset="0"/>
                <a:ea typeface="黑体" pitchFamily="49" charset="-122"/>
              </a:rPr>
              <a:t>A </a:t>
            </a:r>
            <a:r>
              <a:rPr lang="en-US" sz="1500" dirty="0">
                <a:solidFill>
                  <a:schemeClr val="tx1"/>
                </a:solidFill>
                <a:latin typeface="Times New Roman" pitchFamily="18" charset="0"/>
                <a:ea typeface="黑体" pitchFamily="49" charset="-122"/>
              </a:rPr>
              <a:t> </a:t>
            </a:r>
            <a:endParaRPr lang="de-DE" sz="1500" dirty="0">
              <a:latin typeface="Times New Roman" pitchFamily="18" charset="0"/>
              <a:ea typeface="黑体" pitchFamily="49" charset="-122"/>
            </a:endParaRPr>
          </a:p>
        </p:txBody>
      </p:sp>
      <p:sp>
        <p:nvSpPr>
          <p:cNvPr id="26" name="Rectangle 25"/>
          <p:cNvSpPr/>
          <p:nvPr/>
        </p:nvSpPr>
        <p:spPr>
          <a:xfrm>
            <a:off x="2571736" y="5929330"/>
            <a:ext cx="356884" cy="323165"/>
          </a:xfrm>
          <a:prstGeom prst="rect">
            <a:avLst/>
          </a:prstGeom>
        </p:spPr>
        <p:txBody>
          <a:bodyPr wrap="squar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27" name="Rectangle 26"/>
          <p:cNvSpPr/>
          <p:nvPr/>
        </p:nvSpPr>
        <p:spPr>
          <a:xfrm>
            <a:off x="2500298" y="5500702"/>
            <a:ext cx="356884" cy="323165"/>
          </a:xfrm>
          <a:prstGeom prst="rect">
            <a:avLst/>
          </a:prstGeom>
        </p:spPr>
        <p:txBody>
          <a:bodyPr wrap="squar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28" name="Rectangle 27"/>
          <p:cNvSpPr/>
          <p:nvPr/>
        </p:nvSpPr>
        <p:spPr>
          <a:xfrm>
            <a:off x="3286116" y="5572140"/>
            <a:ext cx="356884" cy="323165"/>
          </a:xfrm>
          <a:prstGeom prst="rect">
            <a:avLst/>
          </a:prstGeom>
        </p:spPr>
        <p:txBody>
          <a:bodyPr wrap="squar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29" name="Rectangle 28"/>
          <p:cNvSpPr/>
          <p:nvPr/>
        </p:nvSpPr>
        <p:spPr>
          <a:xfrm>
            <a:off x="3428992" y="6072206"/>
            <a:ext cx="356884" cy="323165"/>
          </a:xfrm>
          <a:prstGeom prst="rect">
            <a:avLst/>
          </a:prstGeom>
        </p:spPr>
        <p:txBody>
          <a:bodyPr wrap="squar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30" name="Rectangle 29"/>
          <p:cNvSpPr/>
          <p:nvPr/>
        </p:nvSpPr>
        <p:spPr>
          <a:xfrm>
            <a:off x="3714744" y="5572140"/>
            <a:ext cx="356884" cy="323165"/>
          </a:xfrm>
          <a:prstGeom prst="rect">
            <a:avLst/>
          </a:prstGeom>
        </p:spPr>
        <p:txBody>
          <a:bodyPr wrap="squar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31" name="Rectangle 30"/>
          <p:cNvSpPr/>
          <p:nvPr/>
        </p:nvSpPr>
        <p:spPr>
          <a:xfrm>
            <a:off x="3428992" y="5072074"/>
            <a:ext cx="356884" cy="323165"/>
          </a:xfrm>
          <a:prstGeom prst="rect">
            <a:avLst/>
          </a:prstGeom>
        </p:spPr>
        <p:txBody>
          <a:bodyPr wrap="squar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32" name="Rectangle 31"/>
          <p:cNvSpPr/>
          <p:nvPr/>
        </p:nvSpPr>
        <p:spPr>
          <a:xfrm>
            <a:off x="3009888" y="6187193"/>
            <a:ext cx="356884" cy="323165"/>
          </a:xfrm>
          <a:prstGeom prst="rect">
            <a:avLst/>
          </a:prstGeom>
        </p:spPr>
        <p:txBody>
          <a:bodyPr wrap="squar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33" name="Rectangle 32"/>
          <p:cNvSpPr/>
          <p:nvPr/>
        </p:nvSpPr>
        <p:spPr>
          <a:xfrm>
            <a:off x="1652566" y="4295780"/>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34" name="Rectangle 33"/>
          <p:cNvSpPr/>
          <p:nvPr/>
        </p:nvSpPr>
        <p:spPr>
          <a:xfrm>
            <a:off x="1428728" y="3000372"/>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35" name="Rectangle 34"/>
          <p:cNvSpPr/>
          <p:nvPr/>
        </p:nvSpPr>
        <p:spPr>
          <a:xfrm>
            <a:off x="2928926" y="4212559"/>
            <a:ext cx="526106" cy="430887"/>
          </a:xfrm>
          <a:prstGeom prst="rect">
            <a:avLst/>
          </a:prstGeom>
        </p:spPr>
        <p:txBody>
          <a:bodyPr wrap="square">
            <a:spAutoFit/>
          </a:bodyPr>
          <a:lstStyle/>
          <a:p>
            <a:r>
              <a:rPr lang="en-US" sz="2200" dirty="0">
                <a:solidFill>
                  <a:schemeClr val="tx1"/>
                </a:solidFill>
                <a:latin typeface="Times New Roman" pitchFamily="18" charset="0"/>
                <a:ea typeface="黑体" pitchFamily="49" charset="-122"/>
              </a:rPr>
              <a:t>O</a:t>
            </a:r>
            <a:r>
              <a:rPr lang="en-US" sz="1500" dirty="0">
                <a:solidFill>
                  <a:schemeClr val="tx1"/>
                </a:solidFill>
                <a:latin typeface="Times New Roman" pitchFamily="18" charset="0"/>
                <a:ea typeface="黑体" pitchFamily="49" charset="-122"/>
              </a:rPr>
              <a:t>  </a:t>
            </a:r>
            <a:endParaRPr lang="de-DE" sz="1500" dirty="0">
              <a:latin typeface="Times New Roman" pitchFamily="18" charset="0"/>
              <a:ea typeface="黑体" pitchFamily="49" charset="-122"/>
            </a:endParaRPr>
          </a:p>
        </p:txBody>
      </p:sp>
      <p:sp>
        <p:nvSpPr>
          <p:cNvPr id="36" name="Rectangle 35"/>
          <p:cNvSpPr/>
          <p:nvPr/>
        </p:nvSpPr>
        <p:spPr>
          <a:xfrm>
            <a:off x="3571868" y="3643314"/>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37" name="Rectangle 36"/>
          <p:cNvSpPr/>
          <p:nvPr/>
        </p:nvSpPr>
        <p:spPr>
          <a:xfrm>
            <a:off x="1214414" y="3357562"/>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38" name="Rectangle 37"/>
          <p:cNvSpPr/>
          <p:nvPr/>
        </p:nvSpPr>
        <p:spPr>
          <a:xfrm>
            <a:off x="3714744" y="3357562"/>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39" name="Rectangle 38"/>
          <p:cNvSpPr/>
          <p:nvPr/>
        </p:nvSpPr>
        <p:spPr>
          <a:xfrm>
            <a:off x="1285852" y="3786190"/>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0" name="Rectangle 39"/>
          <p:cNvSpPr/>
          <p:nvPr/>
        </p:nvSpPr>
        <p:spPr>
          <a:xfrm>
            <a:off x="2071670" y="4000504"/>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1" name="Rectangle 40"/>
          <p:cNvSpPr/>
          <p:nvPr/>
        </p:nvSpPr>
        <p:spPr>
          <a:xfrm>
            <a:off x="4786314" y="3929066"/>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2" name="Rectangle 41"/>
          <p:cNvSpPr/>
          <p:nvPr/>
        </p:nvSpPr>
        <p:spPr>
          <a:xfrm>
            <a:off x="4357686" y="3286124"/>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3" name="Rectangle 42"/>
          <p:cNvSpPr/>
          <p:nvPr/>
        </p:nvSpPr>
        <p:spPr>
          <a:xfrm>
            <a:off x="1928794" y="3143248"/>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4" name="Rectangle 43"/>
          <p:cNvSpPr/>
          <p:nvPr/>
        </p:nvSpPr>
        <p:spPr>
          <a:xfrm>
            <a:off x="4572000" y="3071810"/>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5" name="Rectangle 44"/>
          <p:cNvSpPr/>
          <p:nvPr/>
        </p:nvSpPr>
        <p:spPr>
          <a:xfrm>
            <a:off x="2285984" y="3429000"/>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6" name="Rectangle 45"/>
          <p:cNvSpPr/>
          <p:nvPr/>
        </p:nvSpPr>
        <p:spPr>
          <a:xfrm>
            <a:off x="4214810" y="3500438"/>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7" name="Rectangle 46"/>
          <p:cNvSpPr/>
          <p:nvPr/>
        </p:nvSpPr>
        <p:spPr>
          <a:xfrm>
            <a:off x="4000496" y="3929066"/>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8" name="Rectangle 47"/>
          <p:cNvSpPr/>
          <p:nvPr/>
        </p:nvSpPr>
        <p:spPr>
          <a:xfrm>
            <a:off x="2000232" y="3500438"/>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49" name="Rectangle 48"/>
          <p:cNvSpPr/>
          <p:nvPr/>
        </p:nvSpPr>
        <p:spPr>
          <a:xfrm>
            <a:off x="3224202" y="5115623"/>
            <a:ext cx="37702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50" name="Rectangle 49"/>
          <p:cNvSpPr/>
          <p:nvPr/>
        </p:nvSpPr>
        <p:spPr>
          <a:xfrm>
            <a:off x="3376602" y="5268023"/>
            <a:ext cx="37702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51" name="Rectangle 50"/>
          <p:cNvSpPr/>
          <p:nvPr/>
        </p:nvSpPr>
        <p:spPr>
          <a:xfrm>
            <a:off x="3143240" y="4714884"/>
            <a:ext cx="37702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b  </a:t>
            </a:r>
            <a:endParaRPr lang="de-DE" sz="1500" dirty="0">
              <a:latin typeface="Times New Roman" pitchFamily="18" charset="0"/>
              <a:ea typeface="黑体" pitchFamily="49" charset="-122"/>
            </a:endParaRPr>
          </a:p>
        </p:txBody>
      </p:sp>
      <p:sp>
        <p:nvSpPr>
          <p:cNvPr id="52" name="Rectangle 51"/>
          <p:cNvSpPr/>
          <p:nvPr/>
        </p:nvSpPr>
        <p:spPr>
          <a:xfrm>
            <a:off x="4224334" y="4367218"/>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53" name="Rectangle 52"/>
          <p:cNvSpPr/>
          <p:nvPr/>
        </p:nvSpPr>
        <p:spPr>
          <a:xfrm>
            <a:off x="3714744" y="3571876"/>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54" name="Rectangle 53"/>
          <p:cNvSpPr/>
          <p:nvPr/>
        </p:nvSpPr>
        <p:spPr>
          <a:xfrm>
            <a:off x="4286248" y="4071942"/>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
        <p:nvSpPr>
          <p:cNvPr id="55" name="Rectangle 54"/>
          <p:cNvSpPr/>
          <p:nvPr/>
        </p:nvSpPr>
        <p:spPr>
          <a:xfrm>
            <a:off x="1500166" y="3500438"/>
            <a:ext cx="365806" cy="323165"/>
          </a:xfrm>
          <a:prstGeom prst="rect">
            <a:avLst/>
          </a:prstGeom>
        </p:spPr>
        <p:txBody>
          <a:bodyPr wrap="none">
            <a:spAutoFit/>
          </a:bodyPr>
          <a:lstStyle/>
          <a:p>
            <a:r>
              <a:rPr lang="en-US" sz="1500" dirty="0">
                <a:solidFill>
                  <a:schemeClr val="tx1"/>
                </a:solidFill>
                <a:latin typeface="Times New Roman" pitchFamily="18" charset="0"/>
                <a:ea typeface="黑体" pitchFamily="49" charset="-122"/>
              </a:rPr>
              <a:t>a  </a:t>
            </a:r>
            <a:endParaRPr lang="de-DE" sz="1500"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54</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基于向量空间的分类方法</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Rocchio</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336699"/>
                </a:solidFill>
                <a:latin typeface="Times New Roman" pitchFamily="18" charset="0"/>
                <a:ea typeface="黑体" pitchFamily="49" charset="-122"/>
              </a:rPr>
              <a:t>kNN</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线性分类器</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BDD3E9"/>
                </a:solidFill>
                <a:latin typeface="Times New Roman" pitchFamily="18" charset="0"/>
                <a:ea typeface="黑体" pitchFamily="49" charset="-122"/>
              </a:rPr>
              <a:t>多类情况</a:t>
            </a: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kNN</a:t>
            </a:r>
            <a:r>
              <a:rPr lang="zh-CN" altLang="en-US" sz="3600" dirty="0">
                <a:solidFill>
                  <a:schemeClr val="tx1"/>
                </a:solidFill>
                <a:latin typeface="Times New Roman" pitchFamily="18" charset="0"/>
                <a:ea typeface="黑体" pitchFamily="49" charset="-122"/>
              </a:rPr>
              <a:t>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00024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kNN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是另外一种基于向量空间的分类方法</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该方法非常简单，也容易实现</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在大多数情况下，</a:t>
            </a:r>
            <a:r>
              <a:rPr lang="en-US"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的效果比朴素贝叶斯和</a:t>
            </a:r>
            <a:r>
              <a:rPr lang="de-DE" dirty="0">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要好</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如果你急切需要一种精度很高分类器并很快投入运行</a:t>
            </a:r>
            <a:r>
              <a:rPr lang="de-DE" dirty="0">
                <a:solidFill>
                  <a:schemeClr val="tx1"/>
                </a:solidFill>
                <a:latin typeface="Times New Roman" pitchFamily="18" charset="0"/>
                <a:ea typeface="黑体" pitchFamily="49" charset="-122"/>
              </a:rPr>
              <a:t> . .</a:t>
            </a: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如果你不是特别关注效率</a:t>
            </a:r>
            <a:r>
              <a:rPr lang="en-US" dirty="0">
                <a:solidFill>
                  <a:schemeClr val="tx1"/>
                </a:solidFill>
                <a:latin typeface="Times New Roman" pitchFamily="18" charset="0"/>
                <a:ea typeface="黑体" pitchFamily="49" charset="-122"/>
              </a:rPr>
              <a:t> . . .</a:t>
            </a: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那么就使用</a:t>
            </a:r>
            <a:r>
              <a:rPr lang="de-DE" dirty="0">
                <a:solidFill>
                  <a:schemeClr val="tx1"/>
                </a:solidFill>
                <a:latin typeface="Times New Roman" pitchFamily="18" charset="0"/>
                <a:ea typeface="黑体" pitchFamily="49" charset="-122"/>
              </a:rPr>
              <a:t>kNN</a:t>
            </a:r>
            <a:endParaRPr lang="en-US" sz="209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kNN</a:t>
            </a:r>
            <a:r>
              <a:rPr lang="zh-CN" altLang="en-US" sz="3600" dirty="0">
                <a:solidFill>
                  <a:schemeClr val="tx1"/>
                </a:solidFill>
                <a:latin typeface="Times New Roman" pitchFamily="18" charset="0"/>
                <a:ea typeface="黑体" pitchFamily="49" charset="-122"/>
              </a:rPr>
              <a:t>分类</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500174"/>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kNN</a:t>
            </a:r>
            <a:r>
              <a:rPr lang="en-US"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k</a:t>
            </a:r>
            <a:r>
              <a:rPr lang="de-DE" dirty="0">
                <a:solidFill>
                  <a:schemeClr val="tx1"/>
                </a:solidFill>
                <a:latin typeface="Times New Roman" pitchFamily="18" charset="0"/>
                <a:ea typeface="黑体" pitchFamily="49" charset="-122"/>
              </a:rPr>
              <a:t> nearest neighbors</a:t>
            </a:r>
            <a:r>
              <a:rPr lang="zh-CN" altLang="en-US" dirty="0">
                <a:solidFill>
                  <a:schemeClr val="tx1"/>
                </a:solidFill>
                <a:latin typeface="Times New Roman" pitchFamily="18" charset="0"/>
                <a:ea typeface="黑体" pitchFamily="49" charset="-122"/>
              </a:rPr>
              <a:t>，</a:t>
            </a:r>
            <a:r>
              <a:rPr lang="en-US" altLang="zh-CN" i="1" dirty="0">
                <a:solidFill>
                  <a:schemeClr val="tx1"/>
                </a:solidFill>
                <a:latin typeface="Times New Roman" pitchFamily="18" charset="0"/>
                <a:ea typeface="黑体" pitchFamily="49" charset="-122"/>
              </a:rPr>
              <a:t>k</a:t>
            </a:r>
            <a:r>
              <a:rPr lang="zh-CN" altLang="en-US" dirty="0">
                <a:solidFill>
                  <a:schemeClr val="tx1"/>
                </a:solidFill>
                <a:latin typeface="Times New Roman" pitchFamily="18" charset="0"/>
                <a:ea typeface="黑体" pitchFamily="49" charset="-122"/>
              </a:rPr>
              <a:t>近邻</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i="1" dirty="0">
                <a:solidFill>
                  <a:schemeClr val="tx1"/>
                </a:solidFill>
                <a:latin typeface="Times New Roman" pitchFamily="18" charset="0"/>
                <a:ea typeface="黑体" pitchFamily="49" charset="-122"/>
              </a:rPr>
              <a:t>k </a:t>
            </a:r>
            <a:r>
              <a:rPr lang="en-US" altLang="zh-CN" dirty="0">
                <a:solidFill>
                  <a:schemeClr val="tx1"/>
                </a:solidFill>
                <a:latin typeface="Times New Roman" pitchFamily="18" charset="0"/>
                <a:ea typeface="黑体" pitchFamily="49" charset="-122"/>
              </a:rPr>
              <a:t>= 1 </a:t>
            </a:r>
            <a:r>
              <a:rPr lang="zh-CN" altLang="en-US" dirty="0">
                <a:solidFill>
                  <a:schemeClr val="tx1"/>
                </a:solidFill>
                <a:latin typeface="Times New Roman" pitchFamily="18" charset="0"/>
                <a:ea typeface="黑体" pitchFamily="49" charset="-122"/>
              </a:rPr>
              <a:t>情况下的</a:t>
            </a:r>
            <a:r>
              <a:rPr lang="en-US" dirty="0" err="1">
                <a:solidFill>
                  <a:schemeClr val="tx1"/>
                </a:solidFill>
                <a:latin typeface="Times New Roman" pitchFamily="18" charset="0"/>
                <a:ea typeface="黑体" pitchFamily="49" charset="-122"/>
              </a:rPr>
              <a:t>kNN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最近邻</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将每篇测试文档分给训练集中离它最近的那篇文档所属的类别。</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1NN </a:t>
            </a:r>
            <a:r>
              <a:rPr lang="zh-CN" altLang="en-US" dirty="0">
                <a:solidFill>
                  <a:schemeClr val="tx1"/>
                </a:solidFill>
                <a:latin typeface="Times New Roman" pitchFamily="18" charset="0"/>
                <a:ea typeface="黑体" pitchFamily="49" charset="-122"/>
              </a:rPr>
              <a:t>不很鲁棒</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一篇文档可能会分错类或者这篇文档本身就很反常</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i="1" dirty="0">
                <a:solidFill>
                  <a:schemeClr val="tx1"/>
                </a:solidFill>
                <a:latin typeface="Times New Roman" pitchFamily="18" charset="0"/>
                <a:ea typeface="黑体" pitchFamily="49" charset="-122"/>
              </a:rPr>
              <a:t>k </a:t>
            </a:r>
            <a:r>
              <a:rPr lang="en-US" altLang="zh-CN" dirty="0">
                <a:solidFill>
                  <a:schemeClr val="tx1"/>
                </a:solidFill>
                <a:latin typeface="Times New Roman" pitchFamily="18" charset="0"/>
                <a:ea typeface="黑体" pitchFamily="49" charset="-122"/>
              </a:rPr>
              <a:t>&gt; 1 </a:t>
            </a:r>
            <a:r>
              <a:rPr lang="zh-CN" altLang="en-US" dirty="0">
                <a:solidFill>
                  <a:schemeClr val="tx1"/>
                </a:solidFill>
                <a:latin typeface="Times New Roman" pitchFamily="18" charset="0"/>
                <a:ea typeface="黑体" pitchFamily="49" charset="-122"/>
              </a:rPr>
              <a:t>情况下的</a:t>
            </a:r>
            <a:r>
              <a:rPr lang="en-US" dirty="0" err="1">
                <a:solidFill>
                  <a:schemeClr val="tx1"/>
                </a:solidFill>
                <a:latin typeface="Times New Roman" pitchFamily="18" charset="0"/>
                <a:ea typeface="黑体" pitchFamily="49" charset="-122"/>
              </a:rPr>
              <a:t>kNN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将每篇测试文档分到训练集中离它最近的</a:t>
            </a:r>
            <a:r>
              <a:rPr lang="en-US" altLang="zh-CN" dirty="0">
                <a:solidFill>
                  <a:schemeClr val="tx1"/>
                </a:solidFill>
                <a:latin typeface="Times New Roman" pitchFamily="18" charset="0"/>
                <a:ea typeface="黑体" pitchFamily="49" charset="-122"/>
              </a:rPr>
              <a:t>k</a:t>
            </a:r>
            <a:r>
              <a:rPr lang="zh-CN" altLang="en-US" dirty="0">
                <a:solidFill>
                  <a:schemeClr val="tx1"/>
                </a:solidFill>
                <a:latin typeface="Times New Roman" pitchFamily="18" charset="0"/>
                <a:ea typeface="黑体" pitchFamily="49" charset="-122"/>
              </a:rPr>
              <a:t>篇文档所属类别中最多的那个类别</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的基本原理</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邻近性假设</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我们期望一篇测试文档</a:t>
            </a:r>
            <a:r>
              <a:rPr lang="en-US" altLang="zh-CN" sz="2200" i="1" dirty="0">
                <a:solidFill>
                  <a:schemeClr val="tx1"/>
                </a:solidFill>
                <a:latin typeface="Times New Roman" pitchFamily="18" charset="0"/>
                <a:ea typeface="黑体" pitchFamily="49" charset="-122"/>
              </a:rPr>
              <a:t>d</a:t>
            </a:r>
            <a:r>
              <a:rPr lang="zh-CN" altLang="en-US" sz="2200" dirty="0">
                <a:solidFill>
                  <a:schemeClr val="tx1"/>
                </a:solidFill>
                <a:latin typeface="Times New Roman" pitchFamily="18" charset="0"/>
                <a:ea typeface="黑体" pitchFamily="49" charset="-122"/>
              </a:rPr>
              <a:t>与训练集中</a:t>
            </a:r>
            <a:r>
              <a:rPr lang="en-US" altLang="zh-CN" sz="2200" i="1" dirty="0">
                <a:solidFill>
                  <a:schemeClr val="tx1"/>
                </a:solidFill>
                <a:latin typeface="Times New Roman" pitchFamily="18" charset="0"/>
                <a:ea typeface="黑体" pitchFamily="49" charset="-122"/>
              </a:rPr>
              <a:t>d</a:t>
            </a:r>
            <a:r>
              <a:rPr lang="zh-CN" altLang="en-US" sz="2200" dirty="0">
                <a:solidFill>
                  <a:schemeClr val="tx1"/>
                </a:solidFill>
                <a:latin typeface="Times New Roman" pitchFamily="18" charset="0"/>
                <a:ea typeface="黑体" pitchFamily="49" charset="-122"/>
              </a:rPr>
              <a:t>周围邻域文档的类别标签一样。</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概率型</a:t>
            </a:r>
            <a:r>
              <a:rPr lang="de-DE" sz="3600" dirty="0">
                <a:solidFill>
                  <a:schemeClr val="tx1"/>
                </a:solidFill>
                <a:latin typeface="Times New Roman" pitchFamily="18" charset="0"/>
                <a:ea typeface="黑体" pitchFamily="49" charset="-122"/>
              </a:rPr>
              <a:t>kNN</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571744"/>
            <a:ext cx="8505825" cy="323352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的概率型版本</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P</a:t>
            </a:r>
            <a:r>
              <a:rPr lang="en-US" dirty="0">
                <a:solidFill>
                  <a:schemeClr val="tx1"/>
                </a:solidFill>
                <a:latin typeface="Times New Roman" pitchFamily="18" charset="0"/>
                <a:ea typeface="黑体" pitchFamily="49" charset="-122"/>
              </a:rPr>
              <a:t>(</a:t>
            </a:r>
            <a:r>
              <a:rPr lang="en-US" i="1" dirty="0" err="1">
                <a:solidFill>
                  <a:schemeClr val="tx1"/>
                </a:solidFill>
                <a:latin typeface="Times New Roman" pitchFamily="18" charset="0"/>
                <a:ea typeface="黑体" pitchFamily="49" charset="-122"/>
              </a:rPr>
              <a:t>c</a:t>
            </a:r>
            <a:r>
              <a:rPr lang="en-US" dirty="0" err="1">
                <a:solidFill>
                  <a:schemeClr val="tx1"/>
                </a:solidFill>
                <a:latin typeface="Times New Roman" pitchFamily="18" charset="0"/>
                <a:ea typeface="黑体" pitchFamily="49" charset="-122"/>
              </a:rPr>
              <a:t>|</a:t>
            </a:r>
            <a:r>
              <a:rPr lang="en-US" i="1" dirty="0" err="1">
                <a:solidFill>
                  <a:schemeClr val="tx1"/>
                </a:solidFill>
                <a:latin typeface="Times New Roman" pitchFamily="18" charset="0"/>
                <a:ea typeface="黑体" pitchFamily="49" charset="-122"/>
              </a:rPr>
              <a:t>d</a:t>
            </a:r>
            <a:r>
              <a:rPr lang="en-US" dirty="0">
                <a:solidFill>
                  <a:schemeClr val="tx1"/>
                </a:solidFill>
                <a:latin typeface="Times New Roman" pitchFamily="18" charset="0"/>
                <a:ea typeface="黑体" pitchFamily="49" charset="-122"/>
              </a:rPr>
              <a:t>) = d</a:t>
            </a:r>
            <a:r>
              <a:rPr lang="zh-CN" altLang="en-US" dirty="0">
                <a:solidFill>
                  <a:schemeClr val="tx1"/>
                </a:solidFill>
                <a:latin typeface="Times New Roman" pitchFamily="18" charset="0"/>
                <a:ea typeface="黑体" pitchFamily="49" charset="-122"/>
              </a:rPr>
              <a:t>的最近的</a:t>
            </a:r>
            <a:r>
              <a:rPr lang="en-US" altLang="zh-CN" i="1" dirty="0">
                <a:solidFill>
                  <a:schemeClr val="tx1"/>
                </a:solidFill>
                <a:latin typeface="Times New Roman" pitchFamily="18" charset="0"/>
                <a:ea typeface="黑体" pitchFamily="49" charset="-122"/>
              </a:rPr>
              <a:t>k</a:t>
            </a:r>
            <a:r>
              <a:rPr lang="zh-CN" altLang="en-US" dirty="0">
                <a:solidFill>
                  <a:schemeClr val="tx1"/>
                </a:solidFill>
                <a:latin typeface="Times New Roman" pitchFamily="18" charset="0"/>
                <a:ea typeface="黑体" pitchFamily="49" charset="-122"/>
              </a:rPr>
              <a:t>个邻居中属于</a:t>
            </a:r>
            <a:r>
              <a:rPr lang="en-US" altLang="zh-CN"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类的比例</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i="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概率型</a:t>
            </a:r>
            <a:r>
              <a:rPr lang="en-US" dirty="0" err="1">
                <a:solidFill>
                  <a:schemeClr val="tx1"/>
                </a:solidFill>
                <a:latin typeface="Times New Roman" pitchFamily="18" charset="0"/>
                <a:ea typeface="黑体" pitchFamily="49" charset="-122"/>
              </a:rPr>
              <a:t>kNN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将</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分到具有最高概率</a:t>
            </a:r>
            <a:r>
              <a:rPr lang="de-DE" i="1" dirty="0">
                <a:solidFill>
                  <a:schemeClr val="tx1"/>
                </a:solidFill>
                <a:latin typeface="Times New Roman" pitchFamily="18" charset="0"/>
                <a:ea typeface="黑体" pitchFamily="49" charset="-122"/>
              </a:rPr>
              <a:t>P</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c</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d</a:t>
            </a:r>
            <a:r>
              <a:rPr lang="de-DE"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的类别</a:t>
            </a:r>
            <a:r>
              <a:rPr lang="en-US" altLang="zh-CN" i="1"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中</a:t>
            </a:r>
            <a:endParaRPr lang="en-US" sz="4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概率</a:t>
            </a:r>
            <a:r>
              <a:rPr lang="de-DE" sz="3600" dirty="0">
                <a:solidFill>
                  <a:schemeClr val="tx1"/>
                </a:solidFill>
                <a:latin typeface="Times New Roman" pitchFamily="18" charset="0"/>
                <a:ea typeface="黑体" pitchFamily="49" charset="-122"/>
              </a:rPr>
              <a:t>kNN</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6500826" y="1714488"/>
            <a:ext cx="2286016" cy="2071702"/>
          </a:xfrm>
          <a:prstGeom prst="rect">
            <a:avLst/>
          </a:prstGeom>
          <a:noFill/>
          <a:ln w="9525">
            <a:noFill/>
            <a:round/>
            <a:headEnd/>
            <a:tailEnd/>
          </a:ln>
        </p:spPr>
        <p:txBody>
          <a:bodyPr/>
          <a:lstStyle/>
          <a:p>
            <a:r>
              <a:rPr lang="zh-CN" altLang="en-US" dirty="0">
                <a:solidFill>
                  <a:srgbClr val="00B050"/>
                </a:solidFill>
                <a:latin typeface="Times New Roman" pitchFamily="18" charset="0"/>
                <a:ea typeface="黑体" pitchFamily="49" charset="-122"/>
              </a:rPr>
              <a:t>对于★ 对应的文档，在</a:t>
            </a:r>
            <a:r>
              <a:rPr lang="de-DE" dirty="0">
                <a:solidFill>
                  <a:srgbClr val="00B050"/>
                </a:solidFill>
                <a:latin typeface="Times New Roman" pitchFamily="18" charset="0"/>
                <a:ea typeface="黑体" pitchFamily="49" charset="-122"/>
              </a:rPr>
              <a:t>1NN</a:t>
            </a:r>
            <a:r>
              <a:rPr lang="zh-CN" altLang="en-US" dirty="0">
                <a:solidFill>
                  <a:srgbClr val="00B050"/>
                </a:solidFill>
                <a:latin typeface="Times New Roman" pitchFamily="18" charset="0"/>
                <a:ea typeface="黑体" pitchFamily="49" charset="-122"/>
              </a:rPr>
              <a:t>和</a:t>
            </a:r>
            <a:r>
              <a:rPr lang="de-DE" dirty="0">
                <a:solidFill>
                  <a:srgbClr val="00B050"/>
                </a:solidFill>
                <a:latin typeface="Times New Roman" pitchFamily="18" charset="0"/>
                <a:ea typeface="黑体" pitchFamily="49" charset="-122"/>
              </a:rPr>
              <a:t> 3NN</a:t>
            </a:r>
            <a:r>
              <a:rPr lang="zh-CN" altLang="en-US" dirty="0">
                <a:solidFill>
                  <a:srgbClr val="00B050"/>
                </a:solidFill>
                <a:latin typeface="Times New Roman" pitchFamily="18" charset="0"/>
                <a:ea typeface="黑体" pitchFamily="49" charset="-122"/>
              </a:rPr>
              <a:t>下，分别应该属于哪个类？</a:t>
            </a:r>
            <a:endParaRPr lang="en-US" sz="8800" dirty="0">
              <a:solidFill>
                <a:srgbClr val="00B050"/>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39.png"/>
          <p:cNvPicPr>
            <a:picLocks noChangeAspect="1"/>
          </p:cNvPicPr>
          <p:nvPr/>
        </p:nvPicPr>
        <p:blipFill>
          <a:blip r:embed="rId3" cstate="print"/>
          <a:stretch>
            <a:fillRect/>
          </a:stretch>
        </p:blipFill>
        <p:spPr>
          <a:xfrm>
            <a:off x="142844" y="1714488"/>
            <a:ext cx="6000792" cy="401499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kNN </a:t>
            </a:r>
            <a:r>
              <a:rPr lang="zh-CN" altLang="en-US" sz="3600" dirty="0">
                <a:solidFill>
                  <a:schemeClr val="tx1"/>
                </a:solidFill>
                <a:latin typeface="Times New Roman" pitchFamily="18" charset="0"/>
                <a:ea typeface="黑体" pitchFamily="49" charset="-122"/>
              </a:rPr>
              <a:t>算法</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40.png"/>
          <p:cNvPicPr>
            <a:picLocks noChangeAspect="1"/>
          </p:cNvPicPr>
          <p:nvPr/>
        </p:nvPicPr>
        <p:blipFill>
          <a:blip r:embed="rId3" cstate="print"/>
          <a:stretch>
            <a:fillRect/>
          </a:stretch>
        </p:blipFill>
        <p:spPr>
          <a:xfrm>
            <a:off x="571472" y="1928802"/>
            <a:ext cx="5809440" cy="328614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71406" y="12700"/>
            <a:ext cx="892971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400" dirty="0">
                <a:solidFill>
                  <a:srgbClr val="000000"/>
                </a:solidFill>
                <a:latin typeface="Times New Roman" pitchFamily="18" charset="0"/>
                <a:ea typeface="黑体" pitchFamily="49" charset="-122"/>
                <a:cs typeface="Times New Roman" pitchFamily="16" charset="0"/>
              </a:rPr>
              <a:t>朴素贝叶斯分类器</a:t>
            </a:r>
            <a:endParaRPr lang="en-US" sz="34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a:t>
            </a:fld>
            <a:endParaRPr lang="en-US"/>
          </a:p>
        </p:txBody>
      </p:sp>
      <p:sp>
        <p:nvSpPr>
          <p:cNvPr id="10" name="Rectangle 9"/>
          <p:cNvSpPr/>
          <p:nvPr/>
        </p:nvSpPr>
        <p:spPr>
          <a:xfrm>
            <a:off x="142876" y="1000108"/>
            <a:ext cx="8572528" cy="4685898"/>
          </a:xfrm>
          <a:prstGeom prst="rect">
            <a:avLst/>
          </a:prstGeom>
        </p:spPr>
        <p:txBody>
          <a:bodyPr wrap="square">
            <a:spAutoFit/>
          </a:bodyPr>
          <a:lstStyle/>
          <a:p>
            <a:pPr>
              <a:buClr>
                <a:srgbClr val="336699"/>
              </a:buClr>
            </a:pPr>
            <a:endParaRPr lang="en-US" dirty="0">
              <a:solidFill>
                <a:schemeClr val="tx1"/>
              </a:solidFill>
              <a:latin typeface="Times New Roman" pitchFamily="18" charset="0"/>
              <a:ea typeface="黑体" pitchFamily="49" charset="-122"/>
            </a:endParaRPr>
          </a:p>
          <a:p>
            <a:pPr marL="400050" lvl="2" indent="0">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朴素贝叶斯是一个概率分类器</a:t>
            </a:r>
            <a:endParaRPr lang="en-US" sz="2200" dirty="0">
              <a:solidFill>
                <a:schemeClr val="tx1"/>
              </a:solidFill>
              <a:latin typeface="Times New Roman" pitchFamily="18" charset="0"/>
              <a:ea typeface="黑体" pitchFamily="49" charset="-122"/>
            </a:endParaRPr>
          </a:p>
          <a:p>
            <a:pPr marL="400050" lvl="2" indent="0">
              <a:spcBef>
                <a:spcPts val="700"/>
              </a:spcBef>
              <a:buClr>
                <a:srgbClr val="336699"/>
              </a:buClr>
              <a:buFont typeface="Wingdings" pitchFamily="2" charset="2"/>
              <a:buChar char="§"/>
            </a:pP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文档</a:t>
            </a:r>
            <a:r>
              <a:rPr lang="en-US" sz="2200" dirty="0">
                <a:solidFill>
                  <a:schemeClr val="tx1"/>
                </a:solidFill>
                <a:latin typeface="Times New Roman" pitchFamily="18" charset="0"/>
                <a:ea typeface="黑体" pitchFamily="49" charset="-122"/>
              </a:rPr>
              <a:t> </a:t>
            </a:r>
            <a:r>
              <a:rPr lang="en-US" sz="2200" i="1" dirty="0">
                <a:solidFill>
                  <a:schemeClr val="tx1"/>
                </a:solidFill>
                <a:latin typeface="Times New Roman" pitchFamily="18" charset="0"/>
                <a:ea typeface="黑体" pitchFamily="49" charset="-122"/>
              </a:rPr>
              <a:t>d</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属于类别</a:t>
            </a:r>
            <a:r>
              <a:rPr lang="en-US" sz="2200" dirty="0">
                <a:solidFill>
                  <a:schemeClr val="tx1"/>
                </a:solidFill>
                <a:latin typeface="Times New Roman" pitchFamily="18" charset="0"/>
                <a:ea typeface="黑体" pitchFamily="49" charset="-122"/>
              </a:rPr>
              <a:t> </a:t>
            </a:r>
            <a:r>
              <a:rPr lang="de-DE" sz="2200" i="1" dirty="0">
                <a:solidFill>
                  <a:schemeClr val="tx1"/>
                </a:solidFill>
                <a:latin typeface="Times New Roman" pitchFamily="18" charset="0"/>
                <a:ea typeface="黑体" pitchFamily="49" charset="-122"/>
              </a:rPr>
              <a:t>c</a:t>
            </a:r>
            <a:r>
              <a:rPr lang="de-DE"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的概率计算如下：</a:t>
            </a:r>
            <a:r>
              <a:rPr lang="de-DE" sz="2200" dirty="0">
                <a:solidFill>
                  <a:schemeClr val="tx1"/>
                </a:solidFill>
                <a:latin typeface="Times New Roman" pitchFamily="18" charset="0"/>
                <a:ea typeface="黑体" pitchFamily="49" charset="-122"/>
              </a:rPr>
              <a:t>    </a:t>
            </a:r>
          </a:p>
          <a:p>
            <a:pPr marL="400050" lvl="2" indent="0">
              <a:spcBef>
                <a:spcPts val="700"/>
              </a:spcBef>
              <a:buClr>
                <a:srgbClr val="336699"/>
              </a:buClr>
            </a:pPr>
            <a:r>
              <a:rPr lang="de-DE" sz="2200" dirty="0">
                <a:solidFill>
                  <a:schemeClr val="tx1"/>
                </a:solidFill>
                <a:latin typeface="Times New Roman" pitchFamily="18" charset="0"/>
                <a:ea typeface="黑体" pitchFamily="49" charset="-122"/>
              </a:rPr>
              <a:t>    </a:t>
            </a:r>
          </a:p>
          <a:p>
            <a:pPr lvl="1">
              <a:spcBef>
                <a:spcPts val="700"/>
              </a:spcBef>
              <a:buClr>
                <a:srgbClr val="336699"/>
              </a:buClr>
            </a:pP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sz="2200" i="1" dirty="0" err="1">
                <a:solidFill>
                  <a:schemeClr val="tx1"/>
                </a:solidFill>
                <a:latin typeface="Times New Roman" pitchFamily="18" charset="0"/>
                <a:ea typeface="黑体" pitchFamily="49" charset="-122"/>
              </a:rPr>
              <a:t>n</a:t>
            </a:r>
            <a:r>
              <a:rPr lang="en-US" sz="2200" i="1" baseline="-25000" dirty="0" err="1">
                <a:solidFill>
                  <a:schemeClr val="tx1"/>
                </a:solidFill>
                <a:latin typeface="Times New Roman" pitchFamily="18" charset="0"/>
                <a:ea typeface="黑体" pitchFamily="49" charset="-122"/>
              </a:rPr>
              <a:t>d</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是文档的长度</a:t>
            </a:r>
            <a:r>
              <a:rPr lang="en-US" altLang="zh-CN" sz="2200" dirty="0">
                <a:solidFill>
                  <a:schemeClr val="tx1"/>
                </a:solidFill>
                <a:latin typeface="Times New Roman" pitchFamily="18" charset="0"/>
                <a:ea typeface="黑体" pitchFamily="49" charset="-122"/>
              </a:rPr>
              <a:t>(</a:t>
            </a:r>
            <a:r>
              <a:rPr lang="zh-CN" altLang="en-US" sz="2200" dirty="0">
                <a:solidFill>
                  <a:schemeClr val="tx1"/>
                </a:solidFill>
                <a:latin typeface="Times New Roman" pitchFamily="18" charset="0"/>
                <a:ea typeface="黑体" pitchFamily="49" charset="-122"/>
              </a:rPr>
              <a:t>词条的个数</a:t>
            </a:r>
            <a:r>
              <a:rPr lang="en-US" altLang="zh-CN" sz="2200" dirty="0">
                <a:solidFill>
                  <a:schemeClr val="tx1"/>
                </a:solidFill>
                <a:latin typeface="Times New Roman" pitchFamily="18" charset="0"/>
                <a:ea typeface="黑体" pitchFamily="49" charset="-122"/>
              </a:rPr>
              <a:t>)</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sz="2200" i="1" dirty="0">
                <a:solidFill>
                  <a:schemeClr val="tx1"/>
                </a:solidFill>
                <a:latin typeface="Times New Roman" pitchFamily="18" charset="0"/>
                <a:ea typeface="黑体" pitchFamily="49" charset="-122"/>
              </a:rPr>
              <a:t>P</a:t>
            </a:r>
            <a:r>
              <a:rPr lang="en-US" sz="2200" dirty="0">
                <a:solidFill>
                  <a:schemeClr val="tx1"/>
                </a:solidFill>
                <a:latin typeface="Times New Roman" pitchFamily="18" charset="0"/>
                <a:ea typeface="黑体" pitchFamily="49" charset="-122"/>
              </a:rPr>
              <a:t>(</a:t>
            </a:r>
            <a:r>
              <a:rPr lang="en-US" sz="2200" i="1" dirty="0" err="1">
                <a:solidFill>
                  <a:schemeClr val="tx1"/>
                </a:solidFill>
                <a:latin typeface="Times New Roman" pitchFamily="18" charset="0"/>
                <a:ea typeface="黑体" pitchFamily="49" charset="-122"/>
              </a:rPr>
              <a:t>t</a:t>
            </a:r>
            <a:r>
              <a:rPr lang="en-US" sz="2200" i="1" baseline="-25000" dirty="0" err="1">
                <a:solidFill>
                  <a:schemeClr val="tx1"/>
                </a:solidFill>
                <a:latin typeface="Times New Roman" pitchFamily="18" charset="0"/>
                <a:ea typeface="黑体" pitchFamily="49" charset="-122"/>
              </a:rPr>
              <a:t>k</a:t>
            </a:r>
            <a:r>
              <a:rPr lang="en-US" sz="2200" dirty="0">
                <a:solidFill>
                  <a:schemeClr val="tx1"/>
                </a:solidFill>
                <a:latin typeface="Times New Roman" pitchFamily="18" charset="0"/>
                <a:ea typeface="黑体" pitchFamily="49" charset="-122"/>
              </a:rPr>
              <a:t> |</a:t>
            </a:r>
            <a:r>
              <a:rPr lang="en-US" sz="2200" i="1" dirty="0">
                <a:solidFill>
                  <a:schemeClr val="tx1"/>
                </a:solidFill>
                <a:latin typeface="Times New Roman" pitchFamily="18" charset="0"/>
                <a:ea typeface="黑体" pitchFamily="49" charset="-122"/>
              </a:rPr>
              <a:t>c</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是词项</a:t>
            </a:r>
            <a:r>
              <a:rPr lang="en-US" sz="2200" i="1" dirty="0" err="1">
                <a:solidFill>
                  <a:schemeClr val="tx1"/>
                </a:solidFill>
                <a:latin typeface="Times New Roman" pitchFamily="18" charset="0"/>
                <a:ea typeface="黑体" pitchFamily="49" charset="-122"/>
              </a:rPr>
              <a:t>t</a:t>
            </a:r>
            <a:r>
              <a:rPr lang="en-US" sz="2200" i="1" baseline="-25000" dirty="0" err="1">
                <a:solidFill>
                  <a:schemeClr val="tx1"/>
                </a:solidFill>
                <a:latin typeface="Times New Roman" pitchFamily="18" charset="0"/>
                <a:ea typeface="黑体" pitchFamily="49" charset="-122"/>
              </a:rPr>
              <a:t>k</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出现在类别</a:t>
            </a:r>
            <a:r>
              <a:rPr lang="de-DE" sz="2200" i="1" dirty="0">
                <a:solidFill>
                  <a:schemeClr val="tx1"/>
                </a:solidFill>
                <a:latin typeface="Times New Roman" pitchFamily="18" charset="0"/>
                <a:ea typeface="黑体" pitchFamily="49" charset="-122"/>
              </a:rPr>
              <a:t>c</a:t>
            </a:r>
            <a:r>
              <a:rPr lang="zh-CN" altLang="en-US" sz="2200" dirty="0">
                <a:solidFill>
                  <a:schemeClr val="tx1"/>
                </a:solidFill>
                <a:latin typeface="Times New Roman" pitchFamily="18" charset="0"/>
                <a:ea typeface="黑体" pitchFamily="49" charset="-122"/>
              </a:rPr>
              <a:t>中文档的概率</a:t>
            </a:r>
            <a:endParaRPr lang="de-DE"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sz="2200" i="1" dirty="0">
                <a:solidFill>
                  <a:schemeClr val="tx1"/>
                </a:solidFill>
                <a:latin typeface="Times New Roman" pitchFamily="18" charset="0"/>
                <a:ea typeface="黑体" pitchFamily="49" charset="-122"/>
              </a:rPr>
              <a:t>P</a:t>
            </a:r>
            <a:r>
              <a:rPr lang="en-US" sz="2200" dirty="0">
                <a:solidFill>
                  <a:schemeClr val="tx1"/>
                </a:solidFill>
                <a:latin typeface="Times New Roman" pitchFamily="18" charset="0"/>
                <a:ea typeface="黑体" pitchFamily="49" charset="-122"/>
              </a:rPr>
              <a:t>(</a:t>
            </a:r>
            <a:r>
              <a:rPr lang="en-US" sz="2200" i="1" dirty="0" err="1">
                <a:solidFill>
                  <a:schemeClr val="tx1"/>
                </a:solidFill>
                <a:latin typeface="Times New Roman" pitchFamily="18" charset="0"/>
                <a:ea typeface="黑体" pitchFamily="49" charset="-122"/>
              </a:rPr>
              <a:t>t</a:t>
            </a:r>
            <a:r>
              <a:rPr lang="en-US" sz="2200" i="1" baseline="-25000" dirty="0" err="1">
                <a:solidFill>
                  <a:schemeClr val="tx1"/>
                </a:solidFill>
                <a:latin typeface="Times New Roman" pitchFamily="18" charset="0"/>
                <a:ea typeface="黑体" pitchFamily="49" charset="-122"/>
              </a:rPr>
              <a:t>k</a:t>
            </a:r>
            <a:r>
              <a:rPr lang="en-US" sz="2200" dirty="0">
                <a:solidFill>
                  <a:schemeClr val="tx1"/>
                </a:solidFill>
                <a:latin typeface="Times New Roman" pitchFamily="18" charset="0"/>
                <a:ea typeface="黑体" pitchFamily="49" charset="-122"/>
              </a:rPr>
              <a:t> |</a:t>
            </a:r>
            <a:r>
              <a:rPr lang="en-US" sz="2200" i="1" dirty="0">
                <a:solidFill>
                  <a:schemeClr val="tx1"/>
                </a:solidFill>
                <a:latin typeface="Times New Roman" pitchFamily="18" charset="0"/>
                <a:ea typeface="黑体" pitchFamily="49" charset="-122"/>
              </a:rPr>
              <a:t>c</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度量的是当</a:t>
            </a:r>
            <a:r>
              <a:rPr lang="en-US" altLang="zh-CN" sz="2200" i="1" dirty="0">
                <a:solidFill>
                  <a:schemeClr val="tx1"/>
                </a:solidFill>
                <a:latin typeface="Times New Roman" pitchFamily="18" charset="0"/>
                <a:ea typeface="黑体" pitchFamily="49" charset="-122"/>
              </a:rPr>
              <a:t>c</a:t>
            </a:r>
            <a:r>
              <a:rPr lang="zh-CN" altLang="en-US" sz="2200" dirty="0">
                <a:solidFill>
                  <a:schemeClr val="tx1"/>
                </a:solidFill>
                <a:latin typeface="Times New Roman" pitchFamily="18" charset="0"/>
                <a:ea typeface="黑体" pitchFamily="49" charset="-122"/>
              </a:rPr>
              <a:t>是正确类别时</a:t>
            </a:r>
            <a:r>
              <a:rPr lang="en-US" sz="2200" i="1" dirty="0" err="1">
                <a:solidFill>
                  <a:schemeClr val="tx1"/>
                </a:solidFill>
                <a:latin typeface="Times New Roman" pitchFamily="18" charset="0"/>
                <a:ea typeface="黑体" pitchFamily="49" charset="-122"/>
              </a:rPr>
              <a:t>t</a:t>
            </a:r>
            <a:r>
              <a:rPr lang="en-US" sz="2200" i="1" baseline="-25000" dirty="0" err="1">
                <a:solidFill>
                  <a:schemeClr val="tx1"/>
                </a:solidFill>
                <a:latin typeface="Times New Roman" pitchFamily="18" charset="0"/>
                <a:ea typeface="黑体" pitchFamily="49" charset="-122"/>
              </a:rPr>
              <a:t>k</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的贡献</a:t>
            </a:r>
            <a:endParaRPr lang="en-US" altLang="zh-CN"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sz="2200" i="1" dirty="0">
                <a:solidFill>
                  <a:schemeClr val="tx1"/>
                </a:solidFill>
                <a:latin typeface="Times New Roman" pitchFamily="18" charset="0"/>
                <a:ea typeface="黑体" pitchFamily="49" charset="-122"/>
              </a:rPr>
              <a:t>P</a:t>
            </a:r>
            <a:r>
              <a:rPr lang="en-US" sz="2200" dirty="0">
                <a:solidFill>
                  <a:schemeClr val="tx1"/>
                </a:solidFill>
                <a:latin typeface="Times New Roman" pitchFamily="18" charset="0"/>
                <a:ea typeface="黑体" pitchFamily="49" charset="-122"/>
              </a:rPr>
              <a:t>(</a:t>
            </a:r>
            <a:r>
              <a:rPr lang="en-US" sz="2200" i="1" dirty="0">
                <a:solidFill>
                  <a:schemeClr val="tx1"/>
                </a:solidFill>
                <a:latin typeface="Times New Roman" pitchFamily="18" charset="0"/>
                <a:ea typeface="黑体" pitchFamily="49" charset="-122"/>
              </a:rPr>
              <a:t>c</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是类别</a:t>
            </a:r>
            <a:r>
              <a:rPr lang="en-US" sz="2200" i="1" dirty="0">
                <a:solidFill>
                  <a:schemeClr val="tx1"/>
                </a:solidFill>
                <a:latin typeface="Times New Roman" pitchFamily="18" charset="0"/>
                <a:ea typeface="黑体" pitchFamily="49" charset="-122"/>
              </a:rPr>
              <a:t>c</a:t>
            </a:r>
            <a:r>
              <a:rPr lang="zh-CN" altLang="en-US" sz="2200" dirty="0">
                <a:solidFill>
                  <a:schemeClr val="tx1"/>
                </a:solidFill>
                <a:latin typeface="Times New Roman" pitchFamily="18" charset="0"/>
                <a:ea typeface="黑体" pitchFamily="49" charset="-122"/>
              </a:rPr>
              <a:t>的先验概率</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如果文档的词项无法提供属于哪个类别的信息，那么我们直接选择</a:t>
            </a:r>
            <a:r>
              <a:rPr lang="en-US" sz="2200" i="1" dirty="0">
                <a:solidFill>
                  <a:schemeClr val="tx1"/>
                </a:solidFill>
                <a:latin typeface="Times New Roman" pitchFamily="18" charset="0"/>
                <a:ea typeface="黑体" pitchFamily="49" charset="-122"/>
              </a:rPr>
              <a:t>P</a:t>
            </a:r>
            <a:r>
              <a:rPr lang="en-US" sz="2200" dirty="0">
                <a:solidFill>
                  <a:schemeClr val="tx1"/>
                </a:solidFill>
                <a:latin typeface="Times New Roman" pitchFamily="18" charset="0"/>
                <a:ea typeface="黑体" pitchFamily="49" charset="-122"/>
              </a:rPr>
              <a:t>(</a:t>
            </a:r>
            <a:r>
              <a:rPr lang="en-US" sz="2200" i="1" dirty="0">
                <a:solidFill>
                  <a:schemeClr val="tx1"/>
                </a:solidFill>
                <a:latin typeface="Times New Roman" pitchFamily="18" charset="0"/>
                <a:ea typeface="黑体" pitchFamily="49" charset="-122"/>
              </a:rPr>
              <a:t>c</a:t>
            </a:r>
            <a:r>
              <a:rPr lang="en-US" sz="2200" dirty="0">
                <a:solidFill>
                  <a:schemeClr val="tx1"/>
                </a:solidFill>
                <a:latin typeface="Times New Roman" pitchFamily="18" charset="0"/>
                <a:ea typeface="黑体" pitchFamily="49" charset="-122"/>
              </a:rPr>
              <a:t>)</a:t>
            </a:r>
            <a:r>
              <a:rPr lang="zh-CN" altLang="en-US" sz="2200" dirty="0">
                <a:solidFill>
                  <a:schemeClr val="tx1"/>
                </a:solidFill>
                <a:latin typeface="Times New Roman" pitchFamily="18" charset="0"/>
                <a:ea typeface="黑体" pitchFamily="49" charset="-122"/>
              </a:rPr>
              <a:t>最高的那个类别</a:t>
            </a:r>
            <a:endParaRPr lang="de-DE" sz="2200" i="1" dirty="0">
              <a:solidFill>
                <a:schemeClr val="tx1"/>
              </a:solidFill>
              <a:latin typeface="Times New Roman" pitchFamily="18" charset="0"/>
              <a:ea typeface="黑体" pitchFamily="49" charset="-122"/>
            </a:endParaRPr>
          </a:p>
        </p:txBody>
      </p:sp>
      <p:pic>
        <p:nvPicPr>
          <p:cNvPr id="12" name="Picture 11" descr="1326.png"/>
          <p:cNvPicPr>
            <a:picLocks noChangeAspect="1"/>
          </p:cNvPicPr>
          <p:nvPr/>
        </p:nvPicPr>
        <p:blipFill>
          <a:blip r:embed="rId3" cstate="print"/>
          <a:stretch>
            <a:fillRect/>
          </a:stretch>
        </p:blipFill>
        <p:spPr>
          <a:xfrm>
            <a:off x="2601490" y="2500306"/>
            <a:ext cx="3542146" cy="68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课堂练习</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5000636"/>
            <a:ext cx="8505825" cy="1452700"/>
          </a:xfrm>
          <a:prstGeom prst="rect">
            <a:avLst/>
          </a:prstGeom>
          <a:noFill/>
          <a:ln w="9525">
            <a:noFill/>
            <a:round/>
            <a:headEnd/>
            <a:tailEnd/>
          </a:ln>
        </p:spPr>
        <p:txBody>
          <a:bodyPr/>
          <a:lstStyle/>
          <a:p>
            <a:r>
              <a:rPr lang="zh-CN" altLang="en-US" dirty="0">
                <a:solidFill>
                  <a:srgbClr val="00B050"/>
                </a:solidFill>
                <a:latin typeface="Times New Roman" pitchFamily="18" charset="0"/>
                <a:ea typeface="黑体" pitchFamily="49" charset="-122"/>
              </a:rPr>
              <a:t>对于★ 对应的文档，在下列分类器下，分别应该属于哪个类</a:t>
            </a:r>
            <a:r>
              <a:rPr lang="en-US" dirty="0">
                <a:solidFill>
                  <a:schemeClr val="tx1"/>
                </a:solidFill>
                <a:latin typeface="Times New Roman" pitchFamily="18" charset="0"/>
                <a:ea typeface="黑体" pitchFamily="49" charset="-122"/>
              </a:rPr>
              <a:t>:</a:t>
            </a:r>
          </a:p>
          <a:p>
            <a:endParaRPr lang="en-US" dirty="0">
              <a:solidFill>
                <a:schemeClr val="tx1"/>
              </a:solidFill>
              <a:latin typeface="Times New Roman" pitchFamily="18" charset="0"/>
              <a:ea typeface="黑体" pitchFamily="49" charset="-122"/>
            </a:endParaRPr>
          </a:p>
          <a:p>
            <a:r>
              <a:rPr lang="de-DE" dirty="0">
                <a:solidFill>
                  <a:schemeClr val="tx1"/>
                </a:solidFill>
                <a:latin typeface="Times New Roman" pitchFamily="18" charset="0"/>
                <a:ea typeface="黑体" pitchFamily="49" charset="-122"/>
              </a:rPr>
              <a:t>(i) 1-NN (</a:t>
            </a:r>
            <a:r>
              <a:rPr lang="de-DE" dirty="0" err="1">
                <a:solidFill>
                  <a:schemeClr val="tx1"/>
                </a:solidFill>
                <a:latin typeface="Times New Roman" pitchFamily="18" charset="0"/>
                <a:ea typeface="黑体" pitchFamily="49" charset="-122"/>
              </a:rPr>
              <a:t>ii</a:t>
            </a:r>
            <a:r>
              <a:rPr lang="de-DE" dirty="0">
                <a:solidFill>
                  <a:schemeClr val="tx1"/>
                </a:solidFill>
                <a:latin typeface="Times New Roman" pitchFamily="18" charset="0"/>
                <a:ea typeface="黑体" pitchFamily="49" charset="-122"/>
              </a:rPr>
              <a:t>) 3-NN (</a:t>
            </a:r>
            <a:r>
              <a:rPr lang="de-DE" dirty="0" err="1">
                <a:solidFill>
                  <a:schemeClr val="tx1"/>
                </a:solidFill>
                <a:latin typeface="Times New Roman" pitchFamily="18" charset="0"/>
                <a:ea typeface="黑体" pitchFamily="49" charset="-122"/>
              </a:rPr>
              <a:t>iii</a:t>
            </a:r>
            <a:r>
              <a:rPr lang="de-DE" dirty="0">
                <a:solidFill>
                  <a:schemeClr val="tx1"/>
                </a:solidFill>
                <a:latin typeface="Times New Roman" pitchFamily="18" charset="0"/>
                <a:ea typeface="黑体" pitchFamily="49" charset="-122"/>
              </a:rPr>
              <a:t>) 9-NN (</a:t>
            </a:r>
            <a:r>
              <a:rPr lang="de-DE" dirty="0" err="1">
                <a:solidFill>
                  <a:schemeClr val="tx1"/>
                </a:solidFill>
                <a:latin typeface="Times New Roman" pitchFamily="18" charset="0"/>
                <a:ea typeface="黑体" pitchFamily="49" charset="-122"/>
              </a:rPr>
              <a:t>iv</a:t>
            </a:r>
            <a:r>
              <a:rPr lang="de-DE" dirty="0">
                <a:solidFill>
                  <a:schemeClr val="tx1"/>
                </a:solidFill>
                <a:latin typeface="Times New Roman" pitchFamily="18" charset="0"/>
                <a:ea typeface="黑体" pitchFamily="49" charset="-122"/>
              </a:rPr>
              <a:t>) 15-NN (v) </a:t>
            </a:r>
            <a:r>
              <a:rPr lang="de-DE" dirty="0" err="1">
                <a:solidFill>
                  <a:schemeClr val="tx1"/>
                </a:solidFill>
                <a:latin typeface="Times New Roman" pitchFamily="18" charset="0"/>
                <a:ea typeface="黑体" pitchFamily="49" charset="-122"/>
              </a:rPr>
              <a:t>Rocchio</a:t>
            </a:r>
            <a:r>
              <a:rPr lang="de-DE" dirty="0">
                <a:solidFill>
                  <a:schemeClr val="tx1"/>
                </a:solidFill>
                <a:latin typeface="Times New Roman" pitchFamily="18" charset="0"/>
                <a:ea typeface="黑体" pitchFamily="49" charset="-122"/>
              </a:rPr>
              <a:t>?</a:t>
            </a:r>
            <a:endParaRPr lang="en-US" sz="8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41.png"/>
          <p:cNvPicPr>
            <a:picLocks noChangeAspect="1"/>
          </p:cNvPicPr>
          <p:nvPr/>
        </p:nvPicPr>
        <p:blipFill>
          <a:blip r:embed="rId3" cstate="print"/>
          <a:stretch>
            <a:fillRect/>
          </a:stretch>
        </p:blipFill>
        <p:spPr>
          <a:xfrm>
            <a:off x="357158" y="2214554"/>
            <a:ext cx="8152082" cy="192383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kNN</a:t>
            </a:r>
            <a:r>
              <a:rPr lang="zh-CN" altLang="en-US" sz="3600" dirty="0">
                <a:solidFill>
                  <a:schemeClr val="tx1"/>
                </a:solidFill>
                <a:latin typeface="Times New Roman" pitchFamily="18" charset="0"/>
                <a:ea typeface="黑体" pitchFamily="49" charset="-122"/>
              </a:rPr>
              <a:t>的时间复杂度</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180975" y="1777091"/>
            <a:ext cx="8505825" cy="3160942"/>
          </a:xfrm>
          <a:prstGeom prst="rect">
            <a:avLst/>
          </a:prstGeom>
          <a:noFill/>
          <a:ln w="9525">
            <a:noFill/>
            <a:round/>
            <a:headEnd/>
            <a:tailEnd/>
          </a:ln>
        </p:spPr>
        <p:txBody>
          <a:bodyPr/>
          <a:lstStyle/>
          <a:p>
            <a:pPr>
              <a:buClr>
                <a:srgbClr val="336699"/>
              </a:buClr>
            </a:pPr>
            <a:r>
              <a:rPr lang="en-US" dirty="0">
                <a:solidFill>
                  <a:schemeClr val="tx1"/>
                </a:solidFill>
                <a:latin typeface="Times New Roman" pitchFamily="18" charset="0"/>
                <a:ea typeface="黑体" pitchFamily="49" charset="-122"/>
              </a:rPr>
              <a:t>	</a:t>
            </a:r>
            <a:r>
              <a:rPr lang="en-US" b="1" dirty="0">
                <a:solidFill>
                  <a:schemeClr val="tx1"/>
                </a:solidFill>
                <a:latin typeface="Times New Roman" pitchFamily="18" charset="0"/>
                <a:ea typeface="黑体" pitchFamily="49" charset="-122"/>
              </a:rPr>
              <a:t>    </a:t>
            </a:r>
            <a:r>
              <a:rPr lang="en-US" b="1" dirty="0" err="1">
                <a:solidFill>
                  <a:schemeClr val="tx1"/>
                </a:solidFill>
                <a:latin typeface="Times New Roman" pitchFamily="18" charset="0"/>
                <a:ea typeface="黑体" pitchFamily="49" charset="-122"/>
              </a:rPr>
              <a:t>kNN</a:t>
            </a:r>
            <a:r>
              <a:rPr lang="en-US" b="1" dirty="0">
                <a:solidFill>
                  <a:schemeClr val="tx1"/>
                </a:solidFill>
                <a:latin typeface="Times New Roman" pitchFamily="18" charset="0"/>
                <a:ea typeface="黑体" pitchFamily="49" charset="-122"/>
              </a:rPr>
              <a:t> (</a:t>
            </a:r>
            <a:r>
              <a:rPr lang="zh-CN" altLang="en-US" b="1" dirty="0">
                <a:solidFill>
                  <a:schemeClr val="tx1"/>
                </a:solidFill>
                <a:latin typeface="Times New Roman" pitchFamily="18" charset="0"/>
                <a:ea typeface="黑体" pitchFamily="49" charset="-122"/>
              </a:rPr>
              <a:t>包括训练集的预处理</a:t>
            </a:r>
            <a:r>
              <a:rPr lang="en-US" b="1" dirty="0">
                <a:solidFill>
                  <a:schemeClr val="tx1"/>
                </a:solidFill>
                <a:latin typeface="Times New Roman" pitchFamily="18" charset="0"/>
                <a:ea typeface="黑体" pitchFamily="49" charset="-122"/>
              </a:rPr>
              <a:t>)</a:t>
            </a:r>
          </a:p>
          <a:p>
            <a:pPr>
              <a:buClr>
                <a:srgbClr val="336699"/>
              </a:buClr>
            </a:pPr>
            <a:r>
              <a:rPr lang="de-DE" dirty="0">
                <a:solidFill>
                  <a:schemeClr val="tx1"/>
                </a:solidFill>
                <a:latin typeface="Times New Roman" pitchFamily="18" charset="0"/>
                <a:ea typeface="黑体" pitchFamily="49" charset="-122"/>
              </a:rPr>
              <a:t>          </a:t>
            </a:r>
          </a:p>
          <a:p>
            <a:pPr>
              <a:buClr>
                <a:srgbClr val="336699"/>
              </a:buClr>
            </a:pPr>
            <a:r>
              <a:rPr lang="de-DE"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训练</a:t>
            </a:r>
            <a:endParaRPr lang="de-DE" dirty="0">
              <a:solidFill>
                <a:schemeClr val="tx1"/>
              </a:solidFill>
              <a:latin typeface="Times New Roman" pitchFamily="18" charset="0"/>
              <a:ea typeface="黑体" pitchFamily="49" charset="-122"/>
            </a:endParaRPr>
          </a:p>
          <a:p>
            <a:pPr>
              <a:buClr>
                <a:srgbClr val="336699"/>
              </a:buClr>
            </a:pP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测试</a:t>
            </a:r>
            <a:r>
              <a:rPr lang="de-DE" dirty="0">
                <a:solidFill>
                  <a:schemeClr val="tx1"/>
                </a:solidFill>
                <a:latin typeface="Times New Roman" pitchFamily="18" charset="0"/>
                <a:ea typeface="黑体" pitchFamily="49" charset="-122"/>
              </a:rPr>
              <a:t> </a:t>
            </a:r>
          </a:p>
          <a:p>
            <a:pPr>
              <a:buClr>
                <a:srgbClr val="336699"/>
              </a:buClr>
            </a:pP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dirty="0" err="1">
                <a:solidFill>
                  <a:schemeClr val="tx1"/>
                </a:solidFill>
                <a:latin typeface="Times New Roman" pitchFamily="18" charset="0"/>
                <a:ea typeface="黑体" pitchFamily="49" charset="-122"/>
              </a:rPr>
              <a:t>kNN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测试时间复杂度与训练集的大小成正比</a:t>
            </a:r>
            <a:r>
              <a:rPr lang="en-US" dirty="0">
                <a:solidFill>
                  <a:schemeClr val="tx1"/>
                </a:solidFill>
                <a:latin typeface="Times New Roman" pitchFamily="18" charset="0"/>
                <a:ea typeface="黑体" pitchFamily="49" charset="-122"/>
              </a:rPr>
              <a:t>!</a:t>
            </a:r>
          </a:p>
          <a:p>
            <a:pPr lvl="1">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训练集越大，对测试文档分类的时间越长</a:t>
            </a: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在大训练集情况下，</a:t>
            </a:r>
            <a:r>
              <a:rPr lang="en-US"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效率较低</a:t>
            </a:r>
            <a:endParaRPr lang="en-US" sz="88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421.png"/>
          <p:cNvPicPr>
            <a:picLocks noChangeAspect="1"/>
          </p:cNvPicPr>
          <p:nvPr/>
        </p:nvPicPr>
        <p:blipFill>
          <a:blip r:embed="rId3" cstate="print"/>
          <a:stretch>
            <a:fillRect/>
          </a:stretch>
        </p:blipFill>
        <p:spPr>
          <a:xfrm>
            <a:off x="1835696" y="2564944"/>
            <a:ext cx="1298570" cy="360000"/>
          </a:xfrm>
          <a:prstGeom prst="rect">
            <a:avLst/>
          </a:prstGeom>
        </p:spPr>
      </p:pic>
      <p:pic>
        <p:nvPicPr>
          <p:cNvPr id="7" name="Picture 6" descr="14422.png"/>
          <p:cNvPicPr>
            <a:picLocks noChangeAspect="1"/>
          </p:cNvPicPr>
          <p:nvPr/>
        </p:nvPicPr>
        <p:blipFill>
          <a:blip r:embed="rId4" cstate="print"/>
          <a:stretch>
            <a:fillRect/>
          </a:stretch>
        </p:blipFill>
        <p:spPr>
          <a:xfrm>
            <a:off x="1835696" y="2986895"/>
            <a:ext cx="4436306" cy="32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kNN: </a:t>
            </a:r>
            <a:r>
              <a:rPr lang="zh-CN" altLang="en-US" sz="3600" dirty="0">
                <a:solidFill>
                  <a:schemeClr val="tx1"/>
                </a:solidFill>
                <a:latin typeface="Times New Roman" pitchFamily="18" charset="0"/>
                <a:ea typeface="黑体" pitchFamily="49" charset="-122"/>
              </a:rPr>
              <a:t>讨论</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592" y="155335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不需要训练过程</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但是，文档的线性预处理过程和朴素贝叶斯的训练开销相当</a:t>
            </a:r>
            <a:endParaRPr lang="de-DE"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对于训练集来说我们一般都要进行预处理，因此现实当中</a:t>
            </a:r>
            <a:r>
              <a:rPr lang="en-US" altLang="zh-CN" sz="2200" dirty="0" err="1">
                <a:solidFill>
                  <a:schemeClr val="tx1"/>
                </a:solidFill>
                <a:latin typeface="Times New Roman" pitchFamily="18" charset="0"/>
                <a:ea typeface="黑体" pitchFamily="49" charset="-122"/>
              </a:rPr>
              <a:t>kNN</a:t>
            </a:r>
            <a:r>
              <a:rPr lang="zh-CN" altLang="en-US" sz="2200" dirty="0">
                <a:solidFill>
                  <a:schemeClr val="tx1"/>
                </a:solidFill>
                <a:latin typeface="Times New Roman" pitchFamily="18" charset="0"/>
                <a:ea typeface="黑体" pitchFamily="49" charset="-122"/>
              </a:rPr>
              <a:t>的训练时间是线性的。</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当训练集非常大的时候，</a:t>
            </a:r>
            <a:r>
              <a:rPr lang="en-US"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分类的精度很高</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如果训练集很小，</a:t>
            </a: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可能效果很差。</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倾向于大类，可以将相似度考虑在内来缓解这个问题。</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63</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基于向量空间的分类方法</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Rocchio</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kNN</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336699"/>
                </a:solidFill>
                <a:latin typeface="Times New Roman" pitchFamily="18" charset="0"/>
                <a:ea typeface="黑体" pitchFamily="49" charset="-122"/>
              </a:rPr>
              <a:t>线性分类器</a:t>
            </a:r>
            <a:endParaRPr lang="en-US" sz="30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BDD3E9"/>
                </a:solidFill>
                <a:latin typeface="Times New Roman" pitchFamily="18" charset="0"/>
                <a:ea typeface="黑体" pitchFamily="49" charset="-122"/>
              </a:rPr>
              <a:t>多类情况</a:t>
            </a: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500174"/>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定义：</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线性分类器计算特征值的一个线性加权和</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决策规则：</a:t>
            </a:r>
            <a:r>
              <a:rPr lang="de-DE" sz="2200" dirty="0">
                <a:solidFill>
                  <a:schemeClr val="tx1"/>
                </a:solidFill>
                <a:latin typeface="Times New Roman" pitchFamily="18" charset="0"/>
                <a:ea typeface="黑体" pitchFamily="49" charset="-122"/>
              </a:rPr>
              <a:t>  </a:t>
            </a:r>
            <a:endParaRPr lang="el-GR"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其中，     是一个参数</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首先，我们仅考虑二元分类器</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从几何上说，二元分类器相当于二维平面上的一条直线、三维空间中的一个平面或者更高维下的超平面，称为分类面</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基于训练集来寻找该分类面</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寻找分类面的方法：感知机</a:t>
            </a:r>
            <a:r>
              <a:rPr lang="en-US" altLang="zh-CN" dirty="0">
                <a:solidFill>
                  <a:schemeClr val="tx1"/>
                </a:solidFill>
                <a:latin typeface="Times New Roman" pitchFamily="18" charset="0"/>
                <a:ea typeface="黑体" pitchFamily="49" charset="-122"/>
              </a:rPr>
              <a:t>(</a:t>
            </a:r>
            <a:r>
              <a:rPr lang="en-US" dirty="0" err="1">
                <a:solidFill>
                  <a:schemeClr val="tx1"/>
                </a:solidFill>
                <a:latin typeface="Times New Roman" pitchFamily="18" charset="0"/>
                <a:ea typeface="黑体" pitchFamily="49" charset="-122"/>
              </a:rPr>
              <a:t>Perceptron</a:t>
            </a:r>
            <a:r>
              <a:rPr lang="en-US"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a:t>
            </a: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Rocchio</a:t>
            </a:r>
            <a:r>
              <a:rPr lang="en-US" dirty="0">
                <a:solidFill>
                  <a:schemeClr val="tx1"/>
                </a:solidFill>
                <a:latin typeface="Times New Roman" pitchFamily="18" charset="0"/>
                <a:ea typeface="黑体" pitchFamily="49" charset="-122"/>
              </a:rPr>
              <a:t>, Naïve </a:t>
            </a:r>
            <a:r>
              <a:rPr lang="en-US" dirty="0" err="1">
                <a:solidFill>
                  <a:schemeClr val="tx1"/>
                </a:solidFill>
                <a:latin typeface="Times New Roman" pitchFamily="18" charset="0"/>
                <a:ea typeface="黑体" pitchFamily="49" charset="-122"/>
              </a:rPr>
              <a:t>Bayes</a:t>
            </a:r>
            <a:r>
              <a:rPr lang="en-US"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我们将解释为什么后两种方法也是二元分类器</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假设：分类是线性可分的</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451.png"/>
          <p:cNvPicPr>
            <a:picLocks noChangeAspect="1"/>
          </p:cNvPicPr>
          <p:nvPr/>
        </p:nvPicPr>
        <p:blipFill>
          <a:blip r:embed="rId3" cstate="print"/>
          <a:stretch>
            <a:fillRect/>
          </a:stretch>
        </p:blipFill>
        <p:spPr>
          <a:xfrm>
            <a:off x="6732240" y="1844824"/>
            <a:ext cx="1012968" cy="432000"/>
          </a:xfrm>
          <a:prstGeom prst="rect">
            <a:avLst/>
          </a:prstGeom>
        </p:spPr>
      </p:pic>
      <p:pic>
        <p:nvPicPr>
          <p:cNvPr id="9" name="Picture 8" descr="14453.png"/>
          <p:cNvPicPr>
            <a:picLocks noChangeAspect="1"/>
          </p:cNvPicPr>
          <p:nvPr/>
        </p:nvPicPr>
        <p:blipFill>
          <a:blip r:embed="rId4" cstate="print"/>
          <a:stretch>
            <a:fillRect/>
          </a:stretch>
        </p:blipFill>
        <p:spPr>
          <a:xfrm>
            <a:off x="2267744" y="2780928"/>
            <a:ext cx="257141" cy="360000"/>
          </a:xfrm>
          <a:prstGeom prst="rect">
            <a:avLst/>
          </a:prstGeom>
        </p:spPr>
      </p:pic>
      <p:pic>
        <p:nvPicPr>
          <p:cNvPr id="8" name="Picture 7" descr="14454.png"/>
          <p:cNvPicPr>
            <a:picLocks noChangeAspect="1"/>
          </p:cNvPicPr>
          <p:nvPr/>
        </p:nvPicPr>
        <p:blipFill>
          <a:blip r:embed="rId5" cstate="print"/>
          <a:stretch>
            <a:fillRect/>
          </a:stretch>
        </p:blipFill>
        <p:spPr>
          <a:xfrm>
            <a:off x="2915816" y="2348880"/>
            <a:ext cx="1736307"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一维下的线性分类器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86314" y="1785926"/>
            <a:ext cx="4143404"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一维下的分类器是方程</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w</a:t>
            </a:r>
            <a:r>
              <a:rPr lang="de-DE" baseline="-25000" dirty="0">
                <a:solidFill>
                  <a:schemeClr val="tx1"/>
                </a:solidFill>
                <a:latin typeface="Times New Roman" pitchFamily="18" charset="0"/>
                <a:ea typeface="黑体" pitchFamily="49" charset="-122"/>
              </a:rPr>
              <a:t>1</a:t>
            </a:r>
            <a:r>
              <a:rPr lang="de-DE" i="1" dirty="0">
                <a:solidFill>
                  <a:schemeClr val="tx1"/>
                </a:solidFill>
                <a:latin typeface="Times New Roman" pitchFamily="18" charset="0"/>
                <a:ea typeface="黑体" pitchFamily="49" charset="-122"/>
              </a:rPr>
              <a:t>d</a:t>
            </a:r>
            <a:r>
              <a:rPr lang="de-DE" baseline="-25000" dirty="0">
                <a:solidFill>
                  <a:schemeClr val="tx1"/>
                </a:solidFill>
                <a:latin typeface="Times New Roman" pitchFamily="18" charset="0"/>
                <a:ea typeface="黑体" pitchFamily="49" charset="-122"/>
              </a:rPr>
              <a:t>1</a:t>
            </a:r>
            <a:r>
              <a:rPr lang="de-DE" dirty="0">
                <a:solidFill>
                  <a:schemeClr val="tx1"/>
                </a:solidFill>
                <a:latin typeface="Times New Roman" pitchFamily="18" charset="0"/>
                <a:ea typeface="黑体" pitchFamily="49" charset="-122"/>
              </a:rPr>
              <a:t> = </a:t>
            </a:r>
            <a:r>
              <a:rPr lang="el-GR" dirty="0">
                <a:solidFill>
                  <a:schemeClr val="tx1"/>
                </a:solidFill>
                <a:latin typeface="Times New Roman" pitchFamily="18" charset="0"/>
                <a:ea typeface="黑体" pitchFamily="49" charset="-122"/>
              </a:rPr>
              <a:t>θ</a:t>
            </a:r>
            <a:r>
              <a:rPr lang="zh-CN" altLang="en-US" dirty="0">
                <a:solidFill>
                  <a:schemeClr val="tx1"/>
                </a:solidFill>
                <a:latin typeface="Times New Roman" pitchFamily="18" charset="0"/>
                <a:ea typeface="黑体" pitchFamily="49" charset="-122"/>
              </a:rPr>
              <a:t>对应的点</a:t>
            </a:r>
            <a:endParaRPr lang="el-GR"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点的位置是</a:t>
            </a:r>
            <a:r>
              <a:rPr lang="el-GR" dirty="0">
                <a:solidFill>
                  <a:schemeClr val="tx1"/>
                </a:solidFill>
                <a:latin typeface="Times New Roman" pitchFamily="18" charset="0"/>
                <a:ea typeface="黑体" pitchFamily="49" charset="-122"/>
              </a:rPr>
              <a:t>θ/</a:t>
            </a:r>
            <a:r>
              <a:rPr lang="de-DE" i="1" dirty="0">
                <a:solidFill>
                  <a:schemeClr val="tx1"/>
                </a:solidFill>
                <a:latin typeface="Times New Roman" pitchFamily="18" charset="0"/>
                <a:ea typeface="黑体" pitchFamily="49" charset="-122"/>
              </a:rPr>
              <a:t>w</a:t>
            </a:r>
            <a:r>
              <a:rPr lang="de-DE" baseline="-25000" dirty="0">
                <a:solidFill>
                  <a:schemeClr val="tx1"/>
                </a:solidFill>
                <a:latin typeface="Times New Roman" pitchFamily="18" charset="0"/>
                <a:ea typeface="黑体" pitchFamily="49" charset="-122"/>
              </a:rPr>
              <a:t>1</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那些满足</a:t>
            </a:r>
            <a:r>
              <a:rPr lang="en-US" i="1" dirty="0">
                <a:solidFill>
                  <a:schemeClr val="tx1"/>
                </a:solidFill>
                <a:latin typeface="Times New Roman" pitchFamily="18" charset="0"/>
                <a:ea typeface="黑体" pitchFamily="49" charset="-122"/>
              </a:rPr>
              <a:t>w</a:t>
            </a:r>
            <a:r>
              <a:rPr lang="en-US" baseline="-25000" dirty="0">
                <a:solidFill>
                  <a:schemeClr val="tx1"/>
                </a:solidFill>
                <a:latin typeface="Times New Roman" pitchFamily="18" charset="0"/>
                <a:ea typeface="黑体" pitchFamily="49" charset="-122"/>
              </a:rPr>
              <a:t>1</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a:t>
            </a:r>
            <a:r>
              <a:rPr lang="en-US" altLang="zh-CN" dirty="0">
                <a:solidFill>
                  <a:schemeClr val="tx1"/>
                </a:solidFill>
                <a:latin typeface="Times New Roman" pitchFamily="18" charset="0"/>
                <a:ea typeface="黑体" pitchFamily="49" charset="-122"/>
              </a:rPr>
              <a:t> θ</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的点</a:t>
            </a:r>
            <a:r>
              <a:rPr lang="en-US" altLang="zh-CN" i="1" dirty="0">
                <a:solidFill>
                  <a:schemeClr val="tx1"/>
                </a:solidFill>
                <a:latin typeface="Times New Roman" pitchFamily="18" charset="0"/>
                <a:ea typeface="黑体" pitchFamily="49" charset="-122"/>
              </a:rPr>
              <a:t>d</a:t>
            </a:r>
            <a:r>
              <a:rPr lang="en-US" altLang="zh-CN" baseline="-25000" dirty="0">
                <a:solidFill>
                  <a:schemeClr val="tx1"/>
                </a:solidFill>
                <a:latin typeface="Times New Roman" pitchFamily="18" charset="0"/>
                <a:ea typeface="黑体" pitchFamily="49" charset="-122"/>
              </a:rPr>
              <a:t>1 </a:t>
            </a:r>
            <a:r>
              <a:rPr lang="zh-CN" altLang="en-US" dirty="0">
                <a:solidFill>
                  <a:schemeClr val="tx1"/>
                </a:solidFill>
                <a:latin typeface="Times New Roman" pitchFamily="18" charset="0"/>
                <a:ea typeface="黑体" pitchFamily="49" charset="-122"/>
              </a:rPr>
              <a:t>属于类别</a:t>
            </a:r>
            <a:r>
              <a:rPr lang="en-US" altLang="zh-CN" i="1" dirty="0">
                <a:solidFill>
                  <a:schemeClr val="tx1"/>
                </a:solidFill>
                <a:latin typeface="Times New Roman" pitchFamily="18" charset="0"/>
                <a:ea typeface="黑体" pitchFamily="49" charset="-122"/>
              </a:rPr>
              <a:t>c</a:t>
            </a:r>
            <a:endParaRPr lang="en-US" i="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而那些</a:t>
            </a:r>
            <a:r>
              <a:rPr lang="en-US" i="1" dirty="0">
                <a:solidFill>
                  <a:schemeClr val="tx1"/>
                </a:solidFill>
                <a:latin typeface="Times New Roman" pitchFamily="18" charset="0"/>
                <a:ea typeface="黑体" pitchFamily="49" charset="-122"/>
              </a:rPr>
              <a:t>w</a:t>
            </a:r>
            <a:r>
              <a:rPr lang="en-US" baseline="-25000" dirty="0">
                <a:solidFill>
                  <a:schemeClr val="tx1"/>
                </a:solidFill>
                <a:latin typeface="Times New Roman" pitchFamily="18" charset="0"/>
                <a:ea typeface="黑体" pitchFamily="49" charset="-122"/>
              </a:rPr>
              <a:t>1</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&lt; θ</a:t>
            </a:r>
            <a:r>
              <a:rPr lang="zh-CN" altLang="en-US" dirty="0">
                <a:solidFill>
                  <a:schemeClr val="tx1"/>
                </a:solidFill>
                <a:latin typeface="Times New Roman" pitchFamily="18" charset="0"/>
                <a:ea typeface="黑体" pitchFamily="49" charset="-122"/>
              </a:rPr>
              <a:t>的点</a:t>
            </a:r>
            <a:r>
              <a:rPr lang="en-US" altLang="zh-CN" i="1" dirty="0">
                <a:solidFill>
                  <a:schemeClr val="tx1"/>
                </a:solidFill>
                <a:latin typeface="Times New Roman" pitchFamily="18" charset="0"/>
                <a:ea typeface="黑体" pitchFamily="49" charset="-122"/>
              </a:rPr>
              <a:t>d</a:t>
            </a:r>
            <a:r>
              <a:rPr lang="en-US" altLang="zh-CN" baseline="-25000" dirty="0">
                <a:solidFill>
                  <a:schemeClr val="tx1"/>
                </a:solidFill>
                <a:latin typeface="Times New Roman" pitchFamily="18" charset="0"/>
                <a:ea typeface="黑体" pitchFamily="49" charset="-122"/>
              </a:rPr>
              <a:t>1 </a:t>
            </a:r>
            <a:r>
              <a:rPr lang="zh-CN" altLang="en-US" dirty="0">
                <a:solidFill>
                  <a:schemeClr val="tx1"/>
                </a:solidFill>
                <a:latin typeface="Times New Roman" pitchFamily="18" charset="0"/>
                <a:ea typeface="黑体" pitchFamily="49" charset="-122"/>
              </a:rPr>
              <a:t>属于类别</a:t>
            </a:r>
            <a:r>
              <a:rPr lang="de-DE" dirty="0">
                <a:solidFill>
                  <a:schemeClr val="tx1"/>
                </a:solidFill>
                <a:latin typeface="Times New Roman" pitchFamily="18" charset="0"/>
                <a:ea typeface="黑体" pitchFamily="49" charset="-122"/>
              </a:rPr>
              <a:t>   </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7" name="Picture 6" descr="14461.png"/>
          <p:cNvPicPr>
            <a:picLocks noChangeAspect="1"/>
          </p:cNvPicPr>
          <p:nvPr/>
        </p:nvPicPr>
        <p:blipFill>
          <a:blip r:embed="rId3" cstate="print"/>
          <a:stretch>
            <a:fillRect/>
          </a:stretch>
        </p:blipFill>
        <p:spPr>
          <a:xfrm>
            <a:off x="214282" y="3310138"/>
            <a:ext cx="4885304" cy="547490"/>
          </a:xfrm>
          <a:prstGeom prst="rect">
            <a:avLst/>
          </a:prstGeom>
        </p:spPr>
      </p:pic>
      <p:pic>
        <p:nvPicPr>
          <p:cNvPr id="8" name="Picture 7" descr="14462.png"/>
          <p:cNvPicPr>
            <a:picLocks noChangeAspect="1"/>
          </p:cNvPicPr>
          <p:nvPr/>
        </p:nvPicPr>
        <p:blipFill>
          <a:blip r:embed="rId4" cstate="print"/>
          <a:stretch>
            <a:fillRect/>
          </a:stretch>
        </p:blipFill>
        <p:spPr>
          <a:xfrm>
            <a:off x="6876256" y="4293136"/>
            <a:ext cx="304618" cy="36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二维平面下的线性分类器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14876" y="1785926"/>
            <a:ext cx="4214842"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二维下的分类器是方程</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baseline="-25000" dirty="0">
                <a:solidFill>
                  <a:schemeClr val="tx1"/>
                </a:solidFill>
                <a:latin typeface="Times New Roman" pitchFamily="18" charset="0"/>
                <a:ea typeface="黑体" pitchFamily="49" charset="-122"/>
              </a:rPr>
              <a:t>1</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1</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baseline="-25000" dirty="0">
                <a:solidFill>
                  <a:schemeClr val="tx1"/>
                </a:solidFill>
                <a:latin typeface="Times New Roman" pitchFamily="18" charset="0"/>
                <a:ea typeface="黑体" pitchFamily="49" charset="-122"/>
              </a:rPr>
              <a:t>2</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2</a:t>
            </a:r>
            <a:r>
              <a:rPr lang="de-DE" altLang="zh-CN" dirty="0">
                <a:solidFill>
                  <a:schemeClr val="tx1"/>
                </a:solidFill>
                <a:latin typeface="Times New Roman" pitchFamily="18" charset="0"/>
                <a:ea typeface="黑体" pitchFamily="49" charset="-122"/>
              </a:rPr>
              <a:t> = </a:t>
            </a:r>
            <a:r>
              <a:rPr lang="el-GR" altLang="zh-CN" dirty="0">
                <a:solidFill>
                  <a:schemeClr val="tx1"/>
                </a:solidFill>
                <a:latin typeface="Times New Roman" pitchFamily="18" charset="0"/>
                <a:ea typeface="黑体" pitchFamily="49" charset="-122"/>
              </a:rPr>
              <a:t>θ</a:t>
            </a:r>
            <a:r>
              <a:rPr lang="zh-CN" altLang="en-US" dirty="0">
                <a:solidFill>
                  <a:schemeClr val="tx1"/>
                </a:solidFill>
                <a:latin typeface="Times New Roman" pitchFamily="18" charset="0"/>
                <a:ea typeface="黑体" pitchFamily="49" charset="-122"/>
              </a:rPr>
              <a:t>对应的直线</a:t>
            </a:r>
            <a:endParaRPr lang="el-GR"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那些满足</a:t>
            </a:r>
            <a:r>
              <a:rPr lang="de-DE" altLang="zh-CN" i="1" dirty="0">
                <a:solidFill>
                  <a:schemeClr val="tx1"/>
                </a:solidFill>
                <a:latin typeface="Times New Roman" pitchFamily="18" charset="0"/>
                <a:ea typeface="黑体" pitchFamily="49" charset="-122"/>
              </a:rPr>
              <a:t>w</a:t>
            </a:r>
            <a:r>
              <a:rPr lang="de-DE" altLang="zh-CN" baseline="-25000" dirty="0">
                <a:solidFill>
                  <a:schemeClr val="tx1"/>
                </a:solidFill>
                <a:latin typeface="Times New Roman" pitchFamily="18" charset="0"/>
                <a:ea typeface="黑体" pitchFamily="49" charset="-122"/>
              </a:rPr>
              <a:t>1</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1</a:t>
            </a:r>
            <a:r>
              <a:rPr lang="de-DE" altLang="zh-CN" dirty="0">
                <a:solidFill>
                  <a:schemeClr val="tx1"/>
                </a:solidFill>
                <a:latin typeface="Times New Roman" pitchFamily="18" charset="0"/>
                <a:ea typeface="黑体" pitchFamily="49" charset="-122"/>
              </a:rPr>
              <a:t> + </a:t>
            </a:r>
            <a:r>
              <a:rPr lang="de-DE" altLang="zh-CN" i="1" dirty="0">
                <a:solidFill>
                  <a:schemeClr val="tx1"/>
                </a:solidFill>
                <a:latin typeface="Times New Roman" pitchFamily="18" charset="0"/>
                <a:ea typeface="黑体" pitchFamily="49" charset="-122"/>
              </a:rPr>
              <a:t>w</a:t>
            </a:r>
            <a:r>
              <a:rPr lang="de-DE" altLang="zh-CN" baseline="-25000" dirty="0">
                <a:solidFill>
                  <a:schemeClr val="tx1"/>
                </a:solidFill>
                <a:latin typeface="Times New Roman" pitchFamily="18" charset="0"/>
                <a:ea typeface="黑体" pitchFamily="49" charset="-122"/>
              </a:rPr>
              <a:t>2</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2</a:t>
            </a:r>
            <a:r>
              <a:rPr lang="de-DE" altLang="zh-CN" dirty="0">
                <a:solidFill>
                  <a:schemeClr val="tx1"/>
                </a:solidFill>
                <a:latin typeface="Times New Roman" pitchFamily="18" charset="0"/>
                <a:ea typeface="黑体" pitchFamily="49" charset="-122"/>
              </a:rPr>
              <a:t> ≥ </a:t>
            </a:r>
            <a:r>
              <a:rPr lang="el-GR" altLang="zh-CN" dirty="0">
                <a:solidFill>
                  <a:schemeClr val="tx1"/>
                </a:solidFill>
                <a:latin typeface="Times New Roman" pitchFamily="18" charset="0"/>
                <a:ea typeface="黑体" pitchFamily="49" charset="-122"/>
              </a:rPr>
              <a:t>θ</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的点</a:t>
            </a:r>
            <a:r>
              <a:rPr lang="de-DE" altLang="zh-CN" dirty="0">
                <a:solidFill>
                  <a:schemeClr val="tx1"/>
                </a:solidFill>
                <a:latin typeface="Times New Roman" pitchFamily="18" charset="0"/>
                <a:ea typeface="黑体" pitchFamily="49" charset="-122"/>
              </a:rPr>
              <a:t>(</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1</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2</a:t>
            </a:r>
            <a:r>
              <a:rPr lang="de-DE"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属于类别</a:t>
            </a:r>
            <a:r>
              <a:rPr lang="en-US" altLang="zh-CN" i="1" dirty="0">
                <a:solidFill>
                  <a:schemeClr val="tx1"/>
                </a:solidFill>
                <a:latin typeface="Times New Roman" pitchFamily="18" charset="0"/>
                <a:ea typeface="黑体" pitchFamily="49" charset="-122"/>
              </a:rPr>
              <a:t>c</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那些满足</a:t>
            </a:r>
            <a:r>
              <a:rPr lang="de-DE" altLang="zh-CN" i="1" dirty="0">
                <a:solidFill>
                  <a:schemeClr val="tx1"/>
                </a:solidFill>
                <a:latin typeface="Times New Roman" pitchFamily="18" charset="0"/>
                <a:ea typeface="黑体" pitchFamily="49" charset="-122"/>
              </a:rPr>
              <a:t>w</a:t>
            </a:r>
            <a:r>
              <a:rPr lang="de-DE" altLang="zh-CN" baseline="-25000" dirty="0">
                <a:solidFill>
                  <a:schemeClr val="tx1"/>
                </a:solidFill>
                <a:latin typeface="Times New Roman" pitchFamily="18" charset="0"/>
                <a:ea typeface="黑体" pitchFamily="49" charset="-122"/>
              </a:rPr>
              <a:t>1</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1</a:t>
            </a:r>
            <a:r>
              <a:rPr lang="de-DE" altLang="zh-CN" dirty="0">
                <a:solidFill>
                  <a:schemeClr val="tx1"/>
                </a:solidFill>
                <a:latin typeface="Times New Roman" pitchFamily="18" charset="0"/>
                <a:ea typeface="黑体" pitchFamily="49" charset="-122"/>
              </a:rPr>
              <a:t> + </a:t>
            </a:r>
            <a:r>
              <a:rPr lang="de-DE" altLang="zh-CN" i="1" dirty="0">
                <a:solidFill>
                  <a:schemeClr val="tx1"/>
                </a:solidFill>
                <a:latin typeface="Times New Roman" pitchFamily="18" charset="0"/>
                <a:ea typeface="黑体" pitchFamily="49" charset="-122"/>
              </a:rPr>
              <a:t>w</a:t>
            </a:r>
            <a:r>
              <a:rPr lang="de-DE" altLang="zh-CN" baseline="-25000" dirty="0">
                <a:solidFill>
                  <a:schemeClr val="tx1"/>
                </a:solidFill>
                <a:latin typeface="Times New Roman" pitchFamily="18" charset="0"/>
                <a:ea typeface="黑体" pitchFamily="49" charset="-122"/>
              </a:rPr>
              <a:t>2</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2</a:t>
            </a:r>
            <a:r>
              <a:rPr lang="de-DE" altLang="zh-CN" dirty="0">
                <a:solidFill>
                  <a:schemeClr val="tx1"/>
                </a:solidFill>
                <a:latin typeface="Times New Roman" pitchFamily="18" charset="0"/>
                <a:ea typeface="黑体" pitchFamily="49" charset="-122"/>
              </a:rPr>
              <a:t> </a:t>
            </a:r>
            <a:r>
              <a:rPr lang="en-US" altLang="zh-CN" dirty="0">
                <a:solidFill>
                  <a:schemeClr val="tx1"/>
                </a:solidFill>
                <a:latin typeface="Times New Roman" pitchFamily="18" charset="0"/>
                <a:ea typeface="黑体" pitchFamily="49" charset="-122"/>
              </a:rPr>
              <a:t>&lt;</a:t>
            </a:r>
            <a:r>
              <a:rPr lang="de-DE" altLang="zh-CN" dirty="0">
                <a:solidFill>
                  <a:schemeClr val="tx1"/>
                </a:solidFill>
                <a:latin typeface="Times New Roman" pitchFamily="18" charset="0"/>
                <a:ea typeface="黑体" pitchFamily="49" charset="-122"/>
              </a:rPr>
              <a:t> </a:t>
            </a:r>
            <a:r>
              <a:rPr lang="el-GR" altLang="zh-CN" dirty="0">
                <a:solidFill>
                  <a:schemeClr val="tx1"/>
                </a:solidFill>
                <a:latin typeface="Times New Roman" pitchFamily="18" charset="0"/>
                <a:ea typeface="黑体" pitchFamily="49" charset="-122"/>
              </a:rPr>
              <a:t>θ</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的点</a:t>
            </a:r>
            <a:r>
              <a:rPr lang="de-DE" altLang="zh-CN" dirty="0">
                <a:solidFill>
                  <a:schemeClr val="tx1"/>
                </a:solidFill>
                <a:latin typeface="Times New Roman" pitchFamily="18" charset="0"/>
                <a:ea typeface="黑体" pitchFamily="49" charset="-122"/>
              </a:rPr>
              <a:t>(</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1</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d</a:t>
            </a:r>
            <a:r>
              <a:rPr lang="de-DE" altLang="zh-CN" baseline="-25000" dirty="0">
                <a:solidFill>
                  <a:schemeClr val="tx1"/>
                </a:solidFill>
                <a:latin typeface="Times New Roman" pitchFamily="18" charset="0"/>
                <a:ea typeface="黑体" pitchFamily="49" charset="-122"/>
              </a:rPr>
              <a:t>2</a:t>
            </a:r>
            <a:r>
              <a:rPr lang="de-DE"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属于类别</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4462.png"/>
          <p:cNvPicPr>
            <a:picLocks noChangeAspect="1"/>
          </p:cNvPicPr>
          <p:nvPr/>
        </p:nvPicPr>
        <p:blipFill>
          <a:blip r:embed="rId3" cstate="print"/>
          <a:stretch>
            <a:fillRect/>
          </a:stretch>
        </p:blipFill>
        <p:spPr>
          <a:xfrm>
            <a:off x="8254729" y="4179817"/>
            <a:ext cx="304618" cy="360000"/>
          </a:xfrm>
          <a:prstGeom prst="rect">
            <a:avLst/>
          </a:prstGeom>
        </p:spPr>
      </p:pic>
      <p:pic>
        <p:nvPicPr>
          <p:cNvPr id="9" name="Picture 8" descr="1447.png"/>
          <p:cNvPicPr>
            <a:picLocks noChangeAspect="1"/>
          </p:cNvPicPr>
          <p:nvPr/>
        </p:nvPicPr>
        <p:blipFill>
          <a:blip r:embed="rId4" cstate="print"/>
          <a:stretch>
            <a:fillRect/>
          </a:stretch>
        </p:blipFill>
        <p:spPr>
          <a:xfrm>
            <a:off x="357158" y="1928802"/>
            <a:ext cx="4583768" cy="435771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de-DE" altLang="zh-CN"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三维空间下的线性分类器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14876" y="1785926"/>
            <a:ext cx="4214842" cy="4786346"/>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三维空间下的分类器是方程</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1</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1 </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2</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2 </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3</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3 </a:t>
            </a:r>
            <a:r>
              <a:rPr lang="de-DE" altLang="zh-CN" dirty="0">
                <a:solidFill>
                  <a:schemeClr val="tx1"/>
                </a:solidFill>
                <a:latin typeface="Times New Roman" pitchFamily="18" charset="0"/>
                <a:ea typeface="黑体" pitchFamily="49" charset="-122"/>
              </a:rPr>
              <a:t>= </a:t>
            </a:r>
            <a:r>
              <a:rPr lang="el-GR" altLang="zh-CN" dirty="0">
                <a:solidFill>
                  <a:schemeClr val="tx1"/>
                </a:solidFill>
                <a:latin typeface="Times New Roman" pitchFamily="18" charset="0"/>
                <a:ea typeface="黑体" pitchFamily="49" charset="-122"/>
              </a:rPr>
              <a:t>θ</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对应的平面</a:t>
            </a:r>
            <a:endParaRPr lang="el-GR" altLang="zh-CN"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那些满足</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1</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1 </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2</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2 </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3</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3 </a:t>
            </a:r>
            <a:r>
              <a:rPr lang="de-DE" altLang="zh-CN" dirty="0">
                <a:solidFill>
                  <a:schemeClr val="tx1"/>
                </a:solidFill>
                <a:latin typeface="Times New Roman" pitchFamily="18" charset="0"/>
                <a:ea typeface="黑体" pitchFamily="49" charset="-122"/>
              </a:rPr>
              <a:t>≥ </a:t>
            </a:r>
            <a:r>
              <a:rPr lang="el-GR" altLang="zh-CN" dirty="0">
                <a:solidFill>
                  <a:schemeClr val="tx1"/>
                </a:solidFill>
                <a:latin typeface="Times New Roman" pitchFamily="18" charset="0"/>
                <a:ea typeface="黑体" pitchFamily="49" charset="-122"/>
              </a:rPr>
              <a:t>θ</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的点</a:t>
            </a:r>
            <a:r>
              <a:rPr lang="en-US" altLang="zh-CN" dirty="0">
                <a:solidFill>
                  <a:schemeClr val="tx1"/>
                </a:solidFill>
                <a:latin typeface="Times New Roman" pitchFamily="18" charset="0"/>
                <a:ea typeface="黑体" pitchFamily="49" charset="-122"/>
              </a:rPr>
              <a:t>(</a:t>
            </a:r>
            <a:r>
              <a:rPr lang="en-US" altLang="zh-CN" i="1" dirty="0">
                <a:solidFill>
                  <a:schemeClr val="tx1"/>
                </a:solidFill>
                <a:latin typeface="Times New Roman" pitchFamily="18" charset="0"/>
                <a:ea typeface="黑体" pitchFamily="49" charset="-122"/>
              </a:rPr>
              <a:t>d</a:t>
            </a:r>
            <a:r>
              <a:rPr lang="en-US" altLang="zh-CN" sz="1400" dirty="0">
                <a:solidFill>
                  <a:schemeClr val="tx1"/>
                </a:solidFill>
                <a:latin typeface="Times New Roman" pitchFamily="18" charset="0"/>
                <a:ea typeface="黑体" pitchFamily="49" charset="-122"/>
              </a:rPr>
              <a:t>1 </a:t>
            </a:r>
            <a:r>
              <a:rPr lang="en-US" altLang="zh-CN" i="1" dirty="0">
                <a:solidFill>
                  <a:schemeClr val="tx1"/>
                </a:solidFill>
                <a:latin typeface="Times New Roman" pitchFamily="18" charset="0"/>
                <a:ea typeface="黑体" pitchFamily="49" charset="-122"/>
              </a:rPr>
              <a:t>d</a:t>
            </a:r>
            <a:r>
              <a:rPr lang="en-US" altLang="zh-CN" sz="1400" dirty="0">
                <a:solidFill>
                  <a:schemeClr val="tx1"/>
                </a:solidFill>
                <a:latin typeface="Times New Roman" pitchFamily="18" charset="0"/>
                <a:ea typeface="黑体" pitchFamily="49" charset="-122"/>
              </a:rPr>
              <a:t>2 </a:t>
            </a:r>
            <a:r>
              <a:rPr lang="en-US" altLang="zh-CN" i="1" dirty="0">
                <a:solidFill>
                  <a:schemeClr val="tx1"/>
                </a:solidFill>
                <a:latin typeface="Times New Roman" pitchFamily="18" charset="0"/>
                <a:ea typeface="黑体" pitchFamily="49" charset="-122"/>
              </a:rPr>
              <a:t>d</a:t>
            </a:r>
            <a:r>
              <a:rPr lang="en-US" altLang="zh-CN" sz="1400" dirty="0">
                <a:solidFill>
                  <a:schemeClr val="tx1"/>
                </a:solidFill>
                <a:latin typeface="Times New Roman" pitchFamily="18" charset="0"/>
                <a:ea typeface="黑体" pitchFamily="49" charset="-122"/>
              </a:rPr>
              <a:t>3</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属于类别</a:t>
            </a:r>
            <a:r>
              <a:rPr lang="en-US" altLang="zh-CN" i="1" dirty="0">
                <a:solidFill>
                  <a:schemeClr val="tx1"/>
                </a:solidFill>
                <a:latin typeface="Times New Roman" pitchFamily="18" charset="0"/>
                <a:ea typeface="黑体" pitchFamily="49" charset="-122"/>
              </a:rPr>
              <a:t>c</a:t>
            </a: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那些满足</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1</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1 </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2</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2 </a:t>
            </a:r>
            <a:r>
              <a:rPr lang="de-DE" altLang="zh-CN" dirty="0">
                <a:solidFill>
                  <a:schemeClr val="tx1"/>
                </a:solidFill>
                <a:latin typeface="Times New Roman" pitchFamily="18" charset="0"/>
                <a:ea typeface="黑体" pitchFamily="49" charset="-122"/>
              </a:rPr>
              <a:t>+ </a:t>
            </a:r>
            <a:r>
              <a:rPr lang="de-DE" altLang="zh-CN" i="1" dirty="0">
                <a:solidFill>
                  <a:schemeClr val="tx1"/>
                </a:solidFill>
                <a:latin typeface="Times New Roman" pitchFamily="18" charset="0"/>
                <a:ea typeface="黑体" pitchFamily="49" charset="-122"/>
              </a:rPr>
              <a:t>w</a:t>
            </a:r>
            <a:r>
              <a:rPr lang="de-DE" altLang="zh-CN" sz="1400" dirty="0">
                <a:solidFill>
                  <a:schemeClr val="tx1"/>
                </a:solidFill>
                <a:latin typeface="Times New Roman" pitchFamily="18" charset="0"/>
                <a:ea typeface="黑体" pitchFamily="49" charset="-122"/>
              </a:rPr>
              <a:t>3</a:t>
            </a:r>
            <a:r>
              <a:rPr lang="de-DE" altLang="zh-CN" i="1" dirty="0">
                <a:solidFill>
                  <a:schemeClr val="tx1"/>
                </a:solidFill>
                <a:latin typeface="Times New Roman" pitchFamily="18" charset="0"/>
                <a:ea typeface="黑体" pitchFamily="49" charset="-122"/>
              </a:rPr>
              <a:t>d</a:t>
            </a:r>
            <a:r>
              <a:rPr lang="de-DE" altLang="zh-CN" sz="1400" dirty="0">
                <a:solidFill>
                  <a:schemeClr val="tx1"/>
                </a:solidFill>
                <a:latin typeface="Times New Roman" pitchFamily="18" charset="0"/>
                <a:ea typeface="黑体" pitchFamily="49" charset="-122"/>
              </a:rPr>
              <a:t>3 </a:t>
            </a:r>
            <a:r>
              <a:rPr lang="de-DE" altLang="zh-CN" dirty="0">
                <a:solidFill>
                  <a:schemeClr val="tx1"/>
                </a:solidFill>
                <a:latin typeface="Times New Roman" pitchFamily="18" charset="0"/>
                <a:ea typeface="黑体" pitchFamily="49" charset="-122"/>
              </a:rPr>
              <a:t>&lt; </a:t>
            </a:r>
            <a:r>
              <a:rPr lang="el-GR" altLang="zh-CN" dirty="0">
                <a:solidFill>
                  <a:schemeClr val="tx1"/>
                </a:solidFill>
                <a:latin typeface="Times New Roman" pitchFamily="18" charset="0"/>
                <a:ea typeface="黑体" pitchFamily="49" charset="-122"/>
              </a:rPr>
              <a:t>θ</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的点</a:t>
            </a:r>
            <a:r>
              <a:rPr lang="en-US" altLang="zh-CN" dirty="0">
                <a:solidFill>
                  <a:schemeClr val="tx1"/>
                </a:solidFill>
                <a:latin typeface="Times New Roman" pitchFamily="18" charset="0"/>
                <a:ea typeface="黑体" pitchFamily="49" charset="-122"/>
              </a:rPr>
              <a:t>(</a:t>
            </a:r>
            <a:r>
              <a:rPr lang="en-US" altLang="zh-CN" i="1" dirty="0">
                <a:solidFill>
                  <a:schemeClr val="tx1"/>
                </a:solidFill>
                <a:latin typeface="Times New Roman" pitchFamily="18" charset="0"/>
                <a:ea typeface="黑体" pitchFamily="49" charset="-122"/>
              </a:rPr>
              <a:t>d</a:t>
            </a:r>
            <a:r>
              <a:rPr lang="en-US" altLang="zh-CN" sz="1400" dirty="0">
                <a:solidFill>
                  <a:schemeClr val="tx1"/>
                </a:solidFill>
                <a:latin typeface="Times New Roman" pitchFamily="18" charset="0"/>
                <a:ea typeface="黑体" pitchFamily="49" charset="-122"/>
              </a:rPr>
              <a:t>1 </a:t>
            </a:r>
            <a:r>
              <a:rPr lang="en-US" altLang="zh-CN" i="1" dirty="0">
                <a:solidFill>
                  <a:schemeClr val="tx1"/>
                </a:solidFill>
                <a:latin typeface="Times New Roman" pitchFamily="18" charset="0"/>
                <a:ea typeface="黑体" pitchFamily="49" charset="-122"/>
              </a:rPr>
              <a:t>d</a:t>
            </a:r>
            <a:r>
              <a:rPr lang="en-US" altLang="zh-CN" sz="1400" dirty="0">
                <a:solidFill>
                  <a:schemeClr val="tx1"/>
                </a:solidFill>
                <a:latin typeface="Times New Roman" pitchFamily="18" charset="0"/>
                <a:ea typeface="黑体" pitchFamily="49" charset="-122"/>
              </a:rPr>
              <a:t>2 </a:t>
            </a:r>
            <a:r>
              <a:rPr lang="en-US" altLang="zh-CN" i="1" dirty="0">
                <a:solidFill>
                  <a:schemeClr val="tx1"/>
                </a:solidFill>
                <a:latin typeface="Times New Roman" pitchFamily="18" charset="0"/>
                <a:ea typeface="黑体" pitchFamily="49" charset="-122"/>
              </a:rPr>
              <a:t>d</a:t>
            </a:r>
            <a:r>
              <a:rPr lang="en-US" altLang="zh-CN" sz="1400" dirty="0">
                <a:solidFill>
                  <a:schemeClr val="tx1"/>
                </a:solidFill>
                <a:latin typeface="Times New Roman" pitchFamily="18" charset="0"/>
                <a:ea typeface="黑体" pitchFamily="49" charset="-122"/>
              </a:rPr>
              <a:t>3</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属于类别</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4462.png"/>
          <p:cNvPicPr>
            <a:picLocks noChangeAspect="1"/>
          </p:cNvPicPr>
          <p:nvPr/>
        </p:nvPicPr>
        <p:blipFill>
          <a:blip r:embed="rId3" cstate="print"/>
          <a:stretch>
            <a:fillRect/>
          </a:stretch>
        </p:blipFill>
        <p:spPr>
          <a:xfrm>
            <a:off x="6787662" y="4725144"/>
            <a:ext cx="304618" cy="360000"/>
          </a:xfrm>
          <a:prstGeom prst="rect">
            <a:avLst/>
          </a:prstGeom>
        </p:spPr>
      </p:pic>
      <p:pic>
        <p:nvPicPr>
          <p:cNvPr id="10" name="Picture 9" descr="1448.png"/>
          <p:cNvPicPr>
            <a:picLocks noChangeAspect="1"/>
          </p:cNvPicPr>
          <p:nvPr/>
        </p:nvPicPr>
        <p:blipFill>
          <a:blip r:embed="rId4" cstate="print"/>
          <a:stretch>
            <a:fillRect/>
          </a:stretch>
        </p:blipFill>
        <p:spPr>
          <a:xfrm>
            <a:off x="428596" y="1785926"/>
            <a:ext cx="4272885" cy="414340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3600" dirty="0">
                <a:solidFill>
                  <a:schemeClr val="tx1"/>
                </a:solidFill>
                <a:latin typeface="Times New Roman" pitchFamily="18" charset="0"/>
                <a:ea typeface="黑体" pitchFamily="49" charset="-122"/>
              </a:rPr>
              <a:t>   Rocchio</a:t>
            </a:r>
            <a:r>
              <a:rPr lang="zh-CN" altLang="en-US" sz="3600" dirty="0">
                <a:solidFill>
                  <a:schemeClr val="tx1"/>
                </a:solidFill>
                <a:latin typeface="Times New Roman" pitchFamily="18" charset="0"/>
                <a:ea typeface="黑体" pitchFamily="49" charset="-122"/>
              </a:rPr>
              <a:t>是一个线性分类器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214554"/>
            <a:ext cx="8505825" cy="2571768"/>
          </a:xfrm>
          <a:prstGeom prst="rect">
            <a:avLst/>
          </a:prstGeom>
          <a:noFill/>
          <a:ln w="9525">
            <a:noFill/>
            <a:round/>
            <a:headEnd/>
            <a:tailEnd/>
          </a:ln>
        </p:spPr>
        <p:txBody>
          <a:bodyPr/>
          <a:lstStyle/>
          <a:p>
            <a:pPr lvl="1">
              <a:buClr>
                <a:srgbClr val="336699"/>
              </a:buClr>
              <a:buFont typeface="Wingdings" pitchFamily="2" charset="2"/>
              <a:buChar char="§"/>
            </a:pPr>
            <a:r>
              <a:rPr lang="de-DE" dirty="0">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的线性分类面定义为：</a:t>
            </a: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其中</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是向量                              的法向量，</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49.png"/>
          <p:cNvPicPr>
            <a:picLocks noChangeAspect="1"/>
          </p:cNvPicPr>
          <p:nvPr/>
        </p:nvPicPr>
        <p:blipFill>
          <a:blip r:embed="rId3" cstate="print"/>
          <a:stretch>
            <a:fillRect/>
          </a:stretch>
        </p:blipFill>
        <p:spPr>
          <a:xfrm>
            <a:off x="3203848" y="4077112"/>
            <a:ext cx="1900806" cy="360000"/>
          </a:xfrm>
          <a:prstGeom prst="rect">
            <a:avLst/>
          </a:prstGeom>
        </p:spPr>
      </p:pic>
      <p:pic>
        <p:nvPicPr>
          <p:cNvPr id="7" name="Picture 6" descr="14491.png"/>
          <p:cNvPicPr>
            <a:picLocks noChangeAspect="1"/>
          </p:cNvPicPr>
          <p:nvPr/>
        </p:nvPicPr>
        <p:blipFill>
          <a:blip r:embed="rId4" cstate="print"/>
          <a:stretch>
            <a:fillRect/>
          </a:stretch>
        </p:blipFill>
        <p:spPr>
          <a:xfrm>
            <a:off x="2722568" y="2780934"/>
            <a:ext cx="2706688" cy="1076694"/>
          </a:xfrm>
          <a:prstGeom prst="rect">
            <a:avLst/>
          </a:prstGeom>
        </p:spPr>
      </p:pic>
      <p:pic>
        <p:nvPicPr>
          <p:cNvPr id="8" name="Picture 7" descr="14492.png"/>
          <p:cNvPicPr>
            <a:picLocks noChangeAspect="1"/>
          </p:cNvPicPr>
          <p:nvPr/>
        </p:nvPicPr>
        <p:blipFill>
          <a:blip r:embed="rId5" cstate="print"/>
          <a:stretch>
            <a:fillRect/>
          </a:stretch>
        </p:blipFill>
        <p:spPr>
          <a:xfrm>
            <a:off x="1043608" y="4725144"/>
            <a:ext cx="3905386" cy="396000"/>
          </a:xfrm>
          <a:prstGeom prst="rect">
            <a:avLst/>
          </a:prstGeom>
        </p:spPr>
      </p:pic>
      <p:pic>
        <p:nvPicPr>
          <p:cNvPr id="9" name="Picture 8" descr="14493.png"/>
          <p:cNvPicPr>
            <a:picLocks noChangeAspect="1"/>
          </p:cNvPicPr>
          <p:nvPr/>
        </p:nvPicPr>
        <p:blipFill>
          <a:blip r:embed="rId6" cstate="print"/>
          <a:stretch>
            <a:fillRect/>
          </a:stretch>
        </p:blipFill>
        <p:spPr>
          <a:xfrm>
            <a:off x="1757176" y="4077072"/>
            <a:ext cx="294544" cy="32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朴素贝叶斯也是线性分类器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785926"/>
            <a:ext cx="8505825" cy="4786346"/>
          </a:xfrm>
          <a:prstGeom prst="rect">
            <a:avLst/>
          </a:prstGeom>
          <a:noFill/>
          <a:ln w="9525">
            <a:noFill/>
            <a:round/>
            <a:headEnd/>
            <a:tailEnd/>
          </a:ln>
        </p:spPr>
        <p:txBody>
          <a:bodyPr/>
          <a:lstStyle/>
          <a:p>
            <a:r>
              <a:rPr lang="zh-CN" altLang="en-US" dirty="0">
                <a:solidFill>
                  <a:schemeClr val="tx1"/>
                </a:solidFill>
                <a:latin typeface="Times New Roman" pitchFamily="18" charset="0"/>
                <a:ea typeface="黑体" pitchFamily="49" charset="-122"/>
              </a:rPr>
              <a:t>多项式模型的朴素贝叶斯也是线性分类器，其分类面定义为：</a:t>
            </a:r>
            <a:endParaRPr lang="de-DE" dirty="0">
              <a:solidFill>
                <a:schemeClr val="tx1"/>
              </a:solidFill>
              <a:latin typeface="Times New Roman" pitchFamily="18" charset="0"/>
              <a:ea typeface="黑体" pitchFamily="49" charset="-122"/>
            </a:endParaRPr>
          </a:p>
          <a:p>
            <a:endParaRPr lang="de-DE" dirty="0">
              <a:solidFill>
                <a:schemeClr val="tx1"/>
              </a:solidFill>
              <a:latin typeface="Times New Roman" pitchFamily="18" charset="0"/>
              <a:ea typeface="黑体" pitchFamily="49" charset="-122"/>
            </a:endParaRPr>
          </a:p>
          <a:p>
            <a:endParaRPr lang="de-DE"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其中</a:t>
            </a:r>
            <a:r>
              <a:rPr lang="en-US" dirty="0">
                <a:solidFill>
                  <a:schemeClr val="tx1"/>
                </a:solidFill>
                <a:latin typeface="Times New Roman" pitchFamily="18" charset="0"/>
                <a:ea typeface="黑体" pitchFamily="49" charset="-122"/>
              </a:rPr>
              <a:t>                                        , </a:t>
            </a:r>
            <a:r>
              <a:rPr lang="en-US" i="1" dirty="0" err="1">
                <a:solidFill>
                  <a:schemeClr val="tx1"/>
                </a:solidFill>
                <a:latin typeface="Times New Roman" pitchFamily="18" charset="0"/>
                <a:ea typeface="黑体" pitchFamily="49" charset="-122"/>
              </a:rPr>
              <a:t>d</a:t>
            </a:r>
            <a:r>
              <a:rPr lang="en-US" baseline="-25000" dirty="0" err="1">
                <a:solidFill>
                  <a:schemeClr val="tx1"/>
                </a:solidFill>
                <a:latin typeface="Times New Roman" pitchFamily="18" charset="0"/>
                <a:ea typeface="黑体" pitchFamily="49" charset="-122"/>
              </a:rPr>
              <a:t>i</a:t>
            </a:r>
            <a:r>
              <a:rPr lang="en-US" dirty="0">
                <a:solidFill>
                  <a:schemeClr val="tx1"/>
                </a:solidFill>
                <a:latin typeface="Times New Roman" pitchFamily="18" charset="0"/>
                <a:ea typeface="黑体" pitchFamily="49" charset="-122"/>
              </a:rPr>
              <a:t> = </a:t>
            </a:r>
            <a:r>
              <a:rPr lang="en-US" i="1" dirty="0" err="1">
                <a:solidFill>
                  <a:schemeClr val="tx1"/>
                </a:solidFill>
                <a:latin typeface="Times New Roman" pitchFamily="18" charset="0"/>
                <a:ea typeface="黑体" pitchFamily="49" charset="-122"/>
              </a:rPr>
              <a:t>t</a:t>
            </a:r>
            <a:r>
              <a:rPr lang="en-US" baseline="-25000" dirty="0" err="1">
                <a:solidFill>
                  <a:schemeClr val="tx1"/>
                </a:solidFill>
                <a:latin typeface="Times New Roman" pitchFamily="18" charset="0"/>
                <a:ea typeface="黑体" pitchFamily="49" charset="-122"/>
              </a:rPr>
              <a:t>i</a:t>
            </a:r>
            <a:r>
              <a:rPr lang="en-US" baseline="-25000"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在</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中的出现次数</a:t>
            </a:r>
            <a:r>
              <a:rPr lang="zh-CN" altLang="en-US" baseline="-25000"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  1 ≤</a:t>
            </a:r>
            <a:r>
              <a:rPr lang="en-US" i="1" dirty="0">
                <a:solidFill>
                  <a:schemeClr val="tx1"/>
                </a:solidFill>
                <a:latin typeface="Times New Roman" pitchFamily="18" charset="0"/>
                <a:ea typeface="黑体" pitchFamily="49" charset="-122"/>
              </a:rPr>
              <a:t> </a:t>
            </a:r>
            <a:r>
              <a:rPr lang="en-US" i="1" dirty="0" err="1">
                <a:solidFill>
                  <a:schemeClr val="tx1"/>
                </a:solidFill>
                <a:latin typeface="Times New Roman" pitchFamily="18" charset="0"/>
                <a:ea typeface="黑体" pitchFamily="49" charset="-122"/>
              </a:rPr>
              <a:t>i</a:t>
            </a:r>
            <a:r>
              <a:rPr lang="en-US" i="1"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M</a:t>
            </a:r>
            <a:r>
              <a:rPr lang="en-US" dirty="0">
                <a:solidFill>
                  <a:schemeClr val="tx1"/>
                </a:solidFill>
                <a:latin typeface="Times New Roman" pitchFamily="18" charset="0"/>
                <a:ea typeface="黑体" pitchFamily="49" charset="-122"/>
              </a:rPr>
              <a:t>,    </a:t>
            </a:r>
          </a:p>
          <a:p>
            <a:r>
              <a:rPr lang="en-US"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注意：这里的</a:t>
            </a:r>
            <a:r>
              <a:rPr lang="en-US" altLang="zh-CN" i="1" dirty="0" err="1">
                <a:solidFill>
                  <a:schemeClr val="tx1"/>
                </a:solidFill>
                <a:latin typeface="Times New Roman" pitchFamily="18" charset="0"/>
                <a:ea typeface="黑体" pitchFamily="49" charset="-122"/>
              </a:rPr>
              <a:t>t</a:t>
            </a:r>
            <a:r>
              <a:rPr lang="en-US" altLang="zh-CN" i="1" baseline="-25000" dirty="0" err="1">
                <a:solidFill>
                  <a:schemeClr val="tx1"/>
                </a:solidFill>
                <a:latin typeface="Times New Roman" pitchFamily="18" charset="0"/>
                <a:ea typeface="黑体" pitchFamily="49" charset="-122"/>
              </a:rPr>
              <a:t>i</a:t>
            </a:r>
            <a:r>
              <a:rPr lang="zh-CN" altLang="en-US" dirty="0">
                <a:solidFill>
                  <a:schemeClr val="tx1"/>
                </a:solidFill>
                <a:latin typeface="Times New Roman" pitchFamily="18" charset="0"/>
                <a:ea typeface="黑体" pitchFamily="49" charset="-122"/>
              </a:rPr>
              <a:t>指的是所有词汇表中的词项，而不是上一讲中出现在文档</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中的词项</a:t>
            </a:r>
            <a:r>
              <a:rPr lang="en-US"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501.png"/>
          <p:cNvPicPr>
            <a:picLocks noChangeAspect="1"/>
          </p:cNvPicPr>
          <p:nvPr/>
        </p:nvPicPr>
        <p:blipFill>
          <a:blip r:embed="rId3" cstate="print"/>
          <a:stretch>
            <a:fillRect/>
          </a:stretch>
        </p:blipFill>
        <p:spPr>
          <a:xfrm>
            <a:off x="3087810" y="2285823"/>
            <a:ext cx="1769942" cy="999161"/>
          </a:xfrm>
          <a:prstGeom prst="rect">
            <a:avLst/>
          </a:prstGeom>
        </p:spPr>
      </p:pic>
      <p:pic>
        <p:nvPicPr>
          <p:cNvPr id="7" name="Picture 6" descr="14502.png"/>
          <p:cNvPicPr>
            <a:picLocks noChangeAspect="1"/>
          </p:cNvPicPr>
          <p:nvPr/>
        </p:nvPicPr>
        <p:blipFill>
          <a:blip r:embed="rId4" cstate="print"/>
          <a:stretch>
            <a:fillRect/>
          </a:stretch>
        </p:blipFill>
        <p:spPr>
          <a:xfrm>
            <a:off x="1043608" y="3640504"/>
            <a:ext cx="2892420" cy="360000"/>
          </a:xfrm>
          <a:prstGeom prst="rect">
            <a:avLst/>
          </a:prstGeom>
        </p:spPr>
      </p:pic>
      <p:pic>
        <p:nvPicPr>
          <p:cNvPr id="8" name="Picture 7" descr="14503.png"/>
          <p:cNvPicPr>
            <a:picLocks noChangeAspect="1"/>
          </p:cNvPicPr>
          <p:nvPr/>
        </p:nvPicPr>
        <p:blipFill>
          <a:blip r:embed="rId5" cstate="print"/>
          <a:stretch>
            <a:fillRect/>
          </a:stretch>
        </p:blipFill>
        <p:spPr>
          <a:xfrm>
            <a:off x="1187624" y="4005064"/>
            <a:ext cx="2567619"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71406" y="12700"/>
            <a:ext cx="892971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400" dirty="0">
                <a:solidFill>
                  <a:srgbClr val="000000"/>
                </a:solidFill>
                <a:latin typeface="Times New Roman" pitchFamily="18" charset="0"/>
                <a:ea typeface="黑体" pitchFamily="49" charset="-122"/>
                <a:cs typeface="Times New Roman" pitchFamily="16" charset="0"/>
              </a:rPr>
              <a:t>具有最大后验概率的类别</a:t>
            </a:r>
            <a:endParaRPr lang="en-US" sz="34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a:t>
            </a:fld>
            <a:endParaRPr lang="en-US"/>
          </a:p>
        </p:txBody>
      </p:sp>
      <p:sp>
        <p:nvSpPr>
          <p:cNvPr id="10" name="Rectangle 9"/>
          <p:cNvSpPr/>
          <p:nvPr/>
        </p:nvSpPr>
        <p:spPr>
          <a:xfrm>
            <a:off x="142876" y="1739099"/>
            <a:ext cx="8572528" cy="1749197"/>
          </a:xfrm>
          <a:prstGeom prst="rect">
            <a:avLst/>
          </a:prstGeom>
        </p:spPr>
        <p:txBody>
          <a:bodyPr wrap="square">
            <a:spAutoFit/>
          </a:bodyPr>
          <a:lstStyle/>
          <a:p>
            <a:pPr>
              <a:spcBef>
                <a:spcPts val="700"/>
              </a:spcBef>
              <a:buClr>
                <a:srgbClr val="336699"/>
              </a:buCl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朴素贝叶斯分类的目标是寻找“最佳”的类别</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最佳类别是具有</a:t>
            </a:r>
            <a:r>
              <a:rPr lang="zh-CN" altLang="en-US" b="1" dirty="0">
                <a:solidFill>
                  <a:schemeClr val="tx1"/>
                </a:solidFill>
                <a:latin typeface="Times New Roman" pitchFamily="18" charset="0"/>
                <a:ea typeface="黑体" pitchFamily="49" charset="-122"/>
              </a:rPr>
              <a:t>最大后验概率</a:t>
            </a:r>
            <a:r>
              <a:rPr lang="en-US" altLang="zh-CN" b="1" dirty="0">
                <a:solidFill>
                  <a:schemeClr val="tx1"/>
                </a:solidFill>
                <a:latin typeface="Times New Roman" pitchFamily="18" charset="0"/>
                <a:ea typeface="黑体" pitchFamily="49" charset="-122"/>
              </a:rPr>
              <a:t>(maximum a posteriori </a:t>
            </a:r>
            <a:r>
              <a:rPr lang="de-DE" altLang="zh-CN" b="1" dirty="0">
                <a:solidFill>
                  <a:schemeClr val="tx1"/>
                </a:solidFill>
                <a:latin typeface="Times New Roman" pitchFamily="18" charset="0"/>
                <a:ea typeface="黑体" pitchFamily="49" charset="-122"/>
              </a:rPr>
              <a:t>-MAP</a:t>
            </a:r>
            <a:r>
              <a:rPr lang="en-US" altLang="zh-CN" b="1"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的类别</a:t>
            </a:r>
            <a:r>
              <a:rPr lang="de-DE" dirty="0">
                <a:solidFill>
                  <a:srgbClr val="0070C0"/>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c</a:t>
            </a:r>
            <a:r>
              <a:rPr lang="de-DE" sz="1400" dirty="0">
                <a:solidFill>
                  <a:schemeClr val="tx1"/>
                </a:solidFill>
                <a:latin typeface="Times New Roman" pitchFamily="18" charset="0"/>
                <a:ea typeface="黑体" pitchFamily="49" charset="-122"/>
              </a:rPr>
              <a:t>map</a:t>
            </a:r>
            <a:r>
              <a:rPr lang="de-DE" dirty="0">
                <a:solidFill>
                  <a:schemeClr val="tx1"/>
                </a:solidFill>
                <a:latin typeface="Times New Roman" pitchFamily="18" charset="0"/>
                <a:ea typeface="黑体" pitchFamily="49" charset="-122"/>
              </a:rPr>
              <a:t>:</a:t>
            </a:r>
            <a:endParaRPr lang="de-DE" sz="4800" i="1" dirty="0">
              <a:solidFill>
                <a:schemeClr val="tx1"/>
              </a:solidFill>
              <a:latin typeface="Times New Roman" pitchFamily="18" charset="0"/>
              <a:ea typeface="黑体" pitchFamily="49" charset="-122"/>
            </a:endParaRPr>
          </a:p>
        </p:txBody>
      </p:sp>
      <p:pic>
        <p:nvPicPr>
          <p:cNvPr id="9" name="Picture 8" descr="1325.png"/>
          <p:cNvPicPr>
            <a:picLocks noChangeAspect="1"/>
          </p:cNvPicPr>
          <p:nvPr/>
        </p:nvPicPr>
        <p:blipFill>
          <a:blip r:embed="rId3" cstate="print"/>
          <a:stretch>
            <a:fillRect/>
          </a:stretch>
        </p:blipFill>
        <p:spPr>
          <a:xfrm>
            <a:off x="1214414" y="3958884"/>
            <a:ext cx="6509289" cy="75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en-US" sz="3600" dirty="0" err="1">
                <a:solidFill>
                  <a:schemeClr val="tx1"/>
                </a:solidFill>
                <a:latin typeface="Times New Roman" pitchFamily="18" charset="0"/>
                <a:ea typeface="黑体" pitchFamily="49" charset="-122"/>
              </a:rPr>
              <a:t>kNN</a:t>
            </a:r>
            <a:r>
              <a:rPr lang="zh-CN" altLang="en-US" sz="3600" dirty="0">
                <a:solidFill>
                  <a:schemeClr val="tx1"/>
                </a:solidFill>
                <a:latin typeface="Times New Roman" pitchFamily="18" charset="0"/>
                <a:ea typeface="黑体" pitchFamily="49" charset="-122"/>
              </a:rPr>
              <a:t>不是线性分类器</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14876" y="1785926"/>
            <a:ext cx="4214842"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a:solidFill>
                  <a:schemeClr val="tx1"/>
                </a:solidFill>
                <a:latin typeface="Times New Roman" pitchFamily="18" charset="0"/>
                <a:ea typeface="黑体" pitchFamily="49" charset="-122"/>
              </a:rPr>
              <a:t>kNN</a:t>
            </a:r>
            <a:r>
              <a:rPr lang="zh-CN" altLang="en-US" dirty="0">
                <a:solidFill>
                  <a:schemeClr val="tx1"/>
                </a:solidFill>
                <a:latin typeface="Times New Roman" pitchFamily="18" charset="0"/>
                <a:ea typeface="黑体" pitchFamily="49" charset="-122"/>
              </a:rPr>
              <a:t>分类决策取决于</a:t>
            </a:r>
            <a:r>
              <a:rPr lang="en-US" altLang="zh-CN" dirty="0">
                <a:solidFill>
                  <a:schemeClr val="tx1"/>
                </a:solidFill>
                <a:latin typeface="Times New Roman" pitchFamily="18" charset="0"/>
                <a:ea typeface="黑体" pitchFamily="49" charset="-122"/>
              </a:rPr>
              <a:t>k</a:t>
            </a:r>
            <a:r>
              <a:rPr lang="zh-CN" altLang="en-US" dirty="0">
                <a:solidFill>
                  <a:schemeClr val="tx1"/>
                </a:solidFill>
                <a:latin typeface="Times New Roman" pitchFamily="18" charset="0"/>
                <a:ea typeface="黑体" pitchFamily="49" charset="-122"/>
              </a:rPr>
              <a:t>个邻居类中的多数类</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类别之间的分类面是分段线性的</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但是一般来说，很难表示成如下的</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线性分类器</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9" name="Picture 8" descr="14511.png"/>
          <p:cNvPicPr>
            <a:picLocks noChangeAspect="1"/>
          </p:cNvPicPr>
          <p:nvPr/>
        </p:nvPicPr>
        <p:blipFill>
          <a:blip r:embed="rId3" cstate="print"/>
          <a:stretch>
            <a:fillRect/>
          </a:stretch>
        </p:blipFill>
        <p:spPr>
          <a:xfrm>
            <a:off x="133086" y="2143116"/>
            <a:ext cx="5081856" cy="3384000"/>
          </a:xfrm>
          <a:prstGeom prst="rect">
            <a:avLst/>
          </a:prstGeom>
        </p:spPr>
      </p:pic>
      <p:pic>
        <p:nvPicPr>
          <p:cNvPr id="11" name="Picture 10" descr="14512.png"/>
          <p:cNvPicPr>
            <a:picLocks noChangeAspect="1"/>
          </p:cNvPicPr>
          <p:nvPr/>
        </p:nvPicPr>
        <p:blipFill>
          <a:blip r:embed="rId4" cstate="print"/>
          <a:stretch>
            <a:fillRect/>
          </a:stretch>
        </p:blipFill>
        <p:spPr>
          <a:xfrm>
            <a:off x="5608865" y="4797152"/>
            <a:ext cx="1843455"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56716"/>
            <a:ext cx="8643998" cy="824012"/>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一个线性分类器的例子</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5" name="Picture 4" descr="14521.png"/>
          <p:cNvPicPr>
            <a:picLocks noChangeAspect="1"/>
          </p:cNvPicPr>
          <p:nvPr/>
        </p:nvPicPr>
        <p:blipFill>
          <a:blip r:embed="rId3" cstate="print"/>
          <a:stretch>
            <a:fillRect/>
          </a:stretch>
        </p:blipFill>
        <p:spPr>
          <a:xfrm>
            <a:off x="642910" y="1268760"/>
            <a:ext cx="6134450" cy="2124000"/>
          </a:xfrm>
          <a:prstGeom prst="rect">
            <a:avLst/>
          </a:prstGeom>
        </p:spPr>
      </p:pic>
      <p:sp>
        <p:nvSpPr>
          <p:cNvPr id="6" name="Rectangle 5"/>
          <p:cNvSpPr/>
          <p:nvPr/>
        </p:nvSpPr>
        <p:spPr>
          <a:xfrm>
            <a:off x="214282" y="3356992"/>
            <a:ext cx="8715436" cy="3170099"/>
          </a:xfrm>
          <a:prstGeom prst="rect">
            <a:avLst/>
          </a:prstGeom>
        </p:spPr>
        <p:txBody>
          <a:bodyPr wrap="square">
            <a:spAutoFit/>
          </a:bodyPr>
          <a:lstStyle/>
          <a:p>
            <a:pPr lvl="1">
              <a:buClr>
                <a:srgbClr val="336699"/>
              </a:buClr>
              <a:buFont typeface="Wingdings" pitchFamily="2" charset="2"/>
              <a:buChar char="§"/>
            </a:pPr>
            <a:r>
              <a:rPr lang="zh-CN" altLang="en-US" sz="2000" dirty="0">
                <a:solidFill>
                  <a:schemeClr val="tx1"/>
                </a:solidFill>
                <a:latin typeface="Times New Roman" pitchFamily="18" charset="0"/>
                <a:ea typeface="黑体" pitchFamily="49" charset="-122"/>
              </a:rPr>
              <a:t>对应</a:t>
            </a:r>
            <a:r>
              <a:rPr lang="en-US" altLang="zh-CN" sz="2000" dirty="0">
                <a:solidFill>
                  <a:schemeClr val="tx1"/>
                </a:solidFill>
                <a:latin typeface="Times New Roman" pitchFamily="18" charset="0"/>
                <a:ea typeface="黑体" pitchFamily="49" charset="-122"/>
              </a:rPr>
              <a:t>Reuters-21578 </a:t>
            </a:r>
            <a:r>
              <a:rPr lang="zh-CN" altLang="en-US" sz="2000" dirty="0">
                <a:solidFill>
                  <a:schemeClr val="tx1"/>
                </a:solidFill>
                <a:latin typeface="Times New Roman" pitchFamily="18" charset="0"/>
                <a:ea typeface="黑体" pitchFamily="49" charset="-122"/>
              </a:rPr>
              <a:t>语料中的</a:t>
            </a:r>
            <a:r>
              <a:rPr lang="en-US" sz="2000" i="1" dirty="0">
                <a:solidFill>
                  <a:schemeClr val="tx1"/>
                </a:solidFill>
                <a:latin typeface="Times New Roman" pitchFamily="18" charset="0"/>
                <a:ea typeface="黑体" pitchFamily="49" charset="-122"/>
              </a:rPr>
              <a:t>interest</a:t>
            </a:r>
            <a:r>
              <a:rPr lang="zh-CN" altLang="en-US" sz="2000" dirty="0">
                <a:solidFill>
                  <a:schemeClr val="tx1"/>
                </a:solidFill>
                <a:latin typeface="Times New Roman" pitchFamily="18" charset="0"/>
                <a:ea typeface="黑体" pitchFamily="49" charset="-122"/>
              </a:rPr>
              <a:t>类</a:t>
            </a:r>
            <a:endParaRPr lang="en-US" sz="20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zh-CN" altLang="en-US" sz="2000" dirty="0">
                <a:solidFill>
                  <a:schemeClr val="tx1"/>
                </a:solidFill>
                <a:latin typeface="Times New Roman" pitchFamily="18" charset="0"/>
                <a:ea typeface="黑体" pitchFamily="49" charset="-122"/>
              </a:rPr>
              <a:t>简化起见：文档向量均采用布尔向量来表示</a:t>
            </a:r>
            <a:endParaRPr lang="en-US" sz="20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000" i="1" dirty="0">
                <a:solidFill>
                  <a:schemeClr val="tx1"/>
                </a:solidFill>
                <a:latin typeface="Times New Roman" pitchFamily="18" charset="0"/>
                <a:ea typeface="黑体" pitchFamily="49" charset="-122"/>
              </a:rPr>
              <a:t>d</a:t>
            </a:r>
            <a:r>
              <a:rPr lang="en-US" sz="2000" baseline="-25000" dirty="0">
                <a:solidFill>
                  <a:schemeClr val="tx1"/>
                </a:solidFill>
                <a:latin typeface="Times New Roman" pitchFamily="18" charset="0"/>
                <a:ea typeface="黑体" pitchFamily="49" charset="-122"/>
              </a:rPr>
              <a:t>1</a:t>
            </a:r>
            <a:r>
              <a:rPr lang="en-US" sz="2000" dirty="0">
                <a:solidFill>
                  <a:schemeClr val="tx1"/>
                </a:solidFill>
                <a:latin typeface="Times New Roman" pitchFamily="18" charset="0"/>
                <a:ea typeface="黑体" pitchFamily="49" charset="-122"/>
              </a:rPr>
              <a:t>: “rate discount </a:t>
            </a:r>
            <a:r>
              <a:rPr lang="en-US" sz="2000" dirty="0" err="1">
                <a:solidFill>
                  <a:schemeClr val="tx1"/>
                </a:solidFill>
                <a:latin typeface="Times New Roman" pitchFamily="18" charset="0"/>
                <a:ea typeface="黑体" pitchFamily="49" charset="-122"/>
              </a:rPr>
              <a:t>dlrs</a:t>
            </a:r>
            <a:r>
              <a:rPr lang="en-US" sz="2000" dirty="0">
                <a:solidFill>
                  <a:schemeClr val="tx1"/>
                </a:solidFill>
                <a:latin typeface="Times New Roman" pitchFamily="18" charset="0"/>
                <a:ea typeface="黑体" pitchFamily="49" charset="-122"/>
              </a:rPr>
              <a:t> world”</a:t>
            </a:r>
          </a:p>
          <a:p>
            <a:pPr lvl="1">
              <a:buClr>
                <a:srgbClr val="336699"/>
              </a:buClr>
              <a:buFont typeface="Wingdings" pitchFamily="2" charset="2"/>
              <a:buChar char="§"/>
            </a:pPr>
            <a:r>
              <a:rPr lang="de-DE" sz="2000" i="1" dirty="0">
                <a:solidFill>
                  <a:schemeClr val="tx1"/>
                </a:solidFill>
                <a:latin typeface="Times New Roman" pitchFamily="18" charset="0"/>
                <a:ea typeface="黑体" pitchFamily="49" charset="-122"/>
              </a:rPr>
              <a:t>d</a:t>
            </a:r>
            <a:r>
              <a:rPr lang="de-DE" sz="2000" baseline="-25000" dirty="0">
                <a:solidFill>
                  <a:schemeClr val="tx1"/>
                </a:solidFill>
                <a:latin typeface="Times New Roman" pitchFamily="18" charset="0"/>
                <a:ea typeface="黑体" pitchFamily="49" charset="-122"/>
              </a:rPr>
              <a:t>2</a:t>
            </a:r>
            <a:r>
              <a:rPr lang="de-DE" sz="2000" dirty="0">
                <a:solidFill>
                  <a:schemeClr val="tx1"/>
                </a:solidFill>
                <a:latin typeface="Times New Roman" pitchFamily="18" charset="0"/>
                <a:ea typeface="黑体" pitchFamily="49" charset="-122"/>
              </a:rPr>
              <a:t>: “prime </a:t>
            </a:r>
            <a:r>
              <a:rPr lang="de-DE" sz="2000" dirty="0" err="1">
                <a:solidFill>
                  <a:schemeClr val="tx1"/>
                </a:solidFill>
                <a:latin typeface="Times New Roman" pitchFamily="18" charset="0"/>
                <a:ea typeface="黑体" pitchFamily="49" charset="-122"/>
              </a:rPr>
              <a:t>dlrs</a:t>
            </a:r>
            <a:r>
              <a:rPr lang="de-DE" sz="2000" dirty="0">
                <a:solidFill>
                  <a:schemeClr val="tx1"/>
                </a:solidFill>
                <a:latin typeface="Times New Roman" pitchFamily="18" charset="0"/>
                <a:ea typeface="黑体" pitchFamily="49" charset="-122"/>
              </a:rPr>
              <a:t>”</a:t>
            </a:r>
          </a:p>
          <a:p>
            <a:pPr lvl="1">
              <a:buClr>
                <a:srgbClr val="336699"/>
              </a:buClr>
              <a:buFont typeface="Wingdings" pitchFamily="2" charset="2"/>
              <a:buChar char="§"/>
            </a:pPr>
            <a:r>
              <a:rPr lang="el-GR" sz="2000" dirty="0">
                <a:solidFill>
                  <a:schemeClr val="tx1"/>
                </a:solidFill>
                <a:latin typeface="Times New Roman" pitchFamily="18" charset="0"/>
                <a:ea typeface="黑体" pitchFamily="49" charset="-122"/>
              </a:rPr>
              <a:t>θ = 0</a:t>
            </a:r>
          </a:p>
          <a:p>
            <a:pPr lvl="1">
              <a:buClr>
                <a:srgbClr val="336699"/>
              </a:buClr>
              <a:buFont typeface="Wingdings" pitchFamily="2" charset="2"/>
              <a:buChar char="§"/>
            </a:pPr>
            <a:r>
              <a:rPr lang="zh-CN" altLang="en-US" sz="2000" dirty="0">
                <a:solidFill>
                  <a:schemeClr val="tx1"/>
                </a:solidFill>
                <a:latin typeface="Times New Roman" pitchFamily="18" charset="0"/>
                <a:ea typeface="黑体" pitchFamily="49" charset="-122"/>
              </a:rPr>
              <a:t>课堂练习：</a:t>
            </a:r>
            <a:r>
              <a:rPr lang="en-US" sz="2000" dirty="0">
                <a:solidFill>
                  <a:schemeClr val="tx1"/>
                </a:solidFill>
                <a:latin typeface="Times New Roman" pitchFamily="18" charset="0"/>
                <a:ea typeface="黑体" pitchFamily="49" charset="-122"/>
              </a:rPr>
              <a:t> </a:t>
            </a:r>
            <a:r>
              <a:rPr lang="zh-CN" altLang="en-US" sz="2000" dirty="0">
                <a:solidFill>
                  <a:schemeClr val="tx1"/>
                </a:solidFill>
                <a:latin typeface="Times New Roman" pitchFamily="18" charset="0"/>
                <a:ea typeface="黑体" pitchFamily="49" charset="-122"/>
              </a:rPr>
              <a:t>文档</a:t>
            </a:r>
            <a:r>
              <a:rPr lang="en-US" sz="2000" i="1" dirty="0">
                <a:solidFill>
                  <a:schemeClr val="tx1"/>
                </a:solidFill>
                <a:latin typeface="Times New Roman" pitchFamily="18" charset="0"/>
                <a:ea typeface="黑体" pitchFamily="49" charset="-122"/>
              </a:rPr>
              <a:t>d</a:t>
            </a:r>
            <a:r>
              <a:rPr lang="en-US" sz="2000" baseline="-25000" dirty="0">
                <a:solidFill>
                  <a:schemeClr val="tx1"/>
                </a:solidFill>
                <a:latin typeface="Times New Roman" pitchFamily="18" charset="0"/>
                <a:ea typeface="黑体" pitchFamily="49" charset="-122"/>
              </a:rPr>
              <a:t>1</a:t>
            </a:r>
            <a:r>
              <a:rPr lang="zh-CN" altLang="en-US" sz="2000" dirty="0">
                <a:solidFill>
                  <a:schemeClr val="tx1"/>
                </a:solidFill>
                <a:latin typeface="Times New Roman" pitchFamily="18" charset="0"/>
                <a:ea typeface="黑体" pitchFamily="49" charset="-122"/>
              </a:rPr>
              <a:t>、</a:t>
            </a:r>
            <a:r>
              <a:rPr lang="en-US" altLang="zh-CN" sz="2000" i="1" dirty="0">
                <a:solidFill>
                  <a:schemeClr val="tx1"/>
                </a:solidFill>
                <a:latin typeface="Times New Roman" pitchFamily="18" charset="0"/>
                <a:ea typeface="黑体" pitchFamily="49" charset="-122"/>
              </a:rPr>
              <a:t>d</a:t>
            </a:r>
            <a:r>
              <a:rPr lang="en-US" altLang="zh-CN" sz="2000" baseline="-25000" dirty="0">
                <a:solidFill>
                  <a:schemeClr val="tx1"/>
                </a:solidFill>
                <a:latin typeface="Times New Roman" pitchFamily="18" charset="0"/>
                <a:ea typeface="黑体" pitchFamily="49" charset="-122"/>
              </a:rPr>
              <a:t>2</a:t>
            </a:r>
            <a:r>
              <a:rPr lang="zh-CN" altLang="en-US" sz="2000" dirty="0">
                <a:solidFill>
                  <a:schemeClr val="tx1"/>
                </a:solidFill>
                <a:latin typeface="Times New Roman" pitchFamily="18" charset="0"/>
                <a:ea typeface="黑体" pitchFamily="49" charset="-122"/>
              </a:rPr>
              <a:t>分别属于哪一类？</a:t>
            </a:r>
            <a:endParaRPr lang="en-US" sz="20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000" dirty="0">
                <a:solidFill>
                  <a:schemeClr val="tx1"/>
                </a:solidFill>
                <a:latin typeface="Times New Roman" pitchFamily="18" charset="0"/>
                <a:ea typeface="黑体" pitchFamily="49" charset="-122"/>
              </a:rPr>
              <a:t>     “rate discount </a:t>
            </a:r>
            <a:r>
              <a:rPr lang="en-US" sz="2000" dirty="0" err="1">
                <a:solidFill>
                  <a:schemeClr val="tx1"/>
                </a:solidFill>
                <a:latin typeface="Times New Roman" pitchFamily="18" charset="0"/>
                <a:ea typeface="黑体" pitchFamily="49" charset="-122"/>
              </a:rPr>
              <a:t>dlrs</a:t>
            </a:r>
            <a:r>
              <a:rPr lang="en-US" sz="2000" dirty="0">
                <a:solidFill>
                  <a:schemeClr val="tx1"/>
                </a:solidFill>
                <a:latin typeface="Times New Roman" pitchFamily="18" charset="0"/>
                <a:ea typeface="黑体" pitchFamily="49" charset="-122"/>
              </a:rPr>
              <a:t> world” </a:t>
            </a:r>
            <a:r>
              <a:rPr lang="zh-CN" altLang="en-US" sz="2000" dirty="0">
                <a:solidFill>
                  <a:schemeClr val="tx1"/>
                </a:solidFill>
                <a:latin typeface="Times New Roman" pitchFamily="18" charset="0"/>
                <a:ea typeface="黑体" pitchFamily="49" charset="-122"/>
              </a:rPr>
              <a:t>属于</a:t>
            </a:r>
            <a:r>
              <a:rPr lang="en-US" sz="2000" i="1" dirty="0">
                <a:solidFill>
                  <a:schemeClr val="tx1"/>
                </a:solidFill>
                <a:latin typeface="Times New Roman" pitchFamily="18" charset="0"/>
                <a:ea typeface="黑体" pitchFamily="49" charset="-122"/>
              </a:rPr>
              <a:t>interest</a:t>
            </a:r>
            <a:r>
              <a:rPr lang="zh-CN" altLang="en-US" sz="2000" dirty="0">
                <a:solidFill>
                  <a:schemeClr val="tx1"/>
                </a:solidFill>
                <a:latin typeface="Times New Roman" pitchFamily="18" charset="0"/>
                <a:ea typeface="黑体" pitchFamily="49" charset="-122"/>
              </a:rPr>
              <a:t>类</a:t>
            </a:r>
            <a:r>
              <a:rPr lang="en-US" altLang="zh-CN" sz="2000" dirty="0">
                <a:solidFill>
                  <a:schemeClr val="tx1"/>
                </a:solidFill>
                <a:latin typeface="Times New Roman" pitchFamily="18" charset="0"/>
                <a:ea typeface="黑体" pitchFamily="49" charset="-122"/>
              </a:rPr>
              <a:t>:</a:t>
            </a:r>
            <a:endParaRPr lang="en-US" sz="20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de-DE" sz="2000" dirty="0">
                <a:solidFill>
                  <a:schemeClr val="tx1"/>
                </a:solidFill>
                <a:latin typeface="Times New Roman" pitchFamily="18" charset="0"/>
                <a:ea typeface="黑体" pitchFamily="49" charset="-122"/>
              </a:rPr>
              <a:t>               </a:t>
            </a:r>
            <a:r>
              <a:rPr lang="el-GR" sz="2000" dirty="0">
                <a:solidFill>
                  <a:schemeClr val="tx1"/>
                </a:solidFill>
                <a:latin typeface="Times New Roman" pitchFamily="18" charset="0"/>
                <a:ea typeface="黑体" pitchFamily="49" charset="-122"/>
              </a:rPr>
              <a:t>= 0.67 · 1 + 0.46 · 1 + (−0.71) · 1 + (−0.35) · 1 = 0.07 &gt; 0 = θ</a:t>
            </a:r>
            <a:r>
              <a:rPr lang="el-GR" sz="2000" dirty="0">
                <a:latin typeface="Times New Roman" pitchFamily="18" charset="0"/>
                <a:ea typeface="黑体" pitchFamily="49" charset="-122"/>
              </a:rPr>
              <a:t>.</a:t>
            </a:r>
            <a:endParaRPr lang="el-GR" sz="20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000" dirty="0">
                <a:solidFill>
                  <a:schemeClr val="tx1"/>
                </a:solidFill>
                <a:latin typeface="Times New Roman" pitchFamily="18" charset="0"/>
                <a:ea typeface="黑体" pitchFamily="49" charset="-122"/>
              </a:rPr>
              <a:t>      “prime </a:t>
            </a:r>
            <a:r>
              <a:rPr lang="en-US" sz="2000" dirty="0" err="1">
                <a:solidFill>
                  <a:schemeClr val="tx1"/>
                </a:solidFill>
                <a:latin typeface="Times New Roman" pitchFamily="18" charset="0"/>
                <a:ea typeface="黑体" pitchFamily="49" charset="-122"/>
              </a:rPr>
              <a:t>dlrs</a:t>
            </a:r>
            <a:r>
              <a:rPr lang="en-US" sz="2000" dirty="0">
                <a:solidFill>
                  <a:schemeClr val="tx1"/>
                </a:solidFill>
                <a:latin typeface="Times New Roman" pitchFamily="18" charset="0"/>
                <a:ea typeface="黑体" pitchFamily="49" charset="-122"/>
              </a:rPr>
              <a:t>” </a:t>
            </a:r>
            <a:r>
              <a:rPr lang="zh-CN" altLang="en-US" sz="2000" dirty="0">
                <a:solidFill>
                  <a:schemeClr val="tx1"/>
                </a:solidFill>
                <a:latin typeface="Times New Roman" pitchFamily="18" charset="0"/>
                <a:ea typeface="黑体" pitchFamily="49" charset="-122"/>
              </a:rPr>
              <a:t>不属于</a:t>
            </a:r>
            <a:r>
              <a:rPr lang="en-US" sz="2000" dirty="0">
                <a:solidFill>
                  <a:schemeClr val="tx1"/>
                </a:solidFill>
                <a:latin typeface="Times New Roman" pitchFamily="18" charset="0"/>
                <a:ea typeface="黑体" pitchFamily="49" charset="-122"/>
              </a:rPr>
              <a:t> </a:t>
            </a:r>
            <a:r>
              <a:rPr lang="en-US" sz="2000" i="1" dirty="0">
                <a:solidFill>
                  <a:schemeClr val="tx1"/>
                </a:solidFill>
                <a:latin typeface="Times New Roman" pitchFamily="18" charset="0"/>
                <a:ea typeface="黑体" pitchFamily="49" charset="-122"/>
              </a:rPr>
              <a:t>interest</a:t>
            </a:r>
            <a:r>
              <a:rPr lang="zh-CN" altLang="en-US" sz="2000" dirty="0">
                <a:solidFill>
                  <a:schemeClr val="tx1"/>
                </a:solidFill>
                <a:latin typeface="Times New Roman" pitchFamily="18" charset="0"/>
                <a:ea typeface="黑体" pitchFamily="49" charset="-122"/>
              </a:rPr>
              <a:t>类：</a:t>
            </a:r>
            <a:r>
              <a:rPr lang="en-US" sz="2000" dirty="0">
                <a:solidFill>
                  <a:schemeClr val="tx1"/>
                </a:solidFill>
                <a:latin typeface="Times New Roman" pitchFamily="18" charset="0"/>
                <a:ea typeface="黑体" pitchFamily="49" charset="-122"/>
              </a:rPr>
              <a:t> </a:t>
            </a:r>
            <a:endParaRPr lang="de-DE" sz="20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de-DE" sz="2000" dirty="0">
                <a:solidFill>
                  <a:schemeClr val="tx1"/>
                </a:solidFill>
                <a:latin typeface="Times New Roman" pitchFamily="18" charset="0"/>
                <a:ea typeface="黑体" pitchFamily="49" charset="-122"/>
              </a:rPr>
              <a:t>             </a:t>
            </a:r>
            <a:r>
              <a:rPr lang="el-GR" sz="2000" dirty="0">
                <a:solidFill>
                  <a:schemeClr val="tx1"/>
                </a:solidFill>
                <a:latin typeface="Times New Roman" pitchFamily="18" charset="0"/>
                <a:ea typeface="黑体" pitchFamily="49" charset="-122"/>
              </a:rPr>
              <a:t>= −0.01 ≤ θ.</a:t>
            </a:r>
          </a:p>
        </p:txBody>
      </p:sp>
      <p:pic>
        <p:nvPicPr>
          <p:cNvPr id="7" name="Picture 6" descr="14523.png"/>
          <p:cNvPicPr>
            <a:picLocks noChangeAspect="1"/>
          </p:cNvPicPr>
          <p:nvPr/>
        </p:nvPicPr>
        <p:blipFill>
          <a:blip r:embed="rId4" cstate="print"/>
          <a:stretch>
            <a:fillRect/>
          </a:stretch>
        </p:blipFill>
        <p:spPr>
          <a:xfrm>
            <a:off x="1043608" y="5229200"/>
            <a:ext cx="267651" cy="324000"/>
          </a:xfrm>
          <a:prstGeom prst="rect">
            <a:avLst/>
          </a:prstGeom>
        </p:spPr>
      </p:pic>
      <p:pic>
        <p:nvPicPr>
          <p:cNvPr id="8" name="Picture 7" descr="14524.png"/>
          <p:cNvPicPr>
            <a:picLocks noChangeAspect="1"/>
          </p:cNvPicPr>
          <p:nvPr/>
        </p:nvPicPr>
        <p:blipFill>
          <a:blip r:embed="rId5" cstate="print"/>
          <a:stretch>
            <a:fillRect/>
          </a:stretch>
        </p:blipFill>
        <p:spPr>
          <a:xfrm>
            <a:off x="1287562" y="5517232"/>
            <a:ext cx="692150" cy="324032"/>
          </a:xfrm>
          <a:prstGeom prst="rect">
            <a:avLst/>
          </a:prstGeom>
        </p:spPr>
      </p:pic>
      <p:pic>
        <p:nvPicPr>
          <p:cNvPr id="9" name="Picture 8" descr="14525.png"/>
          <p:cNvPicPr>
            <a:picLocks noChangeAspect="1"/>
          </p:cNvPicPr>
          <p:nvPr/>
        </p:nvPicPr>
        <p:blipFill>
          <a:blip r:embed="rId6" cstate="print"/>
          <a:stretch>
            <a:fillRect/>
          </a:stretch>
        </p:blipFill>
        <p:spPr>
          <a:xfrm>
            <a:off x="1043608" y="5805264"/>
            <a:ext cx="314999" cy="360000"/>
          </a:xfrm>
          <a:prstGeom prst="rect">
            <a:avLst/>
          </a:prstGeom>
        </p:spPr>
      </p:pic>
      <p:pic>
        <p:nvPicPr>
          <p:cNvPr id="10" name="Picture 9" descr="14526.png"/>
          <p:cNvPicPr>
            <a:picLocks noChangeAspect="1"/>
          </p:cNvPicPr>
          <p:nvPr/>
        </p:nvPicPr>
        <p:blipFill>
          <a:blip r:embed="rId7" cstate="print"/>
          <a:stretch>
            <a:fillRect/>
          </a:stretch>
        </p:blipFill>
        <p:spPr>
          <a:xfrm>
            <a:off x="1071538" y="6165304"/>
            <a:ext cx="624460" cy="3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400" dirty="0">
                <a:solidFill>
                  <a:schemeClr val="tx1"/>
                </a:solidFill>
                <a:latin typeface="Times New Roman" pitchFamily="18" charset="0"/>
                <a:ea typeface="黑体" pitchFamily="49" charset="-122"/>
              </a:rPr>
              <a:t> </a:t>
            </a:r>
            <a:r>
              <a:rPr lang="zh-CN" altLang="en-US" sz="3400" dirty="0">
                <a:solidFill>
                  <a:schemeClr val="tx1"/>
                </a:solidFill>
                <a:latin typeface="Times New Roman" pitchFamily="18" charset="0"/>
                <a:ea typeface="黑体" pitchFamily="49" charset="-122"/>
              </a:rPr>
              <a:t>向量空间分类的学习算法</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500174"/>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按照实际计算方法，主要有两类学习算法：</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a:t>
            </a:r>
            <a:r>
              <a:rPr lang="en-US" dirty="0" err="1">
                <a:solidFill>
                  <a:schemeClr val="tx1"/>
                </a:solidFill>
                <a:latin typeface="Times New Roman" pitchFamily="18" charset="0"/>
                <a:ea typeface="黑体" pitchFamily="49" charset="-122"/>
              </a:rPr>
              <a:t>i</a:t>
            </a:r>
            <a:r>
              <a:rPr lang="en-US" dirty="0">
                <a:solidFill>
                  <a:schemeClr val="tx1"/>
                </a:solidFill>
                <a:latin typeface="Times New Roman" pitchFamily="18" charset="0"/>
                <a:ea typeface="黑体" pitchFamily="49" charset="-122"/>
              </a:rPr>
              <a:t>)</a:t>
            </a:r>
            <a:r>
              <a:rPr lang="en-US" dirty="0">
                <a:solidFill>
                  <a:srgbClr val="0070C0"/>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简单学习算法：通过训练集直接估计分类器的参数，通常只需要单遍线性扫描</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如朴素贝叶斯、</a:t>
            </a:r>
            <a:r>
              <a:rPr lang="en-US" sz="2200" dirty="0" err="1">
                <a:solidFill>
                  <a:schemeClr val="tx1"/>
                </a:solidFill>
                <a:latin typeface="Times New Roman" pitchFamily="18" charset="0"/>
                <a:ea typeface="黑体" pitchFamily="49" charset="-122"/>
              </a:rPr>
              <a:t>Rocchio</a:t>
            </a:r>
            <a:r>
              <a:rPr lang="zh-CN" altLang="en-US" sz="2200" dirty="0">
                <a:solidFill>
                  <a:schemeClr val="tx1"/>
                </a:solidFill>
                <a:latin typeface="Times New Roman" pitchFamily="18" charset="0"/>
                <a:ea typeface="黑体" pitchFamily="49" charset="-122"/>
              </a:rPr>
              <a:t>、</a:t>
            </a:r>
            <a:r>
              <a:rPr lang="en-US" sz="2200" dirty="0" err="1">
                <a:solidFill>
                  <a:schemeClr val="tx1"/>
                </a:solidFill>
                <a:latin typeface="Times New Roman" pitchFamily="18" charset="0"/>
                <a:ea typeface="黑体" pitchFamily="49" charset="-122"/>
              </a:rPr>
              <a:t>kNN</a:t>
            </a:r>
            <a:r>
              <a:rPr lang="zh-CN" altLang="en-US" sz="2200" dirty="0">
                <a:solidFill>
                  <a:schemeClr val="tx1"/>
                </a:solidFill>
                <a:latin typeface="Times New Roman" pitchFamily="18" charset="0"/>
                <a:ea typeface="黑体" pitchFamily="49" charset="-122"/>
              </a:rPr>
              <a:t>等</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(ii) </a:t>
            </a:r>
            <a:r>
              <a:rPr lang="zh-CN" altLang="en-US" dirty="0">
                <a:solidFill>
                  <a:schemeClr val="tx1"/>
                </a:solidFill>
                <a:latin typeface="Times New Roman" pitchFamily="18" charset="0"/>
                <a:ea typeface="黑体" pitchFamily="49" charset="-122"/>
              </a:rPr>
              <a:t>迭代式学习算法：</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支持向量机</a:t>
            </a:r>
            <a:r>
              <a:rPr lang="en-US" altLang="zh-CN" sz="2200" dirty="0">
                <a:solidFill>
                  <a:schemeClr val="tx1"/>
                </a:solidFill>
                <a:latin typeface="Times New Roman" pitchFamily="18" charset="0"/>
                <a:ea typeface="黑体" pitchFamily="49" charset="-122"/>
              </a:rPr>
              <a:t>(</a:t>
            </a:r>
            <a:r>
              <a:rPr lang="de-DE" sz="2200" dirty="0">
                <a:solidFill>
                  <a:schemeClr val="tx1"/>
                </a:solidFill>
                <a:latin typeface="Times New Roman" pitchFamily="18" charset="0"/>
                <a:ea typeface="黑体" pitchFamily="49" charset="-122"/>
              </a:rPr>
              <a:t>Support vector machine)</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感知机</a:t>
            </a:r>
            <a:r>
              <a:rPr lang="en-US" altLang="zh-CN" sz="2200" dirty="0">
                <a:solidFill>
                  <a:schemeClr val="tx1"/>
                </a:solidFill>
                <a:latin typeface="Times New Roman" pitchFamily="18" charset="0"/>
                <a:ea typeface="黑体" pitchFamily="49" charset="-122"/>
              </a:rPr>
              <a:t>(</a:t>
            </a:r>
            <a:r>
              <a:rPr lang="de-DE" sz="2200" dirty="0">
                <a:solidFill>
                  <a:schemeClr val="tx1"/>
                </a:solidFill>
                <a:latin typeface="Times New Roman" pitchFamily="18" charset="0"/>
                <a:ea typeface="黑体" pitchFamily="49" charset="-122"/>
              </a:rPr>
              <a:t>Perceptron)</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性能最好的学习算法通常需要迭代学习</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应该选哪个超平面</a:t>
            </a:r>
            <a:r>
              <a:rPr lang="de-DE" sz="3600" dirty="0">
                <a:solidFill>
                  <a:schemeClr val="tx1"/>
                </a:solidFill>
                <a:latin typeface="Times New Roman" pitchFamily="18" charset="0"/>
                <a:ea typeface="黑体" pitchFamily="49" charset="-122"/>
              </a:rPr>
              <a:t>?</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5" name="Picture 4" descr="1453.png"/>
          <p:cNvPicPr>
            <a:picLocks noChangeAspect="1"/>
          </p:cNvPicPr>
          <p:nvPr/>
        </p:nvPicPr>
        <p:blipFill>
          <a:blip r:embed="rId3" cstate="print"/>
          <a:stretch>
            <a:fillRect/>
          </a:stretch>
        </p:blipFill>
        <p:spPr>
          <a:xfrm>
            <a:off x="1142976" y="1643050"/>
            <a:ext cx="5000660" cy="448335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超平面的选择</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对于线性可分的训练集而言，肯定存在无穷多个分类面可以将两类完全正确地分开</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但是不同的分类面在测试集的表现完全迥异</a:t>
            </a:r>
            <a:r>
              <a:rPr lang="en-US" dirty="0">
                <a:solidFill>
                  <a:schemeClr val="tx1"/>
                </a:solidFill>
                <a:latin typeface="Times New Roman" pitchFamily="18" charset="0"/>
                <a:ea typeface="黑体" pitchFamily="49" charset="-122"/>
              </a:rPr>
              <a:t>. . .</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对于新数据，有些分类器的错误率很高，有一些却很低</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感知机：通常很差；朴素贝叶斯、</a:t>
            </a:r>
            <a:r>
              <a:rPr lang="en-US" altLang="zh-CN" dirty="0" err="1">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：一般；线性</a:t>
            </a:r>
            <a:r>
              <a:rPr lang="en-US" altLang="zh-CN" dirty="0">
                <a:solidFill>
                  <a:schemeClr val="tx1"/>
                </a:solidFill>
                <a:latin typeface="Times New Roman" pitchFamily="18" charset="0"/>
                <a:ea typeface="黑体" pitchFamily="49" charset="-122"/>
              </a:rPr>
              <a:t>SVM</a:t>
            </a:r>
            <a:r>
              <a:rPr lang="zh-CN" altLang="en-US" dirty="0">
                <a:solidFill>
                  <a:schemeClr val="tx1"/>
                </a:solidFill>
                <a:latin typeface="Times New Roman" pitchFamily="18" charset="0"/>
                <a:ea typeface="黑体" pitchFamily="49" charset="-122"/>
              </a:rPr>
              <a:t>：好</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线性分类器</a:t>
            </a: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讨论</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64305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很多常用的文本分类器都是线性分类器：朴素贝叶斯、</a:t>
            </a:r>
            <a:r>
              <a:rPr lang="en-US" altLang="zh-CN" dirty="0" err="1">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a:t>
            </a:r>
            <a:r>
              <a:rPr lang="en-US" dirty="0">
                <a:solidFill>
                  <a:schemeClr val="tx1"/>
                </a:solidFill>
                <a:latin typeface="Times New Roman" pitchFamily="18" charset="0"/>
                <a:ea typeface="黑体" pitchFamily="49" charset="-122"/>
              </a:rPr>
              <a:t>logistic</a:t>
            </a:r>
            <a:r>
              <a:rPr lang="zh-CN" altLang="en-US" dirty="0">
                <a:solidFill>
                  <a:schemeClr val="tx1"/>
                </a:solidFill>
                <a:latin typeface="Times New Roman" pitchFamily="18" charset="0"/>
                <a:ea typeface="黑体" pitchFamily="49" charset="-122"/>
              </a:rPr>
              <a:t>回归、线性</a:t>
            </a:r>
            <a:r>
              <a:rPr lang="en-US" altLang="zh-CN" dirty="0">
                <a:solidFill>
                  <a:schemeClr val="tx1"/>
                </a:solidFill>
                <a:latin typeface="Times New Roman" pitchFamily="18" charset="0"/>
                <a:ea typeface="黑体" pitchFamily="49" charset="-122"/>
              </a:rPr>
              <a:t>SVM</a:t>
            </a:r>
            <a:r>
              <a:rPr lang="zh-CN" altLang="en-US" dirty="0">
                <a:solidFill>
                  <a:schemeClr val="tx1"/>
                </a:solidFill>
                <a:latin typeface="Times New Roman" pitchFamily="18" charset="0"/>
                <a:ea typeface="黑体" pitchFamily="49" charset="-122"/>
              </a:rPr>
              <a:t>等等</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不同的方法选择超平面的策略不同</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这造成在测试文档分类性能的巨大差异</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能否通过更强大的非线性分类器来获得更好的分类性能</a:t>
            </a:r>
            <a:r>
              <a:rPr lang="de-DE"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一般情况下不能，给定数量的训练集可能足以估计一个线性分类面，但是不足以估计一个更复杂的非线性分类面</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一个非线性问题</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4714908"/>
            <a:ext cx="8505825" cy="1571612"/>
          </a:xfrm>
          <a:prstGeom prst="rect">
            <a:avLst/>
          </a:prstGeom>
          <a:noFill/>
          <a:ln w="9525">
            <a:noFill/>
            <a:round/>
            <a:headEnd/>
            <a:tailEnd/>
          </a:ln>
        </p:spPr>
        <p:txBody>
          <a:bodyPr/>
          <a:lstStyle/>
          <a:p>
            <a:pPr lvl="1">
              <a:spcBef>
                <a:spcPts val="700"/>
              </a:spcBef>
              <a:buClr>
                <a:srgbClr val="336699"/>
              </a:buCl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诸如</a:t>
            </a:r>
            <a:r>
              <a:rPr lang="en-US" altLang="zh-CN" dirty="0" err="1">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的线性分类器在处理上述问题时效果很差</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在训练集规模充分时，</a:t>
            </a:r>
            <a:r>
              <a:rPr lang="en-US" dirty="0" err="1">
                <a:solidFill>
                  <a:schemeClr val="tx1"/>
                </a:solidFill>
                <a:latin typeface="Times New Roman" pitchFamily="18" charset="0"/>
                <a:ea typeface="黑体" pitchFamily="49" charset="-122"/>
              </a:rPr>
              <a:t>kNN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可以获得好的效果</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58.png"/>
          <p:cNvPicPr>
            <a:picLocks noChangeAspect="1"/>
          </p:cNvPicPr>
          <p:nvPr/>
        </p:nvPicPr>
        <p:blipFill>
          <a:blip r:embed="rId3" cstate="print"/>
          <a:stretch>
            <a:fillRect/>
          </a:stretch>
        </p:blipFill>
        <p:spPr>
          <a:xfrm>
            <a:off x="1275677" y="1500174"/>
            <a:ext cx="3989057" cy="35719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400" dirty="0">
                <a:solidFill>
                  <a:schemeClr val="tx1"/>
                </a:solidFill>
                <a:latin typeface="Times New Roman" pitchFamily="18" charset="0"/>
                <a:ea typeface="黑体" pitchFamily="49" charset="-122"/>
              </a:rPr>
              <a:t>   </a:t>
            </a:r>
            <a:r>
              <a:rPr lang="zh-CN" altLang="en-US" sz="3400" dirty="0">
                <a:solidFill>
                  <a:schemeClr val="tx1"/>
                </a:solidFill>
                <a:latin typeface="Times New Roman" pitchFamily="18" charset="0"/>
                <a:ea typeface="黑体" pitchFamily="49" charset="-122"/>
              </a:rPr>
              <a:t>给定文本分类问题下的分类器选择</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643050"/>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是否存在某个学习方法对于任何分类问题都最优？</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答案显然是否，这是因为存在着偏差</a:t>
            </a:r>
            <a:r>
              <a:rPr lang="en-US" altLang="zh-CN" dirty="0">
                <a:solidFill>
                  <a:schemeClr val="tx1"/>
                </a:solidFill>
                <a:latin typeface="Times New Roman" pitchFamily="18" charset="0"/>
                <a:ea typeface="黑体" pitchFamily="49" charset="-122"/>
              </a:rPr>
              <a:t>(bias)</a:t>
            </a:r>
            <a:r>
              <a:rPr lang="zh-CN" altLang="en-US" dirty="0">
                <a:solidFill>
                  <a:schemeClr val="tx1"/>
                </a:solidFill>
                <a:latin typeface="Times New Roman" pitchFamily="18" charset="0"/>
                <a:ea typeface="黑体" pitchFamily="49" charset="-122"/>
              </a:rPr>
              <a:t>和方差</a:t>
            </a:r>
            <a:r>
              <a:rPr lang="en-US" altLang="zh-CN" dirty="0">
                <a:solidFill>
                  <a:schemeClr val="tx1"/>
                </a:solidFill>
                <a:latin typeface="Times New Roman" pitchFamily="18" charset="0"/>
                <a:ea typeface="黑体" pitchFamily="49" charset="-122"/>
              </a:rPr>
              <a:t>(variance)</a:t>
            </a:r>
            <a:r>
              <a:rPr lang="zh-CN" altLang="en-US" dirty="0">
                <a:solidFill>
                  <a:schemeClr val="tx1"/>
                </a:solidFill>
                <a:latin typeface="Times New Roman" pitchFamily="18" charset="0"/>
                <a:ea typeface="黑体" pitchFamily="49" charset="-122"/>
              </a:rPr>
              <a:t>之间的折中</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需要考虑的因素</a:t>
            </a:r>
            <a:r>
              <a:rPr lang="en-US" dirty="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有多少训练数据？</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问题的复杂性如何？</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分类面是线性还是非线性？</a:t>
            </a:r>
            <a:r>
              <a:rPr lang="de-DE" sz="2200" dirty="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问题的噪音有多大？</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随时间推移问题的稳定性如何？</a:t>
            </a:r>
            <a:endParaRPr lang="en-US" sz="2200" dirty="0">
              <a:solidFill>
                <a:schemeClr val="tx1"/>
              </a:solidFill>
              <a:latin typeface="Times New Roman" pitchFamily="18" charset="0"/>
              <a:ea typeface="黑体" pitchFamily="49" charset="-122"/>
            </a:endParaRPr>
          </a:p>
          <a:p>
            <a:pPr lvl="3">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对于一个不稳定的问题，最好使用一个简单鲁棒的分类器</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zh-CN" dirty="0" err="1"/>
              <a:t>kNN</a:t>
            </a:r>
            <a:r>
              <a:rPr lang="en-US" altLang="zh-CN" dirty="0"/>
              <a:t> vs. </a:t>
            </a:r>
            <a:r>
              <a:rPr lang="zh-CN" altLang="en-US" dirty="0"/>
              <a:t>朴素贝叶斯</a:t>
            </a:r>
            <a:endParaRPr lang="en-US" altLang="zh-CN" dirty="0"/>
          </a:p>
        </p:txBody>
      </p:sp>
      <p:sp>
        <p:nvSpPr>
          <p:cNvPr id="37892" name="Rectangle 3"/>
          <p:cNvSpPr>
            <a:spLocks noGrp="1" noChangeArrowheads="1"/>
          </p:cNvSpPr>
          <p:nvPr>
            <p:ph idx="1"/>
          </p:nvPr>
        </p:nvSpPr>
        <p:spPr>
          <a:xfrm>
            <a:off x="395536" y="1484784"/>
            <a:ext cx="8229600" cy="4953000"/>
          </a:xfrm>
        </p:spPr>
        <p:txBody>
          <a:bodyPr/>
          <a:lstStyle/>
          <a:p>
            <a:pPr defTabSz="449263">
              <a:lnSpc>
                <a:spcPct val="90000"/>
              </a:lnSpc>
              <a:spcBef>
                <a:spcPts val="700"/>
              </a:spcBef>
              <a:buClr>
                <a:srgbClr val="336699"/>
              </a:buClr>
            </a:pPr>
            <a:r>
              <a:rPr lang="zh-CN" altLang="en-US" sz="2400" dirty="0">
                <a:ea typeface="黑体" pitchFamily="49" charset="-122"/>
              </a:rPr>
              <a:t>偏差</a:t>
            </a:r>
            <a:r>
              <a:rPr lang="en-US" altLang="zh-CN" sz="2400" dirty="0">
                <a:ea typeface="黑体" pitchFamily="49" charset="-122"/>
              </a:rPr>
              <a:t>/</a:t>
            </a:r>
            <a:r>
              <a:rPr lang="zh-CN" altLang="en-US" sz="2400" dirty="0">
                <a:ea typeface="黑体" pitchFamily="49" charset="-122"/>
              </a:rPr>
              <a:t>方差 </a:t>
            </a:r>
            <a:r>
              <a:rPr lang="en-US" altLang="zh-CN" sz="2400" dirty="0">
                <a:ea typeface="黑体" pitchFamily="49" charset="-122"/>
              </a:rPr>
              <a:t>(Bias/Variance)</a:t>
            </a:r>
            <a:r>
              <a:rPr lang="zh-CN" altLang="en-US" sz="2400" dirty="0">
                <a:ea typeface="黑体" pitchFamily="49" charset="-122"/>
              </a:rPr>
              <a:t>这种准则</a:t>
            </a:r>
            <a:endParaRPr lang="en-US" altLang="zh-CN" sz="2400" dirty="0">
              <a:ea typeface="黑体" pitchFamily="49" charset="-122"/>
            </a:endParaRPr>
          </a:p>
          <a:p>
            <a:pPr lvl="1" defTabSz="449263" eaLnBrk="1" hangingPunct="1">
              <a:lnSpc>
                <a:spcPct val="90000"/>
              </a:lnSpc>
              <a:spcBef>
                <a:spcPts val="700"/>
              </a:spcBef>
              <a:buClr>
                <a:srgbClr val="336699"/>
              </a:buClr>
            </a:pPr>
            <a:r>
              <a:rPr lang="zh-CN" altLang="en-US" dirty="0">
                <a:ea typeface="黑体" pitchFamily="49" charset="-122"/>
              </a:rPr>
              <a:t>方差</a:t>
            </a:r>
            <a:r>
              <a:rPr lang="en-US" altLang="zh-CN" dirty="0">
                <a:ea typeface="黑体" pitchFamily="49" charset="-122"/>
              </a:rPr>
              <a:t> ≈ </a:t>
            </a:r>
            <a:r>
              <a:rPr lang="zh-CN" altLang="en-US" dirty="0">
                <a:ea typeface="黑体" pitchFamily="49" charset="-122"/>
              </a:rPr>
              <a:t>记忆量</a:t>
            </a:r>
            <a:r>
              <a:rPr lang="en-US" altLang="zh-CN" dirty="0">
                <a:ea typeface="黑体" pitchFamily="49" charset="-122"/>
              </a:rPr>
              <a:t>(Capacity)</a:t>
            </a:r>
          </a:p>
          <a:p>
            <a:pPr defTabSz="449263">
              <a:lnSpc>
                <a:spcPct val="90000"/>
              </a:lnSpc>
              <a:spcBef>
                <a:spcPts val="700"/>
              </a:spcBef>
              <a:buClr>
                <a:srgbClr val="336699"/>
              </a:buClr>
            </a:pPr>
            <a:r>
              <a:rPr lang="en-US" altLang="zh-CN" sz="2400" dirty="0" err="1">
                <a:ea typeface="黑体" pitchFamily="49" charset="-122"/>
              </a:rPr>
              <a:t>kNN</a:t>
            </a:r>
            <a:r>
              <a:rPr lang="zh-CN" altLang="en-US" sz="2400" dirty="0">
                <a:ea typeface="黑体" pitchFamily="49" charset="-122"/>
              </a:rPr>
              <a:t>高方差低偏差</a:t>
            </a:r>
            <a:endParaRPr lang="en-US" altLang="zh-CN" sz="2400" dirty="0">
              <a:ea typeface="黑体" pitchFamily="49" charset="-122"/>
            </a:endParaRPr>
          </a:p>
          <a:p>
            <a:pPr lvl="1" defTabSz="449263" eaLnBrk="1" hangingPunct="1">
              <a:lnSpc>
                <a:spcPct val="90000"/>
              </a:lnSpc>
              <a:spcBef>
                <a:spcPts val="700"/>
              </a:spcBef>
              <a:buClr>
                <a:srgbClr val="336699"/>
              </a:buClr>
            </a:pPr>
            <a:r>
              <a:rPr lang="zh-CN" altLang="en-US" dirty="0">
                <a:ea typeface="黑体" pitchFamily="49" charset="-122"/>
              </a:rPr>
              <a:t>无穷记忆</a:t>
            </a:r>
            <a:r>
              <a:rPr lang="en-US" altLang="zh-CN" dirty="0">
                <a:ea typeface="黑体" pitchFamily="49" charset="-122"/>
              </a:rPr>
              <a:t>(Infinite memory)</a:t>
            </a:r>
          </a:p>
          <a:p>
            <a:pPr defTabSz="449263">
              <a:lnSpc>
                <a:spcPct val="90000"/>
              </a:lnSpc>
              <a:spcBef>
                <a:spcPts val="700"/>
              </a:spcBef>
              <a:buClr>
                <a:srgbClr val="336699"/>
              </a:buClr>
            </a:pPr>
            <a:r>
              <a:rPr lang="en-US" altLang="zh-CN" sz="2400" dirty="0">
                <a:ea typeface="黑体" pitchFamily="49" charset="-122"/>
              </a:rPr>
              <a:t>NB</a:t>
            </a:r>
            <a:r>
              <a:rPr lang="zh-CN" altLang="en-US" sz="2400" dirty="0">
                <a:ea typeface="黑体" pitchFamily="49" charset="-122"/>
              </a:rPr>
              <a:t>低方差高偏差</a:t>
            </a:r>
            <a:endParaRPr lang="en-US" altLang="zh-CN" sz="2400" dirty="0">
              <a:ea typeface="黑体" pitchFamily="49" charset="-122"/>
            </a:endParaRPr>
          </a:p>
          <a:p>
            <a:pPr lvl="1" defTabSz="449263">
              <a:lnSpc>
                <a:spcPct val="90000"/>
              </a:lnSpc>
              <a:spcBef>
                <a:spcPts val="700"/>
              </a:spcBef>
              <a:buClr>
                <a:srgbClr val="336699"/>
              </a:buClr>
            </a:pPr>
            <a:r>
              <a:rPr lang="zh-CN" altLang="en-US" dirty="0">
                <a:ea typeface="黑体" pitchFamily="49" charset="-122"/>
              </a:rPr>
              <a:t>决策分类面必须是线性的</a:t>
            </a:r>
            <a:endParaRPr lang="en-US" altLang="zh-CN" dirty="0">
              <a:ea typeface="黑体" pitchFamily="49" charset="-122"/>
            </a:endParaRPr>
          </a:p>
          <a:p>
            <a:pPr defTabSz="449263">
              <a:lnSpc>
                <a:spcPct val="90000"/>
              </a:lnSpc>
              <a:spcBef>
                <a:spcPts val="700"/>
              </a:spcBef>
              <a:buClr>
                <a:srgbClr val="336699"/>
              </a:buClr>
            </a:pPr>
            <a:r>
              <a:rPr lang="zh-CN" altLang="en-US" sz="2400" dirty="0">
                <a:ea typeface="黑体" pitchFamily="49" charset="-122"/>
              </a:rPr>
              <a:t>考虑问一个植物学家问题：</a:t>
            </a:r>
            <a:r>
              <a:rPr lang="en-US" altLang="zh-CN" sz="2400" dirty="0">
                <a:ea typeface="黑体" pitchFamily="49" charset="-122"/>
              </a:rPr>
              <a:t> Is an object a tree? </a:t>
            </a:r>
          </a:p>
          <a:p>
            <a:pPr lvl="1" defTabSz="449263">
              <a:lnSpc>
                <a:spcPct val="90000"/>
              </a:lnSpc>
              <a:spcBef>
                <a:spcPts val="700"/>
              </a:spcBef>
              <a:buClr>
                <a:srgbClr val="336699"/>
              </a:buClr>
            </a:pPr>
            <a:r>
              <a:rPr lang="zh-CN" altLang="en-US" dirty="0">
                <a:ea typeface="黑体" pitchFamily="49" charset="-122"/>
              </a:rPr>
              <a:t>高方差，低偏差</a:t>
            </a:r>
            <a:r>
              <a:rPr lang="en-US" altLang="zh-CN" dirty="0">
                <a:ea typeface="黑体" pitchFamily="49" charset="-122"/>
              </a:rPr>
              <a:t>(Too much capacity/variance, low bias</a:t>
            </a:r>
          </a:p>
          <a:p>
            <a:pPr lvl="2" eaLnBrk="1" hangingPunct="1">
              <a:lnSpc>
                <a:spcPct val="90000"/>
              </a:lnSpc>
            </a:pPr>
            <a:r>
              <a:rPr lang="zh-CN" altLang="en-US" sz="1800" dirty="0"/>
              <a:t>记忆一切的植物学家 </a:t>
            </a:r>
            <a:r>
              <a:rPr lang="en-US" altLang="zh-CN" sz="1800" dirty="0"/>
              <a:t>Botanist who memorizes</a:t>
            </a:r>
          </a:p>
          <a:p>
            <a:pPr lvl="2" eaLnBrk="1" hangingPunct="1">
              <a:lnSpc>
                <a:spcPct val="90000"/>
              </a:lnSpc>
            </a:pPr>
            <a:r>
              <a:rPr lang="zh-CN" altLang="en-US" sz="1800" dirty="0"/>
              <a:t>对新对象总是回答</a:t>
            </a:r>
            <a:r>
              <a:rPr lang="en-US" altLang="zh-CN" sz="1800" dirty="0"/>
              <a:t>no (e.g., </a:t>
            </a:r>
            <a:r>
              <a:rPr lang="zh-CN" altLang="en-US" sz="1800" dirty="0"/>
              <a:t>即使叶子数不同，也认为是不同品种</a:t>
            </a:r>
            <a:r>
              <a:rPr lang="en-US" altLang="zh-CN" sz="1800" dirty="0"/>
              <a:t>)</a:t>
            </a:r>
          </a:p>
          <a:p>
            <a:pPr lvl="1" defTabSz="449263">
              <a:lnSpc>
                <a:spcPct val="90000"/>
              </a:lnSpc>
              <a:spcBef>
                <a:spcPts val="700"/>
              </a:spcBef>
              <a:buClr>
                <a:srgbClr val="336699"/>
              </a:buClr>
            </a:pPr>
            <a:r>
              <a:rPr lang="zh-CN" altLang="en-US" dirty="0">
                <a:ea typeface="黑体" pitchFamily="49" charset="-122"/>
              </a:rPr>
              <a:t>低方差，高偏差</a:t>
            </a:r>
            <a:endParaRPr lang="en-US" altLang="zh-CN" dirty="0">
              <a:ea typeface="黑体" pitchFamily="49" charset="-122"/>
            </a:endParaRPr>
          </a:p>
          <a:p>
            <a:pPr lvl="2" eaLnBrk="1" hangingPunct="1">
              <a:lnSpc>
                <a:spcPct val="90000"/>
              </a:lnSpc>
            </a:pPr>
            <a:r>
              <a:rPr lang="zh-CN" altLang="en-US" sz="1800" dirty="0"/>
              <a:t>懒惰的植物学家</a:t>
            </a:r>
            <a:endParaRPr lang="en-US" altLang="zh-CN" sz="1800" dirty="0"/>
          </a:p>
          <a:p>
            <a:pPr lvl="2" eaLnBrk="1" hangingPunct="1">
              <a:lnSpc>
                <a:spcPct val="90000"/>
              </a:lnSpc>
            </a:pPr>
            <a:r>
              <a:rPr lang="zh-CN" altLang="en-US" sz="1800" dirty="0"/>
              <a:t>如果对象是绿色的就回答</a:t>
            </a:r>
            <a:r>
              <a:rPr lang="en-US" altLang="zh-CN" sz="1800" dirty="0"/>
              <a:t> “yes”</a:t>
            </a:r>
          </a:p>
          <a:p>
            <a:pPr lvl="1" eaLnBrk="1" hangingPunct="1">
              <a:lnSpc>
                <a:spcPct val="90000"/>
              </a:lnSpc>
            </a:pPr>
            <a:r>
              <a:rPr lang="zh-CN" altLang="en-US" sz="2000" dirty="0"/>
              <a:t>一般要在两者之间折中</a:t>
            </a:r>
            <a:endParaRPr lang="en-US" altLang="zh-CN" sz="2000" dirty="0"/>
          </a:p>
        </p:txBody>
      </p:sp>
      <p:sp>
        <p:nvSpPr>
          <p:cNvPr id="37890" name="Slide Number Placeholder 5"/>
          <p:cNvSpPr>
            <a:spLocks noGrp="1"/>
          </p:cNvSpPr>
          <p:nvPr>
            <p:ph type="sldNum" sz="quarter" idx="12"/>
          </p:nvPr>
        </p:nvSpPr>
        <p:spPr bwMode="auto">
          <a:noFill/>
          <a:ln>
            <a:miter lim="800000"/>
            <a:headEnd/>
            <a:tailEnd/>
          </a:ln>
        </p:spPr>
        <p:txBody>
          <a:bodyPr/>
          <a:lstStyle/>
          <a:p>
            <a:fld id="{BE24A835-6D39-49C9-8D27-031EB4274744}" type="slidenum">
              <a:rPr lang="en-US" altLang="zh-CN">
                <a:latin typeface="Calibri" pitchFamily="34" charset="0"/>
                <a:cs typeface="Arial Unicode MS" pitchFamily="34" charset="-122"/>
              </a:rPr>
              <a:pPr/>
              <a:t>78</a:t>
            </a:fld>
            <a:endParaRPr lang="en-US" altLang="zh-CN">
              <a:latin typeface="Calibri" pitchFamily="34" charset="0"/>
              <a:cs typeface="Arial Unicode MS" pitchFamily="34" charset="-122"/>
            </a:endParaRPr>
          </a:p>
        </p:txBody>
      </p:sp>
      <p:sp>
        <p:nvSpPr>
          <p:cNvPr id="37893" name="TextBox 4"/>
          <p:cNvSpPr txBox="1">
            <a:spLocks noChangeArrowheads="1"/>
          </p:cNvSpPr>
          <p:nvPr/>
        </p:nvSpPr>
        <p:spPr bwMode="auto">
          <a:xfrm>
            <a:off x="5638800" y="6324600"/>
            <a:ext cx="2400300" cy="307975"/>
          </a:xfrm>
          <a:prstGeom prst="rect">
            <a:avLst/>
          </a:prstGeom>
          <a:noFill/>
          <a:ln w="9525">
            <a:noFill/>
            <a:miter lim="800000"/>
            <a:headEnd/>
            <a:tailEnd/>
          </a:ln>
        </p:spPr>
        <p:txBody>
          <a:bodyPr wrap="none">
            <a:spAutoFit/>
          </a:bodyPr>
          <a:lstStyle/>
          <a:p>
            <a:pPr marL="0" lvl="4"/>
            <a:r>
              <a:rPr lang="en-US" altLang="zh-CN" sz="1400">
                <a:solidFill>
                  <a:srgbClr val="00A000"/>
                </a:solidFill>
                <a:ea typeface="宋体" pitchFamily="2" charset="-122"/>
              </a:rPr>
              <a:t>(Example due to C. Burges)</a:t>
            </a:r>
          </a:p>
        </p:txBody>
      </p:sp>
      <p:sp>
        <p:nvSpPr>
          <p:cNvPr id="37894" name="TextBox 5"/>
          <p:cNvSpPr txBox="1">
            <a:spLocks noChangeArrowheads="1"/>
          </p:cNvSpPr>
          <p:nvPr/>
        </p:nvSpPr>
        <p:spPr bwMode="auto">
          <a:xfrm>
            <a:off x="7620000" y="-33338"/>
            <a:ext cx="1033463" cy="338138"/>
          </a:xfrm>
          <a:prstGeom prst="rect">
            <a:avLst/>
          </a:prstGeom>
          <a:noFill/>
          <a:ln w="9525">
            <a:noFill/>
            <a:miter lim="800000"/>
            <a:headEnd/>
            <a:tailEnd/>
          </a:ln>
        </p:spPr>
        <p:txBody>
          <a:bodyPr wrap="none" anchor="ctr">
            <a:spAutoFit/>
          </a:bodyPr>
          <a:lstStyle/>
          <a:p>
            <a:r>
              <a:rPr lang="en-US" altLang="zh-CN" sz="1600">
                <a:solidFill>
                  <a:srgbClr val="FBFCFF"/>
                </a:solidFill>
                <a:ea typeface="宋体" pitchFamily="2" charset="-122"/>
              </a:rPr>
              <a:t>Sec.14.6</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79</a:t>
            </a:fld>
            <a:endParaRPr lang="en-US"/>
          </a:p>
        </p:txBody>
      </p:sp>
      <p:sp>
        <p:nvSpPr>
          <p:cNvPr id="80899" name="Text Box 3"/>
          <p:cNvSpPr txBox="1">
            <a:spLocks noChangeArrowheads="1"/>
          </p:cNvSpPr>
          <p:nvPr/>
        </p:nvSpPr>
        <p:spPr bwMode="auto">
          <a:xfrm>
            <a:off x="138113" y="135729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33669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上一讲回顾</a:t>
            </a:r>
            <a:r>
              <a:rPr lang="en-US" sz="30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特征选择</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基于向量空间的分类方法</a:t>
            </a:r>
            <a:r>
              <a:rPr lang="en-US" sz="30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Rocchio</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en-US" sz="3000" dirty="0" err="1">
                <a:solidFill>
                  <a:srgbClr val="BDD3E9"/>
                </a:solidFill>
                <a:latin typeface="Times New Roman" pitchFamily="18" charset="0"/>
                <a:ea typeface="黑体" pitchFamily="49" charset="-122"/>
              </a:rPr>
              <a:t>kNN</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70000"/>
              <a:buFont typeface="Calibri" pitchFamily="34" charset="0"/>
              <a:buChar char="❻"/>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000" dirty="0">
                <a:solidFill>
                  <a:srgbClr val="BDD3E9"/>
                </a:solidFill>
                <a:latin typeface="Times New Roman" pitchFamily="18" charset="0"/>
                <a:ea typeface="黑体" pitchFamily="49" charset="-122"/>
              </a:rPr>
              <a:t> </a:t>
            </a:r>
            <a:r>
              <a:rPr lang="zh-CN" altLang="en-US" sz="3000" dirty="0">
                <a:solidFill>
                  <a:srgbClr val="BDD3E9"/>
                </a:solidFill>
                <a:latin typeface="Times New Roman" pitchFamily="18" charset="0"/>
                <a:ea typeface="黑体" pitchFamily="49" charset="-122"/>
              </a:rPr>
              <a:t>线性分类器</a:t>
            </a:r>
            <a:endParaRPr lang="en-US" sz="30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70000"/>
              <a:buFont typeface="Calibri" pitchFamily="34" charset="0"/>
              <a:buChar char="❼"/>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3000" dirty="0">
                <a:solidFill>
                  <a:srgbClr val="336699"/>
                </a:solidFill>
                <a:latin typeface="Times New Roman" pitchFamily="18" charset="0"/>
                <a:ea typeface="黑体" pitchFamily="49" charset="-122"/>
              </a:rPr>
              <a:t>多类情况</a:t>
            </a:r>
            <a:endParaRPr lang="en-US" sz="3000" dirty="0">
              <a:solidFill>
                <a:srgbClr val="336699"/>
              </a:solidFill>
              <a:latin typeface="Times New Roman" pitchFamily="18" charset="0"/>
              <a:ea typeface="黑体"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a:solidFill>
                  <a:srgbClr val="000000"/>
                </a:solidFill>
                <a:latin typeface="Times New Roman" pitchFamily="18" charset="0"/>
                <a:ea typeface="黑体" pitchFamily="49" charset="-122"/>
                <a:cs typeface="Times New Roman" pitchFamily="16" charset="0"/>
              </a:rPr>
              <a:t> </a:t>
            </a:r>
            <a:r>
              <a:rPr lang="zh-CN" altLang="en-US" sz="3200" dirty="0">
                <a:solidFill>
                  <a:srgbClr val="000000"/>
                </a:solidFill>
                <a:latin typeface="Times New Roman" pitchFamily="18" charset="0"/>
                <a:ea typeface="黑体" pitchFamily="49" charset="-122"/>
                <a:cs typeface="Times New Roman" pitchFamily="16" charset="0"/>
              </a:rPr>
              <a:t>参数估计</a:t>
            </a:r>
            <a:r>
              <a:rPr lang="en-US" sz="3200" dirty="0">
                <a:solidFill>
                  <a:srgbClr val="000000"/>
                </a:solidFill>
                <a:latin typeface="Times New Roman" pitchFamily="18" charset="0"/>
                <a:ea typeface="黑体" pitchFamily="49" charset="-122"/>
                <a:cs typeface="Times New Roman" pitchFamily="16" charset="0"/>
              </a:rPr>
              <a:t> : </a:t>
            </a:r>
            <a:r>
              <a:rPr lang="zh-CN" altLang="en-US" sz="3200" dirty="0">
                <a:solidFill>
                  <a:srgbClr val="000000"/>
                </a:solidFill>
                <a:latin typeface="Times New Roman" pitchFamily="18" charset="0"/>
                <a:ea typeface="黑体" pitchFamily="49" charset="-122"/>
                <a:cs typeface="Times New Roman" pitchFamily="16" charset="0"/>
              </a:rPr>
              <a:t>极大似然估计</a:t>
            </a:r>
            <a:endParaRPr lang="en-US" sz="32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a:t>
            </a:fld>
            <a:endParaRPr lang="en-US"/>
          </a:p>
        </p:txBody>
      </p:sp>
      <p:sp>
        <p:nvSpPr>
          <p:cNvPr id="10" name="Rectangle 9"/>
          <p:cNvSpPr/>
          <p:nvPr/>
        </p:nvSpPr>
        <p:spPr>
          <a:xfrm>
            <a:off x="142876" y="1000108"/>
            <a:ext cx="9001124" cy="4962897"/>
          </a:xfrm>
          <a:prstGeom prst="rect">
            <a:avLst/>
          </a:prstGeom>
        </p:spPr>
        <p:txBody>
          <a:bodyPr wrap="square">
            <a:spAutoFit/>
          </a:bodyPr>
          <a:lstStyle/>
          <a:p>
            <a:pPr lvl="1">
              <a:spcBef>
                <a:spcPts val="700"/>
              </a:spcBef>
              <a:buClr>
                <a:srgbClr val="336699"/>
              </a:buCl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如何从训练数据中估计          和               ？</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先验</a:t>
            </a:r>
            <a:r>
              <a:rPr lang="de-DE" dirty="0">
                <a:solidFill>
                  <a:schemeClr val="tx1"/>
                </a:solidFill>
                <a:latin typeface="Times New Roman" pitchFamily="18" charset="0"/>
                <a:ea typeface="黑体" pitchFamily="49" charset="-122"/>
              </a:rPr>
              <a:t>:</a:t>
            </a:r>
          </a:p>
          <a:p>
            <a:pPr lvl="1">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i="1" dirty="0" err="1">
                <a:solidFill>
                  <a:schemeClr val="tx1"/>
                </a:solidFill>
                <a:latin typeface="Times New Roman" pitchFamily="18" charset="0"/>
                <a:ea typeface="黑体" pitchFamily="49" charset="-122"/>
              </a:rPr>
              <a:t>N</a:t>
            </a:r>
            <a:r>
              <a:rPr lang="en-US" i="1" baseline="-25000" dirty="0" err="1">
                <a:solidFill>
                  <a:schemeClr val="tx1"/>
                </a:solidFill>
                <a:latin typeface="Times New Roman" pitchFamily="18" charset="0"/>
                <a:ea typeface="黑体" pitchFamily="49" charset="-122"/>
              </a:rPr>
              <a:t>c</a:t>
            </a:r>
            <a:r>
              <a:rPr lang="en-US" i="1" dirty="0">
                <a:solidFill>
                  <a:schemeClr val="tx1"/>
                </a:solidFill>
                <a:latin typeface="Times New Roman" pitchFamily="18" charset="0"/>
                <a:ea typeface="黑体" pitchFamily="49" charset="-122"/>
              </a:rPr>
              <a:t> </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类</a:t>
            </a:r>
            <a:r>
              <a:rPr lang="en-US" i="1"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中的文档数目</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N</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所有文档的总数</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条件概率</a:t>
            </a:r>
            <a:r>
              <a:rPr lang="de-DE" dirty="0">
                <a:solidFill>
                  <a:schemeClr val="tx1"/>
                </a:solidFill>
                <a:latin typeface="Times New Roman" pitchFamily="18" charset="0"/>
                <a:ea typeface="黑体" pitchFamily="49" charset="-122"/>
              </a:rPr>
              <a:t>:</a:t>
            </a:r>
          </a:p>
          <a:p>
            <a:pPr lvl="1">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i="1" dirty="0" err="1">
                <a:solidFill>
                  <a:schemeClr val="tx1"/>
                </a:solidFill>
                <a:latin typeface="Times New Roman" pitchFamily="18" charset="0"/>
                <a:ea typeface="黑体" pitchFamily="49" charset="-122"/>
              </a:rPr>
              <a:t>T</a:t>
            </a:r>
            <a:r>
              <a:rPr lang="en-US" i="1" baseline="-25000" dirty="0" err="1">
                <a:solidFill>
                  <a:schemeClr val="tx1"/>
                </a:solidFill>
                <a:latin typeface="Times New Roman" pitchFamily="18" charset="0"/>
                <a:ea typeface="黑体" pitchFamily="49" charset="-122"/>
              </a:rPr>
              <a:t>ct</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是训练集中类别</a:t>
            </a:r>
            <a:r>
              <a:rPr lang="en-US" altLang="zh-CN" i="1"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中的词条</a:t>
            </a:r>
            <a:r>
              <a:rPr lang="en-US" altLang="zh-CN" i="1" dirty="0">
                <a:solidFill>
                  <a:schemeClr val="tx1"/>
                </a:solidFill>
                <a:latin typeface="Times New Roman" pitchFamily="18" charset="0"/>
                <a:ea typeface="黑体" pitchFamily="49" charset="-122"/>
              </a:rPr>
              <a:t>t</a:t>
            </a:r>
            <a:r>
              <a:rPr lang="zh-CN" altLang="en-US" dirty="0">
                <a:solidFill>
                  <a:schemeClr val="tx1"/>
                </a:solidFill>
                <a:latin typeface="Times New Roman" pitchFamily="18" charset="0"/>
                <a:ea typeface="黑体" pitchFamily="49" charset="-122"/>
              </a:rPr>
              <a:t>的个数</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多次出现要计算多次</a:t>
            </a:r>
            <a:r>
              <a:rPr lang="en-US"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给定如下的</a:t>
            </a:r>
            <a:r>
              <a:rPr lang="en-US" dirty="0">
                <a:solidFill>
                  <a:schemeClr val="tx1"/>
                </a:solidFill>
                <a:latin typeface="Times New Roman" pitchFamily="18" charset="0"/>
                <a:ea typeface="黑体" pitchFamily="49" charset="-122"/>
              </a:rPr>
              <a:t> </a:t>
            </a:r>
            <a:r>
              <a:rPr lang="zh-CN" altLang="en-US" b="1" dirty="0">
                <a:solidFill>
                  <a:schemeClr val="tx1"/>
                </a:solidFill>
                <a:latin typeface="Times New Roman" pitchFamily="18" charset="0"/>
                <a:ea typeface="黑体" pitchFamily="49" charset="-122"/>
              </a:rPr>
              <a:t>朴素贝叶斯</a:t>
            </a:r>
            <a:r>
              <a:rPr lang="en-US" b="1" dirty="0">
                <a:solidFill>
                  <a:schemeClr val="tx1"/>
                </a:solidFill>
                <a:latin typeface="Times New Roman" pitchFamily="18" charset="0"/>
                <a:ea typeface="黑体" pitchFamily="49" charset="-122"/>
              </a:rPr>
              <a:t> </a:t>
            </a:r>
            <a:r>
              <a:rPr lang="zh-CN" altLang="en-US" b="1" dirty="0">
                <a:solidFill>
                  <a:schemeClr val="tx1"/>
                </a:solidFill>
                <a:latin typeface="Times New Roman" pitchFamily="18" charset="0"/>
                <a:ea typeface="黑体" pitchFamily="49" charset="-122"/>
              </a:rPr>
              <a:t>独立性假设</a:t>
            </a:r>
            <a:r>
              <a:rPr lang="en-US" altLang="zh-CN" b="1" dirty="0">
                <a:solidFill>
                  <a:schemeClr val="tx1"/>
                </a:solidFill>
                <a:latin typeface="Times New Roman" pitchFamily="18" charset="0"/>
                <a:ea typeface="黑体" pitchFamily="49" charset="-122"/>
              </a:rPr>
              <a:t>(</a:t>
            </a:r>
            <a:r>
              <a:rPr lang="en-US" b="1" dirty="0">
                <a:solidFill>
                  <a:schemeClr val="tx1"/>
                </a:solidFill>
                <a:latin typeface="Times New Roman" pitchFamily="18" charset="0"/>
                <a:ea typeface="黑体" pitchFamily="49" charset="-122"/>
              </a:rPr>
              <a:t>independence assumption):</a:t>
            </a:r>
          </a:p>
        </p:txBody>
      </p:sp>
      <p:pic>
        <p:nvPicPr>
          <p:cNvPr id="11" name="Picture 10" descr="13281.png"/>
          <p:cNvPicPr>
            <a:picLocks noChangeAspect="1"/>
          </p:cNvPicPr>
          <p:nvPr/>
        </p:nvPicPr>
        <p:blipFill>
          <a:blip r:embed="rId3" cstate="print"/>
          <a:stretch>
            <a:fillRect/>
          </a:stretch>
        </p:blipFill>
        <p:spPr>
          <a:xfrm>
            <a:off x="3143240" y="2143116"/>
            <a:ext cx="1464479" cy="648000"/>
          </a:xfrm>
          <a:prstGeom prst="rect">
            <a:avLst/>
          </a:prstGeom>
        </p:spPr>
      </p:pic>
      <p:pic>
        <p:nvPicPr>
          <p:cNvPr id="14" name="Picture 13" descr="13282.png"/>
          <p:cNvPicPr>
            <a:picLocks noChangeAspect="1"/>
          </p:cNvPicPr>
          <p:nvPr/>
        </p:nvPicPr>
        <p:blipFill>
          <a:blip r:embed="rId4" cstate="print"/>
          <a:stretch>
            <a:fillRect/>
          </a:stretch>
        </p:blipFill>
        <p:spPr>
          <a:xfrm>
            <a:off x="2628476" y="3744008"/>
            <a:ext cx="2778718" cy="828000"/>
          </a:xfrm>
          <a:prstGeom prst="rect">
            <a:avLst/>
          </a:prstGeom>
        </p:spPr>
      </p:pic>
      <p:pic>
        <p:nvPicPr>
          <p:cNvPr id="15" name="Picture 14" descr="13283.png"/>
          <p:cNvPicPr>
            <a:picLocks noChangeAspect="1"/>
          </p:cNvPicPr>
          <p:nvPr/>
        </p:nvPicPr>
        <p:blipFill>
          <a:blip r:embed="rId5" cstate="print"/>
          <a:stretch>
            <a:fillRect/>
          </a:stretch>
        </p:blipFill>
        <p:spPr>
          <a:xfrm>
            <a:off x="928662" y="5857892"/>
            <a:ext cx="2220007" cy="396000"/>
          </a:xfrm>
          <a:prstGeom prst="rect">
            <a:avLst/>
          </a:prstGeom>
        </p:spPr>
      </p:pic>
      <p:pic>
        <p:nvPicPr>
          <p:cNvPr id="16" name="Picture 15" descr="13273.png"/>
          <p:cNvPicPr>
            <a:picLocks noChangeAspect="1"/>
          </p:cNvPicPr>
          <p:nvPr/>
        </p:nvPicPr>
        <p:blipFill>
          <a:blip r:embed="rId6" cstate="print"/>
          <a:stretch>
            <a:fillRect/>
          </a:stretch>
        </p:blipFill>
        <p:spPr>
          <a:xfrm>
            <a:off x="4057339" y="1500174"/>
            <a:ext cx="586669" cy="360000"/>
          </a:xfrm>
          <a:prstGeom prst="rect">
            <a:avLst/>
          </a:prstGeom>
        </p:spPr>
      </p:pic>
      <p:pic>
        <p:nvPicPr>
          <p:cNvPr id="17" name="Picture 16" descr="13272.png"/>
          <p:cNvPicPr>
            <a:picLocks noChangeAspect="1"/>
          </p:cNvPicPr>
          <p:nvPr/>
        </p:nvPicPr>
        <p:blipFill>
          <a:blip r:embed="rId7" cstate="print"/>
          <a:stretch>
            <a:fillRect/>
          </a:stretch>
        </p:blipFill>
        <p:spPr>
          <a:xfrm>
            <a:off x="5062218" y="1490400"/>
            <a:ext cx="877934" cy="43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多类</a:t>
            </a:r>
            <a:r>
              <a:rPr lang="en-US" altLang="zh-CN" sz="3600" dirty="0">
                <a:solidFill>
                  <a:schemeClr val="tx1"/>
                </a:solidFill>
                <a:latin typeface="Times New Roman" pitchFamily="18" charset="0"/>
                <a:ea typeface="黑体" pitchFamily="49" charset="-122"/>
              </a:rPr>
              <a:t>(&gt;2)</a:t>
            </a:r>
            <a:r>
              <a:rPr lang="zh-CN" altLang="en-US" sz="3600" dirty="0">
                <a:solidFill>
                  <a:schemeClr val="tx1"/>
                </a:solidFill>
                <a:latin typeface="Times New Roman" pitchFamily="18" charset="0"/>
                <a:ea typeface="黑体" pitchFamily="49" charset="-122"/>
              </a:rPr>
              <a:t>的情况下的超平面组合</a:t>
            </a:r>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461.png"/>
          <p:cNvPicPr>
            <a:picLocks noChangeAspect="1"/>
          </p:cNvPicPr>
          <p:nvPr/>
        </p:nvPicPr>
        <p:blipFill>
          <a:blip r:embed="rId3" cstate="print"/>
          <a:stretch>
            <a:fillRect/>
          </a:stretch>
        </p:blipFill>
        <p:spPr>
          <a:xfrm>
            <a:off x="857224" y="1571612"/>
            <a:ext cx="4913882" cy="4807635"/>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单标签问题（</a:t>
            </a:r>
            <a:r>
              <a:rPr lang="de-DE" sz="3600" dirty="0">
                <a:solidFill>
                  <a:schemeClr val="tx1"/>
                </a:solidFill>
                <a:latin typeface="Times New Roman" pitchFamily="18" charset="0"/>
                <a:ea typeface="黑体" pitchFamily="49" charset="-122"/>
              </a:rPr>
              <a:t>One-of problem</a:t>
            </a:r>
            <a:r>
              <a:rPr lang="zh-CN" altLang="en-US" sz="3600" dirty="0">
                <a:solidFill>
                  <a:schemeClr val="tx1"/>
                </a:solidFill>
                <a:latin typeface="Times New Roman" pitchFamily="18" charset="0"/>
                <a:ea typeface="黑体" pitchFamily="49" charset="-122"/>
              </a:rPr>
              <a:t>）</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28599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单标签分类问题，也称</a:t>
            </a:r>
            <a:r>
              <a:rPr lang="en-US" altLang="zh-CN" dirty="0">
                <a:solidFill>
                  <a:schemeClr val="tx1"/>
                </a:solidFill>
                <a:latin typeface="Times New Roman" pitchFamily="18" charset="0"/>
                <a:ea typeface="黑体" pitchFamily="49" charset="-122"/>
              </a:rPr>
              <a:t>single label problem</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类别之间互斥</a:t>
            </a:r>
            <a:endParaRPr lang="de-DE"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每篇文档属于且仅属于某一个类</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例子：文档的语言类型</a:t>
            </a:r>
            <a:r>
              <a:rPr lang="de-DE"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假定：任何一篇文档都只包含一种语言</a:t>
            </a:r>
            <a:r>
              <a:rPr lang="de-DE" sz="2200" dirty="0">
                <a:solidFill>
                  <a:schemeClr val="tx1"/>
                </a:solidFill>
                <a:latin typeface="Times New Roman" pitchFamily="18" charset="0"/>
                <a:ea typeface="黑体" pitchFamily="49" charset="-122"/>
              </a:rPr>
              <a:t>)</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基于线性分类器的单标签分类</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428868"/>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对于单标签分类问题（比如</a:t>
            </a:r>
            <a:r>
              <a:rPr lang="en-US" altLang="zh-CN" dirty="0">
                <a:solidFill>
                  <a:schemeClr val="tx1"/>
                </a:solidFill>
                <a:latin typeface="Times New Roman" pitchFamily="18" charset="0"/>
                <a:ea typeface="黑体" pitchFamily="49" charset="-122"/>
              </a:rPr>
              <a:t>A</a:t>
            </a:r>
            <a:r>
              <a:rPr lang="zh-CN" altLang="en-US" dirty="0">
                <a:solidFill>
                  <a:schemeClr val="tx1"/>
                </a:solidFill>
                <a:latin typeface="Times New Roman" pitchFamily="18" charset="0"/>
                <a:ea typeface="黑体" pitchFamily="49" charset="-122"/>
              </a:rPr>
              <a:t>、</a:t>
            </a:r>
            <a:r>
              <a:rPr lang="en-US" altLang="zh-CN" dirty="0">
                <a:solidFill>
                  <a:schemeClr val="tx1"/>
                </a:solidFill>
                <a:latin typeface="Times New Roman" pitchFamily="18" charset="0"/>
                <a:ea typeface="黑体" pitchFamily="49" charset="-122"/>
              </a:rPr>
              <a:t>B</a:t>
            </a:r>
            <a:r>
              <a:rPr lang="zh-CN" altLang="en-US" dirty="0">
                <a:solidFill>
                  <a:schemeClr val="tx1"/>
                </a:solidFill>
                <a:latin typeface="Times New Roman" pitchFamily="18" charset="0"/>
                <a:ea typeface="黑体" pitchFamily="49" charset="-122"/>
              </a:rPr>
              <a:t>、</a:t>
            </a:r>
            <a:r>
              <a:rPr lang="en-US" altLang="zh-CN"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三类），可以将多个二类线性分类器</a:t>
            </a:r>
            <a:r>
              <a:rPr lang="en-US" altLang="zh-CN" dirty="0">
                <a:solidFill>
                  <a:schemeClr val="tx1"/>
                </a:solidFill>
                <a:latin typeface="Times New Roman" pitchFamily="18" charset="0"/>
                <a:ea typeface="黑体" pitchFamily="49" charset="-122"/>
              </a:rPr>
              <a:t>(A </a:t>
            </a:r>
            <a:r>
              <a:rPr lang="en-US" altLang="zh-CN" dirty="0" err="1">
                <a:solidFill>
                  <a:schemeClr val="tx1"/>
                </a:solidFill>
                <a:latin typeface="Times New Roman" pitchFamily="18" charset="0"/>
                <a:ea typeface="黑体" pitchFamily="49" charset="-122"/>
              </a:rPr>
              <a:t>vsBC</a:t>
            </a:r>
            <a:r>
              <a:rPr lang="zh-CN" altLang="en-US" dirty="0">
                <a:solidFill>
                  <a:schemeClr val="tx1"/>
                </a:solidFill>
                <a:latin typeface="Times New Roman" pitchFamily="18" charset="0"/>
                <a:ea typeface="黑体" pitchFamily="49" charset="-122"/>
              </a:rPr>
              <a:t>、</a:t>
            </a:r>
            <a:r>
              <a:rPr lang="en-US" altLang="zh-CN" dirty="0">
                <a:solidFill>
                  <a:schemeClr val="tx1"/>
                </a:solidFill>
                <a:latin typeface="Times New Roman" pitchFamily="18" charset="0"/>
                <a:ea typeface="黑体" pitchFamily="49" charset="-122"/>
              </a:rPr>
              <a:t>B vs. AC</a:t>
            </a:r>
            <a:r>
              <a:rPr lang="zh-CN" altLang="en-US" dirty="0">
                <a:solidFill>
                  <a:schemeClr val="tx1"/>
                </a:solidFill>
                <a:latin typeface="Times New Roman" pitchFamily="18" charset="0"/>
                <a:ea typeface="黑体" pitchFamily="49" charset="-122"/>
              </a:rPr>
              <a:t>、</a:t>
            </a:r>
            <a:r>
              <a:rPr lang="en-US" altLang="zh-CN" dirty="0">
                <a:solidFill>
                  <a:schemeClr val="tx1"/>
                </a:solidFill>
                <a:latin typeface="Times New Roman" pitchFamily="18" charset="0"/>
                <a:ea typeface="黑体" pitchFamily="49" charset="-122"/>
              </a:rPr>
              <a:t>C vs. AB)</a:t>
            </a:r>
            <a:r>
              <a:rPr lang="zh-CN" altLang="en-US" dirty="0">
                <a:solidFill>
                  <a:schemeClr val="tx1"/>
                </a:solidFill>
                <a:latin typeface="Times New Roman" pitchFamily="18" charset="0"/>
                <a:ea typeface="黑体" pitchFamily="49" charset="-122"/>
              </a:rPr>
              <a:t>进行如下组合：</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对于输入文档，独立运行每个分类器</a:t>
            </a:r>
            <a:endParaRPr lang="de-DE"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将分类器排序</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比如按照每个分类器输出的在</a:t>
            </a:r>
            <a:r>
              <a:rPr lang="en-US" altLang="zh-CN" sz="2200" dirty="0">
                <a:solidFill>
                  <a:schemeClr val="tx1"/>
                </a:solidFill>
                <a:latin typeface="Times New Roman" pitchFamily="18" charset="0"/>
                <a:ea typeface="黑体" pitchFamily="49" charset="-122"/>
              </a:rPr>
              <a:t>A</a:t>
            </a:r>
            <a:r>
              <a:rPr lang="zh-CN" altLang="en-US" sz="2200" dirty="0">
                <a:solidFill>
                  <a:schemeClr val="tx1"/>
                </a:solidFill>
                <a:latin typeface="Times New Roman" pitchFamily="18" charset="0"/>
                <a:ea typeface="黑体" pitchFamily="49" charset="-122"/>
              </a:rPr>
              <a:t>、</a:t>
            </a:r>
            <a:r>
              <a:rPr lang="en-US" altLang="zh-CN" sz="2200" dirty="0">
                <a:solidFill>
                  <a:schemeClr val="tx1"/>
                </a:solidFill>
                <a:latin typeface="Times New Roman" pitchFamily="18" charset="0"/>
                <a:ea typeface="黑体" pitchFamily="49" charset="-122"/>
              </a:rPr>
              <a:t>B</a:t>
            </a:r>
            <a:r>
              <a:rPr lang="zh-CN" altLang="en-US" sz="2200" dirty="0">
                <a:solidFill>
                  <a:schemeClr val="tx1"/>
                </a:solidFill>
                <a:latin typeface="Times New Roman" pitchFamily="18" charset="0"/>
                <a:ea typeface="黑体" pitchFamily="49" charset="-122"/>
              </a:rPr>
              <a:t>、</a:t>
            </a:r>
            <a:r>
              <a:rPr lang="en-US" altLang="zh-CN" sz="2200" dirty="0">
                <a:solidFill>
                  <a:schemeClr val="tx1"/>
                </a:solidFill>
                <a:latin typeface="Times New Roman" pitchFamily="18" charset="0"/>
                <a:ea typeface="黑体" pitchFamily="49" charset="-122"/>
              </a:rPr>
              <a:t>C</a:t>
            </a:r>
            <a:r>
              <a:rPr lang="zh-CN" altLang="en-US" sz="2200" dirty="0">
                <a:solidFill>
                  <a:schemeClr val="tx1"/>
                </a:solidFill>
                <a:latin typeface="Times New Roman" pitchFamily="18" charset="0"/>
                <a:ea typeface="黑体" pitchFamily="49" charset="-122"/>
              </a:rPr>
              <a:t>上的得分</a:t>
            </a:r>
            <a:r>
              <a:rPr lang="en-US" sz="2200" dirty="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选择具有最高得分的类别</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多标签问题</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Any-of problem)</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143116"/>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多标签分类问题，也称</a:t>
            </a:r>
            <a:r>
              <a:rPr lang="de-DE" dirty="0">
                <a:solidFill>
                  <a:schemeClr val="tx1"/>
                </a:solidFill>
                <a:latin typeface="Times New Roman" pitchFamily="18" charset="0"/>
                <a:ea typeface="黑体" pitchFamily="49" charset="-122"/>
              </a:rPr>
              <a:t>multilabel classification</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一篇文档可以属于</a:t>
            </a:r>
            <a:r>
              <a:rPr lang="en-US" altLang="zh-CN" sz="2200" dirty="0">
                <a:solidFill>
                  <a:schemeClr val="tx1"/>
                </a:solidFill>
                <a:latin typeface="Times New Roman" pitchFamily="18" charset="0"/>
                <a:ea typeface="黑体" pitchFamily="49" charset="-122"/>
              </a:rPr>
              <a:t>0</a:t>
            </a:r>
            <a:r>
              <a:rPr lang="zh-CN" altLang="en-US" sz="2200" dirty="0">
                <a:solidFill>
                  <a:schemeClr val="tx1"/>
                </a:solidFill>
                <a:latin typeface="Times New Roman" pitchFamily="18" charset="0"/>
                <a:ea typeface="黑体" pitchFamily="49" charset="-122"/>
              </a:rPr>
              <a:t>、</a:t>
            </a:r>
            <a:r>
              <a:rPr lang="en-US" altLang="zh-CN" sz="2200" dirty="0">
                <a:solidFill>
                  <a:schemeClr val="tx1"/>
                </a:solidFill>
                <a:latin typeface="Times New Roman" pitchFamily="18" charset="0"/>
                <a:ea typeface="黑体" pitchFamily="49" charset="-122"/>
              </a:rPr>
              <a:t>1</a:t>
            </a:r>
            <a:r>
              <a:rPr lang="zh-CN" altLang="en-US" sz="2200" dirty="0">
                <a:solidFill>
                  <a:schemeClr val="tx1"/>
                </a:solidFill>
                <a:latin typeface="Times New Roman" pitchFamily="18" charset="0"/>
                <a:ea typeface="黑体" pitchFamily="49" charset="-122"/>
              </a:rPr>
              <a:t>或更多个类</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针对某个类的决策并不影响其他类别上的决策</a:t>
            </a:r>
            <a:endParaRPr lang="de-DE"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一种</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“独立”类型，但是不是统计意义上的“独立”</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例子：主题分类</a:t>
            </a:r>
            <a:endParaRPr lang="de-DE"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通常：地区、主题领域、工业等类别之上的决策是互相独立的</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基于线性分类器的多标签分类</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2143116"/>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对于多标签分类问题（比如</a:t>
            </a:r>
            <a:r>
              <a:rPr lang="en-US" altLang="zh-CN" dirty="0">
                <a:solidFill>
                  <a:schemeClr val="tx1"/>
                </a:solidFill>
                <a:latin typeface="Times New Roman" pitchFamily="18" charset="0"/>
                <a:ea typeface="黑体" pitchFamily="49" charset="-122"/>
              </a:rPr>
              <a:t>A</a:t>
            </a:r>
            <a:r>
              <a:rPr lang="zh-CN" altLang="en-US" dirty="0">
                <a:solidFill>
                  <a:schemeClr val="tx1"/>
                </a:solidFill>
                <a:latin typeface="Times New Roman" pitchFamily="18" charset="0"/>
                <a:ea typeface="黑体" pitchFamily="49" charset="-122"/>
              </a:rPr>
              <a:t>、</a:t>
            </a:r>
            <a:r>
              <a:rPr lang="en-US" altLang="zh-CN" dirty="0">
                <a:solidFill>
                  <a:schemeClr val="tx1"/>
                </a:solidFill>
                <a:latin typeface="Times New Roman" pitchFamily="18" charset="0"/>
                <a:ea typeface="黑体" pitchFamily="49" charset="-122"/>
              </a:rPr>
              <a:t>B</a:t>
            </a:r>
            <a:r>
              <a:rPr lang="zh-CN" altLang="en-US" dirty="0">
                <a:solidFill>
                  <a:schemeClr val="tx1"/>
                </a:solidFill>
                <a:latin typeface="Times New Roman" pitchFamily="18" charset="0"/>
                <a:ea typeface="黑体" pitchFamily="49" charset="-122"/>
              </a:rPr>
              <a:t>、</a:t>
            </a:r>
            <a:r>
              <a:rPr lang="en-US" altLang="zh-CN" dirty="0">
                <a:solidFill>
                  <a:schemeClr val="tx1"/>
                </a:solidFill>
                <a:latin typeface="Times New Roman" pitchFamily="18" charset="0"/>
                <a:ea typeface="黑体" pitchFamily="49" charset="-122"/>
              </a:rPr>
              <a:t>C</a:t>
            </a:r>
            <a:r>
              <a:rPr lang="zh-CN" altLang="en-US" dirty="0">
                <a:solidFill>
                  <a:schemeClr val="tx1"/>
                </a:solidFill>
                <a:latin typeface="Times New Roman" pitchFamily="18" charset="0"/>
                <a:ea typeface="黑体" pitchFamily="49" charset="-122"/>
              </a:rPr>
              <a:t>三类），可以将多个二类线性分类器</a:t>
            </a:r>
            <a:r>
              <a:rPr lang="en-US" altLang="zh-CN" dirty="0">
                <a:solidFill>
                  <a:schemeClr val="tx1"/>
                </a:solidFill>
                <a:latin typeface="Times New Roman" pitchFamily="18" charset="0"/>
                <a:ea typeface="黑体" pitchFamily="49" charset="-122"/>
              </a:rPr>
              <a:t>(A </a:t>
            </a:r>
            <a:r>
              <a:rPr lang="en-US" altLang="zh-CN" dirty="0" err="1">
                <a:solidFill>
                  <a:schemeClr val="tx1"/>
                </a:solidFill>
                <a:latin typeface="Times New Roman" pitchFamily="18" charset="0"/>
                <a:ea typeface="黑体" pitchFamily="49" charset="-122"/>
              </a:rPr>
              <a:t>vsBC</a:t>
            </a:r>
            <a:r>
              <a:rPr lang="zh-CN" altLang="en-US" dirty="0">
                <a:solidFill>
                  <a:schemeClr val="tx1"/>
                </a:solidFill>
                <a:latin typeface="Times New Roman" pitchFamily="18" charset="0"/>
                <a:ea typeface="黑体" pitchFamily="49" charset="-122"/>
              </a:rPr>
              <a:t>、</a:t>
            </a:r>
            <a:r>
              <a:rPr lang="en-US" altLang="zh-CN" dirty="0">
                <a:solidFill>
                  <a:schemeClr val="tx1"/>
                </a:solidFill>
                <a:latin typeface="Times New Roman" pitchFamily="18" charset="0"/>
                <a:ea typeface="黑体" pitchFamily="49" charset="-122"/>
              </a:rPr>
              <a:t>B vs. AC</a:t>
            </a:r>
            <a:r>
              <a:rPr lang="zh-CN" altLang="en-US" dirty="0">
                <a:solidFill>
                  <a:schemeClr val="tx1"/>
                </a:solidFill>
                <a:latin typeface="Times New Roman" pitchFamily="18" charset="0"/>
                <a:ea typeface="黑体" pitchFamily="49" charset="-122"/>
              </a:rPr>
              <a:t>、</a:t>
            </a:r>
            <a:r>
              <a:rPr lang="en-US" altLang="zh-CN" dirty="0">
                <a:solidFill>
                  <a:schemeClr val="tx1"/>
                </a:solidFill>
                <a:latin typeface="Times New Roman" pitchFamily="18" charset="0"/>
                <a:ea typeface="黑体" pitchFamily="49" charset="-122"/>
              </a:rPr>
              <a:t>C vs. AB)</a:t>
            </a:r>
            <a:r>
              <a:rPr lang="zh-CN" altLang="en-US" dirty="0">
                <a:solidFill>
                  <a:schemeClr val="tx1"/>
                </a:solidFill>
                <a:latin typeface="Times New Roman" pitchFamily="18" charset="0"/>
                <a:ea typeface="黑体" pitchFamily="49" charset="-122"/>
              </a:rPr>
              <a:t>进行如下组合：</a:t>
            </a:r>
            <a:endParaRPr lang="de-DE" altLang="zh-CN"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对测试文档独立地运行每个分类器</a:t>
            </a: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按照每个分类器自己的输出结果进行独立决策</a:t>
            </a: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chemeClr val="tx1"/>
                </a:solidFill>
                <a:latin typeface="Times New Roman" pitchFamily="18" charset="0"/>
                <a:ea typeface="黑体" pitchFamily="49" charset="-122"/>
              </a:rPr>
              <a:t>本讲小结</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1017" y="192880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特征选择</a:t>
            </a:r>
            <a:r>
              <a:rPr lang="en-US" dirty="0">
                <a:solidFill>
                  <a:schemeClr val="tx1"/>
                </a:solidFill>
                <a:latin typeface="Times New Roman" pitchFamily="18" charset="0"/>
                <a:ea typeface="黑体" pitchFamily="49" charset="-122"/>
              </a:rPr>
              <a:t> : </a:t>
            </a:r>
            <a:r>
              <a:rPr lang="en-US" altLang="zh-CN" dirty="0">
                <a:solidFill>
                  <a:schemeClr val="tx1"/>
                </a:solidFill>
                <a:latin typeface="Times New Roman" pitchFamily="18" charset="0"/>
                <a:ea typeface="黑体" pitchFamily="49" charset="-122"/>
              </a:rPr>
              <a:t>MI</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向量空间分类：将文档表示成空间中的向量，然后进行分类</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Ro</a:t>
            </a:r>
            <a:r>
              <a:rPr lang="de-DE" dirty="0">
                <a:solidFill>
                  <a:schemeClr val="tx1"/>
                </a:solidFill>
                <a:latin typeface="Times New Roman" pitchFamily="18" charset="0"/>
                <a:ea typeface="黑体" pitchFamily="49" charset="-122"/>
              </a:rPr>
              <a:t>cchio</a:t>
            </a:r>
            <a:r>
              <a:rPr lang="zh-CN" altLang="en-US" dirty="0">
                <a:solidFill>
                  <a:schemeClr val="tx1"/>
                </a:solidFill>
                <a:latin typeface="Times New Roman" pitchFamily="18" charset="0"/>
                <a:ea typeface="黑体" pitchFamily="49" charset="-122"/>
              </a:rPr>
              <a:t>分类器：将</a:t>
            </a:r>
            <a:r>
              <a:rPr lang="de-DE" dirty="0">
                <a:solidFill>
                  <a:schemeClr val="tx1"/>
                </a:solidFill>
                <a:latin typeface="Times New Roman" pitchFamily="18" charset="0"/>
                <a:ea typeface="黑体" pitchFamily="49" charset="-122"/>
              </a:rPr>
              <a:t>Rocchio</a:t>
            </a:r>
            <a:r>
              <a:rPr lang="zh-CN" altLang="en-US" dirty="0">
                <a:solidFill>
                  <a:schemeClr val="tx1"/>
                </a:solidFill>
                <a:latin typeface="Times New Roman" pitchFamily="18" charset="0"/>
                <a:ea typeface="黑体" pitchFamily="49" charset="-122"/>
              </a:rPr>
              <a:t>相关反馈思想应用于文本分类领域</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i="1" dirty="0">
                <a:solidFill>
                  <a:schemeClr val="tx1"/>
                </a:solidFill>
                <a:latin typeface="Times New Roman" pitchFamily="18" charset="0"/>
                <a:ea typeface="黑体" pitchFamily="49" charset="-122"/>
              </a:rPr>
              <a:t>K</a:t>
            </a:r>
            <a:r>
              <a:rPr lang="zh-CN" altLang="en-US" dirty="0">
                <a:solidFill>
                  <a:schemeClr val="tx1"/>
                </a:solidFill>
                <a:latin typeface="Times New Roman" pitchFamily="18" charset="0"/>
                <a:ea typeface="黑体" pitchFamily="49" charset="-122"/>
              </a:rPr>
              <a:t>近邻分类器</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线性分类器</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多类问题</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参考资料</a:t>
            </a:r>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23528" y="1556792"/>
            <a:ext cx="8505825"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信息检索导论</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第</a:t>
            </a:r>
            <a:r>
              <a:rPr lang="en-US" altLang="zh-CN" dirty="0">
                <a:solidFill>
                  <a:schemeClr val="tx1"/>
                </a:solidFill>
                <a:latin typeface="Times New Roman" pitchFamily="18" charset="0"/>
                <a:ea typeface="黑体" pitchFamily="49" charset="-122"/>
              </a:rPr>
              <a:t>13</a:t>
            </a:r>
            <a:r>
              <a:rPr lang="zh-CN" altLang="en-US" dirty="0">
                <a:solidFill>
                  <a:schemeClr val="tx1"/>
                </a:solidFill>
                <a:latin typeface="Times New Roman" pitchFamily="18" charset="0"/>
                <a:ea typeface="黑体" pitchFamily="49" charset="-122"/>
              </a:rPr>
              <a:t>章的特征选择部分</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信息检索导论</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第</a:t>
            </a:r>
            <a:r>
              <a:rPr lang="en-US" altLang="zh-CN" dirty="0">
                <a:solidFill>
                  <a:schemeClr val="tx1"/>
                </a:solidFill>
                <a:latin typeface="Times New Roman" pitchFamily="18" charset="0"/>
                <a:ea typeface="黑体" pitchFamily="49" charset="-122"/>
              </a:rPr>
              <a:t>14</a:t>
            </a:r>
            <a:r>
              <a:rPr lang="zh-CN" altLang="en-US" dirty="0">
                <a:solidFill>
                  <a:schemeClr val="tx1"/>
                </a:solidFill>
                <a:latin typeface="Times New Roman" pitchFamily="18" charset="0"/>
                <a:ea typeface="黑体" pitchFamily="49" charset="-122"/>
              </a:rPr>
              <a:t>章</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sz="2200" dirty="0">
                <a:solidFill>
                  <a:schemeClr val="tx1"/>
                </a:solidFill>
                <a:latin typeface="Courier New" pitchFamily="49" charset="0"/>
                <a:ea typeface="黑体" pitchFamily="49" charset="-122"/>
                <a:cs typeface="Courier New" pitchFamily="49" charset="0"/>
              </a:rPr>
              <a:t>http://ifnlp.org/ir</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感知机的例子</a:t>
            </a:r>
            <a:endParaRPr lang="de-DE"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文本分类综述</a:t>
            </a:r>
            <a:r>
              <a:rPr lang="en-US" sz="2200" dirty="0">
                <a:solidFill>
                  <a:schemeClr val="tx1"/>
                </a:solidFill>
                <a:latin typeface="Times New Roman" pitchFamily="18" charset="0"/>
                <a:ea typeface="黑体" pitchFamily="49" charset="-122"/>
              </a:rPr>
              <a:t>: </a:t>
            </a:r>
            <a:r>
              <a:rPr lang="en-US" sz="2200" dirty="0" err="1">
                <a:solidFill>
                  <a:schemeClr val="tx1"/>
                </a:solidFill>
                <a:latin typeface="Times New Roman" pitchFamily="18" charset="0"/>
                <a:ea typeface="黑体" pitchFamily="49" charset="-122"/>
              </a:rPr>
              <a:t>Sebastiani</a:t>
            </a:r>
            <a:r>
              <a:rPr lang="en-US" sz="2200" dirty="0">
                <a:solidFill>
                  <a:schemeClr val="tx1"/>
                </a:solidFill>
                <a:latin typeface="Times New Roman" pitchFamily="18" charset="0"/>
                <a:ea typeface="黑体" pitchFamily="49" charset="-122"/>
              </a:rPr>
              <a:t> (2002)</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有关决策树或感知机的文本分类章节</a:t>
            </a:r>
            <a:r>
              <a:rPr lang="de-DE" sz="2200" dirty="0">
                <a:solidFill>
                  <a:schemeClr val="tx1"/>
                </a:solidFill>
                <a:latin typeface="Times New Roman" pitchFamily="18" charset="0"/>
                <a:ea typeface="黑体" pitchFamily="49" charset="-122"/>
              </a:rPr>
              <a:t>: Manning &amp; Schütze (1999)</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最好的机器学习教材之一</a:t>
            </a:r>
            <a:r>
              <a:rPr lang="en-US" sz="2200" dirty="0">
                <a:solidFill>
                  <a:schemeClr val="tx1"/>
                </a:solidFill>
                <a:latin typeface="Times New Roman" pitchFamily="18" charset="0"/>
                <a:ea typeface="黑体" pitchFamily="49" charset="-122"/>
              </a:rPr>
              <a:t>: Hastie, </a:t>
            </a:r>
            <a:r>
              <a:rPr lang="en-US" sz="2200" dirty="0" err="1">
                <a:solidFill>
                  <a:schemeClr val="tx1"/>
                </a:solidFill>
                <a:latin typeface="Times New Roman" pitchFamily="18" charset="0"/>
                <a:ea typeface="黑体" pitchFamily="49" charset="-122"/>
              </a:rPr>
              <a:t>Tibshirani</a:t>
            </a:r>
            <a:r>
              <a:rPr lang="en-US" sz="2200" dirty="0">
                <a:solidFill>
                  <a:schemeClr val="tx1"/>
                </a:solidFill>
                <a:latin typeface="Times New Roman" pitchFamily="18" charset="0"/>
                <a:ea typeface="黑体" pitchFamily="49" charset="-122"/>
              </a:rPr>
              <a:t> </a:t>
            </a:r>
            <a:r>
              <a:rPr lang="de-DE" sz="2200" dirty="0">
                <a:solidFill>
                  <a:schemeClr val="tx1"/>
                </a:solidFill>
                <a:latin typeface="Times New Roman" pitchFamily="18" charset="0"/>
                <a:ea typeface="黑体" pitchFamily="49" charset="-122"/>
              </a:rPr>
              <a:t>&amp; Friedman (2003)</a:t>
            </a:r>
          </a:p>
          <a:p>
            <a:pPr lvl="2">
              <a:spcBef>
                <a:spcPts val="700"/>
              </a:spcBef>
              <a:buClr>
                <a:srgbClr val="336699"/>
              </a:buClr>
              <a:buFont typeface="Wingdings" pitchFamily="2" charset="2"/>
              <a:buChar char="§"/>
            </a:pPr>
            <a:r>
              <a:rPr lang="en-US" altLang="zh-CN" sz="2000" b="1" dirty="0">
                <a:solidFill>
                  <a:schemeClr val="tx1"/>
                </a:solidFill>
              </a:rPr>
              <a:t>Yang, Y.</a:t>
            </a:r>
            <a:r>
              <a:rPr lang="en-US" altLang="zh-CN" sz="2000" dirty="0">
                <a:solidFill>
                  <a:schemeClr val="tx1"/>
                </a:solidFill>
              </a:rPr>
              <a:t>, Pedersen J.P</a:t>
            </a:r>
            <a:r>
              <a:rPr lang="en-US" altLang="zh-CN" sz="2000" dirty="0"/>
              <a:t>.</a:t>
            </a:r>
            <a:r>
              <a:rPr lang="en-US" altLang="zh-CN" sz="2000" dirty="0">
                <a:solidFill>
                  <a:schemeClr val="tx1"/>
                </a:solidFill>
              </a:rPr>
              <a:t> </a:t>
            </a:r>
            <a:r>
              <a:rPr lang="en-US" altLang="zh-CN" sz="2000" u="sng" dirty="0">
                <a:solidFill>
                  <a:schemeClr val="tx1"/>
                </a:solidFill>
              </a:rPr>
              <a:t>A Comparative Study on Feature Selection in Text Categorization (</a:t>
            </a:r>
            <a:r>
              <a:rPr lang="en-US" altLang="zh-CN" sz="2000" u="sng" dirty="0" err="1">
                <a:solidFill>
                  <a:schemeClr val="tx1"/>
                </a:solidFill>
              </a:rPr>
              <a:t>pdf</a:t>
            </a:r>
            <a:r>
              <a:rPr lang="en-US" altLang="zh-CN" sz="2000" u="sng" dirty="0">
                <a:solidFill>
                  <a:schemeClr val="tx1"/>
                </a:solidFill>
              </a:rPr>
              <a:t>)</a:t>
            </a:r>
            <a:r>
              <a:rPr lang="en-US" altLang="zh-CN" sz="2000" dirty="0">
                <a:solidFill>
                  <a:schemeClr val="tx1"/>
                </a:solidFill>
              </a:rPr>
              <a:t> Proceedings of the Fourteenth International Conference on Machine Learning (ICML'97), 1997, pp412-420.</a:t>
            </a:r>
          </a:p>
          <a:p>
            <a:pPr lvl="2">
              <a:spcBef>
                <a:spcPts val="700"/>
              </a:spcBef>
              <a:buClr>
                <a:srgbClr val="336699"/>
              </a:buClr>
              <a:buFont typeface="Wingdings" pitchFamily="2" charset="2"/>
              <a:buChar char="§"/>
            </a:pPr>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a:t>
            </a:r>
          </a:p>
        </p:txBody>
      </p:sp>
      <p:sp>
        <p:nvSpPr>
          <p:cNvPr id="3" name="内容占位符 2"/>
          <p:cNvSpPr>
            <a:spLocks noGrp="1"/>
          </p:cNvSpPr>
          <p:nvPr>
            <p:ph idx="1"/>
          </p:nvPr>
        </p:nvSpPr>
        <p:spPr/>
        <p:txBody>
          <a:bodyPr/>
          <a:lstStyle/>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87</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0" y="12700"/>
            <a:ext cx="9358346"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000" dirty="0">
                <a:solidFill>
                  <a:srgbClr val="000000"/>
                </a:solidFill>
                <a:latin typeface="Times New Roman" pitchFamily="18" charset="0"/>
                <a:ea typeface="黑体" pitchFamily="49" charset="-122"/>
                <a:cs typeface="Times New Roman" pitchFamily="16" charset="0"/>
              </a:rPr>
              <a:t>  </a:t>
            </a:r>
            <a:r>
              <a:rPr lang="en-US" altLang="zh-CN" sz="3000" dirty="0">
                <a:solidFill>
                  <a:srgbClr val="000000"/>
                </a:solidFill>
                <a:latin typeface="Times New Roman" pitchFamily="18" charset="0"/>
                <a:ea typeface="黑体" pitchFamily="49" charset="-122"/>
                <a:cs typeface="Times New Roman" pitchFamily="16" charset="0"/>
              </a:rPr>
              <a:t>MLE</a:t>
            </a:r>
            <a:r>
              <a:rPr lang="zh-CN" altLang="en-US" sz="3000" dirty="0">
                <a:solidFill>
                  <a:srgbClr val="000000"/>
                </a:solidFill>
                <a:latin typeface="Times New Roman" pitchFamily="18" charset="0"/>
                <a:ea typeface="黑体" pitchFamily="49" charset="-122"/>
                <a:cs typeface="Times New Roman" pitchFamily="16" charset="0"/>
              </a:rPr>
              <a:t>估计中的问题：零概率问题</a:t>
            </a:r>
            <a:endParaRPr lang="en-US" sz="3000" dirty="0">
              <a:solidFill>
                <a:srgbClr val="000000"/>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Times New Roman" pitchFamily="18"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9</a:t>
            </a:fld>
            <a:endParaRPr lang="en-US"/>
          </a:p>
        </p:txBody>
      </p:sp>
      <p:sp>
        <p:nvSpPr>
          <p:cNvPr id="10" name="Rectangle 9"/>
          <p:cNvSpPr/>
          <p:nvPr/>
        </p:nvSpPr>
        <p:spPr>
          <a:xfrm>
            <a:off x="142876" y="3508367"/>
            <a:ext cx="9001124" cy="2308324"/>
          </a:xfrm>
          <a:prstGeom prst="rect">
            <a:avLst/>
          </a:prstGeom>
        </p:spPr>
        <p:txBody>
          <a:bodyPr wrap="square">
            <a:spAutoFit/>
          </a:bodyPr>
          <a:lstStyle/>
          <a:p>
            <a:pPr lvl="1">
              <a:spcBef>
                <a:spcPts val="700"/>
              </a:spcBef>
              <a:buClr>
                <a:srgbClr val="336699"/>
              </a:buClr>
            </a:pPr>
            <a:endParaRPr lang="en-US" dirty="0">
              <a:solidFill>
                <a:schemeClr val="tx1"/>
              </a:solidFill>
              <a:latin typeface="Times New Roman" pitchFamily="18" charset="0"/>
              <a:ea typeface="黑体" pitchFamily="49" charset="-122"/>
            </a:endParaRPr>
          </a:p>
          <a:p>
            <a:r>
              <a:rPr lang="de-DE" i="1" dirty="0">
                <a:solidFill>
                  <a:schemeClr val="tx1"/>
                </a:solidFill>
                <a:latin typeface="Times New Roman" pitchFamily="18" charset="0"/>
                <a:ea typeface="黑体" pitchFamily="49" charset="-122"/>
              </a:rPr>
              <a:t>	P</a:t>
            </a:r>
            <a:r>
              <a:rPr lang="de-DE" dirty="0">
                <a:solidFill>
                  <a:schemeClr val="tx1"/>
                </a:solidFill>
                <a:latin typeface="Times New Roman" pitchFamily="18" charset="0"/>
                <a:ea typeface="黑体" pitchFamily="49" charset="-122"/>
              </a:rPr>
              <a:t>(</a:t>
            </a:r>
            <a:r>
              <a:rPr lang="de-DE" i="1" dirty="0" err="1">
                <a:solidFill>
                  <a:schemeClr val="tx1"/>
                </a:solidFill>
                <a:latin typeface="Times New Roman" pitchFamily="18" charset="0"/>
                <a:ea typeface="黑体" pitchFamily="49" charset="-122"/>
              </a:rPr>
              <a:t>China</a:t>
            </a:r>
            <a:r>
              <a:rPr lang="de-DE" dirty="0" err="1">
                <a:solidFill>
                  <a:schemeClr val="tx1"/>
                </a:solidFill>
                <a:latin typeface="Times New Roman" pitchFamily="18" charset="0"/>
                <a:ea typeface="黑体" pitchFamily="49" charset="-122"/>
              </a:rPr>
              <a:t>|</a:t>
            </a:r>
            <a:r>
              <a:rPr lang="de-DE" i="1" dirty="0" err="1">
                <a:solidFill>
                  <a:schemeClr val="tx1"/>
                </a:solidFill>
                <a:latin typeface="Times New Roman" pitchFamily="18" charset="0"/>
                <a:ea typeface="黑体" pitchFamily="49" charset="-122"/>
              </a:rPr>
              <a:t>d</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P</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China</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P</a:t>
            </a:r>
            <a:r>
              <a:rPr lang="de-DE" dirty="0">
                <a:solidFill>
                  <a:schemeClr val="tx1"/>
                </a:solidFill>
                <a:latin typeface="Times New Roman" pitchFamily="18" charset="0"/>
                <a:ea typeface="黑体" pitchFamily="49" charset="-122"/>
              </a:rPr>
              <a:t>(</a:t>
            </a:r>
            <a:r>
              <a:rPr lang="de-DE" sz="2000" dirty="0" err="1">
                <a:solidFill>
                  <a:schemeClr val="tx1"/>
                </a:solidFill>
                <a:latin typeface="Courier New" pitchFamily="49" charset="0"/>
                <a:ea typeface="黑体" pitchFamily="49" charset="-122"/>
                <a:cs typeface="Courier New" pitchFamily="49" charset="0"/>
              </a:rPr>
              <a:t>BEIJING</a:t>
            </a:r>
            <a:r>
              <a:rPr lang="de-DE" dirty="0" err="1">
                <a:solidFill>
                  <a:schemeClr val="tx1"/>
                </a:solidFill>
                <a:latin typeface="Times New Roman" pitchFamily="18" charset="0"/>
                <a:ea typeface="黑体" pitchFamily="49" charset="-122"/>
              </a:rPr>
              <a:t>|</a:t>
            </a:r>
            <a:r>
              <a:rPr lang="de-DE" i="1" dirty="0" err="1">
                <a:solidFill>
                  <a:schemeClr val="tx1"/>
                </a:solidFill>
                <a:latin typeface="Times New Roman" pitchFamily="18" charset="0"/>
                <a:ea typeface="黑体" pitchFamily="49" charset="-122"/>
              </a:rPr>
              <a:t>China</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P</a:t>
            </a:r>
            <a:r>
              <a:rPr lang="de-DE" dirty="0">
                <a:solidFill>
                  <a:schemeClr val="tx1"/>
                </a:solidFill>
                <a:latin typeface="Times New Roman" pitchFamily="18" charset="0"/>
                <a:ea typeface="黑体" pitchFamily="49" charset="-122"/>
              </a:rPr>
              <a:t>(</a:t>
            </a:r>
            <a:r>
              <a:rPr lang="de-DE" sz="2000" dirty="0" err="1">
                <a:solidFill>
                  <a:schemeClr val="tx1"/>
                </a:solidFill>
                <a:latin typeface="Courier New" pitchFamily="49" charset="0"/>
                <a:ea typeface="黑体" pitchFamily="49" charset="-122"/>
                <a:cs typeface="Courier New" pitchFamily="49" charset="0"/>
              </a:rPr>
              <a:t>AND</a:t>
            </a:r>
            <a:r>
              <a:rPr lang="de-DE" dirty="0" err="1">
                <a:solidFill>
                  <a:schemeClr val="tx1"/>
                </a:solidFill>
                <a:latin typeface="Times New Roman" pitchFamily="18" charset="0"/>
                <a:ea typeface="黑体" pitchFamily="49" charset="-122"/>
              </a:rPr>
              <a:t>|</a:t>
            </a:r>
            <a:r>
              <a:rPr lang="de-DE" i="1" dirty="0" err="1">
                <a:solidFill>
                  <a:schemeClr val="tx1"/>
                </a:solidFill>
                <a:latin typeface="Times New Roman" pitchFamily="18" charset="0"/>
                <a:ea typeface="黑体" pitchFamily="49" charset="-122"/>
              </a:rPr>
              <a:t>China</a:t>
            </a:r>
            <a:r>
              <a:rPr lang="de-DE" dirty="0">
                <a:solidFill>
                  <a:schemeClr val="tx1"/>
                </a:solidFill>
                <a:latin typeface="Times New Roman" pitchFamily="18" charset="0"/>
                <a:ea typeface="黑体" pitchFamily="49" charset="-122"/>
              </a:rPr>
              <a:t>)</a:t>
            </a:r>
          </a:p>
          <a:p>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P</a:t>
            </a:r>
            <a:r>
              <a:rPr lang="de-DE" dirty="0">
                <a:solidFill>
                  <a:schemeClr val="tx1"/>
                </a:solidFill>
                <a:latin typeface="Times New Roman" pitchFamily="18" charset="0"/>
                <a:ea typeface="黑体" pitchFamily="49" charset="-122"/>
              </a:rPr>
              <a:t>(</a:t>
            </a:r>
            <a:r>
              <a:rPr lang="de-DE" sz="2000" dirty="0" err="1">
                <a:solidFill>
                  <a:schemeClr val="tx1"/>
                </a:solidFill>
                <a:latin typeface="Courier New" pitchFamily="49" charset="0"/>
                <a:ea typeface="黑体" pitchFamily="49" charset="-122"/>
                <a:cs typeface="Courier New" pitchFamily="49" charset="0"/>
              </a:rPr>
              <a:t>TAIPEI</a:t>
            </a:r>
            <a:r>
              <a:rPr lang="de-DE" dirty="0" err="1">
                <a:solidFill>
                  <a:schemeClr val="tx1"/>
                </a:solidFill>
                <a:latin typeface="Times New Roman" pitchFamily="18" charset="0"/>
                <a:ea typeface="黑体" pitchFamily="49" charset="-122"/>
              </a:rPr>
              <a:t>|</a:t>
            </a:r>
            <a:r>
              <a:rPr lang="de-DE" i="1" dirty="0" err="1">
                <a:solidFill>
                  <a:schemeClr val="tx1"/>
                </a:solidFill>
                <a:latin typeface="Times New Roman" pitchFamily="18" charset="0"/>
                <a:ea typeface="黑体" pitchFamily="49" charset="-122"/>
              </a:rPr>
              <a:t>China</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P</a:t>
            </a:r>
            <a:r>
              <a:rPr lang="de-DE" dirty="0">
                <a:solidFill>
                  <a:schemeClr val="tx1"/>
                </a:solidFill>
                <a:latin typeface="Times New Roman" pitchFamily="18" charset="0"/>
                <a:ea typeface="黑体" pitchFamily="49" charset="-122"/>
              </a:rPr>
              <a:t>(</a:t>
            </a:r>
            <a:r>
              <a:rPr lang="de-DE" sz="2000" dirty="0" err="1">
                <a:solidFill>
                  <a:schemeClr val="tx1"/>
                </a:solidFill>
                <a:latin typeface="Courier New" pitchFamily="49" charset="0"/>
                <a:ea typeface="黑体" pitchFamily="49" charset="-122"/>
                <a:cs typeface="Courier New" pitchFamily="49" charset="0"/>
              </a:rPr>
              <a:t>JOIN</a:t>
            </a:r>
            <a:r>
              <a:rPr lang="de-DE" dirty="0" err="1">
                <a:solidFill>
                  <a:schemeClr val="tx1"/>
                </a:solidFill>
                <a:latin typeface="Times New Roman" pitchFamily="18" charset="0"/>
                <a:ea typeface="黑体" pitchFamily="49" charset="-122"/>
              </a:rPr>
              <a:t>|</a:t>
            </a:r>
            <a:r>
              <a:rPr lang="de-DE" i="1" dirty="0" err="1">
                <a:solidFill>
                  <a:schemeClr val="tx1"/>
                </a:solidFill>
                <a:latin typeface="Times New Roman" pitchFamily="18" charset="0"/>
                <a:ea typeface="黑体" pitchFamily="49" charset="-122"/>
              </a:rPr>
              <a:t>China</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P</a:t>
            </a:r>
            <a:r>
              <a:rPr lang="de-DE" dirty="0">
                <a:solidFill>
                  <a:schemeClr val="tx1"/>
                </a:solidFill>
                <a:latin typeface="Times New Roman" pitchFamily="18" charset="0"/>
                <a:ea typeface="黑体" pitchFamily="49" charset="-122"/>
              </a:rPr>
              <a:t>(</a:t>
            </a:r>
            <a:r>
              <a:rPr lang="de-DE" dirty="0" err="1">
                <a:solidFill>
                  <a:schemeClr val="tx1"/>
                </a:solidFill>
                <a:latin typeface="Times New Roman" pitchFamily="18" charset="0"/>
                <a:ea typeface="黑体" pitchFamily="49" charset="-122"/>
              </a:rPr>
              <a:t>WTO|</a:t>
            </a:r>
            <a:r>
              <a:rPr lang="de-DE" i="1" dirty="0" err="1">
                <a:solidFill>
                  <a:schemeClr val="tx1"/>
                </a:solidFill>
                <a:latin typeface="Times New Roman" pitchFamily="18" charset="0"/>
                <a:ea typeface="黑体" pitchFamily="49" charset="-122"/>
              </a:rPr>
              <a:t>China</a:t>
            </a:r>
            <a:r>
              <a:rPr lang="de-DE" dirty="0">
                <a:solidFill>
                  <a:schemeClr val="tx1"/>
                </a:solidFill>
                <a:latin typeface="Times New Roman" pitchFamily="18" charset="0"/>
                <a:ea typeface="黑体" pitchFamily="49" charset="-122"/>
              </a:rPr>
              <a:t>)</a:t>
            </a:r>
          </a:p>
          <a:p>
            <a:endParaRPr lang="en-US" dirty="0">
              <a:solidFill>
                <a:schemeClr val="tx1"/>
              </a:solidFill>
              <a:latin typeface="Times New Roman" pitchFamily="18" charset="0"/>
              <a:ea typeface="黑体" pitchFamily="49" charset="-122"/>
            </a:endParaRPr>
          </a:p>
          <a:p>
            <a:pPr lvl="2">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如果</a:t>
            </a:r>
            <a:r>
              <a:rPr lang="en-US" dirty="0">
                <a:solidFill>
                  <a:schemeClr val="tx1"/>
                </a:solidFill>
                <a:latin typeface="Times New Roman" pitchFamily="18" charset="0"/>
                <a:ea typeface="黑体" pitchFamily="49" charset="-122"/>
              </a:rPr>
              <a:t> WTO </a:t>
            </a:r>
            <a:r>
              <a:rPr lang="zh-CN" altLang="en-US" dirty="0">
                <a:solidFill>
                  <a:schemeClr val="tx1"/>
                </a:solidFill>
                <a:latin typeface="Times New Roman" pitchFamily="18" charset="0"/>
                <a:ea typeface="黑体" pitchFamily="49" charset="-122"/>
              </a:rPr>
              <a:t>在训练集中没有出现在类别</a:t>
            </a:r>
            <a:r>
              <a:rPr lang="en-US" dirty="0">
                <a:solidFill>
                  <a:schemeClr val="tx1"/>
                </a:solidFill>
                <a:latin typeface="Times New Roman" pitchFamily="18" charset="0"/>
                <a:ea typeface="黑体" pitchFamily="49" charset="-122"/>
              </a:rPr>
              <a:t> China</a:t>
            </a:r>
            <a:r>
              <a:rPr lang="zh-CN" altLang="en-US" dirty="0">
                <a:solidFill>
                  <a:schemeClr val="tx1"/>
                </a:solidFill>
                <a:latin typeface="Times New Roman" pitchFamily="18" charset="0"/>
                <a:ea typeface="黑体" pitchFamily="49" charset="-122"/>
              </a:rPr>
              <a:t>中</a:t>
            </a:r>
            <a:r>
              <a:rPr lang="en-US" dirty="0">
                <a:solidFill>
                  <a:schemeClr val="tx1"/>
                </a:solidFill>
                <a:latin typeface="Times New Roman" pitchFamily="18" charset="0"/>
                <a:ea typeface="黑体" pitchFamily="49" charset="-122"/>
              </a:rPr>
              <a:t>:</a:t>
            </a:r>
          </a:p>
        </p:txBody>
      </p:sp>
      <p:pic>
        <p:nvPicPr>
          <p:cNvPr id="13" name="Picture 12" descr="13291.png"/>
          <p:cNvPicPr>
            <a:picLocks noChangeAspect="1"/>
          </p:cNvPicPr>
          <p:nvPr/>
        </p:nvPicPr>
        <p:blipFill>
          <a:blip r:embed="rId3" cstate="print"/>
          <a:stretch>
            <a:fillRect/>
          </a:stretch>
        </p:blipFill>
        <p:spPr>
          <a:xfrm>
            <a:off x="928662" y="1500174"/>
            <a:ext cx="7176576" cy="2052000"/>
          </a:xfrm>
          <a:prstGeom prst="rect">
            <a:avLst/>
          </a:prstGeom>
        </p:spPr>
      </p:pic>
      <p:pic>
        <p:nvPicPr>
          <p:cNvPr id="18" name="Picture 17" descr="13292.png"/>
          <p:cNvPicPr>
            <a:picLocks noChangeAspect="1"/>
          </p:cNvPicPr>
          <p:nvPr/>
        </p:nvPicPr>
        <p:blipFill>
          <a:blip r:embed="rId4" cstate="print"/>
          <a:stretch>
            <a:fillRect/>
          </a:stretch>
        </p:blipFill>
        <p:spPr>
          <a:xfrm>
            <a:off x="1144055" y="5429264"/>
            <a:ext cx="6928407" cy="82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course-template-2014</Template>
  <TotalTime>5138</TotalTime>
  <Words>5137</Words>
  <Application>Microsoft Office PowerPoint</Application>
  <PresentationFormat>全屏显示(4:3)</PresentationFormat>
  <Paragraphs>784</Paragraphs>
  <Slides>87</Slides>
  <Notes>77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98" baseType="lpstr">
      <vt:lpstr>黑体</vt:lpstr>
      <vt:lpstr>楷体</vt:lpstr>
      <vt:lpstr>宋体</vt:lpstr>
      <vt:lpstr>Arial</vt:lpstr>
      <vt:lpstr>Calibri</vt:lpstr>
      <vt:lpstr>Courier New</vt:lpstr>
      <vt:lpstr>Lucida Sans</vt:lpstr>
      <vt:lpstr>Times New Roman</vt:lpstr>
      <vt:lpstr>Wingdings</vt:lpstr>
      <vt:lpstr>course-template-2013</vt:lpstr>
      <vt:lpstr>Equation</vt:lpstr>
      <vt:lpstr>PowerPoint 演示文稿</vt:lpstr>
      <vt:lpstr>提纲</vt:lpstr>
      <vt:lpstr>提纲</vt:lpstr>
      <vt:lpstr>上一讲内容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特征选择所考虑的因素</vt:lpstr>
      <vt:lpstr>PowerPoint 演示文稿</vt:lpstr>
      <vt:lpstr>PowerPoint 演示文稿</vt:lpstr>
      <vt:lpstr>(期望)互信息的另一种定义</vt:lpstr>
      <vt:lpstr>PowerPoint 演示文稿</vt:lpstr>
      <vt:lpstr>PowerPoint 演示文稿</vt:lpstr>
      <vt:lpstr>PowerPoint 演示文稿</vt:lpstr>
      <vt:lpstr>PowerPoint 演示文稿</vt:lpstr>
      <vt:lpstr>PowerPoint 演示文稿</vt:lpstr>
      <vt:lpstr>另一种互信息的定义</vt:lpstr>
      <vt:lpstr>其它特征选择方法</vt:lpstr>
      <vt:lpstr>其它特征选择方法(续)</vt:lpstr>
      <vt:lpstr>特征选择方法的性能比较(1)</vt:lpstr>
      <vt:lpstr>特征选择方法的性能比较(2)</vt:lpstr>
      <vt:lpstr>特征选择方法的性能比较(3)</vt:lpstr>
      <vt:lpstr>提纲</vt:lpstr>
      <vt:lpstr>PowerPoint 演示文稿</vt:lpstr>
      <vt:lpstr>PowerPoint 演示文稿</vt:lpstr>
      <vt:lpstr>向量空间中的类别</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kNN vs. 朴素贝叶斯</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Ben He</cp:lastModifiedBy>
  <cp:revision>1220</cp:revision>
  <cp:lastPrinted>2009-09-22T15:48:09Z</cp:lastPrinted>
  <dcterms:created xsi:type="dcterms:W3CDTF">2009-09-21T23:46:17Z</dcterms:created>
  <dcterms:modified xsi:type="dcterms:W3CDTF">2019-08-26T16:05:28Z</dcterms:modified>
</cp:coreProperties>
</file>