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7" r:id="rId1"/>
  </p:sldMasterIdLst>
  <p:notesMasterIdLst>
    <p:notesMasterId r:id="rId88"/>
  </p:notesMasterIdLst>
  <p:handoutMasterIdLst>
    <p:handoutMasterId r:id="rId89"/>
  </p:handoutMasterIdLst>
  <p:sldIdLst>
    <p:sldId id="256" r:id="rId2"/>
    <p:sldId id="911" r:id="rId3"/>
    <p:sldId id="374" r:id="rId4"/>
    <p:sldId id="921" r:id="rId5"/>
    <p:sldId id="922" r:id="rId6"/>
    <p:sldId id="923" r:id="rId7"/>
    <p:sldId id="924" r:id="rId8"/>
    <p:sldId id="925" r:id="rId9"/>
    <p:sldId id="926" r:id="rId10"/>
    <p:sldId id="927" r:id="rId11"/>
    <p:sldId id="928" r:id="rId12"/>
    <p:sldId id="929" r:id="rId13"/>
    <p:sldId id="930" r:id="rId14"/>
    <p:sldId id="846" r:id="rId15"/>
    <p:sldId id="915" r:id="rId16"/>
    <p:sldId id="937" r:id="rId17"/>
    <p:sldId id="938" r:id="rId18"/>
    <p:sldId id="939" r:id="rId19"/>
    <p:sldId id="940" r:id="rId20"/>
    <p:sldId id="941" r:id="rId21"/>
    <p:sldId id="942" r:id="rId22"/>
    <p:sldId id="943" r:id="rId23"/>
    <p:sldId id="944" r:id="rId24"/>
    <p:sldId id="945" r:id="rId25"/>
    <p:sldId id="946" r:id="rId26"/>
    <p:sldId id="949" r:id="rId27"/>
    <p:sldId id="947" r:id="rId28"/>
    <p:sldId id="948" r:id="rId29"/>
    <p:sldId id="847" r:id="rId30"/>
    <p:sldId id="848" r:id="rId31"/>
    <p:sldId id="849" r:id="rId32"/>
    <p:sldId id="850" r:id="rId33"/>
    <p:sldId id="867" r:id="rId34"/>
    <p:sldId id="868" r:id="rId35"/>
    <p:sldId id="869" r:id="rId36"/>
    <p:sldId id="870" r:id="rId37"/>
    <p:sldId id="871" r:id="rId38"/>
    <p:sldId id="936" r:id="rId39"/>
    <p:sldId id="851" r:id="rId40"/>
    <p:sldId id="931" r:id="rId41"/>
    <p:sldId id="934" r:id="rId42"/>
    <p:sldId id="935" r:id="rId43"/>
    <p:sldId id="853" r:id="rId44"/>
    <p:sldId id="854" r:id="rId45"/>
    <p:sldId id="916" r:id="rId46"/>
    <p:sldId id="917" r:id="rId47"/>
    <p:sldId id="912" r:id="rId48"/>
    <p:sldId id="856" r:id="rId49"/>
    <p:sldId id="857" r:id="rId50"/>
    <p:sldId id="858" r:id="rId51"/>
    <p:sldId id="859" r:id="rId52"/>
    <p:sldId id="860" r:id="rId53"/>
    <p:sldId id="861" r:id="rId54"/>
    <p:sldId id="918" r:id="rId55"/>
    <p:sldId id="874" r:id="rId56"/>
    <p:sldId id="875" r:id="rId57"/>
    <p:sldId id="876" r:id="rId58"/>
    <p:sldId id="877" r:id="rId59"/>
    <p:sldId id="878" r:id="rId60"/>
    <p:sldId id="879" r:id="rId61"/>
    <p:sldId id="880" r:id="rId62"/>
    <p:sldId id="881" r:id="rId63"/>
    <p:sldId id="882" r:id="rId64"/>
    <p:sldId id="883" r:id="rId65"/>
    <p:sldId id="884" r:id="rId66"/>
    <p:sldId id="913" r:id="rId67"/>
    <p:sldId id="886" r:id="rId68"/>
    <p:sldId id="887" r:id="rId69"/>
    <p:sldId id="888" r:id="rId70"/>
    <p:sldId id="889" r:id="rId71"/>
    <p:sldId id="890" r:id="rId72"/>
    <p:sldId id="891" r:id="rId73"/>
    <p:sldId id="892" r:id="rId74"/>
    <p:sldId id="893" r:id="rId75"/>
    <p:sldId id="894" r:id="rId76"/>
    <p:sldId id="895" r:id="rId77"/>
    <p:sldId id="896" r:id="rId78"/>
    <p:sldId id="914" r:id="rId79"/>
    <p:sldId id="898" r:id="rId80"/>
    <p:sldId id="899" r:id="rId81"/>
    <p:sldId id="900" r:id="rId82"/>
    <p:sldId id="901" r:id="rId83"/>
    <p:sldId id="902" r:id="rId84"/>
    <p:sldId id="919" r:id="rId85"/>
    <p:sldId id="909" r:id="rId86"/>
    <p:sldId id="920" r:id="rId87"/>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E6F2ED"/>
    <a:srgbClr val="DBEDE6"/>
    <a:srgbClr val="D7F1E6"/>
    <a:srgbClr val="D4F0E5"/>
    <a:srgbClr val="CCFFCC"/>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8" autoAdjust="0"/>
    <p:restoredTop sz="87076" autoAdjust="0"/>
  </p:normalViewPr>
  <p:slideViewPr>
    <p:cSldViewPr>
      <p:cViewPr varScale="1">
        <p:scale>
          <a:sx n="74" d="100"/>
          <a:sy n="74" d="100"/>
        </p:scale>
        <p:origin x="1032" y="60"/>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27.08.2019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2403688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127265285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1790518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2039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59135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06477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103C9-D4EE-4D75-B868-3C89D17C79D3}" type="slidenum">
              <a:rPr lang="en-US" altLang="zh-CN"/>
              <a:pPr/>
              <a:t>16</a:t>
            </a:fld>
            <a:endParaRPr lang="en-US" altLang="zh-CN"/>
          </a:p>
        </p:txBody>
      </p:sp>
      <p:sp>
        <p:nvSpPr>
          <p:cNvPr id="116738" name="Rectangle 2"/>
          <p:cNvSpPr>
            <a:spLocks noGrp="1" noRot="1" noChangeAspect="1" noChangeArrowheads="1" noTextEdit="1"/>
          </p:cNvSpPr>
          <p:nvPr>
            <p:ph type="sldImg"/>
          </p:nvPr>
        </p:nvSpPr>
        <p:spPr>
          <a:xfrm>
            <a:off x="1258888" y="720725"/>
            <a:ext cx="4791075" cy="3594100"/>
          </a:xfrm>
          <a:ln/>
        </p:spPr>
      </p:sp>
      <p:sp>
        <p:nvSpPr>
          <p:cNvPr id="116739" name="Rectangle 3"/>
          <p:cNvSpPr>
            <a:spLocks noGrp="1" noChangeArrowheads="1"/>
          </p:cNvSpPr>
          <p:nvPr>
            <p:ph type="body" idx="1"/>
          </p:nvPr>
        </p:nvSpPr>
        <p:spPr/>
        <p:txBody>
          <a:bodyPr/>
          <a:lstStyle/>
          <a:p>
            <a:r>
              <a:rPr lang="en-US" altLang="zh-CN" dirty="0"/>
              <a:t> </a:t>
            </a:r>
            <a:r>
              <a:rPr lang="en-US" altLang="zh-CN" dirty="0" err="1"/>
              <a:t>Hyperplane</a:t>
            </a:r>
            <a:r>
              <a:rPr lang="zh-CN" altLang="en-US" dirty="0"/>
              <a:t>：超平面</a:t>
            </a:r>
            <a:endParaRPr lang="en-US" altLang="zh-CN" dirty="0"/>
          </a:p>
          <a:p>
            <a:r>
              <a:rPr lang="en-US" altLang="zh-CN" dirty="0"/>
              <a:t> Support Vector: </a:t>
            </a:r>
            <a:r>
              <a:rPr lang="zh-CN" altLang="en-US" dirty="0"/>
              <a:t>支持向量，即边缘向量</a:t>
            </a:r>
            <a:endParaRPr lang="zh-CN" altLang="zh-CN" dirty="0"/>
          </a:p>
        </p:txBody>
      </p:sp>
    </p:spTree>
    <p:extLst>
      <p:ext uri="{BB962C8B-B14F-4D97-AF65-F5344CB8AC3E}">
        <p14:creationId xmlns:p14="http://schemas.microsoft.com/office/powerpoint/2010/main" val="4263052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D78763-5E02-44C0-9F7A-19D8D5FC857A}" type="slidenum">
              <a:rPr lang="en-US" altLang="zh-CN"/>
              <a:pPr/>
              <a:t>17</a:t>
            </a:fld>
            <a:endParaRPr lang="en-US" altLang="zh-CN"/>
          </a:p>
        </p:txBody>
      </p:sp>
      <p:sp>
        <p:nvSpPr>
          <p:cNvPr id="228354" name="Rectangle 2"/>
          <p:cNvSpPr>
            <a:spLocks noGrp="1" noRot="1" noChangeAspect="1" noChangeArrowheads="1" noTextEdit="1"/>
          </p:cNvSpPr>
          <p:nvPr>
            <p:ph type="sldImg"/>
          </p:nvPr>
        </p:nvSpPr>
        <p:spPr>
          <a:xfrm>
            <a:off x="1258888" y="720725"/>
            <a:ext cx="4791075" cy="3594100"/>
          </a:xfrm>
          <a:ln/>
        </p:spPr>
      </p:sp>
      <p:sp>
        <p:nvSpPr>
          <p:cNvPr id="228355"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728892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83F921-A416-4781-9F4C-415A0B1C5E17}" type="slidenum">
              <a:rPr lang="en-US" altLang="zh-CN"/>
              <a:pPr/>
              <a:t>18</a:t>
            </a:fld>
            <a:endParaRPr lang="en-US" altLang="zh-CN"/>
          </a:p>
        </p:txBody>
      </p:sp>
      <p:sp>
        <p:nvSpPr>
          <p:cNvPr id="230402" name="Rectangle 2"/>
          <p:cNvSpPr>
            <a:spLocks noGrp="1" noRot="1" noChangeAspect="1" noChangeArrowheads="1" noTextEdit="1"/>
          </p:cNvSpPr>
          <p:nvPr>
            <p:ph type="sldImg"/>
          </p:nvPr>
        </p:nvSpPr>
        <p:spPr>
          <a:xfrm>
            <a:off x="1258888" y="720725"/>
            <a:ext cx="4791075" cy="3594100"/>
          </a:xfrm>
          <a:ln/>
        </p:spPr>
      </p:sp>
      <p:sp>
        <p:nvSpPr>
          <p:cNvPr id="230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78317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5403EE-DA9E-4EAC-ACAB-113BBA4F718E}" type="slidenum">
              <a:rPr lang="en-US" altLang="zh-CN"/>
              <a:pPr/>
              <a:t>19</a:t>
            </a:fld>
            <a:endParaRPr lang="en-US" altLang="zh-CN"/>
          </a:p>
        </p:txBody>
      </p:sp>
      <p:sp>
        <p:nvSpPr>
          <p:cNvPr id="232450" name="Rectangle 2"/>
          <p:cNvSpPr>
            <a:spLocks noGrp="1" noRot="1" noChangeAspect="1" noChangeArrowheads="1" noTextEdit="1"/>
          </p:cNvSpPr>
          <p:nvPr>
            <p:ph type="sldImg"/>
          </p:nvPr>
        </p:nvSpPr>
        <p:spPr>
          <a:xfrm>
            <a:off x="1258888" y="720725"/>
            <a:ext cx="4791075" cy="3594100"/>
          </a:xfrm>
          <a:ln/>
        </p:spPr>
      </p:sp>
      <p:sp>
        <p:nvSpPr>
          <p:cNvPr id="232451" name="Rectangle 3"/>
          <p:cNvSpPr>
            <a:spLocks noGrp="1" noChangeArrowheads="1"/>
          </p:cNvSpPr>
          <p:nvPr>
            <p:ph type="body" idx="1"/>
          </p:nvPr>
        </p:nvSpPr>
        <p:spPr/>
        <p:txBody>
          <a:bodyPr/>
          <a:lstStyle/>
          <a:p>
            <a:r>
              <a:rPr lang="en-US" altLang="zh-CN" dirty="0"/>
              <a:t>||W||</a:t>
            </a:r>
            <a:r>
              <a:rPr lang="zh-CN" altLang="en-US" dirty="0"/>
              <a:t>：权重向量二范数</a:t>
            </a:r>
            <a:endParaRPr lang="en-US" altLang="zh-CN" dirty="0"/>
          </a:p>
          <a:p>
            <a:r>
              <a:rPr lang="en-US" altLang="zh-CN" dirty="0" err="1"/>
              <a:t>y_i</a:t>
            </a:r>
            <a:r>
              <a:rPr lang="en-US" altLang="zh-CN" dirty="0"/>
              <a:t>={-1, 1}</a:t>
            </a:r>
            <a:r>
              <a:rPr lang="zh-CN" altLang="en-US" dirty="0"/>
              <a:t>，结果标签</a:t>
            </a:r>
            <a:endParaRPr lang="en-US" altLang="zh-CN" dirty="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sz="1200" b="0" i="0" kern="1200" dirty="0">
                <a:solidFill>
                  <a:srgbClr val="000000"/>
                </a:solidFill>
                <a:effectLst/>
                <a:latin typeface="Times New Roman" pitchFamily="16" charset="0"/>
                <a:ea typeface="+mn-ea"/>
                <a:cs typeface="+mn-cs"/>
              </a:rPr>
              <a:t>把整个二维空间归一，使得对于所有的样本，都有</a:t>
            </a:r>
            <a:r>
              <a:rPr lang="en-US" altLang="zh-CN" sz="1200" b="0" i="0" kern="1200" dirty="0">
                <a:solidFill>
                  <a:srgbClr val="000000"/>
                </a:solidFill>
                <a:effectLst/>
                <a:latin typeface="Times New Roman" pitchFamily="16" charset="0"/>
                <a:ea typeface="+mn-ea"/>
                <a:cs typeface="+mn-cs"/>
              </a:rPr>
              <a:t>|g(X)|=|W * </a:t>
            </a:r>
            <a:r>
              <a:rPr lang="en-US" altLang="zh-CN" sz="1200" b="0" i="0" kern="1200" dirty="0" err="1">
                <a:solidFill>
                  <a:srgbClr val="000000"/>
                </a:solidFill>
                <a:effectLst/>
                <a:latin typeface="Times New Roman" pitchFamily="16" charset="0"/>
                <a:ea typeface="+mn-ea"/>
                <a:cs typeface="+mn-cs"/>
              </a:rPr>
              <a:t>X+b</a:t>
            </a:r>
            <a:r>
              <a:rPr lang="en-US" altLang="zh-CN" sz="1200" b="0" i="0" kern="1200" dirty="0">
                <a:solidFill>
                  <a:srgbClr val="000000"/>
                </a:solidFill>
                <a:effectLst/>
                <a:latin typeface="Times New Roman" pitchFamily="16" charset="0"/>
                <a:ea typeface="+mn-ea"/>
                <a:cs typeface="+mn-cs"/>
              </a:rPr>
              <a:t>|&gt;=1</a:t>
            </a:r>
            <a:r>
              <a:rPr lang="zh-CN" altLang="en-US" sz="1200" b="0" i="0" kern="1200" dirty="0">
                <a:solidFill>
                  <a:srgbClr val="000000"/>
                </a:solidFill>
                <a:effectLst/>
                <a:latin typeface="Times New Roman" pitchFamily="16" charset="0"/>
                <a:ea typeface="+mn-ea"/>
                <a:cs typeface="+mn-cs"/>
              </a:rPr>
              <a:t>，也就是让两类中离</a:t>
            </a:r>
            <a:r>
              <a:rPr lang="en-US" altLang="zh-CN" sz="1200" b="0" i="0" kern="1200" dirty="0">
                <a:solidFill>
                  <a:srgbClr val="000000"/>
                </a:solidFill>
                <a:effectLst/>
                <a:latin typeface="Times New Roman" pitchFamily="16" charset="0"/>
                <a:ea typeface="+mn-ea"/>
                <a:cs typeface="+mn-cs"/>
              </a:rPr>
              <a:t>g(X)=0</a:t>
            </a:r>
            <a:r>
              <a:rPr lang="zh-CN" altLang="en-US" sz="1200" b="0" i="0" kern="1200" dirty="0">
                <a:solidFill>
                  <a:srgbClr val="000000"/>
                </a:solidFill>
                <a:effectLst/>
                <a:latin typeface="Times New Roman" pitchFamily="16" charset="0"/>
                <a:ea typeface="+mn-ea"/>
                <a:cs typeface="+mn-cs"/>
              </a:rPr>
              <a:t>最近的训练样本的</a:t>
            </a:r>
            <a:r>
              <a:rPr lang="en-US" altLang="zh-CN" sz="1200" b="0" i="0" kern="1200" dirty="0">
                <a:solidFill>
                  <a:srgbClr val="000000"/>
                </a:solidFill>
                <a:effectLst/>
                <a:latin typeface="Times New Roman" pitchFamily="16" charset="0"/>
                <a:ea typeface="+mn-ea"/>
                <a:cs typeface="+mn-cs"/>
              </a:rPr>
              <a:t>|g(X)|=1</a:t>
            </a:r>
            <a:r>
              <a:rPr lang="zh-CN" altLang="en-US" sz="1200" b="0" i="0" kern="1200" dirty="0">
                <a:solidFill>
                  <a:srgbClr val="000000"/>
                </a:solidFill>
                <a:effectLst/>
                <a:latin typeface="Times New Roman" pitchFamily="16" charset="0"/>
                <a:ea typeface="+mn-ea"/>
                <a:cs typeface="+mn-cs"/>
              </a:rPr>
              <a:t>。</a:t>
            </a:r>
            <a:r>
              <a:rPr lang="en-US" altLang="zh-CN" sz="1200" b="0" i="0" kern="1200" dirty="0">
                <a:solidFill>
                  <a:srgbClr val="000000"/>
                </a:solidFill>
                <a:effectLst/>
                <a:latin typeface="Times New Roman" pitchFamily="16" charset="0"/>
                <a:ea typeface="+mn-ea"/>
                <a:cs typeface="+mn-cs"/>
              </a:rPr>
              <a:t>margin/2</a:t>
            </a:r>
            <a:r>
              <a:rPr lang="zh-CN" altLang="en-US" sz="1200" b="0" i="0" kern="1200" dirty="0">
                <a:solidFill>
                  <a:srgbClr val="000000"/>
                </a:solidFill>
                <a:effectLst/>
                <a:latin typeface="Times New Roman" pitchFamily="16" charset="0"/>
                <a:ea typeface="+mn-ea"/>
                <a:cs typeface="+mn-cs"/>
              </a:rPr>
              <a:t>：</a:t>
            </a:r>
            <a:r>
              <a:rPr lang="en-US" altLang="zh-CN" sz="1200" b="0" i="0" kern="1200" dirty="0">
                <a:solidFill>
                  <a:srgbClr val="000000"/>
                </a:solidFill>
                <a:effectLst/>
                <a:latin typeface="Times New Roman" pitchFamily="16" charset="0"/>
                <a:ea typeface="+mn-ea"/>
                <a:cs typeface="+mn-cs"/>
              </a:rPr>
              <a:t>g(X)=0</a:t>
            </a:r>
            <a:r>
              <a:rPr lang="zh-CN" altLang="en-US" sz="1200" b="0" i="0" kern="1200" dirty="0">
                <a:solidFill>
                  <a:srgbClr val="000000"/>
                </a:solidFill>
                <a:effectLst/>
                <a:latin typeface="Times New Roman" pitchFamily="16" charset="0"/>
                <a:ea typeface="+mn-ea"/>
                <a:cs typeface="+mn-cs"/>
              </a:rPr>
              <a:t>到</a:t>
            </a:r>
            <a:r>
              <a:rPr lang="en-US" altLang="zh-CN" sz="1200" b="0" i="0" kern="1200" dirty="0">
                <a:solidFill>
                  <a:srgbClr val="000000"/>
                </a:solidFill>
                <a:effectLst/>
                <a:latin typeface="Times New Roman" pitchFamily="16" charset="0"/>
                <a:ea typeface="+mn-ea"/>
                <a:cs typeface="+mn-cs"/>
              </a:rPr>
              <a:t>g(X)=1</a:t>
            </a:r>
            <a:r>
              <a:rPr lang="zh-CN" altLang="en-US" sz="1200" b="0" i="0" kern="1200" dirty="0">
                <a:solidFill>
                  <a:srgbClr val="000000"/>
                </a:solidFill>
                <a:effectLst/>
                <a:latin typeface="Times New Roman" pitchFamily="16" charset="0"/>
                <a:ea typeface="+mn-ea"/>
                <a:cs typeface="+mn-cs"/>
              </a:rPr>
              <a:t>的距离，即</a:t>
            </a:r>
            <a:r>
              <a:rPr lang="en-US" altLang="zh-CN" sz="1200" b="0" i="0" kern="1200" dirty="0">
                <a:solidFill>
                  <a:srgbClr val="000000"/>
                </a:solidFill>
                <a:effectLst/>
                <a:latin typeface="Times New Roman" pitchFamily="16" charset="0"/>
                <a:ea typeface="+mn-ea"/>
                <a:cs typeface="+mn-cs"/>
              </a:rPr>
              <a:t>g(x)=1/||W||</a:t>
            </a:r>
            <a:endParaRPr lang="zh-CN" altLang="zh-CN" dirty="0"/>
          </a:p>
        </p:txBody>
      </p:sp>
    </p:spTree>
    <p:extLst>
      <p:ext uri="{BB962C8B-B14F-4D97-AF65-F5344CB8AC3E}">
        <p14:creationId xmlns:p14="http://schemas.microsoft.com/office/powerpoint/2010/main" val="2764991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85CC5-195F-4D74-84EF-4CDC2EEE6BE2}" type="slidenum">
              <a:rPr lang="en-US" altLang="zh-CN"/>
              <a:pPr/>
              <a:t>20</a:t>
            </a:fld>
            <a:endParaRPr lang="en-US" altLang="zh-CN"/>
          </a:p>
        </p:txBody>
      </p:sp>
      <p:sp>
        <p:nvSpPr>
          <p:cNvPr id="234498" name="Rectangle 2"/>
          <p:cNvSpPr>
            <a:spLocks noGrp="1" noRot="1" noChangeAspect="1" noChangeArrowheads="1" noTextEdit="1"/>
          </p:cNvSpPr>
          <p:nvPr>
            <p:ph type="sldImg"/>
          </p:nvPr>
        </p:nvSpPr>
        <p:spPr>
          <a:xfrm>
            <a:off x="1258888" y="720725"/>
            <a:ext cx="4791075" cy="3594100"/>
          </a:xfrm>
          <a:ln/>
        </p:spPr>
      </p:sp>
      <p:sp>
        <p:nvSpPr>
          <p:cNvPr id="234499" name="Rectangle 3"/>
          <p:cNvSpPr>
            <a:spLocks noGrp="1" noChangeArrowheads="1"/>
          </p:cNvSpPr>
          <p:nvPr>
            <p:ph type="body" idx="1"/>
          </p:nvPr>
        </p:nvSpPr>
        <p:spPr/>
        <p:txBody>
          <a:bodyPr/>
          <a:lstStyle/>
          <a:p>
            <a:r>
              <a:rPr lang="zh-CN" altLang="en-US" dirty="0"/>
              <a:t>乘以</a:t>
            </a:r>
            <a:r>
              <a:rPr lang="en-US" altLang="zh-CN" dirty="0"/>
              <a:t>1/2</a:t>
            </a:r>
            <a:r>
              <a:rPr lang="zh-CN" altLang="en-US" dirty="0"/>
              <a:t>计算方便，比如求偏导之后系数为</a:t>
            </a:r>
            <a:r>
              <a:rPr lang="en-US" altLang="zh-CN" dirty="0"/>
              <a:t>1</a:t>
            </a:r>
            <a:r>
              <a:rPr lang="zh-CN" altLang="en-US" dirty="0"/>
              <a:t>，可以方便的使用梯度下降等优化方法</a:t>
            </a:r>
            <a:endParaRPr lang="en-US" altLang="zh-CN" dirty="0"/>
          </a:p>
          <a:p>
            <a:r>
              <a:rPr lang="zh-CN" altLang="en-US" dirty="0"/>
              <a:t>以上称为损失函数</a:t>
            </a:r>
            <a:endParaRPr lang="zh-CN" altLang="zh-CN" dirty="0"/>
          </a:p>
        </p:txBody>
      </p:sp>
    </p:spTree>
    <p:extLst>
      <p:ext uri="{BB962C8B-B14F-4D97-AF65-F5344CB8AC3E}">
        <p14:creationId xmlns:p14="http://schemas.microsoft.com/office/powerpoint/2010/main" val="2607969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95E14-49C7-4374-8B29-CC73FC5A34C8}" type="slidenum">
              <a:rPr lang="en-US" altLang="zh-CN"/>
              <a:pPr/>
              <a:t>21</a:t>
            </a:fld>
            <a:endParaRPr lang="en-US" altLang="zh-CN"/>
          </a:p>
        </p:txBody>
      </p:sp>
      <p:sp>
        <p:nvSpPr>
          <p:cNvPr id="250882" name="Rectangle 2"/>
          <p:cNvSpPr>
            <a:spLocks noGrp="1" noRot="1" noChangeAspect="1" noChangeArrowheads="1" noTextEdit="1"/>
          </p:cNvSpPr>
          <p:nvPr>
            <p:ph type="sldImg"/>
          </p:nvPr>
        </p:nvSpPr>
        <p:spPr>
          <a:xfrm>
            <a:off x="1258888" y="720725"/>
            <a:ext cx="4791075" cy="3594100"/>
          </a:xfrm>
          <a:ln/>
        </p:spPr>
      </p:sp>
      <p:sp>
        <p:nvSpPr>
          <p:cNvPr id="250883" name="Rectangle 3"/>
          <p:cNvSpPr>
            <a:spLocks noGrp="1" noChangeArrowheads="1"/>
          </p:cNvSpPr>
          <p:nvPr>
            <p:ph type="body" idx="1"/>
          </p:nvPr>
        </p:nvSpPr>
        <p:spPr/>
        <p:txBody>
          <a:bodyPr/>
          <a:lstStyle/>
          <a:p>
            <a:r>
              <a:rPr lang="en-US" altLang="zh-CN" dirty="0" err="1"/>
              <a:t>sgn</a:t>
            </a:r>
            <a:r>
              <a:rPr lang="en-US" altLang="zh-CN" dirty="0"/>
              <a:t>: sign</a:t>
            </a:r>
            <a:r>
              <a:rPr lang="zh-CN" altLang="en-US" dirty="0"/>
              <a:t>，标记</a:t>
            </a:r>
            <a:endParaRPr lang="en-US" altLang="zh-CN" dirty="0"/>
          </a:p>
          <a:p>
            <a:r>
              <a:rPr lang="zh-CN" altLang="en-US" dirty="0"/>
              <a:t>拉格朗日法：将线性约束条件作为惩罚项引入损失函数</a:t>
            </a:r>
            <a:endParaRPr lang="en-US" altLang="zh-CN" dirty="0"/>
          </a:p>
          <a:p>
            <a:r>
              <a:rPr lang="en-US" altLang="zh-CN" dirty="0"/>
              <a:t>alpha</a:t>
            </a:r>
            <a:r>
              <a:rPr lang="zh-CN" altLang="en-US" dirty="0"/>
              <a:t>：拉格朗日法引入的系数</a:t>
            </a:r>
            <a:endParaRPr lang="zh-CN" altLang="zh-CN" dirty="0"/>
          </a:p>
        </p:txBody>
      </p:sp>
    </p:spTree>
    <p:extLst>
      <p:ext uri="{BB962C8B-B14F-4D97-AF65-F5344CB8AC3E}">
        <p14:creationId xmlns:p14="http://schemas.microsoft.com/office/powerpoint/2010/main" val="3564326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95C276-88D0-4402-A67C-11995C2463ED}" type="slidenum">
              <a:rPr lang="en-US" altLang="zh-CN"/>
              <a:pPr/>
              <a:t>22</a:t>
            </a:fld>
            <a:endParaRPr lang="en-US" altLang="zh-CN"/>
          </a:p>
        </p:txBody>
      </p:sp>
      <p:sp>
        <p:nvSpPr>
          <p:cNvPr id="236546" name="Rectangle 2"/>
          <p:cNvSpPr>
            <a:spLocks noGrp="1" noRot="1" noChangeAspect="1" noChangeArrowheads="1" noTextEdit="1"/>
          </p:cNvSpPr>
          <p:nvPr>
            <p:ph type="sldImg"/>
          </p:nvPr>
        </p:nvSpPr>
        <p:spPr>
          <a:xfrm>
            <a:off x="1258888" y="720725"/>
            <a:ext cx="4791075" cy="3594100"/>
          </a:xfrm>
          <a:ln/>
        </p:spPr>
      </p:sp>
      <p:sp>
        <p:nvSpPr>
          <p:cNvPr id="236547" name="Rectangle 3"/>
          <p:cNvSpPr>
            <a:spLocks noGrp="1" noChangeArrowheads="1"/>
          </p:cNvSpPr>
          <p:nvPr>
            <p:ph type="body" idx="1"/>
          </p:nvPr>
        </p:nvSpPr>
        <p:spPr/>
        <p:txBody>
          <a:bodyPr/>
          <a:lstStyle/>
          <a:p>
            <a:r>
              <a:rPr lang="zh-CN" altLang="en-US" sz="1200"/>
              <a:t>非线性可分：不存在能够完美区分正负样本的超平面</a:t>
            </a:r>
            <a:endParaRPr lang="zh-CN" altLang="zh-CN"/>
          </a:p>
        </p:txBody>
      </p:sp>
    </p:spTree>
    <p:extLst>
      <p:ext uri="{BB962C8B-B14F-4D97-AF65-F5344CB8AC3E}">
        <p14:creationId xmlns:p14="http://schemas.microsoft.com/office/powerpoint/2010/main" val="418585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92806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820EA3-5C4E-4984-9378-04D549D66003}" type="slidenum">
              <a:rPr lang="en-US" altLang="zh-CN"/>
              <a:pPr/>
              <a:t>23</a:t>
            </a:fld>
            <a:endParaRPr lang="en-US" altLang="zh-CN"/>
          </a:p>
        </p:txBody>
      </p:sp>
      <p:sp>
        <p:nvSpPr>
          <p:cNvPr id="238594" name="Rectangle 2"/>
          <p:cNvSpPr>
            <a:spLocks noGrp="1" noRot="1" noChangeAspect="1" noChangeArrowheads="1" noTextEdit="1"/>
          </p:cNvSpPr>
          <p:nvPr>
            <p:ph type="sldImg"/>
          </p:nvPr>
        </p:nvSpPr>
        <p:spPr>
          <a:xfrm>
            <a:off x="1258888" y="720725"/>
            <a:ext cx="4791075" cy="3594100"/>
          </a:xfrm>
          <a:ln/>
        </p:spPr>
      </p:sp>
      <p:sp>
        <p:nvSpPr>
          <p:cNvPr id="238595" name="Rectangle 3"/>
          <p:cNvSpPr>
            <a:spLocks noGrp="1" noChangeArrowheads="1"/>
          </p:cNvSpPr>
          <p:nvPr>
            <p:ph type="body" idx="1"/>
          </p:nvPr>
        </p:nvSpPr>
        <p:spPr/>
        <p:txBody>
          <a:bodyPr/>
          <a:lstStyle/>
          <a:p>
            <a:r>
              <a:rPr lang="en-US" altLang="zh-CN" dirty="0"/>
              <a:t>C</a:t>
            </a:r>
            <a:r>
              <a:rPr lang="zh-CN" altLang="en-US" dirty="0"/>
              <a:t>：正则化参数，控制 降低训练误差（即右侧松弛项） 和</a:t>
            </a:r>
            <a:r>
              <a:rPr lang="en-US" altLang="zh-CN" baseline="0" dirty="0"/>
              <a:t> </a:t>
            </a:r>
            <a:r>
              <a:rPr lang="zh-CN" altLang="en-US" baseline="0" dirty="0"/>
              <a:t>降低权重向量数值（即左侧权重项） 两者之间的权衡</a:t>
            </a:r>
            <a:endParaRPr lang="zh-CN" altLang="zh-CN" dirty="0"/>
          </a:p>
        </p:txBody>
      </p:sp>
    </p:spTree>
    <p:extLst>
      <p:ext uri="{BB962C8B-B14F-4D97-AF65-F5344CB8AC3E}">
        <p14:creationId xmlns:p14="http://schemas.microsoft.com/office/powerpoint/2010/main" val="152776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F66A3-547A-4D16-9CF6-98546C87EE69}" type="slidenum">
              <a:rPr lang="en-US" altLang="zh-CN"/>
              <a:pPr/>
              <a:t>24</a:t>
            </a:fld>
            <a:endParaRPr lang="en-US" altLang="zh-CN"/>
          </a:p>
        </p:txBody>
      </p:sp>
      <p:sp>
        <p:nvSpPr>
          <p:cNvPr id="252930" name="Rectangle 2"/>
          <p:cNvSpPr>
            <a:spLocks noGrp="1" noRot="1" noChangeAspect="1" noChangeArrowheads="1" noTextEdit="1"/>
          </p:cNvSpPr>
          <p:nvPr>
            <p:ph type="sldImg"/>
          </p:nvPr>
        </p:nvSpPr>
        <p:spPr>
          <a:xfrm>
            <a:off x="1258888" y="720725"/>
            <a:ext cx="4791075" cy="3594100"/>
          </a:xfrm>
          <a:ln/>
        </p:spPr>
      </p:sp>
      <p:sp>
        <p:nvSpPr>
          <p:cNvPr id="252931" name="Rectangle 3"/>
          <p:cNvSpPr>
            <a:spLocks noGrp="1" noChangeArrowheads="1"/>
          </p:cNvSpPr>
          <p:nvPr>
            <p:ph type="body" idx="1"/>
          </p:nvPr>
        </p:nvSpPr>
        <p:spPr/>
        <p:txBody>
          <a:bodyPr/>
          <a:lstStyle/>
          <a:p>
            <a:r>
              <a:rPr lang="zh-CN" altLang="en-US" dirty="0"/>
              <a:t>将数据映射到高维空间，使得数据线性可分</a:t>
            </a:r>
            <a:endParaRPr lang="en-US" altLang="zh-CN" dirty="0"/>
          </a:p>
          <a:p>
            <a:endParaRPr lang="en-US" altLang="zh-CN" dirty="0"/>
          </a:p>
          <a:p>
            <a:r>
              <a:rPr lang="zh-CN" altLang="en-US" dirty="0"/>
              <a:t>比如将一张纸对折。。。</a:t>
            </a:r>
            <a:endParaRPr lang="zh-CN" altLang="zh-CN" dirty="0"/>
          </a:p>
        </p:txBody>
      </p:sp>
    </p:spTree>
    <p:extLst>
      <p:ext uri="{BB962C8B-B14F-4D97-AF65-F5344CB8AC3E}">
        <p14:creationId xmlns:p14="http://schemas.microsoft.com/office/powerpoint/2010/main" val="2889386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07DED-416B-4E70-9EFD-EBE472F3BF89}" type="slidenum">
              <a:rPr lang="en-US" altLang="zh-CN"/>
              <a:pPr/>
              <a:t>25</a:t>
            </a:fld>
            <a:endParaRPr lang="en-US" altLang="zh-CN"/>
          </a:p>
        </p:txBody>
      </p:sp>
      <p:sp>
        <p:nvSpPr>
          <p:cNvPr id="240642" name="Rectangle 2"/>
          <p:cNvSpPr>
            <a:spLocks noGrp="1" noRot="1" noChangeAspect="1" noChangeArrowheads="1" noTextEdit="1"/>
          </p:cNvSpPr>
          <p:nvPr>
            <p:ph type="sldImg"/>
          </p:nvPr>
        </p:nvSpPr>
        <p:spPr>
          <a:xfrm>
            <a:off x="1258888" y="720725"/>
            <a:ext cx="4791075" cy="3594100"/>
          </a:xfrm>
          <a:ln/>
        </p:spPr>
      </p:sp>
      <p:sp>
        <p:nvSpPr>
          <p:cNvPr id="240643"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45457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zh-CN" altLang="en-US" dirty="0"/>
              <a:t>将二维数据映射到三维空间，使得正负样本线性可分</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26</a:t>
            </a:fld>
            <a:endParaRPr lang="en-US"/>
          </a:p>
        </p:txBody>
      </p:sp>
    </p:spTree>
    <p:extLst>
      <p:ext uri="{BB962C8B-B14F-4D97-AF65-F5344CB8AC3E}">
        <p14:creationId xmlns:p14="http://schemas.microsoft.com/office/powerpoint/2010/main" val="177656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466D90-B32C-4F46-97C3-8B95EB2A697F}" type="slidenum">
              <a:rPr lang="en-US" altLang="zh-CN"/>
              <a:pPr/>
              <a:t>27</a:t>
            </a:fld>
            <a:endParaRPr lang="en-US" altLang="zh-CN"/>
          </a:p>
        </p:txBody>
      </p:sp>
      <p:sp>
        <p:nvSpPr>
          <p:cNvPr id="242690" name="Rectangle 2"/>
          <p:cNvSpPr>
            <a:spLocks noGrp="1" noRot="1" noChangeAspect="1" noChangeArrowheads="1" noTextEdit="1"/>
          </p:cNvSpPr>
          <p:nvPr>
            <p:ph type="sldImg"/>
          </p:nvPr>
        </p:nvSpPr>
        <p:spPr>
          <a:xfrm>
            <a:off x="1258888" y="720725"/>
            <a:ext cx="4791075" cy="3594100"/>
          </a:xfrm>
          <a:ln/>
        </p:spPr>
      </p:sp>
      <p:sp>
        <p:nvSpPr>
          <p:cNvPr id="242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4736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E0562-2490-438B-8C30-CA22D448E1D2}" type="slidenum">
              <a:rPr lang="en-US" altLang="zh-CN"/>
              <a:pPr/>
              <a:t>28</a:t>
            </a:fld>
            <a:endParaRPr lang="en-US" altLang="zh-CN"/>
          </a:p>
        </p:txBody>
      </p:sp>
      <p:sp>
        <p:nvSpPr>
          <p:cNvPr id="118786" name="Rectangle 2"/>
          <p:cNvSpPr>
            <a:spLocks noGrp="1" noRot="1" noChangeAspect="1" noChangeArrowheads="1" noTextEdit="1"/>
          </p:cNvSpPr>
          <p:nvPr>
            <p:ph type="sldImg"/>
          </p:nvPr>
        </p:nvSpPr>
        <p:spPr>
          <a:xfrm>
            <a:off x="1258888" y="720725"/>
            <a:ext cx="4791075" cy="3594100"/>
          </a:xfrm>
          <a:ln/>
        </p:spPr>
      </p:sp>
      <p:sp>
        <p:nvSpPr>
          <p:cNvPr id="118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10590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2676870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44658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记忆容量：即方差，模型对数据的拟合程度。减少记忆容量，避免过拟合，从而增加模型泛化能力，提高测试集上的预测效果</a:t>
            </a:r>
            <a:endParaRPr lang="de-DE" dirty="0"/>
          </a:p>
        </p:txBody>
      </p:sp>
    </p:spTree>
    <p:extLst>
      <p:ext uri="{BB962C8B-B14F-4D97-AF65-F5344CB8AC3E}">
        <p14:creationId xmlns:p14="http://schemas.microsoft.com/office/powerpoint/2010/main" val="3557703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8338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90557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07998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67227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78894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064137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78739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err="1"/>
              <a:t>x_i</a:t>
            </a:r>
            <a:r>
              <a:rPr lang="en-US" altLang="zh-CN" dirty="0"/>
              <a:t>: </a:t>
            </a:r>
            <a:r>
              <a:rPr lang="zh-CN" altLang="en-US" dirty="0"/>
              <a:t>支持向量；</a:t>
            </a:r>
            <a:r>
              <a:rPr lang="en-US" altLang="zh-CN" dirty="0" err="1"/>
              <a:t>y_i</a:t>
            </a:r>
            <a:r>
              <a:rPr lang="zh-CN" altLang="en-US" dirty="0"/>
              <a:t>：支持向量的标签；</a:t>
            </a:r>
            <a:r>
              <a:rPr lang="en-US" altLang="zh-CN" dirty="0" err="1"/>
              <a:t>alpha_i</a:t>
            </a:r>
            <a:r>
              <a:rPr lang="zh-CN" altLang="en-US" dirty="0"/>
              <a:t>：拉格朗日法系数</a:t>
            </a:r>
            <a:endParaRPr lang="de-DE" dirty="0"/>
          </a:p>
        </p:txBody>
      </p:sp>
    </p:spTree>
    <p:extLst>
      <p:ext uri="{BB962C8B-B14F-4D97-AF65-F5344CB8AC3E}">
        <p14:creationId xmlns:p14="http://schemas.microsoft.com/office/powerpoint/2010/main" val="1297883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84100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59611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5925567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20016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25803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假设</a:t>
            </a:r>
            <a:r>
              <a:rPr lang="en-US" altLang="zh-CN" dirty="0"/>
              <a:t>ABC</a:t>
            </a:r>
            <a:r>
              <a:rPr lang="zh-CN" altLang="en-US" dirty="0"/>
              <a:t>三类，</a:t>
            </a:r>
            <a:r>
              <a:rPr lang="en-US" altLang="zh-CN" dirty="0"/>
              <a:t>OVA</a:t>
            </a:r>
            <a:r>
              <a:rPr lang="de-DE" altLang="zh-CN" dirty="0"/>
              <a:t>:</a:t>
            </a:r>
            <a:r>
              <a:rPr lang="de-DE" altLang="zh-CN" baseline="0" dirty="0"/>
              <a:t> A vs BC, B vs AC, C vs AB</a:t>
            </a:r>
          </a:p>
          <a:p>
            <a:r>
              <a:rPr lang="de-DE" altLang="zh-CN" baseline="0" dirty="0"/>
              <a:t>OVO: A vs B, A vs C, B vs C</a:t>
            </a:r>
            <a:endParaRPr lang="en-US" altLang="zh-CN" dirty="0"/>
          </a:p>
        </p:txBody>
      </p:sp>
    </p:spTree>
    <p:extLst>
      <p:ext uri="{BB962C8B-B14F-4D97-AF65-F5344CB8AC3E}">
        <p14:creationId xmlns:p14="http://schemas.microsoft.com/office/powerpoint/2010/main" val="24665014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61814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权重向量即法向量，与分隔向量垂直，所以与与连接点的直线平行。权重向量</a:t>
            </a:r>
            <a:r>
              <a:rPr lang="en-US" altLang="zh-CN" dirty="0">
                <a:sym typeface="Wingdings" panose="05000000000000000000" pitchFamily="2" charset="2"/>
              </a:rPr>
              <a:t>(3-1)/(2-1)=2/1</a:t>
            </a:r>
          </a:p>
          <a:p>
            <a:r>
              <a:rPr lang="en-US" dirty="0">
                <a:sym typeface="Wingdings" panose="05000000000000000000" pitchFamily="2" charset="2"/>
              </a:rPr>
              <a:t>(1, 1)</a:t>
            </a:r>
            <a:r>
              <a:rPr lang="zh-CN" altLang="en-US" dirty="0">
                <a:sym typeface="Wingdings" panose="05000000000000000000" pitchFamily="2" charset="2"/>
              </a:rPr>
              <a:t>到</a:t>
            </a:r>
            <a:r>
              <a:rPr lang="en-US" altLang="zh-CN" dirty="0">
                <a:sym typeface="Wingdings" panose="05000000000000000000" pitchFamily="2" charset="2"/>
              </a:rPr>
              <a:t>(2, 3)</a:t>
            </a:r>
            <a:r>
              <a:rPr lang="zh-CN" altLang="en-US" dirty="0">
                <a:sym typeface="Wingdings" panose="05000000000000000000" pitchFamily="2" charset="2"/>
              </a:rPr>
              <a:t>直线与其中垂线交叉于</a:t>
            </a:r>
            <a:r>
              <a:rPr lang="en-US" altLang="zh-CN" dirty="0">
                <a:sym typeface="Wingdings" panose="05000000000000000000" pitchFamily="2" charset="2"/>
              </a:rPr>
              <a:t>(1.5, 2)</a:t>
            </a:r>
            <a:r>
              <a:rPr lang="zh-CN" altLang="en-US" dirty="0">
                <a:sym typeface="Wingdings" panose="05000000000000000000" pitchFamily="2" charset="2"/>
              </a:rPr>
              <a:t>，代入可得到决策直线方程。</a:t>
            </a:r>
            <a:endParaRPr lang="de-DE" dirty="0"/>
          </a:p>
        </p:txBody>
      </p:sp>
    </p:spTree>
    <p:extLst>
      <p:ext uri="{BB962C8B-B14F-4D97-AF65-F5344CB8AC3E}">
        <p14:creationId xmlns:p14="http://schemas.microsoft.com/office/powerpoint/2010/main" val="42500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实际应用中往往采用梯度下降法求得权重系数，每次迭代只选择部分样本参与计算，且随着迭代次数增加，参与计算的样本逐步减少，优化速度也会逐步加快。但本讲不涉及优化问题。</a:t>
            </a:r>
            <a:r>
              <a:rPr lang="en-US" altLang="zh-CN" dirty="0"/>
              <a:t>SVM</a:t>
            </a:r>
            <a:r>
              <a:rPr lang="zh-CN" altLang="en-US" dirty="0"/>
              <a:t>是典型的凸优化（二次函数求极值，求偏导即可）</a:t>
            </a:r>
            <a:endParaRPr lang="de-DE" dirty="0"/>
          </a:p>
        </p:txBody>
      </p:sp>
    </p:spTree>
    <p:extLst>
      <p:ext uri="{BB962C8B-B14F-4D97-AF65-F5344CB8AC3E}">
        <p14:creationId xmlns:p14="http://schemas.microsoft.com/office/powerpoint/2010/main" val="17898915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比如医疗文献可以按照疾病、基因、疗法等因素分类</a:t>
            </a:r>
            <a:endParaRPr lang="de-DE" dirty="0"/>
          </a:p>
        </p:txBody>
      </p:sp>
    </p:spTree>
    <p:extLst>
      <p:ext uri="{BB962C8B-B14F-4D97-AF65-F5344CB8AC3E}">
        <p14:creationId xmlns:p14="http://schemas.microsoft.com/office/powerpoint/2010/main" val="29445944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2945374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a:t>wheat</a:t>
            </a:r>
            <a:r>
              <a:rPr lang="zh-CN" altLang="en-US" dirty="0"/>
              <a:t>：小麦；</a:t>
            </a:r>
            <a:r>
              <a:rPr lang="en-US" altLang="zh-CN" dirty="0"/>
              <a:t>grain</a:t>
            </a:r>
            <a:r>
              <a:rPr lang="zh-CN" altLang="en-US" dirty="0"/>
              <a:t>：谷物</a:t>
            </a:r>
            <a:endParaRPr lang="de-DE" dirty="0"/>
          </a:p>
        </p:txBody>
      </p:sp>
    </p:spTree>
    <p:extLst>
      <p:ext uri="{BB962C8B-B14F-4D97-AF65-F5344CB8AC3E}">
        <p14:creationId xmlns:p14="http://schemas.microsoft.com/office/powerpoint/2010/main" val="42308398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645489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241245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类与类之间存在信息交叉，例如科幻类、悬疑类、动作类电影</a:t>
            </a:r>
            <a:endParaRPr lang="de-DE" dirty="0"/>
          </a:p>
        </p:txBody>
      </p:sp>
    </p:spTree>
    <p:extLst>
      <p:ext uri="{BB962C8B-B14F-4D97-AF65-F5344CB8AC3E}">
        <p14:creationId xmlns:p14="http://schemas.microsoft.com/office/powerpoint/2010/main" val="141563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127170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03255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795653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831239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150362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676912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229866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err="1"/>
              <a:t>d_j</a:t>
            </a:r>
            <a:r>
              <a:rPr lang="en-US" altLang="zh-CN" dirty="0"/>
              <a:t>, </a:t>
            </a:r>
            <a:r>
              <a:rPr lang="en-US" altLang="zh-CN" dirty="0" err="1"/>
              <a:t>q_j</a:t>
            </a:r>
            <a:r>
              <a:rPr lang="zh-CN" altLang="en-US" dirty="0"/>
              <a:t>对由特征表示，即</a:t>
            </a:r>
            <a:r>
              <a:rPr lang="en-US" altLang="zh-CN" dirty="0"/>
              <a:t>S</a:t>
            </a:r>
            <a:r>
              <a:rPr lang="en-US" altLang="zh-CN" baseline="-25000" dirty="0"/>
              <a:t>T</a:t>
            </a:r>
            <a:r>
              <a:rPr lang="en-US" altLang="zh-CN" dirty="0"/>
              <a:t>, S</a:t>
            </a:r>
            <a:r>
              <a:rPr lang="en-US" altLang="zh-CN" baseline="-25000" dirty="0"/>
              <a:t>B</a:t>
            </a:r>
            <a:r>
              <a:rPr lang="zh-CN" altLang="en-US" dirty="0"/>
              <a:t>。</a:t>
            </a:r>
            <a:r>
              <a:rPr lang="en-US" altLang="zh-CN" dirty="0"/>
              <a:t>r</a:t>
            </a:r>
            <a:r>
              <a:rPr lang="zh-CN" altLang="en-US" dirty="0"/>
              <a:t>对应表里的</a:t>
            </a:r>
            <a:r>
              <a:rPr lang="en-US" altLang="zh-CN" dirty="0"/>
              <a:t>judgment</a:t>
            </a:r>
            <a:endParaRPr lang="de-DE" dirty="0"/>
          </a:p>
        </p:txBody>
      </p:sp>
    </p:spTree>
    <p:extLst>
      <p:ext uri="{BB962C8B-B14F-4D97-AF65-F5344CB8AC3E}">
        <p14:creationId xmlns:p14="http://schemas.microsoft.com/office/powerpoint/2010/main" val="5804322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000685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795475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5462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463978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de-DE" dirty="0"/>
              <a:t>2)</a:t>
            </a:r>
            <a:r>
              <a:rPr lang="zh-CN" altLang="en-US" dirty="0"/>
              <a:t>计算总错误：与</a:t>
            </a:r>
            <a:r>
              <a:rPr lang="en-US" altLang="zh-CN" dirty="0"/>
              <a:t>score</a:t>
            </a:r>
            <a:r>
              <a:rPr lang="zh-CN" altLang="en-US" dirty="0"/>
              <a:t>函数给出的评分与人工判定评分差异的评方</a:t>
            </a:r>
            <a:endParaRPr lang="en-US" altLang="zh-CN" dirty="0"/>
          </a:p>
          <a:p>
            <a:r>
              <a:rPr lang="zh-CN" altLang="en-US" dirty="0"/>
              <a:t>对第二步求一阶导数有： </a:t>
            </a:r>
            <a:r>
              <a:rPr lang="en-US" altLang="zh-CN" dirty="0"/>
              <a:t>8g-2=0; g=0.25</a:t>
            </a:r>
            <a:endParaRPr lang="de-DE" dirty="0"/>
          </a:p>
        </p:txBody>
      </p:sp>
    </p:spTree>
    <p:extLst>
      <p:ext uri="{BB962C8B-B14F-4D97-AF65-F5344CB8AC3E}">
        <p14:creationId xmlns:p14="http://schemas.microsoft.com/office/powerpoint/2010/main" val="4184319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402890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25828955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75959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229715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30009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264768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5615519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24041263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5963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967286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45398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482553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查询之间存在差异，相关</a:t>
            </a:r>
            <a:r>
              <a:rPr lang="en-US" altLang="zh-CN" dirty="0"/>
              <a:t>/</a:t>
            </a:r>
            <a:r>
              <a:rPr lang="zh-CN" altLang="en-US" dirty="0"/>
              <a:t>不相关阈值存在差异。例如，查询</a:t>
            </a:r>
            <a:r>
              <a:rPr lang="en-US" altLang="zh-CN" dirty="0"/>
              <a:t>1</a:t>
            </a:r>
            <a:r>
              <a:rPr lang="zh-CN" altLang="en-US" dirty="0"/>
              <a:t>评分</a:t>
            </a:r>
            <a:r>
              <a:rPr lang="en-US" altLang="zh-CN" dirty="0"/>
              <a:t>&gt;1.2</a:t>
            </a:r>
            <a:r>
              <a:rPr lang="zh-CN" altLang="en-US" dirty="0"/>
              <a:t>即可视为相关，而查询</a:t>
            </a:r>
            <a:r>
              <a:rPr lang="en-US" altLang="zh-CN" dirty="0"/>
              <a:t>2</a:t>
            </a:r>
            <a:r>
              <a:rPr lang="zh-CN" altLang="en-US" dirty="0"/>
              <a:t>则需要评分</a:t>
            </a:r>
            <a:r>
              <a:rPr lang="en-US" altLang="zh-CN" dirty="0"/>
              <a:t>&gt;2.0</a:t>
            </a:r>
            <a:r>
              <a:rPr lang="zh-CN" altLang="en-US" dirty="0"/>
              <a:t>才视为相关。</a:t>
            </a:r>
            <a:endParaRPr lang="de-DE" dirty="0"/>
          </a:p>
        </p:txBody>
      </p:sp>
    </p:spTree>
    <p:extLst>
      <p:ext uri="{BB962C8B-B14F-4D97-AF65-F5344CB8AC3E}">
        <p14:creationId xmlns:p14="http://schemas.microsoft.com/office/powerpoint/2010/main" val="7247841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159042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基于样本对构建训练样本的好处：</a:t>
            </a:r>
            <a:endParaRPr lang="en-US" altLang="zh-CN" dirty="0"/>
          </a:p>
          <a:p>
            <a:r>
              <a:rPr lang="en-US" altLang="zh-CN" dirty="0"/>
              <a:t>1</a:t>
            </a:r>
            <a:r>
              <a:rPr lang="zh-CN" altLang="en-US" dirty="0"/>
              <a:t>、增加训练样本数量。</a:t>
            </a:r>
            <a:r>
              <a:rPr lang="en-US" altLang="zh-CN" dirty="0"/>
              <a:t>IR</a:t>
            </a:r>
            <a:r>
              <a:rPr lang="zh-CN" altLang="en-US" dirty="0"/>
              <a:t>应用中人工标记数据很少，使用样本对可以增加训练样本数量；</a:t>
            </a:r>
            <a:endParaRPr lang="en-US" altLang="zh-CN" dirty="0"/>
          </a:p>
          <a:p>
            <a:r>
              <a:rPr lang="en-US" altLang="zh-CN" dirty="0"/>
              <a:t>2</a:t>
            </a:r>
            <a:r>
              <a:rPr lang="zh-CN" altLang="en-US" dirty="0"/>
              <a:t>、消除查询之间的差异：相关性是一个主观的概念，针对不同的查询，评分为</a:t>
            </a:r>
            <a:r>
              <a:rPr lang="en-US" altLang="zh-CN" dirty="0"/>
              <a:t>X</a:t>
            </a:r>
            <a:r>
              <a:rPr lang="zh-CN" altLang="en-US" dirty="0"/>
              <a:t>的文档对某个查询相关，但对其它查询不一定相关。这就好比高考分数线，考生是样本，不同的省相当于不同的查询，某些省份</a:t>
            </a:r>
            <a:r>
              <a:rPr lang="en-US" altLang="zh-CN" dirty="0"/>
              <a:t>660</a:t>
            </a:r>
            <a:r>
              <a:rPr lang="zh-CN" altLang="en-US" dirty="0"/>
              <a:t>上清华</a:t>
            </a:r>
            <a:r>
              <a:rPr lang="zh-CN" altLang="en-US"/>
              <a:t>，而其它省份</a:t>
            </a:r>
            <a:r>
              <a:rPr lang="zh-CN" altLang="en-US" dirty="0"/>
              <a:t>就不一定。但是同一省份内，考生之间的分差大体上可以体现能考上的大学的档次差异</a:t>
            </a:r>
            <a:endParaRPr lang="de-DE" dirty="0"/>
          </a:p>
        </p:txBody>
      </p:sp>
    </p:spTree>
    <p:extLst>
      <p:ext uri="{BB962C8B-B14F-4D97-AF65-F5344CB8AC3E}">
        <p14:creationId xmlns:p14="http://schemas.microsoft.com/office/powerpoint/2010/main" val="37324388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869910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254800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9870268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2206752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86</a:t>
            </a:fld>
            <a:endParaRPr lang="en-US"/>
          </a:p>
        </p:txBody>
      </p:sp>
    </p:spTree>
    <p:extLst>
      <p:ext uri="{BB962C8B-B14F-4D97-AF65-F5344CB8AC3E}">
        <p14:creationId xmlns:p14="http://schemas.microsoft.com/office/powerpoint/2010/main" val="70669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89465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2492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2019</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1013" y="2362200"/>
            <a:ext cx="8251825" cy="830263"/>
          </a:xfrm>
          <a:prstGeom prst="rect">
            <a:avLst/>
          </a:prstGeom>
        </p:spPr>
        <p:txBody>
          <a:bodyPr wrap="none">
            <a:spAutoFit/>
          </a:bodyPr>
          <a:lstStyle/>
          <a:p>
            <a:pPr algn="ct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9" name="TextBox 8"/>
          <p:cNvSpPr txBox="1"/>
          <p:nvPr/>
        </p:nvSpPr>
        <p:spPr>
          <a:xfrm>
            <a:off x="1600200" y="4437063"/>
            <a:ext cx="6019800" cy="1815882"/>
          </a:xfrm>
          <a:prstGeom prst="rect">
            <a:avLst/>
          </a:prstGeom>
          <a:noFill/>
        </p:spPr>
        <p:txBody>
          <a:bodyPr>
            <a:spAutoFit/>
          </a:bodyPr>
          <a:lstStyle/>
          <a:p>
            <a:pPr algn="ctr">
              <a:defRPr/>
            </a:pPr>
            <a:endParaRPr lang="en-US" altLang="zh-CN" sz="2800" dirty="0">
              <a:solidFill>
                <a:srgbClr val="FFFF00"/>
              </a:solidFill>
              <a:latin typeface="+mn-ea"/>
              <a:ea typeface="+mn-ea"/>
              <a:cs typeface="Times New Roman" pitchFamily="18" charset="0"/>
            </a:endParaRPr>
          </a:p>
          <a:p>
            <a:pPr algn="ctr">
              <a:defRPr/>
            </a:pPr>
            <a:r>
              <a:rPr lang="zh-CN" altLang="en-US" sz="2800" kern="1200" dirty="0">
                <a:solidFill>
                  <a:schemeClr val="bg1"/>
                </a:solidFill>
                <a:latin typeface="+mn-ea"/>
                <a:ea typeface="+mn-ea"/>
                <a:cs typeface="Times New Roman" pitchFamily="18" charset="0"/>
              </a:rPr>
              <a:t>根据信工所王斌老师</a:t>
            </a:r>
            <a:endParaRPr lang="en-US" altLang="zh-CN" sz="2800" kern="1200" dirty="0">
              <a:solidFill>
                <a:schemeClr val="bg1"/>
              </a:solidFill>
              <a:latin typeface="+mn-ea"/>
              <a:ea typeface="+mn-ea"/>
              <a:cs typeface="Times New Roman" pitchFamily="18" charset="0"/>
            </a:endParaRPr>
          </a:p>
          <a:p>
            <a:pPr algn="ctr">
              <a:defRPr/>
            </a:pPr>
            <a:r>
              <a:rPr lang="en-US" altLang="zh-CN" sz="2800" kern="1200" dirty="0">
                <a:solidFill>
                  <a:schemeClr val="bg1"/>
                </a:solidFill>
                <a:latin typeface="+mn-ea"/>
                <a:ea typeface="+mn-ea"/>
                <a:cs typeface="Times New Roman" pitchFamily="18" charset="0"/>
              </a:rPr>
              <a:t>2014</a:t>
            </a:r>
            <a:r>
              <a:rPr lang="zh-CN" altLang="en-US" sz="2800" kern="1200" dirty="0">
                <a:solidFill>
                  <a:schemeClr val="bg1"/>
                </a:solidFill>
                <a:latin typeface="+mn-ea"/>
                <a:ea typeface="+mn-ea"/>
                <a:cs typeface="Times New Roman" pitchFamily="18" charset="0"/>
              </a:rPr>
              <a:t>年课件改编</a:t>
            </a:r>
            <a:endParaRPr lang="en-US" altLang="zh-CN" sz="2800" kern="1200" dirty="0">
              <a:solidFill>
                <a:srgbClr val="0070C0"/>
              </a:solidFill>
              <a:latin typeface="+mn-ea"/>
              <a:ea typeface="+mn-ea"/>
              <a:cs typeface="Times New Roman" pitchFamily="18" charset="0"/>
            </a:endParaRPr>
          </a:p>
          <a:p>
            <a:pPr algn="ctr">
              <a:defRPr/>
            </a:pPr>
            <a:endParaRPr lang="en-US" altLang="zh-CN" sz="2800" dirty="0">
              <a:solidFill>
                <a:srgbClr val="FFFF00"/>
              </a:solidFill>
              <a:latin typeface="+mn-ea"/>
              <a:ea typeface="+mn-ea"/>
              <a:cs typeface="Times New Roman" pitchFamily="18" charset="0"/>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dirty="0"/>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中科院研究生院2011年度秋季课程</a:t>
            </a:r>
            <a:endParaRPr lang="en-US" altLang="zh-CN" dirty="0"/>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057400" y="617538"/>
            <a:ext cx="6886575" cy="1143000"/>
          </a:xfrm>
        </p:spPr>
        <p:txBody>
          <a:bodyPr/>
          <a:lstStyle/>
          <a:p>
            <a:r>
              <a:rPr lang="zh-CN" altLang="en-US"/>
              <a:t>单击此处编辑母版标题样式</a:t>
            </a:r>
          </a:p>
        </p:txBody>
      </p:sp>
      <p:sp>
        <p:nvSpPr>
          <p:cNvPr id="3" name="内容占位符 2"/>
          <p:cNvSpPr>
            <a:spLocks noGrp="1"/>
          </p:cNvSpPr>
          <p:nvPr>
            <p:ph sz="quarter" idx="1"/>
          </p:nvPr>
        </p:nvSpPr>
        <p:spPr>
          <a:xfrm>
            <a:off x="11826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324600"/>
            <a:ext cx="2895600" cy="457200"/>
          </a:xfrm>
        </p:spPr>
        <p:txBody>
          <a:bodyPr/>
          <a:lstStyle>
            <a:lvl1pPr>
              <a:defRPr/>
            </a:lvl1pPr>
          </a:lstStyle>
          <a:p>
            <a:r>
              <a:rPr lang="en-US" altLang="zh-CN"/>
              <a:t>中科院研究生院2009年度秋季课程</a:t>
            </a:r>
          </a:p>
        </p:txBody>
      </p:sp>
      <p:sp>
        <p:nvSpPr>
          <p:cNvPr id="9" name="灯片编号占位符 8"/>
          <p:cNvSpPr>
            <a:spLocks noGrp="1"/>
          </p:cNvSpPr>
          <p:nvPr>
            <p:ph type="sldNum" sz="quarter" idx="12"/>
          </p:nvPr>
        </p:nvSpPr>
        <p:spPr>
          <a:xfrm>
            <a:off x="6781800" y="6324600"/>
            <a:ext cx="1905000" cy="457200"/>
          </a:xfrm>
        </p:spPr>
        <p:txBody>
          <a:bodyPr/>
          <a:lstStyle>
            <a:lvl1pPr>
              <a:defRPr/>
            </a:lvl1pPr>
          </a:lstStyle>
          <a:p>
            <a:fld id="{170E61B8-2A55-4FB9-A244-80CD53BAFBBA}" type="slidenum">
              <a:rPr lang="en-US" altLang="zh-CN"/>
              <a:pPr/>
              <a:t>‹#›</a:t>
            </a:fld>
            <a:endParaRPr lang="en-US" altLang="zh-CN"/>
          </a:p>
        </p:txBody>
      </p:sp>
    </p:spTree>
    <p:extLst>
      <p:ext uri="{BB962C8B-B14F-4D97-AF65-F5344CB8AC3E}">
        <p14:creationId xmlns:p14="http://schemas.microsoft.com/office/powerpoint/2010/main" val="175199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r>
              <a:rPr lang="en-US" altLang="zh-CN"/>
              <a:t>中科院研究生院2009年度秋季课程</a:t>
            </a:r>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8AA01016-FA25-4618-A424-223735952463}" type="slidenum">
              <a:rPr lang="en-US" altLang="zh-CN"/>
              <a:pPr/>
              <a:t>‹#›</a:t>
            </a:fld>
            <a:endParaRPr lang="en-US" altLang="zh-CN"/>
          </a:p>
        </p:txBody>
      </p:sp>
    </p:spTree>
    <p:extLst>
      <p:ext uri="{BB962C8B-B14F-4D97-AF65-F5344CB8AC3E}">
        <p14:creationId xmlns:p14="http://schemas.microsoft.com/office/powerpoint/2010/main" val="410813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中科院研究生院2011年度秋季课程</a:t>
            </a:r>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中科院研究生院2011年度秋季课程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6.wmf"/><Relationship Id="rId3" Type="http://schemas.openxmlformats.org/officeDocument/2006/relationships/notesSlide" Target="../notesSlides/notesSlide13.xml"/><Relationship Id="rId7" Type="http://schemas.openxmlformats.org/officeDocument/2006/relationships/image" Target="../media/image14.wmf"/><Relationship Id="rId12"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5.wmf"/><Relationship Id="rId5" Type="http://schemas.openxmlformats.org/officeDocument/2006/relationships/image" Target="../media/image1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6.xml"/><Relationship Id="rId7" Type="http://schemas.openxmlformats.org/officeDocument/2006/relationships/image" Target="../media/image19.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22.w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15.bin"/></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2.xml"/><Relationship Id="rId7"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28.wmf"/><Relationship Id="rId4" Type="http://schemas.openxmlformats.org/officeDocument/2006/relationships/oleObject" Target="../embeddings/oleObject16.bin"/><Relationship Id="rId9" Type="http://schemas.openxmlformats.org/officeDocument/2006/relationships/image" Target="../media/image30.wmf"/></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2.gi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33.wmf"/><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30.xml"/><Relationship Id="rId7"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9.png"/><Relationship Id="rId5" Type="http://schemas.openxmlformats.org/officeDocument/2006/relationships/image" Target="../media/image36.wmf"/><Relationship Id="rId4"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31.xml"/><Relationship Id="rId7"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36.wmf"/><Relationship Id="rId10" Type="http://schemas.openxmlformats.org/officeDocument/2006/relationships/oleObject" Target="../embeddings/oleObject29.bin"/><Relationship Id="rId4" Type="http://schemas.openxmlformats.org/officeDocument/2006/relationships/oleObject" Target="../embeddings/oleObject24.bin"/><Relationship Id="rId9" Type="http://schemas.openxmlformats.org/officeDocument/2006/relationships/oleObject" Target="../embeddings/oleObject28.bin"/></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32.xml"/><Relationship Id="rId7"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image" Target="../media/image40.wmf"/><Relationship Id="rId10" Type="http://schemas.openxmlformats.org/officeDocument/2006/relationships/oleObject" Target="../embeddings/oleObject34.bin"/><Relationship Id="rId4" Type="http://schemas.openxmlformats.org/officeDocument/2006/relationships/oleObject" Target="../embeddings/oleObject30.bin"/><Relationship Id="rId9" Type="http://schemas.openxmlformats.org/officeDocument/2006/relationships/oleObject" Target="../embeddings/oleObject33.bin"/></Relationships>
</file>

<file path=ppt/slides/_rels/slide3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33.xml"/><Relationship Id="rId7" Type="http://schemas.openxmlformats.org/officeDocument/2006/relationships/image" Target="../media/image43.png"/><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2.png"/><Relationship Id="rId5" Type="http://schemas.openxmlformats.org/officeDocument/2006/relationships/image" Target="../media/image40.wmf"/><Relationship Id="rId4" Type="http://schemas.openxmlformats.org/officeDocument/2006/relationships/oleObject" Target="../embeddings/oleObject35.bin"/><Relationship Id="rId9" Type="http://schemas.openxmlformats.org/officeDocument/2006/relationships/image" Target="../media/image45.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34.xml"/><Relationship Id="rId7" Type="http://schemas.openxmlformats.org/officeDocument/2006/relationships/image" Target="../media/image50.png"/><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1.png"/><Relationship Id="rId4" Type="http://schemas.openxmlformats.org/officeDocument/2006/relationships/image" Target="../media/image47.png"/><Relationship Id="rId9" Type="http://schemas.openxmlformats.org/officeDocument/2006/relationships/image" Target="../media/image46.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53.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image" Target="../media/image52.wmf"/><Relationship Id="rId4" Type="http://schemas.openxmlformats.org/officeDocument/2006/relationships/oleObject" Target="../embeddings/oleObject37.bin"/></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notesSlide" Target="../notesSlides/notesSlide38.xml"/><Relationship Id="rId7"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46.wmf"/><Relationship Id="rId5" Type="http://schemas.openxmlformats.org/officeDocument/2006/relationships/oleObject" Target="../embeddings/oleObject39.bin"/><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39.xml"/><Relationship Id="rId7" Type="http://schemas.openxmlformats.org/officeDocument/2006/relationships/image" Target="../media/image59.w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oleObject" Target="../embeddings/oleObject42.bin"/><Relationship Id="rId5" Type="http://schemas.openxmlformats.org/officeDocument/2006/relationships/image" Target="../media/image58.wmf"/><Relationship Id="rId4" Type="http://schemas.openxmlformats.org/officeDocument/2006/relationships/oleObject" Target="../embeddings/oleObject41.bin"/><Relationship Id="rId9" Type="http://schemas.openxmlformats.org/officeDocument/2006/relationships/image" Target="../media/image60.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68.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45.bin"/><Relationship Id="rId5" Type="http://schemas.openxmlformats.org/officeDocument/2006/relationships/image" Target="../media/image67.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vmlDrawing" Target="../drawings/vmlDrawing20.vml"/><Relationship Id="rId5" Type="http://schemas.openxmlformats.org/officeDocument/2006/relationships/image" Target="../media/image68.wmf"/><Relationship Id="rId4" Type="http://schemas.openxmlformats.org/officeDocument/2006/relationships/oleObject" Target="../embeddings/oleObject46.bin"/></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2.xml"/><Relationship Id="rId1" Type="http://schemas.openxmlformats.org/officeDocument/2006/relationships/vmlDrawing" Target="../drawings/vmlDrawing21.vml"/><Relationship Id="rId5" Type="http://schemas.openxmlformats.org/officeDocument/2006/relationships/image" Target="../media/image70.wmf"/><Relationship Id="rId4" Type="http://schemas.openxmlformats.org/officeDocument/2006/relationships/oleObject" Target="../embeddings/oleObject4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69.png"/><Relationship Id="rId5" Type="http://schemas.openxmlformats.org/officeDocument/2006/relationships/image" Target="../media/image71.wmf"/><Relationship Id="rId4" Type="http://schemas.openxmlformats.org/officeDocument/2006/relationships/oleObject" Target="../embeddings/oleObject48.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2.xml"/><Relationship Id="rId1" Type="http://schemas.openxmlformats.org/officeDocument/2006/relationships/vmlDrawing" Target="../drawings/vmlDrawing23.vml"/><Relationship Id="rId5" Type="http://schemas.openxmlformats.org/officeDocument/2006/relationships/image" Target="../media/image71.wmf"/><Relationship Id="rId4" Type="http://schemas.openxmlformats.org/officeDocument/2006/relationships/oleObject" Target="../embeddings/oleObject49.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hyperlink" Target="http://research.microsoft.com/en-us/projects/mslr/feature.aspx" TargetMode="External"/><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2.xml"/><Relationship Id="rId1" Type="http://schemas.openxmlformats.org/officeDocument/2006/relationships/vmlDrawing" Target="../drawings/vmlDrawing24.vml"/><Relationship Id="rId5" Type="http://schemas.openxmlformats.org/officeDocument/2006/relationships/image" Target="../media/image74.wmf"/><Relationship Id="rId4" Type="http://schemas.openxmlformats.org/officeDocument/2006/relationships/oleObject" Target="../embeddings/oleObject50.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683568" y="3352800"/>
            <a:ext cx="7992888" cy="1066800"/>
          </a:xfrm>
        </p:spPr>
        <p:txBody>
          <a:bodyPr/>
          <a:lstStyle/>
          <a:p>
            <a:r>
              <a:rPr lang="zh-CN" altLang="en-US" sz="3200" dirty="0"/>
              <a:t>第</a:t>
            </a:r>
            <a:r>
              <a:rPr lang="en-US" altLang="zh-CN" sz="3200"/>
              <a:t>14</a:t>
            </a:r>
            <a:r>
              <a:rPr lang="zh-CN" altLang="en-US" sz="3200"/>
              <a:t>讲 </a:t>
            </a:r>
            <a:r>
              <a:rPr lang="zh-CN" altLang="en-US" sz="3200" dirty="0"/>
              <a:t>支持向量机及排序机器学习</a:t>
            </a:r>
            <a:endParaRPr lang="en-US" altLang="zh-CN" sz="3200" dirty="0"/>
          </a:p>
          <a:p>
            <a:r>
              <a:rPr lang="en-US" altLang="zh-CN" sz="3200" dirty="0">
                <a:latin typeface="Times New Roman" pitchFamily="18" charset="0"/>
              </a:rPr>
              <a:t>SVM &amp; Learning to Rank</a:t>
            </a:r>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2019/08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一维下的线性分类器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86314" y="1785926"/>
            <a:ext cx="4143404"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一维下的分类器是方程</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w</a:t>
            </a:r>
            <a:r>
              <a:rPr lang="de-DE" baseline="-25000" dirty="0">
                <a:solidFill>
                  <a:schemeClr val="tx1"/>
                </a:solidFill>
                <a:latin typeface="Times New Roman" pitchFamily="18" charset="0"/>
                <a:ea typeface="黑体" pitchFamily="49" charset="-122"/>
              </a:rPr>
              <a:t>1</a:t>
            </a:r>
            <a:r>
              <a:rPr lang="de-DE" i="1"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 </a:t>
            </a:r>
            <a:r>
              <a:rPr lang="el-GR" dirty="0">
                <a:solidFill>
                  <a:schemeClr val="tx1"/>
                </a:solidFill>
                <a:latin typeface="Times New Roman" pitchFamily="18" charset="0"/>
                <a:ea typeface="黑体" pitchFamily="49" charset="-122"/>
              </a:rPr>
              <a:t>θ</a:t>
            </a:r>
            <a:r>
              <a:rPr lang="zh-CN" altLang="en-US" dirty="0">
                <a:solidFill>
                  <a:schemeClr val="tx1"/>
                </a:solidFill>
                <a:latin typeface="Times New Roman" pitchFamily="18" charset="0"/>
                <a:ea typeface="黑体" pitchFamily="49" charset="-122"/>
              </a:rPr>
              <a:t>对应的点</a:t>
            </a:r>
            <a:endParaRPr lang="el-GR"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点的位置是</a:t>
            </a:r>
            <a:r>
              <a:rPr lang="el-GR" dirty="0">
                <a:solidFill>
                  <a:schemeClr val="tx1"/>
                </a:solidFill>
                <a:latin typeface="Times New Roman" pitchFamily="18" charset="0"/>
                <a:ea typeface="黑体" pitchFamily="49" charset="-122"/>
              </a:rPr>
              <a:t>θ/</a:t>
            </a:r>
            <a:r>
              <a:rPr lang="de-DE" i="1" dirty="0">
                <a:solidFill>
                  <a:schemeClr val="tx1"/>
                </a:solidFill>
                <a:latin typeface="Times New Roman" pitchFamily="18" charset="0"/>
                <a:ea typeface="黑体" pitchFamily="49" charset="-122"/>
              </a:rPr>
              <a:t>w</a:t>
            </a:r>
            <a:r>
              <a:rPr lang="de-DE" baseline="-25000" dirty="0">
                <a:solidFill>
                  <a:schemeClr val="tx1"/>
                </a:solidFill>
                <a:latin typeface="Times New Roman" pitchFamily="18" charset="0"/>
                <a:ea typeface="黑体" pitchFamily="49" charset="-122"/>
              </a:rPr>
              <a:t>1</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en-US" i="1" dirty="0">
                <a:solidFill>
                  <a:schemeClr val="tx1"/>
                </a:solidFill>
                <a:latin typeface="Times New Roman" pitchFamily="18" charset="0"/>
                <a:ea typeface="黑体" pitchFamily="49" charset="-122"/>
              </a:rPr>
              <a:t>w</a:t>
            </a:r>
            <a:r>
              <a:rPr lang="en-US" baseline="-25000" dirty="0">
                <a:solidFill>
                  <a:schemeClr val="tx1"/>
                </a:solidFill>
                <a:latin typeface="Times New Roman" pitchFamily="18" charset="0"/>
                <a:ea typeface="黑体" pitchFamily="49" charset="-122"/>
              </a:rPr>
              <a:t>1</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 θ</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en-US" altLang="zh-CN" i="1" dirty="0">
                <a:solidFill>
                  <a:schemeClr val="tx1"/>
                </a:solidFill>
                <a:latin typeface="Times New Roman" pitchFamily="18" charset="0"/>
                <a:ea typeface="黑体" pitchFamily="49" charset="-122"/>
              </a:rPr>
              <a:t>d</a:t>
            </a:r>
            <a:r>
              <a:rPr lang="en-US" altLang="zh-CN" baseline="-25000" dirty="0">
                <a:solidFill>
                  <a:schemeClr val="tx1"/>
                </a:solidFill>
                <a:latin typeface="Times New Roman" pitchFamily="18" charset="0"/>
                <a:ea typeface="黑体" pitchFamily="49" charset="-122"/>
              </a:rPr>
              <a:t>1 </a:t>
            </a:r>
            <a:r>
              <a:rPr lang="zh-CN" altLang="en-US" dirty="0">
                <a:solidFill>
                  <a:schemeClr val="tx1"/>
                </a:solidFill>
                <a:latin typeface="Times New Roman" pitchFamily="18" charset="0"/>
                <a:ea typeface="黑体" pitchFamily="49" charset="-122"/>
              </a:rPr>
              <a:t>属于类别</a:t>
            </a:r>
            <a:r>
              <a:rPr lang="en-US" altLang="zh-CN" i="1" dirty="0">
                <a:solidFill>
                  <a:schemeClr val="tx1"/>
                </a:solidFill>
                <a:latin typeface="Times New Roman" pitchFamily="18" charset="0"/>
                <a:ea typeface="黑体" pitchFamily="49" charset="-122"/>
              </a:rPr>
              <a:t>c</a:t>
            </a:r>
            <a:endParaRPr lang="en-US"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而那些</a:t>
            </a:r>
            <a:r>
              <a:rPr lang="en-US" i="1" dirty="0">
                <a:solidFill>
                  <a:schemeClr val="tx1"/>
                </a:solidFill>
                <a:latin typeface="Times New Roman" pitchFamily="18" charset="0"/>
                <a:ea typeface="黑体" pitchFamily="49" charset="-122"/>
              </a:rPr>
              <a:t>w</a:t>
            </a:r>
            <a:r>
              <a:rPr lang="en-US" baseline="-25000" dirty="0">
                <a:solidFill>
                  <a:schemeClr val="tx1"/>
                </a:solidFill>
                <a:latin typeface="Times New Roman" pitchFamily="18" charset="0"/>
                <a:ea typeface="黑体" pitchFamily="49" charset="-122"/>
              </a:rPr>
              <a:t>1</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&lt; θ</a:t>
            </a:r>
            <a:r>
              <a:rPr lang="zh-CN" altLang="en-US" dirty="0">
                <a:solidFill>
                  <a:schemeClr val="tx1"/>
                </a:solidFill>
                <a:latin typeface="Times New Roman" pitchFamily="18" charset="0"/>
                <a:ea typeface="黑体" pitchFamily="49" charset="-122"/>
              </a:rPr>
              <a:t>的点</a:t>
            </a:r>
            <a:r>
              <a:rPr lang="en-US" altLang="zh-CN" i="1" dirty="0">
                <a:solidFill>
                  <a:schemeClr val="tx1"/>
                </a:solidFill>
                <a:latin typeface="Times New Roman" pitchFamily="18" charset="0"/>
                <a:ea typeface="黑体" pitchFamily="49" charset="-122"/>
              </a:rPr>
              <a:t>d</a:t>
            </a:r>
            <a:r>
              <a:rPr lang="en-US" altLang="zh-CN" baseline="-25000" dirty="0">
                <a:solidFill>
                  <a:schemeClr val="tx1"/>
                </a:solidFill>
                <a:latin typeface="Times New Roman" pitchFamily="18" charset="0"/>
                <a:ea typeface="黑体" pitchFamily="49" charset="-122"/>
              </a:rPr>
              <a:t>1 </a:t>
            </a:r>
            <a:r>
              <a:rPr lang="zh-CN" altLang="en-US" dirty="0">
                <a:solidFill>
                  <a:schemeClr val="tx1"/>
                </a:solidFill>
                <a:latin typeface="Times New Roman" pitchFamily="18" charset="0"/>
                <a:ea typeface="黑体" pitchFamily="49" charset="-122"/>
              </a:rPr>
              <a:t>属于类别</a:t>
            </a:r>
            <a:r>
              <a:rPr lang="de-DE" dirty="0">
                <a:solidFill>
                  <a:schemeClr val="tx1"/>
                </a:solidFill>
                <a:latin typeface="Times New Roman" pitchFamily="18" charset="0"/>
                <a:ea typeface="黑体" pitchFamily="49" charset="-122"/>
              </a:rPr>
              <a:t>   </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461.png"/>
          <p:cNvPicPr>
            <a:picLocks noChangeAspect="1"/>
          </p:cNvPicPr>
          <p:nvPr/>
        </p:nvPicPr>
        <p:blipFill>
          <a:blip r:embed="rId3" cstate="print"/>
          <a:stretch>
            <a:fillRect/>
          </a:stretch>
        </p:blipFill>
        <p:spPr>
          <a:xfrm>
            <a:off x="214282" y="3310138"/>
            <a:ext cx="4885304" cy="547490"/>
          </a:xfrm>
          <a:prstGeom prst="rect">
            <a:avLst/>
          </a:prstGeom>
        </p:spPr>
      </p:pic>
      <p:pic>
        <p:nvPicPr>
          <p:cNvPr id="8" name="Picture 7" descr="14462.png"/>
          <p:cNvPicPr>
            <a:picLocks noChangeAspect="1"/>
          </p:cNvPicPr>
          <p:nvPr/>
        </p:nvPicPr>
        <p:blipFill>
          <a:blip r:embed="rId4" cstate="print"/>
          <a:stretch>
            <a:fillRect/>
          </a:stretch>
        </p:blipFill>
        <p:spPr>
          <a:xfrm>
            <a:off x="6876256" y="4293136"/>
            <a:ext cx="304618"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二维平面下的线性分类器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二维下的分类器是方程</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 = </a:t>
            </a:r>
            <a:r>
              <a:rPr lang="el-GR" altLang="zh-CN" dirty="0">
                <a:solidFill>
                  <a:schemeClr val="tx1"/>
                </a:solidFill>
                <a:latin typeface="Times New Roman" pitchFamily="18" charset="0"/>
                <a:ea typeface="黑体" pitchFamily="49" charset="-122"/>
              </a:rPr>
              <a:t>θ</a:t>
            </a:r>
            <a:r>
              <a:rPr lang="zh-CN" altLang="en-US" dirty="0">
                <a:solidFill>
                  <a:schemeClr val="tx1"/>
                </a:solidFill>
                <a:latin typeface="Times New Roman" pitchFamily="18" charset="0"/>
                <a:ea typeface="黑体" pitchFamily="49" charset="-122"/>
              </a:rPr>
              <a:t>对应的直线</a:t>
            </a:r>
            <a:endParaRPr lang="el-GR"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 </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 ≥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de-DE" altLang="zh-CN" dirty="0">
                <a:solidFill>
                  <a:schemeClr val="tx1"/>
                </a:solidFill>
                <a:latin typeface="Times New Roman" pitchFamily="18" charset="0"/>
                <a:ea typeface="黑体" pitchFamily="49" charset="-122"/>
              </a:rPr>
              <a:t>(</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属于类别</a:t>
            </a:r>
            <a:r>
              <a:rPr lang="en-US" altLang="zh-CN" i="1" dirty="0">
                <a:solidFill>
                  <a:schemeClr val="tx1"/>
                </a:solidFill>
                <a:latin typeface="Times New Roman" pitchFamily="18" charset="0"/>
                <a:ea typeface="黑体" pitchFamily="49" charset="-122"/>
              </a:rPr>
              <a:t>c</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 </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&lt;</a:t>
            </a:r>
            <a:r>
              <a:rPr lang="de-DE" altLang="zh-CN" dirty="0">
                <a:solidFill>
                  <a:schemeClr val="tx1"/>
                </a:solidFill>
                <a:latin typeface="Times New Roman" pitchFamily="18" charset="0"/>
                <a:ea typeface="黑体" pitchFamily="49" charset="-122"/>
              </a:rPr>
              <a:t>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de-DE" altLang="zh-CN" dirty="0">
                <a:solidFill>
                  <a:schemeClr val="tx1"/>
                </a:solidFill>
                <a:latin typeface="Times New Roman" pitchFamily="18" charset="0"/>
                <a:ea typeface="黑体" pitchFamily="49" charset="-122"/>
              </a:rPr>
              <a:t>(</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属于类别</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462.png"/>
          <p:cNvPicPr>
            <a:picLocks noChangeAspect="1"/>
          </p:cNvPicPr>
          <p:nvPr/>
        </p:nvPicPr>
        <p:blipFill>
          <a:blip r:embed="rId3" cstate="print"/>
          <a:stretch>
            <a:fillRect/>
          </a:stretch>
        </p:blipFill>
        <p:spPr>
          <a:xfrm>
            <a:off x="5868144" y="4941168"/>
            <a:ext cx="304618" cy="360000"/>
          </a:xfrm>
          <a:prstGeom prst="rect">
            <a:avLst/>
          </a:prstGeom>
        </p:spPr>
      </p:pic>
      <p:pic>
        <p:nvPicPr>
          <p:cNvPr id="9" name="Picture 8" descr="1447.png"/>
          <p:cNvPicPr>
            <a:picLocks noChangeAspect="1"/>
          </p:cNvPicPr>
          <p:nvPr/>
        </p:nvPicPr>
        <p:blipFill>
          <a:blip r:embed="rId4" cstate="print"/>
          <a:stretch>
            <a:fillRect/>
          </a:stretch>
        </p:blipFill>
        <p:spPr>
          <a:xfrm>
            <a:off x="357158" y="1928802"/>
            <a:ext cx="4583768" cy="435771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三维空间下的线性分类器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三维空间下的分类器是方程</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1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2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3</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3 </a:t>
            </a:r>
            <a:r>
              <a:rPr lang="de-DE" altLang="zh-CN" dirty="0">
                <a:solidFill>
                  <a:schemeClr val="tx1"/>
                </a:solidFill>
                <a:latin typeface="Times New Roman" pitchFamily="18" charset="0"/>
                <a:ea typeface="黑体" pitchFamily="49" charset="-122"/>
              </a:rPr>
              <a:t>=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对应的平面</a:t>
            </a:r>
            <a:endParaRPr lang="el-GR" altLang="zh-CN"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1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2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3</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3 </a:t>
            </a:r>
            <a:r>
              <a:rPr lang="de-DE" altLang="zh-CN" dirty="0">
                <a:solidFill>
                  <a:schemeClr val="tx1"/>
                </a:solidFill>
                <a:latin typeface="Times New Roman" pitchFamily="18" charset="0"/>
                <a:ea typeface="黑体" pitchFamily="49" charset="-122"/>
              </a:rPr>
              <a:t>≥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en-US" altLang="zh-CN"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1 </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2 </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3</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属于类别</a:t>
            </a:r>
            <a:r>
              <a:rPr lang="en-US" altLang="zh-CN" i="1" dirty="0">
                <a:solidFill>
                  <a:schemeClr val="tx1"/>
                </a:solidFill>
                <a:latin typeface="Times New Roman" pitchFamily="18" charset="0"/>
                <a:ea typeface="黑体" pitchFamily="49" charset="-122"/>
              </a:rPr>
              <a:t>c</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1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2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3</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3 </a:t>
            </a:r>
            <a:r>
              <a:rPr lang="de-DE" altLang="zh-CN" dirty="0">
                <a:solidFill>
                  <a:schemeClr val="tx1"/>
                </a:solidFill>
                <a:latin typeface="Times New Roman" pitchFamily="18" charset="0"/>
                <a:ea typeface="黑体" pitchFamily="49" charset="-122"/>
              </a:rPr>
              <a:t>&lt;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en-US" altLang="zh-CN"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1 </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2 </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3</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属于类别</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462.png"/>
          <p:cNvPicPr>
            <a:picLocks noChangeAspect="1"/>
          </p:cNvPicPr>
          <p:nvPr/>
        </p:nvPicPr>
        <p:blipFill>
          <a:blip r:embed="rId3" cstate="print"/>
          <a:stretch>
            <a:fillRect/>
          </a:stretch>
        </p:blipFill>
        <p:spPr>
          <a:xfrm>
            <a:off x="6787662" y="4725144"/>
            <a:ext cx="304618" cy="360000"/>
          </a:xfrm>
          <a:prstGeom prst="rect">
            <a:avLst/>
          </a:prstGeom>
        </p:spPr>
      </p:pic>
      <p:pic>
        <p:nvPicPr>
          <p:cNvPr id="10" name="Picture 9" descr="1448.png"/>
          <p:cNvPicPr>
            <a:picLocks noChangeAspect="1"/>
          </p:cNvPicPr>
          <p:nvPr/>
        </p:nvPicPr>
        <p:blipFill>
          <a:blip r:embed="rId4" cstate="print"/>
          <a:stretch>
            <a:fillRect/>
          </a:stretch>
        </p:blipFill>
        <p:spPr>
          <a:xfrm>
            <a:off x="428596" y="1785926"/>
            <a:ext cx="4272885" cy="414340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应该选哪个超平面</a:t>
            </a:r>
            <a:r>
              <a:rPr lang="de-DE" sz="3600" dirty="0">
                <a:solidFill>
                  <a:schemeClr val="tx1"/>
                </a:solidFill>
                <a:latin typeface="Times New Roman" pitchFamily="18" charset="0"/>
                <a:ea typeface="黑体" pitchFamily="49" charset="-122"/>
              </a:rPr>
              <a:t>?</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5" name="Picture 4" descr="1453.png"/>
          <p:cNvPicPr>
            <a:picLocks noChangeAspect="1"/>
          </p:cNvPicPr>
          <p:nvPr/>
        </p:nvPicPr>
        <p:blipFill>
          <a:blip r:embed="rId3" cstate="print"/>
          <a:stretch>
            <a:fillRect/>
          </a:stretch>
        </p:blipFill>
        <p:spPr>
          <a:xfrm>
            <a:off x="1142976" y="1643050"/>
            <a:ext cx="5000660" cy="448335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本讲内容</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71636"/>
            <a:ext cx="8286808" cy="4449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支持向量机</a:t>
            </a:r>
            <a:endParaRPr lang="en-US" altLang="zh-CN"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线性可分：最大间隔</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非线性可分：最大间隔</a:t>
            </a:r>
            <a:r>
              <a:rPr lang="en-US" altLang="zh-CN"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最小错误</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空间转换：核函数及核技巧</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排序机器学习</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基于基于布尔权重的学习</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基于基于实数权重的学习</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基于序回归的排序学习</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15</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pitchFamily="34"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上一讲回顾</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支持向量机</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文本分类中的问题</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基于布尔权重的学习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基于实数权重的学习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基于序回归的排序学习</a:t>
            </a:r>
            <a:endParaRPr lang="en-US" sz="3400" dirty="0">
              <a:solidFill>
                <a:srgbClr val="336699"/>
              </a:solidFill>
              <a:latin typeface="Times New Roman" pitchFamily="18" charset="0"/>
              <a:ea typeface="黑体"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8"/>
          <p:cNvSpPr>
            <a:spLocks noGrp="1"/>
          </p:cNvSpPr>
          <p:nvPr>
            <p:ph type="sldNum" sz="quarter" idx="12"/>
          </p:nvPr>
        </p:nvSpPr>
        <p:spPr/>
        <p:txBody>
          <a:bodyPr/>
          <a:lstStyle/>
          <a:p>
            <a:fld id="{91EF8B38-E10B-470E-871D-42F9253AA298}" type="slidenum">
              <a:rPr lang="en-US" altLang="zh-CN"/>
              <a:pPr/>
              <a:t>16</a:t>
            </a:fld>
            <a:endParaRPr lang="en-US" altLang="zh-CN" dirty="0"/>
          </a:p>
        </p:txBody>
      </p:sp>
      <p:graphicFrame>
        <p:nvGraphicFramePr>
          <p:cNvPr id="115723" name="Object 11"/>
          <p:cNvGraphicFramePr>
            <a:graphicFrameLocks noGrp="1" noChangeAspect="1"/>
          </p:cNvGraphicFramePr>
          <p:nvPr>
            <p:ph sz="quarter" idx="1"/>
            <p:extLst>
              <p:ext uri="{D42A27DB-BD31-4B8C-83A1-F6EECF244321}">
                <p14:modId xmlns:p14="http://schemas.microsoft.com/office/powerpoint/2010/main" val="1667625416"/>
              </p:ext>
            </p:extLst>
          </p:nvPr>
        </p:nvGraphicFramePr>
        <p:xfrm>
          <a:off x="1360364" y="3290888"/>
          <a:ext cx="863600" cy="177800"/>
        </p:xfrm>
        <a:graphic>
          <a:graphicData uri="http://schemas.openxmlformats.org/presentationml/2006/ole">
            <mc:AlternateContent xmlns:mc="http://schemas.openxmlformats.org/markup-compatibility/2006">
              <mc:Choice xmlns:v="urn:schemas-microsoft-com:vml" Requires="v">
                <p:oleObj spid="_x0000_s1371618" name="Equation" r:id="rId4" imgW="863280" imgH="177480" progId="Equation.DSMT4">
                  <p:embed/>
                </p:oleObj>
              </mc:Choice>
              <mc:Fallback>
                <p:oleObj name="Equation" r:id="rId4" imgW="863280" imgH="177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364" y="3290888"/>
                        <a:ext cx="8636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5" name="Object 13"/>
          <p:cNvGraphicFramePr>
            <a:graphicFrameLocks noGrp="1" noChangeAspect="1"/>
          </p:cNvGraphicFramePr>
          <p:nvPr>
            <p:ph sz="quarter" idx="2"/>
            <p:extLst>
              <p:ext uri="{D42A27DB-BD31-4B8C-83A1-F6EECF244321}">
                <p14:modId xmlns:p14="http://schemas.microsoft.com/office/powerpoint/2010/main" val="610684662"/>
              </p:ext>
            </p:extLst>
          </p:nvPr>
        </p:nvGraphicFramePr>
        <p:xfrm>
          <a:off x="1692151" y="2060575"/>
          <a:ext cx="850900" cy="177800"/>
        </p:xfrm>
        <a:graphic>
          <a:graphicData uri="http://schemas.openxmlformats.org/presentationml/2006/ole">
            <mc:AlternateContent xmlns:mc="http://schemas.openxmlformats.org/markup-compatibility/2006">
              <mc:Choice xmlns:v="urn:schemas-microsoft-com:vml" Requires="v">
                <p:oleObj spid="_x0000_s1371619" name="Equation" r:id="rId6" imgW="850680" imgH="177480" progId="Equation.DSMT4">
                  <p:embed/>
                </p:oleObj>
              </mc:Choice>
              <mc:Fallback>
                <p:oleObj name="Equation" r:id="rId6" imgW="850680" imgH="177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151" y="2060575"/>
                        <a:ext cx="8509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7" name="Object 15"/>
          <p:cNvGraphicFramePr>
            <a:graphicFrameLocks noGrp="1" noChangeAspect="1"/>
          </p:cNvGraphicFramePr>
          <p:nvPr>
            <p:ph sz="quarter" idx="3"/>
            <p:extLst>
              <p:ext uri="{D42A27DB-BD31-4B8C-83A1-F6EECF244321}">
                <p14:modId xmlns:p14="http://schemas.microsoft.com/office/powerpoint/2010/main" val="1540097334"/>
              </p:ext>
            </p:extLst>
          </p:nvPr>
        </p:nvGraphicFramePr>
        <p:xfrm>
          <a:off x="1360364" y="5176838"/>
          <a:ext cx="863600" cy="177800"/>
        </p:xfrm>
        <a:graphic>
          <a:graphicData uri="http://schemas.openxmlformats.org/presentationml/2006/ole">
            <mc:AlternateContent xmlns:mc="http://schemas.openxmlformats.org/markup-compatibility/2006">
              <mc:Choice xmlns:v="urn:schemas-microsoft-com:vml" Requires="v">
                <p:oleObj spid="_x0000_s1371620" name="Equation" r:id="rId8" imgW="863280" imgH="177480" progId="Equation.DSMT4">
                  <p:embed/>
                </p:oleObj>
              </mc:Choice>
              <mc:Fallback>
                <p:oleObj name="Equation" r:id="rId8" imgW="863280" imgH="177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364" y="5176838"/>
                        <a:ext cx="8636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571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6976" y="2268538"/>
            <a:ext cx="3911600" cy="38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16" name="AutoShape 4"/>
          <p:cNvSpPr>
            <a:spLocks/>
          </p:cNvSpPr>
          <p:nvPr/>
        </p:nvSpPr>
        <p:spPr bwMode="auto">
          <a:xfrm>
            <a:off x="5550812" y="3211951"/>
            <a:ext cx="1908175" cy="354012"/>
          </a:xfrm>
          <a:prstGeom prst="borderCallout2">
            <a:avLst>
              <a:gd name="adj1" fmla="val 32287"/>
              <a:gd name="adj2" fmla="val -3995"/>
              <a:gd name="adj3" fmla="val 32287"/>
              <a:gd name="adj4" fmla="val -3995"/>
              <a:gd name="adj5" fmla="val 122870"/>
              <a:gd name="adj6" fmla="val -61065"/>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triangle" w="med"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latinLnBrk="1"/>
            <a:r>
              <a:rPr lang="en-US" altLang="ko-KR" sz="1800" i="1" dirty="0">
                <a:solidFill>
                  <a:schemeClr val="tx1"/>
                </a:solidFill>
                <a:latin typeface="Times New Roman" panose="02020603050405020304" pitchFamily="18" charset="0"/>
                <a:ea typeface="DotumChe" panose="020B0609000101010101" pitchFamily="49" charset="-127"/>
              </a:rPr>
              <a:t>Support Vector</a:t>
            </a:r>
          </a:p>
        </p:txBody>
      </p:sp>
      <p:sp>
        <p:nvSpPr>
          <p:cNvPr id="115717" name="Line 5"/>
          <p:cNvSpPr>
            <a:spLocks noChangeShapeType="1"/>
          </p:cNvSpPr>
          <p:nvPr/>
        </p:nvSpPr>
        <p:spPr bwMode="auto">
          <a:xfrm>
            <a:off x="2298576" y="2951163"/>
            <a:ext cx="2481263" cy="4714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18" name="Line 6"/>
          <p:cNvSpPr>
            <a:spLocks noChangeShapeType="1"/>
          </p:cNvSpPr>
          <p:nvPr/>
        </p:nvSpPr>
        <p:spPr bwMode="auto">
          <a:xfrm flipV="1">
            <a:off x="2908176" y="3498850"/>
            <a:ext cx="1871663" cy="29051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19" name="Line 7"/>
          <p:cNvSpPr>
            <a:spLocks noChangeShapeType="1"/>
          </p:cNvSpPr>
          <p:nvPr/>
        </p:nvSpPr>
        <p:spPr bwMode="auto">
          <a:xfrm>
            <a:off x="3205038" y="4652964"/>
            <a:ext cx="2882899" cy="215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20" name="Text Box 8"/>
          <p:cNvSpPr txBox="1">
            <a:spLocks noChangeArrowheads="1"/>
          </p:cNvSpPr>
          <p:nvPr/>
        </p:nvSpPr>
        <p:spPr bwMode="auto">
          <a:xfrm>
            <a:off x="6227763" y="4724400"/>
            <a:ext cx="273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r>
              <a:rPr lang="en-US" altLang="ko-KR" sz="1800" b="1" i="1" dirty="0">
                <a:solidFill>
                  <a:schemeClr val="tx1"/>
                </a:solidFill>
                <a:latin typeface="Times New Roman" panose="02020603050405020304" pitchFamily="18" charset="0"/>
                <a:ea typeface="DotumChe" panose="020B0609000101010101" pitchFamily="49" charset="-127"/>
              </a:rPr>
              <a:t>Optimal Separating</a:t>
            </a:r>
            <a:r>
              <a:rPr lang="en-US" altLang="zh-CN" sz="1800" b="1" i="1" dirty="0">
                <a:solidFill>
                  <a:schemeClr val="tx1"/>
                </a:solidFill>
                <a:latin typeface="Times New Roman" panose="02020603050405020304" pitchFamily="18" charset="0"/>
                <a:ea typeface="DotumChe" panose="020B0609000101010101" pitchFamily="49" charset="-127"/>
              </a:rPr>
              <a:t> </a:t>
            </a:r>
            <a:r>
              <a:rPr lang="en-US" altLang="ko-KR" sz="1800" b="1" i="1" dirty="0" err="1">
                <a:solidFill>
                  <a:schemeClr val="tx1"/>
                </a:solidFill>
                <a:latin typeface="Times New Roman" panose="02020603050405020304" pitchFamily="18" charset="0"/>
                <a:ea typeface="DotumChe" panose="020B0609000101010101" pitchFamily="49" charset="-127"/>
              </a:rPr>
              <a:t>Hyperplane</a:t>
            </a:r>
            <a:endParaRPr lang="en-US" altLang="ko-KR" sz="1800" b="1" i="1" dirty="0">
              <a:solidFill>
                <a:schemeClr val="tx1"/>
              </a:solidFill>
              <a:latin typeface="Times New Roman" panose="02020603050405020304" pitchFamily="18" charset="0"/>
              <a:ea typeface="DotumChe" panose="020B0609000101010101" pitchFamily="49" charset="-127"/>
            </a:endParaRPr>
          </a:p>
        </p:txBody>
      </p:sp>
      <p:sp>
        <p:nvSpPr>
          <p:cNvPr id="115721" name="Line 9"/>
          <p:cNvSpPr>
            <a:spLocks noChangeShapeType="1"/>
          </p:cNvSpPr>
          <p:nvPr/>
        </p:nvSpPr>
        <p:spPr bwMode="auto">
          <a:xfrm flipV="1">
            <a:off x="3109789" y="4724400"/>
            <a:ext cx="484187" cy="374650"/>
          </a:xfrm>
          <a:prstGeom prst="line">
            <a:avLst/>
          </a:prstGeom>
          <a:noFill/>
          <a:ln w="38100">
            <a:solidFill>
              <a:srgbClr val="CC33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22" name="Text Box 10"/>
          <p:cNvSpPr txBox="1">
            <a:spLocks noChangeArrowheads="1"/>
          </p:cNvSpPr>
          <p:nvPr/>
        </p:nvSpPr>
        <p:spPr bwMode="auto">
          <a:xfrm>
            <a:off x="1239559" y="6065043"/>
            <a:ext cx="795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tx1"/>
                </a:solidFill>
                <a:latin typeface="+mn-ea"/>
                <a:ea typeface="+mn-ea"/>
              </a:rPr>
              <a:t>线性可分情况下，不仅要区分开，而且要使得区分间隔</a:t>
            </a:r>
            <a:r>
              <a:rPr lang="en-US" altLang="zh-CN" sz="2000" dirty="0">
                <a:solidFill>
                  <a:schemeClr val="tx1"/>
                </a:solidFill>
                <a:latin typeface="+mn-ea"/>
                <a:ea typeface="+mn-ea"/>
              </a:rPr>
              <a:t>Margin</a:t>
            </a:r>
            <a:r>
              <a:rPr lang="zh-CN" altLang="en-US" sz="2000" dirty="0">
                <a:solidFill>
                  <a:schemeClr val="tx1"/>
                </a:solidFill>
                <a:latin typeface="+mn-ea"/>
                <a:ea typeface="+mn-ea"/>
              </a:rPr>
              <a:t>最大。</a:t>
            </a:r>
          </a:p>
        </p:txBody>
      </p:sp>
      <p:graphicFrame>
        <p:nvGraphicFramePr>
          <p:cNvPr id="115729" name="Object 17"/>
          <p:cNvGraphicFramePr>
            <a:graphicFrameLocks noGrp="1" noChangeAspect="1"/>
          </p:cNvGraphicFramePr>
          <p:nvPr>
            <p:ph sz="quarter" idx="4"/>
            <p:extLst>
              <p:ext uri="{D42A27DB-BD31-4B8C-83A1-F6EECF244321}">
                <p14:modId xmlns:p14="http://schemas.microsoft.com/office/powerpoint/2010/main" val="2104316507"/>
              </p:ext>
            </p:extLst>
          </p:nvPr>
        </p:nvGraphicFramePr>
        <p:xfrm>
          <a:off x="252289" y="2068513"/>
          <a:ext cx="850900" cy="160337"/>
        </p:xfrm>
        <a:graphic>
          <a:graphicData uri="http://schemas.openxmlformats.org/presentationml/2006/ole">
            <mc:AlternateContent xmlns:mc="http://schemas.openxmlformats.org/markup-compatibility/2006">
              <mc:Choice xmlns:v="urn:schemas-microsoft-com:vml" Requires="v">
                <p:oleObj spid="_x0000_s1371621" name="Equation" r:id="rId10" imgW="939600" imgH="177480" progId="Equation.DSMT4">
                  <p:embed/>
                </p:oleObj>
              </mc:Choice>
              <mc:Fallback>
                <p:oleObj name="Equation" r:id="rId10" imgW="939600" imgH="177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2289" y="2068513"/>
                        <a:ext cx="850900" cy="16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31" name="Object 19"/>
          <p:cNvGraphicFramePr>
            <a:graphicFrameLocks noChangeAspect="1"/>
          </p:cNvGraphicFramePr>
          <p:nvPr>
            <p:extLst>
              <p:ext uri="{D42A27DB-BD31-4B8C-83A1-F6EECF244321}">
                <p14:modId xmlns:p14="http://schemas.microsoft.com/office/powerpoint/2010/main" val="3637664595"/>
              </p:ext>
            </p:extLst>
          </p:nvPr>
        </p:nvGraphicFramePr>
        <p:xfrm>
          <a:off x="3917826" y="5661025"/>
          <a:ext cx="863600" cy="177800"/>
        </p:xfrm>
        <a:graphic>
          <a:graphicData uri="http://schemas.openxmlformats.org/presentationml/2006/ole">
            <mc:AlternateContent xmlns:mc="http://schemas.openxmlformats.org/markup-compatibility/2006">
              <mc:Choice xmlns:v="urn:schemas-microsoft-com:vml" Requires="v">
                <p:oleObj spid="_x0000_s1371622" name="Equation" r:id="rId12" imgW="863280" imgH="177480" progId="Equation.DSMT4">
                  <p:embed/>
                </p:oleObj>
              </mc:Choice>
              <mc:Fallback>
                <p:oleObj name="Equation" r:id="rId12" imgW="863280" imgH="177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7826" y="5661025"/>
                        <a:ext cx="863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2" name="Line 20"/>
          <p:cNvSpPr>
            <a:spLocks noChangeShapeType="1"/>
          </p:cNvSpPr>
          <p:nvPr/>
        </p:nvSpPr>
        <p:spPr bwMode="auto">
          <a:xfrm>
            <a:off x="2123951" y="2205038"/>
            <a:ext cx="0" cy="50323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33" name="Line 21"/>
          <p:cNvSpPr>
            <a:spLocks noChangeShapeType="1"/>
          </p:cNvSpPr>
          <p:nvPr/>
        </p:nvSpPr>
        <p:spPr bwMode="auto">
          <a:xfrm>
            <a:off x="612651" y="2276475"/>
            <a:ext cx="863600" cy="6477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34" name="Line 22"/>
          <p:cNvSpPr>
            <a:spLocks noChangeShapeType="1"/>
          </p:cNvSpPr>
          <p:nvPr/>
        </p:nvSpPr>
        <p:spPr bwMode="auto">
          <a:xfrm>
            <a:off x="3420938" y="4868863"/>
            <a:ext cx="2951261" cy="75803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35" name="Text Box 23"/>
          <p:cNvSpPr txBox="1">
            <a:spLocks noChangeArrowheads="1"/>
          </p:cNvSpPr>
          <p:nvPr/>
        </p:nvSpPr>
        <p:spPr bwMode="auto">
          <a:xfrm>
            <a:off x="6588099" y="5516563"/>
            <a:ext cx="13684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i="1" dirty="0">
                <a:solidFill>
                  <a:schemeClr val="tx1"/>
                </a:solidFill>
                <a:latin typeface="Times New Roman" panose="02020603050405020304" pitchFamily="18" charset="0"/>
              </a:rPr>
              <a:t>Margin</a:t>
            </a:r>
          </a:p>
        </p:txBody>
      </p:sp>
      <p:sp>
        <p:nvSpPr>
          <p:cNvPr id="115736" name="Line 24"/>
          <p:cNvSpPr>
            <a:spLocks noChangeShapeType="1"/>
          </p:cNvSpPr>
          <p:nvPr/>
        </p:nvSpPr>
        <p:spPr bwMode="auto">
          <a:xfrm flipV="1">
            <a:off x="2196976" y="3429000"/>
            <a:ext cx="2447925" cy="431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37" name="Line 25"/>
          <p:cNvSpPr>
            <a:spLocks noChangeShapeType="1"/>
          </p:cNvSpPr>
          <p:nvPr/>
        </p:nvSpPr>
        <p:spPr bwMode="auto">
          <a:xfrm flipV="1">
            <a:off x="2555751" y="3573463"/>
            <a:ext cx="2160588" cy="7921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738" name="Text Box 26"/>
          <p:cNvSpPr txBox="1">
            <a:spLocks noChangeArrowheads="1"/>
          </p:cNvSpPr>
          <p:nvPr/>
        </p:nvSpPr>
        <p:spPr bwMode="auto">
          <a:xfrm>
            <a:off x="1260351" y="1989138"/>
            <a:ext cx="6492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200">
                <a:latin typeface="Times New Roman" panose="02020603050405020304" pitchFamily="18" charset="0"/>
              </a:rPr>
              <a:t>H</a:t>
            </a:r>
            <a:r>
              <a:rPr lang="en-US" altLang="zh-CN" sz="1200" baseline="-25000">
                <a:latin typeface="Times New Roman" panose="02020603050405020304" pitchFamily="18" charset="0"/>
              </a:rPr>
              <a:t>1</a:t>
            </a:r>
            <a:r>
              <a:rPr lang="en-US" altLang="zh-CN" sz="1200">
                <a:latin typeface="Times New Roman" panose="02020603050405020304" pitchFamily="18" charset="0"/>
              </a:rPr>
              <a:t>:</a:t>
            </a:r>
          </a:p>
        </p:txBody>
      </p:sp>
      <p:sp>
        <p:nvSpPr>
          <p:cNvPr id="115739" name="Text Box 27"/>
          <p:cNvSpPr txBox="1">
            <a:spLocks noChangeArrowheads="1"/>
          </p:cNvSpPr>
          <p:nvPr/>
        </p:nvSpPr>
        <p:spPr bwMode="auto">
          <a:xfrm>
            <a:off x="-252536" y="1989138"/>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a:latin typeface="Times New Roman" panose="02020603050405020304" pitchFamily="18" charset="0"/>
              </a:rPr>
              <a:t>H</a:t>
            </a:r>
            <a:r>
              <a:rPr lang="en-US" altLang="zh-CN" sz="1400" baseline="-25000">
                <a:latin typeface="Times New Roman" panose="02020603050405020304" pitchFamily="18" charset="0"/>
              </a:rPr>
              <a:t>2</a:t>
            </a:r>
            <a:r>
              <a:rPr lang="en-US" altLang="zh-CN" sz="1400">
                <a:latin typeface="Times New Roman" panose="02020603050405020304" pitchFamily="18" charset="0"/>
              </a:rPr>
              <a:t>:</a:t>
            </a:r>
          </a:p>
        </p:txBody>
      </p:sp>
      <p:sp>
        <p:nvSpPr>
          <p:cNvPr id="27"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支持向量机</a:t>
            </a:r>
            <a:r>
              <a:rPr lang="en-US" altLang="zh-CN" sz="3600" dirty="0">
                <a:solidFill>
                  <a:schemeClr val="tx1"/>
                </a:solidFill>
                <a:latin typeface="Times New Roman" pitchFamily="18" charset="0"/>
                <a:ea typeface="黑体" pitchFamily="49" charset="-122"/>
              </a:rPr>
              <a:t>(Support Vector Machines, SVM)</a:t>
            </a:r>
            <a:endParaRPr lang="de-DE" sz="3600" dirty="0">
              <a:solidFill>
                <a:schemeClr val="tx1"/>
              </a:solidFill>
              <a:latin typeface="Times New Roman" pitchFamily="18" charset="0"/>
              <a:ea typeface="黑体" pitchFamily="49" charset="-122"/>
            </a:endParaRPr>
          </a:p>
        </p:txBody>
      </p:sp>
    </p:spTree>
    <p:extLst>
      <p:ext uri="{BB962C8B-B14F-4D97-AF65-F5344CB8AC3E}">
        <p14:creationId xmlns:p14="http://schemas.microsoft.com/office/powerpoint/2010/main" val="41016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A8E02B4E-BB68-4298-AA79-0CAE1BCB9E46}" type="slidenum">
              <a:rPr lang="en-US" altLang="zh-CN"/>
              <a:pPr/>
              <a:t>17</a:t>
            </a:fld>
            <a:endParaRPr lang="en-US" altLang="zh-CN"/>
          </a:p>
        </p:txBody>
      </p:sp>
      <p:sp>
        <p:nvSpPr>
          <p:cNvPr id="227330" name="Rectangle 2"/>
          <p:cNvSpPr>
            <a:spLocks noChangeArrowheads="1"/>
          </p:cNvSpPr>
          <p:nvPr/>
        </p:nvSpPr>
        <p:spPr bwMode="auto">
          <a:xfrm>
            <a:off x="504031" y="1684461"/>
            <a:ext cx="8135938"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6667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zh-CN" altLang="en-US" sz="3200" dirty="0">
                <a:latin typeface="Times New Roman" panose="02020603050405020304" pitchFamily="18" charset="0"/>
                <a:cs typeface="Times New Roman" panose="02020603050405020304" pitchFamily="18" charset="0"/>
              </a:rPr>
              <a:t>如上图的训练样本</a:t>
            </a:r>
            <a:r>
              <a:rPr kumimoji="0" lang="en-US" altLang="zh-CN" sz="3200" dirty="0">
                <a:latin typeface="Times New Roman" panose="02020603050405020304" pitchFamily="18" charset="0"/>
                <a:cs typeface="Times New Roman" panose="02020603050405020304" pitchFamily="18" charset="0"/>
              </a:rPr>
              <a:t>,</a:t>
            </a:r>
            <a:r>
              <a:rPr kumimoji="0" lang="zh-CN" altLang="en-US" sz="3200" dirty="0">
                <a:latin typeface="Times New Roman" panose="02020603050405020304" pitchFamily="18" charset="0"/>
                <a:cs typeface="Times New Roman" panose="02020603050405020304" pitchFamily="18" charset="0"/>
              </a:rPr>
              <a:t>在线性可分的情况下</a:t>
            </a:r>
            <a:r>
              <a:rPr kumimoji="0" lang="en-US" altLang="zh-CN" sz="3200" dirty="0">
                <a:latin typeface="Times New Roman" panose="02020603050405020304" pitchFamily="18" charset="0"/>
                <a:cs typeface="Times New Roman" panose="02020603050405020304" pitchFamily="18" charset="0"/>
              </a:rPr>
              <a:t>,</a:t>
            </a:r>
            <a:r>
              <a:rPr kumimoji="0" lang="zh-CN" altLang="en-US" sz="3200" dirty="0">
                <a:latin typeface="Times New Roman" panose="02020603050405020304" pitchFamily="18" charset="0"/>
                <a:cs typeface="Times New Roman" panose="02020603050405020304" pitchFamily="18" charset="0"/>
              </a:rPr>
              <a:t>存在多个超平面</a:t>
            </a:r>
            <a:r>
              <a:rPr kumimoji="0" lang="en-US" altLang="zh-CN" sz="3200" dirty="0">
                <a:latin typeface="Times New Roman" panose="02020603050405020304" pitchFamily="18" charset="0"/>
                <a:cs typeface="Times New Roman" panose="02020603050405020304" pitchFamily="18" charset="0"/>
              </a:rPr>
              <a:t>(</a:t>
            </a:r>
            <a:r>
              <a:rPr kumimoji="0" lang="en-US" altLang="zh-CN" sz="3200" dirty="0" err="1">
                <a:latin typeface="Times New Roman" panose="02020603050405020304" pitchFamily="18" charset="0"/>
                <a:cs typeface="Times New Roman" panose="02020603050405020304" pitchFamily="18" charset="0"/>
              </a:rPr>
              <a:t>Hyperplane</a:t>
            </a:r>
            <a:r>
              <a:rPr kumimoji="0" lang="en-US" altLang="zh-CN" sz="3200" dirty="0">
                <a:latin typeface="Times New Roman" panose="02020603050405020304" pitchFamily="18" charset="0"/>
                <a:cs typeface="Times New Roman" panose="02020603050405020304" pitchFamily="18" charset="0"/>
              </a:rPr>
              <a:t>) (</a:t>
            </a:r>
            <a:r>
              <a:rPr kumimoji="0" lang="zh-CN" altLang="en-US" sz="3200" dirty="0">
                <a:latin typeface="Times New Roman" panose="02020603050405020304" pitchFamily="18" charset="0"/>
                <a:cs typeface="Times New Roman" panose="02020603050405020304" pitchFamily="18" charset="0"/>
              </a:rPr>
              <a:t>如 </a:t>
            </a:r>
            <a:r>
              <a:rPr kumimoji="0" lang="en-US" altLang="zh-CN" sz="3200" dirty="0">
                <a:latin typeface="Times New Roman" panose="02020603050405020304" pitchFamily="18" charset="0"/>
                <a:cs typeface="Times New Roman" panose="02020603050405020304" pitchFamily="18" charset="0"/>
              </a:rPr>
              <a:t>: H1,H2….)</a:t>
            </a:r>
            <a:r>
              <a:rPr kumimoji="0" lang="zh-CN" altLang="en-US" sz="3200" dirty="0">
                <a:latin typeface="Times New Roman" panose="02020603050405020304" pitchFamily="18" charset="0"/>
                <a:cs typeface="Times New Roman" panose="02020603050405020304" pitchFamily="18" charset="0"/>
              </a:rPr>
              <a:t>使得这两类被无误差的完全分开。这个超平面被定义为：</a:t>
            </a:r>
          </a:p>
        </p:txBody>
      </p:sp>
      <p:sp>
        <p:nvSpPr>
          <p:cNvPr id="227331" name="Rectangle 3"/>
          <p:cNvSpPr>
            <a:spLocks noChangeArrowheads="1"/>
          </p:cNvSpPr>
          <p:nvPr/>
        </p:nvSpPr>
        <p:spPr bwMode="auto">
          <a:xfrm>
            <a:off x="827088" y="5184775"/>
            <a:ext cx="67659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zh-CN" altLang="en-US" sz="3200">
                <a:latin typeface="Times New Roman" panose="02020603050405020304" pitchFamily="18" charset="0"/>
                <a:cs typeface="Times New Roman" panose="02020603050405020304" pitchFamily="18" charset="0"/>
              </a:rPr>
              <a:t>其中</a:t>
            </a:r>
            <a:r>
              <a:rPr kumimoji="0" lang="en-US" altLang="zh-CN" sz="3200" b="1" i="1">
                <a:latin typeface="Times New Roman" panose="02020603050405020304" pitchFamily="18" charset="0"/>
                <a:cs typeface="Times New Roman" panose="02020603050405020304" pitchFamily="18" charset="0"/>
              </a:rPr>
              <a:t>W</a:t>
            </a:r>
            <a:r>
              <a:rPr kumimoji="0" lang="en-US" altLang="zh-CN" sz="3200" b="1">
                <a:latin typeface="宋体" panose="02010600030101010101" pitchFamily="2" charset="-122"/>
                <a:cs typeface="Times New Roman" panose="02020603050405020304" pitchFamily="18" charset="0"/>
              </a:rPr>
              <a:t>•</a:t>
            </a:r>
            <a:r>
              <a:rPr kumimoji="0" lang="zh-CN" altLang="en-US" sz="3200" b="1" i="1">
                <a:latin typeface="Times New Roman" panose="02020603050405020304" pitchFamily="18" charset="0"/>
                <a:cs typeface="Times New Roman" panose="02020603050405020304" pitchFamily="18" charset="0"/>
              </a:rPr>
              <a:t>Ｘ</a:t>
            </a:r>
            <a:r>
              <a:rPr kumimoji="0" lang="zh-CN" altLang="en-US" sz="3200">
                <a:latin typeface="Times New Roman" panose="02020603050405020304" pitchFamily="18" charset="0"/>
                <a:cs typeface="Times New Roman" panose="02020603050405020304" pitchFamily="18" charset="0"/>
              </a:rPr>
              <a:t>是内积（ </a:t>
            </a:r>
            <a:r>
              <a:rPr kumimoji="0" lang="en-US" altLang="zh-CN" sz="3200">
                <a:latin typeface="Times New Roman" panose="02020603050405020304" pitchFamily="18" charset="0"/>
                <a:cs typeface="Times New Roman" panose="02020603050405020304" pitchFamily="18" charset="0"/>
              </a:rPr>
              <a:t>dot product </a:t>
            </a:r>
            <a:r>
              <a:rPr kumimoji="0" lang="zh-CN" altLang="en-US" sz="3200">
                <a:latin typeface="Times New Roman" panose="02020603050405020304" pitchFamily="18" charset="0"/>
                <a:cs typeface="Times New Roman" panose="02020603050405020304" pitchFamily="18" charset="0"/>
              </a:rPr>
              <a:t>），</a:t>
            </a:r>
            <a:r>
              <a:rPr kumimoji="0" lang="en-US" altLang="zh-CN" sz="3200" i="1">
                <a:latin typeface="Times New Roman" panose="02020603050405020304" pitchFamily="18" charset="0"/>
                <a:cs typeface="Times New Roman" panose="02020603050405020304" pitchFamily="18" charset="0"/>
              </a:rPr>
              <a:t>b</a:t>
            </a:r>
            <a:r>
              <a:rPr kumimoji="0" lang="zh-CN" altLang="en-US" sz="3200">
                <a:latin typeface="Times New Roman" panose="02020603050405020304" pitchFamily="18" charset="0"/>
                <a:cs typeface="Times New Roman" panose="02020603050405020304" pitchFamily="18" charset="0"/>
              </a:rPr>
              <a:t>是标量。</a:t>
            </a:r>
            <a:r>
              <a:rPr kumimoji="0" lang="zh-CN" altLang="en-US" sz="3200">
                <a:latin typeface="Arial" panose="020B0604020202020204" pitchFamily="34" charset="0"/>
              </a:rPr>
              <a:t> </a:t>
            </a:r>
            <a:endParaRPr kumimoji="0" lang="zh-CN" altLang="en-US" sz="3200">
              <a:latin typeface="Comic Sans MS" panose="030F0702030302020204" pitchFamily="66" charset="0"/>
            </a:endParaRPr>
          </a:p>
        </p:txBody>
      </p:sp>
      <p:sp>
        <p:nvSpPr>
          <p:cNvPr id="227332" name="Rectangle 4"/>
          <p:cNvSpPr>
            <a:spLocks noChangeArrowheads="1"/>
          </p:cNvSpPr>
          <p:nvPr/>
        </p:nvSpPr>
        <p:spPr bwMode="auto">
          <a:xfrm>
            <a:off x="0" y="334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7333" name="Object 5"/>
          <p:cNvGraphicFramePr>
            <a:graphicFrameLocks noChangeAspect="1"/>
          </p:cNvGraphicFramePr>
          <p:nvPr>
            <p:extLst>
              <p:ext uri="{D42A27DB-BD31-4B8C-83A1-F6EECF244321}">
                <p14:modId xmlns:p14="http://schemas.microsoft.com/office/powerpoint/2010/main" val="2513038450"/>
              </p:ext>
            </p:extLst>
          </p:nvPr>
        </p:nvGraphicFramePr>
        <p:xfrm>
          <a:off x="2339752" y="4022999"/>
          <a:ext cx="3419475" cy="534988"/>
        </p:xfrm>
        <a:graphic>
          <a:graphicData uri="http://schemas.openxmlformats.org/presentationml/2006/ole">
            <mc:AlternateContent xmlns:mc="http://schemas.openxmlformats.org/markup-compatibility/2006">
              <mc:Choice xmlns:v="urn:schemas-microsoft-com:vml" Requires="v">
                <p:oleObj spid="_x0000_s1372258" name="Equation" r:id="rId4" imgW="863280" imgH="177480" progId="Equation.DSMT4">
                  <p:embed/>
                </p:oleObj>
              </mc:Choice>
              <mc:Fallback>
                <p:oleObj name="Equation" r:id="rId4" imgW="863280" imgH="177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022999"/>
                        <a:ext cx="34194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a:extLst>
              <a:ext uri="{FF2B5EF4-FFF2-40B4-BE49-F238E27FC236}">
                <a16:creationId xmlns:a16="http://schemas.microsoft.com/office/drawing/2014/main" id="{E3D03D9F-6EAD-42C8-99B1-897EDAF3ED76}"/>
              </a:ext>
            </a:extLst>
          </p:cNvPr>
          <p:cNvSpPr txBox="1"/>
          <p:nvPr/>
        </p:nvSpPr>
        <p:spPr>
          <a:xfrm>
            <a:off x="5633559" y="4782483"/>
            <a:ext cx="1986441" cy="1938992"/>
          </a:xfrm>
          <a:prstGeom prst="rect">
            <a:avLst/>
          </a:prstGeom>
          <a:noFill/>
        </p:spPr>
        <p:txBody>
          <a:bodyPr wrap="none" rtlCol="0">
            <a:spAutoFit/>
          </a:bodyPr>
          <a:lstStyle/>
          <a:p>
            <a:r>
              <a:rPr lang="zh-CN" altLang="en-US" dirty="0">
                <a:solidFill>
                  <a:schemeClr val="tx1"/>
                </a:solidFill>
              </a:rPr>
              <a:t>其中，</a:t>
            </a:r>
            <a:endParaRPr lang="en-US" altLang="zh-CN" dirty="0">
              <a:solidFill>
                <a:schemeClr val="tx1"/>
              </a:solidFill>
            </a:endParaRPr>
          </a:p>
          <a:p>
            <a:r>
              <a:rPr lang="en-US" altLang="zh-CN" dirty="0">
                <a:solidFill>
                  <a:schemeClr val="tx1"/>
                </a:solidFill>
              </a:rPr>
              <a:t>W</a:t>
            </a:r>
            <a:r>
              <a:rPr lang="zh-CN" altLang="en-US" dirty="0">
                <a:solidFill>
                  <a:schemeClr val="tx1"/>
                </a:solidFill>
              </a:rPr>
              <a:t>：权重向量；</a:t>
            </a:r>
            <a:endParaRPr lang="en-US" altLang="zh-CN" dirty="0">
              <a:solidFill>
                <a:schemeClr val="tx1"/>
              </a:solidFill>
            </a:endParaRPr>
          </a:p>
          <a:p>
            <a:r>
              <a:rPr lang="en-US" altLang="zh-CN" dirty="0">
                <a:solidFill>
                  <a:schemeClr val="tx1"/>
                </a:solidFill>
              </a:rPr>
              <a:t>X:</a:t>
            </a:r>
            <a:r>
              <a:rPr lang="zh-CN" altLang="en-US" dirty="0">
                <a:solidFill>
                  <a:schemeClr val="tx1"/>
                </a:solidFill>
              </a:rPr>
              <a:t> 特征向量；</a:t>
            </a:r>
            <a:endParaRPr lang="en-US" altLang="zh-CN" dirty="0">
              <a:solidFill>
                <a:schemeClr val="tx1"/>
              </a:solidFill>
            </a:endParaRPr>
          </a:p>
          <a:p>
            <a:r>
              <a:rPr lang="en-US" altLang="zh-CN" dirty="0">
                <a:solidFill>
                  <a:schemeClr val="tx1"/>
                </a:solidFill>
              </a:rPr>
              <a:t>b</a:t>
            </a:r>
            <a:r>
              <a:rPr lang="zh-CN" altLang="en-US" dirty="0">
                <a:solidFill>
                  <a:schemeClr val="tx1"/>
                </a:solidFill>
              </a:rPr>
              <a:t>：截距参数</a:t>
            </a:r>
            <a:endParaRPr lang="zh-CN" altLang="zh-CN"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188304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11DB986-FA54-4A78-93CF-C4267EFD4477}" type="slidenum">
              <a:rPr lang="en-US" altLang="zh-CN"/>
              <a:pPr/>
              <a:t>18</a:t>
            </a:fld>
            <a:endParaRPr lang="en-US" altLang="zh-CN"/>
          </a:p>
        </p:txBody>
      </p:sp>
      <p:sp>
        <p:nvSpPr>
          <p:cNvPr id="229378" name="Rectangle 2"/>
          <p:cNvSpPr>
            <a:spLocks noChangeArrowheads="1"/>
          </p:cNvSpPr>
          <p:nvPr/>
        </p:nvSpPr>
        <p:spPr bwMode="auto">
          <a:xfrm>
            <a:off x="827584" y="1412776"/>
            <a:ext cx="763322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kumimoji="0" lang="en-US" altLang="zh-CN" sz="3200" dirty="0">
                <a:solidFill>
                  <a:schemeClr val="tx1"/>
                </a:solidFill>
                <a:latin typeface="Times New Roman" panose="02020603050405020304" pitchFamily="18" charset="0"/>
              </a:rPr>
              <a:t>     Optimal Separating </a:t>
            </a:r>
            <a:r>
              <a:rPr kumimoji="0" lang="en-US" altLang="zh-CN" sz="3200" dirty="0" err="1">
                <a:solidFill>
                  <a:schemeClr val="tx1"/>
                </a:solidFill>
                <a:latin typeface="Times New Roman" panose="02020603050405020304" pitchFamily="18" charset="0"/>
              </a:rPr>
              <a:t>Hyperplane</a:t>
            </a:r>
            <a:r>
              <a:rPr kumimoji="0" lang="en-US" altLang="zh-CN" sz="3200" dirty="0">
                <a:solidFill>
                  <a:schemeClr val="tx1"/>
                </a:solidFill>
                <a:latin typeface="Times New Roman" panose="02020603050405020304" pitchFamily="18" charset="0"/>
              </a:rPr>
              <a:t> </a:t>
            </a:r>
            <a:r>
              <a:rPr kumimoji="0" lang="zh-CN" altLang="en-US" sz="3200" dirty="0">
                <a:solidFill>
                  <a:schemeClr val="tx1"/>
                </a:solidFill>
                <a:latin typeface="Times New Roman" panose="02020603050405020304" pitchFamily="18" charset="0"/>
              </a:rPr>
              <a:t>（最优超平面）是使得两类的分类</a:t>
            </a:r>
            <a:r>
              <a:rPr lang="zh-CN" altLang="en-US" sz="3200" dirty="0">
                <a:solidFill>
                  <a:schemeClr val="tx1"/>
                </a:solidFill>
                <a:latin typeface="Times New Roman" panose="02020603050405020304" pitchFamily="18" charset="0"/>
              </a:rPr>
              <a:t>间隔</a:t>
            </a:r>
            <a:r>
              <a:rPr kumimoji="0" lang="en-US" altLang="zh-CN" sz="3200" dirty="0">
                <a:solidFill>
                  <a:schemeClr val="tx1"/>
                </a:solidFill>
                <a:latin typeface="Times New Roman" panose="02020603050405020304" pitchFamily="18" charset="0"/>
              </a:rPr>
              <a:t>(Margin)</a:t>
            </a:r>
            <a:r>
              <a:rPr kumimoji="0" lang="zh-CN" altLang="en-US" sz="3200" dirty="0">
                <a:solidFill>
                  <a:schemeClr val="tx1"/>
                </a:solidFill>
                <a:latin typeface="Times New Roman" panose="02020603050405020304" pitchFamily="18" charset="0"/>
              </a:rPr>
              <a:t>最大的超平面，即每类中离超平面最近的样本到超平面的距离最大。距离这个最优超平面最近的样本被称为支持向量（</a:t>
            </a:r>
            <a:r>
              <a:rPr kumimoji="0" lang="en-US" altLang="zh-CN" sz="3200" dirty="0">
                <a:solidFill>
                  <a:schemeClr val="tx1"/>
                </a:solidFill>
                <a:latin typeface="Times New Roman" panose="02020603050405020304" pitchFamily="18" charset="0"/>
              </a:rPr>
              <a:t>Support Vector</a:t>
            </a:r>
            <a:r>
              <a:rPr kumimoji="0" lang="zh-CN" altLang="en-US" sz="3200" dirty="0">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196270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09A3A1BE-FC1B-4D11-99DC-7CB37844F536}" type="slidenum">
              <a:rPr lang="en-US" altLang="zh-CN"/>
              <a:pPr/>
              <a:t>19</a:t>
            </a:fld>
            <a:endParaRPr lang="en-US" altLang="zh-CN"/>
          </a:p>
        </p:txBody>
      </p:sp>
      <p:sp>
        <p:nvSpPr>
          <p:cNvPr id="231426" name="Rectangle 2"/>
          <p:cNvSpPr>
            <a:spLocks noChangeArrowheads="1"/>
          </p:cNvSpPr>
          <p:nvPr/>
        </p:nvSpPr>
        <p:spPr bwMode="auto">
          <a:xfrm>
            <a:off x="0" y="3208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1427" name="Object 3"/>
          <p:cNvGraphicFramePr>
            <a:graphicFrameLocks noChangeAspect="1"/>
          </p:cNvGraphicFramePr>
          <p:nvPr>
            <p:extLst>
              <p:ext uri="{D42A27DB-BD31-4B8C-83A1-F6EECF244321}">
                <p14:modId xmlns:p14="http://schemas.microsoft.com/office/powerpoint/2010/main" val="2216555540"/>
              </p:ext>
            </p:extLst>
          </p:nvPr>
        </p:nvGraphicFramePr>
        <p:xfrm>
          <a:off x="3851275" y="2349500"/>
          <a:ext cx="1165225" cy="919163"/>
        </p:xfrm>
        <a:graphic>
          <a:graphicData uri="http://schemas.openxmlformats.org/presentationml/2006/ole">
            <mc:AlternateContent xmlns:mc="http://schemas.openxmlformats.org/markup-compatibility/2006">
              <mc:Choice xmlns:v="urn:schemas-microsoft-com:vml" Requires="v">
                <p:oleObj spid="_x0000_s1373570" name="Equation" r:id="rId4" imgW="291960" imgH="444240" progId="Equation.DSMT4">
                  <p:embed/>
                </p:oleObj>
              </mc:Choice>
              <mc:Fallback>
                <p:oleObj name="Equation" r:id="rId4" imgW="291960" imgH="444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2349500"/>
                        <a:ext cx="1165225"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28" name="Rectangle 4"/>
          <p:cNvSpPr>
            <a:spLocks noChangeArrowheads="1"/>
          </p:cNvSpPr>
          <p:nvPr/>
        </p:nvSpPr>
        <p:spPr bwMode="auto">
          <a:xfrm>
            <a:off x="1763713" y="2492375"/>
            <a:ext cx="1768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3200" dirty="0">
                <a:solidFill>
                  <a:schemeClr val="tx1"/>
                </a:solidFill>
                <a:latin typeface="Times New Roman" panose="02020603050405020304" pitchFamily="18" charset="0"/>
              </a:rPr>
              <a:t>Margin =</a:t>
            </a:r>
            <a:r>
              <a:rPr kumimoji="0" lang="en-US" altLang="zh-CN" sz="1800" dirty="0">
                <a:solidFill>
                  <a:schemeClr val="tx1"/>
                </a:solidFill>
                <a:latin typeface="Times New Roman" panose="02020603050405020304" pitchFamily="18" charset="0"/>
              </a:rPr>
              <a:t> </a:t>
            </a:r>
          </a:p>
        </p:txBody>
      </p:sp>
      <p:sp>
        <p:nvSpPr>
          <p:cNvPr id="231429" name="Rectangle 5"/>
          <p:cNvSpPr>
            <a:spLocks noChangeArrowheads="1"/>
          </p:cNvSpPr>
          <p:nvPr/>
        </p:nvSpPr>
        <p:spPr bwMode="auto">
          <a:xfrm>
            <a:off x="0" y="3322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1430" name="Object 6"/>
          <p:cNvGraphicFramePr>
            <a:graphicFrameLocks noChangeAspect="1"/>
          </p:cNvGraphicFramePr>
          <p:nvPr>
            <p:extLst>
              <p:ext uri="{D42A27DB-BD31-4B8C-83A1-F6EECF244321}">
                <p14:modId xmlns:p14="http://schemas.microsoft.com/office/powerpoint/2010/main" val="846507146"/>
              </p:ext>
            </p:extLst>
          </p:nvPr>
        </p:nvGraphicFramePr>
        <p:xfrm>
          <a:off x="4006850" y="3552825"/>
          <a:ext cx="2787650" cy="715963"/>
        </p:xfrm>
        <a:graphic>
          <a:graphicData uri="http://schemas.openxmlformats.org/presentationml/2006/ole">
            <mc:AlternateContent xmlns:mc="http://schemas.openxmlformats.org/markup-compatibility/2006">
              <mc:Choice xmlns:v="urn:schemas-microsoft-com:vml" Requires="v">
                <p:oleObj spid="_x0000_s1373571" name="Equation" r:id="rId6" imgW="876240" imgH="228600" progId="Equation.DSMT4">
                  <p:embed/>
                </p:oleObj>
              </mc:Choice>
              <mc:Fallback>
                <p:oleObj name="Equation" r:id="rId6" imgW="87624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6850" y="3552825"/>
                        <a:ext cx="2787650"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1692275" y="3569207"/>
            <a:ext cx="17700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3200">
                <a:solidFill>
                  <a:schemeClr val="tx1"/>
                </a:solidFill>
                <a:latin typeface="Times New Roman" panose="02020603050405020304" pitchFamily="18" charset="0"/>
              </a:rPr>
              <a:t>H1</a:t>
            </a:r>
            <a:r>
              <a:rPr kumimoji="0" lang="zh-CN" altLang="en-US" sz="3200">
                <a:solidFill>
                  <a:schemeClr val="tx1"/>
                </a:solidFill>
                <a:latin typeface="Times New Roman" panose="02020603050405020304" pitchFamily="18" charset="0"/>
              </a:rPr>
              <a:t>平面：</a:t>
            </a:r>
            <a:r>
              <a:rPr kumimoji="0" lang="zh-CN" altLang="en-US" sz="1800">
                <a:solidFill>
                  <a:schemeClr val="tx1"/>
                </a:solidFill>
                <a:latin typeface="Times New Roman" panose="02020603050405020304" pitchFamily="18" charset="0"/>
              </a:rPr>
              <a:t> </a:t>
            </a:r>
          </a:p>
        </p:txBody>
      </p:sp>
      <p:sp>
        <p:nvSpPr>
          <p:cNvPr id="231432" name="Rectangle 8"/>
          <p:cNvSpPr>
            <a:spLocks noChangeArrowheads="1"/>
          </p:cNvSpPr>
          <p:nvPr/>
        </p:nvSpPr>
        <p:spPr bwMode="auto">
          <a:xfrm>
            <a:off x="1763713" y="4720938"/>
            <a:ext cx="17700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3200" dirty="0">
                <a:solidFill>
                  <a:schemeClr val="tx1"/>
                </a:solidFill>
                <a:latin typeface="Times New Roman" panose="02020603050405020304" pitchFamily="18" charset="0"/>
              </a:rPr>
              <a:t>H2</a:t>
            </a:r>
            <a:r>
              <a:rPr kumimoji="0" lang="zh-CN" altLang="en-US" sz="3200" dirty="0">
                <a:solidFill>
                  <a:schemeClr val="tx1"/>
                </a:solidFill>
                <a:latin typeface="Times New Roman" panose="02020603050405020304" pitchFamily="18" charset="0"/>
              </a:rPr>
              <a:t>平面：</a:t>
            </a:r>
            <a:r>
              <a:rPr kumimoji="0" lang="zh-CN" altLang="en-US" sz="1800" dirty="0">
                <a:solidFill>
                  <a:schemeClr val="tx1"/>
                </a:solidFill>
                <a:latin typeface="Times New Roman" panose="02020603050405020304" pitchFamily="18" charset="0"/>
              </a:rPr>
              <a:t> </a:t>
            </a:r>
          </a:p>
        </p:txBody>
      </p:sp>
      <p:sp>
        <p:nvSpPr>
          <p:cNvPr id="231433" name="Rectangle 9"/>
          <p:cNvSpPr>
            <a:spLocks noChangeArrowheads="1"/>
          </p:cNvSpPr>
          <p:nvPr/>
        </p:nvSpPr>
        <p:spPr bwMode="auto">
          <a:xfrm>
            <a:off x="0" y="3322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1434" name="Object 10"/>
          <p:cNvGraphicFramePr>
            <a:graphicFrameLocks noChangeAspect="1"/>
          </p:cNvGraphicFramePr>
          <p:nvPr>
            <p:extLst>
              <p:ext uri="{D42A27DB-BD31-4B8C-83A1-F6EECF244321}">
                <p14:modId xmlns:p14="http://schemas.microsoft.com/office/powerpoint/2010/main" val="3172724889"/>
              </p:ext>
            </p:extLst>
          </p:nvPr>
        </p:nvGraphicFramePr>
        <p:xfrm>
          <a:off x="4006850" y="4613276"/>
          <a:ext cx="3461412" cy="800100"/>
        </p:xfrm>
        <a:graphic>
          <a:graphicData uri="http://schemas.openxmlformats.org/presentationml/2006/ole">
            <mc:AlternateContent xmlns:mc="http://schemas.openxmlformats.org/markup-compatibility/2006">
              <mc:Choice xmlns:v="urn:schemas-microsoft-com:vml" Requires="v">
                <p:oleObj spid="_x0000_s1373572" name="Equation" r:id="rId8" imgW="977760" imgH="228600" progId="Equation.DSMT4">
                  <p:embed/>
                </p:oleObj>
              </mc:Choice>
              <mc:Fallback>
                <p:oleObj name="Equation" r:id="rId8" imgW="97776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6850" y="4613276"/>
                        <a:ext cx="3461412" cy="800100"/>
                      </a:xfrm>
                      <a:prstGeom prst="rect">
                        <a:avLst/>
                      </a:prstGeom>
                      <a:noFill/>
                    </p:spPr>
                  </p:pic>
                </p:oleObj>
              </mc:Fallback>
            </mc:AlternateContent>
          </a:graphicData>
        </a:graphic>
      </p:graphicFrame>
      <p:sp>
        <p:nvSpPr>
          <p:cNvPr id="231435"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1436" name="Object 12"/>
          <p:cNvGraphicFramePr>
            <a:graphicFrameLocks noChangeAspect="1"/>
          </p:cNvGraphicFramePr>
          <p:nvPr>
            <p:extLst>
              <p:ext uri="{D42A27DB-BD31-4B8C-83A1-F6EECF244321}">
                <p14:modId xmlns:p14="http://schemas.microsoft.com/office/powerpoint/2010/main" val="2432246613"/>
              </p:ext>
            </p:extLst>
          </p:nvPr>
        </p:nvGraphicFramePr>
        <p:xfrm>
          <a:off x="1789113" y="5589588"/>
          <a:ext cx="5135562" cy="711200"/>
        </p:xfrm>
        <a:graphic>
          <a:graphicData uri="http://schemas.openxmlformats.org/presentationml/2006/ole">
            <mc:AlternateContent xmlns:mc="http://schemas.openxmlformats.org/markup-compatibility/2006">
              <mc:Choice xmlns:v="urn:schemas-microsoft-com:vml" Requires="v">
                <p:oleObj spid="_x0000_s1373573" name="Equation" r:id="rId10" imgW="1409400" imgH="228600" progId="Equation.DSMT4">
                  <p:embed/>
                </p:oleObj>
              </mc:Choice>
              <mc:Fallback>
                <p:oleObj name="Equation" r:id="rId10" imgW="14094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89113" y="5589588"/>
                        <a:ext cx="5135562"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7" name="Rectangle 13"/>
          <p:cNvSpPr>
            <a:spLocks noChangeArrowheads="1"/>
          </p:cNvSpPr>
          <p:nvPr/>
        </p:nvSpPr>
        <p:spPr bwMode="auto">
          <a:xfrm>
            <a:off x="7308850" y="5589588"/>
            <a:ext cx="1323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en-US" altLang="zh-CN" sz="3200">
                <a:latin typeface="Times New Roman" panose="02020603050405020304" pitchFamily="18" charset="0"/>
              </a:rPr>
              <a:t>…..(2)</a:t>
            </a:r>
            <a:r>
              <a:rPr kumimoji="0" lang="en-US" altLang="zh-CN" sz="1800">
                <a:latin typeface="Times New Roman" panose="02020603050405020304" pitchFamily="18" charset="0"/>
              </a:rPr>
              <a:t> </a:t>
            </a:r>
          </a:p>
        </p:txBody>
      </p:sp>
    </p:spTree>
    <p:extLst>
      <p:ext uri="{BB962C8B-B14F-4D97-AF65-F5344CB8AC3E}">
        <p14:creationId xmlns:p14="http://schemas.microsoft.com/office/powerpoint/2010/main" val="319032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上一讲回顾</a:t>
            </a:r>
            <a:endParaRPr lang="en-US" altLang="zh-CN"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支持向量机</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文本分类中的问题</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基于布尔权重的学习</a:t>
            </a:r>
            <a:endParaRPr lang="en-US" altLang="zh-CN"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基于实数权重的学习</a:t>
            </a:r>
            <a:endParaRPr lang="en-US" altLang="zh-CN"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基于序回归的排序学习</a:t>
            </a:r>
            <a:endParaRPr lang="en-US" sz="3400" dirty="0">
              <a:solidFill>
                <a:srgbClr val="336699"/>
              </a:solidFill>
              <a:latin typeface="Times New Roman" pitchFamily="18"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A7D66238-43BA-4D09-BA6B-694824CABD52}" type="slidenum">
              <a:rPr lang="en-US" altLang="zh-CN">
                <a:solidFill>
                  <a:schemeClr val="tx1"/>
                </a:solidFill>
              </a:rPr>
              <a:pPr/>
              <a:t>20</a:t>
            </a:fld>
            <a:endParaRPr lang="en-US" altLang="zh-CN">
              <a:solidFill>
                <a:schemeClr val="tx1"/>
              </a:solidFill>
            </a:endParaRPr>
          </a:p>
        </p:txBody>
      </p:sp>
      <p:sp>
        <p:nvSpPr>
          <p:cNvPr id="233474" name="Rectangle 2"/>
          <p:cNvSpPr>
            <a:spLocks noChangeArrowheads="1"/>
          </p:cNvSpPr>
          <p:nvPr/>
        </p:nvSpPr>
        <p:spPr bwMode="auto">
          <a:xfrm>
            <a:off x="1116013" y="1628800"/>
            <a:ext cx="7205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zh-CN" altLang="en-US" sz="3200" dirty="0">
                <a:solidFill>
                  <a:schemeClr val="tx1"/>
                </a:solidFill>
                <a:latin typeface="+mn-ea"/>
                <a:ea typeface="+mn-ea"/>
              </a:rPr>
              <a:t>求解最优超平面就相当于，在上述约束条件下</a:t>
            </a:r>
            <a:r>
              <a:rPr kumimoji="0" lang="en-US" altLang="zh-CN" sz="3200" dirty="0">
                <a:solidFill>
                  <a:schemeClr val="tx1"/>
                </a:solidFill>
                <a:latin typeface="+mn-ea"/>
                <a:ea typeface="+mn-ea"/>
              </a:rPr>
              <a:t>,</a:t>
            </a:r>
            <a:r>
              <a:rPr kumimoji="0" lang="zh-CN" altLang="en-US" sz="3200" dirty="0">
                <a:solidFill>
                  <a:schemeClr val="tx1"/>
                </a:solidFill>
                <a:latin typeface="+mn-ea"/>
                <a:ea typeface="+mn-ea"/>
              </a:rPr>
              <a:t>求</a:t>
            </a:r>
            <a:r>
              <a:rPr kumimoji="0" lang="en-US" altLang="zh-CN" sz="3200" dirty="0">
                <a:solidFill>
                  <a:schemeClr val="tx1"/>
                </a:solidFill>
                <a:latin typeface="+mn-ea"/>
                <a:ea typeface="+mn-ea"/>
              </a:rPr>
              <a:t>2</a:t>
            </a:r>
            <a:r>
              <a:rPr lang="en-US" altLang="zh-CN" sz="3200" dirty="0">
                <a:solidFill>
                  <a:schemeClr val="tx1"/>
                </a:solidFill>
                <a:latin typeface="+mn-ea"/>
                <a:ea typeface="+mn-ea"/>
              </a:rPr>
              <a:t>/||W||</a:t>
            </a:r>
            <a:r>
              <a:rPr kumimoji="0" lang="zh-CN" altLang="en-US" sz="3200" dirty="0">
                <a:solidFill>
                  <a:schemeClr val="tx1"/>
                </a:solidFill>
                <a:latin typeface="+mn-ea"/>
                <a:ea typeface="+mn-ea"/>
              </a:rPr>
              <a:t>的最大</a:t>
            </a:r>
            <a:r>
              <a:rPr lang="zh-CN" altLang="en-US" sz="3200" dirty="0">
                <a:solidFill>
                  <a:schemeClr val="tx1"/>
                </a:solidFill>
                <a:latin typeface="+mn-ea"/>
                <a:ea typeface="+mn-ea"/>
              </a:rPr>
              <a:t>值 ，即以下损失函数最小值</a:t>
            </a:r>
          </a:p>
        </p:txBody>
      </p:sp>
      <p:sp>
        <p:nvSpPr>
          <p:cNvPr id="233475" name="Rectangle 3"/>
          <p:cNvSpPr>
            <a:spLocks noChangeArrowheads="1"/>
          </p:cNvSpPr>
          <p:nvPr/>
        </p:nvSpPr>
        <p:spPr bwMode="auto">
          <a:xfrm>
            <a:off x="842963" y="4064000"/>
            <a:ext cx="2024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0" lang="en-US" altLang="zh-CN" sz="3200">
                <a:solidFill>
                  <a:schemeClr val="tx1"/>
                </a:solidFill>
                <a:latin typeface="Times New Roman" panose="02020603050405020304" pitchFamily="18" charset="0"/>
              </a:rPr>
              <a:t>Minimum: </a:t>
            </a:r>
          </a:p>
        </p:txBody>
      </p:sp>
      <p:graphicFrame>
        <p:nvGraphicFramePr>
          <p:cNvPr id="233476" name="Object 4"/>
          <p:cNvGraphicFramePr>
            <a:graphicFrameLocks noChangeAspect="1"/>
          </p:cNvGraphicFramePr>
          <p:nvPr>
            <p:extLst>
              <p:ext uri="{D42A27DB-BD31-4B8C-83A1-F6EECF244321}">
                <p14:modId xmlns:p14="http://schemas.microsoft.com/office/powerpoint/2010/main" val="3671282853"/>
              </p:ext>
            </p:extLst>
          </p:nvPr>
        </p:nvGraphicFramePr>
        <p:xfrm>
          <a:off x="3203575" y="3703638"/>
          <a:ext cx="5327650" cy="1133475"/>
        </p:xfrm>
        <a:graphic>
          <a:graphicData uri="http://schemas.openxmlformats.org/presentationml/2006/ole">
            <mc:AlternateContent xmlns:mc="http://schemas.openxmlformats.org/markup-compatibility/2006">
              <mc:Choice xmlns:v="urn:schemas-microsoft-com:vml" Requires="v">
                <p:oleObj spid="_x0000_s1374402" r:id="rId4" imgW="1714500" imgH="393700" progId="Equation.3">
                  <p:embed/>
                </p:oleObj>
              </mc:Choice>
              <mc:Fallback>
                <p:oleObj r:id="rId4" imgW="17145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703638"/>
                        <a:ext cx="532765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77" name="Rectangle 5"/>
          <p:cNvSpPr>
            <a:spLocks noChangeArrowheads="1"/>
          </p:cNvSpPr>
          <p:nvPr/>
        </p:nvSpPr>
        <p:spPr bwMode="auto">
          <a:xfrm flipV="1">
            <a:off x="5364163" y="3810942"/>
            <a:ext cx="37798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chemeClr val="tx1"/>
              </a:solidFill>
            </a:endParaRPr>
          </a:p>
        </p:txBody>
      </p:sp>
      <p:graphicFrame>
        <p:nvGraphicFramePr>
          <p:cNvPr id="233478" name="Object 6"/>
          <p:cNvGraphicFramePr>
            <a:graphicFrameLocks noChangeAspect="1"/>
          </p:cNvGraphicFramePr>
          <p:nvPr>
            <p:extLst>
              <p:ext uri="{D42A27DB-BD31-4B8C-83A1-F6EECF244321}">
                <p14:modId xmlns:p14="http://schemas.microsoft.com/office/powerpoint/2010/main" val="1689459745"/>
              </p:ext>
            </p:extLst>
          </p:nvPr>
        </p:nvGraphicFramePr>
        <p:xfrm>
          <a:off x="2944813" y="5575300"/>
          <a:ext cx="4983162" cy="806450"/>
        </p:xfrm>
        <a:graphic>
          <a:graphicData uri="http://schemas.openxmlformats.org/presentationml/2006/ole">
            <mc:AlternateContent xmlns:mc="http://schemas.openxmlformats.org/markup-compatibility/2006">
              <mc:Choice xmlns:v="urn:schemas-microsoft-com:vml" Requires="v">
                <p:oleObj spid="_x0000_s1374403" name="Equation" r:id="rId6" imgW="1409400" imgH="228600" progId="Equation.DSMT4">
                  <p:embed/>
                </p:oleObj>
              </mc:Choice>
              <mc:Fallback>
                <p:oleObj name="Equation" r:id="rId6" imgW="14094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4813" y="5575300"/>
                        <a:ext cx="4983162"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79" name="Rectangle 7"/>
          <p:cNvSpPr>
            <a:spLocks noChangeArrowheads="1"/>
          </p:cNvSpPr>
          <p:nvPr/>
        </p:nvSpPr>
        <p:spPr bwMode="auto">
          <a:xfrm>
            <a:off x="755650" y="5719763"/>
            <a:ext cx="2438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0" lang="en-US" altLang="zh-CN" sz="3200">
                <a:solidFill>
                  <a:schemeClr val="tx1"/>
                </a:solidFill>
                <a:latin typeface="Times New Roman" panose="02020603050405020304" pitchFamily="18" charset="0"/>
              </a:rPr>
              <a:t>Subject to:</a:t>
            </a:r>
            <a:r>
              <a:rPr kumimoji="0" lang="en-US" altLang="zh-CN" sz="1800">
                <a:solidFill>
                  <a:schemeClr val="tx1"/>
                </a:solidFill>
                <a:latin typeface="Times New Roman" panose="02020603050405020304" pitchFamily="18" charset="0"/>
              </a:rPr>
              <a:t> </a:t>
            </a:r>
          </a:p>
        </p:txBody>
      </p:sp>
    </p:spTree>
    <p:extLst>
      <p:ext uri="{BB962C8B-B14F-4D97-AF65-F5344CB8AC3E}">
        <p14:creationId xmlns:p14="http://schemas.microsoft.com/office/powerpoint/2010/main" val="1330641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12"/>
          </p:nvPr>
        </p:nvSpPr>
        <p:spPr/>
        <p:txBody>
          <a:bodyPr/>
          <a:lstStyle/>
          <a:p>
            <a:fld id="{E2F03F36-2BFE-44B3-B3E2-CC09FB79C5CE}" type="slidenum">
              <a:rPr lang="en-US" altLang="zh-CN"/>
              <a:pPr/>
              <a:t>21</a:t>
            </a:fld>
            <a:endParaRPr lang="en-US" altLang="zh-CN"/>
          </a:p>
        </p:txBody>
      </p:sp>
      <p:sp>
        <p:nvSpPr>
          <p:cNvPr id="248835" name="Rectangle 3"/>
          <p:cNvSpPr>
            <a:spLocks noGrp="1" noChangeArrowheads="1"/>
          </p:cNvSpPr>
          <p:nvPr>
            <p:ph type="body" sz="half" idx="1"/>
          </p:nvPr>
        </p:nvSpPr>
        <p:spPr>
          <a:xfrm>
            <a:off x="753856" y="1484784"/>
            <a:ext cx="7350125" cy="3617912"/>
          </a:xfrm>
        </p:spPr>
        <p:txBody>
          <a:bodyPr/>
          <a:lstStyle/>
          <a:p>
            <a:r>
              <a:rPr lang="zh-CN" altLang="en-US" dirty="0"/>
              <a:t>上述二次优化问题，采用</a:t>
            </a:r>
            <a:r>
              <a:rPr kumimoji="0" lang="en-US" altLang="zh-CN" dirty="0">
                <a:latin typeface="Times New Roman" panose="02020603050405020304" pitchFamily="18" charset="0"/>
              </a:rPr>
              <a:t>Lagrange</a:t>
            </a:r>
            <a:r>
              <a:rPr kumimoji="0" lang="zh-CN" altLang="en-US" dirty="0"/>
              <a:t>方法求解 ，可得</a:t>
            </a:r>
          </a:p>
          <a:p>
            <a:endParaRPr lang="en-US" altLang="zh-CN" dirty="0"/>
          </a:p>
        </p:txBody>
      </p:sp>
      <p:graphicFrame>
        <p:nvGraphicFramePr>
          <p:cNvPr id="248837" name="Object 5"/>
          <p:cNvGraphicFramePr>
            <a:graphicFrameLocks noGrp="1" noChangeAspect="1"/>
          </p:cNvGraphicFramePr>
          <p:nvPr>
            <p:ph sz="half" idx="2"/>
            <p:extLst>
              <p:ext uri="{D42A27DB-BD31-4B8C-83A1-F6EECF244321}">
                <p14:modId xmlns:p14="http://schemas.microsoft.com/office/powerpoint/2010/main" val="2904242240"/>
              </p:ext>
            </p:extLst>
          </p:nvPr>
        </p:nvGraphicFramePr>
        <p:xfrm>
          <a:off x="1691680" y="2922093"/>
          <a:ext cx="4948238" cy="1106488"/>
        </p:xfrm>
        <a:graphic>
          <a:graphicData uri="http://schemas.openxmlformats.org/presentationml/2006/ole">
            <mc:AlternateContent xmlns:mc="http://schemas.openxmlformats.org/markup-compatibility/2006">
              <mc:Choice xmlns:v="urn:schemas-microsoft-com:vml" Requires="v">
                <p:oleObj spid="_x0000_s1375330" name="Equation" r:id="rId4" imgW="2044440" imgH="457200" progId="Equation.DSMT4">
                  <p:embed/>
                </p:oleObj>
              </mc:Choice>
              <mc:Fallback>
                <p:oleObj name="Equation" r:id="rId4" imgW="204444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922093"/>
                        <a:ext cx="4948238"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40" name="Rectangle 8"/>
          <p:cNvSpPr>
            <a:spLocks noChangeArrowheads="1"/>
          </p:cNvSpPr>
          <p:nvPr/>
        </p:nvSpPr>
        <p:spPr bwMode="auto">
          <a:xfrm>
            <a:off x="5364163" y="3120296"/>
            <a:ext cx="431800" cy="6477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41" name="Line 9"/>
          <p:cNvSpPr>
            <a:spLocks noChangeShapeType="1"/>
          </p:cNvSpPr>
          <p:nvPr/>
        </p:nvSpPr>
        <p:spPr bwMode="auto">
          <a:xfrm flipV="1">
            <a:off x="5076031" y="3828051"/>
            <a:ext cx="576263" cy="9366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42" name="Text Box 10"/>
          <p:cNvSpPr txBox="1">
            <a:spLocks noChangeArrowheads="1"/>
          </p:cNvSpPr>
          <p:nvPr/>
        </p:nvSpPr>
        <p:spPr bwMode="auto">
          <a:xfrm>
            <a:off x="3708400" y="4793285"/>
            <a:ext cx="374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tx1"/>
                </a:solidFill>
                <a:latin typeface="Times New Roman" panose="02020603050405020304" pitchFamily="18" charset="0"/>
              </a:rPr>
              <a:t>支持向量</a:t>
            </a:r>
            <a:r>
              <a:rPr lang="en-US" altLang="zh-CN">
                <a:solidFill>
                  <a:schemeClr val="tx1"/>
                </a:solidFill>
                <a:latin typeface="Times New Roman" panose="02020603050405020304" pitchFamily="18" charset="0"/>
              </a:rPr>
              <a:t>(Support Vector)</a:t>
            </a:r>
          </a:p>
        </p:txBody>
      </p:sp>
    </p:spTree>
    <p:extLst>
      <p:ext uri="{BB962C8B-B14F-4D97-AF65-F5344CB8AC3E}">
        <p14:creationId xmlns:p14="http://schemas.microsoft.com/office/powerpoint/2010/main" val="595244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12D13BE-EE85-4C96-A06D-E8E8B929C83A}" type="slidenum">
              <a:rPr lang="en-US" altLang="zh-CN"/>
              <a:pPr/>
              <a:t>22</a:t>
            </a:fld>
            <a:endParaRPr lang="en-US" altLang="zh-CN"/>
          </a:p>
        </p:txBody>
      </p:sp>
      <p:sp>
        <p:nvSpPr>
          <p:cNvPr id="235522" name="Rectangle 2"/>
          <p:cNvSpPr>
            <a:spLocks noGrp="1" noChangeArrowheads="1"/>
          </p:cNvSpPr>
          <p:nvPr>
            <p:ph type="title"/>
          </p:nvPr>
        </p:nvSpPr>
        <p:spPr/>
        <p:txBody>
          <a:bodyPr/>
          <a:lstStyle/>
          <a:p>
            <a:r>
              <a:rPr lang="zh-CN" altLang="en-US" sz="3600" dirty="0"/>
              <a:t>非线性可分情况下的处理</a:t>
            </a:r>
            <a:r>
              <a:rPr lang="en-US" altLang="zh-CN" sz="3600" dirty="0"/>
              <a:t>(</a:t>
            </a:r>
            <a:r>
              <a:rPr lang="zh-CN" altLang="en-US" sz="3600" dirty="0"/>
              <a:t>方法</a:t>
            </a:r>
            <a:r>
              <a:rPr lang="en-US" altLang="zh-CN" sz="3600" dirty="0"/>
              <a:t>1)</a:t>
            </a:r>
          </a:p>
        </p:txBody>
      </p:sp>
      <p:sp>
        <p:nvSpPr>
          <p:cNvPr id="235523" name="Rectangle 3"/>
          <p:cNvSpPr>
            <a:spLocks noGrp="1" noChangeArrowheads="1"/>
          </p:cNvSpPr>
          <p:nvPr>
            <p:ph type="body" idx="1"/>
          </p:nvPr>
        </p:nvSpPr>
        <p:spPr>
          <a:xfrm>
            <a:off x="685800" y="1916832"/>
            <a:ext cx="7772400" cy="3617913"/>
          </a:xfrm>
        </p:spPr>
        <p:txBody>
          <a:bodyPr/>
          <a:lstStyle/>
          <a:p>
            <a:r>
              <a:rPr lang="en-US" altLang="zh-CN" dirty="0"/>
              <a:t> </a:t>
            </a:r>
            <a:r>
              <a:rPr lang="zh-CN" altLang="en-US" dirty="0"/>
              <a:t>广义最优分类面方法：在</a:t>
            </a:r>
            <a:r>
              <a:rPr lang="zh-CN" altLang="en-US" dirty="0">
                <a:latin typeface="Times New Roman" panose="02020603050405020304" pitchFamily="18" charset="0"/>
              </a:rPr>
              <a:t>线性不可分的情况下，就是某些训练样本不能满足</a:t>
            </a:r>
            <a:r>
              <a:rPr lang="zh-CN" altLang="en-US" dirty="0"/>
              <a:t>约束</a:t>
            </a:r>
            <a:r>
              <a:rPr lang="zh-CN" altLang="en-US" dirty="0">
                <a:latin typeface="Times New Roman" panose="02020603050405020304" pitchFamily="18" charset="0"/>
              </a:rPr>
              <a:t>条件，因此可以在条件中增加一个松弛项</a:t>
            </a:r>
            <a:r>
              <a:rPr lang="en-US" altLang="zh-CN" dirty="0">
                <a:latin typeface="Times New Roman" panose="02020603050405020304" pitchFamily="18" charset="0"/>
              </a:rPr>
              <a:t>ζ(</a:t>
            </a:r>
            <a:r>
              <a:rPr lang="zh-CN" altLang="en-US" dirty="0">
                <a:latin typeface="Times New Roman" panose="02020603050405020304" pitchFamily="18" charset="0"/>
              </a:rPr>
              <a:t>发音</a:t>
            </a:r>
            <a:r>
              <a:rPr lang="en-US" altLang="zh-CN" dirty="0"/>
              <a:t>Zeta</a:t>
            </a:r>
            <a:r>
              <a:rPr lang="zh-CN" altLang="en-US" dirty="0"/>
              <a:t>，</a:t>
            </a:r>
            <a:r>
              <a:rPr lang="zh-CN" altLang="en-US" dirty="0">
                <a:latin typeface="Times New Roman" panose="02020603050405020304" pitchFamily="18" charset="0"/>
              </a:rPr>
              <a:t>也称引入</a:t>
            </a:r>
            <a:r>
              <a:rPr lang="en-US" altLang="zh-CN" dirty="0">
                <a:latin typeface="Times New Roman" panose="02020603050405020304" pitchFamily="18" charset="0"/>
              </a:rPr>
              <a:t>Soft Margin</a:t>
            </a:r>
            <a:r>
              <a:rPr lang="zh-CN" altLang="en-US" dirty="0">
                <a:latin typeface="Times New Roman" panose="02020603050405020304" pitchFamily="18" charset="0"/>
              </a:rPr>
              <a:t>，软边界</a:t>
            </a:r>
            <a:r>
              <a:rPr lang="en-US" altLang="zh-CN" dirty="0">
                <a:latin typeface="Times New Roman" panose="02020603050405020304" pitchFamily="18" charset="0"/>
              </a:rPr>
              <a:t>)</a:t>
            </a:r>
            <a:r>
              <a:rPr lang="zh-CN" altLang="en-US" dirty="0">
                <a:latin typeface="Times New Roman" panose="02020603050405020304" pitchFamily="18" charset="0"/>
              </a:rPr>
              <a:t>，约束条件变成 </a:t>
            </a:r>
            <a:r>
              <a:rPr lang="en-US" altLang="zh-CN" dirty="0">
                <a:latin typeface="Times New Roman" panose="02020603050405020304" pitchFamily="18" charset="0"/>
              </a:rPr>
              <a:t>:</a:t>
            </a:r>
          </a:p>
        </p:txBody>
      </p:sp>
      <p:sp>
        <p:nvSpPr>
          <p:cNvPr id="235524" name="Rectangle 4"/>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5525" name="Object 5"/>
          <p:cNvGraphicFramePr>
            <a:graphicFrameLocks noChangeAspect="1"/>
          </p:cNvGraphicFramePr>
          <p:nvPr>
            <p:extLst>
              <p:ext uri="{D42A27DB-BD31-4B8C-83A1-F6EECF244321}">
                <p14:modId xmlns:p14="http://schemas.microsoft.com/office/powerpoint/2010/main" val="175594679"/>
              </p:ext>
            </p:extLst>
          </p:nvPr>
        </p:nvGraphicFramePr>
        <p:xfrm>
          <a:off x="2014537" y="4100873"/>
          <a:ext cx="5114925" cy="658813"/>
        </p:xfrm>
        <a:graphic>
          <a:graphicData uri="http://schemas.openxmlformats.org/presentationml/2006/ole">
            <mc:AlternateContent xmlns:mc="http://schemas.openxmlformats.org/markup-compatibility/2006">
              <mc:Choice xmlns:v="urn:schemas-microsoft-com:vml" Requires="v">
                <p:oleObj spid="_x0000_s1376354" name="公式" r:id="rId4" imgW="1600200" imgH="203040" progId="Equation.3">
                  <p:embed/>
                </p:oleObj>
              </mc:Choice>
              <mc:Fallback>
                <p:oleObj name="公式" r:id="rId4" imgW="16002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4537" y="4100873"/>
                        <a:ext cx="51149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934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3B0AE521-C044-4050-BE77-4D912175948F}" type="slidenum">
              <a:rPr lang="en-US" altLang="zh-CN"/>
              <a:pPr/>
              <a:t>23</a:t>
            </a:fld>
            <a:endParaRPr lang="en-US" altLang="zh-CN"/>
          </a:p>
        </p:txBody>
      </p:sp>
      <p:sp>
        <p:nvSpPr>
          <p:cNvPr id="237570" name="Rectangle 2"/>
          <p:cNvSpPr>
            <a:spLocks noChangeArrowheads="1"/>
          </p:cNvSpPr>
          <p:nvPr/>
        </p:nvSpPr>
        <p:spPr bwMode="auto">
          <a:xfrm>
            <a:off x="1692275" y="2460337"/>
            <a:ext cx="66241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kumimoji="0" lang="zh-CN" altLang="en-US" sz="3200" dirty="0">
                <a:solidFill>
                  <a:schemeClr val="tx1"/>
                </a:solidFill>
                <a:latin typeface="+mn-ea"/>
                <a:ea typeface="+mn-ea"/>
              </a:rPr>
              <a:t>此时的目标函数是求下式的最小值</a:t>
            </a:r>
            <a:r>
              <a:rPr kumimoji="0" lang="en-US" altLang="zh-CN" sz="1800" dirty="0">
                <a:solidFill>
                  <a:schemeClr val="tx1"/>
                </a:solidFill>
                <a:latin typeface="+mn-ea"/>
                <a:ea typeface="+mn-ea"/>
              </a:rPr>
              <a:t>: </a:t>
            </a:r>
          </a:p>
        </p:txBody>
      </p:sp>
      <p:sp>
        <p:nvSpPr>
          <p:cNvPr id="237571"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7572" name="Object 4"/>
          <p:cNvGraphicFramePr>
            <a:graphicFrameLocks noChangeAspect="1"/>
          </p:cNvGraphicFramePr>
          <p:nvPr/>
        </p:nvGraphicFramePr>
        <p:xfrm>
          <a:off x="1908175" y="3730625"/>
          <a:ext cx="5616575" cy="1238250"/>
        </p:xfrm>
        <a:graphic>
          <a:graphicData uri="http://schemas.openxmlformats.org/presentationml/2006/ole">
            <mc:AlternateContent xmlns:mc="http://schemas.openxmlformats.org/markup-compatibility/2006">
              <mc:Choice xmlns:v="urn:schemas-microsoft-com:vml" Requires="v">
                <p:oleObj spid="_x0000_s1377378" r:id="rId4" imgW="2070100" imgH="457200" progId="Equation.3">
                  <p:embed/>
                </p:oleObj>
              </mc:Choice>
              <mc:Fallback>
                <p:oleObj r:id="rId4" imgW="20701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3730625"/>
                        <a:ext cx="5616575"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7573" name="Rectangle 5"/>
          <p:cNvSpPr>
            <a:spLocks noChangeArrowheads="1"/>
          </p:cNvSpPr>
          <p:nvPr/>
        </p:nvSpPr>
        <p:spPr bwMode="auto">
          <a:xfrm>
            <a:off x="1258888" y="5314950"/>
            <a:ext cx="734556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kumimoji="0" lang="zh-CN" altLang="en-US" sz="3200" dirty="0">
                <a:solidFill>
                  <a:schemeClr val="tx1"/>
                </a:solidFill>
                <a:latin typeface="+mn-ea"/>
                <a:ea typeface="+mn-ea"/>
              </a:rPr>
              <a:t>这个二次优化问题，同样可以应用拉格朗日法求解</a:t>
            </a:r>
            <a:r>
              <a:rPr kumimoji="0" lang="zh-CN" altLang="en-US" sz="1800" dirty="0">
                <a:solidFill>
                  <a:schemeClr val="tx1"/>
                </a:solidFill>
                <a:latin typeface="+mn-ea"/>
                <a:ea typeface="+mn-ea"/>
              </a:rPr>
              <a:t> </a:t>
            </a:r>
          </a:p>
        </p:txBody>
      </p:sp>
      <p:sp>
        <p:nvSpPr>
          <p:cNvPr id="237574" name="Rectangle 6"/>
          <p:cNvSpPr>
            <a:spLocks noChangeArrowheads="1"/>
          </p:cNvSpPr>
          <p:nvPr/>
        </p:nvSpPr>
        <p:spPr bwMode="auto">
          <a:xfrm>
            <a:off x="4140200" y="3860800"/>
            <a:ext cx="1511300" cy="8636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5" name="Rectangle 7"/>
          <p:cNvSpPr>
            <a:spLocks noChangeArrowheads="1"/>
          </p:cNvSpPr>
          <p:nvPr/>
        </p:nvSpPr>
        <p:spPr bwMode="auto">
          <a:xfrm>
            <a:off x="6227763" y="3789363"/>
            <a:ext cx="1439862" cy="1152525"/>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6" name="Text Box 8"/>
          <p:cNvSpPr txBox="1">
            <a:spLocks noChangeArrowheads="1"/>
          </p:cNvSpPr>
          <p:nvPr/>
        </p:nvSpPr>
        <p:spPr bwMode="auto">
          <a:xfrm>
            <a:off x="4140200" y="321310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期望风险</a:t>
            </a:r>
          </a:p>
        </p:txBody>
      </p:sp>
      <p:sp>
        <p:nvSpPr>
          <p:cNvPr id="237577" name="Text Box 9"/>
          <p:cNvSpPr txBox="1">
            <a:spLocks noChangeArrowheads="1"/>
          </p:cNvSpPr>
          <p:nvPr/>
        </p:nvSpPr>
        <p:spPr bwMode="auto">
          <a:xfrm>
            <a:off x="6300788" y="3141663"/>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经验风险</a:t>
            </a:r>
          </a:p>
        </p:txBody>
      </p:sp>
    </p:spTree>
    <p:extLst>
      <p:ext uri="{BB962C8B-B14F-4D97-AF65-F5344CB8AC3E}">
        <p14:creationId xmlns:p14="http://schemas.microsoft.com/office/powerpoint/2010/main" val="2973279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4"/>
                                        </p:tgtEl>
                                        <p:attrNameLst>
                                          <p:attrName>style.visibility</p:attrName>
                                        </p:attrNameLst>
                                      </p:cBhvr>
                                      <p:to>
                                        <p:strVal val="visible"/>
                                      </p:to>
                                    </p:set>
                                    <p:animEffect transition="in" filter="blinds(horizontal)">
                                      <p:cBhvr>
                                        <p:cTn id="7" dur="500"/>
                                        <p:tgtEl>
                                          <p:spTgt spid="237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76"/>
                                        </p:tgtEl>
                                        <p:attrNameLst>
                                          <p:attrName>style.visibility</p:attrName>
                                        </p:attrNameLst>
                                      </p:cBhvr>
                                      <p:to>
                                        <p:strVal val="visible"/>
                                      </p:to>
                                    </p:set>
                                    <p:animEffect transition="in" filter="blinds(horizontal)">
                                      <p:cBhvr>
                                        <p:cTn id="12" dur="500"/>
                                        <p:tgtEl>
                                          <p:spTgt spid="2375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7575"/>
                                        </p:tgtEl>
                                        <p:attrNameLst>
                                          <p:attrName>style.visibility</p:attrName>
                                        </p:attrNameLst>
                                      </p:cBhvr>
                                      <p:to>
                                        <p:strVal val="visible"/>
                                      </p:to>
                                    </p:set>
                                    <p:animEffect transition="in" filter="blinds(horizontal)">
                                      <p:cBhvr>
                                        <p:cTn id="17" dur="500"/>
                                        <p:tgtEl>
                                          <p:spTgt spid="2375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577"/>
                                        </p:tgtEl>
                                        <p:attrNameLst>
                                          <p:attrName>style.visibility</p:attrName>
                                        </p:attrNameLst>
                                      </p:cBhvr>
                                      <p:to>
                                        <p:strVal val="visible"/>
                                      </p:to>
                                    </p:set>
                                    <p:animEffect transition="in" filter="blinds(horizontal)">
                                      <p:cBhvr>
                                        <p:cTn id="22" dur="500"/>
                                        <p:tgtEl>
                                          <p:spTgt spid="237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4" grpId="0" animBg="1"/>
      <p:bldP spid="237575" grpId="0" animBg="1"/>
      <p:bldP spid="237576" grpId="0"/>
      <p:bldP spid="2375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A5DDAF2-DC57-42B4-BD9C-CBF0DE56D8C8}" type="slidenum">
              <a:rPr lang="en-US" altLang="zh-CN"/>
              <a:pPr/>
              <a:t>24</a:t>
            </a:fld>
            <a:endParaRPr lang="en-US" altLang="zh-CN"/>
          </a:p>
        </p:txBody>
      </p:sp>
      <p:sp>
        <p:nvSpPr>
          <p:cNvPr id="251906" name="Rectangle 2"/>
          <p:cNvSpPr>
            <a:spLocks noGrp="1" noChangeArrowheads="1"/>
          </p:cNvSpPr>
          <p:nvPr>
            <p:ph type="title"/>
          </p:nvPr>
        </p:nvSpPr>
        <p:spPr/>
        <p:txBody>
          <a:bodyPr/>
          <a:lstStyle/>
          <a:p>
            <a:r>
              <a:rPr lang="zh-CN" altLang="en-US" sz="3600"/>
              <a:t>非线性可分情况下的处理</a:t>
            </a:r>
            <a:r>
              <a:rPr lang="en-US" altLang="zh-CN" sz="3600"/>
              <a:t>(</a:t>
            </a:r>
            <a:r>
              <a:rPr lang="zh-CN" altLang="en-US" sz="3600"/>
              <a:t>方法</a:t>
            </a:r>
            <a:r>
              <a:rPr lang="en-US" altLang="zh-CN" sz="3600"/>
              <a:t>2)</a:t>
            </a:r>
          </a:p>
        </p:txBody>
      </p:sp>
      <p:pic>
        <p:nvPicPr>
          <p:cNvPr id="251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92375"/>
            <a:ext cx="7543800" cy="364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399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C9D82A97-23B4-4E41-B681-6C082AD114DF}" type="slidenum">
              <a:rPr lang="en-US" altLang="zh-CN"/>
              <a:pPr/>
              <a:t>25</a:t>
            </a:fld>
            <a:endParaRPr lang="en-US" altLang="zh-CN"/>
          </a:p>
        </p:txBody>
      </p:sp>
      <p:sp>
        <p:nvSpPr>
          <p:cNvPr id="239618" name="Rectangle 2"/>
          <p:cNvSpPr>
            <a:spLocks noGrp="1" noChangeArrowheads="1"/>
          </p:cNvSpPr>
          <p:nvPr>
            <p:ph type="title"/>
          </p:nvPr>
        </p:nvSpPr>
        <p:spPr/>
        <p:txBody>
          <a:bodyPr/>
          <a:lstStyle/>
          <a:p>
            <a:r>
              <a:rPr lang="zh-CN" altLang="en-US"/>
              <a:t>变换到高维空间的支持向量机 </a:t>
            </a:r>
          </a:p>
        </p:txBody>
      </p:sp>
      <p:sp>
        <p:nvSpPr>
          <p:cNvPr id="239619" name="Rectangle 3"/>
          <p:cNvSpPr>
            <a:spLocks noGrp="1" noChangeArrowheads="1"/>
          </p:cNvSpPr>
          <p:nvPr>
            <p:ph type="body" idx="1"/>
          </p:nvPr>
        </p:nvSpPr>
        <p:spPr>
          <a:xfrm>
            <a:off x="1187450" y="2133600"/>
            <a:ext cx="7772400" cy="3617913"/>
          </a:xfrm>
        </p:spPr>
        <p:txBody>
          <a:bodyPr/>
          <a:lstStyle/>
          <a:p>
            <a:r>
              <a:rPr lang="zh-CN" altLang="en-US">
                <a:latin typeface="Times New Roman" panose="02020603050405020304" pitchFamily="18" charset="0"/>
              </a:rPr>
              <a:t>采用如下的内积函数</a:t>
            </a:r>
            <a:r>
              <a:rPr lang="en-US" altLang="zh-CN">
                <a:latin typeface="Times New Roman" panose="02020603050405020304" pitchFamily="18" charset="0"/>
              </a:rPr>
              <a:t>(</a:t>
            </a:r>
            <a:r>
              <a:rPr lang="zh-CN" altLang="en-US">
                <a:latin typeface="Times New Roman" panose="02020603050405020304" pitchFamily="18" charset="0"/>
              </a:rPr>
              <a:t>核函数</a:t>
            </a:r>
            <a:r>
              <a:rPr lang="en-US" altLang="zh-CN">
                <a:latin typeface="Times New Roman" panose="02020603050405020304" pitchFamily="18" charset="0"/>
              </a:rPr>
              <a:t>)</a:t>
            </a:r>
            <a:r>
              <a:rPr lang="zh-CN" altLang="en-US"/>
              <a:t>：</a:t>
            </a:r>
          </a:p>
          <a:p>
            <a:endParaRPr lang="en-US" altLang="zh-CN"/>
          </a:p>
        </p:txBody>
      </p:sp>
      <p:sp>
        <p:nvSpPr>
          <p:cNvPr id="23962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9621" name="Object 5"/>
          <p:cNvGraphicFramePr>
            <a:graphicFrameLocks noChangeAspect="1"/>
          </p:cNvGraphicFramePr>
          <p:nvPr/>
        </p:nvGraphicFramePr>
        <p:xfrm>
          <a:off x="1835150" y="2857500"/>
          <a:ext cx="3960813" cy="571500"/>
        </p:xfrm>
        <a:graphic>
          <a:graphicData uri="http://schemas.openxmlformats.org/presentationml/2006/ole">
            <mc:AlternateContent xmlns:mc="http://schemas.openxmlformats.org/markup-compatibility/2006">
              <mc:Choice xmlns:v="urn:schemas-microsoft-com:vml" Requires="v">
                <p:oleObj spid="_x0000_s1378594" r:id="rId4" imgW="1688367" imgH="241195" progId="Equation.3">
                  <p:embed/>
                </p:oleObj>
              </mc:Choice>
              <mc:Fallback>
                <p:oleObj r:id="rId4" imgW="1688367"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857500"/>
                        <a:ext cx="39608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22" name="Rectangle 6"/>
          <p:cNvSpPr>
            <a:spLocks noChangeArrowheads="1"/>
          </p:cNvSpPr>
          <p:nvPr/>
        </p:nvSpPr>
        <p:spPr bwMode="auto">
          <a:xfrm>
            <a:off x="0" y="3151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9623" name="Object 7"/>
          <p:cNvGraphicFramePr>
            <a:graphicFrameLocks noChangeAspect="1"/>
          </p:cNvGraphicFramePr>
          <p:nvPr/>
        </p:nvGraphicFramePr>
        <p:xfrm>
          <a:off x="1835150" y="3695700"/>
          <a:ext cx="4897438" cy="1246188"/>
        </p:xfrm>
        <a:graphic>
          <a:graphicData uri="http://schemas.openxmlformats.org/presentationml/2006/ole">
            <mc:AlternateContent xmlns:mc="http://schemas.openxmlformats.org/markup-compatibility/2006">
              <mc:Choice xmlns:v="urn:schemas-microsoft-com:vml" Requires="v">
                <p:oleObj spid="_x0000_s1378595" r:id="rId6" imgW="1854200" imgH="558800" progId="Equation.3">
                  <p:embed/>
                </p:oleObj>
              </mc:Choice>
              <mc:Fallback>
                <p:oleObj r:id="rId6" imgW="1854200" imgH="558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695700"/>
                        <a:ext cx="4897438" cy="124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2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9625" name="Object 9"/>
          <p:cNvGraphicFramePr>
            <a:graphicFrameLocks noChangeAspect="1"/>
          </p:cNvGraphicFramePr>
          <p:nvPr/>
        </p:nvGraphicFramePr>
        <p:xfrm>
          <a:off x="1835150" y="5114925"/>
          <a:ext cx="5473700" cy="619125"/>
        </p:xfrm>
        <a:graphic>
          <a:graphicData uri="http://schemas.openxmlformats.org/presentationml/2006/ole">
            <mc:AlternateContent xmlns:mc="http://schemas.openxmlformats.org/markup-compatibility/2006">
              <mc:Choice xmlns:v="urn:schemas-microsoft-com:vml" Requires="v">
                <p:oleObj spid="_x0000_s1378596" r:id="rId8" imgW="2019300" imgH="228600" progId="Equation.3">
                  <p:embed/>
                </p:oleObj>
              </mc:Choice>
              <mc:Fallback>
                <p:oleObj r:id="rId8" imgW="20193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5114925"/>
                        <a:ext cx="54737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3208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B3EC566-48E6-4552-87D6-CB322A8F1925}" type="slidenum">
              <a:rPr lang="en-US" smtClean="0"/>
              <a:pPr>
                <a:defRPr/>
              </a:pPr>
              <a:t>26</a:t>
            </a:fld>
            <a:endParaRPr lang="en-US"/>
          </a:p>
        </p:txBody>
      </p:sp>
      <p:pic>
        <p:nvPicPr>
          <p:cNvPr id="1380354" name="Picture 2" descr="https://box.kancloud.cn/2016-02-11_56bc52fe521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636912"/>
            <a:ext cx="2647950" cy="2124075"/>
          </a:xfrm>
          <a:prstGeom prst="rect">
            <a:avLst/>
          </a:prstGeom>
          <a:noFill/>
          <a:extLst>
            <a:ext uri="{909E8E84-426E-40DD-AFC4-6F175D3DCCD1}">
              <a14:hiddenFill xmlns:a14="http://schemas.microsoft.com/office/drawing/2010/main">
                <a:solidFill>
                  <a:srgbClr val="FFFFFF"/>
                </a:solidFill>
              </a14:hiddenFill>
            </a:ext>
          </a:extLst>
        </p:spPr>
      </p:pic>
      <p:pic>
        <p:nvPicPr>
          <p:cNvPr id="1380356" name="Picture 4" descr="https://box.kancloud.cn/2016-02-11_56bc52ff9776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20888"/>
            <a:ext cx="4229100" cy="3390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5576" y="980728"/>
            <a:ext cx="5416868" cy="461665"/>
          </a:xfrm>
          <a:prstGeom prst="rect">
            <a:avLst/>
          </a:prstGeom>
          <a:noFill/>
        </p:spPr>
        <p:txBody>
          <a:bodyPr wrap="none" rtlCol="0">
            <a:spAutoFit/>
          </a:bodyPr>
          <a:lstStyle/>
          <a:p>
            <a:r>
              <a:rPr lang="zh-CN" altLang="en-US" dirty="0">
                <a:solidFill>
                  <a:schemeClr val="tx1"/>
                </a:solidFill>
                <a:latin typeface="+mn-ea"/>
                <a:ea typeface="+mn-ea"/>
              </a:rPr>
              <a:t>将数据映射到高维空间，从而线性可分</a:t>
            </a:r>
          </a:p>
        </p:txBody>
      </p:sp>
    </p:spTree>
    <p:extLst>
      <p:ext uri="{BB962C8B-B14F-4D97-AF65-F5344CB8AC3E}">
        <p14:creationId xmlns:p14="http://schemas.microsoft.com/office/powerpoint/2010/main" val="2862725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D0E843F8-A6AF-42A3-BFF8-CA373BD9C66B}" type="slidenum">
              <a:rPr lang="en-US" altLang="zh-CN"/>
              <a:pPr/>
              <a:t>27</a:t>
            </a:fld>
            <a:endParaRPr lang="en-US" altLang="zh-CN"/>
          </a:p>
        </p:txBody>
      </p:sp>
      <p:sp>
        <p:nvSpPr>
          <p:cNvPr id="241666" name="Rectangle 2"/>
          <p:cNvSpPr>
            <a:spLocks noChangeArrowheads="1"/>
          </p:cNvSpPr>
          <p:nvPr/>
        </p:nvSpPr>
        <p:spPr bwMode="auto">
          <a:xfrm>
            <a:off x="1406400" y="2060848"/>
            <a:ext cx="3262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3200" dirty="0">
                <a:solidFill>
                  <a:schemeClr val="tx1"/>
                </a:solidFill>
                <a:latin typeface="+mn-ea"/>
                <a:ea typeface="+mn-ea"/>
              </a:rPr>
              <a:t>判别函数成为： </a:t>
            </a:r>
          </a:p>
        </p:txBody>
      </p:sp>
      <p:sp>
        <p:nvSpPr>
          <p:cNvPr id="241667"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1668" name="Object 4"/>
          <p:cNvGraphicFramePr>
            <a:graphicFrameLocks noChangeAspect="1"/>
          </p:cNvGraphicFramePr>
          <p:nvPr>
            <p:extLst>
              <p:ext uri="{D42A27DB-BD31-4B8C-83A1-F6EECF244321}">
                <p14:modId xmlns:p14="http://schemas.microsoft.com/office/powerpoint/2010/main" val="2985537310"/>
              </p:ext>
            </p:extLst>
          </p:nvPr>
        </p:nvGraphicFramePr>
        <p:xfrm>
          <a:off x="1402755" y="3431123"/>
          <a:ext cx="6048375" cy="1220787"/>
        </p:xfrm>
        <a:graphic>
          <a:graphicData uri="http://schemas.openxmlformats.org/presentationml/2006/ole">
            <mc:AlternateContent xmlns:mc="http://schemas.openxmlformats.org/markup-compatibility/2006">
              <mc:Choice xmlns:v="urn:schemas-microsoft-com:vml" Requires="v">
                <p:oleObj spid="_x0000_s1379426" r:id="rId4" imgW="2260600" imgH="457200" progId="Equation.3">
                  <p:embed/>
                </p:oleObj>
              </mc:Choice>
              <mc:Fallback>
                <p:oleObj r:id="rId4" imgW="22606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2755" y="3431123"/>
                        <a:ext cx="6048375" cy="122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65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070A3EC-0390-4695-AF7B-1A01B1491407}" type="slidenum">
              <a:rPr lang="en-US" altLang="zh-CN"/>
              <a:pPr/>
              <a:t>28</a:t>
            </a:fld>
            <a:endParaRPr lang="en-US" altLang="zh-CN"/>
          </a:p>
        </p:txBody>
      </p:sp>
      <p:sp>
        <p:nvSpPr>
          <p:cNvPr id="117762" name="Rectangle 2"/>
          <p:cNvSpPr>
            <a:spLocks noGrp="1" noChangeArrowheads="1"/>
          </p:cNvSpPr>
          <p:nvPr>
            <p:ph type="title"/>
          </p:nvPr>
        </p:nvSpPr>
        <p:spPr/>
        <p:txBody>
          <a:bodyPr/>
          <a:lstStyle/>
          <a:p>
            <a:r>
              <a:rPr lang="zh-CN" altLang="en-US" dirty="0">
                <a:latin typeface="Times New Roman" panose="02020603050405020304" pitchFamily="18" charset="0"/>
              </a:rPr>
              <a:t>支持向量机</a:t>
            </a:r>
            <a:endParaRPr lang="en-US" altLang="zh-CN" dirty="0">
              <a:latin typeface="Times New Roman" panose="02020603050405020304" pitchFamily="18" charset="0"/>
            </a:endParaRPr>
          </a:p>
        </p:txBody>
      </p:sp>
      <p:sp>
        <p:nvSpPr>
          <p:cNvPr id="117763" name="Rectangle 3"/>
          <p:cNvSpPr>
            <a:spLocks noGrp="1" noChangeArrowheads="1"/>
          </p:cNvSpPr>
          <p:nvPr>
            <p:ph type="body" idx="1"/>
          </p:nvPr>
        </p:nvSpPr>
        <p:spPr>
          <a:xfrm>
            <a:off x="457200" y="1988840"/>
            <a:ext cx="7772400" cy="3617913"/>
          </a:xfrm>
        </p:spPr>
        <p:txBody>
          <a:bodyPr/>
          <a:lstStyle/>
          <a:p>
            <a:r>
              <a:rPr lang="en-US" altLang="zh-CN" dirty="0">
                <a:latin typeface="Times New Roman" panose="02020603050405020304" pitchFamily="18" charset="0"/>
              </a:rPr>
              <a:t>SVM</a:t>
            </a:r>
            <a:r>
              <a:rPr lang="zh-CN" altLang="en-US" dirty="0">
                <a:latin typeface="Times New Roman" panose="02020603050405020304" pitchFamily="18" charset="0"/>
              </a:rPr>
              <a:t>训练相对较慢，分类速度一般。但是分类效果较好。</a:t>
            </a:r>
          </a:p>
          <a:p>
            <a:r>
              <a:rPr lang="zh-CN" altLang="en-US" dirty="0">
                <a:latin typeface="Times New Roman" panose="02020603050405020304" pitchFamily="18" charset="0"/>
              </a:rPr>
              <a:t>在面对非线性可分情况时，可以引入松弛变量进行处理或者通过空间变换到另一个线性可分空间进行处理。</a:t>
            </a:r>
          </a:p>
          <a:p>
            <a:r>
              <a:rPr lang="en-US" altLang="zh-CN" dirty="0">
                <a:latin typeface="Times New Roman" panose="02020603050405020304" pitchFamily="18" charset="0"/>
              </a:rPr>
              <a:t>SVM</a:t>
            </a:r>
            <a:r>
              <a:rPr lang="zh-CN" altLang="en-US" dirty="0">
                <a:latin typeface="Times New Roman" panose="02020603050405020304" pitchFamily="18" charset="0"/>
              </a:rPr>
              <a:t>有很多实现工具，</a:t>
            </a:r>
            <a:r>
              <a:rPr lang="en-US" altLang="zh-CN" dirty="0">
                <a:latin typeface="Times New Roman" panose="02020603050405020304" pitchFamily="18" charset="0"/>
              </a:rPr>
              <a:t>SMO/SVM light/SVM torch/</a:t>
            </a:r>
            <a:r>
              <a:rPr lang="en-US" altLang="zh-CN" dirty="0" err="1">
                <a:latin typeface="Times New Roman" panose="02020603050405020304" pitchFamily="18" charset="0"/>
              </a:rPr>
              <a:t>LibSVM</a:t>
            </a:r>
            <a:r>
              <a:rPr lang="zh-CN" altLang="en-US" dirty="0">
                <a:latin typeface="Times New Roman" panose="02020603050405020304" pitchFamily="18" charset="0"/>
              </a:rPr>
              <a:t>等等。</a:t>
            </a:r>
          </a:p>
        </p:txBody>
      </p:sp>
    </p:spTree>
    <p:extLst>
      <p:ext uri="{BB962C8B-B14F-4D97-AF65-F5344CB8AC3E}">
        <p14:creationId xmlns:p14="http://schemas.microsoft.com/office/powerpoint/2010/main" val="4092853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支持向量机</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071678"/>
            <a:ext cx="4786314" cy="37147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类训练数据</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决策面</a:t>
            </a:r>
            <a:r>
              <a:rPr lang="de-DE" dirty="0">
                <a:solidFill>
                  <a:schemeClr val="tx1"/>
                </a:solidFill>
                <a:latin typeface="Times New Roman" pitchFamily="18" charset="0"/>
                <a:ea typeface="黑体" pitchFamily="49" charset="-122"/>
              </a:rPr>
              <a:t> </a:t>
            </a:r>
          </a:p>
          <a:p>
            <a:pPr lvl="1">
              <a:spcBef>
                <a:spcPts val="700"/>
              </a:spcBef>
              <a:buClr>
                <a:srgbClr val="336699"/>
              </a:buClr>
            </a:pPr>
            <a:r>
              <a:rPr lang="de-DE"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线性分类面</a:t>
            </a:r>
            <a:endParaRPr lang="de-DE" b="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准则</a:t>
            </a:r>
            <a:r>
              <a:rPr lang="de-DE"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离任何数据点最远</a:t>
            </a:r>
            <a:endParaRPr lang="de-DE" dirty="0">
              <a:solidFill>
                <a:schemeClr val="tx1"/>
              </a:solidFill>
              <a:latin typeface="Times New Roman" pitchFamily="18" charset="0"/>
              <a:ea typeface="黑体" pitchFamily="49" charset="-122"/>
            </a:endParaRPr>
          </a:p>
          <a:p>
            <a:pPr lvl="1">
              <a:spcBef>
                <a:spcPts val="700"/>
              </a:spcBef>
              <a:buClr>
                <a:srgbClr val="336699"/>
              </a:buClr>
            </a:pPr>
            <a:r>
              <a:rPr lang="de-DE"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确定分类器</a:t>
            </a:r>
            <a:endParaRPr lang="en-US" altLang="zh-CN" dirty="0">
              <a:solidFill>
                <a:schemeClr val="tx1"/>
              </a:solidFill>
              <a:latin typeface="Times New Roman" pitchFamily="18" charset="0"/>
              <a:ea typeface="黑体" pitchFamily="49" charset="-122"/>
            </a:endParaRPr>
          </a:p>
          <a:p>
            <a:pPr lvl="1">
              <a:spcBef>
                <a:spcPts val="700"/>
              </a:spcBef>
              <a:buClr>
                <a:srgbClr val="336699"/>
              </a:buClr>
            </a:pPr>
            <a:r>
              <a:rPr lang="en-US" b="1" dirty="0">
                <a:solidFill>
                  <a:schemeClr val="tx1"/>
                </a:solidFill>
                <a:latin typeface="Times New Roman" pitchFamily="18" charset="0"/>
                <a:ea typeface="黑体" pitchFamily="49" charset="-122"/>
              </a:rPr>
              <a:t>     </a:t>
            </a:r>
            <a:r>
              <a:rPr lang="zh-CN" altLang="en-US" b="1" dirty="0">
                <a:solidFill>
                  <a:schemeClr val="tx1"/>
                </a:solidFill>
                <a:latin typeface="Times New Roman" pitchFamily="18" charset="0"/>
                <a:ea typeface="黑体" pitchFamily="49" charset="-122"/>
              </a:rPr>
              <a:t>间隔</a:t>
            </a:r>
            <a:r>
              <a:rPr lang="en-US" altLang="zh-CN" b="1" dirty="0">
                <a:solidFill>
                  <a:schemeClr val="tx1"/>
                </a:solidFill>
                <a:latin typeface="Times New Roman" pitchFamily="18" charset="0"/>
                <a:ea typeface="黑体" pitchFamily="49" charset="-122"/>
              </a:rPr>
              <a:t>(</a:t>
            </a:r>
            <a:r>
              <a:rPr lang="de-DE" b="1" dirty="0">
                <a:solidFill>
                  <a:schemeClr val="tx1"/>
                </a:solidFill>
                <a:latin typeface="Times New Roman" pitchFamily="18" charset="0"/>
                <a:ea typeface="黑体" pitchFamily="49" charset="-122"/>
              </a:rPr>
              <a:t>margin)</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线性分类面的位置基于支持向量</a:t>
            </a:r>
            <a:r>
              <a:rPr lang="en-US" altLang="zh-CN" dirty="0">
                <a:solidFill>
                  <a:schemeClr val="tx1"/>
                </a:solidFill>
                <a:latin typeface="Times New Roman" pitchFamily="18" charset="0"/>
                <a:ea typeface="黑体" pitchFamily="49" charset="-122"/>
              </a:rPr>
              <a:t>(support vector)</a:t>
            </a:r>
            <a:r>
              <a:rPr lang="zh-CN" altLang="en-US" dirty="0">
                <a:solidFill>
                  <a:schemeClr val="tx1"/>
                </a:solidFill>
                <a:latin typeface="Times New Roman" pitchFamily="18" charset="0"/>
                <a:ea typeface="黑体" pitchFamily="49" charset="-122"/>
              </a:rPr>
              <a:t>来定义</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pic>
        <p:nvPicPr>
          <p:cNvPr id="1061889" name="Picture 1"/>
          <p:cNvPicPr>
            <a:picLocks noChangeAspect="1" noChangeArrowheads="1"/>
          </p:cNvPicPr>
          <p:nvPr/>
        </p:nvPicPr>
        <p:blipFill>
          <a:blip r:embed="rId3" cstate="print"/>
          <a:srcRect/>
          <a:stretch>
            <a:fillRect/>
          </a:stretch>
        </p:blipFill>
        <p:spPr bwMode="auto">
          <a:xfrm>
            <a:off x="4716016" y="1800572"/>
            <a:ext cx="4267200" cy="40767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上一讲回顾</a:t>
            </a:r>
            <a:endParaRPr lang="en-US" altLang="zh-CN"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文本分类中的问题</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基于布尔权重的学习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基于实数权重的学习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基于序回归的排序学习</a:t>
            </a:r>
            <a:endParaRPr lang="en-US" sz="3400" dirty="0">
              <a:solidFill>
                <a:srgbClr val="336699"/>
              </a:solidFill>
              <a:latin typeface="Times New Roman" pitchFamily="18"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为什么要使间隔最大化？</a:t>
            </a:r>
            <a:endParaRPr lang="de-DE"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643050"/>
            <a:ext cx="4786314" cy="4234222"/>
          </a:xfrm>
          <a:prstGeom prst="rect">
            <a:avLst/>
          </a:prstGeom>
          <a:noFill/>
          <a:ln w="9525">
            <a:noFill/>
            <a:round/>
            <a:headEnd/>
            <a:tailEnd/>
          </a:ln>
        </p:spPr>
        <p:txBody>
          <a:bodyPr/>
          <a:lstStyle/>
          <a:p>
            <a:pPr marL="0" lvl="1" indent="0" algn="just"/>
            <a:r>
              <a:rPr lang="zh-CN" altLang="zh-CN" dirty="0">
                <a:solidFill>
                  <a:schemeClr val="tx1"/>
                </a:solidFill>
                <a:latin typeface="Times New Roman" pitchFamily="18" charset="0"/>
                <a:ea typeface="黑体" pitchFamily="49" charset="-122"/>
              </a:rPr>
              <a:t>分界面附近的点代表了不确定的分类决策，分类器会以两边各</a:t>
            </a:r>
            <a:r>
              <a:rPr lang="en-US" altLang="zh-CN" dirty="0">
                <a:solidFill>
                  <a:schemeClr val="tx1"/>
                </a:solidFill>
                <a:latin typeface="Times New Roman" pitchFamily="18" charset="0"/>
                <a:ea typeface="黑体" pitchFamily="49" charset="-122"/>
              </a:rPr>
              <a:t>50%</a:t>
            </a:r>
            <a:r>
              <a:rPr lang="zh-CN" altLang="zh-CN" dirty="0">
                <a:solidFill>
                  <a:schemeClr val="tx1"/>
                </a:solidFill>
                <a:latin typeface="Times New Roman" pitchFamily="18" charset="0"/>
                <a:ea typeface="黑体" pitchFamily="49" charset="-122"/>
              </a:rPr>
              <a:t>的概率做出决策</a:t>
            </a:r>
            <a:endParaRPr lang="de-DE" dirty="0">
              <a:solidFill>
                <a:schemeClr val="tx1"/>
              </a:solidFill>
              <a:latin typeface="Times New Roman" pitchFamily="18" charset="0"/>
              <a:ea typeface="黑体" pitchFamily="49" charset="-122"/>
            </a:endParaRPr>
          </a:p>
          <a:p>
            <a:pPr marL="0" lvl="1" indent="0" algn="just"/>
            <a:endParaRPr lang="en-US" altLang="zh-CN" dirty="0">
              <a:solidFill>
                <a:schemeClr val="tx1"/>
              </a:solidFill>
              <a:latin typeface="Times New Roman" pitchFamily="18" charset="0"/>
              <a:ea typeface="黑体" pitchFamily="49" charset="-122"/>
            </a:endParaRPr>
          </a:p>
          <a:p>
            <a:pPr marL="0" lvl="1" indent="0" algn="just"/>
            <a:r>
              <a:rPr lang="zh-CN" altLang="zh-CN" dirty="0">
                <a:solidFill>
                  <a:schemeClr val="tx1"/>
                </a:solidFill>
                <a:latin typeface="Times New Roman" pitchFamily="18" charset="0"/>
                <a:ea typeface="黑体" pitchFamily="49" charset="-122"/>
              </a:rPr>
              <a:t>具有很大分类间隔的分类器不会做出确定性很低的决策，它给出了一个分类的安全间隔</a:t>
            </a:r>
            <a:endParaRPr lang="en-US" altLang="zh-CN" dirty="0">
              <a:solidFill>
                <a:schemeClr val="tx1"/>
              </a:solidFill>
              <a:latin typeface="Times New Roman" pitchFamily="18" charset="0"/>
              <a:ea typeface="黑体" pitchFamily="49" charset="-122"/>
            </a:endParaRPr>
          </a:p>
          <a:p>
            <a:pPr marL="0" lvl="1" indent="0" algn="just"/>
            <a:endParaRPr lang="en-US" altLang="zh-CN" dirty="0">
              <a:solidFill>
                <a:schemeClr val="tx1"/>
              </a:solidFill>
              <a:latin typeface="Times New Roman" pitchFamily="18" charset="0"/>
              <a:ea typeface="黑体" pitchFamily="49" charset="-122"/>
            </a:endParaRPr>
          </a:p>
          <a:p>
            <a:pPr marL="0" lvl="1" indent="0" algn="just"/>
            <a:r>
              <a:rPr lang="zh-CN" altLang="zh-CN" dirty="0">
                <a:solidFill>
                  <a:schemeClr val="tx1"/>
                </a:solidFill>
                <a:latin typeface="Times New Roman" pitchFamily="18" charset="0"/>
                <a:ea typeface="黑体" pitchFamily="49" charset="-122"/>
              </a:rPr>
              <a:t>度量中的微小错误和文档中的轻微变化不会导致错误分类</a:t>
            </a:r>
            <a:endParaRPr lang="de-DE" sz="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pic>
        <p:nvPicPr>
          <p:cNvPr id="8" name="Picture 1"/>
          <p:cNvPicPr>
            <a:picLocks noChangeAspect="1" noChangeArrowheads="1"/>
          </p:cNvPicPr>
          <p:nvPr/>
        </p:nvPicPr>
        <p:blipFill>
          <a:blip r:embed="rId3" cstate="print"/>
          <a:srcRect/>
          <a:stretch>
            <a:fillRect/>
          </a:stretch>
        </p:blipFill>
        <p:spPr bwMode="auto">
          <a:xfrm>
            <a:off x="4716016" y="1800572"/>
            <a:ext cx="4267200" cy="40767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为什么要使间隔最大化？</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643050"/>
            <a:ext cx="4786314" cy="3714776"/>
          </a:xfrm>
          <a:prstGeom prst="rect">
            <a:avLst/>
          </a:prstGeom>
          <a:noFill/>
          <a:ln w="9525">
            <a:noFill/>
            <a:round/>
            <a:headEnd/>
            <a:tailEnd/>
          </a:ln>
        </p:spPr>
        <p:txBody>
          <a:bodyPr/>
          <a:lstStyle/>
          <a:p>
            <a:pPr>
              <a:spcBef>
                <a:spcPts val="700"/>
              </a:spcBef>
              <a:buClr>
                <a:srgbClr val="336699"/>
              </a:buClr>
            </a:pPr>
            <a:r>
              <a:rPr lang="en-US" dirty="0">
                <a:solidFill>
                  <a:schemeClr val="tx1"/>
                </a:solidFill>
                <a:latin typeface="Times New Roman" pitchFamily="18" charset="0"/>
                <a:ea typeface="黑体" pitchFamily="49" charset="-122"/>
              </a:rPr>
              <a:t>	SVM </a:t>
            </a:r>
            <a:r>
              <a:rPr lang="zh-CN" altLang="en-US" dirty="0">
                <a:solidFill>
                  <a:schemeClr val="tx1"/>
                </a:solidFill>
                <a:latin typeface="Times New Roman" pitchFamily="18" charset="0"/>
                <a:ea typeface="黑体" pitchFamily="49" charset="-122"/>
              </a:rPr>
              <a:t>分类器：在决策面周围有大的间隔</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与放置</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无穷的</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决策超平面相比，如果要在类别间放置一个宽间隔，那么选择会少很多</a:t>
            </a: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减少记忆容量</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增加测试文档分类泛化能力</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31</a:t>
            </a:fld>
            <a:endParaRPr lang="en-US"/>
          </a:p>
        </p:txBody>
      </p:sp>
      <p:pic>
        <p:nvPicPr>
          <p:cNvPr id="7" name="Picture 6" descr="15207.png"/>
          <p:cNvPicPr>
            <a:picLocks noChangeAspect="1"/>
          </p:cNvPicPr>
          <p:nvPr/>
        </p:nvPicPr>
        <p:blipFill>
          <a:blip r:embed="rId3" cstate="print"/>
          <a:stretch>
            <a:fillRect/>
          </a:stretch>
        </p:blipFill>
        <p:spPr>
          <a:xfrm>
            <a:off x="5000627" y="2285992"/>
            <a:ext cx="3624051" cy="271464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dk1"/>
                </a:solidFill>
                <a:latin typeface="Times New Roman" pitchFamily="18" charset="0"/>
                <a:ea typeface="黑体" pitchFamily="49" charset="-122"/>
              </a:rPr>
              <a:t>SVM</a:t>
            </a:r>
            <a:r>
              <a:rPr lang="zh-CN" altLang="en-US" sz="3600" dirty="0">
                <a:solidFill>
                  <a:schemeClr val="dk1"/>
                </a:solidFill>
                <a:latin typeface="Times New Roman" pitchFamily="18" charset="0"/>
                <a:ea typeface="黑体" pitchFamily="49" charset="-122"/>
              </a:rPr>
              <a:t>的形式化</a:t>
            </a:r>
            <a:endParaRPr lang="de-DE" sz="3600" dirty="0">
              <a:solidFill>
                <a:schemeClr val="dk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graphicFrame>
        <p:nvGraphicFramePr>
          <p:cNvPr id="8" name="Table 7"/>
          <p:cNvGraphicFramePr>
            <a:graphicFrameLocks noGrp="1"/>
          </p:cNvGraphicFramePr>
          <p:nvPr/>
        </p:nvGraphicFramePr>
        <p:xfrm>
          <a:off x="428596" y="1571612"/>
          <a:ext cx="8072494" cy="1616444"/>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40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a:solidFill>
                            <a:schemeClr val="bg1"/>
                          </a:solidFill>
                          <a:latin typeface="Times New Roman" pitchFamily="18" charset="0"/>
                          <a:ea typeface="+mn-ea"/>
                          <a:cs typeface="+mn-cs"/>
                        </a:rPr>
                        <a:t>超平面</a:t>
                      </a:r>
                      <a:r>
                        <a:rPr lang="en-US" altLang="zh-CN" sz="2400" b="0" kern="1200" baseline="0" dirty="0">
                          <a:solidFill>
                            <a:schemeClr val="bg1"/>
                          </a:solidFill>
                          <a:latin typeface="Times New Roman" pitchFamily="18" charset="0"/>
                          <a:ea typeface="+mn-ea"/>
                          <a:cs typeface="+mn-cs"/>
                        </a:rPr>
                        <a:t>(</a:t>
                      </a:r>
                      <a:r>
                        <a:rPr lang="en-US" altLang="zh-CN" sz="2400" b="0" kern="1200" baseline="0" dirty="0" err="1">
                          <a:solidFill>
                            <a:schemeClr val="bg1"/>
                          </a:solidFill>
                          <a:latin typeface="Times New Roman" pitchFamily="18" charset="0"/>
                          <a:ea typeface="+mn-ea"/>
                          <a:cs typeface="+mn-cs"/>
                        </a:rPr>
                        <a:t>Hyperplane</a:t>
                      </a:r>
                      <a:r>
                        <a:rPr lang="en-US" altLang="zh-CN" sz="2400" b="0" kern="1200" baseline="0" dirty="0">
                          <a:solidFill>
                            <a:schemeClr val="bg1"/>
                          </a:solidFill>
                          <a:latin typeface="Times New Roman" pitchFamily="18" charset="0"/>
                          <a:ea typeface="+mn-ea"/>
                          <a:cs typeface="+mn-cs"/>
                        </a:rPr>
                        <a:t>)</a:t>
                      </a:r>
                      <a:endParaRPr lang="de-DE" sz="2400" b="0" kern="1200" baseline="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1159244">
                <a:tc>
                  <a:txBody>
                    <a:bodyPr/>
                    <a:lstStyle/>
                    <a:p>
                      <a:r>
                        <a:rPr lang="en-US" altLang="zh-CN" sz="2400" kern="1200" baseline="0" dirty="0">
                          <a:solidFill>
                            <a:schemeClr val="dk1"/>
                          </a:solidFill>
                          <a:latin typeface="Times New Roman" pitchFamily="18" charset="0"/>
                          <a:ea typeface="+mn-ea"/>
                          <a:cs typeface="+mn-cs"/>
                        </a:rPr>
                        <a:t>n</a:t>
                      </a:r>
                      <a:r>
                        <a:rPr lang="zh-CN" altLang="en-US" sz="2400" kern="1200" baseline="0" dirty="0">
                          <a:solidFill>
                            <a:schemeClr val="dk1"/>
                          </a:solidFill>
                          <a:latin typeface="Times New Roman" pitchFamily="18" charset="0"/>
                          <a:ea typeface="+mn-ea"/>
                          <a:cs typeface="+mn-cs"/>
                        </a:rPr>
                        <a:t>维超平面</a:t>
                      </a:r>
                      <a:r>
                        <a:rPr lang="en-US" altLang="zh-CN" sz="2400" kern="1200" baseline="0" dirty="0">
                          <a:solidFill>
                            <a:schemeClr val="dk1"/>
                          </a:solidFill>
                          <a:latin typeface="Times New Roman" pitchFamily="18" charset="0"/>
                          <a:ea typeface="+mn-ea"/>
                          <a:cs typeface="+mn-cs"/>
                        </a:rPr>
                        <a:t>(n=1</a:t>
                      </a:r>
                      <a:r>
                        <a:rPr lang="zh-CN" altLang="en-US" sz="2400" kern="1200" baseline="0" dirty="0">
                          <a:solidFill>
                            <a:schemeClr val="dk1"/>
                          </a:solidFill>
                          <a:latin typeface="Times New Roman" pitchFamily="18" charset="0"/>
                          <a:ea typeface="+mn-ea"/>
                          <a:cs typeface="+mn-cs"/>
                        </a:rPr>
                        <a:t>时对应点，</a:t>
                      </a:r>
                      <a:r>
                        <a:rPr lang="en-US" altLang="zh-CN" sz="2400" kern="1200" baseline="0" dirty="0">
                          <a:solidFill>
                            <a:schemeClr val="dk1"/>
                          </a:solidFill>
                          <a:latin typeface="Times New Roman" pitchFamily="18" charset="0"/>
                          <a:ea typeface="+mn-ea"/>
                          <a:cs typeface="+mn-cs"/>
                        </a:rPr>
                        <a:t>n=2</a:t>
                      </a:r>
                      <a:r>
                        <a:rPr lang="zh-CN" altLang="en-US" sz="2400" kern="1200" baseline="0" dirty="0">
                          <a:solidFill>
                            <a:schemeClr val="dk1"/>
                          </a:solidFill>
                          <a:latin typeface="Times New Roman" pitchFamily="18" charset="0"/>
                          <a:ea typeface="+mn-ea"/>
                          <a:cs typeface="+mn-cs"/>
                        </a:rPr>
                        <a:t>时对应直线，</a:t>
                      </a:r>
                      <a:r>
                        <a:rPr lang="en-US" altLang="zh-CN" sz="2400" kern="1200" baseline="0" dirty="0">
                          <a:solidFill>
                            <a:schemeClr val="dk1"/>
                          </a:solidFill>
                          <a:latin typeface="Times New Roman" pitchFamily="18" charset="0"/>
                          <a:ea typeface="+mn-ea"/>
                          <a:cs typeface="+mn-cs"/>
                        </a:rPr>
                        <a:t>n=3</a:t>
                      </a:r>
                      <a:r>
                        <a:rPr lang="zh-CN" altLang="en-US" sz="2400" kern="1200" baseline="0" dirty="0">
                          <a:solidFill>
                            <a:schemeClr val="dk1"/>
                          </a:solidFill>
                          <a:latin typeface="Times New Roman" pitchFamily="18" charset="0"/>
                          <a:ea typeface="+mn-ea"/>
                          <a:cs typeface="+mn-cs"/>
                        </a:rPr>
                        <a:t>时对应普通平面</a:t>
                      </a:r>
                      <a:r>
                        <a:rPr lang="en-US" sz="2400" kern="1200" baseline="0" dirty="0">
                          <a:solidFill>
                            <a:schemeClr val="dk1"/>
                          </a:solidFill>
                          <a:latin typeface="Times New Roman" pitchFamily="18" charset="0"/>
                          <a:ea typeface="+mn-ea"/>
                          <a:cs typeface="+mn-cs"/>
                        </a:rPr>
                        <a:t>)</a:t>
                      </a:r>
                    </a:p>
                  </a:txBody>
                  <a:tcPr>
                    <a:solidFill>
                      <a:srgbClr val="E6F2ED"/>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467544" y="3068960"/>
          <a:ext cx="8072494" cy="359664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4179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a:solidFill>
                            <a:schemeClr val="bg1"/>
                          </a:solidFill>
                          <a:latin typeface="Times New Roman" pitchFamily="18" charset="0"/>
                          <a:ea typeface="+mn-ea"/>
                          <a:cs typeface="+mn-cs"/>
                        </a:rPr>
                        <a:t>决策超平面</a:t>
                      </a:r>
                      <a:endParaRPr lang="en-US" sz="2400" b="0" kern="1200" baseline="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2535524">
                <a:tc>
                  <a:txBody>
                    <a:bodyPr/>
                    <a:lstStyle/>
                    <a:p>
                      <a:r>
                        <a:rPr lang="zh-CN" altLang="en-US" sz="2400" kern="1200" baseline="0" dirty="0">
                          <a:solidFill>
                            <a:schemeClr val="dk1"/>
                          </a:solidFill>
                          <a:latin typeface="Times New Roman" pitchFamily="18" charset="0"/>
                          <a:ea typeface="+mn-ea"/>
                          <a:cs typeface="+mn-cs"/>
                        </a:rPr>
                        <a:t>定义为</a:t>
                      </a:r>
                      <a:r>
                        <a:rPr lang="de-DE" sz="2400" kern="1200" baseline="0" dirty="0">
                          <a:solidFill>
                            <a:schemeClr val="dk1"/>
                          </a:solidFill>
                          <a:latin typeface="Times New Roman" pitchFamily="18" charset="0"/>
                          <a:ea typeface="+mn-ea"/>
                          <a:cs typeface="+mn-cs"/>
                        </a:rPr>
                        <a:t>:  </a:t>
                      </a:r>
                    </a:p>
                    <a:p>
                      <a:pPr>
                        <a:buClr>
                          <a:srgbClr val="336699"/>
                        </a:buClr>
                        <a:buFont typeface="Wingdings" pitchFamily="2" charset="2"/>
                        <a:buChar char="§"/>
                      </a:pPr>
                      <a:r>
                        <a:rPr lang="de-DE" sz="2400" kern="1200" baseline="0" dirty="0">
                          <a:solidFill>
                            <a:schemeClr val="dk1"/>
                          </a:solidFill>
                          <a:latin typeface="Times New Roman" pitchFamily="18" charset="0"/>
                          <a:ea typeface="+mn-ea"/>
                          <a:cs typeface="+mn-cs"/>
                        </a:rPr>
                        <a:t>    </a:t>
                      </a:r>
                      <a:r>
                        <a:rPr lang="zh-CN" altLang="en-US" sz="2400" kern="1200" baseline="0" dirty="0">
                          <a:solidFill>
                            <a:schemeClr val="dk1"/>
                          </a:solidFill>
                          <a:latin typeface="Times New Roman" pitchFamily="18" charset="0"/>
                          <a:ea typeface="+mn-ea"/>
                          <a:cs typeface="+mn-cs"/>
                        </a:rPr>
                        <a:t>截距</a:t>
                      </a:r>
                      <a:r>
                        <a:rPr lang="de-DE" sz="2400" kern="1200" baseline="0" dirty="0">
                          <a:solidFill>
                            <a:schemeClr val="dk1"/>
                          </a:solidFill>
                          <a:latin typeface="Times New Roman" pitchFamily="18" charset="0"/>
                          <a:ea typeface="+mn-ea"/>
                          <a:cs typeface="+mn-cs"/>
                        </a:rPr>
                        <a:t> </a:t>
                      </a:r>
                      <a:r>
                        <a:rPr lang="de-DE" sz="2400" i="1" kern="1200" baseline="0" dirty="0">
                          <a:solidFill>
                            <a:schemeClr val="dk1"/>
                          </a:solidFill>
                          <a:latin typeface="Times New Roman" pitchFamily="18" charset="0"/>
                          <a:ea typeface="+mn-ea"/>
                          <a:cs typeface="+mn-cs"/>
                        </a:rPr>
                        <a:t>b</a:t>
                      </a:r>
                    </a:p>
                    <a:p>
                      <a:pPr>
                        <a:buClr>
                          <a:srgbClr val="336699"/>
                        </a:buClr>
                        <a:buFont typeface="Wingdings" pitchFamily="2" charset="2"/>
                        <a:buChar char="§"/>
                      </a:pPr>
                      <a:r>
                        <a:rPr lang="en-US" sz="2400" kern="1200" baseline="0" dirty="0">
                          <a:solidFill>
                            <a:schemeClr val="dk1"/>
                          </a:solidFill>
                          <a:latin typeface="Times New Roman" pitchFamily="18" charset="0"/>
                          <a:ea typeface="+mn-ea"/>
                          <a:cs typeface="+mn-cs"/>
                        </a:rPr>
                        <a:t>    </a:t>
                      </a:r>
                      <a:r>
                        <a:rPr lang="zh-CN" altLang="en-US" sz="2400" kern="1200" baseline="0" dirty="0">
                          <a:solidFill>
                            <a:schemeClr val="dk1"/>
                          </a:solidFill>
                          <a:latin typeface="Times New Roman" pitchFamily="18" charset="0"/>
                          <a:ea typeface="+mn-ea"/>
                          <a:cs typeface="+mn-cs"/>
                        </a:rPr>
                        <a:t>法向量   </a:t>
                      </a:r>
                      <a:r>
                        <a:rPr lang="en-US" sz="2400" kern="1200" baseline="0" dirty="0">
                          <a:solidFill>
                            <a:schemeClr val="dk1"/>
                          </a:solidFill>
                          <a:latin typeface="Times New Roman" pitchFamily="18" charset="0"/>
                          <a:ea typeface="+mn-ea"/>
                          <a:cs typeface="+mn-cs"/>
                        </a:rPr>
                        <a:t> </a:t>
                      </a:r>
                      <a:r>
                        <a:rPr lang="en-US" sz="2400" i="1" kern="1200" baseline="0" dirty="0">
                          <a:solidFill>
                            <a:schemeClr val="dk1"/>
                          </a:solidFill>
                          <a:latin typeface="Times New Roman" pitchFamily="18" charset="0"/>
                          <a:ea typeface="+mn-ea"/>
                          <a:cs typeface="+mn-cs"/>
                        </a:rPr>
                        <a:t>w</a:t>
                      </a:r>
                      <a:r>
                        <a:rPr lang="en-US" sz="2400" kern="1200" baseline="0" dirty="0">
                          <a:solidFill>
                            <a:schemeClr val="dk1"/>
                          </a:solidFill>
                          <a:latin typeface="Times New Roman" pitchFamily="18" charset="0"/>
                          <a:ea typeface="+mn-ea"/>
                          <a:cs typeface="+mn-cs"/>
                        </a:rPr>
                        <a:t> (</a:t>
                      </a:r>
                      <a:r>
                        <a:rPr lang="zh-CN" altLang="en-US" sz="2400" b="1" kern="1200" baseline="0" dirty="0">
                          <a:solidFill>
                            <a:schemeClr val="dk1"/>
                          </a:solidFill>
                          <a:latin typeface="Times New Roman" pitchFamily="18" charset="0"/>
                          <a:ea typeface="+mn-ea"/>
                          <a:cs typeface="+mn-cs"/>
                        </a:rPr>
                        <a:t>权重向量</a:t>
                      </a:r>
                      <a:r>
                        <a:rPr lang="en-US" sz="2400" kern="1200" baseline="0" dirty="0">
                          <a:solidFill>
                            <a:schemeClr val="dk1"/>
                          </a:solidFill>
                          <a:latin typeface="Times New Roman" pitchFamily="18" charset="0"/>
                          <a:ea typeface="+mn-ea"/>
                          <a:cs typeface="+mn-cs"/>
                        </a:rPr>
                        <a:t>) </a:t>
                      </a:r>
                      <a:r>
                        <a:rPr lang="zh-CN" altLang="en-US" sz="2400" kern="1200" baseline="0" dirty="0">
                          <a:solidFill>
                            <a:schemeClr val="dk1"/>
                          </a:solidFill>
                          <a:latin typeface="Times New Roman" pitchFamily="18" charset="0"/>
                          <a:ea typeface="+mn-ea"/>
                          <a:cs typeface="+mn-cs"/>
                        </a:rPr>
                        <a:t>，它与超平面正交</a:t>
                      </a:r>
                      <a:endParaRPr lang="en-US" altLang="zh-CN" sz="2400" kern="1200" baseline="0" dirty="0">
                        <a:solidFill>
                          <a:schemeClr val="dk1"/>
                        </a:solidFill>
                        <a:latin typeface="Times New Roman" pitchFamily="18" charset="0"/>
                        <a:ea typeface="+mn-ea"/>
                        <a:cs typeface="+mn-cs"/>
                      </a:endParaRPr>
                    </a:p>
                    <a:p>
                      <a:pPr>
                        <a:buClr>
                          <a:srgbClr val="336699"/>
                        </a:buClr>
                        <a:buFont typeface="Wingdings" pitchFamily="2" charset="2"/>
                        <a:buChar char="§"/>
                      </a:pPr>
                      <a:endParaRPr lang="de-DE" sz="2400" kern="1200" baseline="0" dirty="0">
                        <a:solidFill>
                          <a:schemeClr val="dk1"/>
                        </a:solidFill>
                        <a:latin typeface="Times New Roman" pitchFamily="18" charset="0"/>
                        <a:ea typeface="+mn-ea"/>
                        <a:cs typeface="+mn-cs"/>
                      </a:endParaRPr>
                    </a:p>
                    <a:p>
                      <a:r>
                        <a:rPr lang="zh-CN" altLang="en-US" sz="2400" kern="1200" baseline="0" dirty="0">
                          <a:solidFill>
                            <a:schemeClr val="dk1"/>
                          </a:solidFill>
                          <a:latin typeface="Times New Roman" pitchFamily="18" charset="0"/>
                          <a:ea typeface="+mn-ea"/>
                          <a:cs typeface="+mn-cs"/>
                        </a:rPr>
                        <a:t>所有超平面上的点</a:t>
                      </a:r>
                      <a:r>
                        <a:rPr lang="en-US" sz="2400" kern="1200" baseline="0" dirty="0">
                          <a:solidFill>
                            <a:schemeClr val="dk1"/>
                          </a:solidFill>
                          <a:latin typeface="Times New Roman" pitchFamily="18" charset="0"/>
                          <a:ea typeface="+mn-ea"/>
                          <a:cs typeface="+mn-cs"/>
                        </a:rPr>
                        <a:t> </a:t>
                      </a:r>
                      <a:r>
                        <a:rPr lang="en-US" sz="2400" i="1" kern="1200" baseline="0" dirty="0">
                          <a:solidFill>
                            <a:schemeClr val="dk1"/>
                          </a:solidFill>
                          <a:latin typeface="Times New Roman" pitchFamily="18" charset="0"/>
                          <a:ea typeface="+mn-ea"/>
                          <a:cs typeface="+mn-cs"/>
                        </a:rPr>
                        <a:t>x</a:t>
                      </a:r>
                      <a:r>
                        <a:rPr lang="en-US" sz="2400" kern="1200" baseline="0" dirty="0">
                          <a:solidFill>
                            <a:schemeClr val="dk1"/>
                          </a:solidFill>
                          <a:latin typeface="Times New Roman" pitchFamily="18" charset="0"/>
                          <a:ea typeface="+mn-ea"/>
                          <a:cs typeface="+mn-cs"/>
                        </a:rPr>
                        <a:t> </a:t>
                      </a:r>
                      <a:r>
                        <a:rPr lang="zh-CN" altLang="en-US" sz="2400" kern="1200" baseline="0" dirty="0">
                          <a:solidFill>
                            <a:schemeClr val="dk1"/>
                          </a:solidFill>
                          <a:latin typeface="Times New Roman" pitchFamily="18" charset="0"/>
                          <a:ea typeface="+mn-ea"/>
                          <a:cs typeface="+mn-cs"/>
                        </a:rPr>
                        <a:t>满足</a:t>
                      </a:r>
                      <a:r>
                        <a:rPr lang="en-US" sz="2400" kern="1200" baseline="0" dirty="0">
                          <a:solidFill>
                            <a:schemeClr val="dk1"/>
                          </a:solidFill>
                          <a:latin typeface="Times New Roman" pitchFamily="18" charset="0"/>
                          <a:ea typeface="+mn-ea"/>
                          <a:cs typeface="+mn-cs"/>
                        </a:rPr>
                        <a:t>:</a:t>
                      </a:r>
                    </a:p>
                    <a:p>
                      <a:r>
                        <a:rPr lang="en-US" sz="3200" kern="1200" baseline="0" dirty="0">
                          <a:solidFill>
                            <a:schemeClr val="dk1"/>
                          </a:solidFill>
                          <a:latin typeface="Times New Roman" pitchFamily="18" charset="0"/>
                          <a:ea typeface="+mn-ea"/>
                          <a:cs typeface="+mn-cs"/>
                        </a:rPr>
                        <a:t>                                                                              </a:t>
                      </a:r>
                      <a:r>
                        <a:rPr lang="en-US" sz="2400" kern="1200" baseline="0" dirty="0">
                          <a:solidFill>
                            <a:schemeClr val="dk1"/>
                          </a:solidFill>
                          <a:latin typeface="Times New Roman" pitchFamily="18" charset="0"/>
                          <a:ea typeface="+mn-ea"/>
                          <a:cs typeface="+mn-cs"/>
                        </a:rPr>
                        <a:t>(1)</a:t>
                      </a:r>
                    </a:p>
                    <a:p>
                      <a:r>
                        <a:rPr lang="de-DE" sz="2400" i="1" kern="1200" baseline="0" dirty="0">
                          <a:solidFill>
                            <a:schemeClr val="dk1"/>
                          </a:solidFill>
                          <a:latin typeface="Times New Roman" pitchFamily="18" charset="0"/>
                          <a:ea typeface="+mn-ea"/>
                          <a:cs typeface="+mn-cs"/>
                        </a:rPr>
                        <a:t>                          </a:t>
                      </a:r>
                      <a:endParaRPr lang="de-DE" sz="2400" kern="1200" baseline="0" dirty="0">
                        <a:solidFill>
                          <a:schemeClr val="dk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graphicFrame>
        <p:nvGraphicFramePr>
          <p:cNvPr id="1055746" name="Object 2"/>
          <p:cNvGraphicFramePr>
            <a:graphicFrameLocks noChangeAspect="1"/>
          </p:cNvGraphicFramePr>
          <p:nvPr/>
        </p:nvGraphicFramePr>
        <p:xfrm>
          <a:off x="3123697" y="5157192"/>
          <a:ext cx="368183" cy="108000"/>
        </p:xfrm>
        <a:graphic>
          <a:graphicData uri="http://schemas.openxmlformats.org/presentationml/2006/ole">
            <mc:AlternateContent xmlns:mc="http://schemas.openxmlformats.org/markup-compatibility/2006">
              <mc:Choice xmlns:v="urn:schemas-microsoft-com:vml" Requires="v">
                <p:oleObj spid="_x0000_s1055942" name="Vergelijking" r:id="rId4" imgW="190440" imgH="139680" progId="Equation.3">
                  <p:embed/>
                </p:oleObj>
              </mc:Choice>
              <mc:Fallback>
                <p:oleObj name="Vergelijking" r:id="rId4" imgW="190440" imgH="139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3697" y="5157192"/>
                        <a:ext cx="368183" cy="1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Picture 11" descr="1528.png"/>
          <p:cNvPicPr>
            <a:picLocks noChangeAspect="1"/>
          </p:cNvPicPr>
          <p:nvPr/>
        </p:nvPicPr>
        <p:blipFill>
          <a:blip r:embed="rId6" cstate="print"/>
          <a:stretch>
            <a:fillRect/>
          </a:stretch>
        </p:blipFill>
        <p:spPr>
          <a:xfrm>
            <a:off x="3428992" y="5913336"/>
            <a:ext cx="1536928" cy="540000"/>
          </a:xfrm>
          <a:prstGeom prst="rect">
            <a:avLst/>
          </a:prstGeom>
        </p:spPr>
      </p:pic>
      <p:graphicFrame>
        <p:nvGraphicFramePr>
          <p:cNvPr id="1055749" name="Object 5"/>
          <p:cNvGraphicFramePr>
            <a:graphicFrameLocks noChangeAspect="1"/>
          </p:cNvGraphicFramePr>
          <p:nvPr>
            <p:extLst>
              <p:ext uri="{D42A27DB-BD31-4B8C-83A1-F6EECF244321}">
                <p14:modId xmlns:p14="http://schemas.microsoft.com/office/powerpoint/2010/main" val="3436981873"/>
              </p:ext>
            </p:extLst>
          </p:nvPr>
        </p:nvGraphicFramePr>
        <p:xfrm>
          <a:off x="2195736" y="4293096"/>
          <a:ext cx="488969" cy="144000"/>
        </p:xfrm>
        <a:graphic>
          <a:graphicData uri="http://schemas.openxmlformats.org/presentationml/2006/ole">
            <mc:AlternateContent xmlns:mc="http://schemas.openxmlformats.org/markup-compatibility/2006">
              <mc:Choice xmlns:v="urn:schemas-microsoft-com:vml" Requires="v">
                <p:oleObj spid="_x0000_s1055943" name="Vergelijking" r:id="rId7" imgW="190440" imgH="139680" progId="Equation.3">
                  <p:embed/>
                </p:oleObj>
              </mc:Choice>
              <mc:Fallback>
                <p:oleObj name="Vergelijking" r:id="rId7" imgW="190440" imgH="1396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4293096"/>
                        <a:ext cx="488969" cy="14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dk1"/>
                </a:solidFill>
                <a:latin typeface="Times New Roman" pitchFamily="18" charset="0"/>
                <a:ea typeface="黑体" pitchFamily="49" charset="-122"/>
              </a:rPr>
              <a:t>SVM</a:t>
            </a:r>
            <a:r>
              <a:rPr lang="zh-CN" altLang="en-US" sz="3600" dirty="0">
                <a:solidFill>
                  <a:schemeClr val="dk1"/>
                </a:solidFill>
                <a:latin typeface="Times New Roman" pitchFamily="18" charset="0"/>
                <a:ea typeface="黑体" pitchFamily="49" charset="-122"/>
              </a:rPr>
              <a:t>形式化</a:t>
            </a:r>
            <a:endParaRPr lang="de-DE" sz="3600" dirty="0">
              <a:solidFill>
                <a:schemeClr val="dk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graphicFrame>
        <p:nvGraphicFramePr>
          <p:cNvPr id="8" name="Table 7"/>
          <p:cNvGraphicFramePr>
            <a:graphicFrameLocks noGrp="1"/>
          </p:cNvGraphicFramePr>
          <p:nvPr/>
        </p:nvGraphicFramePr>
        <p:xfrm>
          <a:off x="428596" y="1500174"/>
          <a:ext cx="8072494" cy="164592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40954">
                <a:tc>
                  <a:txBody>
                    <a:bodyPr/>
                    <a:lstStyle/>
                    <a:p>
                      <a:r>
                        <a:rPr lang="zh-CN" altLang="en-US" sz="2400" b="0" kern="1200" baseline="0" dirty="0">
                          <a:solidFill>
                            <a:schemeClr val="bg1"/>
                          </a:solidFill>
                          <a:latin typeface="Times New Roman" pitchFamily="18" charset="0"/>
                          <a:ea typeface="+mn-ea"/>
                          <a:cs typeface="+mn-cs"/>
                        </a:rPr>
                        <a:t>预备知识</a:t>
                      </a:r>
                      <a:endParaRPr lang="de-DE" sz="2400" b="0" kern="1200" baseline="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1159244">
                <a:tc>
                  <a:txBody>
                    <a:bodyPr/>
                    <a:lstStyle/>
                    <a:p>
                      <a:pPr>
                        <a:buClr>
                          <a:srgbClr val="336699"/>
                        </a:buClr>
                        <a:buFont typeface="Wingdings" pitchFamily="2" charset="2"/>
                        <a:buNone/>
                      </a:pPr>
                      <a:r>
                        <a:rPr lang="zh-CN" altLang="en-US" sz="2400" kern="1200" baseline="0" dirty="0">
                          <a:solidFill>
                            <a:schemeClr val="dk1"/>
                          </a:solidFill>
                          <a:latin typeface="Times New Roman" pitchFamily="18" charset="0"/>
                          <a:ea typeface="+mn-ea"/>
                          <a:cs typeface="+mn-cs"/>
                        </a:rPr>
                        <a:t>考虑一个二类分类问题：</a:t>
                      </a:r>
                      <a:endParaRPr lang="de-DE" sz="2400" kern="1200" baseline="0" dirty="0">
                        <a:solidFill>
                          <a:schemeClr val="dk1"/>
                        </a:solidFill>
                        <a:latin typeface="Times New Roman" pitchFamily="18" charset="0"/>
                        <a:ea typeface="+mn-ea"/>
                        <a:cs typeface="+mn-cs"/>
                      </a:endParaRPr>
                    </a:p>
                    <a:p>
                      <a:pPr>
                        <a:buClr>
                          <a:srgbClr val="336699"/>
                        </a:buClr>
                        <a:buFont typeface="Wingdings" pitchFamily="2" charset="2"/>
                        <a:buChar char="§"/>
                      </a:pPr>
                      <a:r>
                        <a:rPr lang="en-US" sz="2400" kern="1200" baseline="0" dirty="0">
                          <a:solidFill>
                            <a:schemeClr val="dk1"/>
                          </a:solidFill>
                          <a:latin typeface="Times New Roman" pitchFamily="18" charset="0"/>
                          <a:ea typeface="+mn-ea"/>
                          <a:cs typeface="+mn-cs"/>
                        </a:rPr>
                        <a:t>   </a:t>
                      </a:r>
                      <a:r>
                        <a:rPr lang="en-US" sz="2400" i="1" kern="1200" baseline="0" dirty="0">
                          <a:solidFill>
                            <a:schemeClr val="dk1"/>
                          </a:solidFill>
                          <a:latin typeface="Times New Roman" pitchFamily="18" charset="0"/>
                          <a:ea typeface="+mn-ea"/>
                          <a:cs typeface="+mn-cs"/>
                        </a:rPr>
                        <a:t>x</a:t>
                      </a:r>
                      <a:r>
                        <a:rPr lang="en-US" sz="2400" i="1" kern="1200" baseline="-25000" dirty="0">
                          <a:solidFill>
                            <a:schemeClr val="dk1"/>
                          </a:solidFill>
                          <a:latin typeface="Times New Roman" pitchFamily="18" charset="0"/>
                          <a:ea typeface="+mn-ea"/>
                          <a:cs typeface="+mn-cs"/>
                        </a:rPr>
                        <a:t>i</a:t>
                      </a:r>
                      <a:r>
                        <a:rPr lang="en-US" sz="2400" kern="1200" baseline="0" dirty="0">
                          <a:solidFill>
                            <a:schemeClr val="dk1"/>
                          </a:solidFill>
                          <a:latin typeface="Times New Roman" pitchFamily="18" charset="0"/>
                          <a:ea typeface="+mn-ea"/>
                          <a:cs typeface="+mn-cs"/>
                        </a:rPr>
                        <a:t> </a:t>
                      </a:r>
                      <a:r>
                        <a:rPr lang="zh-CN" altLang="en-US" sz="2400" kern="1200" baseline="0" dirty="0">
                          <a:solidFill>
                            <a:schemeClr val="dk1"/>
                          </a:solidFill>
                          <a:latin typeface="Times New Roman" pitchFamily="18" charset="0"/>
                          <a:ea typeface="+mn-ea"/>
                          <a:cs typeface="+mn-cs"/>
                        </a:rPr>
                        <a:t>是输入向量</a:t>
                      </a:r>
                      <a:endParaRPr lang="en-US" altLang="zh-CN" sz="2400" kern="1200" baseline="0" dirty="0">
                        <a:solidFill>
                          <a:schemeClr val="dk1"/>
                        </a:solidFill>
                        <a:latin typeface="Times New Roman" pitchFamily="18" charset="0"/>
                        <a:ea typeface="+mn-ea"/>
                        <a:cs typeface="+mn-cs"/>
                      </a:endParaRPr>
                    </a:p>
                    <a:p>
                      <a:pPr>
                        <a:buClr>
                          <a:srgbClr val="336699"/>
                        </a:buClr>
                        <a:buFont typeface="Wingdings" pitchFamily="2" charset="2"/>
                        <a:buChar char="§"/>
                      </a:pPr>
                      <a:r>
                        <a:rPr lang="de-DE" sz="2400" kern="1200" baseline="0" dirty="0">
                          <a:solidFill>
                            <a:schemeClr val="dk1"/>
                          </a:solidFill>
                          <a:latin typeface="Times New Roman" pitchFamily="18" charset="0"/>
                          <a:ea typeface="+mn-ea"/>
                          <a:cs typeface="+mn-cs"/>
                        </a:rPr>
                        <a:t>   </a:t>
                      </a:r>
                      <a:r>
                        <a:rPr lang="de-DE" sz="2400" i="1" kern="1200" baseline="0" dirty="0">
                          <a:solidFill>
                            <a:schemeClr val="dk1"/>
                          </a:solidFill>
                          <a:latin typeface="Times New Roman" pitchFamily="18" charset="0"/>
                          <a:ea typeface="+mn-ea"/>
                          <a:cs typeface="+mn-cs"/>
                        </a:rPr>
                        <a:t>y</a:t>
                      </a:r>
                      <a:r>
                        <a:rPr lang="de-DE" sz="2400" i="1" kern="1200" baseline="-25000" dirty="0">
                          <a:solidFill>
                            <a:schemeClr val="dk1"/>
                          </a:solidFill>
                          <a:latin typeface="Times New Roman" pitchFamily="18" charset="0"/>
                          <a:ea typeface="+mn-ea"/>
                          <a:cs typeface="+mn-cs"/>
                        </a:rPr>
                        <a:t>i</a:t>
                      </a:r>
                      <a:r>
                        <a:rPr lang="de-DE" sz="2400" kern="1200" baseline="0" dirty="0">
                          <a:solidFill>
                            <a:schemeClr val="dk1"/>
                          </a:solidFill>
                          <a:latin typeface="Times New Roman" pitchFamily="18" charset="0"/>
                          <a:ea typeface="+mn-ea"/>
                          <a:cs typeface="+mn-cs"/>
                        </a:rPr>
                        <a:t> </a:t>
                      </a:r>
                      <a:r>
                        <a:rPr lang="zh-CN" altLang="en-US" sz="2400" kern="1200" baseline="0" dirty="0">
                          <a:solidFill>
                            <a:schemeClr val="dk1"/>
                          </a:solidFill>
                          <a:latin typeface="Times New Roman" pitchFamily="18" charset="0"/>
                          <a:ea typeface="+mn-ea"/>
                          <a:cs typeface="+mn-cs"/>
                        </a:rPr>
                        <a:t>是相应的标签</a:t>
                      </a:r>
                      <a:endParaRPr lang="de-DE" sz="2400" kern="1200" baseline="0" dirty="0">
                        <a:solidFill>
                          <a:schemeClr val="dk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428596" y="4643446"/>
          <a:ext cx="8072494" cy="195072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40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a:solidFill>
                            <a:schemeClr val="bg1"/>
                          </a:solidFill>
                          <a:latin typeface="Times New Roman" pitchFamily="18" charset="0"/>
                          <a:ea typeface="+mn-ea"/>
                          <a:cs typeface="+mn-cs"/>
                        </a:rPr>
                        <a:t>线性分类器定义为：</a:t>
                      </a:r>
                      <a:endParaRPr lang="en-US" sz="2400" b="0" kern="1200" baseline="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1114436">
                <a:tc>
                  <a:txBody>
                    <a:bodyPr/>
                    <a:lstStyle/>
                    <a:p>
                      <a:pPr rtl="0"/>
                      <a:r>
                        <a:rPr lang="de-DE" sz="2200" kern="1200" baseline="0" dirty="0">
                          <a:solidFill>
                            <a:schemeClr val="dk1"/>
                          </a:solidFill>
                          <a:latin typeface="Times New Roman" pitchFamily="18" charset="0"/>
                          <a:ea typeface="+mn-ea"/>
                          <a:cs typeface="+mn-cs"/>
                        </a:rPr>
                        <a:t>                                                                                                                                  (2)</a:t>
                      </a:r>
                    </a:p>
                    <a:p>
                      <a:endParaRPr lang="en-US" sz="2400" kern="1200" baseline="0" dirty="0">
                        <a:solidFill>
                          <a:schemeClr val="dk1"/>
                        </a:solidFill>
                        <a:latin typeface="Times New Roman" pitchFamily="18" charset="0"/>
                        <a:ea typeface="+mn-ea"/>
                        <a:cs typeface="+mn-cs"/>
                      </a:endParaRPr>
                    </a:p>
                    <a:p>
                      <a:r>
                        <a:rPr lang="zh-CN" altLang="en-US" sz="2400" kern="1200" baseline="0" dirty="0">
                          <a:solidFill>
                            <a:schemeClr val="dk1"/>
                          </a:solidFill>
                          <a:latin typeface="Times New Roman" pitchFamily="18" charset="0"/>
                          <a:ea typeface="+mn-ea"/>
                          <a:cs typeface="+mn-cs"/>
                        </a:rPr>
                        <a:t>结果为</a:t>
                      </a:r>
                      <a:r>
                        <a:rPr lang="en-US" sz="2400" kern="1200" baseline="0" dirty="0">
                          <a:solidFill>
                            <a:schemeClr val="dk1"/>
                          </a:solidFill>
                          <a:latin typeface="Times New Roman" pitchFamily="18" charset="0"/>
                          <a:ea typeface="+mn-ea"/>
                          <a:cs typeface="+mn-cs"/>
                        </a:rPr>
                        <a:t>−1 </a:t>
                      </a:r>
                      <a:r>
                        <a:rPr lang="zh-CN" altLang="en-US" sz="2400" kern="1200" baseline="0" dirty="0">
                          <a:solidFill>
                            <a:schemeClr val="dk1"/>
                          </a:solidFill>
                          <a:latin typeface="Times New Roman" pitchFamily="18" charset="0"/>
                          <a:ea typeface="+mn-ea"/>
                          <a:cs typeface="+mn-cs"/>
                        </a:rPr>
                        <a:t>表示属于一个类，为</a:t>
                      </a:r>
                      <a:r>
                        <a:rPr lang="en-US" sz="2400" kern="1200" baseline="0" dirty="0">
                          <a:solidFill>
                            <a:schemeClr val="dk1"/>
                          </a:solidFill>
                          <a:latin typeface="Times New Roman" pitchFamily="18" charset="0"/>
                          <a:ea typeface="+mn-ea"/>
                          <a:cs typeface="+mn-cs"/>
                        </a:rPr>
                        <a:t>+1 </a:t>
                      </a:r>
                      <a:r>
                        <a:rPr lang="zh-CN" altLang="en-US" sz="2400" kern="1200" baseline="0" dirty="0">
                          <a:solidFill>
                            <a:schemeClr val="dk1"/>
                          </a:solidFill>
                          <a:latin typeface="Times New Roman" pitchFamily="18" charset="0"/>
                          <a:ea typeface="+mn-ea"/>
                          <a:cs typeface="+mn-cs"/>
                        </a:rPr>
                        <a:t>表示属于另一个类</a:t>
                      </a:r>
                      <a:endParaRPr lang="de-DE" sz="2400" kern="1200" baseline="0" dirty="0">
                        <a:solidFill>
                          <a:schemeClr val="dk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graphicFrame>
        <p:nvGraphicFramePr>
          <p:cNvPr id="1055748" name="Object 4"/>
          <p:cNvGraphicFramePr>
            <a:graphicFrameLocks noChangeAspect="1"/>
          </p:cNvGraphicFramePr>
          <p:nvPr/>
        </p:nvGraphicFramePr>
        <p:xfrm>
          <a:off x="539552" y="3357562"/>
          <a:ext cx="368183" cy="108000"/>
        </p:xfrm>
        <a:graphic>
          <a:graphicData uri="http://schemas.openxmlformats.org/presentationml/2006/ole">
            <mc:AlternateContent xmlns:mc="http://schemas.openxmlformats.org/markup-compatibility/2006">
              <mc:Choice xmlns:v="urn:schemas-microsoft-com:vml" Requires="v">
                <p:oleObj spid="_x0000_s1272008" name="Vergelijking" r:id="rId4" imgW="190440" imgH="139680" progId="Equation.3">
                  <p:embed/>
                </p:oleObj>
              </mc:Choice>
              <mc:Fallback>
                <p:oleObj name="Vergelijking" r:id="rId4" imgW="190440" imgH="1396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357562"/>
                        <a:ext cx="368183" cy="1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395536" y="3308791"/>
            <a:ext cx="7858180" cy="1200329"/>
          </a:xfrm>
          <a:prstGeom prst="rect">
            <a:avLst/>
          </a:prstGeom>
        </p:spPr>
        <p:txBody>
          <a:bodyPr wrap="square">
            <a:spAutoFit/>
          </a:bodyPr>
          <a:lstStyle/>
          <a:p>
            <a:r>
              <a:rPr lang="en-US" dirty="0">
                <a:solidFill>
                  <a:schemeClr val="dk1"/>
                </a:solidFill>
                <a:latin typeface="Times New Roman" pitchFamily="18" charset="0"/>
                <a:ea typeface="黑体" pitchFamily="49" charset="-122"/>
              </a:rPr>
              <a:t> </a:t>
            </a:r>
            <a:r>
              <a:rPr lang="en-US" i="1" dirty="0">
                <a:solidFill>
                  <a:schemeClr val="dk1"/>
                </a:solidFill>
                <a:latin typeface="Times New Roman" pitchFamily="18" charset="0"/>
                <a:ea typeface="黑体" pitchFamily="49" charset="-122"/>
              </a:rPr>
              <a:t>x</a:t>
            </a:r>
            <a:r>
              <a:rPr lang="en-US" i="1" baseline="-25000" dirty="0">
                <a:solidFill>
                  <a:schemeClr val="dk1"/>
                </a:solidFill>
                <a:latin typeface="Times New Roman" pitchFamily="18" charset="0"/>
                <a:ea typeface="黑体" pitchFamily="49" charset="-122"/>
              </a:rPr>
              <a:t>i</a:t>
            </a:r>
            <a:r>
              <a:rPr lang="en-US" dirty="0">
                <a:solidFill>
                  <a:schemeClr val="dk1"/>
                </a:solidFill>
                <a:latin typeface="Times New Roman" pitchFamily="18" charset="0"/>
                <a:ea typeface="黑体" pitchFamily="49" charset="-122"/>
              </a:rPr>
              <a:t>  </a:t>
            </a:r>
            <a:r>
              <a:rPr lang="zh-CN" altLang="en-US" dirty="0">
                <a:solidFill>
                  <a:schemeClr val="dk1"/>
                </a:solidFill>
                <a:latin typeface="Times New Roman" pitchFamily="18" charset="0"/>
                <a:ea typeface="黑体" pitchFamily="49" charset="-122"/>
              </a:rPr>
              <a:t>代表的是一系列带标签点，称为输入空间</a:t>
            </a:r>
            <a:endParaRPr lang="en-US" dirty="0">
              <a:solidFill>
                <a:schemeClr val="dk1"/>
              </a:solidFill>
              <a:latin typeface="Times New Roman" pitchFamily="18" charset="0"/>
              <a:ea typeface="黑体" pitchFamily="49" charset="-122"/>
            </a:endParaRPr>
          </a:p>
          <a:p>
            <a:r>
              <a:rPr lang="zh-CN" altLang="en-US" dirty="0">
                <a:solidFill>
                  <a:schemeClr val="dk1"/>
                </a:solidFill>
                <a:latin typeface="Times New Roman" pitchFamily="18" charset="0"/>
                <a:ea typeface="黑体" pitchFamily="49" charset="-122"/>
              </a:rPr>
              <a:t>对于</a:t>
            </a:r>
            <a:r>
              <a:rPr lang="en-US" altLang="zh-CN" dirty="0">
                <a:solidFill>
                  <a:schemeClr val="dk1"/>
                </a:solidFill>
                <a:latin typeface="Times New Roman" pitchFamily="18" charset="0"/>
                <a:ea typeface="黑体" pitchFamily="49" charset="-122"/>
              </a:rPr>
              <a:t>SVM</a:t>
            </a:r>
            <a:r>
              <a:rPr lang="zh-CN" altLang="en-US" dirty="0">
                <a:solidFill>
                  <a:schemeClr val="dk1"/>
                </a:solidFill>
                <a:latin typeface="Times New Roman" pitchFamily="18" charset="0"/>
                <a:ea typeface="黑体" pitchFamily="49" charset="-122"/>
              </a:rPr>
              <a:t>，两类的标签分别用</a:t>
            </a:r>
            <a:r>
              <a:rPr lang="en-US" dirty="0">
                <a:solidFill>
                  <a:schemeClr val="dk1"/>
                </a:solidFill>
                <a:latin typeface="Times New Roman" pitchFamily="18" charset="0"/>
                <a:ea typeface="黑体" pitchFamily="49" charset="-122"/>
              </a:rPr>
              <a:t>+1 </a:t>
            </a:r>
            <a:r>
              <a:rPr lang="zh-CN" altLang="en-US" dirty="0">
                <a:solidFill>
                  <a:schemeClr val="dk1"/>
                </a:solidFill>
                <a:latin typeface="Times New Roman" pitchFamily="18" charset="0"/>
                <a:ea typeface="黑体" pitchFamily="49" charset="-122"/>
              </a:rPr>
              <a:t>和</a:t>
            </a:r>
            <a:r>
              <a:rPr lang="en-US" dirty="0">
                <a:solidFill>
                  <a:schemeClr val="dk1"/>
                </a:solidFill>
                <a:latin typeface="Times New Roman" pitchFamily="18" charset="0"/>
                <a:ea typeface="黑体" pitchFamily="49" charset="-122"/>
              </a:rPr>
              <a:t> −1</a:t>
            </a:r>
            <a:r>
              <a:rPr lang="zh-CN" altLang="en-US" dirty="0">
                <a:solidFill>
                  <a:schemeClr val="dk1"/>
                </a:solidFill>
                <a:latin typeface="Times New Roman" pitchFamily="18" charset="0"/>
                <a:ea typeface="黑体" pitchFamily="49" charset="-122"/>
              </a:rPr>
              <a:t>来标记，截距用</a:t>
            </a:r>
            <a:r>
              <a:rPr lang="en-US" i="1" dirty="0">
                <a:solidFill>
                  <a:schemeClr val="dk1"/>
                </a:solidFill>
                <a:latin typeface="Times New Roman" pitchFamily="18" charset="0"/>
                <a:ea typeface="黑体" pitchFamily="49" charset="-122"/>
              </a:rPr>
              <a:t>b</a:t>
            </a:r>
            <a:r>
              <a:rPr lang="zh-CN" altLang="en-US" dirty="0">
                <a:solidFill>
                  <a:schemeClr val="dk1"/>
                </a:solidFill>
                <a:latin typeface="Times New Roman" pitchFamily="18" charset="0"/>
                <a:ea typeface="黑体" pitchFamily="49" charset="-122"/>
              </a:rPr>
              <a:t>来代表</a:t>
            </a:r>
            <a:endParaRPr lang="en-US" dirty="0">
              <a:solidFill>
                <a:schemeClr val="dk1"/>
              </a:solidFill>
              <a:latin typeface="Times New Roman" pitchFamily="18" charset="0"/>
              <a:ea typeface="黑体" pitchFamily="49" charset="-122"/>
            </a:endParaRPr>
          </a:p>
        </p:txBody>
      </p:sp>
      <p:pic>
        <p:nvPicPr>
          <p:cNvPr id="14" name="Picture 13" descr="1529.png"/>
          <p:cNvPicPr>
            <a:picLocks noChangeAspect="1"/>
          </p:cNvPicPr>
          <p:nvPr/>
        </p:nvPicPr>
        <p:blipFill>
          <a:blip r:embed="rId6" cstate="print"/>
          <a:stretch>
            <a:fillRect/>
          </a:stretch>
        </p:blipFill>
        <p:spPr>
          <a:xfrm>
            <a:off x="2357422" y="5445224"/>
            <a:ext cx="2955665" cy="454718"/>
          </a:xfrm>
          <a:prstGeom prst="rect">
            <a:avLst/>
          </a:prstGeom>
        </p:spPr>
      </p:pic>
      <p:graphicFrame>
        <p:nvGraphicFramePr>
          <p:cNvPr id="15" name="Object 14"/>
          <p:cNvGraphicFramePr>
            <a:graphicFrameLocks noChangeAspect="1"/>
          </p:cNvGraphicFramePr>
          <p:nvPr/>
        </p:nvGraphicFramePr>
        <p:xfrm>
          <a:off x="857225" y="2408400"/>
          <a:ext cx="147273" cy="108000"/>
        </p:xfrm>
        <a:graphic>
          <a:graphicData uri="http://schemas.openxmlformats.org/presentationml/2006/ole">
            <mc:AlternateContent xmlns:mc="http://schemas.openxmlformats.org/markup-compatibility/2006">
              <mc:Choice xmlns:v="urn:schemas-microsoft-com:vml" Requires="v">
                <p:oleObj spid="_x0000_s1272009" name="Vergelijking" r:id="rId7" imgW="190440" imgH="139680" progId="Equation.3">
                  <p:embed/>
                </p:oleObj>
              </mc:Choice>
              <mc:Fallback>
                <p:oleObj name="Vergelijking" r:id="rId7" imgW="190440" imgH="1396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25" y="2408400"/>
                        <a:ext cx="147273" cy="1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函数间隔</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Functional Margin)</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graphicFrame>
        <p:nvGraphicFramePr>
          <p:cNvPr id="9" name="Table 8"/>
          <p:cNvGraphicFramePr>
            <a:graphicFrameLocks noGrp="1"/>
          </p:cNvGraphicFramePr>
          <p:nvPr/>
        </p:nvGraphicFramePr>
        <p:xfrm>
          <a:off x="571472" y="2319350"/>
          <a:ext cx="8072494" cy="256032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40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bg1"/>
                          </a:solidFill>
                          <a:latin typeface="Times New Roman" pitchFamily="18" charset="0"/>
                          <a:ea typeface="+mn-ea"/>
                          <a:cs typeface="+mn-cs"/>
                        </a:rPr>
                        <a:t>函数间隔</a:t>
                      </a:r>
                      <a:endParaRPr lang="de-DE" sz="2400" b="0" kern="120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1114436">
                <a:tc>
                  <a:txBody>
                    <a:bodyPr/>
                    <a:lstStyle/>
                    <a:p>
                      <a:r>
                        <a:rPr lang="zh-CN" altLang="en-US" sz="2200" i="0" kern="1200" dirty="0">
                          <a:solidFill>
                            <a:schemeClr val="tx1"/>
                          </a:solidFill>
                          <a:latin typeface="Times New Roman" pitchFamily="18" charset="0"/>
                          <a:ea typeface="+mn-ea"/>
                          <a:cs typeface="+mn-cs"/>
                        </a:rPr>
                        <a:t>第</a:t>
                      </a:r>
                      <a:r>
                        <a:rPr lang="en-US" sz="2200" i="1" kern="1200" dirty="0" err="1">
                          <a:solidFill>
                            <a:schemeClr val="tx1"/>
                          </a:solidFill>
                          <a:latin typeface="Times New Roman" pitchFamily="18" charset="0"/>
                          <a:ea typeface="+mn-ea"/>
                          <a:cs typeface="+mn-cs"/>
                        </a:rPr>
                        <a:t>i</a:t>
                      </a:r>
                      <a:r>
                        <a:rPr lang="zh-CN" altLang="en-US" sz="2200" i="0" kern="1200" dirty="0">
                          <a:solidFill>
                            <a:schemeClr val="tx1"/>
                          </a:solidFill>
                          <a:latin typeface="Times New Roman" pitchFamily="18" charset="0"/>
                          <a:ea typeface="+mn-ea"/>
                          <a:cs typeface="+mn-cs"/>
                        </a:rPr>
                        <a:t>个样例</a:t>
                      </a:r>
                      <a:r>
                        <a:rPr lang="en-US" sz="2200" i="0" kern="1200" dirty="0">
                          <a:solidFill>
                            <a:schemeClr val="tx1"/>
                          </a:solidFill>
                          <a:latin typeface="Times New Roman" pitchFamily="18" charset="0"/>
                          <a:ea typeface="+mn-ea"/>
                          <a:cs typeface="+mn-cs"/>
                        </a:rPr>
                        <a:t> </a:t>
                      </a:r>
                      <a:r>
                        <a:rPr lang="en-US" sz="2200" i="1" kern="1200" dirty="0">
                          <a:solidFill>
                            <a:schemeClr val="tx1"/>
                          </a:solidFill>
                          <a:latin typeface="Times New Roman" pitchFamily="18" charset="0"/>
                          <a:ea typeface="+mn-ea"/>
                          <a:cs typeface="+mn-cs"/>
                        </a:rPr>
                        <a:t>x</a:t>
                      </a:r>
                      <a:r>
                        <a:rPr lang="en-US" sz="2200" i="1" kern="1200" baseline="-25000" dirty="0">
                          <a:solidFill>
                            <a:schemeClr val="tx1"/>
                          </a:solidFill>
                          <a:latin typeface="Times New Roman" pitchFamily="18" charset="0"/>
                          <a:ea typeface="+mn-ea"/>
                          <a:cs typeface="+mn-cs"/>
                        </a:rPr>
                        <a:t>i </a:t>
                      </a:r>
                      <a:r>
                        <a:rPr lang="en-US" sz="2200" kern="1200" dirty="0">
                          <a:solidFill>
                            <a:schemeClr val="tx1"/>
                          </a:solidFill>
                          <a:latin typeface="Times New Roman" pitchFamily="18" charset="0"/>
                          <a:ea typeface="+mn-ea"/>
                          <a:cs typeface="+mn-cs"/>
                        </a:rPr>
                        <a:t> </a:t>
                      </a:r>
                      <a:r>
                        <a:rPr lang="zh-CN" altLang="en-US" sz="2200" kern="1200" dirty="0">
                          <a:solidFill>
                            <a:schemeClr val="tx1"/>
                          </a:solidFill>
                          <a:latin typeface="Times New Roman" pitchFamily="18" charset="0"/>
                          <a:ea typeface="+mn-ea"/>
                          <a:cs typeface="+mn-cs"/>
                        </a:rPr>
                        <a:t>到超平面</a:t>
                      </a:r>
                      <a:r>
                        <a:rPr lang="en-US" altLang="zh-CN" sz="2200" kern="1200" dirty="0">
                          <a:solidFill>
                            <a:schemeClr val="tx1"/>
                          </a:solidFill>
                          <a:latin typeface="Times New Roman" pitchFamily="18" charset="0"/>
                          <a:ea typeface="+mn-ea"/>
                          <a:cs typeface="+mn-cs"/>
                        </a:rPr>
                        <a:t>&lt;</a:t>
                      </a:r>
                      <a:r>
                        <a:rPr lang="en-US" altLang="zh-CN" sz="2200" i="1" kern="1200" dirty="0" err="1">
                          <a:solidFill>
                            <a:schemeClr val="tx1"/>
                          </a:solidFill>
                          <a:latin typeface="Times New Roman" pitchFamily="18" charset="0"/>
                          <a:ea typeface="+mn-ea"/>
                          <a:cs typeface="+mn-cs"/>
                        </a:rPr>
                        <a:t>w</a:t>
                      </a:r>
                      <a:r>
                        <a:rPr lang="en-US" altLang="zh-CN" sz="2200" kern="1200" dirty="0" err="1">
                          <a:solidFill>
                            <a:schemeClr val="tx1"/>
                          </a:solidFill>
                          <a:latin typeface="Times New Roman" pitchFamily="18" charset="0"/>
                          <a:ea typeface="+mn-ea"/>
                          <a:cs typeface="+mn-cs"/>
                        </a:rPr>
                        <a:t>,</a:t>
                      </a:r>
                      <a:r>
                        <a:rPr lang="en-US" altLang="zh-CN" sz="2200" i="1" kern="1200" dirty="0" err="1">
                          <a:solidFill>
                            <a:schemeClr val="tx1"/>
                          </a:solidFill>
                          <a:latin typeface="Times New Roman" pitchFamily="18" charset="0"/>
                          <a:ea typeface="+mn-ea"/>
                          <a:cs typeface="+mn-cs"/>
                        </a:rPr>
                        <a:t>b</a:t>
                      </a:r>
                      <a:r>
                        <a:rPr lang="en-US" altLang="zh-CN" sz="2200" kern="1200" dirty="0">
                          <a:solidFill>
                            <a:schemeClr val="tx1"/>
                          </a:solidFill>
                          <a:latin typeface="Times New Roman" pitchFamily="18" charset="0"/>
                          <a:ea typeface="+mn-ea"/>
                          <a:cs typeface="+mn-cs"/>
                        </a:rPr>
                        <a:t>&gt;</a:t>
                      </a:r>
                      <a:r>
                        <a:rPr lang="zh-CN" altLang="en-US" sz="2200" kern="1200" dirty="0">
                          <a:solidFill>
                            <a:schemeClr val="tx1"/>
                          </a:solidFill>
                          <a:latin typeface="Times New Roman" pitchFamily="18" charset="0"/>
                          <a:ea typeface="+mn-ea"/>
                          <a:cs typeface="+mn-cs"/>
                        </a:rPr>
                        <a:t>的距离为：</a:t>
                      </a:r>
                      <a:endParaRPr lang="en-US" sz="2200" kern="1200" dirty="0">
                        <a:solidFill>
                          <a:schemeClr val="tx1"/>
                        </a:solidFill>
                        <a:latin typeface="Times New Roman" pitchFamily="18" charset="0"/>
                        <a:ea typeface="+mn-ea"/>
                        <a:cs typeface="+mn-cs"/>
                      </a:endParaRPr>
                    </a:p>
                    <a:p>
                      <a:r>
                        <a:rPr lang="en-US" sz="2200" kern="1200" baseline="0" dirty="0">
                          <a:solidFill>
                            <a:schemeClr val="tx1"/>
                          </a:solidFill>
                          <a:latin typeface="Times New Roman" pitchFamily="18" charset="0"/>
                          <a:ea typeface="+mn-ea"/>
                          <a:cs typeface="+mn-cs"/>
                        </a:rPr>
                        <a:t>                              </a:t>
                      </a:r>
                      <a:r>
                        <a:rPr lang="en-US" sz="2200" i="1" kern="1200" baseline="0" dirty="0" err="1">
                          <a:solidFill>
                            <a:schemeClr val="tx1"/>
                          </a:solidFill>
                          <a:latin typeface="Times New Roman" pitchFamily="18" charset="0"/>
                          <a:ea typeface="+mn-ea"/>
                          <a:cs typeface="+mn-cs"/>
                        </a:rPr>
                        <a:t>y</a:t>
                      </a:r>
                      <a:r>
                        <a:rPr lang="en-US" sz="2200" i="1" kern="1200" baseline="-25000" dirty="0" err="1">
                          <a:solidFill>
                            <a:schemeClr val="tx1"/>
                          </a:solidFill>
                          <a:latin typeface="Times New Roman" pitchFamily="18" charset="0"/>
                          <a:ea typeface="+mn-ea"/>
                          <a:cs typeface="+mn-cs"/>
                        </a:rPr>
                        <a:t>i</a:t>
                      </a:r>
                      <a:r>
                        <a:rPr lang="en-US" sz="2200" kern="1200" baseline="0" dirty="0">
                          <a:solidFill>
                            <a:schemeClr val="tx1"/>
                          </a:solidFill>
                          <a:latin typeface="Times New Roman" pitchFamily="18" charset="0"/>
                          <a:ea typeface="+mn-ea"/>
                          <a:cs typeface="+mn-cs"/>
                        </a:rPr>
                        <a:t>(</a:t>
                      </a:r>
                      <a:r>
                        <a:rPr lang="en-US" sz="2200" i="1" kern="1200" baseline="0" dirty="0" err="1">
                          <a:solidFill>
                            <a:schemeClr val="tx1"/>
                          </a:solidFill>
                          <a:latin typeface="Times New Roman" pitchFamily="18" charset="0"/>
                          <a:ea typeface="+mn-ea"/>
                          <a:cs typeface="+mn-cs"/>
                        </a:rPr>
                        <a:t>w</a:t>
                      </a:r>
                      <a:r>
                        <a:rPr lang="en-US" sz="2200" kern="1200" baseline="30000" dirty="0" err="1">
                          <a:solidFill>
                            <a:schemeClr val="tx1"/>
                          </a:solidFill>
                          <a:latin typeface="Times New Roman" pitchFamily="18" charset="0"/>
                          <a:ea typeface="+mn-ea"/>
                          <a:cs typeface="+mn-cs"/>
                        </a:rPr>
                        <a:t>T</a:t>
                      </a:r>
                      <a:r>
                        <a:rPr lang="en-US" sz="2200" i="1" kern="1200" baseline="0" dirty="0" err="1">
                          <a:solidFill>
                            <a:schemeClr val="tx1"/>
                          </a:solidFill>
                          <a:latin typeface="Times New Roman" pitchFamily="18" charset="0"/>
                          <a:ea typeface="+mn-ea"/>
                          <a:cs typeface="+mn-cs"/>
                        </a:rPr>
                        <a:t>x</a:t>
                      </a:r>
                      <a:r>
                        <a:rPr lang="en-US" sz="2200" i="1" kern="1200" baseline="-25000" dirty="0" err="1">
                          <a:solidFill>
                            <a:schemeClr val="tx1"/>
                          </a:solidFill>
                          <a:latin typeface="Times New Roman" pitchFamily="18" charset="0"/>
                          <a:ea typeface="+mn-ea"/>
                          <a:cs typeface="+mn-cs"/>
                        </a:rPr>
                        <a:t>i</a:t>
                      </a:r>
                      <a:r>
                        <a:rPr lang="en-US" sz="2200" kern="1200" baseline="0" dirty="0" err="1">
                          <a:solidFill>
                            <a:schemeClr val="tx1"/>
                          </a:solidFill>
                          <a:latin typeface="Times New Roman" pitchFamily="18" charset="0"/>
                          <a:ea typeface="+mn-ea"/>
                          <a:cs typeface="+mn-cs"/>
                        </a:rPr>
                        <a:t>+b</a:t>
                      </a:r>
                      <a:r>
                        <a:rPr lang="en-US" sz="2200" kern="1200" baseline="0" dirty="0">
                          <a:solidFill>
                            <a:schemeClr val="tx1"/>
                          </a:solidFill>
                          <a:latin typeface="Times New Roman" pitchFamily="18" charset="0"/>
                          <a:ea typeface="+mn-ea"/>
                          <a:cs typeface="+mn-cs"/>
                        </a:rPr>
                        <a:t>)</a:t>
                      </a:r>
                      <a:endParaRPr lang="en-US" sz="2200" kern="1200" dirty="0">
                        <a:solidFill>
                          <a:schemeClr val="tx1"/>
                        </a:solidFill>
                        <a:latin typeface="Times New Roman" pitchFamily="18" charset="0"/>
                        <a:ea typeface="+mn-ea"/>
                        <a:cs typeface="+mn-cs"/>
                      </a:endParaRPr>
                    </a:p>
                    <a:p>
                      <a:endParaRPr lang="en-US" sz="2200" kern="1200" dirty="0">
                        <a:solidFill>
                          <a:schemeClr val="tx1"/>
                        </a:solidFill>
                        <a:latin typeface="Times New Roman" pitchFamily="18" charset="0"/>
                        <a:ea typeface="+mn-ea"/>
                        <a:cs typeface="+mn-cs"/>
                      </a:endParaRPr>
                    </a:p>
                    <a:p>
                      <a:r>
                        <a:rPr lang="zh-CN" altLang="en-US" sz="2200" kern="1200" dirty="0">
                          <a:solidFill>
                            <a:schemeClr val="tx1"/>
                          </a:solidFill>
                          <a:latin typeface="Times New Roman" pitchFamily="18" charset="0"/>
                          <a:ea typeface="+mn-ea"/>
                          <a:cs typeface="+mn-cs"/>
                        </a:rPr>
                        <a:t>对于决策平面来说，某个数据集的函数间隔是数据集点中最小函数间隔的</a:t>
                      </a:r>
                      <a:r>
                        <a:rPr lang="en-US" altLang="zh-CN" sz="2200" kern="1200" dirty="0">
                          <a:solidFill>
                            <a:schemeClr val="tx1"/>
                          </a:solidFill>
                          <a:latin typeface="Times New Roman" pitchFamily="18" charset="0"/>
                          <a:ea typeface="+mn-ea"/>
                          <a:cs typeface="+mn-cs"/>
                        </a:rPr>
                        <a:t>2</a:t>
                      </a:r>
                      <a:r>
                        <a:rPr lang="zh-CN" altLang="en-US" sz="2200" kern="1200" dirty="0">
                          <a:solidFill>
                            <a:schemeClr val="tx1"/>
                          </a:solidFill>
                          <a:latin typeface="Times New Roman" pitchFamily="18" charset="0"/>
                          <a:ea typeface="+mn-ea"/>
                          <a:cs typeface="+mn-cs"/>
                        </a:rPr>
                        <a:t>倍</a:t>
                      </a:r>
                      <a:endParaRPr lang="en-US" altLang="zh-CN" sz="2200" kern="1200" dirty="0">
                        <a:solidFill>
                          <a:schemeClr val="tx1"/>
                        </a:solidFill>
                        <a:latin typeface="Times New Roman" pitchFamily="18" charset="0"/>
                        <a:ea typeface="+mn-ea"/>
                        <a:cs typeface="+mn-cs"/>
                      </a:endParaRPr>
                    </a:p>
                    <a:p>
                      <a:r>
                        <a:rPr lang="en-US" sz="2200" kern="1200" dirty="0">
                          <a:solidFill>
                            <a:schemeClr val="tx1"/>
                          </a:solidFill>
                          <a:latin typeface="Times New Roman" pitchFamily="18" charset="0"/>
                          <a:ea typeface="+mn-ea"/>
                          <a:cs typeface="+mn-cs"/>
                        </a:rPr>
                        <a:t>2</a:t>
                      </a:r>
                      <a:r>
                        <a:rPr lang="zh-CN" altLang="en-US" sz="2200" kern="1200" dirty="0">
                          <a:solidFill>
                            <a:schemeClr val="tx1"/>
                          </a:solidFill>
                          <a:latin typeface="Times New Roman" pitchFamily="18" charset="0"/>
                          <a:ea typeface="+mn-ea"/>
                          <a:cs typeface="+mn-cs"/>
                        </a:rPr>
                        <a:t>倍这个因子来自对整个间隔宽度的计算</a:t>
                      </a:r>
                      <a:endParaRPr lang="de-DE" sz="22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graphicFrame>
        <p:nvGraphicFramePr>
          <p:cNvPr id="1055747" name="Object 3"/>
          <p:cNvGraphicFramePr>
            <a:graphicFrameLocks noChangeAspect="1"/>
          </p:cNvGraphicFramePr>
          <p:nvPr>
            <p:extLst>
              <p:ext uri="{D42A27DB-BD31-4B8C-83A1-F6EECF244321}">
                <p14:modId xmlns:p14="http://schemas.microsoft.com/office/powerpoint/2010/main" val="1800517454"/>
              </p:ext>
            </p:extLst>
          </p:nvPr>
        </p:nvGraphicFramePr>
        <p:xfrm>
          <a:off x="3953749" y="5157192"/>
          <a:ext cx="186203" cy="108000"/>
        </p:xfrm>
        <a:graphic>
          <a:graphicData uri="http://schemas.openxmlformats.org/presentationml/2006/ole">
            <mc:AlternateContent xmlns:mc="http://schemas.openxmlformats.org/markup-compatibility/2006">
              <mc:Choice xmlns:v="urn:schemas-microsoft-com:vml" Requires="v">
                <p:oleObj spid="_x0000_s1273444" name="Vergelijking" r:id="rId4" imgW="190440" imgH="139680" progId="Equation.3">
                  <p:embed/>
                </p:oleObj>
              </mc:Choice>
              <mc:Fallback>
                <p:oleObj name="Vergelijking" r:id="rId4" imgW="190440" imgH="139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3749" y="5157192"/>
                        <a:ext cx="186203" cy="1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5748" name="Object 4"/>
          <p:cNvGraphicFramePr>
            <a:graphicFrameLocks noChangeAspect="1"/>
          </p:cNvGraphicFramePr>
          <p:nvPr/>
        </p:nvGraphicFramePr>
        <p:xfrm>
          <a:off x="1899561" y="2857496"/>
          <a:ext cx="368183" cy="108000"/>
        </p:xfrm>
        <a:graphic>
          <a:graphicData uri="http://schemas.openxmlformats.org/presentationml/2006/ole">
            <mc:AlternateContent xmlns:mc="http://schemas.openxmlformats.org/markup-compatibility/2006">
              <mc:Choice xmlns:v="urn:schemas-microsoft-com:vml" Requires="v">
                <p:oleObj spid="_x0000_s1273445" name="Vergelijking" r:id="rId6" imgW="190440" imgH="139680" progId="Equation.3">
                  <p:embed/>
                </p:oleObj>
              </mc:Choice>
              <mc:Fallback>
                <p:oleObj name="Vergelijking" r:id="rId6" imgW="190440" imgH="1396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561" y="2857496"/>
                        <a:ext cx="368183" cy="1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1"/>
          <p:cNvSpPr/>
          <p:nvPr/>
        </p:nvSpPr>
        <p:spPr>
          <a:xfrm>
            <a:off x="500034" y="1671191"/>
            <a:ext cx="8501122" cy="461665"/>
          </a:xfrm>
          <a:prstGeom prst="rect">
            <a:avLst/>
          </a:prstGeom>
        </p:spPr>
        <p:txBody>
          <a:bodyPr wrap="square">
            <a:spAutoFit/>
          </a:bodyPr>
          <a:lstStyle/>
          <a:p>
            <a:r>
              <a:rPr lang="zh-CN" altLang="en-US" dirty="0">
                <a:solidFill>
                  <a:schemeClr val="tx1"/>
                </a:solidFill>
                <a:latin typeface="Times New Roman" pitchFamily="18" charset="0"/>
                <a:ea typeface="黑体" pitchFamily="49" charset="-122"/>
              </a:rPr>
              <a:t>如果某个点远离决策分类面，那么可以确信该点的类别归属</a:t>
            </a:r>
            <a:endParaRPr lang="en-US" dirty="0">
              <a:solidFill>
                <a:schemeClr val="tx1"/>
              </a:solidFill>
              <a:latin typeface="Times New Roman" pitchFamily="18" charset="0"/>
              <a:ea typeface="黑体" pitchFamily="49" charset="-122"/>
            </a:endParaRPr>
          </a:p>
        </p:txBody>
      </p:sp>
      <p:sp>
        <p:nvSpPr>
          <p:cNvPr id="13" name="Rectangle 12"/>
          <p:cNvSpPr/>
          <p:nvPr/>
        </p:nvSpPr>
        <p:spPr>
          <a:xfrm>
            <a:off x="500034" y="5157192"/>
            <a:ext cx="7858180" cy="830997"/>
          </a:xfrm>
          <a:prstGeom prst="rect">
            <a:avLst/>
          </a:prstGeom>
        </p:spPr>
        <p:txBody>
          <a:bodyPr wrap="square">
            <a:spAutoFit/>
          </a:bodyPr>
          <a:lstStyle/>
          <a:p>
            <a:r>
              <a:rPr lang="zh-CN" altLang="en-US" dirty="0">
                <a:solidFill>
                  <a:schemeClr val="tx1"/>
                </a:solidFill>
                <a:latin typeface="Times New Roman" pitchFamily="18" charset="0"/>
                <a:ea typeface="黑体" pitchFamily="49" charset="-122"/>
              </a:rPr>
              <a:t>但是，我们可以通过放大</a:t>
            </a:r>
            <a:r>
              <a:rPr lang="en-US" i="1" dirty="0">
                <a:solidFill>
                  <a:schemeClr val="tx1"/>
                </a:solidFill>
                <a:latin typeface="Times New Roman" pitchFamily="18" charset="0"/>
                <a:ea typeface="黑体" pitchFamily="49" charset="-122"/>
              </a:rPr>
              <a:t>w</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a:t>
            </a:r>
            <a:r>
              <a:rPr lang="en-US" altLang="zh-CN"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来获得我们所需要的任意函数间隔，因此，我们需要对向量</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w</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的大小加以限制</a:t>
            </a:r>
            <a:endParaRPr lang="en-US" dirty="0">
              <a:solidFill>
                <a:schemeClr val="tx1"/>
              </a:solidFill>
              <a:latin typeface="Times New Roman" pitchFamily="18" charset="0"/>
              <a:ea typeface="黑体" pitchFamily="49" charset="-122"/>
            </a:endParaRPr>
          </a:p>
        </p:txBody>
      </p:sp>
      <p:graphicFrame>
        <p:nvGraphicFramePr>
          <p:cNvPr id="1272838" name="Object 6"/>
          <p:cNvGraphicFramePr>
            <a:graphicFrameLocks noChangeAspect="1"/>
          </p:cNvGraphicFramePr>
          <p:nvPr/>
        </p:nvGraphicFramePr>
        <p:xfrm>
          <a:off x="3483620" y="2852936"/>
          <a:ext cx="368300" cy="107950"/>
        </p:xfrm>
        <a:graphic>
          <a:graphicData uri="http://schemas.openxmlformats.org/presentationml/2006/ole">
            <mc:AlternateContent xmlns:mc="http://schemas.openxmlformats.org/markup-compatibility/2006">
              <mc:Choice xmlns:v="urn:schemas-microsoft-com:vml" Requires="v">
                <p:oleObj spid="_x0000_s1273446" name="Vergelijking" r:id="rId7" imgW="190440" imgH="139680" progId="Equation.3">
                  <p:embed/>
                </p:oleObj>
              </mc:Choice>
              <mc:Fallback>
                <p:oleObj name="Vergelijking" r:id="rId7" imgW="190440" imgH="1396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3620" y="2852936"/>
                        <a:ext cx="368300" cy="10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2839" name="Object 7"/>
          <p:cNvGraphicFramePr>
            <a:graphicFrameLocks noChangeAspect="1"/>
          </p:cNvGraphicFramePr>
          <p:nvPr/>
        </p:nvGraphicFramePr>
        <p:xfrm>
          <a:off x="2835548" y="3177034"/>
          <a:ext cx="368300" cy="107950"/>
        </p:xfrm>
        <a:graphic>
          <a:graphicData uri="http://schemas.openxmlformats.org/presentationml/2006/ole">
            <mc:AlternateContent xmlns:mc="http://schemas.openxmlformats.org/markup-compatibility/2006">
              <mc:Choice xmlns:v="urn:schemas-microsoft-com:vml" Requires="v">
                <p:oleObj spid="_x0000_s1273447" name="Vergelijking" r:id="rId8" imgW="190440" imgH="139680" progId="Equation.3">
                  <p:embed/>
                </p:oleObj>
              </mc:Choice>
              <mc:Fallback>
                <p:oleObj name="Vergelijking" r:id="rId8" imgW="190440" imgH="13968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548" y="3177034"/>
                        <a:ext cx="368300" cy="10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2840" name="Object 8"/>
          <p:cNvGraphicFramePr>
            <a:graphicFrameLocks noChangeAspect="1"/>
          </p:cNvGraphicFramePr>
          <p:nvPr/>
        </p:nvGraphicFramePr>
        <p:xfrm>
          <a:off x="3123580" y="3177034"/>
          <a:ext cx="368300" cy="107950"/>
        </p:xfrm>
        <a:graphic>
          <a:graphicData uri="http://schemas.openxmlformats.org/presentationml/2006/ole">
            <mc:AlternateContent xmlns:mc="http://schemas.openxmlformats.org/markup-compatibility/2006">
              <mc:Choice xmlns:v="urn:schemas-microsoft-com:vml" Requires="v">
                <p:oleObj spid="_x0000_s1273448" name="Vergelijking" r:id="rId9" imgW="190440" imgH="139680" progId="Equation.3">
                  <p:embed/>
                </p:oleObj>
              </mc:Choice>
              <mc:Fallback>
                <p:oleObj name="Vergelijking" r:id="rId9" imgW="190440" imgH="13968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3580" y="3177034"/>
                        <a:ext cx="368300" cy="10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2841" name="Object 9"/>
          <p:cNvGraphicFramePr>
            <a:graphicFrameLocks noChangeAspect="1"/>
          </p:cNvGraphicFramePr>
          <p:nvPr>
            <p:extLst>
              <p:ext uri="{D42A27DB-BD31-4B8C-83A1-F6EECF244321}">
                <p14:modId xmlns:p14="http://schemas.microsoft.com/office/powerpoint/2010/main" val="4037777021"/>
              </p:ext>
            </p:extLst>
          </p:nvPr>
        </p:nvGraphicFramePr>
        <p:xfrm>
          <a:off x="5283820" y="5553298"/>
          <a:ext cx="368300" cy="107950"/>
        </p:xfrm>
        <a:graphic>
          <a:graphicData uri="http://schemas.openxmlformats.org/presentationml/2006/ole">
            <mc:AlternateContent xmlns:mc="http://schemas.openxmlformats.org/markup-compatibility/2006">
              <mc:Choice xmlns:v="urn:schemas-microsoft-com:vml" Requires="v">
                <p:oleObj spid="_x0000_s1273449" name="Vergelijking" r:id="rId10" imgW="190440" imgH="139680" progId="Equation.3">
                  <p:embed/>
                </p:oleObj>
              </mc:Choice>
              <mc:Fallback>
                <p:oleObj name="Vergelijking" r:id="rId10" imgW="190440" imgH="13968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3820" y="5553298"/>
                        <a:ext cx="368300" cy="10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几何间隔</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Geometric margin)</a:t>
            </a:r>
          </a:p>
        </p:txBody>
      </p:sp>
      <p:sp>
        <p:nvSpPr>
          <p:cNvPr id="84996" name="Text Box 3"/>
          <p:cNvSpPr txBox="1">
            <a:spLocks noChangeArrowheads="1"/>
          </p:cNvSpPr>
          <p:nvPr/>
        </p:nvSpPr>
        <p:spPr bwMode="auto">
          <a:xfrm>
            <a:off x="214282" y="1500198"/>
            <a:ext cx="8643998" cy="4809122"/>
          </a:xfrm>
          <a:prstGeom prst="rect">
            <a:avLst/>
          </a:prstGeom>
          <a:noFill/>
          <a:ln w="9525">
            <a:noFill/>
            <a:round/>
            <a:headEnd/>
            <a:tailEnd/>
          </a:ln>
        </p:spPr>
        <p:txBody>
          <a:bodyPr/>
          <a:lstStyle/>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b="1" dirty="0">
                <a:solidFill>
                  <a:schemeClr val="tx1"/>
                </a:solidFill>
                <a:latin typeface="Times New Roman" pitchFamily="18" charset="0"/>
                <a:ea typeface="黑体" pitchFamily="49" charset="-122"/>
              </a:rPr>
              <a:t>分类器的几何间隔</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中间空白带的最大宽度，该空白带可以用于将两类支持向量分开</a:t>
            </a:r>
            <a:r>
              <a:rPr lang="de-DE" dirty="0">
                <a:solidFill>
                  <a:schemeClr val="tx1"/>
                </a:solidFill>
                <a:latin typeface="Times New Roman" pitchFamily="18" charset="0"/>
                <a:ea typeface="黑体" pitchFamily="49" charset="-122"/>
              </a:rPr>
              <a:t>                                                                                                          </a:t>
            </a:r>
          </a:p>
          <a:p>
            <a:endParaRPr lang="de-DE" dirty="0">
              <a:solidFill>
                <a:schemeClr val="tx1"/>
              </a:solidFill>
              <a:latin typeface="Times New Roman" pitchFamily="18" charset="0"/>
              <a:ea typeface="黑体" pitchFamily="49" charset="-122"/>
            </a:endParaRPr>
          </a:p>
          <a:p>
            <a:r>
              <a:rPr lang="de-DE" dirty="0">
                <a:solidFill>
                  <a:schemeClr val="tx1"/>
                </a:solidFill>
                <a:latin typeface="Times New Roman" pitchFamily="18" charset="0"/>
                <a:ea typeface="黑体" pitchFamily="49" charset="-122"/>
              </a:rPr>
              <a:t>                                                                                                          (3)</a:t>
            </a: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很显然，不管参数</a:t>
            </a:r>
            <a:r>
              <a:rPr lang="en-US" altLang="zh-CN" i="1" dirty="0">
                <a:solidFill>
                  <a:schemeClr val="tx1"/>
                </a:solidFill>
                <a:latin typeface="Times New Roman" pitchFamily="18" charset="0"/>
                <a:ea typeface="黑体" pitchFamily="49" charset="-122"/>
              </a:rPr>
              <a:t>w</a:t>
            </a:r>
            <a:r>
              <a:rPr lang="zh-CN" altLang="en-US" dirty="0">
                <a:solidFill>
                  <a:schemeClr val="tx1"/>
                </a:solidFill>
                <a:latin typeface="Times New Roman" pitchFamily="18" charset="0"/>
                <a:ea typeface="黑体" pitchFamily="49" charset="-122"/>
              </a:rPr>
              <a:t>和</a:t>
            </a:r>
            <a:r>
              <a:rPr lang="en-US" altLang="zh-CN" i="1"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如何缩放，几何间隔总是一个不变量。比如，即使将</a:t>
            </a:r>
            <a:r>
              <a:rPr lang="en-US" altLang="zh-CN" i="1" dirty="0">
                <a:solidFill>
                  <a:schemeClr val="tx1"/>
                </a:solidFill>
                <a:latin typeface="Times New Roman" pitchFamily="18" charset="0"/>
                <a:ea typeface="黑体" pitchFamily="49" charset="-122"/>
              </a:rPr>
              <a:t>w</a:t>
            </a:r>
            <a:r>
              <a:rPr lang="zh-CN" altLang="en-US" dirty="0">
                <a:solidFill>
                  <a:schemeClr val="tx1"/>
                </a:solidFill>
                <a:latin typeface="Times New Roman" pitchFamily="18" charset="0"/>
                <a:ea typeface="黑体" pitchFamily="49" charset="-122"/>
              </a:rPr>
              <a:t>和</a:t>
            </a:r>
            <a:r>
              <a:rPr lang="en-US" altLang="zh-CN" i="1"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分别替换成</a:t>
            </a:r>
            <a:r>
              <a:rPr lang="en-US" altLang="zh-CN" dirty="0">
                <a:solidFill>
                  <a:schemeClr val="tx1"/>
                </a:solidFill>
                <a:latin typeface="Times New Roman" pitchFamily="18" charset="0"/>
                <a:ea typeface="黑体" pitchFamily="49" charset="-122"/>
              </a:rPr>
              <a:t>5</a:t>
            </a:r>
            <a:r>
              <a:rPr lang="en-US" altLang="zh-CN" i="1" dirty="0">
                <a:solidFill>
                  <a:schemeClr val="tx1"/>
                </a:solidFill>
                <a:latin typeface="Times New Roman" pitchFamily="18" charset="0"/>
                <a:ea typeface="黑体" pitchFamily="49" charset="-122"/>
              </a:rPr>
              <a:t>w</a:t>
            </a:r>
            <a:r>
              <a:rPr lang="zh-CN" altLang="en-US" dirty="0">
                <a:solidFill>
                  <a:schemeClr val="tx1"/>
                </a:solidFill>
                <a:latin typeface="Times New Roman" pitchFamily="18" charset="0"/>
                <a:ea typeface="黑体" pitchFamily="49" charset="-122"/>
              </a:rPr>
              <a:t>和</a:t>
            </a:r>
            <a:r>
              <a:rPr lang="en-US" altLang="zh-CN" dirty="0">
                <a:solidFill>
                  <a:schemeClr val="tx1"/>
                </a:solidFill>
                <a:latin typeface="Times New Roman" pitchFamily="18" charset="0"/>
                <a:ea typeface="黑体" pitchFamily="49" charset="-122"/>
              </a:rPr>
              <a:t>5</a:t>
            </a:r>
            <a:r>
              <a:rPr lang="en-US" altLang="zh-CN" i="1"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，其几何间隔仍然保持不变，这是因为它已经基于</a:t>
            </a:r>
            <a:r>
              <a:rPr lang="en-US" altLang="zh-CN" i="1" dirty="0">
                <a:solidFill>
                  <a:schemeClr val="tx1"/>
                </a:solidFill>
                <a:latin typeface="Times New Roman" pitchFamily="18" charset="0"/>
                <a:ea typeface="黑体" pitchFamily="49" charset="-122"/>
              </a:rPr>
              <a:t>w</a:t>
            </a:r>
            <a:r>
              <a:rPr lang="zh-CN" altLang="en-US" dirty="0">
                <a:solidFill>
                  <a:schemeClr val="tx1"/>
                </a:solidFill>
                <a:latin typeface="Times New Roman" pitchFamily="18" charset="0"/>
                <a:ea typeface="黑体" pitchFamily="49" charset="-122"/>
              </a:rPr>
              <a:t>的长度做了归一化处理。</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a:p>
        </p:txBody>
      </p:sp>
      <p:graphicFrame>
        <p:nvGraphicFramePr>
          <p:cNvPr id="8" name="Object 7"/>
          <p:cNvGraphicFramePr>
            <a:graphicFrameLocks noChangeAspect="1"/>
          </p:cNvGraphicFramePr>
          <p:nvPr/>
        </p:nvGraphicFramePr>
        <p:xfrm>
          <a:off x="2699792" y="4437112"/>
          <a:ext cx="190500" cy="139700"/>
        </p:xfrm>
        <a:graphic>
          <a:graphicData uri="http://schemas.openxmlformats.org/presentationml/2006/ole">
            <mc:AlternateContent xmlns:mc="http://schemas.openxmlformats.org/markup-compatibility/2006">
              <mc:Choice xmlns:v="urn:schemas-microsoft-com:vml" Requires="v">
                <p:oleObj spid="_x0000_s1274343" name="Vergelijking" r:id="rId4" imgW="190440" imgH="139680" progId="Equation.3">
                  <p:embed/>
                </p:oleObj>
              </mc:Choice>
              <mc:Fallback>
                <p:oleObj name="Vergelijking" r:id="rId4" imgW="190440" imgH="139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4437112"/>
                        <a:ext cx="190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3700" name="Object 4"/>
          <p:cNvGraphicFramePr>
            <a:graphicFrameLocks noChangeAspect="1"/>
          </p:cNvGraphicFramePr>
          <p:nvPr/>
        </p:nvGraphicFramePr>
        <p:xfrm>
          <a:off x="4139952" y="4873476"/>
          <a:ext cx="190500" cy="139700"/>
        </p:xfrm>
        <a:graphic>
          <a:graphicData uri="http://schemas.openxmlformats.org/presentationml/2006/ole">
            <mc:AlternateContent xmlns:mc="http://schemas.openxmlformats.org/markup-compatibility/2006">
              <mc:Choice xmlns:v="urn:schemas-microsoft-com:vml" Requires="v">
                <p:oleObj spid="_x0000_s1274344" name="Vergelijking" r:id="rId6" imgW="190440" imgH="139680" progId="Equation.3">
                  <p:embed/>
                </p:oleObj>
              </mc:Choice>
              <mc:Fallback>
                <p:oleObj name="Vergelijking" r:id="rId6" imgW="190440" imgH="1396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4873476"/>
                        <a:ext cx="190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3701" name="Object 5"/>
          <p:cNvGraphicFramePr>
            <a:graphicFrameLocks noChangeAspect="1"/>
          </p:cNvGraphicFramePr>
          <p:nvPr>
            <p:extLst>
              <p:ext uri="{D42A27DB-BD31-4B8C-83A1-F6EECF244321}">
                <p14:modId xmlns:p14="http://schemas.microsoft.com/office/powerpoint/2010/main" val="1806607408"/>
              </p:ext>
            </p:extLst>
          </p:nvPr>
        </p:nvGraphicFramePr>
        <p:xfrm>
          <a:off x="4480571" y="4873476"/>
          <a:ext cx="190500" cy="139700"/>
        </p:xfrm>
        <a:graphic>
          <a:graphicData uri="http://schemas.openxmlformats.org/presentationml/2006/ole">
            <mc:AlternateContent xmlns:mc="http://schemas.openxmlformats.org/markup-compatibility/2006">
              <mc:Choice xmlns:v="urn:schemas-microsoft-com:vml" Requires="v">
                <p:oleObj spid="_x0000_s1274345" name="Vergelijking" r:id="rId7" imgW="190440" imgH="139680" progId="Equation.3">
                  <p:embed/>
                </p:oleObj>
              </mc:Choice>
              <mc:Fallback>
                <p:oleObj name="Vergelijking" r:id="rId7" imgW="190440" imgH="139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571" y="4873476"/>
                        <a:ext cx="190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descr="15211.png"/>
          <p:cNvPicPr>
            <a:picLocks noChangeAspect="1"/>
          </p:cNvPicPr>
          <p:nvPr/>
        </p:nvPicPr>
        <p:blipFill>
          <a:blip r:embed="rId8" cstate="print"/>
          <a:stretch>
            <a:fillRect/>
          </a:stretch>
        </p:blipFill>
        <p:spPr>
          <a:xfrm>
            <a:off x="3286116" y="3252230"/>
            <a:ext cx="1844881" cy="748274"/>
          </a:xfrm>
          <a:prstGeom prst="rect">
            <a:avLst/>
          </a:prstGeom>
        </p:spPr>
      </p:pic>
      <p:graphicFrame>
        <p:nvGraphicFramePr>
          <p:cNvPr id="1273861" name="Object 5"/>
          <p:cNvGraphicFramePr>
            <a:graphicFrameLocks noChangeAspect="1"/>
          </p:cNvGraphicFramePr>
          <p:nvPr/>
        </p:nvGraphicFramePr>
        <p:xfrm>
          <a:off x="3131840" y="5233516"/>
          <a:ext cx="190500" cy="139700"/>
        </p:xfrm>
        <a:graphic>
          <a:graphicData uri="http://schemas.openxmlformats.org/presentationml/2006/ole">
            <mc:AlternateContent xmlns:mc="http://schemas.openxmlformats.org/markup-compatibility/2006">
              <mc:Choice xmlns:v="urn:schemas-microsoft-com:vml" Requires="v">
                <p:oleObj spid="_x0000_s1274346" name="Vergelijking" r:id="rId9" imgW="190440" imgH="139680" progId="Equation.3">
                  <p:embed/>
                </p:oleObj>
              </mc:Choice>
              <mc:Fallback>
                <p:oleObj name="Vergelijking" r:id="rId9" imgW="190440" imgH="13968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5233516"/>
                        <a:ext cx="190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73862" name="Object 6"/>
          <p:cNvGraphicFramePr>
            <a:graphicFrameLocks noChangeAspect="1"/>
          </p:cNvGraphicFramePr>
          <p:nvPr>
            <p:extLst>
              <p:ext uri="{D42A27DB-BD31-4B8C-83A1-F6EECF244321}">
                <p14:modId xmlns:p14="http://schemas.microsoft.com/office/powerpoint/2010/main" val="1123323394"/>
              </p:ext>
            </p:extLst>
          </p:nvPr>
        </p:nvGraphicFramePr>
        <p:xfrm>
          <a:off x="2121407" y="4812139"/>
          <a:ext cx="190500" cy="139700"/>
        </p:xfrm>
        <a:graphic>
          <a:graphicData uri="http://schemas.openxmlformats.org/presentationml/2006/ole">
            <mc:AlternateContent xmlns:mc="http://schemas.openxmlformats.org/markup-compatibility/2006">
              <mc:Choice xmlns:v="urn:schemas-microsoft-com:vml" Requires="v">
                <p:oleObj spid="_x0000_s1274347" name="Vergelijking" r:id="rId10" imgW="190440" imgH="139680" progId="Equation.3">
                  <p:embed/>
                </p:oleObj>
              </mc:Choice>
              <mc:Fallback>
                <p:oleObj name="Vergelijking" r:id="rId10" imgW="190440" imgH="1396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1407" y="4812139"/>
                        <a:ext cx="190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线性</a:t>
            </a:r>
            <a:r>
              <a:rPr lang="en-US" altLang="zh-CN" sz="3600" dirty="0">
                <a:solidFill>
                  <a:schemeClr val="tx1"/>
                </a:solidFill>
                <a:latin typeface="Times New Roman" pitchFamily="18" charset="0"/>
                <a:ea typeface="黑体" pitchFamily="49" charset="-122"/>
              </a:rPr>
              <a:t>SVM</a:t>
            </a:r>
            <a:r>
              <a:rPr lang="zh-CN" altLang="en-US" sz="3600" dirty="0">
                <a:solidFill>
                  <a:schemeClr val="tx1"/>
                </a:solidFill>
                <a:latin typeface="Times New Roman" pitchFamily="18" charset="0"/>
                <a:ea typeface="黑体" pitchFamily="49" charset="-122"/>
              </a:rPr>
              <a:t>的数学推导</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501122" cy="4214818"/>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规范化距离：</a:t>
            </a:r>
            <a:endParaRPr lang="en-US" altLang="zh-CN"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假定所有数据到分类面的距离至少是</a:t>
            </a:r>
            <a:r>
              <a:rPr lang="en-US" altLang="zh-CN"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a:t>
            </a:r>
          </a:p>
          <a:p>
            <a:endParaRPr lang="de-DE" dirty="0">
              <a:solidFill>
                <a:schemeClr val="tx1"/>
              </a:solidFill>
              <a:latin typeface="Times New Roman" pitchFamily="18" charset="0"/>
              <a:ea typeface="黑体" pitchFamily="49" charset="-122"/>
            </a:endParaRPr>
          </a:p>
          <a:p>
            <a:r>
              <a:rPr lang="de-DE" dirty="0">
                <a:solidFill>
                  <a:schemeClr val="tx1"/>
                </a:solidFill>
                <a:latin typeface="Times New Roman" pitchFamily="18" charset="0"/>
                <a:ea typeface="黑体" pitchFamily="49" charset="-122"/>
              </a:rPr>
              <a:t>                                                                                        (4)</a:t>
            </a:r>
          </a:p>
          <a:p>
            <a:endParaRPr lang="en-US" dirty="0">
              <a:solidFill>
                <a:schemeClr val="tx1"/>
              </a:solidFill>
              <a:latin typeface="Times New Roman" pitchFamily="18" charset="0"/>
              <a:ea typeface="黑体" pitchFamily="49" charset="-122"/>
            </a:endParaRPr>
          </a:p>
          <a:p>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每个点到分类面的距离为</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，几何间隔为：</a:t>
            </a:r>
            <a:endParaRPr lang="en-US" altLang="zh-CN"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我们的目标就是最大化                       ，也就是说在满足</a:t>
            </a:r>
            <a:endParaRPr lang="en-US" altLang="zh-CN"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的条件下，寻找</a:t>
            </a:r>
            <a:r>
              <a:rPr lang="en-US" altLang="zh-CN" i="1" dirty="0">
                <a:solidFill>
                  <a:schemeClr val="tx1"/>
                </a:solidFill>
                <a:latin typeface="Times New Roman" pitchFamily="18" charset="0"/>
                <a:ea typeface="黑体" pitchFamily="49" charset="-122"/>
              </a:rPr>
              <a:t>w</a:t>
            </a:r>
            <a:r>
              <a:rPr lang="zh-CN" altLang="en-US" dirty="0">
                <a:solidFill>
                  <a:schemeClr val="tx1"/>
                </a:solidFill>
                <a:latin typeface="Times New Roman" pitchFamily="18" charset="0"/>
                <a:ea typeface="黑体" pitchFamily="49" charset="-122"/>
              </a:rPr>
              <a:t>和</a:t>
            </a:r>
            <a:r>
              <a:rPr lang="en-US" altLang="zh-CN" i="1"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，使得                      最大</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36</a:t>
            </a:fld>
            <a:endParaRPr lang="en-US" dirty="0"/>
          </a:p>
        </p:txBody>
      </p:sp>
      <p:graphicFrame>
        <p:nvGraphicFramePr>
          <p:cNvPr id="1053701" name="Object 5"/>
          <p:cNvGraphicFramePr>
            <a:graphicFrameLocks noChangeAspect="1"/>
          </p:cNvGraphicFramePr>
          <p:nvPr/>
        </p:nvGraphicFramePr>
        <p:xfrm>
          <a:off x="2581300" y="6313636"/>
          <a:ext cx="190500" cy="139700"/>
        </p:xfrm>
        <a:graphic>
          <a:graphicData uri="http://schemas.openxmlformats.org/presentationml/2006/ole">
            <mc:AlternateContent xmlns:mc="http://schemas.openxmlformats.org/markup-compatibility/2006">
              <mc:Choice xmlns:v="urn:schemas-microsoft-com:vml" Requires="v">
                <p:oleObj spid="_x0000_s1274981" name="Vergelijking" r:id="rId4" imgW="190440" imgH="139680" progId="Equation.3">
                  <p:embed/>
                </p:oleObj>
              </mc:Choice>
              <mc:Fallback>
                <p:oleObj name="Vergelijking" r:id="rId4" imgW="190440" imgH="139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1300" y="6313636"/>
                        <a:ext cx="190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10" descr="152122.png"/>
          <p:cNvPicPr>
            <a:picLocks noChangeAspect="1"/>
          </p:cNvPicPr>
          <p:nvPr/>
        </p:nvPicPr>
        <p:blipFill>
          <a:blip r:embed="rId6" cstate="print"/>
          <a:stretch>
            <a:fillRect/>
          </a:stretch>
        </p:blipFill>
        <p:spPr>
          <a:xfrm>
            <a:off x="3923928" y="3717032"/>
            <a:ext cx="2821655" cy="368041"/>
          </a:xfrm>
          <a:prstGeom prst="rect">
            <a:avLst/>
          </a:prstGeom>
        </p:spPr>
      </p:pic>
      <p:pic>
        <p:nvPicPr>
          <p:cNvPr id="12" name="Picture 11" descr="15212.png"/>
          <p:cNvPicPr>
            <a:picLocks noChangeAspect="1"/>
          </p:cNvPicPr>
          <p:nvPr/>
        </p:nvPicPr>
        <p:blipFill>
          <a:blip r:embed="rId7" cstate="print"/>
          <a:stretch>
            <a:fillRect/>
          </a:stretch>
        </p:blipFill>
        <p:spPr>
          <a:xfrm>
            <a:off x="2827289" y="2928934"/>
            <a:ext cx="2173339" cy="360000"/>
          </a:xfrm>
          <a:prstGeom prst="rect">
            <a:avLst/>
          </a:prstGeom>
        </p:spPr>
      </p:pic>
      <p:pic>
        <p:nvPicPr>
          <p:cNvPr id="13" name="Picture 12" descr="152123.png"/>
          <p:cNvPicPr>
            <a:picLocks noChangeAspect="1"/>
          </p:cNvPicPr>
          <p:nvPr/>
        </p:nvPicPr>
        <p:blipFill>
          <a:blip r:embed="rId8" cstate="print"/>
          <a:stretch>
            <a:fillRect/>
          </a:stretch>
        </p:blipFill>
        <p:spPr>
          <a:xfrm>
            <a:off x="1911132" y="4439962"/>
            <a:ext cx="1292716" cy="357190"/>
          </a:xfrm>
          <a:prstGeom prst="rect">
            <a:avLst/>
          </a:prstGeom>
        </p:spPr>
      </p:pic>
      <p:pic>
        <p:nvPicPr>
          <p:cNvPr id="15" name="Picture 14" descr="152124.png"/>
          <p:cNvPicPr>
            <a:picLocks noChangeAspect="1"/>
          </p:cNvPicPr>
          <p:nvPr/>
        </p:nvPicPr>
        <p:blipFill>
          <a:blip r:embed="rId9" cstate="print"/>
          <a:stretch>
            <a:fillRect/>
          </a:stretch>
        </p:blipFill>
        <p:spPr>
          <a:xfrm>
            <a:off x="2000232" y="5736106"/>
            <a:ext cx="3533629" cy="357190"/>
          </a:xfrm>
          <a:prstGeom prst="rect">
            <a:avLst/>
          </a:prstGeom>
        </p:spPr>
      </p:pic>
      <p:pic>
        <p:nvPicPr>
          <p:cNvPr id="16" name="Picture 15" descr="152123.png"/>
          <p:cNvPicPr>
            <a:picLocks noChangeAspect="1"/>
          </p:cNvPicPr>
          <p:nvPr/>
        </p:nvPicPr>
        <p:blipFill>
          <a:blip r:embed="rId8" cstate="print"/>
          <a:stretch>
            <a:fillRect/>
          </a:stretch>
        </p:blipFill>
        <p:spPr>
          <a:xfrm>
            <a:off x="3707904" y="5232050"/>
            <a:ext cx="1292716" cy="357190"/>
          </a:xfrm>
          <a:prstGeom prst="rect">
            <a:avLst/>
          </a:prstGeom>
        </p:spPr>
      </p:pic>
      <p:pic>
        <p:nvPicPr>
          <p:cNvPr id="14" name="Picture 15" descr="152123.png"/>
          <p:cNvPicPr>
            <a:picLocks noChangeAspect="1"/>
          </p:cNvPicPr>
          <p:nvPr/>
        </p:nvPicPr>
        <p:blipFill>
          <a:blip r:embed="rId8" cstate="print"/>
          <a:stretch>
            <a:fillRect/>
          </a:stretch>
        </p:blipFill>
        <p:spPr>
          <a:xfrm>
            <a:off x="4287396" y="6312170"/>
            <a:ext cx="1292716" cy="3571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线性</a:t>
            </a:r>
            <a:r>
              <a:rPr lang="de-DE" sz="3600" dirty="0">
                <a:solidFill>
                  <a:schemeClr val="tx1"/>
                </a:solidFill>
                <a:latin typeface="Times New Roman" pitchFamily="18" charset="0"/>
                <a:ea typeface="黑体" pitchFamily="49" charset="-122"/>
              </a:rPr>
              <a:t> SVM</a:t>
            </a:r>
            <a:r>
              <a:rPr lang="zh-CN" altLang="en-US" sz="3600" dirty="0">
                <a:solidFill>
                  <a:schemeClr val="tx1"/>
                </a:solidFill>
                <a:latin typeface="Times New Roman" pitchFamily="18" charset="0"/>
                <a:ea typeface="黑体" pitchFamily="49" charset="-122"/>
              </a:rPr>
              <a:t>的数学推导</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500198"/>
            <a:ext cx="8572560" cy="5429264"/>
          </a:xfrm>
          <a:prstGeom prst="rect">
            <a:avLst/>
          </a:prstGeom>
          <a:noFill/>
          <a:ln w="9525">
            <a:noFill/>
            <a:round/>
            <a:headEnd/>
            <a:tailEnd/>
          </a:ln>
        </p:spPr>
        <p:txBody>
          <a:bodyPr/>
          <a:lstStyle/>
          <a:p>
            <a:pPr>
              <a:spcBef>
                <a:spcPts val="700"/>
              </a:spcBef>
            </a:pPr>
            <a:r>
              <a:rPr lang="zh-CN" altLang="en-US" dirty="0">
                <a:solidFill>
                  <a:schemeClr val="tx1"/>
                </a:solidFill>
                <a:latin typeface="Times New Roman" pitchFamily="18" charset="0"/>
                <a:ea typeface="黑体" pitchFamily="49" charset="-122"/>
              </a:rPr>
              <a:t>最大化</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相当于最小化</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，于是可以将</a:t>
            </a:r>
            <a:r>
              <a:rPr lang="en-US" altLang="zh-CN" dirty="0">
                <a:solidFill>
                  <a:schemeClr val="tx1"/>
                </a:solidFill>
                <a:latin typeface="Times New Roman" pitchFamily="18" charset="0"/>
                <a:ea typeface="黑体" pitchFamily="49" charset="-122"/>
              </a:rPr>
              <a:t>SVM</a:t>
            </a:r>
            <a:r>
              <a:rPr lang="zh-CN" altLang="en-US" dirty="0">
                <a:solidFill>
                  <a:schemeClr val="tx1"/>
                </a:solidFill>
                <a:latin typeface="Times New Roman" pitchFamily="18" charset="0"/>
                <a:ea typeface="黑体" pitchFamily="49" charset="-122"/>
              </a:rPr>
              <a:t>求解过程转化为如下的一个求最小化的问题：</a:t>
            </a:r>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pPr>
              <a:spcBef>
                <a:spcPts val="700"/>
              </a:spcBef>
            </a:pPr>
            <a:r>
              <a:rPr lang="zh-CN" altLang="en-US" dirty="0">
                <a:solidFill>
                  <a:schemeClr val="tx1"/>
                </a:solidFill>
                <a:latin typeface="Times New Roman" pitchFamily="18" charset="0"/>
                <a:ea typeface="黑体" pitchFamily="49" charset="-122"/>
              </a:rPr>
              <a:t>上述问题实际上是在线性约束条件下的二次函数优化问题。该问题是数学中的基本问题之一，存在很多解决算法</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比如，有一些二次规划库</a:t>
            </a:r>
            <a:r>
              <a:rPr lang="en-US" dirty="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357158" y="2428868"/>
          <a:ext cx="8072494" cy="201168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90978">
                <a:tc>
                  <a:txBody>
                    <a:bodyPr/>
                    <a:lstStyle/>
                    <a:p>
                      <a:r>
                        <a:rPr lang="zh-CN" altLang="en-US" sz="2400" b="0" kern="1200" dirty="0">
                          <a:solidFill>
                            <a:schemeClr val="bg1"/>
                          </a:solidFill>
                          <a:latin typeface="Times New Roman" pitchFamily="18" charset="0"/>
                          <a:ea typeface="+mn-ea"/>
                          <a:cs typeface="+mn-cs"/>
                        </a:rPr>
                        <a:t>问题：</a:t>
                      </a:r>
                      <a:endParaRPr lang="de-DE" sz="2400" b="0" kern="1200" dirty="0">
                        <a:solidFill>
                          <a:schemeClr val="bg1"/>
                        </a:solidFill>
                        <a:latin typeface="Times New Roman" pitchFamily="18" charset="0"/>
                        <a:ea typeface="+mn-ea"/>
                        <a:cs typeface="+mn-cs"/>
                      </a:endParaRPr>
                    </a:p>
                  </a:txBody>
                  <a:tcPr>
                    <a:solidFill>
                      <a:srgbClr val="2A7041"/>
                    </a:solidFill>
                  </a:tcPr>
                </a:tc>
                <a:extLst>
                  <a:ext uri="{0D108BD9-81ED-4DB2-BD59-A6C34878D82A}">
                    <a16:rowId xmlns:a16="http://schemas.microsoft.com/office/drawing/2014/main" val="10000"/>
                  </a:ext>
                </a:extLst>
              </a:tr>
              <a:tr h="752030">
                <a:tc>
                  <a:txBody>
                    <a:bodyPr/>
                    <a:lstStyle/>
                    <a:p>
                      <a:r>
                        <a:rPr lang="zh-CN" altLang="en-US" sz="2400" kern="1200" dirty="0">
                          <a:solidFill>
                            <a:schemeClr val="tx1"/>
                          </a:solidFill>
                          <a:latin typeface="Times New Roman" pitchFamily="18" charset="0"/>
                          <a:ea typeface="+mn-ea"/>
                          <a:cs typeface="+mn-cs"/>
                        </a:rPr>
                        <a:t>寻找</a:t>
                      </a:r>
                      <a:r>
                        <a:rPr lang="en-US" sz="2400" kern="1200" dirty="0">
                          <a:solidFill>
                            <a:schemeClr val="tx1"/>
                          </a:solidFill>
                          <a:latin typeface="Times New Roman" pitchFamily="18" charset="0"/>
                          <a:ea typeface="+mn-ea"/>
                          <a:cs typeface="+mn-cs"/>
                        </a:rPr>
                        <a:t> </a:t>
                      </a:r>
                      <a:r>
                        <a:rPr lang="en-US" sz="2400" i="1" kern="1200" dirty="0">
                          <a:solidFill>
                            <a:schemeClr val="tx1"/>
                          </a:solidFill>
                          <a:latin typeface="Times New Roman" pitchFamily="18" charset="0"/>
                          <a:ea typeface="+mn-ea"/>
                          <a:cs typeface="+mn-cs"/>
                        </a:rPr>
                        <a:t>w</a:t>
                      </a:r>
                      <a:r>
                        <a:rPr lang="en-US" sz="2400" kern="1200" dirty="0">
                          <a:solidFill>
                            <a:schemeClr val="tx1"/>
                          </a:solidFill>
                          <a:latin typeface="Times New Roman" pitchFamily="18" charset="0"/>
                          <a:ea typeface="+mn-ea"/>
                          <a:cs typeface="+mn-cs"/>
                        </a:rPr>
                        <a:t> </a:t>
                      </a:r>
                      <a:r>
                        <a:rPr lang="zh-CN" altLang="en-US" sz="2400" kern="1200" dirty="0">
                          <a:solidFill>
                            <a:schemeClr val="tx1"/>
                          </a:solidFill>
                          <a:latin typeface="Times New Roman" pitchFamily="18" charset="0"/>
                          <a:ea typeface="+mn-ea"/>
                          <a:cs typeface="+mn-cs"/>
                        </a:rPr>
                        <a:t>及</a:t>
                      </a:r>
                      <a:r>
                        <a:rPr lang="en-US" sz="2400" i="1" kern="1200" dirty="0">
                          <a:solidFill>
                            <a:schemeClr val="tx1"/>
                          </a:solidFill>
                          <a:latin typeface="Times New Roman" pitchFamily="18" charset="0"/>
                          <a:ea typeface="+mn-ea"/>
                          <a:cs typeface="+mn-cs"/>
                        </a:rPr>
                        <a:t>b</a:t>
                      </a:r>
                      <a:r>
                        <a:rPr lang="en-US" sz="2400" kern="1200" dirty="0">
                          <a:solidFill>
                            <a:schemeClr val="tx1"/>
                          </a:solidFill>
                          <a:latin typeface="Times New Roman" pitchFamily="18" charset="0"/>
                          <a:ea typeface="+mn-ea"/>
                          <a:cs typeface="+mn-cs"/>
                        </a:rPr>
                        <a:t> </a:t>
                      </a:r>
                      <a:r>
                        <a:rPr lang="zh-CN" altLang="en-US" sz="2400" kern="1200" dirty="0">
                          <a:solidFill>
                            <a:schemeClr val="tx1"/>
                          </a:solidFill>
                          <a:latin typeface="Times New Roman" pitchFamily="18" charset="0"/>
                          <a:ea typeface="+mn-ea"/>
                          <a:cs typeface="+mn-cs"/>
                        </a:rPr>
                        <a:t>使得：</a:t>
                      </a:r>
                      <a:endParaRPr lang="en-US" sz="2400" kern="1200" dirty="0">
                        <a:solidFill>
                          <a:schemeClr val="tx1"/>
                        </a:solidFill>
                        <a:latin typeface="Times New Roman" pitchFamily="18" charset="0"/>
                        <a:ea typeface="+mn-ea"/>
                        <a:cs typeface="+mn-cs"/>
                      </a:endParaRPr>
                    </a:p>
                    <a:p>
                      <a:r>
                        <a:rPr lang="de-DE" sz="2400" kern="1200" baseline="0" dirty="0">
                          <a:solidFill>
                            <a:schemeClr val="tx1"/>
                          </a:solidFill>
                          <a:latin typeface="Times New Roman" pitchFamily="18" charset="0"/>
                          <a:ea typeface="+mn-ea"/>
                          <a:cs typeface="+mn-cs"/>
                        </a:rPr>
                        <a:t>              </a:t>
                      </a:r>
                      <a:r>
                        <a:rPr lang="zh-CN" altLang="en-US" sz="2400" kern="1200" baseline="0" dirty="0">
                          <a:solidFill>
                            <a:schemeClr val="tx1"/>
                          </a:solidFill>
                          <a:latin typeface="Times New Roman" pitchFamily="18" charset="0"/>
                          <a:ea typeface="+mn-ea"/>
                          <a:cs typeface="+mn-cs"/>
                        </a:rPr>
                        <a:t>最小   </a:t>
                      </a:r>
                      <a:r>
                        <a:rPr lang="en-US" altLang="zh-CN" sz="2400" kern="1200" baseline="0" dirty="0">
                          <a:solidFill>
                            <a:schemeClr val="tx1"/>
                          </a:solidFill>
                          <a:latin typeface="Times New Roman" pitchFamily="18" charset="0"/>
                          <a:ea typeface="+mn-ea"/>
                          <a:cs typeface="+mn-cs"/>
                        </a:rPr>
                        <a:t>       (</a:t>
                      </a:r>
                      <a:r>
                        <a:rPr lang="zh-CN" altLang="en-US" sz="2400" kern="1200" baseline="0" dirty="0">
                          <a:solidFill>
                            <a:schemeClr val="tx1"/>
                          </a:solidFill>
                          <a:latin typeface="Times New Roman" pitchFamily="18" charset="0"/>
                          <a:ea typeface="+mn-ea"/>
                          <a:cs typeface="+mn-cs"/>
                        </a:rPr>
                        <a:t>因为                                      </a:t>
                      </a:r>
                      <a:r>
                        <a:rPr lang="en-US" altLang="zh-CN" sz="2400" kern="1200" baseline="0" dirty="0">
                          <a:solidFill>
                            <a:schemeClr val="tx1"/>
                          </a:solidFill>
                          <a:latin typeface="Times New Roman" pitchFamily="18" charset="0"/>
                          <a:ea typeface="+mn-ea"/>
                          <a:cs typeface="+mn-cs"/>
                        </a:rPr>
                        <a:t>)</a:t>
                      </a:r>
                    </a:p>
                    <a:p>
                      <a:r>
                        <a:rPr lang="zh-CN" altLang="en-US" sz="2400" kern="1200" baseline="0" dirty="0">
                          <a:solidFill>
                            <a:schemeClr val="tx1"/>
                          </a:solidFill>
                          <a:latin typeface="Times New Roman" pitchFamily="18" charset="0"/>
                          <a:ea typeface="+mn-ea"/>
                          <a:cs typeface="+mn-cs"/>
                        </a:rPr>
                        <a:t>且所有数据点满足     </a:t>
                      </a:r>
                      <a:r>
                        <a:rPr lang="en-US" sz="2400" kern="1200" baseline="0" dirty="0">
                          <a:solidFill>
                            <a:schemeClr val="tx1"/>
                          </a:solidFill>
                          <a:latin typeface="Times New Roman" pitchFamily="18" charset="0"/>
                          <a:ea typeface="+mn-ea"/>
                          <a:cs typeface="+mn-cs"/>
                        </a:rPr>
                        <a:t>               </a:t>
                      </a:r>
                      <a:r>
                        <a:rPr lang="en-US" sz="2400" kern="1200" dirty="0">
                          <a:solidFill>
                            <a:schemeClr val="tx1"/>
                          </a:solidFill>
                          <a:latin typeface="Times New Roman" pitchFamily="18" charset="0"/>
                          <a:ea typeface="+mn-ea"/>
                          <a:cs typeface="+mn-cs"/>
                        </a:rPr>
                        <a:t>,  and</a:t>
                      </a:r>
                    </a:p>
                    <a:p>
                      <a:endParaRPr lang="de-DE" sz="24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37</a:t>
            </a:fld>
            <a:endParaRPr lang="en-US"/>
          </a:p>
        </p:txBody>
      </p:sp>
      <p:pic>
        <p:nvPicPr>
          <p:cNvPr id="9" name="Picture 8" descr="15213.png"/>
          <p:cNvPicPr>
            <a:picLocks noChangeAspect="1"/>
          </p:cNvPicPr>
          <p:nvPr/>
        </p:nvPicPr>
        <p:blipFill>
          <a:blip r:embed="rId4" cstate="print"/>
          <a:stretch>
            <a:fillRect/>
          </a:stretch>
        </p:blipFill>
        <p:spPr>
          <a:xfrm>
            <a:off x="4218700" y="3286124"/>
            <a:ext cx="1724521" cy="396000"/>
          </a:xfrm>
          <a:prstGeom prst="rect">
            <a:avLst/>
          </a:prstGeom>
        </p:spPr>
      </p:pic>
      <p:pic>
        <p:nvPicPr>
          <p:cNvPr id="10" name="Picture 9" descr="152131.png"/>
          <p:cNvPicPr>
            <a:picLocks noChangeAspect="1"/>
          </p:cNvPicPr>
          <p:nvPr/>
        </p:nvPicPr>
        <p:blipFill>
          <a:blip r:embed="rId5" cstate="print"/>
          <a:stretch>
            <a:fillRect/>
          </a:stretch>
        </p:blipFill>
        <p:spPr>
          <a:xfrm>
            <a:off x="500034" y="3286124"/>
            <a:ext cx="792001" cy="396000"/>
          </a:xfrm>
          <a:prstGeom prst="rect">
            <a:avLst/>
          </a:prstGeom>
        </p:spPr>
      </p:pic>
      <p:pic>
        <p:nvPicPr>
          <p:cNvPr id="11" name="Picture 10" descr="152133.png"/>
          <p:cNvPicPr>
            <a:picLocks noChangeAspect="1"/>
          </p:cNvPicPr>
          <p:nvPr/>
        </p:nvPicPr>
        <p:blipFill>
          <a:blip r:embed="rId6" cstate="print"/>
          <a:stretch>
            <a:fillRect/>
          </a:stretch>
        </p:blipFill>
        <p:spPr>
          <a:xfrm>
            <a:off x="3089226" y="3643314"/>
            <a:ext cx="3282974" cy="396000"/>
          </a:xfrm>
          <a:prstGeom prst="rect">
            <a:avLst/>
          </a:prstGeom>
        </p:spPr>
      </p:pic>
      <p:pic>
        <p:nvPicPr>
          <p:cNvPr id="14" name="Picture 13" descr="152137.png"/>
          <p:cNvPicPr>
            <a:picLocks noChangeAspect="1"/>
          </p:cNvPicPr>
          <p:nvPr/>
        </p:nvPicPr>
        <p:blipFill>
          <a:blip r:embed="rId7" cstate="print"/>
          <a:stretch>
            <a:fillRect/>
          </a:stretch>
        </p:blipFill>
        <p:spPr>
          <a:xfrm>
            <a:off x="1331640" y="1556832"/>
            <a:ext cx="695174" cy="360000"/>
          </a:xfrm>
          <a:prstGeom prst="rect">
            <a:avLst/>
          </a:prstGeom>
        </p:spPr>
      </p:pic>
      <p:graphicFrame>
        <p:nvGraphicFramePr>
          <p:cNvPr id="16" name="Object 15"/>
          <p:cNvGraphicFramePr>
            <a:graphicFrameLocks noChangeAspect="1"/>
          </p:cNvGraphicFramePr>
          <p:nvPr/>
        </p:nvGraphicFramePr>
        <p:xfrm>
          <a:off x="1115616" y="2924944"/>
          <a:ext cx="147273" cy="108000"/>
        </p:xfrm>
        <a:graphic>
          <a:graphicData uri="http://schemas.openxmlformats.org/presentationml/2006/ole">
            <mc:AlternateContent xmlns:mc="http://schemas.openxmlformats.org/markup-compatibility/2006">
              <mc:Choice xmlns:v="urn:schemas-microsoft-com:vml" Requires="v">
                <p:oleObj spid="_x0000_s1276003" name="Vergelijking" r:id="rId8" imgW="190440" imgH="139680" progId="Equation.3">
                  <p:embed/>
                </p:oleObj>
              </mc:Choice>
              <mc:Fallback>
                <p:oleObj name="Vergelijking" r:id="rId8" imgW="190440" imgH="13968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5616" y="2924944"/>
                        <a:ext cx="147273" cy="1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16" descr="152139.png"/>
          <p:cNvPicPr>
            <a:picLocks noChangeAspect="1"/>
          </p:cNvPicPr>
          <p:nvPr/>
        </p:nvPicPr>
        <p:blipFill>
          <a:blip r:embed="rId10" cstate="print"/>
          <a:stretch>
            <a:fillRect/>
          </a:stretch>
        </p:blipFill>
        <p:spPr>
          <a:xfrm>
            <a:off x="4067944" y="1556832"/>
            <a:ext cx="782070"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线性</a:t>
            </a:r>
            <a:r>
              <a:rPr lang="de-DE" sz="3600" dirty="0">
                <a:solidFill>
                  <a:schemeClr val="tx1"/>
                </a:solidFill>
                <a:latin typeface="Times New Roman" pitchFamily="18" charset="0"/>
                <a:ea typeface="黑体" pitchFamily="49" charset="-122"/>
              </a:rPr>
              <a:t> SVM</a:t>
            </a:r>
            <a:r>
              <a:rPr lang="zh-CN" altLang="en-US" sz="3600" dirty="0">
                <a:solidFill>
                  <a:schemeClr val="tx1"/>
                </a:solidFill>
                <a:latin typeface="Times New Roman" pitchFamily="18" charset="0"/>
                <a:ea typeface="黑体" pitchFamily="49" charset="-122"/>
              </a:rPr>
              <a:t>的结果形式</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500198"/>
            <a:ext cx="8030696" cy="3801010"/>
          </a:xfrm>
          <a:prstGeom prst="rect">
            <a:avLst/>
          </a:prstGeom>
          <a:noFill/>
          <a:ln w="9525">
            <a:noFill/>
            <a:round/>
            <a:headEnd/>
            <a:tailEnd/>
          </a:ln>
        </p:spPr>
        <p:txBody>
          <a:bodyPr/>
          <a:lstStyle/>
          <a:p>
            <a:pPr>
              <a:spcBef>
                <a:spcPts val="700"/>
              </a:spcBef>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38</a:t>
            </a:fld>
            <a:endParaRPr lang="en-US"/>
          </a:p>
        </p:txBody>
      </p:sp>
      <p:sp>
        <p:nvSpPr>
          <p:cNvPr id="15" name="TextBox 14"/>
          <p:cNvSpPr txBox="1"/>
          <p:nvPr/>
        </p:nvSpPr>
        <p:spPr>
          <a:xfrm>
            <a:off x="323528" y="1844825"/>
            <a:ext cx="7992888" cy="4524315"/>
          </a:xfrm>
          <a:prstGeom prst="rect">
            <a:avLst/>
          </a:prstGeom>
          <a:noFill/>
        </p:spPr>
        <p:txBody>
          <a:bodyPr wrap="square" rtlCol="0">
            <a:spAutoFit/>
          </a:bodyPr>
          <a:lstStyle/>
          <a:p>
            <a:r>
              <a:rPr lang="zh-CN" altLang="en-US" dirty="0">
                <a:solidFill>
                  <a:schemeClr val="tx1"/>
                </a:solidFill>
                <a:latin typeface="Times New Roman" pitchFamily="18" charset="0"/>
                <a:ea typeface="黑体" pitchFamily="49" charset="-122"/>
              </a:rPr>
              <a:t>线性</a:t>
            </a:r>
            <a:r>
              <a:rPr lang="en-US" altLang="zh-CN" dirty="0">
                <a:solidFill>
                  <a:schemeClr val="tx1"/>
                </a:solidFill>
                <a:latin typeface="Times New Roman" pitchFamily="18" charset="0"/>
                <a:ea typeface="黑体" pitchFamily="49" charset="-122"/>
              </a:rPr>
              <a:t>SVM</a:t>
            </a:r>
            <a:r>
              <a:rPr lang="zh-CN" altLang="en-US" dirty="0">
                <a:solidFill>
                  <a:schemeClr val="tx1"/>
                </a:solidFill>
                <a:latin typeface="Times New Roman" pitchFamily="18" charset="0"/>
                <a:ea typeface="黑体" pitchFamily="49" charset="-122"/>
              </a:rPr>
              <a:t>的结果分类器为：</a:t>
            </a:r>
            <a:endParaRPr lang="en-US" altLang="zh-CN" dirty="0">
              <a:solidFill>
                <a:schemeClr val="tx1"/>
              </a:solidFill>
              <a:latin typeface="Times New Roman" pitchFamily="18" charset="0"/>
              <a:ea typeface="黑体" pitchFamily="49" charset="-122"/>
            </a:endParaRPr>
          </a:p>
          <a:p>
            <a:endParaRPr lang="en-US" altLang="zh-CN" dirty="0">
              <a:solidFill>
                <a:schemeClr val="tx1"/>
              </a:solidFill>
              <a:latin typeface="Times New Roman" pitchFamily="18" charset="0"/>
              <a:ea typeface="黑体" pitchFamily="49" charset="-122"/>
            </a:endParaRPr>
          </a:p>
          <a:p>
            <a:endParaRPr lang="en-US" altLang="zh-CN" dirty="0">
              <a:solidFill>
                <a:schemeClr val="tx1"/>
              </a:solidFill>
              <a:latin typeface="Times New Roman" pitchFamily="18" charset="0"/>
              <a:ea typeface="黑体" pitchFamily="49" charset="-122"/>
            </a:endParaRPr>
          </a:p>
          <a:p>
            <a:endParaRPr lang="en-US" altLang="zh-CN" dirty="0">
              <a:solidFill>
                <a:schemeClr val="tx1"/>
              </a:solidFill>
              <a:latin typeface="Times New Roman" pitchFamily="18" charset="0"/>
              <a:ea typeface="黑体" pitchFamily="49" charset="-122"/>
            </a:endParaRPr>
          </a:p>
          <a:p>
            <a:endParaRPr lang="en-US" altLang="zh-CN" dirty="0">
              <a:solidFill>
                <a:schemeClr val="tx1"/>
              </a:solidFill>
              <a:latin typeface="Times New Roman" pitchFamily="18" charset="0"/>
              <a:ea typeface="黑体" pitchFamily="49" charset="-122"/>
            </a:endParaRPr>
          </a:p>
          <a:p>
            <a:endParaRPr lang="en-US" altLang="zh-CN"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其中上式中的求和只对支持向量求和，也就是说，对于新来的文档向量   ，与所有支持向量求内积之后加权求和，然后与阈值</a:t>
            </a:r>
            <a:r>
              <a:rPr lang="en-US" altLang="zh-CN"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进行比较，最后根据结果的符号判断文档的类别。</a:t>
            </a:r>
            <a:endParaRPr lang="en-US" altLang="zh-CN" dirty="0">
              <a:solidFill>
                <a:schemeClr val="tx1"/>
              </a:solidFill>
              <a:latin typeface="Times New Roman" pitchFamily="18" charset="0"/>
              <a:ea typeface="黑体" pitchFamily="49" charset="-122"/>
            </a:endParaRPr>
          </a:p>
          <a:p>
            <a:endParaRPr lang="en-US" altLang="zh-CN" dirty="0">
              <a:solidFill>
                <a:schemeClr val="tx1"/>
              </a:solidFill>
              <a:latin typeface="Times New Roman" pitchFamily="18" charset="0"/>
              <a:ea typeface="黑体" pitchFamily="49" charset="-122"/>
            </a:endParaRPr>
          </a:p>
          <a:p>
            <a:endParaRPr lang="zh-CN" altLang="en-US" dirty="0">
              <a:solidFill>
                <a:schemeClr val="tx1"/>
              </a:solidFill>
              <a:latin typeface="Times New Roman" pitchFamily="18" charset="0"/>
              <a:ea typeface="黑体" pitchFamily="49" charset="-122"/>
            </a:endParaRPr>
          </a:p>
        </p:txBody>
      </p:sp>
      <p:graphicFrame>
        <p:nvGraphicFramePr>
          <p:cNvPr id="18" name="对象 17"/>
          <p:cNvGraphicFramePr>
            <a:graphicFrameLocks noChangeAspect="1"/>
          </p:cNvGraphicFramePr>
          <p:nvPr/>
        </p:nvGraphicFramePr>
        <p:xfrm>
          <a:off x="2195736" y="2852936"/>
          <a:ext cx="3960440" cy="763799"/>
        </p:xfrm>
        <a:graphic>
          <a:graphicData uri="http://schemas.openxmlformats.org/presentationml/2006/ole">
            <mc:AlternateContent xmlns:mc="http://schemas.openxmlformats.org/markup-compatibility/2006">
              <mc:Choice xmlns:v="urn:schemas-microsoft-com:vml" Requires="v">
                <p:oleObj spid="_x0000_s1370311" name="公式" r:id="rId4" imgW="1777680" imgH="342720" progId="Equation.3">
                  <p:embed/>
                </p:oleObj>
              </mc:Choice>
              <mc:Fallback>
                <p:oleObj name="公式" r:id="rId4" imgW="1777680" imgH="34272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2852936"/>
                        <a:ext cx="3960440" cy="7637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461742290"/>
              </p:ext>
            </p:extLst>
          </p:nvPr>
        </p:nvGraphicFramePr>
        <p:xfrm>
          <a:off x="2195736" y="4463938"/>
          <a:ext cx="360040" cy="321816"/>
        </p:xfrm>
        <a:graphic>
          <a:graphicData uri="http://schemas.openxmlformats.org/presentationml/2006/ole">
            <mc:AlternateContent xmlns:mc="http://schemas.openxmlformats.org/markup-compatibility/2006">
              <mc:Choice xmlns:v="urn:schemas-microsoft-com:vml" Requires="v">
                <p:oleObj spid="_x0000_s1370312" name="公式" r:id="rId6" imgW="126720" imgH="177480" progId="Equation.3">
                  <p:embed/>
                </p:oleObj>
              </mc:Choice>
              <mc:Fallback>
                <p:oleObj name="公式" r:id="rId6" imgW="126720" imgH="17748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4463938"/>
                        <a:ext cx="360040" cy="321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en-US" altLang="zh-CN" sz="3600" dirty="0">
                <a:solidFill>
                  <a:schemeClr val="tx1"/>
                </a:solidFill>
                <a:latin typeface="Times New Roman" pitchFamily="18" charset="0"/>
                <a:ea typeface="黑体" pitchFamily="49" charset="-122"/>
              </a:rPr>
              <a:t>SVM</a:t>
            </a:r>
            <a:r>
              <a:rPr lang="zh-CN" altLang="en-US" sz="3600" dirty="0">
                <a:solidFill>
                  <a:schemeClr val="tx1"/>
                </a:solidFill>
                <a:latin typeface="Times New Roman" pitchFamily="18" charset="0"/>
                <a:ea typeface="黑体" pitchFamily="49" charset="-122"/>
              </a:rPr>
              <a:t>要点重述</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98"/>
            <a:ext cx="8643998" cy="5429264"/>
          </a:xfrm>
          <a:prstGeom prst="rect">
            <a:avLst/>
          </a:prstGeom>
          <a:noFill/>
          <a:ln w="9525">
            <a:noFill/>
            <a:round/>
            <a:headEnd/>
            <a:tailEnd/>
          </a:ln>
        </p:spPr>
        <p:txBody>
          <a:bodyPr/>
          <a:lstStyle/>
          <a:p>
            <a:pPr lvl="1">
              <a:spcBef>
                <a:spcPts val="700"/>
              </a:spcBef>
            </a:pPr>
            <a:r>
              <a:rPr lang="zh-CN" altLang="en-US" dirty="0">
                <a:solidFill>
                  <a:schemeClr val="tx1"/>
                </a:solidFill>
                <a:latin typeface="Times New Roman" pitchFamily="18" charset="0"/>
                <a:ea typeface="黑体" pitchFamily="49" charset="-122"/>
              </a:rPr>
              <a:t>给定训练数据集</a:t>
            </a:r>
            <a:endParaRPr lang="en-US"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该数据集定义了最佳的分类超平面</a:t>
            </a:r>
            <a:endParaRPr lang="en-US"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基于该数据集，通过二次优化过程寻找该超平面</a:t>
            </a:r>
            <a:endParaRPr lang="en-US" altLang="zh-CN"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：对于待分类的新数据点      ，分类函数计算该点到超平面法向量的投影</a:t>
            </a:r>
            <a:endParaRPr lang="en-US" altLang="zh-CN"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上述函数的符号决定了该数据点类别的归属</a:t>
            </a:r>
            <a:endParaRPr lang="en-US" altLang="zh-CN"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如果该点在分类器的间隔之内，分类器可以在原来的两个类之外，返回“类别未知”</a:t>
            </a:r>
            <a:endParaRPr lang="en-US" dirty="0">
              <a:solidFill>
                <a:schemeClr val="tx1"/>
              </a:solidFill>
              <a:latin typeface="Times New Roman" pitchFamily="18" charset="0"/>
              <a:ea typeface="黑体" pitchFamily="49" charset="-122"/>
            </a:endParaRPr>
          </a:p>
          <a:p>
            <a:pPr lvl="1">
              <a:spcBef>
                <a:spcPts val="0"/>
              </a:spcBef>
              <a:buClr>
                <a:srgbClr val="336699"/>
              </a:buClr>
              <a:buFont typeface="Wingdings" pitchFamily="2" charset="2"/>
              <a:buChar char="§"/>
            </a:pP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的值可以转化为一个分类概率</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39</a:t>
            </a:fld>
            <a:endParaRPr lang="en-US"/>
          </a:p>
        </p:txBody>
      </p:sp>
      <p:pic>
        <p:nvPicPr>
          <p:cNvPr id="10" name="Picture 9" descr="152149.png"/>
          <p:cNvPicPr>
            <a:picLocks noChangeAspect="1"/>
          </p:cNvPicPr>
          <p:nvPr/>
        </p:nvPicPr>
        <p:blipFill>
          <a:blip r:embed="rId3" cstate="print"/>
          <a:stretch>
            <a:fillRect/>
          </a:stretch>
        </p:blipFill>
        <p:spPr>
          <a:xfrm>
            <a:off x="1043608" y="2636912"/>
            <a:ext cx="553499" cy="324000"/>
          </a:xfrm>
          <a:prstGeom prst="rect">
            <a:avLst/>
          </a:prstGeom>
        </p:spPr>
      </p:pic>
      <p:pic>
        <p:nvPicPr>
          <p:cNvPr id="11" name="Picture 10" descr="152149.png"/>
          <p:cNvPicPr>
            <a:picLocks noChangeAspect="1"/>
          </p:cNvPicPr>
          <p:nvPr/>
        </p:nvPicPr>
        <p:blipFill>
          <a:blip r:embed="rId3" cstate="print"/>
          <a:stretch>
            <a:fillRect/>
          </a:stretch>
        </p:blipFill>
        <p:spPr>
          <a:xfrm>
            <a:off x="994165" y="4833192"/>
            <a:ext cx="553499" cy="324000"/>
          </a:xfrm>
          <a:prstGeom prst="rect">
            <a:avLst/>
          </a:prstGeom>
        </p:spPr>
      </p:pic>
      <p:pic>
        <p:nvPicPr>
          <p:cNvPr id="12" name="Picture 11" descr="152148.png"/>
          <p:cNvPicPr>
            <a:picLocks noChangeAspect="1"/>
          </p:cNvPicPr>
          <p:nvPr/>
        </p:nvPicPr>
        <p:blipFill>
          <a:blip r:embed="rId4" cstate="print"/>
          <a:stretch>
            <a:fillRect/>
          </a:stretch>
        </p:blipFill>
        <p:spPr>
          <a:xfrm>
            <a:off x="5220072" y="2636912"/>
            <a:ext cx="324000" cy="324000"/>
          </a:xfrm>
          <a:prstGeom prst="rect">
            <a:avLst/>
          </a:prstGeom>
          <a:solidFill>
            <a:schemeClr val="bg1"/>
          </a:solidFill>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特征选择</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文本分类中，通常要将文本表示在一个高维空间下，每一维对应一个词项</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本讲义中，我们不特意区分不同的概念</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每个坐标轴</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维</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词语 </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词项</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特征</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许多维上对应是罕见词</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罕见词可能会误导分类器</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这些会误导分类器的罕见词被称为噪音特征（</a:t>
            </a:r>
            <a:r>
              <a:rPr lang="en-US" dirty="0">
                <a:solidFill>
                  <a:schemeClr val="tx1"/>
                </a:solidFill>
                <a:latin typeface="Times New Roman" pitchFamily="18" charset="0"/>
                <a:ea typeface="黑体" pitchFamily="49" charset="-122"/>
              </a:rPr>
              <a:t>noise feature</a:t>
            </a:r>
            <a:r>
              <a:rPr lang="zh-CN" altLang="en-US" dirty="0">
                <a:solidFill>
                  <a:schemeClr val="tx1"/>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去掉这些噪音特征会同时提高文本分类的效率和效果</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上述过程称为</a:t>
            </a:r>
            <a:r>
              <a:rPr lang="zh-CN" altLang="en-US" dirty="0">
                <a:solidFill>
                  <a:srgbClr val="0070C0"/>
                </a:solidFill>
                <a:latin typeface="Times New Roman" pitchFamily="18" charset="0"/>
                <a:ea typeface="黑体" pitchFamily="49" charset="-122"/>
              </a:rPr>
              <a:t>特征选择（</a:t>
            </a:r>
            <a:r>
              <a:rPr lang="en-US" altLang="zh-CN" dirty="0">
                <a:solidFill>
                  <a:srgbClr val="0070C0"/>
                </a:solidFill>
                <a:latin typeface="Times New Roman" pitchFamily="18" charset="0"/>
                <a:ea typeface="黑体" pitchFamily="49" charset="-122"/>
              </a:rPr>
              <a:t>feature selection</a:t>
            </a:r>
            <a:r>
              <a:rPr lang="zh-CN" altLang="en-US" dirty="0">
                <a:solidFill>
                  <a:srgbClr val="0070C0"/>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软间隔</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Soft margin)</a:t>
            </a:r>
            <a:r>
              <a:rPr lang="zh-CN" altLang="en-US" sz="3600" dirty="0">
                <a:solidFill>
                  <a:schemeClr val="tx1"/>
                </a:solidFill>
                <a:latin typeface="Times New Roman" pitchFamily="18" charset="0"/>
                <a:ea typeface="黑体" pitchFamily="49" charset="-122"/>
              </a:rPr>
              <a:t>分类</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60"/>
            <a:ext cx="8501122" cy="5429264"/>
          </a:xfrm>
          <a:prstGeom prst="rect">
            <a:avLst/>
          </a:prstGeom>
          <a:noFill/>
          <a:ln w="9525">
            <a:noFill/>
            <a:round/>
            <a:headEnd/>
            <a:tailEnd/>
          </a:ln>
        </p:spPr>
        <p:txBody>
          <a:bodyPr/>
          <a:lstStyle/>
          <a:p>
            <a:r>
              <a:rPr lang="zh-CN" altLang="en-US" sz="2200" dirty="0">
                <a:solidFill>
                  <a:schemeClr val="tx1"/>
                </a:solidFill>
                <a:latin typeface="Times New Roman" pitchFamily="18" charset="0"/>
                <a:ea typeface="黑体" pitchFamily="49" charset="-122"/>
              </a:rPr>
              <a:t>如果数据不线性可分？</a:t>
            </a:r>
            <a:endParaRPr lang="en-US"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标准做法：允许在宽间隔条件下犯少许错误</a:t>
            </a:r>
            <a:endParaRPr lang="de-DE" sz="2200" dirty="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sz="2000" dirty="0">
                <a:solidFill>
                  <a:schemeClr val="tx1"/>
                </a:solidFill>
                <a:latin typeface="Times New Roman" pitchFamily="18" charset="0"/>
                <a:ea typeface="黑体" pitchFamily="49" charset="-122"/>
              </a:rPr>
              <a:t>某些点、离群点或者噪音点可以在间隔之内或者在间隔的错误一方</a:t>
            </a:r>
            <a:endParaRPr lang="en-US" sz="20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计算每个错误点的代价，具体的计算它们到分类面的距离。</a:t>
            </a:r>
            <a:endParaRPr lang="en-US" altLang="zh-CN"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r>
              <a:rPr lang="zh-CN" altLang="en-US" sz="2200" dirty="0">
                <a:solidFill>
                  <a:schemeClr val="tx1"/>
                </a:solidFill>
                <a:latin typeface="Times New Roman" pitchFamily="18" charset="0"/>
                <a:ea typeface="黑体" pitchFamily="49" charset="-122"/>
              </a:rPr>
              <a:t>松弛变量</a:t>
            </a:r>
            <a:r>
              <a:rPr lang="en-US" sz="2200" dirty="0">
                <a:solidFill>
                  <a:schemeClr val="tx1"/>
                </a:solidFill>
                <a:latin typeface="Times New Roman" pitchFamily="18" charset="0"/>
                <a:ea typeface="黑体" pitchFamily="49" charset="-122"/>
              </a:rPr>
              <a:t> </a:t>
            </a:r>
            <a:r>
              <a:rPr lang="en-US" sz="2200" i="1" dirty="0" err="1">
                <a:solidFill>
                  <a:schemeClr val="tx1"/>
                </a:solidFill>
                <a:latin typeface="Times New Roman" pitchFamily="18" charset="0"/>
                <a:ea typeface="黑体" pitchFamily="49" charset="-122"/>
              </a:rPr>
              <a:t>ξ</a:t>
            </a:r>
            <a:r>
              <a:rPr lang="en-US" sz="2200" i="1" baseline="-25000" dirty="0" err="1">
                <a:solidFill>
                  <a:schemeClr val="tx1"/>
                </a:solidFill>
                <a:latin typeface="Times New Roman" pitchFamily="18" charset="0"/>
                <a:ea typeface="黑体" pitchFamily="49" charset="-122"/>
              </a:rPr>
              <a:t>i</a:t>
            </a:r>
            <a:r>
              <a:rPr lang="en-US" sz="2200" dirty="0">
                <a:solidFill>
                  <a:schemeClr val="tx1"/>
                </a:solidFill>
                <a:latin typeface="Times New Roman" pitchFamily="18" charset="0"/>
                <a:ea typeface="黑体" pitchFamily="49" charset="-122"/>
              </a:rPr>
              <a:t> : </a:t>
            </a:r>
            <a:r>
              <a:rPr lang="zh-CN" altLang="en-US" sz="2200" dirty="0">
                <a:solidFill>
                  <a:schemeClr val="tx1"/>
                </a:solidFill>
                <a:latin typeface="Times New Roman" pitchFamily="18" charset="0"/>
                <a:ea typeface="黑体" pitchFamily="49" charset="-122"/>
              </a:rPr>
              <a:t>允许点      不满足间隔要求，但是其错误代价正比于</a:t>
            </a:r>
            <a:r>
              <a:rPr lang="en-US" sz="2200" i="1" dirty="0" err="1">
                <a:solidFill>
                  <a:schemeClr val="tx1"/>
                </a:solidFill>
                <a:latin typeface="Times New Roman" pitchFamily="18" charset="0"/>
                <a:ea typeface="黑体" pitchFamily="49" charset="-122"/>
              </a:rPr>
              <a:t>ξ</a:t>
            </a:r>
            <a:r>
              <a:rPr lang="en-US" sz="2200" i="1" baseline="-25000" dirty="0" err="1">
                <a:solidFill>
                  <a:schemeClr val="tx1"/>
                </a:solidFill>
                <a:latin typeface="Times New Roman" pitchFamily="18" charset="0"/>
                <a:ea typeface="黑体" pitchFamily="49" charset="-122"/>
              </a:rPr>
              <a:t>i</a:t>
            </a:r>
            <a:r>
              <a:rPr lang="en-US" sz="2200" dirty="0">
                <a:solidFill>
                  <a:schemeClr val="tx1"/>
                </a:solidFill>
                <a:latin typeface="Times New Roman" pitchFamily="18" charset="0"/>
                <a:ea typeface="黑体" pitchFamily="49" charset="-122"/>
              </a:rPr>
              <a:t>  </a:t>
            </a:r>
          </a:p>
          <a:p>
            <a:endParaRPr lang="en-US" sz="2200" dirty="0">
              <a:solidFill>
                <a:schemeClr val="tx1"/>
              </a:solidFill>
              <a:latin typeface="Times New Roman" pitchFamily="18" charset="0"/>
              <a:ea typeface="黑体" pitchFamily="49" charset="-122"/>
            </a:endParaRPr>
          </a:p>
          <a:p>
            <a:r>
              <a:rPr lang="zh-CN" altLang="en-US" sz="2200" dirty="0">
                <a:solidFill>
                  <a:schemeClr val="tx1"/>
                </a:solidFill>
                <a:latin typeface="Times New Roman" pitchFamily="18" charset="0"/>
                <a:ea typeface="黑体" pitchFamily="49" charset="-122"/>
              </a:rPr>
              <a:t>优化问题：在间隔的宽度 和 那些需要在计算间隔时去掉的点数之间折中</a:t>
            </a:r>
            <a:endParaRPr lang="en-US" altLang="zh-CN" sz="2200" dirty="0">
              <a:solidFill>
                <a:schemeClr val="tx1"/>
              </a:solidFill>
              <a:latin typeface="Times New Roman" pitchFamily="18" charset="0"/>
              <a:ea typeface="黑体" pitchFamily="49" charset="-122"/>
            </a:endParaRPr>
          </a:p>
          <a:p>
            <a:endParaRPr lang="en-US" sz="2200" dirty="0">
              <a:solidFill>
                <a:schemeClr val="tx1"/>
              </a:solidFill>
              <a:latin typeface="Times New Roman" pitchFamily="18" charset="0"/>
              <a:ea typeface="黑体" pitchFamily="49" charset="-122"/>
            </a:endParaRPr>
          </a:p>
          <a:p>
            <a:r>
              <a:rPr lang="en-US" sz="2200" i="1" dirty="0" err="1">
                <a:solidFill>
                  <a:schemeClr val="tx1"/>
                </a:solidFill>
                <a:latin typeface="Times New Roman" pitchFamily="18" charset="0"/>
                <a:ea typeface="黑体" pitchFamily="49" charset="-122"/>
              </a:rPr>
              <a:t>ξ</a:t>
            </a:r>
            <a:r>
              <a:rPr lang="en-US" sz="2200" i="1" baseline="-25000" dirty="0" err="1">
                <a:solidFill>
                  <a:schemeClr val="tx1"/>
                </a:solidFill>
                <a:latin typeface="Times New Roman" pitchFamily="18" charset="0"/>
                <a:ea typeface="黑体" pitchFamily="49" charset="-122"/>
              </a:rPr>
              <a:t>i</a:t>
            </a:r>
            <a:r>
              <a:rPr lang="en-US" sz="2200" i="1" baseline="-250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的和给出了所有训练错误的上界</a:t>
            </a:r>
            <a:endParaRPr lang="en-US" altLang="zh-CN" sz="2200" dirty="0">
              <a:solidFill>
                <a:schemeClr val="tx1"/>
              </a:solidFill>
              <a:latin typeface="Times New Roman" pitchFamily="18" charset="0"/>
              <a:ea typeface="黑体" pitchFamily="49" charset="-122"/>
            </a:endParaRPr>
          </a:p>
          <a:p>
            <a:endParaRPr lang="en-US" sz="2200" dirty="0">
              <a:solidFill>
                <a:schemeClr val="tx1"/>
              </a:solidFill>
              <a:latin typeface="Times New Roman" pitchFamily="18" charset="0"/>
              <a:ea typeface="黑体" pitchFamily="49" charset="-122"/>
            </a:endParaRPr>
          </a:p>
          <a:p>
            <a:r>
              <a:rPr lang="zh-CN" altLang="en-US" sz="2200" dirty="0">
                <a:solidFill>
                  <a:schemeClr val="tx1"/>
                </a:solidFill>
                <a:latin typeface="Times New Roman" pitchFamily="18" charset="0"/>
                <a:ea typeface="黑体" pitchFamily="49" charset="-122"/>
              </a:rPr>
              <a:t>软间隔</a:t>
            </a:r>
            <a:r>
              <a:rPr lang="en-US" sz="2200" dirty="0">
                <a:solidFill>
                  <a:schemeClr val="tx1"/>
                </a:solidFill>
                <a:latin typeface="Times New Roman" pitchFamily="18" charset="0"/>
                <a:ea typeface="黑体" pitchFamily="49" charset="-122"/>
              </a:rPr>
              <a:t>SVM</a:t>
            </a:r>
            <a:r>
              <a:rPr lang="zh-CN" altLang="en-US" sz="2200" dirty="0">
                <a:solidFill>
                  <a:schemeClr val="tx1"/>
                </a:solidFill>
                <a:latin typeface="Times New Roman" pitchFamily="18" charset="0"/>
                <a:ea typeface="黑体" pitchFamily="49" charset="-122"/>
              </a:rPr>
              <a:t>主要在最小化训练错误和最大化间隔之间折中</a:t>
            </a:r>
            <a:endParaRPr lang="de-DE"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40</a:t>
            </a:fld>
            <a:endParaRPr lang="en-US"/>
          </a:p>
        </p:txBody>
      </p:sp>
      <p:pic>
        <p:nvPicPr>
          <p:cNvPr id="8" name="Picture 7" descr="152159.png"/>
          <p:cNvPicPr>
            <a:picLocks noChangeAspect="1"/>
          </p:cNvPicPr>
          <p:nvPr/>
        </p:nvPicPr>
        <p:blipFill>
          <a:blip r:embed="rId3" cstate="print"/>
          <a:stretch>
            <a:fillRect/>
          </a:stretch>
        </p:blipFill>
        <p:spPr>
          <a:xfrm>
            <a:off x="2843808" y="3356992"/>
            <a:ext cx="288000"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支持软间隔的</a:t>
            </a:r>
            <a:r>
              <a:rPr lang="de-DE" sz="3600" dirty="0">
                <a:solidFill>
                  <a:schemeClr val="tx1"/>
                </a:solidFill>
                <a:latin typeface="Times New Roman" pitchFamily="18" charset="0"/>
                <a:ea typeface="黑体" pitchFamily="49" charset="-122"/>
              </a:rPr>
              <a:t> SVM</a:t>
            </a:r>
            <a:r>
              <a:rPr lang="zh-CN" altLang="en-US" sz="3600" dirty="0">
                <a:solidFill>
                  <a:schemeClr val="tx1"/>
                </a:solidFill>
                <a:latin typeface="Times New Roman" pitchFamily="18" charset="0"/>
                <a:ea typeface="黑体" pitchFamily="49" charset="-122"/>
              </a:rPr>
              <a:t>的数学推导</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500198"/>
            <a:ext cx="8572560" cy="5429264"/>
          </a:xfrm>
          <a:prstGeom prst="rect">
            <a:avLst/>
          </a:prstGeom>
          <a:noFill/>
          <a:ln w="9525">
            <a:noFill/>
            <a:round/>
            <a:headEnd/>
            <a:tailEnd/>
          </a:ln>
        </p:spPr>
        <p:txBody>
          <a:bodyPr/>
          <a:lstStyle/>
          <a:p>
            <a:pPr>
              <a:spcBef>
                <a:spcPts val="700"/>
              </a:spcBef>
            </a:pPr>
            <a:r>
              <a:rPr lang="zh-CN" altLang="en-US" dirty="0">
                <a:solidFill>
                  <a:schemeClr val="tx1"/>
                </a:solidFill>
                <a:latin typeface="Times New Roman" pitchFamily="18" charset="0"/>
                <a:ea typeface="黑体" pitchFamily="49" charset="-122"/>
              </a:rPr>
              <a:t>引入软间隔，可以将</a:t>
            </a:r>
            <a:r>
              <a:rPr lang="en-US" altLang="zh-CN" dirty="0">
                <a:solidFill>
                  <a:schemeClr val="tx1"/>
                </a:solidFill>
                <a:latin typeface="Times New Roman" pitchFamily="18" charset="0"/>
                <a:ea typeface="黑体" pitchFamily="49" charset="-122"/>
              </a:rPr>
              <a:t>SVM</a:t>
            </a:r>
            <a:r>
              <a:rPr lang="zh-CN" altLang="en-US" dirty="0">
                <a:solidFill>
                  <a:schemeClr val="tx1"/>
                </a:solidFill>
                <a:latin typeface="Times New Roman" pitchFamily="18" charset="0"/>
                <a:ea typeface="黑体" pitchFamily="49" charset="-122"/>
              </a:rPr>
              <a:t>求解过程转化为如下的一个求最小化的问题：</a:t>
            </a:r>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pPr>
              <a:spcBef>
                <a:spcPts val="700"/>
              </a:spcBef>
            </a:pPr>
            <a:r>
              <a:rPr lang="en-US" altLang="zh-CN"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是加权系数，上述问题仍然是在线性约束条件下的二次函数优化问题，同样可以求解。</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357158" y="2428868"/>
          <a:ext cx="8072494" cy="201168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90978">
                <a:tc>
                  <a:txBody>
                    <a:bodyPr/>
                    <a:lstStyle/>
                    <a:p>
                      <a:r>
                        <a:rPr lang="zh-CN" altLang="en-US" sz="2400" b="0" kern="1200" dirty="0">
                          <a:solidFill>
                            <a:schemeClr val="bg1"/>
                          </a:solidFill>
                          <a:latin typeface="Times New Roman" pitchFamily="18" charset="0"/>
                          <a:ea typeface="+mn-ea"/>
                          <a:cs typeface="+mn-cs"/>
                        </a:rPr>
                        <a:t>问题：</a:t>
                      </a:r>
                      <a:endParaRPr lang="de-DE" sz="2400" b="0" kern="1200" dirty="0">
                        <a:solidFill>
                          <a:schemeClr val="bg1"/>
                        </a:solidFill>
                        <a:latin typeface="Times New Roman" pitchFamily="18" charset="0"/>
                        <a:ea typeface="+mn-ea"/>
                        <a:cs typeface="+mn-cs"/>
                      </a:endParaRPr>
                    </a:p>
                  </a:txBody>
                  <a:tcPr>
                    <a:solidFill>
                      <a:srgbClr val="2A7041"/>
                    </a:solidFill>
                  </a:tcPr>
                </a:tc>
                <a:extLst>
                  <a:ext uri="{0D108BD9-81ED-4DB2-BD59-A6C34878D82A}">
                    <a16:rowId xmlns:a16="http://schemas.microsoft.com/office/drawing/2014/main" val="10000"/>
                  </a:ext>
                </a:extLst>
              </a:tr>
              <a:tr h="752030">
                <a:tc>
                  <a:txBody>
                    <a:bodyPr/>
                    <a:lstStyle/>
                    <a:p>
                      <a:r>
                        <a:rPr lang="zh-CN" altLang="en-US" sz="2400" kern="1200" dirty="0">
                          <a:solidFill>
                            <a:schemeClr val="tx1"/>
                          </a:solidFill>
                          <a:latin typeface="Times New Roman" pitchFamily="18" charset="0"/>
                          <a:ea typeface="+mn-ea"/>
                          <a:cs typeface="+mn-cs"/>
                        </a:rPr>
                        <a:t>寻找</a:t>
                      </a:r>
                      <a:r>
                        <a:rPr lang="en-US" sz="2400" kern="1200" dirty="0">
                          <a:solidFill>
                            <a:schemeClr val="tx1"/>
                          </a:solidFill>
                          <a:latin typeface="Times New Roman" pitchFamily="18" charset="0"/>
                          <a:ea typeface="+mn-ea"/>
                          <a:cs typeface="+mn-cs"/>
                        </a:rPr>
                        <a:t> </a:t>
                      </a:r>
                      <a:r>
                        <a:rPr lang="en-US" sz="2400" i="1" kern="1200" dirty="0">
                          <a:solidFill>
                            <a:schemeClr val="tx1"/>
                          </a:solidFill>
                          <a:latin typeface="Times New Roman" pitchFamily="18" charset="0"/>
                          <a:ea typeface="+mn-ea"/>
                          <a:cs typeface="+mn-cs"/>
                        </a:rPr>
                        <a:t>w</a:t>
                      </a:r>
                      <a:r>
                        <a:rPr lang="en-US" sz="2400" kern="1200" dirty="0">
                          <a:solidFill>
                            <a:schemeClr val="tx1"/>
                          </a:solidFill>
                          <a:latin typeface="Times New Roman" pitchFamily="18" charset="0"/>
                          <a:ea typeface="+mn-ea"/>
                          <a:cs typeface="+mn-cs"/>
                        </a:rPr>
                        <a:t> </a:t>
                      </a:r>
                      <a:r>
                        <a:rPr lang="zh-CN" altLang="en-US" sz="2400" kern="1200" dirty="0">
                          <a:solidFill>
                            <a:schemeClr val="tx1"/>
                          </a:solidFill>
                          <a:latin typeface="Times New Roman" pitchFamily="18" charset="0"/>
                          <a:ea typeface="+mn-ea"/>
                          <a:cs typeface="+mn-cs"/>
                        </a:rPr>
                        <a:t>及</a:t>
                      </a:r>
                      <a:r>
                        <a:rPr lang="en-US" sz="2400" i="1" kern="1200" dirty="0">
                          <a:solidFill>
                            <a:schemeClr val="tx1"/>
                          </a:solidFill>
                          <a:latin typeface="Times New Roman" pitchFamily="18" charset="0"/>
                          <a:ea typeface="+mn-ea"/>
                          <a:cs typeface="+mn-cs"/>
                        </a:rPr>
                        <a:t>b</a:t>
                      </a:r>
                      <a:r>
                        <a:rPr lang="en-US" sz="2400" kern="1200" dirty="0">
                          <a:solidFill>
                            <a:schemeClr val="tx1"/>
                          </a:solidFill>
                          <a:latin typeface="Times New Roman" pitchFamily="18" charset="0"/>
                          <a:ea typeface="+mn-ea"/>
                          <a:cs typeface="+mn-cs"/>
                        </a:rPr>
                        <a:t> </a:t>
                      </a:r>
                      <a:r>
                        <a:rPr lang="zh-CN" altLang="en-US" sz="2400" kern="1200" dirty="0">
                          <a:solidFill>
                            <a:schemeClr val="tx1"/>
                          </a:solidFill>
                          <a:latin typeface="Times New Roman" pitchFamily="18" charset="0"/>
                          <a:ea typeface="+mn-ea"/>
                          <a:cs typeface="+mn-cs"/>
                        </a:rPr>
                        <a:t>使得：</a:t>
                      </a:r>
                      <a:endParaRPr lang="en-US" sz="2400" kern="1200" dirty="0">
                        <a:solidFill>
                          <a:schemeClr val="tx1"/>
                        </a:solidFill>
                        <a:latin typeface="Times New Roman" pitchFamily="18" charset="0"/>
                        <a:ea typeface="+mn-ea"/>
                        <a:cs typeface="+mn-cs"/>
                      </a:endParaRPr>
                    </a:p>
                    <a:p>
                      <a:r>
                        <a:rPr lang="de-DE" sz="2400" kern="1200" baseline="0" dirty="0">
                          <a:solidFill>
                            <a:schemeClr val="tx1"/>
                          </a:solidFill>
                          <a:latin typeface="Times New Roman" pitchFamily="18" charset="0"/>
                          <a:ea typeface="+mn-ea"/>
                          <a:cs typeface="+mn-cs"/>
                        </a:rPr>
                        <a:t>            </a:t>
                      </a:r>
                      <a:r>
                        <a:rPr lang="en-US" altLang="zh-CN" sz="2400" kern="1200" baseline="0" dirty="0">
                          <a:solidFill>
                            <a:schemeClr val="tx1"/>
                          </a:solidFill>
                          <a:latin typeface="Times New Roman" pitchFamily="18" charset="0"/>
                          <a:ea typeface="+mn-ea"/>
                          <a:cs typeface="+mn-cs"/>
                        </a:rPr>
                        <a:t>+</a:t>
                      </a:r>
                      <a:r>
                        <a:rPr lang="en-US" altLang="zh-CN" sz="2400" i="1" kern="1200" baseline="0" dirty="0">
                          <a:solidFill>
                            <a:schemeClr val="tx1"/>
                          </a:solidFill>
                          <a:latin typeface="Times New Roman" pitchFamily="18" charset="0"/>
                          <a:ea typeface="+mn-ea"/>
                          <a:cs typeface="+mn-cs"/>
                        </a:rPr>
                        <a:t>C</a:t>
                      </a:r>
                      <a:r>
                        <a:rPr lang="de-DE" sz="2400" kern="1200" baseline="0" dirty="0">
                          <a:solidFill>
                            <a:schemeClr val="tx1"/>
                          </a:solidFill>
                          <a:latin typeface="Times New Roman" pitchFamily="18" charset="0"/>
                          <a:ea typeface="+mn-ea"/>
                          <a:cs typeface="+mn-cs"/>
                        </a:rPr>
                        <a:t> </a:t>
                      </a:r>
                      <a:r>
                        <a:rPr lang="en-US" altLang="zh-CN" sz="2400" i="1" baseline="0" dirty="0">
                          <a:solidFill>
                            <a:schemeClr val="tx1"/>
                          </a:solidFill>
                          <a:latin typeface="Times New Roman" pitchFamily="18" charset="0"/>
                          <a:ea typeface="黑体" pitchFamily="49" charset="-122"/>
                          <a:cs typeface="Times New Roman" pitchFamily="18" charset="0"/>
                        </a:rPr>
                        <a:t>∑</a:t>
                      </a:r>
                      <a:r>
                        <a:rPr lang="en-US" altLang="zh-CN" sz="2400" i="1" dirty="0" err="1">
                          <a:solidFill>
                            <a:schemeClr val="tx1"/>
                          </a:solidFill>
                          <a:latin typeface="Times New Roman" pitchFamily="18" charset="0"/>
                          <a:ea typeface="黑体" pitchFamily="49" charset="-122"/>
                        </a:rPr>
                        <a:t>ξ</a:t>
                      </a:r>
                      <a:r>
                        <a:rPr lang="en-US" altLang="zh-CN" sz="2400" i="1" baseline="-25000" dirty="0" err="1">
                          <a:solidFill>
                            <a:schemeClr val="tx1"/>
                          </a:solidFill>
                          <a:latin typeface="Times New Roman" pitchFamily="18" charset="0"/>
                          <a:ea typeface="黑体" pitchFamily="49" charset="-122"/>
                        </a:rPr>
                        <a:t>i</a:t>
                      </a:r>
                      <a:r>
                        <a:rPr lang="zh-CN" altLang="en-US" sz="2400" kern="1200" baseline="0" dirty="0">
                          <a:solidFill>
                            <a:schemeClr val="tx1"/>
                          </a:solidFill>
                          <a:latin typeface="Times New Roman" pitchFamily="18" charset="0"/>
                          <a:ea typeface="+mn-ea"/>
                          <a:cs typeface="+mn-cs"/>
                        </a:rPr>
                        <a:t>最小   </a:t>
                      </a:r>
                      <a:r>
                        <a:rPr lang="en-US" altLang="zh-CN" sz="2400" kern="1200" baseline="0" dirty="0">
                          <a:solidFill>
                            <a:schemeClr val="tx1"/>
                          </a:solidFill>
                          <a:latin typeface="Times New Roman" pitchFamily="18" charset="0"/>
                          <a:ea typeface="+mn-ea"/>
                          <a:cs typeface="+mn-cs"/>
                        </a:rPr>
                        <a:t>       </a:t>
                      </a:r>
                      <a:r>
                        <a:rPr lang="zh-CN" altLang="en-US" sz="2400" kern="1200" baseline="0" dirty="0">
                          <a:solidFill>
                            <a:schemeClr val="tx1"/>
                          </a:solidFill>
                          <a:latin typeface="Times New Roman" pitchFamily="18" charset="0"/>
                          <a:ea typeface="+mn-ea"/>
                          <a:cs typeface="+mn-cs"/>
                        </a:rPr>
                        <a:t>                                    </a:t>
                      </a:r>
                      <a:endParaRPr lang="en-US" altLang="zh-CN" sz="2400" kern="1200" baseline="0" dirty="0">
                        <a:solidFill>
                          <a:schemeClr val="tx1"/>
                        </a:solidFill>
                        <a:latin typeface="Times New Roman" pitchFamily="18" charset="0"/>
                        <a:ea typeface="+mn-ea"/>
                        <a:cs typeface="+mn-cs"/>
                      </a:endParaRPr>
                    </a:p>
                    <a:p>
                      <a:r>
                        <a:rPr lang="zh-CN" altLang="en-US" sz="2400" kern="1200" baseline="0" dirty="0">
                          <a:solidFill>
                            <a:schemeClr val="tx1"/>
                          </a:solidFill>
                          <a:latin typeface="Times New Roman" pitchFamily="18" charset="0"/>
                          <a:ea typeface="+mn-ea"/>
                          <a:cs typeface="+mn-cs"/>
                        </a:rPr>
                        <a:t>且所有数据点满足</a:t>
                      </a:r>
                      <a:endParaRPr lang="en-US" sz="2400" kern="1200" dirty="0">
                        <a:solidFill>
                          <a:schemeClr val="tx1"/>
                        </a:solidFill>
                        <a:latin typeface="Times New Roman" pitchFamily="18" charset="0"/>
                        <a:ea typeface="+mn-ea"/>
                        <a:cs typeface="+mn-cs"/>
                      </a:endParaRPr>
                    </a:p>
                    <a:p>
                      <a:endParaRPr lang="de-DE" sz="24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41</a:t>
            </a:fld>
            <a:endParaRPr lang="en-US"/>
          </a:p>
        </p:txBody>
      </p:sp>
      <p:pic>
        <p:nvPicPr>
          <p:cNvPr id="10" name="Picture 9" descr="152131.png"/>
          <p:cNvPicPr>
            <a:picLocks noChangeAspect="1"/>
          </p:cNvPicPr>
          <p:nvPr/>
        </p:nvPicPr>
        <p:blipFill>
          <a:blip r:embed="rId4" cstate="print"/>
          <a:stretch>
            <a:fillRect/>
          </a:stretch>
        </p:blipFill>
        <p:spPr>
          <a:xfrm>
            <a:off x="500034" y="3286124"/>
            <a:ext cx="792001" cy="396000"/>
          </a:xfrm>
          <a:prstGeom prst="rect">
            <a:avLst/>
          </a:prstGeom>
        </p:spPr>
      </p:pic>
      <p:graphicFrame>
        <p:nvGraphicFramePr>
          <p:cNvPr id="16" name="Object 15"/>
          <p:cNvGraphicFramePr>
            <a:graphicFrameLocks noChangeAspect="1"/>
          </p:cNvGraphicFramePr>
          <p:nvPr/>
        </p:nvGraphicFramePr>
        <p:xfrm>
          <a:off x="1115616" y="2924944"/>
          <a:ext cx="147273" cy="108000"/>
        </p:xfrm>
        <a:graphic>
          <a:graphicData uri="http://schemas.openxmlformats.org/presentationml/2006/ole">
            <mc:AlternateContent xmlns:mc="http://schemas.openxmlformats.org/markup-compatibility/2006">
              <mc:Choice xmlns:v="urn:schemas-microsoft-com:vml" Requires="v">
                <p:oleObj spid="_x0000_s1368260" name="Vergelijking" r:id="rId5" imgW="190440" imgH="139680" progId="Equation.3">
                  <p:embed/>
                </p:oleObj>
              </mc:Choice>
              <mc:Fallback>
                <p:oleObj name="Vergelijking" r:id="rId5" imgW="190440" imgH="1396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924944"/>
                        <a:ext cx="147273" cy="1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3131839" y="3573016"/>
          <a:ext cx="3820217" cy="504056"/>
        </p:xfrm>
        <a:graphic>
          <a:graphicData uri="http://schemas.openxmlformats.org/presentationml/2006/ole">
            <mc:AlternateContent xmlns:mc="http://schemas.openxmlformats.org/markup-compatibility/2006">
              <mc:Choice xmlns:v="urn:schemas-microsoft-com:vml" Requires="v">
                <p:oleObj spid="_x0000_s1368261" name="公式" r:id="rId7" imgW="1828800" imgH="241200" progId="Equation.3">
                  <p:embed/>
                </p:oleObj>
              </mc:Choice>
              <mc:Fallback>
                <p:oleObj name="公式" r:id="rId7" imgW="1828800" imgH="2412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39" y="3573016"/>
                        <a:ext cx="3820217"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非线性</a:t>
            </a:r>
            <a:r>
              <a:rPr lang="de-DE" sz="3600" dirty="0">
                <a:solidFill>
                  <a:schemeClr val="tx1"/>
                </a:solidFill>
                <a:latin typeface="Times New Roman" pitchFamily="18" charset="0"/>
                <a:ea typeface="黑体" pitchFamily="49" charset="-122"/>
              </a:rPr>
              <a:t>SVM</a:t>
            </a:r>
          </a:p>
        </p:txBody>
      </p:sp>
      <p:sp>
        <p:nvSpPr>
          <p:cNvPr id="84996" name="Text Box 3"/>
          <p:cNvSpPr txBox="1">
            <a:spLocks noChangeArrowheads="1"/>
          </p:cNvSpPr>
          <p:nvPr/>
        </p:nvSpPr>
        <p:spPr bwMode="auto">
          <a:xfrm>
            <a:off x="323528" y="1500198"/>
            <a:ext cx="8534752" cy="4305066"/>
          </a:xfrm>
          <a:prstGeom prst="rect">
            <a:avLst/>
          </a:prstGeom>
          <a:noFill/>
          <a:ln w="9525">
            <a:noFill/>
            <a:round/>
            <a:headEnd/>
            <a:tailEnd/>
          </a:ln>
        </p:spPr>
        <p:txBody>
          <a:bodyPr/>
          <a:lstStyle/>
          <a:p>
            <a:pPr>
              <a:spcBef>
                <a:spcPts val="700"/>
              </a:spcBef>
            </a:pPr>
            <a:r>
              <a:rPr lang="zh-CN" altLang="en-US" dirty="0">
                <a:solidFill>
                  <a:schemeClr val="tx1"/>
                </a:solidFill>
                <a:latin typeface="Times New Roman" pitchFamily="18" charset="0"/>
                <a:ea typeface="黑体" pitchFamily="49" charset="-122"/>
              </a:rPr>
              <a:t>通过空间映射将原始空间映射到新空间，为避免显式的映射函数，引入核函数</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定义在原始空间下但是结果是新空间下的内积函数</a:t>
            </a:r>
            <a:r>
              <a:rPr lang="en-US" altLang="zh-CN" dirty="0">
                <a:solidFill>
                  <a:schemeClr val="tx1"/>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357158" y="2713464"/>
          <a:ext cx="7743234" cy="2217736"/>
        </p:xfrm>
        <a:graphic>
          <a:graphicData uri="http://schemas.openxmlformats.org/drawingml/2006/table">
            <a:tbl>
              <a:tblPr firstRow="1" bandRow="1">
                <a:tableStyleId>{5C22544A-7EE6-4342-B048-85BDC9FD1C3A}</a:tableStyleId>
              </a:tblPr>
              <a:tblGrid>
                <a:gridCol w="7743234">
                  <a:extLst>
                    <a:ext uri="{9D8B030D-6E8A-4147-A177-3AD203B41FA5}">
                      <a16:colId xmlns:a16="http://schemas.microsoft.com/office/drawing/2014/main" val="20000"/>
                    </a:ext>
                  </a:extLst>
                </a:gridCol>
              </a:tblGrid>
              <a:tr h="251144">
                <a:tc>
                  <a:txBody>
                    <a:bodyPr/>
                    <a:lstStyle/>
                    <a:p>
                      <a:r>
                        <a:rPr lang="zh-CN" altLang="en-US" sz="2400" b="0" kern="1200" dirty="0">
                          <a:solidFill>
                            <a:schemeClr val="bg1"/>
                          </a:solidFill>
                          <a:latin typeface="Times New Roman" pitchFamily="18" charset="0"/>
                          <a:ea typeface="+mn-ea"/>
                          <a:cs typeface="+mn-cs"/>
                        </a:rPr>
                        <a:t>常用核函数</a:t>
                      </a:r>
                      <a:endParaRPr lang="de-DE" sz="2400" b="0" kern="1200" dirty="0">
                        <a:solidFill>
                          <a:schemeClr val="bg1"/>
                        </a:solidFill>
                        <a:latin typeface="Times New Roman" pitchFamily="18" charset="0"/>
                        <a:ea typeface="+mn-ea"/>
                        <a:cs typeface="+mn-cs"/>
                      </a:endParaRPr>
                    </a:p>
                  </a:txBody>
                  <a:tcPr>
                    <a:solidFill>
                      <a:srgbClr val="2A7041"/>
                    </a:solidFill>
                  </a:tcPr>
                </a:tc>
                <a:extLst>
                  <a:ext uri="{0D108BD9-81ED-4DB2-BD59-A6C34878D82A}">
                    <a16:rowId xmlns:a16="http://schemas.microsoft.com/office/drawing/2014/main" val="10000"/>
                  </a:ext>
                </a:extLst>
              </a:tr>
              <a:tr h="1760536">
                <a:tc>
                  <a:txBody>
                    <a:bodyPr/>
                    <a:lstStyle/>
                    <a:p>
                      <a:r>
                        <a:rPr lang="zh-CN" altLang="en-US" sz="2400" kern="1200" dirty="0">
                          <a:solidFill>
                            <a:schemeClr val="tx1"/>
                          </a:solidFill>
                          <a:latin typeface="Times New Roman" pitchFamily="18" charset="0"/>
                          <a:ea typeface="+mn-ea"/>
                          <a:cs typeface="+mn-cs"/>
                        </a:rPr>
                        <a:t>多项式核</a:t>
                      </a:r>
                      <a:endParaRPr lang="en-US" altLang="zh-CN" sz="2400" kern="1200" dirty="0">
                        <a:solidFill>
                          <a:schemeClr val="tx1"/>
                        </a:solidFill>
                        <a:latin typeface="Times New Roman" pitchFamily="18" charset="0"/>
                        <a:ea typeface="+mn-ea"/>
                        <a:cs typeface="+mn-cs"/>
                      </a:endParaRPr>
                    </a:p>
                    <a:p>
                      <a:endParaRPr lang="en-US" sz="2400" kern="1200" dirty="0">
                        <a:solidFill>
                          <a:schemeClr val="tx1"/>
                        </a:solidFill>
                        <a:latin typeface="Times New Roman" pitchFamily="18" charset="0"/>
                        <a:ea typeface="+mn-ea"/>
                        <a:cs typeface="+mn-cs"/>
                      </a:endParaRPr>
                    </a:p>
                    <a:p>
                      <a:r>
                        <a:rPr lang="zh-CN" altLang="en-US" sz="2400" kern="1200" dirty="0">
                          <a:solidFill>
                            <a:schemeClr val="tx1"/>
                          </a:solidFill>
                          <a:latin typeface="Times New Roman" pitchFamily="18" charset="0"/>
                          <a:ea typeface="+mn-ea"/>
                          <a:cs typeface="+mn-cs"/>
                        </a:rPr>
                        <a:t>径向基核</a:t>
                      </a:r>
                      <a:endParaRPr lang="de-DE" sz="2400" kern="1200" dirty="0">
                        <a:solidFill>
                          <a:schemeClr val="tx1"/>
                        </a:solidFill>
                        <a:latin typeface="Times New Roman" pitchFamily="18" charset="0"/>
                        <a:ea typeface="+mn-ea"/>
                        <a:cs typeface="+mn-cs"/>
                      </a:endParaRPr>
                    </a:p>
                    <a:p>
                      <a:endParaRPr lang="de-DE" sz="24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42</a:t>
            </a:fld>
            <a:endParaRPr lang="en-US"/>
          </a:p>
        </p:txBody>
      </p:sp>
      <p:graphicFrame>
        <p:nvGraphicFramePr>
          <p:cNvPr id="11" name="对象 10"/>
          <p:cNvGraphicFramePr>
            <a:graphicFrameLocks noChangeAspect="1"/>
          </p:cNvGraphicFramePr>
          <p:nvPr/>
        </p:nvGraphicFramePr>
        <p:xfrm>
          <a:off x="2987823" y="3212976"/>
          <a:ext cx="2448273" cy="449683"/>
        </p:xfrm>
        <a:graphic>
          <a:graphicData uri="http://schemas.openxmlformats.org/presentationml/2006/ole">
            <mc:AlternateContent xmlns:mc="http://schemas.openxmlformats.org/markup-compatibility/2006">
              <mc:Choice xmlns:v="urn:schemas-microsoft-com:vml" Requires="v">
                <p:oleObj spid="_x0000_s1369383" name="公式" r:id="rId4" imgW="1244520" imgH="228600" progId="Equation.3">
                  <p:embed/>
                </p:oleObj>
              </mc:Choice>
              <mc:Fallback>
                <p:oleObj name="公式" r:id="rId4" imgW="1244520" imgH="228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3" y="3212976"/>
                        <a:ext cx="2448273" cy="449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2555776" y="3645024"/>
          <a:ext cx="247650" cy="469900"/>
        </p:xfrm>
        <a:graphic>
          <a:graphicData uri="http://schemas.openxmlformats.org/presentationml/2006/ole">
            <mc:AlternateContent xmlns:mc="http://schemas.openxmlformats.org/markup-compatibility/2006">
              <mc:Choice xmlns:v="urn:schemas-microsoft-com:vml" Requires="v">
                <p:oleObj spid="_x0000_s1369384" name="公式" r:id="rId6" imgW="114120" imgH="215640" progId="Equation.3">
                  <p:embed/>
                </p:oleObj>
              </mc:Choice>
              <mc:Fallback>
                <p:oleObj name="公式" r:id="rId6" imgW="114120" imgH="21564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776" y="3645024"/>
                        <a:ext cx="2476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9094" name="Object 6"/>
          <p:cNvGraphicFramePr>
            <a:graphicFrameLocks noChangeAspect="1"/>
          </p:cNvGraphicFramePr>
          <p:nvPr/>
        </p:nvGraphicFramePr>
        <p:xfrm>
          <a:off x="2987824" y="3861048"/>
          <a:ext cx="2520280" cy="504056"/>
        </p:xfrm>
        <a:graphic>
          <a:graphicData uri="http://schemas.openxmlformats.org/presentationml/2006/ole">
            <mc:AlternateContent xmlns:mc="http://schemas.openxmlformats.org/markup-compatibility/2006">
              <mc:Choice xmlns:v="urn:schemas-microsoft-com:vml" Requires="v">
                <p:oleObj spid="_x0000_s1369385" name="公式" r:id="rId8" imgW="1269720" imgH="253800" progId="Equation.3">
                  <p:embed/>
                </p:oleObj>
              </mc:Choice>
              <mc:Fallback>
                <p:oleObj name="公式" r:id="rId8" imgW="1269720" imgH="2538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824" y="3861048"/>
                        <a:ext cx="252028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支持多类的支持向量机</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60"/>
            <a:ext cx="8501122" cy="5429264"/>
          </a:xfrm>
          <a:prstGeom prst="rect">
            <a:avLst/>
          </a:prstGeom>
          <a:noFill/>
          <a:ln w="9525">
            <a:noFill/>
            <a:round/>
            <a:headEnd/>
            <a:tailEnd/>
          </a:ln>
        </p:spPr>
        <p:txBody>
          <a:bodyPr/>
          <a:lstStyle/>
          <a:p>
            <a:pPr>
              <a:spcBef>
                <a:spcPts val="700"/>
              </a:spcBef>
            </a:pPr>
            <a:endParaRPr lang="de-DE" dirty="0">
              <a:solidFill>
                <a:schemeClr val="tx1"/>
              </a:solidFill>
              <a:latin typeface="Times New Roman" pitchFamily="18" charset="0"/>
              <a:ea typeface="黑体" pitchFamily="49" charset="-122"/>
            </a:endParaRPr>
          </a:p>
          <a:p>
            <a:pPr>
              <a:spcBef>
                <a:spcPts val="700"/>
              </a:spcBef>
            </a:pPr>
            <a:r>
              <a:rPr lang="de-DE" dirty="0">
                <a:solidFill>
                  <a:schemeClr val="tx1"/>
                </a:solidFill>
                <a:latin typeface="Times New Roman" pitchFamily="18" charset="0"/>
                <a:ea typeface="黑体" pitchFamily="49" charset="-122"/>
              </a:rPr>
              <a:t>SVMs: </a:t>
            </a:r>
            <a:r>
              <a:rPr lang="zh-CN" altLang="en-US" dirty="0">
                <a:solidFill>
                  <a:schemeClr val="tx1"/>
                </a:solidFill>
                <a:latin typeface="Times New Roman" pitchFamily="18" charset="0"/>
                <a:ea typeface="黑体" pitchFamily="49" charset="-122"/>
              </a:rPr>
              <a:t>是一个天生的二类分类器</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实际中存在一些常用的技巧：</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构造</a:t>
            </a:r>
            <a:r>
              <a:rPr lang="en-US" dirty="0">
                <a:solidFill>
                  <a:schemeClr val="tx1"/>
                </a:solidFill>
                <a:latin typeface="Times New Roman" pitchFamily="18" charset="0"/>
                <a:ea typeface="黑体" pitchFamily="49" charset="-122"/>
              </a:rPr>
              <a:t> |C|</a:t>
            </a:r>
            <a:r>
              <a:rPr lang="zh-CN" altLang="en-US" dirty="0">
                <a:solidFill>
                  <a:schemeClr val="tx1"/>
                </a:solidFill>
                <a:latin typeface="Times New Roman" pitchFamily="18" charset="0"/>
                <a:ea typeface="黑体" pitchFamily="49" charset="-122"/>
              </a:rPr>
              <a:t>个一对多</a:t>
            </a:r>
            <a:r>
              <a:rPr lang="en-US" altLang="zh-CN"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 one-versus-rest </a:t>
            </a:r>
            <a:r>
              <a:rPr lang="zh-CN" altLang="en-US" dirty="0">
                <a:solidFill>
                  <a:schemeClr val="tx1"/>
                </a:solidFill>
                <a:latin typeface="Times New Roman" pitchFamily="18" charset="0"/>
                <a:ea typeface="黑体" pitchFamily="49" charset="-122"/>
              </a:rPr>
              <a:t>或</a:t>
            </a:r>
            <a:r>
              <a:rPr lang="en-US" altLang="zh-CN" dirty="0">
                <a:solidFill>
                  <a:schemeClr val="tx1"/>
                </a:solidFill>
                <a:latin typeface="Times New Roman" pitchFamily="18" charset="0"/>
                <a:ea typeface="黑体" pitchFamily="49" charset="-122"/>
              </a:rPr>
              <a:t>one-versus-all</a:t>
            </a:r>
            <a:r>
              <a:rPr lang="zh-CN" altLang="en-US" dirty="0">
                <a:solidFill>
                  <a:schemeClr val="tx1"/>
                </a:solidFill>
                <a:latin typeface="Times New Roman" pitchFamily="18" charset="0"/>
                <a:ea typeface="黑体" pitchFamily="49" charset="-122"/>
              </a:rPr>
              <a:t>或</a:t>
            </a:r>
            <a:r>
              <a:rPr lang="en-US" altLang="zh-CN" dirty="0">
                <a:solidFill>
                  <a:schemeClr val="tx1"/>
                </a:solidFill>
                <a:latin typeface="Times New Roman" pitchFamily="18" charset="0"/>
                <a:ea typeface="黑体" pitchFamily="49" charset="-122"/>
              </a:rPr>
              <a:t>OVA)</a:t>
            </a:r>
            <a:r>
              <a:rPr lang="zh-CN" altLang="en-US" dirty="0">
                <a:solidFill>
                  <a:schemeClr val="tx1"/>
                </a:solidFill>
                <a:latin typeface="Times New Roman" pitchFamily="18" charset="0"/>
                <a:ea typeface="黑体" pitchFamily="49" charset="-122"/>
              </a:rPr>
              <a:t>的二类分类器，</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选择那个在测试数据上具有最大间隔的分类器所给出的类别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另一种方法：建立一系列一对一（</a:t>
            </a:r>
            <a:r>
              <a:rPr lang="en-US" altLang="zh-CN" dirty="0">
                <a:solidFill>
                  <a:schemeClr val="tx1"/>
                </a:solidFill>
                <a:latin typeface="Times New Roman" pitchFamily="18" charset="0"/>
                <a:ea typeface="黑体" pitchFamily="49" charset="-122"/>
              </a:rPr>
              <a:t>one-versus-one</a:t>
            </a:r>
            <a:r>
              <a:rPr lang="zh-CN" altLang="en-US" dirty="0">
                <a:solidFill>
                  <a:schemeClr val="tx1"/>
                </a:solidFill>
                <a:latin typeface="Times New Roman" pitchFamily="18" charset="0"/>
                <a:ea typeface="黑体" pitchFamily="49" charset="-122"/>
              </a:rPr>
              <a:t>）的分类器，选择这些分类器中给出的最多的那个类别。虽然包含</a:t>
            </a:r>
            <a:r>
              <a:rPr lang="en-US" dirty="0">
                <a:solidFill>
                  <a:schemeClr val="tx1"/>
                </a:solidFill>
                <a:latin typeface="Times New Roman" pitchFamily="18" charset="0"/>
                <a:ea typeface="黑体" pitchFamily="49" charset="-122"/>
              </a:rPr>
              <a:t> |C|(|C| − 1)/2 </a:t>
            </a:r>
            <a:r>
              <a:rPr lang="zh-CN" altLang="en-US" dirty="0">
                <a:solidFill>
                  <a:schemeClr val="tx1"/>
                </a:solidFill>
                <a:latin typeface="Times New Roman" pitchFamily="18" charset="0"/>
                <a:ea typeface="黑体" pitchFamily="49" charset="-122"/>
              </a:rPr>
              <a:t>个分类器的构建过程，但是分类器的训练时间可能实际上会降低，这是因为每个分类器训练的语料都小很多</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en-US" altLang="zh-CN" sz="3600" dirty="0">
                <a:solidFill>
                  <a:schemeClr val="tx1"/>
                </a:solidFill>
                <a:latin typeface="Times New Roman" pitchFamily="18" charset="0"/>
                <a:ea typeface="黑体" pitchFamily="49" charset="-122"/>
              </a:rPr>
              <a:t>SVM</a:t>
            </a:r>
            <a:r>
              <a:rPr lang="zh-CN" altLang="en-US" sz="3600" dirty="0">
                <a:solidFill>
                  <a:schemeClr val="tx1"/>
                </a:solidFill>
                <a:latin typeface="Times New Roman" pitchFamily="18" charset="0"/>
                <a:ea typeface="黑体" pitchFamily="49" charset="-122"/>
              </a:rPr>
              <a:t>用于支持多类问题</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60"/>
            <a:ext cx="8215370" cy="5429264"/>
          </a:xfrm>
          <a:prstGeom prst="rect">
            <a:avLst/>
          </a:prstGeom>
          <a:noFill/>
          <a:ln w="9525">
            <a:noFill/>
            <a:round/>
            <a:headEnd/>
            <a:tailEnd/>
          </a:ln>
        </p:spPr>
        <p:txBody>
          <a:bodyPr/>
          <a:lstStyle/>
          <a:p>
            <a:endParaRPr lang="de-DE" dirty="0">
              <a:solidFill>
                <a:schemeClr val="tx1"/>
              </a:solidFill>
              <a:latin typeface="Times New Roman" pitchFamily="18" charset="0"/>
              <a:ea typeface="黑体" pitchFamily="49" charset="-122"/>
            </a:endParaRPr>
          </a:p>
          <a:p>
            <a:endParaRPr lang="de-DE" dirty="0">
              <a:solidFill>
                <a:schemeClr val="tx1"/>
              </a:solidFill>
              <a:latin typeface="Times New Roman" pitchFamily="18" charset="0"/>
              <a:ea typeface="黑体" pitchFamily="49" charset="-122"/>
            </a:endParaRPr>
          </a:p>
          <a:p>
            <a:pPr>
              <a:spcBef>
                <a:spcPts val="700"/>
              </a:spcBef>
            </a:pPr>
            <a:r>
              <a:rPr lang="zh-CN" altLang="en-US" dirty="0">
                <a:solidFill>
                  <a:schemeClr val="tx1"/>
                </a:solidFill>
                <a:latin typeface="Times New Roman" pitchFamily="18" charset="0"/>
                <a:ea typeface="黑体" pitchFamily="49" charset="-122"/>
              </a:rPr>
              <a:t>更好的解决方法：结构化</a:t>
            </a:r>
            <a:r>
              <a:rPr lang="de-DE" dirty="0">
                <a:solidFill>
                  <a:schemeClr val="tx1"/>
                </a:solidFill>
                <a:latin typeface="Times New Roman" pitchFamily="18" charset="0"/>
                <a:ea typeface="黑体" pitchFamily="49" charset="-122"/>
              </a:rPr>
              <a:t>SVM</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将分类问题一般化为如下问题：类别不再只是多个独立的类别标签集合，而可以是相互之间具有关系定义的任意结构化对象的集合。</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在基于机器学习的排序中将进一步介绍该方法</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pPr>
              <a:buClr>
                <a:srgbClr val="336699"/>
              </a:buClr>
            </a:pPr>
            <a:r>
              <a:rPr lang="zh-CN" altLang="en-US" sz="3200" dirty="0">
                <a:solidFill>
                  <a:schemeClr val="tx1"/>
                </a:solidFill>
                <a:latin typeface="Times New Roman" pitchFamily="18" charset="0"/>
                <a:ea typeface="黑体" pitchFamily="49" charset="-122"/>
              </a:rPr>
              <a:t>一个</a:t>
            </a:r>
            <a:r>
              <a:rPr lang="en-US" altLang="zh-CN" sz="3200" dirty="0">
                <a:solidFill>
                  <a:schemeClr val="tx1"/>
                </a:solidFill>
                <a:latin typeface="Times New Roman" pitchFamily="18" charset="0"/>
                <a:ea typeface="黑体" pitchFamily="49" charset="-122"/>
              </a:rPr>
              <a:t>SVM</a:t>
            </a:r>
            <a:r>
              <a:rPr lang="zh-CN" altLang="en-US" sz="3200" dirty="0">
                <a:solidFill>
                  <a:schemeClr val="tx1"/>
                </a:solidFill>
                <a:latin typeface="Times New Roman" pitchFamily="18" charset="0"/>
                <a:ea typeface="黑体" pitchFamily="49" charset="-122"/>
              </a:rPr>
              <a:t>的例子</a:t>
            </a:r>
            <a:endParaRPr lang="de-DE" sz="32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428736"/>
            <a:ext cx="5500694" cy="3714776"/>
          </a:xfrm>
          <a:prstGeom prst="rect">
            <a:avLst/>
          </a:prstGeom>
          <a:noFill/>
          <a:ln w="9525">
            <a:noFill/>
            <a:round/>
            <a:headEnd/>
            <a:tailEnd/>
          </a:ln>
        </p:spPr>
        <p:txBody>
          <a:bodyPr/>
          <a:lstStyle/>
          <a:p>
            <a:pPr lvl="1">
              <a:buClr>
                <a:srgbClr val="336699"/>
              </a:buClr>
            </a:pPr>
            <a:r>
              <a:rPr lang="zh-CN" altLang="en-US" dirty="0">
                <a:solidFill>
                  <a:schemeClr val="tx1"/>
                </a:solidFill>
                <a:latin typeface="Times New Roman" pitchFamily="18" charset="0"/>
                <a:ea typeface="黑体" pitchFamily="49" charset="-122"/>
              </a:rPr>
              <a:t>几何上看</a:t>
            </a:r>
            <a:r>
              <a:rPr lang="de-DE" dirty="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最大间隔权重向量将和两类中距离最短的那条线段</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直线</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平行，即与连接点</a:t>
            </a:r>
            <a:r>
              <a:rPr lang="en-US" dirty="0">
                <a:solidFill>
                  <a:schemeClr val="tx1"/>
                </a:solidFill>
                <a:latin typeface="Times New Roman" pitchFamily="18" charset="0"/>
                <a:ea typeface="黑体" pitchFamily="49" charset="-122"/>
              </a:rPr>
              <a:t>(1, 1)</a:t>
            </a:r>
            <a:r>
              <a:rPr lang="zh-CN" altLang="en-US" dirty="0">
                <a:solidFill>
                  <a:schemeClr val="tx1"/>
                </a:solidFill>
                <a:latin typeface="Times New Roman" pitchFamily="18" charset="0"/>
                <a:ea typeface="黑体" pitchFamily="49" charset="-122"/>
              </a:rPr>
              <a:t>和</a:t>
            </a:r>
            <a:r>
              <a:rPr lang="en-US" dirty="0">
                <a:solidFill>
                  <a:schemeClr val="tx1"/>
                </a:solidFill>
                <a:latin typeface="Times New Roman" pitchFamily="18" charset="0"/>
                <a:ea typeface="黑体" pitchFamily="49" charset="-122"/>
              </a:rPr>
              <a:t>(2, 3)</a:t>
            </a:r>
            <a:r>
              <a:rPr lang="zh-CN" altLang="en-US" dirty="0">
                <a:solidFill>
                  <a:schemeClr val="tx1"/>
                </a:solidFill>
                <a:latin typeface="Times New Roman" pitchFamily="18" charset="0"/>
                <a:ea typeface="黑体" pitchFamily="49" charset="-122"/>
              </a:rPr>
              <a:t>的直线平行，这可以得到权重向量</a:t>
            </a:r>
            <a:r>
              <a:rPr lang="en-US" dirty="0">
                <a:solidFill>
                  <a:schemeClr val="tx1"/>
                </a:solidFill>
                <a:latin typeface="Times New Roman" pitchFamily="18" charset="0"/>
                <a:ea typeface="黑体" pitchFamily="49" charset="-122"/>
              </a:rPr>
              <a:t> (1,2).</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最优的分类直线与上述线段垂直并相交与其中点</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中垂线</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，因此它经过点</a:t>
            </a:r>
            <a:r>
              <a:rPr lang="de-DE" dirty="0">
                <a:solidFill>
                  <a:schemeClr val="tx1"/>
                </a:solidFill>
                <a:latin typeface="Times New Roman" pitchFamily="18" charset="0"/>
                <a:ea typeface="黑体" pitchFamily="49" charset="-122"/>
              </a:rPr>
              <a:t> (1.5, 2).</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于是，可以求得</a:t>
            </a:r>
            <a:r>
              <a:rPr lang="en-US" altLang="zh-CN" dirty="0">
                <a:solidFill>
                  <a:schemeClr val="tx1"/>
                </a:solidFill>
                <a:latin typeface="Times New Roman" pitchFamily="18" charset="0"/>
                <a:ea typeface="黑体" pitchFamily="49" charset="-122"/>
              </a:rPr>
              <a:t>SVM</a:t>
            </a:r>
            <a:r>
              <a:rPr lang="zh-CN" altLang="en-US" dirty="0">
                <a:solidFill>
                  <a:schemeClr val="tx1"/>
                </a:solidFill>
                <a:latin typeface="Times New Roman" pitchFamily="18" charset="0"/>
                <a:ea typeface="黑体" pitchFamily="49" charset="-122"/>
              </a:rPr>
              <a:t>的决策直线方程为：</a:t>
            </a:r>
            <a:r>
              <a:rPr lang="de-DE" dirty="0">
                <a:solidFill>
                  <a:schemeClr val="tx1"/>
                </a:solidFill>
                <a:latin typeface="Times New Roman" pitchFamily="18" charset="0"/>
                <a:ea typeface="黑体" pitchFamily="49" charset="-122"/>
              </a:rPr>
              <a:t>		</a:t>
            </a:r>
          </a:p>
          <a:p>
            <a:pPr lvl="1"/>
            <a:r>
              <a:rPr lang="de-DE" i="1" dirty="0">
                <a:solidFill>
                  <a:schemeClr val="tx1"/>
                </a:solidFill>
                <a:latin typeface="Times New Roman" pitchFamily="18" charset="0"/>
                <a:ea typeface="黑体" pitchFamily="49" charset="-122"/>
              </a:rPr>
              <a:t>				y</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x</a:t>
            </a:r>
            <a:r>
              <a:rPr lang="de-DE" baseline="-250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+ 2</a:t>
            </a:r>
            <a:r>
              <a:rPr lang="de-DE" i="1" dirty="0">
                <a:solidFill>
                  <a:schemeClr val="tx1"/>
                </a:solidFill>
                <a:latin typeface="Times New Roman" pitchFamily="18" charset="0"/>
                <a:ea typeface="黑体" pitchFamily="49" charset="-122"/>
              </a:rPr>
              <a:t>x</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− 5.5</a:t>
            </a:r>
          </a:p>
          <a:p>
            <a:pPr lvl="1"/>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45</a:t>
            </a:fld>
            <a:endParaRPr lang="en-US"/>
          </a:p>
        </p:txBody>
      </p:sp>
      <p:pic>
        <p:nvPicPr>
          <p:cNvPr id="7" name="Picture 6" descr="15227.png"/>
          <p:cNvPicPr>
            <a:picLocks noChangeAspect="1"/>
          </p:cNvPicPr>
          <p:nvPr/>
        </p:nvPicPr>
        <p:blipFill>
          <a:blip r:embed="rId3" cstate="print"/>
          <a:stretch>
            <a:fillRect/>
          </a:stretch>
        </p:blipFill>
        <p:spPr>
          <a:xfrm>
            <a:off x="5715008" y="2428868"/>
            <a:ext cx="2786082" cy="292895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pPr>
              <a:buClr>
                <a:srgbClr val="336699"/>
              </a:buClr>
            </a:pPr>
            <a:r>
              <a:rPr lang="zh-CN" altLang="en-US" sz="3200" dirty="0">
                <a:solidFill>
                  <a:schemeClr val="tx1"/>
                </a:solidFill>
                <a:latin typeface="Times New Roman" pitchFamily="18" charset="0"/>
                <a:ea typeface="黑体" pitchFamily="49" charset="-122"/>
              </a:rPr>
              <a:t>一个</a:t>
            </a:r>
            <a:r>
              <a:rPr lang="en-US" altLang="zh-CN" sz="3200" dirty="0">
                <a:solidFill>
                  <a:schemeClr val="tx1"/>
                </a:solidFill>
                <a:latin typeface="Times New Roman" pitchFamily="18" charset="0"/>
                <a:ea typeface="黑体" pitchFamily="49" charset="-122"/>
              </a:rPr>
              <a:t>SVM</a:t>
            </a:r>
            <a:r>
              <a:rPr lang="zh-CN" altLang="en-US" sz="3200" dirty="0">
                <a:solidFill>
                  <a:schemeClr val="tx1"/>
                </a:solidFill>
                <a:latin typeface="Times New Roman" pitchFamily="18" charset="0"/>
                <a:ea typeface="黑体" pitchFamily="49" charset="-122"/>
              </a:rPr>
              <a:t>的例子（续）</a:t>
            </a:r>
            <a:endParaRPr lang="de-DE" altLang="zh-CN" sz="32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142984"/>
            <a:ext cx="5500694" cy="3714776"/>
          </a:xfrm>
          <a:prstGeom prst="rect">
            <a:avLst/>
          </a:prstGeom>
          <a:noFill/>
          <a:ln w="9525">
            <a:noFill/>
            <a:round/>
            <a:headEnd/>
            <a:tailEnd/>
          </a:ln>
        </p:spPr>
        <p:txBody>
          <a:bodyPr/>
          <a:lstStyle/>
          <a:p>
            <a:endParaRPr lang="de-DE" dirty="0">
              <a:solidFill>
                <a:schemeClr val="tx1"/>
              </a:solidFill>
              <a:latin typeface="Times New Roman" pitchFamily="18" charset="0"/>
              <a:ea typeface="黑体" pitchFamily="49" charset="-122"/>
            </a:endParaRPr>
          </a:p>
          <a:p>
            <a:pPr lvl="1">
              <a:buClr>
                <a:srgbClr val="336699"/>
              </a:buClr>
            </a:pPr>
            <a:r>
              <a:rPr lang="zh-CN" altLang="en-US" dirty="0">
                <a:solidFill>
                  <a:schemeClr val="tx1"/>
                </a:solidFill>
                <a:latin typeface="Times New Roman" pitchFamily="18" charset="0"/>
                <a:ea typeface="黑体" pitchFamily="49" charset="-122"/>
              </a:rPr>
              <a:t>代数法求解</a:t>
            </a:r>
            <a:r>
              <a:rPr lang="de-DE" dirty="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在约束条件</a:t>
            </a:r>
            <a:endParaRPr lang="en-US" dirty="0">
              <a:solidFill>
                <a:schemeClr val="tx1"/>
              </a:solidFill>
              <a:latin typeface="Times New Roman" pitchFamily="18" charset="0"/>
              <a:ea typeface="黑体" pitchFamily="49" charset="-122"/>
            </a:endParaRPr>
          </a:p>
          <a:p>
            <a:pPr lvl="1">
              <a:buClr>
                <a:srgbClr val="336699"/>
              </a:buClr>
            </a:pP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下，寻找最小的       </a:t>
            </a:r>
            <a:endParaRPr lang="en-US" altLang="zh-CN" dirty="0">
              <a:solidFill>
                <a:schemeClr val="tx1"/>
              </a:solidFill>
              <a:latin typeface="Times New Roman" pitchFamily="18" charset="0"/>
              <a:ea typeface="黑体" pitchFamily="49" charset="-122"/>
            </a:endParaRPr>
          </a:p>
          <a:p>
            <a:pPr lvl="1">
              <a:buClr>
                <a:srgbClr val="336699"/>
              </a:buCl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我们知道解的形式为：</a:t>
            </a:r>
            <a:endParaRPr lang="en-US" dirty="0">
              <a:solidFill>
                <a:schemeClr val="tx1"/>
              </a:solidFill>
              <a:latin typeface="Times New Roman" pitchFamily="18" charset="0"/>
              <a:ea typeface="黑体" pitchFamily="49" charset="-122"/>
            </a:endParaRPr>
          </a:p>
          <a:p>
            <a:pPr lvl="1">
              <a:buClr>
                <a:srgbClr val="336699"/>
              </a:buClr>
            </a:pP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于是有：</a:t>
            </a:r>
            <a:r>
              <a:rPr lang="en-US" dirty="0">
                <a:solidFill>
                  <a:schemeClr val="tx1"/>
                </a:solidFill>
                <a:latin typeface="Times New Roman" pitchFamily="18" charset="0"/>
                <a:ea typeface="黑体" pitchFamily="49" charset="-122"/>
              </a:rPr>
              <a:t> </a:t>
            </a:r>
          </a:p>
          <a:p>
            <a:pPr lvl="1">
              <a:buClr>
                <a:srgbClr val="336699"/>
              </a:buClr>
            </a:pPr>
            <a:r>
              <a:rPr lang="pt-BR"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a</a:t>
            </a:r>
            <a:r>
              <a:rPr lang="pt-BR" dirty="0">
                <a:solidFill>
                  <a:schemeClr val="tx1"/>
                </a:solidFill>
                <a:latin typeface="Times New Roman" pitchFamily="18" charset="0"/>
                <a:ea typeface="黑体" pitchFamily="49" charset="-122"/>
              </a:rPr>
              <a:t> + 2</a:t>
            </a:r>
            <a:r>
              <a:rPr lang="pt-BR" i="1" dirty="0">
                <a:solidFill>
                  <a:schemeClr val="tx1"/>
                </a:solidFill>
                <a:latin typeface="Times New Roman" pitchFamily="18" charset="0"/>
                <a:ea typeface="黑体" pitchFamily="49" charset="-122"/>
              </a:rPr>
              <a:t>a</a:t>
            </a:r>
            <a:r>
              <a:rPr lang="pt-BR"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 b </a:t>
            </a:r>
            <a:r>
              <a:rPr lang="pt-BR" dirty="0">
                <a:solidFill>
                  <a:schemeClr val="tx1"/>
                </a:solidFill>
                <a:latin typeface="Times New Roman" pitchFamily="18" charset="0"/>
                <a:ea typeface="黑体" pitchFamily="49" charset="-122"/>
              </a:rPr>
              <a:t>= −1, 2</a:t>
            </a:r>
            <a:r>
              <a:rPr lang="pt-BR" i="1" dirty="0">
                <a:solidFill>
                  <a:schemeClr val="tx1"/>
                </a:solidFill>
                <a:latin typeface="Times New Roman" pitchFamily="18" charset="0"/>
                <a:ea typeface="黑体" pitchFamily="49" charset="-122"/>
              </a:rPr>
              <a:t>a</a:t>
            </a:r>
            <a:r>
              <a:rPr lang="pt-BR" dirty="0">
                <a:solidFill>
                  <a:schemeClr val="tx1"/>
                </a:solidFill>
                <a:latin typeface="Times New Roman" pitchFamily="18" charset="0"/>
                <a:ea typeface="黑体" pitchFamily="49" charset="-122"/>
              </a:rPr>
              <a:t> + 6</a:t>
            </a:r>
            <a:r>
              <a:rPr lang="pt-BR" i="1" dirty="0">
                <a:solidFill>
                  <a:schemeClr val="tx1"/>
                </a:solidFill>
                <a:latin typeface="Times New Roman" pitchFamily="18" charset="0"/>
                <a:ea typeface="黑体" pitchFamily="49" charset="-122"/>
              </a:rPr>
              <a:t>a</a:t>
            </a:r>
            <a:r>
              <a:rPr lang="pt-BR"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 b </a:t>
            </a:r>
            <a:r>
              <a:rPr lang="pt-BR" dirty="0">
                <a:solidFill>
                  <a:schemeClr val="tx1"/>
                </a:solidFill>
                <a:latin typeface="Times New Roman" pitchFamily="18" charset="0"/>
                <a:ea typeface="黑体" pitchFamily="49" charset="-122"/>
              </a:rPr>
              <a:t>= 1</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解得，</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a</a:t>
            </a:r>
            <a:r>
              <a:rPr lang="en-US" dirty="0">
                <a:solidFill>
                  <a:schemeClr val="tx1"/>
                </a:solidFill>
                <a:latin typeface="Times New Roman" pitchFamily="18" charset="0"/>
                <a:ea typeface="黑体" pitchFamily="49" charset="-122"/>
              </a:rPr>
              <a:t> = 2/5 </a:t>
            </a:r>
            <a:r>
              <a:rPr lang="zh-CN" altLang="en-US" dirty="0">
                <a:solidFill>
                  <a:schemeClr val="tx1"/>
                </a:solidFill>
                <a:latin typeface="Times New Roman" pitchFamily="18" charset="0"/>
                <a:ea typeface="黑体" pitchFamily="49" charset="-122"/>
              </a:rPr>
              <a:t>及</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b</a:t>
            </a:r>
            <a:r>
              <a:rPr lang="en-US" dirty="0">
                <a:solidFill>
                  <a:schemeClr val="tx1"/>
                </a:solidFill>
                <a:latin typeface="Times New Roman" pitchFamily="18" charset="0"/>
                <a:ea typeface="黑体" pitchFamily="49" charset="-122"/>
              </a:rPr>
              <a:t> = −11/5</a:t>
            </a:r>
          </a:p>
          <a:p>
            <a:pPr lvl="1">
              <a:buClr>
                <a:srgbClr val="336699"/>
              </a:buClr>
            </a:pP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因此，最优超平面的参数为：</a:t>
            </a:r>
            <a:endParaRPr lang="en-US" altLang="zh-CN" dirty="0">
              <a:solidFill>
                <a:schemeClr val="tx1"/>
              </a:solidFill>
              <a:latin typeface="Times New Roman" pitchFamily="18" charset="0"/>
              <a:ea typeface="黑体" pitchFamily="49" charset="-122"/>
            </a:endParaRPr>
          </a:p>
          <a:p>
            <a:pPr lvl="1">
              <a:buClr>
                <a:srgbClr val="336699"/>
              </a:buClr>
            </a:pPr>
            <a:endParaRPr lang="en-US" dirty="0">
              <a:solidFill>
                <a:schemeClr val="tx1"/>
              </a:solidFill>
              <a:latin typeface="Times New Roman" pitchFamily="18" charset="0"/>
              <a:ea typeface="黑体" pitchFamily="49" charset="-122"/>
            </a:endParaRPr>
          </a:p>
          <a:p>
            <a:pPr lvl="1">
              <a:buClr>
                <a:srgbClr val="336699"/>
              </a:buClr>
            </a:pPr>
            <a:r>
              <a:rPr lang="en-US" i="1" dirty="0">
                <a:solidFill>
                  <a:schemeClr val="tx1"/>
                </a:solidFill>
                <a:latin typeface="Times New Roman" pitchFamily="18" charset="0"/>
                <a:ea typeface="黑体" pitchFamily="49" charset="-122"/>
              </a:rPr>
              <a:t>           b</a:t>
            </a:r>
            <a:r>
              <a:rPr lang="en-US" dirty="0">
                <a:solidFill>
                  <a:schemeClr val="tx1"/>
                </a:solidFill>
                <a:latin typeface="Times New Roman" pitchFamily="18" charset="0"/>
                <a:ea typeface="黑体" pitchFamily="49" charset="-122"/>
              </a:rPr>
              <a:t> = −11/5.</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此时间隔</a:t>
            </a:r>
            <a:r>
              <a:rPr lang="el-GR" altLang="zh-CN" i="1" dirty="0">
                <a:solidFill>
                  <a:schemeClr val="tx1"/>
                </a:solidFill>
                <a:latin typeface="Times New Roman" pitchFamily="18" charset="0"/>
                <a:ea typeface="黑体" pitchFamily="49" charset="-122"/>
              </a:rPr>
              <a:t>ρ</a:t>
            </a:r>
            <a:r>
              <a:rPr lang="zh-CN" altLang="en-US" dirty="0">
                <a:solidFill>
                  <a:schemeClr val="tx1"/>
                </a:solidFill>
                <a:latin typeface="Times New Roman" pitchFamily="18" charset="0"/>
                <a:ea typeface="黑体" pitchFamily="49" charset="-122"/>
              </a:rPr>
              <a:t>为：</a:t>
            </a:r>
            <a:endParaRPr lang="en-US" altLang="zh-CN" dirty="0">
              <a:solidFill>
                <a:schemeClr val="tx1"/>
              </a:solidFill>
              <a:latin typeface="Times New Roman" pitchFamily="18" charset="0"/>
              <a:ea typeface="黑体" pitchFamily="49" charset="-122"/>
            </a:endParaRPr>
          </a:p>
          <a:p>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46</a:t>
            </a:fld>
            <a:endParaRPr lang="en-US"/>
          </a:p>
        </p:txBody>
      </p:sp>
      <p:pic>
        <p:nvPicPr>
          <p:cNvPr id="13" name="Picture 12" descr="15227.png"/>
          <p:cNvPicPr>
            <a:picLocks noChangeAspect="1"/>
          </p:cNvPicPr>
          <p:nvPr/>
        </p:nvPicPr>
        <p:blipFill>
          <a:blip r:embed="rId3" cstate="print"/>
          <a:stretch>
            <a:fillRect/>
          </a:stretch>
        </p:blipFill>
        <p:spPr>
          <a:xfrm>
            <a:off x="5715008" y="2357430"/>
            <a:ext cx="2786082" cy="2928958"/>
          </a:xfrm>
          <a:prstGeom prst="rect">
            <a:avLst/>
          </a:prstGeom>
        </p:spPr>
      </p:pic>
      <p:pic>
        <p:nvPicPr>
          <p:cNvPr id="14" name="Picture 13" descr="152283.png"/>
          <p:cNvPicPr>
            <a:picLocks noChangeAspect="1"/>
          </p:cNvPicPr>
          <p:nvPr/>
        </p:nvPicPr>
        <p:blipFill>
          <a:blip r:embed="rId4" cstate="print"/>
          <a:stretch>
            <a:fillRect/>
          </a:stretch>
        </p:blipFill>
        <p:spPr>
          <a:xfrm>
            <a:off x="2411760" y="1844824"/>
            <a:ext cx="2249999" cy="360000"/>
          </a:xfrm>
          <a:prstGeom prst="rect">
            <a:avLst/>
          </a:prstGeom>
        </p:spPr>
      </p:pic>
      <p:pic>
        <p:nvPicPr>
          <p:cNvPr id="15" name="Picture 14" descr="152284.png"/>
          <p:cNvPicPr>
            <a:picLocks noChangeAspect="1"/>
          </p:cNvPicPr>
          <p:nvPr/>
        </p:nvPicPr>
        <p:blipFill>
          <a:blip r:embed="rId5" cstate="print"/>
          <a:stretch>
            <a:fillRect/>
          </a:stretch>
        </p:blipFill>
        <p:spPr>
          <a:xfrm>
            <a:off x="3010040" y="2276912"/>
            <a:ext cx="553848" cy="360000"/>
          </a:xfrm>
          <a:prstGeom prst="rect">
            <a:avLst/>
          </a:prstGeom>
        </p:spPr>
      </p:pic>
      <p:pic>
        <p:nvPicPr>
          <p:cNvPr id="16" name="Picture 15" descr="152286.png"/>
          <p:cNvPicPr>
            <a:picLocks noChangeAspect="1"/>
          </p:cNvPicPr>
          <p:nvPr/>
        </p:nvPicPr>
        <p:blipFill>
          <a:blip r:embed="rId6" cstate="print"/>
          <a:stretch>
            <a:fillRect/>
          </a:stretch>
        </p:blipFill>
        <p:spPr>
          <a:xfrm>
            <a:off x="785786" y="3426752"/>
            <a:ext cx="1425607" cy="324000"/>
          </a:xfrm>
          <a:prstGeom prst="rect">
            <a:avLst/>
          </a:prstGeom>
        </p:spPr>
      </p:pic>
      <p:pic>
        <p:nvPicPr>
          <p:cNvPr id="17" name="Picture 16" descr="152287.png"/>
          <p:cNvPicPr>
            <a:picLocks noChangeAspect="1"/>
          </p:cNvPicPr>
          <p:nvPr/>
        </p:nvPicPr>
        <p:blipFill>
          <a:blip r:embed="rId7" cstate="print"/>
          <a:stretch>
            <a:fillRect/>
          </a:stretch>
        </p:blipFill>
        <p:spPr>
          <a:xfrm>
            <a:off x="1255749" y="4890950"/>
            <a:ext cx="1744615" cy="324000"/>
          </a:xfrm>
          <a:prstGeom prst="rect">
            <a:avLst/>
          </a:prstGeom>
        </p:spPr>
      </p:pic>
      <p:pic>
        <p:nvPicPr>
          <p:cNvPr id="18" name="Picture 17" descr="152288.png"/>
          <p:cNvPicPr>
            <a:picLocks noChangeAspect="1"/>
          </p:cNvPicPr>
          <p:nvPr/>
        </p:nvPicPr>
        <p:blipFill>
          <a:blip r:embed="rId8" cstate="print"/>
          <a:stretch>
            <a:fillRect/>
          </a:stretch>
        </p:blipFill>
        <p:spPr>
          <a:xfrm>
            <a:off x="857223" y="5949280"/>
            <a:ext cx="3511581" cy="72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47</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上一讲回顾</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文本分类中的问题</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基于布尔权重的学习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基于实数权重的学习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基于序回归的排序学习</a:t>
            </a:r>
            <a:endParaRPr lang="en-US" sz="3400" dirty="0">
              <a:solidFill>
                <a:srgbClr val="336699"/>
              </a:solidFill>
              <a:latin typeface="Times New Roman" pitchFamily="18" charset="0"/>
              <a:ea typeface="黑体" pitchFamily="49"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文本分类</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71636"/>
            <a:ext cx="8215370" cy="5429264"/>
          </a:xfrm>
          <a:prstGeom prst="rect">
            <a:avLst/>
          </a:prstGeom>
          <a:noFill/>
          <a:ln w="9525">
            <a:noFill/>
            <a:round/>
            <a:headEnd/>
            <a:tailEnd/>
          </a:ln>
        </p:spPr>
        <p:txBody>
          <a:bodyPr/>
          <a:lstStyle/>
          <a:p>
            <a:r>
              <a:rPr lang="zh-CN" altLang="en-US" dirty="0">
                <a:solidFill>
                  <a:schemeClr val="tx1"/>
                </a:solidFill>
                <a:latin typeface="+mn-ea"/>
                <a:ea typeface="+mn-ea"/>
              </a:rPr>
              <a:t>许多商业应用</a:t>
            </a:r>
            <a:endParaRPr lang="de-DE" dirty="0">
              <a:solidFill>
                <a:schemeClr val="tx1"/>
              </a:solidFill>
              <a:latin typeface="+mn-ea"/>
              <a:ea typeface="+mn-ea"/>
            </a:endParaRPr>
          </a:p>
          <a:p>
            <a:pPr lvl="1">
              <a:buClr>
                <a:srgbClr val="336699"/>
              </a:buClr>
              <a:buFont typeface="Wingdings" pitchFamily="2" charset="2"/>
              <a:buChar char="§"/>
            </a:pPr>
            <a:r>
              <a:rPr lang="en-US" sz="2200" dirty="0">
                <a:solidFill>
                  <a:schemeClr val="tx1"/>
                </a:solidFill>
                <a:latin typeface="+mn-ea"/>
                <a:ea typeface="+mn-ea"/>
              </a:rPr>
              <a:t>“</a:t>
            </a:r>
            <a:r>
              <a:rPr lang="zh-CN" altLang="zh-CN" dirty="0">
                <a:solidFill>
                  <a:schemeClr val="tx1"/>
                </a:solidFill>
                <a:latin typeface="+mn-ea"/>
                <a:ea typeface="+mn-ea"/>
              </a:rPr>
              <a:t>能够基于内容对文档进行自动分类的商业价值毋庸置疑，在公司内网、政府机构及互联网出版等机构或领域中存在大量的潜在应用</a:t>
            </a:r>
            <a:r>
              <a:rPr lang="de-DE" sz="2200" dirty="0">
                <a:solidFill>
                  <a:schemeClr val="tx1"/>
                </a:solidFill>
                <a:latin typeface="+mn-ea"/>
                <a:ea typeface="+mn-ea"/>
              </a:rPr>
              <a:t>”</a:t>
            </a:r>
          </a:p>
          <a:p>
            <a:pPr lvl="1">
              <a:buClr>
                <a:srgbClr val="336699"/>
              </a:buClr>
              <a:buFont typeface="Wingdings" pitchFamily="2" charset="2"/>
              <a:buChar char="§"/>
            </a:pPr>
            <a:endParaRPr lang="de-DE" sz="2200" dirty="0">
              <a:solidFill>
                <a:schemeClr val="tx1"/>
              </a:solidFill>
              <a:latin typeface="+mn-ea"/>
              <a:ea typeface="+mn-ea"/>
            </a:endParaRPr>
          </a:p>
          <a:p>
            <a:r>
              <a:rPr lang="zh-CN" altLang="zh-CN" dirty="0">
                <a:solidFill>
                  <a:schemeClr val="tx1"/>
                </a:solidFill>
                <a:latin typeface="+mn-ea"/>
                <a:ea typeface="+mn-ea"/>
              </a:rPr>
              <a:t>采用领域相关的文本特征在性能上会比采用新的机器学习方法获得更大的提升</a:t>
            </a:r>
            <a:endParaRPr lang="de-DE" sz="2800" dirty="0">
              <a:solidFill>
                <a:schemeClr val="tx1"/>
              </a:solidFill>
              <a:latin typeface="+mn-ea"/>
              <a:ea typeface="+mn-ea"/>
            </a:endParaRPr>
          </a:p>
          <a:p>
            <a:pPr lvl="1">
              <a:buClr>
                <a:srgbClr val="336699"/>
              </a:buClr>
              <a:buFont typeface="Wingdings" pitchFamily="2" charset="2"/>
              <a:buChar char="§"/>
            </a:pPr>
            <a:r>
              <a:rPr lang="en-US" dirty="0">
                <a:solidFill>
                  <a:schemeClr val="tx1"/>
                </a:solidFill>
                <a:latin typeface="+mn-ea"/>
                <a:ea typeface="+mn-ea"/>
              </a:rPr>
              <a:t>“</a:t>
            </a:r>
            <a:r>
              <a:rPr lang="zh-CN" altLang="zh-CN" dirty="0">
                <a:solidFill>
                  <a:schemeClr val="tx1"/>
                </a:solidFill>
                <a:latin typeface="+mn-ea"/>
                <a:ea typeface="+mn-ea"/>
              </a:rPr>
              <a:t>对数据的理解是分类成功的关键之一，然而这又是大部分分类工具供应商非常不擅长的领域。市场上很多所谓的通用分类工具并没有在不同类型的内容上进行广泛的测试。</a:t>
            </a:r>
            <a:r>
              <a:rPr lang="de-DE" sz="2200" dirty="0">
                <a:solidFill>
                  <a:schemeClr val="tx1"/>
                </a:solidFill>
                <a:latin typeface="+mn-ea"/>
                <a:ea typeface="+mn-ea"/>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分类器的选择</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571636"/>
            <a:ext cx="8215370" cy="4881700"/>
          </a:xfrm>
          <a:prstGeom prst="rect">
            <a:avLst/>
          </a:prstGeom>
          <a:noFill/>
          <a:ln w="9525">
            <a:noFill/>
            <a:round/>
            <a:headEnd/>
            <a:tailEnd/>
          </a:ln>
        </p:spPr>
        <p:txBody>
          <a:bodyPr/>
          <a:lstStyle/>
          <a:p>
            <a:r>
              <a:rPr lang="zh-CN" altLang="zh-CN" dirty="0">
                <a:solidFill>
                  <a:schemeClr val="tx1"/>
                </a:solidFill>
                <a:latin typeface="Times New Roman" pitchFamily="18" charset="0"/>
                <a:ea typeface="黑体" pitchFamily="49" charset="-122"/>
              </a:rPr>
              <a:t>当面对一个建立分类器的需求时，第一个要问的问题就是：训练数据有多少？</a:t>
            </a:r>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一点都没有</a:t>
            </a:r>
            <a:r>
              <a:rPr lang="de-DE"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很少</a:t>
            </a:r>
            <a:r>
              <a:rPr lang="de-DE"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挺多</a:t>
            </a:r>
            <a:r>
              <a:rPr lang="de-DE"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量很大，而且每天都在增长</a:t>
            </a:r>
            <a:r>
              <a:rPr lang="en-US" dirty="0">
                <a:solidFill>
                  <a:schemeClr val="tx1"/>
                </a:solidFill>
                <a:latin typeface="Times New Roman" pitchFamily="18" charset="0"/>
                <a:ea typeface="黑体" pitchFamily="49" charset="-122"/>
              </a:rPr>
              <a:t>?</a:t>
            </a:r>
            <a:endParaRPr lang="de-DE" dirty="0">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357158" y="2536659"/>
          <a:ext cx="8072494" cy="1461632"/>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19957">
                <a:tc>
                  <a:txBody>
                    <a:bodyPr/>
                    <a:lstStyle/>
                    <a:p>
                      <a:r>
                        <a:rPr lang="zh-CN" altLang="en-US" sz="2400" b="0" kern="1200" dirty="0">
                          <a:solidFill>
                            <a:schemeClr val="bg1"/>
                          </a:solidFill>
                          <a:latin typeface="Times New Roman" pitchFamily="18" charset="0"/>
                          <a:ea typeface="+mn-ea"/>
                          <a:cs typeface="+mn-cs"/>
                        </a:rPr>
                        <a:t>实际中的挑战</a:t>
                      </a:r>
                      <a:r>
                        <a:rPr lang="en-US" sz="2400" b="0" kern="1200" dirty="0">
                          <a:solidFill>
                            <a:schemeClr val="bg1"/>
                          </a:solidFill>
                          <a:latin typeface="Times New Roman" pitchFamily="18" charset="0"/>
                          <a:ea typeface="+mn-ea"/>
                          <a:cs typeface="+mn-cs"/>
                        </a:rPr>
                        <a:t>: </a:t>
                      </a:r>
                      <a:r>
                        <a:rPr lang="zh-CN" altLang="en-US" sz="2400" b="0" kern="1200" dirty="0">
                          <a:solidFill>
                            <a:schemeClr val="bg1"/>
                          </a:solidFill>
                          <a:latin typeface="Times New Roman" pitchFamily="18" charset="0"/>
                          <a:ea typeface="+mn-ea"/>
                          <a:cs typeface="+mn-cs"/>
                        </a:rPr>
                        <a:t>建立或获取足够的训练语料</a:t>
                      </a:r>
                      <a:endParaRPr lang="de-DE" sz="2400" b="0" dirty="0">
                        <a:solidFill>
                          <a:schemeClr val="bg1"/>
                        </a:solidFill>
                        <a:latin typeface="Times New Roman" pitchFamily="18" charset="0"/>
                      </a:endParaRPr>
                    </a:p>
                  </a:txBody>
                  <a:tcPr>
                    <a:solidFill>
                      <a:srgbClr val="336699"/>
                    </a:solidFill>
                  </a:tcPr>
                </a:tc>
                <a:extLst>
                  <a:ext uri="{0D108BD9-81ED-4DB2-BD59-A6C34878D82A}">
                    <a16:rowId xmlns:a16="http://schemas.microsoft.com/office/drawing/2014/main" val="10000"/>
                  </a:ext>
                </a:extLst>
              </a:tr>
              <a:tr h="1004432">
                <a:tc>
                  <a:txBody>
                    <a:bodyPr/>
                    <a:lstStyle/>
                    <a:p>
                      <a:r>
                        <a:rPr lang="zh-CN" altLang="zh-CN" sz="2400" kern="1200" dirty="0">
                          <a:solidFill>
                            <a:schemeClr val="dk1"/>
                          </a:solidFill>
                          <a:latin typeface="Times New Roman" pitchFamily="18" charset="0"/>
                          <a:ea typeface="+mn-ea"/>
                          <a:cs typeface="+mn-cs"/>
                        </a:rPr>
                        <a:t>为了获得高性能的分类器，每个类都需要成百上千的训练文档</a:t>
                      </a:r>
                      <a:r>
                        <a:rPr lang="zh-CN" altLang="en-US" sz="2400" kern="1200" dirty="0">
                          <a:solidFill>
                            <a:schemeClr val="dk1"/>
                          </a:solidFill>
                          <a:latin typeface="Times New Roman" pitchFamily="18" charset="0"/>
                          <a:ea typeface="+mn-ea"/>
                          <a:cs typeface="+mn-cs"/>
                        </a:rPr>
                        <a:t>，而且现实当中的类别体系也非常庞大</a:t>
                      </a:r>
                      <a:endParaRPr lang="en-US" sz="32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600" dirty="0">
                <a:solidFill>
                  <a:schemeClr val="tx1"/>
                </a:solidFill>
                <a:latin typeface="Times New Roman" pitchFamily="18" charset="0"/>
                <a:ea typeface="黑体" pitchFamily="49" charset="-122"/>
              </a:rPr>
              <a:t>Reuters </a:t>
            </a:r>
            <a:r>
              <a:rPr lang="zh-CN" altLang="en-US" sz="3600" dirty="0">
                <a:solidFill>
                  <a:schemeClr val="tx1"/>
                </a:solidFill>
                <a:latin typeface="Times New Roman" pitchFamily="18" charset="0"/>
                <a:ea typeface="黑体" pitchFamily="49" charset="-122"/>
              </a:rPr>
              <a:t>语料中</a:t>
            </a:r>
            <a:r>
              <a:rPr lang="en-US" sz="3600" i="1" dirty="0">
                <a:solidFill>
                  <a:schemeClr val="tx1"/>
                </a:solidFill>
                <a:latin typeface="Times New Roman" pitchFamily="18" charset="0"/>
                <a:ea typeface="黑体" pitchFamily="49" charset="-122"/>
              </a:rPr>
              <a:t>poultry</a:t>
            </a:r>
            <a:r>
              <a:rPr lang="en-US" sz="3600" dirty="0">
                <a:solidFill>
                  <a:schemeClr val="tx1"/>
                </a:solidFill>
                <a:latin typeface="Times New Roman" pitchFamily="18" charset="0"/>
                <a:ea typeface="黑体" pitchFamily="49" charset="-122"/>
              </a:rPr>
              <a:t>/</a:t>
            </a:r>
            <a:r>
              <a:rPr lang="en-US" sz="3000" dirty="0">
                <a:solidFill>
                  <a:schemeClr val="tx1"/>
                </a:solidFill>
                <a:latin typeface="Times New Roman" pitchFamily="18" charset="0"/>
                <a:ea typeface="黑体" pitchFamily="49" charset="-122"/>
              </a:rPr>
              <a:t>EXPORT</a:t>
            </a:r>
            <a:r>
              <a:rPr lang="zh-CN" altLang="en-US" sz="3000" dirty="0">
                <a:solidFill>
                  <a:schemeClr val="tx1"/>
                </a:solidFill>
                <a:latin typeface="Times New Roman" pitchFamily="18" charset="0"/>
                <a:ea typeface="黑体" pitchFamily="49" charset="-122"/>
              </a:rPr>
              <a:t>的</a:t>
            </a:r>
            <a:r>
              <a:rPr lang="en-US" altLang="zh-CN" sz="3000" dirty="0">
                <a:solidFill>
                  <a:schemeClr val="tx1"/>
                </a:solidFill>
                <a:latin typeface="Times New Roman" pitchFamily="18" charset="0"/>
                <a:ea typeface="黑体" pitchFamily="49" charset="-122"/>
              </a:rPr>
              <a:t>MI</a:t>
            </a:r>
            <a:r>
              <a:rPr lang="zh-CN" altLang="en-US" sz="3000" dirty="0">
                <a:solidFill>
                  <a:schemeClr val="tx1"/>
                </a:solidFill>
                <a:latin typeface="Times New Roman" pitchFamily="18" charset="0"/>
                <a:ea typeface="黑体" pitchFamily="49" charset="-122"/>
              </a:rPr>
              <a:t>计算</a:t>
            </a:r>
            <a:endParaRPr lang="en-US" sz="3600" i="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1026" name="Picture 2"/>
          <p:cNvPicPr>
            <a:picLocks noChangeAspect="1" noChangeArrowheads="1"/>
          </p:cNvPicPr>
          <p:nvPr/>
        </p:nvPicPr>
        <p:blipFill>
          <a:blip r:embed="rId3" cstate="print"/>
          <a:srcRect/>
          <a:stretch>
            <a:fillRect/>
          </a:stretch>
        </p:blipFill>
        <p:spPr bwMode="auto">
          <a:xfrm>
            <a:off x="755576" y="1412776"/>
            <a:ext cx="6998492" cy="187220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71600" y="3140968"/>
            <a:ext cx="6768752" cy="360539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如果没有任何训练数据</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1428736"/>
            <a:ext cx="8572560" cy="5429264"/>
          </a:xfrm>
          <a:prstGeom prst="rect">
            <a:avLst/>
          </a:prstGeom>
          <a:noFill/>
          <a:ln w="9525">
            <a:noFill/>
            <a:round/>
            <a:headEnd/>
            <a:tailEnd/>
          </a:ln>
        </p:spPr>
        <p:txBody>
          <a:bodyPr/>
          <a:lstStyle/>
          <a:p>
            <a:r>
              <a:rPr lang="zh-CN" altLang="en-US" dirty="0">
                <a:solidFill>
                  <a:schemeClr val="tx1"/>
                </a:solidFill>
                <a:latin typeface="+mn-ea"/>
                <a:ea typeface="+mn-ea"/>
              </a:rPr>
              <a:t>采用人工撰写规则的方法</a:t>
            </a:r>
            <a:endParaRPr lang="de-DE" dirty="0">
              <a:solidFill>
                <a:schemeClr val="tx1"/>
              </a:solidFill>
              <a:latin typeface="+mn-ea"/>
              <a:ea typeface="+mn-ea"/>
            </a:endParaRPr>
          </a:p>
          <a:p>
            <a:endParaRPr lang="de-DE" dirty="0">
              <a:solidFill>
                <a:schemeClr val="tx1"/>
              </a:solidFill>
              <a:latin typeface="+mn-ea"/>
              <a:ea typeface="+mn-ea"/>
            </a:endParaRPr>
          </a:p>
          <a:p>
            <a:endParaRPr lang="de-DE" dirty="0">
              <a:solidFill>
                <a:schemeClr val="tx1"/>
              </a:solidFill>
              <a:latin typeface="+mn-ea"/>
              <a:ea typeface="+mn-ea"/>
            </a:endParaRPr>
          </a:p>
          <a:p>
            <a:endParaRPr lang="de-DE" dirty="0">
              <a:solidFill>
                <a:schemeClr val="tx1"/>
              </a:solidFill>
              <a:latin typeface="+mn-ea"/>
              <a:ea typeface="+mn-ea"/>
            </a:endParaRPr>
          </a:p>
          <a:p>
            <a:endParaRPr lang="de-DE" dirty="0">
              <a:solidFill>
                <a:schemeClr val="tx1"/>
              </a:solidFill>
              <a:latin typeface="+mn-ea"/>
              <a:ea typeface="+mn-ea"/>
            </a:endParaRPr>
          </a:p>
          <a:p>
            <a:endParaRPr lang="de-DE" dirty="0">
              <a:solidFill>
                <a:schemeClr val="tx1"/>
              </a:solidFill>
              <a:latin typeface="+mn-ea"/>
              <a:ea typeface="+mn-ea"/>
            </a:endParaRPr>
          </a:p>
          <a:p>
            <a:r>
              <a:rPr lang="zh-CN" altLang="zh-CN" dirty="0">
                <a:solidFill>
                  <a:schemeClr val="tx1"/>
                </a:solidFill>
                <a:latin typeface="+mn-ea"/>
                <a:ea typeface="+mn-ea"/>
              </a:rPr>
              <a:t>实际中的规则要比这个例子长很多，并且可以采用</a:t>
            </a:r>
            <a:r>
              <a:rPr lang="zh-CN" altLang="en-US" dirty="0">
                <a:solidFill>
                  <a:schemeClr val="tx1"/>
                </a:solidFill>
                <a:latin typeface="+mn-ea"/>
                <a:ea typeface="+mn-ea"/>
              </a:rPr>
              <a:t>更复杂的表示方式</a:t>
            </a:r>
            <a:r>
              <a:rPr lang="zh-CN" altLang="zh-CN" dirty="0">
                <a:solidFill>
                  <a:schemeClr val="tx1"/>
                </a:solidFill>
                <a:latin typeface="+mn-ea"/>
                <a:ea typeface="+mn-ea"/>
              </a:rPr>
              <a:t>。经过精心调整（也就是说，人们可以在开发集上调整规则）之后，利用这些规则分类的精度可以非常高。然而，要构造</a:t>
            </a:r>
            <a:r>
              <a:rPr lang="zh-CN" altLang="en-US" dirty="0">
                <a:solidFill>
                  <a:schemeClr val="tx1"/>
                </a:solidFill>
                <a:latin typeface="+mn-ea"/>
                <a:ea typeface="+mn-ea"/>
              </a:rPr>
              <a:t>非常</a:t>
            </a:r>
            <a:r>
              <a:rPr lang="zh-CN" altLang="zh-CN" dirty="0">
                <a:solidFill>
                  <a:schemeClr val="tx1"/>
                </a:solidFill>
                <a:latin typeface="+mn-ea"/>
                <a:ea typeface="+mn-ea"/>
              </a:rPr>
              <a:t>好的人工规则需要做大量的工作。一个基本合理的估计数字是每个类别需要两天的时间，由于类别中的文档内容会发生漂移，所以必须还要利用很多额外的时间去维护规则。</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428596" y="2071678"/>
          <a:ext cx="8072494" cy="131064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90978">
                <a:tc>
                  <a:txBody>
                    <a:bodyPr/>
                    <a:lstStyle/>
                    <a:p>
                      <a:r>
                        <a:rPr lang="zh-CN" altLang="en-US" sz="2600" b="0" dirty="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extLst>
                  <a:ext uri="{0D108BD9-81ED-4DB2-BD59-A6C34878D82A}">
                    <a16:rowId xmlns:a16="http://schemas.microsoft.com/office/drawing/2014/main" val="10000"/>
                  </a:ext>
                </a:extLst>
              </a:tr>
              <a:tr h="752030">
                <a:tc>
                  <a:txBody>
                    <a:bodyPr/>
                    <a:lstStyle/>
                    <a:p>
                      <a:r>
                        <a:rPr lang="en-US" sz="2400" kern="1200" dirty="0">
                          <a:solidFill>
                            <a:schemeClr val="tx1"/>
                          </a:solidFill>
                          <a:latin typeface="Times New Roman" pitchFamily="18" charset="0"/>
                          <a:ea typeface="+mn-ea"/>
                          <a:cs typeface="+mn-cs"/>
                        </a:rPr>
                        <a:t>IF (wheat OR grain) AND NOT (whole OR bread) THEN</a:t>
                      </a:r>
                    </a:p>
                    <a:p>
                      <a:r>
                        <a:rPr lang="de-DE" sz="2400" i="1" kern="1200" dirty="0">
                          <a:solidFill>
                            <a:schemeClr val="tx1"/>
                          </a:solidFill>
                          <a:latin typeface="Times New Roman" pitchFamily="18" charset="0"/>
                          <a:ea typeface="+mn-ea"/>
                          <a:cs typeface="+mn-cs"/>
                        </a:rPr>
                        <a:t>c</a:t>
                      </a:r>
                      <a:r>
                        <a:rPr lang="de-DE" sz="2400" kern="1200" dirty="0">
                          <a:solidFill>
                            <a:schemeClr val="tx1"/>
                          </a:solidFill>
                          <a:latin typeface="Times New Roman" pitchFamily="18" charset="0"/>
                          <a:ea typeface="+mn-ea"/>
                          <a:cs typeface="+mn-cs"/>
                        </a:rPr>
                        <a:t> = </a:t>
                      </a:r>
                      <a:r>
                        <a:rPr lang="de-DE" sz="2400" kern="1200" dirty="0" err="1">
                          <a:solidFill>
                            <a:schemeClr val="tx1"/>
                          </a:solidFill>
                          <a:latin typeface="Times New Roman" pitchFamily="18" charset="0"/>
                          <a:ea typeface="+mn-ea"/>
                          <a:cs typeface="+mn-cs"/>
                        </a:rPr>
                        <a:t>grain</a:t>
                      </a:r>
                      <a:endParaRPr lang="de-DE" sz="24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50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572560" cy="1403350"/>
          </a:xfrm>
          <a:prstGeom prst="rect">
            <a:avLst/>
          </a:prstGeom>
          <a:noFill/>
          <a:ln w="9525">
            <a:noFill/>
            <a:round/>
            <a:headEnd/>
            <a:tailEnd/>
          </a:ln>
        </p:spPr>
        <p:txBody>
          <a:bodyPr anchor="b"/>
          <a:lstStyle/>
          <a:p>
            <a:r>
              <a:rPr lang="zh-CN" altLang="en-US" sz="3200" dirty="0">
                <a:solidFill>
                  <a:schemeClr val="tx1"/>
                </a:solidFill>
                <a:latin typeface="Times New Roman" pitchFamily="18" charset="0"/>
                <a:ea typeface="黑体" pitchFamily="49" charset="-122"/>
              </a:rPr>
              <a:t>如果拥有较少的训练数据，又希望训练一个有监督的分类器</a:t>
            </a:r>
            <a:endParaRPr lang="de-DE" sz="32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98"/>
            <a:ext cx="8501122" cy="5429264"/>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如何尽快地获得更多的标注数据</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最佳方法：</a:t>
            </a:r>
            <a:r>
              <a:rPr lang="zh-CN" altLang="zh-CN" dirty="0">
                <a:solidFill>
                  <a:schemeClr val="tx1"/>
                </a:solidFill>
                <a:latin typeface="Times New Roman" pitchFamily="18" charset="0"/>
                <a:ea typeface="黑体" pitchFamily="49" charset="-122"/>
              </a:rPr>
              <a:t>将自己也放入到标注的过程中去，在这个过程中人们自愿为你标注数据，并且这也是他们正常工作的一部分。</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357158" y="3081658"/>
          <a:ext cx="8072494" cy="1427462"/>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565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0" kern="1200" dirty="0">
                          <a:solidFill>
                            <a:schemeClr val="bg1"/>
                          </a:solidFill>
                          <a:latin typeface="Times New Roman" pitchFamily="18" charset="0"/>
                          <a:ea typeface="+mn-ea"/>
                          <a:cs typeface="+mn-cs"/>
                        </a:rPr>
                        <a:t>例子</a:t>
                      </a:r>
                      <a:endParaRPr lang="de-DE" sz="2200" b="0" kern="1200" dirty="0">
                        <a:solidFill>
                          <a:schemeClr val="bg1"/>
                        </a:solidFill>
                        <a:latin typeface="Times New Roman" pitchFamily="18" charset="0"/>
                        <a:ea typeface="+mn-ea"/>
                        <a:cs typeface="+mn-cs"/>
                      </a:endParaRPr>
                    </a:p>
                  </a:txBody>
                  <a:tcPr>
                    <a:solidFill>
                      <a:srgbClr val="2A7041"/>
                    </a:solidFill>
                  </a:tcPr>
                </a:tc>
                <a:extLst>
                  <a:ext uri="{0D108BD9-81ED-4DB2-BD59-A6C34878D82A}">
                    <a16:rowId xmlns:a16="http://schemas.microsoft.com/office/drawing/2014/main" val="10000"/>
                  </a:ext>
                </a:extLst>
              </a:tr>
              <a:tr h="1000742">
                <a:tc>
                  <a:txBody>
                    <a:bodyPr/>
                    <a:lstStyle/>
                    <a:p>
                      <a:r>
                        <a:rPr lang="zh-CN" altLang="zh-CN" sz="2400" kern="1200" dirty="0">
                          <a:solidFill>
                            <a:schemeClr val="dk1"/>
                          </a:solidFill>
                          <a:latin typeface="Times New Roman" pitchFamily="18" charset="0"/>
                          <a:ea typeface="+mn-ea"/>
                          <a:cs typeface="+mn-cs"/>
                        </a:rPr>
                        <a:t>很多情况下，人们会根据需要整理或者过滤邮件数据，这些动作能够提供类别相关的信息</a:t>
                      </a:r>
                      <a:endParaRPr lang="de-DE" sz="2400" dirty="0">
                        <a:latin typeface="Times New Roman" pitchFamily="18" charset="0"/>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51</a:t>
            </a:fld>
            <a:endParaRPr lang="en-US"/>
          </a:p>
        </p:txBody>
      </p:sp>
      <p:graphicFrame>
        <p:nvGraphicFramePr>
          <p:cNvPr id="9" name="Table 8"/>
          <p:cNvGraphicFramePr>
            <a:graphicFrameLocks noGrp="1"/>
          </p:cNvGraphicFramePr>
          <p:nvPr/>
        </p:nvGraphicFramePr>
        <p:xfrm>
          <a:off x="357158" y="4661039"/>
          <a:ext cx="8072494" cy="1720289"/>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845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0" kern="1200" dirty="0">
                          <a:solidFill>
                            <a:schemeClr val="bg1"/>
                          </a:solidFill>
                          <a:latin typeface="Times New Roman" pitchFamily="18" charset="0"/>
                          <a:ea typeface="+mn-ea"/>
                          <a:cs typeface="+mn-cs"/>
                        </a:rPr>
                        <a:t>主动学习</a:t>
                      </a:r>
                      <a:r>
                        <a:rPr lang="en-US" altLang="zh-CN" sz="2200" b="0" kern="1200" dirty="0">
                          <a:solidFill>
                            <a:schemeClr val="bg1"/>
                          </a:solidFill>
                          <a:latin typeface="Times New Roman" pitchFamily="18" charset="0"/>
                          <a:ea typeface="+mn-ea"/>
                          <a:cs typeface="+mn-cs"/>
                        </a:rPr>
                        <a:t>(</a:t>
                      </a:r>
                      <a:r>
                        <a:rPr lang="de-DE" sz="2200" b="0" kern="1200" dirty="0">
                          <a:solidFill>
                            <a:schemeClr val="bg1"/>
                          </a:solidFill>
                          <a:latin typeface="Times New Roman" pitchFamily="18" charset="0"/>
                          <a:ea typeface="+mn-ea"/>
                          <a:cs typeface="+mn-cs"/>
                        </a:rPr>
                        <a:t>Active Learning)</a:t>
                      </a:r>
                    </a:p>
                  </a:txBody>
                  <a:tcPr>
                    <a:solidFill>
                      <a:srgbClr val="336699"/>
                    </a:solidFill>
                  </a:tcPr>
                </a:tc>
                <a:extLst>
                  <a:ext uri="{0D108BD9-81ED-4DB2-BD59-A6C34878D82A}">
                    <a16:rowId xmlns:a16="http://schemas.microsoft.com/office/drawing/2014/main" val="10000"/>
                  </a:ext>
                </a:extLst>
              </a:tr>
              <a:tr h="1293569">
                <a:tc>
                  <a:txBody>
                    <a:bodyPr/>
                    <a:lstStyle/>
                    <a:p>
                      <a:r>
                        <a:rPr lang="zh-CN" altLang="zh-CN" sz="2400" kern="1200" dirty="0">
                          <a:solidFill>
                            <a:schemeClr val="tx1"/>
                          </a:solidFill>
                          <a:latin typeface="Times New Roman" pitchFamily="18" charset="0"/>
                          <a:ea typeface="+mn-ea"/>
                          <a:cs typeface="+mn-cs"/>
                        </a:rPr>
                        <a:t>建立一个系统来确定应该标注的那些文档。通常情况下，这些文档主要指那些分类器不确定能否正确分类的文档。</a:t>
                      </a:r>
                      <a:endParaRPr lang="de-DE" sz="22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如果拥有训练数据</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98"/>
            <a:ext cx="8501122" cy="5429264"/>
          </a:xfrm>
          <a:prstGeom prst="rect">
            <a:avLst/>
          </a:prstGeom>
          <a:noFill/>
          <a:ln w="9525">
            <a:noFill/>
            <a:round/>
            <a:headEnd/>
            <a:tailEnd/>
          </a:ln>
        </p:spPr>
        <p:txBody>
          <a:bodyPr/>
          <a:lstStyle/>
          <a:p>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52</a:t>
            </a:fld>
            <a:endParaRPr lang="en-US"/>
          </a:p>
        </p:txBody>
      </p:sp>
      <p:graphicFrame>
        <p:nvGraphicFramePr>
          <p:cNvPr id="9" name="Table 8"/>
          <p:cNvGraphicFramePr>
            <a:graphicFrameLocks noGrp="1"/>
          </p:cNvGraphicFramePr>
          <p:nvPr/>
        </p:nvGraphicFramePr>
        <p:xfrm>
          <a:off x="357158" y="3500438"/>
          <a:ext cx="8072494" cy="310896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845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bg1"/>
                          </a:solidFill>
                          <a:latin typeface="Times New Roman" pitchFamily="18" charset="0"/>
                          <a:ea typeface="+mn-ea"/>
                          <a:cs typeface="+mn-cs"/>
                        </a:rPr>
                        <a:t>拥有极大规模的标注数据</a:t>
                      </a:r>
                      <a:endParaRPr lang="en-US" sz="2400" b="0" kern="120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1293569">
                <a:tc>
                  <a:txBody>
                    <a:bodyPr/>
                    <a:lstStyle/>
                    <a:p>
                      <a:r>
                        <a:rPr lang="zh-CN" altLang="zh-CN" sz="2400" kern="1200" dirty="0">
                          <a:solidFill>
                            <a:schemeClr val="dk1"/>
                          </a:solidFill>
                          <a:latin typeface="Times New Roman" pitchFamily="18" charset="0"/>
                          <a:ea typeface="+mn-ea"/>
                          <a:cs typeface="+mn-cs"/>
                        </a:rPr>
                        <a:t>分类器的选择也许对最后的结果没有什么影响，目前我们还不清楚是否有最佳的选择方法。也许最好的方法是基于训练的规模扩展性或运行效率来选择。为达到这个目的，需要极大规模的数据。一个通用的经验法则是，训练数据规模每增加一倍，那么分类器的效果将得到线性的提高。但是对于极大规模的数据来说，效果提高的幅度会降低成亚线性。</a:t>
                      </a:r>
                      <a:endParaRPr lang="en-US" sz="32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357158" y="1571613"/>
          <a:ext cx="8072494" cy="164592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36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bg1"/>
                          </a:solidFill>
                          <a:latin typeface="Times New Roman" pitchFamily="18" charset="0"/>
                          <a:ea typeface="+mn-ea"/>
                          <a:cs typeface="+mn-cs"/>
                        </a:rPr>
                        <a:t>拥有适量的标注数据</a:t>
                      </a:r>
                      <a:endParaRPr lang="en-US" sz="2400" b="0" kern="120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1020636">
                <a:tc>
                  <a:txBody>
                    <a:bodyPr/>
                    <a:lstStyle/>
                    <a:p>
                      <a:r>
                        <a:rPr lang="zh-CN" altLang="zh-CN" sz="2400" kern="1200" dirty="0">
                          <a:solidFill>
                            <a:schemeClr val="dk1"/>
                          </a:solidFill>
                          <a:latin typeface="Times New Roman" pitchFamily="18" charset="0"/>
                          <a:ea typeface="+mn-ea"/>
                          <a:cs typeface="+mn-cs"/>
                        </a:rPr>
                        <a:t>能够使用我们在前面所介绍的任何文本分类技术</a:t>
                      </a:r>
                      <a:endParaRPr lang="en-US" altLang="zh-CN" sz="2400" kern="1200" dirty="0">
                        <a:solidFill>
                          <a:schemeClr val="dk1"/>
                        </a:solidFill>
                        <a:latin typeface="Times New Roman" pitchFamily="18" charset="0"/>
                        <a:ea typeface="+mn-ea"/>
                        <a:cs typeface="+mn-cs"/>
                      </a:endParaRPr>
                    </a:p>
                    <a:p>
                      <a:endParaRPr lang="en-US" sz="2400" kern="1200" dirty="0">
                        <a:solidFill>
                          <a:schemeClr val="dk1"/>
                        </a:solidFill>
                        <a:latin typeface="Times New Roman" pitchFamily="18" charset="0"/>
                        <a:ea typeface="+mn-ea"/>
                        <a:cs typeface="+mn-cs"/>
                      </a:endParaRPr>
                    </a:p>
                    <a:p>
                      <a:r>
                        <a:rPr lang="zh-CN" altLang="en-US" sz="2400" kern="1200" dirty="0">
                          <a:solidFill>
                            <a:schemeClr val="dk1"/>
                          </a:solidFill>
                          <a:latin typeface="Times New Roman" pitchFamily="18" charset="0"/>
                          <a:ea typeface="+mn-ea"/>
                          <a:cs typeface="+mn-cs"/>
                        </a:rPr>
                        <a:t>通常优先考虑混合方法</a:t>
                      </a:r>
                      <a:endParaRPr lang="en-US" sz="32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大规模高难度分类体系</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98"/>
            <a:ext cx="8501122" cy="5429264"/>
          </a:xfrm>
          <a:prstGeom prst="rect">
            <a:avLst/>
          </a:prstGeom>
          <a:noFill/>
          <a:ln w="9525">
            <a:noFill/>
            <a:round/>
            <a:headEnd/>
            <a:tailEnd/>
          </a:ln>
        </p:spPr>
        <p:txBody>
          <a:bodyPr/>
          <a:lstStyle/>
          <a:p>
            <a:r>
              <a:rPr lang="zh-CN" altLang="zh-CN" dirty="0">
                <a:solidFill>
                  <a:schemeClr val="tx1"/>
                </a:solidFill>
                <a:latin typeface="Times New Roman" pitchFamily="18" charset="0"/>
                <a:ea typeface="黑体" pitchFamily="49" charset="-122"/>
              </a:rPr>
              <a:t>如果文本分类问题仅包含少量具有区分度的类别，那么很多分类算法都可能取得很好的结果。但是实际的文本分类问题往往包含大量非常类似的类别。</a:t>
            </a:r>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zh-CN" dirty="0">
                <a:solidFill>
                  <a:schemeClr val="tx1"/>
                </a:solidFill>
                <a:latin typeface="Times New Roman" pitchFamily="18" charset="0"/>
                <a:ea typeface="黑体" pitchFamily="49" charset="-122"/>
              </a:rPr>
              <a:t>对大量相近的类别进行精确分类是一个固有的难题</a:t>
            </a:r>
            <a:endParaRPr lang="de-DE" b="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428596" y="2863200"/>
          <a:ext cx="8072494" cy="1645920"/>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390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bg1"/>
                          </a:solidFill>
                          <a:latin typeface="Times New Roman" pitchFamily="18" charset="0"/>
                          <a:ea typeface="+mn-ea"/>
                          <a:cs typeface="+mn-cs"/>
                        </a:rPr>
                        <a:t>例子</a:t>
                      </a:r>
                      <a:endParaRPr lang="de-DE" sz="2400" b="0" kern="1200" dirty="0">
                        <a:solidFill>
                          <a:schemeClr val="bg1"/>
                        </a:solidFill>
                        <a:latin typeface="Times New Roman" pitchFamily="18" charset="0"/>
                        <a:ea typeface="+mn-ea"/>
                        <a:cs typeface="+mn-cs"/>
                      </a:endParaRPr>
                    </a:p>
                  </a:txBody>
                  <a:tcPr>
                    <a:solidFill>
                      <a:srgbClr val="2A7041"/>
                    </a:solidFill>
                  </a:tcPr>
                </a:tc>
                <a:extLst>
                  <a:ext uri="{0D108BD9-81ED-4DB2-BD59-A6C34878D82A}">
                    <a16:rowId xmlns:a16="http://schemas.microsoft.com/office/drawing/2014/main" val="10000"/>
                  </a:ext>
                </a:extLst>
              </a:tr>
              <a:tr h="752030">
                <a:tc>
                  <a:txBody>
                    <a:bodyPr/>
                    <a:lstStyle/>
                    <a:p>
                      <a:r>
                        <a:rPr lang="en-US" altLang="zh-CN" sz="2400" kern="1200" dirty="0">
                          <a:solidFill>
                            <a:schemeClr val="dk1"/>
                          </a:solidFill>
                          <a:latin typeface="Times New Roman" pitchFamily="18" charset="0"/>
                          <a:ea typeface="+mn-ea"/>
                          <a:cs typeface="+mn-cs"/>
                        </a:rPr>
                        <a:t>Web</a:t>
                      </a:r>
                      <a:r>
                        <a:rPr lang="zh-CN" altLang="zh-CN" sz="2400" kern="1200" dirty="0">
                          <a:solidFill>
                            <a:schemeClr val="dk1"/>
                          </a:solidFill>
                          <a:latin typeface="Times New Roman" pitchFamily="18" charset="0"/>
                          <a:ea typeface="+mn-ea"/>
                          <a:cs typeface="+mn-cs"/>
                        </a:rPr>
                        <a:t>目录（如</a:t>
                      </a:r>
                      <a:r>
                        <a:rPr lang="en-US" altLang="zh-CN" sz="2400" kern="1200" dirty="0">
                          <a:solidFill>
                            <a:schemeClr val="dk1"/>
                          </a:solidFill>
                          <a:latin typeface="Times New Roman" pitchFamily="18" charset="0"/>
                          <a:ea typeface="+mn-ea"/>
                          <a:cs typeface="+mn-cs"/>
                        </a:rPr>
                        <a:t>Yahoo!</a:t>
                      </a:r>
                      <a:r>
                        <a:rPr lang="zh-CN" altLang="zh-CN" sz="2400" kern="1200" dirty="0">
                          <a:solidFill>
                            <a:schemeClr val="dk1"/>
                          </a:solidFill>
                          <a:latin typeface="Times New Roman" pitchFamily="18" charset="0"/>
                          <a:ea typeface="+mn-ea"/>
                          <a:cs typeface="+mn-cs"/>
                        </a:rPr>
                        <a:t>目录或</a:t>
                      </a:r>
                      <a:r>
                        <a:rPr lang="en-US" altLang="zh-CN" sz="2400" kern="1200" dirty="0">
                          <a:solidFill>
                            <a:schemeClr val="dk1"/>
                          </a:solidFill>
                          <a:latin typeface="Times New Roman" pitchFamily="18" charset="0"/>
                          <a:ea typeface="+mn-ea"/>
                          <a:cs typeface="+mn-cs"/>
                        </a:rPr>
                        <a:t>ODP</a:t>
                      </a:r>
                      <a:r>
                        <a:rPr lang="zh-CN" altLang="zh-CN" sz="2400" kern="1200" dirty="0">
                          <a:solidFill>
                            <a:schemeClr val="dk1"/>
                          </a:solidFill>
                          <a:latin typeface="Times New Roman" pitchFamily="18" charset="0"/>
                          <a:ea typeface="+mn-ea"/>
                          <a:cs typeface="+mn-cs"/>
                        </a:rPr>
                        <a:t>（</a:t>
                      </a:r>
                      <a:r>
                        <a:rPr lang="en-US" altLang="zh-CN" sz="2400" kern="1200" dirty="0">
                          <a:solidFill>
                            <a:schemeClr val="dk1"/>
                          </a:solidFill>
                          <a:latin typeface="Times New Roman" pitchFamily="18" charset="0"/>
                          <a:ea typeface="+mn-ea"/>
                          <a:cs typeface="+mn-cs"/>
                        </a:rPr>
                        <a:t>Open Directory Project</a:t>
                      </a:r>
                      <a:r>
                        <a:rPr lang="zh-CN" altLang="zh-CN" sz="2400" kern="1200" dirty="0">
                          <a:solidFill>
                            <a:schemeClr val="dk1"/>
                          </a:solidFill>
                          <a:latin typeface="Times New Roman" pitchFamily="18" charset="0"/>
                          <a:ea typeface="+mn-ea"/>
                          <a:cs typeface="+mn-cs"/>
                        </a:rPr>
                        <a:t>）目录）、图书馆分类机制（杜威十进制分类法或美国国会图书馆分类法），或者用于法律和医学领域的分类机制。</a:t>
                      </a:r>
                      <a:endParaRPr lang="en-US" sz="3200" kern="1200" dirty="0">
                        <a:solidFill>
                          <a:schemeClr val="tx1"/>
                        </a:solidFill>
                        <a:latin typeface="Times New Roman" pitchFamily="18" charset="0"/>
                        <a:ea typeface="+mn-ea"/>
                        <a:cs typeface="+mn-cs"/>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53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54</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上一讲回顾</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文本分类中的问题</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基于布尔权重的学习</a:t>
            </a:r>
            <a:endParaRPr lang="en-US" altLang="zh-CN"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基于实数权重的学习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基于序回归的排序学习</a:t>
            </a:r>
            <a:endParaRPr lang="en-US" sz="3400" dirty="0">
              <a:solidFill>
                <a:srgbClr val="336699"/>
              </a:solidFill>
              <a:latin typeface="Times New Roman" pitchFamily="18" charset="0"/>
              <a:ea typeface="黑体" pitchFamily="49"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基本思路</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98"/>
            <a:ext cx="864399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n-ea"/>
                <a:ea typeface="+mn-ea"/>
              </a:rPr>
              <a:t>词项权重</a:t>
            </a:r>
            <a:r>
              <a:rPr lang="en-US" altLang="zh-CN" dirty="0">
                <a:solidFill>
                  <a:schemeClr val="tx1"/>
                </a:solidFill>
                <a:latin typeface="+mn-ea"/>
                <a:ea typeface="+mn-ea"/>
              </a:rPr>
              <a:t>(</a:t>
            </a:r>
            <a:r>
              <a:rPr lang="zh-CN" altLang="en-US" dirty="0">
                <a:solidFill>
                  <a:schemeClr val="tx1"/>
                </a:solidFill>
                <a:latin typeface="+mn-ea"/>
                <a:ea typeface="+mn-ea"/>
              </a:rPr>
              <a:t>如</a:t>
            </a:r>
            <a:r>
              <a:rPr lang="en-US" altLang="zh-CN" dirty="0" err="1">
                <a:solidFill>
                  <a:schemeClr val="tx1"/>
                </a:solidFill>
                <a:latin typeface="+mn-ea"/>
                <a:ea typeface="+mn-ea"/>
              </a:rPr>
              <a:t>tfidf</a:t>
            </a:r>
            <a:r>
              <a:rPr lang="en-US" altLang="zh-CN" dirty="0">
                <a:solidFill>
                  <a:schemeClr val="tx1"/>
                </a:solidFill>
                <a:latin typeface="+mn-ea"/>
                <a:ea typeface="+mn-ea"/>
              </a:rPr>
              <a:t>)</a:t>
            </a:r>
            <a:r>
              <a:rPr lang="zh-CN" altLang="en-US" dirty="0">
                <a:solidFill>
                  <a:schemeClr val="tx1"/>
                </a:solidFill>
                <a:latin typeface="+mn-ea"/>
                <a:ea typeface="+mn-ea"/>
              </a:rPr>
              <a:t>的目标是为了度量词项的重要性</a:t>
            </a:r>
            <a:endParaRPr lang="de-DE" dirty="0">
              <a:solidFill>
                <a:schemeClr val="tx1"/>
              </a:solidFill>
              <a:latin typeface="+mn-ea"/>
              <a:ea typeface="+mn-ea"/>
            </a:endParaRPr>
          </a:p>
          <a:p>
            <a:pPr lvl="2">
              <a:spcBef>
                <a:spcPts val="700"/>
              </a:spcBef>
              <a:buClr>
                <a:srgbClr val="336699"/>
              </a:buClr>
              <a:buFont typeface="Wingdings" pitchFamily="2" charset="2"/>
              <a:buChar char="§"/>
            </a:pPr>
            <a:r>
              <a:rPr lang="zh-CN" altLang="en-US" sz="2200" dirty="0">
                <a:solidFill>
                  <a:schemeClr val="tx1"/>
                </a:solidFill>
                <a:latin typeface="+mn-ea"/>
                <a:ea typeface="+mn-ea"/>
              </a:rPr>
              <a:t>将一篇文档中所有词项的权重加起来便可以计算文档和查询的相关度，基于该相关度可以对所有文档排序</a:t>
            </a:r>
            <a:endParaRPr lang="en-US" altLang="zh-CN" sz="2200" dirty="0">
              <a:solidFill>
                <a:schemeClr val="tx1"/>
              </a:solidFill>
              <a:latin typeface="+mn-ea"/>
              <a:ea typeface="+mn-ea"/>
            </a:endParaRPr>
          </a:p>
          <a:p>
            <a:pPr lvl="2">
              <a:spcBef>
                <a:spcPts val="700"/>
              </a:spcBef>
              <a:buClr>
                <a:srgbClr val="336699"/>
              </a:buClr>
              <a:buFont typeface="Wingdings" pitchFamily="2" charset="2"/>
              <a:buChar char="§"/>
            </a:pPr>
            <a:endParaRPr lang="en-US" sz="2200"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上述过程可以想象成一个文本分类问题</a:t>
            </a:r>
            <a:endParaRPr lang="en-US" dirty="0">
              <a:solidFill>
                <a:schemeClr val="tx1"/>
              </a:solidFill>
              <a:latin typeface="+mn-ea"/>
              <a:ea typeface="+mn-ea"/>
            </a:endParaRPr>
          </a:p>
          <a:p>
            <a:pPr lvl="2">
              <a:spcBef>
                <a:spcPts val="700"/>
              </a:spcBef>
              <a:buClr>
                <a:srgbClr val="336699"/>
              </a:buClr>
              <a:buFont typeface="Wingdings" pitchFamily="2" charset="2"/>
              <a:buChar char="§"/>
            </a:pPr>
            <a:r>
              <a:rPr lang="zh-CN" altLang="en-US" sz="2200" dirty="0">
                <a:solidFill>
                  <a:schemeClr val="tx1"/>
                </a:solidFill>
                <a:latin typeface="+mn-ea"/>
                <a:ea typeface="+mn-ea"/>
              </a:rPr>
              <a:t>词项权重可以从已判定的训练集合中学习得到</a:t>
            </a:r>
            <a:endParaRPr lang="en-US" sz="2200" dirty="0">
              <a:solidFill>
                <a:schemeClr val="tx1"/>
              </a:solidFill>
              <a:latin typeface="+mn-ea"/>
              <a:ea typeface="+mn-ea"/>
            </a:endParaRPr>
          </a:p>
          <a:p>
            <a:pPr lvl="2">
              <a:spcBef>
                <a:spcPts val="700"/>
              </a:spcBef>
              <a:buClr>
                <a:srgbClr val="336699"/>
              </a:buClr>
            </a:pPr>
            <a:endParaRPr lang="de-DE" sz="2200"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上述研究方法被归入一类称为机器学习的相关度</a:t>
            </a:r>
            <a:r>
              <a:rPr lang="en-US" altLang="zh-CN" dirty="0">
                <a:solidFill>
                  <a:schemeClr val="tx1"/>
                </a:solidFill>
                <a:latin typeface="+mn-ea"/>
                <a:ea typeface="+mn-ea"/>
              </a:rPr>
              <a:t>(</a:t>
            </a:r>
            <a:r>
              <a:rPr lang="en-US" altLang="zh-CN" b="1" dirty="0">
                <a:solidFill>
                  <a:schemeClr val="tx1"/>
                </a:solidFill>
                <a:latin typeface="+mn-ea"/>
                <a:ea typeface="+mn-ea"/>
                <a:cs typeface="Times New Roman" pitchFamily="18" charset="0"/>
              </a:rPr>
              <a:t>machine learned relevance </a:t>
            </a:r>
            <a:r>
              <a:rPr lang="en-US" altLang="zh-CN" dirty="0">
                <a:solidFill>
                  <a:schemeClr val="tx1"/>
                </a:solidFill>
                <a:latin typeface="+mn-ea"/>
                <a:ea typeface="+mn-ea"/>
              </a:rPr>
              <a:t>)</a:t>
            </a:r>
            <a:r>
              <a:rPr lang="zh-CN" altLang="en-US" dirty="0">
                <a:solidFill>
                  <a:schemeClr val="tx1"/>
                </a:solidFill>
                <a:latin typeface="+mn-ea"/>
                <a:ea typeface="+mn-ea"/>
              </a:rPr>
              <a:t>或排序学习</a:t>
            </a:r>
            <a:r>
              <a:rPr lang="en-US" altLang="zh-CN" dirty="0">
                <a:solidFill>
                  <a:schemeClr val="tx1"/>
                </a:solidFill>
                <a:latin typeface="+mn-ea"/>
                <a:ea typeface="+mn-ea"/>
              </a:rPr>
              <a:t>(</a:t>
            </a:r>
            <a:r>
              <a:rPr lang="en-US" altLang="zh-CN" b="1" dirty="0">
                <a:solidFill>
                  <a:schemeClr val="tx1"/>
                </a:solidFill>
                <a:latin typeface="+mn-ea"/>
                <a:ea typeface="+mn-ea"/>
              </a:rPr>
              <a:t>learning to rank</a:t>
            </a:r>
            <a:r>
              <a:rPr lang="en-US" altLang="zh-CN" dirty="0">
                <a:solidFill>
                  <a:schemeClr val="tx1"/>
                </a:solidFill>
                <a:latin typeface="+mn-ea"/>
                <a:ea typeface="+mn-ea"/>
              </a:rPr>
              <a:t>)</a:t>
            </a:r>
            <a:endParaRPr lang="en-US" dirty="0">
              <a:solidFill>
                <a:schemeClr val="tx1"/>
              </a:solidFill>
              <a:latin typeface="+mn-ea"/>
              <a:ea typeface="+mn-ea"/>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权重学习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lvl="1">
              <a:spcBef>
                <a:spcPts val="700"/>
              </a:spcBef>
              <a:buClr>
                <a:srgbClr val="336699"/>
              </a:buClr>
            </a:pPr>
            <a:r>
              <a:rPr lang="zh-CN" altLang="en-US" dirty="0">
                <a:solidFill>
                  <a:schemeClr val="tx1"/>
                </a:solidFill>
                <a:latin typeface="Times New Roman" pitchFamily="18" charset="0"/>
                <a:ea typeface="黑体" pitchFamily="49" charset="-122"/>
              </a:rPr>
              <a:t>主要方法：</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给定训练样例集合，每个样例表示为三元组</a:t>
            </a:r>
            <a:r>
              <a:rPr lang="en-US" altLang="zh-CN" dirty="0">
                <a:solidFill>
                  <a:schemeClr val="tx1"/>
                </a:solidFill>
                <a:latin typeface="Times New Roman" pitchFamily="18" charset="0"/>
                <a:ea typeface="黑体" pitchFamily="49" charset="-122"/>
              </a:rPr>
              <a:t>&lt;q, d, R(</a:t>
            </a:r>
            <a:r>
              <a:rPr lang="en-US" altLang="zh-CN" dirty="0" err="1">
                <a:solidFill>
                  <a:schemeClr val="tx1"/>
                </a:solidFill>
                <a:latin typeface="Times New Roman" pitchFamily="18" charset="0"/>
                <a:ea typeface="黑体" pitchFamily="49" charset="-122"/>
              </a:rPr>
              <a:t>d,q</a:t>
            </a:r>
            <a:r>
              <a:rPr lang="en-US" altLang="zh-CN" dirty="0">
                <a:solidFill>
                  <a:schemeClr val="tx1"/>
                </a:solidFill>
                <a:latin typeface="Times New Roman" pitchFamily="18" charset="0"/>
                <a:ea typeface="黑体" pitchFamily="49" charset="-122"/>
              </a:rPr>
              <a:t>)&gt;</a:t>
            </a:r>
            <a:endParaRPr lang="de-DE" i="1"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最简单的情况： 相关性判定结果</a:t>
            </a:r>
            <a:r>
              <a:rPr lang="en-US" sz="2200" i="1" dirty="0">
                <a:solidFill>
                  <a:schemeClr val="tx1"/>
                </a:solidFill>
                <a:latin typeface="Times New Roman" pitchFamily="18" charset="0"/>
                <a:ea typeface="黑体" pitchFamily="49" charset="-122"/>
              </a:rPr>
              <a:t>R</a:t>
            </a:r>
            <a:r>
              <a:rPr lang="en-US" sz="2200" dirty="0">
                <a:solidFill>
                  <a:schemeClr val="tx1"/>
                </a:solidFill>
                <a:latin typeface="Times New Roman" pitchFamily="18" charset="0"/>
                <a:ea typeface="黑体" pitchFamily="49" charset="-122"/>
              </a:rPr>
              <a:t>(</a:t>
            </a:r>
            <a:r>
              <a:rPr lang="en-US" sz="2200" i="1" dirty="0">
                <a:solidFill>
                  <a:schemeClr val="tx1"/>
                </a:solidFill>
                <a:latin typeface="Times New Roman" pitchFamily="18" charset="0"/>
                <a:ea typeface="黑体" pitchFamily="49" charset="-122"/>
              </a:rPr>
              <a:t>d</a:t>
            </a:r>
            <a:r>
              <a:rPr lang="en-US" sz="2200" dirty="0">
                <a:solidFill>
                  <a:schemeClr val="tx1"/>
                </a:solidFill>
                <a:latin typeface="Times New Roman" pitchFamily="18" charset="0"/>
                <a:ea typeface="黑体" pitchFamily="49" charset="-122"/>
              </a:rPr>
              <a:t>, </a:t>
            </a:r>
            <a:r>
              <a:rPr lang="en-US" sz="2200" i="1" dirty="0">
                <a:solidFill>
                  <a:schemeClr val="tx1"/>
                </a:solidFill>
                <a:latin typeface="Times New Roman" pitchFamily="18" charset="0"/>
                <a:ea typeface="黑体" pitchFamily="49" charset="-122"/>
              </a:rPr>
              <a:t>q</a:t>
            </a:r>
            <a:r>
              <a:rPr lang="en-US"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要么为</a:t>
            </a:r>
            <a:r>
              <a:rPr lang="en-US" altLang="zh-CN" sz="2200" dirty="0">
                <a:solidFill>
                  <a:schemeClr val="tx1"/>
                </a:solidFill>
                <a:latin typeface="Times New Roman" pitchFamily="18" charset="0"/>
                <a:ea typeface="黑体" pitchFamily="49" charset="-122"/>
              </a:rPr>
              <a:t>1 (</a:t>
            </a:r>
            <a:r>
              <a:rPr lang="zh-CN" altLang="en-US" sz="2200" dirty="0">
                <a:solidFill>
                  <a:schemeClr val="tx1"/>
                </a:solidFill>
                <a:latin typeface="Times New Roman" pitchFamily="18" charset="0"/>
                <a:ea typeface="黑体" pitchFamily="49" charset="-122"/>
              </a:rPr>
              <a:t>相关</a:t>
            </a:r>
            <a:r>
              <a:rPr lang="en-US" altLang="zh-CN"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，要么为</a:t>
            </a:r>
            <a:r>
              <a:rPr lang="en-US" altLang="zh-CN" sz="2200" dirty="0">
                <a:solidFill>
                  <a:schemeClr val="tx1"/>
                </a:solidFill>
                <a:latin typeface="Times New Roman" pitchFamily="18" charset="0"/>
                <a:ea typeface="黑体" pitchFamily="49" charset="-122"/>
              </a:rPr>
              <a:t>0 </a:t>
            </a:r>
            <a:r>
              <a:rPr lang="zh-CN" altLang="en-US" sz="2200" dirty="0">
                <a:solidFill>
                  <a:schemeClr val="tx1"/>
                </a:solidFill>
                <a:latin typeface="Times New Roman" pitchFamily="18" charset="0"/>
                <a:ea typeface="黑体" pitchFamily="49" charset="-122"/>
              </a:rPr>
              <a:t>（不相关）</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更复杂的情况：多级相关</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从上述样例中学习权重，使得学到的评分接近训练集中的相关性判定结果。</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下面以域加权评分</a:t>
            </a:r>
            <a:r>
              <a:rPr lang="en-US" altLang="zh-CN" dirty="0">
                <a:solidFill>
                  <a:schemeClr val="tx1"/>
                </a:solidFill>
                <a:latin typeface="Times New Roman" pitchFamily="18" charset="0"/>
                <a:ea typeface="黑体" pitchFamily="49" charset="-122"/>
              </a:rPr>
              <a:t>(</a:t>
            </a:r>
            <a:r>
              <a:rPr lang="de-DE" altLang="zh-CN" i="1" dirty="0">
                <a:solidFill>
                  <a:schemeClr val="tx1"/>
                </a:solidFill>
                <a:latin typeface="Times New Roman" pitchFamily="18" charset="0"/>
                <a:ea typeface="黑体" pitchFamily="49" charset="-122"/>
                <a:cs typeface="Times New Roman" pitchFamily="18" charset="0"/>
              </a:rPr>
              <a:t>Weighted zone scoring</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为例来介绍</a:t>
            </a:r>
            <a:endParaRPr lang="de-DE"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600" dirty="0">
              <a:solidFill>
                <a:schemeClr val="tx1"/>
              </a:solidFill>
              <a:latin typeface="Times New Roman" pitchFamily="18" charset="0"/>
              <a:ea typeface="黑体" pitchFamily="49" charset="-122"/>
              <a:cs typeface="Times New Roman" pitchFamily="16" charset="0"/>
            </a:endParaRPr>
          </a:p>
          <a:p>
            <a:r>
              <a:rPr lang="zh-CN" altLang="en-US" sz="3600" dirty="0">
                <a:solidFill>
                  <a:schemeClr val="tx1"/>
                </a:solidFill>
                <a:latin typeface="Times New Roman" pitchFamily="18" charset="0"/>
                <a:ea typeface="黑体" pitchFamily="49" charset="-122"/>
              </a:rPr>
              <a:t>域加权评分</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000132"/>
            <a:ext cx="8858280" cy="5429264"/>
          </a:xfrm>
          <a:prstGeom prst="rect">
            <a:avLst/>
          </a:prstGeom>
          <a:noFill/>
          <a:ln w="9525">
            <a:noFill/>
            <a:round/>
            <a:headEnd/>
            <a:tailEnd/>
          </a:ln>
        </p:spPr>
        <p:txBody>
          <a:bodyPr/>
          <a:lstStyle/>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给定查询以及具有</a:t>
            </a:r>
            <a:r>
              <a:rPr lang="en-US" altLang="zh-CN" dirty="0">
                <a:solidFill>
                  <a:schemeClr val="tx1"/>
                </a:solidFill>
                <a:latin typeface="Times New Roman" pitchFamily="18" charset="0"/>
                <a:ea typeface="黑体" pitchFamily="49" charset="-122"/>
              </a:rPr>
              <a:t>3</a:t>
            </a:r>
            <a:r>
              <a:rPr lang="zh-CN" altLang="en-US" dirty="0">
                <a:solidFill>
                  <a:schemeClr val="tx1"/>
                </a:solidFill>
                <a:latin typeface="Times New Roman" pitchFamily="18" charset="0"/>
                <a:ea typeface="黑体" pitchFamily="49" charset="-122"/>
              </a:rPr>
              <a:t>个域</a:t>
            </a:r>
            <a:r>
              <a:rPr lang="en-US" altLang="zh-CN" dirty="0">
                <a:solidFill>
                  <a:schemeClr val="tx1"/>
                </a:solidFill>
                <a:latin typeface="Times New Roman" pitchFamily="18" charset="0"/>
                <a:ea typeface="黑体" pitchFamily="49" charset="-122"/>
              </a:rPr>
              <a:t>(author</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title</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body)</a:t>
            </a:r>
            <a:r>
              <a:rPr lang="zh-CN" altLang="en-US" dirty="0">
                <a:solidFill>
                  <a:schemeClr val="tx1"/>
                </a:solidFill>
                <a:latin typeface="Times New Roman" pitchFamily="18" charset="0"/>
                <a:ea typeface="黑体" pitchFamily="49" charset="-122"/>
              </a:rPr>
              <a:t>的文档集合</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域加权评分对每个域都有个独立的权重，比如</a:t>
            </a:r>
            <a:r>
              <a:rPr lang="it-IT" dirty="0">
                <a:solidFill>
                  <a:schemeClr val="tx1"/>
                </a:solidFill>
                <a:latin typeface="Times New Roman" pitchFamily="18" charset="0"/>
                <a:ea typeface="黑体" pitchFamily="49" charset="-122"/>
              </a:rPr>
              <a:t> </a:t>
            </a:r>
            <a:r>
              <a:rPr lang="it-IT" i="1" dirty="0">
                <a:solidFill>
                  <a:schemeClr val="tx1"/>
                </a:solidFill>
                <a:latin typeface="Times New Roman" pitchFamily="18" charset="0"/>
                <a:ea typeface="黑体" pitchFamily="49" charset="-122"/>
              </a:rPr>
              <a:t>g</a:t>
            </a:r>
            <a:r>
              <a:rPr lang="it-IT" baseline="-25000" dirty="0">
                <a:solidFill>
                  <a:schemeClr val="tx1"/>
                </a:solidFill>
                <a:latin typeface="Times New Roman" pitchFamily="18" charset="0"/>
                <a:ea typeface="黑体" pitchFamily="49" charset="-122"/>
              </a:rPr>
              <a:t>1</a:t>
            </a:r>
            <a:r>
              <a:rPr lang="it-IT" dirty="0">
                <a:solidFill>
                  <a:schemeClr val="tx1"/>
                </a:solidFill>
                <a:latin typeface="Times New Roman" pitchFamily="18" charset="0"/>
                <a:ea typeface="黑体" pitchFamily="49" charset="-122"/>
              </a:rPr>
              <a:t>,</a:t>
            </a:r>
            <a:r>
              <a:rPr lang="it-IT" i="1" dirty="0">
                <a:solidFill>
                  <a:schemeClr val="tx1"/>
                </a:solidFill>
                <a:latin typeface="Times New Roman" pitchFamily="18" charset="0"/>
                <a:ea typeface="黑体" pitchFamily="49" charset="-122"/>
              </a:rPr>
              <a:t> g</a:t>
            </a:r>
            <a:r>
              <a:rPr lang="it-IT" baseline="-25000" dirty="0">
                <a:solidFill>
                  <a:schemeClr val="tx1"/>
                </a:solidFill>
                <a:latin typeface="Times New Roman" pitchFamily="18" charset="0"/>
                <a:ea typeface="黑体" pitchFamily="49" charset="-122"/>
              </a:rPr>
              <a:t>2</a:t>
            </a:r>
            <a:r>
              <a:rPr lang="it-IT" dirty="0">
                <a:solidFill>
                  <a:schemeClr val="tx1"/>
                </a:solidFill>
                <a:latin typeface="Times New Roman" pitchFamily="18" charset="0"/>
                <a:ea typeface="黑体" pitchFamily="49" charset="-122"/>
              </a:rPr>
              <a:t>, </a:t>
            </a:r>
            <a:r>
              <a:rPr lang="it-IT" i="1" dirty="0">
                <a:solidFill>
                  <a:schemeClr val="tx1"/>
                </a:solidFill>
                <a:latin typeface="Times New Roman" pitchFamily="18" charset="0"/>
                <a:ea typeface="黑体" pitchFamily="49" charset="-122"/>
              </a:rPr>
              <a:t>g</a:t>
            </a:r>
            <a:r>
              <a:rPr lang="it-IT" baseline="-25000" dirty="0">
                <a:solidFill>
                  <a:schemeClr val="tx1"/>
                </a:solidFill>
                <a:latin typeface="Times New Roman" pitchFamily="18" charset="0"/>
                <a:ea typeface="黑体" pitchFamily="49" charset="-122"/>
              </a:rPr>
              <a:t>3</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并非所有域的重要性都完全一样</a:t>
            </a:r>
            <a:r>
              <a:rPr lang="en-US" dirty="0">
                <a:solidFill>
                  <a:schemeClr val="tx1"/>
                </a:solidFill>
                <a:latin typeface="Times New Roman" pitchFamily="18" charset="0"/>
                <a:ea typeface="黑体" pitchFamily="49" charset="-122"/>
              </a:rPr>
              <a:t>: </a:t>
            </a:r>
          </a:p>
          <a:p>
            <a:pPr lvl="1">
              <a:spcBef>
                <a:spcPts val="700"/>
              </a:spcBef>
              <a:buClr>
                <a:srgbClr val="336699"/>
              </a:buClr>
            </a:pP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比如： </a:t>
            </a:r>
            <a:r>
              <a:rPr lang="de-DE" dirty="0">
                <a:solidFill>
                  <a:schemeClr val="tx1"/>
                </a:solidFill>
                <a:latin typeface="Times New Roman" pitchFamily="18" charset="0"/>
                <a:ea typeface="黑体" pitchFamily="49" charset="-122"/>
              </a:rPr>
              <a:t>author</a:t>
            </a:r>
            <a:r>
              <a:rPr lang="en-US" dirty="0">
                <a:solidFill>
                  <a:schemeClr val="tx1"/>
                </a:solidFill>
                <a:latin typeface="Times New Roman" pitchFamily="18" charset="0"/>
                <a:ea typeface="黑体" pitchFamily="49" charset="-122"/>
              </a:rPr>
              <a:t>&lt;</a:t>
            </a:r>
            <a:r>
              <a:rPr lang="de-DE" dirty="0">
                <a:solidFill>
                  <a:schemeClr val="tx1"/>
                </a:solidFill>
                <a:latin typeface="Times New Roman" pitchFamily="18" charset="0"/>
                <a:ea typeface="黑体" pitchFamily="49" charset="-122"/>
              </a:rPr>
              <a:t>title&lt;body </a:t>
            </a:r>
          </a:p>
          <a:p>
            <a:pPr lvl="1">
              <a:spcBef>
                <a:spcPts val="700"/>
              </a:spcBef>
              <a:buClr>
                <a:srgbClr val="336699"/>
              </a:buClr>
            </a:pPr>
            <a:r>
              <a:rPr lang="en-US" dirty="0">
                <a:solidFill>
                  <a:schemeClr val="tx1"/>
                </a:solidFill>
                <a:latin typeface="Times New Roman" pitchFamily="18" charset="0"/>
                <a:ea typeface="黑体" pitchFamily="49" charset="-122"/>
              </a:rPr>
              <a:t>    → </a:t>
            </a:r>
            <a:r>
              <a:rPr lang="en-US" i="1" dirty="0">
                <a:solidFill>
                  <a:schemeClr val="tx1"/>
                </a:solidFill>
                <a:latin typeface="Times New Roman" pitchFamily="18" charset="0"/>
                <a:ea typeface="黑体" pitchFamily="49" charset="-122"/>
              </a:rPr>
              <a:t>g</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0.2, </a:t>
            </a:r>
            <a:r>
              <a:rPr lang="en-US" i="1" dirty="0">
                <a:solidFill>
                  <a:schemeClr val="tx1"/>
                </a:solidFill>
                <a:latin typeface="Times New Roman" pitchFamily="18" charset="0"/>
                <a:ea typeface="黑体" pitchFamily="49" charset="-122"/>
              </a:rPr>
              <a:t>g</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0.3, </a:t>
            </a:r>
            <a:r>
              <a:rPr lang="en-US" i="1" dirty="0">
                <a:solidFill>
                  <a:schemeClr val="tx1"/>
                </a:solidFill>
                <a:latin typeface="Times New Roman" pitchFamily="18" charset="0"/>
                <a:ea typeface="黑体" pitchFamily="49" charset="-122"/>
              </a:rPr>
              <a:t>g</a:t>
            </a:r>
            <a:r>
              <a:rPr lang="en-US" baseline="-250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 = 0.5 (</a:t>
            </a:r>
            <a:r>
              <a:rPr lang="zh-CN" altLang="en-US" dirty="0">
                <a:solidFill>
                  <a:schemeClr val="tx1"/>
                </a:solidFill>
                <a:latin typeface="Times New Roman" pitchFamily="18" charset="0"/>
                <a:ea typeface="黑体" pitchFamily="49" charset="-122"/>
              </a:rPr>
              <a:t>系数总和为</a:t>
            </a:r>
            <a:r>
              <a:rPr lang="en-US" altLang="zh-CN"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如果查询词项出现在某个域中，那么该域上的得分为</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，否则为</a:t>
            </a:r>
            <a:r>
              <a:rPr lang="en-US" altLang="zh-CN" dirty="0">
                <a:solidFill>
                  <a:schemeClr val="tx1"/>
                </a:solidFill>
                <a:latin typeface="Times New Roman" pitchFamily="18" charset="0"/>
                <a:ea typeface="黑体" pitchFamily="49" charset="-122"/>
              </a:rPr>
              <a:t>0 (</a:t>
            </a:r>
            <a:r>
              <a:rPr lang="zh-CN" altLang="en-US" dirty="0">
                <a:solidFill>
                  <a:schemeClr val="tx1"/>
                </a:solidFill>
                <a:latin typeface="Times New Roman" pitchFamily="18" charset="0"/>
                <a:ea typeface="黑体" pitchFamily="49" charset="-122"/>
              </a:rPr>
              <a:t>布尔权重</a:t>
            </a:r>
            <a:r>
              <a:rPr lang="en-US" altLang="zh-CN" dirty="0">
                <a:solidFill>
                  <a:schemeClr val="tx1"/>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642910" y="5229200"/>
          <a:ext cx="7715304" cy="1320937"/>
        </p:xfrm>
        <a:graphic>
          <a:graphicData uri="http://schemas.openxmlformats.org/drawingml/2006/table">
            <a:tbl>
              <a:tblPr firstRow="1" bandRow="1">
                <a:tableStyleId>{5C22544A-7EE6-4342-B048-85BDC9FD1C3A}</a:tableStyleId>
              </a:tblPr>
              <a:tblGrid>
                <a:gridCol w="7715304">
                  <a:extLst>
                    <a:ext uri="{9D8B030D-6E8A-4147-A177-3AD203B41FA5}">
                      <a16:colId xmlns:a16="http://schemas.microsoft.com/office/drawing/2014/main" val="20000"/>
                    </a:ext>
                  </a:extLst>
                </a:gridCol>
              </a:tblGrid>
              <a:tr h="430451">
                <a:tc>
                  <a:txBody>
                    <a:bodyPr/>
                    <a:lstStyle/>
                    <a:p>
                      <a:r>
                        <a:rPr lang="zh-CN" altLang="en-US" sz="2600" b="0" dirty="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extLst>
                  <a:ext uri="{0D108BD9-81ED-4DB2-BD59-A6C34878D82A}">
                    <a16:rowId xmlns:a16="http://schemas.microsoft.com/office/drawing/2014/main" val="10000"/>
                  </a:ext>
                </a:extLst>
              </a:tr>
              <a:tr h="833257">
                <a:tc>
                  <a:txBody>
                    <a:bodyPr/>
                    <a:lstStyle/>
                    <a:p>
                      <a:r>
                        <a:rPr lang="zh-CN" altLang="en-US" sz="2400" kern="1200" dirty="0">
                          <a:solidFill>
                            <a:schemeClr val="tx1"/>
                          </a:solidFill>
                          <a:latin typeface="Times New Roman" pitchFamily="18" charset="0"/>
                          <a:ea typeface="+mn-ea"/>
                          <a:cs typeface="+mn-cs"/>
                        </a:rPr>
                        <a:t>查询词项仅仅在</a:t>
                      </a:r>
                      <a:r>
                        <a:rPr lang="en-US" sz="2400" kern="1200" dirty="0">
                          <a:solidFill>
                            <a:schemeClr val="tx1"/>
                          </a:solidFill>
                          <a:latin typeface="Times New Roman" pitchFamily="18" charset="0"/>
                          <a:ea typeface="+mn-ea"/>
                          <a:cs typeface="+mn-cs"/>
                        </a:rPr>
                        <a:t>title</a:t>
                      </a:r>
                      <a:r>
                        <a:rPr lang="zh-CN" altLang="en-US" sz="2400" kern="1200" dirty="0">
                          <a:solidFill>
                            <a:schemeClr val="tx1"/>
                          </a:solidFill>
                          <a:latin typeface="Times New Roman" pitchFamily="18" charset="0"/>
                          <a:ea typeface="+mn-ea"/>
                          <a:cs typeface="+mn-cs"/>
                        </a:rPr>
                        <a:t>和</a:t>
                      </a:r>
                      <a:r>
                        <a:rPr lang="en-US" sz="2400" kern="1200" dirty="0">
                          <a:solidFill>
                            <a:schemeClr val="tx1"/>
                          </a:solidFill>
                          <a:latin typeface="Times New Roman" pitchFamily="18" charset="0"/>
                          <a:ea typeface="+mn-ea"/>
                          <a:cs typeface="+mn-cs"/>
                        </a:rPr>
                        <a:t>body</a:t>
                      </a:r>
                      <a:r>
                        <a:rPr lang="zh-CN" altLang="en-US" sz="2400" kern="1200" dirty="0">
                          <a:solidFill>
                            <a:schemeClr val="tx1"/>
                          </a:solidFill>
                          <a:latin typeface="Times New Roman" pitchFamily="18" charset="0"/>
                          <a:ea typeface="+mn-ea"/>
                          <a:cs typeface="+mn-cs"/>
                        </a:rPr>
                        <a:t>域中出现</a:t>
                      </a:r>
                      <a:endParaRPr lang="en-US" sz="2400" kern="1200" dirty="0">
                        <a:solidFill>
                          <a:schemeClr val="tx1"/>
                        </a:solidFill>
                        <a:latin typeface="Times New Roman" pitchFamily="18" charset="0"/>
                        <a:ea typeface="+mn-ea"/>
                        <a:cs typeface="+mn-cs"/>
                      </a:endParaRPr>
                    </a:p>
                    <a:p>
                      <a:r>
                        <a:rPr lang="zh-CN" altLang="en-US" sz="2400" kern="1200" dirty="0">
                          <a:solidFill>
                            <a:schemeClr val="tx1"/>
                          </a:solidFill>
                          <a:latin typeface="Times New Roman" pitchFamily="18" charset="0"/>
                          <a:ea typeface="+mn-ea"/>
                          <a:cs typeface="+mn-cs"/>
                        </a:rPr>
                        <a:t>于是文档得分为： </a:t>
                      </a:r>
                      <a:r>
                        <a:rPr lang="de-DE" sz="2400" kern="1200" dirty="0">
                          <a:solidFill>
                            <a:schemeClr val="tx1"/>
                          </a:solidFill>
                          <a:latin typeface="Times New Roman" pitchFamily="18" charset="0"/>
                          <a:ea typeface="+mn-ea"/>
                          <a:cs typeface="+mn-cs"/>
                        </a:rPr>
                        <a:t> (0.3 ・ 1) + (0.5 ・ 1) = 0.8.</a:t>
                      </a: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57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域加权评分的一般化</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60"/>
            <a:ext cx="8286808" cy="5429264"/>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给定</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域加权评分方法通过计算所有文档域得分的线性组合，赋予</a:t>
            </a:r>
            <a:r>
              <a:rPr lang="en-US" altLang="zh-CN" dirty="0">
                <a:solidFill>
                  <a:schemeClr val="tx1"/>
                </a:solidFill>
                <a:latin typeface="Times New Roman" pitchFamily="18" charset="0"/>
                <a:ea typeface="黑体" pitchFamily="49" charset="-122"/>
              </a:rPr>
              <a:t>(</a:t>
            </a:r>
            <a:r>
              <a:rPr lang="en-US" altLang="zh-CN" dirty="0" err="1">
                <a:solidFill>
                  <a:schemeClr val="tx1"/>
                </a:solidFill>
                <a:latin typeface="Times New Roman" pitchFamily="18" charset="0"/>
                <a:ea typeface="黑体" pitchFamily="49" charset="-122"/>
              </a:rPr>
              <a:t>q,d</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一个</a:t>
            </a:r>
            <a:r>
              <a:rPr lang="en-US" altLang="zh-CN" dirty="0">
                <a:solidFill>
                  <a:schemeClr val="tx1"/>
                </a:solidFill>
                <a:latin typeface="Times New Roman" pitchFamily="18" charset="0"/>
                <a:ea typeface="黑体" pitchFamily="49" charset="-122"/>
              </a:rPr>
              <a:t>[0,1]</a:t>
            </a:r>
            <a:r>
              <a:rPr lang="zh-CN" altLang="en-US" dirty="0">
                <a:solidFill>
                  <a:schemeClr val="tx1"/>
                </a:solidFill>
                <a:latin typeface="Times New Roman" pitchFamily="18" charset="0"/>
                <a:ea typeface="黑体" pitchFamily="49" charset="-122"/>
              </a:rPr>
              <a:t>内的得分</a:t>
            </a:r>
            <a:endParaRPr lang="en-US" altLang="zh-CN" dirty="0">
              <a:solidFill>
                <a:schemeClr val="tx1"/>
              </a:solidFill>
              <a:latin typeface="Times New Roman" pitchFamily="18" charset="0"/>
              <a:ea typeface="黑体" pitchFamily="49" charset="-122"/>
            </a:endParaRPr>
          </a:p>
          <a:p>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考虑一系列文档，每篇文档包含</a:t>
            </a:r>
            <a:r>
              <a:rPr lang="en-US" i="1" dirty="0">
                <a:solidFill>
                  <a:schemeClr val="tx1"/>
                </a:solidFill>
                <a:latin typeface="Times New Roman" pitchFamily="18" charset="0"/>
                <a:ea typeface="黑体" pitchFamily="49" charset="-122"/>
              </a:rPr>
              <a:t> l </a:t>
            </a:r>
            <a:r>
              <a:rPr lang="zh-CN" altLang="en-US" dirty="0">
                <a:solidFill>
                  <a:schemeClr val="tx1"/>
                </a:solidFill>
                <a:latin typeface="Times New Roman" pitchFamily="18" charset="0"/>
                <a:ea typeface="黑体" pitchFamily="49" charset="-122"/>
              </a:rPr>
              <a:t>个域</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令</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g</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a:t>
            </a:r>
            <a:r>
              <a:rPr lang="en-US" i="1" dirty="0" err="1">
                <a:solidFill>
                  <a:schemeClr val="tx1"/>
                </a:solidFill>
                <a:latin typeface="Times New Roman" pitchFamily="18" charset="0"/>
                <a:ea typeface="黑体" pitchFamily="49" charset="-122"/>
              </a:rPr>
              <a:t>g</a:t>
            </a:r>
            <a:r>
              <a:rPr lang="en-US" i="1" baseline="-25000" dirty="0" err="1">
                <a:solidFill>
                  <a:schemeClr val="tx1"/>
                </a:solidFill>
                <a:latin typeface="Times New Roman" pitchFamily="18" charset="0"/>
                <a:ea typeface="黑体" pitchFamily="49" charset="-122"/>
              </a:rPr>
              <a:t>l</a:t>
            </a:r>
            <a:r>
              <a:rPr lang="en-US" i="1"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 [0, 1], </a:t>
            </a:r>
            <a:r>
              <a:rPr lang="zh-CN" altLang="en-US" dirty="0">
                <a:solidFill>
                  <a:schemeClr val="tx1"/>
                </a:solidFill>
                <a:latin typeface="Times New Roman" pitchFamily="18" charset="0"/>
                <a:ea typeface="黑体" pitchFamily="49" charset="-122"/>
              </a:rPr>
              <a:t>且有</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g</a:t>
            </a:r>
            <a:r>
              <a:rPr lang="en-US" i="1" baseline="-25000" dirty="0" err="1">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=1</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a:t>
            </a:r>
            <a:r>
              <a:rPr lang="en-US" dirty="0">
                <a:solidFill>
                  <a:schemeClr val="tx1"/>
                </a:solidFill>
                <a:latin typeface="Times New Roman" pitchFamily="18" charset="0"/>
                <a:ea typeface="黑体" pitchFamily="49" charset="-122"/>
              </a:rPr>
              <a:t> 1 ≤ </a:t>
            </a:r>
            <a:r>
              <a:rPr lang="en-US" dirty="0" err="1">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 ≤ </a:t>
            </a:r>
            <a:r>
              <a:rPr lang="en-US" i="1" dirty="0">
                <a:solidFill>
                  <a:schemeClr val="tx1"/>
                </a:solidFill>
                <a:latin typeface="Times New Roman" pitchFamily="18" charset="0"/>
                <a:ea typeface="黑体" pitchFamily="49" charset="-122"/>
              </a:rPr>
              <a:t>l</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，令</a:t>
            </a:r>
            <a:r>
              <a:rPr lang="en-US" i="1"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i</a:t>
            </a:r>
            <a:r>
              <a:rPr lang="en-US" baseline="-25000"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为</a:t>
            </a:r>
            <a:r>
              <a:rPr lang="en-US" altLang="zh-CN" dirty="0">
                <a:solidFill>
                  <a:schemeClr val="tx1"/>
                </a:solidFill>
                <a:latin typeface="Times New Roman" pitchFamily="18" charset="0"/>
                <a:ea typeface="黑体" pitchFamily="49" charset="-122"/>
              </a:rPr>
              <a:t>q</a:t>
            </a:r>
            <a:r>
              <a:rPr lang="zh-CN" altLang="en-US" dirty="0">
                <a:solidFill>
                  <a:schemeClr val="tx1"/>
                </a:solidFill>
                <a:latin typeface="Times New Roman" pitchFamily="18" charset="0"/>
                <a:ea typeface="黑体" pitchFamily="49" charset="-122"/>
              </a:rPr>
              <a:t>和文档第</a:t>
            </a:r>
            <a:r>
              <a:rPr lang="en-US" altLang="zh-CN" dirty="0" err="1">
                <a:solidFill>
                  <a:schemeClr val="tx1"/>
                </a:solidFill>
                <a:latin typeface="Times New Roman" pitchFamily="18" charset="0"/>
                <a:ea typeface="黑体" pitchFamily="49" charset="-122"/>
              </a:rPr>
              <a:t>i</a:t>
            </a:r>
            <a:r>
              <a:rPr lang="zh-CN" altLang="en-US" dirty="0">
                <a:solidFill>
                  <a:schemeClr val="tx1"/>
                </a:solidFill>
                <a:latin typeface="Times New Roman" pitchFamily="18" charset="0"/>
                <a:ea typeface="黑体" pitchFamily="49" charset="-122"/>
              </a:rPr>
              <a:t>个域的</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布尔匹配得分</a:t>
            </a:r>
            <a:endParaRPr lang="en-US" altLang="zh-CN"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比如，</a:t>
            </a:r>
            <a:r>
              <a:rPr lang="en-US" altLang="zh-CN" sz="2000" i="1" dirty="0">
                <a:solidFill>
                  <a:schemeClr val="tx1"/>
                </a:solidFill>
                <a:latin typeface="Times New Roman" pitchFamily="18" charset="0"/>
                <a:ea typeface="黑体" pitchFamily="49" charset="-122"/>
              </a:rPr>
              <a:t> </a:t>
            </a:r>
            <a:r>
              <a:rPr lang="en-US" altLang="zh-CN" sz="2000" i="1" dirty="0" err="1">
                <a:solidFill>
                  <a:schemeClr val="tx1"/>
                </a:solidFill>
                <a:latin typeface="Times New Roman" pitchFamily="18" charset="0"/>
                <a:ea typeface="黑体" pitchFamily="49" charset="-122"/>
              </a:rPr>
              <a:t>s</a:t>
            </a:r>
            <a:r>
              <a:rPr lang="en-US" altLang="zh-CN" sz="2000" i="1" baseline="-25000" dirty="0" err="1">
                <a:solidFill>
                  <a:schemeClr val="tx1"/>
                </a:solidFill>
                <a:latin typeface="Times New Roman" pitchFamily="18" charset="0"/>
                <a:ea typeface="黑体" pitchFamily="49" charset="-122"/>
              </a:rPr>
              <a:t>i</a:t>
            </a:r>
            <a:r>
              <a:rPr lang="zh-CN" altLang="en-US" sz="2200" dirty="0">
                <a:solidFill>
                  <a:schemeClr val="tx1"/>
                </a:solidFill>
                <a:latin typeface="Times New Roman" pitchFamily="18" charset="0"/>
                <a:ea typeface="黑体" pitchFamily="49" charset="-122"/>
              </a:rPr>
              <a:t>可以是将域当中查询词项出现与否映射为</a:t>
            </a:r>
            <a:r>
              <a:rPr lang="en-US" altLang="zh-CN" sz="2200" dirty="0">
                <a:solidFill>
                  <a:schemeClr val="tx1"/>
                </a:solidFill>
                <a:latin typeface="Times New Roman" pitchFamily="18" charset="0"/>
                <a:ea typeface="黑体" pitchFamily="49" charset="-122"/>
              </a:rPr>
              <a:t>0</a:t>
            </a:r>
            <a:r>
              <a:rPr lang="zh-CN" altLang="en-US" sz="2200" dirty="0">
                <a:solidFill>
                  <a:schemeClr val="tx1"/>
                </a:solidFill>
                <a:latin typeface="Times New Roman" pitchFamily="18" charset="0"/>
                <a:ea typeface="黑体" pitchFamily="49" charset="-122"/>
              </a:rPr>
              <a:t>或</a:t>
            </a:r>
            <a:r>
              <a:rPr lang="en-US" altLang="zh-CN" sz="2200" dirty="0">
                <a:solidFill>
                  <a:schemeClr val="tx1"/>
                </a:solidFill>
                <a:latin typeface="Times New Roman" pitchFamily="18" charset="0"/>
                <a:ea typeface="黑体" pitchFamily="49" charset="-122"/>
              </a:rPr>
              <a:t>1</a:t>
            </a:r>
            <a:r>
              <a:rPr lang="zh-CN" altLang="en-US" sz="2200" dirty="0">
                <a:solidFill>
                  <a:schemeClr val="tx1"/>
                </a:solidFill>
                <a:latin typeface="Times New Roman" pitchFamily="18" charset="0"/>
                <a:ea typeface="黑体" pitchFamily="49" charset="-122"/>
              </a:rPr>
              <a:t>的任意布尔函数。</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357158" y="5214950"/>
          <a:ext cx="8143932" cy="1214446"/>
        </p:xfrm>
        <a:graphic>
          <a:graphicData uri="http://schemas.openxmlformats.org/drawingml/2006/table">
            <a:tbl>
              <a:tblPr firstRow="1" bandRow="1">
                <a:tableStyleId>{5C22544A-7EE6-4342-B048-85BDC9FD1C3A}</a:tableStyleId>
              </a:tblPr>
              <a:tblGrid>
                <a:gridCol w="8143932">
                  <a:extLst>
                    <a:ext uri="{9D8B030D-6E8A-4147-A177-3AD203B41FA5}">
                      <a16:colId xmlns:a16="http://schemas.microsoft.com/office/drawing/2014/main" val="20000"/>
                    </a:ext>
                  </a:extLst>
                </a:gridCol>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bg1"/>
                          </a:solidFill>
                          <a:latin typeface="Times New Roman" pitchFamily="18" charset="0"/>
                          <a:ea typeface="+mn-ea"/>
                          <a:cs typeface="+mn-cs"/>
                        </a:rPr>
                        <a:t>域加权评分也称为排序式布尔检索</a:t>
                      </a:r>
                      <a:endParaRPr lang="en-US" sz="2400" b="0" kern="120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757246">
                <a:tc>
                  <a:txBody>
                    <a:bodyPr/>
                    <a:lstStyle/>
                    <a:p>
                      <a:endParaRPr lang="de-DE" sz="500" b="0" i="1" baseline="0" dirty="0">
                        <a:solidFill>
                          <a:schemeClr val="tx1"/>
                        </a:solidFill>
                        <a:latin typeface="Times New Roman" pitchFamily="18" charset="0"/>
                      </a:endParaRPr>
                    </a:p>
                    <a:p>
                      <a:r>
                        <a:rPr lang="de-DE" sz="500" b="0" i="1" baseline="0" dirty="0">
                          <a:solidFill>
                            <a:schemeClr val="tx1"/>
                          </a:solidFill>
                          <a:latin typeface="Times New Roman" pitchFamily="18" charset="0"/>
                        </a:rPr>
                        <a:t>                                                                                                                                                                                                                </a:t>
                      </a:r>
                      <a:endParaRPr lang="de-DE" sz="800" b="0" i="1" baseline="0" dirty="0">
                        <a:solidFill>
                          <a:schemeClr val="tx1"/>
                        </a:solidFill>
                        <a:latin typeface="Times New Roman" pitchFamily="18" charset="0"/>
                      </a:endParaRPr>
                    </a:p>
                    <a:p>
                      <a:r>
                        <a:rPr lang="de-DE" sz="2400" b="0" i="1" dirty="0">
                          <a:solidFill>
                            <a:schemeClr val="tx1"/>
                          </a:solidFill>
                          <a:latin typeface="Times New Roman" pitchFamily="18" charset="0"/>
                        </a:rPr>
                        <a:t>                                               </a:t>
                      </a:r>
                      <a:r>
                        <a:rPr lang="de-DE" sz="2400" b="0" i="1" dirty="0" err="1">
                          <a:solidFill>
                            <a:schemeClr val="tx1"/>
                          </a:solidFill>
                          <a:latin typeface="Times New Roman" pitchFamily="18" charset="0"/>
                        </a:rPr>
                        <a:t>g</a:t>
                      </a:r>
                      <a:r>
                        <a:rPr lang="de-DE" sz="2400" b="0" i="1" baseline="-25000" dirty="0" err="1">
                          <a:solidFill>
                            <a:schemeClr val="tx1"/>
                          </a:solidFill>
                          <a:latin typeface="Times New Roman" pitchFamily="18" charset="0"/>
                        </a:rPr>
                        <a:t>i</a:t>
                      </a:r>
                      <a:r>
                        <a:rPr lang="de-DE" sz="2400" b="0" i="1" dirty="0" err="1">
                          <a:solidFill>
                            <a:schemeClr val="tx1"/>
                          </a:solidFill>
                          <a:latin typeface="Times New Roman" pitchFamily="18" charset="0"/>
                        </a:rPr>
                        <a:t>s</a:t>
                      </a:r>
                      <a:r>
                        <a:rPr lang="de-DE" sz="2400" b="0" i="1" baseline="-25000" dirty="0" err="1">
                          <a:solidFill>
                            <a:schemeClr val="tx1"/>
                          </a:solidFill>
                          <a:latin typeface="Times New Roman" pitchFamily="18" charset="0"/>
                        </a:rPr>
                        <a:t>i</a:t>
                      </a:r>
                      <a:endParaRPr lang="de-DE" sz="2400" b="0" i="1" baseline="-25000" dirty="0">
                        <a:solidFill>
                          <a:schemeClr val="tx1"/>
                        </a:solidFill>
                        <a:latin typeface="Times New Roman" pitchFamily="18" charset="0"/>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58</a:t>
            </a:fld>
            <a:endParaRPr lang="en-US"/>
          </a:p>
        </p:txBody>
      </p:sp>
      <p:graphicFrame>
        <p:nvGraphicFramePr>
          <p:cNvPr id="9" name="Object 8"/>
          <p:cNvGraphicFramePr>
            <a:graphicFrameLocks noChangeAspect="1"/>
          </p:cNvGraphicFramePr>
          <p:nvPr/>
        </p:nvGraphicFramePr>
        <p:xfrm>
          <a:off x="4427984" y="3071810"/>
          <a:ext cx="701218" cy="504000"/>
        </p:xfrm>
        <a:graphic>
          <a:graphicData uri="http://schemas.openxmlformats.org/presentationml/2006/ole">
            <mc:AlternateContent xmlns:mc="http://schemas.openxmlformats.org/markup-compatibility/2006">
              <mc:Choice xmlns:v="urn:schemas-microsoft-com:vml" Requires="v">
                <p:oleObj spid="_x0000_s1282244" name="Vergelijking" r:id="rId4" imgW="406080" imgH="291960" progId="Equation.3">
                  <p:embed/>
                </p:oleObj>
              </mc:Choice>
              <mc:Fallback>
                <p:oleObj name="Vergelijking" r:id="rId4" imgW="406080" imgH="291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071810"/>
                        <a:ext cx="701218"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3273149" y="5636834"/>
          <a:ext cx="584471" cy="864000"/>
        </p:xfrm>
        <a:graphic>
          <a:graphicData uri="http://schemas.openxmlformats.org/presentationml/2006/ole">
            <mc:AlternateContent xmlns:mc="http://schemas.openxmlformats.org/markup-compatibility/2006">
              <mc:Choice xmlns:v="urn:schemas-microsoft-com:vml" Requires="v">
                <p:oleObj spid="_x0000_s1282245" name="Vergelijking" r:id="rId6" imgW="291960" imgH="431640" progId="Equation.3">
                  <p:embed/>
                </p:oleObj>
              </mc:Choice>
              <mc:Fallback>
                <p:oleObj name="Vergelijking" r:id="rId6" imgW="29196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3149" y="5636834"/>
                        <a:ext cx="584471" cy="8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域加权评分及权重学习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4522230"/>
          </a:xfrm>
          <a:prstGeom prst="rect">
            <a:avLst/>
          </a:prstGeom>
          <a:noFill/>
          <a:ln w="9525">
            <a:noFill/>
            <a:round/>
            <a:headEnd/>
            <a:tailEnd/>
          </a:ln>
        </p:spPr>
        <p:txBody>
          <a:bodyPr/>
          <a:lstStyle/>
          <a:p>
            <a:pPr lvl="1">
              <a:spcBef>
                <a:spcPts val="700"/>
              </a:spcBef>
              <a:buClr>
                <a:srgbClr val="336699"/>
              </a:buClr>
            </a:pPr>
            <a:endParaRPr lang="en-US"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域加权评分可以看成基于布尔匹配值的线性函数学习，每个布尔匹配值对应一个域</a:t>
            </a:r>
            <a:endParaRPr lang="en-US" altLang="zh-CN"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坏消息：权重学习需要训练集，而人工产生训练集中的相关性判断费时费力</a:t>
            </a:r>
            <a:endParaRPr lang="en-US" dirty="0">
              <a:solidFill>
                <a:schemeClr val="tx1"/>
              </a:solidFill>
              <a:latin typeface="+mn-ea"/>
              <a:ea typeface="+mn-ea"/>
            </a:endParaRPr>
          </a:p>
          <a:p>
            <a:pPr lvl="2">
              <a:spcBef>
                <a:spcPts val="700"/>
              </a:spcBef>
              <a:buClr>
                <a:srgbClr val="336699"/>
              </a:buClr>
              <a:buFont typeface="Wingdings" pitchFamily="2" charset="2"/>
              <a:buChar char="§"/>
            </a:pPr>
            <a:r>
              <a:rPr lang="zh-CN" altLang="en-US" sz="2200" dirty="0">
                <a:solidFill>
                  <a:schemeClr val="tx1"/>
                </a:solidFill>
                <a:latin typeface="+mn-ea"/>
                <a:ea typeface="+mn-ea"/>
              </a:rPr>
              <a:t>特别是在动态语料库环境下</a:t>
            </a:r>
            <a:r>
              <a:rPr lang="en-US" sz="2200" dirty="0">
                <a:solidFill>
                  <a:schemeClr val="tx1"/>
                </a:solidFill>
                <a:latin typeface="+mn-ea"/>
                <a:ea typeface="+mn-ea"/>
              </a:rPr>
              <a:t> (</a:t>
            </a:r>
            <a:r>
              <a:rPr lang="zh-CN" altLang="en-US" sz="2200" dirty="0">
                <a:solidFill>
                  <a:schemeClr val="tx1"/>
                </a:solidFill>
                <a:latin typeface="+mn-ea"/>
                <a:ea typeface="+mn-ea"/>
              </a:rPr>
              <a:t>比如</a:t>
            </a:r>
            <a:r>
              <a:rPr lang="en-US" sz="2200" dirty="0">
                <a:solidFill>
                  <a:schemeClr val="tx1"/>
                </a:solidFill>
                <a:latin typeface="+mn-ea"/>
                <a:ea typeface="+mn-ea"/>
              </a:rPr>
              <a:t>Web)</a:t>
            </a:r>
          </a:p>
          <a:p>
            <a:pPr lvl="1">
              <a:spcBef>
                <a:spcPts val="700"/>
              </a:spcBef>
              <a:buClr>
                <a:srgbClr val="336699"/>
              </a:buClr>
              <a:buFont typeface="Wingdings" pitchFamily="2" charset="2"/>
              <a:buChar char="§"/>
            </a:pPr>
            <a:r>
              <a:rPr lang="zh-CN" altLang="en-US" dirty="0">
                <a:solidFill>
                  <a:schemeClr val="tx1"/>
                </a:solidFill>
                <a:latin typeface="+mn-ea"/>
                <a:ea typeface="+mn-ea"/>
              </a:rPr>
              <a:t>好消息：将权重</a:t>
            </a:r>
            <a:r>
              <a:rPr lang="en-US" altLang="zh-CN" i="1" dirty="0" err="1">
                <a:solidFill>
                  <a:schemeClr val="tx1"/>
                </a:solidFill>
                <a:latin typeface="+mn-ea"/>
                <a:ea typeface="+mn-ea"/>
              </a:rPr>
              <a:t>g</a:t>
            </a:r>
            <a:r>
              <a:rPr lang="en-US" altLang="zh-CN" i="1" baseline="-25000" dirty="0" err="1">
                <a:solidFill>
                  <a:schemeClr val="tx1"/>
                </a:solidFill>
                <a:latin typeface="+mn-ea"/>
                <a:ea typeface="+mn-ea"/>
              </a:rPr>
              <a:t>i</a:t>
            </a:r>
            <a:r>
              <a:rPr lang="zh-CN" altLang="en-US" dirty="0">
                <a:solidFill>
                  <a:schemeClr val="tx1"/>
                </a:solidFill>
                <a:latin typeface="+mn-ea"/>
                <a:ea typeface="+mn-ea"/>
              </a:rPr>
              <a:t>的学习简化为一个简单的优化问题</a:t>
            </a:r>
            <a:endParaRPr lang="de-DE" dirty="0">
              <a:solidFill>
                <a:schemeClr val="tx1"/>
              </a:solidFill>
              <a:latin typeface="+mn-ea"/>
              <a:ea typeface="+mn-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向量空间分类</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51520" y="1988840"/>
            <a:ext cx="8505825" cy="402332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同前面一样，训练集包含一系列文档，每篇都标记着它的类别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在向量空间分类中，该集合对应着空间中一系列标记的点或向量。</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假设</a:t>
            </a:r>
            <a:r>
              <a:rPr lang="en-US" dirty="0">
                <a:solidFill>
                  <a:schemeClr val="tx1"/>
                </a:solidFill>
                <a:latin typeface="Times New Roman" pitchFamily="18" charset="0"/>
                <a:ea typeface="黑体" pitchFamily="49" charset="-122"/>
              </a:rPr>
              <a:t> 1: </a:t>
            </a:r>
            <a:r>
              <a:rPr lang="zh-CN" altLang="en-US" dirty="0">
                <a:solidFill>
                  <a:schemeClr val="tx1"/>
                </a:solidFill>
                <a:latin typeface="Times New Roman" pitchFamily="18" charset="0"/>
                <a:ea typeface="黑体" pitchFamily="49" charset="-122"/>
              </a:rPr>
              <a:t>同一类中的文档会构成一片连续区域（</a:t>
            </a:r>
            <a:r>
              <a:rPr lang="en-US" dirty="0">
                <a:solidFill>
                  <a:srgbClr val="0070C0"/>
                </a:solidFill>
                <a:latin typeface="Times New Roman" pitchFamily="18" charset="0"/>
                <a:ea typeface="黑体" pitchFamily="49" charset="-122"/>
              </a:rPr>
              <a:t>contiguous </a:t>
            </a:r>
            <a:r>
              <a:rPr lang="de-DE" dirty="0">
                <a:solidFill>
                  <a:srgbClr val="0070C0"/>
                </a:solidFill>
                <a:latin typeface="Times New Roman" pitchFamily="18" charset="0"/>
                <a:ea typeface="黑体" pitchFamily="49" charset="-122"/>
              </a:rPr>
              <a:t>region</a:t>
            </a:r>
            <a:r>
              <a:rPr lang="zh-CN" altLang="en-US" dirty="0">
                <a:solidFill>
                  <a:srgbClr val="0070C0"/>
                </a:solidFill>
                <a:latin typeface="Times New Roman" pitchFamily="18" charset="0"/>
                <a:ea typeface="黑体" pitchFamily="49" charset="-122"/>
              </a:rPr>
              <a:t>）</a:t>
            </a:r>
            <a:endParaRPr lang="de-DE" dirty="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假设</a:t>
            </a:r>
            <a:r>
              <a:rPr lang="de-DE" dirty="0">
                <a:solidFill>
                  <a:schemeClr val="tx1"/>
                </a:solidFill>
                <a:latin typeface="Times New Roman" pitchFamily="18" charset="0"/>
                <a:ea typeface="黑体" pitchFamily="49" charset="-122"/>
              </a:rPr>
              <a:t>2: </a:t>
            </a:r>
            <a:r>
              <a:rPr lang="zh-CN" altLang="en-US" dirty="0">
                <a:solidFill>
                  <a:schemeClr val="tx1"/>
                </a:solidFill>
                <a:latin typeface="Times New Roman" pitchFamily="18" charset="0"/>
                <a:ea typeface="黑体" pitchFamily="49" charset="-122"/>
              </a:rPr>
              <a:t>来自不同类别的文档没有交集</a:t>
            </a:r>
            <a:endParaRPr lang="de-DE" dirty="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接下来我们定义直线、平面、超平面来将上述不同区域分开</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域加权评分中的权重学习</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142984"/>
            <a:ext cx="8643998" cy="5429264"/>
          </a:xfrm>
          <a:prstGeom prst="rect">
            <a:avLst/>
          </a:prstGeom>
          <a:noFill/>
          <a:ln w="9525">
            <a:noFill/>
            <a:round/>
            <a:headEnd/>
            <a:tailEnd/>
          </a:ln>
        </p:spPr>
        <p:txBody>
          <a:bodyPr/>
          <a:lstStyle/>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最简单的情况：每篇文档有两个域</a:t>
            </a:r>
            <a:r>
              <a:rPr lang="en-US" altLang="zh-CN"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 title</a:t>
            </a:r>
            <a:r>
              <a:rPr lang="zh-CN" altLang="en-US"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body</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域加权评分的公式如下：</a:t>
            </a:r>
            <a:endParaRPr lang="en-US" dirty="0">
              <a:solidFill>
                <a:schemeClr val="tx1"/>
              </a:solidFill>
              <a:latin typeface="Times New Roman" pitchFamily="18" charset="0"/>
              <a:ea typeface="黑体" pitchFamily="49" charset="-122"/>
            </a:endParaRPr>
          </a:p>
          <a:p>
            <a:pPr lvl="1">
              <a:spcBef>
                <a:spcPts val="700"/>
              </a:spcBef>
              <a:buClr>
                <a:srgbClr val="336699"/>
              </a:buClr>
            </a:pPr>
            <a:r>
              <a:rPr lang="de-DE" sz="1200" i="1" dirty="0">
                <a:solidFill>
                  <a:schemeClr val="tx1"/>
                </a:solidFill>
                <a:latin typeface="Times New Roman" pitchFamily="18" charset="0"/>
                <a:ea typeface="黑体" pitchFamily="49" charset="-122"/>
              </a:rPr>
              <a:t>                   </a:t>
            </a:r>
          </a:p>
          <a:p>
            <a:pPr lvl="1">
              <a:spcBef>
                <a:spcPts val="700"/>
              </a:spcBef>
              <a:buClr>
                <a:srgbClr val="336699"/>
              </a:buClr>
            </a:pPr>
            <a:r>
              <a:rPr lang="de-DE" i="1" dirty="0">
                <a:solidFill>
                  <a:schemeClr val="tx1"/>
                </a:solidFill>
                <a:latin typeface="Times New Roman" pitchFamily="18" charset="0"/>
                <a:ea typeface="黑体" pitchFamily="49" charset="-122"/>
              </a:rPr>
              <a:t>                                          g</a:t>
            </a:r>
            <a:r>
              <a:rPr lang="de-DE" i="1" baseline="-25000" dirty="0">
                <a:solidFill>
                  <a:schemeClr val="tx1"/>
                </a:solidFill>
                <a:latin typeface="Times New Roman" pitchFamily="18" charset="0"/>
                <a:ea typeface="黑体" pitchFamily="49" charset="-122"/>
              </a:rPr>
              <a:t>i</a:t>
            </a:r>
            <a:r>
              <a:rPr lang="de-DE" i="1" dirty="0">
                <a:solidFill>
                  <a:schemeClr val="tx1"/>
                </a:solidFill>
                <a:latin typeface="Times New Roman" pitchFamily="18" charset="0"/>
                <a:ea typeface="黑体" pitchFamily="49" charset="-122"/>
              </a:rPr>
              <a:t>s</a:t>
            </a:r>
            <a:r>
              <a:rPr lang="de-DE" i="1" baseline="-25000" dirty="0">
                <a:solidFill>
                  <a:schemeClr val="tx1"/>
                </a:solidFill>
                <a:latin typeface="Times New Roman" pitchFamily="18" charset="0"/>
                <a:ea typeface="黑体" pitchFamily="49" charset="-122"/>
              </a:rPr>
              <a:t>i</a:t>
            </a:r>
            <a:r>
              <a:rPr lang="de-DE" i="1"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(2)</a:t>
            </a:r>
            <a:r>
              <a:rPr lang="de-DE" i="1" baseline="-25000" dirty="0">
                <a:solidFill>
                  <a:schemeClr val="tx1"/>
                </a:solidFill>
                <a:latin typeface="Times New Roman" pitchFamily="18" charset="0"/>
                <a:ea typeface="黑体" pitchFamily="49" charset="-122"/>
              </a:rPr>
              <a:t>                            </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sz="1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给定</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zh-CN" alt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d</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要根据</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的不同域与查询</a:t>
            </a:r>
            <a:r>
              <a:rPr lang="en-US" altLang="zh-CN" i="1" dirty="0">
                <a:solidFill>
                  <a:schemeClr val="tx1"/>
                </a:solidFill>
                <a:latin typeface="Times New Roman" pitchFamily="18" charset="0"/>
                <a:ea typeface="黑体" pitchFamily="49" charset="-122"/>
              </a:rPr>
              <a:t>q</a:t>
            </a:r>
            <a:r>
              <a:rPr lang="zh-CN" altLang="en-US" dirty="0">
                <a:solidFill>
                  <a:schemeClr val="tx1"/>
                </a:solidFill>
                <a:latin typeface="Times New Roman" pitchFamily="18" charset="0"/>
                <a:ea typeface="黑体" pitchFamily="49" charset="-122"/>
              </a:rPr>
              <a:t>的匹配情况计算</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T</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及</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B</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d</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a:t>
            </a:r>
            <a:endParaRPr lang="de-DE"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利用</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T</a:t>
            </a:r>
            <a:r>
              <a:rPr lang="en-US" sz="1400"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d</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B</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d</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及常数</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g</a:t>
            </a:r>
            <a:r>
              <a:rPr lang="en-US" dirty="0">
                <a:solidFill>
                  <a:schemeClr val="tx1"/>
                </a:solidFill>
                <a:latin typeface="Times New Roman" pitchFamily="18" charset="0"/>
                <a:ea typeface="黑体" pitchFamily="49" charset="-122"/>
              </a:rPr>
              <a:t> ∈ [0, 1]</a:t>
            </a:r>
            <a:r>
              <a:rPr lang="zh-CN" altLang="en-US" dirty="0">
                <a:solidFill>
                  <a:schemeClr val="tx1"/>
                </a:solidFill>
                <a:latin typeface="Times New Roman" pitchFamily="18" charset="0"/>
                <a:ea typeface="黑体" pitchFamily="49" charset="-122"/>
              </a:rPr>
              <a:t>我们可以得到</a:t>
            </a:r>
            <a:r>
              <a:rPr lang="en-US" altLang="zh-CN" dirty="0">
                <a:solidFill>
                  <a:schemeClr val="tx1"/>
                </a:solidFill>
                <a:latin typeface="Times New Roman" pitchFamily="18" charset="0"/>
                <a:ea typeface="黑体" pitchFamily="49" charset="-122"/>
              </a:rPr>
              <a:t>(</a:t>
            </a:r>
            <a:r>
              <a:rPr lang="en-US" altLang="zh-CN" i="1" dirty="0" err="1">
                <a:solidFill>
                  <a:schemeClr val="tx1"/>
                </a:solidFill>
                <a:latin typeface="Times New Roman" pitchFamily="18" charset="0"/>
                <a:ea typeface="黑体" pitchFamily="49" charset="-122"/>
              </a:rPr>
              <a:t>q</a:t>
            </a:r>
            <a:r>
              <a:rPr lang="en-US" altLang="zh-CN" dirty="0" err="1">
                <a:solidFill>
                  <a:schemeClr val="tx1"/>
                </a:solidFill>
                <a:latin typeface="Times New Roman" pitchFamily="18" charset="0"/>
                <a:ea typeface="黑体" pitchFamily="49" charset="-122"/>
              </a:rPr>
              <a:t>,</a:t>
            </a:r>
            <a:r>
              <a:rPr lang="en-US" altLang="zh-CN" i="1" dirty="0" err="1">
                <a:solidFill>
                  <a:schemeClr val="tx1"/>
                </a:solidFill>
                <a:latin typeface="Times New Roman" pitchFamily="18" charset="0"/>
                <a:ea typeface="黑体" pitchFamily="49" charset="-122"/>
              </a:rPr>
              <a:t>d</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的匹配得分：</a:t>
            </a:r>
            <a:r>
              <a:rPr lang="en-US" dirty="0">
                <a:solidFill>
                  <a:schemeClr val="tx1"/>
                </a:solidFill>
                <a:latin typeface="Times New Roman" pitchFamily="18" charset="0"/>
                <a:ea typeface="黑体" pitchFamily="49" charset="-122"/>
              </a:rPr>
              <a:t> </a:t>
            </a:r>
          </a:p>
          <a:p>
            <a:pPr lvl="1">
              <a:spcBef>
                <a:spcPts val="700"/>
              </a:spcBef>
              <a:buClr>
                <a:srgbClr val="336699"/>
              </a:buClr>
            </a:pPr>
            <a:r>
              <a:rPr lang="de-DE" i="1" dirty="0">
                <a:solidFill>
                  <a:schemeClr val="tx1"/>
                </a:solidFill>
                <a:latin typeface="Times New Roman" pitchFamily="18" charset="0"/>
                <a:ea typeface="黑体" pitchFamily="49" charset="-122"/>
              </a:rPr>
              <a:t>  			score</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s</a:t>
            </a:r>
            <a:r>
              <a:rPr lang="de-DE" i="1" baseline="-25000" dirty="0">
                <a:solidFill>
                  <a:schemeClr val="tx1"/>
                </a:solidFill>
                <a:latin typeface="Times New Roman" pitchFamily="18" charset="0"/>
                <a:ea typeface="黑体" pitchFamily="49" charset="-122"/>
              </a:rPr>
              <a:t>T</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d</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dirty="0">
                <a:solidFill>
                  <a:schemeClr val="tx1"/>
                </a:solidFill>
                <a:latin typeface="Times New Roman" pitchFamily="18" charset="0"/>
                <a:ea typeface="黑体" pitchFamily="49" charset="-122"/>
              </a:rPr>
              <a:t>)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a:t>
            </a:r>
            <a:r>
              <a:rPr lang="de-DE" altLang="zh-CN"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s</a:t>
            </a:r>
            <a:r>
              <a:rPr lang="de-DE" i="1" baseline="-25000" dirty="0">
                <a:solidFill>
                  <a:schemeClr val="tx1"/>
                </a:solidFill>
                <a:latin typeface="Times New Roman" pitchFamily="18" charset="0"/>
                <a:ea typeface="黑体" pitchFamily="49" charset="-122"/>
              </a:rPr>
              <a:t>B</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dirty="0">
                <a:solidFill>
                  <a:schemeClr val="tx1"/>
                </a:solidFill>
                <a:latin typeface="Times New Roman" pitchFamily="18" charset="0"/>
                <a:ea typeface="黑体" pitchFamily="49" charset="-122"/>
              </a:rPr>
              <a:t>)             (3)</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60</a:t>
            </a:fld>
            <a:endParaRPr lang="en-US"/>
          </a:p>
        </p:txBody>
      </p:sp>
      <p:graphicFrame>
        <p:nvGraphicFramePr>
          <p:cNvPr id="994305" name="Object 1"/>
          <p:cNvGraphicFramePr>
            <a:graphicFrameLocks noChangeAspect="1"/>
          </p:cNvGraphicFramePr>
          <p:nvPr/>
        </p:nvGraphicFramePr>
        <p:xfrm>
          <a:off x="3143240" y="2500306"/>
          <a:ext cx="633177" cy="936000"/>
        </p:xfrm>
        <a:graphic>
          <a:graphicData uri="http://schemas.openxmlformats.org/presentationml/2006/ole">
            <mc:AlternateContent xmlns:mc="http://schemas.openxmlformats.org/markup-compatibility/2006">
              <mc:Choice xmlns:v="urn:schemas-microsoft-com:vml" Requires="v">
                <p:oleObj spid="_x0000_s1283171" name="Vergelijking" r:id="rId4" imgW="291960" imgH="431640" progId="Equation.3">
                  <p:embed/>
                </p:oleObj>
              </mc:Choice>
              <mc:Fallback>
                <p:oleObj name="Vergelijking" r:id="rId4" imgW="29196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2500306"/>
                        <a:ext cx="633177" cy="93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a:solidFill>
                  <a:srgbClr val="000000"/>
                </a:solidFill>
                <a:latin typeface="Times New Roman" pitchFamily="18" charset="0"/>
                <a:ea typeface="黑体" pitchFamily="49" charset="-122"/>
                <a:cs typeface="Times New Roman" pitchFamily="16" charset="0"/>
              </a:rPr>
              <a:t>基于训练样例学习权重</a:t>
            </a:r>
            <a:r>
              <a:rPr lang="en-US" altLang="zh-CN" sz="3200" i="1" dirty="0">
                <a:solidFill>
                  <a:srgbClr val="000000"/>
                </a:solidFill>
                <a:latin typeface="Times New Roman" pitchFamily="18" charset="0"/>
                <a:ea typeface="黑体" pitchFamily="49" charset="-122"/>
                <a:cs typeface="Times New Roman" pitchFamily="16" charset="0"/>
              </a:rPr>
              <a:t>g</a:t>
            </a:r>
            <a:endParaRPr lang="en-US" sz="3200" i="1"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0" y="4286256"/>
            <a:ext cx="8858280" cy="2357454"/>
          </a:xfrm>
          <a:prstGeom prst="rect">
            <a:avLst/>
          </a:prstGeom>
          <a:noFill/>
          <a:ln w="9525">
            <a:noFill/>
            <a:round/>
            <a:headEnd/>
            <a:tailEnd/>
          </a:ln>
        </p:spPr>
        <p:txBody>
          <a:bodyPr/>
          <a:lstStyle/>
          <a:p>
            <a:pPr lvl="1"/>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训练样例</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三元组形式</a:t>
            </a:r>
            <a:r>
              <a:rPr lang="en-US" dirty="0">
                <a:solidFill>
                  <a:schemeClr val="tx1"/>
                </a:solidFill>
                <a:latin typeface="Times New Roman" pitchFamily="18" charset="0"/>
                <a:ea typeface="黑体" pitchFamily="49" charset="-122"/>
              </a:rPr>
              <a:t> </a:t>
            </a:r>
            <a:r>
              <a:rPr lang="az-Cyrl-AZ" dirty="0">
                <a:solidFill>
                  <a:schemeClr val="tx1"/>
                </a:solidFill>
                <a:latin typeface="Times New Roman" pitchFamily="18" charset="0"/>
                <a:ea typeface="黑体" pitchFamily="49" charset="-122"/>
                <a:cs typeface="Times New Roman" pitchFamily="18" charset="0"/>
              </a:rPr>
              <a:t>Ф</a:t>
            </a:r>
            <a:r>
              <a:rPr lang="en-US" i="1" baseline="-25000" dirty="0">
                <a:solidFill>
                  <a:schemeClr val="tx1"/>
                </a:solidFill>
                <a:latin typeface="Times New Roman" pitchFamily="18" charset="0"/>
                <a:ea typeface="黑体" pitchFamily="49" charset="-122"/>
              </a:rPr>
              <a:t>j</a:t>
            </a:r>
            <a:r>
              <a:rPr lang="en-US" i="1"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i="1"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 r </a:t>
            </a:r>
            <a:r>
              <a:rPr lang="en-US" dirty="0">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给定训练文档</a:t>
            </a:r>
            <a:r>
              <a:rPr lang="en-US" i="1"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i="1"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和训练查询</a:t>
            </a:r>
            <a:r>
              <a:rPr lang="en-US" dirty="0" err="1">
                <a:solidFill>
                  <a:schemeClr val="tx1"/>
                </a:solidFill>
                <a:latin typeface="Times New Roman" pitchFamily="18" charset="0"/>
                <a:ea typeface="黑体" pitchFamily="49" charset="-122"/>
              </a:rPr>
              <a:t>qj</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，通过人工判定得到</a:t>
            </a:r>
            <a:r>
              <a:rPr lang="en-US" i="1" dirty="0">
                <a:solidFill>
                  <a:schemeClr val="tx1"/>
                </a:solidFill>
                <a:latin typeface="Times New Roman" pitchFamily="18" charset="0"/>
                <a:ea typeface="黑体" pitchFamily="49" charset="-122"/>
              </a:rPr>
              <a:t>r</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要么相关要么不相关</a:t>
            </a:r>
            <a:r>
              <a:rPr lang="de-DE" dirty="0">
                <a:solidFill>
                  <a:schemeClr val="tx1"/>
                </a:solidFill>
                <a:latin typeface="Times New Roman" pitchFamily="18" charset="0"/>
                <a:ea typeface="黑体" pitchFamily="49" charset="-122"/>
              </a:rPr>
              <a:t>)</a:t>
            </a:r>
          </a:p>
          <a:p>
            <a:pPr lvl="1"/>
            <a:endParaRPr lang="en-US" dirty="0">
              <a:solidFill>
                <a:schemeClr val="tx1"/>
              </a:solidFill>
              <a:latin typeface="Times New Roman" pitchFamily="18"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500034" y="1571612"/>
          <a:ext cx="7929618" cy="3000396"/>
        </p:xfrm>
        <a:graphic>
          <a:graphicData uri="http://schemas.openxmlformats.org/drawingml/2006/table">
            <a:tbl>
              <a:tblPr firstRow="1" bandRow="1">
                <a:tableStyleId>{5C22544A-7EE6-4342-B048-85BDC9FD1C3A}</a:tableStyleId>
              </a:tblPr>
              <a:tblGrid>
                <a:gridCol w="7929618">
                  <a:extLst>
                    <a:ext uri="{9D8B030D-6E8A-4147-A177-3AD203B41FA5}">
                      <a16:colId xmlns:a16="http://schemas.microsoft.com/office/drawing/2014/main" val="20000"/>
                    </a:ext>
                  </a:extLst>
                </a:gridCol>
              </a:tblGrid>
              <a:tr h="505338">
                <a:tc>
                  <a:txBody>
                    <a:bodyPr/>
                    <a:lstStyle/>
                    <a:p>
                      <a:pPr algn="l"/>
                      <a:r>
                        <a:rPr lang="zh-CN" altLang="en-US" sz="2600" b="0" dirty="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extLst>
                  <a:ext uri="{0D108BD9-81ED-4DB2-BD59-A6C34878D82A}">
                    <a16:rowId xmlns:a16="http://schemas.microsoft.com/office/drawing/2014/main" val="10000"/>
                  </a:ext>
                </a:extLst>
              </a:tr>
              <a:tr h="2495058">
                <a:tc>
                  <a:txBody>
                    <a:bodyPr/>
                    <a:lstStyle/>
                    <a:p>
                      <a:pPr marL="336550" indent="-336550">
                        <a:spcBef>
                          <a:spcPts val="700"/>
                        </a:spcBef>
                        <a:buClr>
                          <a:srgbClr val="2A7041"/>
                        </a:buClr>
                        <a:buSzPct val="100000"/>
                        <a:buFont typeface="Wingdings" charset="2"/>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400" i="1" baseline="0" dirty="0">
                        <a:solidFill>
                          <a:srgbClr val="000000"/>
                        </a:solidFill>
                        <a:latin typeface="Times New Roman" pitchFamily="18" charset="0"/>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61</a:t>
            </a:fld>
            <a:endParaRPr lang="en-US"/>
          </a:p>
        </p:txBody>
      </p:sp>
      <p:pic>
        <p:nvPicPr>
          <p:cNvPr id="10" name="Picture 9" descr="1511.png"/>
          <p:cNvPicPr>
            <a:picLocks noChangeAspect="1"/>
          </p:cNvPicPr>
          <p:nvPr/>
        </p:nvPicPr>
        <p:blipFill>
          <a:blip r:embed="rId3" cstate="print"/>
          <a:stretch>
            <a:fillRect/>
          </a:stretch>
        </p:blipFill>
        <p:spPr>
          <a:xfrm>
            <a:off x="1500166" y="2143116"/>
            <a:ext cx="5357850" cy="232536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200" dirty="0">
                <a:solidFill>
                  <a:srgbClr val="000000"/>
                </a:solidFill>
                <a:latin typeface="Times New Roman" pitchFamily="18" charset="0"/>
                <a:ea typeface="黑体" pitchFamily="49" charset="-122"/>
                <a:cs typeface="Times New Roman" pitchFamily="16" charset="0"/>
              </a:rPr>
              <a:t>基于训练样例学习权重</a:t>
            </a:r>
            <a:r>
              <a:rPr lang="en-US" altLang="zh-CN" sz="3200" i="1" dirty="0">
                <a:solidFill>
                  <a:srgbClr val="000000"/>
                </a:solidFill>
                <a:latin typeface="Times New Roman" pitchFamily="18" charset="0"/>
                <a:ea typeface="黑体" pitchFamily="49" charset="-122"/>
                <a:cs typeface="Times New Roman" pitchFamily="16" charset="0"/>
              </a:rPr>
              <a:t>g</a:t>
            </a:r>
            <a:endParaRPr lang="en-US" altLang="zh-CN" sz="3200" i="1"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0" y="4286256"/>
            <a:ext cx="8858280" cy="2357454"/>
          </a:xfrm>
          <a:prstGeom prst="rect">
            <a:avLst/>
          </a:prstGeom>
          <a:noFill/>
          <a:ln w="9525">
            <a:noFill/>
            <a:round/>
            <a:headEnd/>
            <a:tailEnd/>
          </a:ln>
        </p:spPr>
        <p:txBody>
          <a:bodyPr/>
          <a:lstStyle/>
          <a:p>
            <a:pPr lvl="1"/>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对每个训练样例</a:t>
            </a:r>
            <a:r>
              <a:rPr lang="en-US" dirty="0">
                <a:solidFill>
                  <a:schemeClr val="tx1"/>
                </a:solidFill>
                <a:latin typeface="Times New Roman" pitchFamily="18" charset="0"/>
                <a:ea typeface="黑体" pitchFamily="49" charset="-122"/>
              </a:rPr>
              <a:t> </a:t>
            </a:r>
            <a:r>
              <a:rPr lang="az-Cyrl-AZ" dirty="0">
                <a:solidFill>
                  <a:schemeClr val="tx1"/>
                </a:solidFill>
                <a:latin typeface="Times New Roman" pitchFamily="18" charset="0"/>
                <a:ea typeface="黑体" pitchFamily="49" charset="-122"/>
                <a:cs typeface="Times New Roman" pitchFamily="18" charset="0"/>
              </a:rPr>
              <a:t>Ф</a:t>
            </a:r>
            <a:r>
              <a:rPr lang="en-US" i="1" baseline="-25000" dirty="0">
                <a:solidFill>
                  <a:schemeClr val="tx1"/>
                </a:solidFill>
                <a:latin typeface="Times New Roman" pitchFamily="18" charset="0"/>
                <a:ea typeface="黑体" pitchFamily="49" charset="-122"/>
              </a:rPr>
              <a:t>j</a:t>
            </a:r>
            <a:r>
              <a:rPr lang="en-US" i="1"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，我们有布尔值</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T</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和</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B</a:t>
            </a:r>
            <a:r>
              <a:rPr lang="en-US" dirty="0">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，利用这些布尔值可以计算：</a:t>
            </a:r>
            <a:endParaRPr lang="en-US" dirty="0">
              <a:solidFill>
                <a:schemeClr val="tx1"/>
              </a:solidFill>
              <a:latin typeface="Times New Roman" pitchFamily="18" charset="0"/>
              <a:ea typeface="黑体" pitchFamily="49" charset="-122"/>
            </a:endParaRPr>
          </a:p>
          <a:p>
            <a:pPr lvl="1"/>
            <a:r>
              <a:rPr lang="de-DE" i="1" dirty="0">
                <a:solidFill>
                  <a:schemeClr val="tx1"/>
                </a:solidFill>
                <a:latin typeface="Times New Roman" pitchFamily="18" charset="0"/>
                <a:ea typeface="黑体" pitchFamily="49" charset="-122"/>
              </a:rPr>
              <a:t>			</a:t>
            </a:r>
          </a:p>
          <a:p>
            <a:pPr lvl="1"/>
            <a:r>
              <a:rPr lang="de-DE" i="1" dirty="0">
                <a:solidFill>
                  <a:schemeClr val="tx1"/>
                </a:solidFill>
                <a:latin typeface="Times New Roman" pitchFamily="18" charset="0"/>
                <a:ea typeface="黑体" pitchFamily="49" charset="-122"/>
              </a:rPr>
              <a:t>           score</a:t>
            </a:r>
            <a:r>
              <a:rPr lang="en-US" dirty="0">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T</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B</a:t>
            </a:r>
            <a:r>
              <a:rPr lang="en-US" dirty="0">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 		(4)</a:t>
            </a:r>
            <a:endParaRPr lang="en-US" dirty="0">
              <a:solidFill>
                <a:schemeClr val="tx1"/>
              </a:solidFill>
              <a:latin typeface="Times New Roman" pitchFamily="18" charset="0"/>
              <a:ea typeface="黑体" pitchFamily="49" charset="-122"/>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a:p>
            <a:pPr marL="1479550" lvl="2"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500034" y="1571612"/>
          <a:ext cx="7929618" cy="3000396"/>
        </p:xfrm>
        <a:graphic>
          <a:graphicData uri="http://schemas.openxmlformats.org/drawingml/2006/table">
            <a:tbl>
              <a:tblPr firstRow="1" bandRow="1">
                <a:tableStyleId>{5C22544A-7EE6-4342-B048-85BDC9FD1C3A}</a:tableStyleId>
              </a:tblPr>
              <a:tblGrid>
                <a:gridCol w="7929618">
                  <a:extLst>
                    <a:ext uri="{9D8B030D-6E8A-4147-A177-3AD203B41FA5}">
                      <a16:colId xmlns:a16="http://schemas.microsoft.com/office/drawing/2014/main" val="20000"/>
                    </a:ext>
                  </a:extLst>
                </a:gridCol>
              </a:tblGrid>
              <a:tr h="505338">
                <a:tc>
                  <a:txBody>
                    <a:bodyPr/>
                    <a:lstStyle/>
                    <a:p>
                      <a:r>
                        <a:rPr lang="zh-CN" altLang="en-US" sz="2600" b="0" dirty="0">
                          <a:solidFill>
                            <a:schemeClr val="bg1"/>
                          </a:solidFill>
                          <a:latin typeface="Times New Roman" pitchFamily="18" charset="0"/>
                        </a:rPr>
                        <a:t>样例</a:t>
                      </a:r>
                      <a:endParaRPr lang="de-DE" sz="2600" b="0" dirty="0">
                        <a:solidFill>
                          <a:schemeClr val="bg1"/>
                        </a:solidFill>
                        <a:latin typeface="Times New Roman" pitchFamily="18" charset="0"/>
                      </a:endParaRPr>
                    </a:p>
                  </a:txBody>
                  <a:tcPr>
                    <a:solidFill>
                      <a:srgbClr val="2A7041"/>
                    </a:solidFill>
                  </a:tcPr>
                </a:tc>
                <a:extLst>
                  <a:ext uri="{0D108BD9-81ED-4DB2-BD59-A6C34878D82A}">
                    <a16:rowId xmlns:a16="http://schemas.microsoft.com/office/drawing/2014/main" val="10000"/>
                  </a:ext>
                </a:extLst>
              </a:tr>
              <a:tr h="2495058">
                <a:tc>
                  <a:txBody>
                    <a:bodyPr/>
                    <a:lstStyle/>
                    <a:p>
                      <a:pPr marL="336550" indent="-336550">
                        <a:spcBef>
                          <a:spcPts val="700"/>
                        </a:spcBef>
                        <a:buClr>
                          <a:srgbClr val="2A7041"/>
                        </a:buClr>
                        <a:buSzPct val="100000"/>
                        <a:buFont typeface="Wingdings" charset="2"/>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400" i="1" baseline="0" dirty="0">
                        <a:solidFill>
                          <a:srgbClr val="000000"/>
                        </a:solidFill>
                        <a:latin typeface="Times New Roman" pitchFamily="18" charset="0"/>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62</a:t>
            </a:fld>
            <a:endParaRPr lang="en-US"/>
          </a:p>
        </p:txBody>
      </p:sp>
      <p:pic>
        <p:nvPicPr>
          <p:cNvPr id="10" name="Picture 9" descr="1511.png"/>
          <p:cNvPicPr>
            <a:picLocks noChangeAspect="1"/>
          </p:cNvPicPr>
          <p:nvPr/>
        </p:nvPicPr>
        <p:blipFill>
          <a:blip r:embed="rId3" cstate="print"/>
          <a:stretch>
            <a:fillRect/>
          </a:stretch>
        </p:blipFill>
        <p:spPr>
          <a:xfrm>
            <a:off x="1500166" y="2143116"/>
            <a:ext cx="5357850" cy="232536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权重学习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000108"/>
            <a:ext cx="8643998" cy="5429264"/>
          </a:xfrm>
          <a:prstGeom prst="rect">
            <a:avLst/>
          </a:prstGeom>
          <a:noFill/>
          <a:ln w="9525">
            <a:noFill/>
            <a:round/>
            <a:headEnd/>
            <a:tailEnd/>
          </a:ln>
        </p:spPr>
        <p:txBody>
          <a:bodyPr/>
          <a:lstStyle/>
          <a:p>
            <a:pPr lvl="2">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比较该得分和人工判定结果的差异</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人工判定结果中，相关记为</a:t>
            </a:r>
            <a:r>
              <a:rPr lang="en-US" altLang="zh-CN" sz="2200" dirty="0">
                <a:solidFill>
                  <a:schemeClr val="tx1"/>
                </a:solidFill>
                <a:latin typeface="Times New Roman" pitchFamily="18" charset="0"/>
                <a:ea typeface="黑体" pitchFamily="49" charset="-122"/>
              </a:rPr>
              <a:t>1</a:t>
            </a:r>
            <a:r>
              <a:rPr lang="zh-CN" altLang="en-US" sz="2200" dirty="0">
                <a:solidFill>
                  <a:schemeClr val="tx1"/>
                </a:solidFill>
                <a:latin typeface="Times New Roman" pitchFamily="18" charset="0"/>
                <a:ea typeface="黑体" pitchFamily="49" charset="-122"/>
              </a:rPr>
              <a:t>，不相关记为</a:t>
            </a:r>
            <a:r>
              <a:rPr lang="en-US" altLang="zh-CN" sz="2200" dirty="0">
                <a:solidFill>
                  <a:schemeClr val="tx1"/>
                </a:solidFill>
                <a:latin typeface="Times New Roman" pitchFamily="18" charset="0"/>
                <a:ea typeface="黑体" pitchFamily="49" charset="-122"/>
              </a:rPr>
              <a:t>0</a:t>
            </a: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评分函数的错误定义为：</a:t>
            </a:r>
            <a:endParaRPr lang="en-US" dirty="0">
              <a:solidFill>
                <a:schemeClr val="tx1"/>
              </a:solidFill>
              <a:latin typeface="Times New Roman" pitchFamily="18" charset="0"/>
              <a:ea typeface="黑体" pitchFamily="49" charset="-122"/>
            </a:endParaRPr>
          </a:p>
          <a:p>
            <a:pPr lvl="1">
              <a:spcBef>
                <a:spcPts val="700"/>
              </a:spcBef>
              <a:buClr>
                <a:srgbClr val="336699"/>
              </a:buClr>
            </a:pPr>
            <a:r>
              <a:rPr lang="de-DE" dirty="0">
                <a:solidFill>
                  <a:schemeClr val="tx1"/>
                </a:solidFill>
                <a:latin typeface="Times New Roman" pitchFamily="18" charset="0"/>
                <a:ea typeface="黑体" pitchFamily="49" charset="-122"/>
              </a:rPr>
              <a:t>			</a:t>
            </a:r>
            <a:r>
              <a:rPr lang="el-GR" i="1" dirty="0">
                <a:solidFill>
                  <a:schemeClr val="tx1"/>
                </a:solidFill>
                <a:latin typeface="Times New Roman" pitchFamily="18" charset="0"/>
                <a:ea typeface="黑体" pitchFamily="49" charset="-122"/>
                <a:cs typeface="Times New Roman" pitchFamily="18" charset="0"/>
              </a:rPr>
              <a:t>ϵ</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a:t>
            </a:r>
            <a:r>
              <a:rPr lang="az-Cyrl-AZ" dirty="0">
                <a:solidFill>
                  <a:schemeClr val="tx1"/>
                </a:solidFill>
                <a:latin typeface="Times New Roman" pitchFamily="18" charset="0"/>
                <a:ea typeface="黑体" pitchFamily="49" charset="-122"/>
                <a:cs typeface="Times New Roman" pitchFamily="18" charset="0"/>
              </a:rPr>
              <a:t>Ф</a:t>
            </a:r>
            <a:r>
              <a:rPr lang="de-DE" baseline="-25000" dirty="0">
                <a:solidFill>
                  <a:schemeClr val="tx1"/>
                </a:solidFill>
                <a:latin typeface="Times New Roman" pitchFamily="18" charset="0"/>
                <a:ea typeface="黑体" pitchFamily="49" charset="-122"/>
              </a:rPr>
              <a:t>j</a:t>
            </a:r>
            <a:r>
              <a:rPr lang="de-DE" dirty="0">
                <a:solidFill>
                  <a:schemeClr val="tx1"/>
                </a:solidFill>
                <a:latin typeface="Times New Roman" pitchFamily="18" charset="0"/>
                <a:ea typeface="黑体" pitchFamily="49" charset="-122"/>
              </a:rPr>
              <a:t> ) = (</a:t>
            </a:r>
            <a:r>
              <a:rPr lang="de-DE" i="1" dirty="0">
                <a:solidFill>
                  <a:schemeClr val="tx1"/>
                </a:solidFill>
                <a:latin typeface="Times New Roman" pitchFamily="18" charset="0"/>
                <a:ea typeface="黑体" pitchFamily="49" charset="-122"/>
              </a:rPr>
              <a:t>r</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d</a:t>
            </a:r>
            <a:r>
              <a:rPr lang="de-DE" i="1" baseline="-25000" dirty="0">
                <a:solidFill>
                  <a:schemeClr val="tx1"/>
                </a:solidFill>
                <a:latin typeface="Times New Roman" pitchFamily="18" charset="0"/>
                <a:ea typeface="黑体" pitchFamily="49" charset="-122"/>
              </a:rPr>
              <a:t>j</a:t>
            </a:r>
            <a:r>
              <a:rPr lang="de-DE" baseline="-25000"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i="1" baseline="-25000" dirty="0">
                <a:solidFill>
                  <a:schemeClr val="tx1"/>
                </a:solidFill>
                <a:latin typeface="Times New Roman" pitchFamily="18" charset="0"/>
                <a:ea typeface="黑体" pitchFamily="49" charset="-122"/>
              </a:rPr>
              <a:t>j</a:t>
            </a:r>
            <a:r>
              <a:rPr lang="de-DE" dirty="0">
                <a:solidFill>
                  <a:schemeClr val="tx1"/>
                </a:solidFill>
                <a:latin typeface="Times New Roman" pitchFamily="18" charset="0"/>
                <a:ea typeface="黑体" pitchFamily="49" charset="-122"/>
              </a:rPr>
              <a:t> ) − score(</a:t>
            </a:r>
            <a:r>
              <a:rPr lang="de-DE" i="1" dirty="0">
                <a:solidFill>
                  <a:schemeClr val="tx1"/>
                </a:solidFill>
                <a:latin typeface="Times New Roman" pitchFamily="18" charset="0"/>
                <a:ea typeface="黑体" pitchFamily="49" charset="-122"/>
              </a:rPr>
              <a:t>d</a:t>
            </a:r>
            <a:r>
              <a:rPr lang="de-DE" i="1" baseline="-25000" dirty="0">
                <a:solidFill>
                  <a:schemeClr val="tx1"/>
                </a:solidFill>
                <a:latin typeface="Times New Roman" pitchFamily="18" charset="0"/>
                <a:ea typeface="黑体" pitchFamily="49" charset="-122"/>
              </a:rPr>
              <a:t>j</a:t>
            </a:r>
            <a:r>
              <a:rPr lang="de-DE" i="1"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i="1" baseline="-25000" dirty="0">
                <a:solidFill>
                  <a:schemeClr val="tx1"/>
                </a:solidFill>
                <a:latin typeface="Times New Roman" pitchFamily="18" charset="0"/>
                <a:ea typeface="黑体" pitchFamily="49" charset="-122"/>
              </a:rPr>
              <a:t>j</a:t>
            </a:r>
            <a:r>
              <a:rPr lang="de-DE" dirty="0">
                <a:solidFill>
                  <a:schemeClr val="tx1"/>
                </a:solidFill>
                <a:latin typeface="Times New Roman" pitchFamily="18" charset="0"/>
                <a:ea typeface="黑体" pitchFamily="49" charset="-122"/>
              </a:rPr>
              <a:t> ))</a:t>
            </a:r>
            <a:r>
              <a:rPr lang="de-DE" baseline="30000" dirty="0">
                <a:solidFill>
                  <a:schemeClr val="tx1"/>
                </a:solidFill>
                <a:latin typeface="Times New Roman" pitchFamily="18" charset="0"/>
                <a:ea typeface="黑体" pitchFamily="49" charset="-122"/>
              </a:rPr>
              <a:t>2  </a:t>
            </a:r>
            <a:r>
              <a:rPr lang="de-DE" sz="1400"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(5)</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于是，整个训练集上的总错误为：</a:t>
            </a:r>
            <a:endParaRPr lang="en-US" dirty="0">
              <a:solidFill>
                <a:schemeClr val="tx1"/>
              </a:solidFill>
              <a:latin typeface="Times New Roman" pitchFamily="18" charset="0"/>
              <a:ea typeface="黑体" pitchFamily="49" charset="-122"/>
            </a:endParaRPr>
          </a:p>
          <a:p>
            <a:pPr lvl="1">
              <a:spcBef>
                <a:spcPts val="700"/>
              </a:spcBef>
              <a:buClr>
                <a:srgbClr val="336699"/>
              </a:buClr>
            </a:pPr>
            <a:r>
              <a:rPr lang="en-US" i="1" dirty="0">
                <a:solidFill>
                  <a:schemeClr val="tx1"/>
                </a:solidFill>
                <a:latin typeface="Times New Roman" pitchFamily="18" charset="0"/>
                <a:ea typeface="黑体" pitchFamily="49" charset="-122"/>
                <a:cs typeface="Times New Roman" pitchFamily="18" charset="0"/>
              </a:rPr>
              <a:t>                                  </a:t>
            </a:r>
            <a:r>
              <a:rPr lang="el-GR" i="1" dirty="0">
                <a:solidFill>
                  <a:schemeClr val="tx1"/>
                </a:solidFill>
                <a:latin typeface="Times New Roman" pitchFamily="18" charset="0"/>
                <a:ea typeface="黑体" pitchFamily="49" charset="-122"/>
                <a:cs typeface="Times New Roman" pitchFamily="18" charset="0"/>
              </a:rPr>
              <a:t>ϵ</a:t>
            </a:r>
            <a:r>
              <a:rPr lang="de-DE" i="1" dirty="0">
                <a:solidFill>
                  <a:schemeClr val="tx1"/>
                </a:solidFill>
                <a:latin typeface="Times New Roman" pitchFamily="18" charset="0"/>
                <a:ea typeface="黑体" pitchFamily="49" charset="-122"/>
                <a:cs typeface="Times New Roman" pitchFamily="18" charset="0"/>
              </a:rPr>
              <a:t> </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a:t>
            </a:r>
            <a:r>
              <a:rPr lang="az-Cyrl-AZ" dirty="0">
                <a:solidFill>
                  <a:schemeClr val="tx1"/>
                </a:solidFill>
                <a:latin typeface="Times New Roman" pitchFamily="18" charset="0"/>
                <a:ea typeface="黑体" pitchFamily="49" charset="-122"/>
                <a:cs typeface="Times New Roman" pitchFamily="18" charset="0"/>
              </a:rPr>
              <a:t>Ф</a:t>
            </a:r>
            <a:r>
              <a:rPr lang="de-DE" b="1" i="1" baseline="-25000" dirty="0">
                <a:solidFill>
                  <a:schemeClr val="tx1"/>
                </a:solidFill>
                <a:latin typeface="Times New Roman" pitchFamily="18" charset="0"/>
                <a:ea typeface="黑体" pitchFamily="49" charset="-122"/>
              </a:rPr>
              <a:t>j</a:t>
            </a:r>
            <a:r>
              <a:rPr lang="de-DE" dirty="0">
                <a:solidFill>
                  <a:schemeClr val="tx1"/>
                </a:solidFill>
                <a:latin typeface="Times New Roman" pitchFamily="18" charset="0"/>
                <a:ea typeface="黑体" pitchFamily="49" charset="-122"/>
              </a:rPr>
              <a:t>)                                                 (6)</a:t>
            </a:r>
            <a:endParaRPr lang="en-US" i="1" dirty="0">
              <a:solidFill>
                <a:schemeClr val="tx1"/>
              </a:solidFill>
              <a:latin typeface="Times New Roman" pitchFamily="18" charset="0"/>
              <a:ea typeface="黑体" pitchFamily="49" charset="-122"/>
            </a:endParaRPr>
          </a:p>
          <a:p>
            <a:pPr lvl="1">
              <a:spcBef>
                <a:spcPts val="700"/>
              </a:spcBef>
              <a:buClr>
                <a:srgbClr val="336699"/>
              </a:buClr>
            </a:pPr>
            <a:endParaRPr lang="en-US" sz="10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权重</a:t>
            </a:r>
            <a:r>
              <a:rPr lang="en-US" altLang="zh-CN" i="1" dirty="0">
                <a:solidFill>
                  <a:schemeClr val="tx1"/>
                </a:solidFill>
                <a:latin typeface="Times New Roman" pitchFamily="18" charset="0"/>
                <a:ea typeface="黑体" pitchFamily="49" charset="-122"/>
              </a:rPr>
              <a:t>g</a:t>
            </a:r>
            <a:r>
              <a:rPr lang="zh-CN" altLang="en-US" dirty="0">
                <a:solidFill>
                  <a:schemeClr val="tx1"/>
                </a:solidFill>
                <a:latin typeface="Times New Roman" pitchFamily="18" charset="0"/>
                <a:ea typeface="黑体" pitchFamily="49" charset="-122"/>
              </a:rPr>
              <a:t>的学习归结为选择使得上述总错误率最小的那个</a:t>
            </a:r>
            <a:r>
              <a:rPr lang="en-US" altLang="zh-CN" i="1" dirty="0">
                <a:solidFill>
                  <a:schemeClr val="tx1"/>
                </a:solidFill>
                <a:latin typeface="Times New Roman" pitchFamily="18" charset="0"/>
                <a:ea typeface="黑体" pitchFamily="49" charset="-122"/>
              </a:rPr>
              <a:t>g</a:t>
            </a:r>
            <a:endParaRPr lang="de-DE" i="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63</a:t>
            </a:fld>
            <a:endParaRPr lang="en-US"/>
          </a:p>
        </p:txBody>
      </p:sp>
      <p:graphicFrame>
        <p:nvGraphicFramePr>
          <p:cNvPr id="7" name="Object 6"/>
          <p:cNvGraphicFramePr>
            <a:graphicFrameLocks noChangeAspect="1"/>
          </p:cNvGraphicFramePr>
          <p:nvPr/>
        </p:nvGraphicFramePr>
        <p:xfrm>
          <a:off x="2843808" y="3645024"/>
          <a:ext cx="591424" cy="720000"/>
        </p:xfrm>
        <a:graphic>
          <a:graphicData uri="http://schemas.openxmlformats.org/presentationml/2006/ole">
            <mc:AlternateContent xmlns:mc="http://schemas.openxmlformats.org/markup-compatibility/2006">
              <mc:Choice xmlns:v="urn:schemas-microsoft-com:vml" Requires="v">
                <p:oleObj spid="_x0000_s1284195" name="Vergelijking" r:id="rId4" imgW="291960" imgH="355320" progId="Equation.3">
                  <p:embed/>
                </p:oleObj>
              </mc:Choice>
              <mc:Fallback>
                <p:oleObj name="Vergelijking" r:id="rId4" imgW="291960" imgH="3553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3645024"/>
                        <a:ext cx="591424" cy="7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200" dirty="0">
                <a:solidFill>
                  <a:schemeClr val="tx1"/>
                </a:solidFill>
                <a:latin typeface="Times New Roman" pitchFamily="18" charset="0"/>
                <a:ea typeface="黑体" pitchFamily="49" charset="-122"/>
              </a:rPr>
              <a:t>课堂练习</a:t>
            </a:r>
            <a:r>
              <a:rPr lang="en-US" sz="3200" dirty="0">
                <a:solidFill>
                  <a:schemeClr val="tx1"/>
                </a:solidFill>
                <a:latin typeface="Times New Roman" pitchFamily="18" charset="0"/>
                <a:ea typeface="黑体" pitchFamily="49" charset="-122"/>
              </a:rPr>
              <a:t>: </a:t>
            </a:r>
            <a:r>
              <a:rPr lang="zh-CN" altLang="en-US" sz="3200" dirty="0">
                <a:solidFill>
                  <a:schemeClr val="tx1"/>
                </a:solidFill>
                <a:latin typeface="Times New Roman" pitchFamily="18" charset="0"/>
                <a:ea typeface="黑体" pitchFamily="49" charset="-122"/>
              </a:rPr>
              <a:t>寻找使总错误</a:t>
            </a:r>
            <a:r>
              <a:rPr lang="el-GR" altLang="zh-CN" sz="3200" i="1" dirty="0">
                <a:solidFill>
                  <a:schemeClr val="tx1"/>
                </a:solidFill>
                <a:latin typeface="Times New Roman" pitchFamily="18" charset="0"/>
                <a:ea typeface="黑体" pitchFamily="49" charset="-122"/>
                <a:cs typeface="Times New Roman" pitchFamily="18" charset="0"/>
              </a:rPr>
              <a:t>ϵ </a:t>
            </a:r>
            <a:r>
              <a:rPr lang="zh-CN" altLang="en-US" sz="3200" dirty="0">
                <a:solidFill>
                  <a:schemeClr val="tx1"/>
                </a:solidFill>
                <a:latin typeface="Times New Roman" pitchFamily="18" charset="0"/>
                <a:ea typeface="黑体" pitchFamily="49" charset="-122"/>
                <a:cs typeface="Times New Roman" pitchFamily="18" charset="0"/>
              </a:rPr>
              <a:t>最小的</a:t>
            </a:r>
            <a:r>
              <a:rPr lang="en-US" altLang="zh-CN" sz="3200" i="1" dirty="0">
                <a:solidFill>
                  <a:schemeClr val="tx1"/>
                </a:solidFill>
                <a:latin typeface="Times New Roman" pitchFamily="18" charset="0"/>
                <a:ea typeface="黑体" pitchFamily="49" charset="-122"/>
                <a:cs typeface="Times New Roman" pitchFamily="18" charset="0"/>
              </a:rPr>
              <a:t>g</a:t>
            </a:r>
            <a:r>
              <a:rPr lang="zh-CN" altLang="en-US" sz="3200" dirty="0">
                <a:solidFill>
                  <a:schemeClr val="tx1"/>
                </a:solidFill>
                <a:latin typeface="Times New Roman" pitchFamily="18" charset="0"/>
                <a:ea typeface="黑体" pitchFamily="49" charset="-122"/>
                <a:cs typeface="Times New Roman" pitchFamily="18" charset="0"/>
              </a:rPr>
              <a:t>值</a:t>
            </a:r>
            <a:endParaRPr lang="en-US" sz="32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3929066"/>
            <a:ext cx="8858280" cy="2357454"/>
          </a:xfrm>
          <a:prstGeom prst="rect">
            <a:avLst/>
          </a:prstGeom>
          <a:noFill/>
          <a:ln w="9525">
            <a:noFill/>
            <a:round/>
            <a:headEnd/>
            <a:tailEnd/>
          </a:ln>
        </p:spPr>
        <p:txBody>
          <a:bodyPr/>
          <a:lstStyle/>
          <a:p>
            <a:pPr lvl="1"/>
            <a:endParaRPr lang="de-DE" dirty="0">
              <a:solidFill>
                <a:schemeClr val="tx1"/>
              </a:solidFill>
              <a:latin typeface="Times New Roman" pitchFamily="18" charset="0"/>
              <a:ea typeface="黑体" pitchFamily="49" charset="-122"/>
            </a:endParaRPr>
          </a:p>
          <a:p>
            <a:pPr lvl="1">
              <a:buClr>
                <a:srgbClr val="336699"/>
              </a:buClr>
              <a:buSzPct val="70000"/>
              <a:buFont typeface="Calibri" pitchFamily="34" charset="0"/>
              <a:buChar char="❶"/>
            </a:pPr>
            <a:r>
              <a:rPr lang="zh-CN" altLang="en-US" dirty="0">
                <a:solidFill>
                  <a:schemeClr val="tx1"/>
                </a:solidFill>
                <a:latin typeface="Times New Roman" pitchFamily="18" charset="0"/>
                <a:ea typeface="黑体" pitchFamily="49" charset="-122"/>
              </a:rPr>
              <a:t>相关记为</a:t>
            </a:r>
            <a:r>
              <a:rPr lang="en-US" dirty="0">
                <a:solidFill>
                  <a:schemeClr val="tx1"/>
                </a:solidFill>
                <a:latin typeface="Times New Roman" pitchFamily="18" charset="0"/>
                <a:ea typeface="黑体" pitchFamily="49" charset="-122"/>
              </a:rPr>
              <a:t> 1</a:t>
            </a:r>
            <a:r>
              <a:rPr lang="zh-CN" altLang="en-US" dirty="0">
                <a:solidFill>
                  <a:schemeClr val="tx1"/>
                </a:solidFill>
                <a:latin typeface="Times New Roman" pitchFamily="18" charset="0"/>
                <a:ea typeface="黑体" pitchFamily="49" charset="-122"/>
              </a:rPr>
              <a:t>，不相关记为</a:t>
            </a:r>
            <a:r>
              <a:rPr lang="en-US" altLang="zh-CN" dirty="0">
                <a:solidFill>
                  <a:schemeClr val="tx1"/>
                </a:solidFill>
                <a:latin typeface="Times New Roman" pitchFamily="18" charset="0"/>
                <a:ea typeface="黑体" pitchFamily="49" charset="-122"/>
              </a:rPr>
              <a:t>0</a:t>
            </a:r>
            <a:endParaRPr lang="en-US" dirty="0">
              <a:solidFill>
                <a:schemeClr val="tx1"/>
              </a:solidFill>
              <a:latin typeface="Times New Roman" pitchFamily="18" charset="0"/>
              <a:ea typeface="黑体" pitchFamily="49" charset="-122"/>
            </a:endParaRPr>
          </a:p>
          <a:p>
            <a:pPr lvl="1">
              <a:buClr>
                <a:srgbClr val="336699"/>
              </a:buClr>
              <a:buSzPct val="70000"/>
              <a:buFont typeface="Calibri" pitchFamily="34" charset="0"/>
              <a:buChar char="❷"/>
            </a:pPr>
            <a:r>
              <a:rPr lang="zh-CN" altLang="en-US" dirty="0">
                <a:solidFill>
                  <a:schemeClr val="tx1"/>
                </a:solidFill>
                <a:latin typeface="Times New Roman" pitchFamily="18" charset="0"/>
                <a:ea typeface="黑体" pitchFamily="49" charset="-122"/>
              </a:rPr>
              <a:t>计算得分</a:t>
            </a:r>
            <a:r>
              <a:rPr lang="de-DE" dirty="0">
                <a:solidFill>
                  <a:schemeClr val="tx1"/>
                </a:solidFill>
                <a:latin typeface="Times New Roman" pitchFamily="18" charset="0"/>
                <a:ea typeface="黑体" pitchFamily="49" charset="-122"/>
              </a:rPr>
              <a:t>:</a:t>
            </a:r>
          </a:p>
          <a:p>
            <a:pPr lvl="1">
              <a:buSzPct val="70000"/>
            </a:pPr>
            <a:r>
              <a:rPr lang="de-DE" i="1" dirty="0">
                <a:solidFill>
                  <a:schemeClr val="tx1"/>
                </a:solidFill>
                <a:latin typeface="Times New Roman" pitchFamily="18" charset="0"/>
                <a:ea typeface="黑体" pitchFamily="49" charset="-122"/>
              </a:rPr>
              <a:t>     score</a:t>
            </a:r>
            <a:r>
              <a:rPr lang="en-US" dirty="0">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T</a:t>
            </a:r>
            <a:r>
              <a:rPr lang="en-US" dirty="0">
                <a:solidFill>
                  <a:schemeClr val="tx1"/>
                </a:solidFill>
                <a:latin typeface="Times New Roman" pitchFamily="18" charset="0"/>
                <a:ea typeface="黑体" pitchFamily="49" charset="-122"/>
              </a:rPr>
              <a:t> ( </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i="1" baseline="-25000"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 + (1 − </a:t>
            </a:r>
            <a:r>
              <a:rPr lang="de-DE" i="1" dirty="0">
                <a:solidFill>
                  <a:schemeClr val="tx1"/>
                </a:solidFill>
                <a:latin typeface="Times New Roman" pitchFamily="18" charset="0"/>
                <a:ea typeface="黑体" pitchFamily="49" charset="-122"/>
              </a:rPr>
              <a:t>g </a:t>
            </a:r>
            <a:r>
              <a:rPr lang="de-DE"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s</a:t>
            </a:r>
            <a:r>
              <a:rPr lang="en-US" i="1" baseline="-25000" dirty="0" err="1">
                <a:solidFill>
                  <a:schemeClr val="tx1"/>
                </a:solidFill>
                <a:latin typeface="Times New Roman" pitchFamily="18" charset="0"/>
                <a:ea typeface="黑体" pitchFamily="49" charset="-122"/>
              </a:rPr>
              <a:t>B</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q</a:t>
            </a:r>
            <a:r>
              <a:rPr lang="en-US" i="1" baseline="-25000" dirty="0" err="1">
                <a:solidFill>
                  <a:schemeClr val="tx1"/>
                </a:solidFill>
                <a:latin typeface="Times New Roman" pitchFamily="18" charset="0"/>
                <a:ea typeface="黑体" pitchFamily="49" charset="-122"/>
              </a:rPr>
              <a:t>j</a:t>
            </a:r>
            <a:r>
              <a:rPr lang="en-US" i="1" baseline="-25000"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a:t>
            </a:r>
            <a:endParaRPr lang="de-DE" dirty="0">
              <a:solidFill>
                <a:schemeClr val="tx1"/>
              </a:solidFill>
              <a:latin typeface="Times New Roman" pitchFamily="18" charset="0"/>
              <a:ea typeface="黑体" pitchFamily="49" charset="-122"/>
            </a:endParaRPr>
          </a:p>
          <a:p>
            <a:pPr lvl="1">
              <a:buClr>
                <a:srgbClr val="336699"/>
              </a:buClr>
              <a:buSzPct val="70000"/>
              <a:buFont typeface="Calibri" pitchFamily="34" charset="0"/>
              <a:buChar char="❸"/>
            </a:pPr>
            <a:r>
              <a:rPr lang="zh-CN" altLang="en-US" dirty="0">
                <a:solidFill>
                  <a:schemeClr val="tx1"/>
                </a:solidFill>
                <a:latin typeface="Times New Roman" pitchFamily="18" charset="0"/>
                <a:ea typeface="黑体" pitchFamily="49" charset="-122"/>
              </a:rPr>
              <a:t>计算总错误</a:t>
            </a:r>
            <a:r>
              <a:rPr lang="de-DE" dirty="0">
                <a:solidFill>
                  <a:schemeClr val="tx1"/>
                </a:solidFill>
                <a:latin typeface="Times New Roman" pitchFamily="18" charset="0"/>
                <a:ea typeface="黑体" pitchFamily="49" charset="-122"/>
              </a:rPr>
              <a:t>:      </a:t>
            </a:r>
            <a:r>
              <a:rPr lang="de-DE" i="1" baseline="-25000" dirty="0">
                <a:solidFill>
                  <a:schemeClr val="tx1"/>
                </a:solidFill>
                <a:latin typeface="Times New Roman" pitchFamily="18" charset="0"/>
                <a:ea typeface="黑体" pitchFamily="49" charset="-122"/>
              </a:rPr>
              <a:t>j  </a:t>
            </a:r>
            <a:r>
              <a:rPr lang="el-GR" i="1" dirty="0">
                <a:solidFill>
                  <a:schemeClr val="tx1"/>
                </a:solidFill>
                <a:latin typeface="Times New Roman" pitchFamily="18" charset="0"/>
                <a:ea typeface="黑体" pitchFamily="49" charset="-122"/>
                <a:cs typeface="Times New Roman" pitchFamily="18" charset="0"/>
              </a:rPr>
              <a:t>ϵ</a:t>
            </a:r>
            <a:r>
              <a:rPr lang="de-DE" i="1" dirty="0">
                <a:solidFill>
                  <a:schemeClr val="tx1"/>
                </a:solidFill>
                <a:latin typeface="Times New Roman" pitchFamily="18" charset="0"/>
                <a:ea typeface="黑体" pitchFamily="49" charset="-122"/>
                <a:cs typeface="Times New Roman" pitchFamily="18" charset="0"/>
              </a:rPr>
              <a:t> </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a:t>
            </a:r>
            <a:r>
              <a:rPr lang="az-Cyrl-AZ" dirty="0">
                <a:solidFill>
                  <a:schemeClr val="tx1"/>
                </a:solidFill>
                <a:latin typeface="Times New Roman" pitchFamily="18" charset="0"/>
                <a:ea typeface="黑体" pitchFamily="49" charset="-122"/>
                <a:cs typeface="Times New Roman" pitchFamily="18" charset="0"/>
              </a:rPr>
              <a:t>Ф</a:t>
            </a:r>
            <a:r>
              <a:rPr lang="de-DE" b="1" i="1" baseline="-25000" dirty="0">
                <a:solidFill>
                  <a:schemeClr val="tx1"/>
                </a:solidFill>
                <a:latin typeface="Times New Roman" pitchFamily="18" charset="0"/>
                <a:ea typeface="黑体" pitchFamily="49" charset="-122"/>
              </a:rPr>
              <a:t>j </a:t>
            </a:r>
            <a:r>
              <a:rPr lang="de-DE"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，其中</a:t>
            </a:r>
            <a:endParaRPr lang="de-DE" dirty="0">
              <a:solidFill>
                <a:schemeClr val="tx1"/>
              </a:solidFill>
              <a:latin typeface="Times New Roman" pitchFamily="18" charset="0"/>
              <a:ea typeface="黑体" pitchFamily="49" charset="-122"/>
            </a:endParaRPr>
          </a:p>
          <a:p>
            <a:pPr lvl="1">
              <a:buSzPct val="70000"/>
            </a:pPr>
            <a:r>
              <a:rPr lang="en-US" i="1" dirty="0">
                <a:solidFill>
                  <a:schemeClr val="tx1"/>
                </a:solidFill>
                <a:latin typeface="Times New Roman" pitchFamily="18" charset="0"/>
                <a:ea typeface="黑体" pitchFamily="49" charset="-122"/>
                <a:cs typeface="Times New Roman" pitchFamily="18" charset="0"/>
              </a:rPr>
              <a:t>	</a:t>
            </a:r>
            <a:r>
              <a:rPr lang="el-GR" i="1" dirty="0">
                <a:solidFill>
                  <a:schemeClr val="tx1"/>
                </a:solidFill>
                <a:latin typeface="Times New Roman" pitchFamily="18" charset="0"/>
                <a:ea typeface="黑体" pitchFamily="49" charset="-122"/>
                <a:cs typeface="Times New Roman" pitchFamily="18" charset="0"/>
              </a:rPr>
              <a:t>ϵ</a:t>
            </a:r>
            <a:r>
              <a:rPr lang="de-DE" i="1" dirty="0">
                <a:solidFill>
                  <a:schemeClr val="tx1"/>
                </a:solidFill>
                <a:latin typeface="Times New Roman" pitchFamily="18" charset="0"/>
                <a:ea typeface="黑体" pitchFamily="49" charset="-122"/>
                <a:cs typeface="Times New Roman" pitchFamily="18" charset="0"/>
              </a:rPr>
              <a:t> </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a:t>
            </a:r>
            <a:r>
              <a:rPr lang="az-Cyrl-AZ" dirty="0">
                <a:solidFill>
                  <a:schemeClr val="tx1"/>
                </a:solidFill>
                <a:latin typeface="Times New Roman" pitchFamily="18" charset="0"/>
                <a:ea typeface="黑体" pitchFamily="49" charset="-122"/>
                <a:cs typeface="Times New Roman" pitchFamily="18" charset="0"/>
              </a:rPr>
              <a:t>Ф</a:t>
            </a:r>
            <a:r>
              <a:rPr lang="de-DE" baseline="-25000" dirty="0">
                <a:solidFill>
                  <a:schemeClr val="tx1"/>
                </a:solidFill>
                <a:latin typeface="Times New Roman" pitchFamily="18" charset="0"/>
                <a:ea typeface="黑体" pitchFamily="49" charset="-122"/>
              </a:rPr>
              <a:t>j</a:t>
            </a:r>
            <a:r>
              <a:rPr lang="de-DE" dirty="0">
                <a:solidFill>
                  <a:schemeClr val="tx1"/>
                </a:solidFill>
                <a:latin typeface="Times New Roman" pitchFamily="18" charset="0"/>
                <a:ea typeface="黑体" pitchFamily="49" charset="-122"/>
              </a:rPr>
              <a:t> ) = ( </a:t>
            </a:r>
            <a:r>
              <a:rPr lang="de-DE" i="1" dirty="0">
                <a:solidFill>
                  <a:schemeClr val="tx1"/>
                </a:solidFill>
                <a:latin typeface="Times New Roman" pitchFamily="18" charset="0"/>
                <a:ea typeface="黑体" pitchFamily="49" charset="-122"/>
              </a:rPr>
              <a:t>r</a:t>
            </a:r>
            <a:r>
              <a:rPr lang="de-DE" dirty="0">
                <a:solidFill>
                  <a:schemeClr val="tx1"/>
                </a:solidFill>
                <a:latin typeface="Times New Roman" pitchFamily="18" charset="0"/>
                <a:ea typeface="黑体" pitchFamily="49" charset="-122"/>
              </a:rPr>
              <a:t> ( </a:t>
            </a:r>
            <a:r>
              <a:rPr lang="de-DE" i="1" dirty="0" err="1">
                <a:solidFill>
                  <a:schemeClr val="tx1"/>
                </a:solidFill>
                <a:latin typeface="Times New Roman" pitchFamily="18" charset="0"/>
                <a:ea typeface="黑体" pitchFamily="49" charset="-122"/>
              </a:rPr>
              <a:t>d</a:t>
            </a:r>
            <a:r>
              <a:rPr lang="de-DE" i="1" baseline="-25000" dirty="0" err="1">
                <a:solidFill>
                  <a:schemeClr val="tx1"/>
                </a:solidFill>
                <a:latin typeface="Times New Roman" pitchFamily="18" charset="0"/>
                <a:ea typeface="黑体" pitchFamily="49" charset="-122"/>
              </a:rPr>
              <a:t>j</a:t>
            </a:r>
            <a:r>
              <a:rPr lang="de-DE" baseline="-25000"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 </a:t>
            </a:r>
            <a:r>
              <a:rPr lang="de-DE" i="1" dirty="0" err="1">
                <a:solidFill>
                  <a:schemeClr val="tx1"/>
                </a:solidFill>
                <a:latin typeface="Times New Roman" pitchFamily="18" charset="0"/>
                <a:ea typeface="黑体" pitchFamily="49" charset="-122"/>
              </a:rPr>
              <a:t>q</a:t>
            </a:r>
            <a:r>
              <a:rPr lang="de-DE" i="1" baseline="-25000" dirty="0" err="1">
                <a:solidFill>
                  <a:schemeClr val="tx1"/>
                </a:solidFill>
                <a:latin typeface="Times New Roman" pitchFamily="18" charset="0"/>
                <a:ea typeface="黑体" pitchFamily="49" charset="-122"/>
              </a:rPr>
              <a:t>j</a:t>
            </a:r>
            <a:r>
              <a:rPr lang="de-DE" dirty="0">
                <a:solidFill>
                  <a:schemeClr val="tx1"/>
                </a:solidFill>
                <a:latin typeface="Times New Roman" pitchFamily="18" charset="0"/>
                <a:ea typeface="黑体" pitchFamily="49" charset="-122"/>
              </a:rPr>
              <a:t> ) − score ( </a:t>
            </a:r>
            <a:r>
              <a:rPr lang="de-DE" i="1" dirty="0" err="1">
                <a:solidFill>
                  <a:schemeClr val="tx1"/>
                </a:solidFill>
                <a:latin typeface="Times New Roman" pitchFamily="18" charset="0"/>
                <a:ea typeface="黑体" pitchFamily="49" charset="-122"/>
              </a:rPr>
              <a:t>d</a:t>
            </a:r>
            <a:r>
              <a:rPr lang="de-DE" i="1" baseline="-25000" dirty="0" err="1">
                <a:solidFill>
                  <a:schemeClr val="tx1"/>
                </a:solidFill>
                <a:latin typeface="Times New Roman" pitchFamily="18" charset="0"/>
                <a:ea typeface="黑体" pitchFamily="49" charset="-122"/>
              </a:rPr>
              <a:t>j</a:t>
            </a:r>
            <a:r>
              <a:rPr lang="de-DE" i="1"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 </a:t>
            </a:r>
            <a:r>
              <a:rPr lang="de-DE" i="1" dirty="0" err="1">
                <a:solidFill>
                  <a:schemeClr val="tx1"/>
                </a:solidFill>
                <a:latin typeface="Times New Roman" pitchFamily="18" charset="0"/>
                <a:ea typeface="黑体" pitchFamily="49" charset="-122"/>
              </a:rPr>
              <a:t>q</a:t>
            </a:r>
            <a:r>
              <a:rPr lang="de-DE" i="1" baseline="-25000" dirty="0" err="1">
                <a:solidFill>
                  <a:schemeClr val="tx1"/>
                </a:solidFill>
                <a:latin typeface="Times New Roman" pitchFamily="18" charset="0"/>
                <a:ea typeface="黑体" pitchFamily="49" charset="-122"/>
              </a:rPr>
              <a:t>j</a:t>
            </a:r>
            <a:r>
              <a:rPr lang="de-DE" dirty="0">
                <a:solidFill>
                  <a:schemeClr val="tx1"/>
                </a:solidFill>
                <a:latin typeface="Times New Roman" pitchFamily="18" charset="0"/>
                <a:ea typeface="黑体" pitchFamily="49" charset="-122"/>
              </a:rPr>
              <a:t> ))</a:t>
            </a:r>
            <a:r>
              <a:rPr lang="de-DE" baseline="30000" dirty="0">
                <a:solidFill>
                  <a:schemeClr val="tx1"/>
                </a:solidFill>
                <a:latin typeface="Times New Roman" pitchFamily="18" charset="0"/>
                <a:ea typeface="黑体" pitchFamily="49" charset="-122"/>
              </a:rPr>
              <a:t>2</a:t>
            </a:r>
            <a:endParaRPr lang="en-US" dirty="0">
              <a:solidFill>
                <a:schemeClr val="tx1"/>
              </a:solidFill>
              <a:latin typeface="Times New Roman" pitchFamily="18" charset="0"/>
              <a:ea typeface="黑体" pitchFamily="49" charset="-122"/>
            </a:endParaRPr>
          </a:p>
          <a:p>
            <a:pPr lvl="1">
              <a:buClr>
                <a:srgbClr val="336699"/>
              </a:buClr>
              <a:buSzPct val="70000"/>
              <a:buFont typeface="Calibri" pitchFamily="34" charset="0"/>
              <a:buChar char="❹"/>
            </a:pPr>
            <a:r>
              <a:rPr lang="zh-CN" altLang="en-US" dirty="0">
                <a:solidFill>
                  <a:schemeClr val="tx1"/>
                </a:solidFill>
                <a:latin typeface="Times New Roman" pitchFamily="18" charset="0"/>
                <a:ea typeface="黑体" pitchFamily="49" charset="-122"/>
              </a:rPr>
              <a:t>选择使得总错误最小的</a:t>
            </a:r>
            <a:r>
              <a:rPr lang="en-US" altLang="zh-CN" i="1" dirty="0">
                <a:solidFill>
                  <a:schemeClr val="tx1"/>
                </a:solidFill>
                <a:latin typeface="Times New Roman" pitchFamily="18" charset="0"/>
                <a:ea typeface="黑体" pitchFamily="49" charset="-122"/>
              </a:rPr>
              <a:t>g</a:t>
            </a:r>
            <a:r>
              <a:rPr lang="zh-CN" altLang="en-US" dirty="0">
                <a:solidFill>
                  <a:schemeClr val="tx1"/>
                </a:solidFill>
                <a:latin typeface="Times New Roman" pitchFamily="18" charset="0"/>
                <a:ea typeface="黑体" pitchFamily="49" charset="-122"/>
              </a:rPr>
              <a:t>值</a:t>
            </a:r>
            <a:endParaRPr lang="en-US" dirty="0">
              <a:solidFill>
                <a:schemeClr val="tx1"/>
              </a:solidFill>
              <a:latin typeface="Times New Roman" pitchFamily="18" charset="0"/>
              <a:ea typeface="黑体" pitchFamily="49" charset="-122"/>
            </a:endParaRPr>
          </a:p>
          <a:p>
            <a:pPr lvl="1"/>
            <a:endParaRPr lang="en-US" dirty="0">
              <a:solidFill>
                <a:schemeClr val="tx1"/>
              </a:solidFill>
              <a:latin typeface="Times New Roman" pitchFamily="18" charset="0"/>
              <a:ea typeface="黑体" pitchFamily="49" charset="-122"/>
              <a:cs typeface="Times New Roman" pitchFamily="16" charset="0"/>
            </a:endParaRPr>
          </a:p>
          <a:p>
            <a:pPr marL="1936750" lvl="3"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a:p>
            <a:pPr marL="1936750" lvl="3"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a:p>
            <a:pPr marL="1936750" lvl="3"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64</a:t>
            </a:fld>
            <a:endParaRPr lang="en-US" dirty="0"/>
          </a:p>
        </p:txBody>
      </p:sp>
      <p:graphicFrame>
        <p:nvGraphicFramePr>
          <p:cNvPr id="984065" name="Object 1"/>
          <p:cNvGraphicFramePr>
            <a:graphicFrameLocks noChangeAspect="1"/>
          </p:cNvGraphicFramePr>
          <p:nvPr/>
        </p:nvGraphicFramePr>
        <p:xfrm>
          <a:off x="2572885" y="5500702"/>
          <a:ext cx="414939" cy="360000"/>
        </p:xfrm>
        <a:graphic>
          <a:graphicData uri="http://schemas.openxmlformats.org/presentationml/2006/ole">
            <mc:AlternateContent xmlns:mc="http://schemas.openxmlformats.org/markup-compatibility/2006">
              <mc:Choice xmlns:v="urn:schemas-microsoft-com:vml" Requires="v">
                <p:oleObj spid="_x0000_s1285219" name="Vergelijking" r:id="rId4" imgW="291960" imgH="253800" progId="Equation.3">
                  <p:embed/>
                </p:oleObj>
              </mc:Choice>
              <mc:Fallback>
                <p:oleObj name="Vergelijking" r:id="rId4" imgW="29196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2885" y="5500702"/>
                        <a:ext cx="414939"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Table 9"/>
          <p:cNvGraphicFramePr>
            <a:graphicFrameLocks noGrp="1"/>
          </p:cNvGraphicFramePr>
          <p:nvPr/>
        </p:nvGraphicFramePr>
        <p:xfrm>
          <a:off x="500034" y="1500174"/>
          <a:ext cx="7858180" cy="2786082"/>
        </p:xfrm>
        <a:graphic>
          <a:graphicData uri="http://schemas.openxmlformats.org/drawingml/2006/table">
            <a:tbl>
              <a:tblPr firstRow="1" bandRow="1">
                <a:tableStyleId>{5C22544A-7EE6-4342-B048-85BDC9FD1C3A}</a:tableStyleId>
              </a:tblPr>
              <a:tblGrid>
                <a:gridCol w="7858180">
                  <a:extLst>
                    <a:ext uri="{9D8B030D-6E8A-4147-A177-3AD203B41FA5}">
                      <a16:colId xmlns:a16="http://schemas.microsoft.com/office/drawing/2014/main" val="20000"/>
                    </a:ext>
                  </a:extLst>
                </a:gridCol>
              </a:tblGrid>
              <a:tr h="428628">
                <a:tc>
                  <a:txBody>
                    <a:bodyPr/>
                    <a:lstStyle/>
                    <a:p>
                      <a:r>
                        <a:rPr lang="zh-CN" altLang="en-US" sz="2200" b="0" dirty="0">
                          <a:latin typeface="Times New Roman" pitchFamily="18" charset="0"/>
                        </a:rPr>
                        <a:t>训练样例</a:t>
                      </a:r>
                      <a:endParaRPr lang="de-DE" sz="2200" b="0" dirty="0">
                        <a:latin typeface="Times New Roman" pitchFamily="18" charset="0"/>
                      </a:endParaRPr>
                    </a:p>
                  </a:txBody>
                  <a:tcPr>
                    <a:solidFill>
                      <a:srgbClr val="336699"/>
                    </a:solidFill>
                  </a:tcPr>
                </a:tc>
                <a:extLst>
                  <a:ext uri="{0D108BD9-81ED-4DB2-BD59-A6C34878D82A}">
                    <a16:rowId xmlns:a16="http://schemas.microsoft.com/office/drawing/2014/main" val="10000"/>
                  </a:ext>
                </a:extLst>
              </a:tr>
              <a:tr h="2357454">
                <a:tc>
                  <a:txBody>
                    <a:bodyPr/>
                    <a:lstStyle/>
                    <a:p>
                      <a:endParaRPr lang="de-DE" dirty="0">
                        <a:latin typeface="Times New Roman" pitchFamily="18" charset="0"/>
                      </a:endParaRPr>
                    </a:p>
                  </a:txBody>
                  <a:tcPr>
                    <a:solidFill>
                      <a:srgbClr val="E6F2ED"/>
                    </a:solidFill>
                  </a:tcPr>
                </a:tc>
                <a:extLst>
                  <a:ext uri="{0D108BD9-81ED-4DB2-BD59-A6C34878D82A}">
                    <a16:rowId xmlns:a16="http://schemas.microsoft.com/office/drawing/2014/main" val="10001"/>
                  </a:ext>
                </a:extLst>
              </a:tr>
            </a:tbl>
          </a:graphicData>
        </a:graphic>
      </p:graphicFrame>
      <p:pic>
        <p:nvPicPr>
          <p:cNvPr id="11" name="Picture 10" descr="1511.png"/>
          <p:cNvPicPr>
            <a:picLocks noChangeAspect="1"/>
          </p:cNvPicPr>
          <p:nvPr/>
        </p:nvPicPr>
        <p:blipFill>
          <a:blip r:embed="rId6" cstate="print"/>
          <a:stretch>
            <a:fillRect/>
          </a:stretch>
        </p:blipFill>
        <p:spPr>
          <a:xfrm>
            <a:off x="1500166" y="2000240"/>
            <a:ext cx="5357850" cy="232536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4000" dirty="0">
                <a:solidFill>
                  <a:schemeClr val="tx1"/>
                </a:solidFill>
                <a:latin typeface="Times New Roman" pitchFamily="18" charset="0"/>
                <a:ea typeface="黑体" pitchFamily="49" charset="-122"/>
              </a:rPr>
              <a:t>习题解答</a:t>
            </a:r>
            <a:endParaRPr lang="de-DE" sz="4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lvl="1">
              <a:buClr>
                <a:srgbClr val="336699"/>
              </a:buClr>
              <a:buSzPct val="70000"/>
              <a:buFont typeface="Calibri" pitchFamily="34" charset="0"/>
              <a:buChar char="❶"/>
            </a:pPr>
            <a:r>
              <a:rPr lang="zh-CN" altLang="en-US" dirty="0">
                <a:solidFill>
                  <a:schemeClr val="tx1"/>
                </a:solidFill>
                <a:latin typeface="Times New Roman" pitchFamily="18" charset="0"/>
                <a:ea typeface="黑体" pitchFamily="49" charset="-122"/>
              </a:rPr>
              <a:t>计算评分</a:t>
            </a:r>
            <a:r>
              <a:rPr lang="it-IT" dirty="0">
                <a:solidFill>
                  <a:schemeClr val="tx1"/>
                </a:solidFill>
                <a:latin typeface="Times New Roman" pitchFamily="18" charset="0"/>
                <a:ea typeface="黑体" pitchFamily="49" charset="-122"/>
              </a:rPr>
              <a:t> score(</a:t>
            </a:r>
            <a:r>
              <a:rPr lang="it-IT" i="1" dirty="0">
                <a:solidFill>
                  <a:schemeClr val="tx1"/>
                </a:solidFill>
                <a:latin typeface="Times New Roman" pitchFamily="18" charset="0"/>
                <a:ea typeface="黑体" pitchFamily="49" charset="-122"/>
              </a:rPr>
              <a:t>d</a:t>
            </a:r>
            <a:r>
              <a:rPr lang="it-IT" i="1" baseline="-25000" dirty="0">
                <a:solidFill>
                  <a:schemeClr val="tx1"/>
                </a:solidFill>
                <a:latin typeface="Times New Roman" pitchFamily="18" charset="0"/>
                <a:ea typeface="黑体" pitchFamily="49" charset="-122"/>
              </a:rPr>
              <a:t>j</a:t>
            </a:r>
            <a:r>
              <a:rPr lang="it-IT" dirty="0">
                <a:solidFill>
                  <a:schemeClr val="tx1"/>
                </a:solidFill>
                <a:latin typeface="Times New Roman" pitchFamily="18" charset="0"/>
                <a:ea typeface="黑体" pitchFamily="49" charset="-122"/>
              </a:rPr>
              <a:t> , </a:t>
            </a:r>
            <a:r>
              <a:rPr lang="it-IT" i="1" dirty="0">
                <a:solidFill>
                  <a:schemeClr val="tx1"/>
                </a:solidFill>
                <a:latin typeface="Times New Roman" pitchFamily="18" charset="0"/>
                <a:ea typeface="黑体" pitchFamily="49" charset="-122"/>
              </a:rPr>
              <a:t>q</a:t>
            </a:r>
            <a:r>
              <a:rPr lang="it-IT" i="1" baseline="-25000" dirty="0">
                <a:solidFill>
                  <a:schemeClr val="tx1"/>
                </a:solidFill>
                <a:latin typeface="Times New Roman" pitchFamily="18" charset="0"/>
                <a:ea typeface="黑体" pitchFamily="49" charset="-122"/>
              </a:rPr>
              <a:t>j</a:t>
            </a:r>
            <a:r>
              <a:rPr lang="it-IT"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score</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baseline="-250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(1 −</a:t>
            </a:r>
            <a:r>
              <a:rPr lang="de-DE" i="1" dirty="0">
                <a:solidFill>
                  <a:schemeClr val="tx1"/>
                </a:solidFill>
                <a:latin typeface="Times New Roman" pitchFamily="18" charset="0"/>
                <a:ea typeface="黑体" pitchFamily="49" charset="-122"/>
              </a:rPr>
              <a:t> g</a:t>
            </a:r>
            <a:r>
              <a:rPr lang="de-DE" dirty="0">
                <a:solidFill>
                  <a:schemeClr val="tx1"/>
                </a:solidFill>
                <a:latin typeface="Times New Roman" pitchFamily="18" charset="0"/>
                <a:ea typeface="黑体" pitchFamily="49" charset="-122"/>
              </a:rPr>
              <a:t>)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a:t>
            </a:r>
          </a:p>
          <a:p>
            <a:pPr lvl="1"/>
            <a:r>
              <a:rPr lang="de-DE" i="1" dirty="0">
                <a:solidFill>
                  <a:schemeClr val="tx1"/>
                </a:solidFill>
                <a:latin typeface="Times New Roman" pitchFamily="18" charset="0"/>
                <a:ea typeface="黑体" pitchFamily="49" charset="-122"/>
              </a:rPr>
              <a:t>	score</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0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0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a:t>
            </a:r>
            <a:r>
              <a:rPr lang="de-DE" i="1" dirty="0">
                <a:solidFill>
                  <a:schemeClr val="tx1"/>
                </a:solidFill>
                <a:latin typeface="Times New Roman" pitchFamily="18" charset="0"/>
                <a:ea typeface="黑体" pitchFamily="49" charset="-122"/>
              </a:rPr>
              <a:t> g</a:t>
            </a:r>
          </a:p>
          <a:p>
            <a:pPr lvl="1"/>
            <a:r>
              <a:rPr lang="de-DE" i="1" dirty="0">
                <a:solidFill>
                  <a:schemeClr val="tx1"/>
                </a:solidFill>
                <a:latin typeface="Times New Roman" pitchFamily="18" charset="0"/>
                <a:ea typeface="黑体" pitchFamily="49" charset="-122"/>
              </a:rPr>
              <a:t>	score</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3</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baseline="-25000" dirty="0">
                <a:solidFill>
                  <a:schemeClr val="tx1"/>
                </a:solidFill>
                <a:latin typeface="Times New Roman" pitchFamily="18" charset="0"/>
                <a:ea typeface="黑体" pitchFamily="49" charset="-122"/>
              </a:rPr>
              <a:t>3</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0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0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a:t>
            </a:r>
            <a:r>
              <a:rPr lang="de-DE" i="1" dirty="0">
                <a:solidFill>
                  <a:schemeClr val="tx1"/>
                </a:solidFill>
                <a:latin typeface="Times New Roman" pitchFamily="18" charset="0"/>
                <a:ea typeface="黑体" pitchFamily="49" charset="-122"/>
              </a:rPr>
              <a:t>g</a:t>
            </a:r>
          </a:p>
          <a:p>
            <a:pPr lvl="1"/>
            <a:r>
              <a:rPr lang="de-DE" i="1" dirty="0">
                <a:solidFill>
                  <a:schemeClr val="tx1"/>
                </a:solidFill>
                <a:latin typeface="Times New Roman" pitchFamily="18" charset="0"/>
                <a:ea typeface="黑体" pitchFamily="49" charset="-122"/>
              </a:rPr>
              <a:t>	score</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4</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baseline="-25000" dirty="0">
                <a:solidFill>
                  <a:schemeClr val="tx1"/>
                </a:solidFill>
                <a:latin typeface="Times New Roman" pitchFamily="18" charset="0"/>
                <a:ea typeface="黑体" pitchFamily="49" charset="-122"/>
              </a:rPr>
              <a:t>4</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0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0 = 0 + 0 = 0</a:t>
            </a:r>
          </a:p>
          <a:p>
            <a:pPr lvl="1"/>
            <a:r>
              <a:rPr lang="de-DE" i="1" dirty="0">
                <a:solidFill>
                  <a:schemeClr val="tx1"/>
                </a:solidFill>
                <a:latin typeface="Times New Roman" pitchFamily="18" charset="0"/>
                <a:ea typeface="黑体" pitchFamily="49" charset="-122"/>
              </a:rPr>
              <a:t>	score</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5</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baseline="-25000" dirty="0">
                <a:solidFill>
                  <a:schemeClr val="tx1"/>
                </a:solidFill>
                <a:latin typeface="Times New Roman" pitchFamily="18" charset="0"/>
                <a:ea typeface="黑体" pitchFamily="49" charset="-122"/>
              </a:rPr>
              <a:t>5</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a:t>
            </a:r>
          </a:p>
          <a:p>
            <a:pPr lvl="1"/>
            <a:r>
              <a:rPr lang="de-DE" i="1" dirty="0">
                <a:solidFill>
                  <a:schemeClr val="tx1"/>
                </a:solidFill>
                <a:latin typeface="Times New Roman" pitchFamily="18" charset="0"/>
                <a:ea typeface="黑体" pitchFamily="49" charset="-122"/>
              </a:rPr>
              <a:t>	score</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6</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baseline="-25000" dirty="0">
                <a:solidFill>
                  <a:schemeClr val="tx1"/>
                </a:solidFill>
                <a:latin typeface="Times New Roman" pitchFamily="18" charset="0"/>
                <a:ea typeface="黑体" pitchFamily="49" charset="-122"/>
              </a:rPr>
              <a:t>6</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0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0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1 − </a:t>
            </a:r>
            <a:r>
              <a:rPr lang="de-DE" i="1" dirty="0">
                <a:solidFill>
                  <a:schemeClr val="tx1"/>
                </a:solidFill>
                <a:latin typeface="Times New Roman" pitchFamily="18" charset="0"/>
                <a:ea typeface="黑体" pitchFamily="49" charset="-122"/>
              </a:rPr>
              <a:t>g</a:t>
            </a:r>
          </a:p>
          <a:p>
            <a:pPr lvl="1"/>
            <a:r>
              <a:rPr lang="de-DE" i="1" dirty="0">
                <a:solidFill>
                  <a:schemeClr val="tx1"/>
                </a:solidFill>
                <a:latin typeface="Times New Roman" pitchFamily="18" charset="0"/>
                <a:ea typeface="黑体" pitchFamily="49" charset="-122"/>
              </a:rPr>
              <a:t>	score</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7</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baseline="-25000" dirty="0">
                <a:solidFill>
                  <a:schemeClr val="tx1"/>
                </a:solidFill>
                <a:latin typeface="Times New Roman" pitchFamily="18" charset="0"/>
                <a:ea typeface="黑体" pitchFamily="49" charset="-122"/>
              </a:rPr>
              <a:t>7</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g </a:t>
            </a:r>
            <a:r>
              <a:rPr lang="de-DE" dirty="0">
                <a:solidFill>
                  <a:schemeClr val="tx1"/>
                </a:solidFill>
                <a:latin typeface="Times New Roman" pitchFamily="18" charset="0"/>
                <a:ea typeface="黑体" pitchFamily="49" charset="-122"/>
              </a:rPr>
              <a:t>・ 1 + (1 −</a:t>
            </a:r>
            <a:r>
              <a:rPr lang="de-DE" i="1" dirty="0">
                <a:solidFill>
                  <a:schemeClr val="tx1"/>
                </a:solidFill>
                <a:latin typeface="Times New Roman" pitchFamily="18" charset="0"/>
                <a:ea typeface="黑体" pitchFamily="49" charset="-122"/>
              </a:rPr>
              <a:t> g</a:t>
            </a:r>
            <a:r>
              <a:rPr lang="de-DE" dirty="0">
                <a:solidFill>
                  <a:schemeClr val="tx1"/>
                </a:solidFill>
                <a:latin typeface="Times New Roman" pitchFamily="18" charset="0"/>
                <a:ea typeface="黑体" pitchFamily="49" charset="-122"/>
              </a:rPr>
              <a:t>) ・ 0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 + 0 = </a:t>
            </a:r>
            <a:r>
              <a:rPr lang="de-DE" i="1" dirty="0">
                <a:solidFill>
                  <a:schemeClr val="tx1"/>
                </a:solidFill>
                <a:latin typeface="Times New Roman" pitchFamily="18" charset="0"/>
                <a:ea typeface="黑体" pitchFamily="49" charset="-122"/>
              </a:rPr>
              <a:t>g</a:t>
            </a:r>
          </a:p>
          <a:p>
            <a:pPr lvl="1">
              <a:buClr>
                <a:srgbClr val="336699"/>
              </a:buClr>
              <a:buSzPct val="70000"/>
              <a:buFont typeface="Calibri" pitchFamily="34" charset="0"/>
              <a:buChar char="❷"/>
            </a:pPr>
            <a:r>
              <a:rPr lang="es-E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计算总错误              </a:t>
            </a:r>
            <a:r>
              <a:rPr lang="es-ES" dirty="0">
                <a:solidFill>
                  <a:schemeClr val="tx1"/>
                </a:solidFill>
                <a:latin typeface="Times New Roman" pitchFamily="18" charset="0"/>
                <a:ea typeface="黑体" pitchFamily="49" charset="-122"/>
              </a:rPr>
              <a:t>     </a:t>
            </a:r>
            <a:r>
              <a:rPr lang="es-ES" i="1" baseline="-25000" dirty="0">
                <a:solidFill>
                  <a:schemeClr val="tx1"/>
                </a:solidFill>
                <a:latin typeface="Times New Roman" pitchFamily="18" charset="0"/>
                <a:ea typeface="黑体" pitchFamily="49" charset="-122"/>
              </a:rPr>
              <a:t>j  </a:t>
            </a:r>
            <a:r>
              <a:rPr lang="el-GR" i="1" dirty="0">
                <a:solidFill>
                  <a:schemeClr val="tx1"/>
                </a:solidFill>
                <a:latin typeface="Times New Roman" pitchFamily="18" charset="0"/>
                <a:ea typeface="黑体" pitchFamily="49" charset="-122"/>
                <a:cs typeface="Times New Roman" pitchFamily="18" charset="0"/>
              </a:rPr>
              <a:t>ϵ</a:t>
            </a:r>
            <a:r>
              <a:rPr lang="de-DE" i="1" dirty="0">
                <a:solidFill>
                  <a:schemeClr val="tx1"/>
                </a:solidFill>
                <a:latin typeface="Times New Roman" pitchFamily="18" charset="0"/>
                <a:ea typeface="黑体" pitchFamily="49" charset="-122"/>
                <a:cs typeface="Times New Roman" pitchFamily="18" charset="0"/>
              </a:rPr>
              <a:t> </a:t>
            </a:r>
            <a:r>
              <a:rPr lang="es-ES" dirty="0">
                <a:solidFill>
                  <a:schemeClr val="tx1"/>
                </a:solidFill>
                <a:latin typeface="Times New Roman" pitchFamily="18" charset="0"/>
                <a:ea typeface="黑体" pitchFamily="49" charset="-122"/>
              </a:rPr>
              <a:t>( </a:t>
            </a:r>
            <a:r>
              <a:rPr lang="es-ES" i="1" dirty="0">
                <a:solidFill>
                  <a:schemeClr val="tx1"/>
                </a:solidFill>
                <a:latin typeface="Times New Roman" pitchFamily="18" charset="0"/>
                <a:ea typeface="黑体" pitchFamily="49" charset="-122"/>
              </a:rPr>
              <a:t>g</a:t>
            </a:r>
            <a:r>
              <a:rPr lang="es-ES" dirty="0">
                <a:solidFill>
                  <a:schemeClr val="tx1"/>
                </a:solidFill>
                <a:latin typeface="Times New Roman" pitchFamily="18" charset="0"/>
                <a:ea typeface="黑体" pitchFamily="49" charset="-122"/>
              </a:rPr>
              <a:t>,</a:t>
            </a:r>
            <a:r>
              <a:rPr lang="az-Cyrl-AZ" dirty="0">
                <a:solidFill>
                  <a:schemeClr val="tx1"/>
                </a:solidFill>
                <a:latin typeface="Times New Roman" pitchFamily="18" charset="0"/>
                <a:ea typeface="黑体" pitchFamily="49" charset="-122"/>
                <a:cs typeface="Times New Roman" pitchFamily="18" charset="0"/>
              </a:rPr>
              <a:t>Ф</a:t>
            </a:r>
            <a:r>
              <a:rPr lang="es-ES" i="1" baseline="-25000" dirty="0">
                <a:solidFill>
                  <a:schemeClr val="tx1"/>
                </a:solidFill>
                <a:latin typeface="Times New Roman" pitchFamily="18" charset="0"/>
                <a:ea typeface="黑体" pitchFamily="49" charset="-122"/>
              </a:rPr>
              <a:t>j</a:t>
            </a:r>
            <a:r>
              <a:rPr lang="es-ES" dirty="0">
                <a:solidFill>
                  <a:schemeClr val="tx1"/>
                </a:solidFill>
                <a:latin typeface="Times New Roman" pitchFamily="18" charset="0"/>
                <a:ea typeface="黑体" pitchFamily="49" charset="-122"/>
              </a:rPr>
              <a:t> )</a:t>
            </a:r>
          </a:p>
          <a:p>
            <a:pPr lvl="1"/>
            <a:r>
              <a:rPr lang="de-DE" dirty="0">
                <a:solidFill>
                  <a:schemeClr val="tx1"/>
                </a:solidFill>
                <a:latin typeface="Times New Roman" pitchFamily="18" charset="0"/>
                <a:ea typeface="黑体" pitchFamily="49" charset="-122"/>
              </a:rPr>
              <a:t>	(1− 1)</a:t>
            </a:r>
            <a:r>
              <a:rPr lang="de-DE" baseline="30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+(0− 1+</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a:t>
            </a:r>
            <a:r>
              <a:rPr lang="de-DE" baseline="30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+(1− 1+</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a:t>
            </a:r>
            <a:r>
              <a:rPr lang="de-DE" baseline="30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+(0 −0)</a:t>
            </a:r>
            <a:r>
              <a:rPr lang="de-DE" baseline="30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+(1 −1)</a:t>
            </a:r>
            <a:r>
              <a:rPr lang="de-DE" baseline="30000" dirty="0">
                <a:solidFill>
                  <a:schemeClr val="tx1"/>
                </a:solidFill>
                <a:latin typeface="Times New Roman" pitchFamily="18" charset="0"/>
                <a:ea typeface="黑体" pitchFamily="49" charset="-122"/>
              </a:rPr>
              <a:t>2 </a:t>
            </a:r>
            <a:r>
              <a:rPr lang="de-DE" dirty="0">
                <a:solidFill>
                  <a:schemeClr val="tx1"/>
                </a:solidFill>
                <a:latin typeface="Times New Roman" pitchFamily="18" charset="0"/>
                <a:ea typeface="黑体" pitchFamily="49" charset="-122"/>
              </a:rPr>
              <a:t>+</a:t>
            </a:r>
          </a:p>
          <a:p>
            <a:pPr lvl="1"/>
            <a:r>
              <a:rPr lang="de-DE" dirty="0">
                <a:solidFill>
                  <a:schemeClr val="tx1"/>
                </a:solidFill>
                <a:latin typeface="Times New Roman" pitchFamily="18" charset="0"/>
                <a:ea typeface="黑体" pitchFamily="49" charset="-122"/>
              </a:rPr>
              <a:t>	(1 − 1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a:t>
            </a:r>
            <a:r>
              <a:rPr lang="de-DE" baseline="30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(0 − </a:t>
            </a:r>
            <a:r>
              <a:rPr lang="de-DE" i="1" dirty="0">
                <a:solidFill>
                  <a:schemeClr val="tx1"/>
                </a:solidFill>
                <a:latin typeface="Times New Roman" pitchFamily="18" charset="0"/>
                <a:ea typeface="黑体" pitchFamily="49" charset="-122"/>
              </a:rPr>
              <a:t>g</a:t>
            </a:r>
            <a:r>
              <a:rPr lang="de-DE" dirty="0">
                <a:solidFill>
                  <a:schemeClr val="tx1"/>
                </a:solidFill>
                <a:latin typeface="Times New Roman" pitchFamily="18" charset="0"/>
                <a:ea typeface="黑体" pitchFamily="49" charset="-122"/>
              </a:rPr>
              <a:t>)</a:t>
            </a:r>
            <a:r>
              <a:rPr lang="de-DE" baseline="30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=3g</a:t>
            </a:r>
            <a:r>
              <a:rPr lang="de-DE" baseline="30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+(1-g)</a:t>
            </a:r>
            <a:r>
              <a:rPr lang="de-DE" baseline="30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=4g</a:t>
            </a:r>
            <a:r>
              <a:rPr lang="de-DE" baseline="30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-2g+1</a:t>
            </a:r>
          </a:p>
          <a:p>
            <a:pPr lvl="1">
              <a:buClr>
                <a:srgbClr val="336699"/>
              </a:buClr>
              <a:buSzPct val="70000"/>
              <a:buFont typeface="Calibri" pitchFamily="34" charset="0"/>
              <a:buChar char="❸"/>
            </a:pPr>
            <a:r>
              <a:rPr lang="en-US" dirty="0">
                <a:solidFill>
                  <a:srgbClr val="0070C0"/>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选择使得总错误最小的</a:t>
            </a:r>
            <a:r>
              <a:rPr lang="en-US" altLang="zh-CN" i="1" dirty="0">
                <a:solidFill>
                  <a:schemeClr val="tx1"/>
                </a:solidFill>
                <a:latin typeface="Times New Roman" pitchFamily="18" charset="0"/>
                <a:ea typeface="黑体" pitchFamily="49" charset="-122"/>
              </a:rPr>
              <a:t>g</a:t>
            </a:r>
            <a:r>
              <a:rPr lang="zh-CN" altLang="en-US" dirty="0">
                <a:solidFill>
                  <a:schemeClr val="tx1"/>
                </a:solidFill>
                <a:latin typeface="Times New Roman" pitchFamily="18" charset="0"/>
                <a:ea typeface="黑体" pitchFamily="49" charset="-122"/>
              </a:rPr>
              <a:t>值</a:t>
            </a:r>
            <a:endParaRPr lang="en-US" dirty="0">
              <a:solidFill>
                <a:schemeClr val="tx1"/>
              </a:solidFill>
              <a:latin typeface="Times New Roman" pitchFamily="18" charset="0"/>
              <a:ea typeface="黑体" pitchFamily="49" charset="-122"/>
            </a:endParaRPr>
          </a:p>
          <a:p>
            <a:pPr lvl="1"/>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求解</a:t>
            </a:r>
            <a:r>
              <a:rPr lang="en-US" altLang="zh-CN" i="1" dirty="0">
                <a:solidFill>
                  <a:schemeClr val="tx1"/>
                </a:solidFill>
                <a:latin typeface="Times New Roman" pitchFamily="18" charset="0"/>
                <a:ea typeface="黑体" pitchFamily="49" charset="-122"/>
              </a:rPr>
              <a:t>g</a:t>
            </a:r>
            <a:r>
              <a:rPr lang="en-US" altLang="zh-CN" dirty="0">
                <a:solidFill>
                  <a:schemeClr val="tx1"/>
                </a:solidFill>
                <a:latin typeface="Times New Roman" pitchFamily="18" charset="0"/>
                <a:ea typeface="黑体" pitchFamily="49" charset="-122"/>
              </a:rPr>
              <a:t>=0.25</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65</a:t>
            </a:fld>
            <a:endParaRPr lang="en-US"/>
          </a:p>
        </p:txBody>
      </p:sp>
      <p:graphicFrame>
        <p:nvGraphicFramePr>
          <p:cNvPr id="7" name="Object 6"/>
          <p:cNvGraphicFramePr>
            <a:graphicFrameLocks noChangeAspect="1"/>
          </p:cNvGraphicFramePr>
          <p:nvPr/>
        </p:nvGraphicFramePr>
        <p:xfrm>
          <a:off x="3627896" y="4429132"/>
          <a:ext cx="455400" cy="396000"/>
        </p:xfrm>
        <a:graphic>
          <a:graphicData uri="http://schemas.openxmlformats.org/presentationml/2006/ole">
            <mc:AlternateContent xmlns:mc="http://schemas.openxmlformats.org/markup-compatibility/2006">
              <mc:Choice xmlns:v="urn:schemas-microsoft-com:vml" Requires="v">
                <p:oleObj spid="_x0000_s1286243" name="Vergelijking" r:id="rId4" imgW="291960" imgH="253800" progId="Equation.3">
                  <p:embed/>
                </p:oleObj>
              </mc:Choice>
              <mc:Fallback>
                <p:oleObj name="Vergelijking" r:id="rId4" imgW="29196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7896" y="4429132"/>
                        <a:ext cx="45540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66</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上一讲回顾</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文本分类中的问题</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基于布尔权重的学习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基于实数权重的学习</a:t>
            </a:r>
            <a:endParaRPr lang="en-US" altLang="zh-CN"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基于序回归的排序学习</a:t>
            </a:r>
            <a:endParaRPr lang="en-US" sz="3400" dirty="0">
              <a:solidFill>
                <a:schemeClr val="accent1">
                  <a:lumMod val="20000"/>
                  <a:lumOff val="80000"/>
                </a:schemeClr>
              </a:solidFill>
              <a:latin typeface="Times New Roman" pitchFamily="18" charset="0"/>
              <a:ea typeface="黑体" pitchFamily="49"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一个简单的机器学习评分的例子</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71768"/>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迄今为止，我们都是考虑一种非常简单的情况，即我们考虑的是布尔相关值的组合</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现在考虑更一般的情况</a:t>
            </a:r>
            <a:endParaRPr lang="en-US" dirty="0">
              <a:solidFill>
                <a:schemeClr val="tx1"/>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一个简单的机器学习评分的例子</a:t>
            </a:r>
            <a:endParaRPr lang="en-US"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74"/>
            <a:ext cx="8643998" cy="52863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n-ea"/>
                <a:ea typeface="+mn-ea"/>
              </a:rPr>
              <a:t>设置</a:t>
            </a:r>
            <a:r>
              <a:rPr lang="en-US" dirty="0">
                <a:solidFill>
                  <a:schemeClr val="tx1"/>
                </a:solidFill>
                <a:latin typeface="+mn-ea"/>
                <a:ea typeface="+mn-ea"/>
              </a:rPr>
              <a:t>: </a:t>
            </a:r>
            <a:r>
              <a:rPr lang="zh-CN" altLang="en-US" dirty="0">
                <a:solidFill>
                  <a:schemeClr val="tx1"/>
                </a:solidFill>
                <a:latin typeface="+mn-ea"/>
                <a:ea typeface="+mn-ea"/>
              </a:rPr>
              <a:t>评分函数是两个因子的线性组合</a:t>
            </a:r>
            <a:r>
              <a:rPr lang="de-DE" dirty="0">
                <a:solidFill>
                  <a:schemeClr val="tx1"/>
                </a:solidFill>
                <a:latin typeface="+mn-ea"/>
                <a:ea typeface="+mn-ea"/>
              </a:rPr>
              <a:t>:</a:t>
            </a:r>
          </a:p>
          <a:p>
            <a:pPr lvl="2">
              <a:spcBef>
                <a:spcPts val="700"/>
              </a:spcBef>
              <a:buClr>
                <a:srgbClr val="336699"/>
              </a:buClr>
              <a:buSzPct val="65000"/>
              <a:buFont typeface="Calibri" pitchFamily="34" charset="0"/>
              <a:buChar char="❶"/>
            </a:pPr>
            <a:r>
              <a:rPr lang="en-US" dirty="0">
                <a:solidFill>
                  <a:schemeClr val="tx1"/>
                </a:solidFill>
                <a:latin typeface="+mn-ea"/>
                <a:ea typeface="+mn-ea"/>
              </a:rPr>
              <a:t>1 </a:t>
            </a:r>
            <a:r>
              <a:rPr lang="zh-CN" altLang="en-US" dirty="0">
                <a:solidFill>
                  <a:schemeClr val="tx1"/>
                </a:solidFill>
                <a:latin typeface="+mn-ea"/>
                <a:ea typeface="+mn-ea"/>
              </a:rPr>
              <a:t>查询和文档的向量空间相似度评分</a:t>
            </a:r>
            <a:r>
              <a:rPr lang="en-US" dirty="0">
                <a:solidFill>
                  <a:schemeClr val="tx1"/>
                </a:solidFill>
                <a:latin typeface="+mn-ea"/>
                <a:ea typeface="+mn-ea"/>
              </a:rPr>
              <a:t> </a:t>
            </a:r>
            <a:r>
              <a:rPr lang="de-DE" dirty="0">
                <a:solidFill>
                  <a:schemeClr val="tx1"/>
                </a:solidFill>
                <a:latin typeface="+mn-ea"/>
                <a:ea typeface="+mn-ea"/>
              </a:rPr>
              <a:t>(</a:t>
            </a:r>
            <a:r>
              <a:rPr lang="zh-CN" altLang="en-US" dirty="0">
                <a:solidFill>
                  <a:schemeClr val="tx1"/>
                </a:solidFill>
                <a:latin typeface="+mn-ea"/>
                <a:ea typeface="+mn-ea"/>
              </a:rPr>
              <a:t>记为</a:t>
            </a:r>
            <a:r>
              <a:rPr lang="de-DE" dirty="0">
                <a:solidFill>
                  <a:schemeClr val="tx1"/>
                </a:solidFill>
                <a:latin typeface="+mn-ea"/>
                <a:ea typeface="+mn-ea"/>
              </a:rPr>
              <a:t> </a:t>
            </a:r>
            <a:r>
              <a:rPr lang="el-GR" i="1" dirty="0">
                <a:solidFill>
                  <a:schemeClr val="tx1"/>
                </a:solidFill>
                <a:latin typeface="+mn-ea"/>
                <a:ea typeface="+mn-ea"/>
              </a:rPr>
              <a:t>α</a:t>
            </a:r>
            <a:r>
              <a:rPr lang="el-GR" dirty="0">
                <a:solidFill>
                  <a:schemeClr val="tx1"/>
                </a:solidFill>
                <a:latin typeface="+mn-ea"/>
                <a:ea typeface="+mn-ea"/>
              </a:rPr>
              <a:t>)</a:t>
            </a:r>
          </a:p>
          <a:p>
            <a:pPr lvl="2">
              <a:spcBef>
                <a:spcPts val="700"/>
              </a:spcBef>
              <a:buClr>
                <a:srgbClr val="336699"/>
              </a:buClr>
              <a:buSzPct val="65000"/>
              <a:buFont typeface="Calibri" pitchFamily="34" charset="0"/>
              <a:buChar char="❷"/>
            </a:pPr>
            <a:r>
              <a:rPr lang="en-US" dirty="0">
                <a:solidFill>
                  <a:schemeClr val="tx1"/>
                </a:solidFill>
                <a:latin typeface="+mn-ea"/>
                <a:ea typeface="+mn-ea"/>
              </a:rPr>
              <a:t>2 </a:t>
            </a:r>
            <a:r>
              <a:rPr lang="zh-CN" altLang="en-US" dirty="0">
                <a:solidFill>
                  <a:schemeClr val="tx1"/>
                </a:solidFill>
                <a:latin typeface="+mn-ea"/>
                <a:ea typeface="+mn-ea"/>
              </a:rPr>
              <a:t>查询词项在文档中存在的最小窗口宽度</a:t>
            </a:r>
            <a:r>
              <a:rPr lang="en-US" dirty="0">
                <a:solidFill>
                  <a:schemeClr val="tx1"/>
                </a:solidFill>
                <a:latin typeface="+mn-ea"/>
                <a:ea typeface="+mn-ea"/>
              </a:rPr>
              <a:t> </a:t>
            </a:r>
            <a:r>
              <a:rPr lang="de-DE" dirty="0">
                <a:solidFill>
                  <a:schemeClr val="tx1"/>
                </a:solidFill>
                <a:latin typeface="+mn-ea"/>
                <a:ea typeface="+mn-ea"/>
              </a:rPr>
              <a:t>(</a:t>
            </a:r>
            <a:r>
              <a:rPr lang="zh-CN" altLang="en-US" dirty="0">
                <a:solidFill>
                  <a:schemeClr val="tx1"/>
                </a:solidFill>
                <a:latin typeface="+mn-ea"/>
                <a:ea typeface="+mn-ea"/>
              </a:rPr>
              <a:t>记为</a:t>
            </a:r>
            <a:r>
              <a:rPr lang="de-DE" dirty="0">
                <a:solidFill>
                  <a:schemeClr val="tx1"/>
                </a:solidFill>
                <a:latin typeface="+mn-ea"/>
                <a:ea typeface="+mn-ea"/>
              </a:rPr>
              <a:t> </a:t>
            </a:r>
            <a:r>
              <a:rPr lang="el-GR" i="1" dirty="0">
                <a:solidFill>
                  <a:schemeClr val="tx1"/>
                </a:solidFill>
                <a:latin typeface="+mn-ea"/>
                <a:ea typeface="+mn-ea"/>
              </a:rPr>
              <a:t>ω</a:t>
            </a:r>
            <a:r>
              <a:rPr lang="el-GR" dirty="0">
                <a:solidFill>
                  <a:schemeClr val="tx1"/>
                </a:solidFill>
                <a:latin typeface="+mn-ea"/>
                <a:ea typeface="+mn-ea"/>
              </a:rPr>
              <a:t>)</a:t>
            </a:r>
          </a:p>
          <a:p>
            <a:pPr lvl="3">
              <a:spcBef>
                <a:spcPts val="700"/>
              </a:spcBef>
              <a:buClr>
                <a:srgbClr val="336699"/>
              </a:buClr>
              <a:buFont typeface="Wingdings" pitchFamily="2" charset="2"/>
              <a:buChar char="§"/>
            </a:pPr>
            <a:r>
              <a:rPr lang="zh-CN" altLang="en-US" sz="2200" dirty="0">
                <a:solidFill>
                  <a:schemeClr val="tx1"/>
                </a:solidFill>
                <a:latin typeface="+mn-ea"/>
                <a:ea typeface="+mn-ea"/>
              </a:rPr>
              <a:t>查询词项的邻近度</a:t>
            </a:r>
            <a:r>
              <a:rPr lang="en-US" altLang="zh-CN" sz="2200" dirty="0">
                <a:solidFill>
                  <a:schemeClr val="tx1"/>
                </a:solidFill>
                <a:latin typeface="+mn-ea"/>
                <a:ea typeface="+mn-ea"/>
              </a:rPr>
              <a:t>(proximity)</a:t>
            </a:r>
            <a:r>
              <a:rPr lang="zh-CN" altLang="en-US" sz="2200" dirty="0">
                <a:solidFill>
                  <a:schemeClr val="tx1"/>
                </a:solidFill>
                <a:latin typeface="+mn-ea"/>
                <a:ea typeface="+mn-ea"/>
              </a:rPr>
              <a:t>往往对文档的主题相关性具有很强的指示作用</a:t>
            </a:r>
            <a:endParaRPr lang="de-DE" sz="2200" dirty="0">
              <a:solidFill>
                <a:schemeClr val="tx1"/>
              </a:solidFill>
              <a:latin typeface="+mn-ea"/>
              <a:ea typeface="+mn-ea"/>
            </a:endParaRPr>
          </a:p>
          <a:p>
            <a:pPr lvl="3">
              <a:spcBef>
                <a:spcPts val="700"/>
              </a:spcBef>
              <a:buClr>
                <a:srgbClr val="336699"/>
              </a:buClr>
              <a:buFont typeface="Wingdings" pitchFamily="2" charset="2"/>
              <a:buChar char="§"/>
            </a:pPr>
            <a:r>
              <a:rPr lang="zh-CN" altLang="en-US" sz="2200" dirty="0">
                <a:solidFill>
                  <a:schemeClr val="tx1"/>
                </a:solidFill>
                <a:latin typeface="+mn-ea"/>
                <a:ea typeface="+mn-ea"/>
              </a:rPr>
              <a:t>查询词项的邻近度给出了隐式短语的实现</a:t>
            </a:r>
            <a:endParaRPr lang="en-US" altLang="zh-CN" sz="2200" dirty="0">
              <a:solidFill>
                <a:schemeClr val="tx1"/>
              </a:solidFill>
              <a:latin typeface="+mn-ea"/>
              <a:ea typeface="+mn-ea"/>
            </a:endParaRPr>
          </a:p>
          <a:p>
            <a:pPr lvl="3">
              <a:spcBef>
                <a:spcPts val="700"/>
              </a:spcBef>
              <a:buClr>
                <a:srgbClr val="336699"/>
              </a:buClr>
              <a:buFont typeface="Wingdings" pitchFamily="2" charset="2"/>
              <a:buChar char="§"/>
            </a:pPr>
            <a:endParaRPr lang="de-DE" sz="2200"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因此，我们的一个因子取决于查询词项在文档中的词袋统计量，另一个因子取决于邻近度权重</a:t>
            </a:r>
            <a:endParaRPr lang="en-US" dirty="0">
              <a:solidFill>
                <a:schemeClr val="tx1"/>
              </a:solidFill>
              <a:latin typeface="+mn-ea"/>
              <a:ea typeface="+mn-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200" dirty="0">
                <a:solidFill>
                  <a:schemeClr val="tx1"/>
                </a:solidFill>
                <a:latin typeface="Times New Roman" pitchFamily="18" charset="0"/>
                <a:ea typeface="黑体" pitchFamily="49" charset="-122"/>
              </a:rPr>
              <a:t>一个简单的机器学习评分的例子</a:t>
            </a:r>
            <a:endParaRPr lang="en-US" altLang="zh-CN" sz="32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1857388"/>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给定训练集，对每个样例计算</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向量空间余弦相似度</a:t>
            </a:r>
            <a:r>
              <a:rPr lang="de-DE" i="1" dirty="0">
                <a:solidFill>
                  <a:schemeClr val="tx1"/>
                </a:solidFill>
                <a:latin typeface="Times New Roman" pitchFamily="18" charset="0"/>
                <a:ea typeface="黑体" pitchFamily="49" charset="-122"/>
              </a:rPr>
              <a:t> </a:t>
            </a:r>
            <a:r>
              <a:rPr lang="el-GR" i="1" dirty="0">
                <a:solidFill>
                  <a:schemeClr val="tx1"/>
                </a:solidFill>
                <a:latin typeface="Times New Roman" pitchFamily="18" charset="0"/>
                <a:ea typeface="黑体" pitchFamily="49" charset="-122"/>
              </a:rPr>
              <a:t>α</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窗口宽度</a:t>
            </a:r>
            <a:r>
              <a:rPr lang="de-DE" dirty="0">
                <a:solidFill>
                  <a:schemeClr val="tx1"/>
                </a:solidFill>
                <a:latin typeface="Times New Roman" pitchFamily="18" charset="0"/>
                <a:ea typeface="黑体" pitchFamily="49" charset="-122"/>
              </a:rPr>
              <a:t> </a:t>
            </a:r>
            <a:r>
              <a:rPr lang="el-GR" i="1" dirty="0">
                <a:solidFill>
                  <a:schemeClr val="tx1"/>
                </a:solidFill>
                <a:latin typeface="Times New Roman" pitchFamily="18" charset="0"/>
                <a:ea typeface="黑体" pitchFamily="49" charset="-122"/>
              </a:rPr>
              <a:t>ω</a:t>
            </a:r>
          </a:p>
          <a:p>
            <a:r>
              <a:rPr lang="zh-CN" altLang="en-US" dirty="0">
                <a:solidFill>
                  <a:schemeClr val="tx1"/>
                </a:solidFill>
                <a:latin typeface="Times New Roman" pitchFamily="18" charset="0"/>
                <a:ea typeface="黑体" pitchFamily="49" charset="-122"/>
              </a:rPr>
              <a:t>上述结果构成训练集，与前面不同的是，我们引入的是两个实数特征因子</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α</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ω</a:t>
            </a:r>
            <a:r>
              <a:rPr lang="en-US" dirty="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7" name="Table 6"/>
          <p:cNvGraphicFramePr>
            <a:graphicFrameLocks noGrp="1"/>
          </p:cNvGraphicFramePr>
          <p:nvPr/>
        </p:nvGraphicFramePr>
        <p:xfrm>
          <a:off x="285720" y="3357586"/>
          <a:ext cx="8072494" cy="3214686"/>
        </p:xfrm>
        <a:graphic>
          <a:graphicData uri="http://schemas.openxmlformats.org/drawingml/2006/table">
            <a:tbl>
              <a:tblPr firstRow="1" bandRow="1">
                <a:tableStyleId>{5C22544A-7EE6-4342-B048-85BDC9FD1C3A}</a:tableStyleId>
              </a:tblPr>
              <a:tblGrid>
                <a:gridCol w="8072494">
                  <a:extLst>
                    <a:ext uri="{9D8B030D-6E8A-4147-A177-3AD203B41FA5}">
                      <a16:colId xmlns:a16="http://schemas.microsoft.com/office/drawing/2014/main" val="20000"/>
                    </a:ext>
                  </a:extLst>
                </a:gridCol>
              </a:tblGrid>
              <a:tr h="537586">
                <a:tc>
                  <a:txBody>
                    <a:bodyPr/>
                    <a:lstStyle/>
                    <a:p>
                      <a:r>
                        <a:rPr lang="zh-CN" altLang="en-US" sz="2600" b="0" dirty="0">
                          <a:solidFill>
                            <a:schemeClr val="bg1"/>
                          </a:solidFill>
                          <a:latin typeface="Times New Roman" pitchFamily="18" charset="0"/>
                        </a:rPr>
                        <a:t>例子</a:t>
                      </a:r>
                      <a:endParaRPr lang="de-DE" sz="2600" b="0" dirty="0">
                        <a:solidFill>
                          <a:schemeClr val="bg1"/>
                        </a:solidFill>
                        <a:latin typeface="Times New Roman" pitchFamily="18" charset="0"/>
                      </a:endParaRPr>
                    </a:p>
                  </a:txBody>
                  <a:tcPr>
                    <a:solidFill>
                      <a:srgbClr val="2A7041"/>
                    </a:solidFill>
                  </a:tcPr>
                </a:tc>
                <a:extLst>
                  <a:ext uri="{0D108BD9-81ED-4DB2-BD59-A6C34878D82A}">
                    <a16:rowId xmlns:a16="http://schemas.microsoft.com/office/drawing/2014/main" val="10000"/>
                  </a:ext>
                </a:extLst>
              </a:tr>
              <a:tr h="2677100">
                <a:tc>
                  <a:txBody>
                    <a:bodyPr/>
                    <a:lstStyle/>
                    <a:p>
                      <a:pPr marL="336550" indent="-336550">
                        <a:spcBef>
                          <a:spcPts val="700"/>
                        </a:spcBef>
                        <a:buClr>
                          <a:srgbClr val="2A7041"/>
                        </a:buClr>
                        <a:buSzPct val="100000"/>
                        <a:buFont typeface="Wingdings" charset="2"/>
                        <a:buNone/>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400" i="1" baseline="0" dirty="0">
                        <a:solidFill>
                          <a:srgbClr val="000000"/>
                        </a:solidFill>
                        <a:latin typeface="Times New Roman" pitchFamily="18" charset="0"/>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69</a:t>
            </a:fld>
            <a:endParaRPr lang="en-US"/>
          </a:p>
        </p:txBody>
      </p:sp>
      <p:pic>
        <p:nvPicPr>
          <p:cNvPr id="10" name="Picture 9" descr="1518.png"/>
          <p:cNvPicPr>
            <a:picLocks noChangeAspect="1"/>
          </p:cNvPicPr>
          <p:nvPr/>
        </p:nvPicPr>
        <p:blipFill>
          <a:blip r:embed="rId3" cstate="print"/>
          <a:stretch>
            <a:fillRect/>
          </a:stretch>
        </p:blipFill>
        <p:spPr>
          <a:xfrm>
            <a:off x="500034" y="3929066"/>
            <a:ext cx="7630052" cy="257176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3400" dirty="0">
                <a:solidFill>
                  <a:schemeClr val="tx1"/>
                </a:solidFill>
                <a:latin typeface="Times New Roman" pitchFamily="18" charset="0"/>
                <a:ea typeface="黑体" pitchFamily="49" charset="-122"/>
              </a:rPr>
              <a:t>Rocchio</a:t>
            </a:r>
            <a:r>
              <a:rPr lang="zh-CN" altLang="en-US" sz="3400" dirty="0">
                <a:solidFill>
                  <a:schemeClr val="tx1"/>
                </a:solidFill>
                <a:latin typeface="Times New Roman" pitchFamily="18" charset="0"/>
                <a:ea typeface="黑体" pitchFamily="49" charset="-122"/>
              </a:rPr>
              <a:t>算法示意图</a:t>
            </a:r>
            <a:r>
              <a:rPr lang="it-IT" sz="3400" dirty="0">
                <a:solidFill>
                  <a:schemeClr val="tx1"/>
                </a:solidFill>
                <a:latin typeface="Times New Roman" pitchFamily="18" charset="0"/>
                <a:ea typeface="黑体" pitchFamily="49" charset="-122"/>
              </a:rPr>
              <a:t> : a1 = a2, b1 = b2, c1 = c2</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0.png"/>
          <p:cNvPicPr>
            <a:picLocks noChangeAspect="1"/>
          </p:cNvPicPr>
          <p:nvPr/>
        </p:nvPicPr>
        <p:blipFill>
          <a:blip r:embed="rId3" cstate="print"/>
          <a:stretch>
            <a:fillRect/>
          </a:stretch>
        </p:blipFill>
        <p:spPr>
          <a:xfrm>
            <a:off x="928662" y="1643050"/>
            <a:ext cx="5831296" cy="457200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00" cy="1403350"/>
          </a:xfrm>
          <a:prstGeom prst="rect">
            <a:avLst/>
          </a:prstGeom>
          <a:noFill/>
          <a:ln w="9525">
            <a:noFill/>
            <a:round/>
            <a:headEnd/>
            <a:tailEnd/>
          </a:ln>
        </p:spPr>
        <p:txBody>
          <a:bodyPr anchor="b"/>
          <a:lstStyle/>
          <a:p>
            <a:r>
              <a:rPr lang="en-US" sz="3400" dirty="0">
                <a:solidFill>
                  <a:schemeClr val="tx1"/>
                </a:solidFill>
                <a:latin typeface="Times New Roman" pitchFamily="18" charset="0"/>
                <a:ea typeface="黑体" pitchFamily="49" charset="-122"/>
              </a:rPr>
              <a:t>2-D </a:t>
            </a:r>
            <a:r>
              <a:rPr lang="zh-CN" altLang="en-US" sz="3400" dirty="0">
                <a:solidFill>
                  <a:schemeClr val="tx1"/>
                </a:solidFill>
                <a:latin typeface="Times New Roman" pitchFamily="18" charset="0"/>
                <a:ea typeface="黑体" pitchFamily="49" charset="-122"/>
              </a:rPr>
              <a:t>平面上的图展示</a:t>
            </a:r>
            <a:endParaRPr lang="de-DE"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70</a:t>
            </a:fld>
            <a:endParaRPr lang="en-US"/>
          </a:p>
        </p:txBody>
      </p:sp>
      <p:pic>
        <p:nvPicPr>
          <p:cNvPr id="7" name="Picture 6" descr="1519.png"/>
          <p:cNvPicPr>
            <a:picLocks noChangeAspect="1"/>
          </p:cNvPicPr>
          <p:nvPr/>
        </p:nvPicPr>
        <p:blipFill>
          <a:blip r:embed="rId3" cstate="print"/>
          <a:stretch>
            <a:fillRect/>
          </a:stretch>
        </p:blipFill>
        <p:spPr>
          <a:xfrm>
            <a:off x="2000232" y="2285992"/>
            <a:ext cx="4421229" cy="379585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一个简单的机器学习评分的例子</a:t>
            </a:r>
            <a:endParaRPr lang="en-US"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714488"/>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同样，相关记为</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，不相关记为</a:t>
            </a:r>
            <a:r>
              <a:rPr lang="en-US" altLang="zh-CN" dirty="0">
                <a:solidFill>
                  <a:schemeClr val="tx1"/>
                </a:solidFill>
                <a:latin typeface="Times New Roman" pitchFamily="18" charset="0"/>
                <a:ea typeface="黑体" pitchFamily="49" charset="-122"/>
              </a:rPr>
              <a:t>0</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我们的目标是寻找一个评分函数，该函数能够组合特征因子的值，并尽量接近</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或</a:t>
            </a:r>
            <a:r>
              <a:rPr lang="en-US" altLang="zh-CN" dirty="0">
                <a:solidFill>
                  <a:schemeClr val="tx1"/>
                </a:solidFill>
                <a:latin typeface="Times New Roman" pitchFamily="18" charset="0"/>
                <a:ea typeface="黑体" pitchFamily="49" charset="-122"/>
              </a:rPr>
              <a:t>1</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希望该函数的结果尽量与训练集上的结果保持一致</a:t>
            </a:r>
            <a:endParaRPr lang="en-US" dirty="0">
              <a:solidFill>
                <a:schemeClr val="tx1"/>
              </a:solidFill>
              <a:latin typeface="Times New Roman" pitchFamily="18" charset="0"/>
              <a:ea typeface="黑体" pitchFamily="49" charset="-122"/>
            </a:endParaRPr>
          </a:p>
          <a:p>
            <a:pPr>
              <a:spcBef>
                <a:spcPts val="700"/>
              </a:spcBef>
            </a:pPr>
            <a:endParaRPr lang="en-US" dirty="0">
              <a:solidFill>
                <a:schemeClr val="tx1"/>
              </a:solidFill>
              <a:latin typeface="Times New Roman" pitchFamily="18" charset="0"/>
              <a:ea typeface="黑体" pitchFamily="49" charset="-122"/>
            </a:endParaRPr>
          </a:p>
          <a:p>
            <a:pPr>
              <a:spcBef>
                <a:spcPts val="700"/>
              </a:spcBef>
            </a:pPr>
            <a:r>
              <a:rPr lang="zh-CN" altLang="en-US" dirty="0">
                <a:solidFill>
                  <a:schemeClr val="tx1"/>
                </a:solidFill>
                <a:latin typeface="Times New Roman" pitchFamily="18" charset="0"/>
                <a:ea typeface="黑体" pitchFamily="49" charset="-122"/>
              </a:rPr>
              <a:t>    不失一般性，线性分类器可以采用下列通用形式：</a:t>
            </a:r>
            <a:r>
              <a:rPr lang="it-IT" dirty="0">
                <a:solidFill>
                  <a:schemeClr val="tx1"/>
                </a:solidFill>
                <a:latin typeface="Times New Roman" pitchFamily="18" charset="0"/>
                <a:ea typeface="黑体" pitchFamily="49" charset="-122"/>
              </a:rPr>
              <a:t>			</a:t>
            </a:r>
          </a:p>
          <a:p>
            <a:pPr>
              <a:spcBef>
                <a:spcPts val="700"/>
              </a:spcBef>
            </a:pPr>
            <a:r>
              <a:rPr lang="it-IT" i="1" dirty="0">
                <a:solidFill>
                  <a:schemeClr val="tx1"/>
                </a:solidFill>
                <a:latin typeface="Times New Roman" pitchFamily="18" charset="0"/>
                <a:ea typeface="黑体" pitchFamily="49" charset="-122"/>
              </a:rPr>
              <a:t>          Score</a:t>
            </a:r>
            <a:r>
              <a:rPr lang="it-IT" dirty="0">
                <a:solidFill>
                  <a:schemeClr val="tx1"/>
                </a:solidFill>
                <a:latin typeface="Times New Roman" pitchFamily="18" charset="0"/>
                <a:ea typeface="黑体" pitchFamily="49" charset="-122"/>
              </a:rPr>
              <a:t>(</a:t>
            </a:r>
            <a:r>
              <a:rPr lang="it-IT" i="1" dirty="0">
                <a:solidFill>
                  <a:schemeClr val="tx1"/>
                </a:solidFill>
                <a:latin typeface="Times New Roman" pitchFamily="18" charset="0"/>
                <a:ea typeface="黑体" pitchFamily="49" charset="-122"/>
              </a:rPr>
              <a:t>d</a:t>
            </a:r>
            <a:r>
              <a:rPr lang="it-IT" dirty="0">
                <a:solidFill>
                  <a:schemeClr val="tx1"/>
                </a:solidFill>
                <a:latin typeface="Times New Roman" pitchFamily="18" charset="0"/>
                <a:ea typeface="黑体" pitchFamily="49" charset="-122"/>
              </a:rPr>
              <a:t>, </a:t>
            </a:r>
            <a:r>
              <a:rPr lang="it-IT" i="1" dirty="0">
                <a:solidFill>
                  <a:schemeClr val="tx1"/>
                </a:solidFill>
                <a:latin typeface="Times New Roman" pitchFamily="18" charset="0"/>
                <a:ea typeface="黑体" pitchFamily="49" charset="-122"/>
              </a:rPr>
              <a:t>q</a:t>
            </a:r>
            <a:r>
              <a:rPr lang="it-IT" dirty="0">
                <a:solidFill>
                  <a:schemeClr val="tx1"/>
                </a:solidFill>
                <a:latin typeface="Times New Roman" pitchFamily="18" charset="0"/>
                <a:ea typeface="黑体" pitchFamily="49" charset="-122"/>
              </a:rPr>
              <a:t>) = </a:t>
            </a:r>
            <a:r>
              <a:rPr lang="it-IT" i="1" dirty="0">
                <a:solidFill>
                  <a:schemeClr val="tx1"/>
                </a:solidFill>
                <a:latin typeface="Times New Roman" pitchFamily="18" charset="0"/>
                <a:ea typeface="黑体" pitchFamily="49" charset="-122"/>
              </a:rPr>
              <a:t>Score</a:t>
            </a:r>
            <a:r>
              <a:rPr lang="it-IT" dirty="0">
                <a:solidFill>
                  <a:schemeClr val="tx1"/>
                </a:solidFill>
                <a:latin typeface="Times New Roman" pitchFamily="18" charset="0"/>
                <a:ea typeface="黑体" pitchFamily="49" charset="-122"/>
              </a:rPr>
              <a:t>(</a:t>
            </a:r>
            <a:r>
              <a:rPr lang="it-IT" i="1" dirty="0">
                <a:solidFill>
                  <a:schemeClr val="tx1"/>
                </a:solidFill>
                <a:latin typeface="Times New Roman" pitchFamily="18" charset="0"/>
                <a:ea typeface="黑体" pitchFamily="49" charset="-122"/>
              </a:rPr>
              <a:t>α</a:t>
            </a:r>
            <a:r>
              <a:rPr lang="it-IT" dirty="0">
                <a:solidFill>
                  <a:schemeClr val="tx1"/>
                </a:solidFill>
                <a:latin typeface="Times New Roman" pitchFamily="18" charset="0"/>
                <a:ea typeface="黑体" pitchFamily="49" charset="-122"/>
              </a:rPr>
              <a:t>, </a:t>
            </a:r>
            <a:r>
              <a:rPr lang="it-IT" i="1" dirty="0">
                <a:solidFill>
                  <a:schemeClr val="tx1"/>
                </a:solidFill>
                <a:latin typeface="Times New Roman" pitchFamily="18" charset="0"/>
                <a:ea typeface="黑体" pitchFamily="49" charset="-122"/>
              </a:rPr>
              <a:t>ω</a:t>
            </a:r>
            <a:r>
              <a:rPr lang="it-IT" dirty="0">
                <a:solidFill>
                  <a:schemeClr val="tx1"/>
                </a:solidFill>
                <a:latin typeface="Times New Roman" pitchFamily="18" charset="0"/>
                <a:ea typeface="黑体" pitchFamily="49" charset="-122"/>
              </a:rPr>
              <a:t>) = </a:t>
            </a:r>
            <a:r>
              <a:rPr lang="it-IT" i="1" dirty="0">
                <a:solidFill>
                  <a:schemeClr val="tx1"/>
                </a:solidFill>
                <a:latin typeface="Times New Roman" pitchFamily="18" charset="0"/>
                <a:ea typeface="黑体" pitchFamily="49" charset="-122"/>
              </a:rPr>
              <a:t>aα</a:t>
            </a:r>
            <a:r>
              <a:rPr lang="it-IT" dirty="0">
                <a:solidFill>
                  <a:schemeClr val="tx1"/>
                </a:solidFill>
                <a:latin typeface="Times New Roman" pitchFamily="18" charset="0"/>
                <a:ea typeface="黑体" pitchFamily="49" charset="-122"/>
              </a:rPr>
              <a:t> +</a:t>
            </a:r>
            <a:r>
              <a:rPr lang="it-IT" i="1" dirty="0">
                <a:solidFill>
                  <a:schemeClr val="tx1"/>
                </a:solidFill>
                <a:latin typeface="Times New Roman" pitchFamily="18" charset="0"/>
                <a:ea typeface="黑体" pitchFamily="49" charset="-122"/>
              </a:rPr>
              <a:t> bω </a:t>
            </a:r>
            <a:r>
              <a:rPr lang="it-IT" dirty="0">
                <a:solidFill>
                  <a:schemeClr val="tx1"/>
                </a:solidFill>
                <a:latin typeface="Times New Roman" pitchFamily="18" charset="0"/>
                <a:ea typeface="黑体" pitchFamily="49" charset="-122"/>
              </a:rPr>
              <a:t>+ </a:t>
            </a:r>
            <a:r>
              <a:rPr lang="it-IT" i="1" dirty="0">
                <a:solidFill>
                  <a:schemeClr val="tx1"/>
                </a:solidFill>
                <a:latin typeface="Times New Roman" pitchFamily="18" charset="0"/>
                <a:ea typeface="黑体" pitchFamily="49" charset="-122"/>
              </a:rPr>
              <a:t>c</a:t>
            </a:r>
            <a:r>
              <a:rPr lang="it-IT" dirty="0">
                <a:solidFill>
                  <a:schemeClr val="tx1"/>
                </a:solidFill>
                <a:latin typeface="Times New Roman" pitchFamily="18" charset="0"/>
                <a:ea typeface="黑体" pitchFamily="49" charset="-122"/>
              </a:rPr>
              <a:t>,				 (7)</a:t>
            </a:r>
          </a:p>
          <a:p>
            <a:pPr>
              <a:spcBef>
                <a:spcPts val="700"/>
              </a:spcBef>
            </a:pPr>
            <a:endParaRPr lang="en-US" altLang="zh-CN" dirty="0">
              <a:solidFill>
                <a:schemeClr val="tx1"/>
              </a:solidFill>
              <a:latin typeface="Times New Roman" pitchFamily="18" charset="0"/>
              <a:ea typeface="黑体" pitchFamily="49" charset="-122"/>
            </a:endParaRPr>
          </a:p>
          <a:p>
            <a:pPr>
              <a:spcBef>
                <a:spcPts val="700"/>
              </a:spcBef>
            </a:pPr>
            <a:r>
              <a:rPr lang="zh-CN" altLang="en-US" dirty="0">
                <a:solidFill>
                  <a:schemeClr val="tx1"/>
                </a:solidFill>
                <a:latin typeface="Times New Roman" pitchFamily="18" charset="0"/>
                <a:ea typeface="黑体" pitchFamily="49" charset="-122"/>
              </a:rPr>
              <a:t>    公式中的系数</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a</a:t>
            </a:r>
            <a:r>
              <a:rPr lang="zh-CN" alt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c</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可以从训练语料中学到</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一个简单的机器学习评分的例子</a:t>
            </a:r>
            <a:endParaRPr lang="en-US"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314" y="2143116"/>
            <a:ext cx="4786314" cy="37147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zh-CN" sz="2800" dirty="0">
                <a:solidFill>
                  <a:schemeClr val="tx1"/>
                </a:solidFill>
                <a:latin typeface="Times New Roman" pitchFamily="18" charset="0"/>
                <a:ea typeface="黑体" pitchFamily="49" charset="-122"/>
              </a:rPr>
              <a:t>函数</a:t>
            </a:r>
            <a:r>
              <a:rPr lang="en-US" altLang="zh-CN" sz="2800" i="1" dirty="0">
                <a:solidFill>
                  <a:schemeClr val="tx1"/>
                </a:solidFill>
                <a:latin typeface="Times New Roman" pitchFamily="18" charset="0"/>
                <a:ea typeface="黑体" pitchFamily="49" charset="-122"/>
              </a:rPr>
              <a:t>Score</a:t>
            </a:r>
            <a:r>
              <a:rPr lang="en-US" altLang="zh-CN" sz="2800" dirty="0">
                <a:solidFill>
                  <a:schemeClr val="tx1"/>
                </a:solidFill>
                <a:latin typeface="Times New Roman" pitchFamily="18" charset="0"/>
                <a:ea typeface="黑体" pitchFamily="49" charset="-122"/>
              </a:rPr>
              <a:t>(</a:t>
            </a:r>
            <a:r>
              <a:rPr lang="en-US" altLang="zh-CN" sz="2800" i="1" dirty="0" err="1">
                <a:solidFill>
                  <a:schemeClr val="tx1"/>
                </a:solidFill>
                <a:latin typeface="Times New Roman" pitchFamily="18" charset="0"/>
                <a:ea typeface="黑体" pitchFamily="49" charset="-122"/>
              </a:rPr>
              <a:t>α</a:t>
            </a:r>
            <a:r>
              <a:rPr lang="en-US" altLang="zh-CN" sz="2800" dirty="0" err="1">
                <a:solidFill>
                  <a:schemeClr val="tx1"/>
                </a:solidFill>
                <a:latin typeface="Times New Roman" pitchFamily="18" charset="0"/>
                <a:ea typeface="黑体" pitchFamily="49" charset="-122"/>
              </a:rPr>
              <a:t>,</a:t>
            </a:r>
            <a:r>
              <a:rPr lang="en-US" altLang="zh-CN" sz="2800" i="1" dirty="0" err="1">
                <a:solidFill>
                  <a:schemeClr val="tx1"/>
                </a:solidFill>
                <a:latin typeface="Times New Roman" pitchFamily="18" charset="0"/>
                <a:ea typeface="黑体" pitchFamily="49" charset="-122"/>
              </a:rPr>
              <a:t>ω</a:t>
            </a:r>
            <a:r>
              <a:rPr lang="en-US" altLang="zh-CN" sz="2800" dirty="0">
                <a:solidFill>
                  <a:schemeClr val="tx1"/>
                </a:solidFill>
                <a:latin typeface="Times New Roman" pitchFamily="18" charset="0"/>
                <a:ea typeface="黑体" pitchFamily="49" charset="-122"/>
              </a:rPr>
              <a:t>)</a:t>
            </a:r>
            <a:r>
              <a:rPr lang="zh-CN" altLang="zh-CN" sz="2800" dirty="0">
                <a:solidFill>
                  <a:schemeClr val="tx1"/>
                </a:solidFill>
                <a:latin typeface="Times New Roman" pitchFamily="18" charset="0"/>
                <a:ea typeface="黑体" pitchFamily="49" charset="-122"/>
              </a:rPr>
              <a:t>可以看成悬挂在</a:t>
            </a:r>
            <a:r>
              <a:rPr lang="zh-CN" altLang="en-US" sz="2800" dirty="0">
                <a:solidFill>
                  <a:schemeClr val="tx1"/>
                </a:solidFill>
                <a:latin typeface="Times New Roman" pitchFamily="18" charset="0"/>
                <a:ea typeface="黑体" pitchFamily="49" charset="-122"/>
              </a:rPr>
              <a:t>右</a:t>
            </a:r>
            <a:r>
              <a:rPr lang="zh-CN" altLang="zh-CN" sz="2800" dirty="0">
                <a:solidFill>
                  <a:schemeClr val="tx1"/>
                </a:solidFill>
                <a:latin typeface="Times New Roman" pitchFamily="18" charset="0"/>
                <a:ea typeface="黑体" pitchFamily="49" charset="-122"/>
              </a:rPr>
              <a:t>图上空的一个</a:t>
            </a:r>
            <a:r>
              <a:rPr lang="zh-CN" altLang="en-US" sz="2800" dirty="0">
                <a:solidFill>
                  <a:schemeClr val="tx1"/>
                </a:solidFill>
                <a:latin typeface="Times New Roman" pitchFamily="18" charset="0"/>
                <a:ea typeface="黑体" pitchFamily="49" charset="-122"/>
              </a:rPr>
              <a:t>曲</a:t>
            </a:r>
            <a:r>
              <a:rPr lang="zh-CN" altLang="zh-CN" sz="2800" dirty="0">
                <a:solidFill>
                  <a:schemeClr val="tx1"/>
                </a:solidFill>
                <a:latin typeface="Times New Roman" pitchFamily="18" charset="0"/>
                <a:ea typeface="黑体" pitchFamily="49" charset="-122"/>
              </a:rPr>
              <a:t>面</a:t>
            </a:r>
            <a:endParaRPr lang="en-US" altLang="zh-CN" sz="28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zh-CN" sz="2800" dirty="0">
                <a:solidFill>
                  <a:schemeClr val="tx1"/>
                </a:solidFill>
                <a:latin typeface="Times New Roman" pitchFamily="18" charset="0"/>
                <a:ea typeface="黑体" pitchFamily="49" charset="-122"/>
              </a:rPr>
              <a:t>理想情况下，该</a:t>
            </a:r>
            <a:r>
              <a:rPr lang="zh-CN" altLang="en-US" sz="2800" dirty="0">
                <a:solidFill>
                  <a:schemeClr val="tx1"/>
                </a:solidFill>
                <a:latin typeface="Times New Roman" pitchFamily="18" charset="0"/>
                <a:ea typeface="黑体" pitchFamily="49" charset="-122"/>
              </a:rPr>
              <a:t>曲</a:t>
            </a:r>
            <a:r>
              <a:rPr lang="zh-CN" altLang="zh-CN" sz="2800" dirty="0">
                <a:solidFill>
                  <a:schemeClr val="tx1"/>
                </a:solidFill>
                <a:latin typeface="Times New Roman" pitchFamily="18" charset="0"/>
                <a:ea typeface="黑体" pitchFamily="49" charset="-122"/>
              </a:rPr>
              <a:t>面在</a:t>
            </a:r>
            <a:r>
              <a:rPr lang="en-US" altLang="zh-CN" sz="2800" dirty="0">
                <a:solidFill>
                  <a:schemeClr val="tx1"/>
                </a:solidFill>
                <a:latin typeface="Times New Roman" pitchFamily="18" charset="0"/>
                <a:ea typeface="黑体" pitchFamily="49" charset="-122"/>
              </a:rPr>
              <a:t>R</a:t>
            </a:r>
            <a:r>
              <a:rPr lang="zh-CN" altLang="zh-CN" sz="2800" dirty="0">
                <a:solidFill>
                  <a:schemeClr val="tx1"/>
                </a:solidFill>
                <a:latin typeface="Times New Roman" pitchFamily="18" charset="0"/>
                <a:ea typeface="黑体" pitchFamily="49" charset="-122"/>
              </a:rPr>
              <a:t>表示的点之上的函数值接近于</a:t>
            </a:r>
            <a:r>
              <a:rPr lang="en-US" altLang="zh-CN" sz="2800" dirty="0">
                <a:solidFill>
                  <a:schemeClr val="tx1"/>
                </a:solidFill>
                <a:latin typeface="Times New Roman" pitchFamily="18" charset="0"/>
                <a:ea typeface="黑体" pitchFamily="49" charset="-122"/>
              </a:rPr>
              <a:t>1</a:t>
            </a:r>
            <a:r>
              <a:rPr lang="zh-CN" altLang="zh-CN" sz="2800" dirty="0">
                <a:solidFill>
                  <a:schemeClr val="tx1"/>
                </a:solidFill>
                <a:latin typeface="Times New Roman" pitchFamily="18" charset="0"/>
                <a:ea typeface="黑体" pitchFamily="49" charset="-122"/>
              </a:rPr>
              <a:t>，而在</a:t>
            </a:r>
            <a:r>
              <a:rPr lang="en-US" altLang="zh-CN" sz="2800" dirty="0">
                <a:solidFill>
                  <a:schemeClr val="tx1"/>
                </a:solidFill>
                <a:latin typeface="Times New Roman" pitchFamily="18" charset="0"/>
                <a:ea typeface="黑体" pitchFamily="49" charset="-122"/>
              </a:rPr>
              <a:t>N</a:t>
            </a:r>
            <a:r>
              <a:rPr lang="zh-CN" altLang="zh-CN" sz="2800" dirty="0">
                <a:solidFill>
                  <a:schemeClr val="tx1"/>
                </a:solidFill>
                <a:latin typeface="Times New Roman" pitchFamily="18" charset="0"/>
                <a:ea typeface="黑体" pitchFamily="49" charset="-122"/>
              </a:rPr>
              <a:t>表示的点之上的函数值接近于</a:t>
            </a:r>
            <a:r>
              <a:rPr lang="en-US" altLang="zh-CN" sz="2800" dirty="0">
                <a:solidFill>
                  <a:schemeClr val="tx1"/>
                </a:solidFill>
                <a:latin typeface="Times New Roman" pitchFamily="18" charset="0"/>
                <a:ea typeface="黑体" pitchFamily="49" charset="-122"/>
              </a:rPr>
              <a:t>0</a:t>
            </a:r>
            <a:endParaRPr lang="de-DE" sz="2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72</a:t>
            </a:fld>
            <a:endParaRPr lang="en-US"/>
          </a:p>
        </p:txBody>
      </p:sp>
      <p:pic>
        <p:nvPicPr>
          <p:cNvPr id="7" name="Picture 6" descr="1519.png"/>
          <p:cNvPicPr>
            <a:picLocks noChangeAspect="1"/>
          </p:cNvPicPr>
          <p:nvPr/>
        </p:nvPicPr>
        <p:blipFill>
          <a:blip r:embed="rId3" cstate="print"/>
          <a:stretch>
            <a:fillRect/>
          </a:stretch>
        </p:blipFill>
        <p:spPr>
          <a:xfrm>
            <a:off x="4776049" y="2143116"/>
            <a:ext cx="3910751" cy="335758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一个简单的机器学习评分的例子</a:t>
            </a:r>
            <a:endParaRPr lang="en-US"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4786314" cy="466513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黑体" pitchFamily="49" charset="-122"/>
              </a:rPr>
              <a:t>引入阈值</a:t>
            </a:r>
            <a:r>
              <a:rPr lang="en-US" sz="2800" dirty="0">
                <a:solidFill>
                  <a:schemeClr val="tx1"/>
                </a:solidFill>
                <a:latin typeface="Times New Roman" pitchFamily="18" charset="0"/>
                <a:ea typeface="黑体" pitchFamily="49" charset="-122"/>
              </a:rPr>
              <a:t> θ</a:t>
            </a:r>
          </a:p>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黑体" pitchFamily="49" charset="-122"/>
              </a:rPr>
              <a:t>如果</a:t>
            </a:r>
            <a:r>
              <a:rPr lang="en-US" sz="2800" i="1" dirty="0">
                <a:solidFill>
                  <a:schemeClr val="tx1"/>
                </a:solidFill>
                <a:latin typeface="Times New Roman" pitchFamily="18" charset="0"/>
                <a:ea typeface="黑体" pitchFamily="49" charset="-122"/>
              </a:rPr>
              <a:t>Score</a:t>
            </a:r>
            <a:r>
              <a:rPr lang="en-US" sz="2800" dirty="0">
                <a:solidFill>
                  <a:schemeClr val="tx1"/>
                </a:solidFill>
                <a:latin typeface="Times New Roman" pitchFamily="18" charset="0"/>
                <a:ea typeface="黑体" pitchFamily="49" charset="-122"/>
              </a:rPr>
              <a:t>(</a:t>
            </a:r>
            <a:r>
              <a:rPr lang="en-US" sz="2800" i="1" dirty="0">
                <a:solidFill>
                  <a:schemeClr val="tx1"/>
                </a:solidFill>
                <a:latin typeface="Times New Roman" pitchFamily="18" charset="0"/>
                <a:ea typeface="黑体" pitchFamily="49" charset="-122"/>
              </a:rPr>
              <a:t>α</a:t>
            </a:r>
            <a:r>
              <a:rPr lang="en-US" sz="2800" dirty="0">
                <a:solidFill>
                  <a:schemeClr val="tx1"/>
                </a:solidFill>
                <a:latin typeface="Times New Roman" pitchFamily="18" charset="0"/>
                <a:ea typeface="黑体" pitchFamily="49" charset="-122"/>
              </a:rPr>
              <a:t>, </a:t>
            </a:r>
            <a:r>
              <a:rPr lang="en-US" sz="2800" i="1" dirty="0">
                <a:solidFill>
                  <a:schemeClr val="tx1"/>
                </a:solidFill>
                <a:latin typeface="Times New Roman" pitchFamily="18" charset="0"/>
                <a:ea typeface="黑体" pitchFamily="49" charset="-122"/>
              </a:rPr>
              <a:t>ω</a:t>
            </a:r>
            <a:r>
              <a:rPr lang="en-US" sz="2800" dirty="0">
                <a:solidFill>
                  <a:schemeClr val="tx1"/>
                </a:solidFill>
                <a:latin typeface="Times New Roman" pitchFamily="18" charset="0"/>
                <a:ea typeface="黑体" pitchFamily="49" charset="-122"/>
              </a:rPr>
              <a:t>) &gt; θ, </a:t>
            </a:r>
            <a:r>
              <a:rPr lang="zh-CN" altLang="en-US" sz="2800" dirty="0">
                <a:solidFill>
                  <a:schemeClr val="tx1"/>
                </a:solidFill>
                <a:latin typeface="Times New Roman" pitchFamily="18" charset="0"/>
                <a:ea typeface="黑体" pitchFamily="49" charset="-122"/>
              </a:rPr>
              <a:t>则认为文档相关，否则认为不相关</a:t>
            </a:r>
            <a:endParaRPr lang="de-DE" sz="2800"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黑体" pitchFamily="49" charset="-122"/>
              </a:rPr>
              <a:t>从前面的</a:t>
            </a:r>
            <a:r>
              <a:rPr lang="en-US" sz="2800" dirty="0">
                <a:solidFill>
                  <a:schemeClr val="tx1"/>
                </a:solidFill>
                <a:latin typeface="Times New Roman" pitchFamily="18" charset="0"/>
                <a:ea typeface="黑体" pitchFamily="49" charset="-122"/>
              </a:rPr>
              <a:t> SVM</a:t>
            </a:r>
            <a:r>
              <a:rPr lang="zh-CN" altLang="en-US" sz="2800" dirty="0">
                <a:solidFill>
                  <a:schemeClr val="tx1"/>
                </a:solidFill>
                <a:latin typeface="Times New Roman" pitchFamily="18" charset="0"/>
                <a:ea typeface="黑体" pitchFamily="49" charset="-122"/>
              </a:rPr>
              <a:t>我们可以知道</a:t>
            </a:r>
            <a:r>
              <a:rPr lang="en-US" sz="2800" dirty="0">
                <a:solidFill>
                  <a:schemeClr val="tx1"/>
                </a:solidFill>
                <a:latin typeface="Times New Roman" pitchFamily="18" charset="0"/>
                <a:ea typeface="黑体" pitchFamily="49" charset="-122"/>
              </a:rPr>
              <a:t>, </a:t>
            </a:r>
            <a:r>
              <a:rPr lang="en-US" sz="2800" i="1" dirty="0">
                <a:solidFill>
                  <a:schemeClr val="tx1"/>
                </a:solidFill>
                <a:latin typeface="Times New Roman" pitchFamily="18" charset="0"/>
                <a:ea typeface="黑体" pitchFamily="49" charset="-122"/>
              </a:rPr>
              <a:t>Score</a:t>
            </a:r>
            <a:r>
              <a:rPr lang="en-US" sz="2800" dirty="0">
                <a:solidFill>
                  <a:schemeClr val="tx1"/>
                </a:solidFill>
                <a:latin typeface="Times New Roman" pitchFamily="18" charset="0"/>
                <a:ea typeface="黑体" pitchFamily="49" charset="-122"/>
              </a:rPr>
              <a:t>(</a:t>
            </a:r>
            <a:r>
              <a:rPr lang="en-US" sz="2800" i="1" dirty="0">
                <a:solidFill>
                  <a:schemeClr val="tx1"/>
                </a:solidFill>
                <a:latin typeface="Times New Roman" pitchFamily="18" charset="0"/>
                <a:ea typeface="黑体" pitchFamily="49" charset="-122"/>
              </a:rPr>
              <a:t>α</a:t>
            </a:r>
            <a:r>
              <a:rPr lang="en-US" sz="2800" dirty="0">
                <a:solidFill>
                  <a:schemeClr val="tx1"/>
                </a:solidFill>
                <a:latin typeface="Times New Roman" pitchFamily="18" charset="0"/>
                <a:ea typeface="黑体" pitchFamily="49" charset="-122"/>
              </a:rPr>
              <a:t>, </a:t>
            </a:r>
            <a:r>
              <a:rPr lang="en-US" sz="2800" i="1" dirty="0">
                <a:solidFill>
                  <a:schemeClr val="tx1"/>
                </a:solidFill>
                <a:latin typeface="Times New Roman" pitchFamily="18" charset="0"/>
                <a:ea typeface="黑体" pitchFamily="49" charset="-122"/>
              </a:rPr>
              <a:t>ω</a:t>
            </a:r>
            <a:r>
              <a:rPr lang="en-US" sz="2800" dirty="0">
                <a:solidFill>
                  <a:schemeClr val="tx1"/>
                </a:solidFill>
                <a:latin typeface="Times New Roman" pitchFamily="18" charset="0"/>
                <a:ea typeface="黑体" pitchFamily="49" charset="-122"/>
              </a:rPr>
              <a:t>) = θ </a:t>
            </a:r>
            <a:r>
              <a:rPr lang="zh-CN" altLang="en-US" sz="2800" dirty="0">
                <a:solidFill>
                  <a:schemeClr val="tx1"/>
                </a:solidFill>
                <a:latin typeface="Times New Roman" pitchFamily="18" charset="0"/>
                <a:ea typeface="黑体" pitchFamily="49" charset="-122"/>
              </a:rPr>
              <a:t>的点构成一条直线</a:t>
            </a:r>
            <a:r>
              <a:rPr lang="de-DE" sz="2800" dirty="0">
                <a:solidFill>
                  <a:schemeClr val="tx1"/>
                </a:solidFill>
                <a:latin typeface="Times New Roman" pitchFamily="18" charset="0"/>
                <a:ea typeface="黑体" pitchFamily="49" charset="-122"/>
              </a:rPr>
              <a:t> (</a:t>
            </a:r>
            <a:r>
              <a:rPr lang="zh-CN" altLang="en-US" sz="2800" dirty="0">
                <a:solidFill>
                  <a:schemeClr val="tx1"/>
                </a:solidFill>
                <a:latin typeface="Times New Roman" pitchFamily="18" charset="0"/>
                <a:ea typeface="黑体" pitchFamily="49" charset="-122"/>
              </a:rPr>
              <a:t>图中虚线</a:t>
            </a:r>
            <a:r>
              <a:rPr lang="de-DE" sz="2800" dirty="0">
                <a:solidFill>
                  <a:schemeClr val="tx1"/>
                </a:solidFill>
                <a:latin typeface="Times New Roman" pitchFamily="18" charset="0"/>
                <a:ea typeface="黑体" pitchFamily="49" charset="-122"/>
              </a:rPr>
              <a:t>) → </a:t>
            </a:r>
            <a:r>
              <a:rPr lang="zh-CN" altLang="en-US" sz="2800" dirty="0">
                <a:solidFill>
                  <a:schemeClr val="tx1"/>
                </a:solidFill>
                <a:latin typeface="Times New Roman" pitchFamily="18" charset="0"/>
                <a:ea typeface="黑体" pitchFamily="49" charset="-122"/>
              </a:rPr>
              <a:t>它能将相关和不相关文档线性地分开</a:t>
            </a:r>
            <a:endParaRPr lang="de-DE" sz="2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73</a:t>
            </a:fld>
            <a:endParaRPr lang="en-US"/>
          </a:p>
        </p:txBody>
      </p:sp>
      <p:pic>
        <p:nvPicPr>
          <p:cNvPr id="7" name="Picture 6" descr="1519.png"/>
          <p:cNvPicPr>
            <a:picLocks noChangeAspect="1"/>
          </p:cNvPicPr>
          <p:nvPr/>
        </p:nvPicPr>
        <p:blipFill>
          <a:blip r:embed="rId3" cstate="print"/>
          <a:stretch>
            <a:fillRect/>
          </a:stretch>
        </p:blipFill>
        <p:spPr>
          <a:xfrm>
            <a:off x="4714876" y="2143116"/>
            <a:ext cx="3910751" cy="335758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一个简单的机器学习评分的例子</a:t>
            </a:r>
            <a:endParaRPr lang="en-US"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74"/>
            <a:ext cx="8358246" cy="4500594"/>
          </a:xfrm>
          <a:prstGeom prst="rect">
            <a:avLst/>
          </a:prstGeom>
          <a:noFill/>
          <a:ln w="9525">
            <a:noFill/>
            <a:round/>
            <a:headEnd/>
            <a:tailEnd/>
          </a:ln>
        </p:spPr>
        <p:txBody>
          <a:bodyPr/>
          <a:lstStyle/>
          <a:p>
            <a:r>
              <a:rPr lang="zh-CN" altLang="en-US" dirty="0">
                <a:solidFill>
                  <a:schemeClr val="tx1"/>
                </a:solidFill>
                <a:latin typeface="+mn-ea"/>
                <a:ea typeface="+mn-ea"/>
              </a:rPr>
              <a:t>因此，给定训练集情况下判定相关</a:t>
            </a:r>
            <a:r>
              <a:rPr lang="en-US" altLang="zh-CN" dirty="0">
                <a:solidFill>
                  <a:schemeClr val="tx1"/>
                </a:solidFill>
                <a:latin typeface="+mn-ea"/>
                <a:ea typeface="+mn-ea"/>
              </a:rPr>
              <a:t>/</a:t>
            </a:r>
            <a:r>
              <a:rPr lang="zh-CN" altLang="en-US" dirty="0">
                <a:solidFill>
                  <a:schemeClr val="tx1"/>
                </a:solidFill>
                <a:latin typeface="+mn-ea"/>
                <a:ea typeface="+mn-ea"/>
              </a:rPr>
              <a:t>不相关的问题就转变成一个学习问题，如前面提到，相当于学习一条能够将训练集中相关文档和不相关文档分开的虚线</a:t>
            </a:r>
            <a:endParaRPr lang="de-DE" dirty="0">
              <a:solidFill>
                <a:schemeClr val="tx1"/>
              </a:solidFill>
              <a:latin typeface="+mn-ea"/>
              <a:ea typeface="+mn-ea"/>
            </a:endParaRPr>
          </a:p>
          <a:p>
            <a:pPr lvl="1">
              <a:buClr>
                <a:srgbClr val="336699"/>
              </a:buClr>
              <a:buFont typeface="Wingdings" pitchFamily="2" charset="2"/>
              <a:buChar char="§"/>
            </a:pPr>
            <a:r>
              <a:rPr lang="zh-CN" altLang="en-US" sz="2200" dirty="0">
                <a:solidFill>
                  <a:schemeClr val="tx1"/>
                </a:solidFill>
                <a:latin typeface="+mn-ea"/>
                <a:ea typeface="+mn-ea"/>
              </a:rPr>
              <a:t>在</a:t>
            </a:r>
            <a:r>
              <a:rPr lang="en-US" sz="2200" i="1" dirty="0">
                <a:solidFill>
                  <a:schemeClr val="tx1"/>
                </a:solidFill>
                <a:latin typeface="+mn-ea"/>
                <a:ea typeface="+mn-ea"/>
              </a:rPr>
              <a:t>α-ω</a:t>
            </a:r>
            <a:r>
              <a:rPr lang="en-US" sz="2200" dirty="0">
                <a:solidFill>
                  <a:schemeClr val="tx1"/>
                </a:solidFill>
                <a:latin typeface="+mn-ea"/>
                <a:ea typeface="+mn-ea"/>
              </a:rPr>
              <a:t> </a:t>
            </a:r>
            <a:r>
              <a:rPr lang="zh-CN" altLang="en-US" sz="2200" dirty="0">
                <a:solidFill>
                  <a:schemeClr val="tx1"/>
                </a:solidFill>
                <a:latin typeface="+mn-ea"/>
                <a:ea typeface="+mn-ea"/>
              </a:rPr>
              <a:t>平面上</a:t>
            </a:r>
            <a:r>
              <a:rPr lang="en-US" sz="2200" dirty="0">
                <a:solidFill>
                  <a:schemeClr val="tx1"/>
                </a:solidFill>
                <a:latin typeface="+mn-ea"/>
                <a:ea typeface="+mn-ea"/>
              </a:rPr>
              <a:t>, </a:t>
            </a:r>
            <a:r>
              <a:rPr lang="zh-CN" altLang="en-US" sz="2200" dirty="0">
                <a:solidFill>
                  <a:schemeClr val="tx1"/>
                </a:solidFill>
                <a:latin typeface="+mn-ea"/>
                <a:ea typeface="+mn-ea"/>
              </a:rPr>
              <a:t>该直线可以写成基于</a:t>
            </a:r>
            <a:r>
              <a:rPr lang="en-US" sz="2200" i="1" dirty="0">
                <a:solidFill>
                  <a:schemeClr val="tx1"/>
                </a:solidFill>
                <a:latin typeface="+mn-ea"/>
                <a:ea typeface="+mn-ea"/>
              </a:rPr>
              <a:t>α</a:t>
            </a:r>
            <a:r>
              <a:rPr lang="en-US" sz="2200" dirty="0">
                <a:solidFill>
                  <a:schemeClr val="tx1"/>
                </a:solidFill>
                <a:latin typeface="+mn-ea"/>
                <a:ea typeface="+mn-ea"/>
              </a:rPr>
              <a:t> </a:t>
            </a:r>
            <a:r>
              <a:rPr lang="zh-CN" altLang="en-US" sz="2200" dirty="0">
                <a:solidFill>
                  <a:schemeClr val="tx1"/>
                </a:solidFill>
                <a:latin typeface="+mn-ea"/>
                <a:ea typeface="+mn-ea"/>
              </a:rPr>
              <a:t>和</a:t>
            </a:r>
            <a:r>
              <a:rPr lang="en-US" sz="2200" i="1" dirty="0">
                <a:solidFill>
                  <a:schemeClr val="tx1"/>
                </a:solidFill>
                <a:latin typeface="+mn-ea"/>
                <a:ea typeface="+mn-ea"/>
              </a:rPr>
              <a:t>ω </a:t>
            </a:r>
            <a:r>
              <a:rPr lang="en-US" sz="2200" dirty="0">
                <a:solidFill>
                  <a:schemeClr val="tx1"/>
                </a:solidFill>
                <a:latin typeface="+mn-ea"/>
                <a:ea typeface="+mn-ea"/>
              </a:rPr>
              <a:t>(</a:t>
            </a:r>
            <a:r>
              <a:rPr lang="zh-CN" altLang="en-US" sz="2200" dirty="0">
                <a:solidFill>
                  <a:schemeClr val="tx1"/>
                </a:solidFill>
                <a:latin typeface="+mn-ea"/>
                <a:ea typeface="+mn-ea"/>
              </a:rPr>
              <a:t>分别表示斜率和截距</a:t>
            </a:r>
            <a:r>
              <a:rPr lang="en-US" sz="2200" dirty="0">
                <a:solidFill>
                  <a:schemeClr val="tx1"/>
                </a:solidFill>
                <a:latin typeface="+mn-ea"/>
                <a:ea typeface="+mn-ea"/>
              </a:rPr>
              <a:t>)</a:t>
            </a:r>
            <a:r>
              <a:rPr lang="zh-CN" altLang="en-US" sz="2200" dirty="0">
                <a:solidFill>
                  <a:schemeClr val="tx1"/>
                </a:solidFill>
                <a:latin typeface="+mn-ea"/>
                <a:ea typeface="+mn-ea"/>
              </a:rPr>
              <a:t>的一个方程</a:t>
            </a:r>
            <a:endParaRPr lang="en-US" sz="2200" dirty="0">
              <a:solidFill>
                <a:schemeClr val="tx1"/>
              </a:solidFill>
              <a:latin typeface="+mn-ea"/>
              <a:ea typeface="+mn-ea"/>
            </a:endParaRPr>
          </a:p>
          <a:p>
            <a:pPr lvl="1">
              <a:buClr>
                <a:srgbClr val="336699"/>
              </a:buClr>
              <a:buFont typeface="Wingdings" pitchFamily="2" charset="2"/>
              <a:buChar char="§"/>
            </a:pPr>
            <a:r>
              <a:rPr lang="zh-CN" altLang="en-US" sz="2200" dirty="0">
                <a:solidFill>
                  <a:schemeClr val="tx1"/>
                </a:solidFill>
                <a:latin typeface="+mn-ea"/>
                <a:ea typeface="+mn-ea"/>
              </a:rPr>
              <a:t>前面已经介绍选择直线的线性分类方法</a:t>
            </a:r>
            <a:endParaRPr lang="de-DE" sz="2200" dirty="0">
              <a:solidFill>
                <a:schemeClr val="tx1"/>
              </a:solidFill>
              <a:latin typeface="+mn-ea"/>
              <a:ea typeface="+mn-ea"/>
            </a:endParaRPr>
          </a:p>
          <a:p>
            <a:pPr lvl="1">
              <a:buClr>
                <a:srgbClr val="336699"/>
              </a:buClr>
              <a:buFont typeface="Wingdings" pitchFamily="2" charset="2"/>
              <a:buChar char="§"/>
            </a:pPr>
            <a:r>
              <a:rPr lang="zh-CN" altLang="en-US" sz="2200" dirty="0">
                <a:solidFill>
                  <a:schemeClr val="tx1"/>
                </a:solidFill>
                <a:latin typeface="+mn-ea"/>
                <a:ea typeface="+mn-ea"/>
              </a:rPr>
              <a:t>如果能够构建大规模训练样例，那么就可以避免手动去调节评分中的参数</a:t>
            </a:r>
            <a:endParaRPr lang="de-DE" sz="2200" dirty="0">
              <a:solidFill>
                <a:schemeClr val="tx1"/>
              </a:solidFill>
              <a:latin typeface="+mn-ea"/>
              <a:ea typeface="+mn-ea"/>
            </a:endParaRPr>
          </a:p>
          <a:p>
            <a:pPr lvl="1">
              <a:buClr>
                <a:srgbClr val="336699"/>
              </a:buClr>
              <a:buFont typeface="Wingdings" pitchFamily="2" charset="2"/>
              <a:buChar char="§"/>
            </a:pPr>
            <a:r>
              <a:rPr lang="zh-CN" altLang="en-US" sz="2200" dirty="0">
                <a:solidFill>
                  <a:schemeClr val="tx1"/>
                </a:solidFill>
                <a:latin typeface="+mn-ea"/>
                <a:ea typeface="+mn-ea"/>
              </a:rPr>
              <a:t>瓶颈： 维护一个合适的有代表性的训练样例需要较大的开销，而且这些样例的相关性判定需要专家来进行</a:t>
            </a:r>
            <a:endParaRPr lang="de-DE" sz="2200" dirty="0">
              <a:solidFill>
                <a:schemeClr val="tx1"/>
              </a:solidFill>
              <a:latin typeface="+mn-ea"/>
              <a:ea typeface="+mn-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基于机器学习的检索结果排序</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857364"/>
            <a:ext cx="8858280"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上面的例子可以很容易地推广到包含多个变量的函数</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除余弦相似度及查询词项窗口之外，存在大量其他的相关性度量方法，如</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PageRank</a:t>
            </a:r>
            <a:r>
              <a:rPr lang="zh-CN" altLang="en-US" dirty="0">
                <a:solidFill>
                  <a:schemeClr val="tx1"/>
                </a:solidFill>
                <a:latin typeface="Times New Roman" pitchFamily="18" charset="0"/>
                <a:ea typeface="黑体" pitchFamily="49" charset="-122"/>
              </a:rPr>
              <a:t>之类的指标、文档时间、域贡献、文档长度等等</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如果训练文档集中的这些指标可以计算出来，加上相关性判定，就可以利用任意数目的指标来学习分类器。</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en-US" sz="3200" dirty="0">
                <a:solidFill>
                  <a:schemeClr val="tx1"/>
                </a:solidFill>
                <a:latin typeface="Times New Roman" pitchFamily="18" charset="0"/>
                <a:ea typeface="黑体" pitchFamily="49" charset="-122"/>
              </a:rPr>
              <a:t>Microsoft Research </a:t>
            </a:r>
            <a:r>
              <a:rPr lang="zh-CN" altLang="en-US" sz="3200" dirty="0">
                <a:solidFill>
                  <a:schemeClr val="tx1"/>
                </a:solidFill>
                <a:latin typeface="Times New Roman" pitchFamily="18" charset="0"/>
                <a:ea typeface="黑体" pitchFamily="49" charset="-122"/>
              </a:rPr>
              <a:t>在</a:t>
            </a:r>
            <a:r>
              <a:rPr lang="de-DE" sz="3200" dirty="0">
                <a:solidFill>
                  <a:schemeClr val="tx1"/>
                </a:solidFill>
                <a:latin typeface="Times New Roman" pitchFamily="18" charset="0"/>
                <a:ea typeface="黑体" pitchFamily="49" charset="-122"/>
              </a:rPr>
              <a:t>2010</a:t>
            </a:r>
            <a:r>
              <a:rPr lang="en-US" sz="3200" dirty="0">
                <a:solidFill>
                  <a:schemeClr val="tx1"/>
                </a:solidFill>
                <a:latin typeface="Times New Roman" pitchFamily="18" charset="0"/>
                <a:ea typeface="黑体" pitchFamily="49" charset="-122"/>
              </a:rPr>
              <a:t>.6.16</a:t>
            </a:r>
            <a:r>
              <a:rPr lang="zh-CN" altLang="en-US" sz="3200" dirty="0">
                <a:solidFill>
                  <a:schemeClr val="tx1"/>
                </a:solidFill>
                <a:latin typeface="Times New Roman" pitchFamily="18" charset="0"/>
                <a:ea typeface="黑体" pitchFamily="49" charset="-122"/>
              </a:rPr>
              <a:t>公布的</a:t>
            </a:r>
            <a:r>
              <a:rPr lang="en-US" altLang="zh-CN" sz="3200" dirty="0">
                <a:solidFill>
                  <a:schemeClr val="tx1"/>
                </a:solidFill>
                <a:latin typeface="Times New Roman" pitchFamily="18" charset="0"/>
                <a:ea typeface="黑体" pitchFamily="49" charset="-122"/>
              </a:rPr>
              <a:t>134</a:t>
            </a:r>
            <a:r>
              <a:rPr lang="zh-CN" altLang="en-US" sz="3200" dirty="0">
                <a:solidFill>
                  <a:schemeClr val="tx1"/>
                </a:solidFill>
                <a:latin typeface="Times New Roman" pitchFamily="18" charset="0"/>
                <a:ea typeface="黑体" pitchFamily="49" charset="-122"/>
              </a:rPr>
              <a:t>个特征</a:t>
            </a:r>
            <a:endParaRPr lang="de-DE" sz="32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4500594"/>
          </a:xfrm>
          <a:prstGeom prst="rect">
            <a:avLst/>
          </a:prstGeom>
          <a:noFill/>
          <a:ln w="9525">
            <a:noFill/>
            <a:round/>
            <a:headEnd/>
            <a:tailEnd/>
          </a:ln>
        </p:spPr>
        <p:txBody>
          <a:bodyPr/>
          <a:lstStyle/>
          <a:p>
            <a:r>
              <a:rPr lang="de-DE" sz="2200" dirty="0">
                <a:solidFill>
                  <a:srgbClr val="0070C0"/>
                </a:solidFill>
                <a:latin typeface="Times New Roman" pitchFamily="18" charset="0"/>
                <a:ea typeface="黑体" pitchFamily="49" charset="-122"/>
                <a:hlinkClick r:id="rId3"/>
              </a:rPr>
              <a:t>http://research.microsoft.com/en-us/projects/mslr/feature.aspx</a:t>
            </a:r>
            <a:endParaRPr lang="de-DE" sz="2200" dirty="0">
              <a:solidFill>
                <a:srgbClr val="0070C0"/>
              </a:solidFill>
              <a:latin typeface="Times New Roman" pitchFamily="18" charset="0"/>
              <a:ea typeface="黑体" pitchFamily="49" charset="-122"/>
            </a:endParaRPr>
          </a:p>
          <a:p>
            <a:r>
              <a:rPr lang="en-US" b="1" dirty="0">
                <a:solidFill>
                  <a:schemeClr val="tx1"/>
                </a:solidFill>
                <a:latin typeface="Times New Roman" pitchFamily="18" charset="0"/>
                <a:ea typeface="黑体" pitchFamily="49" charset="-122"/>
              </a:rPr>
              <a:t>Zones</a:t>
            </a:r>
            <a:r>
              <a:rPr lang="en-US" dirty="0">
                <a:solidFill>
                  <a:schemeClr val="tx1"/>
                </a:solidFill>
                <a:latin typeface="Times New Roman" pitchFamily="18" charset="0"/>
                <a:ea typeface="黑体" pitchFamily="49" charset="-122"/>
              </a:rPr>
              <a:t>: body, anchor, title, </a:t>
            </a:r>
            <a:r>
              <a:rPr lang="en-US" dirty="0" err="1">
                <a:solidFill>
                  <a:schemeClr val="tx1"/>
                </a:solidFill>
                <a:latin typeface="Times New Roman" pitchFamily="18" charset="0"/>
                <a:ea typeface="黑体" pitchFamily="49" charset="-122"/>
              </a:rPr>
              <a:t>url</a:t>
            </a:r>
            <a:r>
              <a:rPr lang="en-US" dirty="0">
                <a:solidFill>
                  <a:schemeClr val="tx1"/>
                </a:solidFill>
                <a:latin typeface="Times New Roman" pitchFamily="18" charset="0"/>
                <a:ea typeface="黑体" pitchFamily="49" charset="-122"/>
              </a:rPr>
              <a:t>, whole document</a:t>
            </a:r>
          </a:p>
          <a:p>
            <a:r>
              <a:rPr lang="en-US" b="1" dirty="0">
                <a:solidFill>
                  <a:schemeClr val="tx1"/>
                </a:solidFill>
                <a:latin typeface="Times New Roman" pitchFamily="18" charset="0"/>
                <a:ea typeface="黑体" pitchFamily="49" charset="-122"/>
              </a:rPr>
              <a:t>Features</a:t>
            </a:r>
            <a:r>
              <a:rPr lang="en-US" dirty="0">
                <a:solidFill>
                  <a:schemeClr val="tx1"/>
                </a:solidFill>
                <a:latin typeface="Times New Roman" pitchFamily="18" charset="0"/>
                <a:ea typeface="黑体" pitchFamily="49" charset="-122"/>
              </a:rPr>
              <a:t>: query term number, query term ratio, stream length,</a:t>
            </a:r>
          </a:p>
          <a:p>
            <a:r>
              <a:rPr lang="en-US" dirty="0" err="1">
                <a:solidFill>
                  <a:schemeClr val="tx1"/>
                </a:solidFill>
                <a:latin typeface="Times New Roman" pitchFamily="18" charset="0"/>
                <a:ea typeface="黑体" pitchFamily="49" charset="-122"/>
              </a:rPr>
              <a:t>idf</a:t>
            </a:r>
            <a:r>
              <a:rPr lang="en-US" dirty="0">
                <a:solidFill>
                  <a:schemeClr val="tx1"/>
                </a:solidFill>
                <a:latin typeface="Times New Roman" pitchFamily="18" charset="0"/>
                <a:ea typeface="黑体" pitchFamily="49" charset="-122"/>
              </a:rPr>
              <a:t>, sum of term frequency, min of term frequency, max of term</a:t>
            </a:r>
          </a:p>
          <a:p>
            <a:r>
              <a:rPr lang="en-US" dirty="0">
                <a:solidFill>
                  <a:schemeClr val="tx1"/>
                </a:solidFill>
                <a:latin typeface="Times New Roman" pitchFamily="18" charset="0"/>
                <a:ea typeface="黑体" pitchFamily="49" charset="-122"/>
              </a:rPr>
              <a:t>frequency, mean of term frequency, variance of term frequency,</a:t>
            </a:r>
          </a:p>
          <a:p>
            <a:r>
              <a:rPr lang="en-US" dirty="0">
                <a:solidFill>
                  <a:schemeClr val="tx1"/>
                </a:solidFill>
                <a:latin typeface="Times New Roman" pitchFamily="18" charset="0"/>
                <a:ea typeface="黑体" pitchFamily="49" charset="-122"/>
              </a:rPr>
              <a:t>sum of stream length normalized term frequency, min of stream</a:t>
            </a:r>
          </a:p>
          <a:p>
            <a:r>
              <a:rPr lang="en-US" dirty="0">
                <a:solidFill>
                  <a:schemeClr val="tx1"/>
                </a:solidFill>
                <a:latin typeface="Times New Roman" pitchFamily="18" charset="0"/>
                <a:ea typeface="黑体" pitchFamily="49" charset="-122"/>
              </a:rPr>
              <a:t>length normalized term frequency, max of stream length</a:t>
            </a:r>
          </a:p>
          <a:p>
            <a:r>
              <a:rPr lang="en-US" dirty="0">
                <a:solidFill>
                  <a:schemeClr val="tx1"/>
                </a:solidFill>
                <a:latin typeface="Times New Roman" pitchFamily="18" charset="0"/>
                <a:ea typeface="黑体" pitchFamily="49" charset="-122"/>
              </a:rPr>
              <a:t>normalized term frequency, mean of stream length normalized term</a:t>
            </a:r>
          </a:p>
          <a:p>
            <a:r>
              <a:rPr lang="en-US" dirty="0">
                <a:solidFill>
                  <a:schemeClr val="tx1"/>
                </a:solidFill>
                <a:latin typeface="Times New Roman" pitchFamily="18" charset="0"/>
                <a:ea typeface="黑体" pitchFamily="49" charset="-122"/>
              </a:rPr>
              <a:t>frequency, variance of stream length normalized term frequency,</a:t>
            </a:r>
          </a:p>
          <a:p>
            <a:r>
              <a:rPr lang="en-US" dirty="0">
                <a:solidFill>
                  <a:schemeClr val="tx1"/>
                </a:solidFill>
                <a:latin typeface="Times New Roman" pitchFamily="18" charset="0"/>
                <a:ea typeface="黑体" pitchFamily="49" charset="-122"/>
              </a:rPr>
              <a:t>sum of </a:t>
            </a:r>
            <a:r>
              <a:rPr lang="en-US" dirty="0" err="1">
                <a:solidFill>
                  <a:schemeClr val="tx1"/>
                </a:solidFill>
                <a:latin typeface="Times New Roman" pitchFamily="18" charset="0"/>
                <a:ea typeface="黑体" pitchFamily="49" charset="-122"/>
              </a:rPr>
              <a:t>tf</a:t>
            </a:r>
            <a:r>
              <a:rPr lang="en-US" dirty="0">
                <a:solidFill>
                  <a:schemeClr val="tx1"/>
                </a:solidFill>
                <a:latin typeface="Times New Roman" pitchFamily="18" charset="0"/>
                <a:ea typeface="黑体" pitchFamily="49" charset="-122"/>
              </a:rPr>
              <a:t>*</a:t>
            </a:r>
            <a:r>
              <a:rPr lang="en-US" dirty="0" err="1">
                <a:solidFill>
                  <a:schemeClr val="tx1"/>
                </a:solidFill>
                <a:latin typeface="Times New Roman" pitchFamily="18" charset="0"/>
                <a:ea typeface="黑体" pitchFamily="49" charset="-122"/>
              </a:rPr>
              <a:t>idf</a:t>
            </a:r>
            <a:r>
              <a:rPr lang="en-US" dirty="0">
                <a:solidFill>
                  <a:schemeClr val="tx1"/>
                </a:solidFill>
                <a:latin typeface="Times New Roman" pitchFamily="18" charset="0"/>
                <a:ea typeface="黑体" pitchFamily="49" charset="-122"/>
              </a:rPr>
              <a:t>, min of </a:t>
            </a:r>
            <a:r>
              <a:rPr lang="en-US" dirty="0" err="1">
                <a:solidFill>
                  <a:schemeClr val="tx1"/>
                </a:solidFill>
                <a:latin typeface="Times New Roman" pitchFamily="18" charset="0"/>
                <a:ea typeface="黑体" pitchFamily="49" charset="-122"/>
              </a:rPr>
              <a:t>tf</a:t>
            </a:r>
            <a:r>
              <a:rPr lang="en-US" dirty="0">
                <a:solidFill>
                  <a:schemeClr val="tx1"/>
                </a:solidFill>
                <a:latin typeface="Times New Roman" pitchFamily="18" charset="0"/>
                <a:ea typeface="黑体" pitchFamily="49" charset="-122"/>
              </a:rPr>
              <a:t>*</a:t>
            </a:r>
            <a:r>
              <a:rPr lang="en-US" dirty="0" err="1">
                <a:solidFill>
                  <a:schemeClr val="tx1"/>
                </a:solidFill>
                <a:latin typeface="Times New Roman" pitchFamily="18" charset="0"/>
                <a:ea typeface="黑体" pitchFamily="49" charset="-122"/>
              </a:rPr>
              <a:t>idf</a:t>
            </a:r>
            <a:r>
              <a:rPr lang="en-US" dirty="0">
                <a:solidFill>
                  <a:schemeClr val="tx1"/>
                </a:solidFill>
                <a:latin typeface="Times New Roman" pitchFamily="18" charset="0"/>
                <a:ea typeface="黑体" pitchFamily="49" charset="-122"/>
              </a:rPr>
              <a:t>, max of </a:t>
            </a:r>
            <a:r>
              <a:rPr lang="en-US" dirty="0" err="1">
                <a:solidFill>
                  <a:schemeClr val="tx1"/>
                </a:solidFill>
                <a:latin typeface="Times New Roman" pitchFamily="18" charset="0"/>
                <a:ea typeface="黑体" pitchFamily="49" charset="-122"/>
              </a:rPr>
              <a:t>tf</a:t>
            </a:r>
            <a:r>
              <a:rPr lang="en-US" dirty="0">
                <a:solidFill>
                  <a:schemeClr val="tx1"/>
                </a:solidFill>
                <a:latin typeface="Times New Roman" pitchFamily="18" charset="0"/>
                <a:ea typeface="黑体" pitchFamily="49" charset="-122"/>
              </a:rPr>
              <a:t>*</a:t>
            </a:r>
            <a:r>
              <a:rPr lang="en-US" dirty="0" err="1">
                <a:solidFill>
                  <a:schemeClr val="tx1"/>
                </a:solidFill>
                <a:latin typeface="Times New Roman" pitchFamily="18" charset="0"/>
                <a:ea typeface="黑体" pitchFamily="49" charset="-122"/>
              </a:rPr>
              <a:t>idf</a:t>
            </a:r>
            <a:r>
              <a:rPr lang="en-US" dirty="0">
                <a:solidFill>
                  <a:schemeClr val="tx1"/>
                </a:solidFill>
                <a:latin typeface="Times New Roman" pitchFamily="18" charset="0"/>
                <a:ea typeface="黑体" pitchFamily="49" charset="-122"/>
              </a:rPr>
              <a:t>, mean of </a:t>
            </a:r>
            <a:r>
              <a:rPr lang="en-US" dirty="0" err="1">
                <a:solidFill>
                  <a:schemeClr val="tx1"/>
                </a:solidFill>
                <a:latin typeface="Times New Roman" pitchFamily="18" charset="0"/>
                <a:ea typeface="黑体" pitchFamily="49" charset="-122"/>
              </a:rPr>
              <a:t>tf</a:t>
            </a:r>
            <a:r>
              <a:rPr lang="en-US" dirty="0">
                <a:solidFill>
                  <a:schemeClr val="tx1"/>
                </a:solidFill>
                <a:latin typeface="Times New Roman" pitchFamily="18" charset="0"/>
                <a:ea typeface="黑体" pitchFamily="49" charset="-122"/>
              </a:rPr>
              <a:t>*</a:t>
            </a:r>
            <a:r>
              <a:rPr lang="en-US" dirty="0" err="1">
                <a:solidFill>
                  <a:schemeClr val="tx1"/>
                </a:solidFill>
                <a:latin typeface="Times New Roman" pitchFamily="18" charset="0"/>
                <a:ea typeface="黑体" pitchFamily="49" charset="-122"/>
              </a:rPr>
              <a:t>idf</a:t>
            </a:r>
            <a:r>
              <a:rPr lang="en-US" dirty="0">
                <a:solidFill>
                  <a:schemeClr val="tx1"/>
                </a:solidFill>
                <a:latin typeface="Times New Roman" pitchFamily="18" charset="0"/>
                <a:ea typeface="黑体" pitchFamily="49" charset="-122"/>
              </a:rPr>
              <a:t>, variance</a:t>
            </a:r>
          </a:p>
          <a:p>
            <a:r>
              <a:rPr lang="en-US" dirty="0">
                <a:solidFill>
                  <a:schemeClr val="tx1"/>
                </a:solidFill>
                <a:latin typeface="Times New Roman" pitchFamily="18" charset="0"/>
                <a:ea typeface="黑体" pitchFamily="49" charset="-122"/>
              </a:rPr>
              <a:t>of </a:t>
            </a:r>
            <a:r>
              <a:rPr lang="en-US" dirty="0" err="1">
                <a:solidFill>
                  <a:schemeClr val="tx1"/>
                </a:solidFill>
                <a:latin typeface="Times New Roman" pitchFamily="18" charset="0"/>
                <a:ea typeface="黑体" pitchFamily="49" charset="-122"/>
              </a:rPr>
              <a:t>tf</a:t>
            </a:r>
            <a:r>
              <a:rPr lang="en-US" dirty="0">
                <a:solidFill>
                  <a:schemeClr val="tx1"/>
                </a:solidFill>
                <a:latin typeface="Times New Roman" pitchFamily="18" charset="0"/>
                <a:ea typeface="黑体" pitchFamily="49" charset="-122"/>
              </a:rPr>
              <a:t>*</a:t>
            </a:r>
            <a:r>
              <a:rPr lang="en-US" dirty="0" err="1">
                <a:solidFill>
                  <a:schemeClr val="tx1"/>
                </a:solidFill>
                <a:latin typeface="Times New Roman" pitchFamily="18" charset="0"/>
                <a:ea typeface="黑体" pitchFamily="49" charset="-122"/>
              </a:rPr>
              <a:t>idf</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boolean</a:t>
            </a:r>
            <a:r>
              <a:rPr lang="en-US" dirty="0">
                <a:solidFill>
                  <a:schemeClr val="tx1"/>
                </a:solidFill>
                <a:latin typeface="Times New Roman" pitchFamily="18" charset="0"/>
                <a:ea typeface="黑体" pitchFamily="49" charset="-122"/>
              </a:rPr>
              <a:t> model, vector space model, BM25, LMIR.ABS,</a:t>
            </a:r>
          </a:p>
          <a:p>
            <a:r>
              <a:rPr lang="en-US" dirty="0">
                <a:solidFill>
                  <a:schemeClr val="tx1"/>
                </a:solidFill>
                <a:latin typeface="Times New Roman" pitchFamily="18" charset="0"/>
                <a:ea typeface="黑体" pitchFamily="49" charset="-122"/>
              </a:rPr>
              <a:t>LMIR.DIR, LMIR.JM, number of slash in </a:t>
            </a:r>
            <a:r>
              <a:rPr lang="en-US" dirty="0" err="1">
                <a:solidFill>
                  <a:schemeClr val="tx1"/>
                </a:solidFill>
                <a:latin typeface="Times New Roman" pitchFamily="18" charset="0"/>
                <a:ea typeface="黑体" pitchFamily="49" charset="-122"/>
              </a:rPr>
              <a:t>url</a:t>
            </a:r>
            <a:r>
              <a:rPr lang="en-US" dirty="0">
                <a:solidFill>
                  <a:schemeClr val="tx1"/>
                </a:solidFill>
                <a:latin typeface="Times New Roman" pitchFamily="18" charset="0"/>
                <a:ea typeface="黑体" pitchFamily="49" charset="-122"/>
              </a:rPr>
              <a:t>, length of </a:t>
            </a:r>
            <a:r>
              <a:rPr lang="en-US" dirty="0" err="1">
                <a:solidFill>
                  <a:schemeClr val="tx1"/>
                </a:solidFill>
                <a:latin typeface="Times New Roman" pitchFamily="18" charset="0"/>
                <a:ea typeface="黑体" pitchFamily="49" charset="-122"/>
              </a:rPr>
              <a:t>url</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inlink</a:t>
            </a:r>
            <a:endParaRPr lang="en-US" dirty="0">
              <a:solidFill>
                <a:schemeClr val="tx1"/>
              </a:solidFill>
              <a:latin typeface="Times New Roman" pitchFamily="18" charset="0"/>
              <a:ea typeface="黑体" pitchFamily="49" charset="-122"/>
            </a:endParaRPr>
          </a:p>
          <a:p>
            <a:r>
              <a:rPr lang="en-US" dirty="0">
                <a:solidFill>
                  <a:schemeClr val="tx1"/>
                </a:solidFill>
                <a:latin typeface="Times New Roman" pitchFamily="18" charset="0"/>
                <a:ea typeface="黑体" pitchFamily="49" charset="-122"/>
              </a:rPr>
              <a:t>number, </a:t>
            </a:r>
            <a:r>
              <a:rPr lang="en-US" dirty="0" err="1">
                <a:solidFill>
                  <a:schemeClr val="tx1"/>
                </a:solidFill>
                <a:latin typeface="Times New Roman" pitchFamily="18" charset="0"/>
                <a:ea typeface="黑体" pitchFamily="49" charset="-122"/>
              </a:rPr>
              <a:t>outlink</a:t>
            </a:r>
            <a:r>
              <a:rPr lang="en-US" dirty="0">
                <a:solidFill>
                  <a:schemeClr val="tx1"/>
                </a:solidFill>
                <a:latin typeface="Times New Roman" pitchFamily="18" charset="0"/>
                <a:ea typeface="黑体" pitchFamily="49" charset="-122"/>
              </a:rPr>
              <a:t> number, </a:t>
            </a:r>
            <a:r>
              <a:rPr lang="en-US" dirty="0" err="1">
                <a:solidFill>
                  <a:schemeClr val="tx1"/>
                </a:solidFill>
                <a:latin typeface="Times New Roman" pitchFamily="18" charset="0"/>
                <a:ea typeface="黑体" pitchFamily="49" charset="-122"/>
              </a:rPr>
              <a:t>PageRank</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SiteRank</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QualityScore</a:t>
            </a:r>
            <a:r>
              <a:rPr lang="en-US" dirty="0">
                <a:solidFill>
                  <a:schemeClr val="tx1"/>
                </a:solidFill>
                <a:latin typeface="Times New Roman" pitchFamily="18" charset="0"/>
                <a:ea typeface="黑体" pitchFamily="49" charset="-122"/>
              </a:rPr>
              <a:t>,</a:t>
            </a:r>
          </a:p>
          <a:p>
            <a:r>
              <a:rPr lang="en-US" dirty="0">
                <a:solidFill>
                  <a:schemeClr val="tx1"/>
                </a:solidFill>
                <a:latin typeface="Times New Roman" pitchFamily="18" charset="0"/>
                <a:ea typeface="黑体" pitchFamily="49" charset="-122"/>
              </a:rPr>
              <a:t>QualityScore2, query-</a:t>
            </a:r>
            <a:r>
              <a:rPr lang="en-US" dirty="0" err="1">
                <a:solidFill>
                  <a:schemeClr val="tx1"/>
                </a:solidFill>
                <a:latin typeface="Times New Roman" pitchFamily="18" charset="0"/>
                <a:ea typeface="黑体" pitchFamily="49" charset="-122"/>
              </a:rPr>
              <a:t>url</a:t>
            </a:r>
            <a:r>
              <a:rPr lang="en-US" dirty="0">
                <a:solidFill>
                  <a:schemeClr val="tx1"/>
                </a:solidFill>
                <a:latin typeface="Times New Roman" pitchFamily="18" charset="0"/>
                <a:ea typeface="黑体" pitchFamily="49" charset="-122"/>
              </a:rPr>
              <a:t> click count, </a:t>
            </a:r>
            <a:r>
              <a:rPr lang="en-US" dirty="0" err="1">
                <a:solidFill>
                  <a:schemeClr val="tx1"/>
                </a:solidFill>
                <a:latin typeface="Times New Roman" pitchFamily="18" charset="0"/>
                <a:ea typeface="黑体" pitchFamily="49" charset="-122"/>
              </a:rPr>
              <a:t>url</a:t>
            </a:r>
            <a:r>
              <a:rPr lang="en-US" dirty="0">
                <a:solidFill>
                  <a:schemeClr val="tx1"/>
                </a:solidFill>
                <a:latin typeface="Times New Roman" pitchFamily="18" charset="0"/>
                <a:ea typeface="黑体" pitchFamily="49" charset="-122"/>
              </a:rPr>
              <a:t> click count, </a:t>
            </a:r>
            <a:r>
              <a:rPr lang="en-US" dirty="0" err="1">
                <a:solidFill>
                  <a:schemeClr val="tx1"/>
                </a:solidFill>
                <a:latin typeface="Times New Roman" pitchFamily="18" charset="0"/>
                <a:ea typeface="黑体" pitchFamily="49" charset="-122"/>
              </a:rPr>
              <a:t>url</a:t>
            </a:r>
            <a:r>
              <a:rPr lang="en-US" dirty="0">
                <a:solidFill>
                  <a:schemeClr val="tx1"/>
                </a:solidFill>
                <a:latin typeface="Times New Roman" pitchFamily="18" charset="0"/>
                <a:ea typeface="黑体" pitchFamily="49" charset="-122"/>
              </a:rPr>
              <a:t> dwell time.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基于机器学习的检索结果排序</a:t>
            </a:r>
            <a:endParaRPr lang="en-US"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28596" y="1643050"/>
            <a:ext cx="8429684" cy="4500594"/>
          </a:xfrm>
          <a:prstGeom prst="rect">
            <a:avLst/>
          </a:prstGeom>
          <a:noFill/>
          <a:ln w="9525">
            <a:noFill/>
            <a:round/>
            <a:headEnd/>
            <a:tailEnd/>
          </a:ln>
        </p:spPr>
        <p:txBody>
          <a:bodyPr/>
          <a:lstStyle/>
          <a:p>
            <a:pPr>
              <a:spcBef>
                <a:spcPts val="700"/>
              </a:spcBef>
              <a:buClr>
                <a:srgbClr val="336699"/>
              </a:buClr>
            </a:pPr>
            <a:r>
              <a:rPr lang="zh-CN" altLang="en-US" dirty="0">
                <a:solidFill>
                  <a:schemeClr val="tx1"/>
                </a:solidFill>
                <a:latin typeface="Times New Roman" pitchFamily="18" charset="0"/>
                <a:ea typeface="黑体" pitchFamily="49" charset="-122"/>
              </a:rPr>
              <a:t>然而，利用上述方法来进行</a:t>
            </a:r>
            <a:r>
              <a:rPr lang="en-US" altLang="zh-CN" dirty="0">
                <a:solidFill>
                  <a:schemeClr val="tx1"/>
                </a:solidFill>
                <a:latin typeface="Times New Roman" pitchFamily="18" charset="0"/>
                <a:ea typeface="黑体" pitchFamily="49" charset="-122"/>
              </a:rPr>
              <a:t>IR</a:t>
            </a:r>
            <a:r>
              <a:rPr lang="zh-CN" altLang="en-US" dirty="0">
                <a:solidFill>
                  <a:schemeClr val="tx1"/>
                </a:solidFill>
                <a:latin typeface="Times New Roman" pitchFamily="18" charset="0"/>
                <a:ea typeface="黑体" pitchFamily="49" charset="-122"/>
              </a:rPr>
              <a:t>的排序未必是正确的问题处理方法</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统计学家通常将问题分成分类问题</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预测一个类别型变量</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和回归问题</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预测一个实数型变量</a:t>
            </a:r>
            <a:r>
              <a:rPr lang="en-US"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在这两者之间，有一个特别的称为序回归</a:t>
            </a:r>
            <a:r>
              <a:rPr lang="en-US" altLang="zh-CN" dirty="0">
                <a:solidFill>
                  <a:schemeClr val="tx1"/>
                </a:solidFill>
                <a:latin typeface="Times New Roman" pitchFamily="18" charset="0"/>
                <a:ea typeface="黑体" pitchFamily="49" charset="-122"/>
              </a:rPr>
              <a:t>(</a:t>
            </a:r>
            <a:r>
              <a:rPr lang="en-US" b="1" dirty="0">
                <a:solidFill>
                  <a:schemeClr val="tx1"/>
                </a:solidFill>
                <a:latin typeface="Times New Roman" pitchFamily="18" charset="0"/>
                <a:ea typeface="黑体" pitchFamily="49" charset="-122"/>
              </a:rPr>
              <a:t>ordinal regression)</a:t>
            </a:r>
            <a:r>
              <a:rPr lang="zh-CN" altLang="en-US" b="1" dirty="0">
                <a:solidFill>
                  <a:schemeClr val="tx1"/>
                </a:solidFill>
                <a:latin typeface="Times New Roman" pitchFamily="18" charset="0"/>
                <a:ea typeface="黑体" pitchFamily="49" charset="-122"/>
              </a:rPr>
              <a:t>的领域，其目标是预测一个序</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基于机器学习的</a:t>
            </a:r>
            <a:r>
              <a:rPr lang="en-US" dirty="0">
                <a:solidFill>
                  <a:schemeClr val="tx1"/>
                </a:solidFill>
                <a:latin typeface="Times New Roman" pitchFamily="18" charset="0"/>
                <a:ea typeface="黑体" pitchFamily="49" charset="-122"/>
              </a:rPr>
              <a:t>Ad hoc</a:t>
            </a:r>
            <a:r>
              <a:rPr lang="zh-CN" altLang="en-US" dirty="0">
                <a:solidFill>
                  <a:schemeClr val="tx1"/>
                </a:solidFill>
                <a:latin typeface="Times New Roman" pitchFamily="18" charset="0"/>
                <a:ea typeface="黑体" pitchFamily="49" charset="-122"/>
              </a:rPr>
              <a:t>检索可以看成是一个序回归问题，这是因为检索的目标是，给定</a:t>
            </a:r>
            <a:r>
              <a:rPr lang="en-US" altLang="zh-CN" dirty="0">
                <a:solidFill>
                  <a:schemeClr val="tx1"/>
                </a:solidFill>
                <a:latin typeface="Times New Roman" pitchFamily="18" charset="0"/>
                <a:ea typeface="黑体" pitchFamily="49" charset="-122"/>
              </a:rPr>
              <a:t>q</a:t>
            </a:r>
            <a:r>
              <a:rPr lang="zh-CN" altLang="en-US" dirty="0">
                <a:solidFill>
                  <a:schemeClr val="tx1"/>
                </a:solidFill>
                <a:latin typeface="Times New Roman" pitchFamily="18" charset="0"/>
                <a:ea typeface="黑体" pitchFamily="49" charset="-122"/>
              </a:rPr>
              <a:t>的情况下，对所有的文档进行排序</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78</a:t>
            </a:fld>
            <a:endParaRPr lang="en-US" dirty="0"/>
          </a:p>
        </p:txBody>
      </p:sp>
      <p:sp>
        <p:nvSpPr>
          <p:cNvPr id="80899" name="Text Box 3"/>
          <p:cNvSpPr txBox="1">
            <a:spLocks noChangeArrowheads="1"/>
          </p:cNvSpPr>
          <p:nvPr/>
        </p:nvSpPr>
        <p:spPr bwMode="auto">
          <a:xfrm>
            <a:off x="138113" y="1628800"/>
            <a:ext cx="9005887" cy="5229200"/>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上一讲回顾</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支持向量机</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文本分类中的问题</a:t>
            </a:r>
            <a:endParaRPr lang="en-US"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基于布尔权重的学习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chemeClr val="accent1">
                    <a:lumMod val="20000"/>
                    <a:lumOff val="80000"/>
                  </a:schemeClr>
                </a:solidFill>
                <a:latin typeface="Times New Roman" pitchFamily="18" charset="0"/>
                <a:ea typeface="黑体" pitchFamily="49" charset="-122"/>
              </a:rPr>
              <a:t>基于实数权重的学习</a:t>
            </a:r>
            <a:endParaRPr lang="en-US" altLang="zh-CN" sz="3400" dirty="0">
              <a:solidFill>
                <a:schemeClr val="accent1">
                  <a:lumMod val="20000"/>
                  <a:lumOff val="80000"/>
                </a:schemeClr>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400" dirty="0">
                <a:solidFill>
                  <a:srgbClr val="336699"/>
                </a:solidFill>
                <a:latin typeface="Times New Roman" pitchFamily="18" charset="0"/>
                <a:ea typeface="黑体" pitchFamily="49" charset="-122"/>
              </a:rPr>
              <a:t>基于序回归的排序学习</a:t>
            </a:r>
            <a:endParaRPr lang="en-US" sz="3400" dirty="0">
              <a:solidFill>
                <a:srgbClr val="336699"/>
              </a:solidFill>
              <a:latin typeface="Times New Roman" pitchFamily="18" charset="0"/>
              <a:ea typeface="黑体" pitchFamily="49"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将</a:t>
            </a:r>
            <a:r>
              <a:rPr lang="en-US" altLang="zh-CN" sz="3600" dirty="0">
                <a:solidFill>
                  <a:schemeClr val="tx1"/>
                </a:solidFill>
                <a:latin typeface="Times New Roman" pitchFamily="18" charset="0"/>
                <a:ea typeface="黑体" pitchFamily="49" charset="-122"/>
              </a:rPr>
              <a:t>IR</a:t>
            </a:r>
            <a:r>
              <a:rPr lang="zh-CN" altLang="en-US" sz="3600" dirty="0">
                <a:solidFill>
                  <a:schemeClr val="tx1"/>
                </a:solidFill>
                <a:latin typeface="Times New Roman" pitchFamily="18" charset="0"/>
                <a:ea typeface="黑体" pitchFamily="49" charset="-122"/>
              </a:rPr>
              <a:t>排序问题看成序回归</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98"/>
            <a:ext cx="8858280" cy="5429264"/>
          </a:xfrm>
          <a:prstGeom prst="rect">
            <a:avLst/>
          </a:prstGeom>
          <a:noFill/>
          <a:ln w="9525">
            <a:noFill/>
            <a:round/>
            <a:headEnd/>
            <a:tailEnd/>
          </a:ln>
        </p:spPr>
        <p:txBody>
          <a:bodyPr/>
          <a:lstStyle/>
          <a:p>
            <a:pPr lvl="1">
              <a:spcBef>
                <a:spcPts val="700"/>
              </a:spcBef>
            </a:pPr>
            <a:r>
              <a:rPr lang="zh-CN" altLang="en-US" dirty="0">
                <a:solidFill>
                  <a:schemeClr val="tx1"/>
                </a:solidFill>
                <a:latin typeface="Times New Roman" pitchFamily="18" charset="0"/>
                <a:ea typeface="黑体" pitchFamily="49" charset="-122"/>
              </a:rPr>
              <a:t>为什么将</a:t>
            </a:r>
            <a:r>
              <a:rPr lang="en-US" altLang="zh-CN" dirty="0">
                <a:solidFill>
                  <a:schemeClr val="tx1"/>
                </a:solidFill>
                <a:latin typeface="Times New Roman" pitchFamily="18" charset="0"/>
                <a:ea typeface="黑体" pitchFamily="49" charset="-122"/>
              </a:rPr>
              <a:t>IR</a:t>
            </a:r>
            <a:r>
              <a:rPr lang="zh-CN" altLang="en-US" dirty="0">
                <a:solidFill>
                  <a:schemeClr val="tx1"/>
                </a:solidFill>
                <a:latin typeface="Times New Roman" pitchFamily="18" charset="0"/>
                <a:ea typeface="黑体" pitchFamily="49" charset="-122"/>
              </a:rPr>
              <a:t>排序问题看成一个序回归问题？</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对于同一查询，文档之间可以按照相对得分排序即可，并不一定要求每篇文档有一个全局的绝对得分</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因此，只需要一个排序，而不要得到相关度的绝对得分，问题空间可以减小</a:t>
            </a:r>
            <a:endParaRPr lang="en-US" sz="2200" dirty="0">
              <a:solidFill>
                <a:schemeClr val="tx1"/>
              </a:solidFill>
              <a:latin typeface="Times New Roman" pitchFamily="18" charset="0"/>
              <a:ea typeface="黑体" pitchFamily="49" charset="-122"/>
            </a:endParaRPr>
          </a:p>
          <a:p>
            <a:pPr lvl="1">
              <a:spcBef>
                <a:spcPts val="700"/>
              </a:spcBef>
            </a:pPr>
            <a:r>
              <a:rPr lang="zh-CN" altLang="en-US" dirty="0">
                <a:solidFill>
                  <a:schemeClr val="tx1"/>
                </a:solidFill>
                <a:latin typeface="Times New Roman" pitchFamily="18" charset="0"/>
                <a:ea typeface="黑体" pitchFamily="49" charset="-122"/>
              </a:rPr>
              <a:t>这对于</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检索来说特别重要，</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检索中排名最高的一些结果非常重要</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500034" y="4786322"/>
          <a:ext cx="7858180" cy="1275716"/>
        </p:xfrm>
        <a:graphic>
          <a:graphicData uri="http://schemas.openxmlformats.org/drawingml/2006/table">
            <a:tbl>
              <a:tblPr firstRow="1" bandRow="1">
                <a:tableStyleId>{5C22544A-7EE6-4342-B048-85BDC9FD1C3A}</a:tableStyleId>
              </a:tblPr>
              <a:tblGrid>
                <a:gridCol w="7858180">
                  <a:extLst>
                    <a:ext uri="{9D8B030D-6E8A-4147-A177-3AD203B41FA5}">
                      <a16:colId xmlns:a16="http://schemas.microsoft.com/office/drawing/2014/main" val="20000"/>
                    </a:ext>
                  </a:extLst>
                </a:gridCol>
              </a:tblGrid>
              <a:tr h="5137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200" b="0" kern="1200" dirty="0">
                          <a:solidFill>
                            <a:schemeClr val="bg1"/>
                          </a:solidFill>
                          <a:latin typeface="Times New Roman" pitchFamily="18" charset="0"/>
                          <a:ea typeface="+mn-ea"/>
                          <a:cs typeface="+mn-cs"/>
                        </a:rPr>
                        <a:t>利用结构化</a:t>
                      </a:r>
                      <a:r>
                        <a:rPr lang="de-DE" sz="2200" b="0" kern="1200" dirty="0">
                          <a:solidFill>
                            <a:schemeClr val="bg1"/>
                          </a:solidFill>
                          <a:latin typeface="Times New Roman" pitchFamily="18" charset="0"/>
                          <a:ea typeface="+mn-ea"/>
                          <a:cs typeface="+mn-cs"/>
                        </a:rPr>
                        <a:t>SVM </a:t>
                      </a:r>
                      <a:r>
                        <a:rPr lang="zh-CN" altLang="en-US" sz="2200" b="0" kern="1200" dirty="0">
                          <a:solidFill>
                            <a:schemeClr val="bg1"/>
                          </a:solidFill>
                          <a:latin typeface="Times New Roman" pitchFamily="18" charset="0"/>
                          <a:ea typeface="+mn-ea"/>
                          <a:cs typeface="+mn-cs"/>
                        </a:rPr>
                        <a:t>进行</a:t>
                      </a:r>
                      <a:r>
                        <a:rPr lang="de-DE" sz="2200" b="0" kern="1200" dirty="0">
                          <a:solidFill>
                            <a:schemeClr val="bg1"/>
                          </a:solidFill>
                          <a:latin typeface="Times New Roman" pitchFamily="18" charset="0"/>
                          <a:ea typeface="+mn-ea"/>
                          <a:cs typeface="+mn-cs"/>
                        </a:rPr>
                        <a:t>IR</a:t>
                      </a:r>
                      <a:r>
                        <a:rPr lang="zh-CN" altLang="en-US" sz="2200" b="0" kern="1200" dirty="0">
                          <a:solidFill>
                            <a:schemeClr val="bg1"/>
                          </a:solidFill>
                          <a:latin typeface="Times New Roman" pitchFamily="18" charset="0"/>
                          <a:ea typeface="+mn-ea"/>
                          <a:cs typeface="+mn-cs"/>
                        </a:rPr>
                        <a:t>排序</a:t>
                      </a:r>
                      <a:endParaRPr lang="de-DE" sz="2200" b="0" kern="120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513716">
                <a:tc>
                  <a:txBody>
                    <a:bodyPr/>
                    <a:lstStyle/>
                    <a:p>
                      <a:r>
                        <a:rPr lang="zh-CN" altLang="en-US" sz="2200" kern="1200" dirty="0">
                          <a:solidFill>
                            <a:schemeClr val="tx1"/>
                          </a:solidFill>
                          <a:latin typeface="Times New Roman" pitchFamily="18" charset="0"/>
                          <a:ea typeface="+mn-ea"/>
                          <a:cs typeface="+mn-cs"/>
                        </a:rPr>
                        <a:t>利用结构化</a:t>
                      </a:r>
                      <a:r>
                        <a:rPr lang="en-US" altLang="zh-CN" sz="2200" kern="1200" dirty="0">
                          <a:solidFill>
                            <a:schemeClr val="tx1"/>
                          </a:solidFill>
                          <a:latin typeface="Times New Roman" pitchFamily="18" charset="0"/>
                          <a:ea typeface="+mn-ea"/>
                          <a:cs typeface="+mn-cs"/>
                        </a:rPr>
                        <a:t>SVM</a:t>
                      </a:r>
                      <a:r>
                        <a:rPr lang="zh-CN" altLang="en-US" sz="2200" kern="1200" dirty="0">
                          <a:solidFill>
                            <a:schemeClr val="tx1"/>
                          </a:solidFill>
                          <a:latin typeface="Times New Roman" pitchFamily="18" charset="0"/>
                          <a:ea typeface="+mn-ea"/>
                          <a:cs typeface="+mn-cs"/>
                        </a:rPr>
                        <a:t>框架可以处理</a:t>
                      </a:r>
                      <a:r>
                        <a:rPr lang="en-US" altLang="zh-CN" sz="2200" kern="1200" dirty="0">
                          <a:solidFill>
                            <a:schemeClr val="tx1"/>
                          </a:solidFill>
                          <a:latin typeface="Times New Roman" pitchFamily="18" charset="0"/>
                          <a:ea typeface="+mn-ea"/>
                          <a:cs typeface="+mn-cs"/>
                        </a:rPr>
                        <a:t>IR</a:t>
                      </a:r>
                      <a:r>
                        <a:rPr lang="zh-CN" altLang="en-US" sz="2200" kern="1200" dirty="0">
                          <a:solidFill>
                            <a:schemeClr val="tx1"/>
                          </a:solidFill>
                          <a:latin typeface="Times New Roman" pitchFamily="18" charset="0"/>
                          <a:ea typeface="+mn-ea"/>
                          <a:cs typeface="+mn-cs"/>
                        </a:rPr>
                        <a:t>排序问题，对于一个查询，预测的类别是结果的排序</a:t>
                      </a:r>
                      <a:endParaRPr lang="en-US" sz="2200" kern="1200" dirty="0">
                        <a:solidFill>
                          <a:schemeClr val="tx1"/>
                        </a:solidFill>
                        <a:latin typeface="Times New Roman" pitchFamily="18" charset="0"/>
                        <a:ea typeface="+mn-ea"/>
                        <a:cs typeface="Times New Roman" pitchFamily="16" charset="0"/>
                      </a:endParaRPr>
                    </a:p>
                  </a:txBody>
                  <a:tcPr>
                    <a:solidFill>
                      <a:srgbClr val="E6F2ED"/>
                    </a:solidFill>
                  </a:tcPr>
                </a:tc>
                <a:extLst>
                  <a:ext uri="{0D108BD9-81ED-4DB2-BD59-A6C34878D82A}">
                    <a16:rowId xmlns:a16="http://schemas.microsoft.com/office/drawing/2014/main" val="10001"/>
                  </a:ext>
                </a:extLst>
              </a:tr>
            </a:tbl>
          </a:graphicData>
        </a:graphic>
      </p:graphicFrame>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79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kNN</a:t>
            </a:r>
            <a:r>
              <a:rPr lang="zh-CN" altLang="en-US" sz="3600" dirty="0">
                <a:solidFill>
                  <a:schemeClr val="tx1"/>
                </a:solidFill>
                <a:latin typeface="Times New Roman" pitchFamily="18" charset="0"/>
                <a:ea typeface="黑体" pitchFamily="49" charset="-122"/>
              </a:rPr>
              <a:t>算法</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6500826" y="1714488"/>
            <a:ext cx="2286016" cy="2071702"/>
          </a:xfrm>
          <a:prstGeom prst="rect">
            <a:avLst/>
          </a:prstGeom>
          <a:noFill/>
          <a:ln w="9525">
            <a:noFill/>
            <a:round/>
            <a:headEnd/>
            <a:tailEnd/>
          </a:ln>
        </p:spPr>
        <p:txBody>
          <a:bodyPr/>
          <a:lstStyle/>
          <a:p>
            <a:r>
              <a:rPr lang="zh-CN" altLang="en-US" dirty="0">
                <a:solidFill>
                  <a:srgbClr val="00B050"/>
                </a:solidFill>
                <a:latin typeface="Times New Roman" pitchFamily="18" charset="0"/>
                <a:ea typeface="黑体" pitchFamily="49" charset="-122"/>
              </a:rPr>
              <a:t>对于★ 对应的文档，在</a:t>
            </a:r>
            <a:r>
              <a:rPr lang="de-DE" dirty="0">
                <a:solidFill>
                  <a:srgbClr val="00B050"/>
                </a:solidFill>
                <a:latin typeface="Times New Roman" pitchFamily="18" charset="0"/>
                <a:ea typeface="黑体" pitchFamily="49" charset="-122"/>
              </a:rPr>
              <a:t>1NN</a:t>
            </a:r>
            <a:r>
              <a:rPr lang="zh-CN" altLang="en-US" dirty="0">
                <a:solidFill>
                  <a:srgbClr val="00B050"/>
                </a:solidFill>
                <a:latin typeface="Times New Roman" pitchFamily="18" charset="0"/>
                <a:ea typeface="黑体" pitchFamily="49" charset="-122"/>
              </a:rPr>
              <a:t>和</a:t>
            </a:r>
            <a:r>
              <a:rPr lang="de-DE" dirty="0">
                <a:solidFill>
                  <a:srgbClr val="00B050"/>
                </a:solidFill>
                <a:latin typeface="Times New Roman" pitchFamily="18" charset="0"/>
                <a:ea typeface="黑体" pitchFamily="49" charset="-122"/>
              </a:rPr>
              <a:t> 3NN</a:t>
            </a:r>
            <a:r>
              <a:rPr lang="zh-CN" altLang="en-US" dirty="0">
                <a:solidFill>
                  <a:srgbClr val="00B050"/>
                </a:solidFill>
                <a:latin typeface="Times New Roman" pitchFamily="18" charset="0"/>
                <a:ea typeface="黑体" pitchFamily="49" charset="-122"/>
              </a:rPr>
              <a:t>下，分别应该属于哪个类？</a:t>
            </a:r>
            <a:endParaRPr lang="en-US" sz="8800" dirty="0">
              <a:solidFill>
                <a:srgbClr val="00B05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9.png"/>
          <p:cNvPicPr>
            <a:picLocks noChangeAspect="1"/>
          </p:cNvPicPr>
          <p:nvPr/>
        </p:nvPicPr>
        <p:blipFill>
          <a:blip r:embed="rId3" cstate="print"/>
          <a:stretch>
            <a:fillRect/>
          </a:stretch>
        </p:blipFill>
        <p:spPr>
          <a:xfrm>
            <a:off x="142844" y="1714488"/>
            <a:ext cx="6000792" cy="401499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排序</a:t>
            </a:r>
            <a:r>
              <a:rPr lang="en-US" sz="3600" dirty="0">
                <a:solidFill>
                  <a:schemeClr val="tx1"/>
                </a:solidFill>
                <a:latin typeface="Times New Roman" pitchFamily="18" charset="0"/>
                <a:ea typeface="黑体" pitchFamily="49" charset="-122"/>
              </a:rPr>
              <a:t>SVM</a:t>
            </a:r>
            <a:r>
              <a:rPr lang="zh-CN" altLang="en-US" sz="3600" dirty="0">
                <a:solidFill>
                  <a:schemeClr val="tx1"/>
                </a:solidFill>
                <a:latin typeface="Times New Roman" pitchFamily="18" charset="0"/>
                <a:ea typeface="黑体" pitchFamily="49" charset="-122"/>
              </a:rPr>
              <a:t>的构建</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785926"/>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给定一些已经判定的查询</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对训练集中的每条查询</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我们都有针对该查询的一系列文档集合，这些文档已经由人工按照其与查询的相关度排序</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对每个文档、查询对，构造特征向量</a:t>
            </a:r>
            <a:r>
              <a:rPr lang="en-US"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ψ</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 </a:t>
            </a:r>
            <a:r>
              <a:rPr lang="en-US" i="1" dirty="0">
                <a:solidFill>
                  <a:schemeClr val="tx1"/>
                </a:solidFill>
                <a:latin typeface="Times New Roman" pitchFamily="18" charset="0"/>
                <a:ea typeface="黑体" pitchFamily="49" charset="-122"/>
              </a:rPr>
              <a:t>ψ</a:t>
            </a:r>
            <a:r>
              <a:rPr lang="en-US" dirty="0">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 </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，这里的特征可以采用前面讨论的特征</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对于两篇文档</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i</a:t>
            </a:r>
            <a:r>
              <a:rPr lang="en-US" i="1"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a:t>
            </a:r>
            <a:r>
              <a:rPr lang="en-US" i="1" dirty="0" err="1">
                <a:solidFill>
                  <a:schemeClr val="tx1"/>
                </a:solidFill>
                <a:latin typeface="Times New Roman" pitchFamily="18" charset="0"/>
                <a:ea typeface="黑体" pitchFamily="49" charset="-122"/>
              </a:rPr>
              <a:t>d</a:t>
            </a:r>
            <a:r>
              <a:rPr lang="en-US" i="1" baseline="-25000" dirty="0" err="1">
                <a:solidFill>
                  <a:schemeClr val="tx1"/>
                </a:solidFill>
                <a:latin typeface="Times New Roman" pitchFamily="18" charset="0"/>
                <a:ea typeface="黑体" pitchFamily="49" charset="-122"/>
              </a:rPr>
              <a:t>j</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，可以计算特征向量之间的差异向量：</a:t>
            </a:r>
            <a:r>
              <a:rPr lang="de-DE" dirty="0">
                <a:solidFill>
                  <a:schemeClr val="tx1"/>
                </a:solidFill>
                <a:latin typeface="Times New Roman" pitchFamily="18" charset="0"/>
                <a:ea typeface="黑体" pitchFamily="49" charset="-122"/>
              </a:rPr>
              <a:t>:</a:t>
            </a:r>
          </a:p>
          <a:p>
            <a:pPr lvl="1">
              <a:spcBef>
                <a:spcPts val="700"/>
              </a:spcBef>
              <a:buClr>
                <a:srgbClr val="336699"/>
              </a:buClr>
            </a:pPr>
            <a:r>
              <a:rPr lang="it-IT" dirty="0">
                <a:solidFill>
                  <a:schemeClr val="tx1"/>
                </a:solidFill>
                <a:latin typeface="Times New Roman" pitchFamily="18" charset="0"/>
                <a:ea typeface="黑体" pitchFamily="49" charset="-122"/>
              </a:rPr>
              <a:t>				</a:t>
            </a:r>
            <a:r>
              <a:rPr lang="az-Cyrl-AZ" dirty="0">
                <a:solidFill>
                  <a:schemeClr val="tx1"/>
                </a:solidFill>
                <a:latin typeface="Times New Roman" pitchFamily="18" charset="0"/>
                <a:ea typeface="黑体" pitchFamily="49" charset="-122"/>
                <a:cs typeface="Times New Roman" pitchFamily="18" charset="0"/>
              </a:rPr>
              <a:t>Ф</a:t>
            </a:r>
            <a:r>
              <a:rPr lang="it-IT" dirty="0">
                <a:solidFill>
                  <a:schemeClr val="tx1"/>
                </a:solidFill>
                <a:latin typeface="Times New Roman" pitchFamily="18" charset="0"/>
                <a:ea typeface="黑体" pitchFamily="49" charset="-122"/>
              </a:rPr>
              <a:t>(</a:t>
            </a:r>
            <a:r>
              <a:rPr lang="it-IT" i="1" dirty="0">
                <a:solidFill>
                  <a:schemeClr val="tx1"/>
                </a:solidFill>
                <a:latin typeface="Times New Roman" pitchFamily="18" charset="0"/>
                <a:ea typeface="黑体" pitchFamily="49" charset="-122"/>
              </a:rPr>
              <a:t>d</a:t>
            </a:r>
            <a:r>
              <a:rPr lang="it-IT" i="1" baseline="-25000" dirty="0">
                <a:solidFill>
                  <a:schemeClr val="tx1"/>
                </a:solidFill>
                <a:latin typeface="Times New Roman" pitchFamily="18" charset="0"/>
                <a:ea typeface="黑体" pitchFamily="49" charset="-122"/>
              </a:rPr>
              <a:t>i</a:t>
            </a:r>
            <a:r>
              <a:rPr lang="it-IT" dirty="0">
                <a:solidFill>
                  <a:schemeClr val="tx1"/>
                </a:solidFill>
                <a:latin typeface="Times New Roman" pitchFamily="18" charset="0"/>
                <a:ea typeface="黑体" pitchFamily="49" charset="-122"/>
              </a:rPr>
              <a:t> , </a:t>
            </a:r>
            <a:r>
              <a:rPr lang="it-IT" i="1" dirty="0">
                <a:solidFill>
                  <a:schemeClr val="tx1"/>
                </a:solidFill>
                <a:latin typeface="Times New Roman" pitchFamily="18" charset="0"/>
                <a:ea typeface="黑体" pitchFamily="49" charset="-122"/>
              </a:rPr>
              <a:t>d</a:t>
            </a:r>
            <a:r>
              <a:rPr lang="it-IT" i="1" baseline="-25000" dirty="0">
                <a:solidFill>
                  <a:schemeClr val="tx1"/>
                </a:solidFill>
                <a:latin typeface="Times New Roman" pitchFamily="18" charset="0"/>
                <a:ea typeface="黑体" pitchFamily="49" charset="-122"/>
              </a:rPr>
              <a:t>j</a:t>
            </a:r>
            <a:r>
              <a:rPr lang="it-IT" dirty="0">
                <a:solidFill>
                  <a:schemeClr val="tx1"/>
                </a:solidFill>
                <a:latin typeface="Times New Roman" pitchFamily="18" charset="0"/>
                <a:ea typeface="黑体" pitchFamily="49" charset="-122"/>
              </a:rPr>
              <a:t> ,</a:t>
            </a:r>
            <a:r>
              <a:rPr lang="it-IT" i="1" dirty="0">
                <a:solidFill>
                  <a:schemeClr val="tx1"/>
                </a:solidFill>
                <a:latin typeface="Times New Roman" pitchFamily="18" charset="0"/>
                <a:ea typeface="黑体" pitchFamily="49" charset="-122"/>
              </a:rPr>
              <a:t> q</a:t>
            </a:r>
            <a:r>
              <a:rPr lang="it-IT" dirty="0">
                <a:solidFill>
                  <a:schemeClr val="tx1"/>
                </a:solidFill>
                <a:latin typeface="Times New Roman" pitchFamily="18" charset="0"/>
                <a:ea typeface="黑体" pitchFamily="49" charset="-122"/>
              </a:rPr>
              <a:t>) = </a:t>
            </a:r>
            <a:r>
              <a:rPr lang="it-IT" i="1" dirty="0">
                <a:solidFill>
                  <a:schemeClr val="tx1"/>
                </a:solidFill>
                <a:latin typeface="Times New Roman" pitchFamily="18" charset="0"/>
                <a:ea typeface="黑体" pitchFamily="49" charset="-122"/>
              </a:rPr>
              <a:t>ψ</a:t>
            </a:r>
            <a:r>
              <a:rPr lang="it-IT" dirty="0">
                <a:solidFill>
                  <a:schemeClr val="tx1"/>
                </a:solidFill>
                <a:latin typeface="Times New Roman" pitchFamily="18" charset="0"/>
                <a:ea typeface="黑体" pitchFamily="49" charset="-122"/>
              </a:rPr>
              <a:t>(</a:t>
            </a:r>
            <a:r>
              <a:rPr lang="it-IT" i="1" dirty="0">
                <a:solidFill>
                  <a:schemeClr val="tx1"/>
                </a:solidFill>
                <a:latin typeface="Times New Roman" pitchFamily="18" charset="0"/>
                <a:ea typeface="黑体" pitchFamily="49" charset="-122"/>
              </a:rPr>
              <a:t>d</a:t>
            </a:r>
            <a:r>
              <a:rPr lang="it-IT" i="1" baseline="-25000" dirty="0">
                <a:solidFill>
                  <a:schemeClr val="tx1"/>
                </a:solidFill>
                <a:latin typeface="Times New Roman" pitchFamily="18" charset="0"/>
                <a:ea typeface="黑体" pitchFamily="49" charset="-122"/>
              </a:rPr>
              <a:t>i</a:t>
            </a:r>
            <a:r>
              <a:rPr lang="it-IT" dirty="0">
                <a:solidFill>
                  <a:schemeClr val="tx1"/>
                </a:solidFill>
                <a:latin typeface="Times New Roman" pitchFamily="18" charset="0"/>
                <a:ea typeface="黑体" pitchFamily="49" charset="-122"/>
              </a:rPr>
              <a:t> , </a:t>
            </a:r>
            <a:r>
              <a:rPr lang="it-IT" i="1" dirty="0">
                <a:solidFill>
                  <a:schemeClr val="tx1"/>
                </a:solidFill>
                <a:latin typeface="Times New Roman" pitchFamily="18" charset="0"/>
                <a:ea typeface="黑体" pitchFamily="49" charset="-122"/>
              </a:rPr>
              <a:t>q</a:t>
            </a:r>
            <a:r>
              <a:rPr lang="it-IT" dirty="0">
                <a:solidFill>
                  <a:schemeClr val="tx1"/>
                </a:solidFill>
                <a:latin typeface="Times New Roman" pitchFamily="18" charset="0"/>
                <a:ea typeface="黑体" pitchFamily="49" charset="-122"/>
              </a:rPr>
              <a:t>) − </a:t>
            </a:r>
            <a:r>
              <a:rPr lang="it-IT" i="1" dirty="0">
                <a:solidFill>
                  <a:schemeClr val="tx1"/>
                </a:solidFill>
                <a:latin typeface="Times New Roman" pitchFamily="18" charset="0"/>
                <a:ea typeface="黑体" pitchFamily="49" charset="-122"/>
              </a:rPr>
              <a:t>ψ</a:t>
            </a:r>
            <a:r>
              <a:rPr lang="it-IT" dirty="0">
                <a:solidFill>
                  <a:schemeClr val="tx1"/>
                </a:solidFill>
                <a:latin typeface="Times New Roman" pitchFamily="18" charset="0"/>
                <a:ea typeface="黑体" pitchFamily="49" charset="-122"/>
              </a:rPr>
              <a:t>(</a:t>
            </a:r>
            <a:r>
              <a:rPr lang="it-IT" i="1" dirty="0">
                <a:solidFill>
                  <a:schemeClr val="tx1"/>
                </a:solidFill>
                <a:latin typeface="Times New Roman" pitchFamily="18" charset="0"/>
                <a:ea typeface="黑体" pitchFamily="49" charset="-122"/>
              </a:rPr>
              <a:t>d</a:t>
            </a:r>
            <a:r>
              <a:rPr lang="it-IT" i="1" baseline="-25000" dirty="0">
                <a:solidFill>
                  <a:schemeClr val="tx1"/>
                </a:solidFill>
                <a:latin typeface="Times New Roman" pitchFamily="18" charset="0"/>
                <a:ea typeface="黑体" pitchFamily="49" charset="-122"/>
              </a:rPr>
              <a:t>j</a:t>
            </a:r>
            <a:r>
              <a:rPr lang="it-IT" dirty="0">
                <a:solidFill>
                  <a:schemeClr val="tx1"/>
                </a:solidFill>
                <a:latin typeface="Times New Roman" pitchFamily="18" charset="0"/>
                <a:ea typeface="黑体" pitchFamily="49" charset="-122"/>
              </a:rPr>
              <a:t> , </a:t>
            </a:r>
            <a:r>
              <a:rPr lang="it-IT" i="1" dirty="0">
                <a:solidFill>
                  <a:schemeClr val="tx1"/>
                </a:solidFill>
                <a:latin typeface="Times New Roman" pitchFamily="18" charset="0"/>
                <a:ea typeface="黑体" pitchFamily="49" charset="-122"/>
              </a:rPr>
              <a:t>q</a:t>
            </a:r>
            <a:r>
              <a:rPr lang="it-IT" dirty="0">
                <a:solidFill>
                  <a:schemeClr val="tx1"/>
                </a:solidFill>
                <a:latin typeface="Times New Roman" pitchFamily="18" charset="0"/>
                <a:ea typeface="黑体" pitchFamily="49" charset="-122"/>
              </a:rPr>
              <a:t>) 					(8)</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排序</a:t>
            </a:r>
            <a:r>
              <a:rPr lang="en-US" sz="3600" dirty="0">
                <a:solidFill>
                  <a:schemeClr val="tx1"/>
                </a:solidFill>
                <a:latin typeface="Times New Roman" pitchFamily="18" charset="0"/>
                <a:ea typeface="黑体" pitchFamily="49" charset="-122"/>
              </a:rPr>
              <a:t>SVM</a:t>
            </a:r>
            <a:r>
              <a:rPr lang="zh-CN" altLang="en-US" sz="3600" dirty="0">
                <a:solidFill>
                  <a:schemeClr val="tx1"/>
                </a:solidFill>
                <a:latin typeface="Times New Roman" pitchFamily="18" charset="0"/>
                <a:ea typeface="黑体" pitchFamily="49" charset="-122"/>
              </a:rPr>
              <a:t>的构建</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143116"/>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cs typeface="Times New Roman" pitchFamily="18" charset="0"/>
              </a:rPr>
              <a:t>依据假设，</a:t>
            </a:r>
            <a:r>
              <a:rPr lang="en-US"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i</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a:t>
            </a:r>
            <a:r>
              <a:rPr lang="en-US" i="1" dirty="0" err="1">
                <a:solidFill>
                  <a:schemeClr val="tx1"/>
                </a:solidFill>
                <a:latin typeface="Times New Roman" pitchFamily="18" charset="0"/>
                <a:ea typeface="黑体" pitchFamily="49" charset="-122"/>
                <a:cs typeface="Times New Roman" pitchFamily="18" charset="0"/>
              </a:rPr>
              <a:t>d</a:t>
            </a:r>
            <a:r>
              <a:rPr lang="en-US" baseline="-25000" dirty="0" err="1">
                <a:solidFill>
                  <a:schemeClr val="tx1"/>
                </a:solidFill>
                <a:latin typeface="Times New Roman" pitchFamily="18" charset="0"/>
                <a:ea typeface="黑体" pitchFamily="49" charset="-122"/>
                <a:cs typeface="Times New Roman" pitchFamily="18" charset="0"/>
              </a:rPr>
              <a:t>j</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中的一个更相关</a:t>
            </a:r>
            <a:endParaRPr lang="en-US"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cs typeface="Times New Roman" pitchFamily="18" charset="0"/>
              </a:rPr>
              <a:t>如果</a:t>
            </a:r>
            <a:r>
              <a:rPr lang="en-US"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i</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比</a:t>
            </a:r>
            <a:r>
              <a:rPr lang="en-US"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j</a:t>
            </a:r>
            <a:r>
              <a:rPr lang="zh-CN" altLang="en-US" dirty="0">
                <a:solidFill>
                  <a:schemeClr val="tx1"/>
                </a:solidFill>
                <a:latin typeface="Times New Roman" pitchFamily="18" charset="0"/>
                <a:ea typeface="黑体" pitchFamily="49" charset="-122"/>
                <a:cs typeface="Times New Roman" pitchFamily="18" charset="0"/>
              </a:rPr>
              <a:t>更相关，记为</a:t>
            </a:r>
            <a:r>
              <a:rPr lang="en-US" i="1" dirty="0" err="1">
                <a:solidFill>
                  <a:schemeClr val="tx1"/>
                </a:solidFill>
                <a:latin typeface="Times New Roman" pitchFamily="18" charset="0"/>
                <a:ea typeface="黑体" pitchFamily="49" charset="-122"/>
                <a:cs typeface="Times New Roman" pitchFamily="18" charset="0"/>
              </a:rPr>
              <a:t>d</a:t>
            </a:r>
            <a:r>
              <a:rPr lang="en-US" baseline="-25000" dirty="0" err="1">
                <a:solidFill>
                  <a:schemeClr val="tx1"/>
                </a:solidFill>
                <a:latin typeface="Times New Roman" pitchFamily="18" charset="0"/>
                <a:ea typeface="黑体" pitchFamily="49" charset="-122"/>
                <a:cs typeface="Times New Roman" pitchFamily="18" charset="0"/>
              </a:rPr>
              <a:t>i</a:t>
            </a:r>
            <a:r>
              <a:rPr lang="en-US" baseline="-25000" dirty="0">
                <a:solidFill>
                  <a:schemeClr val="tx1"/>
                </a:solidFill>
                <a:latin typeface="Times New Roman" pitchFamily="18" charset="0"/>
                <a:ea typeface="黑体" pitchFamily="49" charset="-122"/>
                <a:cs typeface="Times New Roman" pitchFamily="18" charset="0"/>
              </a:rPr>
              <a:t> </a:t>
            </a:r>
            <a:r>
              <a:rPr lang="en-US" dirty="0">
                <a:solidFill>
                  <a:schemeClr val="tx1"/>
                </a:solidFill>
                <a:latin typeface="Times New Roman" pitchFamily="18" charset="0"/>
                <a:ea typeface="黑体" pitchFamily="49" charset="-122"/>
                <a:cs typeface="Times New Roman" pitchFamily="18" charset="0"/>
              </a:rPr>
              <a:t>≺ </a:t>
            </a:r>
            <a:r>
              <a:rPr lang="en-US"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j</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在检索结果中，</a:t>
            </a:r>
            <a:r>
              <a:rPr lang="en-US"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i</a:t>
            </a:r>
            <a:r>
              <a:rPr lang="en-US" baseline="-25000"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应该出现在</a:t>
            </a:r>
            <a:r>
              <a:rPr lang="en-US"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j</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前面</a:t>
            </a:r>
            <a:r>
              <a:rPr lang="en-US" dirty="0">
                <a:solidFill>
                  <a:schemeClr val="tx1"/>
                </a:solidFill>
                <a:latin typeface="Times New Roman" pitchFamily="18" charset="0"/>
                <a:ea typeface="黑体" pitchFamily="49" charset="-122"/>
                <a:cs typeface="Times New Roman" pitchFamily="18" charset="0"/>
              </a:rPr>
              <a:t>), </a:t>
            </a:r>
            <a:r>
              <a:rPr lang="zh-CN" altLang="en-US" dirty="0">
                <a:solidFill>
                  <a:schemeClr val="tx1"/>
                </a:solidFill>
                <a:latin typeface="Times New Roman" pitchFamily="18" charset="0"/>
                <a:ea typeface="黑体" pitchFamily="49" charset="-122"/>
                <a:cs typeface="Times New Roman" pitchFamily="18" charset="0"/>
              </a:rPr>
              <a:t>那么分配给</a:t>
            </a:r>
            <a:r>
              <a:rPr lang="az-Cyrl-AZ" dirty="0">
                <a:solidFill>
                  <a:schemeClr val="tx1"/>
                </a:solidFill>
                <a:latin typeface="Times New Roman" pitchFamily="18" charset="0"/>
                <a:ea typeface="黑体" pitchFamily="49" charset="-122"/>
                <a:cs typeface="Times New Roman" pitchFamily="18" charset="0"/>
              </a:rPr>
              <a:t>Ф</a:t>
            </a:r>
            <a:r>
              <a:rPr lang="en-US" dirty="0">
                <a:solidFill>
                  <a:schemeClr val="tx1"/>
                </a:solidFill>
                <a:latin typeface="Times New Roman" pitchFamily="18" charset="0"/>
                <a:ea typeface="黑体" pitchFamily="49" charset="-122"/>
                <a:cs typeface="Times New Roman" pitchFamily="18" charset="0"/>
              </a:rPr>
              <a:t>(</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i</a:t>
            </a:r>
            <a:r>
              <a:rPr lang="en-US" dirty="0">
                <a:solidFill>
                  <a:schemeClr val="tx1"/>
                </a:solidFill>
                <a:latin typeface="Times New Roman" pitchFamily="18" charset="0"/>
                <a:ea typeface="黑体" pitchFamily="49" charset="-122"/>
                <a:cs typeface="Times New Roman" pitchFamily="18" charset="0"/>
              </a:rPr>
              <a:t> ,</a:t>
            </a:r>
            <a:r>
              <a:rPr lang="en-US" i="1"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d</a:t>
            </a:r>
            <a:r>
              <a:rPr lang="en-US" i="1" baseline="-25000" dirty="0" err="1">
                <a:solidFill>
                  <a:schemeClr val="tx1"/>
                </a:solidFill>
                <a:latin typeface="Times New Roman" pitchFamily="18" charset="0"/>
                <a:ea typeface="黑体" pitchFamily="49" charset="-122"/>
                <a:cs typeface="Times New Roman" pitchFamily="18" charset="0"/>
              </a:rPr>
              <a:t>j</a:t>
            </a:r>
            <a:r>
              <a:rPr lang="en-US" i="1" dirty="0">
                <a:solidFill>
                  <a:schemeClr val="tx1"/>
                </a:solidFill>
                <a:latin typeface="Times New Roman" pitchFamily="18" charset="0"/>
                <a:ea typeface="黑体" pitchFamily="49" charset="-122"/>
                <a:cs typeface="Times New Roman" pitchFamily="18" charset="0"/>
              </a:rPr>
              <a:t> </a:t>
            </a:r>
            <a:r>
              <a:rPr lang="en-US" dirty="0">
                <a:solidFill>
                  <a:schemeClr val="tx1"/>
                </a:solidFill>
                <a:latin typeface="Times New Roman" pitchFamily="18" charset="0"/>
                <a:ea typeface="黑体" pitchFamily="49" charset="-122"/>
                <a:cs typeface="Times New Roman" pitchFamily="18" charset="0"/>
              </a:rPr>
              <a:t>, </a:t>
            </a:r>
            <a:r>
              <a:rPr lang="en-US" i="1" dirty="0">
                <a:solidFill>
                  <a:schemeClr val="tx1"/>
                </a:solidFill>
                <a:latin typeface="Times New Roman" pitchFamily="18" charset="0"/>
                <a:ea typeface="黑体" pitchFamily="49" charset="-122"/>
                <a:cs typeface="Times New Roman" pitchFamily="18" charset="0"/>
              </a:rPr>
              <a:t>q</a:t>
            </a:r>
            <a:r>
              <a:rPr lang="en-US" dirty="0">
                <a:solidFill>
                  <a:schemeClr val="tx1"/>
                </a:solidFill>
                <a:latin typeface="Times New Roman" pitchFamily="18" charset="0"/>
                <a:ea typeface="黑体" pitchFamily="49" charset="-122"/>
                <a:cs typeface="Times New Roman" pitchFamily="18" charset="0"/>
              </a:rPr>
              <a:t>)</a:t>
            </a:r>
            <a:r>
              <a:rPr lang="zh-CN" altLang="en-US" dirty="0">
                <a:solidFill>
                  <a:schemeClr val="tx1"/>
                </a:solidFill>
                <a:latin typeface="Times New Roman" pitchFamily="18" charset="0"/>
                <a:ea typeface="黑体" pitchFamily="49" charset="-122"/>
                <a:cs typeface="Times New Roman" pitchFamily="18" charset="0"/>
              </a:rPr>
              <a:t>向量的类别为</a:t>
            </a:r>
            <a:r>
              <a:rPr lang="en-US" i="1" dirty="0">
                <a:solidFill>
                  <a:schemeClr val="tx1"/>
                </a:solidFill>
                <a:latin typeface="Times New Roman" pitchFamily="18" charset="0"/>
                <a:ea typeface="黑体" pitchFamily="49" charset="-122"/>
                <a:cs typeface="Times New Roman" pitchFamily="18" charset="0"/>
              </a:rPr>
              <a:t> </a:t>
            </a:r>
            <a:r>
              <a:rPr lang="en-US" i="1" dirty="0" err="1">
                <a:solidFill>
                  <a:schemeClr val="tx1"/>
                </a:solidFill>
                <a:latin typeface="Times New Roman" pitchFamily="18" charset="0"/>
                <a:ea typeface="黑体" pitchFamily="49" charset="-122"/>
                <a:cs typeface="Times New Roman" pitchFamily="18" charset="0"/>
              </a:rPr>
              <a:t>y</a:t>
            </a:r>
            <a:r>
              <a:rPr lang="en-US" i="1" baseline="-25000" dirty="0" err="1">
                <a:solidFill>
                  <a:schemeClr val="tx1"/>
                </a:solidFill>
                <a:latin typeface="Times New Roman" pitchFamily="18" charset="0"/>
                <a:ea typeface="黑体" pitchFamily="49" charset="-122"/>
                <a:cs typeface="Times New Roman" pitchFamily="18" charset="0"/>
              </a:rPr>
              <a:t>ijq</a:t>
            </a:r>
            <a:r>
              <a:rPr lang="en-US" i="1" dirty="0">
                <a:solidFill>
                  <a:schemeClr val="tx1"/>
                </a:solidFill>
                <a:latin typeface="Times New Roman" pitchFamily="18" charset="0"/>
                <a:ea typeface="黑体" pitchFamily="49" charset="-122"/>
                <a:cs typeface="Times New Roman" pitchFamily="18" charset="0"/>
              </a:rPr>
              <a:t> </a:t>
            </a:r>
            <a:r>
              <a:rPr lang="en-US" dirty="0">
                <a:solidFill>
                  <a:schemeClr val="tx1"/>
                </a:solidFill>
                <a:latin typeface="Times New Roman" pitchFamily="18" charset="0"/>
                <a:ea typeface="黑体" pitchFamily="49" charset="-122"/>
                <a:cs typeface="Times New Roman" pitchFamily="18" charset="0"/>
              </a:rPr>
              <a:t>= +1</a:t>
            </a:r>
            <a:r>
              <a:rPr lang="zh-CN" altLang="en-US" dirty="0">
                <a:solidFill>
                  <a:schemeClr val="tx1"/>
                </a:solidFill>
                <a:latin typeface="Times New Roman" pitchFamily="18" charset="0"/>
                <a:ea typeface="黑体" pitchFamily="49" charset="-122"/>
                <a:cs typeface="Times New Roman" pitchFamily="18" charset="0"/>
              </a:rPr>
              <a:t>，否则为</a:t>
            </a:r>
            <a:r>
              <a:rPr lang="en-US" dirty="0">
                <a:solidFill>
                  <a:schemeClr val="tx1"/>
                </a:solidFill>
                <a:latin typeface="Times New Roman" pitchFamily="18" charset="0"/>
                <a:ea typeface="黑体" pitchFamily="49" charset="-122"/>
                <a:cs typeface="Times New Roman" pitchFamily="18" charset="0"/>
              </a:rPr>
              <a:t> −1</a:t>
            </a: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cs typeface="Times New Roman" pitchFamily="18" charset="0"/>
              </a:rPr>
              <a:t>学习的目标是建立一个分类器，满足：</a:t>
            </a:r>
            <a:endParaRPr lang="en-US" dirty="0">
              <a:solidFill>
                <a:schemeClr val="tx1"/>
              </a:solidFill>
              <a:latin typeface="Times New Roman" pitchFamily="18" charset="0"/>
              <a:ea typeface="黑体" pitchFamily="49" charset="-122"/>
              <a:cs typeface="Times New Roman" pitchFamily="18" charset="0"/>
            </a:endParaRPr>
          </a:p>
          <a:p>
            <a:pPr lvl="1">
              <a:spcBef>
                <a:spcPts val="700"/>
              </a:spcBef>
              <a:buClr>
                <a:srgbClr val="336699"/>
              </a:buClr>
            </a:pPr>
            <a:r>
              <a:rPr lang="en-US" dirty="0">
                <a:solidFill>
                  <a:schemeClr val="tx1"/>
                </a:solidFill>
                <a:latin typeface="Times New Roman" pitchFamily="18" charset="0"/>
                <a:ea typeface="黑体" pitchFamily="49" charset="-122"/>
                <a:cs typeface="Times New Roman" pitchFamily="18" charset="0"/>
              </a:rPr>
              <a:t>					</a:t>
            </a:r>
            <a:r>
              <a:rPr lang="it-IT" i="1" dirty="0" err="1">
                <a:solidFill>
                  <a:schemeClr val="tx1"/>
                </a:solidFill>
                <a:latin typeface="Times New Roman" pitchFamily="18" charset="0"/>
                <a:ea typeface="黑体" pitchFamily="49" charset="-122"/>
                <a:cs typeface="Times New Roman" pitchFamily="18" charset="0"/>
              </a:rPr>
              <a:t>w</a:t>
            </a:r>
            <a:r>
              <a:rPr lang="it-IT" baseline="30000" dirty="0" err="1">
                <a:solidFill>
                  <a:schemeClr val="tx1"/>
                </a:solidFill>
                <a:latin typeface="Times New Roman" pitchFamily="18" charset="0"/>
                <a:ea typeface="黑体" pitchFamily="49" charset="-122"/>
                <a:cs typeface="Times New Roman" pitchFamily="18" charset="0"/>
              </a:rPr>
              <a:t>T</a:t>
            </a:r>
            <a:r>
              <a:rPr lang="it-IT" baseline="30000" dirty="0">
                <a:solidFill>
                  <a:schemeClr val="tx1"/>
                </a:solidFill>
                <a:latin typeface="Times New Roman" pitchFamily="18" charset="0"/>
                <a:ea typeface="黑体" pitchFamily="49" charset="-122"/>
                <a:cs typeface="Times New Roman" pitchFamily="18" charset="0"/>
              </a:rPr>
              <a:t> </a:t>
            </a:r>
            <a:r>
              <a:rPr lang="az-Cyrl-AZ" dirty="0">
                <a:solidFill>
                  <a:schemeClr val="tx1"/>
                </a:solidFill>
                <a:latin typeface="Times New Roman" pitchFamily="18" charset="0"/>
                <a:ea typeface="黑体" pitchFamily="49" charset="-122"/>
                <a:cs typeface="Times New Roman" pitchFamily="18" charset="0"/>
              </a:rPr>
              <a:t>Ф</a:t>
            </a:r>
            <a:r>
              <a:rPr lang="it-IT" dirty="0">
                <a:solidFill>
                  <a:schemeClr val="tx1"/>
                </a:solidFill>
                <a:latin typeface="Times New Roman" pitchFamily="18" charset="0"/>
                <a:ea typeface="黑体" pitchFamily="49" charset="-122"/>
                <a:cs typeface="Times New Roman" pitchFamily="18" charset="0"/>
              </a:rPr>
              <a:t>(</a:t>
            </a:r>
            <a:r>
              <a:rPr lang="it-IT" i="1" dirty="0">
                <a:solidFill>
                  <a:schemeClr val="tx1"/>
                </a:solidFill>
                <a:latin typeface="Times New Roman" pitchFamily="18" charset="0"/>
                <a:ea typeface="黑体" pitchFamily="49" charset="-122"/>
                <a:cs typeface="Times New Roman" pitchFamily="18" charset="0"/>
              </a:rPr>
              <a:t>d</a:t>
            </a:r>
            <a:r>
              <a:rPr lang="it-IT" i="1" baseline="-25000" dirty="0">
                <a:solidFill>
                  <a:schemeClr val="tx1"/>
                </a:solidFill>
                <a:latin typeface="Times New Roman" pitchFamily="18" charset="0"/>
                <a:ea typeface="黑体" pitchFamily="49" charset="-122"/>
                <a:cs typeface="Times New Roman" pitchFamily="18" charset="0"/>
              </a:rPr>
              <a:t>i</a:t>
            </a:r>
            <a:r>
              <a:rPr lang="it-IT" dirty="0">
                <a:solidFill>
                  <a:schemeClr val="tx1"/>
                </a:solidFill>
                <a:latin typeface="Times New Roman" pitchFamily="18" charset="0"/>
                <a:ea typeface="黑体" pitchFamily="49" charset="-122"/>
                <a:cs typeface="Times New Roman" pitchFamily="18" charset="0"/>
              </a:rPr>
              <a:t> , </a:t>
            </a:r>
            <a:r>
              <a:rPr lang="it-IT" i="1" dirty="0">
                <a:solidFill>
                  <a:schemeClr val="tx1"/>
                </a:solidFill>
                <a:latin typeface="Times New Roman" pitchFamily="18" charset="0"/>
                <a:ea typeface="黑体" pitchFamily="49" charset="-122"/>
                <a:cs typeface="Times New Roman" pitchFamily="18" charset="0"/>
              </a:rPr>
              <a:t>d</a:t>
            </a:r>
            <a:r>
              <a:rPr lang="it-IT" i="1" baseline="-25000" dirty="0">
                <a:solidFill>
                  <a:schemeClr val="tx1"/>
                </a:solidFill>
                <a:latin typeface="Times New Roman" pitchFamily="18" charset="0"/>
                <a:ea typeface="黑体" pitchFamily="49" charset="-122"/>
                <a:cs typeface="Times New Roman" pitchFamily="18" charset="0"/>
              </a:rPr>
              <a:t>j</a:t>
            </a:r>
            <a:r>
              <a:rPr lang="it-IT" dirty="0">
                <a:solidFill>
                  <a:schemeClr val="tx1"/>
                </a:solidFill>
                <a:latin typeface="Times New Roman" pitchFamily="18" charset="0"/>
                <a:ea typeface="黑体" pitchFamily="49" charset="-122"/>
                <a:cs typeface="Times New Roman" pitchFamily="18" charset="0"/>
              </a:rPr>
              <a:t> , </a:t>
            </a:r>
            <a:r>
              <a:rPr lang="it-IT" i="1" dirty="0">
                <a:solidFill>
                  <a:schemeClr val="tx1"/>
                </a:solidFill>
                <a:latin typeface="Times New Roman" pitchFamily="18" charset="0"/>
                <a:ea typeface="黑体" pitchFamily="49" charset="-122"/>
                <a:cs typeface="Times New Roman" pitchFamily="18" charset="0"/>
              </a:rPr>
              <a:t>q</a:t>
            </a:r>
            <a:r>
              <a:rPr lang="it-IT" dirty="0">
                <a:solidFill>
                  <a:schemeClr val="tx1"/>
                </a:solidFill>
                <a:latin typeface="Times New Roman" pitchFamily="18" charset="0"/>
                <a:ea typeface="黑体" pitchFamily="49" charset="-122"/>
                <a:cs typeface="Times New Roman" pitchFamily="18" charset="0"/>
              </a:rPr>
              <a:t>) &gt; 0 </a:t>
            </a:r>
            <a:r>
              <a:rPr lang="it-IT" dirty="0" err="1">
                <a:solidFill>
                  <a:schemeClr val="tx1"/>
                </a:solidFill>
                <a:latin typeface="Times New Roman" pitchFamily="18" charset="0"/>
                <a:ea typeface="黑体" pitchFamily="49" charset="-122"/>
                <a:cs typeface="Times New Roman" pitchFamily="18" charset="0"/>
              </a:rPr>
              <a:t>iff</a:t>
            </a:r>
            <a:r>
              <a:rPr lang="it-IT" dirty="0">
                <a:solidFill>
                  <a:schemeClr val="tx1"/>
                </a:solidFill>
                <a:latin typeface="Times New Roman" pitchFamily="18" charset="0"/>
                <a:ea typeface="黑体" pitchFamily="49" charset="-122"/>
                <a:cs typeface="Times New Roman" pitchFamily="18" charset="0"/>
              </a:rPr>
              <a:t> </a:t>
            </a:r>
            <a:r>
              <a:rPr lang="it-IT" i="1" dirty="0">
                <a:solidFill>
                  <a:schemeClr val="tx1"/>
                </a:solidFill>
                <a:latin typeface="Times New Roman" pitchFamily="18" charset="0"/>
                <a:ea typeface="黑体" pitchFamily="49" charset="-122"/>
                <a:cs typeface="Times New Roman" pitchFamily="18" charset="0"/>
              </a:rPr>
              <a:t>d</a:t>
            </a:r>
            <a:r>
              <a:rPr lang="it-IT" i="1" baseline="-25000" dirty="0">
                <a:solidFill>
                  <a:schemeClr val="tx1"/>
                </a:solidFill>
                <a:latin typeface="Times New Roman" pitchFamily="18" charset="0"/>
                <a:ea typeface="黑体" pitchFamily="49" charset="-122"/>
                <a:cs typeface="Times New Roman" pitchFamily="18" charset="0"/>
              </a:rPr>
              <a:t>i</a:t>
            </a:r>
            <a:r>
              <a:rPr lang="it-IT" dirty="0">
                <a:solidFill>
                  <a:schemeClr val="tx1"/>
                </a:solidFill>
                <a:latin typeface="Times New Roman" pitchFamily="18" charset="0"/>
                <a:ea typeface="黑体" pitchFamily="49" charset="-122"/>
                <a:cs typeface="Times New Roman" pitchFamily="18" charset="0"/>
              </a:rPr>
              <a:t> ≺ </a:t>
            </a:r>
            <a:r>
              <a:rPr lang="it-IT" i="1" dirty="0">
                <a:solidFill>
                  <a:schemeClr val="tx1"/>
                </a:solidFill>
                <a:latin typeface="Times New Roman" pitchFamily="18" charset="0"/>
                <a:ea typeface="黑体" pitchFamily="49" charset="-122"/>
                <a:cs typeface="Times New Roman" pitchFamily="18" charset="0"/>
              </a:rPr>
              <a:t>d</a:t>
            </a:r>
            <a:r>
              <a:rPr lang="it-IT" i="1" baseline="-25000" dirty="0">
                <a:solidFill>
                  <a:schemeClr val="tx1"/>
                </a:solidFill>
                <a:latin typeface="Times New Roman" pitchFamily="18" charset="0"/>
                <a:ea typeface="黑体" pitchFamily="49" charset="-122"/>
                <a:cs typeface="Times New Roman" pitchFamily="18" charset="0"/>
              </a:rPr>
              <a:t>j</a:t>
            </a:r>
            <a:r>
              <a:rPr lang="it-IT" i="1" dirty="0">
                <a:solidFill>
                  <a:schemeClr val="tx1"/>
                </a:solidFill>
                <a:latin typeface="Times New Roman" pitchFamily="18" charset="0"/>
                <a:ea typeface="黑体" pitchFamily="49" charset="-122"/>
                <a:cs typeface="Times New Roman" pitchFamily="18" charset="0"/>
              </a:rPr>
              <a:t>	</a:t>
            </a:r>
            <a:r>
              <a:rPr lang="it-IT" dirty="0">
                <a:solidFill>
                  <a:schemeClr val="tx1"/>
                </a:solidFill>
                <a:latin typeface="Times New Roman" pitchFamily="18" charset="0"/>
                <a:ea typeface="黑体" pitchFamily="49" charset="-122"/>
                <a:cs typeface="Times New Roman" pitchFamily="18" charset="0"/>
              </a:rPr>
              <a:t>				 (9)</a:t>
            </a:r>
          </a:p>
          <a:p>
            <a:pPr lvl="1">
              <a:spcBef>
                <a:spcPts val="700"/>
              </a:spcBef>
              <a:buClr>
                <a:srgbClr val="336699"/>
              </a:buClr>
              <a:buFont typeface="Wingdings" pitchFamily="2" charset="2"/>
              <a:buChar char="§"/>
            </a:pPr>
            <a:endParaRPr lang="it-IT" dirty="0">
              <a:solidFill>
                <a:schemeClr val="tx1"/>
              </a:solidFill>
              <a:latin typeface="Times New Roman" pitchFamily="18" charset="0"/>
              <a:ea typeface="黑体" pitchFamily="49" charset="-122"/>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81</a:t>
            </a:fld>
            <a:endParaRPr lang="en-US"/>
          </a:p>
        </p:txBody>
      </p:sp>
      <p:graphicFrame>
        <p:nvGraphicFramePr>
          <p:cNvPr id="7" name="Object 6"/>
          <p:cNvGraphicFramePr>
            <a:graphicFrameLocks noChangeAspect="1"/>
          </p:cNvGraphicFramePr>
          <p:nvPr/>
        </p:nvGraphicFramePr>
        <p:xfrm>
          <a:off x="2571736" y="5229216"/>
          <a:ext cx="196364" cy="144000"/>
        </p:xfrm>
        <a:graphic>
          <a:graphicData uri="http://schemas.openxmlformats.org/presentationml/2006/ole">
            <mc:AlternateContent xmlns:mc="http://schemas.openxmlformats.org/markup-compatibility/2006">
              <mc:Choice xmlns:v="urn:schemas-microsoft-com:vml" Requires="v">
                <p:oleObj spid="_x0000_s1287267" name="Vergelijking" r:id="rId4" imgW="190440" imgH="139680" progId="Equation.3">
                  <p:embed/>
                </p:oleObj>
              </mc:Choice>
              <mc:Fallback>
                <p:oleObj name="Vergelijking" r:id="rId4" imgW="190440" imgH="139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36" y="5229216"/>
                        <a:ext cx="196364" cy="14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排序</a:t>
            </a:r>
            <a:r>
              <a:rPr lang="en-US" altLang="zh-CN" sz="3600" dirty="0">
                <a:solidFill>
                  <a:schemeClr val="tx1"/>
                </a:solidFill>
                <a:latin typeface="Times New Roman" pitchFamily="18" charset="0"/>
                <a:ea typeface="黑体" pitchFamily="49" charset="-122"/>
              </a:rPr>
              <a:t>SVM(</a:t>
            </a:r>
            <a:r>
              <a:rPr lang="de-DE" sz="3600" dirty="0">
                <a:solidFill>
                  <a:schemeClr val="tx1"/>
                </a:solidFill>
                <a:latin typeface="Times New Roman" pitchFamily="18" charset="0"/>
                <a:ea typeface="黑体" pitchFamily="49" charset="-122"/>
              </a:rPr>
              <a:t>Ranking SVM)</a:t>
            </a:r>
          </a:p>
        </p:txBody>
      </p:sp>
      <p:sp>
        <p:nvSpPr>
          <p:cNvPr id="84996" name="Text Box 3"/>
          <p:cNvSpPr txBox="1">
            <a:spLocks noChangeArrowheads="1"/>
          </p:cNvSpPr>
          <p:nvPr/>
        </p:nvSpPr>
        <p:spPr bwMode="auto">
          <a:xfrm>
            <a:off x="214282" y="2571744"/>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该方法已经被用于构建排序函数，在标准数据集的</a:t>
            </a:r>
            <a:r>
              <a:rPr lang="en-US" altLang="zh-CN" dirty="0">
                <a:solidFill>
                  <a:schemeClr val="tx1"/>
                </a:solidFill>
                <a:latin typeface="Times New Roman" pitchFamily="18" charset="0"/>
                <a:ea typeface="黑体" pitchFamily="49" charset="-122"/>
              </a:rPr>
              <a:t>IR</a:t>
            </a:r>
            <a:r>
              <a:rPr lang="zh-CN" altLang="en-US" dirty="0">
                <a:solidFill>
                  <a:schemeClr val="tx1"/>
                </a:solidFill>
                <a:latin typeface="Times New Roman" pitchFamily="18" charset="0"/>
                <a:ea typeface="黑体" pitchFamily="49" charset="-122"/>
              </a:rPr>
              <a:t>评测中表现的性能优于普通的人工排序函数</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参考</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信息检索导论</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第</a:t>
            </a:r>
            <a:r>
              <a:rPr lang="en-US" altLang="zh-CN" dirty="0">
                <a:solidFill>
                  <a:schemeClr val="tx1"/>
                </a:solidFill>
                <a:latin typeface="Times New Roman" pitchFamily="18" charset="0"/>
                <a:ea typeface="黑体" pitchFamily="49" charset="-122"/>
              </a:rPr>
              <a:t>239</a:t>
            </a:r>
            <a:r>
              <a:rPr lang="zh-CN" altLang="en-US" dirty="0">
                <a:solidFill>
                  <a:schemeClr val="tx1"/>
                </a:solidFill>
                <a:latin typeface="Times New Roman" pitchFamily="18" charset="0"/>
                <a:ea typeface="黑体" pitchFamily="49" charset="-122"/>
              </a:rPr>
              <a:t>页的一些参考文献</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it-IT"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64399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注意</a:t>
            </a: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线性 </a:t>
            </a:r>
            <a:r>
              <a:rPr lang="en-US" altLang="zh-CN" sz="3600" dirty="0">
                <a:solidFill>
                  <a:schemeClr val="tx1"/>
                </a:solidFill>
                <a:latin typeface="Times New Roman" pitchFamily="18" charset="0"/>
                <a:ea typeface="黑体" pitchFamily="49" charset="-122"/>
              </a:rPr>
              <a:t>vs. </a:t>
            </a:r>
            <a:r>
              <a:rPr lang="zh-CN" altLang="en-US" sz="3600" dirty="0">
                <a:solidFill>
                  <a:schemeClr val="tx1"/>
                </a:solidFill>
                <a:latin typeface="Times New Roman" pitchFamily="18" charset="0"/>
                <a:ea typeface="黑体" pitchFamily="49" charset="-122"/>
              </a:rPr>
              <a:t>非线性权重计算</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50"/>
            <a:ext cx="8643998" cy="45005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前面介绍的方法也代表当前研究中的主要做法，即将特征进行线性组合</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但是很多传统</a:t>
            </a:r>
            <a:r>
              <a:rPr lang="en-US" altLang="zh-CN" dirty="0">
                <a:solidFill>
                  <a:schemeClr val="tx1"/>
                </a:solidFill>
                <a:latin typeface="Times New Roman" pitchFamily="18" charset="0"/>
                <a:ea typeface="黑体" pitchFamily="49" charset="-122"/>
              </a:rPr>
              <a:t>IR</a:t>
            </a:r>
            <a:r>
              <a:rPr lang="zh-CN" altLang="en-US" dirty="0">
                <a:solidFill>
                  <a:schemeClr val="tx1"/>
                </a:solidFill>
                <a:latin typeface="Times New Roman" pitchFamily="18" charset="0"/>
                <a:ea typeface="黑体" pitchFamily="49" charset="-122"/>
              </a:rPr>
              <a:t>方法中还包括对基本量的非线性放缩方法，比如对词项频率或</a:t>
            </a:r>
            <a:r>
              <a:rPr lang="en-US" altLang="zh-CN" dirty="0">
                <a:solidFill>
                  <a:schemeClr val="tx1"/>
                </a:solidFill>
                <a:latin typeface="Times New Roman" pitchFamily="18" charset="0"/>
                <a:ea typeface="黑体" pitchFamily="49" charset="-122"/>
              </a:rPr>
              <a:t>IDF</a:t>
            </a:r>
            <a:r>
              <a:rPr lang="zh-CN" altLang="en-US" dirty="0">
                <a:solidFill>
                  <a:schemeClr val="tx1"/>
                </a:solidFill>
                <a:latin typeface="Times New Roman" pitchFamily="18" charset="0"/>
                <a:ea typeface="黑体" pitchFamily="49" charset="-122"/>
              </a:rPr>
              <a:t>取对数</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当前来说，机器学习方法很擅长对线性组合的权重进行优化，但是并不擅长基本量的非线性放缩处理。</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该领域仍然存在大量人工特征工程的方法</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本讲内容</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71636"/>
            <a:ext cx="8286808" cy="4449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支持向量机</a:t>
            </a:r>
            <a:endParaRPr lang="en-US" altLang="zh-CN"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线性可分：最大间隔</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非线性可分：最大间隔</a:t>
            </a:r>
            <a:r>
              <a:rPr lang="en-US" altLang="zh-CN"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最小错误</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空间转换：核函数及核技巧</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排序机器学习</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基于基于布尔权重的学习</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基于基于实数权重的学习</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基于序回归的排序学习</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84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参考资料</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500198"/>
            <a:ext cx="8501122"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信息检索导论</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第</a:t>
            </a:r>
            <a:r>
              <a:rPr lang="en-US" altLang="zh-CN" dirty="0">
                <a:solidFill>
                  <a:schemeClr val="tx1"/>
                </a:solidFill>
                <a:latin typeface="Times New Roman" pitchFamily="18" charset="0"/>
                <a:ea typeface="黑体" pitchFamily="49" charset="-122"/>
              </a:rPr>
              <a:t>15</a:t>
            </a:r>
            <a:r>
              <a:rPr lang="zh-CN" altLang="en-US" dirty="0">
                <a:solidFill>
                  <a:schemeClr val="tx1"/>
                </a:solidFill>
                <a:latin typeface="Times New Roman" pitchFamily="18" charset="0"/>
                <a:ea typeface="黑体" pitchFamily="49" charset="-122"/>
              </a:rPr>
              <a:t>章</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http://ifnlp.org/ir</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85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86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定义：</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线性分类器计算特征值的一个线性加权和</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决策规则：</a:t>
            </a:r>
            <a:r>
              <a:rPr lang="de-DE" sz="2200" dirty="0">
                <a:solidFill>
                  <a:schemeClr val="tx1"/>
                </a:solidFill>
                <a:latin typeface="Times New Roman" pitchFamily="18" charset="0"/>
                <a:ea typeface="黑体" pitchFamily="49" charset="-122"/>
              </a:rPr>
              <a:t>  </a:t>
            </a:r>
            <a:endParaRPr lang="el-GR"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其中，     是一个参数</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首先，我们仅考虑二元分类器</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从几何上说，二元分类器相当于二维平面上的一条直线、三维空间中的一个平面或者更高维下的超平面，称为分类面</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基于训练集来寻找该分类面</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寻找分类面的方法：感知机</a:t>
            </a:r>
            <a:r>
              <a:rPr lang="en-US" altLang="zh-CN" dirty="0">
                <a:solidFill>
                  <a:schemeClr val="tx1"/>
                </a:solidFill>
                <a:latin typeface="Times New Roman" pitchFamily="18" charset="0"/>
                <a:ea typeface="黑体" pitchFamily="49" charset="-122"/>
              </a:rPr>
              <a:t>(</a:t>
            </a:r>
            <a:r>
              <a:rPr lang="en-US" dirty="0" err="1">
                <a:solidFill>
                  <a:schemeClr val="tx1"/>
                </a:solidFill>
                <a:latin typeface="Times New Roman" pitchFamily="18" charset="0"/>
                <a:ea typeface="黑体" pitchFamily="49" charset="-122"/>
              </a:rPr>
              <a:t>Perceptron</a:t>
            </a: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Rocchio</a:t>
            </a:r>
            <a:r>
              <a:rPr lang="en-US" dirty="0">
                <a:solidFill>
                  <a:schemeClr val="tx1"/>
                </a:solidFill>
                <a:latin typeface="Times New Roman" pitchFamily="18" charset="0"/>
                <a:ea typeface="黑体" pitchFamily="49" charset="-122"/>
              </a:rPr>
              <a:t>, Naïve </a:t>
            </a:r>
            <a:r>
              <a:rPr lang="en-US" dirty="0" err="1">
                <a:solidFill>
                  <a:schemeClr val="tx1"/>
                </a:solidFill>
                <a:latin typeface="Times New Roman" pitchFamily="18" charset="0"/>
                <a:ea typeface="黑体" pitchFamily="49" charset="-122"/>
              </a:rPr>
              <a:t>Bayes</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我们将解释为什么后两种方法也是二元分类器</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假设：分类是线性可分的</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451.png"/>
          <p:cNvPicPr>
            <a:picLocks noChangeAspect="1"/>
          </p:cNvPicPr>
          <p:nvPr/>
        </p:nvPicPr>
        <p:blipFill>
          <a:blip r:embed="rId3" cstate="print"/>
          <a:stretch>
            <a:fillRect/>
          </a:stretch>
        </p:blipFill>
        <p:spPr>
          <a:xfrm>
            <a:off x="6732240" y="1844824"/>
            <a:ext cx="1012968" cy="432000"/>
          </a:xfrm>
          <a:prstGeom prst="rect">
            <a:avLst/>
          </a:prstGeom>
        </p:spPr>
      </p:pic>
      <p:pic>
        <p:nvPicPr>
          <p:cNvPr id="9" name="Picture 8" descr="14453.png"/>
          <p:cNvPicPr>
            <a:picLocks noChangeAspect="1"/>
          </p:cNvPicPr>
          <p:nvPr/>
        </p:nvPicPr>
        <p:blipFill>
          <a:blip r:embed="rId4" cstate="print"/>
          <a:stretch>
            <a:fillRect/>
          </a:stretch>
        </p:blipFill>
        <p:spPr>
          <a:xfrm>
            <a:off x="2267744" y="2780928"/>
            <a:ext cx="257141" cy="360000"/>
          </a:xfrm>
          <a:prstGeom prst="rect">
            <a:avLst/>
          </a:prstGeom>
        </p:spPr>
      </p:pic>
      <p:pic>
        <p:nvPicPr>
          <p:cNvPr id="8" name="Picture 7" descr="14454.png"/>
          <p:cNvPicPr>
            <a:picLocks noChangeAspect="1"/>
          </p:cNvPicPr>
          <p:nvPr/>
        </p:nvPicPr>
        <p:blipFill>
          <a:blip r:embed="rId5" cstate="print"/>
          <a:stretch>
            <a:fillRect/>
          </a:stretch>
        </p:blipFill>
        <p:spPr>
          <a:xfrm>
            <a:off x="2915816" y="2348880"/>
            <a:ext cx="1736307"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triangle" w="med"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defPPr algn="ctr" latinLnBrk="1">
          <a:defRPr sz="1800" i="1">
            <a:solidFill>
              <a:schemeClr val="tx1"/>
            </a:solidFill>
            <a:latin typeface="Times New Roman" panose="02020603050405020304" pitchFamily="18" charset="0"/>
            <a:ea typeface="DotumChe" panose="020B0609000101010101" pitchFamily="49" charset="-127"/>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course-template-2013</Template>
  <TotalTime>5222</TotalTime>
  <Words>6235</Words>
  <Application>Microsoft Office PowerPoint</Application>
  <PresentationFormat>全屏显示(4:3)</PresentationFormat>
  <Paragraphs>838</Paragraphs>
  <Slides>86</Slides>
  <Notes>79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86</vt:i4>
      </vt:variant>
    </vt:vector>
  </HeadingPairs>
  <TitlesOfParts>
    <vt:vector size="100" baseType="lpstr">
      <vt:lpstr>黑体</vt:lpstr>
      <vt:lpstr>楷体</vt:lpstr>
      <vt:lpstr>宋体</vt:lpstr>
      <vt:lpstr>Arial</vt:lpstr>
      <vt:lpstr>Calibri</vt:lpstr>
      <vt:lpstr>Comic Sans MS</vt:lpstr>
      <vt:lpstr>Lucida Sans</vt:lpstr>
      <vt:lpstr>Times New Roman</vt:lpstr>
      <vt:lpstr>Wingdings</vt:lpstr>
      <vt:lpstr>manning</vt:lpstr>
      <vt:lpstr>Equation</vt:lpstr>
      <vt:lpstr>Microsoft 公式 3.0</vt:lpstr>
      <vt:lpstr>公式</vt:lpstr>
      <vt:lpstr>Vergelijking</vt:lpstr>
      <vt:lpstr>PowerPoint 演示文稿</vt:lpstr>
      <vt:lpstr>提纲</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非线性可分情况下的处理(方法1)</vt:lpstr>
      <vt:lpstr>PowerPoint 演示文稿</vt:lpstr>
      <vt:lpstr>非线性可分情况下的处理(方法2)</vt:lpstr>
      <vt:lpstr>变换到高维空间的支持向量机 </vt:lpstr>
      <vt:lpstr>PowerPoint 演示文稿</vt:lpstr>
      <vt:lpstr>PowerPoint 演示文稿</vt:lpstr>
      <vt:lpstr>支持向量机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Ben He</cp:lastModifiedBy>
  <cp:revision>1127</cp:revision>
  <cp:lastPrinted>2009-09-22T15:48:09Z</cp:lastPrinted>
  <dcterms:created xsi:type="dcterms:W3CDTF">2009-09-21T23:46:17Z</dcterms:created>
  <dcterms:modified xsi:type="dcterms:W3CDTF">2019-08-27T07:33:18Z</dcterms:modified>
</cp:coreProperties>
</file>