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0" r:id="rId1"/>
  </p:sldMasterIdLst>
  <p:notesMasterIdLst>
    <p:notesMasterId r:id="rId49"/>
  </p:notesMasterIdLst>
  <p:handoutMasterIdLst>
    <p:handoutMasterId r:id="rId50"/>
  </p:handoutMasterIdLst>
  <p:sldIdLst>
    <p:sldId id="256" r:id="rId2"/>
    <p:sldId id="374" r:id="rId3"/>
    <p:sldId id="1143" r:id="rId4"/>
    <p:sldId id="1147" r:id="rId5"/>
    <p:sldId id="1148" r:id="rId6"/>
    <p:sldId id="1149" r:id="rId7"/>
    <p:sldId id="1150" r:id="rId8"/>
    <p:sldId id="1151" r:id="rId9"/>
    <p:sldId id="1152" r:id="rId10"/>
    <p:sldId id="1153" r:id="rId11"/>
    <p:sldId id="1156" r:id="rId12"/>
    <p:sldId id="1157" r:id="rId13"/>
    <p:sldId id="1158" r:id="rId14"/>
    <p:sldId id="1166" r:id="rId15"/>
    <p:sldId id="1159" r:id="rId16"/>
    <p:sldId id="1160" r:id="rId17"/>
    <p:sldId id="1161" r:id="rId18"/>
    <p:sldId id="1162" r:id="rId19"/>
    <p:sldId id="1163" r:id="rId20"/>
    <p:sldId id="1164" r:id="rId21"/>
    <p:sldId id="1165" r:id="rId22"/>
    <p:sldId id="1154" r:id="rId23"/>
    <p:sldId id="1144" r:id="rId24"/>
    <p:sldId id="1115" r:id="rId25"/>
    <p:sldId id="1116" r:id="rId26"/>
    <p:sldId id="1117" r:id="rId27"/>
    <p:sldId id="1118" r:id="rId28"/>
    <p:sldId id="1119" r:id="rId29"/>
    <p:sldId id="1120" r:id="rId30"/>
    <p:sldId id="1121" r:id="rId31"/>
    <p:sldId id="1124" r:id="rId32"/>
    <p:sldId id="1145" r:id="rId33"/>
    <p:sldId id="1125" r:id="rId34"/>
    <p:sldId id="1126" r:id="rId35"/>
    <p:sldId id="1127" r:id="rId36"/>
    <p:sldId id="1128" r:id="rId37"/>
    <p:sldId id="1129" r:id="rId38"/>
    <p:sldId id="1131" r:id="rId39"/>
    <p:sldId id="1132" r:id="rId40"/>
    <p:sldId id="1146" r:id="rId41"/>
    <p:sldId id="1136" r:id="rId42"/>
    <p:sldId id="1137" r:id="rId43"/>
    <p:sldId id="1138" r:id="rId44"/>
    <p:sldId id="1139" r:id="rId45"/>
    <p:sldId id="1140" r:id="rId46"/>
    <p:sldId id="1141" r:id="rId47"/>
    <p:sldId id="1155" r:id="rId48"/>
  </p:sldIdLst>
  <p:sldSz cx="9144000" cy="6858000" type="screen4x3"/>
  <p:notesSz cx="7315200" cy="9601200"/>
  <p:defaultTextStyle>
    <a:defPPr>
      <a:defRPr lang="en-GB"/>
    </a:defPPr>
    <a:lvl1pPr algn="l" defTabSz="449263" rtl="0" fontAlgn="base">
      <a:spcBef>
        <a:spcPct val="0"/>
      </a:spcBef>
      <a:spcAft>
        <a:spcPct val="0"/>
      </a:spcAft>
      <a:defRPr sz="2400" kern="1200">
        <a:solidFill>
          <a:schemeClr val="bg1"/>
        </a:solidFill>
        <a:latin typeface="Lucida Sans" charset="0"/>
        <a:ea typeface="ＭＳ Ｐゴシック" charset="-128"/>
        <a:cs typeface="+mn-cs"/>
      </a:defRPr>
    </a:lvl1pPr>
    <a:lvl2pPr marL="742950" indent="-285750" algn="l" defTabSz="449263" rtl="0" fontAlgn="base">
      <a:spcBef>
        <a:spcPct val="0"/>
      </a:spcBef>
      <a:spcAft>
        <a:spcPct val="0"/>
      </a:spcAft>
      <a:defRPr sz="2400" kern="1200">
        <a:solidFill>
          <a:schemeClr val="bg1"/>
        </a:solidFill>
        <a:latin typeface="Lucida Sans" charset="0"/>
        <a:ea typeface="ＭＳ Ｐゴシック" charset="-128"/>
        <a:cs typeface="+mn-cs"/>
      </a:defRPr>
    </a:lvl2pPr>
    <a:lvl3pPr marL="11430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3pPr>
    <a:lvl4pPr marL="16002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4pPr>
    <a:lvl5pPr marL="20574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5pPr>
    <a:lvl6pPr marL="2286000" algn="l" defTabSz="914400" rtl="0" eaLnBrk="1" latinLnBrk="0" hangingPunct="1">
      <a:defRPr sz="2400" kern="1200">
        <a:solidFill>
          <a:schemeClr val="bg1"/>
        </a:solidFill>
        <a:latin typeface="Lucida Sans" charset="0"/>
        <a:ea typeface="ＭＳ Ｐゴシック" charset="-128"/>
        <a:cs typeface="+mn-cs"/>
      </a:defRPr>
    </a:lvl6pPr>
    <a:lvl7pPr marL="2743200" algn="l" defTabSz="914400" rtl="0" eaLnBrk="1" latinLnBrk="0" hangingPunct="1">
      <a:defRPr sz="2400" kern="1200">
        <a:solidFill>
          <a:schemeClr val="bg1"/>
        </a:solidFill>
        <a:latin typeface="Lucida Sans" charset="0"/>
        <a:ea typeface="ＭＳ Ｐゴシック" charset="-128"/>
        <a:cs typeface="+mn-cs"/>
      </a:defRPr>
    </a:lvl7pPr>
    <a:lvl8pPr marL="3200400" algn="l" defTabSz="914400" rtl="0" eaLnBrk="1" latinLnBrk="0" hangingPunct="1">
      <a:defRPr sz="2400" kern="1200">
        <a:solidFill>
          <a:schemeClr val="bg1"/>
        </a:solidFill>
        <a:latin typeface="Lucida Sans" charset="0"/>
        <a:ea typeface="ＭＳ Ｐゴシック" charset="-128"/>
        <a:cs typeface="+mn-cs"/>
      </a:defRPr>
    </a:lvl8pPr>
    <a:lvl9pPr marL="3657600" algn="l" defTabSz="914400" rtl="0" eaLnBrk="1" latinLnBrk="0" hangingPunct="1">
      <a:defRPr sz="2400" kern="1200">
        <a:solidFill>
          <a:schemeClr val="bg1"/>
        </a:solidFill>
        <a:latin typeface="Lucida Sans"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BDD3E9"/>
    <a:srgbClr val="2A7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96" autoAdjust="0"/>
    <p:restoredTop sz="73255" autoAdjust="0"/>
  </p:normalViewPr>
  <p:slideViewPr>
    <p:cSldViewPr>
      <p:cViewPr varScale="1">
        <p:scale>
          <a:sx n="62" d="100"/>
          <a:sy n="62" d="100"/>
        </p:scale>
        <p:origin x="1280" y="48"/>
      </p:cViewPr>
      <p:guideLst>
        <p:guide orient="horz" pos="2160"/>
        <p:guide pos="2880"/>
      </p:guideLst>
    </p:cSldViewPr>
  </p:slideViewPr>
  <p:outlineViewPr>
    <p:cViewPr varScale="1">
      <p:scale>
        <a:sx n="170" d="200"/>
        <a:sy n="170" d="200"/>
      </p:scale>
      <p:origin x="18" y="0"/>
    </p:cViewPr>
  </p:outlineViewPr>
  <p:notesTextViewPr>
    <p:cViewPr>
      <p:scale>
        <a:sx n="100" d="100"/>
        <a:sy n="100" d="100"/>
      </p:scale>
      <p:origin x="0" y="0"/>
    </p:cViewPr>
  </p:notesTextViewPr>
  <p:sorterViewPr>
    <p:cViewPr>
      <p:scale>
        <a:sx n="66" d="100"/>
        <a:sy n="66" d="100"/>
      </p:scale>
      <p:origin x="0" y="3696"/>
    </p:cViewPr>
  </p:sorterViewPr>
  <p:notesViewPr>
    <p:cSldViewPr>
      <p:cViewPr varScale="1">
        <p:scale>
          <a:sx n="35" d="100"/>
          <a:sy n="35" d="100"/>
        </p:scale>
        <p:origin x="-157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buClr>
                <a:srgbClr val="000000"/>
              </a:buClr>
              <a:buSzPct val="100000"/>
              <a:buFont typeface="Times New Roman" pitchFamily="16" charset="0"/>
              <a:buNone/>
              <a:defRPr sz="1200">
                <a:cs typeface="+mn-cs"/>
              </a:defRPr>
            </a:lvl1pPr>
          </a:lstStyle>
          <a:p>
            <a:pPr>
              <a:defRPr/>
            </a:pPr>
            <a:fld id="{FAC8717C-415A-44F2-932B-9470F257B40D}" type="datetimeFigureOut">
              <a:rPr lang="de-DE">
                <a:latin typeface="Times New Roman" pitchFamily="18" charset="0"/>
                <a:ea typeface="黑体" pitchFamily="49" charset="-122"/>
              </a:rPr>
              <a:pPr>
                <a:defRPr/>
              </a:pPr>
              <a:t>27.08.2019</a:t>
            </a:fld>
            <a:endParaRPr lang="de-DE" dirty="0">
              <a:latin typeface="Times New Roman" pitchFamily="18" charset="0"/>
              <a:ea typeface="黑体" pitchFamily="49" charset="-122"/>
            </a:endParaRP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buClr>
                <a:srgbClr val="000000"/>
              </a:buClr>
              <a:buSzPct val="100000"/>
              <a:buFont typeface="Times New Roman" pitchFamily="16" charset="0"/>
              <a:buNone/>
              <a:defRPr sz="1200">
                <a:cs typeface="+mn-cs"/>
              </a:defRPr>
            </a:lvl1pPr>
          </a:lstStyle>
          <a:p>
            <a:pPr>
              <a:defRPr/>
            </a:pPr>
            <a:fld id="{436286E6-33A4-43B5-AF89-26A9B7F2651B}" type="slidenum">
              <a:rPr lang="de-DE">
                <a:latin typeface="Times New Roman" pitchFamily="18" charset="0"/>
                <a:ea typeface="黑体" pitchFamily="49" charset="-122"/>
              </a:rPr>
              <a:pPr>
                <a:defRPr/>
              </a:pPr>
              <a:t>‹#›</a:t>
            </a:fld>
            <a:endParaRPr lang="de-DE" dirty="0">
              <a:latin typeface="Times New Roman" pitchFamily="18" charset="0"/>
              <a:ea typeface="黑体" pitchFamily="49" charset="-122"/>
            </a:endParaRPr>
          </a:p>
        </p:txBody>
      </p:sp>
    </p:spTree>
    <p:extLst>
      <p:ext uri="{BB962C8B-B14F-4D97-AF65-F5344CB8AC3E}">
        <p14:creationId xmlns:p14="http://schemas.microsoft.com/office/powerpoint/2010/main" val="38099712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1" name="Text Box 5"/>
          <p:cNvSpPr txBox="1">
            <a:spLocks noChangeArrowheads="1"/>
          </p:cNvSpPr>
          <p:nvPr/>
        </p:nvSpPr>
        <p:spPr bwMode="auto">
          <a:xfrm>
            <a:off x="0" y="0"/>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2" name="Text Box 6"/>
          <p:cNvSpPr txBox="1">
            <a:spLocks noChangeArrowheads="1"/>
          </p:cNvSpPr>
          <p:nvPr/>
        </p:nvSpPr>
        <p:spPr bwMode="auto">
          <a:xfrm>
            <a:off x="4144963" y="0"/>
            <a:ext cx="3170237"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288776" name="Rectangle 7"/>
          <p:cNvSpPr>
            <a:spLocks noGrp="1" noRot="1" noChangeAspect="1" noChangeArrowheads="1"/>
          </p:cNvSpPr>
          <p:nvPr>
            <p:ph type="sldImg"/>
          </p:nvPr>
        </p:nvSpPr>
        <p:spPr bwMode="auto">
          <a:xfrm>
            <a:off x="1257300" y="720725"/>
            <a:ext cx="4794250" cy="3594100"/>
          </a:xfrm>
          <a:prstGeom prst="rect">
            <a:avLst/>
          </a:prstGeom>
          <a:noFill/>
          <a:ln w="9360">
            <a:solidFill>
              <a:srgbClr val="000000"/>
            </a:solidFill>
            <a:miter lim="800000"/>
            <a:headEnd/>
            <a:tailEnd/>
          </a:ln>
        </p:spPr>
      </p:sp>
      <p:sp>
        <p:nvSpPr>
          <p:cNvPr id="9224" name="Rectangle 8"/>
          <p:cNvSpPr>
            <a:spLocks noGrp="1" noChangeArrowheads="1"/>
          </p:cNvSpPr>
          <p:nvPr>
            <p:ph type="body"/>
          </p:nvPr>
        </p:nvSpPr>
        <p:spPr bwMode="auto">
          <a:xfrm>
            <a:off x="974725" y="4560888"/>
            <a:ext cx="5359400" cy="4313237"/>
          </a:xfrm>
          <a:prstGeom prst="rect">
            <a:avLst/>
          </a:prstGeom>
          <a:noFill/>
          <a:ln w="9525">
            <a:noFill/>
            <a:round/>
            <a:headEnd/>
            <a:tailEnd/>
          </a:ln>
          <a:effectLst/>
        </p:spPr>
        <p:txBody>
          <a:bodyPr vert="horz" wrap="square" lIns="95400" tIns="47520" rIns="95400" bIns="47520" numCol="1" anchor="t" anchorCtr="0" compatLnSpc="1">
            <a:prstTxWarp prst="textNoShape">
              <a:avLst/>
            </a:prstTxWarp>
          </a:bodyPr>
          <a:lstStyle/>
          <a:p>
            <a:pPr lvl="0"/>
            <a:endParaRPr lang="de-DE" noProof="0"/>
          </a:p>
        </p:txBody>
      </p:sp>
      <p:sp>
        <p:nvSpPr>
          <p:cNvPr id="9225" name="Text Box 9"/>
          <p:cNvSpPr txBox="1">
            <a:spLocks noChangeArrowheads="1"/>
          </p:cNvSpPr>
          <p:nvPr/>
        </p:nvSpPr>
        <p:spPr bwMode="auto">
          <a:xfrm>
            <a:off x="0" y="9121775"/>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6" name="Rectangle 10"/>
          <p:cNvSpPr>
            <a:spLocks noGrp="1" noChangeArrowheads="1"/>
          </p:cNvSpPr>
          <p:nvPr>
            <p:ph type="sldNum"/>
          </p:nvPr>
        </p:nvSpPr>
        <p:spPr bwMode="auto">
          <a:xfrm>
            <a:off x="4144963" y="9120188"/>
            <a:ext cx="3163887" cy="473075"/>
          </a:xfrm>
          <a:prstGeom prst="rect">
            <a:avLst/>
          </a:prstGeom>
          <a:noFill/>
          <a:ln w="9525">
            <a:noFill/>
            <a:round/>
            <a:headEnd/>
            <a:tailEnd/>
          </a:ln>
          <a:effectLst/>
        </p:spPr>
        <p:txBody>
          <a:bodyPr vert="horz" wrap="square" lIns="95400" tIns="47520" rIns="95400" bIns="47520" numCol="1" anchor="b" anchorCtr="0" compatLnSpc="1">
            <a:prstTxWarp prst="textNoShape">
              <a:avLst/>
            </a:prstTxWarp>
          </a:bodyPr>
          <a:lstStyle>
            <a:lvl1pPr algn="r">
              <a:buClrTx/>
              <a:buSzPct val="100000"/>
              <a:buFontTx/>
              <a:buNone/>
              <a:tabLst>
                <a:tab pos="723900" algn="l"/>
                <a:tab pos="1447800" algn="l"/>
                <a:tab pos="2171700" algn="l"/>
                <a:tab pos="2895600" algn="l"/>
              </a:tabLst>
              <a:defRPr sz="1200">
                <a:solidFill>
                  <a:srgbClr val="000000"/>
                </a:solidFill>
                <a:latin typeface="Times New Roman" pitchFamily="16" charset="0"/>
                <a:ea typeface="+mn-ea"/>
                <a:cs typeface="Arial Unicode MS" charset="0"/>
              </a:defRPr>
            </a:lvl1pPr>
          </a:lstStyle>
          <a:p>
            <a:pPr>
              <a:defRPr/>
            </a:pPr>
            <a:fld id="{655445CD-BE69-4A95-B1A9-CC7D8B1B044C}" type="slidenum">
              <a:rPr lang="en-US"/>
              <a:pPr>
                <a:defRPr/>
              </a:pPr>
              <a:t>‹#›</a:t>
            </a:fld>
            <a:endParaRPr lang="en-US"/>
          </a:p>
        </p:txBody>
      </p:sp>
    </p:spTree>
    <p:extLst>
      <p:ext uri="{BB962C8B-B14F-4D97-AF65-F5344CB8AC3E}">
        <p14:creationId xmlns:p14="http://schemas.microsoft.com/office/powerpoint/2010/main" val="3564046856"/>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9794" name="Rectangle 10"/>
          <p:cNvSpPr>
            <a:spLocks noGrp="1" noChangeArrowheads="1"/>
          </p:cNvSpPr>
          <p:nvPr>
            <p:ph type="sldNum" sz="quarter"/>
          </p:nvPr>
        </p:nvSpPr>
        <p:spPr>
          <a:noFill/>
        </p:spPr>
        <p:txBody>
          <a:bodyPr/>
          <a:lstStyle/>
          <a:p>
            <a:fld id="{9F1E893B-7686-47E7-8BAA-792CEA63E874}" type="slidenum">
              <a:rPr lang="en-US" smtClean="0">
                <a:ea typeface="黑体" pitchFamily="49" charset="-122"/>
              </a:rPr>
              <a:pPr/>
              <a:t>1</a:t>
            </a:fld>
            <a:endParaRPr lang="en-US" dirty="0">
              <a:ea typeface="黑体" pitchFamily="49" charset="-122"/>
            </a:endParaRPr>
          </a:p>
        </p:txBody>
      </p:sp>
      <p:sp>
        <p:nvSpPr>
          <p:cNvPr id="28979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89796"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265817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188647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308315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1075" cy="35941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idx="10"/>
          </p:nvPr>
        </p:nvSpPr>
        <p:spPr/>
        <p:txBody>
          <a:bodyPr/>
          <a:lstStyle/>
          <a:p>
            <a:pPr>
              <a:defRPr/>
            </a:pPr>
            <a:fld id="{655445CD-BE69-4A95-B1A9-CC7D8B1B044C}" type="slidenum">
              <a:rPr lang="en-US" smtClean="0"/>
              <a:pPr>
                <a:defRPr/>
              </a:pPr>
              <a:t>14</a:t>
            </a:fld>
            <a:endParaRPr lang="en-US"/>
          </a:p>
        </p:txBody>
      </p:sp>
    </p:spTree>
    <p:extLst>
      <p:ext uri="{BB962C8B-B14F-4D97-AF65-F5344CB8AC3E}">
        <p14:creationId xmlns:p14="http://schemas.microsoft.com/office/powerpoint/2010/main" val="1849475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851511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268998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008380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666030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5338907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38601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519449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772124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6588753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9837432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829953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6928711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单位向量：模</a:t>
            </a:r>
            <a:r>
              <a:rPr lang="zh-CN" altLang="en-US"/>
              <a:t>（即欧氏</a:t>
            </a:r>
            <a:r>
              <a:rPr lang="zh-CN" altLang="en-US" dirty="0"/>
              <a:t>长度）等于</a:t>
            </a:r>
            <a:r>
              <a:rPr lang="en-US" altLang="zh-CN" dirty="0"/>
              <a:t>1</a:t>
            </a:r>
            <a:r>
              <a:rPr lang="zh-CN" altLang="en-US" dirty="0"/>
              <a:t>的向量。模的计算方式与</a:t>
            </a:r>
            <a:r>
              <a:rPr lang="en-US" altLang="zh-CN" dirty="0"/>
              <a:t>2</a:t>
            </a:r>
            <a:r>
              <a:rPr lang="zh-CN" altLang="en-US" dirty="0"/>
              <a:t>范数相同。</a:t>
            </a:r>
            <a:r>
              <a:rPr lang="en-US" altLang="zh-CN" dirty="0"/>
              <a:t>2</a:t>
            </a:r>
            <a:r>
              <a:rPr lang="zh-CN" altLang="en-US" dirty="0"/>
              <a:t>范数是线代的概念，模是空间几何的概念。</a:t>
            </a:r>
            <a:endParaRPr lang="en-US" altLang="zh-CN" dirty="0"/>
          </a:p>
          <a:p>
            <a:r>
              <a:rPr lang="zh-CN" altLang="en-US" dirty="0"/>
              <a:t>正交向量：点积为</a:t>
            </a:r>
            <a:r>
              <a:rPr lang="en-US" altLang="zh-CN" dirty="0"/>
              <a:t>0</a:t>
            </a:r>
            <a:r>
              <a:rPr lang="zh-CN" altLang="en-US" dirty="0"/>
              <a:t>（但是以上例子并不一定满足）。若每一列代表一个特征，正交矩阵可以保证特征之间无冗余（正交向量夹角</a:t>
            </a:r>
            <a:r>
              <a:rPr lang="en-US" altLang="zh-CN" dirty="0"/>
              <a:t>90</a:t>
            </a:r>
            <a:r>
              <a:rPr lang="zh-CN" altLang="en-US" dirty="0"/>
              <a:t>度）</a:t>
            </a:r>
            <a:endParaRPr lang="de-DE" dirty="0"/>
          </a:p>
        </p:txBody>
      </p:sp>
    </p:spTree>
    <p:extLst>
      <p:ext uri="{BB962C8B-B14F-4D97-AF65-F5344CB8AC3E}">
        <p14:creationId xmlns:p14="http://schemas.microsoft.com/office/powerpoint/2010/main" val="42897645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这里原本有第六列向量，里面的数值均为</a:t>
            </a:r>
            <a:r>
              <a:rPr lang="en-US" altLang="zh-CN" dirty="0"/>
              <a:t>0</a:t>
            </a:r>
            <a:r>
              <a:rPr lang="zh-CN" altLang="en-US" dirty="0"/>
              <a:t>。这一列通常被省略</a:t>
            </a:r>
            <a:endParaRPr lang="de-DE" dirty="0"/>
          </a:p>
        </p:txBody>
      </p:sp>
    </p:spTree>
    <p:extLst>
      <p:ext uri="{BB962C8B-B14F-4D97-AF65-F5344CB8AC3E}">
        <p14:creationId xmlns:p14="http://schemas.microsoft.com/office/powerpoint/2010/main" val="23299579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这里原本有第六行向量：</a:t>
            </a:r>
            <a:r>
              <a:rPr lang="en-US" altLang="zh-CN" dirty="0"/>
              <a:t>{0.36,</a:t>
            </a:r>
            <a:r>
              <a:rPr lang="en-US" altLang="zh-CN" baseline="0" dirty="0"/>
              <a:t> -0.04, -0.53, 0.00, -0.28, -0.08</a:t>
            </a:r>
            <a:r>
              <a:rPr lang="en-US" altLang="zh-CN" dirty="0"/>
              <a:t>} </a:t>
            </a:r>
            <a:r>
              <a:rPr lang="zh-CN" altLang="en-US" sz="1200" b="0" i="0" kern="1200" dirty="0">
                <a:solidFill>
                  <a:srgbClr val="000000"/>
                </a:solidFill>
                <a:effectLst/>
                <a:latin typeface="Times New Roman" pitchFamily="16" charset="0"/>
                <a:ea typeface="+mn-ea"/>
                <a:cs typeface="+mn-cs"/>
              </a:rPr>
              <a:t>（这样与对角 </a:t>
            </a:r>
            <a:r>
              <a:rPr lang="en-US" altLang="zh-CN" sz="1200" b="0" i="0" kern="1200" dirty="0">
                <a:solidFill>
                  <a:srgbClr val="000000"/>
                </a:solidFill>
                <a:effectLst/>
                <a:latin typeface="Times New Roman" pitchFamily="16" charset="0"/>
                <a:ea typeface="+mn-ea"/>
                <a:cs typeface="+mn-cs"/>
              </a:rPr>
              <a:t>Σ </a:t>
            </a:r>
            <a:r>
              <a:rPr lang="zh-CN" altLang="en-US" sz="1200" b="0" i="0" kern="1200" dirty="0">
                <a:solidFill>
                  <a:srgbClr val="000000"/>
                </a:solidFill>
                <a:effectLst/>
                <a:latin typeface="Times New Roman" pitchFamily="16" charset="0"/>
                <a:ea typeface="+mn-ea"/>
                <a:cs typeface="+mn-cs"/>
              </a:rPr>
              <a:t>矩阵相乘才有意义）</a:t>
            </a:r>
            <a:r>
              <a:rPr lang="zh-CN" altLang="en-US" dirty="0"/>
              <a:t> </a:t>
            </a:r>
            <a:br>
              <a:rPr lang="zh-CN" altLang="en-US" dirty="0"/>
            </a:br>
            <a:r>
              <a:rPr lang="zh-CN" altLang="en-US" dirty="0"/>
              <a:t>由于前面已经省略了第六维特征，这里也被省略</a:t>
            </a:r>
            <a:endParaRPr lang="en-US" altLang="zh-CN" dirty="0"/>
          </a:p>
        </p:txBody>
      </p:sp>
    </p:spTree>
    <p:extLst>
      <p:ext uri="{BB962C8B-B14F-4D97-AF65-F5344CB8AC3E}">
        <p14:creationId xmlns:p14="http://schemas.microsoft.com/office/powerpoint/2010/main" val="36065772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6252019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7685159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931391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1335224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685389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353546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5420990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6624918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8720785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a:t>省略了枝节信息，相似度计算效果提高</a:t>
            </a:r>
            <a:endParaRPr lang="de-DE" dirty="0"/>
          </a:p>
        </p:txBody>
      </p:sp>
    </p:spTree>
    <p:extLst>
      <p:ext uri="{BB962C8B-B14F-4D97-AF65-F5344CB8AC3E}">
        <p14:creationId xmlns:p14="http://schemas.microsoft.com/office/powerpoint/2010/main" val="21203252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2889179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8706671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6916242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593711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776382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6246667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7810362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816650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335585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67422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941441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050961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dirty="0"/>
          </a:p>
        </p:txBody>
      </p:sp>
    </p:spTree>
    <p:extLst>
      <p:ext uri="{BB962C8B-B14F-4D97-AF65-F5344CB8AC3E}">
        <p14:creationId xmlns:p14="http://schemas.microsoft.com/office/powerpoint/2010/main" val="751240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a:solidFill>
                  <a:srgbClr val="FFFFFF"/>
                </a:solidFill>
                <a:latin typeface="+mn-lt"/>
                <a:ea typeface="ＭＳ Ｐゴシック" charset="-128"/>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TextBox 5"/>
          <p:cNvSpPr txBox="1"/>
          <p:nvPr/>
        </p:nvSpPr>
        <p:spPr>
          <a:xfrm>
            <a:off x="2590800" y="1600200"/>
            <a:ext cx="3878263" cy="830263"/>
          </a:xfrm>
          <a:prstGeom prst="rect">
            <a:avLst/>
          </a:prstGeom>
          <a:noFill/>
        </p:spPr>
        <p:txBody>
          <a:bodyPr wrap="none">
            <a:spAutoFit/>
          </a:bodyPr>
          <a:lstStyle/>
          <a:p>
            <a:pPr algn="ctr">
              <a:defRPr/>
            </a:pPr>
            <a:r>
              <a:rPr lang="zh-CN" altLang="en-US" sz="4800" b="1" dirty="0">
                <a:solidFill>
                  <a:srgbClr val="FBFCFF"/>
                </a:solidFill>
                <a:latin typeface="黑体" pitchFamily="49" charset="-122"/>
                <a:ea typeface="黑体" pitchFamily="49" charset="-122"/>
                <a:cs typeface="Arial Unicode MS" charset="0"/>
              </a:rPr>
              <a:t>现代信息检索</a:t>
            </a:r>
            <a:endParaRPr lang="en-US" sz="4800" b="1" dirty="0">
              <a:solidFill>
                <a:srgbClr val="FBFCFF"/>
              </a:solidFill>
              <a:latin typeface="黑体" pitchFamily="49" charset="-122"/>
              <a:ea typeface="黑体" pitchFamily="49" charset="-122"/>
              <a:cs typeface="Arial Unicode MS" charset="0"/>
            </a:endParaRPr>
          </a:p>
        </p:txBody>
      </p:sp>
      <p:sp>
        <p:nvSpPr>
          <p:cNvPr id="7"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dirty="0">
                <a:solidFill>
                  <a:srgbClr val="FFFFFF"/>
                </a:solidFill>
                <a:latin typeface="楷体" pitchFamily="49" charset="-122"/>
                <a:ea typeface="楷体" pitchFamily="49" charset="-122"/>
              </a:rPr>
              <a:t>中国科学院大学</a:t>
            </a:r>
            <a:r>
              <a:rPr lang="en-US" altLang="zh-CN" sz="1400" dirty="0">
                <a:solidFill>
                  <a:srgbClr val="FFFFFF"/>
                </a:solidFill>
                <a:latin typeface="楷体" pitchFamily="49" charset="-122"/>
                <a:ea typeface="楷体" pitchFamily="49" charset="-122"/>
              </a:rPr>
              <a:t>2019</a:t>
            </a:r>
            <a:r>
              <a:rPr lang="zh-CN" altLang="en-US" sz="1400" dirty="0">
                <a:solidFill>
                  <a:srgbClr val="FFFFFF"/>
                </a:solidFill>
                <a:latin typeface="楷体" pitchFamily="49" charset="-122"/>
                <a:ea typeface="楷体" pitchFamily="49" charset="-122"/>
              </a:rPr>
              <a:t>年秋季课程</a:t>
            </a:r>
            <a:r>
              <a:rPr lang="en-US" altLang="zh-CN" sz="1400" dirty="0">
                <a:solidFill>
                  <a:srgbClr val="FFFFFF"/>
                </a:solidFill>
                <a:latin typeface="楷体" pitchFamily="49" charset="-122"/>
                <a:ea typeface="楷体" pitchFamily="49" charset="-122"/>
              </a:rPr>
              <a:t>《</a:t>
            </a:r>
            <a:r>
              <a:rPr lang="zh-CN" altLang="en-US" sz="1400" dirty="0">
                <a:solidFill>
                  <a:srgbClr val="FFFFFF"/>
                </a:solidFill>
                <a:latin typeface="楷体" pitchFamily="49" charset="-122"/>
                <a:ea typeface="楷体" pitchFamily="49" charset="-122"/>
              </a:rPr>
              <a:t>现代信息检索</a:t>
            </a:r>
            <a:r>
              <a:rPr lang="en-US" altLang="zh-CN" sz="1400" dirty="0">
                <a:solidFill>
                  <a:srgbClr val="FFFFFF"/>
                </a:solidFill>
                <a:latin typeface="楷体" pitchFamily="49" charset="-122"/>
                <a:ea typeface="楷体" pitchFamily="49" charset="-122"/>
              </a:rPr>
              <a:t>》                                    </a:t>
            </a:r>
            <a:r>
              <a:rPr lang="zh-CN" altLang="en-US" sz="1400" dirty="0">
                <a:solidFill>
                  <a:srgbClr val="FFFFFF"/>
                </a:solidFill>
                <a:latin typeface="楷体" pitchFamily="49" charset="-122"/>
                <a:ea typeface="楷体" pitchFamily="49" charset="-122"/>
              </a:rPr>
              <a:t>更新时间：</a:t>
            </a:r>
            <a:r>
              <a:rPr lang="en-US" altLang="zh-CN" sz="1400" dirty="0">
                <a:solidFill>
                  <a:srgbClr val="FFFFFF"/>
                </a:solidFill>
                <a:latin typeface="楷体" pitchFamily="49" charset="-122"/>
                <a:ea typeface="楷体" pitchFamily="49" charset="-122"/>
              </a:rPr>
              <a:t>                                                                                                   </a:t>
            </a:r>
            <a:endParaRPr lang="zh-CN" altLang="en-US" sz="1400" dirty="0">
              <a:solidFill>
                <a:srgbClr val="FFFFFF"/>
              </a:solidFill>
              <a:latin typeface="楷体" pitchFamily="49" charset="-122"/>
              <a:ea typeface="楷体" pitchFamily="49" charset="-122"/>
            </a:endParaRPr>
          </a:p>
        </p:txBody>
      </p:sp>
      <p:sp>
        <p:nvSpPr>
          <p:cNvPr id="8" name="Rectangle 11"/>
          <p:cNvSpPr/>
          <p:nvPr/>
        </p:nvSpPr>
        <p:spPr>
          <a:xfrm>
            <a:off x="481013" y="2362200"/>
            <a:ext cx="8251825" cy="830263"/>
          </a:xfrm>
          <a:prstGeom prst="rect">
            <a:avLst/>
          </a:prstGeom>
        </p:spPr>
        <p:txBody>
          <a:bodyPr wrap="none">
            <a:spAutoFit/>
          </a:bodyPr>
          <a:lstStyle/>
          <a:p>
            <a:pPr algn="ctr">
              <a:defRPr/>
            </a:pPr>
            <a:r>
              <a:rPr lang="en-US" altLang="zh-CN" sz="4800" b="1" dirty="0">
                <a:solidFill>
                  <a:srgbClr val="139CB7"/>
                </a:solidFill>
                <a:latin typeface="Times New Roman" panose="02020603050405020304" pitchFamily="18" charset="0"/>
                <a:ea typeface="Arial Unicode MS" charset="0"/>
                <a:cs typeface="Times New Roman" panose="02020603050405020304" pitchFamily="18" charset="0"/>
              </a:rPr>
              <a:t>Modern </a:t>
            </a:r>
            <a:r>
              <a:rPr lang="en-US" sz="4800" b="1" dirty="0">
                <a:solidFill>
                  <a:srgbClr val="139CB7"/>
                </a:solidFill>
                <a:latin typeface="Times New Roman" panose="02020603050405020304" pitchFamily="18" charset="0"/>
                <a:ea typeface="Arial Unicode MS" charset="0"/>
                <a:cs typeface="Times New Roman" panose="02020603050405020304" pitchFamily="18" charset="0"/>
              </a:rPr>
              <a:t>Information Retrieval</a:t>
            </a:r>
          </a:p>
        </p:txBody>
      </p:sp>
      <p:sp>
        <p:nvSpPr>
          <p:cNvPr id="9" name="TextBox 8"/>
          <p:cNvSpPr txBox="1"/>
          <p:nvPr/>
        </p:nvSpPr>
        <p:spPr>
          <a:xfrm>
            <a:off x="1600200" y="4437063"/>
            <a:ext cx="6019800" cy="1815882"/>
          </a:xfrm>
          <a:prstGeom prst="rect">
            <a:avLst/>
          </a:prstGeom>
          <a:noFill/>
        </p:spPr>
        <p:txBody>
          <a:bodyPr>
            <a:spAutoFit/>
          </a:bodyPr>
          <a:lstStyle/>
          <a:p>
            <a:pPr algn="ctr">
              <a:defRPr/>
            </a:pPr>
            <a:endParaRPr lang="en-US" altLang="zh-CN" sz="2800" dirty="0">
              <a:solidFill>
                <a:srgbClr val="FFFF00"/>
              </a:solidFill>
              <a:latin typeface="+mn-ea"/>
              <a:ea typeface="+mn-ea"/>
              <a:cs typeface="Times New Roman" pitchFamily="18" charset="0"/>
            </a:endParaRPr>
          </a:p>
          <a:p>
            <a:pPr algn="ctr">
              <a:defRPr/>
            </a:pPr>
            <a:r>
              <a:rPr lang="zh-CN" altLang="en-US" sz="2800" kern="1200" dirty="0">
                <a:solidFill>
                  <a:schemeClr val="bg1"/>
                </a:solidFill>
                <a:latin typeface="+mn-ea"/>
                <a:ea typeface="+mn-ea"/>
                <a:cs typeface="Times New Roman" pitchFamily="18" charset="0"/>
              </a:rPr>
              <a:t>根据信工所王斌老师</a:t>
            </a:r>
            <a:endParaRPr lang="en-US" altLang="zh-CN" sz="2800" kern="1200" dirty="0">
              <a:solidFill>
                <a:schemeClr val="bg1"/>
              </a:solidFill>
              <a:latin typeface="+mn-ea"/>
              <a:ea typeface="+mn-ea"/>
              <a:cs typeface="Times New Roman" pitchFamily="18" charset="0"/>
            </a:endParaRPr>
          </a:p>
          <a:p>
            <a:pPr algn="ctr">
              <a:defRPr/>
            </a:pPr>
            <a:r>
              <a:rPr lang="en-US" altLang="zh-CN" sz="2800" kern="1200" dirty="0">
                <a:solidFill>
                  <a:schemeClr val="bg1"/>
                </a:solidFill>
                <a:latin typeface="+mn-ea"/>
                <a:ea typeface="+mn-ea"/>
                <a:cs typeface="Times New Roman" pitchFamily="18" charset="0"/>
              </a:rPr>
              <a:t>2014</a:t>
            </a:r>
            <a:r>
              <a:rPr lang="zh-CN" altLang="en-US" sz="2800" kern="1200" dirty="0">
                <a:solidFill>
                  <a:schemeClr val="bg1"/>
                </a:solidFill>
                <a:latin typeface="+mn-ea"/>
                <a:ea typeface="+mn-ea"/>
                <a:cs typeface="Times New Roman" pitchFamily="18" charset="0"/>
              </a:rPr>
              <a:t>年课件改编</a:t>
            </a:r>
            <a:endParaRPr lang="en-US" altLang="zh-CN" sz="2800" kern="1200" dirty="0">
              <a:solidFill>
                <a:srgbClr val="0070C0"/>
              </a:solidFill>
              <a:latin typeface="+mn-ea"/>
              <a:ea typeface="+mn-ea"/>
              <a:cs typeface="Times New Roman" pitchFamily="18" charset="0"/>
            </a:endParaRPr>
          </a:p>
          <a:p>
            <a:pPr algn="ctr">
              <a:defRPr/>
            </a:pPr>
            <a:endParaRPr lang="en-US" altLang="zh-CN" sz="2800" dirty="0">
              <a:solidFill>
                <a:srgbClr val="FFFF00"/>
              </a:solidFill>
              <a:latin typeface="+mn-ea"/>
              <a:ea typeface="+mn-ea"/>
              <a:cs typeface="Times New Roman" pitchFamily="18" charset="0"/>
            </a:endParaRPr>
          </a:p>
        </p:txBody>
      </p:sp>
      <p:sp>
        <p:nvSpPr>
          <p:cNvPr id="10" name="日期占位符 13"/>
          <p:cNvSpPr txBox="1">
            <a:spLocks/>
          </p:cNvSpPr>
          <p:nvPr/>
        </p:nvSpPr>
        <p:spPr>
          <a:xfrm>
            <a:off x="0" y="6553200"/>
            <a:ext cx="9144000" cy="304800"/>
          </a:xfrm>
          <a:prstGeom prst="rect">
            <a:avLst/>
          </a:prstGeom>
        </p:spPr>
        <p:txBody>
          <a:bodyPr anchor="ctr"/>
          <a:lstStyle>
            <a:lvl1pPr>
              <a:defRPr>
                <a:solidFill>
                  <a:schemeClr val="bg1"/>
                </a:solidFill>
              </a:defRPr>
            </a:lvl1pPr>
          </a:lstStyle>
          <a:p>
            <a:pPr>
              <a:defRPr/>
            </a:pPr>
            <a:r>
              <a:rPr lang="zh-CN" altLang="en-US" sz="1200" dirty="0">
                <a:latin typeface="Calibri" pitchFamily="34" charset="0"/>
              </a:rPr>
              <a:t>*改编自</a:t>
            </a:r>
            <a:r>
              <a:rPr lang="en-US" altLang="zh-CN" sz="1200" dirty="0">
                <a:latin typeface="Calibri" pitchFamily="34" charset="0"/>
              </a:rPr>
              <a:t>”An introduction to  Information retrieval”</a:t>
            </a:r>
            <a:r>
              <a:rPr lang="zh-CN" altLang="en-US" sz="1200" dirty="0">
                <a:latin typeface="Calibri" pitchFamily="34" charset="0"/>
              </a:rPr>
              <a:t>网上公开的课件，地址 </a:t>
            </a:r>
            <a:r>
              <a:rPr lang="en-US" altLang="zh-CN" sz="1200" dirty="0">
                <a:ea typeface="宋体" charset="-122"/>
              </a:rPr>
              <a:t>http://nlp.stanford.edu/IR-book/</a:t>
            </a:r>
            <a:endParaRPr lang="zh-CN" altLang="en-US" sz="1200" dirty="0">
              <a:latin typeface="Calibri" pitchFamily="34" charset="0"/>
            </a:endParaRP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51710170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lvl1pPr>
              <a:defRPr/>
            </a:lvl1pPr>
          </a:lstStyle>
          <a:p>
            <a:pPr>
              <a:defRPr/>
            </a:pPr>
            <a:endParaRPr lang="zh-CN" altLang="en-US"/>
          </a:p>
        </p:txBody>
      </p:sp>
      <p:sp>
        <p:nvSpPr>
          <p:cNvPr id="4" name="Footer Placeholder 3"/>
          <p:cNvSpPr>
            <a:spLocks noGrp="1"/>
          </p:cNvSpPr>
          <p:nvPr>
            <p:ph type="ftr" sz="quarter" idx="11"/>
          </p:nvPr>
        </p:nvSpPr>
        <p:spPr/>
        <p:txBody>
          <a:bodyPr/>
          <a:lstStyle>
            <a:lvl1pPr>
              <a:defRPr/>
            </a:lvl1pPr>
          </a:lstStyle>
          <a:p>
            <a:pPr>
              <a:defRPr/>
            </a:pPr>
            <a:endParaRPr lang="zh-CN" altLang="en-US"/>
          </a:p>
        </p:txBody>
      </p:sp>
      <p:sp>
        <p:nvSpPr>
          <p:cNvPr id="5" name="Slide Number Placeholder 4"/>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184227707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1_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a:solidFill>
                  <a:srgbClr val="FFFFFF"/>
                </a:solidFill>
                <a:latin typeface="+mn-lt"/>
                <a:ea typeface="ＭＳ Ｐゴシック" charset="-128"/>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7" name="TextBox 6"/>
          <p:cNvSpPr txBox="1"/>
          <p:nvPr/>
        </p:nvSpPr>
        <p:spPr>
          <a:xfrm>
            <a:off x="990600" y="1981200"/>
            <a:ext cx="3262313" cy="708025"/>
          </a:xfrm>
          <a:prstGeom prst="rect">
            <a:avLst/>
          </a:prstGeom>
          <a:noFill/>
        </p:spPr>
        <p:txBody>
          <a:bodyPr wrap="none">
            <a:spAutoFit/>
          </a:bodyPr>
          <a:lstStyle/>
          <a:p>
            <a:pPr>
              <a:defRPr/>
            </a:pPr>
            <a:r>
              <a:rPr lang="zh-CN" altLang="en-US" sz="4000" dirty="0">
                <a:solidFill>
                  <a:srgbClr val="FBFCFF"/>
                </a:solidFill>
                <a:latin typeface="黑体" pitchFamily="49" charset="-122"/>
                <a:ea typeface="黑体" pitchFamily="49" charset="-122"/>
                <a:cs typeface="Arial Unicode MS" charset="0"/>
              </a:rPr>
              <a:t>现代信息检索</a:t>
            </a:r>
            <a:endParaRPr lang="en-US" sz="4000" dirty="0">
              <a:solidFill>
                <a:srgbClr val="FBFCFF"/>
              </a:solidFill>
              <a:latin typeface="黑体" pitchFamily="49" charset="-122"/>
              <a:ea typeface="黑体" pitchFamily="49" charset="-122"/>
              <a:cs typeface="Arial Unicode MS" charset="0"/>
            </a:endParaRPr>
          </a:p>
        </p:txBody>
      </p:sp>
      <p:sp>
        <p:nvSpPr>
          <p:cNvPr id="8"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i="1" dirty="0">
                <a:solidFill>
                  <a:srgbClr val="FFFFFF"/>
                </a:solidFill>
                <a:latin typeface="Calibri" pitchFamily="34" charset="0"/>
              </a:rPr>
              <a:t>中国科学院大学</a:t>
            </a:r>
            <a:r>
              <a:rPr lang="en-US" altLang="zh-CN" sz="1400" i="1" dirty="0">
                <a:solidFill>
                  <a:srgbClr val="FFFFFF"/>
                </a:solidFill>
                <a:latin typeface="Calibri" pitchFamily="34" charset="0"/>
              </a:rPr>
              <a:t>2013</a:t>
            </a:r>
            <a:r>
              <a:rPr lang="zh-CN" altLang="en-US" sz="1400" i="1" dirty="0">
                <a:solidFill>
                  <a:srgbClr val="FFFFFF"/>
                </a:solidFill>
                <a:latin typeface="Calibri" pitchFamily="34" charset="0"/>
              </a:rPr>
              <a:t>年秋季课程</a:t>
            </a:r>
            <a:r>
              <a:rPr lang="en-US" altLang="zh-CN" sz="1400" i="1" dirty="0">
                <a:solidFill>
                  <a:srgbClr val="FFFFFF"/>
                </a:solidFill>
                <a:latin typeface="Calibri" pitchFamily="34" charset="0"/>
              </a:rPr>
              <a:t>《</a:t>
            </a:r>
            <a:r>
              <a:rPr lang="zh-CN" altLang="en-US" sz="1400" i="1" dirty="0">
                <a:solidFill>
                  <a:srgbClr val="FFFFFF"/>
                </a:solidFill>
                <a:latin typeface="Calibri" pitchFamily="34" charset="0"/>
              </a:rPr>
              <a:t>现代信息检索</a:t>
            </a:r>
            <a:r>
              <a:rPr lang="en-US" altLang="zh-CN" sz="1400" i="1" dirty="0">
                <a:solidFill>
                  <a:srgbClr val="FFFFFF"/>
                </a:solidFill>
                <a:latin typeface="Calibri" pitchFamily="34" charset="0"/>
              </a:rPr>
              <a:t>》                                                                                                    </a:t>
            </a:r>
            <a:r>
              <a:rPr lang="zh-CN" altLang="en-US" sz="1400" i="1" dirty="0">
                <a:solidFill>
                  <a:srgbClr val="FFFFFF"/>
                </a:solidFill>
                <a:latin typeface="Calibri" pitchFamily="34" charset="0"/>
              </a:rPr>
              <a:t>主讲人：王斌</a:t>
            </a:r>
          </a:p>
        </p:txBody>
      </p:sp>
      <p:sp>
        <p:nvSpPr>
          <p:cNvPr id="9" name="Rectangle 11"/>
          <p:cNvSpPr/>
          <p:nvPr/>
        </p:nvSpPr>
        <p:spPr>
          <a:xfrm>
            <a:off x="914400" y="2819400"/>
            <a:ext cx="8251825" cy="830263"/>
          </a:xfrm>
          <a:prstGeom prst="rect">
            <a:avLst/>
          </a:prstGeom>
        </p:spPr>
        <p:txBody>
          <a:bodyPr wrap="none">
            <a:spAutoFit/>
          </a:bodyPr>
          <a:lstStyle/>
          <a:p>
            <a:pPr>
              <a:defRPr/>
            </a:pPr>
            <a:r>
              <a:rPr lang="en-US" altLang="zh-CN" sz="4800" b="1" dirty="0">
                <a:solidFill>
                  <a:srgbClr val="139CB7"/>
                </a:solidFill>
                <a:ea typeface="Arial Unicode MS" charset="0"/>
                <a:cs typeface="Times New Roman" pitchFamily="18" charset="0"/>
              </a:rPr>
              <a:t>Modern </a:t>
            </a:r>
            <a:r>
              <a:rPr lang="en-US" sz="4800" b="1" dirty="0">
                <a:solidFill>
                  <a:srgbClr val="139CB7"/>
                </a:solidFill>
                <a:ea typeface="Arial Unicode MS" charset="0"/>
                <a:cs typeface="Times New Roman" pitchFamily="18" charset="0"/>
              </a:rPr>
              <a:t>Information Retrieval</a:t>
            </a:r>
          </a:p>
        </p:txBody>
      </p:sp>
      <p:sp>
        <p:nvSpPr>
          <p:cNvPr id="3" name="Subtitle 2"/>
          <p:cNvSpPr>
            <a:spLocks noGrp="1"/>
          </p:cNvSpPr>
          <p:nvPr>
            <p:ph type="subTitle" idx="1"/>
          </p:nvPr>
        </p:nvSpPr>
        <p:spPr>
          <a:xfrm>
            <a:off x="1371600" y="3886200"/>
            <a:ext cx="6400800" cy="2362200"/>
          </a:xfrm>
        </p:spPr>
        <p:txBody>
          <a:bodyPr/>
          <a:lstStyle>
            <a:lvl1pPr marL="0" indent="0" algn="ctr">
              <a:buNone/>
              <a:defRPr>
                <a:solidFill>
                  <a:srgbClr val="43708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0" name="Date Placeholder 3"/>
          <p:cNvSpPr>
            <a:spLocks noGrp="1"/>
          </p:cNvSpPr>
          <p:nvPr>
            <p:ph type="dt" sz="half" idx="10"/>
          </p:nvPr>
        </p:nvSpPr>
        <p:spPr/>
        <p:txBody>
          <a:bodyPr/>
          <a:lstStyle>
            <a:lvl1pPr>
              <a:defRPr>
                <a:solidFill>
                  <a:srgbClr val="437085"/>
                </a:solidFill>
              </a:defRPr>
            </a:lvl1pPr>
          </a:lstStyle>
          <a:p>
            <a:pPr>
              <a:defRPr/>
            </a:pPr>
            <a:endParaRPr lang="en-US" altLang="zh-CN" dirty="0"/>
          </a:p>
        </p:txBody>
      </p:sp>
      <p:sp>
        <p:nvSpPr>
          <p:cNvPr id="11" name="Footer Placeholder 4"/>
          <p:cNvSpPr>
            <a:spLocks noGrp="1"/>
          </p:cNvSpPr>
          <p:nvPr>
            <p:ph type="ftr" sz="quarter" idx="11"/>
          </p:nvPr>
        </p:nvSpPr>
        <p:spPr/>
        <p:txBody>
          <a:bodyPr/>
          <a:lstStyle>
            <a:lvl1pPr>
              <a:defRPr>
                <a:solidFill>
                  <a:srgbClr val="437085"/>
                </a:solidFill>
              </a:defRPr>
            </a:lvl1pPr>
          </a:lstStyle>
          <a:p>
            <a:pPr>
              <a:defRPr/>
            </a:pPr>
            <a:r>
              <a:rPr lang="en-US" altLang="zh-CN"/>
              <a:t>中科院研究生院2012年度秋季课程</a:t>
            </a:r>
            <a:endParaRPr lang="en-US" altLang="zh-CN" dirty="0"/>
          </a:p>
        </p:txBody>
      </p:sp>
      <p:sp>
        <p:nvSpPr>
          <p:cNvPr id="12" name="Slide Number Placeholder 5"/>
          <p:cNvSpPr>
            <a:spLocks noGrp="1"/>
          </p:cNvSpPr>
          <p:nvPr>
            <p:ph type="sldNum" sz="quarter" idx="12"/>
          </p:nvPr>
        </p:nvSpPr>
        <p:spPr/>
        <p:txBody>
          <a:bodyPr/>
          <a:lstStyle>
            <a:lvl1pPr>
              <a:defRPr>
                <a:solidFill>
                  <a:srgbClr val="437085"/>
                </a:solidFill>
              </a:defRPr>
            </a:lvl1pPr>
          </a:lstStyle>
          <a:p>
            <a:pPr>
              <a:defRPr/>
            </a:pPr>
            <a:fld id="{F1FB7D08-67DA-430D-B31F-1498AA061A61}" type="slidenum">
              <a:rPr lang="en-US" smtClean="0"/>
              <a:pPr>
                <a:defRPr/>
              </a:pPr>
              <a:t>‹#›</a:t>
            </a:fld>
            <a:endParaRPr lang="en-US" dirty="0"/>
          </a:p>
        </p:txBody>
      </p:sp>
    </p:spTree>
    <p:extLst>
      <p:ext uri="{BB962C8B-B14F-4D97-AF65-F5344CB8AC3E}">
        <p14:creationId xmlns:p14="http://schemas.microsoft.com/office/powerpoint/2010/main" val="79496117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304337837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4" name="TextBox 3"/>
          <p:cNvSpPr txBox="1"/>
          <p:nvPr/>
        </p:nvSpPr>
        <p:spPr>
          <a:xfrm>
            <a:off x="468313" y="1773238"/>
            <a:ext cx="8207375" cy="4154487"/>
          </a:xfrm>
          <a:prstGeom prst="rect">
            <a:avLst/>
          </a:prstGeom>
          <a:noFill/>
        </p:spPr>
        <p:txBody>
          <a:bodyPr>
            <a:spAutoFit/>
          </a:bodyPr>
          <a:lstStyle/>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zh-CN" altLang="en-US" dirty="0">
              <a:ea typeface="宋体" charset="-122"/>
            </a:endParaRPr>
          </a:p>
        </p:txBody>
      </p:sp>
      <p:sp>
        <p:nvSpPr>
          <p:cNvPr id="5" name="TextBox 4"/>
          <p:cNvSpPr txBox="1"/>
          <p:nvPr/>
        </p:nvSpPr>
        <p:spPr>
          <a:xfrm>
            <a:off x="481013" y="1773238"/>
            <a:ext cx="8208962" cy="830262"/>
          </a:xfrm>
          <a:prstGeom prst="rect">
            <a:avLst/>
          </a:prstGeom>
          <a:noFill/>
        </p:spPr>
        <p:txBody>
          <a:bodyPr>
            <a:spAutoFit/>
          </a:bodyPr>
          <a:lstStyle/>
          <a:p>
            <a:pPr marL="457200" indent="-457200">
              <a:buFont typeface="+mj-ea"/>
              <a:buAutoNum type="circleNumDbPlain"/>
              <a:defRPr/>
            </a:pPr>
            <a:endParaRPr lang="en-US" altLang="zh-CN" dirty="0">
              <a:ea typeface="宋体" charset="-122"/>
            </a:endParaRPr>
          </a:p>
          <a:p>
            <a:pPr marL="457200" indent="-457200">
              <a:buFont typeface="+mj-ea"/>
              <a:buAutoNum type="circleNumDbPlain"/>
              <a:defRPr/>
            </a:pPr>
            <a:endParaRPr lang="zh-CN" altLang="en-US" dirty="0">
              <a:ea typeface="宋体" charset="-122"/>
            </a:endParaRPr>
          </a:p>
        </p:txBody>
      </p:sp>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itchFamily="18" charset="0"/>
                <a:ea typeface="+mn-ea"/>
              </a:defRPr>
            </a:lvl1pPr>
            <a:lvl2pPr marL="914400" indent="-457200">
              <a:buFont typeface="+mj-lt"/>
              <a:buAutoNum type="alphaLcParenR"/>
              <a:defRPr baseline="0">
                <a:solidFill>
                  <a:schemeClr val="accent5">
                    <a:lumMod val="75000"/>
                  </a:schemeClr>
                </a:solidFill>
                <a:latin typeface="Times New Roman" pitchFamily="18" charset="0"/>
                <a:ea typeface="+mn-ea"/>
              </a:defRPr>
            </a:lvl2pPr>
          </a:lstStyle>
          <a:p>
            <a:pPr lvl="0"/>
            <a:r>
              <a:rPr lang="zh-CN" altLang="en-US"/>
              <a:t>单击此处编辑母版文本样式</a:t>
            </a:r>
          </a:p>
          <a:p>
            <a:pPr lvl="1"/>
            <a:r>
              <a:rPr lang="zh-CN" altLang="en-US"/>
              <a:t>第二级</a:t>
            </a:r>
          </a:p>
        </p:txBody>
      </p:sp>
      <p:sp>
        <p:nvSpPr>
          <p:cNvPr id="6" name="Date Placeholder 3"/>
          <p:cNvSpPr>
            <a:spLocks noGrp="1"/>
          </p:cNvSpPr>
          <p:nvPr>
            <p:ph type="dt" sz="half" idx="14"/>
          </p:nvPr>
        </p:nvSpPr>
        <p:spPr/>
        <p:txBody>
          <a:bodyPr/>
          <a:lstStyle>
            <a:lvl1pPr>
              <a:defRPr/>
            </a:lvl1pPr>
          </a:lstStyle>
          <a:p>
            <a:pPr>
              <a:defRPr/>
            </a:pPr>
            <a:endParaRPr lang="en-US" altLang="zh-CN"/>
          </a:p>
        </p:txBody>
      </p:sp>
      <p:sp>
        <p:nvSpPr>
          <p:cNvPr id="7" name="Footer Placeholder 4"/>
          <p:cNvSpPr>
            <a:spLocks noGrp="1"/>
          </p:cNvSpPr>
          <p:nvPr>
            <p:ph type="ftr" sz="quarter" idx="15"/>
          </p:nvPr>
        </p:nvSpPr>
        <p:spPr/>
        <p:txBody>
          <a:bodyPr/>
          <a:lstStyle>
            <a:lvl1pPr>
              <a:defRPr/>
            </a:lvl1pPr>
          </a:lstStyle>
          <a:p>
            <a:pPr>
              <a:defRPr/>
            </a:pPr>
            <a:r>
              <a:rPr lang="en-US" altLang="zh-CN"/>
              <a:t>中科院研究生院2012年度秋季课程</a:t>
            </a:r>
            <a:endParaRPr lang="en-US" altLang="zh-CN" dirty="0"/>
          </a:p>
        </p:txBody>
      </p:sp>
      <p:sp>
        <p:nvSpPr>
          <p:cNvPr id="8" name="Slide Number Placeholder 5"/>
          <p:cNvSpPr>
            <a:spLocks noGrp="1"/>
          </p:cNvSpPr>
          <p:nvPr>
            <p:ph type="sldNum" sz="quarter" idx="16"/>
          </p:nvPr>
        </p:nvSpPr>
        <p:spPr/>
        <p:txBody>
          <a:bodyPr/>
          <a:lstStyle>
            <a:lvl1pPr>
              <a:defRPr/>
            </a:lvl1pPr>
          </a:lstStyle>
          <a:p>
            <a:pPr>
              <a:defRPr/>
            </a:pPr>
            <a:fld id="{F1FB7D08-67DA-430D-B31F-1498AA061A61}" type="slidenum">
              <a:rPr lang="en-US" smtClean="0"/>
              <a:pPr>
                <a:defRPr/>
              </a:pPr>
              <a:t>‹#›</a:t>
            </a:fld>
            <a:endParaRPr lang="en-US"/>
          </a:p>
        </p:txBody>
      </p:sp>
    </p:spTree>
    <p:extLst>
      <p:ext uri="{BB962C8B-B14F-4D97-AF65-F5344CB8AC3E}">
        <p14:creationId xmlns:p14="http://schemas.microsoft.com/office/powerpoint/2010/main" val="247422510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r>
              <a:rPr lang="en-US" altLang="zh-CN"/>
              <a:t>中科院研究生院2012年度秋季课程</a:t>
            </a:r>
            <a:endParaRPr lang="en-US" altLang="zh-CN" dirty="0"/>
          </a:p>
        </p:txBody>
      </p:sp>
      <p:sp>
        <p:nvSpPr>
          <p:cNvPr id="5" name="Slide Number Placeholder 5"/>
          <p:cNvSpPr>
            <a:spLocks noGrp="1"/>
          </p:cNvSpPr>
          <p:nvPr>
            <p:ph type="sldNum" sz="quarter" idx="12"/>
          </p:nvPr>
        </p:nvSpPr>
        <p:spPr/>
        <p:txBody>
          <a:bodyPr/>
          <a:lstStyle>
            <a:lvl1pPr>
              <a:defRPr/>
            </a:lvl1pPr>
          </a:lstStyle>
          <a:p>
            <a:pPr>
              <a:defRPr/>
            </a:pPr>
            <a:fld id="{F1FB7D08-67DA-430D-B31F-1498AA061A61}" type="slidenum">
              <a:rPr lang="en-US" smtClean="0"/>
              <a:pPr>
                <a:defRPr/>
              </a:pPr>
              <a:t>‹#›</a:t>
            </a:fld>
            <a:endParaRPr lang="en-US"/>
          </a:p>
        </p:txBody>
      </p:sp>
    </p:spTree>
    <p:extLst>
      <p:ext uri="{BB962C8B-B14F-4D97-AF65-F5344CB8AC3E}">
        <p14:creationId xmlns:p14="http://schemas.microsoft.com/office/powerpoint/2010/main" val="194507621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endParaRPr lang="en-US" sz="1600" i="1" dirty="0">
              <a:solidFill>
                <a:srgbClr val="FFFFFF"/>
              </a:solidFill>
              <a:latin typeface="+mn-lt"/>
              <a:ea typeface="ＭＳ Ｐゴシック" charset="-128"/>
              <a:cs typeface="ＭＳ Ｐゴシック"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8" name="Rectangle 6"/>
          <p:cNvSpPr>
            <a:spLocks noChangeArrowheads="1"/>
          </p:cNvSpPr>
          <p:nvPr/>
        </p:nvSpPr>
        <p:spPr bwMode="auto">
          <a:xfrm>
            <a:off x="3175"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现代信息检索</a:t>
            </a:r>
            <a:endParaRPr lang="en-US" sz="1600" dirty="0">
              <a:solidFill>
                <a:srgbClr val="FFFFFF"/>
              </a:solidFill>
              <a:latin typeface="楷体" pitchFamily="49" charset="-122"/>
              <a:ea typeface="楷体" pitchFamily="49" charset="-122"/>
              <a:cs typeface="ＭＳ Ｐゴシック" charset="-128"/>
            </a:endParaRPr>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9" name="Date Placeholder 3"/>
          <p:cNvSpPr>
            <a:spLocks noGrp="1"/>
          </p:cNvSpPr>
          <p:nvPr>
            <p:ph type="dt" sz="half" idx="10"/>
          </p:nvPr>
        </p:nvSpPr>
        <p:spPr/>
        <p:txBody>
          <a:bodyPr/>
          <a:lstStyle>
            <a:lvl1pPr>
              <a:defRPr/>
            </a:lvl1pPr>
          </a:lstStyle>
          <a:p>
            <a:pPr>
              <a:defRPr/>
            </a:pPr>
            <a:endParaRPr lang="zh-CN" altLang="en-US"/>
          </a:p>
        </p:txBody>
      </p:sp>
      <p:sp>
        <p:nvSpPr>
          <p:cNvPr id="10" name="Footer Placeholder 4"/>
          <p:cNvSpPr>
            <a:spLocks noGrp="1"/>
          </p:cNvSpPr>
          <p:nvPr>
            <p:ph type="ftr" sz="quarter" idx="11"/>
          </p:nvPr>
        </p:nvSpPr>
        <p:spPr/>
        <p:txBody>
          <a:bodyPr/>
          <a:lstStyle>
            <a:lvl1pPr>
              <a:defRPr/>
            </a:lvl1pPr>
          </a:lstStyle>
          <a:p>
            <a:pPr>
              <a:defRPr/>
            </a:pPr>
            <a:endParaRPr lang="zh-CN" altLang="en-US"/>
          </a:p>
        </p:txBody>
      </p:sp>
      <p:sp>
        <p:nvSpPr>
          <p:cNvPr id="11"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213243806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现代信息检索</a:t>
            </a:r>
            <a:endParaRPr lang="en-US" sz="1600" dirty="0">
              <a:solidFill>
                <a:srgbClr val="FFFFFF"/>
              </a:solidFill>
              <a:latin typeface="楷体" pitchFamily="49" charset="-122"/>
              <a:ea typeface="楷体" pitchFamily="49" charset="-122"/>
              <a:cs typeface="ＭＳ Ｐゴシック"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zh-CN" altLang="en-US"/>
          </a:p>
        </p:txBody>
      </p:sp>
      <p:sp>
        <p:nvSpPr>
          <p:cNvPr id="10" name="Footer Placeholder 5"/>
          <p:cNvSpPr>
            <a:spLocks noGrp="1"/>
          </p:cNvSpPr>
          <p:nvPr>
            <p:ph type="ftr" sz="quarter" idx="11"/>
          </p:nvPr>
        </p:nvSpPr>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255846709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现代信息检索</a:t>
            </a:r>
            <a:endParaRPr lang="en-US" sz="160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zh-CN" altLang="en-US"/>
          </a:p>
        </p:txBody>
      </p:sp>
      <p:sp>
        <p:nvSpPr>
          <p:cNvPr id="12" name="Footer Placeholder 7"/>
          <p:cNvSpPr>
            <a:spLocks noGrp="1"/>
          </p:cNvSpPr>
          <p:nvPr>
            <p:ph type="ftr" sz="quarter" idx="11"/>
          </p:nvPr>
        </p:nvSpPr>
        <p:spPr/>
        <p:txBody>
          <a:bodyPr/>
          <a:lstStyle>
            <a:lvl1pPr>
              <a:defRPr/>
            </a:lvl1pPr>
          </a:lstStyle>
          <a:p>
            <a:pPr>
              <a:defRPr/>
            </a:pPr>
            <a:endParaRPr lang="zh-CN" altLang="en-US"/>
          </a:p>
        </p:txBody>
      </p:sp>
      <p:sp>
        <p:nvSpPr>
          <p:cNvPr id="13" name="Slide Number Placeholder 8"/>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19522785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86404902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289729059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a:t>单击此处编辑母版标题样式</a:t>
            </a:r>
            <a:endParaRPr lang="en-US" dirty="0"/>
          </a:p>
        </p:txBody>
      </p:sp>
      <p:sp>
        <p:nvSpPr>
          <p:cNvPr id="3" name="Chart Placeholder 2"/>
          <p:cNvSpPr>
            <a:spLocks noGrp="1"/>
          </p:cNvSpPr>
          <p:nvPr>
            <p:ph type="chart" idx="1"/>
          </p:nvPr>
        </p:nvSpPr>
        <p:spPr>
          <a:xfrm>
            <a:off x="685800" y="1752600"/>
            <a:ext cx="7772400" cy="4876800"/>
          </a:xfrm>
        </p:spPr>
        <p:txBody>
          <a:bodyPr/>
          <a:lstStyle/>
          <a:p>
            <a:pPr lvl="0"/>
            <a:r>
              <a:rPr lang="zh-CN" altLang="en-US" noProof="0"/>
              <a:t>单击图标添加图表</a:t>
            </a:r>
            <a:endParaRPr lang="en-US" noProof="0" dirty="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198106198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7"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宋体" pitchFamily="2" charset="-122"/>
              </a:defRPr>
            </a:lvl1pPr>
          </a:lstStyle>
          <a:p>
            <a:pPr>
              <a:defRPr/>
            </a:pPr>
            <a:endParaRPr lang="en-US" altLang="zh-CN" dirty="0"/>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宋体" pitchFamily="2" charset="-122"/>
              </a:defRPr>
            </a:lvl1pPr>
          </a:lstStyle>
          <a:p>
            <a:pPr>
              <a:defRPr/>
            </a:pPr>
            <a:r>
              <a:rPr lang="zh-CN" altLang="en-US" dirty="0"/>
              <a:t>国科大</a:t>
            </a:r>
            <a:r>
              <a:rPr lang="en-US" altLang="zh-CN" dirty="0"/>
              <a:t>2017年度秋季课程</a:t>
            </a:r>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ea typeface="宋体" pitchFamily="2" charset="-122"/>
              </a:defRPr>
            </a:lvl1pPr>
          </a:lstStyle>
          <a:p>
            <a:pPr>
              <a:defRPr/>
            </a:pPr>
            <a:fld id="{F1FB7D08-67DA-430D-B31F-1498AA061A61}" type="slidenum">
              <a:rPr lang="en-US" smtClean="0"/>
              <a:pPr>
                <a:defRPr/>
              </a:pPr>
              <a:t>‹#›</a:t>
            </a:fld>
            <a:endParaRPr lang="en-US" dirty="0"/>
          </a:p>
        </p:txBody>
      </p:sp>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现代信息检索</a:t>
            </a:r>
            <a:endParaRPr lang="en-US" sz="160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a:solidFill>
                  <a:srgbClr val="FFFFFF"/>
                </a:solidFill>
                <a:latin typeface="+mn-lt"/>
                <a:ea typeface="ＭＳ Ｐゴシック" charset="-128"/>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Tree>
    <p:extLst>
      <p:ext uri="{BB962C8B-B14F-4D97-AF65-F5344CB8AC3E}">
        <p14:creationId xmlns:p14="http://schemas.microsoft.com/office/powerpoint/2010/main" val="344865287"/>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Lst>
  <p:hf hdr="0" ftr="0" dt="0"/>
  <p:txStyles>
    <p:titleStyle>
      <a:lvl1pPr algn="l" defTabSz="457200" rtl="0" eaLnBrk="1" fontAlgn="base" hangingPunct="1">
        <a:spcBef>
          <a:spcPct val="0"/>
        </a:spcBef>
        <a:spcAft>
          <a:spcPct val="0"/>
        </a:spcAft>
        <a:defRPr sz="4000" kern="1200">
          <a:solidFill>
            <a:schemeClr val="tx1"/>
          </a:solidFill>
          <a:latin typeface="Times New Roman" pitchFamily="18" charset="0"/>
          <a:ea typeface="黑体" pitchFamily="49" charset="-122"/>
          <a:cs typeface="黑体" pitchFamily="49" charset="-122"/>
        </a:defRPr>
      </a:lvl1pPr>
      <a:lvl2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2pPr>
      <a:lvl3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3pPr>
      <a:lvl4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4pPr>
      <a:lvl5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a:solidFill>
            <a:schemeClr val="tx1"/>
          </a:solidFill>
          <a:latin typeface="Times New Roman" pitchFamily="18" charset="0"/>
          <a:ea typeface="+mn-ea"/>
          <a:cs typeface="ＭＳ Ｐゴシック" pitchFamily="-65" charset="-128"/>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a:solidFill>
            <a:schemeClr val="tx1"/>
          </a:solidFill>
          <a:latin typeface="Times New Roman"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a:solidFill>
            <a:schemeClr val="tx1"/>
          </a:solidFill>
          <a:latin typeface="Times New Roman"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a:solidFill>
            <a:schemeClr val="tx1"/>
          </a:solidFill>
          <a:latin typeface="Times New Roman"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a:solidFill>
            <a:schemeClr val="tx1"/>
          </a:solidFill>
          <a:latin typeface="Times New Roman"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10.xml"/><Relationship Id="rId7"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wmf"/><Relationship Id="rId4" Type="http://schemas.openxmlformats.org/officeDocument/2006/relationships/oleObject" Target="../embeddings/oleObject1.bin"/><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4.gi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16.w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hyperlink" Target="http://ifnlp.org/ir" TargetMode="External"/><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p:txBody>
          <a:bodyPr/>
          <a:lstStyle/>
          <a:p>
            <a:r>
              <a:rPr lang="zh-CN" altLang="en-US" sz="3200" dirty="0"/>
              <a:t>第</a:t>
            </a:r>
            <a:r>
              <a:rPr lang="en-US" altLang="zh-CN" sz="3200" dirty="0"/>
              <a:t>15</a:t>
            </a:r>
            <a:r>
              <a:rPr lang="zh-CN" altLang="en-US" sz="3200" dirty="0"/>
              <a:t>讲 隐性语义索引</a:t>
            </a:r>
            <a:endParaRPr lang="en-US" altLang="zh-CN" sz="3200" dirty="0"/>
          </a:p>
          <a:p>
            <a:r>
              <a:rPr lang="en-US" altLang="zh-CN" sz="3200" dirty="0">
                <a:latin typeface="Times New Roman" pitchFamily="18" charset="0"/>
              </a:rPr>
              <a:t>Latent Semantic Indexing</a:t>
            </a:r>
            <a:endParaRPr lang="en-US" altLang="zh-CN" sz="3200" dirty="0"/>
          </a:p>
          <a:p>
            <a:endParaRPr lang="zh-CN" altLang="en-US" sz="3200" dirty="0"/>
          </a:p>
        </p:txBody>
      </p:sp>
      <p:sp>
        <p:nvSpPr>
          <p:cNvPr id="3" name="Slide Number Placeholder 2"/>
          <p:cNvSpPr>
            <a:spLocks noGrp="1"/>
          </p:cNvSpPr>
          <p:nvPr>
            <p:ph type="sldNum" sz="quarter" idx="4294967295"/>
          </p:nvPr>
        </p:nvSpPr>
        <p:spPr>
          <a:xfrm>
            <a:off x="7010400" y="6477000"/>
            <a:ext cx="2133600" cy="244475"/>
          </a:xfrm>
        </p:spPr>
        <p:txBody>
          <a:bodyPr/>
          <a:lstStyle/>
          <a:p>
            <a:pPr>
              <a:defRPr/>
            </a:pPr>
            <a:fld id="{B4197FBB-C416-4B51-9ADA-F9A87D712B86}" type="slidenum">
              <a:rPr lang="en-US" smtClean="0"/>
              <a:pPr>
                <a:defRPr/>
              </a:pPr>
              <a:t>1</a:t>
            </a:fld>
            <a:endParaRPr lang="en-US"/>
          </a:p>
        </p:txBody>
      </p:sp>
      <p:sp>
        <p:nvSpPr>
          <p:cNvPr id="5" name="TextBox 6"/>
          <p:cNvSpPr txBox="1">
            <a:spLocks noChangeArrowheads="1"/>
          </p:cNvSpPr>
          <p:nvPr/>
        </p:nvSpPr>
        <p:spPr bwMode="auto">
          <a:xfrm>
            <a:off x="8077200" y="28188"/>
            <a:ext cx="1066800" cy="276999"/>
          </a:xfrm>
          <a:prstGeom prst="rect">
            <a:avLst/>
          </a:prstGeom>
          <a:noFill/>
          <a:ln w="9525">
            <a:noFill/>
            <a:miter lim="800000"/>
            <a:headEnd/>
            <a:tailEnd/>
          </a:ln>
        </p:spPr>
        <p:txBody>
          <a:bodyPr anchor="ctr">
            <a:spAutoFit/>
          </a:bodyPr>
          <a:lstStyle/>
          <a:p>
            <a:r>
              <a:rPr lang="en-US" altLang="zh-CN" sz="1200" dirty="0">
                <a:solidFill>
                  <a:srgbClr val="FBFCFF"/>
                </a:solidFill>
                <a:latin typeface="Arial" pitchFamily="34" charset="0"/>
                <a:ea typeface="宋体" charset="-122"/>
              </a:rPr>
              <a:t>2018/09</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84" y="12700"/>
            <a:ext cx="9429816" cy="1403350"/>
          </a:xfrm>
          <a:prstGeom prst="rect">
            <a:avLst/>
          </a:prstGeom>
          <a:noFill/>
          <a:ln w="9525">
            <a:noFill/>
            <a:round/>
            <a:headEnd/>
            <a:tailEnd/>
          </a:ln>
        </p:spPr>
        <p:txBody>
          <a:bodyPr anchor="b"/>
          <a:lstStyle/>
          <a:p>
            <a:pPr lvl="1">
              <a:spcBef>
                <a:spcPts val="700"/>
              </a:spcBef>
              <a:buClr>
                <a:srgbClr val="336699"/>
              </a:buClr>
            </a:pPr>
            <a:r>
              <a:rPr lang="en-US"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簇标签生成的例子</a:t>
            </a:r>
            <a:endParaRPr lang="en-US" sz="36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10</a:t>
            </a:fld>
            <a:endParaRPr lang="en-US" dirty="0"/>
          </a:p>
        </p:txBody>
      </p:sp>
      <p:graphicFrame>
        <p:nvGraphicFramePr>
          <p:cNvPr id="7" name="Table 6"/>
          <p:cNvGraphicFramePr>
            <a:graphicFrameLocks noGrp="1"/>
          </p:cNvGraphicFramePr>
          <p:nvPr/>
        </p:nvGraphicFramePr>
        <p:xfrm>
          <a:off x="142879" y="1600200"/>
          <a:ext cx="8858277" cy="3973300"/>
        </p:xfrm>
        <a:graphic>
          <a:graphicData uri="http://schemas.openxmlformats.org/drawingml/2006/table">
            <a:tbl>
              <a:tblPr firstRow="1" bandRow="1">
                <a:tableStyleId>{C083E6E3-FA7D-4D7B-A595-EF9225AFEA82}</a:tableStyleId>
              </a:tblPr>
              <a:tblGrid>
                <a:gridCol w="521075">
                  <a:extLst>
                    <a:ext uri="{9D8B030D-6E8A-4147-A177-3AD203B41FA5}">
                      <a16:colId xmlns:a16="http://schemas.microsoft.com/office/drawing/2014/main" val="20000"/>
                    </a:ext>
                  </a:extLst>
                </a:gridCol>
                <a:gridCol w="818833">
                  <a:extLst>
                    <a:ext uri="{9D8B030D-6E8A-4147-A177-3AD203B41FA5}">
                      <a16:colId xmlns:a16="http://schemas.microsoft.com/office/drawing/2014/main" val="20001"/>
                    </a:ext>
                  </a:extLst>
                </a:gridCol>
                <a:gridCol w="2605376">
                  <a:extLst>
                    <a:ext uri="{9D8B030D-6E8A-4147-A177-3AD203B41FA5}">
                      <a16:colId xmlns:a16="http://schemas.microsoft.com/office/drawing/2014/main" val="20002"/>
                    </a:ext>
                  </a:extLst>
                </a:gridCol>
                <a:gridCol w="2698415">
                  <a:extLst>
                    <a:ext uri="{9D8B030D-6E8A-4147-A177-3AD203B41FA5}">
                      <a16:colId xmlns:a16="http://schemas.microsoft.com/office/drawing/2014/main" val="20003"/>
                    </a:ext>
                  </a:extLst>
                </a:gridCol>
                <a:gridCol w="2214578">
                  <a:extLst>
                    <a:ext uri="{9D8B030D-6E8A-4147-A177-3AD203B41FA5}">
                      <a16:colId xmlns:a16="http://schemas.microsoft.com/office/drawing/2014/main" val="20004"/>
                    </a:ext>
                  </a:extLst>
                </a:gridCol>
              </a:tblGrid>
              <a:tr h="392972">
                <a:tc rowSpan="2">
                  <a:txBody>
                    <a:bodyPr/>
                    <a:lstStyle/>
                    <a:p>
                      <a:endParaRPr lang="de-DE" sz="1800" b="0" kern="1200" baseline="0" dirty="0">
                        <a:solidFill>
                          <a:schemeClr val="tx1"/>
                        </a:solidFill>
                        <a:latin typeface="Times New Roman" pitchFamily="18" charset="0"/>
                        <a:ea typeface="+mn-ea"/>
                        <a:cs typeface="+mn-cs"/>
                      </a:endParaRPr>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kern="1200" baseline="0" dirty="0">
                        <a:latin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kern="1200" baseline="0" dirty="0">
                          <a:solidFill>
                            <a:schemeClr val="tx1"/>
                          </a:solidFill>
                          <a:latin typeface="Times New Roman" pitchFamily="18" charset="0"/>
                        </a:rPr>
                        <a:t>文档数目</a:t>
                      </a:r>
                      <a:endParaRPr lang="de-DE" b="0" dirty="0">
                        <a:solidFill>
                          <a:schemeClr val="tx1"/>
                        </a:solidFill>
                        <a:latin typeface="Times New Roman"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800" b="0" kern="1200" baseline="0" dirty="0">
                          <a:latin typeface="Times New Roman" pitchFamily="18" charset="0"/>
                        </a:rPr>
                        <a:t>                                                      </a:t>
                      </a:r>
                      <a:r>
                        <a:rPr lang="zh-CN" altLang="en-US" sz="1800" b="0" kern="1200" baseline="0" dirty="0">
                          <a:latin typeface="Times New Roman" pitchFamily="18" charset="0"/>
                        </a:rPr>
                        <a:t>簇标签生成方法</a:t>
                      </a:r>
                      <a:endParaRPr lang="de-DE" sz="1800" b="0" kern="1200" baseline="0" dirty="0">
                        <a:solidFill>
                          <a:schemeClr val="tx1"/>
                        </a:solidFill>
                        <a:latin typeface="Times New Roman" pitchFamily="18" charset="0"/>
                        <a:ea typeface="+mn-ea"/>
                        <a:cs typeface="+mn-cs"/>
                      </a:endParaRP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800" b="0" kern="1200" baseline="0" dirty="0">
                        <a:solidFill>
                          <a:schemeClr val="tx1"/>
                        </a:solidFill>
                        <a:latin typeface="+mn-lt"/>
                        <a:ea typeface="+mn-ea"/>
                        <a:cs typeface="+mn-cs"/>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hMerge="1">
                  <a:txBody>
                    <a:bodyPr/>
                    <a:lstStyle/>
                    <a:p>
                      <a:endParaRPr lang="de-DE" b="0" dirty="0">
                        <a:solidFill>
                          <a:schemeClr val="tx1"/>
                        </a:solidFill>
                      </a:endParaRP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5335">
                <a:tc vMerge="1">
                  <a:txBody>
                    <a:bodyPr/>
                    <a:lstStyle/>
                    <a:p>
                      <a:endParaRPr lang="de-DE" b="0" dirty="0">
                        <a:solidFill>
                          <a:schemeClr val="tx1"/>
                        </a:solidFill>
                      </a:endParaRP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b="0"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kern="1200" baseline="0" dirty="0">
                          <a:solidFill>
                            <a:schemeClr val="tx1"/>
                          </a:solidFill>
                          <a:latin typeface="Times New Roman" pitchFamily="18" charset="0"/>
                          <a:ea typeface="+mn-ea"/>
                          <a:cs typeface="+mn-cs"/>
                        </a:rPr>
                        <a:t>质心</a:t>
                      </a:r>
                      <a:endParaRPr lang="en-US" sz="1800" b="0" kern="1200" baseline="0" dirty="0">
                        <a:solidFill>
                          <a:schemeClr val="tx1"/>
                        </a:solidFill>
                        <a:latin typeface="Times New Roman" pitchFamily="18" charset="0"/>
                        <a:ea typeface="+mn-ea"/>
                        <a:cs typeface="+mn-cs"/>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zh-CN" altLang="en-US" sz="1800" kern="1200" baseline="0" dirty="0">
                          <a:latin typeface="Times New Roman" pitchFamily="18" charset="0"/>
                        </a:rPr>
                        <a:t>互信息</a:t>
                      </a:r>
                      <a:endParaRPr lang="de-DE" b="0" dirty="0">
                        <a:solidFill>
                          <a:schemeClr val="tx1"/>
                        </a:solidFill>
                        <a:latin typeface="Times New Roman" pitchFamily="18"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zh-CN" altLang="en-US" b="0" dirty="0">
                          <a:solidFill>
                            <a:schemeClr val="tx1"/>
                          </a:solidFill>
                          <a:latin typeface="Times New Roman" pitchFamily="18" charset="0"/>
                        </a:rPr>
                        <a:t>标题</a:t>
                      </a:r>
                      <a:endParaRPr lang="de-DE" b="0" dirty="0">
                        <a:solidFill>
                          <a:schemeClr val="tx1"/>
                        </a:solidFill>
                        <a:latin typeface="Times New Roman" pitchFamily="18" charset="0"/>
                      </a:endParaRP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9557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800" kern="1200" baseline="0" dirty="0">
                          <a:latin typeface="Times New Roman" pitchFamily="18" charset="0"/>
                        </a:rPr>
                        <a:t>4</a:t>
                      </a:r>
                      <a:endParaRPr lang="de-DE" sz="1800" b="0" kern="1200" baseline="0" dirty="0">
                        <a:solidFill>
                          <a:schemeClr val="tx1"/>
                        </a:solidFill>
                        <a:latin typeface="Times New Roman" pitchFamily="18" charset="0"/>
                        <a:ea typeface="+mn-ea"/>
                        <a:cs typeface="+mn-cs"/>
                      </a:endParaRP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de-DE" sz="1800" kern="1200" baseline="0" dirty="0">
                          <a:latin typeface="Times New Roman" pitchFamily="18" charset="0"/>
                        </a:rPr>
                        <a:t>622</a:t>
                      </a:r>
                      <a:endParaRPr lang="de-DE" b="0" dirty="0">
                        <a:solidFill>
                          <a:schemeClr val="tx1"/>
                        </a:solidFill>
                        <a:latin typeface="Times New Roman" pitchFamily="18"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de-DE" sz="1800" kern="1200" baseline="0" dirty="0" err="1">
                          <a:latin typeface="Times New Roman" pitchFamily="18" charset="0"/>
                        </a:rPr>
                        <a:t>oil</a:t>
                      </a:r>
                      <a:r>
                        <a:rPr lang="de-DE" sz="1800" kern="1200" baseline="0" dirty="0">
                          <a:latin typeface="Times New Roman" pitchFamily="18" charset="0"/>
                        </a:rPr>
                        <a:t> plant </a:t>
                      </a:r>
                      <a:r>
                        <a:rPr lang="de-DE" sz="1800" kern="1200" baseline="0" dirty="0" err="1">
                          <a:latin typeface="Times New Roman" pitchFamily="18" charset="0"/>
                        </a:rPr>
                        <a:t>mexico</a:t>
                      </a:r>
                      <a:r>
                        <a:rPr lang="de-DE" sz="1800" kern="1200" baseline="0" dirty="0">
                          <a:latin typeface="Times New Roman" pitchFamily="18" charset="0"/>
                        </a:rPr>
                        <a:t> </a:t>
                      </a:r>
                      <a:r>
                        <a:rPr lang="de-DE" sz="1800" kern="1200" baseline="0" dirty="0" err="1">
                          <a:latin typeface="Times New Roman" pitchFamily="18" charset="0"/>
                        </a:rPr>
                        <a:t>production</a:t>
                      </a:r>
                      <a:r>
                        <a:rPr lang="de-DE" sz="1800" kern="1200" baseline="0" dirty="0">
                          <a:latin typeface="Times New Roman" pitchFamily="18" charset="0"/>
                        </a:rPr>
                        <a:t> </a:t>
                      </a:r>
                      <a:r>
                        <a:rPr lang="de-DE" sz="1800" kern="1200" baseline="0" dirty="0" err="1">
                          <a:latin typeface="Times New Roman" pitchFamily="18" charset="0"/>
                        </a:rPr>
                        <a:t>crude</a:t>
                      </a:r>
                      <a:r>
                        <a:rPr lang="de-DE" sz="1800" kern="1200" baseline="0" dirty="0">
                          <a:latin typeface="Times New Roman" pitchFamily="18" charset="0"/>
                        </a:rPr>
                        <a:t> </a:t>
                      </a:r>
                      <a:r>
                        <a:rPr lang="de-DE" sz="1800" b="1" kern="1200" baseline="0" dirty="0">
                          <a:latin typeface="Times New Roman" pitchFamily="18" charset="0"/>
                        </a:rPr>
                        <a:t>power</a:t>
                      </a:r>
                    </a:p>
                    <a:p>
                      <a:r>
                        <a:rPr lang="de-DE" sz="1800" b="1" kern="1200" baseline="0" dirty="0">
                          <a:latin typeface="Times New Roman" pitchFamily="18" charset="0"/>
                        </a:rPr>
                        <a:t>000 </a:t>
                      </a:r>
                      <a:r>
                        <a:rPr lang="de-DE" sz="1800" b="1" kern="1200" baseline="0" dirty="0" err="1">
                          <a:latin typeface="Times New Roman" pitchFamily="18" charset="0"/>
                        </a:rPr>
                        <a:t>refinery</a:t>
                      </a:r>
                      <a:r>
                        <a:rPr lang="de-DE" sz="1800" b="1" kern="1200" baseline="0" dirty="0">
                          <a:latin typeface="Times New Roman" pitchFamily="18" charset="0"/>
                        </a:rPr>
                        <a:t> gas </a:t>
                      </a:r>
                      <a:r>
                        <a:rPr lang="de-DE" sz="1800" kern="1200" baseline="0" dirty="0" err="1">
                          <a:latin typeface="Times New Roman" pitchFamily="18" charset="0"/>
                        </a:rPr>
                        <a:t>bpd</a:t>
                      </a:r>
                      <a:endParaRPr lang="de-DE" sz="1800" b="0" kern="1200" baseline="0" dirty="0">
                        <a:solidFill>
                          <a:schemeClr val="tx1"/>
                        </a:solidFill>
                        <a:latin typeface="Times New Roman" pitchFamily="18" charset="0"/>
                        <a:ea typeface="+mn-ea"/>
                        <a:cs typeface="+mn-cs"/>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de-DE" sz="1800" kern="1200" baseline="0" dirty="0">
                          <a:latin typeface="Times New Roman" pitchFamily="18" charset="0"/>
                        </a:rPr>
                        <a:t>plant </a:t>
                      </a:r>
                      <a:r>
                        <a:rPr lang="de-DE" sz="1800" kern="1200" baseline="0" dirty="0" err="1">
                          <a:latin typeface="Times New Roman" pitchFamily="18" charset="0"/>
                        </a:rPr>
                        <a:t>oil</a:t>
                      </a:r>
                      <a:r>
                        <a:rPr lang="de-DE" sz="1800" kern="1200" baseline="0" dirty="0">
                          <a:latin typeface="Times New Roman" pitchFamily="18" charset="0"/>
                        </a:rPr>
                        <a:t> </a:t>
                      </a:r>
                      <a:r>
                        <a:rPr lang="de-DE" sz="1800" kern="1200" baseline="0" dirty="0" err="1">
                          <a:latin typeface="Times New Roman" pitchFamily="18" charset="0"/>
                        </a:rPr>
                        <a:t>production</a:t>
                      </a:r>
                      <a:endParaRPr lang="de-DE" sz="1800" kern="1200" baseline="0" dirty="0">
                        <a:latin typeface="Times New Roman" pitchFamily="18" charset="0"/>
                      </a:endParaRPr>
                    </a:p>
                    <a:p>
                      <a:r>
                        <a:rPr lang="de-DE" sz="1800" b="1" kern="1200" baseline="0" dirty="0" err="1">
                          <a:latin typeface="Times New Roman" pitchFamily="18" charset="0"/>
                        </a:rPr>
                        <a:t>barrels</a:t>
                      </a:r>
                      <a:r>
                        <a:rPr lang="de-DE" sz="1800" kern="1200" baseline="0" dirty="0">
                          <a:latin typeface="Times New Roman" pitchFamily="18" charset="0"/>
                        </a:rPr>
                        <a:t> </a:t>
                      </a:r>
                      <a:r>
                        <a:rPr lang="de-DE" sz="1800" kern="1200" baseline="0" dirty="0" err="1">
                          <a:latin typeface="Times New Roman" pitchFamily="18" charset="0"/>
                        </a:rPr>
                        <a:t>crude</a:t>
                      </a:r>
                      <a:r>
                        <a:rPr lang="de-DE" sz="1800" kern="1200" baseline="0" dirty="0">
                          <a:latin typeface="Times New Roman" pitchFamily="18" charset="0"/>
                        </a:rPr>
                        <a:t> </a:t>
                      </a:r>
                      <a:r>
                        <a:rPr lang="de-DE" sz="1800" kern="1200" baseline="0" dirty="0" err="1">
                          <a:latin typeface="Times New Roman" pitchFamily="18" charset="0"/>
                        </a:rPr>
                        <a:t>bpd</a:t>
                      </a:r>
                      <a:r>
                        <a:rPr lang="de-DE" sz="1800" kern="1200" baseline="0" dirty="0">
                          <a:latin typeface="Times New Roman" pitchFamily="18" charset="0"/>
                        </a:rPr>
                        <a:t> </a:t>
                      </a:r>
                      <a:r>
                        <a:rPr lang="de-DE" sz="1800" kern="1200" baseline="0" dirty="0" err="1">
                          <a:latin typeface="Times New Roman" pitchFamily="18" charset="0"/>
                        </a:rPr>
                        <a:t>mexico</a:t>
                      </a:r>
                      <a:r>
                        <a:rPr lang="de-DE" sz="1800" kern="1200" baseline="0" dirty="0">
                          <a:latin typeface="Times New Roman" pitchFamily="18" charset="0"/>
                        </a:rPr>
                        <a:t> </a:t>
                      </a:r>
                      <a:r>
                        <a:rPr lang="de-DE" sz="1800" b="1" kern="1200" baseline="0" dirty="0" err="1">
                          <a:latin typeface="Times New Roman" pitchFamily="18" charset="0"/>
                        </a:rPr>
                        <a:t>dolly</a:t>
                      </a:r>
                      <a:r>
                        <a:rPr lang="de-DE" sz="1800" b="1" kern="1200" baseline="0" dirty="0">
                          <a:latin typeface="Times New Roman" pitchFamily="18" charset="0"/>
                        </a:rPr>
                        <a:t> </a:t>
                      </a:r>
                      <a:r>
                        <a:rPr lang="de-DE" sz="1800" b="1" kern="1200" baseline="0" dirty="0" err="1">
                          <a:latin typeface="Times New Roman" pitchFamily="18" charset="0"/>
                        </a:rPr>
                        <a:t>capacity</a:t>
                      </a:r>
                      <a:r>
                        <a:rPr lang="de-DE" sz="1800" b="1" kern="1200" baseline="0" dirty="0">
                          <a:latin typeface="Times New Roman" pitchFamily="18" charset="0"/>
                        </a:rPr>
                        <a:t> </a:t>
                      </a:r>
                      <a:r>
                        <a:rPr lang="de-DE" sz="1800" b="1" kern="1200" baseline="0" dirty="0" err="1">
                          <a:latin typeface="Times New Roman" pitchFamily="18" charset="0"/>
                        </a:rPr>
                        <a:t>petroleum</a:t>
                      </a:r>
                      <a:endParaRPr lang="de-DE" sz="1800" b="1" kern="1200" baseline="0" dirty="0">
                        <a:solidFill>
                          <a:schemeClr val="tx1"/>
                        </a:solidFill>
                        <a:latin typeface="Times New Roman" pitchFamily="18" charset="0"/>
                        <a:ea typeface="+mn-ea"/>
                        <a:cs typeface="+mn-cs"/>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de-DE" sz="1800" kern="1200" baseline="0" dirty="0">
                          <a:latin typeface="Times New Roman" pitchFamily="18" charset="0"/>
                        </a:rPr>
                        <a:t>MEXICO: </a:t>
                      </a:r>
                      <a:r>
                        <a:rPr lang="de-DE" sz="1800" kern="1200" baseline="0" dirty="0" err="1">
                          <a:latin typeface="Times New Roman" pitchFamily="18" charset="0"/>
                        </a:rPr>
                        <a:t>Hurricane</a:t>
                      </a:r>
                      <a:endParaRPr lang="de-DE" sz="1800" kern="1200" baseline="0" dirty="0">
                        <a:latin typeface="Times New Roman" pitchFamily="18" charset="0"/>
                      </a:endParaRPr>
                    </a:p>
                    <a:p>
                      <a:r>
                        <a:rPr lang="de-DE" sz="1800" kern="1200" baseline="0" dirty="0">
                          <a:latin typeface="Times New Roman" pitchFamily="18" charset="0"/>
                        </a:rPr>
                        <a:t>Dolly </a:t>
                      </a:r>
                      <a:r>
                        <a:rPr lang="de-DE" sz="1800" kern="1200" baseline="0" dirty="0" err="1">
                          <a:latin typeface="Times New Roman" pitchFamily="18" charset="0"/>
                        </a:rPr>
                        <a:t>heads</a:t>
                      </a:r>
                      <a:r>
                        <a:rPr lang="de-DE" sz="1800" kern="1200" baseline="0" dirty="0">
                          <a:latin typeface="Times New Roman" pitchFamily="18" charset="0"/>
                        </a:rPr>
                        <a:t> </a:t>
                      </a:r>
                      <a:r>
                        <a:rPr lang="de-DE" sz="1800" kern="1200" baseline="0" dirty="0" err="1">
                          <a:latin typeface="Times New Roman" pitchFamily="18" charset="0"/>
                        </a:rPr>
                        <a:t>for</a:t>
                      </a:r>
                      <a:r>
                        <a:rPr lang="de-DE" sz="1800" kern="1200" baseline="0" dirty="0">
                          <a:latin typeface="Times New Roman" pitchFamily="18" charset="0"/>
                        </a:rPr>
                        <a:t> Mexico </a:t>
                      </a:r>
                      <a:r>
                        <a:rPr lang="de-DE" sz="1800" kern="1200" baseline="0" dirty="0" err="1">
                          <a:latin typeface="Times New Roman" pitchFamily="18" charset="0"/>
                        </a:rPr>
                        <a:t>coast</a:t>
                      </a:r>
                      <a:endParaRPr lang="de-DE" sz="1800" b="0" kern="1200" baseline="0" dirty="0">
                        <a:solidFill>
                          <a:schemeClr val="tx1"/>
                        </a:solidFill>
                        <a:latin typeface="Times New Roman" pitchFamily="18" charset="0"/>
                        <a:ea typeface="+mn-ea"/>
                        <a:cs typeface="+mn-cs"/>
                      </a:endParaRP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335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800" kern="1200" baseline="0" dirty="0">
                          <a:latin typeface="Times New Roman" pitchFamily="18" charset="0"/>
                        </a:rPr>
                        <a:t>9</a:t>
                      </a:r>
                    </a:p>
                    <a:p>
                      <a:endParaRPr lang="de-DE" b="0" dirty="0">
                        <a:solidFill>
                          <a:schemeClr val="tx1"/>
                        </a:solidFill>
                        <a:latin typeface="Times New Roman" pitchFamily="18" charset="0"/>
                      </a:endParaRP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de-DE" sz="1800" kern="1200" baseline="0" dirty="0">
                          <a:latin typeface="Times New Roman" pitchFamily="18" charset="0"/>
                        </a:rPr>
                        <a:t>1017</a:t>
                      </a:r>
                      <a:endParaRPr lang="de-DE" b="0" dirty="0">
                        <a:solidFill>
                          <a:schemeClr val="tx1"/>
                        </a:solidFill>
                        <a:latin typeface="Times New Roman" pitchFamily="18"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de-DE" sz="1800" kern="1200" baseline="0" dirty="0" err="1">
                          <a:latin typeface="Times New Roman" pitchFamily="18" charset="0"/>
                        </a:rPr>
                        <a:t>police</a:t>
                      </a:r>
                      <a:r>
                        <a:rPr lang="de-DE" sz="1800" kern="1200" baseline="0" dirty="0">
                          <a:latin typeface="Times New Roman" pitchFamily="18" charset="0"/>
                        </a:rPr>
                        <a:t> </a:t>
                      </a:r>
                      <a:r>
                        <a:rPr lang="de-DE" sz="1800" kern="1200" baseline="0" dirty="0" err="1">
                          <a:latin typeface="Times New Roman" pitchFamily="18" charset="0"/>
                        </a:rPr>
                        <a:t>security</a:t>
                      </a:r>
                      <a:r>
                        <a:rPr lang="de-DE" sz="1800" kern="1200" baseline="0" dirty="0">
                          <a:latin typeface="Times New Roman" pitchFamily="18" charset="0"/>
                        </a:rPr>
                        <a:t> </a:t>
                      </a:r>
                      <a:r>
                        <a:rPr lang="de-DE" sz="1800" b="1" kern="1200" baseline="0" dirty="0" err="1">
                          <a:latin typeface="Times New Roman" pitchFamily="18" charset="0"/>
                        </a:rPr>
                        <a:t>russian</a:t>
                      </a:r>
                      <a:endParaRPr lang="de-DE" sz="1800" b="1" kern="1200" baseline="0" dirty="0">
                        <a:latin typeface="Times New Roman" pitchFamily="18" charset="0"/>
                      </a:endParaRPr>
                    </a:p>
                    <a:p>
                      <a:r>
                        <a:rPr lang="de-DE" sz="1800" kern="1200" baseline="0" dirty="0" err="1">
                          <a:latin typeface="Times New Roman" pitchFamily="18" charset="0"/>
                        </a:rPr>
                        <a:t>people</a:t>
                      </a:r>
                      <a:r>
                        <a:rPr lang="de-DE" sz="1800" kern="1200" baseline="0" dirty="0">
                          <a:latin typeface="Times New Roman" pitchFamily="18" charset="0"/>
                        </a:rPr>
                        <a:t> </a:t>
                      </a:r>
                      <a:r>
                        <a:rPr lang="de-DE" sz="1800" kern="1200" baseline="0" dirty="0" err="1">
                          <a:latin typeface="Times New Roman" pitchFamily="18" charset="0"/>
                        </a:rPr>
                        <a:t>military</a:t>
                      </a:r>
                      <a:r>
                        <a:rPr lang="de-DE" sz="1800" kern="1200" baseline="0" dirty="0">
                          <a:latin typeface="Times New Roman" pitchFamily="18" charset="0"/>
                        </a:rPr>
                        <a:t> </a:t>
                      </a:r>
                      <a:r>
                        <a:rPr lang="de-DE" sz="1800" kern="1200" baseline="0" dirty="0" err="1">
                          <a:latin typeface="Times New Roman" pitchFamily="18" charset="0"/>
                        </a:rPr>
                        <a:t>peace</a:t>
                      </a:r>
                      <a:r>
                        <a:rPr lang="de-DE" sz="1800" kern="1200" baseline="0" dirty="0">
                          <a:latin typeface="Times New Roman" pitchFamily="18" charset="0"/>
                        </a:rPr>
                        <a:t> </a:t>
                      </a:r>
                      <a:r>
                        <a:rPr lang="de-DE" sz="1800" kern="1200" baseline="0" dirty="0" err="1">
                          <a:latin typeface="Times New Roman" pitchFamily="18" charset="0"/>
                        </a:rPr>
                        <a:t>killed</a:t>
                      </a:r>
                      <a:r>
                        <a:rPr lang="de-DE" sz="1800" kern="1200" baseline="0" dirty="0">
                          <a:latin typeface="Times New Roman" pitchFamily="18" charset="0"/>
                        </a:rPr>
                        <a:t> </a:t>
                      </a:r>
                      <a:r>
                        <a:rPr lang="de-DE" sz="1800" kern="1200" baseline="0" dirty="0" err="1">
                          <a:latin typeface="Times New Roman" pitchFamily="18" charset="0"/>
                        </a:rPr>
                        <a:t>told</a:t>
                      </a:r>
                      <a:r>
                        <a:rPr lang="de-DE" sz="1800" kern="1200" baseline="0" dirty="0">
                          <a:latin typeface="Times New Roman" pitchFamily="18" charset="0"/>
                        </a:rPr>
                        <a:t> </a:t>
                      </a:r>
                      <a:r>
                        <a:rPr lang="de-DE" sz="1800" b="1" kern="1200" baseline="0" dirty="0" err="1">
                          <a:latin typeface="Times New Roman" pitchFamily="18" charset="0"/>
                        </a:rPr>
                        <a:t>grozny</a:t>
                      </a:r>
                      <a:r>
                        <a:rPr lang="de-DE" sz="1800" b="1" kern="1200" baseline="0" dirty="0">
                          <a:latin typeface="Times New Roman" pitchFamily="18" charset="0"/>
                        </a:rPr>
                        <a:t> </a:t>
                      </a:r>
                      <a:r>
                        <a:rPr lang="de-DE" sz="1800" b="1" kern="1200" baseline="0" dirty="0" err="1">
                          <a:latin typeface="Times New Roman" pitchFamily="18" charset="0"/>
                        </a:rPr>
                        <a:t>court</a:t>
                      </a:r>
                      <a:endParaRPr lang="de-DE" sz="1800" b="1" kern="1200" baseline="0" dirty="0">
                        <a:solidFill>
                          <a:schemeClr val="tx1"/>
                        </a:solidFill>
                        <a:latin typeface="Times New Roman" pitchFamily="18" charset="0"/>
                        <a:ea typeface="+mn-ea"/>
                        <a:cs typeface="+mn-cs"/>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de-DE" sz="1800" kern="1200" baseline="0" dirty="0" err="1">
                          <a:latin typeface="Times New Roman" pitchFamily="18" charset="0"/>
                        </a:rPr>
                        <a:t>police</a:t>
                      </a:r>
                      <a:r>
                        <a:rPr lang="de-DE" sz="1800" kern="1200" baseline="0" dirty="0">
                          <a:latin typeface="Times New Roman" pitchFamily="18" charset="0"/>
                        </a:rPr>
                        <a:t> </a:t>
                      </a:r>
                      <a:r>
                        <a:rPr lang="de-DE" sz="1800" kern="1200" baseline="0" dirty="0" err="1">
                          <a:latin typeface="Times New Roman" pitchFamily="18" charset="0"/>
                        </a:rPr>
                        <a:t>killed</a:t>
                      </a:r>
                      <a:r>
                        <a:rPr lang="de-DE" sz="1800" kern="1200" baseline="0" dirty="0">
                          <a:latin typeface="Times New Roman" pitchFamily="18" charset="0"/>
                        </a:rPr>
                        <a:t> </a:t>
                      </a:r>
                      <a:r>
                        <a:rPr lang="de-DE" sz="1800" kern="1200" baseline="0" dirty="0" err="1">
                          <a:latin typeface="Times New Roman" pitchFamily="18" charset="0"/>
                        </a:rPr>
                        <a:t>military</a:t>
                      </a:r>
                      <a:endParaRPr lang="de-DE" sz="1800" kern="1200" baseline="0" dirty="0">
                        <a:latin typeface="Times New Roman" pitchFamily="18" charset="0"/>
                      </a:endParaRPr>
                    </a:p>
                    <a:p>
                      <a:r>
                        <a:rPr lang="de-DE" sz="1800" kern="1200" baseline="0" dirty="0" err="1">
                          <a:latin typeface="Times New Roman" pitchFamily="18" charset="0"/>
                        </a:rPr>
                        <a:t>security</a:t>
                      </a:r>
                      <a:r>
                        <a:rPr lang="de-DE" sz="1800" kern="1200" baseline="0" dirty="0">
                          <a:latin typeface="Times New Roman" pitchFamily="18" charset="0"/>
                        </a:rPr>
                        <a:t> </a:t>
                      </a:r>
                      <a:r>
                        <a:rPr lang="de-DE" sz="1800" kern="1200" baseline="0" dirty="0" err="1">
                          <a:latin typeface="Times New Roman" pitchFamily="18" charset="0"/>
                        </a:rPr>
                        <a:t>peace</a:t>
                      </a:r>
                      <a:r>
                        <a:rPr lang="de-DE" sz="1800" kern="1200" baseline="0" dirty="0">
                          <a:latin typeface="Times New Roman" pitchFamily="18" charset="0"/>
                        </a:rPr>
                        <a:t> </a:t>
                      </a:r>
                      <a:r>
                        <a:rPr lang="de-DE" sz="1800" kern="1200" baseline="0" dirty="0" err="1">
                          <a:latin typeface="Times New Roman" pitchFamily="18" charset="0"/>
                        </a:rPr>
                        <a:t>told</a:t>
                      </a:r>
                      <a:r>
                        <a:rPr lang="de-DE" sz="1800" kern="1200" baseline="0" dirty="0">
                          <a:latin typeface="Times New Roman" pitchFamily="18" charset="0"/>
                        </a:rPr>
                        <a:t> </a:t>
                      </a:r>
                      <a:r>
                        <a:rPr lang="de-DE" sz="1800" b="1" kern="1200" baseline="0" dirty="0" err="1">
                          <a:latin typeface="Times New Roman" pitchFamily="18" charset="0"/>
                        </a:rPr>
                        <a:t>troops</a:t>
                      </a:r>
                      <a:r>
                        <a:rPr lang="de-DE" sz="1800" b="1" kern="1200" baseline="0" dirty="0">
                          <a:latin typeface="Times New Roman" pitchFamily="18" charset="0"/>
                        </a:rPr>
                        <a:t> </a:t>
                      </a:r>
                      <a:r>
                        <a:rPr lang="de-DE" sz="1800" b="1" kern="1200" baseline="0" dirty="0" err="1">
                          <a:latin typeface="Times New Roman" pitchFamily="18" charset="0"/>
                        </a:rPr>
                        <a:t>forces</a:t>
                      </a:r>
                      <a:r>
                        <a:rPr lang="de-DE" sz="1800" b="1" kern="1200" baseline="0" dirty="0">
                          <a:latin typeface="Times New Roman" pitchFamily="18" charset="0"/>
                        </a:rPr>
                        <a:t> </a:t>
                      </a:r>
                      <a:r>
                        <a:rPr lang="de-DE" sz="1800" b="1" kern="1200" baseline="0" dirty="0" err="1">
                          <a:latin typeface="Times New Roman" pitchFamily="18" charset="0"/>
                        </a:rPr>
                        <a:t>rebels</a:t>
                      </a:r>
                      <a:r>
                        <a:rPr lang="de-DE" sz="1800" b="1" kern="1200" baseline="0" dirty="0">
                          <a:latin typeface="Times New Roman" pitchFamily="18" charset="0"/>
                        </a:rPr>
                        <a:t> </a:t>
                      </a:r>
                      <a:r>
                        <a:rPr lang="de-DE" sz="1800" kern="1200" baseline="0" dirty="0" err="1">
                          <a:latin typeface="Times New Roman" pitchFamily="18" charset="0"/>
                        </a:rPr>
                        <a:t>people</a:t>
                      </a:r>
                      <a:endParaRPr lang="de-DE" sz="1800" b="0" kern="1200" baseline="0" dirty="0">
                        <a:solidFill>
                          <a:schemeClr val="tx1"/>
                        </a:solidFill>
                        <a:latin typeface="Times New Roman" pitchFamily="18" charset="0"/>
                        <a:ea typeface="+mn-ea"/>
                        <a:cs typeface="+mn-cs"/>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de-DE" sz="1800" kern="1200" baseline="0" dirty="0">
                          <a:latin typeface="Times New Roman" pitchFamily="18" charset="0"/>
                        </a:rPr>
                        <a:t>RUSSIA: </a:t>
                      </a:r>
                      <a:r>
                        <a:rPr lang="de-DE" sz="1800" kern="1200" baseline="0" dirty="0" err="1">
                          <a:latin typeface="Times New Roman" pitchFamily="18" charset="0"/>
                        </a:rPr>
                        <a:t>Russia’s</a:t>
                      </a:r>
                      <a:endParaRPr lang="de-DE" sz="1800" kern="1200" baseline="0" dirty="0">
                        <a:latin typeface="Times New Roman" pitchFamily="18" charset="0"/>
                      </a:endParaRPr>
                    </a:p>
                    <a:p>
                      <a:r>
                        <a:rPr lang="de-DE" sz="1800" kern="1200" baseline="0" dirty="0">
                          <a:latin typeface="Times New Roman" pitchFamily="18" charset="0"/>
                        </a:rPr>
                        <a:t>Lebed </a:t>
                      </a:r>
                      <a:r>
                        <a:rPr lang="de-DE" sz="1800" kern="1200" baseline="0" dirty="0" err="1">
                          <a:latin typeface="Times New Roman" pitchFamily="18" charset="0"/>
                        </a:rPr>
                        <a:t>meets</a:t>
                      </a:r>
                      <a:r>
                        <a:rPr lang="de-DE" sz="1800" kern="1200" baseline="0" dirty="0">
                          <a:latin typeface="Times New Roman" pitchFamily="18" charset="0"/>
                        </a:rPr>
                        <a:t> rebel</a:t>
                      </a:r>
                    </a:p>
                    <a:p>
                      <a:r>
                        <a:rPr lang="de-DE" sz="1800" kern="1200" baseline="0" dirty="0" err="1">
                          <a:latin typeface="Times New Roman" pitchFamily="18" charset="0"/>
                        </a:rPr>
                        <a:t>chief</a:t>
                      </a:r>
                      <a:r>
                        <a:rPr lang="de-DE" sz="1800" kern="1200" baseline="0" dirty="0">
                          <a:latin typeface="Times New Roman" pitchFamily="18" charset="0"/>
                        </a:rPr>
                        <a:t> in </a:t>
                      </a:r>
                      <a:r>
                        <a:rPr lang="de-DE" sz="1800" kern="1200" baseline="0" dirty="0" err="1">
                          <a:latin typeface="Times New Roman" pitchFamily="18" charset="0"/>
                        </a:rPr>
                        <a:t>Chechnya</a:t>
                      </a:r>
                      <a:endParaRPr lang="de-DE" sz="1800" b="0" kern="1200" baseline="0" dirty="0">
                        <a:solidFill>
                          <a:schemeClr val="tx1"/>
                        </a:solidFill>
                        <a:latin typeface="Times New Roman" pitchFamily="18" charset="0"/>
                        <a:ea typeface="+mn-ea"/>
                        <a:cs typeface="+mn-cs"/>
                      </a:endParaRP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7335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800" kern="1200" baseline="0" dirty="0">
                          <a:latin typeface="Times New Roman" pitchFamily="18" charset="0"/>
                        </a:rPr>
                        <a:t>10</a:t>
                      </a:r>
                    </a:p>
                    <a:p>
                      <a:endParaRPr lang="de-DE" b="0" dirty="0">
                        <a:solidFill>
                          <a:schemeClr val="tx1"/>
                        </a:solidFill>
                        <a:latin typeface="Times New Roman" pitchFamily="18" charset="0"/>
                      </a:endParaRP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r>
                        <a:rPr lang="de-DE" sz="1800" kern="1200" baseline="0" dirty="0">
                          <a:latin typeface="Times New Roman" pitchFamily="18" charset="0"/>
                        </a:rPr>
                        <a:t>1259</a:t>
                      </a:r>
                      <a:endParaRPr lang="de-DE" b="0" dirty="0">
                        <a:solidFill>
                          <a:schemeClr val="tx1"/>
                        </a:solidFill>
                        <a:latin typeface="Times New Roman" pitchFamily="18"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r>
                        <a:rPr lang="de-DE" sz="1800" kern="1200" baseline="0" dirty="0">
                          <a:latin typeface="Times New Roman" pitchFamily="18" charset="0"/>
                        </a:rPr>
                        <a:t>00 000 </a:t>
                      </a:r>
                      <a:r>
                        <a:rPr lang="de-DE" sz="1800" kern="1200" baseline="0" dirty="0" err="1">
                          <a:latin typeface="Times New Roman" pitchFamily="18" charset="0"/>
                        </a:rPr>
                        <a:t>tonnes</a:t>
                      </a:r>
                      <a:r>
                        <a:rPr lang="de-DE" sz="1800" kern="1200" baseline="0" dirty="0">
                          <a:latin typeface="Times New Roman" pitchFamily="18" charset="0"/>
                        </a:rPr>
                        <a:t> </a:t>
                      </a:r>
                      <a:r>
                        <a:rPr lang="de-DE" sz="1800" kern="1200" baseline="0" dirty="0" err="1">
                          <a:latin typeface="Times New Roman" pitchFamily="18" charset="0"/>
                        </a:rPr>
                        <a:t>traders</a:t>
                      </a:r>
                      <a:endParaRPr lang="de-DE" sz="1800" kern="1200" baseline="0" dirty="0">
                        <a:latin typeface="Times New Roman" pitchFamily="18" charset="0"/>
                      </a:endParaRPr>
                    </a:p>
                    <a:p>
                      <a:r>
                        <a:rPr lang="de-DE" sz="1800" kern="1200" baseline="0" dirty="0" err="1">
                          <a:latin typeface="Times New Roman" pitchFamily="18" charset="0"/>
                        </a:rPr>
                        <a:t>futures</a:t>
                      </a:r>
                      <a:r>
                        <a:rPr lang="de-DE" sz="1800" kern="1200" baseline="0" dirty="0">
                          <a:latin typeface="Times New Roman" pitchFamily="18" charset="0"/>
                        </a:rPr>
                        <a:t> </a:t>
                      </a:r>
                      <a:r>
                        <a:rPr lang="de-DE" sz="1800" kern="1200" baseline="0" dirty="0" err="1">
                          <a:latin typeface="Times New Roman" pitchFamily="18" charset="0"/>
                        </a:rPr>
                        <a:t>wheat</a:t>
                      </a:r>
                      <a:r>
                        <a:rPr lang="de-DE" sz="1800" kern="1200" baseline="0" dirty="0">
                          <a:latin typeface="Times New Roman" pitchFamily="18" charset="0"/>
                        </a:rPr>
                        <a:t> </a:t>
                      </a:r>
                      <a:r>
                        <a:rPr lang="de-DE" sz="1800" kern="1200" baseline="0" dirty="0" err="1">
                          <a:latin typeface="Times New Roman" pitchFamily="18" charset="0"/>
                        </a:rPr>
                        <a:t>prices</a:t>
                      </a:r>
                      <a:endParaRPr lang="de-DE" sz="1800" kern="1200" baseline="0" dirty="0">
                        <a:latin typeface="Times New Roman" pitchFamily="18" charset="0"/>
                      </a:endParaRPr>
                    </a:p>
                    <a:p>
                      <a:r>
                        <a:rPr lang="de-DE" sz="1800" b="1" kern="1200" baseline="0" dirty="0" err="1">
                          <a:latin typeface="Times New Roman" pitchFamily="18" charset="0"/>
                        </a:rPr>
                        <a:t>cents</a:t>
                      </a:r>
                      <a:r>
                        <a:rPr lang="de-DE" sz="1800" b="1" kern="1200" baseline="0" dirty="0">
                          <a:latin typeface="Times New Roman" pitchFamily="18" charset="0"/>
                        </a:rPr>
                        <a:t> </a:t>
                      </a:r>
                      <a:r>
                        <a:rPr lang="de-DE" sz="1800" b="1" kern="1200" baseline="0" dirty="0" err="1">
                          <a:latin typeface="Times New Roman" pitchFamily="18" charset="0"/>
                        </a:rPr>
                        <a:t>september</a:t>
                      </a:r>
                      <a:r>
                        <a:rPr lang="de-DE" sz="1800" b="1" kern="1200" baseline="0" dirty="0">
                          <a:latin typeface="Times New Roman" pitchFamily="18" charset="0"/>
                        </a:rPr>
                        <a:t> </a:t>
                      </a:r>
                      <a:r>
                        <a:rPr lang="de-DE" sz="1800" kern="1200" baseline="0" dirty="0">
                          <a:latin typeface="Times New Roman" pitchFamily="18" charset="0"/>
                        </a:rPr>
                        <a:t>tonne</a:t>
                      </a:r>
                      <a:endParaRPr lang="de-DE" b="0" dirty="0">
                        <a:solidFill>
                          <a:schemeClr val="tx1"/>
                        </a:solidFill>
                        <a:latin typeface="Times New Roman" pitchFamily="18"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r>
                        <a:rPr lang="de-DE" sz="1800" b="1" kern="1200" baseline="0" dirty="0" err="1">
                          <a:latin typeface="Times New Roman" pitchFamily="18" charset="0"/>
                        </a:rPr>
                        <a:t>delivery</a:t>
                      </a:r>
                      <a:r>
                        <a:rPr lang="de-DE" sz="1800" kern="1200" baseline="0" dirty="0">
                          <a:latin typeface="Times New Roman" pitchFamily="18" charset="0"/>
                        </a:rPr>
                        <a:t> </a:t>
                      </a:r>
                      <a:r>
                        <a:rPr lang="de-DE" sz="1800" kern="1200" baseline="0" dirty="0" err="1">
                          <a:latin typeface="Times New Roman" pitchFamily="18" charset="0"/>
                        </a:rPr>
                        <a:t>traders</a:t>
                      </a:r>
                      <a:r>
                        <a:rPr lang="de-DE" sz="1800" kern="1200" baseline="0" dirty="0">
                          <a:latin typeface="Times New Roman" pitchFamily="18" charset="0"/>
                        </a:rPr>
                        <a:t> </a:t>
                      </a:r>
                      <a:r>
                        <a:rPr lang="de-DE" sz="1800" kern="1200" baseline="0" dirty="0" err="1">
                          <a:latin typeface="Times New Roman" pitchFamily="18" charset="0"/>
                        </a:rPr>
                        <a:t>futures</a:t>
                      </a:r>
                      <a:endParaRPr lang="de-DE" sz="1800" kern="1200" baseline="0" dirty="0">
                        <a:latin typeface="Times New Roman" pitchFamily="18" charset="0"/>
                      </a:endParaRPr>
                    </a:p>
                    <a:p>
                      <a:r>
                        <a:rPr lang="de-DE" sz="1800" kern="1200" baseline="0" dirty="0">
                          <a:latin typeface="Times New Roman" pitchFamily="18" charset="0"/>
                        </a:rPr>
                        <a:t>tonne </a:t>
                      </a:r>
                      <a:r>
                        <a:rPr lang="de-DE" sz="1800" kern="1200" baseline="0" dirty="0" err="1">
                          <a:latin typeface="Times New Roman" pitchFamily="18" charset="0"/>
                        </a:rPr>
                        <a:t>tonnes</a:t>
                      </a:r>
                      <a:r>
                        <a:rPr lang="de-DE" sz="1800" kern="1200" baseline="0" dirty="0">
                          <a:latin typeface="Times New Roman" pitchFamily="18" charset="0"/>
                        </a:rPr>
                        <a:t> </a:t>
                      </a:r>
                      <a:r>
                        <a:rPr lang="de-DE" sz="1800" b="1" kern="1200" baseline="0" dirty="0" err="1">
                          <a:latin typeface="Times New Roman" pitchFamily="18" charset="0"/>
                        </a:rPr>
                        <a:t>desk</a:t>
                      </a:r>
                      <a:r>
                        <a:rPr lang="de-DE" sz="1800" b="1" kern="1200" baseline="0" dirty="0">
                          <a:latin typeface="Times New Roman" pitchFamily="18" charset="0"/>
                        </a:rPr>
                        <a:t> </a:t>
                      </a:r>
                      <a:r>
                        <a:rPr lang="de-DE" sz="1800" kern="1200" baseline="0" dirty="0" err="1">
                          <a:latin typeface="Times New Roman" pitchFamily="18" charset="0"/>
                        </a:rPr>
                        <a:t>wheat</a:t>
                      </a:r>
                      <a:r>
                        <a:rPr lang="de-DE" sz="1800" kern="1200" baseline="0" dirty="0">
                          <a:latin typeface="Times New Roman" pitchFamily="18" charset="0"/>
                        </a:rPr>
                        <a:t> </a:t>
                      </a:r>
                      <a:r>
                        <a:rPr lang="de-DE" sz="1800" kern="1200" baseline="0" dirty="0" err="1">
                          <a:latin typeface="Times New Roman" pitchFamily="18" charset="0"/>
                        </a:rPr>
                        <a:t>prices</a:t>
                      </a:r>
                      <a:r>
                        <a:rPr lang="de-DE" sz="1800" kern="1200" baseline="0" dirty="0">
                          <a:latin typeface="Times New Roman" pitchFamily="18" charset="0"/>
                        </a:rPr>
                        <a:t> 000 00</a:t>
                      </a:r>
                      <a:endParaRPr lang="de-DE" sz="1800" b="0" kern="1200" baseline="0" dirty="0">
                        <a:solidFill>
                          <a:schemeClr val="tx1"/>
                        </a:solidFill>
                        <a:latin typeface="Times New Roman" pitchFamily="18" charset="0"/>
                        <a:ea typeface="+mn-ea"/>
                        <a:cs typeface="+mn-cs"/>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r>
                        <a:rPr lang="de-DE" sz="1800" kern="1200" baseline="0" dirty="0">
                          <a:latin typeface="Times New Roman" pitchFamily="18" charset="0"/>
                        </a:rPr>
                        <a:t>USA: Export Business</a:t>
                      </a:r>
                    </a:p>
                    <a:p>
                      <a:r>
                        <a:rPr lang="de-DE" sz="1800" kern="1200" baseline="0" dirty="0">
                          <a:latin typeface="Times New Roman" pitchFamily="18" charset="0"/>
                        </a:rPr>
                        <a:t>- </a:t>
                      </a:r>
                      <a:r>
                        <a:rPr lang="de-DE" sz="1800" kern="1200" baseline="0" dirty="0" err="1">
                          <a:latin typeface="Times New Roman" pitchFamily="18" charset="0"/>
                        </a:rPr>
                        <a:t>Grain</a:t>
                      </a:r>
                      <a:r>
                        <a:rPr lang="de-DE" sz="1800" kern="1200" baseline="0" dirty="0">
                          <a:latin typeface="Times New Roman" pitchFamily="18" charset="0"/>
                        </a:rPr>
                        <a:t>/</a:t>
                      </a:r>
                      <a:r>
                        <a:rPr lang="de-DE" sz="1800" kern="1200" baseline="0" dirty="0" err="1">
                          <a:latin typeface="Times New Roman" pitchFamily="18" charset="0"/>
                        </a:rPr>
                        <a:t>oilseeds</a:t>
                      </a:r>
                      <a:r>
                        <a:rPr lang="de-DE" sz="1800" kern="1200" baseline="0" dirty="0">
                          <a:latin typeface="Times New Roman" pitchFamily="18" charset="0"/>
                        </a:rPr>
                        <a:t> </a:t>
                      </a:r>
                      <a:r>
                        <a:rPr lang="de-DE" sz="1800" kern="1200" baseline="0" dirty="0" err="1">
                          <a:latin typeface="Times New Roman" pitchFamily="18" charset="0"/>
                        </a:rPr>
                        <a:t>complex</a:t>
                      </a:r>
                      <a:endParaRPr lang="de-DE" sz="1800" b="0" kern="1200" baseline="0" dirty="0">
                        <a:solidFill>
                          <a:schemeClr val="tx1"/>
                        </a:solidFill>
                        <a:latin typeface="Times New Roman" pitchFamily="18" charset="0"/>
                        <a:ea typeface="+mn-ea"/>
                        <a:cs typeface="+mn-cs"/>
                      </a:endParaRP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
        <p:nvSpPr>
          <p:cNvPr id="8" name="Rectangle 7"/>
          <p:cNvSpPr/>
          <p:nvPr/>
        </p:nvSpPr>
        <p:spPr>
          <a:xfrm>
            <a:off x="214282" y="5750004"/>
            <a:ext cx="8929718" cy="1107996"/>
          </a:xfrm>
          <a:prstGeom prst="rect">
            <a:avLst/>
          </a:prstGeom>
        </p:spPr>
        <p:txBody>
          <a:bodyPr wrap="square">
            <a:spAutoFit/>
          </a:bodyPr>
          <a:lstStyle/>
          <a:p>
            <a:pPr lvl="1">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三种方法：选择质心向量中的突出词项，使用</a:t>
            </a:r>
            <a:r>
              <a:rPr lang="en-US" altLang="zh-CN" sz="2200" dirty="0">
                <a:solidFill>
                  <a:schemeClr val="tx1"/>
                </a:solidFill>
                <a:latin typeface="Times New Roman" pitchFamily="18" charset="0"/>
                <a:ea typeface="黑体" pitchFamily="49" charset="-122"/>
              </a:rPr>
              <a:t>MI</a:t>
            </a:r>
            <a:r>
              <a:rPr lang="zh-CN" altLang="en-US" sz="2200" dirty="0">
                <a:solidFill>
                  <a:schemeClr val="tx1"/>
                </a:solidFill>
                <a:latin typeface="Times New Roman" pitchFamily="18" charset="0"/>
                <a:ea typeface="黑体" pitchFamily="49" charset="-122"/>
              </a:rPr>
              <a:t>的差别式标签，使用离质心最近的文档的标题</a:t>
            </a:r>
            <a:endParaRPr lang="en-US" sz="2200"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三种方法的结果都不错</a:t>
            </a:r>
            <a:endParaRPr lang="en-US" sz="2200" dirty="0">
              <a:solidFill>
                <a:schemeClr val="tx1"/>
              </a:solidFill>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支持向量机</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2071678"/>
            <a:ext cx="4786314" cy="37147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de-DE" dirty="0">
                <a:solidFill>
                  <a:schemeClr val="tx1"/>
                </a:solidFill>
                <a:latin typeface="Times New Roman" pitchFamily="18" charset="0"/>
                <a:ea typeface="黑体" pitchFamily="49" charset="-122"/>
              </a:rPr>
              <a:t>2-</a:t>
            </a:r>
            <a:r>
              <a:rPr lang="zh-CN" altLang="en-US" dirty="0">
                <a:solidFill>
                  <a:schemeClr val="tx1"/>
                </a:solidFill>
                <a:latin typeface="Times New Roman" pitchFamily="18" charset="0"/>
                <a:ea typeface="黑体" pitchFamily="49" charset="-122"/>
              </a:rPr>
              <a:t>类训练数据</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决策面</a:t>
            </a:r>
            <a:r>
              <a:rPr lang="de-DE" dirty="0">
                <a:solidFill>
                  <a:schemeClr val="tx1"/>
                </a:solidFill>
                <a:latin typeface="Times New Roman" pitchFamily="18" charset="0"/>
                <a:ea typeface="黑体" pitchFamily="49" charset="-122"/>
              </a:rPr>
              <a:t> </a:t>
            </a:r>
          </a:p>
          <a:p>
            <a:pPr lvl="1">
              <a:spcBef>
                <a:spcPts val="700"/>
              </a:spcBef>
              <a:buClr>
                <a:srgbClr val="336699"/>
              </a:buClr>
            </a:pPr>
            <a:r>
              <a:rPr lang="de-DE" dirty="0">
                <a:solidFill>
                  <a:schemeClr val="tx1"/>
                </a:solidFill>
                <a:latin typeface="Times New Roman" pitchFamily="18" charset="0"/>
                <a:ea typeface="黑体" pitchFamily="49" charset="-122"/>
              </a:rPr>
              <a:t>    → </a:t>
            </a:r>
            <a:r>
              <a:rPr lang="zh-CN" altLang="en-US" dirty="0">
                <a:solidFill>
                  <a:schemeClr val="tx1"/>
                </a:solidFill>
                <a:latin typeface="Times New Roman" pitchFamily="18" charset="0"/>
                <a:ea typeface="黑体" pitchFamily="49" charset="-122"/>
              </a:rPr>
              <a:t>线性分类面</a:t>
            </a:r>
            <a:endParaRPr lang="de-DE" b="1"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准则</a:t>
            </a:r>
            <a:r>
              <a:rPr lang="de-DE"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离任何数据点最远</a:t>
            </a:r>
            <a:endParaRPr lang="de-DE" dirty="0">
              <a:solidFill>
                <a:schemeClr val="tx1"/>
              </a:solidFill>
              <a:latin typeface="Times New Roman" pitchFamily="18" charset="0"/>
              <a:ea typeface="黑体" pitchFamily="49" charset="-122"/>
            </a:endParaRPr>
          </a:p>
          <a:p>
            <a:pPr lvl="1">
              <a:spcBef>
                <a:spcPts val="700"/>
              </a:spcBef>
              <a:buClr>
                <a:srgbClr val="336699"/>
              </a:buClr>
            </a:pPr>
            <a:r>
              <a:rPr lang="de-DE" dirty="0">
                <a:solidFill>
                  <a:schemeClr val="tx1"/>
                </a:solidFill>
                <a:latin typeface="Times New Roman" pitchFamily="18" charset="0"/>
                <a:ea typeface="黑体" pitchFamily="49" charset="-122"/>
              </a:rPr>
              <a:t>	 →  </a:t>
            </a:r>
            <a:r>
              <a:rPr lang="zh-CN" altLang="en-US" dirty="0">
                <a:solidFill>
                  <a:schemeClr val="tx1"/>
                </a:solidFill>
                <a:latin typeface="Times New Roman" pitchFamily="18" charset="0"/>
                <a:ea typeface="黑体" pitchFamily="49" charset="-122"/>
              </a:rPr>
              <a:t>确定分类器</a:t>
            </a:r>
            <a:endParaRPr lang="en-US" altLang="zh-CN" dirty="0">
              <a:solidFill>
                <a:schemeClr val="tx1"/>
              </a:solidFill>
              <a:latin typeface="Times New Roman" pitchFamily="18" charset="0"/>
              <a:ea typeface="黑体" pitchFamily="49" charset="-122"/>
            </a:endParaRPr>
          </a:p>
          <a:p>
            <a:pPr lvl="1">
              <a:spcBef>
                <a:spcPts val="700"/>
              </a:spcBef>
              <a:buClr>
                <a:srgbClr val="336699"/>
              </a:buClr>
            </a:pPr>
            <a:r>
              <a:rPr lang="en-US" b="1" dirty="0">
                <a:solidFill>
                  <a:schemeClr val="tx1"/>
                </a:solidFill>
                <a:latin typeface="Times New Roman" pitchFamily="18" charset="0"/>
                <a:ea typeface="黑体" pitchFamily="49" charset="-122"/>
              </a:rPr>
              <a:t>     </a:t>
            </a:r>
            <a:r>
              <a:rPr lang="zh-CN" altLang="en-US" b="1" dirty="0">
                <a:solidFill>
                  <a:schemeClr val="tx1"/>
                </a:solidFill>
                <a:latin typeface="Times New Roman" pitchFamily="18" charset="0"/>
                <a:ea typeface="黑体" pitchFamily="49" charset="-122"/>
              </a:rPr>
              <a:t>间隔</a:t>
            </a:r>
            <a:r>
              <a:rPr lang="en-US" altLang="zh-CN" b="1" dirty="0">
                <a:solidFill>
                  <a:schemeClr val="tx1"/>
                </a:solidFill>
                <a:latin typeface="Times New Roman" pitchFamily="18" charset="0"/>
                <a:ea typeface="黑体" pitchFamily="49" charset="-122"/>
              </a:rPr>
              <a:t>(</a:t>
            </a:r>
            <a:r>
              <a:rPr lang="de-DE" b="1" dirty="0">
                <a:solidFill>
                  <a:schemeClr val="tx1"/>
                </a:solidFill>
                <a:latin typeface="Times New Roman" pitchFamily="18" charset="0"/>
                <a:ea typeface="黑体" pitchFamily="49" charset="-122"/>
              </a:rPr>
              <a:t>margin)</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线性分类面的位置基于支持向量</a:t>
            </a:r>
            <a:r>
              <a:rPr lang="en-US" altLang="zh-CN" dirty="0">
                <a:solidFill>
                  <a:schemeClr val="tx1"/>
                </a:solidFill>
                <a:latin typeface="Times New Roman" pitchFamily="18" charset="0"/>
                <a:ea typeface="黑体" pitchFamily="49" charset="-122"/>
              </a:rPr>
              <a:t>(support vector)</a:t>
            </a:r>
            <a:r>
              <a:rPr lang="zh-CN" altLang="en-US" dirty="0">
                <a:solidFill>
                  <a:schemeClr val="tx1"/>
                </a:solidFill>
                <a:latin typeface="Times New Roman" pitchFamily="18" charset="0"/>
                <a:ea typeface="黑体" pitchFamily="49" charset="-122"/>
              </a:rPr>
              <a:t>来定义</a:t>
            </a: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11</a:t>
            </a:fld>
            <a:endParaRPr lang="en-US"/>
          </a:p>
        </p:txBody>
      </p:sp>
      <p:pic>
        <p:nvPicPr>
          <p:cNvPr id="1061889" name="Picture 1"/>
          <p:cNvPicPr>
            <a:picLocks noChangeAspect="1" noChangeArrowheads="1"/>
          </p:cNvPicPr>
          <p:nvPr/>
        </p:nvPicPr>
        <p:blipFill>
          <a:blip r:embed="rId3" cstate="print"/>
          <a:srcRect/>
          <a:stretch>
            <a:fillRect/>
          </a:stretch>
        </p:blipFill>
        <p:spPr bwMode="auto">
          <a:xfrm>
            <a:off x="4716016" y="1800572"/>
            <a:ext cx="4267200" cy="4076700"/>
          </a:xfrm>
          <a:prstGeom prst="rect">
            <a:avLst/>
          </a:prstGeom>
          <a:noFill/>
          <a:ln w="9525">
            <a:noFill/>
            <a:miter lim="800000"/>
            <a:headEnd/>
            <a:tailEnd/>
          </a:ln>
        </p:spPr>
      </p:pic>
    </p:spTree>
    <p:extLst>
      <p:ext uri="{BB962C8B-B14F-4D97-AF65-F5344CB8AC3E}">
        <p14:creationId xmlns:p14="http://schemas.microsoft.com/office/powerpoint/2010/main" val="197265914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线性</a:t>
            </a:r>
            <a:r>
              <a:rPr lang="en-US" altLang="zh-CN" sz="3600" dirty="0">
                <a:solidFill>
                  <a:schemeClr val="tx1"/>
                </a:solidFill>
                <a:latin typeface="Times New Roman" pitchFamily="18" charset="0"/>
                <a:ea typeface="黑体" pitchFamily="49" charset="-122"/>
              </a:rPr>
              <a:t>SVM</a:t>
            </a:r>
            <a:r>
              <a:rPr lang="zh-CN" altLang="en-US" sz="3600" dirty="0">
                <a:solidFill>
                  <a:schemeClr val="tx1"/>
                </a:solidFill>
                <a:latin typeface="Times New Roman" pitchFamily="18" charset="0"/>
                <a:ea typeface="黑体" pitchFamily="49" charset="-122"/>
              </a:rPr>
              <a:t>的数学推导</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857364"/>
            <a:ext cx="8501122" cy="4214818"/>
          </a:xfrm>
          <a:prstGeom prst="rect">
            <a:avLst/>
          </a:prstGeom>
          <a:noFill/>
          <a:ln w="9525">
            <a:noFill/>
            <a:round/>
            <a:headEnd/>
            <a:tailEnd/>
          </a:ln>
        </p:spPr>
        <p:txBody>
          <a:bodyPr/>
          <a:lstStyle/>
          <a:p>
            <a:r>
              <a:rPr lang="zh-CN" altLang="en-US" dirty="0">
                <a:solidFill>
                  <a:schemeClr val="tx1"/>
                </a:solidFill>
                <a:latin typeface="Times New Roman" pitchFamily="18" charset="0"/>
                <a:ea typeface="黑体" pitchFamily="49" charset="-122"/>
              </a:rPr>
              <a:t>规范化距离：</a:t>
            </a:r>
            <a:endParaRPr lang="en-US" altLang="zh-CN" dirty="0">
              <a:solidFill>
                <a:schemeClr val="tx1"/>
              </a:solidFill>
              <a:latin typeface="Times New Roman" pitchFamily="18" charset="0"/>
              <a:ea typeface="黑体" pitchFamily="49" charset="-122"/>
            </a:endParaRPr>
          </a:p>
          <a:p>
            <a:r>
              <a:rPr lang="zh-CN" altLang="en-US" dirty="0">
                <a:solidFill>
                  <a:schemeClr val="tx1"/>
                </a:solidFill>
                <a:latin typeface="Times New Roman" pitchFamily="18" charset="0"/>
                <a:ea typeface="黑体" pitchFamily="49" charset="-122"/>
              </a:rPr>
              <a:t>假定所有数据到分类面的距离至少是</a:t>
            </a:r>
            <a:r>
              <a:rPr lang="en-US" altLang="zh-CN" dirty="0">
                <a:solidFill>
                  <a:schemeClr val="tx1"/>
                </a:solidFill>
                <a:latin typeface="Times New Roman" pitchFamily="18" charset="0"/>
                <a:ea typeface="黑体" pitchFamily="49" charset="-122"/>
              </a:rPr>
              <a:t>1</a:t>
            </a:r>
            <a:r>
              <a:rPr lang="de-DE" dirty="0">
                <a:solidFill>
                  <a:schemeClr val="tx1"/>
                </a:solidFill>
                <a:latin typeface="Times New Roman" pitchFamily="18" charset="0"/>
                <a:ea typeface="黑体" pitchFamily="49" charset="-122"/>
              </a:rPr>
              <a:t>                                                                                               </a:t>
            </a:r>
          </a:p>
          <a:p>
            <a:endParaRPr lang="de-DE" dirty="0">
              <a:solidFill>
                <a:schemeClr val="tx1"/>
              </a:solidFill>
              <a:latin typeface="Times New Roman" pitchFamily="18" charset="0"/>
              <a:ea typeface="黑体" pitchFamily="49" charset="-122"/>
            </a:endParaRPr>
          </a:p>
          <a:p>
            <a:r>
              <a:rPr lang="de-DE" dirty="0">
                <a:solidFill>
                  <a:schemeClr val="tx1"/>
                </a:solidFill>
                <a:latin typeface="Times New Roman" pitchFamily="18" charset="0"/>
                <a:ea typeface="黑体" pitchFamily="49" charset="-122"/>
              </a:rPr>
              <a:t>                                                                                        (4)</a:t>
            </a:r>
          </a:p>
          <a:p>
            <a:endParaRPr lang="en-US" dirty="0">
              <a:solidFill>
                <a:schemeClr val="tx1"/>
              </a:solidFill>
              <a:latin typeface="Times New Roman" pitchFamily="18" charset="0"/>
              <a:ea typeface="黑体" pitchFamily="49" charset="-122"/>
            </a:endParaRPr>
          </a:p>
          <a:p>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每个点到分类面的距离为</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，几何间隔为：</a:t>
            </a:r>
            <a:endParaRPr lang="en-US" altLang="zh-CN"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r>
              <a:rPr lang="zh-CN" altLang="en-US" dirty="0">
                <a:solidFill>
                  <a:schemeClr val="tx1"/>
                </a:solidFill>
                <a:latin typeface="Times New Roman" pitchFamily="18" charset="0"/>
                <a:ea typeface="黑体" pitchFamily="49" charset="-122"/>
              </a:rPr>
              <a:t>我们的目标就是最大化                       ，也就是说在满足</a:t>
            </a:r>
            <a:endParaRPr lang="en-US" altLang="zh-CN"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r>
              <a:rPr lang="zh-CN" altLang="en-US" dirty="0">
                <a:solidFill>
                  <a:schemeClr val="tx1"/>
                </a:solidFill>
                <a:latin typeface="Times New Roman" pitchFamily="18" charset="0"/>
                <a:ea typeface="黑体" pitchFamily="49" charset="-122"/>
              </a:rPr>
              <a:t>的条件下，寻找</a:t>
            </a:r>
            <a:r>
              <a:rPr lang="en-US" altLang="zh-CN" i="1" dirty="0">
                <a:solidFill>
                  <a:schemeClr val="tx1"/>
                </a:solidFill>
                <a:latin typeface="Times New Roman" pitchFamily="18" charset="0"/>
                <a:ea typeface="黑体" pitchFamily="49" charset="-122"/>
              </a:rPr>
              <a:t>w</a:t>
            </a:r>
            <a:r>
              <a:rPr lang="zh-CN" altLang="en-US" dirty="0">
                <a:solidFill>
                  <a:schemeClr val="tx1"/>
                </a:solidFill>
                <a:latin typeface="Times New Roman" pitchFamily="18" charset="0"/>
                <a:ea typeface="黑体" pitchFamily="49" charset="-122"/>
              </a:rPr>
              <a:t>和</a:t>
            </a:r>
            <a:r>
              <a:rPr lang="en-US" altLang="zh-CN" i="1" dirty="0">
                <a:solidFill>
                  <a:schemeClr val="tx1"/>
                </a:solidFill>
                <a:latin typeface="Times New Roman" pitchFamily="18" charset="0"/>
                <a:ea typeface="黑体" pitchFamily="49" charset="-122"/>
              </a:rPr>
              <a:t>b</a:t>
            </a:r>
            <a:r>
              <a:rPr lang="zh-CN" altLang="en-US" dirty="0">
                <a:solidFill>
                  <a:schemeClr val="tx1"/>
                </a:solidFill>
                <a:latin typeface="Times New Roman" pitchFamily="18" charset="0"/>
                <a:ea typeface="黑体" pitchFamily="49" charset="-122"/>
              </a:rPr>
              <a:t>，使得                      最大</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12</a:t>
            </a:fld>
            <a:endParaRPr lang="en-US" dirty="0"/>
          </a:p>
        </p:txBody>
      </p:sp>
      <p:graphicFrame>
        <p:nvGraphicFramePr>
          <p:cNvPr id="1053701" name="Object 5"/>
          <p:cNvGraphicFramePr>
            <a:graphicFrameLocks noChangeAspect="1"/>
          </p:cNvGraphicFramePr>
          <p:nvPr/>
        </p:nvGraphicFramePr>
        <p:xfrm>
          <a:off x="2581300" y="6313636"/>
          <a:ext cx="190500" cy="139700"/>
        </p:xfrm>
        <a:graphic>
          <a:graphicData uri="http://schemas.openxmlformats.org/presentationml/2006/ole">
            <mc:AlternateContent xmlns:mc="http://schemas.openxmlformats.org/markup-compatibility/2006">
              <mc:Choice xmlns:v="urn:schemas-microsoft-com:vml" Requires="v">
                <p:oleObj spid="_x0000_s1029" name="Vergelijking" r:id="rId4" imgW="190440" imgH="139680" progId="Equation.3">
                  <p:embed/>
                </p:oleObj>
              </mc:Choice>
              <mc:Fallback>
                <p:oleObj name="Vergelijking" r:id="rId4" imgW="190440" imgH="1396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1300" y="6313636"/>
                        <a:ext cx="1905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 name="Picture 10" descr="152122.png"/>
          <p:cNvPicPr>
            <a:picLocks noChangeAspect="1"/>
          </p:cNvPicPr>
          <p:nvPr/>
        </p:nvPicPr>
        <p:blipFill>
          <a:blip r:embed="rId6" cstate="print"/>
          <a:stretch>
            <a:fillRect/>
          </a:stretch>
        </p:blipFill>
        <p:spPr>
          <a:xfrm>
            <a:off x="3923928" y="3717032"/>
            <a:ext cx="2821655" cy="368041"/>
          </a:xfrm>
          <a:prstGeom prst="rect">
            <a:avLst/>
          </a:prstGeom>
        </p:spPr>
      </p:pic>
      <p:pic>
        <p:nvPicPr>
          <p:cNvPr id="12" name="Picture 11" descr="15212.png"/>
          <p:cNvPicPr>
            <a:picLocks noChangeAspect="1"/>
          </p:cNvPicPr>
          <p:nvPr/>
        </p:nvPicPr>
        <p:blipFill>
          <a:blip r:embed="rId7" cstate="print"/>
          <a:stretch>
            <a:fillRect/>
          </a:stretch>
        </p:blipFill>
        <p:spPr>
          <a:xfrm>
            <a:off x="2827289" y="2928934"/>
            <a:ext cx="2173339" cy="360000"/>
          </a:xfrm>
          <a:prstGeom prst="rect">
            <a:avLst/>
          </a:prstGeom>
        </p:spPr>
      </p:pic>
      <p:pic>
        <p:nvPicPr>
          <p:cNvPr id="13" name="Picture 12" descr="152123.png"/>
          <p:cNvPicPr>
            <a:picLocks noChangeAspect="1"/>
          </p:cNvPicPr>
          <p:nvPr/>
        </p:nvPicPr>
        <p:blipFill>
          <a:blip r:embed="rId8" cstate="print"/>
          <a:stretch>
            <a:fillRect/>
          </a:stretch>
        </p:blipFill>
        <p:spPr>
          <a:xfrm>
            <a:off x="1911132" y="4439962"/>
            <a:ext cx="1292716" cy="357190"/>
          </a:xfrm>
          <a:prstGeom prst="rect">
            <a:avLst/>
          </a:prstGeom>
        </p:spPr>
      </p:pic>
      <p:pic>
        <p:nvPicPr>
          <p:cNvPr id="15" name="Picture 14" descr="152124.png"/>
          <p:cNvPicPr>
            <a:picLocks noChangeAspect="1"/>
          </p:cNvPicPr>
          <p:nvPr/>
        </p:nvPicPr>
        <p:blipFill>
          <a:blip r:embed="rId9" cstate="print"/>
          <a:stretch>
            <a:fillRect/>
          </a:stretch>
        </p:blipFill>
        <p:spPr>
          <a:xfrm>
            <a:off x="2000232" y="5736106"/>
            <a:ext cx="3533629" cy="357190"/>
          </a:xfrm>
          <a:prstGeom prst="rect">
            <a:avLst/>
          </a:prstGeom>
        </p:spPr>
      </p:pic>
      <p:pic>
        <p:nvPicPr>
          <p:cNvPr id="16" name="Picture 15" descr="152123.png"/>
          <p:cNvPicPr>
            <a:picLocks noChangeAspect="1"/>
          </p:cNvPicPr>
          <p:nvPr/>
        </p:nvPicPr>
        <p:blipFill>
          <a:blip r:embed="rId8" cstate="print"/>
          <a:stretch>
            <a:fillRect/>
          </a:stretch>
        </p:blipFill>
        <p:spPr>
          <a:xfrm>
            <a:off x="3707904" y="5232050"/>
            <a:ext cx="1292716" cy="357190"/>
          </a:xfrm>
          <a:prstGeom prst="rect">
            <a:avLst/>
          </a:prstGeom>
        </p:spPr>
      </p:pic>
      <p:pic>
        <p:nvPicPr>
          <p:cNvPr id="14" name="Picture 15" descr="152123.png"/>
          <p:cNvPicPr>
            <a:picLocks noChangeAspect="1"/>
          </p:cNvPicPr>
          <p:nvPr/>
        </p:nvPicPr>
        <p:blipFill>
          <a:blip r:embed="rId8" cstate="print"/>
          <a:stretch>
            <a:fillRect/>
          </a:stretch>
        </p:blipFill>
        <p:spPr>
          <a:xfrm>
            <a:off x="4287396" y="6312170"/>
            <a:ext cx="1292716" cy="357190"/>
          </a:xfrm>
          <a:prstGeom prst="rect">
            <a:avLst/>
          </a:prstGeom>
        </p:spPr>
      </p:pic>
    </p:spTree>
    <p:extLst>
      <p:ext uri="{BB962C8B-B14F-4D97-AF65-F5344CB8AC3E}">
        <p14:creationId xmlns:p14="http://schemas.microsoft.com/office/powerpoint/2010/main" val="256881745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软间隔</a:t>
            </a:r>
            <a:r>
              <a:rPr lang="en-US" altLang="zh-CN" sz="3600" dirty="0">
                <a:solidFill>
                  <a:schemeClr val="tx1"/>
                </a:solidFill>
                <a:latin typeface="Times New Roman" pitchFamily="18" charset="0"/>
                <a:ea typeface="黑体" pitchFamily="49" charset="-122"/>
              </a:rPr>
              <a:t>(</a:t>
            </a:r>
            <a:r>
              <a:rPr lang="de-DE" sz="3600" dirty="0">
                <a:solidFill>
                  <a:schemeClr val="tx1"/>
                </a:solidFill>
                <a:latin typeface="Times New Roman" pitchFamily="18" charset="0"/>
                <a:ea typeface="黑体" pitchFamily="49" charset="-122"/>
              </a:rPr>
              <a:t>Soft margin)</a:t>
            </a:r>
            <a:r>
              <a:rPr lang="zh-CN" altLang="en-US" sz="3600" dirty="0">
                <a:solidFill>
                  <a:schemeClr val="tx1"/>
                </a:solidFill>
                <a:latin typeface="Times New Roman" pitchFamily="18" charset="0"/>
                <a:ea typeface="黑体" pitchFamily="49" charset="-122"/>
              </a:rPr>
              <a:t>分类</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428760"/>
            <a:ext cx="8501122" cy="5429264"/>
          </a:xfrm>
          <a:prstGeom prst="rect">
            <a:avLst/>
          </a:prstGeom>
          <a:noFill/>
          <a:ln w="9525">
            <a:noFill/>
            <a:round/>
            <a:headEnd/>
            <a:tailEnd/>
          </a:ln>
        </p:spPr>
        <p:txBody>
          <a:bodyPr/>
          <a:lstStyle/>
          <a:p>
            <a:r>
              <a:rPr lang="zh-CN" altLang="en-US" sz="2200" dirty="0">
                <a:solidFill>
                  <a:schemeClr val="tx1"/>
                </a:solidFill>
                <a:latin typeface="Times New Roman" pitchFamily="18" charset="0"/>
                <a:ea typeface="黑体" pitchFamily="49" charset="-122"/>
              </a:rPr>
              <a:t>如果数据不线性可分？</a:t>
            </a:r>
            <a:endParaRPr lang="en-US" sz="2200"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标准做法：允许在宽间隔条件下犯少许错误</a:t>
            </a:r>
            <a:endParaRPr lang="de-DE" sz="2200" dirty="0">
              <a:solidFill>
                <a:schemeClr val="tx1"/>
              </a:solidFill>
              <a:latin typeface="Times New Roman" pitchFamily="18" charset="0"/>
              <a:ea typeface="黑体" pitchFamily="49" charset="-122"/>
            </a:endParaRPr>
          </a:p>
          <a:p>
            <a:pPr lvl="2">
              <a:buClr>
                <a:srgbClr val="336699"/>
              </a:buClr>
              <a:buFont typeface="Wingdings" pitchFamily="2" charset="2"/>
              <a:buChar char="§"/>
            </a:pPr>
            <a:r>
              <a:rPr lang="zh-CN" altLang="en-US" sz="2000" dirty="0">
                <a:solidFill>
                  <a:schemeClr val="tx1"/>
                </a:solidFill>
                <a:latin typeface="Times New Roman" pitchFamily="18" charset="0"/>
                <a:ea typeface="黑体" pitchFamily="49" charset="-122"/>
              </a:rPr>
              <a:t>某些点、离群点或者噪音点可以在间隔之内或者在间隔的错误一方</a:t>
            </a:r>
            <a:endParaRPr lang="en-US" sz="2000"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计算每个错误点的代价，具体的计算它们到分类面的距离。</a:t>
            </a:r>
            <a:endParaRPr lang="en-US" altLang="zh-CN" sz="2200" dirty="0">
              <a:solidFill>
                <a:schemeClr val="tx1"/>
              </a:solidFill>
              <a:latin typeface="Times New Roman" pitchFamily="18" charset="0"/>
              <a:ea typeface="黑体" pitchFamily="49" charset="-122"/>
            </a:endParaRPr>
          </a:p>
          <a:p>
            <a:pPr lvl="1">
              <a:buClr>
                <a:srgbClr val="336699"/>
              </a:buClr>
              <a:buFont typeface="Wingdings" pitchFamily="2" charset="2"/>
              <a:buChar char="§"/>
            </a:pPr>
            <a:endParaRPr lang="en-US" sz="2200" dirty="0">
              <a:solidFill>
                <a:schemeClr val="tx1"/>
              </a:solidFill>
              <a:latin typeface="Times New Roman" pitchFamily="18" charset="0"/>
              <a:ea typeface="黑体" pitchFamily="49" charset="-122"/>
            </a:endParaRPr>
          </a:p>
          <a:p>
            <a:r>
              <a:rPr lang="zh-CN" altLang="en-US" sz="2200" dirty="0">
                <a:solidFill>
                  <a:schemeClr val="tx1"/>
                </a:solidFill>
                <a:latin typeface="Times New Roman" pitchFamily="18" charset="0"/>
                <a:ea typeface="黑体" pitchFamily="49" charset="-122"/>
              </a:rPr>
              <a:t>松弛变量</a:t>
            </a:r>
            <a:r>
              <a:rPr lang="en-US" sz="2200" dirty="0">
                <a:solidFill>
                  <a:schemeClr val="tx1"/>
                </a:solidFill>
                <a:latin typeface="Times New Roman" pitchFamily="18" charset="0"/>
                <a:ea typeface="黑体" pitchFamily="49" charset="-122"/>
              </a:rPr>
              <a:t> </a:t>
            </a:r>
            <a:r>
              <a:rPr lang="en-US" sz="2200" i="1" dirty="0" err="1">
                <a:solidFill>
                  <a:schemeClr val="tx1"/>
                </a:solidFill>
                <a:latin typeface="Times New Roman" pitchFamily="18" charset="0"/>
                <a:ea typeface="黑体" pitchFamily="49" charset="-122"/>
              </a:rPr>
              <a:t>ξ</a:t>
            </a:r>
            <a:r>
              <a:rPr lang="en-US" sz="2200" i="1" baseline="-25000" dirty="0" err="1">
                <a:solidFill>
                  <a:schemeClr val="tx1"/>
                </a:solidFill>
                <a:latin typeface="Times New Roman" pitchFamily="18" charset="0"/>
                <a:ea typeface="黑体" pitchFamily="49" charset="-122"/>
              </a:rPr>
              <a:t>i</a:t>
            </a:r>
            <a:r>
              <a:rPr lang="en-US" sz="2200" dirty="0">
                <a:solidFill>
                  <a:schemeClr val="tx1"/>
                </a:solidFill>
                <a:latin typeface="Times New Roman" pitchFamily="18" charset="0"/>
                <a:ea typeface="黑体" pitchFamily="49" charset="-122"/>
              </a:rPr>
              <a:t> : </a:t>
            </a:r>
            <a:r>
              <a:rPr lang="zh-CN" altLang="en-US" sz="2200" dirty="0">
                <a:solidFill>
                  <a:schemeClr val="tx1"/>
                </a:solidFill>
                <a:latin typeface="Times New Roman" pitchFamily="18" charset="0"/>
                <a:ea typeface="黑体" pitchFamily="49" charset="-122"/>
              </a:rPr>
              <a:t>允许点      不满足间隔要求，但是其错误代价正比于</a:t>
            </a:r>
            <a:r>
              <a:rPr lang="en-US" sz="2200" i="1" dirty="0" err="1">
                <a:solidFill>
                  <a:schemeClr val="tx1"/>
                </a:solidFill>
                <a:latin typeface="Times New Roman" pitchFamily="18" charset="0"/>
                <a:ea typeface="黑体" pitchFamily="49" charset="-122"/>
              </a:rPr>
              <a:t>ξ</a:t>
            </a:r>
            <a:r>
              <a:rPr lang="en-US" sz="2200" i="1" baseline="-25000" dirty="0" err="1">
                <a:solidFill>
                  <a:schemeClr val="tx1"/>
                </a:solidFill>
                <a:latin typeface="Times New Roman" pitchFamily="18" charset="0"/>
                <a:ea typeface="黑体" pitchFamily="49" charset="-122"/>
              </a:rPr>
              <a:t>i</a:t>
            </a:r>
            <a:r>
              <a:rPr lang="en-US" sz="2200" dirty="0">
                <a:solidFill>
                  <a:schemeClr val="tx1"/>
                </a:solidFill>
                <a:latin typeface="Times New Roman" pitchFamily="18" charset="0"/>
                <a:ea typeface="黑体" pitchFamily="49" charset="-122"/>
              </a:rPr>
              <a:t>  </a:t>
            </a:r>
          </a:p>
          <a:p>
            <a:endParaRPr lang="en-US" sz="2200" dirty="0">
              <a:solidFill>
                <a:schemeClr val="tx1"/>
              </a:solidFill>
              <a:latin typeface="Times New Roman" pitchFamily="18" charset="0"/>
              <a:ea typeface="黑体" pitchFamily="49" charset="-122"/>
            </a:endParaRPr>
          </a:p>
          <a:p>
            <a:r>
              <a:rPr lang="zh-CN" altLang="en-US" sz="2200" dirty="0">
                <a:solidFill>
                  <a:schemeClr val="tx1"/>
                </a:solidFill>
                <a:latin typeface="Times New Roman" pitchFamily="18" charset="0"/>
                <a:ea typeface="黑体" pitchFamily="49" charset="-122"/>
              </a:rPr>
              <a:t>优化问题：在间隔的宽度 和 那些需要在计算间隔时去掉的点数之间折中</a:t>
            </a:r>
            <a:endParaRPr lang="en-US" altLang="zh-CN" sz="2200" dirty="0">
              <a:solidFill>
                <a:schemeClr val="tx1"/>
              </a:solidFill>
              <a:latin typeface="Times New Roman" pitchFamily="18" charset="0"/>
              <a:ea typeface="黑体" pitchFamily="49" charset="-122"/>
            </a:endParaRPr>
          </a:p>
          <a:p>
            <a:endParaRPr lang="en-US" sz="2200" dirty="0">
              <a:solidFill>
                <a:schemeClr val="tx1"/>
              </a:solidFill>
              <a:latin typeface="Times New Roman" pitchFamily="18" charset="0"/>
              <a:ea typeface="黑体" pitchFamily="49" charset="-122"/>
            </a:endParaRPr>
          </a:p>
          <a:p>
            <a:r>
              <a:rPr lang="en-US" sz="2200" i="1" dirty="0" err="1">
                <a:solidFill>
                  <a:schemeClr val="tx1"/>
                </a:solidFill>
                <a:latin typeface="Times New Roman" pitchFamily="18" charset="0"/>
                <a:ea typeface="黑体" pitchFamily="49" charset="-122"/>
              </a:rPr>
              <a:t>ξ</a:t>
            </a:r>
            <a:r>
              <a:rPr lang="en-US" sz="2200" i="1" baseline="-25000" dirty="0" err="1">
                <a:solidFill>
                  <a:schemeClr val="tx1"/>
                </a:solidFill>
                <a:latin typeface="Times New Roman" pitchFamily="18" charset="0"/>
                <a:ea typeface="黑体" pitchFamily="49" charset="-122"/>
              </a:rPr>
              <a:t>i</a:t>
            </a:r>
            <a:r>
              <a:rPr lang="en-US" sz="2200" i="1" baseline="-25000" dirty="0">
                <a:solidFill>
                  <a:schemeClr val="tx1"/>
                </a:solidFill>
                <a:latin typeface="Times New Roman" pitchFamily="18" charset="0"/>
                <a:ea typeface="黑体" pitchFamily="49" charset="-122"/>
              </a:rPr>
              <a:t>  </a:t>
            </a:r>
            <a:r>
              <a:rPr lang="zh-CN" altLang="en-US" sz="2200" dirty="0">
                <a:solidFill>
                  <a:schemeClr val="tx1"/>
                </a:solidFill>
                <a:latin typeface="Times New Roman" pitchFamily="18" charset="0"/>
                <a:ea typeface="黑体" pitchFamily="49" charset="-122"/>
              </a:rPr>
              <a:t>的和给出了所有训练错误的上界</a:t>
            </a:r>
            <a:endParaRPr lang="en-US" altLang="zh-CN" sz="2200" dirty="0">
              <a:solidFill>
                <a:schemeClr val="tx1"/>
              </a:solidFill>
              <a:latin typeface="Times New Roman" pitchFamily="18" charset="0"/>
              <a:ea typeface="黑体" pitchFamily="49" charset="-122"/>
            </a:endParaRPr>
          </a:p>
          <a:p>
            <a:endParaRPr lang="en-US" sz="2200" dirty="0">
              <a:solidFill>
                <a:schemeClr val="tx1"/>
              </a:solidFill>
              <a:latin typeface="Times New Roman" pitchFamily="18" charset="0"/>
              <a:ea typeface="黑体" pitchFamily="49" charset="-122"/>
            </a:endParaRPr>
          </a:p>
          <a:p>
            <a:r>
              <a:rPr lang="zh-CN" altLang="en-US" sz="2200" dirty="0">
                <a:solidFill>
                  <a:schemeClr val="tx1"/>
                </a:solidFill>
                <a:latin typeface="Times New Roman" pitchFamily="18" charset="0"/>
                <a:ea typeface="黑体" pitchFamily="49" charset="-122"/>
              </a:rPr>
              <a:t>软间隔</a:t>
            </a:r>
            <a:r>
              <a:rPr lang="en-US" sz="2200" dirty="0">
                <a:solidFill>
                  <a:schemeClr val="tx1"/>
                </a:solidFill>
                <a:latin typeface="Times New Roman" pitchFamily="18" charset="0"/>
                <a:ea typeface="黑体" pitchFamily="49" charset="-122"/>
              </a:rPr>
              <a:t>SVM</a:t>
            </a:r>
            <a:r>
              <a:rPr lang="zh-CN" altLang="en-US" sz="2200" dirty="0">
                <a:solidFill>
                  <a:schemeClr val="tx1"/>
                </a:solidFill>
                <a:latin typeface="Times New Roman" pitchFamily="18" charset="0"/>
                <a:ea typeface="黑体" pitchFamily="49" charset="-122"/>
              </a:rPr>
              <a:t>主要在最小化训练错误和最大化间隔之间折中</a:t>
            </a:r>
            <a:endParaRPr lang="de-DE" sz="22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13</a:t>
            </a:fld>
            <a:endParaRPr lang="en-US"/>
          </a:p>
        </p:txBody>
      </p:sp>
      <p:pic>
        <p:nvPicPr>
          <p:cNvPr id="8" name="Picture 7" descr="152159.png"/>
          <p:cNvPicPr>
            <a:picLocks noChangeAspect="1"/>
          </p:cNvPicPr>
          <p:nvPr/>
        </p:nvPicPr>
        <p:blipFill>
          <a:blip r:embed="rId3" cstate="print"/>
          <a:stretch>
            <a:fillRect/>
          </a:stretch>
        </p:blipFill>
        <p:spPr>
          <a:xfrm>
            <a:off x="2843808" y="3356992"/>
            <a:ext cx="288000" cy="360000"/>
          </a:xfrm>
          <a:prstGeom prst="rect">
            <a:avLst/>
          </a:prstGeom>
        </p:spPr>
      </p:pic>
    </p:spTree>
    <p:extLst>
      <p:ext uri="{BB962C8B-B14F-4D97-AF65-F5344CB8AC3E}">
        <p14:creationId xmlns:p14="http://schemas.microsoft.com/office/powerpoint/2010/main" val="256318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B3EC566-48E6-4552-87D6-CB322A8F1925}" type="slidenum">
              <a:rPr lang="en-US" smtClean="0"/>
              <a:pPr>
                <a:defRPr/>
              </a:pPr>
              <a:t>14</a:t>
            </a:fld>
            <a:endParaRPr lang="en-US"/>
          </a:p>
        </p:txBody>
      </p:sp>
      <p:pic>
        <p:nvPicPr>
          <p:cNvPr id="1380354" name="Picture 2" descr="https://box.kancloud.cn/2016-02-11_56bc52fe521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636912"/>
            <a:ext cx="2647950" cy="2124075"/>
          </a:xfrm>
          <a:prstGeom prst="rect">
            <a:avLst/>
          </a:prstGeom>
          <a:noFill/>
          <a:extLst>
            <a:ext uri="{909E8E84-426E-40DD-AFC4-6F175D3DCCD1}">
              <a14:hiddenFill xmlns:a14="http://schemas.microsoft.com/office/drawing/2010/main">
                <a:solidFill>
                  <a:srgbClr val="FFFFFF"/>
                </a:solidFill>
              </a14:hiddenFill>
            </a:ext>
          </a:extLst>
        </p:spPr>
      </p:pic>
      <p:pic>
        <p:nvPicPr>
          <p:cNvPr id="1380356" name="Picture 4" descr="https://box.kancloud.cn/2016-02-11_56bc52ff97768.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2420888"/>
            <a:ext cx="4229100" cy="33909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55576" y="980728"/>
            <a:ext cx="5416868" cy="461665"/>
          </a:xfrm>
          <a:prstGeom prst="rect">
            <a:avLst/>
          </a:prstGeom>
          <a:noFill/>
        </p:spPr>
        <p:txBody>
          <a:bodyPr wrap="none" rtlCol="0">
            <a:spAutoFit/>
          </a:bodyPr>
          <a:lstStyle/>
          <a:p>
            <a:r>
              <a:rPr lang="zh-CN" altLang="en-US" dirty="0">
                <a:solidFill>
                  <a:schemeClr val="tx1"/>
                </a:solidFill>
                <a:latin typeface="+mn-ea"/>
                <a:ea typeface="+mn-ea"/>
              </a:rPr>
              <a:t>将数据映射到高维空间，从而线性可分</a:t>
            </a:r>
          </a:p>
        </p:txBody>
      </p:sp>
    </p:spTree>
    <p:extLst>
      <p:ext uri="{BB962C8B-B14F-4D97-AF65-F5344CB8AC3E}">
        <p14:creationId xmlns:p14="http://schemas.microsoft.com/office/powerpoint/2010/main" val="3752958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de-DE"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权重学习基本思路</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500198"/>
            <a:ext cx="8643998" cy="542926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词项权重</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如</a:t>
            </a:r>
            <a:r>
              <a:rPr lang="en-US" altLang="zh-CN" dirty="0" err="1">
                <a:solidFill>
                  <a:schemeClr val="tx1"/>
                </a:solidFill>
                <a:latin typeface="Times New Roman" pitchFamily="18" charset="0"/>
                <a:ea typeface="黑体" pitchFamily="49" charset="-122"/>
              </a:rPr>
              <a:t>tfidf</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的目标是为了度量词项的重要性</a:t>
            </a:r>
            <a:endParaRPr lang="de-DE"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将一篇文档中所有词项的权重加起来便可以计算文档和查询的相关度，基于该相关度可以对所有文档排序</a:t>
            </a:r>
            <a:endParaRPr lang="en-US" altLang="zh-CN"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endParaRPr lang="en-US" sz="2200"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rgbClr val="FF0000"/>
                </a:solidFill>
                <a:latin typeface="Times New Roman" pitchFamily="18" charset="0"/>
                <a:ea typeface="黑体" pitchFamily="49" charset="-122"/>
              </a:rPr>
              <a:t>上述过程可以想象成一个文本分类问题</a:t>
            </a:r>
            <a:endParaRPr lang="en-US" dirty="0">
              <a:solidFill>
                <a:srgbClr val="FF0000"/>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词项权重可以从已判定的训练集合中学习得到</a:t>
            </a:r>
            <a:endParaRPr lang="en-US" sz="2200" dirty="0">
              <a:solidFill>
                <a:schemeClr val="tx1"/>
              </a:solidFill>
              <a:latin typeface="Times New Roman" pitchFamily="18" charset="0"/>
              <a:ea typeface="黑体" pitchFamily="49" charset="-122"/>
            </a:endParaRPr>
          </a:p>
          <a:p>
            <a:pPr lvl="2">
              <a:spcBef>
                <a:spcPts val="700"/>
              </a:spcBef>
              <a:buClr>
                <a:srgbClr val="336699"/>
              </a:buClr>
            </a:pPr>
            <a:endParaRPr lang="de-DE" sz="2200"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上述研究方法被归入一类称为机器学习的相关度</a:t>
            </a:r>
            <a:r>
              <a:rPr lang="en-US" altLang="zh-CN" dirty="0">
                <a:solidFill>
                  <a:schemeClr val="tx1"/>
                </a:solidFill>
                <a:latin typeface="Times New Roman" pitchFamily="18" charset="0"/>
                <a:ea typeface="黑体" pitchFamily="49" charset="-122"/>
              </a:rPr>
              <a:t>(</a:t>
            </a:r>
            <a:r>
              <a:rPr lang="en-US" altLang="zh-CN" b="1" dirty="0">
                <a:solidFill>
                  <a:schemeClr val="tx1"/>
                </a:solidFill>
                <a:latin typeface="Times New Roman" pitchFamily="18" charset="0"/>
                <a:ea typeface="黑体" pitchFamily="49" charset="-122"/>
                <a:cs typeface="Times New Roman" pitchFamily="18" charset="0"/>
              </a:rPr>
              <a:t>machine learned relevance </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或排序学习</a:t>
            </a:r>
            <a:r>
              <a:rPr lang="en-US" altLang="zh-CN" dirty="0">
                <a:solidFill>
                  <a:schemeClr val="tx1"/>
                </a:solidFill>
                <a:latin typeface="Times New Roman" pitchFamily="18" charset="0"/>
                <a:ea typeface="黑体" pitchFamily="49" charset="-122"/>
              </a:rPr>
              <a:t>(</a:t>
            </a:r>
            <a:r>
              <a:rPr lang="en-US" altLang="zh-CN" b="1" dirty="0">
                <a:solidFill>
                  <a:schemeClr val="tx1"/>
                </a:solidFill>
                <a:latin typeface="Times New Roman" pitchFamily="18" charset="0"/>
                <a:ea typeface="黑体" pitchFamily="49" charset="-122"/>
              </a:rPr>
              <a:t>learning to rank</a:t>
            </a:r>
            <a:r>
              <a:rPr lang="en-US" altLang="zh-CN" dirty="0">
                <a:solidFill>
                  <a:schemeClr val="tx1"/>
                </a:solidFill>
                <a:latin typeface="Times New Roman" pitchFamily="18" charset="0"/>
                <a:ea typeface="黑体" pitchFamily="49" charset="-122"/>
              </a:rPr>
              <a:t>)</a:t>
            </a:r>
            <a:endParaRPr lang="en-US" dirty="0">
              <a:solidFill>
                <a:schemeClr val="tx1"/>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15</a:t>
            </a:fld>
            <a:endParaRPr lang="en-US"/>
          </a:p>
        </p:txBody>
      </p:sp>
    </p:spTree>
    <p:extLst>
      <p:ext uri="{BB962C8B-B14F-4D97-AF65-F5344CB8AC3E}">
        <p14:creationId xmlns:p14="http://schemas.microsoft.com/office/powerpoint/2010/main" val="395011865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权重学习</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643074"/>
            <a:ext cx="8643998" cy="5429264"/>
          </a:xfrm>
          <a:prstGeom prst="rect">
            <a:avLst/>
          </a:prstGeom>
          <a:noFill/>
          <a:ln w="9525">
            <a:noFill/>
            <a:round/>
            <a:headEnd/>
            <a:tailEnd/>
          </a:ln>
        </p:spPr>
        <p:txBody>
          <a:bodyPr/>
          <a:lstStyle/>
          <a:p>
            <a:pPr lvl="1">
              <a:spcBef>
                <a:spcPts val="700"/>
              </a:spcBef>
              <a:buClr>
                <a:srgbClr val="336699"/>
              </a:buClr>
            </a:pPr>
            <a:r>
              <a:rPr lang="zh-CN" altLang="en-US" dirty="0">
                <a:solidFill>
                  <a:schemeClr val="tx1"/>
                </a:solidFill>
                <a:latin typeface="Times New Roman" pitchFamily="18" charset="0"/>
                <a:ea typeface="黑体" pitchFamily="49" charset="-122"/>
              </a:rPr>
              <a:t>主要方法：</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给定训练样例集合，每个样例表示为三元组</a:t>
            </a:r>
            <a:r>
              <a:rPr lang="en-US" altLang="zh-CN" dirty="0">
                <a:solidFill>
                  <a:schemeClr val="tx1"/>
                </a:solidFill>
                <a:latin typeface="Times New Roman" pitchFamily="18" charset="0"/>
                <a:ea typeface="黑体" pitchFamily="49" charset="-122"/>
              </a:rPr>
              <a:t>&lt;q, d, R(</a:t>
            </a:r>
            <a:r>
              <a:rPr lang="en-US" altLang="zh-CN" dirty="0" err="1">
                <a:solidFill>
                  <a:schemeClr val="tx1"/>
                </a:solidFill>
                <a:latin typeface="Times New Roman" pitchFamily="18" charset="0"/>
                <a:ea typeface="黑体" pitchFamily="49" charset="-122"/>
              </a:rPr>
              <a:t>d,q</a:t>
            </a:r>
            <a:r>
              <a:rPr lang="en-US" altLang="zh-CN" dirty="0">
                <a:solidFill>
                  <a:schemeClr val="tx1"/>
                </a:solidFill>
                <a:latin typeface="Times New Roman" pitchFamily="18" charset="0"/>
                <a:ea typeface="黑体" pitchFamily="49" charset="-122"/>
              </a:rPr>
              <a:t>)&gt;</a:t>
            </a:r>
            <a:endParaRPr lang="de-DE" i="1"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最简单的情况： 相关性判定结果</a:t>
            </a:r>
            <a:r>
              <a:rPr lang="en-US" sz="2200" i="1" dirty="0">
                <a:solidFill>
                  <a:schemeClr val="tx1"/>
                </a:solidFill>
                <a:latin typeface="Times New Roman" pitchFamily="18" charset="0"/>
                <a:ea typeface="黑体" pitchFamily="49" charset="-122"/>
              </a:rPr>
              <a:t>R</a:t>
            </a:r>
            <a:r>
              <a:rPr lang="en-US" sz="2200" dirty="0">
                <a:solidFill>
                  <a:schemeClr val="tx1"/>
                </a:solidFill>
                <a:latin typeface="Times New Roman" pitchFamily="18" charset="0"/>
                <a:ea typeface="黑体" pitchFamily="49" charset="-122"/>
              </a:rPr>
              <a:t>(</a:t>
            </a:r>
            <a:r>
              <a:rPr lang="en-US" sz="2200" i="1" dirty="0">
                <a:solidFill>
                  <a:schemeClr val="tx1"/>
                </a:solidFill>
                <a:latin typeface="Times New Roman" pitchFamily="18" charset="0"/>
                <a:ea typeface="黑体" pitchFamily="49" charset="-122"/>
              </a:rPr>
              <a:t>d</a:t>
            </a:r>
            <a:r>
              <a:rPr lang="en-US" sz="2200" dirty="0">
                <a:solidFill>
                  <a:schemeClr val="tx1"/>
                </a:solidFill>
                <a:latin typeface="Times New Roman" pitchFamily="18" charset="0"/>
                <a:ea typeface="黑体" pitchFamily="49" charset="-122"/>
              </a:rPr>
              <a:t>, </a:t>
            </a:r>
            <a:r>
              <a:rPr lang="en-US" sz="2200" i="1" dirty="0">
                <a:solidFill>
                  <a:schemeClr val="tx1"/>
                </a:solidFill>
                <a:latin typeface="Times New Roman" pitchFamily="18" charset="0"/>
                <a:ea typeface="黑体" pitchFamily="49" charset="-122"/>
              </a:rPr>
              <a:t>q</a:t>
            </a:r>
            <a:r>
              <a:rPr lang="en-US" sz="2200" dirty="0">
                <a:solidFill>
                  <a:schemeClr val="tx1"/>
                </a:solidFill>
                <a:latin typeface="Times New Roman" pitchFamily="18" charset="0"/>
                <a:ea typeface="黑体" pitchFamily="49" charset="-122"/>
              </a:rPr>
              <a:t>)</a:t>
            </a:r>
            <a:r>
              <a:rPr lang="zh-CN" altLang="en-US" sz="2200" dirty="0">
                <a:solidFill>
                  <a:schemeClr val="tx1"/>
                </a:solidFill>
                <a:latin typeface="Times New Roman" pitchFamily="18" charset="0"/>
                <a:ea typeface="黑体" pitchFamily="49" charset="-122"/>
              </a:rPr>
              <a:t>要么为</a:t>
            </a:r>
            <a:r>
              <a:rPr lang="en-US" altLang="zh-CN" sz="2200" dirty="0">
                <a:solidFill>
                  <a:schemeClr val="tx1"/>
                </a:solidFill>
                <a:latin typeface="Times New Roman" pitchFamily="18" charset="0"/>
                <a:ea typeface="黑体" pitchFamily="49" charset="-122"/>
              </a:rPr>
              <a:t>1 (</a:t>
            </a:r>
            <a:r>
              <a:rPr lang="zh-CN" altLang="en-US" sz="2200" dirty="0">
                <a:solidFill>
                  <a:schemeClr val="tx1"/>
                </a:solidFill>
                <a:latin typeface="Times New Roman" pitchFamily="18" charset="0"/>
                <a:ea typeface="黑体" pitchFamily="49" charset="-122"/>
              </a:rPr>
              <a:t>相关</a:t>
            </a:r>
            <a:r>
              <a:rPr lang="en-US" altLang="zh-CN" sz="2200" dirty="0">
                <a:solidFill>
                  <a:schemeClr val="tx1"/>
                </a:solidFill>
                <a:latin typeface="Times New Roman" pitchFamily="18" charset="0"/>
                <a:ea typeface="黑体" pitchFamily="49" charset="-122"/>
              </a:rPr>
              <a:t>)</a:t>
            </a:r>
            <a:r>
              <a:rPr lang="zh-CN" altLang="en-US" sz="2200" dirty="0">
                <a:solidFill>
                  <a:schemeClr val="tx1"/>
                </a:solidFill>
                <a:latin typeface="Times New Roman" pitchFamily="18" charset="0"/>
                <a:ea typeface="黑体" pitchFamily="49" charset="-122"/>
              </a:rPr>
              <a:t>，要么为</a:t>
            </a:r>
            <a:r>
              <a:rPr lang="en-US" altLang="zh-CN" sz="2200" dirty="0">
                <a:solidFill>
                  <a:schemeClr val="tx1"/>
                </a:solidFill>
                <a:latin typeface="Times New Roman" pitchFamily="18" charset="0"/>
                <a:ea typeface="黑体" pitchFamily="49" charset="-122"/>
              </a:rPr>
              <a:t>0 </a:t>
            </a:r>
            <a:r>
              <a:rPr lang="zh-CN" altLang="en-US" sz="2200" dirty="0">
                <a:solidFill>
                  <a:schemeClr val="tx1"/>
                </a:solidFill>
                <a:latin typeface="Times New Roman" pitchFamily="18" charset="0"/>
                <a:ea typeface="黑体" pitchFamily="49" charset="-122"/>
              </a:rPr>
              <a:t>（不相关）</a:t>
            </a:r>
            <a:endParaRPr lang="en-US"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更复杂的情况：多级相关</a:t>
            </a:r>
            <a:endParaRPr lang="en-US" sz="2200"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从上述样例中学习权重，使得学到的评分接近训练集中的相关性判定结果。</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下面以域加权评分</a:t>
            </a:r>
            <a:r>
              <a:rPr lang="en-US" altLang="zh-CN" dirty="0">
                <a:solidFill>
                  <a:schemeClr val="tx1"/>
                </a:solidFill>
                <a:latin typeface="Times New Roman" pitchFamily="18" charset="0"/>
                <a:ea typeface="黑体" pitchFamily="49" charset="-122"/>
              </a:rPr>
              <a:t>(</a:t>
            </a:r>
            <a:r>
              <a:rPr lang="de-DE" altLang="zh-CN" i="1" dirty="0">
                <a:solidFill>
                  <a:schemeClr val="tx1"/>
                </a:solidFill>
                <a:latin typeface="Times New Roman" pitchFamily="18" charset="0"/>
                <a:ea typeface="黑体" pitchFamily="49" charset="-122"/>
                <a:cs typeface="Times New Roman" pitchFamily="18" charset="0"/>
              </a:rPr>
              <a:t>Weighted zone scoring</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为例来介绍</a:t>
            </a:r>
            <a:endParaRPr lang="de-DE" i="1"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a:solidFill>
                <a:schemeClr val="tx1"/>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16</a:t>
            </a:fld>
            <a:endParaRPr lang="en-US"/>
          </a:p>
        </p:txBody>
      </p:sp>
    </p:spTree>
    <p:extLst>
      <p:ext uri="{BB962C8B-B14F-4D97-AF65-F5344CB8AC3E}">
        <p14:creationId xmlns:p14="http://schemas.microsoft.com/office/powerpoint/2010/main" val="242258692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200" dirty="0">
                <a:solidFill>
                  <a:schemeClr val="tx1"/>
                </a:solidFill>
                <a:latin typeface="Times New Roman" pitchFamily="18" charset="0"/>
                <a:ea typeface="黑体" pitchFamily="49" charset="-122"/>
              </a:rPr>
              <a:t>一个简单的机器学习评分的例子</a:t>
            </a:r>
            <a:endParaRPr lang="en-US" altLang="zh-CN" sz="32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428736"/>
            <a:ext cx="8643998" cy="1857388"/>
          </a:xfrm>
          <a:prstGeom prst="rect">
            <a:avLst/>
          </a:prstGeom>
          <a:noFill/>
          <a:ln w="9525">
            <a:noFill/>
            <a:round/>
            <a:headEnd/>
            <a:tailEnd/>
          </a:ln>
        </p:spPr>
        <p:txBody>
          <a:bodyPr/>
          <a:lstStyle/>
          <a:p>
            <a:r>
              <a:rPr lang="zh-CN" altLang="en-US" dirty="0">
                <a:solidFill>
                  <a:schemeClr val="tx1"/>
                </a:solidFill>
                <a:latin typeface="Times New Roman" pitchFamily="18" charset="0"/>
                <a:ea typeface="黑体" pitchFamily="49" charset="-122"/>
              </a:rPr>
              <a:t>给定训练集，对每个样例计算</a:t>
            </a:r>
            <a:endParaRPr lang="en-US"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向量空间余弦相似度</a:t>
            </a:r>
            <a:r>
              <a:rPr lang="de-DE" i="1" dirty="0">
                <a:solidFill>
                  <a:schemeClr val="tx1"/>
                </a:solidFill>
                <a:latin typeface="Times New Roman" pitchFamily="18" charset="0"/>
                <a:ea typeface="黑体" pitchFamily="49" charset="-122"/>
              </a:rPr>
              <a:t> </a:t>
            </a:r>
            <a:r>
              <a:rPr lang="el-GR" i="1" dirty="0">
                <a:solidFill>
                  <a:schemeClr val="tx1"/>
                </a:solidFill>
                <a:latin typeface="Times New Roman" pitchFamily="18" charset="0"/>
                <a:ea typeface="黑体" pitchFamily="49" charset="-122"/>
              </a:rPr>
              <a:t>α</a:t>
            </a:r>
          </a:p>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窗口宽度</a:t>
            </a:r>
            <a:r>
              <a:rPr lang="de-DE" dirty="0">
                <a:solidFill>
                  <a:schemeClr val="tx1"/>
                </a:solidFill>
                <a:latin typeface="Times New Roman" pitchFamily="18" charset="0"/>
                <a:ea typeface="黑体" pitchFamily="49" charset="-122"/>
              </a:rPr>
              <a:t> </a:t>
            </a:r>
            <a:r>
              <a:rPr lang="el-GR" i="1" dirty="0">
                <a:solidFill>
                  <a:schemeClr val="tx1"/>
                </a:solidFill>
                <a:latin typeface="Times New Roman" pitchFamily="18" charset="0"/>
                <a:ea typeface="黑体" pitchFamily="49" charset="-122"/>
              </a:rPr>
              <a:t>ω</a:t>
            </a:r>
          </a:p>
          <a:p>
            <a:r>
              <a:rPr lang="zh-CN" altLang="en-US" dirty="0">
                <a:solidFill>
                  <a:schemeClr val="tx1"/>
                </a:solidFill>
                <a:latin typeface="Times New Roman" pitchFamily="18" charset="0"/>
                <a:ea typeface="黑体" pitchFamily="49" charset="-122"/>
              </a:rPr>
              <a:t>上述结果构成训练集，与前面不同的是，我们引入的是两个实数特征因子</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α</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ω</a:t>
            </a:r>
            <a:r>
              <a:rPr lang="en-US" dirty="0">
                <a:solidFill>
                  <a:schemeClr val="tx1"/>
                </a:solidFill>
                <a:latin typeface="Times New Roman" pitchFamily="18" charset="0"/>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graphicFrame>
        <p:nvGraphicFramePr>
          <p:cNvPr id="7" name="Table 6"/>
          <p:cNvGraphicFramePr>
            <a:graphicFrameLocks noGrp="1"/>
          </p:cNvGraphicFramePr>
          <p:nvPr/>
        </p:nvGraphicFramePr>
        <p:xfrm>
          <a:off x="285720" y="3357586"/>
          <a:ext cx="8072494" cy="3214686"/>
        </p:xfrm>
        <a:graphic>
          <a:graphicData uri="http://schemas.openxmlformats.org/drawingml/2006/table">
            <a:tbl>
              <a:tblPr firstRow="1" bandRow="1">
                <a:tableStyleId>{5C22544A-7EE6-4342-B048-85BDC9FD1C3A}</a:tableStyleId>
              </a:tblPr>
              <a:tblGrid>
                <a:gridCol w="8072494">
                  <a:extLst>
                    <a:ext uri="{9D8B030D-6E8A-4147-A177-3AD203B41FA5}">
                      <a16:colId xmlns:a16="http://schemas.microsoft.com/office/drawing/2014/main" val="20000"/>
                    </a:ext>
                  </a:extLst>
                </a:gridCol>
              </a:tblGrid>
              <a:tr h="537586">
                <a:tc>
                  <a:txBody>
                    <a:bodyPr/>
                    <a:lstStyle/>
                    <a:p>
                      <a:r>
                        <a:rPr lang="zh-CN" altLang="en-US" sz="2600" b="0" dirty="0">
                          <a:solidFill>
                            <a:schemeClr val="bg1"/>
                          </a:solidFill>
                          <a:latin typeface="Times New Roman" pitchFamily="18" charset="0"/>
                        </a:rPr>
                        <a:t>例子</a:t>
                      </a:r>
                      <a:endParaRPr lang="de-DE" sz="2600" b="0" dirty="0">
                        <a:solidFill>
                          <a:schemeClr val="bg1"/>
                        </a:solidFill>
                        <a:latin typeface="Times New Roman" pitchFamily="18" charset="0"/>
                      </a:endParaRPr>
                    </a:p>
                  </a:txBody>
                  <a:tcPr>
                    <a:solidFill>
                      <a:srgbClr val="2A7041"/>
                    </a:solidFill>
                  </a:tcPr>
                </a:tc>
                <a:extLst>
                  <a:ext uri="{0D108BD9-81ED-4DB2-BD59-A6C34878D82A}">
                    <a16:rowId xmlns:a16="http://schemas.microsoft.com/office/drawing/2014/main" val="10000"/>
                  </a:ext>
                </a:extLst>
              </a:tr>
              <a:tr h="2677100">
                <a:tc>
                  <a:txBody>
                    <a:bodyPr/>
                    <a:lstStyle/>
                    <a:p>
                      <a:pPr marL="336550" indent="-336550">
                        <a:spcBef>
                          <a:spcPts val="700"/>
                        </a:spcBef>
                        <a:buClr>
                          <a:srgbClr val="2A7041"/>
                        </a:buClr>
                        <a:buSzPct val="100000"/>
                        <a:buFont typeface="Wingdings" charset="2"/>
                        <a:buNone/>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400" i="1" baseline="0" dirty="0">
                        <a:solidFill>
                          <a:srgbClr val="000000"/>
                        </a:solidFill>
                        <a:latin typeface="Times New Roman" pitchFamily="18" charset="0"/>
                      </a:endParaRPr>
                    </a:p>
                  </a:txBody>
                  <a:tcPr>
                    <a:solidFill>
                      <a:srgbClr val="E6F2ED"/>
                    </a:solidFill>
                  </a:tcPr>
                </a:tc>
                <a:extLst>
                  <a:ext uri="{0D108BD9-81ED-4DB2-BD59-A6C34878D82A}">
                    <a16:rowId xmlns:a16="http://schemas.microsoft.com/office/drawing/2014/main" val="10001"/>
                  </a:ext>
                </a:extLst>
              </a:tr>
            </a:tbl>
          </a:graphicData>
        </a:graphic>
      </p:graphicFrame>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17</a:t>
            </a:fld>
            <a:endParaRPr lang="en-US"/>
          </a:p>
        </p:txBody>
      </p:sp>
      <p:pic>
        <p:nvPicPr>
          <p:cNvPr id="10" name="Picture 9" descr="1518.png"/>
          <p:cNvPicPr>
            <a:picLocks noChangeAspect="1"/>
          </p:cNvPicPr>
          <p:nvPr/>
        </p:nvPicPr>
        <p:blipFill>
          <a:blip r:embed="rId3" cstate="print"/>
          <a:stretch>
            <a:fillRect/>
          </a:stretch>
        </p:blipFill>
        <p:spPr>
          <a:xfrm>
            <a:off x="500034" y="3929066"/>
            <a:ext cx="7630052" cy="2571768"/>
          </a:xfrm>
          <a:prstGeom prst="rect">
            <a:avLst/>
          </a:prstGeom>
        </p:spPr>
      </p:pic>
    </p:spTree>
    <p:extLst>
      <p:ext uri="{BB962C8B-B14F-4D97-AF65-F5344CB8AC3E}">
        <p14:creationId xmlns:p14="http://schemas.microsoft.com/office/powerpoint/2010/main" val="158596030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基于机器学习的检索结果排序</a:t>
            </a:r>
            <a:endParaRPr lang="en-US" altLang="zh-CN"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428596" y="1643050"/>
            <a:ext cx="8429684" cy="4500594"/>
          </a:xfrm>
          <a:prstGeom prst="rect">
            <a:avLst/>
          </a:prstGeom>
          <a:noFill/>
          <a:ln w="9525">
            <a:noFill/>
            <a:round/>
            <a:headEnd/>
            <a:tailEnd/>
          </a:ln>
        </p:spPr>
        <p:txBody>
          <a:bodyPr/>
          <a:lstStyle/>
          <a:p>
            <a:pPr>
              <a:spcBef>
                <a:spcPts val="700"/>
              </a:spcBef>
              <a:buClr>
                <a:srgbClr val="336699"/>
              </a:buClr>
            </a:pPr>
            <a:r>
              <a:rPr lang="zh-CN" altLang="en-US" dirty="0">
                <a:solidFill>
                  <a:schemeClr val="tx1"/>
                </a:solidFill>
                <a:latin typeface="Times New Roman" pitchFamily="18" charset="0"/>
                <a:ea typeface="黑体" pitchFamily="49" charset="-122"/>
              </a:rPr>
              <a:t>然而，利用上述方法来进行</a:t>
            </a:r>
            <a:r>
              <a:rPr lang="en-US" altLang="zh-CN" dirty="0">
                <a:solidFill>
                  <a:schemeClr val="tx1"/>
                </a:solidFill>
                <a:latin typeface="Times New Roman" pitchFamily="18" charset="0"/>
                <a:ea typeface="黑体" pitchFamily="49" charset="-122"/>
              </a:rPr>
              <a:t>IR</a:t>
            </a:r>
            <a:r>
              <a:rPr lang="zh-CN" altLang="en-US" dirty="0">
                <a:solidFill>
                  <a:schemeClr val="tx1"/>
                </a:solidFill>
                <a:latin typeface="Times New Roman" pitchFamily="18" charset="0"/>
                <a:ea typeface="黑体" pitchFamily="49" charset="-122"/>
              </a:rPr>
              <a:t>的排序未必是正确的问题处理方法</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统计学家通常将问题分成分类问题</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预测一个类别型变量</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和回归问题</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预测一个实数型变量</a:t>
            </a:r>
            <a:r>
              <a:rPr lang="en-US" dirty="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在这两者之间，有一个特别的称为序回归</a:t>
            </a:r>
            <a:r>
              <a:rPr lang="en-US" altLang="zh-CN" dirty="0">
                <a:solidFill>
                  <a:schemeClr val="tx1"/>
                </a:solidFill>
                <a:latin typeface="Times New Roman" pitchFamily="18" charset="0"/>
                <a:ea typeface="黑体" pitchFamily="49" charset="-122"/>
              </a:rPr>
              <a:t>(</a:t>
            </a:r>
            <a:r>
              <a:rPr lang="en-US" b="1" dirty="0">
                <a:solidFill>
                  <a:schemeClr val="tx1"/>
                </a:solidFill>
                <a:latin typeface="Times New Roman" pitchFamily="18" charset="0"/>
                <a:ea typeface="黑体" pitchFamily="49" charset="-122"/>
              </a:rPr>
              <a:t>ordinal regression)</a:t>
            </a:r>
            <a:r>
              <a:rPr lang="zh-CN" altLang="en-US" b="1" dirty="0">
                <a:solidFill>
                  <a:schemeClr val="tx1"/>
                </a:solidFill>
                <a:latin typeface="Times New Roman" pitchFamily="18" charset="0"/>
                <a:ea typeface="黑体" pitchFamily="49" charset="-122"/>
              </a:rPr>
              <a:t>的领域，其目标是预测一个序</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基于机器学习的</a:t>
            </a:r>
            <a:r>
              <a:rPr lang="en-US" dirty="0">
                <a:solidFill>
                  <a:schemeClr val="tx1"/>
                </a:solidFill>
                <a:latin typeface="Times New Roman" pitchFamily="18" charset="0"/>
                <a:ea typeface="黑体" pitchFamily="49" charset="-122"/>
              </a:rPr>
              <a:t>Ad hoc</a:t>
            </a:r>
            <a:r>
              <a:rPr lang="zh-CN" altLang="en-US" dirty="0">
                <a:solidFill>
                  <a:schemeClr val="tx1"/>
                </a:solidFill>
                <a:latin typeface="Times New Roman" pitchFamily="18" charset="0"/>
                <a:ea typeface="黑体" pitchFamily="49" charset="-122"/>
              </a:rPr>
              <a:t>检索可以看成是一个序回归问题，这是因为检索的目标是，给定</a:t>
            </a:r>
            <a:r>
              <a:rPr lang="en-US" altLang="zh-CN" dirty="0">
                <a:solidFill>
                  <a:schemeClr val="tx1"/>
                </a:solidFill>
                <a:latin typeface="Times New Roman" pitchFamily="18" charset="0"/>
                <a:ea typeface="黑体" pitchFamily="49" charset="-122"/>
              </a:rPr>
              <a:t>q</a:t>
            </a:r>
            <a:r>
              <a:rPr lang="zh-CN" altLang="en-US" dirty="0">
                <a:solidFill>
                  <a:schemeClr val="tx1"/>
                </a:solidFill>
                <a:latin typeface="Times New Roman" pitchFamily="18" charset="0"/>
                <a:ea typeface="黑体" pitchFamily="49" charset="-122"/>
              </a:rPr>
              <a:t>的情况下，对所有的文档进行排序</a:t>
            </a: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18</a:t>
            </a:fld>
            <a:endParaRPr lang="en-US"/>
          </a:p>
        </p:txBody>
      </p:sp>
    </p:spTree>
    <p:extLst>
      <p:ext uri="{BB962C8B-B14F-4D97-AF65-F5344CB8AC3E}">
        <p14:creationId xmlns:p14="http://schemas.microsoft.com/office/powerpoint/2010/main" val="56899333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排序</a:t>
            </a:r>
            <a:r>
              <a:rPr lang="en-US" sz="3600" dirty="0">
                <a:solidFill>
                  <a:schemeClr val="tx1"/>
                </a:solidFill>
                <a:latin typeface="Times New Roman" pitchFamily="18" charset="0"/>
                <a:ea typeface="黑体" pitchFamily="49" charset="-122"/>
              </a:rPr>
              <a:t>SVM</a:t>
            </a:r>
            <a:r>
              <a:rPr lang="zh-CN" altLang="en-US" sz="3600" dirty="0">
                <a:solidFill>
                  <a:schemeClr val="tx1"/>
                </a:solidFill>
                <a:latin typeface="Times New Roman" pitchFamily="18" charset="0"/>
                <a:ea typeface="黑体" pitchFamily="49" charset="-122"/>
              </a:rPr>
              <a:t>的构建</a:t>
            </a:r>
            <a:endParaRPr lang="en-US"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2143116"/>
            <a:ext cx="8643998" cy="450059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cs typeface="Times New Roman" pitchFamily="18" charset="0"/>
              </a:rPr>
              <a:t>依据假设，</a:t>
            </a:r>
            <a:r>
              <a:rPr lang="en-US" dirty="0">
                <a:solidFill>
                  <a:schemeClr val="tx1"/>
                </a:solidFill>
                <a:latin typeface="Times New Roman" pitchFamily="18" charset="0"/>
                <a:ea typeface="黑体" pitchFamily="49" charset="-122"/>
                <a:cs typeface="Times New Roman" pitchFamily="18" charset="0"/>
              </a:rPr>
              <a:t> </a:t>
            </a:r>
            <a:r>
              <a:rPr lang="en-US" i="1" dirty="0" err="1">
                <a:solidFill>
                  <a:schemeClr val="tx1"/>
                </a:solidFill>
                <a:latin typeface="Times New Roman" pitchFamily="18" charset="0"/>
                <a:ea typeface="黑体" pitchFamily="49" charset="-122"/>
                <a:cs typeface="Times New Roman" pitchFamily="18" charset="0"/>
              </a:rPr>
              <a:t>d</a:t>
            </a:r>
            <a:r>
              <a:rPr lang="en-US" i="1" baseline="-25000" dirty="0" err="1">
                <a:solidFill>
                  <a:schemeClr val="tx1"/>
                </a:solidFill>
                <a:latin typeface="Times New Roman" pitchFamily="18" charset="0"/>
                <a:ea typeface="黑体" pitchFamily="49" charset="-122"/>
                <a:cs typeface="Times New Roman" pitchFamily="18" charset="0"/>
              </a:rPr>
              <a:t>i</a:t>
            </a:r>
            <a:r>
              <a:rPr lang="en-US" dirty="0">
                <a:solidFill>
                  <a:schemeClr val="tx1"/>
                </a:solidFill>
                <a:latin typeface="Times New Roman" pitchFamily="18" charset="0"/>
                <a:ea typeface="黑体" pitchFamily="49" charset="-122"/>
                <a:cs typeface="Times New Roman" pitchFamily="18" charset="0"/>
              </a:rPr>
              <a:t> </a:t>
            </a:r>
            <a:r>
              <a:rPr lang="zh-CN" altLang="en-US" dirty="0">
                <a:solidFill>
                  <a:schemeClr val="tx1"/>
                </a:solidFill>
                <a:latin typeface="Times New Roman" pitchFamily="18" charset="0"/>
                <a:ea typeface="黑体" pitchFamily="49" charset="-122"/>
                <a:cs typeface="Times New Roman" pitchFamily="18" charset="0"/>
              </a:rPr>
              <a:t>、</a:t>
            </a:r>
            <a:r>
              <a:rPr lang="en-US" i="1" dirty="0" err="1">
                <a:solidFill>
                  <a:schemeClr val="tx1"/>
                </a:solidFill>
                <a:latin typeface="Times New Roman" pitchFamily="18" charset="0"/>
                <a:ea typeface="黑体" pitchFamily="49" charset="-122"/>
                <a:cs typeface="Times New Roman" pitchFamily="18" charset="0"/>
              </a:rPr>
              <a:t>d</a:t>
            </a:r>
            <a:r>
              <a:rPr lang="en-US" baseline="-25000" dirty="0" err="1">
                <a:solidFill>
                  <a:schemeClr val="tx1"/>
                </a:solidFill>
                <a:latin typeface="Times New Roman" pitchFamily="18" charset="0"/>
                <a:ea typeface="黑体" pitchFamily="49" charset="-122"/>
                <a:cs typeface="Times New Roman" pitchFamily="18" charset="0"/>
              </a:rPr>
              <a:t>j</a:t>
            </a:r>
            <a:r>
              <a:rPr lang="en-US" dirty="0">
                <a:solidFill>
                  <a:schemeClr val="tx1"/>
                </a:solidFill>
                <a:latin typeface="Times New Roman" pitchFamily="18" charset="0"/>
                <a:ea typeface="黑体" pitchFamily="49" charset="-122"/>
                <a:cs typeface="Times New Roman" pitchFamily="18" charset="0"/>
              </a:rPr>
              <a:t> </a:t>
            </a:r>
            <a:r>
              <a:rPr lang="zh-CN" altLang="en-US" dirty="0">
                <a:solidFill>
                  <a:schemeClr val="tx1"/>
                </a:solidFill>
                <a:latin typeface="Times New Roman" pitchFamily="18" charset="0"/>
                <a:ea typeface="黑体" pitchFamily="49" charset="-122"/>
                <a:cs typeface="Times New Roman" pitchFamily="18" charset="0"/>
              </a:rPr>
              <a:t>中的一个更相关</a:t>
            </a:r>
            <a:endParaRPr lang="en-US" dirty="0">
              <a:solidFill>
                <a:schemeClr val="tx1"/>
              </a:solidFill>
              <a:latin typeface="Times New Roman" pitchFamily="18" charset="0"/>
              <a:ea typeface="黑体" pitchFamily="49" charset="-122"/>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cs typeface="Times New Roman" pitchFamily="18" charset="0"/>
              </a:rPr>
              <a:t>如果</a:t>
            </a:r>
            <a:r>
              <a:rPr lang="en-US" dirty="0">
                <a:solidFill>
                  <a:schemeClr val="tx1"/>
                </a:solidFill>
                <a:latin typeface="Times New Roman" pitchFamily="18" charset="0"/>
                <a:ea typeface="黑体" pitchFamily="49" charset="-122"/>
                <a:cs typeface="Times New Roman" pitchFamily="18" charset="0"/>
              </a:rPr>
              <a:t> </a:t>
            </a:r>
            <a:r>
              <a:rPr lang="en-US" i="1" dirty="0" err="1">
                <a:solidFill>
                  <a:schemeClr val="tx1"/>
                </a:solidFill>
                <a:latin typeface="Times New Roman" pitchFamily="18" charset="0"/>
                <a:ea typeface="黑体" pitchFamily="49" charset="-122"/>
                <a:cs typeface="Times New Roman" pitchFamily="18" charset="0"/>
              </a:rPr>
              <a:t>d</a:t>
            </a:r>
            <a:r>
              <a:rPr lang="en-US" i="1" baseline="-25000" dirty="0" err="1">
                <a:solidFill>
                  <a:schemeClr val="tx1"/>
                </a:solidFill>
                <a:latin typeface="Times New Roman" pitchFamily="18" charset="0"/>
                <a:ea typeface="黑体" pitchFamily="49" charset="-122"/>
                <a:cs typeface="Times New Roman" pitchFamily="18" charset="0"/>
              </a:rPr>
              <a:t>i</a:t>
            </a:r>
            <a:r>
              <a:rPr lang="en-US" dirty="0">
                <a:solidFill>
                  <a:schemeClr val="tx1"/>
                </a:solidFill>
                <a:latin typeface="Times New Roman" pitchFamily="18" charset="0"/>
                <a:ea typeface="黑体" pitchFamily="49" charset="-122"/>
                <a:cs typeface="Times New Roman" pitchFamily="18" charset="0"/>
              </a:rPr>
              <a:t> </a:t>
            </a:r>
            <a:r>
              <a:rPr lang="zh-CN" altLang="en-US" dirty="0">
                <a:solidFill>
                  <a:schemeClr val="tx1"/>
                </a:solidFill>
                <a:latin typeface="Times New Roman" pitchFamily="18" charset="0"/>
                <a:ea typeface="黑体" pitchFamily="49" charset="-122"/>
                <a:cs typeface="Times New Roman" pitchFamily="18" charset="0"/>
              </a:rPr>
              <a:t>比</a:t>
            </a:r>
            <a:r>
              <a:rPr lang="en-US" dirty="0">
                <a:solidFill>
                  <a:schemeClr val="tx1"/>
                </a:solidFill>
                <a:latin typeface="Times New Roman" pitchFamily="18" charset="0"/>
                <a:ea typeface="黑体" pitchFamily="49" charset="-122"/>
                <a:cs typeface="Times New Roman" pitchFamily="18" charset="0"/>
              </a:rPr>
              <a:t> </a:t>
            </a:r>
            <a:r>
              <a:rPr lang="en-US" i="1" dirty="0" err="1">
                <a:solidFill>
                  <a:schemeClr val="tx1"/>
                </a:solidFill>
                <a:latin typeface="Times New Roman" pitchFamily="18" charset="0"/>
                <a:ea typeface="黑体" pitchFamily="49" charset="-122"/>
                <a:cs typeface="Times New Roman" pitchFamily="18" charset="0"/>
              </a:rPr>
              <a:t>d</a:t>
            </a:r>
            <a:r>
              <a:rPr lang="en-US" i="1" baseline="-25000" dirty="0" err="1">
                <a:solidFill>
                  <a:schemeClr val="tx1"/>
                </a:solidFill>
                <a:latin typeface="Times New Roman" pitchFamily="18" charset="0"/>
                <a:ea typeface="黑体" pitchFamily="49" charset="-122"/>
                <a:cs typeface="Times New Roman" pitchFamily="18" charset="0"/>
              </a:rPr>
              <a:t>j</a:t>
            </a:r>
            <a:r>
              <a:rPr lang="zh-CN" altLang="en-US" dirty="0">
                <a:solidFill>
                  <a:schemeClr val="tx1"/>
                </a:solidFill>
                <a:latin typeface="Times New Roman" pitchFamily="18" charset="0"/>
                <a:ea typeface="黑体" pitchFamily="49" charset="-122"/>
                <a:cs typeface="Times New Roman" pitchFamily="18" charset="0"/>
              </a:rPr>
              <a:t>更相关，记为</a:t>
            </a:r>
            <a:r>
              <a:rPr lang="en-US" i="1" dirty="0" err="1">
                <a:solidFill>
                  <a:schemeClr val="tx1"/>
                </a:solidFill>
                <a:latin typeface="Times New Roman" pitchFamily="18" charset="0"/>
                <a:ea typeface="黑体" pitchFamily="49" charset="-122"/>
                <a:cs typeface="Times New Roman" pitchFamily="18" charset="0"/>
              </a:rPr>
              <a:t>d</a:t>
            </a:r>
            <a:r>
              <a:rPr lang="en-US" baseline="-25000" dirty="0" err="1">
                <a:solidFill>
                  <a:schemeClr val="tx1"/>
                </a:solidFill>
                <a:latin typeface="Times New Roman" pitchFamily="18" charset="0"/>
                <a:ea typeface="黑体" pitchFamily="49" charset="-122"/>
                <a:cs typeface="Times New Roman" pitchFamily="18" charset="0"/>
              </a:rPr>
              <a:t>i</a:t>
            </a:r>
            <a:r>
              <a:rPr lang="en-US" baseline="-25000" dirty="0">
                <a:solidFill>
                  <a:schemeClr val="tx1"/>
                </a:solidFill>
                <a:latin typeface="Times New Roman" pitchFamily="18" charset="0"/>
                <a:ea typeface="黑体" pitchFamily="49" charset="-122"/>
                <a:cs typeface="Times New Roman" pitchFamily="18" charset="0"/>
              </a:rPr>
              <a:t> </a:t>
            </a:r>
            <a:r>
              <a:rPr lang="en-US" dirty="0">
                <a:solidFill>
                  <a:schemeClr val="tx1"/>
                </a:solidFill>
                <a:latin typeface="Times New Roman" pitchFamily="18" charset="0"/>
                <a:ea typeface="黑体" pitchFamily="49" charset="-122"/>
                <a:cs typeface="Times New Roman" pitchFamily="18" charset="0"/>
              </a:rPr>
              <a:t>≺ </a:t>
            </a:r>
            <a:r>
              <a:rPr lang="en-US" dirty="0" err="1">
                <a:solidFill>
                  <a:schemeClr val="tx1"/>
                </a:solidFill>
                <a:latin typeface="Times New Roman" pitchFamily="18" charset="0"/>
                <a:ea typeface="黑体" pitchFamily="49" charset="-122"/>
                <a:cs typeface="Times New Roman" pitchFamily="18" charset="0"/>
              </a:rPr>
              <a:t>d</a:t>
            </a:r>
            <a:r>
              <a:rPr lang="en-US" i="1" baseline="-25000" dirty="0" err="1">
                <a:solidFill>
                  <a:schemeClr val="tx1"/>
                </a:solidFill>
                <a:latin typeface="Times New Roman" pitchFamily="18" charset="0"/>
                <a:ea typeface="黑体" pitchFamily="49" charset="-122"/>
                <a:cs typeface="Times New Roman" pitchFamily="18" charset="0"/>
              </a:rPr>
              <a:t>j</a:t>
            </a:r>
            <a:r>
              <a:rPr lang="en-US" dirty="0">
                <a:solidFill>
                  <a:schemeClr val="tx1"/>
                </a:solidFill>
                <a:latin typeface="Times New Roman" pitchFamily="18" charset="0"/>
                <a:ea typeface="黑体" pitchFamily="49" charset="-122"/>
                <a:cs typeface="Times New Roman" pitchFamily="18" charset="0"/>
              </a:rPr>
              <a:t> (</a:t>
            </a:r>
            <a:r>
              <a:rPr lang="zh-CN" altLang="en-US" dirty="0">
                <a:solidFill>
                  <a:schemeClr val="tx1"/>
                </a:solidFill>
                <a:latin typeface="Times New Roman" pitchFamily="18" charset="0"/>
                <a:ea typeface="黑体" pitchFamily="49" charset="-122"/>
                <a:cs typeface="Times New Roman" pitchFamily="18" charset="0"/>
              </a:rPr>
              <a:t>在检索结果中，</a:t>
            </a:r>
            <a:r>
              <a:rPr lang="en-US" dirty="0" err="1">
                <a:solidFill>
                  <a:schemeClr val="tx1"/>
                </a:solidFill>
                <a:latin typeface="Times New Roman" pitchFamily="18" charset="0"/>
                <a:ea typeface="黑体" pitchFamily="49" charset="-122"/>
                <a:cs typeface="Times New Roman" pitchFamily="18" charset="0"/>
              </a:rPr>
              <a:t>d</a:t>
            </a:r>
            <a:r>
              <a:rPr lang="en-US" i="1" baseline="-25000" dirty="0" err="1">
                <a:solidFill>
                  <a:schemeClr val="tx1"/>
                </a:solidFill>
                <a:latin typeface="Times New Roman" pitchFamily="18" charset="0"/>
                <a:ea typeface="黑体" pitchFamily="49" charset="-122"/>
                <a:cs typeface="Times New Roman" pitchFamily="18" charset="0"/>
              </a:rPr>
              <a:t>i</a:t>
            </a:r>
            <a:r>
              <a:rPr lang="en-US" baseline="-25000" dirty="0">
                <a:solidFill>
                  <a:schemeClr val="tx1"/>
                </a:solidFill>
                <a:latin typeface="Times New Roman" pitchFamily="18" charset="0"/>
                <a:ea typeface="黑体" pitchFamily="49" charset="-122"/>
                <a:cs typeface="Times New Roman" pitchFamily="18" charset="0"/>
              </a:rPr>
              <a:t> </a:t>
            </a:r>
            <a:r>
              <a:rPr lang="zh-CN" altLang="en-US" dirty="0">
                <a:solidFill>
                  <a:schemeClr val="tx1"/>
                </a:solidFill>
                <a:latin typeface="Times New Roman" pitchFamily="18" charset="0"/>
                <a:ea typeface="黑体" pitchFamily="49" charset="-122"/>
                <a:cs typeface="Times New Roman" pitchFamily="18" charset="0"/>
              </a:rPr>
              <a:t>应该出现在</a:t>
            </a:r>
            <a:r>
              <a:rPr lang="en-US" dirty="0">
                <a:solidFill>
                  <a:schemeClr val="tx1"/>
                </a:solidFill>
                <a:latin typeface="Times New Roman" pitchFamily="18" charset="0"/>
                <a:ea typeface="黑体" pitchFamily="49" charset="-122"/>
                <a:cs typeface="Times New Roman" pitchFamily="18" charset="0"/>
              </a:rPr>
              <a:t> </a:t>
            </a:r>
            <a:r>
              <a:rPr lang="en-US" i="1" dirty="0" err="1">
                <a:solidFill>
                  <a:schemeClr val="tx1"/>
                </a:solidFill>
                <a:latin typeface="Times New Roman" pitchFamily="18" charset="0"/>
                <a:ea typeface="黑体" pitchFamily="49" charset="-122"/>
                <a:cs typeface="Times New Roman" pitchFamily="18" charset="0"/>
              </a:rPr>
              <a:t>d</a:t>
            </a:r>
            <a:r>
              <a:rPr lang="en-US" i="1" baseline="-25000" dirty="0" err="1">
                <a:solidFill>
                  <a:schemeClr val="tx1"/>
                </a:solidFill>
                <a:latin typeface="Times New Roman" pitchFamily="18" charset="0"/>
                <a:ea typeface="黑体" pitchFamily="49" charset="-122"/>
                <a:cs typeface="Times New Roman" pitchFamily="18" charset="0"/>
              </a:rPr>
              <a:t>j</a:t>
            </a:r>
            <a:r>
              <a:rPr lang="en-US" dirty="0">
                <a:solidFill>
                  <a:schemeClr val="tx1"/>
                </a:solidFill>
                <a:latin typeface="Times New Roman" pitchFamily="18" charset="0"/>
                <a:ea typeface="黑体" pitchFamily="49" charset="-122"/>
                <a:cs typeface="Times New Roman" pitchFamily="18" charset="0"/>
              </a:rPr>
              <a:t> </a:t>
            </a:r>
            <a:r>
              <a:rPr lang="zh-CN" altLang="en-US" dirty="0">
                <a:solidFill>
                  <a:schemeClr val="tx1"/>
                </a:solidFill>
                <a:latin typeface="Times New Roman" pitchFamily="18" charset="0"/>
                <a:ea typeface="黑体" pitchFamily="49" charset="-122"/>
                <a:cs typeface="Times New Roman" pitchFamily="18" charset="0"/>
              </a:rPr>
              <a:t>前面</a:t>
            </a:r>
            <a:r>
              <a:rPr lang="en-US" dirty="0">
                <a:solidFill>
                  <a:schemeClr val="tx1"/>
                </a:solidFill>
                <a:latin typeface="Times New Roman" pitchFamily="18" charset="0"/>
                <a:ea typeface="黑体" pitchFamily="49" charset="-122"/>
                <a:cs typeface="Times New Roman" pitchFamily="18" charset="0"/>
              </a:rPr>
              <a:t>), </a:t>
            </a:r>
            <a:r>
              <a:rPr lang="zh-CN" altLang="en-US" dirty="0">
                <a:solidFill>
                  <a:schemeClr val="tx1"/>
                </a:solidFill>
                <a:latin typeface="Times New Roman" pitchFamily="18" charset="0"/>
                <a:ea typeface="黑体" pitchFamily="49" charset="-122"/>
                <a:cs typeface="Times New Roman" pitchFamily="18" charset="0"/>
              </a:rPr>
              <a:t>那么分配给</a:t>
            </a:r>
            <a:r>
              <a:rPr lang="az-Cyrl-AZ" dirty="0">
                <a:solidFill>
                  <a:schemeClr val="tx1"/>
                </a:solidFill>
                <a:latin typeface="Times New Roman" pitchFamily="18" charset="0"/>
                <a:ea typeface="黑体" pitchFamily="49" charset="-122"/>
                <a:cs typeface="Times New Roman" pitchFamily="18" charset="0"/>
              </a:rPr>
              <a:t>Ф</a:t>
            </a:r>
            <a:r>
              <a:rPr lang="en-US" dirty="0">
                <a:solidFill>
                  <a:schemeClr val="tx1"/>
                </a:solidFill>
                <a:latin typeface="Times New Roman" pitchFamily="18" charset="0"/>
                <a:ea typeface="黑体" pitchFamily="49" charset="-122"/>
                <a:cs typeface="Times New Roman" pitchFamily="18" charset="0"/>
              </a:rPr>
              <a:t>(</a:t>
            </a:r>
            <a:r>
              <a:rPr lang="en-US" i="1" dirty="0" err="1">
                <a:solidFill>
                  <a:schemeClr val="tx1"/>
                </a:solidFill>
                <a:latin typeface="Times New Roman" pitchFamily="18" charset="0"/>
                <a:ea typeface="黑体" pitchFamily="49" charset="-122"/>
                <a:cs typeface="Times New Roman" pitchFamily="18" charset="0"/>
              </a:rPr>
              <a:t>d</a:t>
            </a:r>
            <a:r>
              <a:rPr lang="en-US" i="1" baseline="-25000" dirty="0" err="1">
                <a:solidFill>
                  <a:schemeClr val="tx1"/>
                </a:solidFill>
                <a:latin typeface="Times New Roman" pitchFamily="18" charset="0"/>
                <a:ea typeface="黑体" pitchFamily="49" charset="-122"/>
                <a:cs typeface="Times New Roman" pitchFamily="18" charset="0"/>
              </a:rPr>
              <a:t>i</a:t>
            </a:r>
            <a:r>
              <a:rPr lang="en-US" dirty="0">
                <a:solidFill>
                  <a:schemeClr val="tx1"/>
                </a:solidFill>
                <a:latin typeface="Times New Roman" pitchFamily="18" charset="0"/>
                <a:ea typeface="黑体" pitchFamily="49" charset="-122"/>
                <a:cs typeface="Times New Roman" pitchFamily="18" charset="0"/>
              </a:rPr>
              <a:t> ,</a:t>
            </a:r>
            <a:r>
              <a:rPr lang="en-US" i="1" dirty="0">
                <a:solidFill>
                  <a:schemeClr val="tx1"/>
                </a:solidFill>
                <a:latin typeface="Times New Roman" pitchFamily="18" charset="0"/>
                <a:ea typeface="黑体" pitchFamily="49" charset="-122"/>
                <a:cs typeface="Times New Roman" pitchFamily="18" charset="0"/>
              </a:rPr>
              <a:t> </a:t>
            </a:r>
            <a:r>
              <a:rPr lang="en-US" i="1" dirty="0" err="1">
                <a:solidFill>
                  <a:schemeClr val="tx1"/>
                </a:solidFill>
                <a:latin typeface="Times New Roman" pitchFamily="18" charset="0"/>
                <a:ea typeface="黑体" pitchFamily="49" charset="-122"/>
                <a:cs typeface="Times New Roman" pitchFamily="18" charset="0"/>
              </a:rPr>
              <a:t>d</a:t>
            </a:r>
            <a:r>
              <a:rPr lang="en-US" i="1" baseline="-25000" dirty="0" err="1">
                <a:solidFill>
                  <a:schemeClr val="tx1"/>
                </a:solidFill>
                <a:latin typeface="Times New Roman" pitchFamily="18" charset="0"/>
                <a:ea typeface="黑体" pitchFamily="49" charset="-122"/>
                <a:cs typeface="Times New Roman" pitchFamily="18" charset="0"/>
              </a:rPr>
              <a:t>j</a:t>
            </a:r>
            <a:r>
              <a:rPr lang="en-US" i="1" dirty="0">
                <a:solidFill>
                  <a:schemeClr val="tx1"/>
                </a:solidFill>
                <a:latin typeface="Times New Roman" pitchFamily="18" charset="0"/>
                <a:ea typeface="黑体" pitchFamily="49" charset="-122"/>
                <a:cs typeface="Times New Roman" pitchFamily="18" charset="0"/>
              </a:rPr>
              <a:t> </a:t>
            </a:r>
            <a:r>
              <a:rPr lang="en-US" dirty="0">
                <a:solidFill>
                  <a:schemeClr val="tx1"/>
                </a:solidFill>
                <a:latin typeface="Times New Roman" pitchFamily="18" charset="0"/>
                <a:ea typeface="黑体" pitchFamily="49" charset="-122"/>
                <a:cs typeface="Times New Roman" pitchFamily="18" charset="0"/>
              </a:rPr>
              <a:t>, </a:t>
            </a:r>
            <a:r>
              <a:rPr lang="en-US" i="1" dirty="0">
                <a:solidFill>
                  <a:schemeClr val="tx1"/>
                </a:solidFill>
                <a:latin typeface="Times New Roman" pitchFamily="18" charset="0"/>
                <a:ea typeface="黑体" pitchFamily="49" charset="-122"/>
                <a:cs typeface="Times New Roman" pitchFamily="18" charset="0"/>
              </a:rPr>
              <a:t>q</a:t>
            </a:r>
            <a:r>
              <a:rPr lang="en-US" dirty="0">
                <a:solidFill>
                  <a:schemeClr val="tx1"/>
                </a:solidFill>
                <a:latin typeface="Times New Roman" pitchFamily="18" charset="0"/>
                <a:ea typeface="黑体" pitchFamily="49" charset="-122"/>
                <a:cs typeface="Times New Roman" pitchFamily="18" charset="0"/>
              </a:rPr>
              <a:t>)</a:t>
            </a:r>
            <a:r>
              <a:rPr lang="zh-CN" altLang="en-US" dirty="0">
                <a:solidFill>
                  <a:schemeClr val="tx1"/>
                </a:solidFill>
                <a:latin typeface="Times New Roman" pitchFamily="18" charset="0"/>
                <a:ea typeface="黑体" pitchFamily="49" charset="-122"/>
                <a:cs typeface="Times New Roman" pitchFamily="18" charset="0"/>
              </a:rPr>
              <a:t>向量的类别为</a:t>
            </a:r>
            <a:r>
              <a:rPr lang="en-US" i="1" dirty="0">
                <a:solidFill>
                  <a:schemeClr val="tx1"/>
                </a:solidFill>
                <a:latin typeface="Times New Roman" pitchFamily="18" charset="0"/>
                <a:ea typeface="黑体" pitchFamily="49" charset="-122"/>
                <a:cs typeface="Times New Roman" pitchFamily="18" charset="0"/>
              </a:rPr>
              <a:t> </a:t>
            </a:r>
            <a:r>
              <a:rPr lang="en-US" i="1" dirty="0" err="1">
                <a:solidFill>
                  <a:schemeClr val="tx1"/>
                </a:solidFill>
                <a:latin typeface="Times New Roman" pitchFamily="18" charset="0"/>
                <a:ea typeface="黑体" pitchFamily="49" charset="-122"/>
                <a:cs typeface="Times New Roman" pitchFamily="18" charset="0"/>
              </a:rPr>
              <a:t>y</a:t>
            </a:r>
            <a:r>
              <a:rPr lang="en-US" i="1" baseline="-25000" dirty="0" err="1">
                <a:solidFill>
                  <a:schemeClr val="tx1"/>
                </a:solidFill>
                <a:latin typeface="Times New Roman" pitchFamily="18" charset="0"/>
                <a:ea typeface="黑体" pitchFamily="49" charset="-122"/>
                <a:cs typeface="Times New Roman" pitchFamily="18" charset="0"/>
              </a:rPr>
              <a:t>ijq</a:t>
            </a:r>
            <a:r>
              <a:rPr lang="en-US" i="1" dirty="0">
                <a:solidFill>
                  <a:schemeClr val="tx1"/>
                </a:solidFill>
                <a:latin typeface="Times New Roman" pitchFamily="18" charset="0"/>
                <a:ea typeface="黑体" pitchFamily="49" charset="-122"/>
                <a:cs typeface="Times New Roman" pitchFamily="18" charset="0"/>
              </a:rPr>
              <a:t> </a:t>
            </a:r>
            <a:r>
              <a:rPr lang="en-US" dirty="0">
                <a:solidFill>
                  <a:schemeClr val="tx1"/>
                </a:solidFill>
                <a:latin typeface="Times New Roman" pitchFamily="18" charset="0"/>
                <a:ea typeface="黑体" pitchFamily="49" charset="-122"/>
                <a:cs typeface="Times New Roman" pitchFamily="18" charset="0"/>
              </a:rPr>
              <a:t>= +1</a:t>
            </a:r>
            <a:r>
              <a:rPr lang="zh-CN" altLang="en-US" dirty="0">
                <a:solidFill>
                  <a:schemeClr val="tx1"/>
                </a:solidFill>
                <a:latin typeface="Times New Roman" pitchFamily="18" charset="0"/>
                <a:ea typeface="黑体" pitchFamily="49" charset="-122"/>
                <a:cs typeface="Times New Roman" pitchFamily="18" charset="0"/>
              </a:rPr>
              <a:t>，否则为</a:t>
            </a:r>
            <a:r>
              <a:rPr lang="en-US" dirty="0">
                <a:solidFill>
                  <a:schemeClr val="tx1"/>
                </a:solidFill>
                <a:latin typeface="Times New Roman" pitchFamily="18" charset="0"/>
                <a:ea typeface="黑体" pitchFamily="49" charset="-122"/>
                <a:cs typeface="Times New Roman" pitchFamily="18" charset="0"/>
              </a:rPr>
              <a:t> −1</a:t>
            </a:r>
          </a:p>
          <a:p>
            <a:pPr lvl="1">
              <a:spcBef>
                <a:spcPts val="700"/>
              </a:spcBef>
              <a:buClr>
                <a:srgbClr val="336699"/>
              </a:buClr>
              <a:buFont typeface="Wingdings" pitchFamily="2" charset="2"/>
              <a:buChar char="§"/>
            </a:pPr>
            <a:endParaRPr lang="en-US" dirty="0">
              <a:solidFill>
                <a:schemeClr val="tx1"/>
              </a:solidFill>
              <a:latin typeface="Times New Roman" pitchFamily="18" charset="0"/>
              <a:ea typeface="黑体" pitchFamily="49" charset="-122"/>
              <a:cs typeface="Times New Roman" pitchFamily="18" charset="0"/>
            </a:endParaRPr>
          </a:p>
          <a:p>
            <a:pPr lvl="1">
              <a:spcBef>
                <a:spcPts val="700"/>
              </a:spcBef>
              <a:buClr>
                <a:srgbClr val="336699"/>
              </a:buClr>
              <a:buFont typeface="Wingdings" pitchFamily="2" charset="2"/>
              <a:buChar char="§"/>
            </a:pPr>
            <a:endParaRPr lang="en-US" dirty="0">
              <a:solidFill>
                <a:schemeClr val="tx1"/>
              </a:solidFill>
              <a:latin typeface="Times New Roman" pitchFamily="18" charset="0"/>
              <a:ea typeface="黑体" pitchFamily="49" charset="-122"/>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cs typeface="Times New Roman" pitchFamily="18" charset="0"/>
              </a:rPr>
              <a:t>学习的目标是建立一个分类器，满足：</a:t>
            </a:r>
            <a:endParaRPr lang="en-US" dirty="0">
              <a:solidFill>
                <a:schemeClr val="tx1"/>
              </a:solidFill>
              <a:latin typeface="Times New Roman" pitchFamily="18" charset="0"/>
              <a:ea typeface="黑体" pitchFamily="49" charset="-122"/>
              <a:cs typeface="Times New Roman" pitchFamily="18" charset="0"/>
            </a:endParaRPr>
          </a:p>
          <a:p>
            <a:pPr lvl="1">
              <a:spcBef>
                <a:spcPts val="700"/>
              </a:spcBef>
              <a:buClr>
                <a:srgbClr val="336699"/>
              </a:buClr>
            </a:pPr>
            <a:r>
              <a:rPr lang="en-US" dirty="0">
                <a:solidFill>
                  <a:schemeClr val="tx1"/>
                </a:solidFill>
                <a:latin typeface="Times New Roman" pitchFamily="18" charset="0"/>
                <a:ea typeface="黑体" pitchFamily="49" charset="-122"/>
                <a:cs typeface="Times New Roman" pitchFamily="18" charset="0"/>
              </a:rPr>
              <a:t>					</a:t>
            </a:r>
            <a:r>
              <a:rPr lang="it-IT" i="1" dirty="0" err="1">
                <a:solidFill>
                  <a:schemeClr val="tx1"/>
                </a:solidFill>
                <a:latin typeface="Times New Roman" pitchFamily="18" charset="0"/>
                <a:ea typeface="黑体" pitchFamily="49" charset="-122"/>
                <a:cs typeface="Times New Roman" pitchFamily="18" charset="0"/>
              </a:rPr>
              <a:t>w</a:t>
            </a:r>
            <a:r>
              <a:rPr lang="it-IT" baseline="30000" dirty="0" err="1">
                <a:solidFill>
                  <a:schemeClr val="tx1"/>
                </a:solidFill>
                <a:latin typeface="Times New Roman" pitchFamily="18" charset="0"/>
                <a:ea typeface="黑体" pitchFamily="49" charset="-122"/>
                <a:cs typeface="Times New Roman" pitchFamily="18" charset="0"/>
              </a:rPr>
              <a:t>T</a:t>
            </a:r>
            <a:r>
              <a:rPr lang="it-IT" baseline="30000" dirty="0">
                <a:solidFill>
                  <a:schemeClr val="tx1"/>
                </a:solidFill>
                <a:latin typeface="Times New Roman" pitchFamily="18" charset="0"/>
                <a:ea typeface="黑体" pitchFamily="49" charset="-122"/>
                <a:cs typeface="Times New Roman" pitchFamily="18" charset="0"/>
              </a:rPr>
              <a:t> </a:t>
            </a:r>
            <a:r>
              <a:rPr lang="az-Cyrl-AZ" dirty="0">
                <a:solidFill>
                  <a:schemeClr val="tx1"/>
                </a:solidFill>
                <a:latin typeface="Times New Roman" pitchFamily="18" charset="0"/>
                <a:ea typeface="黑体" pitchFamily="49" charset="-122"/>
                <a:cs typeface="Times New Roman" pitchFamily="18" charset="0"/>
              </a:rPr>
              <a:t>Ф</a:t>
            </a:r>
            <a:r>
              <a:rPr lang="it-IT" dirty="0">
                <a:solidFill>
                  <a:schemeClr val="tx1"/>
                </a:solidFill>
                <a:latin typeface="Times New Roman" pitchFamily="18" charset="0"/>
                <a:ea typeface="黑体" pitchFamily="49" charset="-122"/>
                <a:cs typeface="Times New Roman" pitchFamily="18" charset="0"/>
              </a:rPr>
              <a:t>(</a:t>
            </a:r>
            <a:r>
              <a:rPr lang="it-IT" i="1" dirty="0">
                <a:solidFill>
                  <a:schemeClr val="tx1"/>
                </a:solidFill>
                <a:latin typeface="Times New Roman" pitchFamily="18" charset="0"/>
                <a:ea typeface="黑体" pitchFamily="49" charset="-122"/>
                <a:cs typeface="Times New Roman" pitchFamily="18" charset="0"/>
              </a:rPr>
              <a:t>d</a:t>
            </a:r>
            <a:r>
              <a:rPr lang="it-IT" i="1" baseline="-25000" dirty="0">
                <a:solidFill>
                  <a:schemeClr val="tx1"/>
                </a:solidFill>
                <a:latin typeface="Times New Roman" pitchFamily="18" charset="0"/>
                <a:ea typeface="黑体" pitchFamily="49" charset="-122"/>
                <a:cs typeface="Times New Roman" pitchFamily="18" charset="0"/>
              </a:rPr>
              <a:t>i</a:t>
            </a:r>
            <a:r>
              <a:rPr lang="it-IT" dirty="0">
                <a:solidFill>
                  <a:schemeClr val="tx1"/>
                </a:solidFill>
                <a:latin typeface="Times New Roman" pitchFamily="18" charset="0"/>
                <a:ea typeface="黑体" pitchFamily="49" charset="-122"/>
                <a:cs typeface="Times New Roman" pitchFamily="18" charset="0"/>
              </a:rPr>
              <a:t> , </a:t>
            </a:r>
            <a:r>
              <a:rPr lang="it-IT" i="1" dirty="0">
                <a:solidFill>
                  <a:schemeClr val="tx1"/>
                </a:solidFill>
                <a:latin typeface="Times New Roman" pitchFamily="18" charset="0"/>
                <a:ea typeface="黑体" pitchFamily="49" charset="-122"/>
                <a:cs typeface="Times New Roman" pitchFamily="18" charset="0"/>
              </a:rPr>
              <a:t>d</a:t>
            </a:r>
            <a:r>
              <a:rPr lang="it-IT" i="1" baseline="-25000" dirty="0">
                <a:solidFill>
                  <a:schemeClr val="tx1"/>
                </a:solidFill>
                <a:latin typeface="Times New Roman" pitchFamily="18" charset="0"/>
                <a:ea typeface="黑体" pitchFamily="49" charset="-122"/>
                <a:cs typeface="Times New Roman" pitchFamily="18" charset="0"/>
              </a:rPr>
              <a:t>j</a:t>
            </a:r>
            <a:r>
              <a:rPr lang="it-IT" dirty="0">
                <a:solidFill>
                  <a:schemeClr val="tx1"/>
                </a:solidFill>
                <a:latin typeface="Times New Roman" pitchFamily="18" charset="0"/>
                <a:ea typeface="黑体" pitchFamily="49" charset="-122"/>
                <a:cs typeface="Times New Roman" pitchFamily="18" charset="0"/>
              </a:rPr>
              <a:t> , </a:t>
            </a:r>
            <a:r>
              <a:rPr lang="it-IT" i="1" dirty="0">
                <a:solidFill>
                  <a:schemeClr val="tx1"/>
                </a:solidFill>
                <a:latin typeface="Times New Roman" pitchFamily="18" charset="0"/>
                <a:ea typeface="黑体" pitchFamily="49" charset="-122"/>
                <a:cs typeface="Times New Roman" pitchFamily="18" charset="0"/>
              </a:rPr>
              <a:t>q</a:t>
            </a:r>
            <a:r>
              <a:rPr lang="it-IT" dirty="0">
                <a:solidFill>
                  <a:schemeClr val="tx1"/>
                </a:solidFill>
                <a:latin typeface="Times New Roman" pitchFamily="18" charset="0"/>
                <a:ea typeface="黑体" pitchFamily="49" charset="-122"/>
                <a:cs typeface="Times New Roman" pitchFamily="18" charset="0"/>
              </a:rPr>
              <a:t>) &gt; 0 </a:t>
            </a:r>
            <a:r>
              <a:rPr lang="it-IT" dirty="0" err="1">
                <a:solidFill>
                  <a:schemeClr val="tx1"/>
                </a:solidFill>
                <a:latin typeface="Times New Roman" pitchFamily="18" charset="0"/>
                <a:ea typeface="黑体" pitchFamily="49" charset="-122"/>
                <a:cs typeface="Times New Roman" pitchFamily="18" charset="0"/>
              </a:rPr>
              <a:t>iff</a:t>
            </a:r>
            <a:r>
              <a:rPr lang="it-IT" dirty="0">
                <a:solidFill>
                  <a:schemeClr val="tx1"/>
                </a:solidFill>
                <a:latin typeface="Times New Roman" pitchFamily="18" charset="0"/>
                <a:ea typeface="黑体" pitchFamily="49" charset="-122"/>
                <a:cs typeface="Times New Roman" pitchFamily="18" charset="0"/>
              </a:rPr>
              <a:t> </a:t>
            </a:r>
            <a:r>
              <a:rPr lang="it-IT" i="1" dirty="0">
                <a:solidFill>
                  <a:schemeClr val="tx1"/>
                </a:solidFill>
                <a:latin typeface="Times New Roman" pitchFamily="18" charset="0"/>
                <a:ea typeface="黑体" pitchFamily="49" charset="-122"/>
                <a:cs typeface="Times New Roman" pitchFamily="18" charset="0"/>
              </a:rPr>
              <a:t>d</a:t>
            </a:r>
            <a:r>
              <a:rPr lang="it-IT" i="1" baseline="-25000" dirty="0">
                <a:solidFill>
                  <a:schemeClr val="tx1"/>
                </a:solidFill>
                <a:latin typeface="Times New Roman" pitchFamily="18" charset="0"/>
                <a:ea typeface="黑体" pitchFamily="49" charset="-122"/>
                <a:cs typeface="Times New Roman" pitchFamily="18" charset="0"/>
              </a:rPr>
              <a:t>i</a:t>
            </a:r>
            <a:r>
              <a:rPr lang="it-IT" dirty="0">
                <a:solidFill>
                  <a:schemeClr val="tx1"/>
                </a:solidFill>
                <a:latin typeface="Times New Roman" pitchFamily="18" charset="0"/>
                <a:ea typeface="黑体" pitchFamily="49" charset="-122"/>
                <a:cs typeface="Times New Roman" pitchFamily="18" charset="0"/>
              </a:rPr>
              <a:t> ≺ </a:t>
            </a:r>
            <a:r>
              <a:rPr lang="it-IT" i="1" dirty="0">
                <a:solidFill>
                  <a:schemeClr val="tx1"/>
                </a:solidFill>
                <a:latin typeface="Times New Roman" pitchFamily="18" charset="0"/>
                <a:ea typeface="黑体" pitchFamily="49" charset="-122"/>
                <a:cs typeface="Times New Roman" pitchFamily="18" charset="0"/>
              </a:rPr>
              <a:t>d</a:t>
            </a:r>
            <a:r>
              <a:rPr lang="it-IT" i="1" baseline="-25000" dirty="0">
                <a:solidFill>
                  <a:schemeClr val="tx1"/>
                </a:solidFill>
                <a:latin typeface="Times New Roman" pitchFamily="18" charset="0"/>
                <a:ea typeface="黑体" pitchFamily="49" charset="-122"/>
                <a:cs typeface="Times New Roman" pitchFamily="18" charset="0"/>
              </a:rPr>
              <a:t>j</a:t>
            </a:r>
            <a:r>
              <a:rPr lang="it-IT" i="1" dirty="0">
                <a:solidFill>
                  <a:schemeClr val="tx1"/>
                </a:solidFill>
                <a:latin typeface="Times New Roman" pitchFamily="18" charset="0"/>
                <a:ea typeface="黑体" pitchFamily="49" charset="-122"/>
                <a:cs typeface="Times New Roman" pitchFamily="18" charset="0"/>
              </a:rPr>
              <a:t>	</a:t>
            </a:r>
            <a:r>
              <a:rPr lang="it-IT" dirty="0">
                <a:solidFill>
                  <a:schemeClr val="tx1"/>
                </a:solidFill>
                <a:latin typeface="Times New Roman" pitchFamily="18" charset="0"/>
                <a:ea typeface="黑体" pitchFamily="49" charset="-122"/>
                <a:cs typeface="Times New Roman" pitchFamily="18" charset="0"/>
              </a:rPr>
              <a:t>				 (9)</a:t>
            </a:r>
          </a:p>
          <a:p>
            <a:pPr lvl="1">
              <a:spcBef>
                <a:spcPts val="700"/>
              </a:spcBef>
              <a:buClr>
                <a:srgbClr val="336699"/>
              </a:buClr>
              <a:buFont typeface="Wingdings" pitchFamily="2" charset="2"/>
              <a:buChar char="§"/>
            </a:pPr>
            <a:endParaRPr lang="it-IT" dirty="0">
              <a:solidFill>
                <a:schemeClr val="tx1"/>
              </a:solidFill>
              <a:latin typeface="Times New Roman" pitchFamily="18" charset="0"/>
              <a:ea typeface="黑体" pitchFamily="49" charset="-122"/>
              <a:cs typeface="Times New Roman"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19</a:t>
            </a:fld>
            <a:endParaRPr lang="en-US"/>
          </a:p>
        </p:txBody>
      </p:sp>
      <p:graphicFrame>
        <p:nvGraphicFramePr>
          <p:cNvPr id="7" name="Object 6"/>
          <p:cNvGraphicFramePr>
            <a:graphicFrameLocks noChangeAspect="1"/>
          </p:cNvGraphicFramePr>
          <p:nvPr/>
        </p:nvGraphicFramePr>
        <p:xfrm>
          <a:off x="2571736" y="5229216"/>
          <a:ext cx="196364" cy="144000"/>
        </p:xfrm>
        <a:graphic>
          <a:graphicData uri="http://schemas.openxmlformats.org/presentationml/2006/ole">
            <mc:AlternateContent xmlns:mc="http://schemas.openxmlformats.org/markup-compatibility/2006">
              <mc:Choice xmlns:v="urn:schemas-microsoft-com:vml" Requires="v">
                <p:oleObj spid="_x0000_s2053" name="Vergelijking" r:id="rId4" imgW="190440" imgH="139680" progId="Equation.3">
                  <p:embed/>
                </p:oleObj>
              </mc:Choice>
              <mc:Fallback>
                <p:oleObj name="Vergelijking" r:id="rId4" imgW="190440" imgH="1396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1736" y="5229216"/>
                        <a:ext cx="196364" cy="14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642816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2</a:t>
            </a:fld>
            <a:endParaRPr lang="en-US" dirty="0"/>
          </a:p>
        </p:txBody>
      </p:sp>
      <p:sp>
        <p:nvSpPr>
          <p:cNvPr id="80899" name="Text Box 3"/>
          <p:cNvSpPr txBox="1">
            <a:spLocks noChangeArrowheads="1"/>
          </p:cNvSpPr>
          <p:nvPr/>
        </p:nvSpPr>
        <p:spPr bwMode="auto">
          <a:xfrm>
            <a:off x="138113" y="2203474"/>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a:solidFill>
                  <a:srgbClr val="336699"/>
                </a:solidFill>
                <a:latin typeface="Times New Roman" pitchFamily="18" charset="0"/>
                <a:ea typeface="黑体" pitchFamily="49" charset="-122"/>
              </a:rPr>
              <a:t>上一讲回顾</a:t>
            </a:r>
            <a:endParaRPr lang="en-US" altLang="zh-CN"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a:solidFill>
                  <a:srgbClr val="336699"/>
                </a:solidFill>
                <a:latin typeface="Times New Roman" pitchFamily="18" charset="0"/>
                <a:ea typeface="黑体" pitchFamily="49" charset="-122"/>
              </a:rPr>
              <a:t>隐性语义索引</a:t>
            </a:r>
            <a:r>
              <a:rPr lang="en-US" sz="3000" dirty="0">
                <a:solidFill>
                  <a:srgbClr val="336699"/>
                </a:solidFill>
                <a:latin typeface="Times New Roman" pitchFamily="18" charset="0"/>
                <a:ea typeface="黑体" pitchFamily="49" charset="-122"/>
              </a:rPr>
              <a:t> </a:t>
            </a:r>
          </a:p>
          <a:p>
            <a:pPr marL="514350" indent="-514350">
              <a:lnSpc>
                <a:spcPct val="150000"/>
              </a:lnSpc>
              <a:spcBef>
                <a:spcPts val="700"/>
              </a:spcBef>
              <a:buClr>
                <a:srgbClr val="336699"/>
              </a:buClr>
              <a:buSzPct val="7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a:solidFill>
                  <a:srgbClr val="336699"/>
                </a:solidFill>
                <a:latin typeface="Times New Roman" pitchFamily="18" charset="0"/>
                <a:ea typeface="黑体" pitchFamily="49" charset="-122"/>
              </a:rPr>
              <a:t>空间降维处理</a:t>
            </a: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LSI </a:t>
            </a:r>
            <a:r>
              <a:rPr lang="zh-CN" altLang="en-US" sz="3000" dirty="0">
                <a:solidFill>
                  <a:srgbClr val="336699"/>
                </a:solidFill>
                <a:latin typeface="Times New Roman" pitchFamily="18" charset="0"/>
                <a:ea typeface="黑体" pitchFamily="49" charset="-122"/>
              </a:rPr>
              <a:t>在</a:t>
            </a:r>
            <a:r>
              <a:rPr lang="en-US" altLang="zh-CN" sz="3000" dirty="0">
                <a:solidFill>
                  <a:srgbClr val="336699"/>
                </a:solidFill>
                <a:latin typeface="Times New Roman" pitchFamily="18" charset="0"/>
                <a:ea typeface="黑体" pitchFamily="49" charset="-122"/>
              </a:rPr>
              <a:t>IR</a:t>
            </a:r>
            <a:r>
              <a:rPr lang="zh-CN" altLang="en-US" sz="3000" dirty="0">
                <a:solidFill>
                  <a:srgbClr val="336699"/>
                </a:solidFill>
                <a:latin typeface="Times New Roman" pitchFamily="18" charset="0"/>
                <a:ea typeface="黑体" pitchFamily="49" charset="-122"/>
              </a:rPr>
              <a:t>中的应用</a:t>
            </a: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a:solidFill>
                <a:srgbClr val="336699"/>
              </a:solidFill>
              <a:latin typeface="Times New Roman" pitchFamily="18" charset="0"/>
              <a:ea typeface="黑体" pitchFamily="49"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cs typeface="Times New Roman" pitchFamily="18" charset="0"/>
              </a:rPr>
              <a:t>排序</a:t>
            </a:r>
            <a:r>
              <a:rPr lang="en-US" altLang="zh-CN" sz="3600" dirty="0">
                <a:solidFill>
                  <a:schemeClr val="tx1"/>
                </a:solidFill>
                <a:latin typeface="Times New Roman" pitchFamily="18" charset="0"/>
                <a:ea typeface="黑体" pitchFamily="49" charset="-122"/>
                <a:cs typeface="Times New Roman" pitchFamily="18" charset="0"/>
              </a:rPr>
              <a:t>SVM(</a:t>
            </a:r>
            <a:r>
              <a:rPr lang="de-DE" sz="3600" dirty="0">
                <a:solidFill>
                  <a:schemeClr val="tx1"/>
                </a:solidFill>
                <a:latin typeface="Times New Roman" pitchFamily="18" charset="0"/>
                <a:ea typeface="黑体" pitchFamily="49" charset="-122"/>
                <a:cs typeface="Times New Roman" pitchFamily="18" charset="0"/>
              </a:rPr>
              <a:t>Ranking SVM)</a:t>
            </a:r>
          </a:p>
        </p:txBody>
      </p:sp>
      <p:sp>
        <p:nvSpPr>
          <p:cNvPr id="84996" name="Text Box 3"/>
          <p:cNvSpPr txBox="1">
            <a:spLocks noChangeArrowheads="1"/>
          </p:cNvSpPr>
          <p:nvPr/>
        </p:nvSpPr>
        <p:spPr bwMode="auto">
          <a:xfrm>
            <a:off x="214282" y="2571744"/>
            <a:ext cx="8643998" cy="450059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cs typeface="Times New Roman" pitchFamily="18" charset="0"/>
              </a:rPr>
              <a:t>该方法已经被用于构建排序函数，在标准数据集的</a:t>
            </a:r>
            <a:r>
              <a:rPr lang="en-US" altLang="zh-CN" dirty="0">
                <a:solidFill>
                  <a:schemeClr val="tx1"/>
                </a:solidFill>
                <a:latin typeface="Times New Roman" pitchFamily="18" charset="0"/>
                <a:ea typeface="黑体" pitchFamily="49" charset="-122"/>
                <a:cs typeface="Times New Roman" pitchFamily="18" charset="0"/>
              </a:rPr>
              <a:t>IR</a:t>
            </a:r>
            <a:r>
              <a:rPr lang="zh-CN" altLang="en-US" dirty="0">
                <a:solidFill>
                  <a:schemeClr val="tx1"/>
                </a:solidFill>
                <a:latin typeface="Times New Roman" pitchFamily="18" charset="0"/>
                <a:ea typeface="黑体" pitchFamily="49" charset="-122"/>
                <a:cs typeface="Times New Roman" pitchFamily="18" charset="0"/>
              </a:rPr>
              <a:t>评测中表现的性能优于普通的人工排序函数</a:t>
            </a:r>
            <a:endParaRPr lang="en-US" altLang="zh-CN" dirty="0">
              <a:solidFill>
                <a:schemeClr val="tx1"/>
              </a:solidFill>
              <a:latin typeface="Times New Roman" pitchFamily="18" charset="0"/>
              <a:ea typeface="黑体" pitchFamily="49" charset="-122"/>
              <a:cs typeface="Times New Roman" pitchFamily="18" charset="0"/>
            </a:endParaRPr>
          </a:p>
          <a:p>
            <a:pPr lvl="1">
              <a:spcBef>
                <a:spcPts val="700"/>
              </a:spcBef>
              <a:buClr>
                <a:srgbClr val="336699"/>
              </a:buClr>
              <a:buFont typeface="Wingdings" pitchFamily="2" charset="2"/>
              <a:buChar char="§"/>
            </a:pPr>
            <a:endParaRPr lang="en-US" dirty="0">
              <a:solidFill>
                <a:schemeClr val="tx1"/>
              </a:solidFill>
              <a:latin typeface="Times New Roman" pitchFamily="18" charset="0"/>
              <a:ea typeface="黑体" pitchFamily="49" charset="-122"/>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cs typeface="Times New Roman" pitchFamily="18" charset="0"/>
              </a:rPr>
              <a:t>参考</a:t>
            </a:r>
            <a:r>
              <a:rPr lang="en-US" altLang="zh-CN" dirty="0">
                <a:solidFill>
                  <a:schemeClr val="tx1"/>
                </a:solidFill>
                <a:latin typeface="Times New Roman" pitchFamily="18" charset="0"/>
                <a:ea typeface="黑体" pitchFamily="49" charset="-122"/>
                <a:cs typeface="Times New Roman" pitchFamily="18" charset="0"/>
              </a:rPr>
              <a:t>《</a:t>
            </a:r>
            <a:r>
              <a:rPr lang="zh-CN" altLang="en-US" dirty="0">
                <a:solidFill>
                  <a:schemeClr val="tx1"/>
                </a:solidFill>
                <a:latin typeface="Times New Roman" pitchFamily="18" charset="0"/>
                <a:ea typeface="黑体" pitchFamily="49" charset="-122"/>
                <a:cs typeface="Times New Roman" pitchFamily="18" charset="0"/>
              </a:rPr>
              <a:t>信息检索导论</a:t>
            </a:r>
            <a:r>
              <a:rPr lang="en-US" altLang="zh-CN" dirty="0">
                <a:solidFill>
                  <a:schemeClr val="tx1"/>
                </a:solidFill>
                <a:latin typeface="Times New Roman" pitchFamily="18" charset="0"/>
                <a:ea typeface="黑体" pitchFamily="49" charset="-122"/>
                <a:cs typeface="Times New Roman" pitchFamily="18" charset="0"/>
              </a:rPr>
              <a:t>》</a:t>
            </a:r>
            <a:r>
              <a:rPr lang="zh-CN" altLang="en-US" dirty="0">
                <a:solidFill>
                  <a:schemeClr val="tx1"/>
                </a:solidFill>
                <a:latin typeface="Times New Roman" pitchFamily="18" charset="0"/>
                <a:ea typeface="黑体" pitchFamily="49" charset="-122"/>
                <a:cs typeface="Times New Roman" pitchFamily="18" charset="0"/>
              </a:rPr>
              <a:t>第</a:t>
            </a:r>
            <a:r>
              <a:rPr lang="en-US" altLang="zh-CN" dirty="0">
                <a:solidFill>
                  <a:schemeClr val="tx1"/>
                </a:solidFill>
                <a:latin typeface="Times New Roman" pitchFamily="18" charset="0"/>
                <a:ea typeface="黑体" pitchFamily="49" charset="-122"/>
                <a:cs typeface="Times New Roman" pitchFamily="18" charset="0"/>
              </a:rPr>
              <a:t>239</a:t>
            </a:r>
            <a:r>
              <a:rPr lang="zh-CN" altLang="en-US" dirty="0">
                <a:solidFill>
                  <a:schemeClr val="tx1"/>
                </a:solidFill>
                <a:latin typeface="Times New Roman" pitchFamily="18" charset="0"/>
                <a:ea typeface="黑体" pitchFamily="49" charset="-122"/>
                <a:cs typeface="Times New Roman" pitchFamily="18" charset="0"/>
              </a:rPr>
              <a:t>页的一些参考文献</a:t>
            </a:r>
            <a:endParaRPr lang="de-DE" dirty="0">
              <a:solidFill>
                <a:schemeClr val="tx1"/>
              </a:solidFill>
              <a:latin typeface="Times New Roman" pitchFamily="18" charset="0"/>
              <a:ea typeface="黑体" pitchFamily="49" charset="-122"/>
              <a:cs typeface="Times New Roman" pitchFamily="18" charset="0"/>
            </a:endParaRPr>
          </a:p>
          <a:p>
            <a:pPr lvl="1">
              <a:spcBef>
                <a:spcPts val="700"/>
              </a:spcBef>
              <a:buClr>
                <a:srgbClr val="336699"/>
              </a:buClr>
              <a:buFont typeface="Wingdings" pitchFamily="2" charset="2"/>
              <a:buChar char="§"/>
            </a:pPr>
            <a:endParaRPr lang="it-IT"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20</a:t>
            </a:fld>
            <a:endParaRPr lang="en-US"/>
          </a:p>
        </p:txBody>
      </p:sp>
    </p:spTree>
    <p:extLst>
      <p:ext uri="{BB962C8B-B14F-4D97-AF65-F5344CB8AC3E}">
        <p14:creationId xmlns:p14="http://schemas.microsoft.com/office/powerpoint/2010/main" val="73664816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200" dirty="0">
                <a:solidFill>
                  <a:schemeClr val="tx1"/>
                </a:solidFill>
                <a:latin typeface="Times New Roman" pitchFamily="18" charset="0"/>
                <a:ea typeface="黑体" pitchFamily="49" charset="-122"/>
              </a:rPr>
              <a:t>一个简单的基于序回归的机器学习评分的例子</a:t>
            </a:r>
            <a:endParaRPr lang="en-US" altLang="zh-CN" sz="32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21</a:t>
            </a:fld>
            <a:endParaRPr lang="en-US"/>
          </a:p>
        </p:txBody>
      </p:sp>
      <p:graphicFrame>
        <p:nvGraphicFramePr>
          <p:cNvPr id="2" name="Table 1"/>
          <p:cNvGraphicFramePr>
            <a:graphicFrameLocks noGrp="1"/>
          </p:cNvGraphicFramePr>
          <p:nvPr/>
        </p:nvGraphicFramePr>
        <p:xfrm>
          <a:off x="683568" y="1628800"/>
          <a:ext cx="6408713" cy="1800197"/>
        </p:xfrm>
        <a:graphic>
          <a:graphicData uri="http://schemas.openxmlformats.org/drawingml/2006/table">
            <a:tbl>
              <a:tblPr firstRow="1" firstCol="1" bandRow="1">
                <a:tableStyleId>{5C22544A-7EE6-4342-B048-85BDC9FD1C3A}</a:tableStyleId>
              </a:tblPr>
              <a:tblGrid>
                <a:gridCol w="716832">
                  <a:extLst>
                    <a:ext uri="{9D8B030D-6E8A-4147-A177-3AD203B41FA5}">
                      <a16:colId xmlns:a16="http://schemas.microsoft.com/office/drawing/2014/main" val="20000"/>
                    </a:ext>
                  </a:extLst>
                </a:gridCol>
                <a:gridCol w="550911">
                  <a:extLst>
                    <a:ext uri="{9D8B030D-6E8A-4147-A177-3AD203B41FA5}">
                      <a16:colId xmlns:a16="http://schemas.microsoft.com/office/drawing/2014/main" val="20001"/>
                    </a:ext>
                  </a:extLst>
                </a:gridCol>
                <a:gridCol w="1561994">
                  <a:extLst>
                    <a:ext uri="{9D8B030D-6E8A-4147-A177-3AD203B41FA5}">
                      <a16:colId xmlns:a16="http://schemas.microsoft.com/office/drawing/2014/main" val="20002"/>
                    </a:ext>
                  </a:extLst>
                </a:gridCol>
                <a:gridCol w="1286539">
                  <a:extLst>
                    <a:ext uri="{9D8B030D-6E8A-4147-A177-3AD203B41FA5}">
                      <a16:colId xmlns:a16="http://schemas.microsoft.com/office/drawing/2014/main" val="20003"/>
                    </a:ext>
                  </a:extLst>
                </a:gridCol>
                <a:gridCol w="1224318">
                  <a:extLst>
                    <a:ext uri="{9D8B030D-6E8A-4147-A177-3AD203B41FA5}">
                      <a16:colId xmlns:a16="http://schemas.microsoft.com/office/drawing/2014/main" val="20004"/>
                    </a:ext>
                  </a:extLst>
                </a:gridCol>
                <a:gridCol w="1068119">
                  <a:extLst>
                    <a:ext uri="{9D8B030D-6E8A-4147-A177-3AD203B41FA5}">
                      <a16:colId xmlns:a16="http://schemas.microsoft.com/office/drawing/2014/main" val="20005"/>
                    </a:ext>
                  </a:extLst>
                </a:gridCol>
              </a:tblGrid>
              <a:tr h="257171">
                <a:tc>
                  <a:txBody>
                    <a:bodyPr/>
                    <a:lstStyle/>
                    <a:p>
                      <a:pPr algn="just">
                        <a:lnSpc>
                          <a:spcPct val="150000"/>
                        </a:lnSpc>
                        <a:spcBef>
                          <a:spcPts val="600"/>
                        </a:spcBef>
                        <a:spcAft>
                          <a:spcPts val="0"/>
                        </a:spcAft>
                      </a:pPr>
                      <a:r>
                        <a:rPr lang="en-US" sz="1000" kern="100">
                          <a:effectLst/>
                        </a:rPr>
                        <a:t>Example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Bef>
                          <a:spcPts val="600"/>
                        </a:spcBef>
                        <a:spcAft>
                          <a:spcPts val="0"/>
                        </a:spcAft>
                      </a:pPr>
                      <a:r>
                        <a:rPr lang="en-US" sz="1000" kern="100">
                          <a:effectLst/>
                        </a:rPr>
                        <a:t>docID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Bef>
                          <a:spcPts val="600"/>
                        </a:spcBef>
                        <a:spcAft>
                          <a:spcPts val="0"/>
                        </a:spcAft>
                      </a:pPr>
                      <a:r>
                        <a:rPr lang="en-US" sz="1000" kern="100">
                          <a:effectLst/>
                        </a:rPr>
                        <a:t>queryID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Bef>
                          <a:spcPts val="600"/>
                        </a:spcBef>
                        <a:spcAft>
                          <a:spcPts val="0"/>
                        </a:spcAft>
                      </a:pPr>
                      <a:r>
                        <a:rPr lang="en-US" sz="1000" kern="100">
                          <a:effectLst/>
                        </a:rPr>
                        <a:t>S</a:t>
                      </a:r>
                      <a:r>
                        <a:rPr lang="en-US" sz="1000" kern="100" baseline="-2500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Bef>
                          <a:spcPts val="600"/>
                        </a:spcBef>
                        <a:spcAft>
                          <a:spcPts val="0"/>
                        </a:spcAft>
                      </a:pPr>
                      <a:r>
                        <a:rPr lang="en-US" sz="1000" kern="100">
                          <a:effectLst/>
                        </a:rPr>
                        <a:t>S</a:t>
                      </a:r>
                      <a:r>
                        <a:rPr lang="en-US" sz="1000" kern="100" baseline="-2500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Bef>
                          <a:spcPts val="600"/>
                        </a:spcBef>
                        <a:spcAft>
                          <a:spcPts val="0"/>
                        </a:spcAft>
                      </a:pPr>
                      <a:r>
                        <a:rPr lang="en-US" sz="1000" kern="100">
                          <a:effectLst/>
                        </a:rPr>
                        <a:t>Judgment</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257171">
                <a:tc>
                  <a:txBody>
                    <a:bodyPr/>
                    <a:lstStyle/>
                    <a:p>
                      <a:pPr algn="just">
                        <a:lnSpc>
                          <a:spcPct val="150000"/>
                        </a:lnSpc>
                        <a:spcBef>
                          <a:spcPts val="600"/>
                        </a:spcBef>
                        <a:spcAft>
                          <a:spcPts val="0"/>
                        </a:spcAft>
                      </a:pPr>
                      <a:r>
                        <a:rPr lang="en-US" sz="1000" kern="100">
                          <a:effectLst/>
                        </a:rPr>
                        <a:t>E1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Bef>
                          <a:spcPts val="600"/>
                        </a:spcBef>
                        <a:spcAft>
                          <a:spcPts val="0"/>
                        </a:spcAft>
                      </a:pPr>
                      <a:r>
                        <a:rPr lang="en-US" sz="1000" kern="100">
                          <a:effectLst/>
                        </a:rPr>
                        <a:t>37</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Bef>
                          <a:spcPts val="600"/>
                        </a:spcBef>
                        <a:spcAft>
                          <a:spcPts val="0"/>
                        </a:spcAft>
                      </a:pPr>
                      <a:r>
                        <a:rPr lang="en-US" sz="1000" kern="10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Bef>
                          <a:spcPts val="600"/>
                        </a:spcBef>
                        <a:spcAft>
                          <a:spcPts val="0"/>
                        </a:spcAft>
                      </a:pPr>
                      <a:r>
                        <a:rPr lang="en-US" sz="1000" kern="100">
                          <a:effectLst/>
                        </a:rPr>
                        <a:t>1.5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Bef>
                          <a:spcPts val="600"/>
                        </a:spcBef>
                        <a:spcAft>
                          <a:spcPts val="0"/>
                        </a:spcAft>
                      </a:pPr>
                      <a:r>
                        <a:rPr lang="en-US" sz="1000" kern="100">
                          <a:effectLst/>
                        </a:rPr>
                        <a:t>1.2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Bef>
                          <a:spcPts val="600"/>
                        </a:spcBef>
                        <a:spcAft>
                          <a:spcPts val="0"/>
                        </a:spcAft>
                      </a:pPr>
                      <a:r>
                        <a:rPr lang="en-US" sz="1000" kern="100">
                          <a:effectLst/>
                        </a:rPr>
                        <a:t>Relevant</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257171">
                <a:tc>
                  <a:txBody>
                    <a:bodyPr/>
                    <a:lstStyle/>
                    <a:p>
                      <a:pPr algn="just">
                        <a:lnSpc>
                          <a:spcPct val="150000"/>
                        </a:lnSpc>
                        <a:spcBef>
                          <a:spcPts val="600"/>
                        </a:spcBef>
                        <a:spcAft>
                          <a:spcPts val="0"/>
                        </a:spcAft>
                      </a:pPr>
                      <a:r>
                        <a:rPr lang="en-US" sz="1000" kern="100">
                          <a:effectLst/>
                        </a:rPr>
                        <a:t>E2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Bef>
                          <a:spcPts val="600"/>
                        </a:spcBef>
                        <a:spcAft>
                          <a:spcPts val="0"/>
                        </a:spcAft>
                      </a:pPr>
                      <a:r>
                        <a:rPr lang="en-US" sz="1000" kern="100">
                          <a:effectLst/>
                        </a:rPr>
                        <a:t>40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Bef>
                          <a:spcPts val="600"/>
                        </a:spcBef>
                        <a:spcAft>
                          <a:spcPts val="0"/>
                        </a:spcAft>
                      </a:pPr>
                      <a:r>
                        <a:rPr lang="en-US" sz="1000" kern="10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Bef>
                          <a:spcPts val="600"/>
                        </a:spcBef>
                        <a:spcAft>
                          <a:spcPts val="0"/>
                        </a:spcAft>
                      </a:pPr>
                      <a:r>
                        <a:rPr lang="en-US" sz="1000" kern="100">
                          <a:effectLst/>
                        </a:rPr>
                        <a:t>0.6</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Bef>
                          <a:spcPts val="600"/>
                        </a:spcBef>
                        <a:spcAft>
                          <a:spcPts val="0"/>
                        </a:spcAft>
                      </a:pPr>
                      <a:r>
                        <a:rPr lang="en-US" sz="1000" kern="100">
                          <a:effectLst/>
                        </a:rPr>
                        <a:t>0.4</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Bef>
                          <a:spcPts val="600"/>
                        </a:spcBef>
                        <a:spcAft>
                          <a:spcPts val="0"/>
                        </a:spcAft>
                      </a:pPr>
                      <a:r>
                        <a:rPr lang="en-US" sz="1000" kern="100">
                          <a:effectLst/>
                        </a:rPr>
                        <a:t>Non-relevant</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257171">
                <a:tc>
                  <a:txBody>
                    <a:bodyPr/>
                    <a:lstStyle/>
                    <a:p>
                      <a:pPr algn="just">
                        <a:lnSpc>
                          <a:spcPct val="150000"/>
                        </a:lnSpc>
                        <a:spcBef>
                          <a:spcPts val="600"/>
                        </a:spcBef>
                        <a:spcAft>
                          <a:spcPts val="0"/>
                        </a:spcAft>
                      </a:pPr>
                      <a:r>
                        <a:rPr lang="en-US" sz="1000" kern="100">
                          <a:effectLst/>
                        </a:rPr>
                        <a:t>E3</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Bef>
                          <a:spcPts val="600"/>
                        </a:spcBef>
                        <a:spcAft>
                          <a:spcPts val="0"/>
                        </a:spcAft>
                      </a:pPr>
                      <a:r>
                        <a:rPr lang="en-US" sz="1000" kern="100">
                          <a:effectLst/>
                        </a:rPr>
                        <a:t>64</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Bef>
                          <a:spcPts val="600"/>
                        </a:spcBef>
                        <a:spcAft>
                          <a:spcPts val="0"/>
                        </a:spcAft>
                      </a:pPr>
                      <a:r>
                        <a:rPr lang="en-US" sz="1000" kern="10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Bef>
                          <a:spcPts val="600"/>
                        </a:spcBef>
                        <a:spcAft>
                          <a:spcPts val="0"/>
                        </a:spcAft>
                      </a:pPr>
                      <a:r>
                        <a:rPr lang="en-US" sz="1000" kern="100">
                          <a:effectLst/>
                        </a:rPr>
                        <a:t>0.4</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Bef>
                          <a:spcPts val="600"/>
                        </a:spcBef>
                        <a:spcAft>
                          <a:spcPts val="0"/>
                        </a:spcAft>
                      </a:pPr>
                      <a:r>
                        <a:rPr lang="en-US" sz="1000" kern="100">
                          <a:effectLst/>
                        </a:rPr>
                        <a:t>0.6</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Bef>
                          <a:spcPts val="600"/>
                        </a:spcBef>
                        <a:spcAft>
                          <a:spcPts val="0"/>
                        </a:spcAft>
                      </a:pPr>
                      <a:r>
                        <a:rPr lang="en-US" sz="1000" kern="100">
                          <a:effectLst/>
                        </a:rPr>
                        <a:t>Non-relevant</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257171">
                <a:tc>
                  <a:txBody>
                    <a:bodyPr/>
                    <a:lstStyle/>
                    <a:p>
                      <a:pPr algn="just">
                        <a:lnSpc>
                          <a:spcPct val="150000"/>
                        </a:lnSpc>
                        <a:spcBef>
                          <a:spcPts val="600"/>
                        </a:spcBef>
                        <a:spcAft>
                          <a:spcPts val="0"/>
                        </a:spcAft>
                      </a:pPr>
                      <a:r>
                        <a:rPr lang="en-US" sz="1000" kern="100">
                          <a:effectLst/>
                        </a:rPr>
                        <a:t>E4</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Bef>
                          <a:spcPts val="600"/>
                        </a:spcBef>
                        <a:spcAft>
                          <a:spcPts val="0"/>
                        </a:spcAft>
                      </a:pPr>
                      <a:r>
                        <a:rPr lang="en-US" sz="1000" kern="100">
                          <a:effectLst/>
                        </a:rPr>
                        <a:t>19</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Bef>
                          <a:spcPts val="600"/>
                        </a:spcBef>
                        <a:spcAft>
                          <a:spcPts val="0"/>
                        </a:spcAft>
                      </a:pPr>
                      <a:r>
                        <a:rPr lang="en-US" sz="1000" kern="10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Bef>
                          <a:spcPts val="600"/>
                        </a:spcBef>
                        <a:spcAft>
                          <a:spcPts val="0"/>
                        </a:spcAft>
                      </a:pPr>
                      <a:r>
                        <a:rPr lang="en-US" sz="1000" kern="10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Bef>
                          <a:spcPts val="600"/>
                        </a:spcBef>
                        <a:spcAft>
                          <a:spcPts val="0"/>
                        </a:spcAft>
                      </a:pPr>
                      <a:r>
                        <a:rPr lang="en-US" sz="1000" kern="100">
                          <a:effectLst/>
                        </a:rPr>
                        <a:t>2.4</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Bef>
                          <a:spcPts val="600"/>
                        </a:spcBef>
                        <a:spcAft>
                          <a:spcPts val="0"/>
                        </a:spcAft>
                      </a:pPr>
                      <a:r>
                        <a:rPr lang="en-US" sz="1000" kern="100">
                          <a:effectLst/>
                        </a:rPr>
                        <a:t>Relevant</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r h="257171">
                <a:tc>
                  <a:txBody>
                    <a:bodyPr/>
                    <a:lstStyle/>
                    <a:p>
                      <a:pPr algn="just">
                        <a:lnSpc>
                          <a:spcPct val="150000"/>
                        </a:lnSpc>
                        <a:spcBef>
                          <a:spcPts val="600"/>
                        </a:spcBef>
                        <a:spcAft>
                          <a:spcPts val="0"/>
                        </a:spcAft>
                      </a:pPr>
                      <a:r>
                        <a:rPr lang="en-US" sz="1000" kern="100">
                          <a:effectLst/>
                        </a:rPr>
                        <a:t>E5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Bef>
                          <a:spcPts val="600"/>
                        </a:spcBef>
                        <a:spcAft>
                          <a:spcPts val="0"/>
                        </a:spcAft>
                      </a:pPr>
                      <a:r>
                        <a:rPr lang="en-US" sz="1000" kern="100">
                          <a:effectLst/>
                        </a:rPr>
                        <a:t>89</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Bef>
                          <a:spcPts val="600"/>
                        </a:spcBef>
                        <a:spcAft>
                          <a:spcPts val="0"/>
                        </a:spcAft>
                      </a:pPr>
                      <a:r>
                        <a:rPr lang="en-US" sz="1000" kern="10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Bef>
                          <a:spcPts val="600"/>
                        </a:spcBef>
                        <a:spcAft>
                          <a:spcPts val="0"/>
                        </a:spcAft>
                      </a:pPr>
                      <a:r>
                        <a:rPr lang="en-US" sz="1000" kern="100">
                          <a:effectLst/>
                        </a:rPr>
                        <a:t>1.2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Bef>
                          <a:spcPts val="600"/>
                        </a:spcBef>
                        <a:spcAft>
                          <a:spcPts val="0"/>
                        </a:spcAft>
                      </a:pPr>
                      <a:r>
                        <a:rPr lang="en-US" sz="1000" kern="100">
                          <a:effectLst/>
                        </a:rPr>
                        <a:t>1.5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Bef>
                          <a:spcPts val="600"/>
                        </a:spcBef>
                        <a:spcAft>
                          <a:spcPts val="0"/>
                        </a:spcAft>
                      </a:pPr>
                      <a:r>
                        <a:rPr lang="en-US" sz="1000" kern="100">
                          <a:effectLst/>
                        </a:rPr>
                        <a:t>Non-relevant</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5"/>
                  </a:ext>
                </a:extLst>
              </a:tr>
              <a:tr h="257171">
                <a:tc>
                  <a:txBody>
                    <a:bodyPr/>
                    <a:lstStyle/>
                    <a:p>
                      <a:pPr algn="just">
                        <a:lnSpc>
                          <a:spcPct val="150000"/>
                        </a:lnSpc>
                        <a:spcBef>
                          <a:spcPts val="600"/>
                        </a:spcBef>
                        <a:spcAft>
                          <a:spcPts val="0"/>
                        </a:spcAft>
                      </a:pPr>
                      <a:r>
                        <a:rPr lang="en-US" sz="1000" kern="100">
                          <a:effectLst/>
                        </a:rPr>
                        <a:t>E6</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Bef>
                          <a:spcPts val="600"/>
                        </a:spcBef>
                        <a:spcAft>
                          <a:spcPts val="0"/>
                        </a:spcAft>
                      </a:pPr>
                      <a:r>
                        <a:rPr lang="en-US" sz="1000" kern="100">
                          <a:effectLst/>
                        </a:rPr>
                        <a:t>102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Bef>
                          <a:spcPts val="600"/>
                        </a:spcBef>
                        <a:spcAft>
                          <a:spcPts val="0"/>
                        </a:spcAft>
                      </a:pPr>
                      <a:r>
                        <a:rPr lang="en-US" sz="1000" kern="10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Bef>
                          <a:spcPts val="600"/>
                        </a:spcBef>
                        <a:spcAft>
                          <a:spcPts val="0"/>
                        </a:spcAft>
                      </a:pPr>
                      <a:r>
                        <a:rPr lang="en-US" sz="1000" kern="10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Bef>
                          <a:spcPts val="600"/>
                        </a:spcBef>
                        <a:spcAft>
                          <a:spcPts val="0"/>
                        </a:spcAft>
                      </a:pPr>
                      <a:r>
                        <a:rPr lang="en-US" sz="1000" kern="100">
                          <a:effectLst/>
                        </a:rPr>
                        <a:t>1.2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Bef>
                          <a:spcPts val="600"/>
                        </a:spcBef>
                        <a:spcAft>
                          <a:spcPts val="0"/>
                        </a:spcAft>
                      </a:pPr>
                      <a:r>
                        <a:rPr lang="en-US" sz="1000" kern="100" dirty="0">
                          <a:effectLst/>
                        </a:rPr>
                        <a:t>Non-relevant</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6"/>
                  </a:ext>
                </a:extLst>
              </a:tr>
            </a:tbl>
          </a:graphicData>
        </a:graphic>
      </p:graphicFrame>
      <p:sp>
        <p:nvSpPr>
          <p:cNvPr id="11" name="Text Box 3"/>
          <p:cNvSpPr txBox="1">
            <a:spLocks noChangeArrowheads="1"/>
          </p:cNvSpPr>
          <p:nvPr/>
        </p:nvSpPr>
        <p:spPr bwMode="auto">
          <a:xfrm>
            <a:off x="214282" y="3549352"/>
            <a:ext cx="8643998" cy="3048000"/>
          </a:xfrm>
          <a:prstGeom prst="rect">
            <a:avLst/>
          </a:prstGeom>
          <a:noFill/>
          <a:ln w="9525">
            <a:noFill/>
            <a:round/>
            <a:headEnd/>
            <a:tailEnd/>
          </a:ln>
        </p:spPr>
        <p:txBody>
          <a:bodyPr/>
          <a:lstStyle/>
          <a:p>
            <a:pPr marL="457200" lvl="1" indent="0">
              <a:spcBef>
                <a:spcPts val="700"/>
              </a:spcBef>
              <a:buClr>
                <a:srgbClr val="336699"/>
              </a:buClr>
            </a:pPr>
            <a:r>
              <a:rPr lang="it-IT" sz="1400" dirty="0">
                <a:solidFill>
                  <a:schemeClr val="tx1"/>
                </a:solidFill>
                <a:latin typeface="Times New Roman" pitchFamily="18" charset="0"/>
                <a:ea typeface="黑体" pitchFamily="49" charset="-122"/>
              </a:rPr>
              <a:t>L1=1-g(1.5-0.6)-(1-g)(1.2-0.4)</a:t>
            </a:r>
          </a:p>
          <a:p>
            <a:pPr marL="457200" lvl="1" indent="0">
              <a:spcBef>
                <a:spcPts val="700"/>
              </a:spcBef>
              <a:buClr>
                <a:srgbClr val="336699"/>
              </a:buClr>
            </a:pPr>
            <a:r>
              <a:rPr lang="it-IT" sz="1400" dirty="0">
                <a:solidFill>
                  <a:schemeClr val="tx1"/>
                </a:solidFill>
                <a:latin typeface="Times New Roman" pitchFamily="18" charset="0"/>
                <a:ea typeface="黑体" pitchFamily="49" charset="-122"/>
              </a:rPr>
              <a:t>L2=1-g(1.5-0.4)-(1-g)(1.2-0.6)</a:t>
            </a:r>
          </a:p>
          <a:p>
            <a:pPr marL="457200" lvl="1" indent="0">
              <a:spcBef>
                <a:spcPts val="700"/>
              </a:spcBef>
              <a:buClr>
                <a:srgbClr val="336699"/>
              </a:buClr>
            </a:pPr>
            <a:r>
              <a:rPr lang="it-IT" sz="1400" dirty="0">
                <a:solidFill>
                  <a:schemeClr val="tx1"/>
                </a:solidFill>
                <a:latin typeface="Times New Roman" pitchFamily="18" charset="0"/>
                <a:ea typeface="黑体" pitchFamily="49" charset="-122"/>
              </a:rPr>
              <a:t>L3=1-g(2-1.2)-(1-g)(2.4-1.5)</a:t>
            </a:r>
          </a:p>
          <a:p>
            <a:pPr marL="457200" lvl="1" indent="0">
              <a:spcBef>
                <a:spcPts val="700"/>
              </a:spcBef>
              <a:buClr>
                <a:srgbClr val="336699"/>
              </a:buClr>
            </a:pPr>
            <a:r>
              <a:rPr lang="it-IT" sz="1400" dirty="0">
                <a:solidFill>
                  <a:schemeClr val="tx1"/>
                </a:solidFill>
                <a:latin typeface="Times New Roman" pitchFamily="18" charset="0"/>
                <a:ea typeface="黑体" pitchFamily="49" charset="-122"/>
              </a:rPr>
              <a:t>L4=1-g(2-1)-(1-g)(2.4-1.2)</a:t>
            </a:r>
          </a:p>
          <a:p>
            <a:pPr marL="457200" lvl="1" indent="0">
              <a:spcBef>
                <a:spcPts val="700"/>
              </a:spcBef>
              <a:buClr>
                <a:srgbClr val="336699"/>
              </a:buClr>
            </a:pPr>
            <a:endParaRPr lang="it-IT" sz="1400" dirty="0">
              <a:solidFill>
                <a:schemeClr val="tx1"/>
              </a:solidFill>
              <a:latin typeface="Times New Roman" pitchFamily="18" charset="0"/>
              <a:ea typeface="黑体" pitchFamily="49" charset="-122"/>
            </a:endParaRPr>
          </a:p>
          <a:p>
            <a:pPr marL="457200" lvl="1" indent="0">
              <a:spcBef>
                <a:spcPts val="700"/>
              </a:spcBef>
              <a:buClr>
                <a:srgbClr val="336699"/>
              </a:buClr>
            </a:pPr>
            <a:r>
              <a:rPr lang="it-IT" sz="1400" dirty="0">
                <a:solidFill>
                  <a:schemeClr val="tx1"/>
                </a:solidFill>
                <a:latin typeface="Times New Roman" pitchFamily="18" charset="0"/>
                <a:ea typeface="黑体" pitchFamily="49" charset="-122"/>
              </a:rPr>
              <a:t>L=L1^2+L2^2+L3^2+L4^2</a:t>
            </a:r>
          </a:p>
          <a:p>
            <a:pPr marL="457200" lvl="1" indent="0">
              <a:spcBef>
                <a:spcPts val="700"/>
              </a:spcBef>
              <a:buClr>
                <a:srgbClr val="336699"/>
              </a:buClr>
            </a:pPr>
            <a:r>
              <a:rPr lang="zh-CN" altLang="en-US" sz="1400" dirty="0">
                <a:solidFill>
                  <a:schemeClr val="tx1"/>
                </a:solidFill>
                <a:latin typeface="Times New Roman" pitchFamily="18" charset="0"/>
                <a:ea typeface="黑体" pitchFamily="49" charset="-122"/>
              </a:rPr>
              <a:t>损失</a:t>
            </a:r>
            <a:r>
              <a:rPr lang="en-US" altLang="zh-CN" sz="1400" dirty="0">
                <a:solidFill>
                  <a:schemeClr val="tx1"/>
                </a:solidFill>
                <a:latin typeface="Times New Roman" pitchFamily="18" charset="0"/>
                <a:ea typeface="黑体" pitchFamily="49" charset="-122"/>
              </a:rPr>
              <a:t>L</a:t>
            </a:r>
            <a:r>
              <a:rPr lang="zh-CN" altLang="en-US" sz="1400" dirty="0">
                <a:solidFill>
                  <a:schemeClr val="tx1"/>
                </a:solidFill>
                <a:latin typeface="Times New Roman" pitchFamily="18" charset="0"/>
                <a:ea typeface="黑体" pitchFamily="49" charset="-122"/>
              </a:rPr>
              <a:t>是</a:t>
            </a:r>
            <a:r>
              <a:rPr lang="en-US" altLang="zh-CN" sz="1400" dirty="0">
                <a:solidFill>
                  <a:schemeClr val="tx1"/>
                </a:solidFill>
                <a:latin typeface="Times New Roman" pitchFamily="18" charset="0"/>
                <a:ea typeface="黑体" pitchFamily="49" charset="-122"/>
              </a:rPr>
              <a:t>g</a:t>
            </a:r>
            <a:r>
              <a:rPr lang="zh-CN" altLang="en-US" sz="1400" dirty="0">
                <a:solidFill>
                  <a:schemeClr val="tx1"/>
                </a:solidFill>
                <a:latin typeface="Times New Roman" pitchFamily="18" charset="0"/>
                <a:ea typeface="黑体" pitchFamily="49" charset="-122"/>
              </a:rPr>
              <a:t>的二次函数，对</a:t>
            </a:r>
            <a:r>
              <a:rPr lang="en-US" altLang="zh-CN" sz="1400" dirty="0">
                <a:solidFill>
                  <a:schemeClr val="tx1"/>
                </a:solidFill>
                <a:latin typeface="Times New Roman" pitchFamily="18" charset="0"/>
                <a:ea typeface="黑体" pitchFamily="49" charset="-122"/>
              </a:rPr>
              <a:t>g</a:t>
            </a:r>
            <a:r>
              <a:rPr lang="zh-CN" altLang="en-US" sz="1400" dirty="0">
                <a:solidFill>
                  <a:schemeClr val="tx1"/>
                </a:solidFill>
                <a:latin typeface="Times New Roman" pitchFamily="18" charset="0"/>
                <a:ea typeface="黑体" pitchFamily="49" charset="-122"/>
              </a:rPr>
              <a:t>求导，使</a:t>
            </a:r>
            <a:r>
              <a:rPr lang="en-US" altLang="zh-CN" sz="1400" dirty="0">
                <a:solidFill>
                  <a:schemeClr val="tx1"/>
                </a:solidFill>
                <a:latin typeface="Times New Roman" pitchFamily="18" charset="0"/>
                <a:ea typeface="黑体" pitchFamily="49" charset="-122"/>
              </a:rPr>
              <a:t>L(g)’=0</a:t>
            </a:r>
            <a:r>
              <a:rPr lang="zh-CN" altLang="en-US" sz="1400" dirty="0">
                <a:solidFill>
                  <a:schemeClr val="tx1"/>
                </a:solidFill>
                <a:latin typeface="Times New Roman" pitchFamily="18" charset="0"/>
                <a:ea typeface="黑体" pitchFamily="49" charset="-122"/>
              </a:rPr>
              <a:t>，可求得</a:t>
            </a:r>
            <a:r>
              <a:rPr lang="en-US" altLang="zh-CN" sz="1400" dirty="0">
                <a:solidFill>
                  <a:schemeClr val="tx1"/>
                </a:solidFill>
                <a:latin typeface="Times New Roman" pitchFamily="18" charset="0"/>
                <a:ea typeface="黑体" pitchFamily="49" charset="-122"/>
              </a:rPr>
              <a:t>g</a:t>
            </a:r>
            <a:r>
              <a:rPr lang="zh-CN" altLang="en-US" sz="1400" dirty="0">
                <a:solidFill>
                  <a:schemeClr val="tx1"/>
                </a:solidFill>
                <a:latin typeface="Times New Roman" pitchFamily="18" charset="0"/>
                <a:ea typeface="黑体" pitchFamily="49" charset="-122"/>
              </a:rPr>
              <a:t>。</a:t>
            </a:r>
            <a:endParaRPr lang="it-IT" dirty="0">
              <a:solidFill>
                <a:schemeClr val="tx1"/>
              </a:solidFill>
              <a:latin typeface="Times New Roman" pitchFamily="18" charset="0"/>
              <a:ea typeface="黑体" pitchFamily="49" charset="-122"/>
            </a:endParaRPr>
          </a:p>
        </p:txBody>
      </p:sp>
    </p:spTree>
    <p:extLst>
      <p:ext uri="{BB962C8B-B14F-4D97-AF65-F5344CB8AC3E}">
        <p14:creationId xmlns:p14="http://schemas.microsoft.com/office/powerpoint/2010/main" val="394015837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357158" y="12700"/>
            <a:ext cx="8501122"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本讲内容</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714488"/>
            <a:ext cx="8505825" cy="4929222"/>
          </a:xfrm>
          <a:prstGeom prst="rect">
            <a:avLst/>
          </a:prstGeom>
          <a:noFill/>
          <a:ln w="9525">
            <a:noFill/>
            <a:round/>
            <a:headEnd/>
            <a:tailEnd/>
          </a:ln>
        </p:spPr>
        <p:txBody>
          <a:bodyPr/>
          <a:lstStyle/>
          <a:p>
            <a:pPr lvl="1">
              <a:spcBef>
                <a:spcPts val="700"/>
              </a:spcBef>
              <a:buClr>
                <a:srgbClr val="336699"/>
              </a:buClr>
            </a:pP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矩阵</a:t>
            </a:r>
            <a:r>
              <a:rPr lang="en-US" altLang="zh-CN" dirty="0">
                <a:solidFill>
                  <a:schemeClr val="tx1"/>
                </a:solidFill>
                <a:latin typeface="Times New Roman" pitchFamily="18" charset="0"/>
                <a:ea typeface="黑体" pitchFamily="49" charset="-122"/>
              </a:rPr>
              <a:t>SVD</a:t>
            </a:r>
            <a:r>
              <a:rPr lang="zh-CN" altLang="en-US" dirty="0">
                <a:solidFill>
                  <a:schemeClr val="tx1"/>
                </a:solidFill>
                <a:latin typeface="Times New Roman" pitchFamily="18" charset="0"/>
                <a:ea typeface="黑体" pitchFamily="49" charset="-122"/>
              </a:rPr>
              <a:t>分解</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隐性语义索引</a:t>
            </a:r>
            <a:r>
              <a:rPr lang="en-US" altLang="zh-CN" dirty="0">
                <a:solidFill>
                  <a:schemeClr val="tx1"/>
                </a:solidFill>
                <a:latin typeface="Times New Roman" pitchFamily="18" charset="0"/>
                <a:ea typeface="黑体" pitchFamily="49" charset="-122"/>
              </a:rPr>
              <a:t>LSI(Latent Semantic Indexing)</a:t>
            </a:r>
          </a:p>
          <a:p>
            <a:pPr lvl="1">
              <a:spcBef>
                <a:spcPts val="700"/>
              </a:spcBef>
              <a:buClr>
                <a:srgbClr val="336699"/>
              </a:buClr>
              <a:buFont typeface="Wingdings" pitchFamily="2" charset="2"/>
              <a:buChar char="§"/>
            </a:pP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altLang="zh-CN" dirty="0">
                <a:solidFill>
                  <a:schemeClr val="tx1"/>
                </a:solidFill>
                <a:latin typeface="Times New Roman" pitchFamily="18" charset="0"/>
                <a:ea typeface="黑体" pitchFamily="49" charset="-122"/>
              </a:rPr>
              <a:t>LSI</a:t>
            </a:r>
            <a:r>
              <a:rPr lang="zh-CN" altLang="en-US" dirty="0">
                <a:solidFill>
                  <a:schemeClr val="tx1"/>
                </a:solidFill>
                <a:latin typeface="Times New Roman" pitchFamily="18" charset="0"/>
                <a:ea typeface="黑体" pitchFamily="49" charset="-122"/>
              </a:rPr>
              <a:t>在</a:t>
            </a:r>
            <a:r>
              <a:rPr lang="en-US" altLang="zh-CN" dirty="0">
                <a:solidFill>
                  <a:schemeClr val="tx1"/>
                </a:solidFill>
                <a:latin typeface="Times New Roman" pitchFamily="18" charset="0"/>
                <a:ea typeface="黑体" pitchFamily="49" charset="-122"/>
              </a:rPr>
              <a:t>IR</a:t>
            </a:r>
            <a:r>
              <a:rPr lang="zh-CN" altLang="en-US" dirty="0">
                <a:solidFill>
                  <a:schemeClr val="tx1"/>
                </a:solidFill>
                <a:latin typeface="Times New Roman" pitchFamily="18" charset="0"/>
                <a:ea typeface="黑体" pitchFamily="49" charset="-122"/>
              </a:rPr>
              <a:t>中的应用</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22</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23</a:t>
            </a:fld>
            <a:endParaRPr lang="en-US" dirty="0"/>
          </a:p>
        </p:txBody>
      </p:sp>
      <p:sp>
        <p:nvSpPr>
          <p:cNvPr id="80899" name="Text Box 3"/>
          <p:cNvSpPr txBox="1">
            <a:spLocks noChangeArrowheads="1"/>
          </p:cNvSpPr>
          <p:nvPr/>
        </p:nvSpPr>
        <p:spPr bwMode="auto">
          <a:xfrm>
            <a:off x="138113" y="2203474"/>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a:solidFill>
                  <a:schemeClr val="accent1">
                    <a:lumMod val="40000"/>
                    <a:lumOff val="60000"/>
                  </a:schemeClr>
                </a:solidFill>
                <a:latin typeface="Times New Roman" pitchFamily="18" charset="0"/>
                <a:ea typeface="黑体" pitchFamily="49" charset="-122"/>
              </a:rPr>
              <a:t>上一讲回顾</a:t>
            </a:r>
            <a:endParaRPr lang="en-US" altLang="zh-CN" sz="3000" dirty="0">
              <a:solidFill>
                <a:schemeClr val="accent1">
                  <a:lumMod val="40000"/>
                  <a:lumOff val="6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a:solidFill>
                  <a:srgbClr val="336699"/>
                </a:solidFill>
                <a:latin typeface="Times New Roman" pitchFamily="18" charset="0"/>
                <a:ea typeface="黑体" pitchFamily="49" charset="-122"/>
              </a:rPr>
              <a:t>隐性语义索引</a:t>
            </a:r>
            <a:r>
              <a:rPr lang="en-US" sz="3000" dirty="0">
                <a:solidFill>
                  <a:srgbClr val="336699"/>
                </a:solidFill>
                <a:latin typeface="Times New Roman" pitchFamily="18" charset="0"/>
                <a:ea typeface="黑体" pitchFamily="49" charset="-122"/>
              </a:rPr>
              <a:t> </a:t>
            </a:r>
          </a:p>
          <a:p>
            <a:pPr marL="514350" indent="-514350">
              <a:lnSpc>
                <a:spcPct val="150000"/>
              </a:lnSpc>
              <a:spcBef>
                <a:spcPts val="700"/>
              </a:spcBef>
              <a:buClr>
                <a:srgbClr val="336699"/>
              </a:buClr>
              <a:buSzPct val="7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a:solidFill>
                  <a:schemeClr val="accent1">
                    <a:lumMod val="40000"/>
                    <a:lumOff val="60000"/>
                  </a:schemeClr>
                </a:solidFill>
                <a:latin typeface="Times New Roman" pitchFamily="18" charset="0"/>
                <a:ea typeface="黑体" pitchFamily="49" charset="-122"/>
              </a:rPr>
              <a:t>空间降维处理</a:t>
            </a:r>
            <a:endParaRPr lang="en-US" sz="3000" dirty="0">
              <a:solidFill>
                <a:schemeClr val="accent1">
                  <a:lumMod val="40000"/>
                  <a:lumOff val="6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chemeClr val="accent1">
                    <a:lumMod val="40000"/>
                    <a:lumOff val="60000"/>
                  </a:schemeClr>
                </a:solidFill>
                <a:latin typeface="Times New Roman" pitchFamily="18" charset="0"/>
                <a:ea typeface="黑体" pitchFamily="49" charset="-122"/>
              </a:rPr>
              <a:t>LSI </a:t>
            </a:r>
            <a:r>
              <a:rPr lang="zh-CN" altLang="en-US" sz="3000" dirty="0">
                <a:solidFill>
                  <a:schemeClr val="accent1">
                    <a:lumMod val="40000"/>
                    <a:lumOff val="60000"/>
                  </a:schemeClr>
                </a:solidFill>
                <a:latin typeface="Times New Roman" pitchFamily="18" charset="0"/>
                <a:ea typeface="黑体" pitchFamily="49" charset="-122"/>
              </a:rPr>
              <a:t>在</a:t>
            </a:r>
            <a:r>
              <a:rPr lang="en-US" altLang="zh-CN" sz="3000" dirty="0">
                <a:solidFill>
                  <a:schemeClr val="accent1">
                    <a:lumMod val="40000"/>
                    <a:lumOff val="60000"/>
                  </a:schemeClr>
                </a:solidFill>
                <a:latin typeface="Times New Roman" pitchFamily="18" charset="0"/>
                <a:ea typeface="黑体" pitchFamily="49" charset="-122"/>
              </a:rPr>
              <a:t>IR</a:t>
            </a:r>
            <a:r>
              <a:rPr lang="zh-CN" altLang="en-US" sz="3000" dirty="0">
                <a:solidFill>
                  <a:schemeClr val="accent1">
                    <a:lumMod val="40000"/>
                    <a:lumOff val="60000"/>
                  </a:schemeClr>
                </a:solidFill>
                <a:latin typeface="Times New Roman" pitchFamily="18" charset="0"/>
                <a:ea typeface="黑体" pitchFamily="49" charset="-122"/>
              </a:rPr>
              <a:t>中的应用</a:t>
            </a:r>
            <a:endParaRPr lang="en-US" sz="3000" dirty="0">
              <a:solidFill>
                <a:schemeClr val="accent1">
                  <a:lumMod val="40000"/>
                  <a:lumOff val="6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a:solidFill>
                <a:srgbClr val="336699"/>
              </a:solidFill>
              <a:latin typeface="Times New Roman" pitchFamily="18" charset="0"/>
              <a:ea typeface="黑体" pitchFamily="49"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回顾一下词项</a:t>
            </a:r>
            <a:r>
              <a:rPr lang="en-US" altLang="zh-CN" sz="3600" dirty="0">
                <a:solidFill>
                  <a:schemeClr val="tx1"/>
                </a:solidFill>
                <a:latin typeface="Times New Roman" pitchFamily="18" charset="0"/>
                <a:ea typeface="黑体" pitchFamily="49" charset="-122"/>
              </a:rPr>
              <a:t>-</a:t>
            </a:r>
            <a:r>
              <a:rPr lang="zh-CN" altLang="en-US" sz="3600" dirty="0">
                <a:solidFill>
                  <a:schemeClr val="tx1"/>
                </a:solidFill>
                <a:latin typeface="Times New Roman" pitchFamily="18" charset="0"/>
                <a:ea typeface="黑体" pitchFamily="49" charset="-122"/>
              </a:rPr>
              <a:t>文档矩阵</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5720" y="5286388"/>
            <a:ext cx="8501122" cy="1428760"/>
          </a:xfrm>
          <a:prstGeom prst="rect">
            <a:avLst/>
          </a:prstGeom>
          <a:noFill/>
          <a:ln w="9525">
            <a:noFill/>
            <a:round/>
            <a:headEnd/>
            <a:tailEnd/>
          </a:ln>
        </p:spPr>
        <p:txBody>
          <a:bodyPr/>
          <a:lstStyle/>
          <a:p>
            <a:pPr>
              <a:spcBef>
                <a:spcPts val="700"/>
              </a:spcBef>
            </a:pPr>
            <a:r>
              <a:rPr lang="zh-CN" altLang="en-US" sz="2200" dirty="0">
                <a:solidFill>
                  <a:schemeClr val="tx1"/>
                </a:solidFill>
                <a:latin typeface="Times New Roman" pitchFamily="18" charset="0"/>
                <a:ea typeface="黑体" pitchFamily="49" charset="-122"/>
              </a:rPr>
              <a:t>该矩阵是计算文档和查询相似度的基础，接下来我们要介绍，能否通过对该矩阵进行转换来获得文档和查询之间的一个更好的相似度计算方法？</a:t>
            </a: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24</a:t>
            </a:fld>
            <a:endParaRPr lang="en-US" dirty="0"/>
          </a:p>
        </p:txBody>
      </p:sp>
      <p:graphicFrame>
        <p:nvGraphicFramePr>
          <p:cNvPr id="7" name="Table 6"/>
          <p:cNvGraphicFramePr>
            <a:graphicFrameLocks noGrp="1"/>
          </p:cNvGraphicFramePr>
          <p:nvPr/>
        </p:nvGraphicFramePr>
        <p:xfrm>
          <a:off x="214282" y="1577352"/>
          <a:ext cx="8643999" cy="3566160"/>
        </p:xfrm>
        <a:graphic>
          <a:graphicData uri="http://schemas.openxmlformats.org/drawingml/2006/table">
            <a:tbl>
              <a:tblPr firstRow="1" bandRow="1">
                <a:tableStyleId>{C083E6E3-FA7D-4D7B-A595-EF9225AFEA82}</a:tableStyleId>
              </a:tblPr>
              <a:tblGrid>
                <a:gridCol w="1071570">
                  <a:extLst>
                    <a:ext uri="{9D8B030D-6E8A-4147-A177-3AD203B41FA5}">
                      <a16:colId xmlns:a16="http://schemas.microsoft.com/office/drawing/2014/main" val="20000"/>
                    </a:ext>
                  </a:extLst>
                </a:gridCol>
                <a:gridCol w="1398144">
                  <a:extLst>
                    <a:ext uri="{9D8B030D-6E8A-4147-A177-3AD203B41FA5}">
                      <a16:colId xmlns:a16="http://schemas.microsoft.com/office/drawing/2014/main" val="20001"/>
                    </a:ext>
                  </a:extLst>
                </a:gridCol>
                <a:gridCol w="1234857">
                  <a:extLst>
                    <a:ext uri="{9D8B030D-6E8A-4147-A177-3AD203B41FA5}">
                      <a16:colId xmlns:a16="http://schemas.microsoft.com/office/drawing/2014/main" val="20002"/>
                    </a:ext>
                  </a:extLst>
                </a:gridCol>
                <a:gridCol w="1234857">
                  <a:extLst>
                    <a:ext uri="{9D8B030D-6E8A-4147-A177-3AD203B41FA5}">
                      <a16:colId xmlns:a16="http://schemas.microsoft.com/office/drawing/2014/main" val="20003"/>
                    </a:ext>
                  </a:extLst>
                </a:gridCol>
                <a:gridCol w="1234857">
                  <a:extLst>
                    <a:ext uri="{9D8B030D-6E8A-4147-A177-3AD203B41FA5}">
                      <a16:colId xmlns:a16="http://schemas.microsoft.com/office/drawing/2014/main" val="20004"/>
                    </a:ext>
                  </a:extLst>
                </a:gridCol>
                <a:gridCol w="1255267">
                  <a:extLst>
                    <a:ext uri="{9D8B030D-6E8A-4147-A177-3AD203B41FA5}">
                      <a16:colId xmlns:a16="http://schemas.microsoft.com/office/drawing/2014/main" val="20005"/>
                    </a:ext>
                  </a:extLst>
                </a:gridCol>
                <a:gridCol w="1214447">
                  <a:extLst>
                    <a:ext uri="{9D8B030D-6E8A-4147-A177-3AD203B41FA5}">
                      <a16:colId xmlns:a16="http://schemas.microsoft.com/office/drawing/2014/main" val="20006"/>
                    </a:ext>
                  </a:extLst>
                </a:gridCol>
              </a:tblGrid>
              <a:tr h="635478">
                <a:tc>
                  <a:txBody>
                    <a:bodyPr/>
                    <a:lstStyle/>
                    <a:p>
                      <a:endParaRPr lang="de-DE" b="0" dirty="0">
                        <a:solidFill>
                          <a:schemeClr val="tx1"/>
                        </a:solidFill>
                        <a:latin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baseline="0" dirty="0">
                          <a:latin typeface="Times New Roman" pitchFamily="18" charset="0"/>
                        </a:rPr>
                        <a:t>Anthony </a:t>
                      </a:r>
                      <a:r>
                        <a:rPr lang="de-DE" sz="1800" b="0" kern="1200" baseline="0" dirty="0" err="1">
                          <a:latin typeface="Times New Roman" pitchFamily="18" charset="0"/>
                        </a:rPr>
                        <a:t>and</a:t>
                      </a:r>
                      <a:r>
                        <a:rPr lang="de-DE" sz="1800" b="0" kern="1200" baseline="0" dirty="0">
                          <a:latin typeface="Times New Roman" pitchFamily="18" charset="0"/>
                        </a:rPr>
                        <a:t>  Cleopatra</a:t>
                      </a:r>
                      <a:endParaRPr lang="de-DE" sz="1800" b="0" kern="1200" baseline="0" dirty="0">
                        <a:solidFill>
                          <a:schemeClr val="tx1"/>
                        </a:solidFill>
                        <a:latin typeface="Times New Roman" pitchFamily="18" charset="0"/>
                        <a:ea typeface="+mn-ea"/>
                        <a:cs typeface="+mn-cs"/>
                      </a:endParaRPr>
                    </a:p>
                  </a:txBody>
                  <a:tcPr/>
                </a:tc>
                <a:tc>
                  <a:txBody>
                    <a:bodyPr/>
                    <a:lstStyle/>
                    <a:p>
                      <a:r>
                        <a:rPr lang="en-US" sz="1800" b="0" kern="1200" baseline="0" dirty="0">
                          <a:latin typeface="Times New Roman" pitchFamily="18" charset="0"/>
                        </a:rPr>
                        <a:t>Julius </a:t>
                      </a:r>
                      <a:r>
                        <a:rPr lang="de-DE" sz="1800" b="0" kern="1200" baseline="0" dirty="0">
                          <a:latin typeface="Times New Roman" pitchFamily="18" charset="0"/>
                        </a:rPr>
                        <a:t>Caesar</a:t>
                      </a:r>
                      <a:endParaRPr lang="de-DE" b="0" dirty="0">
                        <a:solidFill>
                          <a:schemeClr val="tx1"/>
                        </a:solidFill>
                        <a:latin typeface="Times New Roman" pitchFamily="18" charset="0"/>
                      </a:endParaRPr>
                    </a:p>
                  </a:txBody>
                  <a:tcPr/>
                </a:tc>
                <a:tc>
                  <a:txBody>
                    <a:bodyPr/>
                    <a:lstStyle/>
                    <a:p>
                      <a:r>
                        <a:rPr lang="en-US" sz="1800" b="0" kern="1200" baseline="0" dirty="0">
                          <a:latin typeface="Times New Roman" pitchFamily="18" charset="0"/>
                        </a:rPr>
                        <a:t>The</a:t>
                      </a:r>
                    </a:p>
                    <a:p>
                      <a:r>
                        <a:rPr lang="de-DE" sz="1800" b="0" kern="1200" baseline="0" dirty="0">
                          <a:latin typeface="Times New Roman" pitchFamily="18" charset="0"/>
                        </a:rPr>
                        <a:t>Tempest</a:t>
                      </a:r>
                      <a:endParaRPr lang="de-DE" sz="1800" b="0" kern="1200" baseline="0" dirty="0">
                        <a:solidFill>
                          <a:schemeClr val="tx1"/>
                        </a:solidFill>
                        <a:latin typeface="Times New Roman" pitchFamily="18" charset="0"/>
                        <a:ea typeface="+mn-ea"/>
                        <a:cs typeface="+mn-cs"/>
                      </a:endParaRPr>
                    </a:p>
                  </a:txBody>
                  <a:tcPr/>
                </a:tc>
                <a:tc>
                  <a:txBody>
                    <a:bodyPr/>
                    <a:lstStyle/>
                    <a:p>
                      <a:r>
                        <a:rPr lang="en-US" sz="1800" b="0" kern="1200" baseline="0" dirty="0">
                          <a:latin typeface="Times New Roman" pitchFamily="18" charset="0"/>
                        </a:rPr>
                        <a:t>Hamlet </a:t>
                      </a:r>
                      <a:endParaRPr lang="de-DE" b="0" dirty="0">
                        <a:solidFill>
                          <a:schemeClr val="tx1"/>
                        </a:solidFill>
                        <a:latin typeface="Times New Roman" pitchFamily="18" charset="0"/>
                      </a:endParaRPr>
                    </a:p>
                  </a:txBody>
                  <a:tcPr/>
                </a:tc>
                <a:tc>
                  <a:txBody>
                    <a:bodyPr/>
                    <a:lstStyle/>
                    <a:p>
                      <a:r>
                        <a:rPr lang="en-US" sz="1800" b="0" kern="1200" baseline="0" dirty="0">
                          <a:latin typeface="Times New Roman" pitchFamily="18" charset="0"/>
                        </a:rPr>
                        <a:t>Othello</a:t>
                      </a:r>
                      <a:endParaRPr lang="de-DE" b="0" dirty="0">
                        <a:solidFill>
                          <a:schemeClr val="tx1"/>
                        </a:solidFill>
                        <a:latin typeface="Times New Roman" pitchFamily="18" charset="0"/>
                      </a:endParaRPr>
                    </a:p>
                  </a:txBody>
                  <a:tcPr/>
                </a:tc>
                <a:tc>
                  <a:txBody>
                    <a:bodyPr/>
                    <a:lstStyle/>
                    <a:p>
                      <a:r>
                        <a:rPr lang="en-US" sz="1800" b="0" kern="1200" baseline="0" dirty="0">
                          <a:latin typeface="Times New Roman" pitchFamily="18" charset="0"/>
                        </a:rPr>
                        <a:t>Macbeth</a:t>
                      </a:r>
                      <a:endParaRPr lang="de-DE" b="0" dirty="0">
                        <a:solidFill>
                          <a:schemeClr val="tx1"/>
                        </a:solidFill>
                        <a:latin typeface="Times New Roman" pitchFamily="18" charset="0"/>
                      </a:endParaRPr>
                    </a:p>
                  </a:txBody>
                  <a:tcPr/>
                </a:tc>
                <a:extLst>
                  <a:ext uri="{0D108BD9-81ED-4DB2-BD59-A6C34878D82A}">
                    <a16:rowId xmlns:a16="http://schemas.microsoft.com/office/drawing/2014/main" val="10000"/>
                  </a:ext>
                </a:extLst>
              </a:tr>
              <a:tr h="3444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800" kern="1200" baseline="0" dirty="0" err="1">
                          <a:latin typeface="Times New Roman" pitchFamily="18" charset="0"/>
                        </a:rPr>
                        <a:t>anthony</a:t>
                      </a:r>
                      <a:endParaRPr lang="de-DE" sz="1800" b="0" kern="1200" baseline="0" dirty="0">
                        <a:solidFill>
                          <a:schemeClr val="tx1"/>
                        </a:solidFill>
                        <a:latin typeface="Times New Roman" pitchFamily="18" charset="0"/>
                        <a:ea typeface="+mn-ea"/>
                        <a:cs typeface="+mn-cs"/>
                      </a:endParaRPr>
                    </a:p>
                  </a:txBody>
                  <a:tcPr/>
                </a:tc>
                <a:tc>
                  <a:txBody>
                    <a:bodyPr/>
                    <a:lstStyle/>
                    <a:p>
                      <a:r>
                        <a:rPr lang="de-DE" sz="1800" kern="1200" baseline="0" dirty="0">
                          <a:latin typeface="Times New Roman" pitchFamily="18" charset="0"/>
                        </a:rPr>
                        <a:t>5.25</a:t>
                      </a:r>
                      <a:endParaRPr lang="de-DE" b="0" dirty="0">
                        <a:solidFill>
                          <a:schemeClr val="tx1"/>
                        </a:solidFill>
                        <a:latin typeface="Times New Roman" pitchFamily="18" charset="0"/>
                      </a:endParaRPr>
                    </a:p>
                  </a:txBody>
                  <a:tcPr/>
                </a:tc>
                <a:tc>
                  <a:txBody>
                    <a:bodyPr/>
                    <a:lstStyle/>
                    <a:p>
                      <a:r>
                        <a:rPr lang="de-DE" sz="1800" kern="1200" baseline="0" dirty="0">
                          <a:latin typeface="Times New Roman" pitchFamily="18" charset="0"/>
                        </a:rPr>
                        <a:t>3.18</a:t>
                      </a:r>
                      <a:endParaRPr lang="de-DE" b="0" dirty="0">
                        <a:solidFill>
                          <a:schemeClr val="tx1"/>
                        </a:solidFill>
                        <a:latin typeface="Times New Roman" pitchFamily="18" charset="0"/>
                      </a:endParaRPr>
                    </a:p>
                  </a:txBody>
                  <a:tcPr/>
                </a:tc>
                <a:tc>
                  <a:txBody>
                    <a:bodyPr/>
                    <a:lstStyle/>
                    <a:p>
                      <a:r>
                        <a:rPr lang="de-DE" sz="1800" kern="1200" baseline="0" dirty="0">
                          <a:latin typeface="Times New Roman" pitchFamily="18" charset="0"/>
                        </a:rPr>
                        <a:t>0.0</a:t>
                      </a:r>
                      <a:endParaRPr lang="de-DE" b="0" dirty="0">
                        <a:solidFill>
                          <a:schemeClr val="tx1"/>
                        </a:solidFill>
                        <a:latin typeface="Times New Roman" pitchFamily="18" charset="0"/>
                      </a:endParaRPr>
                    </a:p>
                  </a:txBody>
                  <a:tcPr/>
                </a:tc>
                <a:tc>
                  <a:txBody>
                    <a:bodyPr/>
                    <a:lstStyle/>
                    <a:p>
                      <a:r>
                        <a:rPr lang="de-DE" sz="1800" kern="1200" baseline="0" dirty="0">
                          <a:latin typeface="Times New Roman" pitchFamily="18" charset="0"/>
                        </a:rPr>
                        <a:t>0.0</a:t>
                      </a:r>
                      <a:endParaRPr lang="de-DE" b="0" dirty="0">
                        <a:solidFill>
                          <a:schemeClr val="tx1"/>
                        </a:solidFill>
                        <a:latin typeface="Times New Roman" pitchFamily="18" charset="0"/>
                      </a:endParaRPr>
                    </a:p>
                  </a:txBody>
                  <a:tcPr/>
                </a:tc>
                <a:tc>
                  <a:txBody>
                    <a:bodyPr/>
                    <a:lstStyle/>
                    <a:p>
                      <a:r>
                        <a:rPr lang="de-DE" sz="1800" kern="1200" baseline="0" dirty="0">
                          <a:latin typeface="Times New Roman" pitchFamily="18" charset="0"/>
                        </a:rPr>
                        <a:t>0.0</a:t>
                      </a:r>
                      <a:endParaRPr lang="de-DE" b="0" dirty="0">
                        <a:solidFill>
                          <a:schemeClr val="tx1"/>
                        </a:solidFill>
                        <a:latin typeface="Times New Roman" pitchFamily="18" charset="0"/>
                      </a:endParaRPr>
                    </a:p>
                  </a:txBody>
                  <a:tcPr/>
                </a:tc>
                <a:tc>
                  <a:txBody>
                    <a:bodyPr/>
                    <a:lstStyle/>
                    <a:p>
                      <a:r>
                        <a:rPr lang="de-DE" sz="1800" kern="1200" baseline="0" dirty="0">
                          <a:latin typeface="Times New Roman" pitchFamily="18" charset="0"/>
                        </a:rPr>
                        <a:t>0.35</a:t>
                      </a:r>
                      <a:endParaRPr lang="de-DE" b="0" dirty="0">
                        <a:solidFill>
                          <a:schemeClr val="tx1"/>
                        </a:solidFill>
                        <a:latin typeface="Times New Roman" pitchFamily="18" charset="0"/>
                      </a:endParaRPr>
                    </a:p>
                  </a:txBody>
                  <a:tcPr/>
                </a:tc>
                <a:extLst>
                  <a:ext uri="{0D108BD9-81ED-4DB2-BD59-A6C34878D82A}">
                    <a16:rowId xmlns:a16="http://schemas.microsoft.com/office/drawing/2014/main" val="10001"/>
                  </a:ext>
                </a:extLst>
              </a:tr>
              <a:tr h="3567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800" kern="1200" baseline="0" dirty="0" err="1">
                          <a:latin typeface="Times New Roman" pitchFamily="18" charset="0"/>
                        </a:rPr>
                        <a:t>brutus</a:t>
                      </a:r>
                      <a:endParaRPr lang="de-DE" sz="1800" b="0" kern="1200" baseline="0" dirty="0">
                        <a:solidFill>
                          <a:schemeClr val="tx1"/>
                        </a:solidFill>
                        <a:latin typeface="Times New Roman" pitchFamily="18" charset="0"/>
                        <a:ea typeface="+mn-ea"/>
                        <a:cs typeface="+mn-cs"/>
                      </a:endParaRPr>
                    </a:p>
                  </a:txBody>
                  <a:tcPr/>
                </a:tc>
                <a:tc>
                  <a:txBody>
                    <a:bodyPr/>
                    <a:lstStyle/>
                    <a:p>
                      <a:r>
                        <a:rPr lang="de-DE" sz="1800" kern="1200" baseline="0" dirty="0">
                          <a:latin typeface="Times New Roman" pitchFamily="18" charset="0"/>
                        </a:rPr>
                        <a:t>1.21</a:t>
                      </a:r>
                      <a:endParaRPr lang="de-DE" b="0" dirty="0">
                        <a:solidFill>
                          <a:schemeClr val="tx1"/>
                        </a:solidFill>
                        <a:latin typeface="Times New Roman" pitchFamily="18" charset="0"/>
                      </a:endParaRPr>
                    </a:p>
                  </a:txBody>
                  <a:tcPr/>
                </a:tc>
                <a:tc>
                  <a:txBody>
                    <a:bodyPr/>
                    <a:lstStyle/>
                    <a:p>
                      <a:r>
                        <a:rPr lang="de-DE" sz="1800" kern="1200" baseline="0" dirty="0">
                          <a:latin typeface="Times New Roman" pitchFamily="18" charset="0"/>
                        </a:rPr>
                        <a:t>6.10</a:t>
                      </a:r>
                      <a:endParaRPr lang="de-DE" b="0" dirty="0">
                        <a:solidFill>
                          <a:schemeClr val="tx1"/>
                        </a:solidFill>
                        <a:latin typeface="Times New Roman" pitchFamily="18" charset="0"/>
                      </a:endParaRPr>
                    </a:p>
                  </a:txBody>
                  <a:tcPr/>
                </a:tc>
                <a:tc>
                  <a:txBody>
                    <a:bodyPr/>
                    <a:lstStyle/>
                    <a:p>
                      <a:r>
                        <a:rPr lang="de-DE" sz="1800" kern="1200" baseline="0" dirty="0">
                          <a:latin typeface="Times New Roman" pitchFamily="18" charset="0"/>
                        </a:rPr>
                        <a:t>0.0</a:t>
                      </a:r>
                      <a:endParaRPr lang="de-DE" b="0" dirty="0">
                        <a:solidFill>
                          <a:schemeClr val="tx1"/>
                        </a:solidFill>
                        <a:latin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800" kern="1200" baseline="0" dirty="0">
                          <a:latin typeface="Times New Roman" pitchFamily="18" charset="0"/>
                        </a:rPr>
                        <a:t>1.0</a:t>
                      </a:r>
                      <a:endParaRPr lang="de-DE" b="0" dirty="0">
                        <a:solidFill>
                          <a:schemeClr val="tx1"/>
                        </a:solidFill>
                        <a:latin typeface="Times New Roman" pitchFamily="18" charset="0"/>
                      </a:endParaRPr>
                    </a:p>
                  </a:txBody>
                  <a:tcPr/>
                </a:tc>
                <a:tc>
                  <a:txBody>
                    <a:bodyPr/>
                    <a:lstStyle/>
                    <a:p>
                      <a:r>
                        <a:rPr lang="de-DE" dirty="0">
                          <a:latin typeface="Times New Roman" pitchFamily="18" charset="0"/>
                        </a:rPr>
                        <a:t>0.0</a:t>
                      </a:r>
                      <a:endParaRPr lang="de-DE" b="0" dirty="0">
                        <a:solidFill>
                          <a:schemeClr val="tx1"/>
                        </a:solidFill>
                        <a:latin typeface="Times New Roman" pitchFamily="18" charset="0"/>
                      </a:endParaRPr>
                    </a:p>
                  </a:txBody>
                  <a:tcPr/>
                </a:tc>
                <a:tc>
                  <a:txBody>
                    <a:bodyPr/>
                    <a:lstStyle/>
                    <a:p>
                      <a:r>
                        <a:rPr lang="de-DE" sz="1800" kern="1200" baseline="0" dirty="0">
                          <a:latin typeface="Times New Roman" pitchFamily="18" charset="0"/>
                        </a:rPr>
                        <a:t>0.0</a:t>
                      </a:r>
                      <a:endParaRPr lang="de-DE" b="0" dirty="0">
                        <a:solidFill>
                          <a:schemeClr val="tx1"/>
                        </a:solidFill>
                        <a:latin typeface="Times New Roman" pitchFamily="18" charset="0"/>
                      </a:endParaRPr>
                    </a:p>
                  </a:txBody>
                  <a:tcPr/>
                </a:tc>
                <a:extLst>
                  <a:ext uri="{0D108BD9-81ED-4DB2-BD59-A6C34878D82A}">
                    <a16:rowId xmlns:a16="http://schemas.microsoft.com/office/drawing/2014/main" val="10002"/>
                  </a:ext>
                </a:extLst>
              </a:tr>
              <a:tr h="3567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800" kern="1200" baseline="0" dirty="0" err="1">
                          <a:latin typeface="Times New Roman" pitchFamily="18" charset="0"/>
                        </a:rPr>
                        <a:t>caesar</a:t>
                      </a:r>
                      <a:endParaRPr lang="de-DE" sz="1800" b="0" kern="1200" baseline="0" dirty="0">
                        <a:solidFill>
                          <a:schemeClr val="tx1"/>
                        </a:solidFill>
                        <a:latin typeface="Times New Roman" pitchFamily="18" charset="0"/>
                        <a:ea typeface="+mn-ea"/>
                        <a:cs typeface="+mn-cs"/>
                      </a:endParaRPr>
                    </a:p>
                  </a:txBody>
                  <a:tcPr/>
                </a:tc>
                <a:tc>
                  <a:txBody>
                    <a:bodyPr/>
                    <a:lstStyle/>
                    <a:p>
                      <a:r>
                        <a:rPr lang="de-DE" sz="1800" kern="1200" baseline="0" dirty="0">
                          <a:latin typeface="Times New Roman" pitchFamily="18" charset="0"/>
                        </a:rPr>
                        <a:t>8.59</a:t>
                      </a:r>
                      <a:endParaRPr lang="de-DE" b="0" dirty="0">
                        <a:solidFill>
                          <a:schemeClr val="tx1"/>
                        </a:solidFill>
                        <a:latin typeface="Times New Roman" pitchFamily="18" charset="0"/>
                      </a:endParaRPr>
                    </a:p>
                  </a:txBody>
                  <a:tcPr/>
                </a:tc>
                <a:tc>
                  <a:txBody>
                    <a:bodyPr/>
                    <a:lstStyle/>
                    <a:p>
                      <a:r>
                        <a:rPr lang="de-DE" sz="1800" kern="1200" baseline="0" dirty="0">
                          <a:latin typeface="Times New Roman" pitchFamily="18" charset="0"/>
                        </a:rPr>
                        <a:t> 2.54</a:t>
                      </a:r>
                      <a:endParaRPr lang="de-DE" b="0" dirty="0">
                        <a:solidFill>
                          <a:schemeClr val="tx1"/>
                        </a:solidFill>
                        <a:latin typeface="Times New Roman" pitchFamily="18" charset="0"/>
                      </a:endParaRPr>
                    </a:p>
                  </a:txBody>
                  <a:tcPr/>
                </a:tc>
                <a:tc>
                  <a:txBody>
                    <a:bodyPr/>
                    <a:lstStyle/>
                    <a:p>
                      <a:r>
                        <a:rPr lang="de-DE" sz="1800" kern="1200" baseline="0" dirty="0">
                          <a:latin typeface="Times New Roman" pitchFamily="18" charset="0"/>
                        </a:rPr>
                        <a:t>0.0</a:t>
                      </a:r>
                      <a:endParaRPr lang="de-DE" b="0" dirty="0">
                        <a:solidFill>
                          <a:schemeClr val="tx1"/>
                        </a:solidFill>
                        <a:latin typeface="Times New Roman" pitchFamily="18" charset="0"/>
                      </a:endParaRPr>
                    </a:p>
                  </a:txBody>
                  <a:tcPr/>
                </a:tc>
                <a:tc>
                  <a:txBody>
                    <a:bodyPr/>
                    <a:lstStyle/>
                    <a:p>
                      <a:r>
                        <a:rPr lang="de-DE" sz="1800" kern="1200" baseline="0" dirty="0">
                          <a:latin typeface="Times New Roman" pitchFamily="18" charset="0"/>
                        </a:rPr>
                        <a:t>1.51</a:t>
                      </a:r>
                      <a:endParaRPr lang="de-DE" b="0" dirty="0">
                        <a:solidFill>
                          <a:schemeClr val="tx1"/>
                        </a:solidFill>
                        <a:latin typeface="Times New Roman" pitchFamily="18" charset="0"/>
                      </a:endParaRPr>
                    </a:p>
                  </a:txBody>
                  <a:tcPr/>
                </a:tc>
                <a:tc>
                  <a:txBody>
                    <a:bodyPr/>
                    <a:lstStyle/>
                    <a:p>
                      <a:r>
                        <a:rPr lang="de-DE" sz="1800" kern="1200" baseline="0" dirty="0">
                          <a:latin typeface="Times New Roman" pitchFamily="18" charset="0"/>
                        </a:rPr>
                        <a:t>0.25</a:t>
                      </a:r>
                      <a:endParaRPr lang="de-DE" b="0" dirty="0">
                        <a:solidFill>
                          <a:schemeClr val="tx1"/>
                        </a:solidFill>
                        <a:latin typeface="Times New Roman" pitchFamily="18" charset="0"/>
                      </a:endParaRPr>
                    </a:p>
                  </a:txBody>
                  <a:tcPr/>
                </a:tc>
                <a:tc>
                  <a:txBody>
                    <a:bodyPr/>
                    <a:lstStyle/>
                    <a:p>
                      <a:r>
                        <a:rPr lang="de-DE" sz="1800" kern="1200" baseline="0" dirty="0">
                          <a:latin typeface="Times New Roman" pitchFamily="18" charset="0"/>
                        </a:rPr>
                        <a:t>0.0</a:t>
                      </a:r>
                      <a:endParaRPr lang="de-DE" b="0" dirty="0">
                        <a:solidFill>
                          <a:schemeClr val="tx1"/>
                        </a:solidFill>
                        <a:latin typeface="Times New Roman" pitchFamily="18" charset="0"/>
                      </a:endParaRPr>
                    </a:p>
                  </a:txBody>
                  <a:tcPr/>
                </a:tc>
                <a:extLst>
                  <a:ext uri="{0D108BD9-81ED-4DB2-BD59-A6C34878D82A}">
                    <a16:rowId xmlns:a16="http://schemas.microsoft.com/office/drawing/2014/main" val="10003"/>
                  </a:ext>
                </a:extLst>
              </a:tr>
              <a:tr h="3567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800" kern="1200" baseline="0" dirty="0" err="1">
                          <a:latin typeface="Times New Roman" pitchFamily="18" charset="0"/>
                        </a:rPr>
                        <a:t>calpurnia</a:t>
                      </a:r>
                      <a:endParaRPr lang="it-IT" sz="1800" b="0" kern="1200" baseline="0" dirty="0">
                        <a:solidFill>
                          <a:schemeClr val="tx1"/>
                        </a:solidFill>
                        <a:latin typeface="Times New Roman" pitchFamily="18" charset="0"/>
                        <a:ea typeface="+mn-ea"/>
                        <a:cs typeface="+mn-cs"/>
                      </a:endParaRPr>
                    </a:p>
                  </a:txBody>
                  <a:tcPr/>
                </a:tc>
                <a:tc>
                  <a:txBody>
                    <a:bodyPr/>
                    <a:lstStyle/>
                    <a:p>
                      <a:r>
                        <a:rPr lang="it-IT" sz="1800" kern="1200" baseline="0" dirty="0">
                          <a:latin typeface="Times New Roman" pitchFamily="18" charset="0"/>
                        </a:rPr>
                        <a:t>0.0</a:t>
                      </a:r>
                      <a:endParaRPr lang="de-DE" b="0" dirty="0">
                        <a:solidFill>
                          <a:schemeClr val="tx1"/>
                        </a:solidFill>
                        <a:latin typeface="Times New Roman" pitchFamily="18" charset="0"/>
                      </a:endParaRPr>
                    </a:p>
                  </a:txBody>
                  <a:tcPr/>
                </a:tc>
                <a:tc>
                  <a:txBody>
                    <a:bodyPr/>
                    <a:lstStyle/>
                    <a:p>
                      <a:r>
                        <a:rPr lang="it-IT" sz="1800" kern="1200" baseline="0" dirty="0">
                          <a:latin typeface="Times New Roman" pitchFamily="18" charset="0"/>
                        </a:rPr>
                        <a:t>1.54</a:t>
                      </a:r>
                      <a:endParaRPr lang="de-DE" b="0" dirty="0">
                        <a:solidFill>
                          <a:schemeClr val="tx1"/>
                        </a:solidFill>
                        <a:latin typeface="Times New Roman" pitchFamily="18" charset="0"/>
                      </a:endParaRPr>
                    </a:p>
                  </a:txBody>
                  <a:tcPr/>
                </a:tc>
                <a:tc>
                  <a:txBody>
                    <a:bodyPr/>
                    <a:lstStyle/>
                    <a:p>
                      <a:r>
                        <a:rPr lang="it-IT" sz="1800" kern="1200" baseline="0" dirty="0">
                          <a:latin typeface="Times New Roman" pitchFamily="18" charset="0"/>
                        </a:rPr>
                        <a:t>0.0</a:t>
                      </a:r>
                      <a:endParaRPr lang="de-DE" b="0" dirty="0">
                        <a:solidFill>
                          <a:schemeClr val="tx1"/>
                        </a:solidFill>
                        <a:latin typeface="Times New Roman" pitchFamily="18" charset="0"/>
                      </a:endParaRPr>
                    </a:p>
                  </a:txBody>
                  <a:tcPr/>
                </a:tc>
                <a:tc>
                  <a:txBody>
                    <a:bodyPr/>
                    <a:lstStyle/>
                    <a:p>
                      <a:r>
                        <a:rPr lang="it-IT" sz="1800" kern="1200" baseline="0" dirty="0">
                          <a:latin typeface="Times New Roman" pitchFamily="18" charset="0"/>
                        </a:rPr>
                        <a:t>0.0</a:t>
                      </a:r>
                      <a:endParaRPr lang="de-DE" b="0" dirty="0">
                        <a:solidFill>
                          <a:schemeClr val="tx1"/>
                        </a:solidFill>
                        <a:latin typeface="Times New Roman" pitchFamily="18" charset="0"/>
                      </a:endParaRPr>
                    </a:p>
                  </a:txBody>
                  <a:tcPr/>
                </a:tc>
                <a:tc>
                  <a:txBody>
                    <a:bodyPr/>
                    <a:lstStyle/>
                    <a:p>
                      <a:r>
                        <a:rPr lang="it-IT" sz="1800" kern="1200" baseline="0" dirty="0">
                          <a:latin typeface="Times New Roman" pitchFamily="18" charset="0"/>
                        </a:rPr>
                        <a:t>0.0</a:t>
                      </a:r>
                      <a:endParaRPr lang="de-DE" b="0" dirty="0">
                        <a:solidFill>
                          <a:schemeClr val="tx1"/>
                        </a:solidFill>
                        <a:latin typeface="Times New Roman" pitchFamily="18" charset="0"/>
                      </a:endParaRPr>
                    </a:p>
                  </a:txBody>
                  <a:tcPr/>
                </a:tc>
                <a:tc>
                  <a:txBody>
                    <a:bodyPr/>
                    <a:lstStyle/>
                    <a:p>
                      <a:r>
                        <a:rPr lang="it-IT" sz="1800" kern="1200" baseline="0" dirty="0">
                          <a:latin typeface="Times New Roman" pitchFamily="18" charset="0"/>
                        </a:rPr>
                        <a:t>0.0</a:t>
                      </a:r>
                      <a:endParaRPr lang="de-DE" b="0" dirty="0">
                        <a:solidFill>
                          <a:schemeClr val="tx1"/>
                        </a:solidFill>
                        <a:latin typeface="Times New Roman" pitchFamily="18" charset="0"/>
                      </a:endParaRPr>
                    </a:p>
                  </a:txBody>
                  <a:tcPr/>
                </a:tc>
                <a:extLst>
                  <a:ext uri="{0D108BD9-81ED-4DB2-BD59-A6C34878D82A}">
                    <a16:rowId xmlns:a16="http://schemas.microsoft.com/office/drawing/2014/main" val="10004"/>
                  </a:ext>
                </a:extLst>
              </a:tr>
              <a:tr h="3567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800" kern="1200" baseline="0" dirty="0" err="1">
                          <a:latin typeface="Times New Roman" pitchFamily="18" charset="0"/>
                        </a:rPr>
                        <a:t>cleopatra</a:t>
                      </a:r>
                      <a:endParaRPr lang="de-DE" sz="1800" b="0" kern="1200" baseline="0" dirty="0">
                        <a:solidFill>
                          <a:schemeClr val="tx1"/>
                        </a:solidFill>
                        <a:latin typeface="Times New Roman" pitchFamily="18" charset="0"/>
                        <a:ea typeface="+mn-ea"/>
                        <a:cs typeface="+mn-cs"/>
                      </a:endParaRPr>
                    </a:p>
                  </a:txBody>
                  <a:tcPr/>
                </a:tc>
                <a:tc>
                  <a:txBody>
                    <a:bodyPr/>
                    <a:lstStyle/>
                    <a:p>
                      <a:r>
                        <a:rPr lang="de-DE" sz="1800" kern="1200" baseline="0" dirty="0">
                          <a:latin typeface="Times New Roman" pitchFamily="18" charset="0"/>
                        </a:rPr>
                        <a:t>2.85</a:t>
                      </a:r>
                      <a:endParaRPr lang="de-DE" b="0" dirty="0">
                        <a:solidFill>
                          <a:schemeClr val="tx1"/>
                        </a:solidFill>
                        <a:latin typeface="Times New Roman" pitchFamily="18" charset="0"/>
                      </a:endParaRPr>
                    </a:p>
                  </a:txBody>
                  <a:tcPr/>
                </a:tc>
                <a:tc>
                  <a:txBody>
                    <a:bodyPr/>
                    <a:lstStyle/>
                    <a:p>
                      <a:r>
                        <a:rPr lang="de-DE" sz="1800" kern="1200" baseline="0" dirty="0">
                          <a:latin typeface="Times New Roman" pitchFamily="18" charset="0"/>
                        </a:rPr>
                        <a:t>0.0</a:t>
                      </a:r>
                      <a:endParaRPr lang="de-DE" b="0" dirty="0">
                        <a:solidFill>
                          <a:schemeClr val="tx1"/>
                        </a:solidFill>
                        <a:latin typeface="Times New Roman" pitchFamily="18" charset="0"/>
                      </a:endParaRPr>
                    </a:p>
                  </a:txBody>
                  <a:tcPr/>
                </a:tc>
                <a:tc>
                  <a:txBody>
                    <a:bodyPr/>
                    <a:lstStyle/>
                    <a:p>
                      <a:r>
                        <a:rPr lang="de-DE" sz="1800" kern="1200" baseline="0" dirty="0">
                          <a:latin typeface="Times New Roman" pitchFamily="18" charset="0"/>
                        </a:rPr>
                        <a:t>0.0</a:t>
                      </a:r>
                      <a:endParaRPr lang="de-DE" b="0" dirty="0">
                        <a:solidFill>
                          <a:schemeClr val="tx1"/>
                        </a:solidFill>
                        <a:latin typeface="Times New Roman" pitchFamily="18" charset="0"/>
                      </a:endParaRPr>
                    </a:p>
                  </a:txBody>
                  <a:tcPr/>
                </a:tc>
                <a:tc>
                  <a:txBody>
                    <a:bodyPr/>
                    <a:lstStyle/>
                    <a:p>
                      <a:r>
                        <a:rPr lang="de-DE" sz="1800" kern="1200" baseline="0" dirty="0">
                          <a:latin typeface="Times New Roman" pitchFamily="18" charset="0"/>
                        </a:rPr>
                        <a:t>0.0</a:t>
                      </a:r>
                      <a:endParaRPr lang="de-DE" b="0" dirty="0">
                        <a:solidFill>
                          <a:schemeClr val="tx1"/>
                        </a:solidFill>
                        <a:latin typeface="Times New Roman" pitchFamily="18" charset="0"/>
                      </a:endParaRPr>
                    </a:p>
                  </a:txBody>
                  <a:tcPr/>
                </a:tc>
                <a:tc>
                  <a:txBody>
                    <a:bodyPr/>
                    <a:lstStyle/>
                    <a:p>
                      <a:r>
                        <a:rPr lang="de-DE" sz="1800" kern="1200" baseline="0" dirty="0">
                          <a:latin typeface="Times New Roman" pitchFamily="18" charset="0"/>
                        </a:rPr>
                        <a:t> 0.0</a:t>
                      </a:r>
                      <a:endParaRPr lang="de-DE" b="0" dirty="0">
                        <a:solidFill>
                          <a:schemeClr val="tx1"/>
                        </a:solidFill>
                        <a:latin typeface="Times New Roman" pitchFamily="18" charset="0"/>
                      </a:endParaRPr>
                    </a:p>
                  </a:txBody>
                  <a:tcPr/>
                </a:tc>
                <a:tc>
                  <a:txBody>
                    <a:bodyPr/>
                    <a:lstStyle/>
                    <a:p>
                      <a:r>
                        <a:rPr lang="de-DE" sz="1800" kern="1200" baseline="0" dirty="0">
                          <a:latin typeface="Times New Roman" pitchFamily="18" charset="0"/>
                        </a:rPr>
                        <a:t>0.0</a:t>
                      </a:r>
                      <a:endParaRPr lang="de-DE" b="0" dirty="0">
                        <a:solidFill>
                          <a:schemeClr val="tx1"/>
                        </a:solidFill>
                        <a:latin typeface="Times New Roman" pitchFamily="18" charset="0"/>
                      </a:endParaRPr>
                    </a:p>
                  </a:txBody>
                  <a:tcPr/>
                </a:tc>
                <a:extLst>
                  <a:ext uri="{0D108BD9-81ED-4DB2-BD59-A6C34878D82A}">
                    <a16:rowId xmlns:a16="http://schemas.microsoft.com/office/drawing/2014/main" val="10005"/>
                  </a:ext>
                </a:extLst>
              </a:tr>
              <a:tr h="3567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1800" kern="1200" baseline="0" dirty="0">
                          <a:latin typeface="Times New Roman" pitchFamily="18" charset="0"/>
                        </a:rPr>
                        <a:t>mercy</a:t>
                      </a:r>
                      <a:endParaRPr lang="pl-PL" sz="1800" b="0" kern="1200" baseline="0" dirty="0">
                        <a:solidFill>
                          <a:schemeClr val="tx1"/>
                        </a:solidFill>
                        <a:latin typeface="Times New Roman" pitchFamily="18" charset="0"/>
                        <a:ea typeface="+mn-ea"/>
                        <a:cs typeface="+mn-cs"/>
                      </a:endParaRPr>
                    </a:p>
                  </a:txBody>
                  <a:tcPr/>
                </a:tc>
                <a:tc>
                  <a:txBody>
                    <a:bodyPr/>
                    <a:lstStyle/>
                    <a:p>
                      <a:r>
                        <a:rPr lang="pl-PL" sz="1800" kern="1200" baseline="0" dirty="0">
                          <a:latin typeface="Times New Roman" pitchFamily="18" charset="0"/>
                        </a:rPr>
                        <a:t>1.51</a:t>
                      </a:r>
                      <a:endParaRPr lang="de-DE" b="0" dirty="0">
                        <a:solidFill>
                          <a:schemeClr val="tx1"/>
                        </a:solidFill>
                        <a:latin typeface="Times New Roman" pitchFamily="18" charset="0"/>
                      </a:endParaRPr>
                    </a:p>
                  </a:txBody>
                  <a:tcPr/>
                </a:tc>
                <a:tc>
                  <a:txBody>
                    <a:bodyPr/>
                    <a:lstStyle/>
                    <a:p>
                      <a:r>
                        <a:rPr lang="pl-PL" sz="1800" kern="1200" baseline="0" dirty="0">
                          <a:latin typeface="Times New Roman" pitchFamily="18" charset="0"/>
                        </a:rPr>
                        <a:t>0.0</a:t>
                      </a:r>
                      <a:endParaRPr lang="de-DE" b="0" dirty="0">
                        <a:solidFill>
                          <a:schemeClr val="tx1"/>
                        </a:solidFill>
                        <a:latin typeface="Times New Roman" pitchFamily="18" charset="0"/>
                      </a:endParaRPr>
                    </a:p>
                  </a:txBody>
                  <a:tcPr/>
                </a:tc>
                <a:tc>
                  <a:txBody>
                    <a:bodyPr/>
                    <a:lstStyle/>
                    <a:p>
                      <a:r>
                        <a:rPr lang="pl-PL" sz="1800" kern="1200" baseline="0" dirty="0">
                          <a:latin typeface="Times New Roman" pitchFamily="18" charset="0"/>
                        </a:rPr>
                        <a:t>1.90</a:t>
                      </a:r>
                      <a:endParaRPr lang="de-DE" b="0" dirty="0">
                        <a:solidFill>
                          <a:schemeClr val="tx1"/>
                        </a:solidFill>
                        <a:latin typeface="Times New Roman" pitchFamily="18" charset="0"/>
                      </a:endParaRPr>
                    </a:p>
                  </a:txBody>
                  <a:tcPr/>
                </a:tc>
                <a:tc>
                  <a:txBody>
                    <a:bodyPr/>
                    <a:lstStyle/>
                    <a:p>
                      <a:r>
                        <a:rPr lang="pl-PL" sz="1800" kern="1200" baseline="0" dirty="0">
                          <a:latin typeface="Times New Roman" pitchFamily="18" charset="0"/>
                        </a:rPr>
                        <a:t>0.12</a:t>
                      </a:r>
                      <a:endParaRPr lang="de-DE" b="0" dirty="0">
                        <a:solidFill>
                          <a:schemeClr val="tx1"/>
                        </a:solidFill>
                        <a:latin typeface="Times New Roman" pitchFamily="18" charset="0"/>
                      </a:endParaRPr>
                    </a:p>
                  </a:txBody>
                  <a:tcPr/>
                </a:tc>
                <a:tc>
                  <a:txBody>
                    <a:bodyPr/>
                    <a:lstStyle/>
                    <a:p>
                      <a:r>
                        <a:rPr lang="pl-PL" sz="1800" kern="1200" baseline="0" dirty="0">
                          <a:latin typeface="Times New Roman" pitchFamily="18" charset="0"/>
                        </a:rPr>
                        <a:t>5.25</a:t>
                      </a:r>
                      <a:endParaRPr lang="de-DE" b="0" dirty="0">
                        <a:solidFill>
                          <a:schemeClr val="tx1"/>
                        </a:solidFill>
                        <a:latin typeface="Times New Roman" pitchFamily="18" charset="0"/>
                      </a:endParaRPr>
                    </a:p>
                  </a:txBody>
                  <a:tcPr/>
                </a:tc>
                <a:tc>
                  <a:txBody>
                    <a:bodyPr/>
                    <a:lstStyle/>
                    <a:p>
                      <a:r>
                        <a:rPr lang="pl-PL" sz="1800" kern="1200" baseline="0" dirty="0">
                          <a:latin typeface="Times New Roman" pitchFamily="18" charset="0"/>
                        </a:rPr>
                        <a:t>0.88</a:t>
                      </a:r>
                      <a:endParaRPr lang="de-DE" b="0" dirty="0">
                        <a:solidFill>
                          <a:schemeClr val="tx1"/>
                        </a:solidFill>
                        <a:latin typeface="Times New Roman" pitchFamily="18" charset="0"/>
                      </a:endParaRPr>
                    </a:p>
                  </a:txBody>
                  <a:tcPr/>
                </a:tc>
                <a:extLst>
                  <a:ext uri="{0D108BD9-81ED-4DB2-BD59-A6C34878D82A}">
                    <a16:rowId xmlns:a16="http://schemas.microsoft.com/office/drawing/2014/main" val="10006"/>
                  </a:ext>
                </a:extLst>
              </a:tr>
              <a:tr h="3567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800" kern="1200" baseline="0" dirty="0" err="1">
                          <a:latin typeface="Times New Roman" pitchFamily="18" charset="0"/>
                        </a:rPr>
                        <a:t>worser</a:t>
                      </a:r>
                      <a:endParaRPr lang="de-DE" sz="1800" b="0" kern="1200" baseline="0" dirty="0">
                        <a:solidFill>
                          <a:schemeClr val="tx1"/>
                        </a:solidFill>
                        <a:latin typeface="Times New Roman" pitchFamily="18" charset="0"/>
                        <a:ea typeface="+mn-ea"/>
                        <a:cs typeface="+mn-cs"/>
                      </a:endParaRPr>
                    </a:p>
                  </a:txBody>
                  <a:tcPr/>
                </a:tc>
                <a:tc>
                  <a:txBody>
                    <a:bodyPr/>
                    <a:lstStyle/>
                    <a:p>
                      <a:r>
                        <a:rPr lang="de-DE" sz="1800" kern="1200" baseline="0" dirty="0">
                          <a:latin typeface="Times New Roman" pitchFamily="18" charset="0"/>
                        </a:rPr>
                        <a:t>1.37</a:t>
                      </a:r>
                      <a:endParaRPr lang="de-DE" b="0" dirty="0">
                        <a:solidFill>
                          <a:schemeClr val="tx1"/>
                        </a:solidFill>
                        <a:latin typeface="Times New Roman" pitchFamily="18" charset="0"/>
                      </a:endParaRPr>
                    </a:p>
                  </a:txBody>
                  <a:tcPr/>
                </a:tc>
                <a:tc>
                  <a:txBody>
                    <a:bodyPr/>
                    <a:lstStyle/>
                    <a:p>
                      <a:r>
                        <a:rPr lang="de-DE" sz="1800" kern="1200" baseline="0" dirty="0">
                          <a:latin typeface="Times New Roman" pitchFamily="18" charset="0"/>
                        </a:rPr>
                        <a:t>0.0</a:t>
                      </a:r>
                      <a:endParaRPr lang="de-DE" b="0" dirty="0">
                        <a:solidFill>
                          <a:schemeClr val="tx1"/>
                        </a:solidFill>
                        <a:latin typeface="Times New Roman" pitchFamily="18" charset="0"/>
                      </a:endParaRPr>
                    </a:p>
                  </a:txBody>
                  <a:tcPr/>
                </a:tc>
                <a:tc>
                  <a:txBody>
                    <a:bodyPr/>
                    <a:lstStyle/>
                    <a:p>
                      <a:r>
                        <a:rPr lang="de-DE" dirty="0">
                          <a:latin typeface="Times New Roman" pitchFamily="18" charset="0"/>
                        </a:rPr>
                        <a:t>0.11</a:t>
                      </a:r>
                      <a:endParaRPr lang="de-DE" b="0" dirty="0">
                        <a:solidFill>
                          <a:schemeClr val="tx1"/>
                        </a:solidFill>
                        <a:latin typeface="Times New Roman" pitchFamily="18" charset="0"/>
                      </a:endParaRPr>
                    </a:p>
                  </a:txBody>
                  <a:tcPr/>
                </a:tc>
                <a:tc>
                  <a:txBody>
                    <a:bodyPr/>
                    <a:lstStyle/>
                    <a:p>
                      <a:r>
                        <a:rPr lang="de-DE" sz="1800" kern="1200" baseline="0" dirty="0">
                          <a:latin typeface="Times New Roman" pitchFamily="18" charset="0"/>
                        </a:rPr>
                        <a:t>4.15</a:t>
                      </a:r>
                      <a:endParaRPr lang="de-DE" b="0" dirty="0">
                        <a:solidFill>
                          <a:schemeClr val="tx1"/>
                        </a:solidFill>
                        <a:latin typeface="Times New Roman" pitchFamily="18" charset="0"/>
                      </a:endParaRPr>
                    </a:p>
                  </a:txBody>
                  <a:tcPr/>
                </a:tc>
                <a:tc>
                  <a:txBody>
                    <a:bodyPr/>
                    <a:lstStyle/>
                    <a:p>
                      <a:r>
                        <a:rPr lang="de-DE" sz="1800" kern="1200" baseline="0" dirty="0">
                          <a:latin typeface="Times New Roman" pitchFamily="18" charset="0"/>
                        </a:rPr>
                        <a:t>0.25</a:t>
                      </a:r>
                      <a:endParaRPr lang="de-DE" b="0" dirty="0">
                        <a:solidFill>
                          <a:schemeClr val="tx1"/>
                        </a:solidFill>
                        <a:latin typeface="Times New Roman" pitchFamily="18" charset="0"/>
                      </a:endParaRPr>
                    </a:p>
                  </a:txBody>
                  <a:tcPr/>
                </a:tc>
                <a:tc>
                  <a:txBody>
                    <a:bodyPr/>
                    <a:lstStyle/>
                    <a:p>
                      <a:r>
                        <a:rPr lang="de-DE" sz="1800" kern="1200" baseline="0" dirty="0">
                          <a:latin typeface="Times New Roman" pitchFamily="18" charset="0"/>
                        </a:rPr>
                        <a:t>1.95</a:t>
                      </a:r>
                      <a:endParaRPr lang="de-DE" b="0" dirty="0">
                        <a:solidFill>
                          <a:schemeClr val="tx1"/>
                        </a:solidFill>
                        <a:latin typeface="Times New Roman" pitchFamily="18" charset="0"/>
                      </a:endParaRPr>
                    </a:p>
                  </a:txBody>
                  <a:tcPr/>
                </a:tc>
                <a:extLst>
                  <a:ext uri="{0D108BD9-81ED-4DB2-BD59-A6C34878D82A}">
                    <a16:rowId xmlns:a16="http://schemas.microsoft.com/office/drawing/2014/main" val="10007"/>
                  </a:ext>
                </a:extLst>
              </a:tr>
              <a:tr h="3444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800" kern="1200" baseline="0" dirty="0">
                          <a:latin typeface="Times New Roman" pitchFamily="18" charset="0"/>
                        </a:rPr>
                        <a:t>. . .</a:t>
                      </a:r>
                      <a:endParaRPr lang="de-DE" sz="1800" b="0" kern="1200" baseline="0" dirty="0">
                        <a:solidFill>
                          <a:schemeClr val="tx1"/>
                        </a:solidFill>
                        <a:latin typeface="Times New Roman" pitchFamily="18" charset="0"/>
                        <a:ea typeface="+mn-ea"/>
                        <a:cs typeface="+mn-cs"/>
                      </a:endParaRPr>
                    </a:p>
                  </a:txBody>
                  <a:tcPr/>
                </a:tc>
                <a:tc>
                  <a:txBody>
                    <a:bodyPr/>
                    <a:lstStyle/>
                    <a:p>
                      <a:endParaRPr lang="de-DE" b="0" dirty="0">
                        <a:solidFill>
                          <a:schemeClr val="tx1"/>
                        </a:solidFill>
                        <a:latin typeface="Times New Roman" pitchFamily="18" charset="0"/>
                      </a:endParaRPr>
                    </a:p>
                  </a:txBody>
                  <a:tcPr/>
                </a:tc>
                <a:tc>
                  <a:txBody>
                    <a:bodyPr/>
                    <a:lstStyle/>
                    <a:p>
                      <a:endParaRPr lang="de-DE" b="0" dirty="0">
                        <a:solidFill>
                          <a:schemeClr val="tx1"/>
                        </a:solidFill>
                        <a:latin typeface="Times New Roman" pitchFamily="18" charset="0"/>
                      </a:endParaRPr>
                    </a:p>
                  </a:txBody>
                  <a:tcPr/>
                </a:tc>
                <a:tc>
                  <a:txBody>
                    <a:bodyPr/>
                    <a:lstStyle/>
                    <a:p>
                      <a:endParaRPr lang="de-DE" b="0" dirty="0">
                        <a:solidFill>
                          <a:schemeClr val="tx1"/>
                        </a:solidFill>
                        <a:latin typeface="Times New Roman" pitchFamily="18" charset="0"/>
                      </a:endParaRPr>
                    </a:p>
                  </a:txBody>
                  <a:tcPr/>
                </a:tc>
                <a:tc>
                  <a:txBody>
                    <a:bodyPr/>
                    <a:lstStyle/>
                    <a:p>
                      <a:endParaRPr lang="de-DE" b="0" dirty="0">
                        <a:solidFill>
                          <a:schemeClr val="tx1"/>
                        </a:solidFill>
                        <a:latin typeface="Times New Roman" pitchFamily="18" charset="0"/>
                      </a:endParaRPr>
                    </a:p>
                  </a:txBody>
                  <a:tcPr/>
                </a:tc>
                <a:tc>
                  <a:txBody>
                    <a:bodyPr/>
                    <a:lstStyle/>
                    <a:p>
                      <a:endParaRPr lang="de-DE" b="0" dirty="0">
                        <a:solidFill>
                          <a:schemeClr val="tx1"/>
                        </a:solidFill>
                        <a:latin typeface="Times New Roman" pitchFamily="18" charset="0"/>
                      </a:endParaRPr>
                    </a:p>
                  </a:txBody>
                  <a:tcPr/>
                </a:tc>
                <a:tc>
                  <a:txBody>
                    <a:bodyPr/>
                    <a:lstStyle/>
                    <a:p>
                      <a:endParaRPr lang="de-DE" b="0" dirty="0">
                        <a:solidFill>
                          <a:schemeClr val="tx1"/>
                        </a:solidFill>
                        <a:latin typeface="Times New Roman" pitchFamily="18" charset="0"/>
                      </a:endParaRPr>
                    </a:p>
                  </a:txBody>
                  <a:tcPr/>
                </a:tc>
                <a:extLst>
                  <a:ext uri="{0D108BD9-81ED-4DB2-BD59-A6C34878D82A}">
                    <a16:rowId xmlns:a16="http://schemas.microsoft.com/office/drawing/2014/main" val="10008"/>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pPr lvl="1">
              <a:spcBef>
                <a:spcPts val="700"/>
              </a:spcBef>
              <a:buClr>
                <a:srgbClr val="336699"/>
              </a:buClr>
            </a:pPr>
            <a:endParaRPr lang="de-DE" sz="3600" dirty="0">
              <a:solidFill>
                <a:schemeClr val="tx1"/>
              </a:solidFill>
              <a:latin typeface="Times New Roman" pitchFamily="18" charset="0"/>
              <a:ea typeface="黑体" pitchFamily="49" charset="-122"/>
            </a:endParaRPr>
          </a:p>
          <a:p>
            <a:r>
              <a:rPr lang="zh-CN" altLang="en-US" sz="3600" dirty="0">
                <a:solidFill>
                  <a:schemeClr val="tx1"/>
                </a:solidFill>
                <a:latin typeface="Times New Roman" pitchFamily="18" charset="0"/>
                <a:ea typeface="黑体" pitchFamily="49" charset="-122"/>
              </a:rPr>
              <a:t>隐性语义索引</a:t>
            </a:r>
            <a:r>
              <a:rPr lang="en-US" altLang="zh-CN" sz="3600" dirty="0">
                <a:solidFill>
                  <a:schemeClr val="tx1"/>
                </a:solidFill>
                <a:latin typeface="Times New Roman" pitchFamily="18" charset="0"/>
                <a:ea typeface="黑体" pitchFamily="49" charset="-122"/>
              </a:rPr>
              <a:t>LSI</a:t>
            </a:r>
            <a:r>
              <a:rPr lang="zh-CN" altLang="en-US" sz="3600" dirty="0">
                <a:solidFill>
                  <a:schemeClr val="tx1"/>
                </a:solidFill>
                <a:latin typeface="Times New Roman" pitchFamily="18" charset="0"/>
                <a:ea typeface="黑体" pitchFamily="49" charset="-122"/>
              </a:rPr>
              <a:t>简介</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857364"/>
            <a:ext cx="8286808" cy="4786346"/>
          </a:xfrm>
          <a:prstGeom prst="rect">
            <a:avLst/>
          </a:prstGeom>
          <a:noFill/>
          <a:ln w="9525">
            <a:noFill/>
            <a:round/>
            <a:headEnd/>
            <a:tailEnd/>
          </a:ln>
        </p:spPr>
        <p:txBody>
          <a:bodyPr/>
          <a:lstStyle/>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我们将词项</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文档矩阵转换成多个矩阵的乘积</a:t>
            </a:r>
            <a:endParaRPr lang="de-DE"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这里我们使用的是一个特定的分解方法： 奇异值分解</a:t>
            </a:r>
            <a:r>
              <a:rPr lang="en-US" altLang="zh-CN" dirty="0">
                <a:solidFill>
                  <a:schemeClr val="tx1"/>
                </a:solidFill>
                <a:latin typeface="Times New Roman" pitchFamily="18" charset="0"/>
                <a:ea typeface="黑体" pitchFamily="49" charset="-122"/>
              </a:rPr>
              <a:t>(</a:t>
            </a:r>
            <a:r>
              <a:rPr lang="en-US" dirty="0">
                <a:solidFill>
                  <a:srgbClr val="0070C0"/>
                </a:solidFill>
                <a:latin typeface="Times New Roman" pitchFamily="18" charset="0"/>
                <a:ea typeface="黑体" pitchFamily="49" charset="-122"/>
              </a:rPr>
              <a:t>singular value </a:t>
            </a:r>
            <a:r>
              <a:rPr lang="de-DE" dirty="0">
                <a:solidFill>
                  <a:srgbClr val="0070C0"/>
                </a:solidFill>
                <a:latin typeface="Times New Roman" pitchFamily="18" charset="0"/>
                <a:ea typeface="黑体" pitchFamily="49" charset="-122"/>
              </a:rPr>
              <a:t>decomposition</a:t>
            </a:r>
            <a:r>
              <a:rPr lang="de-DE"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，简称</a:t>
            </a:r>
            <a:r>
              <a:rPr lang="de-DE" dirty="0">
                <a:solidFill>
                  <a:schemeClr val="tx1"/>
                </a:solidFill>
                <a:latin typeface="Times New Roman" pitchFamily="18" charset="0"/>
                <a:ea typeface="黑体" pitchFamily="49" charset="-122"/>
              </a:rPr>
              <a:t>SVD)</a:t>
            </a:r>
          </a:p>
          <a:p>
            <a:pPr lvl="1">
              <a:buClr>
                <a:srgbClr val="336699"/>
              </a:buClr>
              <a:buFont typeface="Wingdings" pitchFamily="2" charset="2"/>
              <a:buChar char="§"/>
            </a:pPr>
            <a:r>
              <a:rPr lang="de-DE" dirty="0">
                <a:solidFill>
                  <a:schemeClr val="tx1"/>
                </a:solidFill>
                <a:latin typeface="Times New Roman" pitchFamily="18" charset="0"/>
                <a:ea typeface="黑体" pitchFamily="49" charset="-122"/>
              </a:rPr>
              <a:t>SVD: </a:t>
            </a:r>
            <a:r>
              <a:rPr lang="de-DE" i="1" dirty="0">
                <a:solidFill>
                  <a:schemeClr val="tx1"/>
                </a:solidFill>
                <a:latin typeface="Times New Roman" pitchFamily="18" charset="0"/>
                <a:ea typeface="黑体" pitchFamily="49" charset="-122"/>
              </a:rPr>
              <a:t>C</a:t>
            </a:r>
            <a:r>
              <a:rPr lang="de-DE" dirty="0">
                <a:solidFill>
                  <a:schemeClr val="tx1"/>
                </a:solidFill>
                <a:latin typeface="Times New Roman" pitchFamily="18" charset="0"/>
                <a:ea typeface="黑体" pitchFamily="49" charset="-122"/>
              </a:rPr>
              <a:t> = </a:t>
            </a:r>
            <a:r>
              <a:rPr lang="de-DE" i="1" dirty="0">
                <a:solidFill>
                  <a:schemeClr val="tx1"/>
                </a:solidFill>
                <a:latin typeface="Times New Roman" pitchFamily="18" charset="0"/>
                <a:ea typeface="黑体" pitchFamily="49" charset="-122"/>
              </a:rPr>
              <a:t>U</a:t>
            </a:r>
            <a:r>
              <a:rPr lang="el-GR" dirty="0">
                <a:solidFill>
                  <a:schemeClr val="tx1"/>
                </a:solidFill>
                <a:latin typeface="Times New Roman" pitchFamily="18" charset="0"/>
                <a:ea typeface="黑体" pitchFamily="49" charset="-122"/>
                <a:cs typeface="Times New Roman" pitchFamily="18" charset="0"/>
              </a:rPr>
              <a:t>Σ</a:t>
            </a:r>
            <a:r>
              <a:rPr lang="de-DE" i="1" dirty="0">
                <a:solidFill>
                  <a:schemeClr val="tx1"/>
                </a:solidFill>
                <a:latin typeface="Times New Roman" pitchFamily="18" charset="0"/>
                <a:ea typeface="黑体" pitchFamily="49" charset="-122"/>
              </a:rPr>
              <a:t>V</a:t>
            </a:r>
            <a:r>
              <a:rPr lang="de-DE" dirty="0">
                <a:solidFill>
                  <a:schemeClr val="tx1"/>
                </a:solidFill>
                <a:latin typeface="Times New Roman" pitchFamily="18" charset="0"/>
                <a:ea typeface="黑体" pitchFamily="49" charset="-122"/>
              </a:rPr>
              <a:t> </a:t>
            </a:r>
            <a:r>
              <a:rPr lang="de-DE" i="1" baseline="30000" dirty="0">
                <a:solidFill>
                  <a:schemeClr val="tx1"/>
                </a:solidFill>
                <a:latin typeface="Times New Roman" pitchFamily="18" charset="0"/>
                <a:ea typeface="黑体" pitchFamily="49" charset="-122"/>
              </a:rPr>
              <a:t>T</a:t>
            </a:r>
            <a:r>
              <a:rPr lang="de-DE"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其中</a:t>
            </a:r>
            <a:r>
              <a:rPr lang="de-DE" dirty="0">
                <a:solidFill>
                  <a:schemeClr val="tx1"/>
                </a:solidFill>
                <a:latin typeface="Times New Roman" pitchFamily="18" charset="0"/>
                <a:ea typeface="黑体" pitchFamily="49" charset="-122"/>
              </a:rPr>
              <a:t> </a:t>
            </a:r>
            <a:r>
              <a:rPr lang="de-DE" i="1" dirty="0">
                <a:solidFill>
                  <a:schemeClr val="tx1"/>
                </a:solidFill>
                <a:latin typeface="Times New Roman" pitchFamily="18" charset="0"/>
                <a:ea typeface="黑体" pitchFamily="49" charset="-122"/>
              </a:rPr>
              <a:t>C</a:t>
            </a:r>
            <a:r>
              <a:rPr lang="de-DE" dirty="0">
                <a:solidFill>
                  <a:schemeClr val="tx1"/>
                </a:solidFill>
                <a:latin typeface="Times New Roman" pitchFamily="18" charset="0"/>
                <a:ea typeface="黑体" pitchFamily="49" charset="-122"/>
              </a:rPr>
              <a:t> = </a:t>
            </a:r>
            <a:r>
              <a:rPr lang="zh-CN" altLang="en-US" dirty="0">
                <a:solidFill>
                  <a:schemeClr val="tx1"/>
                </a:solidFill>
                <a:latin typeface="Times New Roman" pitchFamily="18" charset="0"/>
                <a:ea typeface="黑体" pitchFamily="49" charset="-122"/>
              </a:rPr>
              <a:t>词项</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文档矩阵</a:t>
            </a:r>
            <a:r>
              <a:rPr lang="de-DE" dirty="0">
                <a:solidFill>
                  <a:schemeClr val="tx1"/>
                </a:solidFill>
                <a:latin typeface="Times New Roman" pitchFamily="18" charset="0"/>
                <a:ea typeface="黑体" pitchFamily="49" charset="-122"/>
              </a:rPr>
              <a:t>)</a:t>
            </a:r>
          </a:p>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利用</a:t>
            </a:r>
            <a:r>
              <a:rPr lang="en-US" altLang="zh-CN" dirty="0">
                <a:solidFill>
                  <a:schemeClr val="tx1"/>
                </a:solidFill>
                <a:latin typeface="Times New Roman" pitchFamily="18" charset="0"/>
                <a:ea typeface="黑体" pitchFamily="49" charset="-122"/>
              </a:rPr>
              <a:t>SVD</a:t>
            </a:r>
            <a:r>
              <a:rPr lang="zh-CN" altLang="en-US" dirty="0">
                <a:solidFill>
                  <a:schemeClr val="tx1"/>
                </a:solidFill>
                <a:latin typeface="Times New Roman" pitchFamily="18" charset="0"/>
                <a:ea typeface="黑体" pitchFamily="49" charset="-122"/>
              </a:rPr>
              <a:t>分解的结果我们来构造一个新的、改进的词项</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文档矩阵</a:t>
            </a:r>
            <a:r>
              <a:rPr lang="de-DE" dirty="0">
                <a:solidFill>
                  <a:schemeClr val="tx1"/>
                </a:solidFill>
                <a:latin typeface="Times New Roman" pitchFamily="18" charset="0"/>
                <a:ea typeface="黑体" pitchFamily="49" charset="-122"/>
              </a:rPr>
              <a:t> </a:t>
            </a:r>
            <a:r>
              <a:rPr lang="de-DE" i="1" dirty="0">
                <a:solidFill>
                  <a:schemeClr val="tx1"/>
                </a:solidFill>
                <a:latin typeface="Times New Roman" pitchFamily="18" charset="0"/>
                <a:ea typeface="黑体" pitchFamily="49" charset="-122"/>
              </a:rPr>
              <a:t>C</a:t>
            </a:r>
            <a:r>
              <a:rPr lang="de-DE" dirty="0">
                <a:solidFill>
                  <a:schemeClr val="tx1"/>
                </a:solidFill>
                <a:latin typeface="Times New Roman" pitchFamily="18" charset="0"/>
                <a:ea typeface="黑体" pitchFamily="49" charset="-122"/>
              </a:rPr>
              <a:t>′</a:t>
            </a:r>
          </a:p>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通过</a:t>
            </a:r>
            <a:r>
              <a:rPr lang="en-US" i="1" dirty="0">
                <a:solidFill>
                  <a:schemeClr val="tx1"/>
                </a:solidFill>
                <a:latin typeface="Times New Roman" pitchFamily="18" charset="0"/>
                <a:ea typeface="黑体" pitchFamily="49" charset="-122"/>
              </a:rPr>
              <a:t>C</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我们可以得到一个更好的相似度计算方法</a:t>
            </a:r>
            <a:r>
              <a:rPr lang="en-US"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相对于</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C</a:t>
            </a:r>
            <a:r>
              <a:rPr lang="zh-CN" altLang="en-US" dirty="0">
                <a:solidFill>
                  <a:schemeClr val="tx1"/>
                </a:solidFill>
                <a:latin typeface="Times New Roman" pitchFamily="18" charset="0"/>
                <a:ea typeface="黑体" pitchFamily="49" charset="-122"/>
              </a:rPr>
              <a:t>而言</a:t>
            </a:r>
            <a:r>
              <a:rPr lang="en-US" dirty="0">
                <a:solidFill>
                  <a:schemeClr val="tx1"/>
                </a:solidFill>
                <a:latin typeface="Times New Roman" pitchFamily="18" charset="0"/>
                <a:ea typeface="黑体" pitchFamily="49" charset="-122"/>
              </a:rPr>
              <a:t>)</a:t>
            </a:r>
          </a:p>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为了这种目的使用</a:t>
            </a:r>
            <a:r>
              <a:rPr lang="en-US" dirty="0">
                <a:solidFill>
                  <a:schemeClr val="tx1"/>
                </a:solidFill>
                <a:latin typeface="Times New Roman" pitchFamily="18" charset="0"/>
                <a:ea typeface="黑体" pitchFamily="49" charset="-122"/>
              </a:rPr>
              <a:t>SVD</a:t>
            </a:r>
            <a:r>
              <a:rPr lang="zh-CN" altLang="en-US" dirty="0">
                <a:solidFill>
                  <a:schemeClr val="tx1"/>
                </a:solidFill>
                <a:latin typeface="Times New Roman" pitchFamily="18" charset="0"/>
                <a:ea typeface="黑体" pitchFamily="49" charset="-122"/>
              </a:rPr>
              <a:t>被称为隐性语义索引</a:t>
            </a:r>
            <a:r>
              <a:rPr lang="en-US" altLang="zh-CN" dirty="0">
                <a:solidFill>
                  <a:schemeClr val="tx1"/>
                </a:solidFill>
                <a:latin typeface="Times New Roman" pitchFamily="18" charset="0"/>
                <a:ea typeface="黑体" pitchFamily="49" charset="-122"/>
              </a:rPr>
              <a:t>(</a:t>
            </a:r>
            <a:r>
              <a:rPr lang="en-US" dirty="0">
                <a:solidFill>
                  <a:srgbClr val="0070C0"/>
                </a:solidFill>
                <a:latin typeface="Times New Roman" pitchFamily="18" charset="0"/>
                <a:ea typeface="黑体" pitchFamily="49" charset="-122"/>
              </a:rPr>
              <a:t> latent semantic indexing)</a:t>
            </a:r>
            <a:r>
              <a:rPr lang="zh-CN" altLang="en-US" dirty="0">
                <a:solidFill>
                  <a:srgbClr val="0070C0"/>
                </a:solidFill>
                <a:latin typeface="Times New Roman" pitchFamily="18" charset="0"/>
                <a:ea typeface="黑体" pitchFamily="49" charset="-122"/>
              </a:rPr>
              <a:t>或者简称</a:t>
            </a:r>
            <a:r>
              <a:rPr lang="en-US" dirty="0">
                <a:solidFill>
                  <a:schemeClr val="tx1"/>
                </a:solidFill>
                <a:latin typeface="Times New Roman" pitchFamily="18" charset="0"/>
                <a:ea typeface="黑体" pitchFamily="49" charset="-122"/>
              </a:rPr>
              <a:t> </a:t>
            </a:r>
            <a:r>
              <a:rPr lang="de-DE" dirty="0">
                <a:solidFill>
                  <a:schemeClr val="tx1"/>
                </a:solidFill>
                <a:latin typeface="Times New Roman" pitchFamily="18" charset="0"/>
                <a:ea typeface="黑体" pitchFamily="49" charset="-122"/>
              </a:rPr>
              <a:t>LSI</a:t>
            </a:r>
            <a:r>
              <a:rPr lang="zh-CN" altLang="en-US" dirty="0">
                <a:solidFill>
                  <a:schemeClr val="tx1"/>
                </a:solidFill>
                <a:latin typeface="Times New Roman" pitchFamily="18" charset="0"/>
                <a:ea typeface="黑体" pitchFamily="49" charset="-122"/>
              </a:rPr>
              <a:t>。</a:t>
            </a: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25</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46" y="12700"/>
            <a:ext cx="9358378" cy="1403350"/>
          </a:xfrm>
          <a:prstGeom prst="rect">
            <a:avLst/>
          </a:prstGeom>
          <a:noFill/>
          <a:ln w="9525">
            <a:noFill/>
            <a:round/>
            <a:headEnd/>
            <a:tailEnd/>
          </a:ln>
        </p:spPr>
        <p:txBody>
          <a:bodyPr anchor="b"/>
          <a:lstStyle/>
          <a:p>
            <a:pPr lvl="1">
              <a:spcBef>
                <a:spcPts val="700"/>
              </a:spcBef>
              <a:buClr>
                <a:srgbClr val="336699"/>
              </a:buClr>
            </a:pPr>
            <a:r>
              <a:rPr lang="zh-CN" altLang="en-US" sz="3400" dirty="0">
                <a:solidFill>
                  <a:schemeClr val="tx1"/>
                </a:solidFill>
                <a:latin typeface="Times New Roman" pitchFamily="18" charset="0"/>
                <a:ea typeface="黑体" pitchFamily="49" charset="-122"/>
              </a:rPr>
              <a:t>例子</a:t>
            </a:r>
            <a:r>
              <a:rPr lang="en-US" sz="3400" i="1" dirty="0">
                <a:solidFill>
                  <a:schemeClr val="tx1"/>
                </a:solidFill>
                <a:latin typeface="Times New Roman" pitchFamily="18" charset="0"/>
                <a:ea typeface="黑体" pitchFamily="49" charset="-122"/>
              </a:rPr>
              <a:t>C </a:t>
            </a:r>
            <a:r>
              <a:rPr lang="en-US" sz="3400" dirty="0">
                <a:solidFill>
                  <a:schemeClr val="tx1"/>
                </a:solidFill>
                <a:latin typeface="Times New Roman" pitchFamily="18" charset="0"/>
                <a:ea typeface="黑体" pitchFamily="49" charset="-122"/>
              </a:rPr>
              <a:t>= </a:t>
            </a:r>
            <a:r>
              <a:rPr lang="en-US" sz="3400" i="1" dirty="0">
                <a:solidFill>
                  <a:schemeClr val="tx1"/>
                </a:solidFill>
                <a:latin typeface="Times New Roman" pitchFamily="18" charset="0"/>
                <a:ea typeface="黑体" pitchFamily="49" charset="-122"/>
              </a:rPr>
              <a:t>U</a:t>
            </a:r>
            <a:r>
              <a:rPr lang="el-GR" sz="3400" dirty="0">
                <a:solidFill>
                  <a:schemeClr val="tx1"/>
                </a:solidFill>
                <a:latin typeface="Times New Roman" pitchFamily="18" charset="0"/>
                <a:ea typeface="黑体" pitchFamily="49" charset="-122"/>
                <a:cs typeface="Times New Roman" pitchFamily="18" charset="0"/>
              </a:rPr>
              <a:t>Σ</a:t>
            </a:r>
            <a:r>
              <a:rPr lang="en-US" sz="3400" i="1" dirty="0">
                <a:solidFill>
                  <a:schemeClr val="tx1"/>
                </a:solidFill>
                <a:latin typeface="Times New Roman" pitchFamily="18" charset="0"/>
                <a:ea typeface="黑体" pitchFamily="49" charset="-122"/>
              </a:rPr>
              <a:t>V</a:t>
            </a:r>
            <a:r>
              <a:rPr lang="en-US" sz="3400" i="1" baseline="30000" dirty="0">
                <a:solidFill>
                  <a:schemeClr val="tx1"/>
                </a:solidFill>
                <a:latin typeface="Times New Roman" pitchFamily="18" charset="0"/>
                <a:ea typeface="黑体" pitchFamily="49" charset="-122"/>
              </a:rPr>
              <a:t>T</a:t>
            </a:r>
            <a:r>
              <a:rPr lang="en-US" sz="3400" dirty="0">
                <a:solidFill>
                  <a:schemeClr val="tx1"/>
                </a:solidFill>
                <a:latin typeface="Times New Roman" pitchFamily="18" charset="0"/>
                <a:ea typeface="黑体" pitchFamily="49" charset="-122"/>
              </a:rPr>
              <a:t> : </a:t>
            </a:r>
            <a:r>
              <a:rPr lang="zh-CN" altLang="en-US" sz="3400" dirty="0">
                <a:solidFill>
                  <a:schemeClr val="tx1"/>
                </a:solidFill>
                <a:latin typeface="Times New Roman" pitchFamily="18" charset="0"/>
                <a:ea typeface="黑体" pitchFamily="49" charset="-122"/>
              </a:rPr>
              <a:t>矩阵</a:t>
            </a:r>
            <a:r>
              <a:rPr lang="en-US" sz="3400" i="1" dirty="0">
                <a:solidFill>
                  <a:schemeClr val="tx1"/>
                </a:solidFill>
                <a:latin typeface="Times New Roman" pitchFamily="18" charset="0"/>
                <a:ea typeface="黑体" pitchFamily="49" charset="-122"/>
              </a:rPr>
              <a:t>C</a:t>
            </a:r>
            <a:endParaRPr lang="de-DE" sz="3400" i="1"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3714752"/>
            <a:ext cx="8286808" cy="2428892"/>
          </a:xfrm>
          <a:prstGeom prst="rect">
            <a:avLst/>
          </a:prstGeom>
          <a:noFill/>
          <a:ln w="9525">
            <a:noFill/>
            <a:round/>
            <a:headEnd/>
            <a:tailEnd/>
          </a:ln>
        </p:spPr>
        <p:txBody>
          <a:bodyPr/>
          <a:lstStyle/>
          <a:p>
            <a:pPr>
              <a:spcBef>
                <a:spcPts val="700"/>
              </a:spcBef>
            </a:pPr>
            <a:r>
              <a:rPr lang="de-DE" dirty="0">
                <a:solidFill>
                  <a:schemeClr val="tx1"/>
                </a:solidFill>
                <a:latin typeface="Times New Roman" pitchFamily="18" charset="0"/>
                <a:ea typeface="黑体" pitchFamily="49" charset="-122"/>
              </a:rPr>
              <a:t>                                                                                   </a:t>
            </a:r>
          </a:p>
          <a:p>
            <a:pPr>
              <a:spcBef>
                <a:spcPts val="700"/>
              </a:spcBef>
            </a:pPr>
            <a:endParaRPr lang="de-DE" dirty="0">
              <a:solidFill>
                <a:schemeClr val="tx1"/>
              </a:solidFill>
              <a:latin typeface="Times New Roman" pitchFamily="18" charset="0"/>
              <a:ea typeface="黑体" pitchFamily="49" charset="-122"/>
            </a:endParaRPr>
          </a:p>
          <a:p>
            <a:pPr>
              <a:spcBef>
                <a:spcPts val="700"/>
              </a:spcBef>
            </a:pPr>
            <a:r>
              <a:rPr lang="zh-CN" altLang="en-US" dirty="0">
                <a:solidFill>
                  <a:schemeClr val="tx1"/>
                </a:solidFill>
                <a:latin typeface="Times New Roman" pitchFamily="18" charset="0"/>
                <a:ea typeface="黑体" pitchFamily="49" charset="-122"/>
              </a:rPr>
              <a:t>上面给出了一个标准的词项</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文档矩阵，为简单起见，这里使用了布尔矩阵。</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26</a:t>
            </a:fld>
            <a:endParaRPr lang="en-US" dirty="0"/>
          </a:p>
        </p:txBody>
      </p:sp>
      <p:pic>
        <p:nvPicPr>
          <p:cNvPr id="8" name="Picture 7" descr="1806.png"/>
          <p:cNvPicPr>
            <a:picLocks noChangeAspect="1"/>
          </p:cNvPicPr>
          <p:nvPr/>
        </p:nvPicPr>
        <p:blipFill>
          <a:blip r:embed="rId3" cstate="print"/>
          <a:stretch>
            <a:fillRect/>
          </a:stretch>
        </p:blipFill>
        <p:spPr>
          <a:xfrm>
            <a:off x="785786" y="2071678"/>
            <a:ext cx="4289953" cy="221457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46" y="12700"/>
            <a:ext cx="9358378" cy="1403350"/>
          </a:xfrm>
          <a:prstGeom prst="rect">
            <a:avLst/>
          </a:prstGeom>
          <a:noFill/>
          <a:ln w="9525">
            <a:noFill/>
            <a:round/>
            <a:headEnd/>
            <a:tailEnd/>
          </a:ln>
        </p:spPr>
        <p:txBody>
          <a:bodyPr anchor="b"/>
          <a:lstStyle/>
          <a:p>
            <a:pPr lvl="1">
              <a:spcBef>
                <a:spcPts val="700"/>
              </a:spcBef>
              <a:buClr>
                <a:srgbClr val="336699"/>
              </a:buClr>
            </a:pPr>
            <a:r>
              <a:rPr lang="zh-CN" altLang="en-US" sz="3400" dirty="0">
                <a:solidFill>
                  <a:schemeClr val="tx1"/>
                </a:solidFill>
                <a:latin typeface="Times New Roman" pitchFamily="18" charset="0"/>
                <a:ea typeface="黑体" pitchFamily="49" charset="-122"/>
              </a:rPr>
              <a:t>例子</a:t>
            </a:r>
            <a:r>
              <a:rPr lang="en-US" sz="3400" i="1" dirty="0">
                <a:solidFill>
                  <a:schemeClr val="tx1"/>
                </a:solidFill>
                <a:latin typeface="Times New Roman" pitchFamily="18" charset="0"/>
                <a:ea typeface="黑体" pitchFamily="49" charset="-122"/>
              </a:rPr>
              <a:t> C </a:t>
            </a:r>
            <a:r>
              <a:rPr lang="en-US" sz="3400" dirty="0">
                <a:solidFill>
                  <a:schemeClr val="tx1"/>
                </a:solidFill>
                <a:latin typeface="Times New Roman" pitchFamily="18" charset="0"/>
                <a:ea typeface="黑体" pitchFamily="49" charset="-122"/>
              </a:rPr>
              <a:t>= </a:t>
            </a:r>
            <a:r>
              <a:rPr lang="en-US" sz="3400" i="1" dirty="0">
                <a:solidFill>
                  <a:schemeClr val="tx1"/>
                </a:solidFill>
                <a:latin typeface="Times New Roman" pitchFamily="18" charset="0"/>
                <a:ea typeface="黑体" pitchFamily="49" charset="-122"/>
              </a:rPr>
              <a:t>U</a:t>
            </a:r>
            <a:r>
              <a:rPr lang="el-GR" sz="3400" dirty="0">
                <a:solidFill>
                  <a:schemeClr val="tx1"/>
                </a:solidFill>
                <a:latin typeface="Times New Roman" pitchFamily="18" charset="0"/>
                <a:ea typeface="黑体" pitchFamily="49" charset="-122"/>
                <a:cs typeface="Times New Roman" pitchFamily="18" charset="0"/>
              </a:rPr>
              <a:t>Σ</a:t>
            </a:r>
            <a:r>
              <a:rPr lang="en-US" sz="3400" i="1" dirty="0">
                <a:solidFill>
                  <a:schemeClr val="tx1"/>
                </a:solidFill>
                <a:latin typeface="Times New Roman" pitchFamily="18" charset="0"/>
                <a:ea typeface="黑体" pitchFamily="49" charset="-122"/>
              </a:rPr>
              <a:t>V</a:t>
            </a:r>
            <a:r>
              <a:rPr lang="en-US" sz="3400" i="1" baseline="30000" dirty="0">
                <a:solidFill>
                  <a:schemeClr val="tx1"/>
                </a:solidFill>
                <a:latin typeface="Times New Roman" pitchFamily="18" charset="0"/>
                <a:ea typeface="黑体" pitchFamily="49" charset="-122"/>
              </a:rPr>
              <a:t>T</a:t>
            </a:r>
            <a:r>
              <a:rPr lang="en-US" sz="3400" dirty="0">
                <a:solidFill>
                  <a:schemeClr val="tx1"/>
                </a:solidFill>
                <a:latin typeface="Times New Roman" pitchFamily="18" charset="0"/>
                <a:ea typeface="黑体" pitchFamily="49" charset="-122"/>
              </a:rPr>
              <a:t> : </a:t>
            </a:r>
            <a:r>
              <a:rPr lang="zh-CN" altLang="en-US" sz="3400" dirty="0">
                <a:solidFill>
                  <a:schemeClr val="tx1"/>
                </a:solidFill>
                <a:latin typeface="Times New Roman" pitchFamily="18" charset="0"/>
                <a:ea typeface="黑体" pitchFamily="49" charset="-122"/>
              </a:rPr>
              <a:t>矩阵</a:t>
            </a:r>
            <a:r>
              <a:rPr lang="en-US" sz="3400" i="1" dirty="0">
                <a:solidFill>
                  <a:schemeClr val="tx1"/>
                </a:solidFill>
                <a:latin typeface="Times New Roman" pitchFamily="18" charset="0"/>
                <a:ea typeface="黑体" pitchFamily="49" charset="-122"/>
              </a:rPr>
              <a:t>U</a:t>
            </a:r>
            <a:endParaRPr lang="de-DE" sz="3400" i="1"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2857496"/>
            <a:ext cx="8286808" cy="3286148"/>
          </a:xfrm>
          <a:prstGeom prst="rect">
            <a:avLst/>
          </a:prstGeom>
          <a:noFill/>
          <a:ln w="9525">
            <a:noFill/>
            <a:round/>
            <a:headEnd/>
            <a:tailEnd/>
          </a:ln>
        </p:spPr>
        <p:txBody>
          <a:bodyPr/>
          <a:lstStyle/>
          <a:p>
            <a:r>
              <a:rPr lang="de-DE" dirty="0">
                <a:solidFill>
                  <a:schemeClr val="tx1"/>
                </a:solidFill>
                <a:latin typeface="Times New Roman" pitchFamily="18" charset="0"/>
                <a:ea typeface="黑体" pitchFamily="49" charset="-122"/>
              </a:rPr>
              <a:t>                                                            </a:t>
            </a:r>
            <a:r>
              <a:rPr lang="en-US" dirty="0">
                <a:solidFill>
                  <a:schemeClr val="tx1"/>
                </a:solidFill>
                <a:latin typeface="Times New Roman" pitchFamily="18" charset="0"/>
                <a:ea typeface="黑体" pitchFamily="49" charset="-122"/>
              </a:rPr>
              <a:t>                  </a:t>
            </a:r>
          </a:p>
          <a:p>
            <a:endParaRPr lang="en-US" dirty="0">
              <a:solidFill>
                <a:schemeClr val="tx1"/>
              </a:solidFill>
              <a:latin typeface="Times New Roman" pitchFamily="18" charset="0"/>
              <a:ea typeface="黑体" pitchFamily="49" charset="-122"/>
            </a:endParaRPr>
          </a:p>
          <a:p>
            <a:r>
              <a:rPr lang="zh-CN" altLang="en-US" dirty="0">
                <a:solidFill>
                  <a:schemeClr val="tx1"/>
                </a:solidFill>
                <a:latin typeface="Times New Roman" pitchFamily="18" charset="0"/>
                <a:ea typeface="黑体" pitchFamily="49" charset="-122"/>
                <a:cs typeface="Times New Roman" pitchFamily="18" charset="0"/>
              </a:rPr>
              <a:t>每个词项对应一行，每个</a:t>
            </a:r>
            <a:r>
              <a:rPr lang="en-US" altLang="zh-CN" i="1" dirty="0">
                <a:solidFill>
                  <a:schemeClr val="tx1"/>
                </a:solidFill>
                <a:latin typeface="Times New Roman" pitchFamily="18" charset="0"/>
                <a:ea typeface="黑体" pitchFamily="49" charset="-122"/>
                <a:cs typeface="Times New Roman" pitchFamily="18" charset="0"/>
              </a:rPr>
              <a:t>min</a:t>
            </a:r>
            <a:r>
              <a:rPr lang="en-US" altLang="zh-CN" dirty="0">
                <a:solidFill>
                  <a:schemeClr val="tx1"/>
                </a:solidFill>
                <a:latin typeface="Times New Roman" pitchFamily="18" charset="0"/>
                <a:ea typeface="黑体" pitchFamily="49" charset="-122"/>
                <a:cs typeface="Times New Roman" pitchFamily="18" charset="0"/>
              </a:rPr>
              <a:t>(</a:t>
            </a:r>
            <a:r>
              <a:rPr lang="en-US" altLang="zh-CN" i="1" dirty="0">
                <a:solidFill>
                  <a:schemeClr val="tx1"/>
                </a:solidFill>
                <a:latin typeface="Times New Roman" pitchFamily="18" charset="0"/>
                <a:ea typeface="黑体" pitchFamily="49" charset="-122"/>
                <a:cs typeface="Times New Roman" pitchFamily="18" charset="0"/>
              </a:rPr>
              <a:t>M</a:t>
            </a:r>
            <a:r>
              <a:rPr lang="en-US" altLang="zh-CN" dirty="0">
                <a:solidFill>
                  <a:schemeClr val="tx1"/>
                </a:solidFill>
                <a:latin typeface="Times New Roman" pitchFamily="18" charset="0"/>
                <a:ea typeface="黑体" pitchFamily="49" charset="-122"/>
                <a:cs typeface="Times New Roman" pitchFamily="18" charset="0"/>
              </a:rPr>
              <a:t>,</a:t>
            </a:r>
            <a:r>
              <a:rPr lang="en-US" altLang="zh-CN" i="1" dirty="0">
                <a:solidFill>
                  <a:schemeClr val="tx1"/>
                </a:solidFill>
                <a:latin typeface="Times New Roman" pitchFamily="18" charset="0"/>
                <a:ea typeface="黑体" pitchFamily="49" charset="-122"/>
                <a:cs typeface="Times New Roman" pitchFamily="18" charset="0"/>
              </a:rPr>
              <a:t>N</a:t>
            </a:r>
            <a:r>
              <a:rPr lang="en-US" altLang="zh-CN" dirty="0">
                <a:solidFill>
                  <a:schemeClr val="tx1"/>
                </a:solidFill>
                <a:latin typeface="Times New Roman" pitchFamily="18" charset="0"/>
                <a:ea typeface="黑体" pitchFamily="49" charset="-122"/>
                <a:cs typeface="Times New Roman" pitchFamily="18" charset="0"/>
              </a:rPr>
              <a:t>)</a:t>
            </a:r>
            <a:r>
              <a:rPr lang="zh-CN" altLang="en-US" dirty="0">
                <a:solidFill>
                  <a:schemeClr val="tx1"/>
                </a:solidFill>
                <a:latin typeface="Times New Roman" pitchFamily="18" charset="0"/>
                <a:ea typeface="黑体" pitchFamily="49" charset="-122"/>
                <a:cs typeface="Times New Roman" pitchFamily="18" charset="0"/>
              </a:rPr>
              <a:t>对应一列，其中</a:t>
            </a:r>
            <a:r>
              <a:rPr lang="en-US" i="1" dirty="0">
                <a:solidFill>
                  <a:schemeClr val="tx1"/>
                </a:solidFill>
                <a:latin typeface="Times New Roman" pitchFamily="18" charset="0"/>
                <a:ea typeface="黑体" pitchFamily="49" charset="-122"/>
                <a:cs typeface="Times New Roman" pitchFamily="18" charset="0"/>
              </a:rPr>
              <a:t>M</a:t>
            </a:r>
            <a:r>
              <a:rPr lang="zh-CN" altLang="en-US" dirty="0">
                <a:solidFill>
                  <a:schemeClr val="tx1"/>
                </a:solidFill>
                <a:latin typeface="Times New Roman" pitchFamily="18" charset="0"/>
                <a:ea typeface="黑体" pitchFamily="49" charset="-122"/>
                <a:cs typeface="Times New Roman" pitchFamily="18" charset="0"/>
              </a:rPr>
              <a:t>为词项的数目，</a:t>
            </a:r>
            <a:r>
              <a:rPr lang="en-US" altLang="zh-CN" i="1" dirty="0">
                <a:solidFill>
                  <a:schemeClr val="tx1"/>
                </a:solidFill>
                <a:latin typeface="Times New Roman" pitchFamily="18" charset="0"/>
                <a:ea typeface="黑体" pitchFamily="49" charset="-122"/>
                <a:cs typeface="Times New Roman" pitchFamily="18" charset="0"/>
              </a:rPr>
              <a:t>N</a:t>
            </a:r>
            <a:r>
              <a:rPr lang="zh-CN" altLang="en-US" dirty="0">
                <a:solidFill>
                  <a:schemeClr val="tx1"/>
                </a:solidFill>
                <a:latin typeface="Times New Roman" pitchFamily="18" charset="0"/>
                <a:ea typeface="黑体" pitchFamily="49" charset="-122"/>
                <a:cs typeface="Times New Roman" pitchFamily="18" charset="0"/>
              </a:rPr>
              <a:t>是文档的数目。</a:t>
            </a:r>
            <a:r>
              <a:rPr lang="en-US" dirty="0">
                <a:solidFill>
                  <a:schemeClr val="tx1"/>
                </a:solidFill>
                <a:latin typeface="Times New Roman" pitchFamily="18" charset="0"/>
                <a:ea typeface="黑体" pitchFamily="49" charset="-122"/>
                <a:cs typeface="Times New Roman" pitchFamily="18" charset="0"/>
              </a:rPr>
              <a:t> </a:t>
            </a:r>
            <a:r>
              <a:rPr lang="zh-CN" altLang="en-US" dirty="0">
                <a:solidFill>
                  <a:schemeClr val="tx1"/>
                </a:solidFill>
                <a:latin typeface="Times New Roman" pitchFamily="18" charset="0"/>
                <a:ea typeface="黑体" pitchFamily="49" charset="-122"/>
                <a:cs typeface="Times New Roman" pitchFamily="18" charset="0"/>
              </a:rPr>
              <a:t>这是个正交矩阵：</a:t>
            </a:r>
            <a:endParaRPr lang="en-US" dirty="0">
              <a:solidFill>
                <a:schemeClr val="tx1"/>
              </a:solidFill>
              <a:latin typeface="Times New Roman" pitchFamily="18" charset="0"/>
              <a:ea typeface="黑体" pitchFamily="49" charset="-122"/>
              <a:cs typeface="Times New Roman" pitchFamily="18" charset="0"/>
            </a:endParaRPr>
          </a:p>
          <a:p>
            <a:pPr marL="514350" indent="-514350">
              <a:buAutoNum type="romanLcParenBoth"/>
            </a:pPr>
            <a:r>
              <a:rPr lang="zh-CN" altLang="en-US" dirty="0">
                <a:solidFill>
                  <a:schemeClr val="tx1"/>
                </a:solidFill>
                <a:latin typeface="Times New Roman" pitchFamily="18" charset="0"/>
                <a:ea typeface="黑体" pitchFamily="49" charset="-122"/>
                <a:cs typeface="Times New Roman" pitchFamily="18" charset="0"/>
              </a:rPr>
              <a:t>列向量都是单位向量；</a:t>
            </a:r>
            <a:r>
              <a:rPr lang="en-US" dirty="0">
                <a:solidFill>
                  <a:schemeClr val="tx1"/>
                </a:solidFill>
                <a:latin typeface="Times New Roman" pitchFamily="18" charset="0"/>
                <a:ea typeface="黑体" pitchFamily="49" charset="-122"/>
                <a:cs typeface="Times New Roman" pitchFamily="18" charset="0"/>
              </a:rPr>
              <a:t> </a:t>
            </a:r>
          </a:p>
          <a:p>
            <a:pPr marL="514350" indent="-514350">
              <a:buAutoNum type="romanLcParenBoth"/>
            </a:pPr>
            <a:r>
              <a:rPr lang="zh-CN" altLang="en-US" dirty="0">
                <a:solidFill>
                  <a:schemeClr val="tx1"/>
                </a:solidFill>
                <a:latin typeface="Times New Roman" pitchFamily="18" charset="0"/>
                <a:ea typeface="黑体" pitchFamily="49" charset="-122"/>
                <a:cs typeface="Times New Roman" pitchFamily="18" charset="0"/>
              </a:rPr>
              <a:t>任意两个列向量之间都是互相正交的。可以想象这些列向量分别代表不同的“语义”维度，比如政治、体育、经济等主题。矩阵元素</a:t>
            </a:r>
            <a:r>
              <a:rPr lang="en-US" dirty="0">
                <a:solidFill>
                  <a:schemeClr val="tx1"/>
                </a:solidFill>
                <a:latin typeface="Times New Roman" pitchFamily="18" charset="0"/>
                <a:ea typeface="黑体" pitchFamily="49" charset="-122"/>
                <a:cs typeface="Times New Roman" pitchFamily="18" charset="0"/>
              </a:rPr>
              <a:t> </a:t>
            </a:r>
            <a:r>
              <a:rPr lang="en-US" i="1" dirty="0" err="1">
                <a:solidFill>
                  <a:schemeClr val="tx1"/>
                </a:solidFill>
                <a:latin typeface="Times New Roman" pitchFamily="18" charset="0"/>
                <a:ea typeface="黑体" pitchFamily="49" charset="-122"/>
                <a:cs typeface="Times New Roman" pitchFamily="18" charset="0"/>
              </a:rPr>
              <a:t>u</a:t>
            </a:r>
            <a:r>
              <a:rPr lang="en-US" i="1" baseline="-25000" dirty="0" err="1">
                <a:solidFill>
                  <a:schemeClr val="tx1"/>
                </a:solidFill>
                <a:latin typeface="Times New Roman" pitchFamily="18" charset="0"/>
                <a:ea typeface="黑体" pitchFamily="49" charset="-122"/>
                <a:cs typeface="Times New Roman" pitchFamily="18" charset="0"/>
              </a:rPr>
              <a:t>ij</a:t>
            </a:r>
            <a:r>
              <a:rPr lang="en-US" dirty="0">
                <a:solidFill>
                  <a:schemeClr val="tx1"/>
                </a:solidFill>
                <a:latin typeface="Times New Roman" pitchFamily="18" charset="0"/>
                <a:ea typeface="黑体" pitchFamily="49" charset="-122"/>
                <a:cs typeface="Times New Roman" pitchFamily="18" charset="0"/>
              </a:rPr>
              <a:t> </a:t>
            </a:r>
            <a:r>
              <a:rPr lang="zh-CN" altLang="en-US" dirty="0">
                <a:solidFill>
                  <a:schemeClr val="tx1"/>
                </a:solidFill>
                <a:latin typeface="Times New Roman" pitchFamily="18" charset="0"/>
                <a:ea typeface="黑体" pitchFamily="49" charset="-122"/>
                <a:cs typeface="Times New Roman" pitchFamily="18" charset="0"/>
              </a:rPr>
              <a:t>给出的是词项</a:t>
            </a:r>
            <a:r>
              <a:rPr lang="en-US" altLang="zh-CN" i="1" dirty="0" err="1">
                <a:solidFill>
                  <a:schemeClr val="tx1"/>
                </a:solidFill>
                <a:latin typeface="Times New Roman" pitchFamily="18" charset="0"/>
                <a:ea typeface="黑体" pitchFamily="49" charset="-122"/>
                <a:cs typeface="Times New Roman" pitchFamily="18" charset="0"/>
              </a:rPr>
              <a:t>i</a:t>
            </a:r>
            <a:r>
              <a:rPr lang="zh-CN" altLang="en-US" dirty="0">
                <a:solidFill>
                  <a:schemeClr val="tx1"/>
                </a:solidFill>
                <a:latin typeface="Times New Roman" pitchFamily="18" charset="0"/>
                <a:ea typeface="黑体" pitchFamily="49" charset="-122"/>
                <a:cs typeface="Times New Roman" pitchFamily="18" charset="0"/>
              </a:rPr>
              <a:t>和第</a:t>
            </a:r>
            <a:r>
              <a:rPr lang="en-US" altLang="zh-CN" i="1" dirty="0">
                <a:solidFill>
                  <a:schemeClr val="tx1"/>
                </a:solidFill>
                <a:latin typeface="Times New Roman" pitchFamily="18" charset="0"/>
                <a:ea typeface="黑体" pitchFamily="49" charset="-122"/>
                <a:cs typeface="Times New Roman" pitchFamily="18" charset="0"/>
              </a:rPr>
              <a:t>j</a:t>
            </a:r>
            <a:r>
              <a:rPr lang="zh-CN" altLang="en-US" dirty="0">
                <a:solidFill>
                  <a:schemeClr val="tx1"/>
                </a:solidFill>
                <a:latin typeface="Times New Roman" pitchFamily="18" charset="0"/>
                <a:ea typeface="黑体" pitchFamily="49" charset="-122"/>
                <a:cs typeface="Times New Roman" pitchFamily="18" charset="0"/>
              </a:rPr>
              <a:t>个“语义”维度之间的关系强弱程度。</a:t>
            </a:r>
            <a:endParaRPr lang="en-US" dirty="0">
              <a:solidFill>
                <a:schemeClr val="tx1"/>
              </a:solidFill>
              <a:latin typeface="Times New Roman" pitchFamily="18" charset="0"/>
              <a:ea typeface="黑体" pitchFamily="49" charset="-122"/>
              <a:cs typeface="Times New Roman"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27</a:t>
            </a:fld>
            <a:endParaRPr lang="en-US" dirty="0"/>
          </a:p>
        </p:txBody>
      </p:sp>
      <p:pic>
        <p:nvPicPr>
          <p:cNvPr id="8" name="Picture 7" descr="1807.png"/>
          <p:cNvPicPr>
            <a:picLocks noChangeAspect="1"/>
          </p:cNvPicPr>
          <p:nvPr/>
        </p:nvPicPr>
        <p:blipFill>
          <a:blip r:embed="rId3" cstate="print"/>
          <a:stretch>
            <a:fillRect/>
          </a:stretch>
        </p:blipFill>
        <p:spPr>
          <a:xfrm>
            <a:off x="285720" y="1571612"/>
            <a:ext cx="5429396" cy="1944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46" y="12700"/>
            <a:ext cx="9358378" cy="1403350"/>
          </a:xfrm>
          <a:prstGeom prst="rect">
            <a:avLst/>
          </a:prstGeom>
          <a:noFill/>
          <a:ln w="9525">
            <a:noFill/>
            <a:round/>
            <a:headEnd/>
            <a:tailEnd/>
          </a:ln>
        </p:spPr>
        <p:txBody>
          <a:bodyPr anchor="b"/>
          <a:lstStyle/>
          <a:p>
            <a:pPr lvl="1">
              <a:spcBef>
                <a:spcPts val="700"/>
              </a:spcBef>
              <a:buClr>
                <a:srgbClr val="336699"/>
              </a:buClr>
            </a:pPr>
            <a:r>
              <a:rPr lang="zh-CN" altLang="en-US" sz="3400" dirty="0">
                <a:solidFill>
                  <a:schemeClr val="tx1"/>
                </a:solidFill>
                <a:latin typeface="Times New Roman" pitchFamily="18" charset="0"/>
                <a:ea typeface="黑体" pitchFamily="49" charset="-122"/>
              </a:rPr>
              <a:t>例子</a:t>
            </a:r>
            <a:r>
              <a:rPr lang="en-US" sz="3400" i="1" dirty="0">
                <a:solidFill>
                  <a:schemeClr val="tx1"/>
                </a:solidFill>
                <a:latin typeface="Times New Roman" pitchFamily="18" charset="0"/>
                <a:ea typeface="黑体" pitchFamily="49" charset="-122"/>
              </a:rPr>
              <a:t> C </a:t>
            </a:r>
            <a:r>
              <a:rPr lang="en-US" sz="3400" dirty="0">
                <a:solidFill>
                  <a:schemeClr val="tx1"/>
                </a:solidFill>
                <a:latin typeface="Times New Roman" pitchFamily="18" charset="0"/>
                <a:ea typeface="黑体" pitchFamily="49" charset="-122"/>
              </a:rPr>
              <a:t>= </a:t>
            </a:r>
            <a:r>
              <a:rPr lang="en-US" sz="3400" i="1" dirty="0">
                <a:solidFill>
                  <a:schemeClr val="tx1"/>
                </a:solidFill>
                <a:latin typeface="Times New Roman" pitchFamily="18" charset="0"/>
                <a:ea typeface="黑体" pitchFamily="49" charset="-122"/>
              </a:rPr>
              <a:t>U</a:t>
            </a:r>
            <a:r>
              <a:rPr lang="el-GR" sz="3400" dirty="0">
                <a:solidFill>
                  <a:schemeClr val="tx1"/>
                </a:solidFill>
                <a:latin typeface="Times New Roman" pitchFamily="18" charset="0"/>
                <a:ea typeface="黑体" pitchFamily="49" charset="-122"/>
                <a:cs typeface="Times New Roman" pitchFamily="18" charset="0"/>
              </a:rPr>
              <a:t>Σ</a:t>
            </a:r>
            <a:r>
              <a:rPr lang="en-US" sz="3400" i="1" dirty="0">
                <a:solidFill>
                  <a:schemeClr val="tx1"/>
                </a:solidFill>
                <a:latin typeface="Times New Roman" pitchFamily="18" charset="0"/>
                <a:ea typeface="黑体" pitchFamily="49" charset="-122"/>
              </a:rPr>
              <a:t>V</a:t>
            </a:r>
            <a:r>
              <a:rPr lang="en-US" sz="3400" i="1" baseline="30000" dirty="0">
                <a:solidFill>
                  <a:schemeClr val="tx1"/>
                </a:solidFill>
                <a:latin typeface="Times New Roman" pitchFamily="18" charset="0"/>
                <a:ea typeface="黑体" pitchFamily="49" charset="-122"/>
              </a:rPr>
              <a:t>T</a:t>
            </a:r>
            <a:r>
              <a:rPr lang="en-US" sz="3400" dirty="0">
                <a:solidFill>
                  <a:schemeClr val="tx1"/>
                </a:solidFill>
                <a:latin typeface="Times New Roman" pitchFamily="18" charset="0"/>
                <a:ea typeface="黑体" pitchFamily="49" charset="-122"/>
              </a:rPr>
              <a:t> : </a:t>
            </a:r>
            <a:r>
              <a:rPr lang="zh-CN" altLang="en-US" sz="3400" dirty="0">
                <a:solidFill>
                  <a:schemeClr val="tx1"/>
                </a:solidFill>
                <a:latin typeface="Times New Roman" pitchFamily="18" charset="0"/>
                <a:ea typeface="黑体" pitchFamily="49" charset="-122"/>
              </a:rPr>
              <a:t>矩阵</a:t>
            </a:r>
            <a:r>
              <a:rPr lang="en-US" sz="3400" dirty="0">
                <a:solidFill>
                  <a:schemeClr val="tx1"/>
                </a:solidFill>
                <a:latin typeface="Times New Roman" pitchFamily="18" charset="0"/>
                <a:ea typeface="黑体" pitchFamily="49" charset="-122"/>
              </a:rPr>
              <a:t> </a:t>
            </a:r>
            <a:r>
              <a:rPr lang="el-GR" sz="3400" dirty="0">
                <a:solidFill>
                  <a:schemeClr val="tx1"/>
                </a:solidFill>
                <a:latin typeface="Times New Roman" pitchFamily="18" charset="0"/>
                <a:ea typeface="黑体" pitchFamily="49" charset="-122"/>
                <a:cs typeface="Times New Roman" pitchFamily="18" charset="0"/>
              </a:rPr>
              <a:t>Σ</a:t>
            </a:r>
            <a:endParaRPr lang="de-DE"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3857628"/>
            <a:ext cx="8286808" cy="2307676"/>
          </a:xfrm>
          <a:prstGeom prst="rect">
            <a:avLst/>
          </a:prstGeom>
          <a:noFill/>
          <a:ln w="9525">
            <a:noFill/>
            <a:round/>
            <a:headEnd/>
            <a:tailEnd/>
          </a:ln>
        </p:spPr>
        <p:txBody>
          <a:bodyPr/>
          <a:lstStyle/>
          <a:p>
            <a:pPr>
              <a:spcBef>
                <a:spcPts val="700"/>
              </a:spcBef>
            </a:pPr>
            <a:r>
              <a:rPr lang="zh-CN" altLang="en-US" dirty="0">
                <a:solidFill>
                  <a:schemeClr val="tx1"/>
                </a:solidFill>
                <a:latin typeface="Times New Roman" pitchFamily="18" charset="0"/>
                <a:ea typeface="黑体" pitchFamily="49" charset="-122"/>
              </a:rPr>
              <a:t>这是个</a:t>
            </a:r>
            <a:r>
              <a:rPr lang="en-US" dirty="0">
                <a:solidFill>
                  <a:schemeClr val="tx1"/>
                </a:solidFill>
                <a:latin typeface="Times New Roman" pitchFamily="18" charset="0"/>
                <a:ea typeface="黑体" pitchFamily="49" charset="-122"/>
              </a:rPr>
              <a:t>min(</a:t>
            </a:r>
            <a:r>
              <a:rPr lang="en-US" i="1" dirty="0">
                <a:solidFill>
                  <a:schemeClr val="tx1"/>
                </a:solidFill>
                <a:latin typeface="Times New Roman" pitchFamily="18" charset="0"/>
                <a:ea typeface="黑体" pitchFamily="49" charset="-122"/>
              </a:rPr>
              <a:t>M</a:t>
            </a:r>
            <a:r>
              <a:rPr lang="en-US" dirty="0">
                <a:solidFill>
                  <a:schemeClr val="tx1"/>
                </a:solidFill>
                <a:latin typeface="Times New Roman" pitchFamily="18" charset="0"/>
                <a:ea typeface="黑体" pitchFamily="49" charset="-122"/>
              </a:rPr>
              <a:t>,</a:t>
            </a:r>
            <a:r>
              <a:rPr lang="en-US" i="1" dirty="0">
                <a:solidFill>
                  <a:schemeClr val="tx1"/>
                </a:solidFill>
                <a:latin typeface="Times New Roman" pitchFamily="18" charset="0"/>
                <a:ea typeface="黑体" pitchFamily="49" charset="-122"/>
              </a:rPr>
              <a:t>N</a:t>
            </a:r>
            <a:r>
              <a:rPr lang="en-US" dirty="0">
                <a:solidFill>
                  <a:schemeClr val="tx1"/>
                </a:solidFill>
                <a:latin typeface="Times New Roman" pitchFamily="18" charset="0"/>
                <a:ea typeface="黑体" pitchFamily="49" charset="-122"/>
              </a:rPr>
              <a:t>) × min(</a:t>
            </a:r>
            <a:r>
              <a:rPr lang="en-US" i="1" dirty="0">
                <a:solidFill>
                  <a:schemeClr val="tx1"/>
                </a:solidFill>
                <a:latin typeface="Times New Roman" pitchFamily="18" charset="0"/>
                <a:ea typeface="黑体" pitchFamily="49" charset="-122"/>
              </a:rPr>
              <a:t>M</a:t>
            </a:r>
            <a:r>
              <a:rPr lang="en-US" dirty="0">
                <a:solidFill>
                  <a:schemeClr val="tx1"/>
                </a:solidFill>
                <a:latin typeface="Times New Roman" pitchFamily="18" charset="0"/>
                <a:ea typeface="黑体" pitchFamily="49" charset="-122"/>
              </a:rPr>
              <a:t>,</a:t>
            </a:r>
            <a:r>
              <a:rPr lang="en-US" i="1" dirty="0">
                <a:solidFill>
                  <a:schemeClr val="tx1"/>
                </a:solidFill>
                <a:latin typeface="Times New Roman" pitchFamily="18" charset="0"/>
                <a:ea typeface="黑体" pitchFamily="49" charset="-122"/>
              </a:rPr>
              <a:t>N</a:t>
            </a:r>
            <a:r>
              <a:rPr lang="en-US"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的对角方阵。对角线上是矩阵</a:t>
            </a:r>
            <a:r>
              <a:rPr lang="en-US" altLang="zh-CN" dirty="0">
                <a:solidFill>
                  <a:schemeClr val="tx1"/>
                </a:solidFill>
                <a:latin typeface="Times New Roman" pitchFamily="18" charset="0"/>
                <a:ea typeface="黑体" pitchFamily="49" charset="-122"/>
              </a:rPr>
              <a:t>C</a:t>
            </a:r>
            <a:r>
              <a:rPr lang="zh-CN" altLang="en-US" dirty="0">
                <a:solidFill>
                  <a:schemeClr val="tx1"/>
                </a:solidFill>
                <a:latin typeface="Times New Roman" pitchFamily="18" charset="0"/>
                <a:ea typeface="黑体" pitchFamily="49" charset="-122"/>
              </a:rPr>
              <a:t>的奇异值。奇异值的大小度量的是相应“语义”维度的重要性。我们可以通过忽略较小的值来忽略对应的“语义”维度</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28</a:t>
            </a:fld>
            <a:endParaRPr lang="en-US" dirty="0"/>
          </a:p>
        </p:txBody>
      </p:sp>
      <p:pic>
        <p:nvPicPr>
          <p:cNvPr id="9" name="Picture 8" descr="1808.png"/>
          <p:cNvPicPr>
            <a:picLocks noChangeAspect="1"/>
          </p:cNvPicPr>
          <p:nvPr/>
        </p:nvPicPr>
        <p:blipFill>
          <a:blip r:embed="rId3" cstate="print"/>
          <a:stretch>
            <a:fillRect/>
          </a:stretch>
        </p:blipFill>
        <p:spPr>
          <a:xfrm>
            <a:off x="428596" y="1571612"/>
            <a:ext cx="4572032" cy="2176546"/>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46" y="12700"/>
            <a:ext cx="9358378" cy="1403350"/>
          </a:xfrm>
          <a:prstGeom prst="rect">
            <a:avLst/>
          </a:prstGeom>
          <a:noFill/>
          <a:ln w="9525">
            <a:noFill/>
            <a:round/>
            <a:headEnd/>
            <a:tailEnd/>
          </a:ln>
        </p:spPr>
        <p:txBody>
          <a:bodyPr anchor="b"/>
          <a:lstStyle/>
          <a:p>
            <a:pPr lvl="1">
              <a:spcBef>
                <a:spcPts val="700"/>
              </a:spcBef>
              <a:buClr>
                <a:srgbClr val="336699"/>
              </a:buClr>
            </a:pPr>
            <a:r>
              <a:rPr lang="zh-CN" altLang="en-US" sz="3400" dirty="0">
                <a:solidFill>
                  <a:schemeClr val="tx1"/>
                </a:solidFill>
                <a:latin typeface="Times New Roman" pitchFamily="18" charset="0"/>
                <a:ea typeface="黑体" pitchFamily="49" charset="-122"/>
              </a:rPr>
              <a:t>例子</a:t>
            </a:r>
            <a:r>
              <a:rPr lang="en-US" sz="3400" i="1" dirty="0">
                <a:solidFill>
                  <a:schemeClr val="tx1"/>
                </a:solidFill>
                <a:latin typeface="Times New Roman" pitchFamily="18" charset="0"/>
                <a:ea typeface="黑体" pitchFamily="49" charset="-122"/>
              </a:rPr>
              <a:t>C </a:t>
            </a:r>
            <a:r>
              <a:rPr lang="en-US" sz="3400" dirty="0">
                <a:solidFill>
                  <a:schemeClr val="tx1"/>
                </a:solidFill>
                <a:latin typeface="Times New Roman" pitchFamily="18" charset="0"/>
                <a:ea typeface="黑体" pitchFamily="49" charset="-122"/>
              </a:rPr>
              <a:t>= </a:t>
            </a:r>
            <a:r>
              <a:rPr lang="en-US" sz="3400" i="1" dirty="0">
                <a:solidFill>
                  <a:schemeClr val="tx1"/>
                </a:solidFill>
                <a:latin typeface="Times New Roman" pitchFamily="18" charset="0"/>
                <a:ea typeface="黑体" pitchFamily="49" charset="-122"/>
              </a:rPr>
              <a:t>U</a:t>
            </a:r>
            <a:r>
              <a:rPr lang="el-GR" sz="3400" dirty="0">
                <a:solidFill>
                  <a:schemeClr val="tx1"/>
                </a:solidFill>
                <a:latin typeface="Times New Roman" pitchFamily="18" charset="0"/>
                <a:ea typeface="黑体" pitchFamily="49" charset="-122"/>
                <a:cs typeface="Times New Roman" pitchFamily="18" charset="0"/>
              </a:rPr>
              <a:t>Σ</a:t>
            </a:r>
            <a:r>
              <a:rPr lang="en-US" sz="3400" i="1" dirty="0">
                <a:solidFill>
                  <a:schemeClr val="tx1"/>
                </a:solidFill>
                <a:latin typeface="Times New Roman" pitchFamily="18" charset="0"/>
                <a:ea typeface="黑体" pitchFamily="49" charset="-122"/>
              </a:rPr>
              <a:t>V</a:t>
            </a:r>
            <a:r>
              <a:rPr lang="en-US" sz="3400" i="1" baseline="30000" dirty="0">
                <a:solidFill>
                  <a:schemeClr val="tx1"/>
                </a:solidFill>
                <a:latin typeface="Times New Roman" pitchFamily="18" charset="0"/>
                <a:ea typeface="黑体" pitchFamily="49" charset="-122"/>
              </a:rPr>
              <a:t>T</a:t>
            </a:r>
            <a:r>
              <a:rPr lang="en-US" sz="3400" dirty="0">
                <a:solidFill>
                  <a:schemeClr val="tx1"/>
                </a:solidFill>
                <a:latin typeface="Times New Roman" pitchFamily="18" charset="0"/>
                <a:ea typeface="黑体" pitchFamily="49" charset="-122"/>
              </a:rPr>
              <a:t> : </a:t>
            </a:r>
            <a:r>
              <a:rPr lang="zh-CN" altLang="en-US" sz="3400" dirty="0">
                <a:solidFill>
                  <a:schemeClr val="tx1"/>
                </a:solidFill>
                <a:latin typeface="Times New Roman" pitchFamily="18" charset="0"/>
                <a:ea typeface="黑体" pitchFamily="49" charset="-122"/>
              </a:rPr>
              <a:t>矩阵</a:t>
            </a:r>
            <a:r>
              <a:rPr lang="en-US" sz="3600" i="1" dirty="0">
                <a:solidFill>
                  <a:schemeClr val="tx1"/>
                </a:solidFill>
                <a:latin typeface="Times New Roman" pitchFamily="18" charset="0"/>
                <a:ea typeface="黑体" pitchFamily="49" charset="-122"/>
              </a:rPr>
              <a:t>V</a:t>
            </a:r>
            <a:r>
              <a:rPr lang="en-US" sz="3600" i="1" baseline="30000" dirty="0">
                <a:solidFill>
                  <a:schemeClr val="tx1"/>
                </a:solidFill>
                <a:latin typeface="Times New Roman" pitchFamily="18" charset="0"/>
                <a:ea typeface="黑体" pitchFamily="49" charset="-122"/>
              </a:rPr>
              <a:t>T</a:t>
            </a:r>
            <a:endParaRPr lang="de-DE" sz="3400" i="1" baseline="300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3356992"/>
            <a:ext cx="8286808" cy="3286148"/>
          </a:xfrm>
          <a:prstGeom prst="rect">
            <a:avLst/>
          </a:prstGeom>
          <a:noFill/>
          <a:ln w="9525">
            <a:noFill/>
            <a:round/>
            <a:headEnd/>
            <a:tailEnd/>
          </a:ln>
        </p:spPr>
        <p:txBody>
          <a:bodyPr/>
          <a:lstStyle/>
          <a:p>
            <a:r>
              <a:rPr lang="zh-CN" altLang="en-US" dirty="0">
                <a:solidFill>
                  <a:schemeClr val="tx1"/>
                </a:solidFill>
                <a:latin typeface="Times New Roman" pitchFamily="18" charset="0"/>
                <a:ea typeface="黑体" pitchFamily="49" charset="-122"/>
              </a:rPr>
              <a:t>每篇文档对应一列，每</a:t>
            </a:r>
            <a:r>
              <a:rPr lang="en-US" dirty="0">
                <a:solidFill>
                  <a:schemeClr val="tx1"/>
                </a:solidFill>
                <a:latin typeface="Times New Roman" pitchFamily="18" charset="0"/>
                <a:ea typeface="黑体" pitchFamily="49" charset="-122"/>
              </a:rPr>
              <a:t> min(</a:t>
            </a:r>
            <a:r>
              <a:rPr lang="en-US" i="1" dirty="0">
                <a:solidFill>
                  <a:schemeClr val="tx1"/>
                </a:solidFill>
                <a:latin typeface="Times New Roman" pitchFamily="18" charset="0"/>
                <a:ea typeface="黑体" pitchFamily="49" charset="-122"/>
              </a:rPr>
              <a:t>M</a:t>
            </a:r>
            <a:r>
              <a:rPr lang="en-US" dirty="0">
                <a:solidFill>
                  <a:schemeClr val="tx1"/>
                </a:solidFill>
                <a:latin typeface="Times New Roman" pitchFamily="18" charset="0"/>
                <a:ea typeface="黑体" pitchFamily="49" charset="-122"/>
              </a:rPr>
              <a:t>,</a:t>
            </a:r>
            <a:r>
              <a:rPr lang="en-US" i="1" dirty="0">
                <a:solidFill>
                  <a:schemeClr val="tx1"/>
                </a:solidFill>
                <a:latin typeface="Times New Roman" pitchFamily="18" charset="0"/>
                <a:ea typeface="黑体" pitchFamily="49" charset="-122"/>
              </a:rPr>
              <a:t>N</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对应一行。同样，这也是一个正交矩阵：</a:t>
            </a:r>
            <a:endParaRPr lang="en-US" altLang="zh-CN" dirty="0">
              <a:solidFill>
                <a:schemeClr val="tx1"/>
              </a:solidFill>
              <a:latin typeface="Times New Roman" pitchFamily="18" charset="0"/>
              <a:ea typeface="黑体" pitchFamily="49" charset="-122"/>
            </a:endParaRPr>
          </a:p>
          <a:p>
            <a:r>
              <a:rPr lang="en-US" dirty="0">
                <a:solidFill>
                  <a:schemeClr val="tx1"/>
                </a:solidFill>
                <a:latin typeface="Times New Roman" pitchFamily="18" charset="0"/>
                <a:ea typeface="黑体" pitchFamily="49" charset="-122"/>
              </a:rPr>
              <a:t> (</a:t>
            </a:r>
            <a:r>
              <a:rPr lang="en-US" dirty="0" err="1">
                <a:solidFill>
                  <a:schemeClr val="tx1"/>
                </a:solidFill>
                <a:latin typeface="Times New Roman" pitchFamily="18" charset="0"/>
                <a:ea typeface="黑体" pitchFamily="49" charset="-122"/>
              </a:rPr>
              <a:t>i</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每个行向量都是单位向量；</a:t>
            </a:r>
            <a:endParaRPr lang="en-US" altLang="zh-CN" dirty="0">
              <a:solidFill>
                <a:schemeClr val="tx1"/>
              </a:solidFill>
              <a:latin typeface="Times New Roman" pitchFamily="18" charset="0"/>
              <a:ea typeface="黑体" pitchFamily="49" charset="-122"/>
            </a:endParaRPr>
          </a:p>
          <a:p>
            <a:r>
              <a:rPr lang="en-US" dirty="0">
                <a:solidFill>
                  <a:schemeClr val="tx1"/>
                </a:solidFill>
                <a:latin typeface="Times New Roman" pitchFamily="18" charset="0"/>
                <a:ea typeface="黑体" pitchFamily="49" charset="-122"/>
              </a:rPr>
              <a:t> (ii) </a:t>
            </a:r>
            <a:r>
              <a:rPr lang="zh-CN" altLang="en-US" dirty="0">
                <a:solidFill>
                  <a:schemeClr val="tx1"/>
                </a:solidFill>
                <a:latin typeface="Times New Roman" pitchFamily="18" charset="0"/>
                <a:ea typeface="黑体" pitchFamily="49" charset="-122"/>
              </a:rPr>
              <a:t>任意两个行向量之间都是正交的；</a:t>
            </a:r>
            <a:endParaRPr lang="en-US" altLang="zh-CN"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r>
              <a:rPr lang="zh-CN" altLang="en-US" dirty="0">
                <a:solidFill>
                  <a:schemeClr val="tx1"/>
                </a:solidFill>
                <a:latin typeface="Times New Roman" pitchFamily="18" charset="0"/>
                <a:ea typeface="黑体" pitchFamily="49" charset="-122"/>
              </a:rPr>
              <a:t>同样每个行向量代表的是一个语义维度，矩阵元素</a:t>
            </a:r>
            <a:r>
              <a:rPr lang="en-US" i="1" dirty="0" err="1">
                <a:solidFill>
                  <a:schemeClr val="tx1"/>
                </a:solidFill>
                <a:latin typeface="Times New Roman" pitchFamily="18" charset="0"/>
                <a:ea typeface="黑体" pitchFamily="49" charset="-122"/>
              </a:rPr>
              <a:t>v</a:t>
            </a:r>
            <a:r>
              <a:rPr lang="en-US" i="1" baseline="-25000" dirty="0" err="1">
                <a:solidFill>
                  <a:schemeClr val="tx1"/>
                </a:solidFill>
                <a:latin typeface="Times New Roman" pitchFamily="18" charset="0"/>
                <a:ea typeface="黑体" pitchFamily="49" charset="-122"/>
              </a:rPr>
              <a:t>ij</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代表的是文档</a:t>
            </a:r>
            <a:r>
              <a:rPr lang="en-US" dirty="0">
                <a:solidFill>
                  <a:schemeClr val="tx1"/>
                </a:solidFill>
                <a:latin typeface="Times New Roman" pitchFamily="18" charset="0"/>
                <a:ea typeface="黑体" pitchFamily="49" charset="-122"/>
              </a:rPr>
              <a:t> </a:t>
            </a:r>
            <a:r>
              <a:rPr lang="en-US" i="1" dirty="0" err="1">
                <a:solidFill>
                  <a:schemeClr val="tx1"/>
                </a:solidFill>
                <a:latin typeface="Times New Roman" pitchFamily="18" charset="0"/>
                <a:ea typeface="黑体" pitchFamily="49" charset="-122"/>
              </a:rPr>
              <a:t>i</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和语义维度</a:t>
            </a:r>
            <a:r>
              <a:rPr lang="en-US" altLang="zh-CN" i="1" dirty="0">
                <a:solidFill>
                  <a:schemeClr val="tx1"/>
                </a:solidFill>
                <a:latin typeface="Times New Roman" pitchFamily="18" charset="0"/>
                <a:ea typeface="黑体" pitchFamily="49" charset="-122"/>
              </a:rPr>
              <a:t>j</a:t>
            </a:r>
            <a:r>
              <a:rPr lang="zh-CN" altLang="en-US" dirty="0">
                <a:solidFill>
                  <a:schemeClr val="tx1"/>
                </a:solidFill>
                <a:latin typeface="Times New Roman" pitchFamily="18" charset="0"/>
                <a:ea typeface="黑体" pitchFamily="49" charset="-122"/>
              </a:rPr>
              <a:t>的关系强弱程度</a:t>
            </a:r>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29</a:t>
            </a:fld>
            <a:endParaRPr lang="en-US" dirty="0"/>
          </a:p>
        </p:txBody>
      </p:sp>
      <p:pic>
        <p:nvPicPr>
          <p:cNvPr id="8" name="Picture 7" descr="1809.png"/>
          <p:cNvPicPr>
            <a:picLocks noChangeAspect="1"/>
          </p:cNvPicPr>
          <p:nvPr/>
        </p:nvPicPr>
        <p:blipFill>
          <a:blip r:embed="rId3" cstate="print"/>
          <a:stretch>
            <a:fillRect/>
          </a:stretch>
        </p:blipFill>
        <p:spPr>
          <a:xfrm>
            <a:off x="433643" y="1500174"/>
            <a:ext cx="5638555" cy="180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3</a:t>
            </a:fld>
            <a:endParaRPr lang="en-US" dirty="0"/>
          </a:p>
        </p:txBody>
      </p:sp>
      <p:sp>
        <p:nvSpPr>
          <p:cNvPr id="80899" name="Text Box 3"/>
          <p:cNvSpPr txBox="1">
            <a:spLocks noChangeArrowheads="1"/>
          </p:cNvSpPr>
          <p:nvPr/>
        </p:nvSpPr>
        <p:spPr bwMode="auto">
          <a:xfrm>
            <a:off x="138113" y="2203474"/>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a:solidFill>
                  <a:srgbClr val="336699"/>
                </a:solidFill>
                <a:latin typeface="Times New Roman" pitchFamily="18" charset="0"/>
                <a:ea typeface="黑体" pitchFamily="49" charset="-122"/>
              </a:rPr>
              <a:t>上一讲回顾</a:t>
            </a:r>
            <a:endParaRPr lang="en-US" altLang="zh-CN"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a:solidFill>
                  <a:schemeClr val="accent1">
                    <a:lumMod val="40000"/>
                    <a:lumOff val="60000"/>
                  </a:schemeClr>
                </a:solidFill>
                <a:latin typeface="Times New Roman" pitchFamily="18" charset="0"/>
                <a:ea typeface="黑体" pitchFamily="49" charset="-122"/>
              </a:rPr>
              <a:t>隐性语义索引</a:t>
            </a:r>
            <a:r>
              <a:rPr lang="en-US" sz="3000" dirty="0">
                <a:solidFill>
                  <a:schemeClr val="accent1">
                    <a:lumMod val="40000"/>
                    <a:lumOff val="60000"/>
                  </a:schemeClr>
                </a:solidFill>
                <a:latin typeface="Times New Roman" pitchFamily="18" charset="0"/>
                <a:ea typeface="黑体" pitchFamily="49" charset="-122"/>
              </a:rPr>
              <a:t> </a:t>
            </a:r>
          </a:p>
          <a:p>
            <a:pPr marL="514350" indent="-514350">
              <a:lnSpc>
                <a:spcPct val="150000"/>
              </a:lnSpc>
              <a:spcBef>
                <a:spcPts val="700"/>
              </a:spcBef>
              <a:buClr>
                <a:srgbClr val="336699"/>
              </a:buClr>
              <a:buSzPct val="7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a:solidFill>
                  <a:schemeClr val="accent1">
                    <a:lumMod val="40000"/>
                    <a:lumOff val="60000"/>
                  </a:schemeClr>
                </a:solidFill>
                <a:latin typeface="Times New Roman" pitchFamily="18" charset="0"/>
                <a:ea typeface="黑体" pitchFamily="49" charset="-122"/>
              </a:rPr>
              <a:t>空间降维处理</a:t>
            </a:r>
            <a:endParaRPr lang="en-US" sz="3000" dirty="0">
              <a:solidFill>
                <a:schemeClr val="accent1">
                  <a:lumMod val="40000"/>
                  <a:lumOff val="6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chemeClr val="accent1">
                    <a:lumMod val="40000"/>
                    <a:lumOff val="60000"/>
                  </a:schemeClr>
                </a:solidFill>
                <a:latin typeface="Times New Roman" pitchFamily="18" charset="0"/>
                <a:ea typeface="黑体" pitchFamily="49" charset="-122"/>
              </a:rPr>
              <a:t>LSI </a:t>
            </a:r>
            <a:r>
              <a:rPr lang="zh-CN" altLang="en-US" sz="3000" dirty="0">
                <a:solidFill>
                  <a:schemeClr val="accent1">
                    <a:lumMod val="40000"/>
                    <a:lumOff val="60000"/>
                  </a:schemeClr>
                </a:solidFill>
                <a:latin typeface="Times New Roman" pitchFamily="18" charset="0"/>
                <a:ea typeface="黑体" pitchFamily="49" charset="-122"/>
              </a:rPr>
              <a:t>在</a:t>
            </a:r>
            <a:r>
              <a:rPr lang="en-US" altLang="zh-CN" sz="3000" dirty="0">
                <a:solidFill>
                  <a:schemeClr val="accent1">
                    <a:lumMod val="40000"/>
                    <a:lumOff val="60000"/>
                  </a:schemeClr>
                </a:solidFill>
                <a:latin typeface="Times New Roman" pitchFamily="18" charset="0"/>
                <a:ea typeface="黑体" pitchFamily="49" charset="-122"/>
              </a:rPr>
              <a:t>IR</a:t>
            </a:r>
            <a:r>
              <a:rPr lang="zh-CN" altLang="en-US" sz="3000" dirty="0">
                <a:solidFill>
                  <a:schemeClr val="accent1">
                    <a:lumMod val="40000"/>
                    <a:lumOff val="60000"/>
                  </a:schemeClr>
                </a:solidFill>
                <a:latin typeface="Times New Roman" pitchFamily="18" charset="0"/>
                <a:ea typeface="黑体" pitchFamily="49" charset="-122"/>
              </a:rPr>
              <a:t>中的应用</a:t>
            </a:r>
            <a:endParaRPr lang="en-US" sz="3000" dirty="0">
              <a:solidFill>
                <a:schemeClr val="accent1">
                  <a:lumMod val="40000"/>
                  <a:lumOff val="6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a:solidFill>
                <a:srgbClr val="336699"/>
              </a:solidFill>
              <a:latin typeface="Times New Roman" pitchFamily="18" charset="0"/>
              <a:ea typeface="黑体" pitchFamily="49"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46" y="12700"/>
            <a:ext cx="9358378" cy="1403350"/>
          </a:xfrm>
          <a:prstGeom prst="rect">
            <a:avLst/>
          </a:prstGeom>
          <a:noFill/>
          <a:ln w="9525">
            <a:noFill/>
            <a:round/>
            <a:headEnd/>
            <a:tailEnd/>
          </a:ln>
        </p:spPr>
        <p:txBody>
          <a:bodyPr anchor="b"/>
          <a:lstStyle/>
          <a:p>
            <a:pPr lvl="1">
              <a:spcBef>
                <a:spcPts val="700"/>
              </a:spcBef>
              <a:buClr>
                <a:srgbClr val="336699"/>
              </a:buClr>
            </a:pPr>
            <a:r>
              <a:rPr lang="zh-CN" altLang="en-US" sz="3400" dirty="0">
                <a:solidFill>
                  <a:schemeClr val="tx1"/>
                </a:solidFill>
                <a:latin typeface="Times New Roman" pitchFamily="18" charset="0"/>
                <a:ea typeface="黑体" pitchFamily="49" charset="-122"/>
              </a:rPr>
              <a:t>例子</a:t>
            </a:r>
            <a:r>
              <a:rPr lang="en-US" sz="3400" i="1" dirty="0">
                <a:solidFill>
                  <a:schemeClr val="tx1"/>
                </a:solidFill>
                <a:latin typeface="Times New Roman" pitchFamily="18" charset="0"/>
                <a:ea typeface="黑体" pitchFamily="49" charset="-122"/>
              </a:rPr>
              <a:t> C </a:t>
            </a:r>
            <a:r>
              <a:rPr lang="en-US" sz="3400" dirty="0">
                <a:solidFill>
                  <a:schemeClr val="tx1"/>
                </a:solidFill>
                <a:latin typeface="Times New Roman" pitchFamily="18" charset="0"/>
                <a:ea typeface="黑体" pitchFamily="49" charset="-122"/>
              </a:rPr>
              <a:t>= </a:t>
            </a:r>
            <a:r>
              <a:rPr lang="en-US" sz="3400" i="1" dirty="0">
                <a:solidFill>
                  <a:schemeClr val="tx1"/>
                </a:solidFill>
                <a:latin typeface="Times New Roman" pitchFamily="18" charset="0"/>
                <a:ea typeface="黑体" pitchFamily="49" charset="-122"/>
              </a:rPr>
              <a:t>U</a:t>
            </a:r>
            <a:r>
              <a:rPr lang="el-GR" sz="3400" dirty="0">
                <a:solidFill>
                  <a:schemeClr val="tx1"/>
                </a:solidFill>
                <a:latin typeface="Times New Roman" pitchFamily="18" charset="0"/>
                <a:ea typeface="黑体" pitchFamily="49" charset="-122"/>
                <a:cs typeface="Times New Roman" pitchFamily="18" charset="0"/>
              </a:rPr>
              <a:t>Σ</a:t>
            </a:r>
            <a:r>
              <a:rPr lang="en-US" sz="3400" i="1" dirty="0">
                <a:solidFill>
                  <a:schemeClr val="tx1"/>
                </a:solidFill>
                <a:latin typeface="Times New Roman" pitchFamily="18" charset="0"/>
                <a:ea typeface="黑体" pitchFamily="49" charset="-122"/>
              </a:rPr>
              <a:t>V</a:t>
            </a:r>
            <a:r>
              <a:rPr lang="en-US" sz="3400" i="1" baseline="30000" dirty="0">
                <a:solidFill>
                  <a:schemeClr val="tx1"/>
                </a:solidFill>
                <a:latin typeface="Times New Roman" pitchFamily="18" charset="0"/>
                <a:ea typeface="黑体" pitchFamily="49" charset="-122"/>
              </a:rPr>
              <a:t>T</a:t>
            </a:r>
            <a:r>
              <a:rPr lang="en-US" sz="3400" dirty="0">
                <a:solidFill>
                  <a:schemeClr val="tx1"/>
                </a:solidFill>
                <a:latin typeface="Times New Roman" pitchFamily="18" charset="0"/>
                <a:ea typeface="黑体" pitchFamily="49" charset="-122"/>
              </a:rPr>
              <a:t> : </a:t>
            </a:r>
            <a:r>
              <a:rPr lang="zh-CN" altLang="en-US" sz="3400" dirty="0">
                <a:solidFill>
                  <a:schemeClr val="tx1"/>
                </a:solidFill>
                <a:latin typeface="Times New Roman" pitchFamily="18" charset="0"/>
                <a:ea typeface="黑体" pitchFamily="49" charset="-122"/>
              </a:rPr>
              <a:t>所有的四个矩阵</a:t>
            </a:r>
            <a:endParaRPr lang="de-DE" sz="3400" i="1" baseline="300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30</a:t>
            </a:fld>
            <a:endParaRPr lang="en-US" dirty="0"/>
          </a:p>
        </p:txBody>
      </p:sp>
      <p:pic>
        <p:nvPicPr>
          <p:cNvPr id="9" name="Picture 8" descr="1810.png"/>
          <p:cNvPicPr>
            <a:picLocks noChangeAspect="1"/>
          </p:cNvPicPr>
          <p:nvPr/>
        </p:nvPicPr>
        <p:blipFill>
          <a:blip r:embed="rId3" cstate="print"/>
          <a:stretch>
            <a:fillRect/>
          </a:stretch>
        </p:blipFill>
        <p:spPr>
          <a:xfrm>
            <a:off x="500034" y="1500174"/>
            <a:ext cx="4138078" cy="522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de-DE" sz="3600" dirty="0">
                <a:solidFill>
                  <a:schemeClr val="tx1"/>
                </a:solidFill>
                <a:latin typeface="Times New Roman" pitchFamily="18" charset="0"/>
                <a:ea typeface="黑体" pitchFamily="49" charset="-122"/>
              </a:rPr>
              <a:t>LSI: </a:t>
            </a:r>
            <a:r>
              <a:rPr lang="zh-CN" altLang="en-US" sz="3600" dirty="0">
                <a:solidFill>
                  <a:schemeClr val="tx1"/>
                </a:solidFill>
                <a:latin typeface="Times New Roman" pitchFamily="18" charset="0"/>
                <a:ea typeface="黑体" pitchFamily="49" charset="-122"/>
              </a:rPr>
              <a:t>小结</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857364"/>
            <a:ext cx="8286808"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词项</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文档矩阵可以分解成</a:t>
            </a:r>
            <a:r>
              <a:rPr lang="en-US" altLang="zh-CN" dirty="0">
                <a:solidFill>
                  <a:schemeClr val="tx1"/>
                </a:solidFill>
                <a:latin typeface="Times New Roman" pitchFamily="18" charset="0"/>
                <a:ea typeface="黑体" pitchFamily="49" charset="-122"/>
              </a:rPr>
              <a:t>3</a:t>
            </a:r>
            <a:r>
              <a:rPr lang="zh-CN" altLang="en-US" dirty="0">
                <a:solidFill>
                  <a:schemeClr val="tx1"/>
                </a:solidFill>
                <a:latin typeface="Times New Roman" pitchFamily="18" charset="0"/>
                <a:ea typeface="黑体" pitchFamily="49" charset="-122"/>
              </a:rPr>
              <a:t>个矩阵的乘积</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词项矩阵</a:t>
            </a:r>
            <a:r>
              <a:rPr lang="en-US" i="1" dirty="0">
                <a:solidFill>
                  <a:schemeClr val="tx1"/>
                </a:solidFill>
                <a:latin typeface="Times New Roman" pitchFamily="18" charset="0"/>
                <a:ea typeface="黑体" pitchFamily="49" charset="-122"/>
              </a:rPr>
              <a:t> U </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每个词项对应其中的一个行向量</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文档矩阵</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V</a:t>
            </a:r>
            <a:r>
              <a:rPr lang="en-US" i="1" baseline="30000" dirty="0">
                <a:solidFill>
                  <a:schemeClr val="tx1"/>
                </a:solidFill>
                <a:latin typeface="Times New Roman" pitchFamily="18" charset="0"/>
                <a:ea typeface="黑体" pitchFamily="49" charset="-122"/>
              </a:rPr>
              <a:t>T</a:t>
            </a:r>
            <a:r>
              <a:rPr lang="en-US" dirty="0">
                <a:solidFill>
                  <a:schemeClr val="tx1"/>
                </a:solidFill>
                <a:latin typeface="Times New Roman" pitchFamily="18" charset="0"/>
                <a:ea typeface="黑体" pitchFamily="49" charset="-122"/>
              </a:rPr>
              <a:t> – </a:t>
            </a:r>
            <a:r>
              <a:rPr lang="zh-CN" altLang="en-US" dirty="0">
                <a:solidFill>
                  <a:schemeClr val="tx1"/>
                </a:solidFill>
                <a:latin typeface="Times New Roman" pitchFamily="18" charset="0"/>
                <a:ea typeface="黑体" pitchFamily="49" charset="-122"/>
              </a:rPr>
              <a:t>每篇文档对应其中的一个列向量</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奇异值矩阵</a:t>
            </a:r>
            <a:r>
              <a:rPr lang="en-US" dirty="0">
                <a:solidFill>
                  <a:schemeClr val="tx1"/>
                </a:solidFill>
                <a:latin typeface="Times New Roman" pitchFamily="18" charset="0"/>
                <a:ea typeface="黑体" pitchFamily="49" charset="-122"/>
              </a:rPr>
              <a:t> </a:t>
            </a:r>
            <a:r>
              <a:rPr lang="el-GR" dirty="0">
                <a:solidFill>
                  <a:schemeClr val="tx1"/>
                </a:solidFill>
                <a:latin typeface="Times New Roman" pitchFamily="18" charset="0"/>
                <a:ea typeface="黑体" pitchFamily="49" charset="-122"/>
                <a:cs typeface="Times New Roman" pitchFamily="18" charset="0"/>
              </a:rPr>
              <a:t>Σ</a:t>
            </a:r>
            <a:r>
              <a:rPr lang="en-US" dirty="0">
                <a:solidFill>
                  <a:schemeClr val="tx1"/>
                </a:solidFill>
                <a:latin typeface="Times New Roman" pitchFamily="18" charset="0"/>
                <a:ea typeface="黑体" pitchFamily="49" charset="-122"/>
              </a:rPr>
              <a:t>  – </a:t>
            </a:r>
            <a:r>
              <a:rPr lang="zh-CN" altLang="en-US" dirty="0">
                <a:solidFill>
                  <a:schemeClr val="tx1"/>
                </a:solidFill>
                <a:latin typeface="Times New Roman" pitchFamily="18" charset="0"/>
                <a:ea typeface="黑体" pitchFamily="49" charset="-122"/>
              </a:rPr>
              <a:t>对角方阵，对角线上的奇异值代表的是每个“语义”维度的重要性</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接下来我们要介绍这样做的原因。</a:t>
            </a:r>
            <a:endParaRPr lang="en-US" dirty="0">
              <a:solidFill>
                <a:schemeClr val="tx1"/>
              </a:solidFill>
              <a:latin typeface="Times New Roman" pitchFamily="18" charset="0"/>
              <a:ea typeface="黑体" pitchFamily="49" charset="-122"/>
            </a:endParaRPr>
          </a:p>
          <a:p>
            <a:pPr lvl="1">
              <a:spcBef>
                <a:spcPts val="700"/>
              </a:spcBef>
              <a:buClr>
                <a:srgbClr val="336699"/>
              </a:buClr>
            </a:pP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31</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32</a:t>
            </a:fld>
            <a:endParaRPr lang="en-US" dirty="0"/>
          </a:p>
        </p:txBody>
      </p:sp>
      <p:sp>
        <p:nvSpPr>
          <p:cNvPr id="80899" name="Text Box 3"/>
          <p:cNvSpPr txBox="1">
            <a:spLocks noChangeArrowheads="1"/>
          </p:cNvSpPr>
          <p:nvPr/>
        </p:nvSpPr>
        <p:spPr bwMode="auto">
          <a:xfrm>
            <a:off x="138113" y="2203474"/>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a:solidFill>
                  <a:schemeClr val="accent1">
                    <a:lumMod val="40000"/>
                    <a:lumOff val="60000"/>
                  </a:schemeClr>
                </a:solidFill>
                <a:latin typeface="Times New Roman" pitchFamily="18" charset="0"/>
                <a:ea typeface="黑体" pitchFamily="49" charset="-122"/>
              </a:rPr>
              <a:t>上一讲回顾</a:t>
            </a:r>
            <a:endParaRPr lang="en-US" altLang="zh-CN" sz="3000" dirty="0">
              <a:solidFill>
                <a:schemeClr val="accent1">
                  <a:lumMod val="40000"/>
                  <a:lumOff val="6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a:solidFill>
                  <a:schemeClr val="accent1">
                    <a:lumMod val="40000"/>
                    <a:lumOff val="60000"/>
                  </a:schemeClr>
                </a:solidFill>
                <a:latin typeface="Times New Roman" pitchFamily="18" charset="0"/>
                <a:ea typeface="黑体" pitchFamily="49" charset="-122"/>
              </a:rPr>
              <a:t>隐性语义索引</a:t>
            </a:r>
            <a:r>
              <a:rPr lang="en-US" sz="3000" dirty="0">
                <a:solidFill>
                  <a:schemeClr val="accent1">
                    <a:lumMod val="40000"/>
                    <a:lumOff val="60000"/>
                  </a:schemeClr>
                </a:solidFill>
                <a:latin typeface="Times New Roman" pitchFamily="18" charset="0"/>
                <a:ea typeface="黑体" pitchFamily="49" charset="-122"/>
              </a:rPr>
              <a:t> </a:t>
            </a:r>
          </a:p>
          <a:p>
            <a:pPr marL="514350" indent="-514350">
              <a:lnSpc>
                <a:spcPct val="150000"/>
              </a:lnSpc>
              <a:spcBef>
                <a:spcPts val="700"/>
              </a:spcBef>
              <a:buClr>
                <a:srgbClr val="336699"/>
              </a:buClr>
              <a:buSzPct val="7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a:solidFill>
                  <a:srgbClr val="336699"/>
                </a:solidFill>
                <a:latin typeface="Times New Roman" pitchFamily="18" charset="0"/>
                <a:ea typeface="黑体" pitchFamily="49" charset="-122"/>
              </a:rPr>
              <a:t>空间降维处理</a:t>
            </a: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chemeClr val="accent1">
                    <a:lumMod val="40000"/>
                    <a:lumOff val="60000"/>
                  </a:schemeClr>
                </a:solidFill>
                <a:latin typeface="Times New Roman" pitchFamily="18" charset="0"/>
                <a:ea typeface="黑体" pitchFamily="49" charset="-122"/>
              </a:rPr>
              <a:t>LSI </a:t>
            </a:r>
            <a:r>
              <a:rPr lang="zh-CN" altLang="en-US" sz="3000" dirty="0">
                <a:solidFill>
                  <a:schemeClr val="accent1">
                    <a:lumMod val="40000"/>
                    <a:lumOff val="60000"/>
                  </a:schemeClr>
                </a:solidFill>
                <a:latin typeface="Times New Roman" pitchFamily="18" charset="0"/>
                <a:ea typeface="黑体" pitchFamily="49" charset="-122"/>
              </a:rPr>
              <a:t>在</a:t>
            </a:r>
            <a:r>
              <a:rPr lang="en-US" altLang="zh-CN" sz="3000" dirty="0">
                <a:solidFill>
                  <a:schemeClr val="accent1">
                    <a:lumMod val="40000"/>
                    <a:lumOff val="60000"/>
                  </a:schemeClr>
                </a:solidFill>
                <a:latin typeface="Times New Roman" pitchFamily="18" charset="0"/>
                <a:ea typeface="黑体" pitchFamily="49" charset="-122"/>
              </a:rPr>
              <a:t>IR</a:t>
            </a:r>
            <a:r>
              <a:rPr lang="zh-CN" altLang="en-US" sz="3000" dirty="0">
                <a:solidFill>
                  <a:schemeClr val="accent1">
                    <a:lumMod val="40000"/>
                    <a:lumOff val="60000"/>
                  </a:schemeClr>
                </a:solidFill>
                <a:latin typeface="Times New Roman" pitchFamily="18" charset="0"/>
                <a:ea typeface="黑体" pitchFamily="49" charset="-122"/>
              </a:rPr>
              <a:t>中的应用</a:t>
            </a:r>
            <a:endParaRPr lang="en-US" sz="3000" dirty="0">
              <a:solidFill>
                <a:schemeClr val="accent1">
                  <a:lumMod val="40000"/>
                  <a:lumOff val="6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a:solidFill>
                <a:srgbClr val="336699"/>
              </a:solidFill>
              <a:latin typeface="Times New Roman" pitchFamily="18" charset="0"/>
              <a:ea typeface="黑体" pitchFamily="49"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为什么在</a:t>
            </a:r>
            <a:r>
              <a:rPr lang="en-US" altLang="zh-CN" sz="3600" dirty="0">
                <a:solidFill>
                  <a:schemeClr val="tx1"/>
                </a:solidFill>
                <a:latin typeface="Times New Roman" pitchFamily="18" charset="0"/>
                <a:ea typeface="黑体" pitchFamily="49" charset="-122"/>
              </a:rPr>
              <a:t>LSI</a:t>
            </a:r>
            <a:r>
              <a:rPr lang="zh-CN" altLang="en-US" sz="3600" dirty="0">
                <a:solidFill>
                  <a:schemeClr val="tx1"/>
                </a:solidFill>
                <a:latin typeface="Times New Roman" pitchFamily="18" charset="0"/>
                <a:ea typeface="黑体" pitchFamily="49" charset="-122"/>
              </a:rPr>
              <a:t>中使用</a:t>
            </a:r>
            <a:r>
              <a:rPr lang="en-US" altLang="zh-CN" sz="3600" dirty="0">
                <a:solidFill>
                  <a:schemeClr val="tx1"/>
                </a:solidFill>
                <a:latin typeface="Times New Roman" pitchFamily="18" charset="0"/>
                <a:ea typeface="黑体" pitchFamily="49" charset="-122"/>
              </a:rPr>
              <a:t>SVD</a:t>
            </a:r>
            <a:r>
              <a:rPr lang="zh-CN" altLang="en-US" sz="3600" dirty="0">
                <a:solidFill>
                  <a:schemeClr val="tx1"/>
                </a:solidFill>
                <a:latin typeface="Times New Roman" pitchFamily="18" charset="0"/>
                <a:ea typeface="黑体" pitchFamily="49" charset="-122"/>
              </a:rPr>
              <a:t>分解</a:t>
            </a:r>
            <a:endParaRPr lang="en-US"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714488"/>
            <a:ext cx="8501122" cy="4714908"/>
          </a:xfrm>
          <a:prstGeom prst="rect">
            <a:avLst/>
          </a:prstGeom>
          <a:noFill/>
          <a:ln w="9525">
            <a:noFill/>
            <a:round/>
            <a:headEnd/>
            <a:tailEnd/>
          </a:ln>
        </p:spPr>
        <p:txBody>
          <a:bodyPr/>
          <a:lstStyle/>
          <a:p>
            <a:pPr lvl="1">
              <a:spcBef>
                <a:spcPts val="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最关键的性质：每个奇异值对应的是每个“语义”维度的权重</a:t>
            </a:r>
            <a:endParaRPr lang="en-US" altLang="zh-CN" sz="2200" dirty="0">
              <a:solidFill>
                <a:schemeClr val="tx1"/>
              </a:solidFill>
              <a:latin typeface="Times New Roman" pitchFamily="18" charset="0"/>
              <a:ea typeface="黑体" pitchFamily="49" charset="-122"/>
            </a:endParaRPr>
          </a:p>
          <a:p>
            <a:pPr lvl="1">
              <a:spcBef>
                <a:spcPts val="0"/>
              </a:spcBef>
              <a:buClr>
                <a:srgbClr val="336699"/>
              </a:buClr>
              <a:buFont typeface="Wingdings" pitchFamily="2" charset="2"/>
              <a:buChar char="§"/>
            </a:pPr>
            <a:endParaRPr lang="de-DE" sz="2200" dirty="0">
              <a:solidFill>
                <a:schemeClr val="tx1"/>
              </a:solidFill>
              <a:latin typeface="Times New Roman" pitchFamily="18" charset="0"/>
              <a:ea typeface="黑体" pitchFamily="49" charset="-122"/>
            </a:endParaRPr>
          </a:p>
          <a:p>
            <a:pPr lvl="1">
              <a:spcBef>
                <a:spcPts val="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将不太重要的权重置为</a:t>
            </a:r>
            <a:r>
              <a:rPr lang="en-US" altLang="zh-CN" sz="2200" dirty="0">
                <a:solidFill>
                  <a:schemeClr val="tx1"/>
                </a:solidFill>
                <a:latin typeface="Times New Roman" pitchFamily="18" charset="0"/>
                <a:ea typeface="黑体" pitchFamily="49" charset="-122"/>
              </a:rPr>
              <a:t>0</a:t>
            </a:r>
            <a:r>
              <a:rPr lang="zh-CN" altLang="en-US" sz="2200" dirty="0">
                <a:solidFill>
                  <a:schemeClr val="tx1"/>
                </a:solidFill>
                <a:latin typeface="Times New Roman" pitchFamily="18" charset="0"/>
                <a:ea typeface="黑体" pitchFamily="49" charset="-122"/>
              </a:rPr>
              <a:t>，可以保留重要的信息，去掉一些信息“枝节”</a:t>
            </a:r>
            <a:endParaRPr lang="en-US" sz="2200" dirty="0">
              <a:solidFill>
                <a:schemeClr val="tx1"/>
              </a:solidFill>
              <a:latin typeface="Times New Roman" pitchFamily="18" charset="0"/>
              <a:ea typeface="黑体" pitchFamily="49" charset="-122"/>
            </a:endParaRPr>
          </a:p>
          <a:p>
            <a:pPr lvl="1">
              <a:spcBef>
                <a:spcPts val="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这些“枝节”可能是：</a:t>
            </a:r>
            <a:endParaRPr lang="de-DE" sz="2200" dirty="0">
              <a:solidFill>
                <a:schemeClr val="tx1"/>
              </a:solidFill>
              <a:latin typeface="Times New Roman" pitchFamily="18" charset="0"/>
              <a:ea typeface="黑体" pitchFamily="49" charset="-122"/>
            </a:endParaRPr>
          </a:p>
          <a:p>
            <a:pPr lvl="2">
              <a:spcBef>
                <a:spcPts val="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噪音</a:t>
            </a:r>
            <a:r>
              <a:rPr lang="en-US" sz="2200" dirty="0">
                <a:solidFill>
                  <a:schemeClr val="tx1"/>
                </a:solidFill>
                <a:latin typeface="Times New Roman" pitchFamily="18" charset="0"/>
                <a:ea typeface="黑体" pitchFamily="49" charset="-122"/>
              </a:rPr>
              <a:t> – </a:t>
            </a:r>
            <a:r>
              <a:rPr lang="zh-CN" altLang="en-US" sz="2200" dirty="0">
                <a:solidFill>
                  <a:schemeClr val="tx1"/>
                </a:solidFill>
                <a:latin typeface="Times New Roman" pitchFamily="18" charset="0"/>
                <a:ea typeface="黑体" pitchFamily="49" charset="-122"/>
              </a:rPr>
              <a:t>这种情况下，简化后的</a:t>
            </a:r>
            <a:r>
              <a:rPr lang="en-US" sz="2200" dirty="0">
                <a:solidFill>
                  <a:schemeClr val="tx1"/>
                </a:solidFill>
                <a:latin typeface="Times New Roman" pitchFamily="18" charset="0"/>
                <a:ea typeface="黑体" pitchFamily="49" charset="-122"/>
              </a:rPr>
              <a:t>LSI </a:t>
            </a:r>
            <a:r>
              <a:rPr lang="zh-CN" altLang="en-US" sz="2200" dirty="0">
                <a:solidFill>
                  <a:schemeClr val="tx1"/>
                </a:solidFill>
                <a:latin typeface="Times New Roman" pitchFamily="18" charset="0"/>
                <a:ea typeface="黑体" pitchFamily="49" charset="-122"/>
              </a:rPr>
              <a:t>噪音更少，是一种更好的表示方法</a:t>
            </a:r>
            <a:endParaRPr lang="en-US" sz="2200" dirty="0">
              <a:solidFill>
                <a:schemeClr val="tx1"/>
              </a:solidFill>
              <a:latin typeface="Times New Roman" pitchFamily="18" charset="0"/>
              <a:ea typeface="黑体" pitchFamily="49" charset="-122"/>
            </a:endParaRPr>
          </a:p>
          <a:p>
            <a:pPr lvl="2">
              <a:spcBef>
                <a:spcPts val="0"/>
              </a:spcBef>
              <a:buClr>
                <a:srgbClr val="336699"/>
              </a:buClr>
              <a:buFont typeface="Wingdings" pitchFamily="2" charset="2"/>
              <a:buChar char="§"/>
            </a:pPr>
            <a:r>
              <a:rPr lang="zh-CN" altLang="en-US" sz="2200" dirty="0">
                <a:solidFill>
                  <a:srgbClr val="0070C0"/>
                </a:solidFill>
                <a:latin typeface="Times New Roman" pitchFamily="18" charset="0"/>
                <a:ea typeface="黑体" pitchFamily="49" charset="-122"/>
              </a:rPr>
              <a:t>枝节信息可能会使本来应该相似的对象不相似，同样</a:t>
            </a:r>
            <a:r>
              <a:rPr lang="zh-CN" altLang="en-US" sz="2200" dirty="0">
                <a:solidFill>
                  <a:schemeClr val="tx1"/>
                </a:solidFill>
                <a:latin typeface="Times New Roman" pitchFamily="18" charset="0"/>
                <a:ea typeface="黑体" pitchFamily="49" charset="-122"/>
              </a:rPr>
              <a:t>简化的</a:t>
            </a:r>
            <a:r>
              <a:rPr lang="en-US" altLang="zh-CN" sz="2200" dirty="0">
                <a:solidFill>
                  <a:schemeClr val="tx1"/>
                </a:solidFill>
                <a:latin typeface="Times New Roman" pitchFamily="18" charset="0"/>
                <a:ea typeface="黑体" pitchFamily="49" charset="-122"/>
              </a:rPr>
              <a:t>LSI </a:t>
            </a:r>
            <a:r>
              <a:rPr lang="zh-CN" altLang="en-US" sz="2200" dirty="0">
                <a:solidFill>
                  <a:schemeClr val="tx1"/>
                </a:solidFill>
                <a:latin typeface="Times New Roman" pitchFamily="18" charset="0"/>
                <a:ea typeface="黑体" pitchFamily="49" charset="-122"/>
              </a:rPr>
              <a:t>由于其能更好地表达相似度，因而是一种更优的表示方式</a:t>
            </a:r>
            <a:endParaRPr lang="de-DE" sz="2200" dirty="0">
              <a:solidFill>
                <a:schemeClr val="tx1"/>
              </a:solidFill>
              <a:latin typeface="Times New Roman" pitchFamily="18" charset="0"/>
              <a:ea typeface="黑体" pitchFamily="49" charset="-122"/>
            </a:endParaRPr>
          </a:p>
          <a:p>
            <a:pPr lvl="1">
              <a:spcBef>
                <a:spcPts val="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“细节越少越好”的一个类比</a:t>
            </a:r>
            <a:endParaRPr lang="en-US" sz="2200" dirty="0">
              <a:solidFill>
                <a:schemeClr val="tx1"/>
              </a:solidFill>
              <a:latin typeface="Times New Roman" pitchFamily="18" charset="0"/>
              <a:ea typeface="黑体" pitchFamily="49" charset="-122"/>
            </a:endParaRPr>
          </a:p>
          <a:p>
            <a:pPr lvl="2">
              <a:spcBef>
                <a:spcPts val="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鲜红色花朵的图像</a:t>
            </a:r>
            <a:endParaRPr lang="en-US" sz="2200" dirty="0">
              <a:solidFill>
                <a:schemeClr val="tx1"/>
              </a:solidFill>
              <a:latin typeface="Times New Roman" pitchFamily="18" charset="0"/>
              <a:ea typeface="黑体" pitchFamily="49" charset="-122"/>
            </a:endParaRPr>
          </a:p>
          <a:p>
            <a:pPr lvl="2">
              <a:spcBef>
                <a:spcPts val="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红黑花朵的图像</a:t>
            </a:r>
            <a:endParaRPr lang="en-US" sz="2200" dirty="0">
              <a:solidFill>
                <a:schemeClr val="tx1"/>
              </a:solidFill>
              <a:latin typeface="Times New Roman" pitchFamily="18" charset="0"/>
              <a:ea typeface="黑体" pitchFamily="49" charset="-122"/>
            </a:endParaRPr>
          </a:p>
          <a:p>
            <a:pPr lvl="2">
              <a:spcBef>
                <a:spcPts val="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如果忽略颜色，将更容易看到两者的相似性</a:t>
            </a:r>
            <a:endParaRPr lang="en-US" sz="22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33</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将空间维度降为</a:t>
            </a:r>
            <a:r>
              <a:rPr lang="en-US" sz="3600" dirty="0">
                <a:solidFill>
                  <a:schemeClr val="tx1"/>
                </a:solidFill>
                <a:latin typeface="Times New Roman" pitchFamily="18" charset="0"/>
                <a:ea typeface="黑体" pitchFamily="49" charset="-122"/>
              </a:rPr>
              <a:t> 2</a:t>
            </a:r>
          </a:p>
        </p:txBody>
      </p:sp>
      <p:sp>
        <p:nvSpPr>
          <p:cNvPr id="84996" name="Text Box 3"/>
          <p:cNvSpPr txBox="1">
            <a:spLocks noChangeArrowheads="1"/>
          </p:cNvSpPr>
          <p:nvPr/>
        </p:nvSpPr>
        <p:spPr bwMode="auto">
          <a:xfrm>
            <a:off x="5929322" y="1571612"/>
            <a:ext cx="3071834" cy="4786346"/>
          </a:xfrm>
          <a:prstGeom prst="rect">
            <a:avLst/>
          </a:prstGeom>
          <a:noFill/>
          <a:ln w="9525">
            <a:noFill/>
            <a:round/>
            <a:headEnd/>
            <a:tailEnd/>
          </a:ln>
        </p:spPr>
        <p:txBody>
          <a:bodyPr/>
          <a:lstStyle/>
          <a:p>
            <a:pPr lvl="1"/>
            <a:r>
              <a:rPr lang="zh-CN" altLang="en-US" dirty="0">
                <a:solidFill>
                  <a:schemeClr val="tx1"/>
                </a:solidFill>
                <a:latin typeface="Times New Roman" pitchFamily="18" charset="0"/>
                <a:ea typeface="黑体" pitchFamily="49" charset="-122"/>
              </a:rPr>
              <a:t>实际上，我们只需将矩阵</a:t>
            </a:r>
            <a:r>
              <a:rPr lang="el-GR" dirty="0">
                <a:solidFill>
                  <a:schemeClr val="tx1"/>
                </a:solidFill>
                <a:latin typeface="Times New Roman" pitchFamily="18" charset="0"/>
                <a:ea typeface="黑体" pitchFamily="49" charset="-122"/>
                <a:cs typeface="Times New Roman" pitchFamily="18" charset="0"/>
              </a:rPr>
              <a:t>Σ</a:t>
            </a:r>
            <a:r>
              <a:rPr lang="zh-CN" altLang="en-US" dirty="0">
                <a:solidFill>
                  <a:schemeClr val="tx1"/>
                </a:solidFill>
                <a:latin typeface="Times New Roman" pitchFamily="18" charset="0"/>
                <a:ea typeface="黑体" pitchFamily="49" charset="-122"/>
                <a:cs typeface="Times New Roman" pitchFamily="18" charset="0"/>
              </a:rPr>
              <a:t>中相应的维度置为</a:t>
            </a:r>
            <a:r>
              <a:rPr lang="en-US" altLang="zh-CN" dirty="0">
                <a:solidFill>
                  <a:schemeClr val="tx1"/>
                </a:solidFill>
                <a:latin typeface="Times New Roman" pitchFamily="18" charset="0"/>
                <a:ea typeface="黑体" pitchFamily="49" charset="-122"/>
                <a:cs typeface="Times New Roman" pitchFamily="18" charset="0"/>
              </a:rPr>
              <a:t>0</a:t>
            </a:r>
            <a:r>
              <a:rPr lang="zh-CN" altLang="en-US" dirty="0">
                <a:solidFill>
                  <a:schemeClr val="tx1"/>
                </a:solidFill>
                <a:latin typeface="Times New Roman" pitchFamily="18" charset="0"/>
                <a:ea typeface="黑体" pitchFamily="49" charset="-122"/>
                <a:cs typeface="Times New Roman" pitchFamily="18" charset="0"/>
              </a:rPr>
              <a:t>即可。此时，相当于矩阵</a:t>
            </a:r>
            <a:r>
              <a:rPr lang="de-DE" i="1" dirty="0">
                <a:solidFill>
                  <a:schemeClr val="tx1"/>
                </a:solidFill>
                <a:latin typeface="Times New Roman" pitchFamily="18" charset="0"/>
                <a:ea typeface="黑体" pitchFamily="49" charset="-122"/>
              </a:rPr>
              <a:t>U </a:t>
            </a:r>
            <a:r>
              <a:rPr lang="zh-CN" altLang="en-US" dirty="0">
                <a:solidFill>
                  <a:schemeClr val="tx1"/>
                </a:solidFill>
                <a:latin typeface="Times New Roman" pitchFamily="18" charset="0"/>
                <a:ea typeface="黑体" pitchFamily="49" charset="-122"/>
              </a:rPr>
              <a:t>和</a:t>
            </a:r>
            <a:r>
              <a:rPr lang="de-DE" i="1" dirty="0">
                <a:solidFill>
                  <a:schemeClr val="tx1"/>
                </a:solidFill>
                <a:latin typeface="Times New Roman" pitchFamily="18" charset="0"/>
                <a:ea typeface="黑体" pitchFamily="49" charset="-122"/>
              </a:rPr>
              <a:t>V </a:t>
            </a:r>
            <a:r>
              <a:rPr lang="de-DE" i="1" baseline="30000" dirty="0">
                <a:solidFill>
                  <a:schemeClr val="tx1"/>
                </a:solidFill>
                <a:latin typeface="Times New Roman" pitchFamily="18" charset="0"/>
                <a:ea typeface="黑体" pitchFamily="49" charset="-122"/>
              </a:rPr>
              <a:t>T</a:t>
            </a:r>
            <a:r>
              <a:rPr lang="de-DE" baseline="30000"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的相应维度被忽略，然后计算</a:t>
            </a:r>
            <a:r>
              <a:rPr lang="de-DE" i="1" dirty="0">
                <a:solidFill>
                  <a:schemeClr val="tx1"/>
                </a:solidFill>
                <a:latin typeface="Times New Roman" pitchFamily="18" charset="0"/>
                <a:ea typeface="黑体" pitchFamily="49" charset="-122"/>
              </a:rPr>
              <a:t>C</a:t>
            </a:r>
            <a:r>
              <a:rPr lang="de-DE" i="1" baseline="-25000" dirty="0">
                <a:solidFill>
                  <a:schemeClr val="tx1"/>
                </a:solidFill>
                <a:latin typeface="Times New Roman" pitchFamily="18" charset="0"/>
                <a:ea typeface="黑体" pitchFamily="49" charset="-122"/>
              </a:rPr>
              <a:t>2</a:t>
            </a:r>
            <a:r>
              <a:rPr lang="de-DE" dirty="0">
                <a:solidFill>
                  <a:schemeClr val="tx1"/>
                </a:solidFill>
                <a:latin typeface="Times New Roman" pitchFamily="18" charset="0"/>
                <a:ea typeface="黑体" pitchFamily="49" charset="-122"/>
              </a:rPr>
              <a:t> = </a:t>
            </a:r>
            <a:r>
              <a:rPr lang="de-DE" i="1" dirty="0">
                <a:solidFill>
                  <a:schemeClr val="tx1"/>
                </a:solidFill>
                <a:latin typeface="Times New Roman" pitchFamily="18" charset="0"/>
                <a:ea typeface="黑体" pitchFamily="49" charset="-122"/>
              </a:rPr>
              <a:t>U</a:t>
            </a:r>
            <a:r>
              <a:rPr lang="el-GR" dirty="0">
                <a:solidFill>
                  <a:schemeClr val="tx1"/>
                </a:solidFill>
                <a:latin typeface="Times New Roman" pitchFamily="18" charset="0"/>
                <a:ea typeface="黑体" pitchFamily="49" charset="-122"/>
                <a:cs typeface="Times New Roman" pitchFamily="18" charset="0"/>
              </a:rPr>
              <a:t>Σ</a:t>
            </a:r>
            <a:r>
              <a:rPr lang="en-US" baseline="-25000" dirty="0">
                <a:solidFill>
                  <a:schemeClr val="tx1"/>
                </a:solidFill>
                <a:latin typeface="Times New Roman" pitchFamily="18" charset="0"/>
                <a:ea typeface="黑体" pitchFamily="49" charset="-122"/>
                <a:cs typeface="Times New Roman" pitchFamily="18" charset="0"/>
              </a:rPr>
              <a:t>2</a:t>
            </a:r>
            <a:r>
              <a:rPr lang="de-DE" dirty="0">
                <a:solidFill>
                  <a:schemeClr val="tx1"/>
                </a:solidFill>
                <a:latin typeface="Times New Roman" pitchFamily="18" charset="0"/>
                <a:ea typeface="黑体" pitchFamily="49" charset="-122"/>
              </a:rPr>
              <a:t>V </a:t>
            </a:r>
            <a:r>
              <a:rPr lang="de-DE" i="1" baseline="30000" dirty="0">
                <a:solidFill>
                  <a:schemeClr val="tx1"/>
                </a:solidFill>
                <a:latin typeface="Times New Roman" pitchFamily="18" charset="0"/>
                <a:ea typeface="黑体" pitchFamily="49" charset="-122"/>
              </a:rPr>
              <a:t>T</a:t>
            </a:r>
            <a:r>
              <a:rPr lang="de-DE" dirty="0">
                <a:solidFill>
                  <a:schemeClr val="tx1"/>
                </a:solidFill>
                <a:latin typeface="Times New Roman" pitchFamily="18" charset="0"/>
                <a:ea typeface="黑体" pitchFamily="49" charset="-122"/>
              </a:rPr>
              <a:t> .</a:t>
            </a:r>
          </a:p>
          <a:p>
            <a:pPr lvl="1"/>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34</a:t>
            </a:fld>
            <a:endParaRPr lang="en-US" dirty="0"/>
          </a:p>
        </p:txBody>
      </p:sp>
      <p:pic>
        <p:nvPicPr>
          <p:cNvPr id="8" name="Picture 7" descr="1814.png"/>
          <p:cNvPicPr>
            <a:picLocks noChangeAspect="1"/>
          </p:cNvPicPr>
          <p:nvPr/>
        </p:nvPicPr>
        <p:blipFill>
          <a:blip r:embed="rId3" cstate="print"/>
          <a:stretch>
            <a:fillRect/>
          </a:stretch>
        </p:blipFill>
        <p:spPr>
          <a:xfrm>
            <a:off x="428593" y="1500174"/>
            <a:ext cx="5165101" cy="4932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维度降为</a:t>
            </a:r>
            <a:r>
              <a:rPr lang="en-US" sz="3600" dirty="0">
                <a:solidFill>
                  <a:schemeClr val="tx1"/>
                </a:solidFill>
                <a:latin typeface="Times New Roman" pitchFamily="18" charset="0"/>
                <a:ea typeface="黑体" pitchFamily="49" charset="-122"/>
              </a:rPr>
              <a:t> 2</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35</a:t>
            </a:fld>
            <a:endParaRPr lang="en-US" dirty="0"/>
          </a:p>
        </p:txBody>
      </p:sp>
      <p:pic>
        <p:nvPicPr>
          <p:cNvPr id="9" name="Picture 8" descr="1815.png"/>
          <p:cNvPicPr>
            <a:picLocks noChangeAspect="1"/>
          </p:cNvPicPr>
          <p:nvPr/>
        </p:nvPicPr>
        <p:blipFill>
          <a:blip r:embed="rId3" cstate="print"/>
          <a:stretch>
            <a:fillRect/>
          </a:stretch>
        </p:blipFill>
        <p:spPr>
          <a:xfrm>
            <a:off x="500034" y="1531148"/>
            <a:ext cx="4215438" cy="5184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回顾原始未分解的矩阵</a:t>
            </a:r>
            <a:r>
              <a:rPr lang="en-US" sz="3600" dirty="0">
                <a:solidFill>
                  <a:schemeClr val="tx1"/>
                </a:solidFill>
                <a:latin typeface="Times New Roman" pitchFamily="18" charset="0"/>
                <a:ea typeface="黑体" pitchFamily="49" charset="-122"/>
              </a:rPr>
              <a:t> </a:t>
            </a:r>
            <a:r>
              <a:rPr lang="en-US" sz="3600" i="1" dirty="0">
                <a:solidFill>
                  <a:schemeClr val="tx1"/>
                </a:solidFill>
                <a:latin typeface="Times New Roman" pitchFamily="18" charset="0"/>
                <a:ea typeface="黑体" pitchFamily="49" charset="-122"/>
              </a:rPr>
              <a:t>C</a:t>
            </a:r>
            <a:r>
              <a:rPr lang="en-US" sz="3600" dirty="0">
                <a:solidFill>
                  <a:schemeClr val="tx1"/>
                </a:solidFill>
                <a:latin typeface="Times New Roman" pitchFamily="18" charset="0"/>
                <a:ea typeface="黑体" pitchFamily="49" charset="-122"/>
              </a:rPr>
              <a:t>=</a:t>
            </a:r>
            <a:r>
              <a:rPr lang="en-US" sz="3600" i="1" dirty="0">
                <a:solidFill>
                  <a:schemeClr val="tx1"/>
                </a:solidFill>
                <a:latin typeface="Times New Roman" pitchFamily="18" charset="0"/>
                <a:ea typeface="黑体" pitchFamily="49" charset="-122"/>
              </a:rPr>
              <a:t>U</a:t>
            </a:r>
            <a:r>
              <a:rPr lang="el-GR" sz="3600" dirty="0">
                <a:solidFill>
                  <a:schemeClr val="tx1"/>
                </a:solidFill>
                <a:latin typeface="Times New Roman" pitchFamily="18" charset="0"/>
                <a:ea typeface="黑体" pitchFamily="49" charset="-122"/>
                <a:cs typeface="Times New Roman" pitchFamily="18" charset="0"/>
              </a:rPr>
              <a:t>Σ</a:t>
            </a:r>
            <a:r>
              <a:rPr lang="en-US" sz="3600" i="1" dirty="0">
                <a:solidFill>
                  <a:schemeClr val="tx1"/>
                </a:solidFill>
                <a:latin typeface="Times New Roman" pitchFamily="18" charset="0"/>
                <a:ea typeface="黑体" pitchFamily="49" charset="-122"/>
              </a:rPr>
              <a:t>V</a:t>
            </a:r>
            <a:r>
              <a:rPr lang="en-US" sz="3600" i="1" baseline="30000" dirty="0">
                <a:solidFill>
                  <a:schemeClr val="tx1"/>
                </a:solidFill>
                <a:latin typeface="Times New Roman" pitchFamily="18" charset="0"/>
                <a:ea typeface="黑体" pitchFamily="49" charset="-122"/>
              </a:rPr>
              <a:t>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36</a:t>
            </a:fld>
            <a:endParaRPr lang="en-US" dirty="0"/>
          </a:p>
        </p:txBody>
      </p:sp>
      <p:pic>
        <p:nvPicPr>
          <p:cNvPr id="7" name="Picture 6" descr="1816.png"/>
          <p:cNvPicPr>
            <a:picLocks noChangeAspect="1"/>
          </p:cNvPicPr>
          <p:nvPr/>
        </p:nvPicPr>
        <p:blipFill>
          <a:blip r:embed="rId3" cstate="print"/>
          <a:stretch>
            <a:fillRect/>
          </a:stretch>
        </p:blipFill>
        <p:spPr>
          <a:xfrm>
            <a:off x="571480" y="1500174"/>
            <a:ext cx="4149238" cy="522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400" dirty="0">
                <a:solidFill>
                  <a:schemeClr val="tx1"/>
                </a:solidFill>
                <a:latin typeface="Times New Roman" pitchFamily="18" charset="0"/>
                <a:ea typeface="黑体" pitchFamily="49" charset="-122"/>
              </a:rPr>
              <a:t>原始矩阵</a:t>
            </a:r>
            <a:r>
              <a:rPr lang="es-ES" sz="3400" dirty="0">
                <a:solidFill>
                  <a:schemeClr val="tx1"/>
                </a:solidFill>
                <a:latin typeface="Times New Roman" pitchFamily="18" charset="0"/>
                <a:ea typeface="黑体" pitchFamily="49" charset="-122"/>
              </a:rPr>
              <a:t> </a:t>
            </a:r>
            <a:r>
              <a:rPr lang="es-ES" sz="3400" i="1" dirty="0">
                <a:solidFill>
                  <a:schemeClr val="tx1"/>
                </a:solidFill>
                <a:latin typeface="Times New Roman" pitchFamily="18" charset="0"/>
                <a:ea typeface="黑体" pitchFamily="49" charset="-122"/>
              </a:rPr>
              <a:t>C</a:t>
            </a:r>
            <a:r>
              <a:rPr lang="es-ES" sz="3400" dirty="0">
                <a:solidFill>
                  <a:schemeClr val="tx1"/>
                </a:solidFill>
                <a:latin typeface="Times New Roman" pitchFamily="18" charset="0"/>
                <a:ea typeface="黑体" pitchFamily="49" charset="-122"/>
              </a:rPr>
              <a:t> vs. </a:t>
            </a:r>
            <a:r>
              <a:rPr lang="zh-CN" altLang="en-US" sz="3400" dirty="0">
                <a:solidFill>
                  <a:schemeClr val="tx1"/>
                </a:solidFill>
                <a:latin typeface="Times New Roman" pitchFamily="18" charset="0"/>
                <a:ea typeface="黑体" pitchFamily="49" charset="-122"/>
              </a:rPr>
              <a:t>简化的矩阵</a:t>
            </a:r>
            <a:r>
              <a:rPr lang="es-ES" sz="3400" dirty="0">
                <a:solidFill>
                  <a:schemeClr val="tx1"/>
                </a:solidFill>
                <a:latin typeface="Times New Roman" pitchFamily="18" charset="0"/>
                <a:ea typeface="黑体" pitchFamily="49" charset="-122"/>
              </a:rPr>
              <a:t> </a:t>
            </a:r>
            <a:r>
              <a:rPr lang="es-ES" sz="3400" i="1" dirty="0">
                <a:solidFill>
                  <a:schemeClr val="tx1"/>
                </a:solidFill>
                <a:latin typeface="Times New Roman" pitchFamily="18" charset="0"/>
                <a:ea typeface="黑体" pitchFamily="49" charset="-122"/>
              </a:rPr>
              <a:t>C</a:t>
            </a:r>
            <a:r>
              <a:rPr lang="es-ES" sz="3400" baseline="-25000" dirty="0">
                <a:solidFill>
                  <a:schemeClr val="tx1"/>
                </a:solidFill>
                <a:latin typeface="Times New Roman" pitchFamily="18" charset="0"/>
                <a:ea typeface="黑体" pitchFamily="49" charset="-122"/>
              </a:rPr>
              <a:t>2</a:t>
            </a:r>
            <a:r>
              <a:rPr lang="es-ES" sz="3400" dirty="0">
                <a:solidFill>
                  <a:schemeClr val="tx1"/>
                </a:solidFill>
                <a:latin typeface="Times New Roman" pitchFamily="18" charset="0"/>
                <a:ea typeface="黑体" pitchFamily="49" charset="-122"/>
              </a:rPr>
              <a:t> = </a:t>
            </a:r>
            <a:r>
              <a:rPr lang="es-ES" sz="3400" i="1" dirty="0">
                <a:solidFill>
                  <a:schemeClr val="tx1"/>
                </a:solidFill>
                <a:latin typeface="Times New Roman" pitchFamily="18" charset="0"/>
                <a:ea typeface="黑体" pitchFamily="49" charset="-122"/>
              </a:rPr>
              <a:t>U</a:t>
            </a:r>
            <a:r>
              <a:rPr lang="el-GR" sz="3400" dirty="0">
                <a:solidFill>
                  <a:schemeClr val="tx1"/>
                </a:solidFill>
                <a:latin typeface="Times New Roman" pitchFamily="18" charset="0"/>
                <a:ea typeface="黑体" pitchFamily="49" charset="-122"/>
                <a:cs typeface="Times New Roman" pitchFamily="18" charset="0"/>
              </a:rPr>
              <a:t>Σ</a:t>
            </a:r>
            <a:r>
              <a:rPr lang="es-ES" sz="3400" baseline="-25000" dirty="0">
                <a:solidFill>
                  <a:schemeClr val="tx1"/>
                </a:solidFill>
                <a:latin typeface="Times New Roman" pitchFamily="18" charset="0"/>
                <a:ea typeface="黑体" pitchFamily="49" charset="-122"/>
              </a:rPr>
              <a:t>2</a:t>
            </a:r>
            <a:r>
              <a:rPr lang="es-ES" sz="3400" i="1" dirty="0">
                <a:solidFill>
                  <a:schemeClr val="tx1"/>
                </a:solidFill>
                <a:latin typeface="Times New Roman" pitchFamily="18" charset="0"/>
                <a:ea typeface="黑体" pitchFamily="49" charset="-122"/>
              </a:rPr>
              <a:t>V</a:t>
            </a:r>
            <a:r>
              <a:rPr lang="es-ES" sz="3400" i="1" baseline="30000" dirty="0">
                <a:solidFill>
                  <a:schemeClr val="tx1"/>
                </a:solidFill>
                <a:latin typeface="Times New Roman" pitchFamily="18" charset="0"/>
                <a:ea typeface="黑体" pitchFamily="49" charset="-122"/>
              </a:rPr>
              <a:t>T</a:t>
            </a:r>
          </a:p>
        </p:txBody>
      </p:sp>
      <p:sp>
        <p:nvSpPr>
          <p:cNvPr id="84996" name="Text Box 3"/>
          <p:cNvSpPr txBox="1">
            <a:spLocks noChangeArrowheads="1"/>
          </p:cNvSpPr>
          <p:nvPr/>
        </p:nvSpPr>
        <p:spPr bwMode="auto">
          <a:xfrm>
            <a:off x="6286512" y="1571612"/>
            <a:ext cx="2857488" cy="4786346"/>
          </a:xfrm>
          <a:prstGeom prst="rect">
            <a:avLst/>
          </a:prstGeom>
          <a:noFill/>
          <a:ln w="9525">
            <a:noFill/>
            <a:round/>
            <a:headEnd/>
            <a:tailEnd/>
          </a:ln>
        </p:spPr>
        <p:txBody>
          <a:bodyPr/>
          <a:lstStyle/>
          <a:p>
            <a:r>
              <a:rPr lang="de-DE" i="1" dirty="0">
                <a:solidFill>
                  <a:schemeClr val="tx1"/>
                </a:solidFill>
                <a:latin typeface="Times New Roman" pitchFamily="18" charset="0"/>
                <a:ea typeface="黑体" pitchFamily="49" charset="-122"/>
              </a:rPr>
              <a:t>C</a:t>
            </a:r>
            <a:r>
              <a:rPr lang="de-DE" baseline="-25000" dirty="0">
                <a:solidFill>
                  <a:schemeClr val="tx1"/>
                </a:solidFill>
                <a:latin typeface="Times New Roman" pitchFamily="18" charset="0"/>
                <a:ea typeface="黑体" pitchFamily="49" charset="-122"/>
              </a:rPr>
              <a:t>2</a:t>
            </a:r>
            <a:r>
              <a:rPr lang="de-DE"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可以看成矩阵</a:t>
            </a:r>
            <a:r>
              <a:rPr lang="en-US" altLang="zh-CN" dirty="0">
                <a:solidFill>
                  <a:schemeClr val="tx1"/>
                </a:solidFill>
                <a:latin typeface="Times New Roman" pitchFamily="18" charset="0"/>
                <a:ea typeface="黑体" pitchFamily="49" charset="-122"/>
              </a:rPr>
              <a:t>C</a:t>
            </a:r>
            <a:r>
              <a:rPr lang="zh-CN" altLang="en-US" dirty="0">
                <a:solidFill>
                  <a:schemeClr val="tx1"/>
                </a:solidFill>
                <a:latin typeface="Times New Roman" pitchFamily="18" charset="0"/>
                <a:ea typeface="黑体" pitchFamily="49" charset="-122"/>
              </a:rPr>
              <a:t>的一个二维表示。</a:t>
            </a:r>
            <a:endParaRPr lang="de-DE" dirty="0">
              <a:solidFill>
                <a:schemeClr val="tx1"/>
              </a:solidFill>
              <a:latin typeface="Times New Roman" pitchFamily="18" charset="0"/>
              <a:ea typeface="黑体" pitchFamily="49" charset="-122"/>
            </a:endParaRPr>
          </a:p>
          <a:p>
            <a:endParaRPr lang="de-DE" dirty="0">
              <a:solidFill>
                <a:schemeClr val="tx1"/>
              </a:solidFill>
              <a:latin typeface="Times New Roman" pitchFamily="18" charset="0"/>
              <a:ea typeface="黑体" pitchFamily="49" charset="-122"/>
            </a:endParaRPr>
          </a:p>
          <a:p>
            <a:r>
              <a:rPr lang="zh-CN" altLang="en-US" dirty="0">
                <a:solidFill>
                  <a:schemeClr val="tx1"/>
                </a:solidFill>
                <a:latin typeface="Times New Roman" pitchFamily="18" charset="0"/>
                <a:ea typeface="黑体" pitchFamily="49" charset="-122"/>
              </a:rPr>
              <a:t>我们将表示的维度缩减至</a:t>
            </a:r>
            <a:r>
              <a:rPr lang="en-US" altLang="zh-CN" dirty="0">
                <a:solidFill>
                  <a:schemeClr val="tx1"/>
                </a:solidFill>
                <a:latin typeface="Times New Roman" pitchFamily="18" charset="0"/>
                <a:ea typeface="黑体" pitchFamily="49" charset="-122"/>
              </a:rPr>
              <a:t>2</a:t>
            </a:r>
            <a:r>
              <a:rPr lang="zh-CN" altLang="en-US" dirty="0">
                <a:solidFill>
                  <a:schemeClr val="tx1"/>
                </a:solidFill>
                <a:latin typeface="Times New Roman" pitchFamily="18" charset="0"/>
                <a:ea typeface="黑体" pitchFamily="49" charset="-122"/>
              </a:rPr>
              <a:t>维。</a:t>
            </a: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37</a:t>
            </a:fld>
            <a:endParaRPr lang="en-US" dirty="0"/>
          </a:p>
        </p:txBody>
      </p:sp>
      <p:pic>
        <p:nvPicPr>
          <p:cNvPr id="9" name="Picture 8" descr="1817.png"/>
          <p:cNvPicPr>
            <a:picLocks noChangeAspect="1"/>
          </p:cNvPicPr>
          <p:nvPr/>
        </p:nvPicPr>
        <p:blipFill>
          <a:blip r:embed="rId3" cstate="print"/>
          <a:stretch>
            <a:fillRect/>
          </a:stretch>
        </p:blipFill>
        <p:spPr>
          <a:xfrm>
            <a:off x="428595" y="1643050"/>
            <a:ext cx="5622435" cy="35719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为什么新的低维空间更好？</a:t>
            </a:r>
            <a:endParaRPr lang="es-ES" sz="3600" i="1" baseline="300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38</a:t>
            </a:fld>
            <a:endParaRPr lang="en-US" dirty="0"/>
          </a:p>
        </p:txBody>
      </p:sp>
      <p:pic>
        <p:nvPicPr>
          <p:cNvPr id="9" name="Picture 8" descr="1817.png"/>
          <p:cNvPicPr>
            <a:picLocks noChangeAspect="1"/>
          </p:cNvPicPr>
          <p:nvPr/>
        </p:nvPicPr>
        <p:blipFill>
          <a:blip r:embed="rId3" cstate="print"/>
          <a:stretch>
            <a:fillRect/>
          </a:stretch>
        </p:blipFill>
        <p:spPr>
          <a:xfrm>
            <a:off x="428595" y="1643050"/>
            <a:ext cx="5622435" cy="3571900"/>
          </a:xfrm>
          <a:prstGeom prst="rect">
            <a:avLst/>
          </a:prstGeom>
        </p:spPr>
      </p:pic>
      <p:sp>
        <p:nvSpPr>
          <p:cNvPr id="8" name="Text Box 3"/>
          <p:cNvSpPr txBox="1">
            <a:spLocks noChangeArrowheads="1"/>
          </p:cNvSpPr>
          <p:nvPr/>
        </p:nvSpPr>
        <p:spPr bwMode="auto">
          <a:xfrm>
            <a:off x="6072166" y="1571612"/>
            <a:ext cx="3071834" cy="4786346"/>
          </a:xfrm>
          <a:prstGeom prst="rect">
            <a:avLst/>
          </a:prstGeom>
          <a:noFill/>
          <a:ln w="9525">
            <a:noFill/>
            <a:round/>
            <a:headEnd/>
            <a:tailEnd/>
          </a:ln>
        </p:spPr>
        <p:txBody>
          <a:bodyPr/>
          <a:lstStyle/>
          <a:p>
            <a:r>
              <a:rPr lang="zh-CN" altLang="en-US" dirty="0">
                <a:solidFill>
                  <a:schemeClr val="tx1"/>
                </a:solidFill>
                <a:latin typeface="Times New Roman" pitchFamily="18" charset="0"/>
                <a:ea typeface="黑体" pitchFamily="49" charset="-122"/>
              </a:rPr>
              <a:t>在原始空间中，</a:t>
            </a:r>
            <a:r>
              <a:rPr lang="de-DE" dirty="0">
                <a:solidFill>
                  <a:schemeClr val="tx1"/>
                </a:solidFill>
                <a:latin typeface="Times New Roman" pitchFamily="18" charset="0"/>
                <a:ea typeface="黑体" pitchFamily="49" charset="-122"/>
              </a:rPr>
              <a:t> d2 </a:t>
            </a:r>
            <a:r>
              <a:rPr lang="zh-CN" altLang="en-US" dirty="0">
                <a:solidFill>
                  <a:schemeClr val="tx1"/>
                </a:solidFill>
                <a:latin typeface="Times New Roman" pitchFamily="18" charset="0"/>
                <a:ea typeface="黑体" pitchFamily="49" charset="-122"/>
              </a:rPr>
              <a:t>和</a:t>
            </a:r>
            <a:r>
              <a:rPr lang="de-DE" dirty="0">
                <a:solidFill>
                  <a:schemeClr val="tx1"/>
                </a:solidFill>
                <a:latin typeface="Times New Roman" pitchFamily="18" charset="0"/>
                <a:ea typeface="黑体" pitchFamily="49" charset="-122"/>
              </a:rPr>
              <a:t>d3</a:t>
            </a:r>
            <a:r>
              <a:rPr lang="zh-CN" altLang="en-US" dirty="0">
                <a:solidFill>
                  <a:schemeClr val="tx1"/>
                </a:solidFill>
                <a:latin typeface="Times New Roman" pitchFamily="18" charset="0"/>
                <a:ea typeface="黑体" pitchFamily="49" charset="-122"/>
              </a:rPr>
              <a:t>的相似度为</a:t>
            </a:r>
            <a:r>
              <a:rPr lang="en-US" altLang="zh-CN" dirty="0">
                <a:solidFill>
                  <a:schemeClr val="tx1"/>
                </a:solidFill>
                <a:latin typeface="Times New Roman" pitchFamily="18" charset="0"/>
                <a:ea typeface="黑体" pitchFamily="49" charset="-122"/>
              </a:rPr>
              <a:t>0</a:t>
            </a:r>
            <a:r>
              <a:rPr lang="zh-CN" altLang="en-US" dirty="0">
                <a:solidFill>
                  <a:schemeClr val="tx1"/>
                </a:solidFill>
                <a:latin typeface="Times New Roman" pitchFamily="18" charset="0"/>
                <a:ea typeface="黑体" pitchFamily="49" charset="-122"/>
              </a:rPr>
              <a:t>；</a:t>
            </a:r>
            <a:endParaRPr lang="en-US" altLang="zh-CN" dirty="0">
              <a:solidFill>
                <a:schemeClr val="tx1"/>
              </a:solidFill>
              <a:latin typeface="Times New Roman" pitchFamily="18" charset="0"/>
              <a:ea typeface="黑体" pitchFamily="49" charset="-122"/>
            </a:endParaRPr>
          </a:p>
          <a:p>
            <a:r>
              <a:rPr lang="zh-CN" altLang="en-US" dirty="0">
                <a:solidFill>
                  <a:schemeClr val="tx1"/>
                </a:solidFill>
                <a:latin typeface="Times New Roman" pitchFamily="18" charset="0"/>
                <a:ea typeface="黑体" pitchFamily="49" charset="-122"/>
              </a:rPr>
              <a:t>但是在新空间下，</a:t>
            </a:r>
            <a:r>
              <a:rPr lang="de-DE" dirty="0">
                <a:solidFill>
                  <a:schemeClr val="tx1"/>
                </a:solidFill>
                <a:latin typeface="Times New Roman" pitchFamily="18" charset="0"/>
                <a:ea typeface="黑体" pitchFamily="49" charset="-122"/>
              </a:rPr>
              <a:t> </a:t>
            </a:r>
            <a:r>
              <a:rPr lang="en-US" dirty="0">
                <a:solidFill>
                  <a:schemeClr val="tx1"/>
                </a:solidFill>
                <a:latin typeface="Times New Roman" pitchFamily="18" charset="0"/>
                <a:ea typeface="黑体" pitchFamily="49" charset="-122"/>
              </a:rPr>
              <a:t>d2 </a:t>
            </a:r>
            <a:r>
              <a:rPr lang="zh-CN" altLang="en-US" dirty="0">
                <a:solidFill>
                  <a:schemeClr val="tx1"/>
                </a:solidFill>
                <a:latin typeface="Times New Roman" pitchFamily="18" charset="0"/>
                <a:ea typeface="黑体" pitchFamily="49" charset="-122"/>
              </a:rPr>
              <a:t>和</a:t>
            </a:r>
            <a:r>
              <a:rPr lang="en-US" dirty="0">
                <a:solidFill>
                  <a:schemeClr val="tx1"/>
                </a:solidFill>
                <a:latin typeface="Times New Roman" pitchFamily="18" charset="0"/>
                <a:ea typeface="黑体" pitchFamily="49" charset="-122"/>
              </a:rPr>
              <a:t> d3</a:t>
            </a:r>
            <a:r>
              <a:rPr lang="zh-CN" altLang="en-US" dirty="0">
                <a:solidFill>
                  <a:schemeClr val="tx1"/>
                </a:solidFill>
                <a:latin typeface="Times New Roman" pitchFamily="18" charset="0"/>
                <a:ea typeface="黑体" pitchFamily="49" charset="-122"/>
              </a:rPr>
              <a:t>的相似度为：</a:t>
            </a:r>
            <a:endParaRPr lang="en-US" dirty="0">
              <a:solidFill>
                <a:schemeClr val="tx1"/>
              </a:solidFill>
              <a:latin typeface="Times New Roman" pitchFamily="18" charset="0"/>
              <a:ea typeface="黑体" pitchFamily="49" charset="-122"/>
            </a:endParaRPr>
          </a:p>
          <a:p>
            <a:r>
              <a:rPr lang="en-US" dirty="0">
                <a:solidFill>
                  <a:schemeClr val="tx1"/>
                </a:solidFill>
                <a:latin typeface="Times New Roman" pitchFamily="18" charset="0"/>
                <a:ea typeface="黑体" pitchFamily="49" charset="-122"/>
              </a:rPr>
              <a:t>0.52 * 0.28 + 0.36 * 0.16 + 0.72 * 0.36 + 0.12 * 0.20 + - 0.39 * - 0.08 </a:t>
            </a:r>
            <a:r>
              <a:rPr lang="en-US" dirty="0">
                <a:solidFill>
                  <a:schemeClr val="tx1"/>
                </a:solidFill>
                <a:latin typeface="Times New Roman" pitchFamily="18" charset="0"/>
                <a:ea typeface="黑体" pitchFamily="49" charset="-122"/>
                <a:cs typeface="Times New Roman" pitchFamily="18" charset="0"/>
              </a:rPr>
              <a:t>≈ 0.52</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为什么新的低维空间更好？</a:t>
            </a:r>
            <a:endParaRPr lang="es-ES" altLang="zh-CN" sz="3600" i="1" baseline="300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39</a:t>
            </a:fld>
            <a:endParaRPr lang="en-US" dirty="0"/>
          </a:p>
        </p:txBody>
      </p:sp>
      <p:pic>
        <p:nvPicPr>
          <p:cNvPr id="9" name="Picture 8" descr="1817.png"/>
          <p:cNvPicPr>
            <a:picLocks noChangeAspect="1"/>
          </p:cNvPicPr>
          <p:nvPr/>
        </p:nvPicPr>
        <p:blipFill>
          <a:blip r:embed="rId3" cstate="print"/>
          <a:stretch>
            <a:fillRect/>
          </a:stretch>
        </p:blipFill>
        <p:spPr>
          <a:xfrm>
            <a:off x="428595" y="1643050"/>
            <a:ext cx="5622435" cy="3571900"/>
          </a:xfrm>
          <a:prstGeom prst="rect">
            <a:avLst/>
          </a:prstGeom>
        </p:spPr>
      </p:pic>
      <p:sp>
        <p:nvSpPr>
          <p:cNvPr id="8" name="Text Box 3"/>
          <p:cNvSpPr txBox="1">
            <a:spLocks noChangeArrowheads="1"/>
          </p:cNvSpPr>
          <p:nvPr/>
        </p:nvSpPr>
        <p:spPr bwMode="auto">
          <a:xfrm>
            <a:off x="6072198" y="1571612"/>
            <a:ext cx="3071834" cy="4786346"/>
          </a:xfrm>
          <a:prstGeom prst="rect">
            <a:avLst/>
          </a:prstGeom>
          <a:noFill/>
          <a:ln w="9525">
            <a:noFill/>
            <a:round/>
            <a:headEnd/>
            <a:tailEnd/>
          </a:ln>
        </p:spPr>
        <p:txBody>
          <a:bodyPr/>
          <a:lstStyle/>
          <a:p>
            <a:r>
              <a:rPr lang="en-US" dirty="0">
                <a:solidFill>
                  <a:schemeClr val="tx1"/>
                </a:solidFill>
                <a:latin typeface="Times New Roman" pitchFamily="18" charset="0"/>
                <a:ea typeface="黑体" pitchFamily="49" charset="-122"/>
                <a:cs typeface="Times New Roman" pitchFamily="18" charset="0"/>
              </a:rPr>
              <a:t>“boat” </a:t>
            </a:r>
            <a:r>
              <a:rPr lang="zh-CN" altLang="en-US" dirty="0">
                <a:solidFill>
                  <a:schemeClr val="tx1"/>
                </a:solidFill>
                <a:latin typeface="Times New Roman" pitchFamily="18" charset="0"/>
                <a:ea typeface="黑体" pitchFamily="49" charset="-122"/>
                <a:cs typeface="Times New Roman" pitchFamily="18" charset="0"/>
              </a:rPr>
              <a:t>和</a:t>
            </a:r>
            <a:r>
              <a:rPr lang="en-US" dirty="0">
                <a:solidFill>
                  <a:schemeClr val="tx1"/>
                </a:solidFill>
                <a:latin typeface="Times New Roman" pitchFamily="18" charset="0"/>
                <a:ea typeface="黑体" pitchFamily="49" charset="-122"/>
                <a:cs typeface="Times New Roman" pitchFamily="18" charset="0"/>
              </a:rPr>
              <a:t>“ship” </a:t>
            </a:r>
            <a:r>
              <a:rPr lang="zh-CN" altLang="en-US" dirty="0">
                <a:solidFill>
                  <a:schemeClr val="tx1"/>
                </a:solidFill>
                <a:latin typeface="Times New Roman" pitchFamily="18" charset="0"/>
                <a:ea typeface="黑体" pitchFamily="49" charset="-122"/>
                <a:cs typeface="Times New Roman" pitchFamily="18" charset="0"/>
              </a:rPr>
              <a:t>语义上相似。低维空间能够反映出这一点。</a:t>
            </a:r>
            <a:endParaRPr lang="en-US" altLang="zh-CN" dirty="0">
              <a:solidFill>
                <a:schemeClr val="tx1"/>
              </a:solidFill>
              <a:latin typeface="Times New Roman" pitchFamily="18" charset="0"/>
              <a:ea typeface="黑体" pitchFamily="49" charset="-122"/>
              <a:cs typeface="Times New Roman" pitchFamily="18" charset="0"/>
            </a:endParaRPr>
          </a:p>
          <a:p>
            <a:endParaRPr lang="en-US" dirty="0">
              <a:solidFill>
                <a:schemeClr val="tx1"/>
              </a:solidFill>
              <a:latin typeface="Times New Roman" pitchFamily="18" charset="0"/>
              <a:ea typeface="黑体" pitchFamily="49" charset="-122"/>
              <a:cs typeface="Times New Roman" pitchFamily="18" charset="0"/>
            </a:endParaRPr>
          </a:p>
          <a:p>
            <a:r>
              <a:rPr lang="en-US" altLang="zh-CN" dirty="0">
                <a:solidFill>
                  <a:schemeClr val="tx1"/>
                </a:solidFill>
                <a:latin typeface="Times New Roman" pitchFamily="18" charset="0"/>
                <a:ea typeface="黑体" pitchFamily="49" charset="-122"/>
                <a:cs typeface="Times New Roman" pitchFamily="18" charset="0"/>
              </a:rPr>
              <a:t>SVD</a:t>
            </a:r>
            <a:r>
              <a:rPr lang="zh-CN" altLang="en-US" dirty="0">
                <a:solidFill>
                  <a:schemeClr val="tx1"/>
                </a:solidFill>
                <a:latin typeface="Times New Roman" pitchFamily="18" charset="0"/>
                <a:ea typeface="黑体" pitchFamily="49" charset="-122"/>
                <a:cs typeface="Times New Roman" pitchFamily="18" charset="0"/>
              </a:rPr>
              <a:t>的什么性质会导致相似度计算有所提高？</a:t>
            </a:r>
            <a:endParaRPr lang="de-DE" dirty="0">
              <a:solidFill>
                <a:schemeClr val="tx1"/>
              </a:solidFill>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层次聚类</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071546"/>
            <a:ext cx="8286808" cy="5500726"/>
          </a:xfrm>
          <a:prstGeom prst="rect">
            <a:avLst/>
          </a:prstGeom>
          <a:noFill/>
          <a:ln w="9525">
            <a:noFill/>
            <a:round/>
            <a:headEnd/>
            <a:tailEnd/>
          </a:ln>
        </p:spPr>
        <p:txBody>
          <a:bodyPr/>
          <a:lstStyle/>
          <a:p>
            <a:endParaRPr lang="de-DE" dirty="0">
              <a:solidFill>
                <a:schemeClr val="tx1"/>
              </a:solidFill>
              <a:latin typeface="Times New Roman" pitchFamily="18" charset="0"/>
              <a:ea typeface="黑体" pitchFamily="49" charset="-122"/>
            </a:endParaRPr>
          </a:p>
          <a:p>
            <a:r>
              <a:rPr lang="zh-CN" altLang="en-US" dirty="0">
                <a:solidFill>
                  <a:schemeClr val="tx1"/>
                </a:solidFill>
                <a:latin typeface="Times New Roman" pitchFamily="18" charset="0"/>
                <a:ea typeface="黑体" pitchFamily="49" charset="-122"/>
              </a:rPr>
              <a:t>层次聚类的目标是生成类似于前面提到的</a:t>
            </a:r>
            <a:r>
              <a:rPr lang="en-US" altLang="zh-CN" dirty="0">
                <a:solidFill>
                  <a:schemeClr val="tx1"/>
                </a:solidFill>
                <a:latin typeface="Times New Roman" pitchFamily="18" charset="0"/>
                <a:ea typeface="黑体" pitchFamily="49" charset="-122"/>
              </a:rPr>
              <a:t>Reuters</a:t>
            </a:r>
            <a:r>
              <a:rPr lang="zh-CN" altLang="en-US" dirty="0">
                <a:solidFill>
                  <a:schemeClr val="tx1"/>
                </a:solidFill>
                <a:latin typeface="Times New Roman" pitchFamily="18" charset="0"/>
                <a:ea typeface="黑体" pitchFamily="49" charset="-122"/>
              </a:rPr>
              <a:t>目录的一个层次结构：</a:t>
            </a:r>
            <a:endParaRPr lang="de-DE"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altLang="zh-CN" dirty="0">
              <a:solidFill>
                <a:schemeClr val="tx1"/>
              </a:solidFill>
              <a:latin typeface="Times New Roman" pitchFamily="18" charset="0"/>
              <a:ea typeface="黑体" pitchFamily="49" charset="-122"/>
            </a:endParaRPr>
          </a:p>
          <a:p>
            <a:r>
              <a:rPr lang="zh-CN" altLang="en-US" dirty="0">
                <a:solidFill>
                  <a:schemeClr val="tx1"/>
                </a:solidFill>
                <a:latin typeface="Times New Roman" pitchFamily="18" charset="0"/>
                <a:ea typeface="黑体" pitchFamily="49" charset="-122"/>
              </a:rPr>
              <a:t>这个层次结构是自动创建的，可以通过自顶向下或自底向上的方法来实现。最著名的自底向上的方法是层次凝聚式聚类</a:t>
            </a:r>
            <a:r>
              <a:rPr lang="en-US" altLang="zh-CN" dirty="0">
                <a:solidFill>
                  <a:schemeClr val="tx1"/>
                </a:solidFill>
                <a:latin typeface="Times New Roman" pitchFamily="18" charset="0"/>
                <a:ea typeface="黑体" pitchFamily="49" charset="-122"/>
              </a:rPr>
              <a:t>(</a:t>
            </a:r>
            <a:r>
              <a:rPr lang="de-DE" dirty="0">
                <a:solidFill>
                  <a:srgbClr val="0070C0"/>
                </a:solidFill>
                <a:latin typeface="Times New Roman" pitchFamily="18" charset="0"/>
                <a:ea typeface="黑体" pitchFamily="49" charset="-122"/>
              </a:rPr>
              <a:t>hierarchical agglomerative clustering</a:t>
            </a:r>
            <a:r>
              <a:rPr lang="zh-CN" altLang="en-US" dirty="0">
                <a:solidFill>
                  <a:srgbClr val="0070C0"/>
                </a:solidFill>
                <a:latin typeface="Times New Roman" pitchFamily="18" charset="0"/>
                <a:ea typeface="黑体" pitchFamily="49" charset="-122"/>
              </a:rPr>
              <a:t>，</a:t>
            </a:r>
            <a:r>
              <a:rPr lang="en-US" altLang="zh-CN" dirty="0">
                <a:solidFill>
                  <a:srgbClr val="0070C0"/>
                </a:solidFill>
                <a:latin typeface="Times New Roman" pitchFamily="18" charset="0"/>
                <a:ea typeface="黑体" pitchFamily="49" charset="-122"/>
              </a:rPr>
              <a:t>HAC</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a:t>
            </a: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a:t>
            </a:fld>
            <a:endParaRPr lang="en-US" dirty="0"/>
          </a:p>
        </p:txBody>
      </p:sp>
      <p:pic>
        <p:nvPicPr>
          <p:cNvPr id="7" name="Picture 6" descr="1709.png"/>
          <p:cNvPicPr>
            <a:picLocks noChangeAspect="1"/>
          </p:cNvPicPr>
          <p:nvPr/>
        </p:nvPicPr>
        <p:blipFill>
          <a:blip r:embed="rId3" cstate="print"/>
          <a:stretch>
            <a:fillRect/>
          </a:stretch>
        </p:blipFill>
        <p:spPr>
          <a:xfrm>
            <a:off x="728849" y="2204864"/>
            <a:ext cx="7495517" cy="2232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40</a:t>
            </a:fld>
            <a:endParaRPr lang="en-US" dirty="0"/>
          </a:p>
        </p:txBody>
      </p:sp>
      <p:sp>
        <p:nvSpPr>
          <p:cNvPr id="80899" name="Text Box 3"/>
          <p:cNvSpPr txBox="1">
            <a:spLocks noChangeArrowheads="1"/>
          </p:cNvSpPr>
          <p:nvPr/>
        </p:nvSpPr>
        <p:spPr bwMode="auto">
          <a:xfrm>
            <a:off x="138113" y="2203474"/>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a:solidFill>
                  <a:schemeClr val="accent1">
                    <a:lumMod val="40000"/>
                    <a:lumOff val="60000"/>
                  </a:schemeClr>
                </a:solidFill>
                <a:latin typeface="Times New Roman" pitchFamily="18" charset="0"/>
                <a:ea typeface="黑体" pitchFamily="49" charset="-122"/>
              </a:rPr>
              <a:t>上一讲回顾</a:t>
            </a:r>
            <a:endParaRPr lang="en-US" altLang="zh-CN" sz="3000" dirty="0">
              <a:solidFill>
                <a:schemeClr val="accent1">
                  <a:lumMod val="40000"/>
                  <a:lumOff val="6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a:solidFill>
                  <a:schemeClr val="accent1">
                    <a:lumMod val="40000"/>
                    <a:lumOff val="60000"/>
                  </a:schemeClr>
                </a:solidFill>
                <a:latin typeface="Times New Roman" pitchFamily="18" charset="0"/>
                <a:ea typeface="黑体" pitchFamily="49" charset="-122"/>
              </a:rPr>
              <a:t>隐性语义索引</a:t>
            </a:r>
            <a:r>
              <a:rPr lang="en-US" sz="3000" dirty="0">
                <a:solidFill>
                  <a:schemeClr val="accent1">
                    <a:lumMod val="40000"/>
                    <a:lumOff val="60000"/>
                  </a:schemeClr>
                </a:solidFill>
                <a:latin typeface="Times New Roman" pitchFamily="18" charset="0"/>
                <a:ea typeface="黑体" pitchFamily="49" charset="-122"/>
              </a:rPr>
              <a:t> </a:t>
            </a:r>
          </a:p>
          <a:p>
            <a:pPr marL="514350" indent="-514350">
              <a:lnSpc>
                <a:spcPct val="150000"/>
              </a:lnSpc>
              <a:spcBef>
                <a:spcPts val="700"/>
              </a:spcBef>
              <a:buClr>
                <a:srgbClr val="336699"/>
              </a:buClr>
              <a:buSzPct val="7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a:solidFill>
                  <a:schemeClr val="accent1">
                    <a:lumMod val="40000"/>
                    <a:lumOff val="60000"/>
                  </a:schemeClr>
                </a:solidFill>
                <a:latin typeface="Times New Roman" pitchFamily="18" charset="0"/>
                <a:ea typeface="黑体" pitchFamily="49" charset="-122"/>
              </a:rPr>
              <a:t>空间降维处理</a:t>
            </a:r>
            <a:endParaRPr lang="en-US" sz="3000" dirty="0">
              <a:solidFill>
                <a:schemeClr val="accent1">
                  <a:lumMod val="40000"/>
                  <a:lumOff val="6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LSI </a:t>
            </a:r>
            <a:r>
              <a:rPr lang="zh-CN" altLang="en-US" sz="3000" dirty="0">
                <a:solidFill>
                  <a:srgbClr val="336699"/>
                </a:solidFill>
                <a:latin typeface="Times New Roman" pitchFamily="18" charset="0"/>
                <a:ea typeface="黑体" pitchFamily="49" charset="-122"/>
              </a:rPr>
              <a:t>在</a:t>
            </a:r>
            <a:r>
              <a:rPr lang="en-US" altLang="zh-CN" sz="3000" dirty="0">
                <a:solidFill>
                  <a:srgbClr val="336699"/>
                </a:solidFill>
                <a:latin typeface="Times New Roman" pitchFamily="18" charset="0"/>
                <a:ea typeface="黑体" pitchFamily="49" charset="-122"/>
              </a:rPr>
              <a:t>IR</a:t>
            </a:r>
            <a:r>
              <a:rPr lang="zh-CN" altLang="en-US" sz="3000" dirty="0">
                <a:solidFill>
                  <a:srgbClr val="336699"/>
                </a:solidFill>
                <a:latin typeface="Times New Roman" pitchFamily="18" charset="0"/>
                <a:ea typeface="黑体" pitchFamily="49" charset="-122"/>
              </a:rPr>
              <a:t>中的应用</a:t>
            </a: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a:solidFill>
                <a:srgbClr val="336699"/>
              </a:solidFill>
              <a:latin typeface="Times New Roman" pitchFamily="18" charset="0"/>
              <a:ea typeface="黑体" pitchFamily="49" charset="-122"/>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pPr>
              <a:buClr>
                <a:srgbClr val="336699"/>
              </a:buClr>
            </a:pPr>
            <a:r>
              <a:rPr lang="en-US" sz="3600" dirty="0">
                <a:solidFill>
                  <a:schemeClr val="tx1"/>
                </a:solidFill>
                <a:latin typeface="Times New Roman" pitchFamily="18" charset="0"/>
                <a:ea typeface="黑体" pitchFamily="49" charset="-122"/>
              </a:rPr>
              <a:t>LSI</a:t>
            </a:r>
            <a:r>
              <a:rPr lang="zh-CN" altLang="en-US" sz="3600" dirty="0">
                <a:solidFill>
                  <a:schemeClr val="tx1"/>
                </a:solidFill>
                <a:latin typeface="Times New Roman" pitchFamily="18" charset="0"/>
                <a:ea typeface="黑体" pitchFamily="49" charset="-122"/>
              </a:rPr>
              <a:t>在</a:t>
            </a:r>
            <a:r>
              <a:rPr lang="en-US" altLang="zh-CN" sz="3600" dirty="0">
                <a:solidFill>
                  <a:schemeClr val="tx1"/>
                </a:solidFill>
                <a:latin typeface="Times New Roman" pitchFamily="18" charset="0"/>
                <a:ea typeface="黑体" pitchFamily="49" charset="-122"/>
              </a:rPr>
              <a:t>IR</a:t>
            </a:r>
            <a:r>
              <a:rPr lang="zh-CN" altLang="en-US" sz="3600" dirty="0">
                <a:solidFill>
                  <a:schemeClr val="tx1"/>
                </a:solidFill>
                <a:latin typeface="Times New Roman" pitchFamily="18" charset="0"/>
                <a:ea typeface="黑体" pitchFamily="49" charset="-122"/>
              </a:rPr>
              <a:t>中使用的原因</a:t>
            </a:r>
            <a:endParaRPr lang="en-US"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500174"/>
            <a:ext cx="8501122"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a:solidFill>
                  <a:schemeClr val="tx1"/>
                </a:solidFill>
                <a:latin typeface="Times New Roman" pitchFamily="18" charset="0"/>
                <a:ea typeface="黑体" pitchFamily="49" charset="-122"/>
              </a:rPr>
              <a:t>LSI </a:t>
            </a:r>
            <a:r>
              <a:rPr lang="zh-CN" altLang="en-US" dirty="0">
                <a:solidFill>
                  <a:schemeClr val="tx1"/>
                </a:solidFill>
                <a:latin typeface="Times New Roman" pitchFamily="18" charset="0"/>
                <a:ea typeface="黑体" pitchFamily="49" charset="-122"/>
              </a:rPr>
              <a:t>能够发现文档的语义上的关联</a:t>
            </a:r>
            <a:r>
              <a:rPr lang="de-DE" dirty="0">
                <a:solidFill>
                  <a:schemeClr val="tx1"/>
                </a:solidFill>
                <a:latin typeface="Times New Roman" pitchFamily="18" charset="0"/>
                <a:ea typeface="黑体" pitchFamily="49" charset="-122"/>
              </a:rPr>
              <a:t> . . .</a:t>
            </a:r>
          </a:p>
          <a:p>
            <a:pPr lvl="1">
              <a:spcBef>
                <a:spcPts val="700"/>
              </a:spcBef>
              <a:buClr>
                <a:srgbClr val="336699"/>
              </a:buClr>
              <a:buFont typeface="Wingdings" pitchFamily="2" charset="2"/>
              <a:buChar char="§"/>
            </a:pPr>
            <a:r>
              <a:rPr lang="en-US" dirty="0">
                <a:solidFill>
                  <a:schemeClr val="tx1"/>
                </a:solidFill>
                <a:latin typeface="Times New Roman" pitchFamily="18" charset="0"/>
                <a:ea typeface="黑体" pitchFamily="49" charset="-122"/>
              </a:rPr>
              <a:t>. . . </a:t>
            </a:r>
            <a:r>
              <a:rPr lang="zh-CN" altLang="en-US" dirty="0">
                <a:solidFill>
                  <a:schemeClr val="tx1"/>
                </a:solidFill>
                <a:latin typeface="Times New Roman" pitchFamily="18" charset="0"/>
                <a:ea typeface="黑体" pitchFamily="49" charset="-122"/>
              </a:rPr>
              <a:t>但是在原始向量空间中这些文档相似度不大</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因为它们使用不同的词语</a:t>
            </a:r>
            <a:r>
              <a:rPr lang="de-DE" dirty="0">
                <a:solidFill>
                  <a:schemeClr val="tx1"/>
                </a:solidFill>
                <a:latin typeface="Times New Roman" pitchFamily="18" charset="0"/>
                <a:ea typeface="黑体" pitchFamily="49" charset="-122"/>
              </a:rPr>
              <a:t>) . . .</a:t>
            </a:r>
          </a:p>
          <a:p>
            <a:pPr lvl="1">
              <a:spcBef>
                <a:spcPts val="700"/>
              </a:spcBef>
              <a:buClr>
                <a:srgbClr val="336699"/>
              </a:buClr>
              <a:buFont typeface="Wingdings" pitchFamily="2" charset="2"/>
              <a:buChar char="§"/>
            </a:pPr>
            <a:r>
              <a:rPr lang="en-US" dirty="0">
                <a:solidFill>
                  <a:schemeClr val="tx1"/>
                </a:solidFill>
                <a:latin typeface="Times New Roman" pitchFamily="18" charset="0"/>
                <a:ea typeface="黑体" pitchFamily="49" charset="-122"/>
              </a:rPr>
              <a:t>. . . </a:t>
            </a:r>
            <a:r>
              <a:rPr lang="zh-CN" altLang="en-US" dirty="0">
                <a:solidFill>
                  <a:schemeClr val="tx1"/>
                </a:solidFill>
                <a:latin typeface="Times New Roman" pitchFamily="18" charset="0"/>
                <a:ea typeface="黑体" pitchFamily="49" charset="-122"/>
              </a:rPr>
              <a:t>于是通过</a:t>
            </a:r>
            <a:r>
              <a:rPr lang="en-US" altLang="zh-CN" dirty="0">
                <a:solidFill>
                  <a:schemeClr val="tx1"/>
                </a:solidFill>
                <a:latin typeface="Times New Roman" pitchFamily="18" charset="0"/>
                <a:ea typeface="黑体" pitchFamily="49" charset="-122"/>
              </a:rPr>
              <a:t>LSI</a:t>
            </a:r>
            <a:r>
              <a:rPr lang="zh-CN" altLang="en-US" dirty="0">
                <a:solidFill>
                  <a:schemeClr val="tx1"/>
                </a:solidFill>
                <a:latin typeface="Times New Roman" pitchFamily="18" charset="0"/>
                <a:ea typeface="黑体" pitchFamily="49" charset="-122"/>
              </a:rPr>
              <a:t>可以将它们映射到新的低维向量空间中</a:t>
            </a:r>
            <a:r>
              <a:rPr lang="en-US" dirty="0">
                <a:solidFill>
                  <a:schemeClr val="tx1"/>
                </a:solidFill>
                <a:latin typeface="Times New Roman" pitchFamily="18" charset="0"/>
                <a:ea typeface="黑体" pitchFamily="49" charset="-122"/>
              </a:rPr>
              <a:t> . . .</a:t>
            </a:r>
          </a:p>
          <a:p>
            <a:pPr lvl="1">
              <a:spcBef>
                <a:spcPts val="700"/>
              </a:spcBef>
              <a:buClr>
                <a:srgbClr val="336699"/>
              </a:buClr>
              <a:buFont typeface="Wingdings" pitchFamily="2" charset="2"/>
              <a:buChar char="§"/>
            </a:pPr>
            <a:r>
              <a:rPr lang="en-US" dirty="0">
                <a:solidFill>
                  <a:schemeClr val="tx1"/>
                </a:solidFill>
                <a:latin typeface="Times New Roman" pitchFamily="18" charset="0"/>
                <a:ea typeface="黑体" pitchFamily="49" charset="-122"/>
              </a:rPr>
              <a:t>. . . </a:t>
            </a:r>
            <a:r>
              <a:rPr lang="zh-CN" altLang="en-US" dirty="0">
                <a:solidFill>
                  <a:schemeClr val="tx1"/>
                </a:solidFill>
                <a:latin typeface="Times New Roman" pitchFamily="18" charset="0"/>
                <a:ea typeface="黑体" pitchFamily="49" charset="-122"/>
              </a:rPr>
              <a:t>在新的空间下，两者相似度较高</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因此，</a:t>
            </a:r>
            <a:r>
              <a:rPr lang="en-US" dirty="0">
                <a:solidFill>
                  <a:schemeClr val="tx1"/>
                </a:solidFill>
                <a:latin typeface="Times New Roman" pitchFamily="18" charset="0"/>
                <a:ea typeface="黑体" pitchFamily="49" charset="-122"/>
              </a:rPr>
              <a:t> LSI</a:t>
            </a:r>
            <a:r>
              <a:rPr lang="zh-CN" altLang="en-US" dirty="0">
                <a:solidFill>
                  <a:schemeClr val="tx1"/>
                </a:solidFill>
                <a:latin typeface="Times New Roman" pitchFamily="18" charset="0"/>
                <a:ea typeface="黑体" pitchFamily="49" charset="-122"/>
              </a:rPr>
              <a:t>能够解决一义多词</a:t>
            </a:r>
            <a:r>
              <a:rPr lang="en-US" altLang="zh-CN" dirty="0">
                <a:solidFill>
                  <a:schemeClr val="tx1"/>
                </a:solidFill>
                <a:latin typeface="Times New Roman" pitchFamily="18" charset="0"/>
                <a:ea typeface="黑体" pitchFamily="49" charset="-122"/>
              </a:rPr>
              <a:t>(</a:t>
            </a:r>
            <a:r>
              <a:rPr lang="en-US" dirty="0">
                <a:solidFill>
                  <a:srgbClr val="0070C0"/>
                </a:solidFill>
                <a:latin typeface="Times New Roman" pitchFamily="18" charset="0"/>
                <a:ea typeface="黑体" pitchFamily="49" charset="-122"/>
              </a:rPr>
              <a:t>synonymy) </a:t>
            </a:r>
            <a:r>
              <a:rPr lang="zh-CN" altLang="en-US" dirty="0">
                <a:solidFill>
                  <a:schemeClr val="tx1"/>
                </a:solidFill>
                <a:latin typeface="Times New Roman" pitchFamily="18" charset="0"/>
                <a:ea typeface="黑体" pitchFamily="49" charset="-122"/>
              </a:rPr>
              <a:t>和语义关联问题</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在标准向量空间下，同义词对文档相似度计算没有任何贡献</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altLang="zh-CN" dirty="0">
                <a:solidFill>
                  <a:schemeClr val="tx1"/>
                </a:solidFill>
                <a:latin typeface="Times New Roman" pitchFamily="18" charset="0"/>
                <a:ea typeface="黑体" pitchFamily="49" charset="-122"/>
              </a:rPr>
              <a:t>LSI</a:t>
            </a:r>
            <a:r>
              <a:rPr lang="zh-CN" altLang="en-US" dirty="0">
                <a:solidFill>
                  <a:schemeClr val="tx1"/>
                </a:solidFill>
                <a:latin typeface="Times New Roman" pitchFamily="18" charset="0"/>
                <a:ea typeface="黑体" pitchFamily="49" charset="-122"/>
              </a:rPr>
              <a:t>所期望的效果：同义词对文档相似度贡献很大</a:t>
            </a: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41</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pPr>
              <a:buClr>
                <a:srgbClr val="336699"/>
              </a:buClr>
            </a:pPr>
            <a:r>
              <a:rPr lang="en-US" altLang="zh-CN" sz="3200" dirty="0">
                <a:solidFill>
                  <a:schemeClr val="tx1"/>
                </a:solidFill>
                <a:latin typeface="Times New Roman" pitchFamily="18" charset="0"/>
                <a:ea typeface="黑体" pitchFamily="49" charset="-122"/>
              </a:rPr>
              <a:t>LSI</a:t>
            </a:r>
            <a:r>
              <a:rPr lang="zh-CN" altLang="en-US" sz="3200" dirty="0">
                <a:solidFill>
                  <a:schemeClr val="tx1"/>
                </a:solidFill>
                <a:latin typeface="Times New Roman" pitchFamily="18" charset="0"/>
                <a:ea typeface="黑体" pitchFamily="49" charset="-122"/>
              </a:rPr>
              <a:t>是如何解决一义多词和语义关联问题的</a:t>
            </a:r>
            <a:endParaRPr lang="en-US" sz="32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214422"/>
            <a:ext cx="8501122" cy="4714908"/>
          </a:xfrm>
          <a:prstGeom prst="rect">
            <a:avLst/>
          </a:prstGeom>
          <a:noFill/>
          <a:ln w="9525">
            <a:noFill/>
            <a:round/>
            <a:headEnd/>
            <a:tailEnd/>
          </a:ln>
        </p:spPr>
        <p:txBody>
          <a:bodyPr/>
          <a:lstStyle/>
          <a:p>
            <a:pPr lvl="1">
              <a:spcBef>
                <a:spcPts val="700"/>
              </a:spcBef>
              <a:buClr>
                <a:srgbClr val="336699"/>
              </a:buClr>
            </a:pP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降维迫使我们忽略大量“细节”</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我们将原始空间下不同的词映射到低维空间的同一维中</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将同义词映射到同一维的“开销”远小于无关词的聚集</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a:solidFill>
                  <a:schemeClr val="tx1"/>
                </a:solidFill>
                <a:latin typeface="Times New Roman" pitchFamily="18" charset="0"/>
                <a:ea typeface="黑体" pitchFamily="49" charset="-122"/>
              </a:rPr>
              <a:t>SVD</a:t>
            </a:r>
            <a:r>
              <a:rPr lang="zh-CN" altLang="en-US" dirty="0">
                <a:solidFill>
                  <a:schemeClr val="tx1"/>
                </a:solidFill>
                <a:latin typeface="Times New Roman" pitchFamily="18" charset="0"/>
                <a:ea typeface="黑体" pitchFamily="49" charset="-122"/>
              </a:rPr>
              <a:t>选择开销最小的映射方法</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因此，</a:t>
            </a:r>
            <a:r>
              <a:rPr lang="en-US" altLang="zh-CN" dirty="0">
                <a:solidFill>
                  <a:schemeClr val="tx1"/>
                </a:solidFill>
                <a:latin typeface="Times New Roman" pitchFamily="18" charset="0"/>
                <a:ea typeface="黑体" pitchFamily="49" charset="-122"/>
              </a:rPr>
              <a:t>SVD</a:t>
            </a:r>
            <a:r>
              <a:rPr lang="zh-CN" altLang="en-US" dirty="0">
                <a:solidFill>
                  <a:schemeClr val="tx1"/>
                </a:solidFill>
                <a:latin typeface="Times New Roman" pitchFamily="18" charset="0"/>
                <a:ea typeface="黑体" pitchFamily="49" charset="-122"/>
              </a:rPr>
              <a:t>会将同义词映射到同一维</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但是，它同时能避免将无关词映射到同一维</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42</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pPr>
              <a:buClr>
                <a:srgbClr val="336699"/>
              </a:buClr>
            </a:pPr>
            <a:r>
              <a:rPr lang="en-US" sz="3600" dirty="0">
                <a:solidFill>
                  <a:schemeClr val="tx1"/>
                </a:solidFill>
                <a:latin typeface="Times New Roman" pitchFamily="18" charset="0"/>
                <a:ea typeface="黑体" pitchFamily="49" charset="-122"/>
              </a:rPr>
              <a:t>LSI</a:t>
            </a:r>
            <a:r>
              <a:rPr lang="zh-CN" altLang="en-US" sz="3600" dirty="0">
                <a:solidFill>
                  <a:schemeClr val="tx1"/>
                </a:solidFill>
                <a:latin typeface="Times New Roman" pitchFamily="18" charset="0"/>
                <a:ea typeface="黑体" pitchFamily="49" charset="-122"/>
              </a:rPr>
              <a:t>与其它方法的比较</a:t>
            </a:r>
            <a:endParaRPr lang="en-US"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500174"/>
            <a:ext cx="8501122" cy="4714908"/>
          </a:xfrm>
          <a:prstGeom prst="rect">
            <a:avLst/>
          </a:prstGeom>
          <a:noFill/>
          <a:ln w="9525">
            <a:noFill/>
            <a:round/>
            <a:headEnd/>
            <a:tailEnd/>
          </a:ln>
        </p:spPr>
        <p:txBody>
          <a:bodyPr/>
          <a:lstStyle/>
          <a:p>
            <a:pPr lvl="1">
              <a:spcBef>
                <a:spcPts val="700"/>
              </a:spcBef>
              <a:buClr>
                <a:srgbClr val="336699"/>
              </a:buClr>
            </a:pP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如果查询和文档没有公共词项时，前面我们介绍的相关反馈和查询扩展可以用于提高</a:t>
            </a:r>
            <a:r>
              <a:rPr lang="en-US" altLang="zh-CN" dirty="0">
                <a:solidFill>
                  <a:schemeClr val="tx1"/>
                </a:solidFill>
                <a:latin typeface="Times New Roman" pitchFamily="18" charset="0"/>
                <a:ea typeface="黑体" pitchFamily="49" charset="-122"/>
              </a:rPr>
              <a:t>IR</a:t>
            </a:r>
            <a:r>
              <a:rPr lang="zh-CN" altLang="en-US" dirty="0">
                <a:solidFill>
                  <a:schemeClr val="tx1"/>
                </a:solidFill>
                <a:latin typeface="Times New Roman" pitchFamily="18" charset="0"/>
                <a:ea typeface="黑体" pitchFamily="49" charset="-122"/>
              </a:rPr>
              <a:t>的召回率</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a:solidFill>
                  <a:schemeClr val="tx1"/>
                </a:solidFill>
                <a:latin typeface="Times New Roman" pitchFamily="18" charset="0"/>
                <a:ea typeface="黑体" pitchFamily="49" charset="-122"/>
              </a:rPr>
              <a:t>LSI</a:t>
            </a:r>
            <a:r>
              <a:rPr lang="zh-CN" altLang="en-US" dirty="0">
                <a:solidFill>
                  <a:schemeClr val="tx1"/>
                </a:solidFill>
                <a:latin typeface="Times New Roman" pitchFamily="18" charset="0"/>
                <a:ea typeface="黑体" pitchFamily="49" charset="-122"/>
              </a:rPr>
              <a:t>会提高召回率但是损害正确率</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因此，它和相关反馈查询扩展解决的是同一问题</a:t>
            </a:r>
            <a:r>
              <a:rPr lang="de-DE" dirty="0">
                <a:solidFill>
                  <a:schemeClr val="tx1"/>
                </a:solidFill>
                <a:latin typeface="Times New Roman" pitchFamily="18" charset="0"/>
                <a:ea typeface="黑体" pitchFamily="49" charset="-122"/>
              </a:rPr>
              <a:t>. . .</a:t>
            </a:r>
          </a:p>
          <a:p>
            <a:pPr lvl="1">
              <a:spcBef>
                <a:spcPts val="700"/>
              </a:spcBef>
              <a:buClr>
                <a:srgbClr val="336699"/>
              </a:buClr>
              <a:buFont typeface="Wingdings" pitchFamily="2" charset="2"/>
              <a:buChar char="§"/>
            </a:pPr>
            <a:r>
              <a:rPr lang="en-US" dirty="0">
                <a:solidFill>
                  <a:schemeClr val="tx1"/>
                </a:solidFill>
                <a:latin typeface="Times New Roman" pitchFamily="18" charset="0"/>
                <a:ea typeface="黑体" pitchFamily="49" charset="-122"/>
              </a:rPr>
              <a:t>. . . </a:t>
            </a:r>
            <a:r>
              <a:rPr lang="zh-CN" altLang="en-US" dirty="0">
                <a:solidFill>
                  <a:schemeClr val="tx1"/>
                </a:solidFill>
                <a:latin typeface="Times New Roman" pitchFamily="18" charset="0"/>
                <a:ea typeface="黑体" pitchFamily="49" charset="-122"/>
              </a:rPr>
              <a:t>同样它们的缺点也一致</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43</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de-DE" sz="3600" dirty="0">
                <a:solidFill>
                  <a:schemeClr val="tx1"/>
                </a:solidFill>
                <a:latin typeface="Times New Roman" pitchFamily="18" charset="0"/>
                <a:ea typeface="黑体" pitchFamily="49" charset="-122"/>
              </a:rPr>
              <a:t> </a:t>
            </a:r>
            <a:r>
              <a:rPr lang="en-US" altLang="zh-CN" sz="3600" dirty="0">
                <a:solidFill>
                  <a:schemeClr val="tx1"/>
                </a:solidFill>
                <a:latin typeface="Times New Roman" pitchFamily="18" charset="0"/>
                <a:ea typeface="黑体" pitchFamily="49" charset="-122"/>
              </a:rPr>
              <a:t>LSI</a:t>
            </a:r>
            <a:r>
              <a:rPr lang="zh-CN" altLang="en-US" sz="3600" dirty="0">
                <a:solidFill>
                  <a:schemeClr val="tx1"/>
                </a:solidFill>
                <a:latin typeface="Times New Roman" pitchFamily="18" charset="0"/>
                <a:ea typeface="黑体" pitchFamily="49" charset="-122"/>
              </a:rPr>
              <a:t>实现</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357298"/>
            <a:ext cx="8501122" cy="4714908"/>
          </a:xfrm>
          <a:prstGeom prst="rect">
            <a:avLst/>
          </a:prstGeom>
          <a:noFill/>
          <a:ln w="9525">
            <a:noFill/>
            <a:round/>
            <a:headEnd/>
            <a:tailEnd/>
          </a:ln>
        </p:spPr>
        <p:txBody>
          <a:bodyPr/>
          <a:lstStyle/>
          <a:p>
            <a:pPr lvl="2">
              <a:spcBef>
                <a:spcPts val="700"/>
              </a:spcBef>
              <a:buClr>
                <a:srgbClr val="336699"/>
              </a:buClr>
              <a:buFont typeface="Wingdings" pitchFamily="2" charset="2"/>
              <a:buChar char="§"/>
            </a:pP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对词项</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文档矩阵进行</a:t>
            </a:r>
            <a:r>
              <a:rPr lang="en-US" dirty="0">
                <a:solidFill>
                  <a:schemeClr val="tx1"/>
                </a:solidFill>
                <a:latin typeface="Times New Roman" pitchFamily="18" charset="0"/>
                <a:ea typeface="黑体" pitchFamily="49" charset="-122"/>
              </a:rPr>
              <a:t>SVD</a:t>
            </a:r>
            <a:r>
              <a:rPr lang="zh-CN" altLang="en-US" dirty="0">
                <a:solidFill>
                  <a:schemeClr val="tx1"/>
                </a:solidFill>
                <a:latin typeface="Times New Roman" pitchFamily="18" charset="0"/>
                <a:ea typeface="黑体" pitchFamily="49" charset="-122"/>
              </a:rPr>
              <a:t>分解</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计算在新的低维空间下的文档表示</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将查询映射到低维空间中</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上述公式来自：</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计算</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q</a:t>
            </a:r>
            <a:r>
              <a:rPr lang="en-US" baseline="-25000" dirty="0">
                <a:solidFill>
                  <a:schemeClr val="tx1"/>
                </a:solidFill>
                <a:latin typeface="Times New Roman" pitchFamily="18" charset="0"/>
                <a:ea typeface="黑体" pitchFamily="49" charset="-122"/>
              </a:rPr>
              <a:t>2</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和</a:t>
            </a:r>
            <a:r>
              <a:rPr lang="en-US" i="1" dirty="0">
                <a:solidFill>
                  <a:schemeClr val="tx1"/>
                </a:solidFill>
                <a:latin typeface="Times New Roman" pitchFamily="18" charset="0"/>
                <a:ea typeface="黑体" pitchFamily="49" charset="-122"/>
              </a:rPr>
              <a:t>V</a:t>
            </a:r>
            <a:r>
              <a:rPr lang="en-US" baseline="-25000" dirty="0">
                <a:solidFill>
                  <a:schemeClr val="tx1"/>
                </a:solidFill>
                <a:latin typeface="Times New Roman" pitchFamily="18" charset="0"/>
                <a:ea typeface="黑体" pitchFamily="49" charset="-122"/>
              </a:rPr>
              <a:t>2</a:t>
            </a:r>
            <a:r>
              <a:rPr lang="zh-CN" altLang="en-US" dirty="0">
                <a:solidFill>
                  <a:schemeClr val="tx1"/>
                </a:solidFill>
                <a:latin typeface="Times New Roman" pitchFamily="18" charset="0"/>
                <a:ea typeface="黑体" pitchFamily="49" charset="-122"/>
              </a:rPr>
              <a:t>中的所有文档表示的相似度</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像以往一样按照相似度高低输出文档结果</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课堂练习：上述做法的最基本问题是什么？</a:t>
            </a: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44</a:t>
            </a:fld>
            <a:endParaRPr lang="en-US" dirty="0"/>
          </a:p>
        </p:txBody>
      </p:sp>
      <p:pic>
        <p:nvPicPr>
          <p:cNvPr id="7" name="Picture 6" descr="1826.png"/>
          <p:cNvPicPr>
            <a:picLocks noChangeAspect="1"/>
          </p:cNvPicPr>
          <p:nvPr/>
        </p:nvPicPr>
        <p:blipFill>
          <a:blip r:embed="rId3" cstate="print"/>
          <a:stretch>
            <a:fillRect/>
          </a:stretch>
        </p:blipFill>
        <p:spPr>
          <a:xfrm>
            <a:off x="5004048" y="2672960"/>
            <a:ext cx="1956006" cy="396000"/>
          </a:xfrm>
          <a:prstGeom prst="rect">
            <a:avLst/>
          </a:prstGeom>
        </p:spPr>
      </p:pic>
      <p:pic>
        <p:nvPicPr>
          <p:cNvPr id="8" name="Picture 7" descr="18262.png"/>
          <p:cNvPicPr>
            <a:picLocks noChangeAspect="1"/>
          </p:cNvPicPr>
          <p:nvPr/>
        </p:nvPicPr>
        <p:blipFill>
          <a:blip r:embed="rId4" cstate="print"/>
          <a:stretch>
            <a:fillRect/>
          </a:stretch>
        </p:blipFill>
        <p:spPr>
          <a:xfrm>
            <a:off x="3502144" y="3212976"/>
            <a:ext cx="3498748" cy="36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pPr lvl="1">
              <a:spcBef>
                <a:spcPts val="700"/>
              </a:spcBef>
              <a:buClr>
                <a:srgbClr val="336699"/>
              </a:buClr>
            </a:pPr>
            <a:endParaRPr lang="en-US" sz="3600" dirty="0">
              <a:solidFill>
                <a:schemeClr val="tx1"/>
              </a:solidFill>
              <a:latin typeface="Times New Roman" pitchFamily="18" charset="0"/>
              <a:ea typeface="黑体" pitchFamily="49" charset="-122"/>
            </a:endParaRPr>
          </a:p>
          <a:p>
            <a:r>
              <a:rPr lang="de-DE"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最优性</a:t>
            </a:r>
            <a:endParaRPr lang="en-US"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142984"/>
            <a:ext cx="8501122" cy="4714908"/>
          </a:xfrm>
          <a:prstGeom prst="rect">
            <a:avLst/>
          </a:prstGeom>
          <a:noFill/>
          <a:ln w="9525">
            <a:noFill/>
            <a:round/>
            <a:headEnd/>
            <a:tailEnd/>
          </a:ln>
        </p:spPr>
        <p:txBody>
          <a:bodyPr/>
          <a:lstStyle/>
          <a:p>
            <a:pPr lvl="2">
              <a:spcBef>
                <a:spcPts val="700"/>
              </a:spcBef>
              <a:buClr>
                <a:srgbClr val="336699"/>
              </a:buClr>
              <a:buFont typeface="Wingdings" pitchFamily="2" charset="2"/>
              <a:buChar char="§"/>
            </a:pP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a:solidFill>
                  <a:schemeClr val="tx1"/>
                </a:solidFill>
                <a:latin typeface="Times New Roman" pitchFamily="18" charset="0"/>
                <a:ea typeface="黑体" pitchFamily="49" charset="-122"/>
              </a:rPr>
              <a:t>SVD </a:t>
            </a:r>
            <a:r>
              <a:rPr lang="zh-CN" altLang="en-US" dirty="0">
                <a:solidFill>
                  <a:schemeClr val="tx1"/>
                </a:solidFill>
                <a:latin typeface="Times New Roman" pitchFamily="18" charset="0"/>
                <a:ea typeface="黑体" pitchFamily="49" charset="-122"/>
              </a:rPr>
              <a:t>在下面的意义上说是最优的：</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保留</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k</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个最大的奇异值并将其他奇异值置为</a:t>
            </a:r>
            <a:r>
              <a:rPr lang="en-US" altLang="zh-CN" dirty="0">
                <a:solidFill>
                  <a:schemeClr val="tx1"/>
                </a:solidFill>
                <a:latin typeface="Times New Roman" pitchFamily="18" charset="0"/>
                <a:ea typeface="黑体" pitchFamily="49" charset="-122"/>
              </a:rPr>
              <a:t>0</a:t>
            </a:r>
            <a:r>
              <a:rPr lang="zh-CN" altLang="en-US" dirty="0">
                <a:solidFill>
                  <a:schemeClr val="tx1"/>
                </a:solidFill>
                <a:latin typeface="Times New Roman" pitchFamily="18" charset="0"/>
                <a:ea typeface="黑体" pitchFamily="49" charset="-122"/>
              </a:rPr>
              <a:t>，这种做法得到是原始矩阵</a:t>
            </a:r>
            <a:r>
              <a:rPr lang="en-US" altLang="zh-CN" dirty="0">
                <a:solidFill>
                  <a:schemeClr val="tx1"/>
                </a:solidFill>
                <a:latin typeface="Times New Roman" pitchFamily="18" charset="0"/>
                <a:ea typeface="黑体" pitchFamily="49" charset="-122"/>
              </a:rPr>
              <a:t>C</a:t>
            </a:r>
            <a:r>
              <a:rPr lang="zh-CN" altLang="en-US" dirty="0">
                <a:solidFill>
                  <a:schemeClr val="tx1"/>
                </a:solidFill>
                <a:latin typeface="Times New Roman" pitchFamily="18" charset="0"/>
                <a:ea typeface="黑体" pitchFamily="49" charset="-122"/>
              </a:rPr>
              <a:t>的最佳逼近</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参考</a:t>
            </a:r>
            <a:r>
              <a:rPr lang="de-DE" dirty="0">
                <a:solidFill>
                  <a:srgbClr val="0070C0"/>
                </a:solidFill>
                <a:latin typeface="Times New Roman" pitchFamily="18" charset="0"/>
                <a:ea typeface="黑体" pitchFamily="49" charset="-122"/>
              </a:rPr>
              <a:t>Eckart-Young </a:t>
            </a:r>
            <a:r>
              <a:rPr lang="zh-CN" altLang="en-US" dirty="0">
                <a:solidFill>
                  <a:srgbClr val="0070C0"/>
                </a:solidFill>
                <a:latin typeface="Times New Roman" pitchFamily="18" charset="0"/>
                <a:ea typeface="黑体" pitchFamily="49" charset="-122"/>
              </a:rPr>
              <a:t>定理</a:t>
            </a:r>
            <a:r>
              <a:rPr lang="en-US" altLang="zh-CN" dirty="0">
                <a:solidFill>
                  <a:srgbClr val="0070C0"/>
                </a:solidFill>
                <a:latin typeface="Times New Roman" pitchFamily="18" charset="0"/>
                <a:ea typeface="黑体" pitchFamily="49" charset="-122"/>
              </a:rPr>
              <a:t>)</a:t>
            </a:r>
            <a:endParaRPr lang="de-DE" dirty="0">
              <a:solidFill>
                <a:srgbClr val="0070C0"/>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最优性：不存在其它同秩的矩阵能够更加逼近</a:t>
            </a:r>
            <a:r>
              <a:rPr lang="en-US" altLang="zh-CN" dirty="0">
                <a:solidFill>
                  <a:schemeClr val="tx1"/>
                </a:solidFill>
                <a:latin typeface="Times New Roman" pitchFamily="18" charset="0"/>
                <a:ea typeface="黑体" pitchFamily="49" charset="-122"/>
              </a:rPr>
              <a:t>C</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逼近的度量指标</a:t>
            </a:r>
            <a:r>
              <a:rPr lang="en-US" altLang="zh-CN" dirty="0">
                <a:solidFill>
                  <a:schemeClr val="tx1"/>
                </a:solidFill>
                <a:latin typeface="Times New Roman" pitchFamily="18" charset="0"/>
                <a:ea typeface="黑体" pitchFamily="49" charset="-122"/>
              </a:rPr>
              <a:t>F</a:t>
            </a:r>
            <a:r>
              <a:rPr lang="zh-CN" altLang="en-US" dirty="0">
                <a:solidFill>
                  <a:schemeClr val="tx1"/>
                </a:solidFill>
                <a:latin typeface="Times New Roman" pitchFamily="18" charset="0"/>
                <a:ea typeface="黑体" pitchFamily="49" charset="-122"/>
              </a:rPr>
              <a:t>范数</a:t>
            </a:r>
            <a:r>
              <a:rPr lang="en-US" altLang="zh-CN" dirty="0">
                <a:solidFill>
                  <a:schemeClr val="tx1"/>
                </a:solidFill>
                <a:latin typeface="Times New Roman" pitchFamily="18" charset="0"/>
                <a:ea typeface="黑体" pitchFamily="49" charset="-122"/>
              </a:rPr>
              <a:t>(</a:t>
            </a:r>
            <a:r>
              <a:rPr lang="en-US" dirty="0">
                <a:solidFill>
                  <a:schemeClr val="tx1"/>
                </a:solidFill>
                <a:latin typeface="Times New Roman" pitchFamily="18" charset="0"/>
                <a:ea typeface="黑体" pitchFamily="49" charset="-122"/>
              </a:rPr>
              <a:t> </a:t>
            </a:r>
            <a:r>
              <a:rPr lang="en-US" dirty="0" err="1">
                <a:solidFill>
                  <a:schemeClr val="tx1"/>
                </a:solidFill>
                <a:latin typeface="Times New Roman" pitchFamily="18" charset="0"/>
                <a:ea typeface="黑体" pitchFamily="49" charset="-122"/>
              </a:rPr>
              <a:t>Frobenius</a:t>
            </a:r>
            <a:r>
              <a:rPr lang="en-US" dirty="0">
                <a:solidFill>
                  <a:schemeClr val="tx1"/>
                </a:solidFill>
                <a:latin typeface="Times New Roman" pitchFamily="18" charset="0"/>
                <a:ea typeface="黑体" pitchFamily="49" charset="-122"/>
              </a:rPr>
              <a:t> norm):</a:t>
            </a:r>
          </a:p>
          <a:p>
            <a:pPr lvl="1">
              <a:spcBef>
                <a:spcPts val="700"/>
              </a:spcBef>
              <a:buClr>
                <a:srgbClr val="336699"/>
              </a:buClr>
            </a:pP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于是，</a:t>
            </a:r>
            <a:r>
              <a:rPr lang="en-US" dirty="0">
                <a:solidFill>
                  <a:schemeClr val="tx1"/>
                </a:solidFill>
                <a:latin typeface="Times New Roman" pitchFamily="18" charset="0"/>
                <a:ea typeface="黑体" pitchFamily="49" charset="-122"/>
              </a:rPr>
              <a:t>LSI </a:t>
            </a:r>
            <a:r>
              <a:rPr lang="zh-CN" altLang="en-US" dirty="0">
                <a:solidFill>
                  <a:schemeClr val="tx1"/>
                </a:solidFill>
                <a:latin typeface="Times New Roman" pitchFamily="18" charset="0"/>
                <a:ea typeface="黑体" pitchFamily="49" charset="-122"/>
              </a:rPr>
              <a:t>得到最可能的矩阵</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警告：</a:t>
            </a:r>
            <a:r>
              <a:rPr lang="en-US" altLang="zh-CN" dirty="0">
                <a:solidFill>
                  <a:schemeClr val="tx1"/>
                </a:solidFill>
                <a:latin typeface="Times New Roman" pitchFamily="18" charset="0"/>
                <a:ea typeface="黑体" pitchFamily="49" charset="-122"/>
              </a:rPr>
              <a:t>F</a:t>
            </a:r>
            <a:r>
              <a:rPr lang="zh-CN" altLang="en-US" dirty="0">
                <a:solidFill>
                  <a:schemeClr val="tx1"/>
                </a:solidFill>
                <a:latin typeface="Times New Roman" pitchFamily="18" charset="0"/>
                <a:ea typeface="黑体" pitchFamily="49" charset="-122"/>
              </a:rPr>
              <a:t>范数和文档的余弦相似度之间关系不大。</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45</a:t>
            </a:fld>
            <a:endParaRPr lang="en-US" dirty="0"/>
          </a:p>
        </p:txBody>
      </p:sp>
      <p:pic>
        <p:nvPicPr>
          <p:cNvPr id="7" name="Picture 6" descr="1827.png"/>
          <p:cNvPicPr>
            <a:picLocks noChangeAspect="1"/>
          </p:cNvPicPr>
          <p:nvPr/>
        </p:nvPicPr>
        <p:blipFill>
          <a:blip r:embed="rId3" cstate="print"/>
          <a:stretch>
            <a:fillRect/>
          </a:stretch>
        </p:blipFill>
        <p:spPr>
          <a:xfrm>
            <a:off x="1330234" y="3789096"/>
            <a:ext cx="2449678" cy="504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de-DE"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参考资料</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500174"/>
            <a:ext cx="8501122" cy="4714908"/>
          </a:xfrm>
          <a:prstGeom prst="rect">
            <a:avLst/>
          </a:prstGeom>
          <a:noFill/>
          <a:ln w="9525">
            <a:noFill/>
            <a:round/>
            <a:headEnd/>
            <a:tailEnd/>
          </a:ln>
        </p:spPr>
        <p:txBody>
          <a:bodyPr/>
          <a:lstStyle/>
          <a:p>
            <a:pPr lvl="2">
              <a:spcBef>
                <a:spcPts val="700"/>
              </a:spcBef>
              <a:buClr>
                <a:srgbClr val="336699"/>
              </a:buClr>
              <a:buFont typeface="Wingdings" pitchFamily="2" charset="2"/>
              <a:buChar char="§"/>
            </a:pP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信息检索导论</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第</a:t>
            </a:r>
            <a:r>
              <a:rPr lang="de-DE" dirty="0">
                <a:solidFill>
                  <a:schemeClr val="tx1"/>
                </a:solidFill>
                <a:latin typeface="Times New Roman" pitchFamily="18" charset="0"/>
                <a:ea typeface="黑体" pitchFamily="49" charset="-122"/>
              </a:rPr>
              <a:t> 18 </a:t>
            </a:r>
            <a:r>
              <a:rPr lang="zh-CN" altLang="en-US" dirty="0">
                <a:solidFill>
                  <a:schemeClr val="tx1"/>
                </a:solidFill>
                <a:latin typeface="Times New Roman" pitchFamily="18" charset="0"/>
                <a:ea typeface="黑体" pitchFamily="49" charset="-122"/>
              </a:rPr>
              <a:t>章</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de-DE" dirty="0">
                <a:solidFill>
                  <a:schemeClr val="tx1"/>
                </a:solidFill>
                <a:latin typeface="Times New Roman" pitchFamily="18" charset="0"/>
                <a:ea typeface="黑体" pitchFamily="49" charset="-122"/>
                <a:hlinkClick r:id="rId3"/>
              </a:rPr>
              <a:t>http://ifnlp.org/ir</a:t>
            </a:r>
            <a:endParaRPr lang="de-DE"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en-US" sz="2200" dirty="0" err="1">
                <a:solidFill>
                  <a:schemeClr val="tx1"/>
                </a:solidFill>
                <a:latin typeface="Times New Roman" pitchFamily="18" charset="0"/>
                <a:ea typeface="黑体" pitchFamily="49" charset="-122"/>
              </a:rPr>
              <a:t>Deerwester</a:t>
            </a:r>
            <a:r>
              <a:rPr lang="zh-CN" altLang="en-US" sz="2200" dirty="0">
                <a:solidFill>
                  <a:schemeClr val="tx1"/>
                </a:solidFill>
                <a:latin typeface="Times New Roman" pitchFamily="18" charset="0"/>
                <a:ea typeface="黑体" pitchFamily="49" charset="-122"/>
              </a:rPr>
              <a:t>等人写的第一篇</a:t>
            </a:r>
            <a:r>
              <a:rPr lang="en-US" altLang="zh-CN" sz="2200" dirty="0">
                <a:solidFill>
                  <a:schemeClr val="tx1"/>
                </a:solidFill>
                <a:latin typeface="Times New Roman" pitchFamily="18" charset="0"/>
                <a:ea typeface="黑体" pitchFamily="49" charset="-122"/>
              </a:rPr>
              <a:t>LSI</a:t>
            </a:r>
            <a:r>
              <a:rPr lang="zh-CN" altLang="en-US" sz="2200" dirty="0">
                <a:solidFill>
                  <a:schemeClr val="tx1"/>
                </a:solidFill>
                <a:latin typeface="Times New Roman" pitchFamily="18" charset="0"/>
                <a:ea typeface="黑体" pitchFamily="49" charset="-122"/>
              </a:rPr>
              <a:t>的文章</a:t>
            </a:r>
            <a:endParaRPr lang="en-US"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en-US" altLang="zh-CN" sz="2200" dirty="0">
                <a:solidFill>
                  <a:schemeClr val="tx1"/>
                </a:solidFill>
                <a:latin typeface="Times New Roman" pitchFamily="18" charset="0"/>
                <a:ea typeface="黑体" pitchFamily="49" charset="-122"/>
              </a:rPr>
              <a:t>Thomas Hofmann</a:t>
            </a:r>
            <a:r>
              <a:rPr lang="zh-CN" altLang="en-US" sz="2200" dirty="0">
                <a:solidFill>
                  <a:schemeClr val="tx1"/>
                </a:solidFill>
                <a:latin typeface="Times New Roman" pitchFamily="18" charset="0"/>
                <a:ea typeface="黑体" pitchFamily="49" charset="-122"/>
              </a:rPr>
              <a:t>提出的概率</a:t>
            </a:r>
            <a:r>
              <a:rPr lang="en-US" altLang="zh-CN" sz="2200" dirty="0">
                <a:solidFill>
                  <a:schemeClr val="tx1"/>
                </a:solidFill>
                <a:latin typeface="Times New Roman" pitchFamily="18" charset="0"/>
                <a:ea typeface="黑体" pitchFamily="49" charset="-122"/>
              </a:rPr>
              <a:t>LSI (P</a:t>
            </a:r>
            <a:r>
              <a:rPr lang="en-US" sz="2200" dirty="0">
                <a:solidFill>
                  <a:schemeClr val="tx1"/>
                </a:solidFill>
                <a:latin typeface="Times New Roman" pitchFamily="18" charset="0"/>
                <a:ea typeface="黑体" pitchFamily="49" charset="-122"/>
              </a:rPr>
              <a:t>LSI</a:t>
            </a:r>
            <a:r>
              <a:rPr lang="en-US" altLang="zh-CN" sz="2200" dirty="0">
                <a:solidFill>
                  <a:schemeClr val="tx1"/>
                </a:solidFill>
                <a:latin typeface="Times New Roman" pitchFamily="18" charset="0"/>
                <a:ea typeface="黑体" pitchFamily="49" charset="-122"/>
              </a:rPr>
              <a:t>)</a:t>
            </a:r>
            <a:endParaRPr lang="en-US"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利用</a:t>
            </a:r>
            <a:r>
              <a:rPr lang="en-US" altLang="zh-CN" sz="2200" dirty="0">
                <a:solidFill>
                  <a:schemeClr val="tx1"/>
                </a:solidFill>
                <a:latin typeface="Times New Roman" pitchFamily="18" charset="0"/>
                <a:ea typeface="黑体" pitchFamily="49" charset="-122"/>
              </a:rPr>
              <a:t>LSI</a:t>
            </a:r>
            <a:r>
              <a:rPr lang="zh-CN" altLang="en-US" sz="2200" dirty="0">
                <a:solidFill>
                  <a:schemeClr val="tx1"/>
                </a:solidFill>
                <a:latin typeface="Times New Roman" pitchFamily="18" charset="0"/>
                <a:ea typeface="黑体" pitchFamily="49" charset="-122"/>
              </a:rPr>
              <a:t>来得到此空间</a:t>
            </a:r>
            <a:endParaRPr lang="en-US" sz="2200" dirty="0">
              <a:solidFill>
                <a:schemeClr val="tx1"/>
              </a:solidFill>
              <a:latin typeface="Times New Roman" pitchFamily="18" charset="0"/>
              <a:ea typeface="黑体" pitchFamily="49" charset="-122"/>
            </a:endParaRPr>
          </a:p>
          <a:p>
            <a:pPr lvl="1">
              <a:spcBef>
                <a:spcPts val="700"/>
              </a:spcBef>
              <a:buClr>
                <a:srgbClr val="336699"/>
              </a:buClr>
            </a:pP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46</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de-DE"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课后练习</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500174"/>
            <a:ext cx="8501122" cy="4714908"/>
          </a:xfrm>
          <a:prstGeom prst="rect">
            <a:avLst/>
          </a:prstGeom>
          <a:noFill/>
          <a:ln w="9525">
            <a:noFill/>
            <a:round/>
            <a:headEnd/>
            <a:tailEnd/>
          </a:ln>
        </p:spPr>
        <p:txBody>
          <a:bodyPr/>
          <a:lstStyle/>
          <a:p>
            <a:pPr lvl="2">
              <a:spcBef>
                <a:spcPts val="700"/>
              </a:spcBef>
              <a:buClr>
                <a:srgbClr val="336699"/>
              </a:buClr>
              <a:buFont typeface="Wingdings" pitchFamily="2" charset="2"/>
              <a:buChar char="§"/>
            </a:pP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47</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en-US"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单连接</a:t>
            </a:r>
            <a:r>
              <a:rPr lang="en-US"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最大相似度</a:t>
            </a:r>
            <a:r>
              <a:rPr lang="en-US" altLang="zh-CN" sz="3600" dirty="0">
                <a:solidFill>
                  <a:schemeClr val="tx1"/>
                </a:solidFill>
                <a:latin typeface="Times New Roman" pitchFamily="18" charset="0"/>
                <a:ea typeface="黑体" pitchFamily="49" charset="-122"/>
              </a:rPr>
              <a:t>(</a:t>
            </a:r>
            <a:r>
              <a:rPr lang="zh-CN" altLang="en-US" sz="3600" dirty="0">
                <a:solidFill>
                  <a:schemeClr val="tx1"/>
                </a:solidFill>
                <a:latin typeface="Times New Roman" pitchFamily="18" charset="0"/>
                <a:ea typeface="黑体" pitchFamily="49" charset="-122"/>
              </a:rPr>
              <a:t>最短距离</a:t>
            </a:r>
            <a:r>
              <a:rPr lang="en-US" altLang="zh-CN" sz="3600" dirty="0">
                <a:solidFill>
                  <a:schemeClr val="tx1"/>
                </a:solidFill>
                <a:latin typeface="Times New Roman" pitchFamily="18" charset="0"/>
                <a:ea typeface="黑体" pitchFamily="49" charset="-122"/>
              </a:rPr>
              <a:t>)</a:t>
            </a:r>
            <a:r>
              <a:rPr lang="en-US" sz="3600" dirty="0">
                <a:solidFill>
                  <a:schemeClr val="tx1"/>
                </a:solidFill>
                <a:latin typeface="Times New Roman" pitchFamily="18" charset="0"/>
                <a:ea typeface="黑体" pitchFamily="49" charset="-122"/>
              </a:rPr>
              <a:t> </a:t>
            </a:r>
            <a:endParaRPr lang="de-DE" sz="36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5</a:t>
            </a:fld>
            <a:endParaRPr lang="en-US" dirty="0"/>
          </a:p>
        </p:txBody>
      </p:sp>
      <p:pic>
        <p:nvPicPr>
          <p:cNvPr id="8" name="Picture 7" descr="1718.png"/>
          <p:cNvPicPr>
            <a:picLocks noChangeAspect="1"/>
          </p:cNvPicPr>
          <p:nvPr/>
        </p:nvPicPr>
        <p:blipFill>
          <a:blip r:embed="rId3" cstate="print"/>
          <a:stretch>
            <a:fillRect/>
          </a:stretch>
        </p:blipFill>
        <p:spPr>
          <a:xfrm>
            <a:off x="428596" y="2285992"/>
            <a:ext cx="5717564" cy="35719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en-US"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全连接</a:t>
            </a:r>
            <a:r>
              <a:rPr lang="en-US"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最小相似度</a:t>
            </a:r>
            <a:endParaRPr lang="de-DE" sz="36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6</a:t>
            </a:fld>
            <a:endParaRPr lang="en-US" dirty="0"/>
          </a:p>
        </p:txBody>
      </p:sp>
      <p:pic>
        <p:nvPicPr>
          <p:cNvPr id="7" name="Picture 6" descr="1719.png"/>
          <p:cNvPicPr>
            <a:picLocks noChangeAspect="1"/>
          </p:cNvPicPr>
          <p:nvPr/>
        </p:nvPicPr>
        <p:blipFill>
          <a:blip r:embed="rId3" cstate="print"/>
          <a:stretch>
            <a:fillRect/>
          </a:stretch>
        </p:blipFill>
        <p:spPr>
          <a:xfrm>
            <a:off x="490181" y="2214554"/>
            <a:ext cx="5653455" cy="364333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质心法</a:t>
            </a:r>
            <a:endParaRPr lang="de-DE" sz="36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7</a:t>
            </a:fld>
            <a:endParaRPr lang="en-US" dirty="0"/>
          </a:p>
        </p:txBody>
      </p:sp>
      <p:pic>
        <p:nvPicPr>
          <p:cNvPr id="7" name="Picture 6" descr="1720.png"/>
          <p:cNvPicPr>
            <a:picLocks noChangeAspect="1"/>
          </p:cNvPicPr>
          <p:nvPr/>
        </p:nvPicPr>
        <p:blipFill>
          <a:blip r:embed="rId3" cstate="print"/>
          <a:stretch>
            <a:fillRect/>
          </a:stretch>
        </p:blipFill>
        <p:spPr>
          <a:xfrm>
            <a:off x="428596" y="2500306"/>
            <a:ext cx="5500726" cy="3593315"/>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组平均</a:t>
            </a:r>
            <a:endParaRPr lang="de-DE" sz="36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8</a:t>
            </a:fld>
            <a:endParaRPr lang="en-US" dirty="0"/>
          </a:p>
        </p:txBody>
      </p:sp>
      <p:pic>
        <p:nvPicPr>
          <p:cNvPr id="8" name="Picture 7" descr="1721.png"/>
          <p:cNvPicPr>
            <a:picLocks noChangeAspect="1"/>
          </p:cNvPicPr>
          <p:nvPr/>
        </p:nvPicPr>
        <p:blipFill>
          <a:blip r:embed="rId3" cstate="print"/>
          <a:stretch>
            <a:fillRect/>
          </a:stretch>
        </p:blipFill>
        <p:spPr>
          <a:xfrm>
            <a:off x="357158" y="2575629"/>
            <a:ext cx="5666517" cy="3426835"/>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46" y="12700"/>
            <a:ext cx="9358378" cy="1403350"/>
          </a:xfrm>
          <a:prstGeom prst="rect">
            <a:avLst/>
          </a:prstGeom>
          <a:noFill/>
          <a:ln w="9525">
            <a:noFill/>
            <a:round/>
            <a:headEnd/>
            <a:tailEnd/>
          </a:ln>
        </p:spPr>
        <p:txBody>
          <a:bodyPr anchor="b"/>
          <a:lstStyle/>
          <a:p>
            <a:pPr lvl="1">
              <a:spcBef>
                <a:spcPts val="700"/>
              </a:spcBef>
              <a:buClr>
                <a:srgbClr val="336699"/>
              </a:buClr>
            </a:pPr>
            <a:r>
              <a:rPr lang="zh-CN" altLang="en-US" sz="3600" dirty="0">
                <a:solidFill>
                  <a:schemeClr val="tx1"/>
                </a:solidFill>
                <a:latin typeface="Times New Roman" pitchFamily="18" charset="0"/>
                <a:ea typeface="黑体" pitchFamily="49" charset="-122"/>
              </a:rPr>
              <a:t>四种</a:t>
            </a:r>
            <a:r>
              <a:rPr lang="en-US" altLang="zh-CN" sz="3600" dirty="0">
                <a:solidFill>
                  <a:schemeClr val="tx1"/>
                </a:solidFill>
                <a:latin typeface="Times New Roman" pitchFamily="18" charset="0"/>
                <a:ea typeface="黑体" pitchFamily="49" charset="-122"/>
              </a:rPr>
              <a:t>HAC</a:t>
            </a:r>
            <a:r>
              <a:rPr lang="zh-CN" altLang="en-US" sz="3600" dirty="0">
                <a:solidFill>
                  <a:schemeClr val="tx1"/>
                </a:solidFill>
                <a:latin typeface="Times New Roman" pitchFamily="18" charset="0"/>
                <a:ea typeface="黑体" pitchFamily="49" charset="-122"/>
              </a:rPr>
              <a:t>算法的比较</a:t>
            </a:r>
            <a:endParaRPr lang="en-US" sz="36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9</a:t>
            </a:fld>
            <a:endParaRPr lang="en-US" dirty="0"/>
          </a:p>
        </p:txBody>
      </p:sp>
      <p:graphicFrame>
        <p:nvGraphicFramePr>
          <p:cNvPr id="7" name="Table 6"/>
          <p:cNvGraphicFramePr>
            <a:graphicFrameLocks noGrp="1"/>
          </p:cNvGraphicFramePr>
          <p:nvPr/>
        </p:nvGraphicFramePr>
        <p:xfrm>
          <a:off x="285750" y="1571612"/>
          <a:ext cx="8572530" cy="3846236"/>
        </p:xfrm>
        <a:graphic>
          <a:graphicData uri="http://schemas.openxmlformats.org/drawingml/2006/table">
            <a:tbl>
              <a:tblPr firstRow="1" bandRow="1">
                <a:tableStyleId>{8799B23B-EC83-4686-B30A-512413B5E67A}</a:tableStyleId>
              </a:tblPr>
              <a:tblGrid>
                <a:gridCol w="1714506">
                  <a:extLst>
                    <a:ext uri="{9D8B030D-6E8A-4147-A177-3AD203B41FA5}">
                      <a16:colId xmlns:a16="http://schemas.microsoft.com/office/drawing/2014/main" val="20000"/>
                    </a:ext>
                  </a:extLst>
                </a:gridCol>
                <a:gridCol w="2357430">
                  <a:extLst>
                    <a:ext uri="{9D8B030D-6E8A-4147-A177-3AD203B41FA5}">
                      <a16:colId xmlns:a16="http://schemas.microsoft.com/office/drawing/2014/main" val="20001"/>
                    </a:ext>
                  </a:extLst>
                </a:gridCol>
                <a:gridCol w="1500198">
                  <a:extLst>
                    <a:ext uri="{9D8B030D-6E8A-4147-A177-3AD203B41FA5}">
                      <a16:colId xmlns:a16="http://schemas.microsoft.com/office/drawing/2014/main" val="20002"/>
                    </a:ext>
                  </a:extLst>
                </a:gridCol>
                <a:gridCol w="1285890">
                  <a:extLst>
                    <a:ext uri="{9D8B030D-6E8A-4147-A177-3AD203B41FA5}">
                      <a16:colId xmlns:a16="http://schemas.microsoft.com/office/drawing/2014/main" val="20003"/>
                    </a:ext>
                  </a:extLst>
                </a:gridCol>
                <a:gridCol w="1714506">
                  <a:extLst>
                    <a:ext uri="{9D8B030D-6E8A-4147-A177-3AD203B41FA5}">
                      <a16:colId xmlns:a16="http://schemas.microsoft.com/office/drawing/2014/main" val="20004"/>
                    </a:ext>
                  </a:extLst>
                </a:gridCol>
              </a:tblGrid>
              <a:tr h="720832">
                <a:tc>
                  <a:txBody>
                    <a:bodyPr/>
                    <a:lstStyle/>
                    <a:p>
                      <a:r>
                        <a:rPr lang="zh-CN" altLang="en-US" sz="2000" b="0" kern="1200" baseline="0" dirty="0">
                          <a:latin typeface="Times New Roman" pitchFamily="18" charset="0"/>
                        </a:rPr>
                        <a:t>方　　法				</a:t>
                      </a:r>
                      <a:endParaRPr lang="en-US" sz="2000" b="0" kern="1200" baseline="0" dirty="0">
                        <a:solidFill>
                          <a:schemeClr val="tx1"/>
                        </a:solidFill>
                        <a:latin typeface="Times New Roman" pitchFamily="18" charset="0"/>
                        <a:ea typeface="+mn-ea"/>
                        <a:cs typeface="+mn-cs"/>
                      </a:endParaRPr>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r>
                        <a:rPr lang="zh-CN" altLang="en-US" sz="2000" b="0" kern="1200" baseline="0" dirty="0">
                          <a:latin typeface="Times New Roman" pitchFamily="18" charset="0"/>
                        </a:rPr>
                        <a:t>结合相似度</a:t>
                      </a:r>
                      <a:endParaRPr lang="de-DE" sz="2000" b="0" dirty="0">
                        <a:solidFill>
                          <a:schemeClr val="tx1"/>
                        </a:solidFill>
                        <a:latin typeface="Times New Roman" pitchFamily="18" charset="0"/>
                      </a:endParaRP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r>
                        <a:rPr lang="zh-CN" altLang="en-US" sz="2000" b="0" kern="1200" baseline="0" dirty="0">
                          <a:latin typeface="Times New Roman" pitchFamily="18" charset="0"/>
                        </a:rPr>
                        <a:t>时间复杂度</a:t>
                      </a:r>
                      <a:endParaRPr lang="de-DE" sz="2000" b="0" dirty="0">
                        <a:solidFill>
                          <a:schemeClr val="tx1"/>
                        </a:solidFill>
                        <a:latin typeface="Times New Roman" pitchFamily="18" charset="0"/>
                      </a:endParaRPr>
                    </a:p>
                  </a:txBody>
                  <a:tcPr>
                    <a:lnB w="19050" cap="flat" cmpd="sng" algn="ctr">
                      <a:solidFill>
                        <a:schemeClr val="tx1"/>
                      </a:solidFill>
                      <a:prstDash val="solid"/>
                      <a:round/>
                      <a:headEnd type="none" w="med" len="med"/>
                      <a:tailEnd type="none" w="med" len="med"/>
                    </a:lnB>
                  </a:tcPr>
                </a:tc>
                <a:tc>
                  <a:txBody>
                    <a:bodyPr/>
                    <a:lstStyle/>
                    <a:p>
                      <a:r>
                        <a:rPr lang="zh-CN" altLang="en-US" sz="2000" b="0" kern="1200" baseline="0" dirty="0">
                          <a:latin typeface="Times New Roman" pitchFamily="18" charset="0"/>
                        </a:rPr>
                        <a:t>是否最优</a:t>
                      </a:r>
                      <a:r>
                        <a:rPr lang="en-US" sz="2000" b="0" kern="1200" baseline="0" dirty="0">
                          <a:latin typeface="Times New Roman" pitchFamily="18" charset="0"/>
                        </a:rPr>
                        <a:t>? </a:t>
                      </a:r>
                      <a:endParaRPr lang="de-DE" sz="2000" b="0" dirty="0">
                        <a:solidFill>
                          <a:schemeClr val="tx1"/>
                        </a:solidFill>
                        <a:latin typeface="Times New Roman" pitchFamily="18" charset="0"/>
                      </a:endParaRPr>
                    </a:p>
                  </a:txBody>
                  <a:tcPr>
                    <a:lnB w="19050" cap="flat" cmpd="sng" algn="ctr">
                      <a:solidFill>
                        <a:schemeClr val="tx1"/>
                      </a:solidFill>
                      <a:prstDash val="solid"/>
                      <a:round/>
                      <a:headEnd type="none" w="med" len="med"/>
                      <a:tailEnd type="none" w="med" len="med"/>
                    </a:lnB>
                  </a:tcPr>
                </a:tc>
                <a:tc>
                  <a:txBody>
                    <a:bodyPr/>
                    <a:lstStyle/>
                    <a:p>
                      <a:r>
                        <a:rPr lang="zh-CN" altLang="en-US" sz="2000" b="0" kern="1200" baseline="0" dirty="0">
                          <a:latin typeface="Times New Roman" pitchFamily="18" charset="0"/>
                        </a:rPr>
                        <a:t>注　　释</a:t>
                      </a:r>
                      <a:endParaRPr lang="de-DE" sz="2000" b="0" dirty="0">
                        <a:solidFill>
                          <a:schemeClr val="tx1"/>
                        </a:solidFill>
                        <a:latin typeface="Times New Roman" pitchFamily="18" charset="0"/>
                      </a:endParaRPr>
                    </a:p>
                  </a:txBody>
                  <a:tcP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079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kern="1200" baseline="0" dirty="0">
                          <a:latin typeface="Times New Roman" pitchFamily="18" charset="0"/>
                        </a:rPr>
                        <a:t>单连接</a:t>
                      </a:r>
                      <a:endParaRPr lang="en-US" sz="2000" kern="1200" baseline="0" dirty="0">
                        <a:latin typeface="Times New Roman" pitchFamily="18" charset="0"/>
                      </a:endParaRP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r>
                        <a:rPr lang="zh-CN" altLang="en-US" sz="2000" kern="1200" baseline="0" dirty="0">
                          <a:latin typeface="Times New Roman" pitchFamily="18" charset="0"/>
                        </a:rPr>
                        <a:t>簇间文档的最大相似度</a:t>
                      </a:r>
                      <a:endParaRPr lang="de-DE" altLang="zh-CN" sz="2000" b="0" dirty="0">
                        <a:solidFill>
                          <a:schemeClr val="tx1"/>
                        </a:solidFill>
                        <a:latin typeface="Times New Roman" pitchFamily="18" charset="0"/>
                      </a:endParaRP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r>
                        <a:rPr lang="en-US" sz="2000" kern="1200" baseline="0" dirty="0">
                          <a:latin typeface="Times New Roman" pitchFamily="18" charset="0"/>
                          <a:cs typeface="Times New Roman" pitchFamily="18" charset="0"/>
                        </a:rPr>
                        <a:t>Ɵ</a:t>
                      </a:r>
                      <a:r>
                        <a:rPr lang="en-US" sz="2000" kern="1200" baseline="0" dirty="0">
                          <a:latin typeface="Times New Roman" pitchFamily="18" charset="0"/>
                        </a:rPr>
                        <a:t>(</a:t>
                      </a:r>
                      <a:r>
                        <a:rPr lang="en-US" sz="2000" i="1" kern="1200" baseline="0" dirty="0">
                          <a:latin typeface="Times New Roman" pitchFamily="18" charset="0"/>
                        </a:rPr>
                        <a:t>N</a:t>
                      </a:r>
                      <a:r>
                        <a:rPr lang="en-US" sz="2000" kern="1200" baseline="30000" dirty="0">
                          <a:latin typeface="Times New Roman" pitchFamily="18" charset="0"/>
                        </a:rPr>
                        <a:t>2</a:t>
                      </a:r>
                      <a:r>
                        <a:rPr lang="en-US" sz="2000" kern="1200" baseline="0" dirty="0">
                          <a:latin typeface="Times New Roman" pitchFamily="18" charset="0"/>
                        </a:rPr>
                        <a:t>)</a:t>
                      </a:r>
                      <a:endParaRPr lang="de-DE" sz="2000" b="0" dirty="0">
                        <a:solidFill>
                          <a:schemeClr val="tx1"/>
                        </a:solidFill>
                        <a:latin typeface="Times New Roman" pitchFamily="18" charset="0"/>
                      </a:endParaRPr>
                    </a:p>
                  </a:txBody>
                  <a:tcPr>
                    <a:lnT w="19050" cap="flat" cmpd="sng" algn="ctr">
                      <a:solidFill>
                        <a:schemeClr val="tx1"/>
                      </a:solidFill>
                      <a:prstDash val="solid"/>
                      <a:round/>
                      <a:headEnd type="none" w="med" len="med"/>
                      <a:tailEnd type="none" w="med" len="med"/>
                    </a:lnT>
                  </a:tcPr>
                </a:tc>
                <a:tc>
                  <a:txBody>
                    <a:bodyPr/>
                    <a:lstStyle/>
                    <a:p>
                      <a:r>
                        <a:rPr lang="en-US" sz="2000" kern="1200" baseline="0" dirty="0">
                          <a:latin typeface="Times New Roman" pitchFamily="18" charset="0"/>
                        </a:rPr>
                        <a:t>yes</a:t>
                      </a:r>
                      <a:endParaRPr lang="de-DE" sz="2000" b="0" dirty="0">
                        <a:solidFill>
                          <a:schemeClr val="tx1"/>
                        </a:solidFill>
                        <a:latin typeface="Times New Roman" pitchFamily="18" charset="0"/>
                      </a:endParaRPr>
                    </a:p>
                  </a:txBody>
                  <a:tcPr>
                    <a:lnT w="19050" cap="flat" cmpd="sng" algn="ctr">
                      <a:solidFill>
                        <a:schemeClr val="tx1"/>
                      </a:solidFill>
                      <a:prstDash val="solid"/>
                      <a:round/>
                      <a:headEnd type="none" w="med" len="med"/>
                      <a:tailEnd type="none" w="med" len="med"/>
                    </a:lnT>
                  </a:tcPr>
                </a:tc>
                <a:tc>
                  <a:txBody>
                    <a:bodyPr/>
                    <a:lstStyle/>
                    <a:p>
                      <a:r>
                        <a:rPr lang="zh-CN" altLang="en-US" sz="2000" b="0" kern="1200" baseline="0" dirty="0">
                          <a:solidFill>
                            <a:schemeClr val="tx1"/>
                          </a:solidFill>
                          <a:latin typeface="Times New Roman" pitchFamily="18" charset="0"/>
                        </a:rPr>
                        <a:t>链化效应</a:t>
                      </a:r>
                      <a:endParaRPr lang="de-DE" sz="2000" b="0" dirty="0">
                        <a:solidFill>
                          <a:schemeClr val="tx1"/>
                        </a:solidFill>
                        <a:latin typeface="Times New Roman" pitchFamily="18" charset="0"/>
                      </a:endParaRPr>
                    </a:p>
                  </a:txBody>
                  <a:tcP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7858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kern="1200" baseline="0" dirty="0">
                          <a:latin typeface="Times New Roman" pitchFamily="18" charset="0"/>
                        </a:rPr>
                        <a:t>全连接</a:t>
                      </a:r>
                      <a:endParaRPr lang="en-US" sz="2000" kern="1200" baseline="0" dirty="0">
                        <a:latin typeface="Times New Roman" pitchFamily="18" charset="0"/>
                      </a:endParaRPr>
                    </a:p>
                  </a:txBody>
                  <a:tcPr>
                    <a:lnR w="19050" cap="flat" cmpd="sng" algn="ctr">
                      <a:solidFill>
                        <a:schemeClr val="tx1"/>
                      </a:solidFill>
                      <a:prstDash val="solid"/>
                      <a:round/>
                      <a:headEnd type="none" w="med" len="med"/>
                      <a:tailEnd type="none" w="med" len="med"/>
                    </a:lnR>
                  </a:tcPr>
                </a:tc>
                <a:tc>
                  <a:txBody>
                    <a:bodyPr/>
                    <a:lstStyle/>
                    <a:p>
                      <a:r>
                        <a:rPr lang="zh-CN" altLang="en-US" sz="2000" kern="1200" baseline="0" dirty="0">
                          <a:latin typeface="Times New Roman" pitchFamily="18" charset="0"/>
                        </a:rPr>
                        <a:t>簇间文档的最小相似度</a:t>
                      </a:r>
                      <a:endParaRPr lang="de-DE" sz="2000" b="0" dirty="0">
                        <a:solidFill>
                          <a:schemeClr val="tx1"/>
                        </a:solidFill>
                        <a:latin typeface="Times New Roman" pitchFamily="18" charset="0"/>
                      </a:endParaRPr>
                    </a:p>
                  </a:txBody>
                  <a:tcPr>
                    <a:lnL w="19050" cap="flat" cmpd="sng" algn="ctr">
                      <a:solidFill>
                        <a:schemeClr val="tx1"/>
                      </a:solidFill>
                      <a:prstDash val="solid"/>
                      <a:round/>
                      <a:headEnd type="none" w="med" len="med"/>
                      <a:tailEnd type="none" w="med" len="med"/>
                    </a:lnL>
                  </a:tcPr>
                </a:tc>
                <a:tc>
                  <a:txBody>
                    <a:bodyPr/>
                    <a:lstStyle/>
                    <a:p>
                      <a:r>
                        <a:rPr lang="en-US" sz="2000" kern="1200" baseline="0" dirty="0">
                          <a:latin typeface="Times New Roman" pitchFamily="18" charset="0"/>
                          <a:cs typeface="Times New Roman" pitchFamily="18" charset="0"/>
                        </a:rPr>
                        <a:t>Ɵ</a:t>
                      </a:r>
                      <a:r>
                        <a:rPr lang="en-US" sz="2000" kern="1200" baseline="0" dirty="0">
                          <a:latin typeface="Times New Roman" pitchFamily="18" charset="0"/>
                        </a:rPr>
                        <a:t>(</a:t>
                      </a:r>
                      <a:r>
                        <a:rPr lang="en-US" sz="2000" i="1" kern="1200" baseline="0" dirty="0">
                          <a:latin typeface="Times New Roman" pitchFamily="18" charset="0"/>
                        </a:rPr>
                        <a:t>N</a:t>
                      </a:r>
                      <a:r>
                        <a:rPr lang="en-US" sz="2000" kern="1200" baseline="30000" dirty="0">
                          <a:latin typeface="Times New Roman" pitchFamily="18" charset="0"/>
                        </a:rPr>
                        <a:t>2</a:t>
                      </a:r>
                      <a:r>
                        <a:rPr lang="en-US" sz="2000" kern="1200" baseline="0" dirty="0">
                          <a:latin typeface="Times New Roman" pitchFamily="18" charset="0"/>
                        </a:rPr>
                        <a:t> log</a:t>
                      </a:r>
                      <a:r>
                        <a:rPr lang="en-US" sz="2000" i="1" kern="1200" baseline="0" dirty="0">
                          <a:latin typeface="Times New Roman" pitchFamily="18" charset="0"/>
                        </a:rPr>
                        <a:t> N</a:t>
                      </a:r>
                      <a:r>
                        <a:rPr lang="en-US" sz="2000" kern="1200" baseline="0" dirty="0">
                          <a:latin typeface="Times New Roman" pitchFamily="18" charset="0"/>
                        </a:rPr>
                        <a:t>)</a:t>
                      </a:r>
                      <a:endParaRPr lang="de-DE" sz="2000" b="0" dirty="0">
                        <a:solidFill>
                          <a:schemeClr val="tx1"/>
                        </a:solidFill>
                        <a:latin typeface="Times New Roman" pitchFamily="18" charset="0"/>
                      </a:endParaRPr>
                    </a:p>
                  </a:txBody>
                  <a:tcPr/>
                </a:tc>
                <a:tc>
                  <a:txBody>
                    <a:bodyPr/>
                    <a:lstStyle/>
                    <a:p>
                      <a:r>
                        <a:rPr lang="en-US" sz="2000" kern="1200" baseline="0" dirty="0">
                          <a:latin typeface="Times New Roman" pitchFamily="18" charset="0"/>
                        </a:rPr>
                        <a:t>no</a:t>
                      </a:r>
                      <a:endParaRPr lang="de-DE" sz="2000" b="0" dirty="0">
                        <a:solidFill>
                          <a:schemeClr val="tx1"/>
                        </a:solidFill>
                        <a:latin typeface="Times New Roman" pitchFamily="18" charset="0"/>
                      </a:endParaRPr>
                    </a:p>
                  </a:txBody>
                  <a:tcPr/>
                </a:tc>
                <a:tc>
                  <a:txBody>
                    <a:bodyPr/>
                    <a:lstStyle/>
                    <a:p>
                      <a:r>
                        <a:rPr lang="zh-CN" altLang="en-US" sz="2000" b="0" dirty="0">
                          <a:solidFill>
                            <a:schemeClr val="tx1"/>
                          </a:solidFill>
                          <a:latin typeface="Times New Roman" pitchFamily="18" charset="0"/>
                        </a:rPr>
                        <a:t>对离群点敏感</a:t>
                      </a:r>
                      <a:endParaRPr lang="de-DE" sz="2000" b="0" dirty="0">
                        <a:solidFill>
                          <a:schemeClr val="tx1"/>
                        </a:solidFill>
                        <a:latin typeface="Times New Roman" pitchFamily="18" charset="0"/>
                      </a:endParaRPr>
                    </a:p>
                  </a:txBody>
                  <a:tcPr/>
                </a:tc>
                <a:extLst>
                  <a:ext uri="{0D108BD9-81ED-4DB2-BD59-A6C34878D82A}">
                    <a16:rowId xmlns:a16="http://schemas.microsoft.com/office/drawing/2014/main" val="10002"/>
                  </a:ext>
                </a:extLst>
              </a:tr>
              <a:tr h="910826">
                <a:tc>
                  <a:txBody>
                    <a:bodyPr/>
                    <a:lstStyle/>
                    <a:p>
                      <a:r>
                        <a:rPr lang="zh-CN" altLang="en-US" sz="2000" b="0" dirty="0">
                          <a:solidFill>
                            <a:schemeClr val="tx1"/>
                          </a:solidFill>
                          <a:latin typeface="Times New Roman" pitchFamily="18" charset="0"/>
                        </a:rPr>
                        <a:t>组平均</a:t>
                      </a:r>
                      <a:endParaRPr lang="de-DE" sz="2000" b="0" dirty="0">
                        <a:solidFill>
                          <a:schemeClr val="tx1"/>
                        </a:solidFill>
                        <a:latin typeface="Times New Roman" pitchFamily="18" charset="0"/>
                      </a:endParaRPr>
                    </a:p>
                  </a:txBody>
                  <a:tcPr>
                    <a:lnR w="19050" cap="flat" cmpd="sng" algn="ctr">
                      <a:solidFill>
                        <a:schemeClr val="tx1"/>
                      </a:solidFill>
                      <a:prstDash val="solid"/>
                      <a:round/>
                      <a:headEnd type="none" w="med" len="med"/>
                      <a:tailEnd type="none" w="med" len="med"/>
                    </a:lnR>
                  </a:tcPr>
                </a:tc>
                <a:tc>
                  <a:txBody>
                    <a:bodyPr/>
                    <a:lstStyle/>
                    <a:p>
                      <a:r>
                        <a:rPr lang="zh-CN" altLang="en-US" sz="2000" kern="1200" baseline="0" dirty="0">
                          <a:latin typeface="Times New Roman" pitchFamily="18" charset="0"/>
                        </a:rPr>
                        <a:t>所有文档相似度的平均值</a:t>
                      </a:r>
                      <a:endParaRPr lang="de-DE" sz="2000" b="0" dirty="0">
                        <a:solidFill>
                          <a:schemeClr val="tx1"/>
                        </a:solidFill>
                        <a:latin typeface="Times New Roman" pitchFamily="18" charset="0"/>
                      </a:endParaRPr>
                    </a:p>
                  </a:txBody>
                  <a:tcPr>
                    <a:lnL w="19050" cap="flat" cmpd="sng" algn="ctr">
                      <a:solidFill>
                        <a:schemeClr val="tx1"/>
                      </a:solidFill>
                      <a:prstDash val="solid"/>
                      <a:round/>
                      <a:headEnd type="none" w="med" len="med"/>
                      <a:tailEnd type="none" w="med" len="med"/>
                    </a:lnL>
                  </a:tcPr>
                </a:tc>
                <a:tc>
                  <a:txBody>
                    <a:bodyPr/>
                    <a:lstStyle/>
                    <a:p>
                      <a:r>
                        <a:rPr lang="en-US" sz="2000" kern="1200" baseline="0" dirty="0">
                          <a:latin typeface="Times New Roman" pitchFamily="18" charset="0"/>
                          <a:cs typeface="Times New Roman" pitchFamily="18" charset="0"/>
                        </a:rPr>
                        <a:t>Ɵ</a:t>
                      </a:r>
                      <a:r>
                        <a:rPr lang="en-US" sz="2000" kern="1200" baseline="0" dirty="0">
                          <a:latin typeface="Times New Roman" pitchFamily="18" charset="0"/>
                        </a:rPr>
                        <a:t>(</a:t>
                      </a:r>
                      <a:r>
                        <a:rPr lang="en-US" sz="2000" i="1" kern="1200" baseline="0" dirty="0">
                          <a:latin typeface="Times New Roman" pitchFamily="18" charset="0"/>
                        </a:rPr>
                        <a:t>N</a:t>
                      </a:r>
                      <a:r>
                        <a:rPr lang="en-US" sz="2000" kern="1200" baseline="30000" dirty="0">
                          <a:latin typeface="Times New Roman" pitchFamily="18" charset="0"/>
                        </a:rPr>
                        <a:t>2</a:t>
                      </a:r>
                      <a:r>
                        <a:rPr lang="en-US" sz="2000" kern="1200" baseline="0" dirty="0">
                          <a:latin typeface="Times New Roman" pitchFamily="18" charset="0"/>
                        </a:rPr>
                        <a:t> log</a:t>
                      </a:r>
                      <a:r>
                        <a:rPr lang="en-US" sz="2000" i="1" kern="1200" baseline="0" dirty="0">
                          <a:latin typeface="Times New Roman" pitchFamily="18" charset="0"/>
                        </a:rPr>
                        <a:t> N</a:t>
                      </a:r>
                      <a:r>
                        <a:rPr lang="en-US" sz="2000" kern="1200" baseline="0" dirty="0">
                          <a:latin typeface="Times New Roman" pitchFamily="18" charset="0"/>
                        </a:rPr>
                        <a:t>)</a:t>
                      </a:r>
                      <a:endParaRPr lang="de-DE" sz="2000" b="0" dirty="0">
                        <a:solidFill>
                          <a:schemeClr val="tx1"/>
                        </a:solidFill>
                        <a:latin typeface="Times New Roman" pitchFamily="18" charset="0"/>
                      </a:endParaRPr>
                    </a:p>
                  </a:txBody>
                  <a:tcPr/>
                </a:tc>
                <a:tc>
                  <a:txBody>
                    <a:bodyPr/>
                    <a:lstStyle/>
                    <a:p>
                      <a:r>
                        <a:rPr lang="en-US" sz="2000" kern="1200" baseline="0" dirty="0">
                          <a:latin typeface="Times New Roman" pitchFamily="18" charset="0"/>
                        </a:rPr>
                        <a:t>no</a:t>
                      </a:r>
                      <a:endParaRPr lang="de-DE" sz="2000" b="0" dirty="0">
                        <a:solidFill>
                          <a:schemeClr val="tx1"/>
                        </a:solidFill>
                        <a:latin typeface="Times New Roman" pitchFamily="18" charset="0"/>
                      </a:endParaRPr>
                    </a:p>
                  </a:txBody>
                  <a:tcPr/>
                </a:tc>
                <a:tc>
                  <a:txBody>
                    <a:bodyPr/>
                    <a:lstStyle/>
                    <a:p>
                      <a:r>
                        <a:rPr lang="zh-CN" altLang="en-US" sz="2000" kern="1200" baseline="0" dirty="0">
                          <a:latin typeface="Times New Roman" pitchFamily="18" charset="0"/>
                        </a:rPr>
                        <a:t>大部分应用中的最佳选择</a:t>
                      </a:r>
                      <a:endParaRPr lang="de-DE" sz="2000" kern="1200" baseline="0" dirty="0">
                        <a:latin typeface="Times New Roman" pitchFamily="18" charset="0"/>
                      </a:endParaRPr>
                    </a:p>
                  </a:txBody>
                  <a:tcPr/>
                </a:tc>
                <a:extLst>
                  <a:ext uri="{0D108BD9-81ED-4DB2-BD59-A6C34878D82A}">
                    <a16:rowId xmlns:a16="http://schemas.microsoft.com/office/drawing/2014/main" val="10003"/>
                  </a:ext>
                </a:extLst>
              </a:tr>
              <a:tr h="7208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kern="1200" baseline="0" dirty="0">
                          <a:latin typeface="Times New Roman" pitchFamily="18" charset="0"/>
                        </a:rPr>
                        <a:t>质心法</a:t>
                      </a:r>
                      <a:endParaRPr lang="de-DE" sz="2000" kern="1200" baseline="0" dirty="0">
                        <a:latin typeface="Times New Roman" pitchFamily="18" charset="0"/>
                      </a:endParaRPr>
                    </a:p>
                    <a:p>
                      <a:endParaRPr lang="de-DE" sz="2000" b="0" dirty="0">
                        <a:solidFill>
                          <a:schemeClr val="tx1"/>
                        </a:solidFill>
                        <a:latin typeface="Times New Roman" pitchFamily="18" charset="0"/>
                      </a:endParaRPr>
                    </a:p>
                  </a:txBody>
                  <a:tcPr>
                    <a:lnR w="19050" cap="flat" cmpd="sng" algn="ctr">
                      <a:solidFill>
                        <a:schemeClr val="tx1"/>
                      </a:solidFill>
                      <a:prstDash val="solid"/>
                      <a:round/>
                      <a:headEnd type="none" w="med" len="med"/>
                      <a:tailEnd type="none" w="med" len="med"/>
                    </a:lnR>
                  </a:tcPr>
                </a:tc>
                <a:tc>
                  <a:txBody>
                    <a:bodyPr/>
                    <a:lstStyle/>
                    <a:p>
                      <a:r>
                        <a:rPr lang="zh-CN" altLang="en-US" sz="2000" kern="1200" baseline="0" dirty="0">
                          <a:latin typeface="Times New Roman" pitchFamily="18" charset="0"/>
                        </a:rPr>
                        <a:t>所有簇间相似度的平均值</a:t>
                      </a:r>
                      <a:endParaRPr lang="de-DE" sz="2000" b="0" dirty="0">
                        <a:solidFill>
                          <a:schemeClr val="tx1"/>
                        </a:solidFill>
                        <a:latin typeface="Times New Roman" pitchFamily="18" charset="0"/>
                      </a:endParaRPr>
                    </a:p>
                  </a:txBody>
                  <a:tcPr>
                    <a:lnL w="19050" cap="flat" cmpd="sng" algn="ctr">
                      <a:solidFill>
                        <a:schemeClr val="tx1"/>
                      </a:solidFill>
                      <a:prstDash val="solid"/>
                      <a:round/>
                      <a:headEnd type="none" w="med" len="med"/>
                      <a:tailEnd type="none" w="med" len="med"/>
                    </a:lnL>
                  </a:tcPr>
                </a:tc>
                <a:tc>
                  <a:txBody>
                    <a:bodyPr/>
                    <a:lstStyle/>
                    <a:p>
                      <a:r>
                        <a:rPr lang="en-US" sz="2000" kern="1200" baseline="0" dirty="0">
                          <a:latin typeface="Times New Roman" pitchFamily="18" charset="0"/>
                          <a:cs typeface="Times New Roman" pitchFamily="18" charset="0"/>
                        </a:rPr>
                        <a:t>Ɵ</a:t>
                      </a:r>
                      <a:r>
                        <a:rPr lang="de-DE" sz="2000" kern="1200" baseline="0" dirty="0">
                          <a:latin typeface="Times New Roman" pitchFamily="18" charset="0"/>
                        </a:rPr>
                        <a:t>(</a:t>
                      </a:r>
                      <a:r>
                        <a:rPr lang="de-DE" sz="2000" i="1" kern="1200" baseline="0" dirty="0">
                          <a:latin typeface="Times New Roman" pitchFamily="18" charset="0"/>
                        </a:rPr>
                        <a:t>N</a:t>
                      </a:r>
                      <a:r>
                        <a:rPr lang="de-DE" sz="2000" kern="1200" baseline="30000" dirty="0">
                          <a:latin typeface="Times New Roman" pitchFamily="18" charset="0"/>
                        </a:rPr>
                        <a:t>2</a:t>
                      </a:r>
                      <a:r>
                        <a:rPr lang="de-DE" sz="2000" kern="1200" baseline="0" dirty="0">
                          <a:latin typeface="Times New Roman" pitchFamily="18" charset="0"/>
                        </a:rPr>
                        <a:t> log </a:t>
                      </a:r>
                      <a:r>
                        <a:rPr lang="de-DE" sz="2000" i="1" kern="1200" baseline="0" dirty="0">
                          <a:latin typeface="Times New Roman" pitchFamily="18" charset="0"/>
                        </a:rPr>
                        <a:t>N</a:t>
                      </a:r>
                      <a:r>
                        <a:rPr lang="de-DE" sz="2000" kern="1200" baseline="0" dirty="0">
                          <a:latin typeface="Times New Roman" pitchFamily="18" charset="0"/>
                        </a:rPr>
                        <a:t>)</a:t>
                      </a:r>
                      <a:endParaRPr lang="de-DE" sz="2000" b="0" dirty="0">
                        <a:solidFill>
                          <a:schemeClr val="tx1"/>
                        </a:solidFill>
                        <a:latin typeface="Times New Roman" pitchFamily="18" charset="0"/>
                      </a:endParaRPr>
                    </a:p>
                  </a:txBody>
                  <a:tcPr/>
                </a:tc>
                <a:tc>
                  <a:txBody>
                    <a:bodyPr/>
                    <a:lstStyle/>
                    <a:p>
                      <a:r>
                        <a:rPr lang="de-DE" sz="2000" kern="1200" baseline="0" dirty="0" err="1">
                          <a:latin typeface="Times New Roman" pitchFamily="18" charset="0"/>
                        </a:rPr>
                        <a:t>no</a:t>
                      </a:r>
                      <a:endParaRPr lang="de-DE" sz="2000" b="0" dirty="0">
                        <a:solidFill>
                          <a:schemeClr val="tx1"/>
                        </a:solidFill>
                        <a:latin typeface="Times New Roman" pitchFamily="18" charset="0"/>
                      </a:endParaRPr>
                    </a:p>
                  </a:txBody>
                  <a:tcPr/>
                </a:tc>
                <a:tc>
                  <a:txBody>
                    <a:bodyPr/>
                    <a:lstStyle/>
                    <a:p>
                      <a:r>
                        <a:rPr lang="zh-CN" altLang="en-US" sz="2000" b="0" dirty="0">
                          <a:solidFill>
                            <a:schemeClr val="tx1"/>
                          </a:solidFill>
                          <a:latin typeface="Times New Roman" pitchFamily="18" charset="0"/>
                        </a:rPr>
                        <a:t>相似度颠倒</a:t>
                      </a:r>
                      <a:endParaRPr lang="de-DE" sz="2000" b="0" dirty="0">
                        <a:solidFill>
                          <a:schemeClr val="tx1"/>
                        </a:solidFill>
                        <a:latin typeface="Times New Roman" pitchFamily="18" charset="0"/>
                      </a:endParaRPr>
                    </a:p>
                  </a:txBody>
                  <a:tcPr/>
                </a:tc>
                <a:extLst>
                  <a:ext uri="{0D108BD9-81ED-4DB2-BD59-A6C34878D82A}">
                    <a16:rowId xmlns:a16="http://schemas.microsoft.com/office/drawing/2014/main" val="10004"/>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urse-template-2013">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course-template-2014</Template>
  <TotalTime>874</TotalTime>
  <Words>2880</Words>
  <Application>Microsoft Office PowerPoint</Application>
  <PresentationFormat>全屏显示(4:3)</PresentationFormat>
  <Paragraphs>536</Paragraphs>
  <Slides>47</Slides>
  <Notes>42</Notes>
  <HiddenSlides>7</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57" baseType="lpstr">
      <vt:lpstr>黑体</vt:lpstr>
      <vt:lpstr>楷体</vt:lpstr>
      <vt:lpstr>宋体</vt:lpstr>
      <vt:lpstr>Arial</vt:lpstr>
      <vt:lpstr>Calibri</vt:lpstr>
      <vt:lpstr>Lucida Sans</vt:lpstr>
      <vt:lpstr>Times New Roman</vt:lpstr>
      <vt:lpstr>Wingdings</vt:lpstr>
      <vt:lpstr>course-template-2013</vt:lpstr>
      <vt:lpstr>Vergelijking</vt:lpstr>
      <vt:lpstr>PowerPoint 演示文稿</vt:lpstr>
      <vt:lpstr>提纲</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Ben He</cp:lastModifiedBy>
  <cp:revision>1321</cp:revision>
  <cp:lastPrinted>2009-09-22T15:48:09Z</cp:lastPrinted>
  <dcterms:created xsi:type="dcterms:W3CDTF">2009-09-21T23:46:17Z</dcterms:created>
  <dcterms:modified xsi:type="dcterms:W3CDTF">2019-08-27T07:33:42Z</dcterms:modified>
</cp:coreProperties>
</file>