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56" r:id="rId1"/>
  </p:sldMasterIdLst>
  <p:notesMasterIdLst>
    <p:notesMasterId r:id="rId66"/>
  </p:notesMasterIdLst>
  <p:handoutMasterIdLst>
    <p:handoutMasterId r:id="rId67"/>
  </p:handoutMasterIdLst>
  <p:sldIdLst>
    <p:sldId id="256" r:id="rId2"/>
    <p:sldId id="374" r:id="rId3"/>
    <p:sldId id="911" r:id="rId4"/>
    <p:sldId id="912" r:id="rId5"/>
    <p:sldId id="913" r:id="rId6"/>
    <p:sldId id="1011" r:id="rId7"/>
    <p:sldId id="908" r:id="rId8"/>
    <p:sldId id="917" r:id="rId9"/>
    <p:sldId id="975" r:id="rId10"/>
    <p:sldId id="914" r:id="rId11"/>
    <p:sldId id="982" r:id="rId12"/>
    <p:sldId id="915" r:id="rId13"/>
    <p:sldId id="918" r:id="rId14"/>
    <p:sldId id="919" r:id="rId15"/>
    <p:sldId id="980" r:id="rId16"/>
    <p:sldId id="920" r:id="rId17"/>
    <p:sldId id="904" r:id="rId18"/>
    <p:sldId id="922" r:id="rId19"/>
    <p:sldId id="924" r:id="rId20"/>
    <p:sldId id="925" r:id="rId21"/>
    <p:sldId id="983" r:id="rId22"/>
    <p:sldId id="926" r:id="rId23"/>
    <p:sldId id="977" r:id="rId24"/>
    <p:sldId id="927" r:id="rId25"/>
    <p:sldId id="979" r:id="rId26"/>
    <p:sldId id="928" r:id="rId27"/>
    <p:sldId id="929" r:id="rId28"/>
    <p:sldId id="930" r:id="rId29"/>
    <p:sldId id="989" r:id="rId30"/>
    <p:sldId id="984" r:id="rId31"/>
    <p:sldId id="986" r:id="rId32"/>
    <p:sldId id="987" r:id="rId33"/>
    <p:sldId id="988" r:id="rId34"/>
    <p:sldId id="973" r:id="rId35"/>
    <p:sldId id="971" r:id="rId36"/>
    <p:sldId id="931" r:id="rId37"/>
    <p:sldId id="905" r:id="rId38"/>
    <p:sldId id="933" r:id="rId39"/>
    <p:sldId id="932" r:id="rId40"/>
    <p:sldId id="935" r:id="rId41"/>
    <p:sldId id="934" r:id="rId42"/>
    <p:sldId id="974" r:id="rId43"/>
    <p:sldId id="972" r:id="rId44"/>
    <p:sldId id="938" r:id="rId45"/>
    <p:sldId id="937" r:id="rId46"/>
    <p:sldId id="990" r:id="rId47"/>
    <p:sldId id="992" r:id="rId48"/>
    <p:sldId id="996" r:id="rId49"/>
    <p:sldId id="997" r:id="rId50"/>
    <p:sldId id="998" r:id="rId51"/>
    <p:sldId id="999" r:id="rId52"/>
    <p:sldId id="1008" r:id="rId53"/>
    <p:sldId id="1000" r:id="rId54"/>
    <p:sldId id="1001" r:id="rId55"/>
    <p:sldId id="1002" r:id="rId56"/>
    <p:sldId id="1003" r:id="rId57"/>
    <p:sldId id="1004" r:id="rId58"/>
    <p:sldId id="1007" r:id="rId59"/>
    <p:sldId id="1010" r:id="rId60"/>
    <p:sldId id="1009" r:id="rId61"/>
    <p:sldId id="1005" r:id="rId62"/>
    <p:sldId id="1006" r:id="rId63"/>
    <p:sldId id="959" r:id="rId64"/>
    <p:sldId id="970" r:id="rId65"/>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3E9"/>
    <a:srgbClr val="336699"/>
    <a:srgbClr val="2A7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96" autoAdjust="0"/>
    <p:restoredTop sz="74967" autoAdjust="0"/>
  </p:normalViewPr>
  <p:slideViewPr>
    <p:cSldViewPr>
      <p:cViewPr varScale="1">
        <p:scale>
          <a:sx n="50" d="100"/>
          <a:sy n="50" d="100"/>
        </p:scale>
        <p:origin x="1620" y="48"/>
      </p:cViewPr>
      <p:guideLst>
        <p:guide orient="horz" pos="2160"/>
        <p:guide pos="2880"/>
      </p:guideLst>
    </p:cSldViewPr>
  </p:slideViewPr>
  <p:outlineViewPr>
    <p:cViewPr varScale="1">
      <p:scale>
        <a:sx n="170" d="200"/>
        <a:sy n="170" d="200"/>
      </p:scale>
      <p:origin x="18" y="0"/>
    </p:cViewPr>
  </p:outlineViewPr>
  <p:notesTextViewPr>
    <p:cViewPr>
      <p:scale>
        <a:sx n="100" d="100"/>
        <a:sy n="100" d="100"/>
      </p:scale>
      <p:origin x="0" y="0"/>
    </p:cViewPr>
  </p:notesTextViewPr>
  <p:sorterViewPr>
    <p:cViewPr>
      <p:scale>
        <a:sx n="66" d="100"/>
        <a:sy n="66" d="100"/>
      </p:scale>
      <p:origin x="0" y="3696"/>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13.11.2018</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extLst>
      <p:ext uri="{BB962C8B-B14F-4D97-AF65-F5344CB8AC3E}">
        <p14:creationId xmlns:p14="http://schemas.microsoft.com/office/powerpoint/2010/main" val="3884153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349563417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124736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47B79-08F8-4941-9291-7E447747BBD1}" type="slidenum">
              <a:rPr lang="en-US" altLang="zh-CN"/>
              <a:pPr/>
              <a:t>13</a:t>
            </a:fld>
            <a:endParaRPr lang="en-US" altLang="zh-CN"/>
          </a:p>
        </p:txBody>
      </p:sp>
      <p:sp>
        <p:nvSpPr>
          <p:cNvPr id="185346" name="Rectangle 2"/>
          <p:cNvSpPr>
            <a:spLocks noGrp="1" noRot="1" noChangeAspect="1" noChangeArrowheads="1" noTextEdit="1"/>
          </p:cNvSpPr>
          <p:nvPr>
            <p:ph type="sldImg"/>
          </p:nvPr>
        </p:nvSpPr>
        <p:spPr>
          <a:xfrm>
            <a:off x="1258888" y="720725"/>
            <a:ext cx="4791075" cy="3594100"/>
          </a:xfrm>
          <a:ln/>
        </p:spPr>
      </p:sp>
      <p:sp>
        <p:nvSpPr>
          <p:cNvPr id="185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86701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47B79-08F8-4941-9291-7E447747BBD1}" type="slidenum">
              <a:rPr lang="en-US" altLang="zh-CN"/>
              <a:pPr/>
              <a:t>14</a:t>
            </a:fld>
            <a:endParaRPr lang="en-US" altLang="zh-CN"/>
          </a:p>
        </p:txBody>
      </p:sp>
      <p:sp>
        <p:nvSpPr>
          <p:cNvPr id="185346" name="Rectangle 2"/>
          <p:cNvSpPr>
            <a:spLocks noGrp="1" noRot="1" noChangeAspect="1" noChangeArrowheads="1" noTextEdit="1"/>
          </p:cNvSpPr>
          <p:nvPr>
            <p:ph type="sldImg"/>
          </p:nvPr>
        </p:nvSpPr>
        <p:spPr>
          <a:xfrm>
            <a:off x="1258888" y="720725"/>
            <a:ext cx="4791075" cy="3594100"/>
          </a:xfrm>
          <a:ln/>
        </p:spPr>
      </p:sp>
      <p:sp>
        <p:nvSpPr>
          <p:cNvPr id="185347" name="Rectangle 3"/>
          <p:cNvSpPr>
            <a:spLocks noGrp="1" noChangeArrowheads="1"/>
          </p:cNvSpPr>
          <p:nvPr>
            <p:ph type="body" idx="1"/>
          </p:nvPr>
        </p:nvSpPr>
        <p:spPr/>
        <p:txBody>
          <a:bodyPr/>
          <a:lstStyle/>
          <a:p>
            <a:r>
              <a:rPr lang="en-US" altLang="zh-CN" dirty="0"/>
              <a:t>1-</a:t>
            </a:r>
            <a:r>
              <a:rPr lang="zh-CN" altLang="en-US" dirty="0"/>
              <a:t>范数：</a:t>
            </a:r>
            <a:r>
              <a:rPr lang="zh-CN" altLang="en-US" sz="1200" b="0" i="0" kern="1200" dirty="0">
                <a:solidFill>
                  <a:srgbClr val="000000"/>
                </a:solidFill>
                <a:effectLst/>
                <a:latin typeface="Times New Roman" pitchFamily="16" charset="0"/>
                <a:ea typeface="+mn-ea"/>
                <a:cs typeface="+mn-cs"/>
              </a:rPr>
              <a:t>向量元素绝对值之和</a:t>
            </a:r>
            <a:endParaRPr lang="en-US" altLang="zh-CN" sz="1200" b="0" i="0" kern="1200" dirty="0">
              <a:solidFill>
                <a:srgbClr val="000000"/>
              </a:solidFill>
              <a:effectLst/>
              <a:latin typeface="Times New Roman" pitchFamily="16" charset="0"/>
              <a:ea typeface="+mn-ea"/>
              <a:cs typeface="+mn-cs"/>
            </a:endParaRPr>
          </a:p>
          <a:p>
            <a:r>
              <a:rPr lang="en-US" altLang="zh-CN" sz="1200" b="0" i="0" kern="1200" dirty="0">
                <a:solidFill>
                  <a:srgbClr val="000000"/>
                </a:solidFill>
                <a:effectLst/>
                <a:latin typeface="Times New Roman" pitchFamily="16" charset="0"/>
                <a:ea typeface="+mn-ea"/>
                <a:cs typeface="+mn-cs"/>
              </a:rPr>
              <a:t>2-</a:t>
            </a:r>
            <a:r>
              <a:rPr lang="zh-CN" altLang="en-US" sz="1200" b="0" i="0" kern="1200" dirty="0">
                <a:solidFill>
                  <a:srgbClr val="000000"/>
                </a:solidFill>
                <a:effectLst/>
                <a:latin typeface="Times New Roman" pitchFamily="16" charset="0"/>
                <a:ea typeface="+mn-ea"/>
                <a:cs typeface="+mn-cs"/>
              </a:rPr>
              <a:t>范数：向量元素绝对值的平方和再开方，表示向量长度</a:t>
            </a:r>
            <a:endParaRPr lang="en-US" altLang="zh-CN" sz="1200" b="0" i="0" kern="1200" dirty="0">
              <a:solidFill>
                <a:srgbClr val="000000"/>
              </a:solidFill>
              <a:effectLst/>
              <a:latin typeface="Times New Roman" pitchFamily="16" charset="0"/>
              <a:ea typeface="+mn-ea"/>
              <a:cs typeface="+mn-cs"/>
            </a:endParaRPr>
          </a:p>
          <a:p>
            <a:r>
              <a:rPr lang="zh-CN" altLang="en-US" sz="1200" b="0" i="0" kern="1200" dirty="0">
                <a:solidFill>
                  <a:srgbClr val="000000"/>
                </a:solidFill>
                <a:effectLst/>
                <a:latin typeface="Times New Roman" pitchFamily="16" charset="0"/>
                <a:ea typeface="+mn-ea"/>
                <a:cs typeface="+mn-cs"/>
              </a:rPr>
              <a:t>所谓正则化就是将权重系数的范数（即正则项）加入损失函数，避免参数过大</a:t>
            </a:r>
            <a:endParaRPr lang="en-US" altLang="zh-CN" sz="1200" b="0" i="0" kern="1200" dirty="0">
              <a:solidFill>
                <a:srgbClr val="000000"/>
              </a:solidFill>
              <a:effectLst/>
              <a:latin typeface="Times New Roman" pitchFamily="16" charset="0"/>
              <a:ea typeface="+mn-ea"/>
              <a:cs typeface="+mn-cs"/>
            </a:endParaRPr>
          </a:p>
          <a:p>
            <a:r>
              <a:rPr lang="zh-CN" altLang="en-US" sz="1200" dirty="0"/>
              <a:t>从最大后验概率 </a:t>
            </a:r>
            <a:r>
              <a:rPr lang="en-US" altLang="zh-CN" sz="1200" dirty="0"/>
              <a:t>(MAP) </a:t>
            </a:r>
            <a:r>
              <a:rPr lang="zh-CN" altLang="en-US" sz="1200" dirty="0"/>
              <a:t>的角度看，</a:t>
            </a:r>
            <a:r>
              <a:rPr lang="en-US" altLang="zh-CN" sz="1200" dirty="0"/>
              <a:t>L1</a:t>
            </a:r>
            <a:r>
              <a:rPr lang="zh-CN" altLang="en-US" sz="1200" dirty="0"/>
              <a:t>正则和</a:t>
            </a:r>
            <a:r>
              <a:rPr lang="en-US" altLang="zh-CN" sz="1200" dirty="0"/>
              <a:t>L2</a:t>
            </a:r>
            <a:r>
              <a:rPr lang="zh-CN" altLang="en-US" sz="1200" dirty="0"/>
              <a:t>正则分别对应了参数的拉普拉斯先验和高斯先验</a:t>
            </a:r>
            <a:endParaRPr lang="zh-CN" altLang="zh-CN" dirty="0"/>
          </a:p>
        </p:txBody>
      </p:sp>
    </p:spTree>
    <p:extLst>
      <p:ext uri="{BB962C8B-B14F-4D97-AF65-F5344CB8AC3E}">
        <p14:creationId xmlns:p14="http://schemas.microsoft.com/office/powerpoint/2010/main" val="387884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47B79-08F8-4941-9291-7E447747BBD1}" type="slidenum">
              <a:rPr lang="en-US" altLang="zh-CN"/>
              <a:pPr/>
              <a:t>15</a:t>
            </a:fld>
            <a:endParaRPr lang="en-US" altLang="zh-CN"/>
          </a:p>
        </p:txBody>
      </p:sp>
      <p:sp>
        <p:nvSpPr>
          <p:cNvPr id="185346" name="Rectangle 2"/>
          <p:cNvSpPr>
            <a:spLocks noGrp="1" noRot="1" noChangeAspect="1" noChangeArrowheads="1" noTextEdit="1"/>
          </p:cNvSpPr>
          <p:nvPr>
            <p:ph type="sldImg"/>
          </p:nvPr>
        </p:nvSpPr>
        <p:spPr>
          <a:xfrm>
            <a:off x="1258888" y="720725"/>
            <a:ext cx="4791075" cy="3594100"/>
          </a:xfrm>
          <a:ln/>
        </p:spPr>
      </p:sp>
      <p:sp>
        <p:nvSpPr>
          <p:cNvPr id="185347" name="Rectangle 3"/>
          <p:cNvSpPr>
            <a:spLocks noGrp="1" noChangeArrowheads="1"/>
          </p:cNvSpPr>
          <p:nvPr>
            <p:ph type="body" idx="1"/>
          </p:nvPr>
        </p:nvSpPr>
        <p:spPr/>
        <p:txBody>
          <a:bodyPr/>
          <a:lstStyle/>
          <a:p>
            <a:r>
              <a:rPr lang="en-US" altLang="zh-CN" dirty="0"/>
              <a:t>1-</a:t>
            </a:r>
            <a:r>
              <a:rPr lang="zh-CN" altLang="en-US" dirty="0"/>
              <a:t>范数：</a:t>
            </a:r>
            <a:r>
              <a:rPr lang="zh-CN" altLang="en-US" sz="1200" b="0" i="0" kern="1200" dirty="0">
                <a:solidFill>
                  <a:srgbClr val="000000"/>
                </a:solidFill>
                <a:effectLst/>
                <a:latin typeface="Times New Roman" pitchFamily="16" charset="0"/>
                <a:ea typeface="+mn-ea"/>
                <a:cs typeface="+mn-cs"/>
              </a:rPr>
              <a:t>向量元素绝对值之和</a:t>
            </a:r>
            <a:endParaRPr lang="en-US" altLang="zh-CN" sz="1200" b="0" i="0" kern="1200" dirty="0">
              <a:solidFill>
                <a:srgbClr val="000000"/>
              </a:solidFill>
              <a:effectLst/>
              <a:latin typeface="Times New Roman" pitchFamily="16" charset="0"/>
              <a:ea typeface="+mn-ea"/>
              <a:cs typeface="+mn-cs"/>
            </a:endParaRPr>
          </a:p>
          <a:p>
            <a:r>
              <a:rPr lang="en-US" altLang="zh-CN" sz="1200" b="0" i="0" kern="1200" dirty="0">
                <a:solidFill>
                  <a:srgbClr val="000000"/>
                </a:solidFill>
                <a:effectLst/>
                <a:latin typeface="Times New Roman" pitchFamily="16" charset="0"/>
                <a:ea typeface="+mn-ea"/>
                <a:cs typeface="+mn-cs"/>
              </a:rPr>
              <a:t>2-</a:t>
            </a:r>
            <a:r>
              <a:rPr lang="zh-CN" altLang="en-US" sz="1200" b="0" i="0" kern="1200" dirty="0">
                <a:solidFill>
                  <a:srgbClr val="000000"/>
                </a:solidFill>
                <a:effectLst/>
                <a:latin typeface="Times New Roman" pitchFamily="16" charset="0"/>
                <a:ea typeface="+mn-ea"/>
                <a:cs typeface="+mn-cs"/>
              </a:rPr>
              <a:t>范数：向量元素绝对值的平方和再开方，表示向量长度</a:t>
            </a:r>
            <a:endParaRPr lang="en-US" altLang="zh-CN" sz="1200" b="0" i="0" kern="1200" dirty="0">
              <a:solidFill>
                <a:srgbClr val="000000"/>
              </a:solidFill>
              <a:effectLst/>
              <a:latin typeface="Times New Roman" pitchFamily="16" charset="0"/>
              <a:ea typeface="+mn-ea"/>
              <a:cs typeface="+mn-cs"/>
            </a:endParaRPr>
          </a:p>
          <a:p>
            <a:r>
              <a:rPr lang="zh-CN" altLang="en-US" dirty="0"/>
              <a:t>使用正则化后，最优点变为黑色点，而不是蓝色点</a:t>
            </a:r>
            <a:endParaRPr lang="en-US" altLang="zh-CN" dirty="0"/>
          </a:p>
          <a:p>
            <a:r>
              <a:rPr lang="zh-CN" altLang="en-US" dirty="0"/>
              <a:t>右侧</a:t>
            </a:r>
            <a:r>
              <a:rPr lang="en-US" altLang="zh-CN" dirty="0"/>
              <a:t>L1</a:t>
            </a:r>
            <a:r>
              <a:rPr lang="zh-CN" altLang="en-US" dirty="0"/>
              <a:t>正则使得</a:t>
            </a:r>
            <a:r>
              <a:rPr lang="en-US" altLang="zh-CN" dirty="0"/>
              <a:t>w1</a:t>
            </a:r>
            <a:r>
              <a:rPr lang="zh-CN" altLang="en-US" dirty="0"/>
              <a:t>权重为</a:t>
            </a:r>
            <a:r>
              <a:rPr lang="en-US" altLang="zh-CN" dirty="0"/>
              <a:t>0</a:t>
            </a:r>
            <a:r>
              <a:rPr lang="zh-CN" altLang="en-US" dirty="0"/>
              <a:t>，起到了降维的作用</a:t>
            </a:r>
            <a:endParaRPr lang="zh-CN" altLang="zh-CN" dirty="0"/>
          </a:p>
        </p:txBody>
      </p:sp>
    </p:spTree>
    <p:extLst>
      <p:ext uri="{BB962C8B-B14F-4D97-AF65-F5344CB8AC3E}">
        <p14:creationId xmlns:p14="http://schemas.microsoft.com/office/powerpoint/2010/main" val="1466465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47B79-08F8-4941-9291-7E447747BBD1}" type="slidenum">
              <a:rPr lang="en-US" altLang="zh-CN"/>
              <a:pPr/>
              <a:t>16</a:t>
            </a:fld>
            <a:endParaRPr lang="en-US" altLang="zh-CN"/>
          </a:p>
        </p:txBody>
      </p:sp>
      <p:sp>
        <p:nvSpPr>
          <p:cNvPr id="185346" name="Rectangle 2"/>
          <p:cNvSpPr>
            <a:spLocks noGrp="1" noRot="1" noChangeAspect="1" noChangeArrowheads="1" noTextEdit="1"/>
          </p:cNvSpPr>
          <p:nvPr>
            <p:ph type="sldImg"/>
          </p:nvPr>
        </p:nvSpPr>
        <p:spPr>
          <a:xfrm>
            <a:off x="1258888" y="720725"/>
            <a:ext cx="4791075" cy="3594100"/>
          </a:xfrm>
          <a:ln/>
        </p:spPr>
      </p:sp>
      <p:sp>
        <p:nvSpPr>
          <p:cNvPr id="185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55714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17</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p:sp>
        <p:nvSpPr>
          <p:cNvPr id="217091" name="Rectangle 3"/>
          <p:cNvSpPr>
            <a:spLocks noGrp="1" noChangeArrowheads="1"/>
          </p:cNvSpPr>
          <p:nvPr>
            <p:ph type="body" idx="1"/>
          </p:nvPr>
        </p:nvSpPr>
        <p:spPr/>
        <p:txBody>
          <a:bodyPr/>
          <a:lstStyle/>
          <a:p>
            <a:r>
              <a:rPr lang="zh-CN" altLang="en-US" dirty="0"/>
              <a:t>卷积神经网络被广泛应用于图像数据</a:t>
            </a:r>
            <a:endParaRPr lang="zh-CN" altLang="zh-CN" dirty="0"/>
          </a:p>
        </p:txBody>
      </p:sp>
    </p:spTree>
    <p:extLst>
      <p:ext uri="{BB962C8B-B14F-4D97-AF65-F5344CB8AC3E}">
        <p14:creationId xmlns:p14="http://schemas.microsoft.com/office/powerpoint/2010/main" val="2400888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18</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p:sp>
        <p:nvSpPr>
          <p:cNvPr id="217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99063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19</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p:sp>
        <p:nvSpPr>
          <p:cNvPr id="217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32427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20</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p:sp>
        <p:nvSpPr>
          <p:cNvPr id="21709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254385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21</a:t>
            </a:fld>
            <a:endParaRPr lang="en-US"/>
          </a:p>
        </p:txBody>
      </p:sp>
    </p:spTree>
    <p:extLst>
      <p:ext uri="{BB962C8B-B14F-4D97-AF65-F5344CB8AC3E}">
        <p14:creationId xmlns:p14="http://schemas.microsoft.com/office/powerpoint/2010/main" val="2577164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22</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p:sp>
        <p:nvSpPr>
          <p:cNvPr id="217091" name="Rectangle 3"/>
          <p:cNvSpPr>
            <a:spLocks noGrp="1" noChangeArrowheads="1"/>
          </p:cNvSpPr>
          <p:nvPr>
            <p:ph type="body" idx="1"/>
          </p:nvPr>
        </p:nvSpPr>
        <p:spPr/>
        <p:txBody>
          <a:bodyPr/>
          <a:lstStyle/>
          <a:p>
            <a:r>
              <a:rPr lang="zh-CN" altLang="en-US" sz="1200" b="0" i="0" kern="1200" dirty="0">
                <a:solidFill>
                  <a:srgbClr val="000000"/>
                </a:solidFill>
                <a:effectLst/>
                <a:latin typeface="Times New Roman" pitchFamily="16" charset="0"/>
                <a:ea typeface="+mn-ea"/>
                <a:cs typeface="+mn-cs"/>
              </a:rPr>
              <a:t>（以下摘自网络）在传统的神经网络模型中，是从输入层到隐含层再到输出层，层与层之间是全连接的，每层之间的节点是无连接的。但是这种普通的神经网络对于很多问题却无能无力。例如，你要预测句子的下一个单词是什么，一般需要用到前面的单词，因为一个句子中前后单词并不是独立的。</a:t>
            </a:r>
            <a:r>
              <a:rPr lang="en-US" altLang="zh-CN" sz="1200" b="0" i="0" kern="1200" dirty="0">
                <a:solidFill>
                  <a:srgbClr val="000000"/>
                </a:solidFill>
                <a:effectLst/>
                <a:latin typeface="Times New Roman" pitchFamily="16" charset="0"/>
                <a:ea typeface="+mn-ea"/>
                <a:cs typeface="+mn-cs"/>
              </a:rPr>
              <a:t>RNNs</a:t>
            </a:r>
            <a:r>
              <a:rPr lang="zh-CN" altLang="en-US" sz="1200" b="0" i="0" kern="1200" dirty="0">
                <a:solidFill>
                  <a:srgbClr val="000000"/>
                </a:solidFill>
                <a:effectLst/>
                <a:latin typeface="Times New Roman" pitchFamily="16" charset="0"/>
                <a:ea typeface="+mn-ea"/>
                <a:cs typeface="+mn-cs"/>
              </a:rPr>
              <a:t>之所以称为循环神经网路，即一个序列当前的输出与前面的输出也有关。具体的表现形式为网络会对前面的信息进行记忆并应用于当前输出的计算中，即隐藏层之间的节点不再无连接而是有连接的，并且隐藏层的输入不仅包括输入层的输出还包括上一时刻隐藏层的输出。理论上，</a:t>
            </a:r>
            <a:r>
              <a:rPr lang="en-US" altLang="zh-CN" sz="1200" b="0" i="0" kern="1200" dirty="0">
                <a:solidFill>
                  <a:srgbClr val="000000"/>
                </a:solidFill>
                <a:effectLst/>
                <a:latin typeface="Times New Roman" pitchFamily="16" charset="0"/>
                <a:ea typeface="+mn-ea"/>
                <a:cs typeface="+mn-cs"/>
              </a:rPr>
              <a:t>RNNs</a:t>
            </a:r>
            <a:r>
              <a:rPr lang="zh-CN" altLang="en-US" sz="1200" b="0" i="0" kern="1200" dirty="0">
                <a:solidFill>
                  <a:srgbClr val="000000"/>
                </a:solidFill>
                <a:effectLst/>
                <a:latin typeface="Times New Roman" pitchFamily="16" charset="0"/>
                <a:ea typeface="+mn-ea"/>
                <a:cs typeface="+mn-cs"/>
              </a:rPr>
              <a:t>能够对任何长度的序列数据进行处理。但是在实践中，为了降低复杂性往往假设当前的状态只与前面的几个状态相关</a:t>
            </a:r>
            <a:endParaRPr lang="zh-CN" altLang="zh-CN" dirty="0"/>
          </a:p>
        </p:txBody>
      </p:sp>
    </p:spTree>
    <p:extLst>
      <p:ext uri="{BB962C8B-B14F-4D97-AF65-F5344CB8AC3E}">
        <p14:creationId xmlns:p14="http://schemas.microsoft.com/office/powerpoint/2010/main" val="732710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88546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23</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p:sp>
        <p:nvSpPr>
          <p:cNvPr id="217091" name="Rectangle 3"/>
          <p:cNvSpPr>
            <a:spLocks noGrp="1" noChangeArrowheads="1"/>
          </p:cNvSpPr>
          <p:nvPr>
            <p:ph type="body" idx="1"/>
          </p:nvPr>
        </p:nvSpPr>
        <p:spPr/>
        <p:txBody>
          <a:bodyPr/>
          <a:lstStyle/>
          <a:p>
            <a:r>
              <a:rPr lang="en-US" altLang="zh-CN" dirty="0"/>
              <a:t>x</a:t>
            </a:r>
            <a:r>
              <a:rPr lang="zh-CN" altLang="en-US" dirty="0"/>
              <a:t>：输入；</a:t>
            </a:r>
            <a:r>
              <a:rPr lang="en-US" altLang="zh-CN" dirty="0"/>
              <a:t>h</a:t>
            </a:r>
            <a:r>
              <a:rPr lang="zh-CN" altLang="en-US" dirty="0"/>
              <a:t>：隐变量；</a:t>
            </a:r>
            <a:r>
              <a:rPr lang="en-US" altLang="zh-CN" dirty="0"/>
              <a:t>o</a:t>
            </a:r>
            <a:r>
              <a:rPr lang="zh-CN" altLang="en-US" dirty="0"/>
              <a:t>：输出；</a:t>
            </a:r>
            <a:r>
              <a:rPr lang="en-US" altLang="zh-CN" dirty="0"/>
              <a:t>L</a:t>
            </a:r>
            <a:r>
              <a:rPr lang="zh-CN" altLang="en-US" dirty="0"/>
              <a:t>：</a:t>
            </a:r>
            <a:r>
              <a:rPr lang="en-US" altLang="zh-CN" dirty="0"/>
              <a:t>loss</a:t>
            </a:r>
            <a:r>
              <a:rPr lang="zh-CN" altLang="en-US" dirty="0"/>
              <a:t>；</a:t>
            </a:r>
            <a:r>
              <a:rPr lang="en-US" altLang="zh-CN" dirty="0"/>
              <a:t>y</a:t>
            </a:r>
            <a:r>
              <a:rPr lang="zh-CN" altLang="en-US" dirty="0"/>
              <a:t>：结果标签</a:t>
            </a:r>
            <a:r>
              <a:rPr lang="en-US" altLang="zh-CN" dirty="0"/>
              <a:t>; U: </a:t>
            </a:r>
            <a:r>
              <a:rPr lang="zh-CN" altLang="en-US" dirty="0"/>
              <a:t>输入权重；</a:t>
            </a:r>
            <a:r>
              <a:rPr lang="en-US" altLang="zh-CN" dirty="0"/>
              <a:t>W</a:t>
            </a:r>
            <a:r>
              <a:rPr lang="zh-CN" altLang="en-US" dirty="0"/>
              <a:t>：隐藏层权重；</a:t>
            </a:r>
            <a:r>
              <a:rPr lang="en-US" altLang="zh-CN" dirty="0"/>
              <a:t>V</a:t>
            </a:r>
            <a:r>
              <a:rPr lang="zh-CN" altLang="en-US" dirty="0"/>
              <a:t>：隐变量权重</a:t>
            </a:r>
            <a:endParaRPr lang="en-US" altLang="zh-CN" dirty="0"/>
          </a:p>
        </p:txBody>
      </p:sp>
    </p:spTree>
    <p:extLst>
      <p:ext uri="{BB962C8B-B14F-4D97-AF65-F5344CB8AC3E}">
        <p14:creationId xmlns:p14="http://schemas.microsoft.com/office/powerpoint/2010/main" val="3590962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24</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p:sp>
        <p:nvSpPr>
          <p:cNvPr id="217091" name="Rectangle 3"/>
          <p:cNvSpPr>
            <a:spLocks noGrp="1" noChangeArrowheads="1"/>
          </p:cNvSpPr>
          <p:nvPr>
            <p:ph type="body" idx="1"/>
          </p:nvPr>
        </p:nvSpPr>
        <p:spPr/>
        <p:txBody>
          <a:bodyPr/>
          <a:lstStyle/>
          <a:p>
            <a:r>
              <a:rPr lang="en-US" altLang="zh-CN" dirty="0"/>
              <a:t>O(t): </a:t>
            </a:r>
            <a:r>
              <a:rPr lang="zh-CN" altLang="en-US" dirty="0"/>
              <a:t>输出，</a:t>
            </a:r>
            <a:r>
              <a:rPr lang="en-US" altLang="zh-CN" dirty="0"/>
              <a:t>tanh</a:t>
            </a:r>
            <a:r>
              <a:rPr lang="zh-CN" altLang="en-US" dirty="0"/>
              <a:t>是激活函数</a:t>
            </a:r>
            <a:endParaRPr lang="en-US" altLang="zh-CN" dirty="0"/>
          </a:p>
          <a:p>
            <a:r>
              <a:rPr lang="zh-CN" altLang="en-US" dirty="0"/>
              <a:t>对数函数是单调递增的，负对数似然损失函数的目标就是求最小值。</a:t>
            </a:r>
            <a:r>
              <a:rPr lang="en-US" altLang="zh-CN" dirty="0"/>
              <a:t>p_{mode}</a:t>
            </a:r>
            <a:r>
              <a:rPr lang="zh-CN" altLang="en-US" dirty="0"/>
              <a:t>越大，模型预测能力越强，损失越小</a:t>
            </a:r>
            <a:endParaRPr lang="zh-CN" altLang="zh-CN" dirty="0"/>
          </a:p>
        </p:txBody>
      </p:sp>
    </p:spTree>
    <p:extLst>
      <p:ext uri="{BB962C8B-B14F-4D97-AF65-F5344CB8AC3E}">
        <p14:creationId xmlns:p14="http://schemas.microsoft.com/office/powerpoint/2010/main" val="1338771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25</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p:sp>
        <p:nvSpPr>
          <p:cNvPr id="21709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536156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26</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p:sp>
        <p:nvSpPr>
          <p:cNvPr id="217091" name="Rectangle 3"/>
          <p:cNvSpPr>
            <a:spLocks noGrp="1" noChangeArrowheads="1"/>
          </p:cNvSpPr>
          <p:nvPr>
            <p:ph type="body" idx="1"/>
          </p:nvPr>
        </p:nvSpPr>
        <p:spPr/>
        <p:txBody>
          <a:bodyPr/>
          <a:lstStyle/>
          <a:p>
            <a:r>
              <a:rPr lang="zh-CN" altLang="en-US" dirty="0"/>
              <a:t>梯度消失：</a:t>
            </a:r>
            <a:r>
              <a:rPr lang="zh-CN" altLang="en-US" sz="1200" b="0" i="0" kern="1200" dirty="0">
                <a:solidFill>
                  <a:srgbClr val="000000"/>
                </a:solidFill>
                <a:effectLst/>
                <a:latin typeface="Times New Roman" pitchFamily="16" charset="0"/>
                <a:ea typeface="+mn-ea"/>
                <a:cs typeface="+mn-cs"/>
              </a:rPr>
              <a:t>后面的节点对于前面的节点感知力下降</a:t>
            </a:r>
            <a:endParaRPr lang="zh-CN" altLang="zh-CN" dirty="0"/>
          </a:p>
        </p:txBody>
      </p:sp>
    </p:spTree>
    <p:extLst>
      <p:ext uri="{BB962C8B-B14F-4D97-AF65-F5344CB8AC3E}">
        <p14:creationId xmlns:p14="http://schemas.microsoft.com/office/powerpoint/2010/main" val="1206845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27</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p:txBody>
              <a:bodyPr/>
              <a:lstStyle/>
              <a:p>
                <a:pPr>
                  <a:lnSpc>
                    <a:spcPts val="2500"/>
                  </a:lnSpc>
                </a:pPr>
                <a14:m>
                  <m:oMath xmlns:m="http://schemas.openxmlformats.org/officeDocument/2006/math">
                    <m:sSup>
                      <m:sSupPr>
                        <m:ctrlPr>
                          <a:rPr lang="en-US" altLang="zh-CN" sz="1200" i="1" smtClean="0">
                            <a:latin typeface="Cambria Math" panose="02040503050406030204" pitchFamily="18" charset="0"/>
                            <a:sym typeface="Wingdings" pitchFamily="2" charset="2"/>
                          </a:rPr>
                        </m:ctrlPr>
                      </m:sSupPr>
                      <m:e>
                        <m:r>
                          <a:rPr lang="en-US" altLang="zh-CN" sz="1200" b="0" i="1" smtClean="0">
                            <a:latin typeface="Cambria Math" panose="02040503050406030204" pitchFamily="18" charset="0"/>
                            <a:sym typeface="Wingdings" pitchFamily="2" charset="2"/>
                          </a:rPr>
                          <m:t>𝑠</m:t>
                        </m:r>
                      </m:e>
                      <m:sup>
                        <m:r>
                          <a:rPr lang="en-US" altLang="zh-CN" sz="1200" i="1">
                            <a:latin typeface="Cambria Math" panose="02040503050406030204" pitchFamily="18" charset="0"/>
                            <a:sym typeface="Wingdings" pitchFamily="2" charset="2"/>
                          </a:rPr>
                          <m:t>(</m:t>
                        </m:r>
                        <m:r>
                          <a:rPr lang="en-US" altLang="zh-CN" sz="1200" i="1">
                            <a:latin typeface="Cambria Math" panose="02040503050406030204" pitchFamily="18" charset="0"/>
                            <a:sym typeface="Wingdings" pitchFamily="2" charset="2"/>
                          </a:rPr>
                          <m:t>𝑡</m:t>
                        </m:r>
                        <m:r>
                          <a:rPr lang="en-US" altLang="zh-CN" sz="1200" i="1">
                            <a:latin typeface="Cambria Math" panose="02040503050406030204" pitchFamily="18" charset="0"/>
                            <a:sym typeface="Wingdings" pitchFamily="2" charset="2"/>
                          </a:rPr>
                          <m:t>)</m:t>
                        </m:r>
                      </m:sup>
                    </m:sSup>
                    <m:r>
                      <a:rPr lang="zh-CN" altLang="en-US" sz="1200" i="1" smtClean="0">
                        <a:latin typeface="Cambria Math" panose="02040503050406030204" pitchFamily="18" charset="0"/>
                        <a:sym typeface="Wingdings" pitchFamily="2" charset="2"/>
                      </a:rPr>
                      <m:t>：</m:t>
                    </m:r>
                    <m:r>
                      <a:rPr lang="zh-CN" altLang="en-US" sz="1200" i="1">
                        <a:latin typeface="Cambria Math" panose="02040503050406030204" pitchFamily="18" charset="0"/>
                        <a:sym typeface="Wingdings" pitchFamily="2" charset="2"/>
                      </a:rPr>
                      <m:t>记忆</m:t>
                    </m:r>
                  </m:oMath>
                </a14:m>
                <a:r>
                  <a:rPr lang="zh-CN" altLang="en-US" sz="1200" dirty="0">
                    <a:sym typeface="Wingdings" pitchFamily="2" charset="2"/>
                  </a:rPr>
                  <a:t>单元，用于记忆历史信息</a:t>
                </a:r>
                <a:endParaRPr lang="en-US" altLang="zh-CN" sz="1200" dirty="0">
                  <a:sym typeface="Wingdings" pitchFamily="2" charset="2"/>
                </a:endParaRPr>
              </a:p>
              <a:p>
                <a:pPr>
                  <a:lnSpc>
                    <a:spcPts val="2500"/>
                  </a:lnSpc>
                </a:pPr>
                <a14:m>
                  <m:oMath xmlns:m="http://schemas.openxmlformats.org/officeDocument/2006/math">
                    <m:sSup>
                      <m:sSupPr>
                        <m:ctrlPr>
                          <a:rPr lang="en-US" altLang="zh-CN" sz="1200" i="1">
                            <a:latin typeface="Cambria Math" panose="02040503050406030204" pitchFamily="18" charset="0"/>
                            <a:sym typeface="Wingdings" pitchFamily="2" charset="2"/>
                          </a:rPr>
                        </m:ctrlPr>
                      </m:sSupPr>
                      <m:e>
                        <m:r>
                          <a:rPr lang="en-US" altLang="zh-CN" sz="1200" b="0" i="1" smtClean="0">
                            <a:latin typeface="Cambria Math" panose="02040503050406030204" pitchFamily="18" charset="0"/>
                            <a:sym typeface="Wingdings" pitchFamily="2" charset="2"/>
                          </a:rPr>
                          <m:t>𝑔</m:t>
                        </m:r>
                      </m:e>
                      <m:sup>
                        <m:r>
                          <a:rPr lang="en-US" altLang="zh-CN" sz="1200" i="1">
                            <a:latin typeface="Cambria Math" panose="02040503050406030204" pitchFamily="18" charset="0"/>
                            <a:sym typeface="Wingdings" pitchFamily="2" charset="2"/>
                          </a:rPr>
                          <m:t>(</m:t>
                        </m:r>
                        <m:r>
                          <a:rPr lang="en-US" altLang="zh-CN" sz="1200" i="1">
                            <a:latin typeface="Cambria Math" panose="02040503050406030204" pitchFamily="18" charset="0"/>
                            <a:sym typeface="Wingdings" pitchFamily="2" charset="2"/>
                          </a:rPr>
                          <m:t>𝑡</m:t>
                        </m:r>
                        <m:r>
                          <a:rPr lang="en-US" altLang="zh-CN" sz="1200" i="1">
                            <a:latin typeface="Cambria Math" panose="02040503050406030204" pitchFamily="18" charset="0"/>
                            <a:sym typeface="Wingdings" pitchFamily="2" charset="2"/>
                          </a:rPr>
                          <m:t>)</m:t>
                        </m:r>
                      </m:sup>
                    </m:sSup>
                    <m:r>
                      <a:rPr lang="zh-CN" altLang="en-US" sz="1200" i="1">
                        <a:latin typeface="Cambria Math" panose="02040503050406030204" pitchFamily="18" charset="0"/>
                        <a:sym typeface="Wingdings" pitchFamily="2" charset="2"/>
                      </a:rPr>
                      <m:t>：</m:t>
                    </m:r>
                    <m:r>
                      <a:rPr lang="zh-CN" altLang="en-US" sz="1200" i="1" smtClean="0">
                        <a:latin typeface="Cambria Math" panose="02040503050406030204" pitchFamily="18" charset="0"/>
                        <a:sym typeface="Wingdings" pitchFamily="2" charset="2"/>
                      </a:rPr>
                      <m:t>候选</m:t>
                    </m:r>
                  </m:oMath>
                </a14:m>
                <a:r>
                  <a:rPr lang="zh-CN" altLang="en-US" sz="1200" dirty="0">
                    <a:sym typeface="Wingdings" pitchFamily="2" charset="2"/>
                  </a:rPr>
                  <a:t>记忆，向记忆单元注入当前时间步的信息</a:t>
                </a:r>
                <a:endParaRPr lang="en-US" altLang="zh-CN" sz="1200" dirty="0">
                  <a:sym typeface="Wingdings" pitchFamily="2" charset="2"/>
                </a:endParaRPr>
              </a:p>
              <a:p>
                <a:pPr>
                  <a:lnSpc>
                    <a:spcPts val="2500"/>
                  </a:lnSpc>
                </a:pPr>
                <a14:m>
                  <m:oMath xmlns:m="http://schemas.openxmlformats.org/officeDocument/2006/math">
                    <m:sSup>
                      <m:sSupPr>
                        <m:ctrlPr>
                          <a:rPr lang="en-US" altLang="zh-CN" sz="1200" i="1">
                            <a:latin typeface="Cambria Math" panose="02040503050406030204" pitchFamily="18" charset="0"/>
                            <a:sym typeface="Wingdings" pitchFamily="2" charset="2"/>
                          </a:rPr>
                        </m:ctrlPr>
                      </m:sSupPr>
                      <m:e>
                        <m:r>
                          <a:rPr lang="en-US" altLang="zh-CN" sz="1200" i="1">
                            <a:latin typeface="Cambria Math" panose="02040503050406030204" pitchFamily="18" charset="0"/>
                            <a:sym typeface="Wingdings" pitchFamily="2" charset="2"/>
                          </a:rPr>
                          <m:t>𝑖</m:t>
                        </m:r>
                      </m:e>
                      <m:sup>
                        <m:r>
                          <a:rPr lang="en-US" altLang="zh-CN" sz="1200" i="1">
                            <a:latin typeface="Cambria Math" panose="02040503050406030204" pitchFamily="18" charset="0"/>
                            <a:sym typeface="Wingdings" pitchFamily="2" charset="2"/>
                          </a:rPr>
                          <m:t>(</m:t>
                        </m:r>
                        <m:r>
                          <a:rPr lang="en-US" altLang="zh-CN" sz="1200" i="1">
                            <a:latin typeface="Cambria Math" panose="02040503050406030204" pitchFamily="18" charset="0"/>
                            <a:sym typeface="Wingdings" pitchFamily="2" charset="2"/>
                          </a:rPr>
                          <m:t>𝑡</m:t>
                        </m:r>
                        <m:r>
                          <a:rPr lang="en-US" altLang="zh-CN" sz="1200" i="1">
                            <a:latin typeface="Cambria Math" panose="02040503050406030204" pitchFamily="18" charset="0"/>
                            <a:sym typeface="Wingdings" pitchFamily="2" charset="2"/>
                          </a:rPr>
                          <m:t>)</m:t>
                        </m:r>
                      </m:sup>
                    </m:sSup>
                    <m:r>
                      <a:rPr lang="zh-CN" altLang="en-US" sz="1200" i="1">
                        <a:latin typeface="Cambria Math" panose="02040503050406030204" pitchFamily="18" charset="0"/>
                        <a:sym typeface="Wingdings" pitchFamily="2" charset="2"/>
                      </a:rPr>
                      <m:t>：</m:t>
                    </m:r>
                  </m:oMath>
                </a14:m>
                <a:r>
                  <a:rPr lang="zh-CN" altLang="en-US" sz="1200" dirty="0">
                    <a:sym typeface="Wingdings" pitchFamily="2" charset="2"/>
                  </a:rPr>
                  <a:t>输入门，控制候选记忆</a:t>
                </a:r>
                <a14:m>
                  <m:oMath xmlns:m="http://schemas.openxmlformats.org/officeDocument/2006/math">
                    <m:sSup>
                      <m:sSupPr>
                        <m:ctrlPr>
                          <a:rPr lang="en-US" altLang="zh-CN" sz="1200" i="1">
                            <a:latin typeface="Cambria Math" panose="02040503050406030204" pitchFamily="18" charset="0"/>
                            <a:sym typeface="Wingdings" pitchFamily="2" charset="2"/>
                          </a:rPr>
                        </m:ctrlPr>
                      </m:sSupPr>
                      <m:e>
                        <m:r>
                          <a:rPr lang="en-US" altLang="zh-CN" sz="1200" i="1">
                            <a:latin typeface="Cambria Math" panose="02040503050406030204" pitchFamily="18" charset="0"/>
                            <a:sym typeface="Wingdings" pitchFamily="2" charset="2"/>
                          </a:rPr>
                          <m:t>𝑔</m:t>
                        </m:r>
                      </m:e>
                      <m:sup>
                        <m:r>
                          <a:rPr lang="en-US" altLang="zh-CN" sz="1200" i="1">
                            <a:latin typeface="Cambria Math" panose="02040503050406030204" pitchFamily="18" charset="0"/>
                            <a:sym typeface="Wingdings" pitchFamily="2" charset="2"/>
                          </a:rPr>
                          <m:t>(</m:t>
                        </m:r>
                        <m:r>
                          <a:rPr lang="en-US" altLang="zh-CN" sz="1200" i="1">
                            <a:latin typeface="Cambria Math" panose="02040503050406030204" pitchFamily="18" charset="0"/>
                            <a:sym typeface="Wingdings" pitchFamily="2" charset="2"/>
                          </a:rPr>
                          <m:t>𝑡</m:t>
                        </m:r>
                        <m:r>
                          <a:rPr lang="en-US" altLang="zh-CN" sz="1200" i="1">
                            <a:latin typeface="Cambria Math" panose="02040503050406030204" pitchFamily="18" charset="0"/>
                            <a:sym typeface="Wingdings" pitchFamily="2" charset="2"/>
                          </a:rPr>
                          <m:t>)</m:t>
                        </m:r>
                      </m:sup>
                    </m:sSup>
                  </m:oMath>
                </a14:m>
                <a:r>
                  <a:rPr lang="zh-CN" altLang="en-US" sz="1200" dirty="0">
                    <a:sym typeface="Wingdings" pitchFamily="2" charset="2"/>
                  </a:rPr>
                  <a:t>输入的权重</a:t>
                </a:r>
                <a:endParaRPr lang="en-US" altLang="zh-CN" sz="1200" dirty="0">
                  <a:sym typeface="Wingdings" pitchFamily="2" charset="2"/>
                </a:endParaRPr>
              </a:p>
              <a:p>
                <a:pPr>
                  <a:lnSpc>
                    <a:spcPts val="2500"/>
                  </a:lnSpc>
                </a:pPr>
                <a14:m>
                  <m:oMath xmlns:m="http://schemas.openxmlformats.org/officeDocument/2006/math">
                    <m:sSup>
                      <m:sSupPr>
                        <m:ctrlPr>
                          <a:rPr lang="en-US" altLang="zh-CN" sz="1200" i="1">
                            <a:latin typeface="Cambria Math" panose="02040503050406030204" pitchFamily="18" charset="0"/>
                            <a:sym typeface="Wingdings" pitchFamily="2" charset="2"/>
                          </a:rPr>
                        </m:ctrlPr>
                      </m:sSupPr>
                      <m:e>
                        <m:r>
                          <a:rPr lang="en-US" altLang="zh-CN" sz="1200" i="1">
                            <a:latin typeface="Cambria Math" panose="02040503050406030204" pitchFamily="18" charset="0"/>
                            <a:sym typeface="Wingdings" pitchFamily="2" charset="2"/>
                          </a:rPr>
                          <m:t>𝑓</m:t>
                        </m:r>
                      </m:e>
                      <m:sup>
                        <m:r>
                          <a:rPr lang="en-US" altLang="zh-CN" sz="1200" i="1">
                            <a:latin typeface="Cambria Math" panose="02040503050406030204" pitchFamily="18" charset="0"/>
                            <a:sym typeface="Wingdings" pitchFamily="2" charset="2"/>
                          </a:rPr>
                          <m:t>(</m:t>
                        </m:r>
                        <m:r>
                          <a:rPr lang="en-US" altLang="zh-CN" sz="1200" i="1">
                            <a:latin typeface="Cambria Math" panose="02040503050406030204" pitchFamily="18" charset="0"/>
                            <a:sym typeface="Wingdings" pitchFamily="2" charset="2"/>
                          </a:rPr>
                          <m:t>𝑡</m:t>
                        </m:r>
                        <m:r>
                          <a:rPr lang="en-US" altLang="zh-CN" sz="1200" i="1">
                            <a:latin typeface="Cambria Math" panose="02040503050406030204" pitchFamily="18" charset="0"/>
                            <a:sym typeface="Wingdings" pitchFamily="2" charset="2"/>
                          </a:rPr>
                          <m:t>)</m:t>
                        </m:r>
                      </m:sup>
                    </m:sSup>
                  </m:oMath>
                </a14:m>
                <a:r>
                  <a:rPr lang="zh-CN" altLang="en-US" sz="1200" dirty="0">
                    <a:sym typeface="Wingdings" pitchFamily="2" charset="2"/>
                  </a:rPr>
                  <a:t>：遗忘门，控制丢弃旧记忆</a:t>
                </a:r>
                <a14:m>
                  <m:oMath xmlns:m="http://schemas.openxmlformats.org/officeDocument/2006/math">
                    <m:sSup>
                      <m:sSupPr>
                        <m:ctrlPr>
                          <a:rPr lang="en-US" altLang="zh-CN" sz="1200" i="1">
                            <a:latin typeface="Cambria Math" panose="02040503050406030204" pitchFamily="18" charset="0"/>
                            <a:sym typeface="Wingdings" pitchFamily="2" charset="2"/>
                          </a:rPr>
                        </m:ctrlPr>
                      </m:sSupPr>
                      <m:e>
                        <m:r>
                          <a:rPr lang="en-US" altLang="zh-CN" sz="1200" i="1">
                            <a:latin typeface="Cambria Math" panose="02040503050406030204" pitchFamily="18" charset="0"/>
                            <a:sym typeface="Wingdings" pitchFamily="2" charset="2"/>
                          </a:rPr>
                          <m:t>𝑠</m:t>
                        </m:r>
                      </m:e>
                      <m:sup>
                        <m:r>
                          <a:rPr lang="en-US" altLang="zh-CN" sz="1200" i="1">
                            <a:latin typeface="Cambria Math" panose="02040503050406030204" pitchFamily="18" charset="0"/>
                            <a:sym typeface="Wingdings" pitchFamily="2" charset="2"/>
                          </a:rPr>
                          <m:t>(</m:t>
                        </m:r>
                        <m:r>
                          <a:rPr lang="en-US" altLang="zh-CN" sz="1200" i="1">
                            <a:latin typeface="Cambria Math" panose="02040503050406030204" pitchFamily="18" charset="0"/>
                            <a:sym typeface="Wingdings" pitchFamily="2" charset="2"/>
                          </a:rPr>
                          <m:t>𝑡</m:t>
                        </m:r>
                        <m:r>
                          <a:rPr lang="en-US" altLang="zh-CN" sz="1200" i="1">
                            <a:latin typeface="Cambria Math" panose="02040503050406030204" pitchFamily="18" charset="0"/>
                            <a:sym typeface="Wingdings" pitchFamily="2" charset="2"/>
                          </a:rPr>
                          <m:t>−1)</m:t>
                        </m:r>
                      </m:sup>
                    </m:sSup>
                  </m:oMath>
                </a14:m>
                <a:r>
                  <a:rPr lang="zh-CN" altLang="en-US" sz="1200" dirty="0">
                    <a:sym typeface="Wingdings" pitchFamily="2" charset="2"/>
                  </a:rPr>
                  <a:t>的权重 （</a:t>
                </a:r>
                <a:r>
                  <a:rPr lang="zh-CN" altLang="en-US" sz="1200" b="0" i="0" kern="1200" dirty="0">
                    <a:solidFill>
                      <a:srgbClr val="000000"/>
                    </a:solidFill>
                    <a:effectLst/>
                    <a:latin typeface="Times New Roman" pitchFamily="16" charset="0"/>
                    <a:ea typeface="+mn-ea"/>
                    <a:cs typeface="+mn-cs"/>
                  </a:rPr>
                  <a:t>原始的</a:t>
                </a:r>
                <a:r>
                  <a:rPr lang="en-US" altLang="zh-CN" sz="1200" b="0" i="0" kern="1200" dirty="0">
                    <a:solidFill>
                      <a:srgbClr val="000000"/>
                    </a:solidFill>
                    <a:effectLst/>
                    <a:latin typeface="Times New Roman" pitchFamily="16" charset="0"/>
                    <a:ea typeface="+mn-ea"/>
                    <a:cs typeface="+mn-cs"/>
                  </a:rPr>
                  <a:t>LSTM</a:t>
                </a:r>
                <a:r>
                  <a:rPr lang="zh-CN" altLang="en-US" sz="1200" b="0" i="0" kern="1200" dirty="0">
                    <a:solidFill>
                      <a:srgbClr val="000000"/>
                    </a:solidFill>
                    <a:effectLst/>
                    <a:latin typeface="Times New Roman" pitchFamily="16" charset="0"/>
                    <a:ea typeface="+mn-ea"/>
                    <a:cs typeface="+mn-cs"/>
                  </a:rPr>
                  <a:t>在这个位置就是一个值</a:t>
                </a:r>
                <a:r>
                  <a:rPr lang="en-US" altLang="zh-CN" sz="1200" b="0" i="0" kern="1200" dirty="0">
                    <a:solidFill>
                      <a:srgbClr val="000000"/>
                    </a:solidFill>
                    <a:effectLst/>
                    <a:latin typeface="Times New Roman" pitchFamily="16" charset="0"/>
                    <a:ea typeface="+mn-ea"/>
                    <a:cs typeface="+mn-cs"/>
                  </a:rPr>
                  <a:t>1</a:t>
                </a:r>
                <a:r>
                  <a:rPr lang="zh-CN" altLang="en-US" sz="1200" b="0" i="0" kern="1200" dirty="0">
                    <a:solidFill>
                      <a:srgbClr val="000000"/>
                    </a:solidFill>
                    <a:effectLst/>
                    <a:latin typeface="Times New Roman" pitchFamily="16" charset="0"/>
                    <a:ea typeface="+mn-ea"/>
                    <a:cs typeface="+mn-cs"/>
                  </a:rPr>
                  <a:t>，但是也有人认为设为</a:t>
                </a:r>
                <a:r>
                  <a:rPr lang="en-US" altLang="zh-CN" sz="1200" b="0" i="0" kern="1200" dirty="0">
                    <a:solidFill>
                      <a:srgbClr val="000000"/>
                    </a:solidFill>
                    <a:effectLst/>
                    <a:latin typeface="Times New Roman" pitchFamily="16" charset="0"/>
                    <a:ea typeface="+mn-ea"/>
                    <a:cs typeface="+mn-cs"/>
                  </a:rPr>
                  <a:t>5</a:t>
                </a:r>
                <a:r>
                  <a:rPr lang="zh-CN" altLang="en-US" sz="1200" b="0" i="0" kern="1200" dirty="0">
                    <a:solidFill>
                      <a:srgbClr val="000000"/>
                    </a:solidFill>
                    <a:effectLst/>
                    <a:latin typeface="Times New Roman" pitchFamily="16" charset="0"/>
                    <a:ea typeface="+mn-ea"/>
                    <a:cs typeface="+mn-cs"/>
                  </a:rPr>
                  <a:t>更好</a:t>
                </a:r>
                <a:r>
                  <a:rPr lang="zh-CN" altLang="en-US" sz="1200" dirty="0">
                    <a:sym typeface="Wingdings" pitchFamily="2" charset="2"/>
                  </a:rPr>
                  <a:t>）</a:t>
                </a:r>
                <a:endParaRPr lang="en-US" altLang="zh-CN" sz="1200" dirty="0">
                  <a:sym typeface="Wingdings" pitchFamily="2" charset="2"/>
                </a:endParaRPr>
              </a:p>
              <a:p>
                <a:pPr>
                  <a:lnSpc>
                    <a:spcPts val="2500"/>
                  </a:lnSpc>
                </a:pPr>
                <a14:m>
                  <m:oMath xmlns:m="http://schemas.openxmlformats.org/officeDocument/2006/math">
                    <m:sSup>
                      <m:sSupPr>
                        <m:ctrlPr>
                          <a:rPr lang="en-US" altLang="zh-CN" sz="1200" i="1">
                            <a:latin typeface="Cambria Math" panose="02040503050406030204" pitchFamily="18" charset="0"/>
                            <a:sym typeface="Wingdings" pitchFamily="2" charset="2"/>
                          </a:rPr>
                        </m:ctrlPr>
                      </m:sSupPr>
                      <m:e>
                        <m:r>
                          <a:rPr lang="en-US" altLang="zh-CN" sz="1200" i="1">
                            <a:latin typeface="Cambria Math" panose="02040503050406030204" pitchFamily="18" charset="0"/>
                            <a:sym typeface="Wingdings" pitchFamily="2" charset="2"/>
                          </a:rPr>
                          <m:t>𝑜</m:t>
                        </m:r>
                      </m:e>
                      <m:sup>
                        <m:r>
                          <a:rPr lang="en-US" altLang="zh-CN" sz="1200" i="1">
                            <a:latin typeface="Cambria Math" panose="02040503050406030204" pitchFamily="18" charset="0"/>
                            <a:sym typeface="Wingdings" pitchFamily="2" charset="2"/>
                          </a:rPr>
                          <m:t>(</m:t>
                        </m:r>
                        <m:r>
                          <a:rPr lang="en-US" altLang="zh-CN" sz="1200" i="1">
                            <a:latin typeface="Cambria Math" panose="02040503050406030204" pitchFamily="18" charset="0"/>
                            <a:sym typeface="Wingdings" pitchFamily="2" charset="2"/>
                          </a:rPr>
                          <m:t>𝑡</m:t>
                        </m:r>
                        <m:r>
                          <a:rPr lang="en-US" altLang="zh-CN" sz="1200" i="1">
                            <a:latin typeface="Cambria Math" panose="02040503050406030204" pitchFamily="18" charset="0"/>
                            <a:sym typeface="Wingdings" pitchFamily="2" charset="2"/>
                          </a:rPr>
                          <m:t>)</m:t>
                        </m:r>
                      </m:sup>
                    </m:sSup>
                  </m:oMath>
                </a14:m>
                <a:r>
                  <a:rPr lang="zh-CN" altLang="en-US" sz="1200" dirty="0">
                    <a:sym typeface="Wingdings" pitchFamily="2" charset="2"/>
                  </a:rPr>
                  <a:t>：输出门，控制记忆单元输出的权重</a:t>
                </a:r>
                <a:endParaRPr lang="en-US" altLang="zh-CN" sz="1200" dirty="0">
                  <a:sym typeface="Wingdings" pitchFamily="2" charset="2"/>
                </a:endParaRPr>
              </a:p>
              <a:p>
                <a:pPr>
                  <a:lnSpc>
                    <a:spcPts val="2500"/>
                  </a:lnSpc>
                </a:pPr>
                <a:endParaRPr lang="en-US" altLang="zh-CN" sz="1200" dirty="0">
                  <a:sym typeface="Wingdings" pitchFamily="2" charset="2"/>
                </a:endParaRPr>
              </a:p>
              <a:p>
                <a:pPr>
                  <a:lnSpc>
                    <a:spcPts val="2500"/>
                  </a:lnSpc>
                </a:pPr>
                <a:r>
                  <a:rPr lang="zh-CN" altLang="en-US" sz="1200" dirty="0">
                    <a:sym typeface="Wingdings" pitchFamily="2" charset="2"/>
                  </a:rPr>
                  <a:t>梯度裁剪：将参数向量的二范数作为规整化因子</a:t>
                </a:r>
                <a:endParaRPr lang="en-US" altLang="zh-CN" sz="1200" dirty="0">
                  <a:sym typeface="Wingdings" pitchFamily="2" charset="2"/>
                </a:endParaRPr>
              </a:p>
              <a:p>
                <a:endParaRPr lang="zh-CN" altLang="zh-CN" dirty="0"/>
              </a:p>
            </p:txBody>
          </p:sp>
        </mc:Choice>
        <mc:Fallback xmlns="">
          <p:sp>
            <p:nvSpPr>
              <p:cNvPr id="217091" name="Rectangle 3"/>
              <p:cNvSpPr>
                <a:spLocks noGrp="1" noChangeArrowheads="1"/>
              </p:cNvSpPr>
              <p:nvPr>
                <p:ph type="body" idx="1"/>
              </p:nvPr>
            </p:nvSpPr>
            <p:spPr/>
            <p:txBody>
              <a:bodyPr/>
              <a:lstStyle/>
              <a:p>
                <a:pPr>
                  <a:lnSpc>
                    <a:spcPts val="2500"/>
                  </a:lnSpc>
                </a:pPr>
                <a:r>
                  <a:rPr lang="en-US" altLang="zh-CN" sz="1200" b="0" i="0" smtClean="0">
                    <a:latin typeface="Cambria Math" panose="02040503050406030204" pitchFamily="18" charset="0"/>
                    <a:sym typeface="Wingdings" pitchFamily="2" charset="2"/>
                  </a:rPr>
                  <a:t>𝑠</a:t>
                </a:r>
                <a:r>
                  <a:rPr lang="en-US" altLang="zh-CN" sz="1200" b="0" i="0" smtClean="0">
                    <a:latin typeface="Cambria Math" panose="02040503050406030204" pitchFamily="18" charset="0"/>
                    <a:sym typeface="Wingdings" pitchFamily="2" charset="2"/>
                  </a:rPr>
                  <a:t>^(</a:t>
                </a:r>
                <a:r>
                  <a:rPr lang="en-US" altLang="zh-CN" sz="1200" i="0">
                    <a:latin typeface="Cambria Math" panose="02040503050406030204" pitchFamily="18" charset="0"/>
                    <a:sym typeface="Wingdings" pitchFamily="2" charset="2"/>
                  </a:rPr>
                  <a:t>(𝑡)</a:t>
                </a:r>
                <a:r>
                  <a:rPr lang="en-US" altLang="zh-CN" sz="1200" i="0" smtClean="0">
                    <a:latin typeface="Cambria Math" panose="02040503050406030204" pitchFamily="18" charset="0"/>
                    <a:sym typeface="Wingdings" pitchFamily="2" charset="2"/>
                  </a:rPr>
                  <a:t>)</a:t>
                </a:r>
                <a:r>
                  <a:rPr lang="zh-CN" altLang="en-US" sz="1200" i="0" smtClean="0">
                    <a:latin typeface="Cambria Math" panose="02040503050406030204" pitchFamily="18" charset="0"/>
                    <a:sym typeface="Wingdings" pitchFamily="2" charset="2"/>
                  </a:rPr>
                  <a:t>：</a:t>
                </a:r>
                <a:r>
                  <a:rPr lang="zh-CN" altLang="en-US" sz="1200" i="0">
                    <a:latin typeface="Cambria Math" panose="02040503050406030204" pitchFamily="18" charset="0"/>
                    <a:sym typeface="Wingdings" pitchFamily="2" charset="2"/>
                  </a:rPr>
                  <a:t>记忆</a:t>
                </a:r>
                <a:r>
                  <a:rPr lang="zh-CN" altLang="en-US" sz="1200" dirty="0">
                    <a:sym typeface="Wingdings" pitchFamily="2" charset="2"/>
                  </a:rPr>
                  <a:t>单元，用于记忆历史信</a:t>
                </a:r>
                <a:r>
                  <a:rPr lang="zh-CN" altLang="en-US" sz="1200" dirty="0" smtClean="0">
                    <a:sym typeface="Wingdings" pitchFamily="2" charset="2"/>
                  </a:rPr>
                  <a:t>息</a:t>
                </a:r>
                <a:endParaRPr lang="en-US" altLang="zh-CN" sz="1200" dirty="0">
                  <a:sym typeface="Wingdings" pitchFamily="2" charset="2"/>
                </a:endParaRPr>
              </a:p>
              <a:p>
                <a:pPr>
                  <a:lnSpc>
                    <a:spcPts val="2500"/>
                  </a:lnSpc>
                </a:pPr>
                <a:r>
                  <a:rPr lang="en-US" altLang="zh-CN" sz="1200" b="0" i="0" smtClean="0">
                    <a:latin typeface="Cambria Math" panose="02040503050406030204" pitchFamily="18" charset="0"/>
                    <a:sym typeface="Wingdings" pitchFamily="2" charset="2"/>
                  </a:rPr>
                  <a:t>𝑔</a:t>
                </a:r>
                <a:r>
                  <a:rPr lang="en-US" altLang="zh-CN" sz="1200" b="0" i="0">
                    <a:latin typeface="Cambria Math" panose="02040503050406030204" pitchFamily="18" charset="0"/>
                    <a:sym typeface="Wingdings" pitchFamily="2" charset="2"/>
                  </a:rPr>
                  <a:t>^(</a:t>
                </a:r>
                <a:r>
                  <a:rPr lang="en-US" altLang="zh-CN" sz="1200" i="0">
                    <a:latin typeface="Cambria Math" panose="02040503050406030204" pitchFamily="18" charset="0"/>
                    <a:sym typeface="Wingdings" pitchFamily="2" charset="2"/>
                  </a:rPr>
                  <a:t>(𝑡))</a:t>
                </a:r>
                <a:r>
                  <a:rPr lang="zh-CN" altLang="en-US" sz="1200" i="0">
                    <a:latin typeface="Cambria Math" panose="02040503050406030204" pitchFamily="18" charset="0"/>
                    <a:sym typeface="Wingdings" pitchFamily="2" charset="2"/>
                  </a:rPr>
                  <a:t>：</a:t>
                </a:r>
                <a:r>
                  <a:rPr lang="zh-CN" altLang="en-US" sz="1200" i="0" smtClean="0">
                    <a:latin typeface="Cambria Math" panose="02040503050406030204" pitchFamily="18" charset="0"/>
                    <a:sym typeface="Wingdings" pitchFamily="2" charset="2"/>
                  </a:rPr>
                  <a:t>候选</a:t>
                </a:r>
                <a:r>
                  <a:rPr lang="zh-CN" altLang="en-US" sz="1200" dirty="0">
                    <a:sym typeface="Wingdings" pitchFamily="2" charset="2"/>
                  </a:rPr>
                  <a:t>记忆，向记忆单元注入当前时间步的信</a:t>
                </a:r>
                <a:r>
                  <a:rPr lang="zh-CN" altLang="en-US" sz="1200" dirty="0" smtClean="0">
                    <a:sym typeface="Wingdings" pitchFamily="2" charset="2"/>
                  </a:rPr>
                  <a:t>息</a:t>
                </a:r>
                <a:endParaRPr lang="en-US" altLang="zh-CN" sz="1200" dirty="0">
                  <a:sym typeface="Wingdings" pitchFamily="2" charset="2"/>
                </a:endParaRPr>
              </a:p>
              <a:p>
                <a:pPr>
                  <a:lnSpc>
                    <a:spcPts val="2500"/>
                  </a:lnSpc>
                </a:pPr>
                <a:r>
                  <a:rPr lang="en-US" altLang="zh-CN" sz="1200" i="0">
                    <a:latin typeface="Cambria Math" panose="02040503050406030204" pitchFamily="18" charset="0"/>
                    <a:sym typeface="Wingdings" pitchFamily="2" charset="2"/>
                  </a:rPr>
                  <a:t>𝑖^((𝑡))</a:t>
                </a:r>
                <a:r>
                  <a:rPr lang="zh-CN" altLang="en-US" sz="1200" i="0">
                    <a:latin typeface="Cambria Math" panose="02040503050406030204" pitchFamily="18" charset="0"/>
                    <a:sym typeface="Wingdings" pitchFamily="2" charset="2"/>
                  </a:rPr>
                  <a:t>：</a:t>
                </a:r>
                <a:r>
                  <a:rPr lang="zh-CN" altLang="en-US" sz="1200" dirty="0">
                    <a:sym typeface="Wingdings" pitchFamily="2" charset="2"/>
                  </a:rPr>
                  <a:t>输入门，控制候选记忆</a:t>
                </a:r>
                <a:r>
                  <a:rPr lang="en-US" altLang="zh-CN" sz="1200" i="0">
                    <a:latin typeface="Cambria Math" panose="02040503050406030204" pitchFamily="18" charset="0"/>
                    <a:sym typeface="Wingdings" pitchFamily="2" charset="2"/>
                  </a:rPr>
                  <a:t>𝑔^((𝑡))</a:t>
                </a:r>
                <a:r>
                  <a:rPr lang="zh-CN" altLang="en-US" sz="1200" dirty="0">
                    <a:sym typeface="Wingdings" pitchFamily="2" charset="2"/>
                  </a:rPr>
                  <a:t>输入的权</a:t>
                </a:r>
                <a:r>
                  <a:rPr lang="zh-CN" altLang="en-US" sz="1200" dirty="0" smtClean="0">
                    <a:sym typeface="Wingdings" pitchFamily="2" charset="2"/>
                  </a:rPr>
                  <a:t>重</a:t>
                </a:r>
                <a:endParaRPr lang="en-US" altLang="zh-CN" sz="1200" dirty="0">
                  <a:sym typeface="Wingdings" pitchFamily="2" charset="2"/>
                </a:endParaRPr>
              </a:p>
              <a:p>
                <a:pPr>
                  <a:lnSpc>
                    <a:spcPts val="2500"/>
                  </a:lnSpc>
                </a:pPr>
                <a:r>
                  <a:rPr lang="en-US" altLang="zh-CN" sz="1200" i="0">
                    <a:latin typeface="Cambria Math" panose="02040503050406030204" pitchFamily="18" charset="0"/>
                    <a:sym typeface="Wingdings" pitchFamily="2" charset="2"/>
                  </a:rPr>
                  <a:t>𝑓^((𝑡))</a:t>
                </a:r>
                <a:r>
                  <a:rPr lang="zh-CN" altLang="en-US" sz="1200" dirty="0">
                    <a:sym typeface="Wingdings" pitchFamily="2" charset="2"/>
                  </a:rPr>
                  <a:t>：遗忘门，控制丢弃旧记忆</a:t>
                </a:r>
                <a:r>
                  <a:rPr lang="en-US" altLang="zh-CN" sz="1200" i="0">
                    <a:latin typeface="Cambria Math" panose="02040503050406030204" pitchFamily="18" charset="0"/>
                    <a:sym typeface="Wingdings" pitchFamily="2" charset="2"/>
                  </a:rPr>
                  <a:t>𝑠^((𝑡−1))</a:t>
                </a:r>
                <a:r>
                  <a:rPr lang="zh-CN" altLang="en-US" sz="1200" dirty="0">
                    <a:sym typeface="Wingdings" pitchFamily="2" charset="2"/>
                  </a:rPr>
                  <a:t>的权</a:t>
                </a:r>
                <a:r>
                  <a:rPr lang="zh-CN" altLang="en-US" sz="1200" dirty="0" smtClean="0">
                    <a:sym typeface="Wingdings" pitchFamily="2" charset="2"/>
                  </a:rPr>
                  <a:t>重</a:t>
                </a:r>
                <a:endParaRPr lang="en-US" altLang="zh-CN" sz="1200" dirty="0">
                  <a:sym typeface="Wingdings" pitchFamily="2" charset="2"/>
                </a:endParaRPr>
              </a:p>
              <a:p>
                <a:pPr>
                  <a:lnSpc>
                    <a:spcPts val="2500"/>
                  </a:lnSpc>
                </a:pPr>
                <a:r>
                  <a:rPr lang="en-US" altLang="zh-CN" sz="1200" i="0">
                    <a:latin typeface="Cambria Math" panose="02040503050406030204" pitchFamily="18" charset="0"/>
                    <a:sym typeface="Wingdings" pitchFamily="2" charset="2"/>
                  </a:rPr>
                  <a:t>𝑜^((𝑡))</a:t>
                </a:r>
                <a:r>
                  <a:rPr lang="zh-CN" altLang="en-US" sz="1200" dirty="0">
                    <a:sym typeface="Wingdings" pitchFamily="2" charset="2"/>
                  </a:rPr>
                  <a:t>：输出门，控制记忆单元输出的权重</a:t>
                </a:r>
                <a:endParaRPr lang="en-US" altLang="zh-CN" sz="1200" dirty="0">
                  <a:sym typeface="Wingdings" pitchFamily="2" charset="2"/>
                </a:endParaRPr>
              </a:p>
              <a:p>
                <a:endParaRPr lang="zh-CN" altLang="zh-CN" dirty="0"/>
              </a:p>
            </p:txBody>
          </p:sp>
        </mc:Fallback>
      </mc:AlternateContent>
    </p:spTree>
    <p:extLst>
      <p:ext uri="{BB962C8B-B14F-4D97-AF65-F5344CB8AC3E}">
        <p14:creationId xmlns:p14="http://schemas.microsoft.com/office/powerpoint/2010/main" val="917284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28</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p:sp>
        <p:nvSpPr>
          <p:cNvPr id="217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72099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29</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p:sp>
        <p:nvSpPr>
          <p:cNvPr id="217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25352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30</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p:sp>
        <p:nvSpPr>
          <p:cNvPr id="217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5927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31</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p:sp>
        <p:nvSpPr>
          <p:cNvPr id="217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166053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32</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p:sp>
        <p:nvSpPr>
          <p:cNvPr id="217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06779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47B79-08F8-4941-9291-7E447747BBD1}" type="slidenum">
              <a:rPr lang="en-US" altLang="zh-CN"/>
              <a:pPr/>
              <a:t>6</a:t>
            </a:fld>
            <a:endParaRPr lang="en-US" altLang="zh-CN"/>
          </a:p>
        </p:txBody>
      </p:sp>
      <p:sp>
        <p:nvSpPr>
          <p:cNvPr id="185346" name="Rectangle 2"/>
          <p:cNvSpPr>
            <a:spLocks noGrp="1" noRot="1" noChangeAspect="1" noChangeArrowheads="1" noTextEdit="1"/>
          </p:cNvSpPr>
          <p:nvPr>
            <p:ph type="sldImg"/>
          </p:nvPr>
        </p:nvSpPr>
        <p:spPr>
          <a:xfrm>
            <a:off x="1258888" y="720725"/>
            <a:ext cx="4791075" cy="3594100"/>
          </a:xfrm>
          <a:ln/>
        </p:spPr>
      </p:sp>
      <p:sp>
        <p:nvSpPr>
          <p:cNvPr id="185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64169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33</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p:sp>
        <p:nvSpPr>
          <p:cNvPr id="217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032083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0FD98D-F013-4914-8C03-97C5419C0515}" type="slidenum">
              <a:rPr lang="en-US" altLang="zh-CN"/>
              <a:pPr/>
              <a:t>35</a:t>
            </a:fld>
            <a:endParaRPr lang="en-US" altLang="zh-CN"/>
          </a:p>
        </p:txBody>
      </p:sp>
      <p:sp>
        <p:nvSpPr>
          <p:cNvPr id="217090" name="Rectangle 2"/>
          <p:cNvSpPr>
            <a:spLocks noGrp="1" noRot="1" noChangeAspect="1" noChangeArrowheads="1" noTextEdit="1"/>
          </p:cNvSpPr>
          <p:nvPr>
            <p:ph type="sldImg"/>
          </p:nvPr>
        </p:nvSpPr>
        <p:spPr>
          <a:xfrm>
            <a:off x="1258888" y="720725"/>
            <a:ext cx="4791075" cy="3594100"/>
          </a:xfrm>
          <a:ln/>
        </p:spPr>
      </p:sp>
      <p:sp>
        <p:nvSpPr>
          <p:cNvPr id="217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26222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0853F-D7DD-4D96-A7FF-FBA951FCB1D3}" type="slidenum">
              <a:rPr lang="en-US" altLang="zh-CN"/>
              <a:pPr/>
              <a:t>37</a:t>
            </a:fld>
            <a:endParaRPr lang="en-US" altLang="zh-CN"/>
          </a:p>
        </p:txBody>
      </p:sp>
      <p:sp>
        <p:nvSpPr>
          <p:cNvPr id="208898" name="Rectangle 2"/>
          <p:cNvSpPr>
            <a:spLocks noGrp="1" noRot="1" noChangeAspect="1" noChangeArrowheads="1" noTextEdit="1"/>
          </p:cNvSpPr>
          <p:nvPr>
            <p:ph type="sldImg"/>
          </p:nvPr>
        </p:nvSpPr>
        <p:spPr>
          <a:xfrm>
            <a:off x="1258888" y="720725"/>
            <a:ext cx="4791075" cy="3594100"/>
          </a:xfrm>
          <a:ln/>
        </p:spPr>
      </p:sp>
      <p:sp>
        <p:nvSpPr>
          <p:cNvPr id="208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31916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0853F-D7DD-4D96-A7FF-FBA951FCB1D3}" type="slidenum">
              <a:rPr lang="en-US" altLang="zh-CN"/>
              <a:pPr/>
              <a:t>38</a:t>
            </a:fld>
            <a:endParaRPr lang="en-US" altLang="zh-CN"/>
          </a:p>
        </p:txBody>
      </p:sp>
      <p:sp>
        <p:nvSpPr>
          <p:cNvPr id="208898" name="Rectangle 2"/>
          <p:cNvSpPr>
            <a:spLocks noGrp="1" noRot="1" noChangeAspect="1" noChangeArrowheads="1" noTextEdit="1"/>
          </p:cNvSpPr>
          <p:nvPr>
            <p:ph type="sldImg"/>
          </p:nvPr>
        </p:nvSpPr>
        <p:spPr>
          <a:xfrm>
            <a:off x="1258888" y="720725"/>
            <a:ext cx="4791075" cy="3594100"/>
          </a:xfrm>
          <a:ln/>
        </p:spPr>
      </p:sp>
      <p:sp>
        <p:nvSpPr>
          <p:cNvPr id="208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82805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40853F-D7DD-4D96-A7FF-FBA951FCB1D3}" type="slidenum">
              <a:rPr lang="en-US" altLang="zh-CN"/>
              <a:pPr/>
              <a:t>39</a:t>
            </a:fld>
            <a:endParaRPr lang="en-US" altLang="zh-CN"/>
          </a:p>
        </p:txBody>
      </p:sp>
      <p:sp>
        <p:nvSpPr>
          <p:cNvPr id="208898" name="Rectangle 2"/>
          <p:cNvSpPr>
            <a:spLocks noGrp="1" noRot="1" noChangeAspect="1" noChangeArrowheads="1" noTextEdit="1"/>
          </p:cNvSpPr>
          <p:nvPr>
            <p:ph type="sldImg"/>
          </p:nvPr>
        </p:nvSpPr>
        <p:spPr>
          <a:xfrm>
            <a:off x="1258888" y="720725"/>
            <a:ext cx="4791075" cy="3594100"/>
          </a:xfrm>
          <a:ln/>
        </p:spPr>
      </p:sp>
      <p:sp>
        <p:nvSpPr>
          <p:cNvPr id="2088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51369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en-US" altLang="zh-CN" sz="1200" dirty="0">
                <a:ea typeface="+mn-ea"/>
              </a:rPr>
              <a:t>word matching matrix</a:t>
            </a:r>
            <a:r>
              <a:rPr lang="zh-CN" altLang="en-US" sz="1200" dirty="0">
                <a:ea typeface="+mn-ea"/>
              </a:rPr>
              <a:t>的每一行：即每个查询词与文档中所有词项的匹配向量</a:t>
            </a:r>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56</a:t>
            </a:fld>
            <a:endParaRPr lang="en-US"/>
          </a:p>
        </p:txBody>
      </p:sp>
    </p:spTree>
    <p:extLst>
      <p:ext uri="{BB962C8B-B14F-4D97-AF65-F5344CB8AC3E}">
        <p14:creationId xmlns:p14="http://schemas.microsoft.com/office/powerpoint/2010/main" val="1430215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47B79-08F8-4941-9291-7E447747BBD1}" type="slidenum">
              <a:rPr lang="en-US" altLang="zh-CN"/>
              <a:pPr/>
              <a:t>7</a:t>
            </a:fld>
            <a:endParaRPr lang="en-US" altLang="zh-CN"/>
          </a:p>
        </p:txBody>
      </p:sp>
      <p:sp>
        <p:nvSpPr>
          <p:cNvPr id="185346" name="Rectangle 2"/>
          <p:cNvSpPr>
            <a:spLocks noGrp="1" noRot="1" noChangeAspect="1" noChangeArrowheads="1" noTextEdit="1"/>
          </p:cNvSpPr>
          <p:nvPr>
            <p:ph type="sldImg"/>
          </p:nvPr>
        </p:nvSpPr>
        <p:spPr>
          <a:xfrm>
            <a:off x="1258888" y="720725"/>
            <a:ext cx="4791075" cy="3594100"/>
          </a:xfrm>
          <a:ln/>
        </p:spPr>
      </p:sp>
      <p:sp>
        <p:nvSpPr>
          <p:cNvPr id="185347" name="Rectangle 3"/>
          <p:cNvSpPr>
            <a:spLocks noGrp="1" noChangeArrowheads="1"/>
          </p:cNvSpPr>
          <p:nvPr>
            <p:ph type="body" idx="1"/>
          </p:nvPr>
        </p:nvSpPr>
        <p:spPr/>
        <p:txBody>
          <a:bodyPr/>
          <a:lstStyle/>
          <a:p>
            <a:r>
              <a:rPr lang="en-US" altLang="zh-CN" dirty="0"/>
              <a:t>W: </a:t>
            </a:r>
            <a:r>
              <a:rPr lang="zh-CN" altLang="en-US" dirty="0"/>
              <a:t>权重向量，</a:t>
            </a:r>
            <a:r>
              <a:rPr lang="en-US" altLang="zh-CN" dirty="0"/>
              <a:t>h</a:t>
            </a:r>
            <a:r>
              <a:rPr lang="zh-CN" altLang="en-US" dirty="0"/>
              <a:t>是神经元的输出</a:t>
            </a:r>
            <a:endParaRPr lang="zh-CN" altLang="zh-CN" dirty="0"/>
          </a:p>
        </p:txBody>
      </p:sp>
    </p:spTree>
    <p:extLst>
      <p:ext uri="{BB962C8B-B14F-4D97-AF65-F5344CB8AC3E}">
        <p14:creationId xmlns:p14="http://schemas.microsoft.com/office/powerpoint/2010/main" val="4246622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47B79-08F8-4941-9291-7E447747BBD1}" type="slidenum">
              <a:rPr lang="en-US" altLang="zh-CN"/>
              <a:pPr/>
              <a:t>8</a:t>
            </a:fld>
            <a:endParaRPr lang="en-US" altLang="zh-CN"/>
          </a:p>
        </p:txBody>
      </p:sp>
      <p:sp>
        <p:nvSpPr>
          <p:cNvPr id="185346" name="Rectangle 2"/>
          <p:cNvSpPr>
            <a:spLocks noGrp="1" noRot="1" noChangeAspect="1" noChangeArrowheads="1" noTextEdit="1"/>
          </p:cNvSpPr>
          <p:nvPr>
            <p:ph type="sldImg"/>
          </p:nvPr>
        </p:nvSpPr>
        <p:spPr>
          <a:xfrm>
            <a:off x="1258888" y="720725"/>
            <a:ext cx="4791075" cy="3594100"/>
          </a:xfrm>
          <a:ln/>
        </p:spPr>
      </p:sp>
      <p:sp>
        <p:nvSpPr>
          <p:cNvPr id="185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63474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47B79-08F8-4941-9291-7E447747BBD1}" type="slidenum">
              <a:rPr lang="en-US" altLang="zh-CN"/>
              <a:pPr/>
              <a:t>9</a:t>
            </a:fld>
            <a:endParaRPr lang="en-US" altLang="zh-CN"/>
          </a:p>
        </p:txBody>
      </p:sp>
      <p:sp>
        <p:nvSpPr>
          <p:cNvPr id="185346" name="Rectangle 2"/>
          <p:cNvSpPr>
            <a:spLocks noGrp="1" noRot="1" noChangeAspect="1" noChangeArrowheads="1" noTextEdit="1"/>
          </p:cNvSpPr>
          <p:nvPr>
            <p:ph type="sldImg"/>
          </p:nvPr>
        </p:nvSpPr>
        <p:spPr>
          <a:xfrm>
            <a:off x="1258888" y="720725"/>
            <a:ext cx="4791075" cy="3594100"/>
          </a:xfrm>
          <a:ln/>
        </p:spPr>
      </p:sp>
      <p:sp>
        <p:nvSpPr>
          <p:cNvPr id="185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46827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47B79-08F8-4941-9291-7E447747BBD1}" type="slidenum">
              <a:rPr lang="en-US" altLang="zh-CN"/>
              <a:pPr/>
              <a:t>10</a:t>
            </a:fld>
            <a:endParaRPr lang="en-US" altLang="zh-CN"/>
          </a:p>
        </p:txBody>
      </p:sp>
      <p:sp>
        <p:nvSpPr>
          <p:cNvPr id="185346" name="Rectangle 2"/>
          <p:cNvSpPr>
            <a:spLocks noGrp="1" noRot="1" noChangeAspect="1" noChangeArrowheads="1" noTextEdit="1"/>
          </p:cNvSpPr>
          <p:nvPr>
            <p:ph type="sldImg"/>
          </p:nvPr>
        </p:nvSpPr>
        <p:spPr>
          <a:xfrm>
            <a:off x="1258888" y="720725"/>
            <a:ext cx="4791075" cy="3594100"/>
          </a:xfrm>
          <a:ln/>
        </p:spPr>
      </p:sp>
      <p:sp>
        <p:nvSpPr>
          <p:cNvPr id="185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05920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47B79-08F8-4941-9291-7E447747BBD1}" type="slidenum">
              <a:rPr lang="en-US" altLang="zh-CN"/>
              <a:pPr/>
              <a:t>11</a:t>
            </a:fld>
            <a:endParaRPr lang="en-US" altLang="zh-CN"/>
          </a:p>
        </p:txBody>
      </p:sp>
      <p:sp>
        <p:nvSpPr>
          <p:cNvPr id="185346" name="Rectangle 2"/>
          <p:cNvSpPr>
            <a:spLocks noGrp="1" noRot="1" noChangeAspect="1" noChangeArrowheads="1" noTextEdit="1"/>
          </p:cNvSpPr>
          <p:nvPr>
            <p:ph type="sldImg"/>
          </p:nvPr>
        </p:nvSpPr>
        <p:spPr>
          <a:xfrm>
            <a:off x="1258888" y="720725"/>
            <a:ext cx="4791075" cy="3594100"/>
          </a:xfrm>
          <a:ln/>
        </p:spPr>
      </p:sp>
      <p:sp>
        <p:nvSpPr>
          <p:cNvPr id="185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34099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47B79-08F8-4941-9291-7E447747BBD1}" type="slidenum">
              <a:rPr lang="en-US" altLang="zh-CN"/>
              <a:pPr/>
              <a:t>12</a:t>
            </a:fld>
            <a:endParaRPr lang="en-US" altLang="zh-CN"/>
          </a:p>
        </p:txBody>
      </p:sp>
      <p:sp>
        <p:nvSpPr>
          <p:cNvPr id="185346" name="Rectangle 2"/>
          <p:cNvSpPr>
            <a:spLocks noGrp="1" noRot="1" noChangeAspect="1" noChangeArrowheads="1" noTextEdit="1"/>
          </p:cNvSpPr>
          <p:nvPr>
            <p:ph type="sldImg"/>
          </p:nvPr>
        </p:nvSpPr>
        <p:spPr>
          <a:xfrm>
            <a:off x="1258888" y="720725"/>
            <a:ext cx="4791075" cy="3594100"/>
          </a:xfrm>
          <a:ln/>
        </p:spPr>
      </p:sp>
      <p:sp>
        <p:nvSpPr>
          <p:cNvPr id="1853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26494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中国科学院大学</a:t>
            </a:r>
            <a:r>
              <a:rPr lang="en-US" altLang="zh-CN" sz="1400" dirty="0">
                <a:solidFill>
                  <a:srgbClr val="FFFFFF"/>
                </a:solidFill>
                <a:latin typeface="楷体" pitchFamily="49" charset="-122"/>
                <a:ea typeface="楷体" pitchFamily="49" charset="-122"/>
              </a:rPr>
              <a:t>2018</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1013" y="2362200"/>
            <a:ext cx="8251825" cy="830263"/>
          </a:xfrm>
          <a:prstGeom prst="rect">
            <a:avLst/>
          </a:prstGeom>
        </p:spPr>
        <p:txBody>
          <a:bodyPr wrap="none">
            <a:spAutoFit/>
          </a:bodyPr>
          <a:lstStyle/>
          <a:p>
            <a:pPr algn="ctr">
              <a:defRPr/>
            </a:pPr>
            <a:r>
              <a:rPr lang="en-US" altLang="zh-CN" sz="4800" b="1" dirty="0">
                <a:solidFill>
                  <a:srgbClr val="139CB7"/>
                </a:solidFill>
                <a:latin typeface="Times New Roman" panose="02020603050405020304" pitchFamily="18" charset="0"/>
                <a:ea typeface="Arial Unicode MS" charset="0"/>
                <a:cs typeface="Times New Roman" panose="02020603050405020304" pitchFamily="18" charset="0"/>
              </a:rPr>
              <a:t>Modern </a:t>
            </a:r>
            <a:r>
              <a:rPr lang="en-US" sz="4800" b="1" dirty="0">
                <a:solidFill>
                  <a:srgbClr val="139CB7"/>
                </a:solidFill>
                <a:latin typeface="Times New Roman" panose="02020603050405020304" pitchFamily="18" charset="0"/>
                <a:ea typeface="Arial Unicode MS" charset="0"/>
                <a:cs typeface="Times New Roman" panose="02020603050405020304" pitchFamily="18" charset="0"/>
              </a:rPr>
              <a:t>Information Retrieval</a:t>
            </a: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103800621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4671992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TextBox 6"/>
          <p:cNvSpPr txBox="1"/>
          <p:nvPr/>
        </p:nvSpPr>
        <p:spPr>
          <a:xfrm>
            <a:off x="990600" y="1981200"/>
            <a:ext cx="3262313" cy="708025"/>
          </a:xfrm>
          <a:prstGeom prst="rect">
            <a:avLst/>
          </a:prstGeom>
          <a:noFill/>
        </p:spPr>
        <p:txBody>
          <a:bodyPr wrap="none">
            <a:spAutoFit/>
          </a:bodyPr>
          <a:lstStyle/>
          <a:p>
            <a:pPr>
              <a:defRPr/>
            </a:pPr>
            <a:r>
              <a:rPr lang="zh-CN" altLang="en-US" sz="4000" dirty="0">
                <a:solidFill>
                  <a:srgbClr val="FBFCFF"/>
                </a:solidFill>
                <a:latin typeface="黑体" pitchFamily="49" charset="-122"/>
                <a:ea typeface="黑体" pitchFamily="49" charset="-122"/>
                <a:cs typeface="Arial Unicode MS" charset="0"/>
              </a:rPr>
              <a:t>现代信息检索</a:t>
            </a:r>
            <a:endParaRPr lang="en-US" sz="4000" dirty="0">
              <a:solidFill>
                <a:srgbClr val="FBFCFF"/>
              </a:solidFill>
              <a:latin typeface="黑体" pitchFamily="49" charset="-122"/>
              <a:ea typeface="黑体" pitchFamily="49" charset="-122"/>
              <a:cs typeface="Arial Unicode MS" charset="0"/>
            </a:endParaRPr>
          </a:p>
        </p:txBody>
      </p:sp>
      <p:sp>
        <p:nvSpPr>
          <p:cNvPr id="8"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i="1" dirty="0">
                <a:solidFill>
                  <a:srgbClr val="FFFFFF"/>
                </a:solidFill>
                <a:latin typeface="Calibri" pitchFamily="34" charset="0"/>
              </a:rPr>
              <a:t>中国科学院大学</a:t>
            </a:r>
            <a:r>
              <a:rPr lang="en-US" altLang="zh-CN" sz="1400" i="1" dirty="0">
                <a:solidFill>
                  <a:srgbClr val="FFFFFF"/>
                </a:solidFill>
                <a:latin typeface="Calibri" pitchFamily="34" charset="0"/>
              </a:rPr>
              <a:t>2013</a:t>
            </a:r>
            <a:r>
              <a:rPr lang="zh-CN" altLang="en-US" sz="1400" i="1" dirty="0">
                <a:solidFill>
                  <a:srgbClr val="FFFFFF"/>
                </a:solidFill>
                <a:latin typeface="Calibri" pitchFamily="34" charset="0"/>
              </a:rPr>
              <a:t>年秋季课程</a:t>
            </a:r>
            <a:r>
              <a:rPr lang="en-US" altLang="zh-CN" sz="1400" i="1" dirty="0">
                <a:solidFill>
                  <a:srgbClr val="FFFFFF"/>
                </a:solidFill>
                <a:latin typeface="Calibri" pitchFamily="34" charset="0"/>
              </a:rPr>
              <a:t>《</a:t>
            </a:r>
            <a:r>
              <a:rPr lang="zh-CN" altLang="en-US" sz="1400" i="1" dirty="0">
                <a:solidFill>
                  <a:srgbClr val="FFFFFF"/>
                </a:solidFill>
                <a:latin typeface="Calibri" pitchFamily="34" charset="0"/>
              </a:rPr>
              <a:t>现代信息检索</a:t>
            </a:r>
            <a:r>
              <a:rPr lang="en-US" altLang="zh-CN" sz="1400" i="1" dirty="0">
                <a:solidFill>
                  <a:srgbClr val="FFFFFF"/>
                </a:solidFill>
                <a:latin typeface="Calibri" pitchFamily="34" charset="0"/>
              </a:rPr>
              <a:t>》                                                                                                    </a:t>
            </a:r>
            <a:r>
              <a:rPr lang="zh-CN" altLang="en-US" sz="1400" i="1" dirty="0">
                <a:solidFill>
                  <a:srgbClr val="FFFFFF"/>
                </a:solidFill>
                <a:latin typeface="Calibri" pitchFamily="34" charset="0"/>
              </a:rPr>
              <a:t>主讲人：王斌</a:t>
            </a:r>
          </a:p>
        </p:txBody>
      </p:sp>
      <p:sp>
        <p:nvSpPr>
          <p:cNvPr id="9" name="Rectangle 11"/>
          <p:cNvSpPr/>
          <p:nvPr/>
        </p:nvSpPr>
        <p:spPr>
          <a:xfrm>
            <a:off x="914400" y="2819400"/>
            <a:ext cx="8251825" cy="830263"/>
          </a:xfrm>
          <a:prstGeom prst="rect">
            <a:avLst/>
          </a:prstGeom>
        </p:spPr>
        <p:txBody>
          <a:bodyPr wrap="none">
            <a:spAutoFit/>
          </a:bodyPr>
          <a:lstStyle/>
          <a:p>
            <a:pPr>
              <a:defRPr/>
            </a:pPr>
            <a:r>
              <a:rPr lang="en-US" altLang="zh-CN" sz="4800" b="1" dirty="0">
                <a:solidFill>
                  <a:srgbClr val="139CB7"/>
                </a:solidFill>
                <a:ea typeface="Arial Unicode MS" charset="0"/>
                <a:cs typeface="Times New Roman" pitchFamily="18" charset="0"/>
              </a:rPr>
              <a:t>Modern </a:t>
            </a:r>
            <a:r>
              <a:rPr lang="en-US" sz="4800" b="1" dirty="0">
                <a:solidFill>
                  <a:srgbClr val="139CB7"/>
                </a:solidFill>
                <a:ea typeface="Arial Unicode MS" charset="0"/>
                <a:cs typeface="Times New Roman" pitchFamily="18"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solidFill>
                  <a:srgbClr val="437085"/>
                </a:solidFill>
              </a:defRPr>
            </a:lvl1pPr>
          </a:lstStyle>
          <a:p>
            <a:pPr>
              <a:defRPr/>
            </a:pPr>
            <a:endParaRPr lang="en-US" altLang="zh-CN"/>
          </a:p>
        </p:txBody>
      </p:sp>
      <p:sp>
        <p:nvSpPr>
          <p:cNvPr id="11" name="Footer Placeholder 4"/>
          <p:cNvSpPr>
            <a:spLocks noGrp="1"/>
          </p:cNvSpPr>
          <p:nvPr>
            <p:ph type="ftr" sz="quarter" idx="11"/>
          </p:nvPr>
        </p:nvSpPr>
        <p:spPr/>
        <p:txBody>
          <a:bodyPr/>
          <a:lstStyle>
            <a:lvl1pPr>
              <a:defRPr>
                <a:solidFill>
                  <a:srgbClr val="437085"/>
                </a:solidFill>
              </a:defRPr>
            </a:lvl1pPr>
          </a:lstStyle>
          <a:p>
            <a:pPr>
              <a:defRPr/>
            </a:pPr>
            <a:r>
              <a:rPr lang="en-US" altLang="zh-CN"/>
              <a:t>中科院研究生院2011年度秋季课程</a:t>
            </a:r>
          </a:p>
        </p:txBody>
      </p:sp>
      <p:sp>
        <p:nvSpPr>
          <p:cNvPr id="12" name="Slide Number Placeholder 5"/>
          <p:cNvSpPr>
            <a:spLocks noGrp="1"/>
          </p:cNvSpPr>
          <p:nvPr>
            <p:ph type="sldNum" sz="quarter" idx="12"/>
          </p:nvPr>
        </p:nvSpPr>
        <p:spPr/>
        <p:txBody>
          <a:bodyPr/>
          <a:lstStyle>
            <a:lvl1pPr>
              <a:defRPr>
                <a:solidFill>
                  <a:srgbClr val="437085"/>
                </a:solidFill>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343932125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zh-CN" altLang="en-US" dirty="0">
              <a:ea typeface="宋体"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宋体" charset="-122"/>
            </a:endParaRPr>
          </a:p>
          <a:p>
            <a:pPr marL="457200" indent="-457200">
              <a:buFont typeface="+mj-ea"/>
              <a:buAutoNum type="circleNumDbPlain"/>
              <a:defRPr/>
            </a:pPr>
            <a:endParaRPr lang="zh-CN" altLang="en-US" dirty="0">
              <a:ea typeface="宋体"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a:lvl1pPr>
          </a:lstStyle>
          <a:p>
            <a:pPr>
              <a:defRPr/>
            </a:pPr>
            <a:r>
              <a:rPr lang="en-US" altLang="zh-CN"/>
              <a:t>中科院研究生院2011年度秋季课程</a:t>
            </a:r>
          </a:p>
        </p:txBody>
      </p:sp>
      <p:sp>
        <p:nvSpPr>
          <p:cNvPr id="8" name="Slide Number Placeholder 5"/>
          <p:cNvSpPr>
            <a:spLocks noGrp="1"/>
          </p:cNvSpPr>
          <p:nvPr>
            <p:ph type="sldNum" sz="quarter" idx="16"/>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298681342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a:t>中科院研究生院2011年度秋季课程</a:t>
            </a:r>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87063563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5400252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07632841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400558853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424374141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11850656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60343677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r>
              <a:rPr lang="en-US" altLang="zh-CN"/>
              <a:t>中科院研究生院2011年度秋季课程</a:t>
            </a:r>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F1FB7D08-67DA-430D-B31F-1498AA061A61}"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extLst>
      <p:ext uri="{BB962C8B-B14F-4D97-AF65-F5344CB8AC3E}">
        <p14:creationId xmlns:p14="http://schemas.microsoft.com/office/powerpoint/2010/main" val="3279293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7.tmp"/></Relationships>
</file>

<file path=ppt/slides/_rels/slide2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8.tm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9.tmp"/></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0.tmp"/></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1.tmp"/></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2.tmp"/></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www.deeplearningbook.org/"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tmp"/><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dirty="0"/>
              <a:t>第</a:t>
            </a:r>
            <a:r>
              <a:rPr lang="en-US" altLang="zh-CN" dirty="0"/>
              <a:t>16</a:t>
            </a:r>
            <a:r>
              <a:rPr lang="zh-CN" altLang="en-US" dirty="0"/>
              <a:t>讲 </a:t>
            </a:r>
            <a:r>
              <a:rPr lang="en-US" altLang="zh-CN" dirty="0"/>
              <a:t>Neural IR</a:t>
            </a:r>
          </a:p>
          <a:p>
            <a:r>
              <a:rPr lang="zh-CN" altLang="en-US" dirty="0"/>
              <a:t>基于深度神经网络的</a:t>
            </a:r>
            <a:r>
              <a:rPr lang="en-US" altLang="zh-CN" dirty="0"/>
              <a:t>IR</a:t>
            </a:r>
            <a:r>
              <a:rPr lang="zh-CN" altLang="en-US" dirty="0"/>
              <a:t>模型</a:t>
            </a:r>
            <a:endParaRPr lang="en-US" altLang="zh-CN"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a:solidFill>
                  <a:srgbClr val="FBFCFF"/>
                </a:solidFill>
                <a:latin typeface="Arial" pitchFamily="34" charset="0"/>
                <a:ea typeface="宋体" charset="-122"/>
              </a:rPr>
              <a:t>2018/09</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dirty="0"/>
              <a:t>神经元组合成为神经网络</a:t>
            </a:r>
          </a:p>
        </p:txBody>
      </p:sp>
      <p:sp>
        <p:nvSpPr>
          <p:cNvPr id="145411" name="Rectangle 3"/>
          <p:cNvSpPr>
            <a:spLocks noGrp="1" noChangeArrowheads="1"/>
          </p:cNvSpPr>
          <p:nvPr>
            <p:ph idx="1"/>
          </p:nvPr>
        </p:nvSpPr>
        <p:spPr>
          <a:xfrm>
            <a:off x="251520" y="1641239"/>
            <a:ext cx="7772400" cy="4968551"/>
          </a:xfrm>
        </p:spPr>
        <p:txBody>
          <a:bodyPr/>
          <a:lstStyle/>
          <a:p>
            <a:pPr marL="457200" lvl="1" indent="0">
              <a:lnSpc>
                <a:spcPct val="80000"/>
              </a:lnSpc>
              <a:buNone/>
            </a:pPr>
            <a:endParaRPr lang="en-US" altLang="zh-CN" sz="2000" dirty="0"/>
          </a:p>
          <a:p>
            <a:pPr lvl="1">
              <a:lnSpc>
                <a:spcPts val="2500"/>
              </a:lnSpc>
            </a:pPr>
            <a:r>
              <a:rPr lang="zh-CN" altLang="en-US" sz="2000" dirty="0"/>
              <a:t>最简单的多层神经网络</a:t>
            </a:r>
            <a:r>
              <a:rPr lang="en-US" altLang="zh-CN" sz="2000" dirty="0"/>
              <a:t>—</a:t>
            </a:r>
            <a:r>
              <a:rPr lang="zh-CN" altLang="en-US" sz="2000" dirty="0"/>
              <a:t>多层感知机 </a:t>
            </a:r>
            <a:r>
              <a:rPr lang="en-US" altLang="zh-CN" sz="2000" dirty="0"/>
              <a:t>(Multi-Layer Perceptron, </a:t>
            </a:r>
            <a:r>
              <a:rPr lang="zh-CN" altLang="en-US" sz="2000" dirty="0"/>
              <a:t>简称</a:t>
            </a:r>
            <a:r>
              <a:rPr lang="en-US" altLang="zh-CN" sz="2000" dirty="0"/>
              <a:t>MLP)</a:t>
            </a:r>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r>
              <a:rPr lang="en-US" altLang="zh-CN" sz="2000" dirty="0"/>
              <a:t>	</a:t>
            </a:r>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r>
              <a:rPr lang="zh-CN" altLang="en-US" sz="2000" dirty="0"/>
              <a:t>由多个神经元组成，一些神经元的输出作为另一些神经元的输入。</a:t>
            </a: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p:txBody>
      </p:sp>
      <p:sp>
        <p:nvSpPr>
          <p:cNvPr id="9" name="灯片编号占位符 5"/>
          <p:cNvSpPr>
            <a:spLocks noGrp="1"/>
          </p:cNvSpPr>
          <p:nvPr>
            <p:ph type="sldNum" sz="quarter" idx="12"/>
          </p:nvPr>
        </p:nvSpPr>
        <p:spPr/>
        <p:txBody>
          <a:bodyPr/>
          <a:lstStyle/>
          <a:p>
            <a:fld id="{16275B0F-5FD6-48EB-BC46-0AB463BC73A6}" type="slidenum">
              <a:rPr lang="en-US" altLang="zh-CN"/>
              <a:pPr/>
              <a:t>10</a:t>
            </a:fld>
            <a:endParaRPr lang="en-US" altLang="zh-CN"/>
          </a:p>
        </p:txBody>
      </p:sp>
      <p:pic>
        <p:nvPicPr>
          <p:cNvPr id="2" name="图片 1">
            <a:extLst>
              <a:ext uri="{FF2B5EF4-FFF2-40B4-BE49-F238E27FC236}">
                <a16:creationId xmlns:a16="http://schemas.microsoft.com/office/drawing/2014/main" id="{FFB75623-6CCF-4C29-9F27-CD0548CBD244}"/>
              </a:ext>
            </a:extLst>
          </p:cNvPr>
          <p:cNvPicPr>
            <a:picLocks noChangeAspect="1"/>
          </p:cNvPicPr>
          <p:nvPr/>
        </p:nvPicPr>
        <p:blipFill>
          <a:blip r:embed="rId3"/>
          <a:stretch>
            <a:fillRect/>
          </a:stretch>
        </p:blipFill>
        <p:spPr>
          <a:xfrm>
            <a:off x="2590800" y="2780928"/>
            <a:ext cx="3925416" cy="2448272"/>
          </a:xfrm>
          <a:prstGeom prst="rect">
            <a:avLst/>
          </a:prstGeom>
        </p:spPr>
      </p:pic>
    </p:spTree>
    <p:extLst>
      <p:ext uri="{BB962C8B-B14F-4D97-AF65-F5344CB8AC3E}">
        <p14:creationId xmlns:p14="http://schemas.microsoft.com/office/powerpoint/2010/main" val="56475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zh-CN" dirty="0" err="1"/>
              <a:t>Softmax</a:t>
            </a:r>
            <a:r>
              <a:rPr lang="zh-CN" altLang="en-US" dirty="0"/>
              <a:t>归一化</a:t>
            </a:r>
          </a:p>
        </p:txBody>
      </p:sp>
      <mc:AlternateContent xmlns:mc="http://schemas.openxmlformats.org/markup-compatibility/2006" xmlns:a14="http://schemas.microsoft.com/office/drawing/2010/main">
        <mc:Choice Requires="a14">
          <p:sp>
            <p:nvSpPr>
              <p:cNvPr id="145411" name="Rectangle 3"/>
              <p:cNvSpPr>
                <a:spLocks noGrp="1" noChangeArrowheads="1"/>
              </p:cNvSpPr>
              <p:nvPr>
                <p:ph idx="1"/>
              </p:nvPr>
            </p:nvSpPr>
            <p:spPr>
              <a:xfrm>
                <a:off x="251520" y="1641239"/>
                <a:ext cx="7772400" cy="4968551"/>
              </a:xfrm>
            </p:spPr>
            <p:txBody>
              <a:bodyPr/>
              <a:lstStyle/>
              <a:p>
                <a:pPr marL="457200" lvl="1" indent="0">
                  <a:lnSpc>
                    <a:spcPts val="2500"/>
                  </a:lnSpc>
                  <a:buNone/>
                </a:pPr>
                <a:endParaRPr lang="en-US" altLang="zh-CN" sz="2000" dirty="0"/>
              </a:p>
              <a:p>
                <a:pPr lvl="1">
                  <a:lnSpc>
                    <a:spcPts val="2500"/>
                  </a:lnSpc>
                </a:pPr>
                <a:r>
                  <a:rPr lang="en-US" altLang="zh-CN" sz="2000" dirty="0" err="1"/>
                  <a:t>Softmax</a:t>
                </a:r>
                <a:r>
                  <a:rPr lang="zh-CN" altLang="en-US" sz="2000" dirty="0"/>
                  <a:t>归一化是在使用神经网络进行分类时常用的方法，对于分类问题，通常需要给出可能属于每一个类别的概率，即需要输出介于</a:t>
                </a:r>
                <a:r>
                  <a:rPr lang="en-US" altLang="zh-CN" sz="2000" dirty="0"/>
                  <a:t>0</a:t>
                </a:r>
                <a:r>
                  <a:rPr lang="zh-CN" altLang="en-US" sz="2000" dirty="0"/>
                  <a:t>和</a:t>
                </a:r>
                <a:r>
                  <a:rPr lang="en-US" altLang="zh-CN" sz="2000" dirty="0"/>
                  <a:t>1</a:t>
                </a:r>
                <a:r>
                  <a:rPr lang="zh-CN" altLang="en-US" sz="2000" dirty="0"/>
                  <a:t>之间，且加和为</a:t>
                </a:r>
                <a:r>
                  <a:rPr lang="en-US" altLang="zh-CN" sz="2000" dirty="0"/>
                  <a:t>1</a:t>
                </a:r>
                <a:r>
                  <a:rPr lang="zh-CN" altLang="en-US" sz="2000" dirty="0"/>
                  <a:t>，对于未归一化输出</a:t>
                </a:r>
                <a14:m>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𝑜</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𝑜</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𝑜</m:t>
                        </m:r>
                      </m:e>
                      <m:sub>
                        <m:r>
                          <a:rPr lang="en-US" altLang="zh-CN" sz="2000" b="0" i="1" smtClean="0">
                            <a:latin typeface="Cambria Math" panose="02040503050406030204" pitchFamily="18" charset="0"/>
                          </a:rPr>
                          <m:t>𝑚</m:t>
                        </m:r>
                      </m:sub>
                    </m:sSub>
                    <m:r>
                      <a:rPr lang="en-US" altLang="zh-CN" sz="2000" b="0" i="1" smtClean="0">
                        <a:latin typeface="Cambria Math" panose="02040503050406030204" pitchFamily="18" charset="0"/>
                      </a:rPr>
                      <m:t>)</m:t>
                    </m:r>
                    <m:r>
                      <a:rPr lang="zh-CN" altLang="en-US" sz="2000" i="1">
                        <a:latin typeface="Cambria Math" panose="02040503050406030204" pitchFamily="18" charset="0"/>
                      </a:rPr>
                      <m:t>，</m:t>
                    </m:r>
                  </m:oMath>
                </a14:m>
                <a:r>
                  <a:rPr lang="zh-CN" altLang="en-US" sz="2000" dirty="0"/>
                  <a:t>具体计算如下：</a:t>
                </a:r>
                <a:endParaRPr lang="en-US" altLang="zh-CN" sz="2000" dirty="0"/>
              </a:p>
              <a:p>
                <a:pPr lvl="1">
                  <a:lnSpc>
                    <a:spcPts val="2500"/>
                  </a:lnSpc>
                </a:pPr>
                <a:endParaRPr lang="en-US" altLang="zh-CN" sz="2000" dirty="0"/>
              </a:p>
              <a:p>
                <a:pPr marL="457200" lvl="1" indent="0">
                  <a:lnSpc>
                    <a:spcPts val="2500"/>
                  </a:lnSpc>
                  <a:buNone/>
                </a:pPr>
                <a:endParaRPr lang="en-US" altLang="zh-CN" sz="2000" dirty="0">
                  <a:latin typeface="+mn-lt"/>
                </a:endParaRPr>
              </a:p>
              <a:p>
                <a:pPr marL="457200" lvl="1" indent="0">
                  <a:lnSpc>
                    <a:spcPts val="2500"/>
                  </a:lnSpc>
                  <a:buNone/>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𝑜</m:t>
                                  </m:r>
                                </m:e>
                                <m:sub>
                                  <m:r>
                                    <a:rPr lang="en-US" altLang="zh-CN" sz="2000" b="0" i="1" smtClean="0">
                                      <a:latin typeface="Cambria Math" panose="02040503050406030204" pitchFamily="18" charset="0"/>
                                    </a:rPr>
                                    <m:t>𝑖</m:t>
                                  </m:r>
                                </m:sub>
                              </m:sSub>
                            </m:sup>
                          </m:sSup>
                        </m:num>
                        <m:den>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𝑚</m:t>
                              </m:r>
                            </m:sup>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𝑜</m:t>
                                      </m:r>
                                    </m:e>
                                    <m:sub>
                                      <m:r>
                                        <a:rPr lang="en-US" altLang="zh-CN" sz="2000" b="0" i="1" smtClean="0">
                                          <a:latin typeface="Cambria Math" panose="02040503050406030204" pitchFamily="18" charset="0"/>
                                        </a:rPr>
                                        <m:t>𝑗</m:t>
                                      </m:r>
                                    </m:sub>
                                  </m:sSub>
                                </m:sup>
                              </m:sSup>
                            </m:e>
                          </m:nary>
                        </m:den>
                      </m:f>
                    </m:oMath>
                  </m:oMathPara>
                </a14:m>
                <a:endParaRPr lang="en-US" altLang="zh-CN" sz="2000" i="1" dirty="0">
                  <a:latin typeface="+mn-lt"/>
                </a:endParaRPr>
              </a:p>
              <a:p>
                <a:pPr lvl="1">
                  <a:lnSpc>
                    <a:spcPct val="80000"/>
                  </a:lnSpc>
                </a:pPr>
                <a:endParaRPr lang="en-US" altLang="zh-CN" sz="2000" dirty="0"/>
              </a:p>
              <a:p>
                <a:pPr lvl="1">
                  <a:lnSpc>
                    <a:spcPts val="2500"/>
                  </a:lnSpc>
                </a:pPr>
                <a14:m>
                  <m:oMath xmlns:m="http://schemas.openxmlformats.org/officeDocument/2006/math">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i="1">
                                <a:latin typeface="Cambria Math" panose="02040503050406030204" pitchFamily="18" charset="0"/>
                              </a:rPr>
                              <m:t>𝑚</m:t>
                            </m:r>
                          </m:sub>
                        </m:sSub>
                      </m:e>
                    </m:d>
                  </m:oMath>
                </a14:m>
                <a:r>
                  <a:rPr lang="zh-CN" altLang="en-US" sz="2000" dirty="0"/>
                  <a:t>即为归一化后的输出，满足值介于</a:t>
                </a:r>
                <a:r>
                  <a:rPr lang="en-US" altLang="zh-CN" sz="2000" dirty="0"/>
                  <a:t>0</a:t>
                </a:r>
                <a:r>
                  <a:rPr lang="zh-CN" altLang="en-US" sz="2000" dirty="0"/>
                  <a:t>和</a:t>
                </a:r>
                <a:r>
                  <a:rPr lang="en-US" altLang="zh-CN" sz="2000" dirty="0"/>
                  <a:t>1</a:t>
                </a:r>
                <a:r>
                  <a:rPr lang="zh-CN" altLang="en-US" sz="2000" dirty="0"/>
                  <a:t>之间且求和为</a:t>
                </a:r>
                <a:r>
                  <a:rPr lang="en-US" altLang="zh-CN" sz="2000" dirty="0"/>
                  <a:t>1</a:t>
                </a:r>
                <a:r>
                  <a:rPr lang="zh-CN" altLang="en-US" sz="2000" dirty="0"/>
                  <a:t>的要求。</a:t>
                </a:r>
                <a:endParaRPr lang="en-US" altLang="zh-CN" sz="2000" dirty="0"/>
              </a:p>
            </p:txBody>
          </p:sp>
        </mc:Choice>
        <mc:Fallback xmlns="">
          <p:sp>
            <p:nvSpPr>
              <p:cNvPr id="145411" name="Rectangle 3"/>
              <p:cNvSpPr>
                <a:spLocks noGrp="1" noRot="1" noChangeAspect="1" noMove="1" noResize="1" noEditPoints="1" noAdjustHandles="1" noChangeArrowheads="1" noChangeShapeType="1" noTextEdit="1"/>
              </p:cNvSpPr>
              <p:nvPr>
                <p:ph idx="1"/>
              </p:nvPr>
            </p:nvSpPr>
            <p:spPr>
              <a:xfrm>
                <a:off x="251520" y="1641239"/>
                <a:ext cx="7772400" cy="4968551"/>
              </a:xfrm>
              <a:blipFill rotWithShape="0">
                <a:blip r:embed="rId3"/>
                <a:stretch>
                  <a:fillRect/>
                </a:stretch>
              </a:blipFill>
            </p:spPr>
            <p:txBody>
              <a:bodyPr/>
              <a:lstStyle/>
              <a:p>
                <a:r>
                  <a:rPr lang="zh-CN" altLang="en-US">
                    <a:noFill/>
                  </a:rPr>
                  <a:t> </a:t>
                </a:r>
              </a:p>
            </p:txBody>
          </p:sp>
        </mc:Fallback>
      </mc:AlternateContent>
      <p:sp>
        <p:nvSpPr>
          <p:cNvPr id="9" name="灯片编号占位符 5"/>
          <p:cNvSpPr>
            <a:spLocks noGrp="1"/>
          </p:cNvSpPr>
          <p:nvPr>
            <p:ph type="sldNum" sz="quarter" idx="12"/>
          </p:nvPr>
        </p:nvSpPr>
        <p:spPr/>
        <p:txBody>
          <a:bodyPr/>
          <a:lstStyle/>
          <a:p>
            <a:fld id="{16275B0F-5FD6-48EB-BC46-0AB463BC73A6}" type="slidenum">
              <a:rPr lang="en-US" altLang="zh-CN"/>
              <a:pPr/>
              <a:t>11</a:t>
            </a:fld>
            <a:endParaRPr lang="en-US" altLang="zh-CN"/>
          </a:p>
        </p:txBody>
      </p:sp>
    </p:spTree>
    <p:extLst>
      <p:ext uri="{BB962C8B-B14F-4D97-AF65-F5344CB8AC3E}">
        <p14:creationId xmlns:p14="http://schemas.microsoft.com/office/powerpoint/2010/main" val="235290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dirty="0"/>
              <a:t>参数的学习</a:t>
            </a:r>
          </a:p>
        </p:txBody>
      </p:sp>
      <mc:AlternateContent xmlns:mc="http://schemas.openxmlformats.org/markup-compatibility/2006" xmlns:a14="http://schemas.microsoft.com/office/drawing/2010/main">
        <mc:Choice Requires="a14">
          <p:sp>
            <p:nvSpPr>
              <p:cNvPr id="145411" name="Rectangle 3"/>
              <p:cNvSpPr>
                <a:spLocks noGrp="1" noChangeArrowheads="1"/>
              </p:cNvSpPr>
              <p:nvPr>
                <p:ph idx="1"/>
              </p:nvPr>
            </p:nvSpPr>
            <p:spPr>
              <a:xfrm>
                <a:off x="251520" y="1641239"/>
                <a:ext cx="7772400" cy="4968551"/>
              </a:xfrm>
            </p:spPr>
            <p:txBody>
              <a:bodyPr/>
              <a:lstStyle/>
              <a:p>
                <a:pPr lvl="1">
                  <a:lnSpc>
                    <a:spcPts val="2500"/>
                  </a:lnSpc>
                </a:pPr>
                <a:r>
                  <a:rPr lang="zh-CN" altLang="en-US" sz="2000" dirty="0"/>
                  <a:t>损失函数</a:t>
                </a:r>
                <a:endParaRPr lang="en-US" altLang="zh-CN" sz="2000" dirty="0"/>
              </a:p>
              <a:p>
                <a:pPr marL="457200" lvl="1" indent="0">
                  <a:lnSpc>
                    <a:spcPts val="2500"/>
                  </a:lnSpc>
                  <a:buNone/>
                </a:pPr>
                <a:r>
                  <a:rPr lang="en-US" altLang="zh-CN" sz="2000" dirty="0"/>
                  <a:t>	</a:t>
                </a:r>
                <a:r>
                  <a:rPr lang="zh-CN" altLang="en-US" sz="1600" dirty="0"/>
                  <a:t>为了衡量模型预测的效果，通常会定义一个关于模型预测</a:t>
                </a:r>
                <a:r>
                  <a:rPr lang="en-US" altLang="zh-CN" sz="1600" dirty="0"/>
                  <a:t>y’</a:t>
                </a:r>
                <a:r>
                  <a:rPr lang="zh-CN" altLang="en-US" sz="1600" dirty="0"/>
                  <a:t>与实际标签</a:t>
                </a:r>
                <a:r>
                  <a:rPr lang="en-US" altLang="zh-CN" sz="1600" dirty="0"/>
                  <a:t>y</a:t>
                </a:r>
                <a:r>
                  <a:rPr lang="zh-CN" altLang="en-US" sz="1600" dirty="0"/>
                  <a:t>的函数</a:t>
                </a:r>
                <a:r>
                  <a:rPr lang="en-US" altLang="zh-CN" sz="1600" dirty="0"/>
                  <a:t> L(y’,</a:t>
                </a:r>
                <a:r>
                  <a:rPr lang="zh-CN" altLang="en-US" sz="1600" dirty="0"/>
                  <a:t> </a:t>
                </a:r>
                <a:r>
                  <a:rPr lang="en-US" altLang="zh-CN" sz="1600" dirty="0"/>
                  <a:t>y) </a:t>
                </a:r>
                <a:r>
                  <a:rPr lang="zh-CN" altLang="en-US" sz="1600" dirty="0"/>
                  <a:t>，注意到 </a:t>
                </a:r>
                <a:r>
                  <a:rPr lang="en-US" altLang="zh-CN" sz="1600" dirty="0"/>
                  <a:t>y’ </a:t>
                </a:r>
                <a:r>
                  <a:rPr lang="zh-CN" altLang="en-US" sz="1600" dirty="0"/>
                  <a:t>是模型参数 </a:t>
                </a:r>
                <a:r>
                  <a:rPr lang="el-GR" altLang="zh-CN" sz="1600" dirty="0"/>
                  <a:t>θ</a:t>
                </a:r>
                <a:r>
                  <a:rPr lang="en-US" altLang="zh-CN" sz="1600" dirty="0"/>
                  <a:t> </a:t>
                </a:r>
                <a:r>
                  <a:rPr lang="zh-CN" altLang="en-US" sz="1600" dirty="0"/>
                  <a:t>的一个表达式，通过最小化 </a:t>
                </a:r>
                <a:r>
                  <a:rPr lang="en-US" altLang="zh-CN" sz="1600" dirty="0"/>
                  <a:t>L(y’,</a:t>
                </a:r>
                <a:r>
                  <a:rPr lang="zh-CN" altLang="en-US" sz="1600" dirty="0"/>
                  <a:t> </a:t>
                </a:r>
                <a:r>
                  <a:rPr lang="en-US" altLang="zh-CN" sz="1600" dirty="0"/>
                  <a:t>y) </a:t>
                </a:r>
                <a:r>
                  <a:rPr lang="zh-CN" altLang="en-US" sz="1600" dirty="0"/>
                  <a:t>可以得到模型参数 </a:t>
                </a:r>
                <a:r>
                  <a:rPr lang="el-GR" altLang="zh-CN" sz="1600" dirty="0"/>
                  <a:t>θ</a:t>
                </a:r>
                <a:r>
                  <a:rPr lang="en-US" altLang="zh-CN" sz="1600" dirty="0"/>
                  <a:t> </a:t>
                </a:r>
                <a:r>
                  <a:rPr lang="zh-CN" altLang="en-US" sz="1600" dirty="0"/>
                  <a:t>的一组值使得模型的预测 </a:t>
                </a:r>
                <a:r>
                  <a:rPr lang="en-US" altLang="zh-CN" sz="1600" dirty="0"/>
                  <a:t>y’ </a:t>
                </a:r>
                <a:r>
                  <a:rPr lang="zh-CN" altLang="en-US" sz="1600" dirty="0"/>
                  <a:t>能够足够接近实际标签 </a:t>
                </a:r>
                <a:r>
                  <a:rPr lang="en-US" altLang="zh-CN" sz="1600" dirty="0"/>
                  <a:t>y </a:t>
                </a:r>
                <a:r>
                  <a:rPr lang="zh-CN" altLang="en-US" sz="1600" dirty="0"/>
                  <a:t>。</a:t>
                </a:r>
                <a:endParaRPr lang="en-US" altLang="zh-CN" sz="1600" dirty="0"/>
              </a:p>
              <a:p>
                <a:pPr marL="457200" lvl="1" indent="0">
                  <a:lnSpc>
                    <a:spcPts val="2500"/>
                  </a:lnSpc>
                  <a:buNone/>
                </a:pPr>
                <a:endParaRPr lang="en-US" altLang="zh-CN" sz="2000" dirty="0"/>
              </a:p>
              <a:p>
                <a:pPr lvl="1">
                  <a:lnSpc>
                    <a:spcPts val="2500"/>
                  </a:lnSpc>
                </a:pPr>
                <a:r>
                  <a:rPr lang="zh-CN" altLang="en-US" sz="2000" dirty="0"/>
                  <a:t>例：交叉熵损失</a:t>
                </a:r>
                <a:endParaRPr lang="en-US" altLang="zh-CN" sz="2000" dirty="0"/>
              </a:p>
              <a:p>
                <a:pPr marL="457200" lvl="1" indent="0">
                  <a:lnSpc>
                    <a:spcPts val="2500"/>
                  </a:lnSpc>
                  <a:buNone/>
                </a:pPr>
                <a:r>
                  <a:rPr lang="en-US" altLang="zh-CN" sz="1600" dirty="0"/>
                  <a:t>	</a:t>
                </a:r>
                <a:r>
                  <a:rPr lang="zh-CN" altLang="en-US" sz="1600" dirty="0"/>
                  <a:t>交叉熵损失是应用最为广泛的一种损失函数，即用训练数据与模型间的交叉熵来衡量预测分布于实际分布的差距，它的形式如下：</a:t>
                </a:r>
                <a:endParaRPr lang="en-US" altLang="zh-CN" sz="1600" dirty="0"/>
              </a:p>
              <a:p>
                <a:pPr marL="457200" lvl="1" indent="0">
                  <a:lnSpc>
                    <a:spcPts val="2500"/>
                  </a:lnSpc>
                  <a:buNone/>
                </a:pPr>
                <a:endParaRPr lang="en-US" altLang="zh-CN" sz="1600" dirty="0"/>
              </a:p>
              <a:p>
                <a:pPr marL="914400" lvl="2" indent="0">
                  <a:lnSpc>
                    <a:spcPts val="2500"/>
                  </a:lnSpc>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m:t>
                      </m:r>
                      <m:d>
                        <m:dPr>
                          <m:ctrlPr>
                            <a:rPr lang="en-US" altLang="zh-CN" sz="2400" b="0" i="1" smtClean="0">
                              <a:latin typeface="Cambria Math" panose="02040503050406030204" pitchFamily="18" charset="0"/>
                            </a:rPr>
                          </m:ctrlPr>
                        </m:dPr>
                        <m:e>
                          <m:r>
                            <m:rPr>
                              <m:sty m:val="p"/>
                            </m:rPr>
                            <a:rPr lang="el-GR" altLang="zh-CN" sz="2400" b="0" i="1" smtClean="0">
                              <a:latin typeface="Cambria Math" panose="02040503050406030204" pitchFamily="18" charset="0"/>
                            </a:rPr>
                            <m:t>θ</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acc>
                                <m:accPr>
                                  <m:chr m:val="̃"/>
                                  <m:ctrlPr>
                                    <a:rPr lang="en-US" altLang="zh-CN" sz="2400" b="0" i="1" smtClean="0">
                                      <a:latin typeface="Cambria Math" panose="02040503050406030204" pitchFamily="18" charset="0"/>
                                      <a:ea typeface="Cambria Math" panose="02040503050406030204" pitchFamily="18" charset="0"/>
                                    </a:rPr>
                                  </m:ctrlPr>
                                </m:accPr>
                                <m:e>
                                  <m:r>
                                    <a:rPr lang="en-US" altLang="zh-CN" sz="2400" b="0" i="1" smtClean="0">
                                      <a:latin typeface="Cambria Math" panose="02040503050406030204" pitchFamily="18" charset="0"/>
                                      <a:ea typeface="Cambria Math" panose="02040503050406030204" pitchFamily="18" charset="0"/>
                                    </a:rPr>
                                    <m:t>𝑝</m:t>
                                  </m:r>
                                </m:e>
                              </m:acc>
                            </m:e>
                            <m:sub>
                              <m:r>
                                <a:rPr lang="en-US" altLang="zh-CN" sz="2400" b="0" i="1" smtClean="0">
                                  <a:latin typeface="Cambria Math" panose="02040503050406030204" pitchFamily="18" charset="0"/>
                                  <a:ea typeface="Cambria Math" panose="02040503050406030204" pitchFamily="18" charset="0"/>
                                </a:rPr>
                                <m:t>𝑑𝑎𝑡𝑎</m:t>
                              </m:r>
                            </m:sub>
                          </m:sSub>
                        </m:sub>
                      </m:sSub>
                      <m:func>
                        <m:funcPr>
                          <m:ctrlPr>
                            <a:rPr lang="en-US" altLang="zh-CN" sz="2400" b="0" i="1" smtClean="0">
                              <a:latin typeface="Cambria Math" panose="02040503050406030204" pitchFamily="18" charset="0"/>
                              <a:ea typeface="Cambria Math" panose="02040503050406030204" pitchFamily="18" charset="0"/>
                            </a:rPr>
                          </m:ctrlPr>
                        </m:funcPr>
                        <m:fName>
                          <m:sSub>
                            <m:sSubPr>
                              <m:ctrlPr>
                                <a:rPr lang="en-US" altLang="zh-CN" sz="2400" b="0" i="1" smtClean="0">
                                  <a:latin typeface="Cambria Math" panose="02040503050406030204" pitchFamily="18" charset="0"/>
                                  <a:ea typeface="Cambria Math" panose="02040503050406030204" pitchFamily="18" charset="0"/>
                                </a:rPr>
                              </m:ctrlPr>
                            </m:sSubPr>
                            <m:e>
                              <m:r>
                                <m:rPr>
                                  <m:sty m:val="p"/>
                                </m:rPr>
                                <a:rPr lang="en-US" altLang="zh-CN" sz="2400" b="0" i="0" smtClean="0">
                                  <a:latin typeface="Cambria Math" panose="02040503050406030204" pitchFamily="18" charset="0"/>
                                </a:rPr>
                                <m:t>log</m:t>
                              </m:r>
                            </m:e>
                            <m:sub>
                              <m:r>
                                <a:rPr lang="en-US" altLang="zh-CN" sz="2400" b="0" i="1" smtClean="0">
                                  <a:latin typeface="Cambria Math" panose="02040503050406030204" pitchFamily="18" charset="0"/>
                                </a:rPr>
                                <m:t>2</m:t>
                              </m:r>
                            </m:sub>
                          </m:sSub>
                        </m:fNa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𝑚𝑜𝑑𝑒𝑙</m:t>
                              </m:r>
                            </m:sub>
                          </m:sSub>
                          <m:r>
                            <a:rPr lang="en-US" altLang="zh-CN" sz="2400" i="1">
                              <a:latin typeface="Cambria Math" panose="02040503050406030204" pitchFamily="18" charset="0"/>
                            </a:rPr>
                            <m:t>(</m:t>
                          </m:r>
                          <m:r>
                            <a:rPr lang="en-US" altLang="zh-CN" sz="2400" i="1">
                              <a:latin typeface="Cambria Math" panose="02040503050406030204" pitchFamily="18" charset="0"/>
                            </a:rPr>
                            <m:t>𝑦</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r>
                            <m:rPr>
                              <m:nor/>
                            </m:rPr>
                            <a:rPr lang="en-US" altLang="zh-CN" sz="2400" dirty="0"/>
                            <m:t> </m:t>
                          </m:r>
                        </m:e>
                      </m:func>
                    </m:oMath>
                  </m:oMathPara>
                </a14:m>
                <a:endParaRPr lang="en-US" altLang="zh-CN" sz="2400" dirty="0"/>
              </a:p>
              <a:p>
                <a:pPr marL="914400" lvl="2" indent="0">
                  <a:lnSpc>
                    <a:spcPts val="2500"/>
                  </a:lnSpc>
                  <a:buNone/>
                </a:pPr>
                <a:endParaRPr lang="en-US" altLang="zh-CN" sz="1600" dirty="0"/>
              </a:p>
              <a:p>
                <a:pPr marL="914400" lvl="2" indent="0">
                  <a:lnSpc>
                    <a:spcPts val="2500"/>
                  </a:lnSpc>
                  <a:buNone/>
                </a:pPr>
                <a:r>
                  <a:rPr lang="zh-CN" altLang="en-US" sz="1600" dirty="0"/>
                  <a:t>交叉熵损失与负对数似然是等价的；</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𝑝</m:t>
                        </m:r>
                      </m:e>
                      <m:sub>
                        <m:r>
                          <a:rPr lang="en-US" altLang="zh-CN" sz="1600" b="0" i="1" smtClean="0">
                            <a:latin typeface="Cambria Math" panose="02040503050406030204" pitchFamily="18" charset="0"/>
                          </a:rPr>
                          <m:t>𝑚𝑜𝑑𝑒𝑙</m:t>
                        </m:r>
                      </m:sub>
                    </m:sSub>
                    <m:r>
                      <a:rPr lang="zh-CN" altLang="en-US" sz="1600" i="1">
                        <a:latin typeface="Cambria Math" panose="02040503050406030204" pitchFamily="18" charset="0"/>
                      </a:rPr>
                      <m:t>取</m:t>
                    </m:r>
                  </m:oMath>
                </a14:m>
                <a:r>
                  <a:rPr lang="zh-CN" altLang="en-US" sz="1600" dirty="0"/>
                  <a:t>高斯分布就得到均方误差。</a:t>
                </a:r>
                <a:endParaRPr lang="en-US" altLang="zh-CN" sz="1600" dirty="0"/>
              </a:p>
              <a:p>
                <a:pPr lvl="1">
                  <a:lnSpc>
                    <a:spcPct val="80000"/>
                  </a:lnSpc>
                </a:pPr>
                <a:endParaRPr lang="en-US" altLang="zh-CN" sz="2000" dirty="0"/>
              </a:p>
            </p:txBody>
          </p:sp>
        </mc:Choice>
        <mc:Fallback xmlns="">
          <p:sp>
            <p:nvSpPr>
              <p:cNvPr id="145411" name="Rectangle 3"/>
              <p:cNvSpPr>
                <a:spLocks noGrp="1" noRot="1" noChangeAspect="1" noMove="1" noResize="1" noEditPoints="1" noAdjustHandles="1" noChangeArrowheads="1" noChangeShapeType="1" noTextEdit="1"/>
              </p:cNvSpPr>
              <p:nvPr>
                <p:ph idx="1"/>
              </p:nvPr>
            </p:nvSpPr>
            <p:spPr>
              <a:xfrm>
                <a:off x="251520" y="1641239"/>
                <a:ext cx="7772400" cy="4968551"/>
              </a:xfrm>
              <a:blipFill rotWithShape="0">
                <a:blip r:embed="rId3"/>
                <a:stretch>
                  <a:fillRect t="-1104"/>
                </a:stretch>
              </a:blipFill>
            </p:spPr>
            <p:txBody>
              <a:bodyPr/>
              <a:lstStyle/>
              <a:p>
                <a:r>
                  <a:rPr lang="zh-CN" altLang="en-US">
                    <a:noFill/>
                  </a:rPr>
                  <a:t> </a:t>
                </a:r>
              </a:p>
            </p:txBody>
          </p:sp>
        </mc:Fallback>
      </mc:AlternateContent>
      <p:sp>
        <p:nvSpPr>
          <p:cNvPr id="9" name="灯片编号占位符 5"/>
          <p:cNvSpPr>
            <a:spLocks noGrp="1"/>
          </p:cNvSpPr>
          <p:nvPr>
            <p:ph type="sldNum" sz="quarter" idx="12"/>
          </p:nvPr>
        </p:nvSpPr>
        <p:spPr/>
        <p:txBody>
          <a:bodyPr/>
          <a:lstStyle/>
          <a:p>
            <a:fld id="{16275B0F-5FD6-48EB-BC46-0AB463BC73A6}" type="slidenum">
              <a:rPr lang="en-US" altLang="zh-CN"/>
              <a:pPr/>
              <a:t>12</a:t>
            </a:fld>
            <a:endParaRPr lang="en-US" altLang="zh-CN"/>
          </a:p>
        </p:txBody>
      </p:sp>
    </p:spTree>
    <p:extLst>
      <p:ext uri="{BB962C8B-B14F-4D97-AF65-F5344CB8AC3E}">
        <p14:creationId xmlns:p14="http://schemas.microsoft.com/office/powerpoint/2010/main" val="3327715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dirty="0"/>
              <a:t>参数的学习</a:t>
            </a:r>
          </a:p>
        </p:txBody>
      </p:sp>
      <p:sp>
        <p:nvSpPr>
          <p:cNvPr id="145411" name="Rectangle 3"/>
          <p:cNvSpPr>
            <a:spLocks noGrp="1" noChangeArrowheads="1"/>
          </p:cNvSpPr>
          <p:nvPr>
            <p:ph idx="1"/>
          </p:nvPr>
        </p:nvSpPr>
        <p:spPr>
          <a:xfrm>
            <a:off x="251520" y="1641239"/>
            <a:ext cx="7772400" cy="4968551"/>
          </a:xfrm>
        </p:spPr>
        <p:txBody>
          <a:bodyPr/>
          <a:lstStyle/>
          <a:p>
            <a:pPr lvl="1">
              <a:lnSpc>
                <a:spcPts val="2500"/>
              </a:lnSpc>
            </a:pPr>
            <a:r>
              <a:rPr lang="zh-CN" altLang="en-US" sz="2000" dirty="0"/>
              <a:t>目标：</a:t>
            </a:r>
            <a:r>
              <a:rPr lang="zh-CN" altLang="en-US" sz="1600" dirty="0"/>
              <a:t>学习一组网络参数，使得预测 </a:t>
            </a:r>
            <a:r>
              <a:rPr lang="en-US" altLang="zh-CN" sz="1600" dirty="0"/>
              <a:t>y’ </a:t>
            </a:r>
            <a:r>
              <a:rPr lang="zh-CN" altLang="en-US" sz="1600" dirty="0"/>
              <a:t>与实际标签</a:t>
            </a:r>
            <a:r>
              <a:rPr lang="en-US" altLang="zh-CN" sz="1600" dirty="0"/>
              <a:t>y</a:t>
            </a:r>
            <a:r>
              <a:rPr lang="zh-CN" altLang="en-US" sz="1600" dirty="0"/>
              <a:t>的误差 </a:t>
            </a:r>
            <a:r>
              <a:rPr lang="en-US" altLang="zh-CN" sz="1600" dirty="0"/>
              <a:t>(</a:t>
            </a:r>
            <a:r>
              <a:rPr lang="zh-CN" altLang="en-US" sz="1600" dirty="0"/>
              <a:t>损失</a:t>
            </a:r>
            <a:r>
              <a:rPr lang="en-US" altLang="zh-CN" sz="1600" dirty="0"/>
              <a:t>)</a:t>
            </a:r>
            <a:r>
              <a:rPr lang="zh-CN" altLang="en-US" sz="1600" dirty="0"/>
              <a:t>最小。</a:t>
            </a:r>
            <a:endParaRPr lang="en-US" altLang="zh-CN" sz="1600" dirty="0"/>
          </a:p>
          <a:p>
            <a:pPr lvl="1">
              <a:lnSpc>
                <a:spcPts val="2500"/>
              </a:lnSpc>
            </a:pPr>
            <a:r>
              <a:rPr lang="en-US" altLang="zh-CN" sz="2000" dirty="0"/>
              <a:t>BP</a:t>
            </a:r>
            <a:r>
              <a:rPr lang="zh-CN" altLang="en-US" sz="2000" dirty="0"/>
              <a:t>算法：</a:t>
            </a:r>
            <a:r>
              <a:rPr lang="zh-CN" altLang="en-US" sz="1600" dirty="0"/>
              <a:t>即反向传播算法，是学习神经网络参数的一个重要方法，给定一个样本 </a:t>
            </a:r>
            <a:r>
              <a:rPr lang="en-US" altLang="zh-CN" sz="1600" dirty="0"/>
              <a:t>(x, y)</a:t>
            </a:r>
            <a:r>
              <a:rPr lang="zh-CN" altLang="en-US" sz="1600" dirty="0"/>
              <a:t>，包含如下两个过程：</a:t>
            </a:r>
            <a:endParaRPr lang="en-US" altLang="zh-CN" sz="1600" dirty="0"/>
          </a:p>
          <a:p>
            <a:pPr lvl="2">
              <a:lnSpc>
                <a:spcPts val="2500"/>
              </a:lnSpc>
            </a:pPr>
            <a:r>
              <a:rPr lang="zh-CN" altLang="en-US" sz="1600" dirty="0"/>
              <a:t>前向计算 </a:t>
            </a:r>
            <a:r>
              <a:rPr lang="en-US" altLang="zh-CN" sz="1600" dirty="0"/>
              <a:t>(forward)</a:t>
            </a:r>
            <a:r>
              <a:rPr lang="zh-CN" altLang="en-US" sz="1600" dirty="0"/>
              <a:t>：根据输入 </a:t>
            </a:r>
            <a:r>
              <a:rPr lang="en-US" altLang="zh-CN" sz="1600" dirty="0"/>
              <a:t>x</a:t>
            </a:r>
            <a:r>
              <a:rPr lang="zh-CN" altLang="en-US" sz="1600" dirty="0"/>
              <a:t>，计算网络的输出 </a:t>
            </a:r>
            <a:r>
              <a:rPr lang="en-US" altLang="zh-CN" sz="1600" dirty="0"/>
              <a:t>y’</a:t>
            </a:r>
            <a:r>
              <a:rPr lang="zh-CN" altLang="en-US" sz="1600" dirty="0"/>
              <a:t>；</a:t>
            </a:r>
            <a:endParaRPr lang="en-US" altLang="zh-CN" sz="1600" dirty="0"/>
          </a:p>
          <a:p>
            <a:pPr lvl="2">
              <a:lnSpc>
                <a:spcPts val="2500"/>
              </a:lnSpc>
            </a:pPr>
            <a:r>
              <a:rPr lang="zh-CN" altLang="en-US" sz="1600" dirty="0"/>
              <a:t>反向计算 </a:t>
            </a:r>
            <a:r>
              <a:rPr lang="en-US" altLang="zh-CN" sz="1600" dirty="0"/>
              <a:t>(backward)</a:t>
            </a:r>
            <a:r>
              <a:rPr lang="zh-CN" altLang="en-US" sz="1600" dirty="0"/>
              <a:t>：计算网络预测 </a:t>
            </a:r>
            <a:r>
              <a:rPr lang="en-US" altLang="zh-CN" sz="1600" dirty="0"/>
              <a:t>y’ </a:t>
            </a:r>
            <a:r>
              <a:rPr lang="zh-CN" altLang="en-US" sz="1600" dirty="0"/>
              <a:t>与标签 </a:t>
            </a:r>
            <a:r>
              <a:rPr lang="en-US" altLang="zh-CN" sz="1600" dirty="0"/>
              <a:t>y </a:t>
            </a:r>
            <a:r>
              <a:rPr lang="zh-CN" altLang="en-US" sz="1600" dirty="0"/>
              <a:t>之间的误差 </a:t>
            </a:r>
            <a:r>
              <a:rPr lang="en-US" altLang="zh-CN" sz="1600" dirty="0"/>
              <a:t>(</a:t>
            </a:r>
            <a:r>
              <a:rPr lang="zh-CN" altLang="en-US" sz="1600" dirty="0"/>
              <a:t>损失</a:t>
            </a:r>
            <a:r>
              <a:rPr lang="en-US" altLang="zh-CN" sz="1600" dirty="0"/>
              <a:t>) </a:t>
            </a:r>
            <a:r>
              <a:rPr lang="zh-CN" altLang="en-US" sz="1600" dirty="0"/>
              <a:t>关于</a:t>
            </a:r>
            <a:endParaRPr lang="en-US" altLang="zh-CN" sz="1600" dirty="0"/>
          </a:p>
          <a:p>
            <a:pPr marL="914400" lvl="2" indent="0">
              <a:lnSpc>
                <a:spcPts val="2500"/>
              </a:lnSpc>
              <a:buNone/>
            </a:pPr>
            <a:r>
              <a:rPr lang="en-US" altLang="zh-CN" sz="1600" dirty="0"/>
              <a:t>     </a:t>
            </a:r>
            <a:r>
              <a:rPr lang="zh-CN" altLang="en-US" sz="1600" dirty="0"/>
              <a:t>网络各参数的梯度；主要应用求导的链式法则。</a:t>
            </a:r>
            <a:r>
              <a:rPr lang="en-US" altLang="zh-CN" sz="2000" dirty="0"/>
              <a:t>	</a:t>
            </a:r>
          </a:p>
          <a:p>
            <a:pPr lvl="1">
              <a:lnSpc>
                <a:spcPts val="2500"/>
              </a:lnSpc>
            </a:pPr>
            <a:r>
              <a:rPr lang="zh-CN" altLang="en-US" sz="2000" dirty="0"/>
              <a:t>梯度下降算法：</a:t>
            </a:r>
            <a:r>
              <a:rPr lang="en-US" altLang="zh-CN" sz="1600" dirty="0"/>
              <a:t>BP</a:t>
            </a:r>
            <a:r>
              <a:rPr lang="zh-CN" altLang="en-US" sz="1600" dirty="0"/>
              <a:t>算法只是得到了误差 </a:t>
            </a:r>
            <a:r>
              <a:rPr lang="en-US" altLang="zh-CN" sz="1600" dirty="0"/>
              <a:t>(</a:t>
            </a:r>
            <a:r>
              <a:rPr lang="zh-CN" altLang="en-US" sz="1600" dirty="0"/>
              <a:t>损失</a:t>
            </a:r>
            <a:r>
              <a:rPr lang="en-US" altLang="zh-CN" sz="1600" dirty="0"/>
              <a:t>) </a:t>
            </a:r>
            <a:r>
              <a:rPr lang="zh-CN" altLang="en-US" sz="1600" dirty="0"/>
              <a:t>关于网络参数的梯度，而梯度下降算法定义了网络参数的更新方式，如</a:t>
            </a:r>
            <a:r>
              <a:rPr lang="en-US" altLang="zh-CN" sz="1600" dirty="0"/>
              <a:t>SGD</a:t>
            </a:r>
            <a:r>
              <a:rPr lang="zh-CN" altLang="en-US" sz="1600" dirty="0"/>
              <a:t>：</a:t>
            </a:r>
            <a:endParaRPr lang="en-US" altLang="zh-CN" sz="1600" dirty="0"/>
          </a:p>
          <a:p>
            <a:pPr marL="457200" lvl="1" indent="0">
              <a:lnSpc>
                <a:spcPts val="2500"/>
              </a:lnSpc>
              <a:buNone/>
            </a:pPr>
            <a:endParaRPr lang="en-US" altLang="zh-CN" sz="2000" dirty="0"/>
          </a:p>
          <a:p>
            <a:pPr marL="457200" lvl="1" indent="0">
              <a:lnSpc>
                <a:spcPts val="2500"/>
              </a:lnSpc>
              <a:buNone/>
            </a:pPr>
            <a:endParaRPr lang="en-US" altLang="zh-CN" sz="2000" dirty="0"/>
          </a:p>
          <a:p>
            <a:pPr lvl="2">
              <a:lnSpc>
                <a:spcPts val="2500"/>
              </a:lnSpc>
            </a:pPr>
            <a:r>
              <a:rPr lang="zh-CN" altLang="en-US" sz="1600" dirty="0"/>
              <a:t>其它</a:t>
            </a:r>
            <a:r>
              <a:rPr lang="zh-CN" altLang="en-US" sz="1600"/>
              <a:t>常见的参数更新方式：</a:t>
            </a:r>
            <a:r>
              <a:rPr lang="en-US" altLang="zh-CN" sz="1600" dirty="0"/>
              <a:t>Momentum</a:t>
            </a:r>
            <a:r>
              <a:rPr lang="zh-CN" altLang="en-US" sz="1600" dirty="0"/>
              <a:t>，</a:t>
            </a:r>
            <a:r>
              <a:rPr lang="en-US" altLang="zh-CN" sz="1600" dirty="0"/>
              <a:t>Adam</a:t>
            </a:r>
            <a:r>
              <a:rPr lang="zh-CN" altLang="en-US" sz="1600" dirty="0"/>
              <a:t>，</a:t>
            </a:r>
            <a:r>
              <a:rPr lang="en-US" altLang="zh-CN" sz="1600" dirty="0" err="1"/>
              <a:t>Adagrad</a:t>
            </a:r>
            <a:r>
              <a:rPr lang="zh-CN" altLang="en-US" sz="1600" dirty="0"/>
              <a:t>，</a:t>
            </a:r>
            <a:r>
              <a:rPr lang="en-US" altLang="zh-CN" sz="1600" dirty="0" err="1"/>
              <a:t>RMSprop</a:t>
            </a:r>
            <a:r>
              <a:rPr lang="zh-CN" altLang="en-US" sz="1600" dirty="0"/>
              <a:t>等</a:t>
            </a:r>
            <a:endParaRPr lang="en-US" altLang="zh-CN" sz="1600" dirty="0"/>
          </a:p>
          <a:p>
            <a:pPr lvl="2">
              <a:lnSpc>
                <a:spcPts val="2500"/>
              </a:lnSpc>
            </a:pPr>
            <a:r>
              <a:rPr lang="zh-CN" altLang="en-US" sz="1600" dirty="0"/>
              <a:t>在实际应用中，一般是同时使用一组样本 </a:t>
            </a:r>
            <a:r>
              <a:rPr lang="en-US" altLang="zh-CN" sz="1600" dirty="0"/>
              <a:t>(</a:t>
            </a:r>
            <a:r>
              <a:rPr lang="zh-CN" altLang="en-US" sz="1600" dirty="0"/>
              <a:t>一个</a:t>
            </a:r>
            <a:r>
              <a:rPr lang="en-US" altLang="zh-CN" sz="1600" dirty="0"/>
              <a:t>batch)</a:t>
            </a:r>
            <a:r>
              <a:rPr lang="zh-CN" altLang="en-US" sz="1600" dirty="0"/>
              <a:t> 来对网络参数进行更新。</a:t>
            </a:r>
            <a:endParaRPr lang="en-US" altLang="zh-CN" sz="1600" dirty="0"/>
          </a:p>
          <a:p>
            <a:pPr lvl="2">
              <a:lnSpc>
                <a:spcPts val="2500"/>
              </a:lnSpc>
            </a:pPr>
            <a:r>
              <a:rPr lang="zh-CN" altLang="en-US" sz="1600" dirty="0"/>
              <a:t>另外还有一些二阶的方法：牛顿法，共轭梯度，</a:t>
            </a:r>
            <a:r>
              <a:rPr lang="en-US" altLang="zh-CN" sz="1600" dirty="0"/>
              <a:t>BFGS</a:t>
            </a:r>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p:txBody>
      </p:sp>
      <p:sp>
        <p:nvSpPr>
          <p:cNvPr id="9" name="灯片编号占位符 5"/>
          <p:cNvSpPr>
            <a:spLocks noGrp="1"/>
          </p:cNvSpPr>
          <p:nvPr>
            <p:ph type="sldNum" sz="quarter" idx="12"/>
          </p:nvPr>
        </p:nvSpPr>
        <p:spPr/>
        <p:txBody>
          <a:bodyPr/>
          <a:lstStyle/>
          <a:p>
            <a:fld id="{16275B0F-5FD6-48EB-BC46-0AB463BC73A6}" type="slidenum">
              <a:rPr lang="en-US" altLang="zh-CN"/>
              <a:pPr/>
              <a:t>13</a:t>
            </a:fld>
            <a:endParaRPr lang="en-US" altLang="zh-CN"/>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A9DFBFC-E0ED-4921-8616-1C70914730F2}"/>
                  </a:ext>
                </a:extLst>
              </p:cNvPr>
              <p:cNvSpPr txBox="1"/>
              <p:nvPr/>
            </p:nvSpPr>
            <p:spPr>
              <a:xfrm>
                <a:off x="3347864" y="4725144"/>
                <a:ext cx="1489703" cy="539635"/>
              </a:xfrm>
              <a:prstGeom prst="rect">
                <a:avLst/>
              </a:prstGeom>
              <a:noFill/>
            </p:spPr>
            <p:txBody>
              <a:bodyPr wrap="none" lIns="0" tIns="0" rIns="0" bIns="0" rtlCol="0">
                <a:spAutoFit/>
              </a:bodyPr>
              <a:lstStyle/>
              <a:p>
                <a14:m>
                  <m:oMath xmlns:m="http://schemas.openxmlformats.org/officeDocument/2006/math">
                    <m:r>
                      <m:rPr>
                        <m:sty m:val="p"/>
                      </m:rPr>
                      <a:rPr lang="el-GR" altLang="zh-CN" i="1" smtClean="0">
                        <a:solidFill>
                          <a:schemeClr val="tx1"/>
                        </a:solidFill>
                        <a:latin typeface="Cambria Math" panose="02040503050406030204" pitchFamily="18" charset="0"/>
                      </a:rPr>
                      <m:t>θ</m:t>
                    </m:r>
                    <m:r>
                      <a:rPr lang="en-US" altLang="zh-CN" i="1">
                        <a:solidFill>
                          <a:schemeClr val="tx1"/>
                        </a:solidFill>
                        <a:latin typeface="Cambria Math" panose="02040503050406030204" pitchFamily="18" charset="0"/>
                      </a:rPr>
                      <m:t>=</m:t>
                    </m:r>
                  </m:oMath>
                </a14:m>
                <a:r>
                  <a:rPr lang="el-GR" altLang="zh-CN" dirty="0">
                    <a:solidFill>
                      <a:schemeClr val="tx1"/>
                    </a:solidFill>
                  </a:rPr>
                  <a:t>θ</a:t>
                </a:r>
                <a:r>
                  <a:rPr lang="en-US" altLang="zh-CN" dirty="0">
                    <a:solidFill>
                      <a:schemeClr val="tx1"/>
                    </a:solidFill>
                  </a:rPr>
                  <a:t>-</a:t>
                </a:r>
                <a14:m>
                  <m:oMath xmlns:m="http://schemas.openxmlformats.org/officeDocument/2006/math">
                    <m:r>
                      <m:rPr>
                        <m:sty m:val="p"/>
                      </m:rPr>
                      <a:rPr lang="el-GR" altLang="zh-CN" i="1">
                        <a:solidFill>
                          <a:schemeClr val="tx1"/>
                        </a:solidFill>
                        <a:latin typeface="Cambria Math" panose="02040503050406030204" pitchFamily="18" charset="0"/>
                      </a:rPr>
                      <m:t>α</m:t>
                    </m:r>
                    <m:f>
                      <m:fPr>
                        <m:ctrlPr>
                          <a:rPr lang="el-GR" altLang="zh-CN" i="1" smtClean="0">
                            <a:solidFill>
                              <a:schemeClr val="tx1"/>
                            </a:solidFill>
                            <a:latin typeface="Cambria Math" panose="02040503050406030204" pitchFamily="18" charset="0"/>
                          </a:rPr>
                        </m:ctrlPr>
                      </m:fPr>
                      <m:num>
                        <m:r>
                          <a:rPr lang="en-US" altLang="zh-CN" i="1" smtClean="0">
                            <a:solidFill>
                              <a:schemeClr val="tx1"/>
                            </a:solidFill>
                            <a:latin typeface="Cambria Math" panose="02040503050406030204" pitchFamily="18" charset="0"/>
                          </a:rPr>
                          <m:t>ə</m:t>
                        </m:r>
                        <m:r>
                          <m:rPr>
                            <m:sty m:val="p"/>
                          </m:rPr>
                          <a:rPr lang="en-US" altLang="zh-CN" i="1">
                            <a:solidFill>
                              <a:schemeClr val="tx1"/>
                            </a:solidFill>
                            <a:latin typeface="Cambria Math" panose="02040503050406030204" pitchFamily="18" charset="0"/>
                          </a:rPr>
                          <m:t>J</m:t>
                        </m:r>
                        <m:r>
                          <a:rPr lang="en-US" altLang="zh-CN" b="0" i="1" smtClean="0">
                            <a:solidFill>
                              <a:schemeClr val="tx1"/>
                            </a:solidFill>
                            <a:latin typeface="Cambria Math" panose="02040503050406030204" pitchFamily="18" charset="0"/>
                          </a:rPr>
                          <m:t>(</m:t>
                        </m:r>
                        <m:r>
                          <m:rPr>
                            <m:sty m:val="p"/>
                          </m:rPr>
                          <a:rPr lang="el-GR" altLang="zh-CN" b="0" i="1" smtClean="0">
                            <a:solidFill>
                              <a:schemeClr val="tx1"/>
                            </a:solidFill>
                            <a:latin typeface="Cambria Math" panose="02040503050406030204" pitchFamily="18" charset="0"/>
                          </a:rPr>
                          <m:t>θ</m:t>
                        </m:r>
                        <m:r>
                          <a:rPr lang="en-US" altLang="zh-CN" b="0" i="1" smtClean="0">
                            <a:solidFill>
                              <a:schemeClr val="tx1"/>
                            </a:solidFill>
                            <a:latin typeface="Cambria Math" panose="02040503050406030204" pitchFamily="18" charset="0"/>
                          </a:rPr>
                          <m:t>)</m:t>
                        </m:r>
                      </m:num>
                      <m:den>
                        <m:r>
                          <a:rPr lang="en-US" altLang="zh-CN" i="1" smtClean="0">
                            <a:solidFill>
                              <a:schemeClr val="tx1"/>
                            </a:solidFill>
                            <a:latin typeface="Cambria Math" panose="02040503050406030204" pitchFamily="18" charset="0"/>
                          </a:rPr>
                          <m:t>ə</m:t>
                        </m:r>
                        <m:r>
                          <m:rPr>
                            <m:sty m:val="p"/>
                          </m:rPr>
                          <a:rPr lang="el-GR" altLang="zh-CN" i="1" smtClean="0">
                            <a:solidFill>
                              <a:schemeClr val="tx1"/>
                            </a:solidFill>
                            <a:latin typeface="Cambria Math" panose="02040503050406030204" pitchFamily="18" charset="0"/>
                          </a:rPr>
                          <m:t>θ</m:t>
                        </m:r>
                      </m:den>
                    </m:f>
                  </m:oMath>
                </a14:m>
                <a:endParaRPr lang="zh-CN" altLang="en-US" dirty="0">
                  <a:solidFill>
                    <a:schemeClr val="tx1"/>
                  </a:solidFill>
                </a:endParaRPr>
              </a:p>
            </p:txBody>
          </p:sp>
        </mc:Choice>
        <mc:Fallback xmlns="">
          <p:sp>
            <p:nvSpPr>
              <p:cNvPr id="2" name="文本框 1">
                <a:extLst>
                  <a:ext uri="{FF2B5EF4-FFF2-40B4-BE49-F238E27FC236}">
                    <a16:creationId xmlns:a16="http://schemas.microsoft.com/office/drawing/2014/main" id="{5A9DFBFC-E0ED-4921-8616-1C70914730F2}"/>
                  </a:ext>
                </a:extLst>
              </p:cNvPr>
              <p:cNvSpPr txBox="1">
                <a:spLocks noRot="1" noChangeAspect="1" noMove="1" noResize="1" noEditPoints="1" noAdjustHandles="1" noChangeArrowheads="1" noChangeShapeType="1" noTextEdit="1"/>
              </p:cNvSpPr>
              <p:nvPr/>
            </p:nvSpPr>
            <p:spPr>
              <a:xfrm>
                <a:off x="3347864" y="4725144"/>
                <a:ext cx="1489703" cy="539635"/>
              </a:xfrm>
              <a:prstGeom prst="rect">
                <a:avLst/>
              </a:prstGeom>
              <a:blipFill>
                <a:blip r:embed="rId3"/>
                <a:stretch>
                  <a:fillRect b="-202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8471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dirty="0"/>
              <a:t>正则化</a:t>
            </a:r>
          </a:p>
        </p:txBody>
      </p:sp>
      <p:sp>
        <p:nvSpPr>
          <p:cNvPr id="145411" name="Rectangle 3"/>
          <p:cNvSpPr>
            <a:spLocks noGrp="1" noChangeArrowheads="1"/>
          </p:cNvSpPr>
          <p:nvPr>
            <p:ph idx="1"/>
          </p:nvPr>
        </p:nvSpPr>
        <p:spPr>
          <a:xfrm>
            <a:off x="251520" y="1641239"/>
            <a:ext cx="7772400" cy="4968551"/>
          </a:xfrm>
        </p:spPr>
        <p:txBody>
          <a:bodyPr/>
          <a:lstStyle/>
          <a:p>
            <a:pPr lvl="1">
              <a:lnSpc>
                <a:spcPts val="2500"/>
              </a:lnSpc>
            </a:pPr>
            <a:r>
              <a:rPr lang="zh-CN" altLang="en-US" sz="2000" dirty="0"/>
              <a:t>为什么需要正则化？</a:t>
            </a:r>
            <a:r>
              <a:rPr lang="en-US" altLang="zh-CN" sz="2000" dirty="0"/>
              <a:t> </a:t>
            </a:r>
          </a:p>
          <a:p>
            <a:pPr marL="457200" lvl="1" indent="0">
              <a:lnSpc>
                <a:spcPts val="2500"/>
              </a:lnSpc>
              <a:buNone/>
            </a:pPr>
            <a:r>
              <a:rPr lang="en-US" altLang="zh-CN" sz="2000" dirty="0"/>
              <a:t>	</a:t>
            </a:r>
            <a:r>
              <a:rPr lang="zh-CN" altLang="en-US" sz="1600" dirty="0"/>
              <a:t>一般的学习算法都是通过最小化训练集上损失函数来得到的，若训练数据的数据量较小或者分布不均，对于容量较大的模型而言，则学习到的模型会过度拟合训练数据分布而与真实分布有一定的差距，所以需要正则化来防止学习到的模型过度拟合训练数据分布，从而增强模型的泛化能力。</a:t>
            </a:r>
            <a:endParaRPr lang="en-US" altLang="zh-CN" sz="1600" dirty="0"/>
          </a:p>
          <a:p>
            <a:pPr marL="457200" lvl="1" indent="0">
              <a:lnSpc>
                <a:spcPts val="2500"/>
              </a:lnSpc>
              <a:buNone/>
            </a:pPr>
            <a:r>
              <a:rPr lang="en-US" altLang="zh-CN" sz="1600" dirty="0"/>
              <a:t>	</a:t>
            </a:r>
            <a:r>
              <a:rPr lang="zh-CN" altLang="en-US" sz="1600" dirty="0"/>
              <a:t>若想要进一步了解，请参考偏差</a:t>
            </a:r>
            <a:r>
              <a:rPr lang="en-US" altLang="zh-CN" sz="1600" dirty="0"/>
              <a:t>-</a:t>
            </a:r>
            <a:r>
              <a:rPr lang="zh-CN" altLang="en-US" sz="1600" dirty="0"/>
              <a:t>方差分解理论。</a:t>
            </a:r>
            <a:endParaRPr lang="en-US" altLang="zh-CN" sz="1600" dirty="0"/>
          </a:p>
          <a:p>
            <a:pPr lvl="1">
              <a:lnSpc>
                <a:spcPts val="2500"/>
              </a:lnSpc>
            </a:pPr>
            <a:r>
              <a:rPr lang="en-US" altLang="zh-CN" sz="2000" dirty="0"/>
              <a:t>L1</a:t>
            </a:r>
            <a:r>
              <a:rPr lang="zh-CN" altLang="en-US" sz="2000" dirty="0"/>
              <a:t>与</a:t>
            </a:r>
            <a:r>
              <a:rPr lang="en-US" altLang="zh-CN" sz="2000" dirty="0"/>
              <a:t>L2</a:t>
            </a:r>
            <a:r>
              <a:rPr lang="zh-CN" altLang="en-US" sz="2000" dirty="0"/>
              <a:t>正则</a:t>
            </a:r>
            <a:endParaRPr lang="en-US" altLang="zh-CN" sz="2000" dirty="0"/>
          </a:p>
          <a:p>
            <a:pPr marL="457200" lvl="1" indent="0">
              <a:lnSpc>
                <a:spcPts val="2500"/>
              </a:lnSpc>
              <a:buNone/>
            </a:pPr>
            <a:r>
              <a:rPr lang="en-US" altLang="zh-CN" sz="2000" dirty="0"/>
              <a:t>	</a:t>
            </a:r>
            <a:r>
              <a:rPr lang="zh-CN" altLang="en-US" sz="1600" dirty="0"/>
              <a:t>机器学习中常用的正则方法，通过在损失函数中增加模型参数的</a:t>
            </a:r>
            <a:r>
              <a:rPr lang="en-US" altLang="zh-CN" sz="1600" dirty="0"/>
              <a:t>1-</a:t>
            </a:r>
            <a:r>
              <a:rPr lang="zh-CN" altLang="en-US" sz="1600" dirty="0"/>
              <a:t>范数或</a:t>
            </a:r>
            <a:r>
              <a:rPr lang="en-US" altLang="zh-CN" sz="1600" dirty="0"/>
              <a:t>2</a:t>
            </a:r>
            <a:r>
              <a:rPr lang="zh-CN" altLang="en-US" sz="1600" dirty="0"/>
              <a:t>范数项来约束模型参数的范围：</a:t>
            </a:r>
            <a:endParaRPr lang="en-US" altLang="zh-CN" sz="1600" dirty="0"/>
          </a:p>
          <a:p>
            <a:pPr lvl="2">
              <a:lnSpc>
                <a:spcPts val="2500"/>
              </a:lnSpc>
            </a:pPr>
            <a:r>
              <a:rPr lang="zh-CN" altLang="en-US" sz="1600" dirty="0"/>
              <a:t>一般认为</a:t>
            </a:r>
            <a:r>
              <a:rPr lang="en-US" altLang="zh-CN" sz="1600" dirty="0"/>
              <a:t>L1</a:t>
            </a:r>
            <a:r>
              <a:rPr lang="zh-CN" altLang="en-US" sz="1600" dirty="0"/>
              <a:t>正则会使得模型参数的某些维度变为</a:t>
            </a:r>
            <a:r>
              <a:rPr lang="en-US" altLang="zh-CN" sz="1600" dirty="0"/>
              <a:t>0</a:t>
            </a:r>
            <a:r>
              <a:rPr lang="zh-CN" altLang="en-US" sz="1600" dirty="0"/>
              <a:t>，因此具有特征选择的作用；</a:t>
            </a:r>
            <a:endParaRPr lang="en-US" altLang="zh-CN" sz="1600" dirty="0"/>
          </a:p>
          <a:p>
            <a:pPr marL="914400" lvl="2" indent="0">
              <a:lnSpc>
                <a:spcPts val="2500"/>
              </a:lnSpc>
              <a:buNone/>
            </a:pPr>
            <a:r>
              <a:rPr lang="en-US" altLang="zh-CN" sz="2000" dirty="0"/>
              <a:t>	</a:t>
            </a:r>
            <a:endParaRPr lang="en-US" altLang="zh-CN" sz="1600" dirty="0"/>
          </a:p>
        </p:txBody>
      </p:sp>
      <p:sp>
        <p:nvSpPr>
          <p:cNvPr id="9" name="灯片编号占位符 5"/>
          <p:cNvSpPr>
            <a:spLocks noGrp="1"/>
          </p:cNvSpPr>
          <p:nvPr>
            <p:ph type="sldNum" sz="quarter" idx="12"/>
          </p:nvPr>
        </p:nvSpPr>
        <p:spPr/>
        <p:txBody>
          <a:bodyPr/>
          <a:lstStyle/>
          <a:p>
            <a:fld id="{16275B0F-5FD6-48EB-BC46-0AB463BC73A6}" type="slidenum">
              <a:rPr lang="en-US" altLang="zh-CN"/>
              <a:pPr/>
              <a:t>14</a:t>
            </a:fld>
            <a:endParaRPr lang="en-US" altLang="zh-CN"/>
          </a:p>
        </p:txBody>
      </p:sp>
    </p:spTree>
    <p:extLst>
      <p:ext uri="{BB962C8B-B14F-4D97-AF65-F5344CB8AC3E}">
        <p14:creationId xmlns:p14="http://schemas.microsoft.com/office/powerpoint/2010/main" val="1455298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dirty="0"/>
              <a:t>正则化</a:t>
            </a:r>
          </a:p>
        </p:txBody>
      </p:sp>
      <p:sp>
        <p:nvSpPr>
          <p:cNvPr id="145411" name="Rectangle 3"/>
          <p:cNvSpPr>
            <a:spLocks noGrp="1" noChangeArrowheads="1"/>
          </p:cNvSpPr>
          <p:nvPr>
            <p:ph idx="1"/>
          </p:nvPr>
        </p:nvSpPr>
        <p:spPr>
          <a:xfrm>
            <a:off x="251520" y="1641239"/>
            <a:ext cx="7772400" cy="4968551"/>
          </a:xfrm>
        </p:spPr>
        <p:txBody>
          <a:bodyPr/>
          <a:lstStyle/>
          <a:p>
            <a:pPr lvl="1">
              <a:lnSpc>
                <a:spcPts val="2500"/>
              </a:lnSpc>
            </a:pPr>
            <a:r>
              <a:rPr lang="en-US" altLang="zh-CN" sz="2000" dirty="0"/>
              <a:t>L1</a:t>
            </a:r>
            <a:r>
              <a:rPr lang="zh-CN" altLang="en-US" sz="2000" dirty="0"/>
              <a:t>与</a:t>
            </a:r>
            <a:r>
              <a:rPr lang="en-US" altLang="zh-CN" sz="2000" dirty="0"/>
              <a:t>L2</a:t>
            </a:r>
            <a:r>
              <a:rPr lang="zh-CN" altLang="en-US" sz="2000" dirty="0"/>
              <a:t>正则图解：</a:t>
            </a:r>
            <a:r>
              <a:rPr lang="en-US" altLang="zh-CN" sz="2000" dirty="0"/>
              <a:t>L1</a:t>
            </a:r>
            <a:r>
              <a:rPr lang="zh-CN" altLang="en-US" sz="2000" dirty="0"/>
              <a:t>正则（右），</a:t>
            </a:r>
            <a:r>
              <a:rPr lang="en-US" altLang="zh-CN" sz="2000" dirty="0"/>
              <a:t>L2</a:t>
            </a:r>
            <a:r>
              <a:rPr lang="zh-CN" altLang="en-US" sz="2000" dirty="0"/>
              <a:t>正则（左）</a:t>
            </a:r>
            <a:endParaRPr lang="en-US" altLang="zh-CN" sz="2000" dirty="0"/>
          </a:p>
          <a:p>
            <a:pPr lvl="1">
              <a:lnSpc>
                <a:spcPts val="2500"/>
              </a:lnSpc>
            </a:pPr>
            <a:endParaRPr lang="en-US" altLang="zh-CN" sz="2000" dirty="0"/>
          </a:p>
          <a:p>
            <a:pPr lvl="1">
              <a:lnSpc>
                <a:spcPts val="2500"/>
              </a:lnSpc>
            </a:pPr>
            <a:endParaRPr lang="en-US" altLang="zh-CN" sz="2000" dirty="0"/>
          </a:p>
          <a:p>
            <a:pPr lvl="1">
              <a:lnSpc>
                <a:spcPts val="2500"/>
              </a:lnSpc>
            </a:pPr>
            <a:endParaRPr lang="en-US" altLang="zh-CN" sz="2000" dirty="0"/>
          </a:p>
          <a:p>
            <a:pPr lvl="1">
              <a:lnSpc>
                <a:spcPts val="2500"/>
              </a:lnSpc>
            </a:pPr>
            <a:endParaRPr lang="en-US" altLang="zh-CN" sz="2000" dirty="0"/>
          </a:p>
          <a:p>
            <a:pPr lvl="1">
              <a:lnSpc>
                <a:spcPts val="2500"/>
              </a:lnSpc>
            </a:pPr>
            <a:endParaRPr lang="en-US" altLang="zh-CN" sz="2000" dirty="0"/>
          </a:p>
          <a:p>
            <a:pPr marL="914400" lvl="2" indent="0">
              <a:lnSpc>
                <a:spcPts val="2500"/>
              </a:lnSpc>
              <a:buNone/>
            </a:pPr>
            <a:endParaRPr lang="en-US" altLang="zh-CN" dirty="0"/>
          </a:p>
          <a:p>
            <a:pPr marL="914400" lvl="2" indent="0">
              <a:lnSpc>
                <a:spcPts val="2500"/>
              </a:lnSpc>
              <a:buNone/>
            </a:pPr>
            <a:endParaRPr lang="en-US" altLang="zh-CN" sz="1600" dirty="0"/>
          </a:p>
          <a:p>
            <a:pPr marL="914400" lvl="2" indent="0">
              <a:lnSpc>
                <a:spcPts val="2500"/>
              </a:lnSpc>
              <a:buNone/>
            </a:pPr>
            <a:endParaRPr lang="en-US" altLang="zh-CN" sz="1600" dirty="0"/>
          </a:p>
          <a:p>
            <a:pPr marL="914400" lvl="2" indent="0">
              <a:lnSpc>
                <a:spcPts val="2500"/>
              </a:lnSpc>
              <a:buNone/>
            </a:pPr>
            <a:r>
              <a:rPr lang="zh-CN" altLang="en-US" sz="1600" dirty="0"/>
              <a:t>图中同一个蓝色环上的损失相同，中心点损失最小；红色环上模相等，原点处模最小，为</a:t>
            </a:r>
            <a:r>
              <a:rPr lang="en-US" altLang="zh-CN" sz="1600" dirty="0"/>
              <a:t>0</a:t>
            </a:r>
            <a:r>
              <a:rPr lang="zh-CN" altLang="en-US" sz="1600" dirty="0"/>
              <a:t>；黑色点为解，在黑色点处损失的减小与模的增加达到临界点，即损失的继续减小不能弥补模增加的部分，导致它们的和反而增加了。</a:t>
            </a:r>
            <a:endParaRPr lang="en-US" altLang="zh-CN" sz="1600" dirty="0"/>
          </a:p>
          <a:p>
            <a:pPr marL="457200" lvl="1" indent="0">
              <a:lnSpc>
                <a:spcPts val="2500"/>
              </a:lnSpc>
              <a:buNone/>
            </a:pPr>
            <a:r>
              <a:rPr lang="en-US" altLang="zh-CN" sz="2000" dirty="0"/>
              <a:t>	</a:t>
            </a:r>
            <a:endParaRPr lang="en-US" altLang="zh-CN" sz="1600" dirty="0"/>
          </a:p>
        </p:txBody>
      </p:sp>
      <p:sp>
        <p:nvSpPr>
          <p:cNvPr id="9" name="灯片编号占位符 5"/>
          <p:cNvSpPr>
            <a:spLocks noGrp="1"/>
          </p:cNvSpPr>
          <p:nvPr>
            <p:ph type="sldNum" sz="quarter" idx="12"/>
          </p:nvPr>
        </p:nvSpPr>
        <p:spPr/>
        <p:txBody>
          <a:bodyPr/>
          <a:lstStyle/>
          <a:p>
            <a:fld id="{16275B0F-5FD6-48EB-BC46-0AB463BC73A6}" type="slidenum">
              <a:rPr lang="en-US" altLang="zh-CN"/>
              <a:pPr/>
              <a:t>15</a:t>
            </a:fld>
            <a:endParaRPr lang="en-US" altLang="zh-CN"/>
          </a:p>
        </p:txBody>
      </p:sp>
      <p:pic>
        <p:nvPicPr>
          <p:cNvPr id="2" name="图片 1">
            <a:extLst>
              <a:ext uri="{FF2B5EF4-FFF2-40B4-BE49-F238E27FC236}">
                <a16:creationId xmlns:a16="http://schemas.microsoft.com/office/drawing/2014/main" id="{3A9FFE56-6968-458E-8F77-78F44107B646}"/>
              </a:ext>
            </a:extLst>
          </p:cNvPr>
          <p:cNvPicPr>
            <a:picLocks noChangeAspect="1"/>
          </p:cNvPicPr>
          <p:nvPr/>
        </p:nvPicPr>
        <p:blipFill>
          <a:blip r:embed="rId3"/>
          <a:stretch>
            <a:fillRect/>
          </a:stretch>
        </p:blipFill>
        <p:spPr>
          <a:xfrm>
            <a:off x="1619672" y="2204864"/>
            <a:ext cx="5184576" cy="2592288"/>
          </a:xfrm>
          <a:prstGeom prst="rect">
            <a:avLst/>
          </a:prstGeom>
        </p:spPr>
      </p:pic>
    </p:spTree>
    <p:extLst>
      <p:ext uri="{BB962C8B-B14F-4D97-AF65-F5344CB8AC3E}">
        <p14:creationId xmlns:p14="http://schemas.microsoft.com/office/powerpoint/2010/main" val="97573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dirty="0"/>
              <a:t>正则化</a:t>
            </a:r>
          </a:p>
        </p:txBody>
      </p:sp>
      <p:sp>
        <p:nvSpPr>
          <p:cNvPr id="145411" name="Rectangle 3"/>
          <p:cNvSpPr>
            <a:spLocks noGrp="1" noChangeArrowheads="1"/>
          </p:cNvSpPr>
          <p:nvPr>
            <p:ph idx="1"/>
          </p:nvPr>
        </p:nvSpPr>
        <p:spPr>
          <a:xfrm>
            <a:off x="251520" y="1641239"/>
            <a:ext cx="7772400" cy="4968551"/>
          </a:xfrm>
        </p:spPr>
        <p:txBody>
          <a:bodyPr/>
          <a:lstStyle/>
          <a:p>
            <a:pPr lvl="1">
              <a:lnSpc>
                <a:spcPts val="2500"/>
              </a:lnSpc>
            </a:pPr>
            <a:r>
              <a:rPr lang="en-US" altLang="zh-CN" sz="2000" dirty="0"/>
              <a:t>DNN</a:t>
            </a:r>
            <a:r>
              <a:rPr lang="zh-CN" altLang="en-US" sz="2000" dirty="0"/>
              <a:t>中常用的正则化方法</a:t>
            </a:r>
            <a:endParaRPr lang="en-US" altLang="zh-CN" sz="2000" dirty="0"/>
          </a:p>
          <a:p>
            <a:pPr lvl="2">
              <a:lnSpc>
                <a:spcPts val="2500"/>
              </a:lnSpc>
            </a:pPr>
            <a:r>
              <a:rPr lang="zh-CN" altLang="en-US" sz="1600" dirty="0"/>
              <a:t>数据集增强：通过对已有的数据样本做特定的变换来构造新的样本。</a:t>
            </a:r>
            <a:endParaRPr lang="en-US" altLang="zh-CN" sz="1600" dirty="0"/>
          </a:p>
          <a:p>
            <a:pPr lvl="2">
              <a:lnSpc>
                <a:spcPts val="2500"/>
              </a:lnSpc>
            </a:pPr>
            <a:r>
              <a:rPr lang="zh-CN" altLang="en-US" sz="1600" dirty="0"/>
              <a:t>噪声鲁棒性：通过往输入、权重或者标签中注入噪声来达到正则化的效果。</a:t>
            </a:r>
            <a:endParaRPr lang="en-US" altLang="zh-CN" sz="1600" dirty="0"/>
          </a:p>
          <a:p>
            <a:pPr lvl="2">
              <a:lnSpc>
                <a:spcPts val="2500"/>
              </a:lnSpc>
            </a:pPr>
            <a:r>
              <a:rPr lang="zh-CN" altLang="en-US" sz="1600" dirty="0"/>
              <a:t>提前终止：通过引入验证集，训练到验证集上误差达到最小时，则</a:t>
            </a:r>
            <a:r>
              <a:rPr lang="zh-CN" altLang="en-US" sz="1600"/>
              <a:t>停止训练。</a:t>
            </a:r>
            <a:endParaRPr lang="en-US" altLang="zh-CN" sz="1600" dirty="0"/>
          </a:p>
          <a:p>
            <a:pPr lvl="2">
              <a:lnSpc>
                <a:spcPts val="2500"/>
              </a:lnSpc>
            </a:pPr>
            <a:r>
              <a:rPr lang="zh-CN" altLang="en-US" sz="1600" dirty="0"/>
              <a:t>参数共享：通过使网络的不同部分共享参数达到正则化效果，参数共享减小了模型的假设空间。</a:t>
            </a:r>
            <a:endParaRPr lang="en-US" altLang="zh-CN" sz="1600" dirty="0"/>
          </a:p>
          <a:p>
            <a:pPr lvl="2">
              <a:lnSpc>
                <a:spcPts val="2500"/>
              </a:lnSpc>
            </a:pPr>
            <a:r>
              <a:rPr lang="en-US" altLang="zh-CN" sz="1600" dirty="0"/>
              <a:t>Bagging</a:t>
            </a:r>
            <a:r>
              <a:rPr lang="zh-CN" altLang="en-US" sz="1600" dirty="0"/>
              <a:t>集成方法：训练若干模型，然后由这些模型对输出进行表决，以此来减小泛化误差。</a:t>
            </a:r>
            <a:endParaRPr lang="en-US" altLang="zh-CN" sz="1600" dirty="0"/>
          </a:p>
          <a:p>
            <a:pPr lvl="2">
              <a:lnSpc>
                <a:spcPts val="2500"/>
              </a:lnSpc>
            </a:pPr>
            <a:r>
              <a:rPr lang="en-US" altLang="zh-CN" sz="1600" dirty="0"/>
              <a:t>Dropout</a:t>
            </a:r>
            <a:r>
              <a:rPr lang="zh-CN" altLang="en-US" sz="1600" dirty="0"/>
              <a:t>：通过对神经元以一定概率进行丢弃达到正则化效果，通常认为是</a:t>
            </a:r>
            <a:r>
              <a:rPr lang="en-US" altLang="zh-CN" sz="1600" dirty="0"/>
              <a:t>Bagging</a:t>
            </a:r>
            <a:r>
              <a:rPr lang="zh-CN" altLang="en-US" sz="1600" dirty="0"/>
              <a:t>的一种近似。</a:t>
            </a:r>
            <a:endParaRPr lang="en-US" altLang="zh-CN" sz="1600" dirty="0"/>
          </a:p>
          <a:p>
            <a:pPr marL="457200" lvl="1" indent="0">
              <a:lnSpc>
                <a:spcPts val="2500"/>
              </a:lnSpc>
              <a:buNone/>
            </a:pPr>
            <a:r>
              <a:rPr lang="en-US" altLang="zh-CN" sz="2000" dirty="0"/>
              <a:t>	</a:t>
            </a:r>
            <a:endParaRPr lang="en-US" altLang="zh-CN" sz="1600" dirty="0"/>
          </a:p>
        </p:txBody>
      </p:sp>
      <p:sp>
        <p:nvSpPr>
          <p:cNvPr id="9" name="灯片编号占位符 5"/>
          <p:cNvSpPr>
            <a:spLocks noGrp="1"/>
          </p:cNvSpPr>
          <p:nvPr>
            <p:ph type="sldNum" sz="quarter" idx="12"/>
          </p:nvPr>
        </p:nvSpPr>
        <p:spPr/>
        <p:txBody>
          <a:bodyPr/>
          <a:lstStyle/>
          <a:p>
            <a:fld id="{16275B0F-5FD6-48EB-BC46-0AB463BC73A6}" type="slidenum">
              <a:rPr lang="en-US" altLang="zh-CN"/>
              <a:pPr/>
              <a:t>16</a:t>
            </a:fld>
            <a:endParaRPr lang="en-US" altLang="zh-CN"/>
          </a:p>
        </p:txBody>
      </p:sp>
    </p:spTree>
    <p:extLst>
      <p:ext uri="{BB962C8B-B14F-4D97-AF65-F5344CB8AC3E}">
        <p14:creationId xmlns:p14="http://schemas.microsoft.com/office/powerpoint/2010/main" val="2648131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dirty="0"/>
              <a:t>卷积神经网络 </a:t>
            </a:r>
            <a:r>
              <a:rPr lang="en-US" altLang="zh-CN" dirty="0"/>
              <a:t>(CNN)</a:t>
            </a:r>
            <a:endParaRPr lang="zh-CN" altLang="en-US" dirty="0"/>
          </a:p>
        </p:txBody>
      </p:sp>
      <mc:AlternateContent xmlns:mc="http://schemas.openxmlformats.org/markup-compatibility/2006">
        <mc:Choice xmlns:a14="http://schemas.microsoft.com/office/drawing/2010/main" Requires="a14">
          <p:sp>
            <p:nvSpPr>
              <p:cNvPr id="216067" name="Rectangle 3"/>
              <p:cNvSpPr>
                <a:spLocks noGrp="1" noChangeArrowheads="1"/>
              </p:cNvSpPr>
              <p:nvPr>
                <p:ph idx="1"/>
              </p:nvPr>
            </p:nvSpPr>
            <p:spPr>
              <a:xfrm>
                <a:off x="395536" y="1700808"/>
                <a:ext cx="7772400" cy="3617913"/>
              </a:xfrm>
            </p:spPr>
            <p:txBody>
              <a:bodyPr/>
              <a:lstStyle/>
              <a:p>
                <a:pPr>
                  <a:lnSpc>
                    <a:spcPts val="2500"/>
                  </a:lnSpc>
                </a:pPr>
                <a:r>
                  <a:rPr lang="zh-CN" altLang="en-US" sz="1600" dirty="0">
                    <a:latin typeface="+mn-ea"/>
                    <a:sym typeface="Wingdings" pitchFamily="2" charset="2"/>
                  </a:rPr>
                  <a:t>卷积神经网络 </a:t>
                </a:r>
                <a:r>
                  <a:rPr lang="en-US" altLang="zh-CN" sz="1600" dirty="0">
                    <a:latin typeface="+mn-ea"/>
                    <a:sym typeface="Wingdings" pitchFamily="2" charset="2"/>
                  </a:rPr>
                  <a:t>(CNN)</a:t>
                </a:r>
                <a:r>
                  <a:rPr lang="zh-CN" altLang="en-US" sz="1600" dirty="0">
                    <a:latin typeface="+mn-ea"/>
                    <a:sym typeface="Wingdings" pitchFamily="2" charset="2"/>
                  </a:rPr>
                  <a:t>：一种从矩阵表示数据中</a:t>
                </a:r>
                <a:r>
                  <a:rPr lang="zh-CN" altLang="en-US" sz="1600" dirty="0">
                    <a:solidFill>
                      <a:srgbClr val="0070C0"/>
                    </a:solidFill>
                    <a:latin typeface="+mn-ea"/>
                    <a:sym typeface="Wingdings" pitchFamily="2" charset="2"/>
                  </a:rPr>
                  <a:t>自动提取特征</a:t>
                </a:r>
                <a:r>
                  <a:rPr lang="zh-CN" altLang="en-US" sz="1600" dirty="0">
                    <a:latin typeface="+mn-ea"/>
                    <a:sym typeface="Wingdings" pitchFamily="2" charset="2"/>
                  </a:rPr>
                  <a:t>的技术。用来专门处理具有类似网络结构数据的神经网络；卷积网络至少有一层的结构使用了卷积运算。</a:t>
                </a:r>
                <a:endParaRPr lang="en-US" altLang="zh-CN" sz="1600" dirty="0">
                  <a:latin typeface="+mn-ea"/>
                  <a:sym typeface="Wingdings" pitchFamily="2" charset="2"/>
                </a:endParaRPr>
              </a:p>
              <a:p>
                <a:pPr>
                  <a:lnSpc>
                    <a:spcPts val="2500"/>
                  </a:lnSpc>
                </a:pPr>
                <a:r>
                  <a:rPr lang="zh-CN" altLang="en-US" sz="2000" dirty="0">
                    <a:latin typeface="+mn-ea"/>
                    <a:sym typeface="Wingdings" pitchFamily="2" charset="2"/>
                  </a:rPr>
                  <a:t>卷积运算：</a:t>
                </a:r>
                <a:endParaRPr lang="en-US" altLang="zh-CN" sz="2000" dirty="0">
                  <a:latin typeface="+mn-ea"/>
                  <a:sym typeface="Wingdings" pitchFamily="2" charset="2"/>
                </a:endParaRPr>
              </a:p>
              <a:p>
                <a:pPr>
                  <a:lnSpc>
                    <a:spcPts val="2500"/>
                  </a:lnSpc>
                </a:pPr>
                <a:endParaRPr lang="en-US" altLang="zh-CN" sz="2000" dirty="0">
                  <a:latin typeface="+mn-ea"/>
                  <a:sym typeface="Wingdings" pitchFamily="2" charset="2"/>
                </a:endParaRPr>
              </a:p>
              <a:p>
                <a:pPr marL="0" indent="0" algn="ctr">
                  <a:lnSpc>
                    <a:spcPts val="2500"/>
                  </a:lnSpc>
                  <a:buNone/>
                </a:pPr>
                <a:r>
                  <a:rPr lang="en-US" altLang="zh-CN" sz="2000" dirty="0">
                    <a:latin typeface="+mn-ea"/>
                    <a:sym typeface="Wingdings" pitchFamily="2" charset="2"/>
                  </a:rPr>
                  <a:t>	</a:t>
                </a:r>
                <a14:m>
                  <m:oMath xmlns:m="http://schemas.openxmlformats.org/officeDocument/2006/math">
                    <m:r>
                      <a:rPr lang="en-US" altLang="zh-CN" sz="2000" b="0" i="1" smtClean="0">
                        <a:latin typeface="+mn-ea"/>
                        <a:sym typeface="Wingdings" pitchFamily="2" charset="2"/>
                      </a:rPr>
                      <m:t>𝑆</m:t>
                    </m:r>
                    <m:d>
                      <m:dPr>
                        <m:ctrlPr>
                          <a:rPr lang="en-US" altLang="zh-CN" sz="2000" b="0" i="1" smtClean="0">
                            <a:latin typeface="+mn-ea"/>
                            <a:sym typeface="Wingdings" pitchFamily="2" charset="2"/>
                          </a:rPr>
                        </m:ctrlPr>
                      </m:dPr>
                      <m:e>
                        <m:r>
                          <a:rPr lang="en-US" altLang="zh-CN" sz="2000" b="0" i="1" smtClean="0">
                            <a:latin typeface="+mn-ea"/>
                            <a:sym typeface="Wingdings" pitchFamily="2" charset="2"/>
                          </a:rPr>
                          <m:t>𝑖</m:t>
                        </m:r>
                        <m:r>
                          <a:rPr lang="en-US" altLang="zh-CN" sz="2000" b="0" i="1" smtClean="0">
                            <a:latin typeface="+mn-ea"/>
                            <a:sym typeface="Wingdings" pitchFamily="2" charset="2"/>
                          </a:rPr>
                          <m:t>,</m:t>
                        </m:r>
                        <m:r>
                          <a:rPr lang="en-US" altLang="zh-CN" sz="2000" b="0" i="1" smtClean="0">
                            <a:latin typeface="+mn-ea"/>
                            <a:sym typeface="Wingdings" pitchFamily="2" charset="2"/>
                          </a:rPr>
                          <m:t>𝑗</m:t>
                        </m:r>
                      </m:e>
                    </m:d>
                    <m:r>
                      <a:rPr lang="en-US" altLang="zh-CN" sz="2000" b="0" i="1" smtClean="0">
                        <a:latin typeface="+mn-ea"/>
                        <a:sym typeface="Wingdings" pitchFamily="2" charset="2"/>
                      </a:rPr>
                      <m:t>=</m:t>
                    </m:r>
                    <m:d>
                      <m:dPr>
                        <m:ctrlPr>
                          <a:rPr lang="en-US" altLang="zh-CN" sz="2000" b="0" i="1" smtClean="0">
                            <a:latin typeface="+mn-ea"/>
                            <a:sym typeface="Wingdings" pitchFamily="2" charset="2"/>
                          </a:rPr>
                        </m:ctrlPr>
                      </m:dPr>
                      <m:e>
                        <m:r>
                          <a:rPr lang="en-US" altLang="zh-CN" sz="2000" b="0" i="1" smtClean="0">
                            <a:latin typeface="+mn-ea"/>
                            <a:sym typeface="Wingdings" pitchFamily="2" charset="2"/>
                          </a:rPr>
                          <m:t>𝐾</m:t>
                        </m:r>
                        <m:r>
                          <a:rPr lang="en-US" altLang="zh-CN" sz="2000" b="0" i="1" smtClean="0">
                            <a:latin typeface="+mn-ea"/>
                            <a:sym typeface="Wingdings" pitchFamily="2" charset="2"/>
                          </a:rPr>
                          <m:t>∗</m:t>
                        </m:r>
                        <m:r>
                          <a:rPr lang="en-US" altLang="zh-CN" sz="2000" b="0" i="1" smtClean="0">
                            <a:latin typeface="+mn-ea"/>
                            <a:sym typeface="Wingdings" pitchFamily="2" charset="2"/>
                          </a:rPr>
                          <m:t>𝐼</m:t>
                        </m:r>
                      </m:e>
                    </m:d>
                    <m:d>
                      <m:dPr>
                        <m:ctrlPr>
                          <a:rPr lang="en-US" altLang="zh-CN" sz="2000" b="0" i="1" smtClean="0">
                            <a:latin typeface="+mn-ea"/>
                            <a:sym typeface="Wingdings" pitchFamily="2" charset="2"/>
                          </a:rPr>
                        </m:ctrlPr>
                      </m:dPr>
                      <m:e>
                        <m:r>
                          <a:rPr lang="en-US" altLang="zh-CN" sz="2000" b="0" i="1" smtClean="0">
                            <a:latin typeface="+mn-ea"/>
                            <a:sym typeface="Wingdings" pitchFamily="2" charset="2"/>
                          </a:rPr>
                          <m:t>𝑖</m:t>
                        </m:r>
                        <m:r>
                          <a:rPr lang="en-US" altLang="zh-CN" sz="2000" b="0" i="1" smtClean="0">
                            <a:latin typeface="+mn-ea"/>
                            <a:sym typeface="Wingdings" pitchFamily="2" charset="2"/>
                          </a:rPr>
                          <m:t>,</m:t>
                        </m:r>
                        <m:r>
                          <a:rPr lang="en-US" altLang="zh-CN" sz="2000" b="0" i="1" smtClean="0">
                            <a:latin typeface="+mn-ea"/>
                            <a:sym typeface="Wingdings" pitchFamily="2" charset="2"/>
                          </a:rPr>
                          <m:t>𝑗</m:t>
                        </m:r>
                      </m:e>
                    </m:d>
                    <m:r>
                      <a:rPr lang="en-US" altLang="zh-CN" sz="2000" b="0" i="1" smtClean="0">
                        <a:latin typeface="+mn-ea"/>
                        <a:sym typeface="Wingdings" pitchFamily="2" charset="2"/>
                      </a:rPr>
                      <m:t>=</m:t>
                    </m:r>
                    <m:nary>
                      <m:naryPr>
                        <m:chr m:val="∑"/>
                        <m:supHide m:val="on"/>
                        <m:ctrlPr>
                          <a:rPr lang="en-US" altLang="zh-CN" sz="2000" b="0" i="1" smtClean="0">
                            <a:latin typeface="+mn-ea"/>
                            <a:sym typeface="Wingdings" pitchFamily="2" charset="2"/>
                          </a:rPr>
                        </m:ctrlPr>
                      </m:naryPr>
                      <m:sub>
                        <m:r>
                          <m:rPr>
                            <m:brk m:alnAt="7"/>
                          </m:rPr>
                          <a:rPr lang="en-US" altLang="zh-CN" sz="2000" b="0" i="1" smtClean="0">
                            <a:latin typeface="+mn-ea"/>
                            <a:sym typeface="Wingdings" pitchFamily="2" charset="2"/>
                          </a:rPr>
                          <m:t>𝑚</m:t>
                        </m:r>
                      </m:sub>
                      <m:sup/>
                      <m:e>
                        <m:nary>
                          <m:naryPr>
                            <m:chr m:val="∑"/>
                            <m:supHide m:val="on"/>
                            <m:ctrlPr>
                              <a:rPr lang="en-US" altLang="zh-CN" sz="2000" b="0" i="1" smtClean="0">
                                <a:latin typeface="+mn-ea"/>
                                <a:sym typeface="Wingdings" pitchFamily="2" charset="2"/>
                              </a:rPr>
                            </m:ctrlPr>
                          </m:naryPr>
                          <m:sub>
                            <m:r>
                              <m:rPr>
                                <m:brk m:alnAt="7"/>
                              </m:rPr>
                              <a:rPr lang="en-US" altLang="zh-CN" sz="2000" b="0" i="1" smtClean="0">
                                <a:latin typeface="+mn-ea"/>
                                <a:sym typeface="Wingdings" pitchFamily="2" charset="2"/>
                              </a:rPr>
                              <m:t>𝑛</m:t>
                            </m:r>
                          </m:sub>
                          <m:sup/>
                          <m:e>
                            <m:r>
                              <a:rPr lang="en-US" altLang="zh-CN" sz="2000" b="0" i="1" smtClean="0">
                                <a:latin typeface="+mn-ea"/>
                                <a:sym typeface="Wingdings" pitchFamily="2" charset="2"/>
                              </a:rPr>
                              <m:t>𝐼</m:t>
                            </m:r>
                            <m:d>
                              <m:dPr>
                                <m:ctrlPr>
                                  <a:rPr lang="en-US" altLang="zh-CN" sz="2000" b="0" i="1" smtClean="0">
                                    <a:latin typeface="+mn-ea"/>
                                    <a:sym typeface="Wingdings" pitchFamily="2" charset="2"/>
                                  </a:rPr>
                                </m:ctrlPr>
                              </m:dPr>
                              <m:e>
                                <m:r>
                                  <a:rPr lang="en-US" altLang="zh-CN" sz="2000" b="0" i="1" smtClean="0">
                                    <a:latin typeface="+mn-ea"/>
                                    <a:sym typeface="Wingdings" pitchFamily="2" charset="2"/>
                                  </a:rPr>
                                  <m:t>𝑖</m:t>
                                </m:r>
                                <m:r>
                                  <a:rPr lang="en-US" altLang="zh-CN" sz="2000" b="0" i="1" smtClean="0">
                                    <a:latin typeface="+mn-ea"/>
                                    <a:sym typeface="Wingdings" pitchFamily="2" charset="2"/>
                                  </a:rPr>
                                  <m:t>−</m:t>
                                </m:r>
                                <m:r>
                                  <a:rPr lang="en-US" altLang="zh-CN" sz="2000" b="0" i="1" smtClean="0">
                                    <a:latin typeface="+mn-ea"/>
                                    <a:sym typeface="Wingdings" pitchFamily="2" charset="2"/>
                                  </a:rPr>
                                  <m:t>𝑚</m:t>
                                </m:r>
                                <m:r>
                                  <a:rPr lang="en-US" altLang="zh-CN" sz="2000" b="0" i="1" smtClean="0">
                                    <a:latin typeface="+mn-ea"/>
                                    <a:sym typeface="Wingdings" pitchFamily="2" charset="2"/>
                                  </a:rPr>
                                  <m:t>,</m:t>
                                </m:r>
                                <m:r>
                                  <a:rPr lang="en-US" altLang="zh-CN" sz="2000" b="0" i="1" smtClean="0">
                                    <a:latin typeface="+mn-ea"/>
                                    <a:sym typeface="Wingdings" pitchFamily="2" charset="2"/>
                                  </a:rPr>
                                  <m:t>𝑗</m:t>
                                </m:r>
                                <m:r>
                                  <a:rPr lang="en-US" altLang="zh-CN" sz="2000" b="0" i="1" smtClean="0">
                                    <a:latin typeface="+mn-ea"/>
                                    <a:sym typeface="Wingdings" pitchFamily="2" charset="2"/>
                                  </a:rPr>
                                  <m:t>−</m:t>
                                </m:r>
                                <m:r>
                                  <a:rPr lang="en-US" altLang="zh-CN" sz="2000" b="0" i="1" smtClean="0">
                                    <a:latin typeface="+mn-ea"/>
                                    <a:sym typeface="Wingdings" pitchFamily="2" charset="2"/>
                                  </a:rPr>
                                  <m:t>𝑛</m:t>
                                </m:r>
                              </m:e>
                            </m:d>
                            <m:r>
                              <a:rPr lang="en-US" altLang="zh-CN" sz="2000" b="0" i="1" smtClean="0">
                                <a:latin typeface="+mn-ea"/>
                                <a:sym typeface="Wingdings" pitchFamily="2" charset="2"/>
                              </a:rPr>
                              <m:t>𝐾</m:t>
                            </m:r>
                            <m:r>
                              <a:rPr lang="en-US" altLang="zh-CN" sz="2000" b="0" i="1" smtClean="0">
                                <a:latin typeface="+mn-ea"/>
                                <a:sym typeface="Wingdings" pitchFamily="2" charset="2"/>
                              </a:rPr>
                              <m:t>(</m:t>
                            </m:r>
                            <m:r>
                              <a:rPr lang="en-US" altLang="zh-CN" sz="2000" b="0" i="1" smtClean="0">
                                <a:latin typeface="+mn-ea"/>
                                <a:sym typeface="Wingdings" pitchFamily="2" charset="2"/>
                              </a:rPr>
                              <m:t>𝑚</m:t>
                            </m:r>
                            <m:r>
                              <a:rPr lang="en-US" altLang="zh-CN" sz="2000" b="0" i="1" smtClean="0">
                                <a:latin typeface="+mn-ea"/>
                                <a:sym typeface="Wingdings" pitchFamily="2" charset="2"/>
                              </a:rPr>
                              <m:t>,</m:t>
                            </m:r>
                            <m:r>
                              <a:rPr lang="en-US" altLang="zh-CN" sz="2000" b="0" i="1" smtClean="0">
                                <a:latin typeface="+mn-ea"/>
                                <a:sym typeface="Wingdings" pitchFamily="2" charset="2"/>
                              </a:rPr>
                              <m:t>𝑛</m:t>
                            </m:r>
                            <m:r>
                              <a:rPr lang="en-US" altLang="zh-CN" sz="2000" b="0" i="1" smtClean="0">
                                <a:latin typeface="+mn-ea"/>
                                <a:sym typeface="Wingdings" pitchFamily="2" charset="2"/>
                              </a:rPr>
                              <m:t>)</m:t>
                            </m:r>
                          </m:e>
                        </m:nary>
                      </m:e>
                    </m:nary>
                  </m:oMath>
                </a14:m>
                <a:endParaRPr lang="en-US" altLang="zh-CN" sz="2000" dirty="0">
                  <a:latin typeface="+mn-ea"/>
                  <a:sym typeface="Wingdings" pitchFamily="2" charset="2"/>
                </a:endParaRPr>
              </a:p>
              <a:p>
                <a:pPr marL="0" indent="0" algn="ctr">
                  <a:lnSpc>
                    <a:spcPts val="2500"/>
                  </a:lnSpc>
                  <a:buNone/>
                </a:pPr>
                <a:endParaRPr lang="en-US" altLang="zh-CN" sz="2000" dirty="0">
                  <a:latin typeface="+mn-ea"/>
                  <a:sym typeface="Wingdings" pitchFamily="2" charset="2"/>
                </a:endParaRPr>
              </a:p>
              <a:p>
                <a:pPr marL="0" indent="0">
                  <a:lnSpc>
                    <a:spcPts val="2500"/>
                  </a:lnSpc>
                  <a:buNone/>
                </a:pPr>
                <a:r>
                  <a:rPr lang="en-US" altLang="zh-CN" sz="2000" dirty="0">
                    <a:latin typeface="+mn-ea"/>
                    <a:sym typeface="Wingdings" pitchFamily="2" charset="2"/>
                  </a:rPr>
                  <a:t>	   </a:t>
                </a:r>
                <a:r>
                  <a:rPr lang="zh-CN" altLang="en-US" sz="1600" dirty="0">
                    <a:latin typeface="+mn-ea"/>
                    <a:sym typeface="Wingdings" pitchFamily="2" charset="2"/>
                  </a:rPr>
                  <a:t>其中 </a:t>
                </a:r>
                <a14:m>
                  <m:oMath xmlns:m="http://schemas.openxmlformats.org/officeDocument/2006/math">
                    <m:r>
                      <a:rPr lang="en-US" altLang="zh-CN" sz="1600">
                        <a:latin typeface="+mn-ea"/>
                        <a:sym typeface="Wingdings" pitchFamily="2" charset="2"/>
                      </a:rPr>
                      <m:t>𝐼</m:t>
                    </m:r>
                  </m:oMath>
                </a14:m>
                <a:r>
                  <a:rPr lang="zh-CN" altLang="en-US" sz="1600" dirty="0">
                    <a:latin typeface="+mn-ea"/>
                    <a:sym typeface="Wingdings" pitchFamily="2" charset="2"/>
                  </a:rPr>
                  <a:t> 为二维输入，</a:t>
                </a:r>
                <a:r>
                  <a:rPr lang="en-US" altLang="zh-CN" sz="1600" dirty="0">
                    <a:latin typeface="+mn-ea"/>
                    <a:sym typeface="Wingdings" pitchFamily="2" charset="2"/>
                  </a:rPr>
                  <a:t> </a:t>
                </a:r>
                <a14:m>
                  <m:oMath xmlns:m="http://schemas.openxmlformats.org/officeDocument/2006/math">
                    <m:r>
                      <a:rPr lang="zh-CN" altLang="en-US" sz="1600" dirty="0">
                        <a:latin typeface="+mn-ea"/>
                        <a:sym typeface="Wingdings" pitchFamily="2" charset="2"/>
                      </a:rPr>
                      <m:t>对应的卷积核</m:t>
                    </m:r>
                    <m:r>
                      <a:rPr lang="en-US" altLang="zh-CN" sz="1600" dirty="0">
                        <a:latin typeface="+mn-ea"/>
                        <a:sym typeface="Wingdings" pitchFamily="2" charset="2"/>
                      </a:rPr>
                      <m:t> </m:t>
                    </m:r>
                    <m:r>
                      <a:rPr lang="en-US" altLang="zh-CN" sz="1600">
                        <a:latin typeface="+mn-ea"/>
                        <a:sym typeface="Wingdings" pitchFamily="2" charset="2"/>
                      </a:rPr>
                      <m:t>𝐾</m:t>
                    </m:r>
                    <m:r>
                      <a:rPr lang="en-US" altLang="zh-CN" sz="1600">
                        <a:latin typeface="+mn-ea"/>
                        <a:sym typeface="Wingdings" pitchFamily="2" charset="2"/>
                      </a:rPr>
                      <m:t> </m:t>
                    </m:r>
                    <m:r>
                      <a:rPr lang="zh-CN" altLang="en-US" sz="1600">
                        <a:latin typeface="+mn-ea"/>
                        <a:sym typeface="Wingdings" pitchFamily="2" charset="2"/>
                      </a:rPr>
                      <m:t>也为</m:t>
                    </m:r>
                  </m:oMath>
                </a14:m>
                <a:r>
                  <a:rPr lang="zh-CN" altLang="en-US" sz="1600" dirty="0">
                    <a:latin typeface="+mn-ea"/>
                    <a:sym typeface="Wingdings" pitchFamily="2" charset="2"/>
                  </a:rPr>
                  <a:t>二维；对于高维输入，计算类似。</a:t>
                </a:r>
                <a:endParaRPr lang="en-US" altLang="zh-CN" sz="2000" dirty="0">
                  <a:latin typeface="+mn-ea"/>
                  <a:sym typeface="Wingdings" pitchFamily="2" charset="2"/>
                </a:endParaRPr>
              </a:p>
              <a:p>
                <a:pPr>
                  <a:lnSpc>
                    <a:spcPts val="2500"/>
                  </a:lnSpc>
                </a:pPr>
                <a:r>
                  <a:rPr lang="zh-CN" altLang="en-US" sz="2000" dirty="0">
                    <a:latin typeface="+mn-ea"/>
                    <a:sym typeface="Wingdings" pitchFamily="2" charset="2"/>
                  </a:rPr>
                  <a:t>卷积网络的特点</a:t>
                </a:r>
                <a:r>
                  <a:rPr lang="en-US" altLang="zh-CN" sz="2000" dirty="0">
                    <a:latin typeface="+mn-ea"/>
                    <a:sym typeface="Wingdings" pitchFamily="2" charset="2"/>
                  </a:rPr>
                  <a:t>:</a:t>
                </a:r>
              </a:p>
              <a:p>
                <a:pPr lvl="1">
                  <a:lnSpc>
                    <a:spcPts val="2500"/>
                  </a:lnSpc>
                </a:pPr>
                <a:r>
                  <a:rPr lang="zh-CN" altLang="en-US" sz="1600" dirty="0">
                    <a:latin typeface="+mn-ea"/>
                    <a:sym typeface="Wingdings" pitchFamily="2" charset="2"/>
                  </a:rPr>
                  <a:t>稀疏连接：卷积核的参数规模远小于输入的规模，可以用于探索一些小而有意义的特征；与全连接相比，稀疏连接减小了网络的参数规模。</a:t>
                </a:r>
                <a:endParaRPr lang="en-US" altLang="zh-CN" sz="1600" dirty="0">
                  <a:latin typeface="+mn-ea"/>
                  <a:sym typeface="Wingdings" pitchFamily="2" charset="2"/>
                </a:endParaRPr>
              </a:p>
              <a:p>
                <a:pPr lvl="1">
                  <a:lnSpc>
                    <a:spcPts val="2500"/>
                  </a:lnSpc>
                </a:pPr>
                <a:r>
                  <a:rPr lang="zh-CN" altLang="en-US" sz="1600" dirty="0">
                    <a:latin typeface="+mn-ea"/>
                    <a:sym typeface="Wingdings" pitchFamily="2" charset="2"/>
                  </a:rPr>
                  <a:t>参数共享：不同输入共享相同的参数，进一步减小了网络的参数规模。</a:t>
                </a:r>
                <a:endParaRPr lang="en-US" altLang="zh-CN" sz="1600" dirty="0">
                  <a:latin typeface="+mn-ea"/>
                  <a:sym typeface="Wingdings" pitchFamily="2" charset="2"/>
                </a:endParaRPr>
              </a:p>
              <a:p>
                <a:pPr>
                  <a:lnSpc>
                    <a:spcPts val="2500"/>
                  </a:lnSpc>
                </a:pPr>
                <a:endParaRPr lang="en-US" altLang="zh-CN" sz="2000" dirty="0">
                  <a:latin typeface="+mn-ea"/>
                  <a:sym typeface="Wingdings" pitchFamily="2" charset="2"/>
                </a:endParaRPr>
              </a:p>
              <a:p>
                <a:pPr>
                  <a:lnSpc>
                    <a:spcPct val="90000"/>
                  </a:lnSpc>
                </a:pPr>
                <a:endParaRPr lang="en-US" altLang="zh-CN" sz="2400" dirty="0">
                  <a:latin typeface="+mn-ea"/>
                  <a:sym typeface="Wingdings" pitchFamily="2" charset="2"/>
                </a:endParaRPr>
              </a:p>
              <a:p>
                <a:pPr marL="0" indent="0">
                  <a:lnSpc>
                    <a:spcPct val="90000"/>
                  </a:lnSpc>
                  <a:buNone/>
                </a:pPr>
                <a:r>
                  <a:rPr lang="en-US" altLang="zh-CN" sz="2400" dirty="0">
                    <a:latin typeface="+mn-ea"/>
                    <a:sym typeface="Wingdings" pitchFamily="2" charset="2"/>
                  </a:rPr>
                  <a:t>	</a:t>
                </a:r>
              </a:p>
              <a:p>
                <a:pPr marL="0" indent="0">
                  <a:lnSpc>
                    <a:spcPct val="90000"/>
                  </a:lnSpc>
                  <a:buNone/>
                </a:pPr>
                <a:endParaRPr lang="en-US" altLang="zh-CN" sz="2400" dirty="0">
                  <a:latin typeface="+mn-ea"/>
                  <a:sym typeface="Wingdings" pitchFamily="2" charset="2"/>
                </a:endParaRPr>
              </a:p>
              <a:p>
                <a:pPr marL="0" indent="0">
                  <a:lnSpc>
                    <a:spcPct val="90000"/>
                  </a:lnSpc>
                  <a:buNone/>
                </a:pPr>
                <a:endParaRPr lang="en-US" altLang="zh-CN" sz="2400" dirty="0">
                  <a:latin typeface="+mn-ea"/>
                  <a:sym typeface="Wingdings" pitchFamily="2" charset="2"/>
                </a:endParaRPr>
              </a:p>
              <a:p>
                <a:pPr marL="0" indent="0">
                  <a:lnSpc>
                    <a:spcPct val="90000"/>
                  </a:lnSpc>
                  <a:buNone/>
                </a:pPr>
                <a:endParaRPr lang="en-US" altLang="zh-CN" sz="2400" dirty="0">
                  <a:latin typeface="+mn-ea"/>
                  <a:sym typeface="Wingdings" pitchFamily="2" charset="2"/>
                </a:endParaRPr>
              </a:p>
              <a:p>
                <a:pPr marL="0" indent="0">
                  <a:lnSpc>
                    <a:spcPct val="90000"/>
                  </a:lnSpc>
                  <a:buNone/>
                </a:pPr>
                <a:endParaRPr lang="en-US" altLang="zh-CN" sz="2400" dirty="0">
                  <a:latin typeface="+mn-ea"/>
                  <a:sym typeface="Wingdings" pitchFamily="2" charset="2"/>
                </a:endParaRPr>
              </a:p>
              <a:p>
                <a:pPr marL="0" indent="0">
                  <a:lnSpc>
                    <a:spcPct val="90000"/>
                  </a:lnSpc>
                  <a:buNone/>
                </a:pPr>
                <a:endParaRPr lang="en-US" altLang="zh-CN" sz="2400" dirty="0">
                  <a:latin typeface="+mn-ea"/>
                  <a:sym typeface="Wingdings" pitchFamily="2" charset="2"/>
                </a:endParaRPr>
              </a:p>
              <a:p>
                <a:pPr marL="0" indent="0">
                  <a:lnSpc>
                    <a:spcPct val="90000"/>
                  </a:lnSpc>
                  <a:buNone/>
                </a:pPr>
                <a:endParaRPr lang="en-US" altLang="zh-CN" sz="2400" dirty="0">
                  <a:latin typeface="+mn-ea"/>
                  <a:sym typeface="Wingdings" pitchFamily="2" charset="2"/>
                </a:endParaRPr>
              </a:p>
              <a:p>
                <a:pPr marL="0" indent="0">
                  <a:lnSpc>
                    <a:spcPct val="90000"/>
                  </a:lnSpc>
                  <a:buNone/>
                </a:pPr>
                <a:endParaRPr lang="zh-CN" altLang="en-US" sz="1800" dirty="0">
                  <a:latin typeface="+mn-ea"/>
                  <a:sym typeface="Wingdings" pitchFamily="2" charset="2"/>
                </a:endParaRPr>
              </a:p>
            </p:txBody>
          </p:sp>
        </mc:Choice>
        <mc:Fallback>
          <p:sp>
            <p:nvSpPr>
              <p:cNvPr id="216067" name="Rectangle 3"/>
              <p:cNvSpPr>
                <a:spLocks noGrp="1" noRot="1" noChangeAspect="1" noMove="1" noResize="1" noEditPoints="1" noAdjustHandles="1" noChangeArrowheads="1" noChangeShapeType="1" noTextEdit="1"/>
              </p:cNvSpPr>
              <p:nvPr>
                <p:ph idx="1"/>
              </p:nvPr>
            </p:nvSpPr>
            <p:spPr>
              <a:xfrm>
                <a:off x="395536" y="1700808"/>
                <a:ext cx="7772400" cy="3617913"/>
              </a:xfrm>
              <a:blipFill>
                <a:blip r:embed="rId3"/>
                <a:stretch>
                  <a:fillRect l="-706" r="-392" b="-21754"/>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fld id="{4CE606EB-2B83-4074-9CFF-2950F0781313}" type="slidenum">
              <a:rPr lang="en-US" altLang="zh-CN"/>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dirty="0"/>
              <a:t>卷积神经网络 </a:t>
            </a:r>
            <a:r>
              <a:rPr lang="en-US" altLang="zh-CN" dirty="0"/>
              <a:t>(CNN)</a:t>
            </a:r>
            <a:endParaRPr lang="zh-CN" altLang="en-US" dirty="0"/>
          </a:p>
        </p:txBody>
      </p:sp>
      <p:sp>
        <p:nvSpPr>
          <p:cNvPr id="216067" name="Rectangle 3"/>
          <p:cNvSpPr>
            <a:spLocks noGrp="1" noChangeArrowheads="1"/>
          </p:cNvSpPr>
          <p:nvPr>
            <p:ph idx="1"/>
          </p:nvPr>
        </p:nvSpPr>
        <p:spPr>
          <a:xfrm>
            <a:off x="395536" y="1700808"/>
            <a:ext cx="7772400" cy="3617913"/>
          </a:xfrm>
        </p:spPr>
        <p:txBody>
          <a:bodyPr/>
          <a:lstStyle/>
          <a:p>
            <a:pPr>
              <a:lnSpc>
                <a:spcPct val="90000"/>
              </a:lnSpc>
            </a:pPr>
            <a:endParaRPr lang="en-US" altLang="zh-CN" sz="2000" dirty="0">
              <a:sym typeface="Wingdings" pitchFamily="2" charset="2"/>
            </a:endParaRPr>
          </a:p>
          <a:p>
            <a:pPr>
              <a:lnSpc>
                <a:spcPct val="90000"/>
              </a:lnSpc>
            </a:pPr>
            <a:r>
              <a:rPr lang="zh-CN" altLang="en-US" sz="2000" dirty="0">
                <a:sym typeface="Wingdings" pitchFamily="2" charset="2"/>
              </a:rPr>
              <a:t>卷积图解</a:t>
            </a:r>
            <a:endParaRPr lang="en-US" altLang="zh-CN" sz="2000" dirty="0">
              <a:sym typeface="Wingdings" pitchFamily="2" charset="2"/>
            </a:endParaRPr>
          </a:p>
          <a:p>
            <a:pPr>
              <a:lnSpc>
                <a:spcPct val="90000"/>
              </a:lnSpc>
            </a:pPr>
            <a:endParaRPr lang="en-US" altLang="zh-CN" sz="2400" dirty="0">
              <a:sym typeface="Wingdings" pitchFamily="2" charset="2"/>
            </a:endParaRPr>
          </a:p>
          <a:p>
            <a:pPr marL="0" indent="0">
              <a:lnSpc>
                <a:spcPct val="90000"/>
              </a:lnSpc>
              <a:buNone/>
            </a:pPr>
            <a:r>
              <a:rPr lang="en-US" altLang="zh-CN" sz="2400" dirty="0">
                <a:sym typeface="Wingdings" pitchFamily="2" charset="2"/>
              </a:rPr>
              <a:t>	</a:t>
            </a: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r>
              <a:rPr lang="en-US" altLang="zh-CN" sz="2400" dirty="0">
                <a:sym typeface="Wingdings" pitchFamily="2" charset="2"/>
              </a:rPr>
              <a:t>         </a:t>
            </a:r>
            <a:r>
              <a:rPr lang="zh-CN" altLang="en-US" sz="1800" dirty="0">
                <a:sym typeface="Wingdings" pitchFamily="2" charset="2"/>
              </a:rPr>
              <a:t>输入：</a:t>
            </a:r>
            <a:r>
              <a:rPr lang="en-US" altLang="zh-CN" sz="1800" dirty="0">
                <a:sym typeface="Wingdings" pitchFamily="2" charset="2"/>
              </a:rPr>
              <a:t>32x32x3</a:t>
            </a:r>
            <a:r>
              <a:rPr lang="zh-CN" altLang="en-US" sz="1800" dirty="0">
                <a:sym typeface="Wingdings" pitchFamily="2" charset="2"/>
              </a:rPr>
              <a:t>；卷积核：</a:t>
            </a:r>
            <a:r>
              <a:rPr lang="en-US" altLang="zh-CN" sz="1800" dirty="0">
                <a:sym typeface="Wingdings" pitchFamily="2" charset="2"/>
              </a:rPr>
              <a:t>5x5x3</a:t>
            </a:r>
            <a:r>
              <a:rPr lang="zh-CN" altLang="en-US" sz="1800" dirty="0">
                <a:sym typeface="Wingdings" pitchFamily="2" charset="2"/>
              </a:rPr>
              <a:t>，</a:t>
            </a:r>
            <a:r>
              <a:rPr lang="en-US" altLang="zh-CN" sz="1800" dirty="0">
                <a:sym typeface="Wingdings" pitchFamily="2" charset="2"/>
              </a:rPr>
              <a:t>1</a:t>
            </a:r>
            <a:r>
              <a:rPr lang="zh-CN" altLang="en-US" sz="1800" dirty="0">
                <a:sym typeface="Wingdings" pitchFamily="2" charset="2"/>
              </a:rPr>
              <a:t>个；输出：</a:t>
            </a:r>
            <a:r>
              <a:rPr lang="en-US" altLang="zh-CN" sz="1800" dirty="0">
                <a:sym typeface="Wingdings" pitchFamily="2" charset="2"/>
              </a:rPr>
              <a:t>28x28x1</a:t>
            </a:r>
            <a:r>
              <a:rPr lang="zh-CN" altLang="en-US" sz="1800" dirty="0">
                <a:sym typeface="Wingdings" pitchFamily="2" charset="2"/>
              </a:rPr>
              <a:t>，步长：</a:t>
            </a:r>
            <a:r>
              <a:rPr lang="en-US" altLang="zh-CN" sz="1800" dirty="0">
                <a:sym typeface="Wingdings" pitchFamily="2" charset="2"/>
              </a:rPr>
              <a:t>1</a:t>
            </a:r>
            <a:endParaRPr lang="zh-CN" altLang="en-US" sz="1800" dirty="0">
              <a:sym typeface="Wingdings" pitchFamily="2" charset="2"/>
            </a:endParaRPr>
          </a:p>
        </p:txBody>
      </p:sp>
      <p:sp>
        <p:nvSpPr>
          <p:cNvPr id="6" name="灯片编号占位符 5"/>
          <p:cNvSpPr>
            <a:spLocks noGrp="1"/>
          </p:cNvSpPr>
          <p:nvPr>
            <p:ph type="sldNum" sz="quarter" idx="12"/>
          </p:nvPr>
        </p:nvSpPr>
        <p:spPr/>
        <p:txBody>
          <a:bodyPr/>
          <a:lstStyle/>
          <a:p>
            <a:fld id="{4CE606EB-2B83-4074-9CFF-2950F0781313}" type="slidenum">
              <a:rPr lang="en-US" altLang="zh-CN"/>
              <a:pPr/>
              <a:t>18</a:t>
            </a:fld>
            <a:endParaRPr lang="en-US" altLang="zh-CN"/>
          </a:p>
        </p:txBody>
      </p:sp>
      <p:pic>
        <p:nvPicPr>
          <p:cNvPr id="3" name="图片 2">
            <a:extLst>
              <a:ext uri="{FF2B5EF4-FFF2-40B4-BE49-F238E27FC236}">
                <a16:creationId xmlns:a16="http://schemas.microsoft.com/office/drawing/2014/main" id="{47B4084F-60E6-4FF5-907E-A948F0A303DB}"/>
              </a:ext>
            </a:extLst>
          </p:cNvPr>
          <p:cNvPicPr>
            <a:picLocks noChangeAspect="1"/>
          </p:cNvPicPr>
          <p:nvPr/>
        </p:nvPicPr>
        <p:blipFill>
          <a:blip r:embed="rId3"/>
          <a:stretch>
            <a:fillRect/>
          </a:stretch>
        </p:blipFill>
        <p:spPr>
          <a:xfrm>
            <a:off x="1979712" y="2708920"/>
            <a:ext cx="4781550" cy="2750815"/>
          </a:xfrm>
          <a:prstGeom prst="rect">
            <a:avLst/>
          </a:prstGeom>
        </p:spPr>
      </p:pic>
    </p:spTree>
    <p:extLst>
      <p:ext uri="{BB962C8B-B14F-4D97-AF65-F5344CB8AC3E}">
        <p14:creationId xmlns:p14="http://schemas.microsoft.com/office/powerpoint/2010/main" val="3574231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dirty="0"/>
              <a:t>卷积神经网络 </a:t>
            </a:r>
            <a:r>
              <a:rPr lang="en-US" altLang="zh-CN" dirty="0"/>
              <a:t>(CNN)</a:t>
            </a:r>
            <a:endParaRPr lang="zh-CN" altLang="en-US" dirty="0"/>
          </a:p>
        </p:txBody>
      </p:sp>
      <p:sp>
        <p:nvSpPr>
          <p:cNvPr id="216067" name="Rectangle 3"/>
          <p:cNvSpPr>
            <a:spLocks noGrp="1" noChangeArrowheads="1"/>
          </p:cNvSpPr>
          <p:nvPr>
            <p:ph idx="1"/>
          </p:nvPr>
        </p:nvSpPr>
        <p:spPr>
          <a:xfrm>
            <a:off x="395536" y="1700808"/>
            <a:ext cx="7772400" cy="3617913"/>
          </a:xfrm>
        </p:spPr>
        <p:txBody>
          <a:bodyPr/>
          <a:lstStyle/>
          <a:p>
            <a:pPr>
              <a:lnSpc>
                <a:spcPts val="2500"/>
              </a:lnSpc>
            </a:pPr>
            <a:r>
              <a:rPr lang="zh-CN" altLang="en-US" sz="2000" dirty="0">
                <a:sym typeface="Wingdings" pitchFamily="2" charset="2"/>
              </a:rPr>
              <a:t>池化</a:t>
            </a:r>
            <a:r>
              <a:rPr lang="en-US" altLang="zh-CN" sz="2000" dirty="0">
                <a:sym typeface="Wingdings" pitchFamily="2" charset="2"/>
              </a:rPr>
              <a:t>(Pooling)</a:t>
            </a:r>
            <a:r>
              <a:rPr lang="zh-CN" altLang="en-US" sz="2000" dirty="0">
                <a:sym typeface="Wingdings" pitchFamily="2" charset="2"/>
              </a:rPr>
              <a:t>：</a:t>
            </a:r>
            <a:r>
              <a:rPr lang="zh-CN" altLang="en-US" sz="1600" dirty="0">
                <a:sym typeface="Wingdings" pitchFamily="2" charset="2"/>
              </a:rPr>
              <a:t>池化的总体思想是使用某一位置的相邻输出的总体统计特征来代替网络在该位置的输出。</a:t>
            </a:r>
            <a:endParaRPr lang="en-US" altLang="zh-CN" sz="1600" dirty="0">
              <a:sym typeface="Wingdings" pitchFamily="2" charset="2"/>
            </a:endParaRPr>
          </a:p>
          <a:p>
            <a:pPr>
              <a:lnSpc>
                <a:spcPts val="2500"/>
              </a:lnSpc>
            </a:pPr>
            <a:endParaRPr lang="en-US" altLang="zh-CN" sz="1600" dirty="0">
              <a:sym typeface="Wingdings" pitchFamily="2" charset="2"/>
            </a:endParaRPr>
          </a:p>
          <a:p>
            <a:pPr lvl="1">
              <a:lnSpc>
                <a:spcPts val="2500"/>
              </a:lnSpc>
            </a:pPr>
            <a:endParaRPr lang="en-US" altLang="zh-CN" sz="1600" dirty="0">
              <a:sym typeface="Wingdings" pitchFamily="2" charset="2"/>
            </a:endParaRPr>
          </a:p>
          <a:p>
            <a:pPr>
              <a:lnSpc>
                <a:spcPts val="2500"/>
              </a:lnSpc>
            </a:pPr>
            <a:r>
              <a:rPr lang="zh-CN" altLang="en-US" sz="2000" dirty="0">
                <a:sym typeface="Wingdings" pitchFamily="2" charset="2"/>
              </a:rPr>
              <a:t>常见池化方式</a:t>
            </a:r>
            <a:r>
              <a:rPr lang="en-US" altLang="zh-CN" sz="2000" dirty="0">
                <a:sym typeface="Wingdings" pitchFamily="2" charset="2"/>
              </a:rPr>
              <a:t>: max-pooling, min-pooling, average-pooling, sum-pooling</a:t>
            </a:r>
            <a:r>
              <a:rPr lang="zh-CN" altLang="en-US" sz="2000" dirty="0">
                <a:sym typeface="Wingdings" pitchFamily="2" charset="2"/>
              </a:rPr>
              <a:t>。</a:t>
            </a: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r>
              <a:rPr lang="zh-CN" altLang="en-US" sz="2000" dirty="0">
                <a:sym typeface="Wingdings" pitchFamily="2" charset="2"/>
              </a:rPr>
              <a:t>以下用</a:t>
            </a:r>
            <a:r>
              <a:rPr lang="en-US" altLang="zh-CN" sz="2000" dirty="0">
                <a:sym typeface="Wingdings" pitchFamily="2" charset="2"/>
              </a:rPr>
              <a:t>max-pooling</a:t>
            </a:r>
            <a:r>
              <a:rPr lang="zh-CN" altLang="en-US" sz="2000" dirty="0">
                <a:sym typeface="Wingdings" pitchFamily="2" charset="2"/>
              </a:rPr>
              <a:t>举例</a:t>
            </a:r>
            <a:endParaRPr lang="en-US" altLang="zh-CN" sz="2000" dirty="0">
              <a:sym typeface="Wingdings" pitchFamily="2" charset="2"/>
            </a:endParaRPr>
          </a:p>
          <a:p>
            <a:pPr>
              <a:lnSpc>
                <a:spcPct val="90000"/>
              </a:lnSpc>
            </a:pPr>
            <a:endParaRPr lang="en-US" altLang="zh-CN" sz="2400" dirty="0">
              <a:sym typeface="Wingdings" pitchFamily="2" charset="2"/>
            </a:endParaRPr>
          </a:p>
          <a:p>
            <a:pPr marL="0" indent="0">
              <a:lnSpc>
                <a:spcPct val="90000"/>
              </a:lnSpc>
              <a:buNone/>
            </a:pPr>
            <a:r>
              <a:rPr lang="en-US" altLang="zh-CN" sz="2400" dirty="0">
                <a:sym typeface="Wingdings" pitchFamily="2" charset="2"/>
              </a:rPr>
              <a:t>	</a:t>
            </a: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zh-CN" altLang="en-US" sz="1800" dirty="0">
              <a:sym typeface="Wingdings" pitchFamily="2" charset="2"/>
            </a:endParaRPr>
          </a:p>
        </p:txBody>
      </p:sp>
      <p:sp>
        <p:nvSpPr>
          <p:cNvPr id="6" name="灯片编号占位符 5"/>
          <p:cNvSpPr>
            <a:spLocks noGrp="1"/>
          </p:cNvSpPr>
          <p:nvPr>
            <p:ph type="sldNum" sz="quarter" idx="12"/>
          </p:nvPr>
        </p:nvSpPr>
        <p:spPr/>
        <p:txBody>
          <a:bodyPr/>
          <a:lstStyle/>
          <a:p>
            <a:fld id="{4CE606EB-2B83-4074-9CFF-2950F0781313}" type="slidenum">
              <a:rPr lang="en-US" altLang="zh-CN"/>
              <a:pPr/>
              <a:t>19</a:t>
            </a:fld>
            <a:endParaRPr lang="en-US" altLang="zh-CN"/>
          </a:p>
        </p:txBody>
      </p:sp>
    </p:spTree>
    <p:extLst>
      <p:ext uri="{BB962C8B-B14F-4D97-AF65-F5344CB8AC3E}">
        <p14:creationId xmlns:p14="http://schemas.microsoft.com/office/powerpoint/2010/main" val="104060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336699"/>
                </a:solidFill>
                <a:latin typeface="Calibri" charset="0"/>
                <a:ea typeface="黑体" pitchFamily="49" charset="-122"/>
              </a:rPr>
              <a:t>上一讲回顾</a:t>
            </a:r>
            <a:r>
              <a:rPr lang="en-US" sz="3400" dirty="0">
                <a:solidFill>
                  <a:srgbClr val="336699"/>
                </a:solidFill>
                <a:latin typeface="Calibri" charset="0"/>
                <a:ea typeface="黑体" pitchFamily="49" charset="-122"/>
              </a:rPr>
              <a:t> </a:t>
            </a: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336699"/>
                </a:solidFill>
                <a:latin typeface="Calibri" charset="0"/>
                <a:ea typeface="黑体" pitchFamily="49" charset="-122"/>
              </a:rPr>
              <a:t>深度神经网络</a:t>
            </a:r>
            <a:r>
              <a:rPr lang="en-US" altLang="zh-CN" sz="3400" dirty="0">
                <a:solidFill>
                  <a:srgbClr val="336699"/>
                </a:solidFill>
                <a:latin typeface="Calibri" charset="0"/>
                <a:ea typeface="黑体" pitchFamily="49" charset="-122"/>
              </a:rPr>
              <a:t>(DNN)</a:t>
            </a:r>
            <a:r>
              <a:rPr lang="zh-CN" altLang="en-US" sz="3400" dirty="0">
                <a:solidFill>
                  <a:srgbClr val="336699"/>
                </a:solidFill>
                <a:latin typeface="Calibri" charset="0"/>
                <a:ea typeface="黑体" pitchFamily="49" charset="-122"/>
              </a:rPr>
              <a:t>基础</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336699"/>
                </a:solidFill>
                <a:latin typeface="Calibri" charset="0"/>
                <a:ea typeface="黑体" pitchFamily="49" charset="-122"/>
              </a:rPr>
              <a:t>词向量</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en-US" altLang="zh-CN" sz="3400" dirty="0">
                <a:solidFill>
                  <a:srgbClr val="336699"/>
                </a:solidFill>
                <a:latin typeface="Calibri" charset="0"/>
                <a:ea typeface="黑体" pitchFamily="49" charset="-122"/>
              </a:rPr>
              <a:t>Neural IR Model</a:t>
            </a:r>
            <a:endParaRPr lang="en-US" sz="3400" dirty="0">
              <a:solidFill>
                <a:srgbClr val="336699"/>
              </a:solidFill>
              <a:latin typeface="Calibri" charset="0"/>
              <a:ea typeface="黑体"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dirty="0"/>
              <a:t>卷积神经网络 </a:t>
            </a:r>
            <a:r>
              <a:rPr lang="en-US" altLang="zh-CN" dirty="0"/>
              <a:t>(CNN)</a:t>
            </a:r>
            <a:endParaRPr lang="zh-CN" altLang="en-US" dirty="0"/>
          </a:p>
        </p:txBody>
      </p:sp>
      <p:sp>
        <p:nvSpPr>
          <p:cNvPr id="216067" name="Rectangle 3"/>
          <p:cNvSpPr>
            <a:spLocks noGrp="1" noChangeArrowheads="1"/>
          </p:cNvSpPr>
          <p:nvPr>
            <p:ph idx="1"/>
          </p:nvPr>
        </p:nvSpPr>
        <p:spPr>
          <a:xfrm>
            <a:off x="395536" y="1700808"/>
            <a:ext cx="7772400" cy="3617913"/>
          </a:xfrm>
        </p:spPr>
        <p:txBody>
          <a:bodyPr/>
          <a:lstStyle/>
          <a:p>
            <a:pPr>
              <a:lnSpc>
                <a:spcPts val="2500"/>
              </a:lnSpc>
            </a:pPr>
            <a:r>
              <a:rPr lang="en-US" altLang="zh-CN" sz="2000" dirty="0">
                <a:sym typeface="Wingdings" pitchFamily="2" charset="2"/>
              </a:rPr>
              <a:t>Max-pooling</a:t>
            </a:r>
            <a:r>
              <a:rPr lang="zh-CN" altLang="en-US" sz="2000" dirty="0">
                <a:sym typeface="Wingdings" pitchFamily="2" charset="2"/>
              </a:rPr>
              <a:t>图解</a:t>
            </a:r>
            <a:endParaRPr lang="en-US" altLang="zh-CN" sz="2000" dirty="0">
              <a:sym typeface="Wingdings" pitchFamily="2" charset="2"/>
            </a:endParaRPr>
          </a:p>
          <a:p>
            <a:pPr>
              <a:lnSpc>
                <a:spcPts val="2500"/>
              </a:lnSpc>
            </a:pPr>
            <a:endParaRPr lang="en-US" altLang="zh-CN" sz="1600" dirty="0">
              <a:sym typeface="Wingdings" pitchFamily="2" charset="2"/>
            </a:endParaRPr>
          </a:p>
          <a:p>
            <a:pPr>
              <a:lnSpc>
                <a:spcPts val="2500"/>
              </a:lnSpc>
            </a:pPr>
            <a:endParaRPr lang="en-US" altLang="zh-CN" sz="2000" dirty="0">
              <a:sym typeface="Wingdings" pitchFamily="2" charset="2"/>
            </a:endParaRPr>
          </a:p>
          <a:p>
            <a:pPr>
              <a:lnSpc>
                <a:spcPct val="90000"/>
              </a:lnSpc>
            </a:pPr>
            <a:endParaRPr lang="en-US" altLang="zh-CN" sz="2000" dirty="0">
              <a:sym typeface="Wingdings" pitchFamily="2" charset="2"/>
            </a:endParaRPr>
          </a:p>
          <a:p>
            <a:pPr>
              <a:lnSpc>
                <a:spcPct val="90000"/>
              </a:lnSpc>
            </a:pPr>
            <a:endParaRPr lang="en-US" altLang="zh-CN" sz="2000" dirty="0">
              <a:sym typeface="Wingdings" pitchFamily="2" charset="2"/>
            </a:endParaRPr>
          </a:p>
          <a:p>
            <a:pPr>
              <a:lnSpc>
                <a:spcPct val="90000"/>
              </a:lnSpc>
            </a:pPr>
            <a:endParaRPr lang="en-US" altLang="zh-CN" sz="2000" dirty="0">
              <a:sym typeface="Wingdings" pitchFamily="2" charset="2"/>
            </a:endParaRPr>
          </a:p>
          <a:p>
            <a:pPr>
              <a:lnSpc>
                <a:spcPct val="90000"/>
              </a:lnSpc>
            </a:pPr>
            <a:endParaRPr lang="en-US" altLang="zh-CN" sz="2000" dirty="0">
              <a:sym typeface="Wingdings" pitchFamily="2" charset="2"/>
            </a:endParaRPr>
          </a:p>
          <a:p>
            <a:pPr>
              <a:lnSpc>
                <a:spcPct val="90000"/>
              </a:lnSpc>
            </a:pPr>
            <a:endParaRPr lang="en-US" altLang="zh-CN" sz="2000" dirty="0">
              <a:sym typeface="Wingdings" pitchFamily="2" charset="2"/>
            </a:endParaRPr>
          </a:p>
          <a:p>
            <a:pPr>
              <a:lnSpc>
                <a:spcPts val="2500"/>
              </a:lnSpc>
            </a:pPr>
            <a:r>
              <a:rPr lang="zh-CN" altLang="en-US" sz="2000" dirty="0">
                <a:sym typeface="Wingdings" pitchFamily="2" charset="2"/>
              </a:rPr>
              <a:t>卷积层的三个过程：</a:t>
            </a:r>
            <a:endParaRPr lang="en-US" altLang="zh-CN" sz="2000" dirty="0">
              <a:sym typeface="Wingdings" pitchFamily="2" charset="2"/>
            </a:endParaRPr>
          </a:p>
          <a:p>
            <a:pPr lvl="1">
              <a:lnSpc>
                <a:spcPts val="2500"/>
              </a:lnSpc>
            </a:pPr>
            <a:r>
              <a:rPr lang="zh-CN" altLang="en-US" sz="1600" dirty="0">
                <a:sym typeface="Wingdings" pitchFamily="2" charset="2"/>
              </a:rPr>
              <a:t>卷积：卷积核对输入的线性变换</a:t>
            </a:r>
            <a:endParaRPr lang="en-US" altLang="zh-CN" sz="1600" dirty="0">
              <a:sym typeface="Wingdings" pitchFamily="2" charset="2"/>
            </a:endParaRPr>
          </a:p>
          <a:p>
            <a:pPr lvl="1">
              <a:lnSpc>
                <a:spcPts val="2500"/>
              </a:lnSpc>
            </a:pPr>
            <a:r>
              <a:rPr lang="zh-CN" altLang="en-US" sz="1600" dirty="0">
                <a:sym typeface="Wingdings" pitchFamily="2" charset="2"/>
              </a:rPr>
              <a:t>激活：激活函数对卷积核输出的非线性变换</a:t>
            </a:r>
            <a:endParaRPr lang="en-US" altLang="zh-CN" sz="1600" dirty="0">
              <a:sym typeface="Wingdings" pitchFamily="2" charset="2"/>
            </a:endParaRPr>
          </a:p>
          <a:p>
            <a:pPr lvl="1">
              <a:lnSpc>
                <a:spcPts val="2500"/>
              </a:lnSpc>
            </a:pPr>
            <a:r>
              <a:rPr lang="zh-CN" altLang="en-US" sz="1600" dirty="0">
                <a:sym typeface="Wingdings" pitchFamily="2" charset="2"/>
              </a:rPr>
              <a:t>池化：对激活输出进行进一步调整</a:t>
            </a:r>
            <a:endParaRPr lang="en-US" altLang="zh-CN" sz="1600" dirty="0">
              <a:sym typeface="Wingdings" pitchFamily="2" charset="2"/>
            </a:endParaRPr>
          </a:p>
          <a:p>
            <a:pPr>
              <a:lnSpc>
                <a:spcPts val="2500"/>
              </a:lnSpc>
            </a:pPr>
            <a:r>
              <a:rPr lang="zh-CN" altLang="en-US" sz="2000" dirty="0">
                <a:sym typeface="Wingdings" pitchFamily="2" charset="2"/>
              </a:rPr>
              <a:t>两个参数：</a:t>
            </a:r>
            <a:r>
              <a:rPr lang="en-US" altLang="zh-CN" sz="2000" dirty="0">
                <a:sym typeface="Wingdings" pitchFamily="2" charset="2"/>
              </a:rPr>
              <a:t>filter</a:t>
            </a:r>
            <a:r>
              <a:rPr lang="zh-CN" altLang="en-US" sz="2000" dirty="0">
                <a:sym typeface="Wingdings" pitchFamily="2" charset="2"/>
              </a:rPr>
              <a:t>的大小，</a:t>
            </a:r>
            <a:r>
              <a:rPr lang="en-US" altLang="zh-CN" sz="2000" dirty="0">
                <a:sym typeface="Wingdings" pitchFamily="2" charset="2"/>
              </a:rPr>
              <a:t>stride</a:t>
            </a:r>
            <a:r>
              <a:rPr lang="zh-CN" altLang="en-US" sz="2000" dirty="0">
                <a:sym typeface="Wingdings" pitchFamily="2" charset="2"/>
              </a:rPr>
              <a:t>：</a:t>
            </a:r>
            <a:r>
              <a:rPr lang="en-US" altLang="zh-CN" sz="2000" dirty="0">
                <a:sym typeface="Wingdings" pitchFamily="2" charset="2"/>
              </a:rPr>
              <a:t>filter</a:t>
            </a:r>
            <a:r>
              <a:rPr lang="zh-CN" altLang="en-US" sz="2000" dirty="0">
                <a:sym typeface="Wingdings" pitchFamily="2" charset="2"/>
              </a:rPr>
              <a:t>移动的步长</a:t>
            </a:r>
            <a:endParaRPr lang="en-US" altLang="zh-CN" sz="2000" dirty="0">
              <a:sym typeface="Wingdings" pitchFamily="2" charset="2"/>
            </a:endParaRPr>
          </a:p>
          <a:p>
            <a:pPr>
              <a:lnSpc>
                <a:spcPct val="90000"/>
              </a:lnSpc>
            </a:pPr>
            <a:endParaRPr lang="en-US" altLang="zh-CN" sz="2000" dirty="0">
              <a:sym typeface="Wingdings" pitchFamily="2" charset="2"/>
            </a:endParaRPr>
          </a:p>
          <a:p>
            <a:pPr>
              <a:lnSpc>
                <a:spcPct val="90000"/>
              </a:lnSpc>
            </a:pPr>
            <a:endParaRPr lang="en-US" altLang="zh-CN" sz="2000" dirty="0">
              <a:sym typeface="Wingdings" pitchFamily="2" charset="2"/>
            </a:endParaRPr>
          </a:p>
          <a:p>
            <a:pPr>
              <a:lnSpc>
                <a:spcPct val="90000"/>
              </a:lnSpc>
            </a:pPr>
            <a:endParaRPr lang="en-US" altLang="zh-CN" sz="2400" dirty="0">
              <a:sym typeface="Wingdings" pitchFamily="2" charset="2"/>
            </a:endParaRPr>
          </a:p>
          <a:p>
            <a:pPr marL="0" indent="0">
              <a:lnSpc>
                <a:spcPct val="90000"/>
              </a:lnSpc>
              <a:buNone/>
            </a:pPr>
            <a:r>
              <a:rPr lang="en-US" altLang="zh-CN" sz="2400" dirty="0">
                <a:sym typeface="Wingdings" pitchFamily="2" charset="2"/>
              </a:rPr>
              <a:t>	</a:t>
            </a: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zh-CN" altLang="en-US" sz="1800" dirty="0">
              <a:sym typeface="Wingdings" pitchFamily="2" charset="2"/>
            </a:endParaRPr>
          </a:p>
        </p:txBody>
      </p:sp>
      <p:sp>
        <p:nvSpPr>
          <p:cNvPr id="6" name="灯片编号占位符 5"/>
          <p:cNvSpPr>
            <a:spLocks noGrp="1"/>
          </p:cNvSpPr>
          <p:nvPr>
            <p:ph type="sldNum" sz="quarter" idx="12"/>
          </p:nvPr>
        </p:nvSpPr>
        <p:spPr/>
        <p:txBody>
          <a:bodyPr/>
          <a:lstStyle/>
          <a:p>
            <a:fld id="{4CE606EB-2B83-4074-9CFF-2950F0781313}" type="slidenum">
              <a:rPr lang="en-US" altLang="zh-CN"/>
              <a:pPr/>
              <a:t>20</a:t>
            </a:fld>
            <a:endParaRPr lang="en-US" altLang="zh-CN"/>
          </a:p>
        </p:txBody>
      </p:sp>
      <p:pic>
        <p:nvPicPr>
          <p:cNvPr id="2" name="图片 1">
            <a:extLst>
              <a:ext uri="{FF2B5EF4-FFF2-40B4-BE49-F238E27FC236}">
                <a16:creationId xmlns:a16="http://schemas.microsoft.com/office/drawing/2014/main" id="{B19FC12E-2542-4AF9-AA8E-01A3EA726A76}"/>
              </a:ext>
            </a:extLst>
          </p:cNvPr>
          <p:cNvPicPr>
            <a:picLocks noChangeAspect="1"/>
          </p:cNvPicPr>
          <p:nvPr/>
        </p:nvPicPr>
        <p:blipFill>
          <a:blip r:embed="rId3"/>
          <a:stretch>
            <a:fillRect/>
          </a:stretch>
        </p:blipFill>
        <p:spPr>
          <a:xfrm>
            <a:off x="2051720" y="2276872"/>
            <a:ext cx="4896544" cy="2016225"/>
          </a:xfrm>
          <a:prstGeom prst="rect">
            <a:avLst/>
          </a:prstGeom>
        </p:spPr>
      </p:pic>
    </p:spTree>
    <p:extLst>
      <p:ext uri="{BB962C8B-B14F-4D97-AF65-F5344CB8AC3E}">
        <p14:creationId xmlns:p14="http://schemas.microsoft.com/office/powerpoint/2010/main" val="617666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Wingdings" pitchFamily="2" charset="2"/>
              </a:rPr>
              <a:t>池化的特点</a:t>
            </a:r>
            <a:endParaRPr lang="zh-CN" altLang="en-US" dirty="0"/>
          </a:p>
        </p:txBody>
      </p:sp>
      <p:sp>
        <p:nvSpPr>
          <p:cNvPr id="3" name="Content Placeholder 2"/>
          <p:cNvSpPr>
            <a:spLocks noGrp="1"/>
          </p:cNvSpPr>
          <p:nvPr>
            <p:ph idx="1"/>
          </p:nvPr>
        </p:nvSpPr>
        <p:spPr/>
        <p:txBody>
          <a:bodyPr/>
          <a:lstStyle/>
          <a:p>
            <a:pPr>
              <a:lnSpc>
                <a:spcPts val="2500"/>
              </a:lnSpc>
            </a:pPr>
            <a:endParaRPr lang="en-US" altLang="zh-CN" sz="2000" dirty="0">
              <a:sym typeface="Wingdings" pitchFamily="2" charset="2"/>
            </a:endParaRPr>
          </a:p>
          <a:p>
            <a:pPr lvl="1">
              <a:lnSpc>
                <a:spcPts val="2500"/>
              </a:lnSpc>
            </a:pPr>
            <a:r>
              <a:rPr lang="zh-CN" altLang="en-US" sz="1600" dirty="0">
                <a:sym typeface="Wingdings" pitchFamily="2" charset="2"/>
              </a:rPr>
              <a:t>近似不变性：当输入做少量平移时，输出不会发生变化；</a:t>
            </a:r>
            <a:endParaRPr lang="en-US" altLang="zh-CN" sz="1600" dirty="0">
              <a:sym typeface="Wingdings" pitchFamily="2" charset="2"/>
            </a:endParaRPr>
          </a:p>
          <a:p>
            <a:pPr lvl="1">
              <a:lnSpc>
                <a:spcPts val="2500"/>
              </a:lnSpc>
            </a:pPr>
            <a:r>
              <a:rPr lang="zh-CN" altLang="en-US" sz="1600" dirty="0">
                <a:sym typeface="Wingdings" pitchFamily="2" charset="2"/>
              </a:rPr>
              <a:t>近似不变性使得网络更多地关注某些特征是否出现而不关心其具体的位置</a:t>
            </a:r>
            <a:r>
              <a:rPr lang="en-US" altLang="zh-CN" sz="1600" dirty="0">
                <a:sym typeface="Wingdings" pitchFamily="2" charset="2"/>
              </a:rPr>
              <a:t>;</a:t>
            </a:r>
          </a:p>
          <a:p>
            <a:pPr lvl="1">
              <a:lnSpc>
                <a:spcPts val="2500"/>
              </a:lnSpc>
            </a:pPr>
            <a:r>
              <a:rPr lang="zh-CN" altLang="en-US" sz="1600" dirty="0">
                <a:sym typeface="Wingdings" pitchFamily="2" charset="2"/>
              </a:rPr>
              <a:t>由于近似不变性，网络能够容忍一些微小的噪声或者扰动。</a:t>
            </a:r>
            <a:endParaRPr lang="en-US" altLang="zh-CN" sz="1600" dirty="0">
              <a:sym typeface="Wingdings" pitchFamily="2" charset="2"/>
            </a:endParaRPr>
          </a:p>
          <a:p>
            <a:pPr lvl="1">
              <a:lnSpc>
                <a:spcPts val="2500"/>
              </a:lnSpc>
            </a:pPr>
            <a:endParaRPr lang="en-US" altLang="zh-CN" sz="1600" dirty="0">
              <a:sym typeface="Wingdings" pitchFamily="2" charset="2"/>
            </a:endParaRPr>
          </a:p>
          <a:p>
            <a:pPr lvl="1">
              <a:lnSpc>
                <a:spcPts val="2500"/>
              </a:lnSpc>
            </a:pPr>
            <a:r>
              <a:rPr lang="zh-CN" altLang="en-US" sz="1600" dirty="0">
                <a:sym typeface="Wingdings" pitchFamily="2" charset="2"/>
              </a:rPr>
              <a:t>卷积和池化带来的好处主要有：减少参数，减少噪声</a:t>
            </a:r>
            <a:endParaRPr lang="en-US" altLang="zh-CN" sz="1600" dirty="0">
              <a:sym typeface="Wingdings" pitchFamily="2" charset="2"/>
            </a:endParaRPr>
          </a:p>
          <a:p>
            <a:endParaRPr lang="zh-CN" altLang="en-US" dirty="0"/>
          </a:p>
        </p:txBody>
      </p:sp>
      <p:sp>
        <p:nvSpPr>
          <p:cNvPr id="4" name="Slide Number Placeholder 3"/>
          <p:cNvSpPr>
            <a:spLocks noGrp="1"/>
          </p:cNvSpPr>
          <p:nvPr>
            <p:ph type="sldNum" sz="quarter" idx="12"/>
          </p:nvPr>
        </p:nvSpPr>
        <p:spPr/>
        <p:txBody>
          <a:bodyPr/>
          <a:lstStyle/>
          <a:p>
            <a:pPr>
              <a:defRPr/>
            </a:pPr>
            <a:fld id="{DB3EC566-48E6-4552-87D6-CB322A8F1925}" type="slidenum">
              <a:rPr lang="en-US" smtClean="0"/>
              <a:pPr>
                <a:defRPr/>
              </a:pPr>
              <a:t>21</a:t>
            </a:fld>
            <a:endParaRPr lang="en-US"/>
          </a:p>
        </p:txBody>
      </p:sp>
    </p:spTree>
    <p:extLst>
      <p:ext uri="{BB962C8B-B14F-4D97-AF65-F5344CB8AC3E}">
        <p14:creationId xmlns:p14="http://schemas.microsoft.com/office/powerpoint/2010/main" val="2313311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dirty="0"/>
              <a:t>循环神经网络 </a:t>
            </a:r>
            <a:r>
              <a:rPr lang="en-US" altLang="zh-CN" dirty="0"/>
              <a:t>(RNN)</a:t>
            </a:r>
            <a:endParaRPr lang="zh-CN" altLang="en-US" dirty="0"/>
          </a:p>
        </p:txBody>
      </p:sp>
      <p:sp>
        <p:nvSpPr>
          <p:cNvPr id="216067" name="Rectangle 3"/>
          <p:cNvSpPr>
            <a:spLocks noGrp="1" noChangeArrowheads="1"/>
          </p:cNvSpPr>
          <p:nvPr>
            <p:ph idx="1"/>
          </p:nvPr>
        </p:nvSpPr>
        <p:spPr>
          <a:xfrm>
            <a:off x="395536" y="1628800"/>
            <a:ext cx="7772400" cy="4536504"/>
          </a:xfrm>
        </p:spPr>
        <p:txBody>
          <a:bodyPr/>
          <a:lstStyle/>
          <a:p>
            <a:pPr>
              <a:lnSpc>
                <a:spcPts val="2500"/>
              </a:lnSpc>
            </a:pPr>
            <a:r>
              <a:rPr lang="zh-CN" altLang="en-US" sz="2000" dirty="0">
                <a:sym typeface="Wingdings" pitchFamily="2" charset="2"/>
              </a:rPr>
              <a:t>循环神经网络 </a:t>
            </a:r>
            <a:r>
              <a:rPr lang="en-US" altLang="zh-CN" sz="2000" dirty="0">
                <a:sym typeface="Wingdings" pitchFamily="2" charset="2"/>
              </a:rPr>
              <a:t>(RNN)</a:t>
            </a:r>
            <a:r>
              <a:rPr lang="zh-CN" altLang="en-US" sz="2000" dirty="0">
                <a:sym typeface="Wingdings" pitchFamily="2" charset="2"/>
              </a:rPr>
              <a:t>：</a:t>
            </a:r>
            <a:r>
              <a:rPr lang="zh-CN" altLang="en-US" sz="1600" dirty="0">
                <a:cs typeface="+mn-cs"/>
                <a:sym typeface="Wingdings" pitchFamily="2" charset="2"/>
              </a:rPr>
              <a:t>另一种自动提取特征的技术。主要用于</a:t>
            </a:r>
            <a:r>
              <a:rPr lang="zh-CN" altLang="en-US" sz="1600" dirty="0">
                <a:sym typeface="Wingdings" pitchFamily="2" charset="2"/>
              </a:rPr>
              <a:t>处理</a:t>
            </a:r>
            <a:r>
              <a:rPr lang="zh-CN" altLang="en-US" sz="1600" dirty="0">
                <a:solidFill>
                  <a:srgbClr val="0070C0"/>
                </a:solidFill>
                <a:sym typeface="Wingdings" pitchFamily="2" charset="2"/>
              </a:rPr>
              <a:t>序列数据</a:t>
            </a:r>
            <a:r>
              <a:rPr lang="zh-CN" altLang="en-US" sz="1600" dirty="0">
                <a:sym typeface="Wingdings" pitchFamily="2" charset="2"/>
              </a:rPr>
              <a:t>。</a:t>
            </a:r>
            <a:endParaRPr lang="en-US" altLang="zh-CN" sz="1600" dirty="0">
              <a:sym typeface="Wingdings" pitchFamily="2" charset="2"/>
            </a:endParaRPr>
          </a:p>
          <a:p>
            <a:pPr>
              <a:lnSpc>
                <a:spcPts val="2500"/>
              </a:lnSpc>
            </a:pPr>
            <a:endParaRPr lang="en-US" altLang="zh-CN" sz="1600" dirty="0">
              <a:sym typeface="Wingdings" pitchFamily="2" charset="2"/>
            </a:endParaRPr>
          </a:p>
          <a:p>
            <a:pPr>
              <a:lnSpc>
                <a:spcPts val="2500"/>
              </a:lnSpc>
            </a:pPr>
            <a:r>
              <a:rPr lang="zh-CN" altLang="en-US" sz="2000" dirty="0">
                <a:sym typeface="Wingdings" pitchFamily="2" charset="2"/>
              </a:rPr>
              <a:t>一个序列当前的输出与前面的输出有关</a:t>
            </a:r>
            <a:endParaRPr lang="en-US" altLang="zh-CN" sz="2000" dirty="0">
              <a:sym typeface="Wingdings" pitchFamily="2" charset="2"/>
            </a:endParaRPr>
          </a:p>
          <a:p>
            <a:pPr lvl="1">
              <a:lnSpc>
                <a:spcPts val="2500"/>
              </a:lnSpc>
            </a:pPr>
            <a:r>
              <a:rPr lang="zh-CN" altLang="en-US" sz="1600" dirty="0">
                <a:sym typeface="Wingdings" pitchFamily="2" charset="2"/>
              </a:rPr>
              <a:t>网络会对前面的信息进行记忆并应用于当前输出的计算中，即隐藏层之间的节点不再无连接而是有连接的，并且隐藏层的输入不仅包括输入层的输出还包括上一时刻隐藏层的输出</a:t>
            </a:r>
            <a:endParaRPr lang="en-US" altLang="zh-CN" sz="1600" dirty="0">
              <a:sym typeface="Wingdings" pitchFamily="2" charset="2"/>
            </a:endParaRPr>
          </a:p>
          <a:p>
            <a:pPr lvl="1">
              <a:lnSpc>
                <a:spcPts val="2500"/>
              </a:lnSpc>
            </a:pPr>
            <a:endParaRPr lang="en-US" altLang="zh-CN" sz="1600" dirty="0">
              <a:sym typeface="Wingdings" pitchFamily="2" charset="2"/>
            </a:endParaRPr>
          </a:p>
          <a:p>
            <a:pPr>
              <a:lnSpc>
                <a:spcPts val="2500"/>
              </a:lnSpc>
            </a:pPr>
            <a:r>
              <a:rPr lang="zh-CN" altLang="en-US" sz="2000" dirty="0">
                <a:sym typeface="Wingdings" pitchFamily="2" charset="2"/>
              </a:rPr>
              <a:t>在实践中，为了降低复杂性往往假设当前的状态只与前面的几个状态相关</a:t>
            </a:r>
            <a:endParaRPr lang="en-US" altLang="zh-CN" sz="2000" dirty="0">
              <a:sym typeface="Wingdings" pitchFamily="2" charset="2"/>
            </a:endParaRPr>
          </a:p>
          <a:p>
            <a:pPr marL="0" indent="0">
              <a:lnSpc>
                <a:spcPts val="2500"/>
              </a:lnSpc>
              <a:buNone/>
            </a:pPr>
            <a:endParaRPr lang="en-US" altLang="zh-CN" sz="2000" dirty="0">
              <a:sym typeface="Wingdings" pitchFamily="2" charset="2"/>
            </a:endParaRPr>
          </a:p>
          <a:p>
            <a:pPr>
              <a:lnSpc>
                <a:spcPts val="2500"/>
              </a:lnSpc>
            </a:pPr>
            <a:endParaRPr lang="en-US" altLang="zh-CN" sz="1600" dirty="0">
              <a:sym typeface="Wingdings" pitchFamily="2" charset="2"/>
            </a:endParaRPr>
          </a:p>
          <a:p>
            <a:pPr>
              <a:lnSpc>
                <a:spcPts val="2500"/>
              </a:lnSpc>
            </a:pPr>
            <a:endParaRPr lang="en-US" altLang="zh-CN" sz="2000" dirty="0">
              <a:sym typeface="Wingdings" pitchFamily="2" charset="2"/>
            </a:endParaRPr>
          </a:p>
          <a:p>
            <a:pPr>
              <a:lnSpc>
                <a:spcPct val="90000"/>
              </a:lnSpc>
            </a:pPr>
            <a:endParaRPr lang="en-US" altLang="zh-CN" sz="2400" dirty="0">
              <a:sym typeface="Wingdings" pitchFamily="2" charset="2"/>
            </a:endParaRPr>
          </a:p>
          <a:p>
            <a:pPr marL="0" indent="0">
              <a:lnSpc>
                <a:spcPct val="90000"/>
              </a:lnSpc>
              <a:buNone/>
            </a:pPr>
            <a:r>
              <a:rPr lang="en-US" altLang="zh-CN" sz="2400" dirty="0">
                <a:sym typeface="Wingdings" pitchFamily="2" charset="2"/>
              </a:rPr>
              <a:t>	</a:t>
            </a:r>
          </a:p>
          <a:p>
            <a:pPr marL="0" indent="0">
              <a:lnSpc>
                <a:spcPct val="90000"/>
              </a:lnSpc>
              <a:buNone/>
            </a:pPr>
            <a:r>
              <a:rPr lang="en-US" altLang="zh-CN" sz="2400" dirty="0">
                <a:sym typeface="Wingdings" pitchFamily="2" charset="2"/>
              </a:rPr>
              <a:t>									</a:t>
            </a: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r>
              <a:rPr lang="en-US" altLang="zh-CN" sz="1800" dirty="0">
                <a:sym typeface="Wingdings" pitchFamily="2" charset="2"/>
              </a:rPr>
              <a:t>			</a:t>
            </a:r>
          </a:p>
          <a:p>
            <a:pPr marL="0" indent="0">
              <a:lnSpc>
                <a:spcPct val="90000"/>
              </a:lnSpc>
              <a:buNone/>
            </a:pPr>
            <a:r>
              <a:rPr lang="en-US" altLang="zh-CN" sz="1800" dirty="0">
                <a:sym typeface="Wingdings" pitchFamily="2" charset="2"/>
              </a:rPr>
              <a:t>			                                  </a:t>
            </a:r>
          </a:p>
        </p:txBody>
      </p:sp>
      <p:sp>
        <p:nvSpPr>
          <p:cNvPr id="6" name="灯片编号占位符 5"/>
          <p:cNvSpPr>
            <a:spLocks noGrp="1"/>
          </p:cNvSpPr>
          <p:nvPr>
            <p:ph type="sldNum" sz="quarter" idx="12"/>
          </p:nvPr>
        </p:nvSpPr>
        <p:spPr/>
        <p:txBody>
          <a:bodyPr/>
          <a:lstStyle/>
          <a:p>
            <a:fld id="{4CE606EB-2B83-4074-9CFF-2950F0781313}" type="slidenum">
              <a:rPr lang="en-US" altLang="zh-CN"/>
              <a:pPr/>
              <a:t>22</a:t>
            </a:fld>
            <a:endParaRPr lang="en-US" altLang="zh-CN"/>
          </a:p>
        </p:txBody>
      </p:sp>
    </p:spTree>
    <p:extLst>
      <p:ext uri="{BB962C8B-B14F-4D97-AF65-F5344CB8AC3E}">
        <p14:creationId xmlns:p14="http://schemas.microsoft.com/office/powerpoint/2010/main" val="2957911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dirty="0"/>
              <a:t>循环神经网络 </a:t>
            </a:r>
            <a:r>
              <a:rPr lang="en-US" altLang="zh-CN" dirty="0"/>
              <a:t>(RNN)</a:t>
            </a:r>
            <a:endParaRPr lang="zh-CN" altLang="en-US" dirty="0"/>
          </a:p>
        </p:txBody>
      </p:sp>
      <mc:AlternateContent xmlns:mc="http://schemas.openxmlformats.org/markup-compatibility/2006">
        <mc:Choice xmlns:a14="http://schemas.microsoft.com/office/drawing/2010/main" Requires="a14">
          <p:sp>
            <p:nvSpPr>
              <p:cNvPr id="216067" name="Rectangle 3"/>
              <p:cNvSpPr>
                <a:spLocks noGrp="1" noChangeArrowheads="1"/>
              </p:cNvSpPr>
              <p:nvPr>
                <p:ph idx="1"/>
              </p:nvPr>
            </p:nvSpPr>
            <p:spPr>
              <a:xfrm>
                <a:off x="395536" y="1628800"/>
                <a:ext cx="7772400" cy="3816424"/>
              </a:xfrm>
            </p:spPr>
            <p:txBody>
              <a:bodyPr/>
              <a:lstStyle/>
              <a:p>
                <a:pPr>
                  <a:lnSpc>
                    <a:spcPts val="2500"/>
                  </a:lnSpc>
                </a:pPr>
                <a:r>
                  <a:rPr lang="zh-CN" altLang="en-US" sz="2000" dirty="0">
                    <a:sym typeface="Wingdings" pitchFamily="2" charset="2"/>
                  </a:rPr>
                  <a:t>示例：一个简单的多对多（</a:t>
                </a:r>
                <a:r>
                  <a:rPr lang="en-US" altLang="zh-CN" sz="2000" dirty="0">
                    <a:sym typeface="Wingdings" pitchFamily="2" charset="2"/>
                  </a:rPr>
                  <a:t>many-to-many</a:t>
                </a:r>
                <a:r>
                  <a:rPr lang="zh-CN" altLang="en-US" sz="2000" dirty="0">
                    <a:sym typeface="Wingdings" pitchFamily="2" charset="2"/>
                  </a:rPr>
                  <a:t>）结构，如语言模型。</a:t>
                </a:r>
                <a:endParaRPr lang="en-US" altLang="zh-CN" sz="800" dirty="0">
                  <a:sym typeface="Wingdings" pitchFamily="2" charset="2"/>
                </a:endParaRPr>
              </a:p>
              <a:p>
                <a:pPr>
                  <a:lnSpc>
                    <a:spcPts val="2500"/>
                  </a:lnSpc>
                </a:pPr>
                <a:endParaRPr lang="en-US" altLang="zh-CN" sz="800" dirty="0">
                  <a:sym typeface="Wingdings" pitchFamily="2" charset="2"/>
                </a:endParaRPr>
              </a:p>
              <a:p>
                <a:pPr>
                  <a:lnSpc>
                    <a:spcPts val="2500"/>
                  </a:lnSpc>
                </a:pPr>
                <a:endParaRPr lang="en-US" altLang="zh-CN" sz="800" dirty="0">
                  <a:sym typeface="Wingdings" pitchFamily="2" charset="2"/>
                </a:endParaRPr>
              </a:p>
              <a:p>
                <a:pPr>
                  <a:lnSpc>
                    <a:spcPts val="2500"/>
                  </a:lnSpc>
                </a:pPr>
                <a:endParaRPr lang="en-US" altLang="zh-CN" sz="800" dirty="0">
                  <a:sym typeface="Wingdings" pitchFamily="2" charset="2"/>
                </a:endParaRPr>
              </a:p>
              <a:p>
                <a:pPr>
                  <a:lnSpc>
                    <a:spcPts val="2500"/>
                  </a:lnSpc>
                </a:pPr>
                <a:endParaRPr lang="en-US" altLang="zh-CN" sz="800" dirty="0">
                  <a:sym typeface="Wingdings" pitchFamily="2" charset="2"/>
                </a:endParaRPr>
              </a:p>
              <a:p>
                <a:pPr>
                  <a:lnSpc>
                    <a:spcPts val="2500"/>
                  </a:lnSpc>
                </a:pPr>
                <a:endParaRPr lang="en-US" altLang="zh-CN" sz="800" dirty="0">
                  <a:sym typeface="Wingdings" pitchFamily="2" charset="2"/>
                </a:endParaRPr>
              </a:p>
              <a:p>
                <a:pPr>
                  <a:lnSpc>
                    <a:spcPts val="2500"/>
                  </a:lnSpc>
                </a:pPr>
                <a:endParaRPr lang="en-US" altLang="zh-CN" sz="800" dirty="0">
                  <a:sym typeface="Wingdings" pitchFamily="2" charset="2"/>
                </a:endParaRPr>
              </a:p>
              <a:p>
                <a:pPr>
                  <a:lnSpc>
                    <a:spcPts val="2500"/>
                  </a:lnSpc>
                </a:pPr>
                <a:endParaRPr lang="en-US" altLang="zh-CN" sz="800" dirty="0">
                  <a:sym typeface="Wingdings" pitchFamily="2" charset="2"/>
                </a:endParaRPr>
              </a:p>
              <a:p>
                <a:pPr>
                  <a:lnSpc>
                    <a:spcPts val="2500"/>
                  </a:lnSpc>
                </a:pPr>
                <a:endParaRPr lang="en-US" altLang="zh-CN" sz="800" dirty="0">
                  <a:sym typeface="Wingdings" pitchFamily="2" charset="2"/>
                </a:endParaRPr>
              </a:p>
              <a:p>
                <a:pPr>
                  <a:lnSpc>
                    <a:spcPts val="2500"/>
                  </a:lnSpc>
                </a:pPr>
                <a:endParaRPr lang="en-US" altLang="zh-CN" sz="800" dirty="0">
                  <a:sym typeface="Wingdings" pitchFamily="2" charset="2"/>
                </a:endParaRPr>
              </a:p>
              <a:p>
                <a:pPr>
                  <a:lnSpc>
                    <a:spcPts val="2500"/>
                  </a:lnSpc>
                </a:pPr>
                <a:endParaRPr lang="en-US" altLang="zh-CN" sz="800" dirty="0">
                  <a:sym typeface="Wingdings" pitchFamily="2" charset="2"/>
                </a:endParaRPr>
              </a:p>
              <a:p>
                <a:pPr marL="0" indent="0">
                  <a:lnSpc>
                    <a:spcPts val="2500"/>
                  </a:lnSpc>
                  <a:buNone/>
                </a:pPr>
                <a:r>
                  <a:rPr lang="en-US" altLang="zh-CN" sz="800" dirty="0">
                    <a:sym typeface="Wingdings" pitchFamily="2" charset="2"/>
                  </a:rPr>
                  <a:t>                         </a:t>
                </a:r>
                <a:r>
                  <a:rPr lang="zh-CN" altLang="en-US" sz="1600" dirty="0">
                    <a:cs typeface="+mn-cs"/>
                    <a:sym typeface="Wingdings" pitchFamily="2" charset="2"/>
                  </a:rPr>
                  <a:t>对于语言模型而言，模型的任务是根据前 </a:t>
                </a:r>
                <a:r>
                  <a:rPr lang="en-US" altLang="zh-CN" sz="1600" dirty="0">
                    <a:cs typeface="+mn-cs"/>
                    <a:sym typeface="Wingdings" pitchFamily="2" charset="2"/>
                  </a:rPr>
                  <a:t>t-1 </a:t>
                </a:r>
                <a:r>
                  <a:rPr lang="zh-CN" altLang="en-US" sz="1600" dirty="0">
                    <a:cs typeface="+mn-cs"/>
                    <a:sym typeface="Wingdings" pitchFamily="2" charset="2"/>
                  </a:rPr>
                  <a:t>个单词（</a:t>
                </a:r>
                <a14:m>
                  <m:oMath xmlns:m="http://schemas.openxmlformats.org/officeDocument/2006/math">
                    <m:sSup>
                      <m:sSupPr>
                        <m:ctrlPr>
                          <a:rPr lang="en-US" altLang="zh-CN" sz="1600" i="1" smtClean="0">
                            <a:latin typeface="Cambria Math" panose="02040503050406030204" pitchFamily="18" charset="0"/>
                            <a:cs typeface="+mn-cs"/>
                            <a:sym typeface="Wingdings" pitchFamily="2" charset="2"/>
                          </a:rPr>
                        </m:ctrlPr>
                      </m:sSupPr>
                      <m:e>
                        <m:r>
                          <a:rPr lang="en-US" altLang="zh-CN" sz="1600" b="0" i="1" smtClean="0">
                            <a:latin typeface="Cambria Math" panose="02040503050406030204" pitchFamily="18" charset="0"/>
                            <a:cs typeface="+mn-cs"/>
                            <a:sym typeface="Wingdings" pitchFamily="2" charset="2"/>
                          </a:rPr>
                          <m:t>𝑥</m:t>
                        </m:r>
                      </m:e>
                      <m:sup>
                        <m:r>
                          <a:rPr lang="en-US" altLang="zh-CN" sz="1600" b="0" i="1" smtClean="0">
                            <a:latin typeface="Cambria Math" panose="02040503050406030204" pitchFamily="18" charset="0"/>
                            <a:cs typeface="+mn-cs"/>
                            <a:sym typeface="Wingdings" pitchFamily="2" charset="2"/>
                          </a:rPr>
                          <m:t>0</m:t>
                        </m:r>
                      </m:sup>
                    </m:sSup>
                    <m:r>
                      <a:rPr lang="en-US" altLang="zh-CN" sz="1600" b="0" i="0" smtClean="0">
                        <a:latin typeface="Cambria Math" panose="02040503050406030204" pitchFamily="18" charset="0"/>
                        <a:cs typeface="+mn-cs"/>
                        <a:sym typeface="Wingdings" pitchFamily="2" charset="2"/>
                      </a:rPr>
                      <m:t>~</m:t>
                    </m:r>
                    <m:sSup>
                      <m:sSupPr>
                        <m:ctrlPr>
                          <a:rPr lang="en-US" altLang="zh-CN" sz="1600" i="1">
                            <a:latin typeface="Cambria Math" panose="02040503050406030204" pitchFamily="18" charset="0"/>
                            <a:sym typeface="Wingdings" pitchFamily="2" charset="2"/>
                          </a:rPr>
                        </m:ctrlPr>
                      </m:sSupPr>
                      <m:e>
                        <m:r>
                          <a:rPr lang="en-US" altLang="zh-CN" sz="1600" i="1">
                            <a:latin typeface="Cambria Math" panose="02040503050406030204" pitchFamily="18" charset="0"/>
                            <a:sym typeface="Wingdings" pitchFamily="2" charset="2"/>
                          </a:rPr>
                          <m:t>𝑥</m:t>
                        </m:r>
                      </m:e>
                      <m:sup>
                        <m:r>
                          <a:rPr lang="en-US" altLang="zh-CN" sz="1600" b="0" i="1" smtClean="0">
                            <a:latin typeface="Cambria Math" panose="02040503050406030204" pitchFamily="18" charset="0"/>
                            <a:sym typeface="Wingdings" pitchFamily="2" charset="2"/>
                          </a:rPr>
                          <m:t>𝑡</m:t>
                        </m:r>
                        <m:r>
                          <a:rPr lang="en-US" altLang="zh-CN" sz="1600" b="0" i="1" smtClean="0">
                            <a:latin typeface="Cambria Math" panose="02040503050406030204" pitchFamily="18" charset="0"/>
                            <a:sym typeface="Wingdings" pitchFamily="2" charset="2"/>
                          </a:rPr>
                          <m:t>−1</m:t>
                        </m:r>
                      </m:sup>
                    </m:sSup>
                  </m:oMath>
                </a14:m>
                <a:r>
                  <a:rPr lang="zh-CN" altLang="en-US" sz="1600" dirty="0">
                    <a:cs typeface="+mn-cs"/>
                    <a:sym typeface="Wingdings" pitchFamily="2" charset="2"/>
                  </a:rPr>
                  <a:t>）预测第 </a:t>
                </a:r>
                <a:r>
                  <a:rPr lang="en-US" altLang="zh-CN" sz="1600" dirty="0">
                    <a:cs typeface="+mn-cs"/>
                    <a:sym typeface="Wingdings" pitchFamily="2" charset="2"/>
                  </a:rPr>
                  <a:t>t </a:t>
                </a:r>
                <a:r>
                  <a:rPr lang="zh-CN" altLang="en-US" sz="1600" dirty="0">
                    <a:cs typeface="+mn-cs"/>
                    <a:sym typeface="Wingdings" pitchFamily="2" charset="2"/>
                  </a:rPr>
                  <a:t>个单词（</a:t>
                </a:r>
                <a:r>
                  <a:rPr lang="en-US" altLang="zh-CN" sz="1600" dirty="0">
                    <a:sym typeface="Wingdings" pitchFamily="2" charset="2"/>
                  </a:rPr>
                  <a:t> </a:t>
                </a:r>
                <a14:m>
                  <m:oMath xmlns:m="http://schemas.openxmlformats.org/officeDocument/2006/math">
                    <m:sSup>
                      <m:sSupPr>
                        <m:ctrlPr>
                          <a:rPr lang="en-US" altLang="zh-CN" sz="1600" i="1">
                            <a:latin typeface="Cambria Math" panose="02040503050406030204" pitchFamily="18" charset="0"/>
                            <a:sym typeface="Wingdings" pitchFamily="2" charset="2"/>
                          </a:rPr>
                        </m:ctrlPr>
                      </m:sSupPr>
                      <m:e>
                        <m:r>
                          <a:rPr lang="en-US" altLang="zh-CN" sz="1600" b="0" i="1" smtClean="0">
                            <a:latin typeface="Cambria Math" panose="02040503050406030204" pitchFamily="18" charset="0"/>
                            <a:sym typeface="Wingdings" pitchFamily="2" charset="2"/>
                          </a:rPr>
                          <m:t>𝑦</m:t>
                        </m:r>
                      </m:e>
                      <m:sup>
                        <m:r>
                          <a:rPr lang="en-US" altLang="zh-CN" sz="1600" b="0" i="1" smtClean="0">
                            <a:latin typeface="Cambria Math" panose="02040503050406030204" pitchFamily="18" charset="0"/>
                            <a:sym typeface="Wingdings" pitchFamily="2" charset="2"/>
                          </a:rPr>
                          <m:t>𝑡</m:t>
                        </m:r>
                        <m:r>
                          <a:rPr lang="en-US" altLang="zh-CN" sz="1600" b="0" i="1" smtClean="0">
                            <a:latin typeface="Cambria Math" panose="02040503050406030204" pitchFamily="18" charset="0"/>
                            <a:sym typeface="Wingdings" pitchFamily="2" charset="2"/>
                          </a:rPr>
                          <m:t>−1</m:t>
                        </m:r>
                      </m:sup>
                    </m:sSup>
                    <m:r>
                      <a:rPr lang="en-US" altLang="zh-CN" sz="1600" i="1">
                        <a:latin typeface="Cambria Math" panose="02040503050406030204" pitchFamily="18" charset="0"/>
                        <a:sym typeface="Wingdings" pitchFamily="2" charset="2"/>
                      </a:rPr>
                      <m:t> </m:t>
                    </m:r>
                  </m:oMath>
                </a14:m>
                <a:r>
                  <a:rPr lang="zh-CN" altLang="en-US" sz="1600" dirty="0">
                    <a:cs typeface="+mn-cs"/>
                    <a:sym typeface="Wingdings" pitchFamily="2" charset="2"/>
                  </a:rPr>
                  <a:t>，亦即</a:t>
                </a:r>
                <a14:m>
                  <m:oMath xmlns:m="http://schemas.openxmlformats.org/officeDocument/2006/math">
                    <m:sSup>
                      <m:sSupPr>
                        <m:ctrlPr>
                          <a:rPr lang="en-US" altLang="zh-CN" sz="1600" i="1">
                            <a:latin typeface="Cambria Math" panose="02040503050406030204" pitchFamily="18" charset="0"/>
                            <a:sym typeface="Wingdings" pitchFamily="2" charset="2"/>
                          </a:rPr>
                        </m:ctrlPr>
                      </m:sSupPr>
                      <m:e>
                        <m:r>
                          <a:rPr lang="en-US" altLang="zh-CN" sz="1600" i="1">
                            <a:latin typeface="Cambria Math" panose="02040503050406030204" pitchFamily="18" charset="0"/>
                            <a:sym typeface="Wingdings" pitchFamily="2" charset="2"/>
                          </a:rPr>
                          <m:t>𝑥</m:t>
                        </m:r>
                      </m:e>
                      <m:sup>
                        <m:r>
                          <m:rPr>
                            <m:sty m:val="p"/>
                          </m:rPr>
                          <a:rPr lang="en-US" altLang="zh-CN" sz="1600" i="1">
                            <a:latin typeface="Cambria Math" panose="02040503050406030204" pitchFamily="18" charset="0"/>
                            <a:sym typeface="Wingdings" pitchFamily="2" charset="2"/>
                          </a:rPr>
                          <m:t>t</m:t>
                        </m:r>
                      </m:sup>
                    </m:sSup>
                    <m:r>
                      <a:rPr lang="en-US" altLang="zh-CN" sz="1600" i="1">
                        <a:latin typeface="Cambria Math" panose="02040503050406030204" pitchFamily="18" charset="0"/>
                        <a:sym typeface="Wingdings" pitchFamily="2" charset="2"/>
                      </a:rPr>
                      <m:t> </m:t>
                    </m:r>
                  </m:oMath>
                </a14:m>
                <a:r>
                  <a:rPr lang="zh-CN" altLang="en-US" sz="1600" dirty="0">
                    <a:cs typeface="+mn-cs"/>
                    <a:sym typeface="Wingdings" pitchFamily="2" charset="2"/>
                  </a:rPr>
                  <a:t>），将预测看作一个分类任务，则</a:t>
                </a:r>
                <a14:m>
                  <m:oMath xmlns:m="http://schemas.openxmlformats.org/officeDocument/2006/math">
                    <m:sSup>
                      <m:sSupPr>
                        <m:ctrlPr>
                          <a:rPr lang="en-US" altLang="zh-CN" sz="1600" i="1">
                            <a:latin typeface="Cambria Math" panose="02040503050406030204" pitchFamily="18" charset="0"/>
                            <a:sym typeface="Wingdings" pitchFamily="2" charset="2"/>
                          </a:rPr>
                        </m:ctrlPr>
                      </m:sSupPr>
                      <m:e>
                        <m:r>
                          <a:rPr lang="en-US" altLang="zh-CN" sz="1600" b="0" i="1" smtClean="0">
                            <a:latin typeface="Cambria Math" panose="02040503050406030204" pitchFamily="18" charset="0"/>
                            <a:sym typeface="Wingdings" pitchFamily="2" charset="2"/>
                          </a:rPr>
                          <m:t>𝑜</m:t>
                        </m:r>
                      </m:e>
                      <m:sup>
                        <m:r>
                          <a:rPr lang="en-US" altLang="zh-CN" sz="1600" b="0" i="1" smtClean="0">
                            <a:latin typeface="Cambria Math" panose="02040503050406030204" pitchFamily="18" charset="0"/>
                            <a:sym typeface="Wingdings" pitchFamily="2" charset="2"/>
                          </a:rPr>
                          <m:t>𝑡</m:t>
                        </m:r>
                        <m:r>
                          <a:rPr lang="en-US" altLang="zh-CN" sz="1600" b="0" i="1" smtClean="0">
                            <a:latin typeface="Cambria Math" panose="02040503050406030204" pitchFamily="18" charset="0"/>
                            <a:sym typeface="Wingdings" pitchFamily="2" charset="2"/>
                          </a:rPr>
                          <m:t>−1</m:t>
                        </m:r>
                      </m:sup>
                    </m:sSup>
                    <m:r>
                      <a:rPr lang="zh-CN" altLang="en-US" sz="1600" i="1">
                        <a:latin typeface="Cambria Math" panose="02040503050406030204" pitchFamily="18" charset="0"/>
                        <a:sym typeface="Wingdings" pitchFamily="2" charset="2"/>
                      </a:rPr>
                      <m:t>为</m:t>
                    </m:r>
                  </m:oMath>
                </a14:m>
                <a:r>
                  <a:rPr lang="zh-CN" altLang="en-US" sz="1600" dirty="0">
                    <a:cs typeface="+mn-cs"/>
                    <a:sym typeface="Wingdings" pitchFamily="2" charset="2"/>
                  </a:rPr>
                  <a:t>一个</a:t>
                </a:r>
                <a:r>
                  <a:rPr lang="en-US" altLang="zh-CN" sz="1600" dirty="0">
                    <a:cs typeface="+mn-cs"/>
                    <a:sym typeface="Wingdings" pitchFamily="2" charset="2"/>
                  </a:rPr>
                  <a:t>|V| </a:t>
                </a:r>
                <a:r>
                  <a:rPr lang="zh-CN" altLang="en-US" sz="1600" dirty="0">
                    <a:cs typeface="+mn-cs"/>
                    <a:sym typeface="Wingdings" pitchFamily="2" charset="2"/>
                  </a:rPr>
                  <a:t>维向量，表示取各个词的未归一化概率，则模型的参数可以采用最大似然的方法进行估计。</a:t>
                </a:r>
                <a:endParaRPr lang="en-US" altLang="zh-CN" sz="1600" dirty="0">
                  <a:cs typeface="+mn-cs"/>
                  <a:sym typeface="Wingdings" pitchFamily="2" charset="2"/>
                </a:endParaRPr>
              </a:p>
              <a:p>
                <a:pPr marL="0" indent="0">
                  <a:lnSpc>
                    <a:spcPts val="2500"/>
                  </a:lnSpc>
                  <a:buNone/>
                </a:pPr>
                <a:endParaRPr lang="en-US" altLang="zh-CN" sz="1600" dirty="0">
                  <a:sym typeface="Wingdings" pitchFamily="2" charset="2"/>
                </a:endParaRPr>
              </a:p>
              <a:p>
                <a:pPr>
                  <a:lnSpc>
                    <a:spcPts val="2500"/>
                  </a:lnSpc>
                </a:pPr>
                <a:endParaRPr lang="en-US" altLang="zh-CN" sz="1600" dirty="0">
                  <a:sym typeface="Wingdings" pitchFamily="2" charset="2"/>
                </a:endParaRPr>
              </a:p>
              <a:p>
                <a:pPr>
                  <a:lnSpc>
                    <a:spcPts val="2500"/>
                  </a:lnSpc>
                </a:pPr>
                <a:endParaRPr lang="en-US" altLang="zh-CN" sz="1600" dirty="0">
                  <a:sym typeface="Wingdings" pitchFamily="2" charset="2"/>
                </a:endParaRPr>
              </a:p>
              <a:p>
                <a:pPr>
                  <a:lnSpc>
                    <a:spcPts val="2500"/>
                  </a:lnSpc>
                </a:pPr>
                <a:endParaRPr lang="en-US" altLang="zh-CN" sz="2000" dirty="0">
                  <a:sym typeface="Wingdings" pitchFamily="2" charset="2"/>
                </a:endParaRPr>
              </a:p>
              <a:p>
                <a:pPr>
                  <a:lnSpc>
                    <a:spcPct val="90000"/>
                  </a:lnSpc>
                </a:pPr>
                <a:endParaRPr lang="en-US" altLang="zh-CN" sz="2400" dirty="0">
                  <a:sym typeface="Wingdings" pitchFamily="2" charset="2"/>
                </a:endParaRPr>
              </a:p>
              <a:p>
                <a:pPr marL="0" indent="0">
                  <a:lnSpc>
                    <a:spcPct val="90000"/>
                  </a:lnSpc>
                  <a:buNone/>
                </a:pPr>
                <a:r>
                  <a:rPr lang="en-US" altLang="zh-CN" sz="2400" dirty="0">
                    <a:sym typeface="Wingdings" pitchFamily="2" charset="2"/>
                  </a:rPr>
                  <a:t>	</a:t>
                </a:r>
              </a:p>
              <a:p>
                <a:pPr marL="0" indent="0">
                  <a:lnSpc>
                    <a:spcPct val="90000"/>
                  </a:lnSpc>
                  <a:buNone/>
                </a:pPr>
                <a:r>
                  <a:rPr lang="en-US" altLang="zh-CN" sz="2400" dirty="0">
                    <a:sym typeface="Wingdings" pitchFamily="2" charset="2"/>
                  </a:rPr>
                  <a:t>										 </a:t>
                </a:r>
                <a:endParaRPr lang="en-US" altLang="zh-CN" sz="16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endParaRPr lang="en-US" altLang="zh-CN" sz="2400" dirty="0">
                  <a:sym typeface="Wingdings" pitchFamily="2" charset="2"/>
                </a:endParaRPr>
              </a:p>
              <a:p>
                <a:pPr marL="0" indent="0">
                  <a:lnSpc>
                    <a:spcPct val="90000"/>
                  </a:lnSpc>
                  <a:buNone/>
                </a:pPr>
                <a:r>
                  <a:rPr lang="en-US" altLang="zh-CN" sz="1800" dirty="0">
                    <a:sym typeface="Wingdings" pitchFamily="2" charset="2"/>
                  </a:rPr>
                  <a:t>			</a:t>
                </a:r>
              </a:p>
              <a:p>
                <a:pPr marL="0" indent="0">
                  <a:lnSpc>
                    <a:spcPct val="90000"/>
                  </a:lnSpc>
                  <a:buNone/>
                </a:pPr>
                <a:r>
                  <a:rPr lang="en-US" altLang="zh-CN" sz="1800" dirty="0">
                    <a:sym typeface="Wingdings" pitchFamily="2" charset="2"/>
                  </a:rPr>
                  <a:t>			                                      </a:t>
                </a:r>
              </a:p>
              <a:p>
                <a:pPr marL="0" indent="0">
                  <a:lnSpc>
                    <a:spcPct val="90000"/>
                  </a:lnSpc>
                  <a:buNone/>
                </a:pPr>
                <a:r>
                  <a:rPr lang="en-US" altLang="zh-CN" sz="1800" dirty="0">
                    <a:sym typeface="Wingdings" pitchFamily="2" charset="2"/>
                  </a:rPr>
                  <a:t>	</a:t>
                </a:r>
                <a:endParaRPr lang="zh-CN" altLang="en-US" sz="1800" dirty="0">
                  <a:sym typeface="Wingdings" pitchFamily="2" charset="2"/>
                </a:endParaRPr>
              </a:p>
            </p:txBody>
          </p:sp>
        </mc:Choice>
        <mc:Fallback>
          <p:sp>
            <p:nvSpPr>
              <p:cNvPr id="216067" name="Rectangle 3"/>
              <p:cNvSpPr>
                <a:spLocks noGrp="1" noRot="1" noChangeAspect="1" noMove="1" noResize="1" noEditPoints="1" noAdjustHandles="1" noChangeArrowheads="1" noChangeShapeType="1" noTextEdit="1"/>
              </p:cNvSpPr>
              <p:nvPr>
                <p:ph idx="1"/>
              </p:nvPr>
            </p:nvSpPr>
            <p:spPr>
              <a:xfrm>
                <a:off x="395536" y="1628800"/>
                <a:ext cx="7772400" cy="3816424"/>
              </a:xfrm>
              <a:blipFill>
                <a:blip r:embed="rId3"/>
                <a:stretch>
                  <a:fillRect l="-706" t="-1438" b="-27476"/>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fld id="{4CE606EB-2B83-4074-9CFF-2950F0781313}" type="slidenum">
              <a:rPr lang="en-US" altLang="zh-CN"/>
              <a:pPr/>
              <a:t>23</a:t>
            </a:fld>
            <a:endParaRPr lang="en-US" altLang="zh-CN"/>
          </a:p>
        </p:txBody>
      </p:sp>
      <p:pic>
        <p:nvPicPr>
          <p:cNvPr id="2" name="图片 1">
            <a:extLst>
              <a:ext uri="{FF2B5EF4-FFF2-40B4-BE49-F238E27FC236}">
                <a16:creationId xmlns:a16="http://schemas.microsoft.com/office/drawing/2014/main" id="{1F27CA74-0EB5-4043-B771-738C407D5439}"/>
              </a:ext>
            </a:extLst>
          </p:cNvPr>
          <p:cNvPicPr>
            <a:picLocks noChangeAspect="1"/>
          </p:cNvPicPr>
          <p:nvPr/>
        </p:nvPicPr>
        <p:blipFill>
          <a:blip r:embed="rId4"/>
          <a:stretch>
            <a:fillRect/>
          </a:stretch>
        </p:blipFill>
        <p:spPr>
          <a:xfrm>
            <a:off x="1763688" y="2449414"/>
            <a:ext cx="5616624" cy="2808312"/>
          </a:xfrm>
          <a:prstGeom prst="rect">
            <a:avLst/>
          </a:prstGeom>
        </p:spPr>
      </p:pic>
    </p:spTree>
    <p:extLst>
      <p:ext uri="{BB962C8B-B14F-4D97-AF65-F5344CB8AC3E}">
        <p14:creationId xmlns:p14="http://schemas.microsoft.com/office/powerpoint/2010/main" val="174393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dirty="0"/>
              <a:t>循环神经网络 </a:t>
            </a:r>
            <a:r>
              <a:rPr lang="en-US" altLang="zh-CN" dirty="0"/>
              <a:t>(RNN)</a:t>
            </a:r>
            <a:endParaRPr lang="zh-CN" altLang="en-US" dirty="0"/>
          </a:p>
        </p:txBody>
      </p:sp>
      <mc:AlternateContent xmlns:mc="http://schemas.openxmlformats.org/markup-compatibility/2006" xmlns:a14="http://schemas.microsoft.com/office/drawing/2010/main">
        <mc:Choice Requires="a14">
          <p:sp>
            <p:nvSpPr>
              <p:cNvPr id="216067" name="Rectangle 3"/>
              <p:cNvSpPr>
                <a:spLocks noGrp="1" noChangeArrowheads="1"/>
              </p:cNvSpPr>
              <p:nvPr>
                <p:ph idx="1"/>
              </p:nvPr>
            </p:nvSpPr>
            <p:spPr>
              <a:xfrm>
                <a:off x="323528" y="1700808"/>
                <a:ext cx="7772400" cy="4464496"/>
              </a:xfrm>
            </p:spPr>
            <p:txBody>
              <a:bodyPr/>
              <a:lstStyle/>
              <a:p>
                <a:pPr>
                  <a:lnSpc>
                    <a:spcPts val="2500"/>
                  </a:lnSpc>
                </a:pPr>
                <a:r>
                  <a:rPr lang="zh-CN" altLang="en-US" sz="2000" dirty="0">
                    <a:sym typeface="Wingdings" pitchFamily="2" charset="2"/>
                  </a:rPr>
                  <a:t>假定输出采用</a:t>
                </a:r>
                <a14:m>
                  <m:oMath xmlns:m="http://schemas.openxmlformats.org/officeDocument/2006/math">
                    <m:r>
                      <a:rPr lang="en-US" altLang="zh-CN" sz="2000" b="0" i="1" smtClean="0">
                        <a:latin typeface="Cambria Math" panose="02040503050406030204" pitchFamily="18" charset="0"/>
                        <a:sym typeface="Wingdings" pitchFamily="2" charset="2"/>
                      </a:rPr>
                      <m:t>𝑠𝑜𝑓𝑡𝑚𝑎𝑥</m:t>
                    </m:r>
                    <m:r>
                      <a:rPr lang="zh-CN" altLang="en-US" sz="2000" i="1">
                        <a:latin typeface="Cambria Math" panose="02040503050406030204" pitchFamily="18" charset="0"/>
                        <a:sym typeface="Wingdings" pitchFamily="2" charset="2"/>
                      </a:rPr>
                      <m:t>进行</m:t>
                    </m:r>
                    <m:r>
                      <a:rPr lang="zh-CN" altLang="en-US" sz="2000" i="1" smtClean="0">
                        <a:latin typeface="Cambria Math" panose="02040503050406030204" pitchFamily="18" charset="0"/>
                        <a:sym typeface="Wingdings" pitchFamily="2" charset="2"/>
                      </a:rPr>
                      <m:t>归一化</m:t>
                    </m:r>
                    <m:r>
                      <a:rPr lang="zh-CN" altLang="en-US" sz="2000" i="1">
                        <a:latin typeface="Cambria Math" panose="02040503050406030204" pitchFamily="18" charset="0"/>
                        <a:sym typeface="Wingdings" pitchFamily="2" charset="2"/>
                      </a:rPr>
                      <m:t>，</m:t>
                    </m:r>
                  </m:oMath>
                </a14:m>
                <a:r>
                  <a:rPr lang="zh-CN" altLang="en-US" sz="2000" dirty="0">
                    <a:sym typeface="Wingdings" pitchFamily="2" charset="2"/>
                  </a:rPr>
                  <a:t>则网络对应的计算如下：</a:t>
                </a:r>
                <a:endParaRPr lang="en-US" altLang="zh-CN" sz="2000" dirty="0">
                  <a:sym typeface="Wingdings" pitchFamily="2" charset="2"/>
                </a:endParaRPr>
              </a:p>
              <a:p>
                <a:pPr marL="0" indent="0" algn="ctr">
                  <a:lnSpc>
                    <a:spcPts val="2500"/>
                  </a:lnSpc>
                  <a:buNone/>
                </a:pPr>
                <a:r>
                  <a:rPr lang="en-US" altLang="zh-CN" sz="2000" dirty="0">
                    <a:sym typeface="Wingdings" pitchFamily="2" charset="2"/>
                  </a:rPr>
                  <a:t>	</a:t>
                </a:r>
                <a14:m>
                  <m:oMath xmlns:m="http://schemas.openxmlformats.org/officeDocument/2006/math">
                    <m:sSup>
                      <m:sSupPr>
                        <m:ctrlPr>
                          <a:rPr lang="en-US" altLang="zh-CN" sz="1600" i="1">
                            <a:latin typeface="Cambria Math" panose="02040503050406030204" pitchFamily="18" charset="0"/>
                            <a:sym typeface="Wingdings" pitchFamily="2" charset="2"/>
                          </a:rPr>
                        </m:ctrlPr>
                      </m:sSupPr>
                      <m:e>
                        <m:r>
                          <a:rPr lang="en-US" altLang="zh-CN" sz="1600" i="1">
                            <a:latin typeface="Cambria Math" panose="02040503050406030204" pitchFamily="18" charset="0"/>
                            <a:sym typeface="Wingdings" pitchFamily="2" charset="2"/>
                          </a:rPr>
                          <m:t>h</m:t>
                        </m:r>
                      </m:e>
                      <m:sup>
                        <m:d>
                          <m:dPr>
                            <m:ctrlPr>
                              <a:rPr lang="en-US" altLang="zh-CN" sz="1600" i="1">
                                <a:latin typeface="Cambria Math" panose="02040503050406030204" pitchFamily="18" charset="0"/>
                                <a:sym typeface="Wingdings" pitchFamily="2" charset="2"/>
                              </a:rPr>
                            </m:ctrlPr>
                          </m:dPr>
                          <m:e>
                            <m:r>
                              <a:rPr lang="en-US" altLang="zh-CN" sz="1600" i="1">
                                <a:latin typeface="Cambria Math" panose="02040503050406030204" pitchFamily="18" charset="0"/>
                                <a:sym typeface="Wingdings" pitchFamily="2" charset="2"/>
                              </a:rPr>
                              <m:t>𝑡</m:t>
                            </m:r>
                          </m:e>
                        </m:d>
                      </m:sup>
                    </m:sSup>
                    <m:r>
                      <a:rPr lang="en-US" altLang="zh-CN" sz="1600" i="1">
                        <a:latin typeface="Cambria Math" panose="02040503050406030204" pitchFamily="18" charset="0"/>
                        <a:sym typeface="Wingdings" pitchFamily="2" charset="2"/>
                      </a:rPr>
                      <m:t>=</m:t>
                    </m:r>
                    <m:func>
                      <m:funcPr>
                        <m:ctrlPr>
                          <a:rPr lang="en-US" altLang="zh-CN" sz="1600" i="1">
                            <a:latin typeface="Cambria Math" panose="02040503050406030204" pitchFamily="18" charset="0"/>
                            <a:sym typeface="Wingdings" pitchFamily="2" charset="2"/>
                          </a:rPr>
                        </m:ctrlPr>
                      </m:funcPr>
                      <m:fName>
                        <m:r>
                          <m:rPr>
                            <m:sty m:val="p"/>
                          </m:rPr>
                          <a:rPr lang="en-US" altLang="zh-CN" sz="1600">
                            <a:latin typeface="Cambria Math" panose="02040503050406030204" pitchFamily="18" charset="0"/>
                            <a:sym typeface="Wingdings" pitchFamily="2" charset="2"/>
                          </a:rPr>
                          <m:t>tanh</m:t>
                        </m:r>
                      </m:fName>
                      <m:e>
                        <m:d>
                          <m:dPr>
                            <m:ctrlPr>
                              <a:rPr lang="en-US" altLang="zh-CN" sz="1600" i="1">
                                <a:latin typeface="Cambria Math" panose="02040503050406030204" pitchFamily="18" charset="0"/>
                                <a:sym typeface="Wingdings" pitchFamily="2" charset="2"/>
                              </a:rPr>
                            </m:ctrlPr>
                          </m:dPr>
                          <m:e>
                            <m:r>
                              <a:rPr lang="en-US" altLang="zh-CN" sz="1600" i="1">
                                <a:latin typeface="Cambria Math" panose="02040503050406030204" pitchFamily="18" charset="0"/>
                                <a:sym typeface="Wingdings" pitchFamily="2" charset="2"/>
                              </a:rPr>
                              <m:t>𝑏</m:t>
                            </m:r>
                            <m:r>
                              <a:rPr lang="en-US" altLang="zh-CN" sz="1600" i="1">
                                <a:latin typeface="Cambria Math" panose="02040503050406030204" pitchFamily="18" charset="0"/>
                                <a:sym typeface="Wingdings" pitchFamily="2" charset="2"/>
                              </a:rPr>
                              <m:t>+</m:t>
                            </m:r>
                            <m:r>
                              <a:rPr lang="en-US" altLang="zh-CN" sz="1600" i="1">
                                <a:latin typeface="Cambria Math" panose="02040503050406030204" pitchFamily="18" charset="0"/>
                                <a:sym typeface="Wingdings" pitchFamily="2" charset="2"/>
                              </a:rPr>
                              <m:t>𝑊</m:t>
                            </m:r>
                            <m:sSup>
                              <m:sSupPr>
                                <m:ctrlPr>
                                  <a:rPr lang="en-US" altLang="zh-CN" sz="1600" i="1">
                                    <a:latin typeface="Cambria Math" panose="02040503050406030204" pitchFamily="18" charset="0"/>
                                    <a:sym typeface="Wingdings" pitchFamily="2" charset="2"/>
                                  </a:rPr>
                                </m:ctrlPr>
                              </m:sSupPr>
                              <m:e>
                                <m:r>
                                  <a:rPr lang="en-US" altLang="zh-CN" sz="1600" i="1">
                                    <a:latin typeface="Cambria Math" panose="02040503050406030204" pitchFamily="18" charset="0"/>
                                    <a:sym typeface="Wingdings" pitchFamily="2" charset="2"/>
                                  </a:rPr>
                                  <m:t>h</m:t>
                                </m:r>
                              </m:e>
                              <m:sup>
                                <m:r>
                                  <a:rPr lang="en-US" altLang="zh-CN" sz="1600" i="1">
                                    <a:latin typeface="Cambria Math" panose="02040503050406030204" pitchFamily="18" charset="0"/>
                                    <a:sym typeface="Wingdings" pitchFamily="2" charset="2"/>
                                  </a:rPr>
                                  <m:t>(</m:t>
                                </m:r>
                                <m:r>
                                  <a:rPr lang="en-US" altLang="zh-CN" sz="1600" i="1">
                                    <a:latin typeface="Cambria Math" panose="02040503050406030204" pitchFamily="18" charset="0"/>
                                    <a:sym typeface="Wingdings" pitchFamily="2" charset="2"/>
                                  </a:rPr>
                                  <m:t>𝑡</m:t>
                                </m:r>
                                <m:r>
                                  <a:rPr lang="en-US" altLang="zh-CN" sz="1600" i="1">
                                    <a:latin typeface="Cambria Math" panose="02040503050406030204" pitchFamily="18" charset="0"/>
                                    <a:sym typeface="Wingdings" pitchFamily="2" charset="2"/>
                                  </a:rPr>
                                  <m:t>−1)</m:t>
                                </m:r>
                              </m:sup>
                            </m:sSup>
                            <m:r>
                              <a:rPr lang="en-US" altLang="zh-CN" sz="1600" i="1">
                                <a:latin typeface="Cambria Math" panose="02040503050406030204" pitchFamily="18" charset="0"/>
                                <a:sym typeface="Wingdings" pitchFamily="2" charset="2"/>
                              </a:rPr>
                              <m:t>+</m:t>
                            </m:r>
                            <m:r>
                              <a:rPr lang="en-US" altLang="zh-CN" sz="1600" i="1">
                                <a:latin typeface="Cambria Math" panose="02040503050406030204" pitchFamily="18" charset="0"/>
                                <a:sym typeface="Wingdings" pitchFamily="2" charset="2"/>
                              </a:rPr>
                              <m:t>𝑈</m:t>
                            </m:r>
                            <m:sSup>
                              <m:sSupPr>
                                <m:ctrlPr>
                                  <a:rPr lang="en-US" altLang="zh-CN" sz="1600" i="1">
                                    <a:latin typeface="Cambria Math" panose="02040503050406030204" pitchFamily="18" charset="0"/>
                                    <a:sym typeface="Wingdings" pitchFamily="2" charset="2"/>
                                  </a:rPr>
                                </m:ctrlPr>
                              </m:sSupPr>
                              <m:e>
                                <m:r>
                                  <a:rPr lang="en-US" altLang="zh-CN" sz="1600" i="1">
                                    <a:latin typeface="Cambria Math" panose="02040503050406030204" pitchFamily="18" charset="0"/>
                                    <a:sym typeface="Wingdings" pitchFamily="2" charset="2"/>
                                  </a:rPr>
                                  <m:t>𝑥</m:t>
                                </m:r>
                              </m:e>
                              <m:sup>
                                <m:r>
                                  <a:rPr lang="en-US" altLang="zh-CN" sz="1600" b="0" i="1" smtClean="0">
                                    <a:latin typeface="Cambria Math" panose="02040503050406030204" pitchFamily="18" charset="0"/>
                                    <a:sym typeface="Wingdings" pitchFamily="2" charset="2"/>
                                  </a:rPr>
                                  <m:t>(</m:t>
                                </m:r>
                                <m:r>
                                  <a:rPr lang="en-US" altLang="zh-CN" sz="1600" i="1">
                                    <a:latin typeface="Cambria Math" panose="02040503050406030204" pitchFamily="18" charset="0"/>
                                    <a:sym typeface="Wingdings" pitchFamily="2" charset="2"/>
                                  </a:rPr>
                                  <m:t>𝑡</m:t>
                                </m:r>
                                <m:r>
                                  <a:rPr lang="en-US" altLang="zh-CN" sz="1600" b="0" i="1" smtClean="0">
                                    <a:latin typeface="Cambria Math" panose="02040503050406030204" pitchFamily="18" charset="0"/>
                                    <a:sym typeface="Wingdings" pitchFamily="2" charset="2"/>
                                  </a:rPr>
                                  <m:t>)</m:t>
                                </m:r>
                              </m:sup>
                            </m:sSup>
                          </m:e>
                        </m:d>
                      </m:e>
                    </m:func>
                  </m:oMath>
                </a14:m>
                <a:endParaRPr lang="en-US" altLang="zh-CN" sz="1600" dirty="0">
                  <a:sym typeface="Wingdings" pitchFamily="2" charset="2"/>
                </a:endParaRPr>
              </a:p>
              <a:p>
                <a:pPr marL="0" indent="0" algn="ctr">
                  <a:lnSpc>
                    <a:spcPts val="2500"/>
                  </a:lnSpc>
                  <a:buNone/>
                </a:pPr>
                <a:r>
                  <a:rPr lang="en-US" altLang="zh-CN" sz="1600" dirty="0">
                    <a:sym typeface="Wingdings" pitchFamily="2" charset="2"/>
                  </a:rPr>
                  <a:t>	</a:t>
                </a:r>
                <a14:m>
                  <m:oMath xmlns:m="http://schemas.openxmlformats.org/officeDocument/2006/math">
                    <m:sSup>
                      <m:sSupPr>
                        <m:ctrlPr>
                          <a:rPr lang="en-US" altLang="zh-CN" sz="1600" i="1">
                            <a:latin typeface="Cambria Math" panose="02040503050406030204" pitchFamily="18" charset="0"/>
                            <a:sym typeface="Wingdings" pitchFamily="2" charset="2"/>
                          </a:rPr>
                        </m:ctrlPr>
                      </m:sSupPr>
                      <m:e>
                        <m:r>
                          <a:rPr lang="en-US" altLang="zh-CN" sz="1600" i="1">
                            <a:latin typeface="Cambria Math" panose="02040503050406030204" pitchFamily="18" charset="0"/>
                            <a:sym typeface="Wingdings" pitchFamily="2" charset="2"/>
                          </a:rPr>
                          <m:t>𝑜</m:t>
                        </m:r>
                      </m:e>
                      <m:sup>
                        <m:r>
                          <a:rPr lang="en-US" altLang="zh-CN" sz="1600" i="1">
                            <a:latin typeface="Cambria Math" panose="02040503050406030204" pitchFamily="18" charset="0"/>
                            <a:sym typeface="Wingdings" pitchFamily="2" charset="2"/>
                          </a:rPr>
                          <m:t>(</m:t>
                        </m:r>
                        <m:r>
                          <a:rPr lang="en-US" altLang="zh-CN" sz="1600" i="1">
                            <a:latin typeface="Cambria Math" panose="02040503050406030204" pitchFamily="18" charset="0"/>
                            <a:sym typeface="Wingdings" pitchFamily="2" charset="2"/>
                          </a:rPr>
                          <m:t>𝑡</m:t>
                        </m:r>
                        <m:r>
                          <a:rPr lang="en-US" altLang="zh-CN" sz="1600" i="1">
                            <a:latin typeface="Cambria Math" panose="02040503050406030204" pitchFamily="18" charset="0"/>
                            <a:sym typeface="Wingdings" pitchFamily="2" charset="2"/>
                          </a:rPr>
                          <m:t>)</m:t>
                        </m:r>
                      </m:sup>
                    </m:sSup>
                    <m:r>
                      <a:rPr lang="en-US" altLang="zh-CN" sz="1600" i="1">
                        <a:latin typeface="Cambria Math" panose="02040503050406030204" pitchFamily="18" charset="0"/>
                        <a:sym typeface="Wingdings" pitchFamily="2" charset="2"/>
                      </a:rPr>
                      <m:t>=</m:t>
                    </m:r>
                    <m:r>
                      <a:rPr lang="en-US" altLang="zh-CN" sz="1600" i="1">
                        <a:latin typeface="Cambria Math" panose="02040503050406030204" pitchFamily="18" charset="0"/>
                        <a:sym typeface="Wingdings" pitchFamily="2" charset="2"/>
                      </a:rPr>
                      <m:t>𝑉</m:t>
                    </m:r>
                    <m:sSup>
                      <m:sSupPr>
                        <m:ctrlPr>
                          <a:rPr lang="en-US" altLang="zh-CN" sz="1600" i="1">
                            <a:latin typeface="Cambria Math" panose="02040503050406030204" pitchFamily="18" charset="0"/>
                            <a:sym typeface="Wingdings" pitchFamily="2" charset="2"/>
                          </a:rPr>
                        </m:ctrlPr>
                      </m:sSupPr>
                      <m:e>
                        <m:r>
                          <a:rPr lang="en-US" altLang="zh-CN" sz="1600" i="1">
                            <a:latin typeface="Cambria Math" panose="02040503050406030204" pitchFamily="18" charset="0"/>
                            <a:sym typeface="Wingdings" pitchFamily="2" charset="2"/>
                          </a:rPr>
                          <m:t>h</m:t>
                        </m:r>
                      </m:e>
                      <m:sup>
                        <m:r>
                          <a:rPr lang="en-US" altLang="zh-CN" sz="1600" i="1">
                            <a:latin typeface="Cambria Math" panose="02040503050406030204" pitchFamily="18" charset="0"/>
                            <a:sym typeface="Wingdings" pitchFamily="2" charset="2"/>
                          </a:rPr>
                          <m:t>(</m:t>
                        </m:r>
                        <m:r>
                          <a:rPr lang="en-US" altLang="zh-CN" sz="1600" i="1">
                            <a:latin typeface="Cambria Math" panose="02040503050406030204" pitchFamily="18" charset="0"/>
                            <a:sym typeface="Wingdings" pitchFamily="2" charset="2"/>
                          </a:rPr>
                          <m:t>𝑡</m:t>
                        </m:r>
                        <m:r>
                          <a:rPr lang="en-US" altLang="zh-CN" sz="1600" i="1">
                            <a:latin typeface="Cambria Math" panose="02040503050406030204" pitchFamily="18" charset="0"/>
                            <a:sym typeface="Wingdings" pitchFamily="2" charset="2"/>
                          </a:rPr>
                          <m:t>)</m:t>
                        </m:r>
                      </m:sup>
                    </m:sSup>
                  </m:oMath>
                </a14:m>
                <a:endParaRPr lang="en-US" altLang="zh-CN" sz="1600" dirty="0">
                  <a:sym typeface="Wingdings" pitchFamily="2" charset="2"/>
                </a:endParaRPr>
              </a:p>
              <a:p>
                <a:pPr marL="0" indent="0" algn="ctr">
                  <a:lnSpc>
                    <a:spcPts val="2500"/>
                  </a:lnSpc>
                  <a:buNone/>
                </a:pPr>
                <a:r>
                  <a:rPr lang="en-US" altLang="zh-CN" sz="1600" dirty="0">
                    <a:sym typeface="Wingdings" pitchFamily="2" charset="2"/>
                  </a:rPr>
                  <a:t>	</a:t>
                </a:r>
                <a14:m>
                  <m:oMath xmlns:m="http://schemas.openxmlformats.org/officeDocument/2006/math">
                    <m:sSup>
                      <m:sSupPr>
                        <m:ctrlPr>
                          <a:rPr lang="en-US" altLang="zh-CN" sz="1600" i="1">
                            <a:latin typeface="Cambria Math" panose="02040503050406030204" pitchFamily="18" charset="0"/>
                            <a:sym typeface="Wingdings" pitchFamily="2" charset="2"/>
                          </a:rPr>
                        </m:ctrlPr>
                      </m:sSupPr>
                      <m:e>
                        <m:acc>
                          <m:accPr>
                            <m:chr m:val="̂"/>
                            <m:ctrlPr>
                              <a:rPr lang="en-US" altLang="zh-CN" sz="1600" i="1">
                                <a:latin typeface="Cambria Math" panose="02040503050406030204" pitchFamily="18" charset="0"/>
                                <a:sym typeface="Wingdings" pitchFamily="2" charset="2"/>
                              </a:rPr>
                            </m:ctrlPr>
                          </m:accPr>
                          <m:e>
                            <m:r>
                              <a:rPr lang="en-US" altLang="zh-CN" sz="1600" i="1">
                                <a:latin typeface="Cambria Math" panose="02040503050406030204" pitchFamily="18" charset="0"/>
                                <a:sym typeface="Wingdings" pitchFamily="2" charset="2"/>
                              </a:rPr>
                              <m:t>𝑦</m:t>
                            </m:r>
                          </m:e>
                        </m:acc>
                      </m:e>
                      <m:sup>
                        <m:r>
                          <a:rPr lang="en-US" altLang="zh-CN" sz="1600" i="1">
                            <a:latin typeface="Cambria Math" panose="02040503050406030204" pitchFamily="18" charset="0"/>
                            <a:sym typeface="Wingdings" pitchFamily="2" charset="2"/>
                          </a:rPr>
                          <m:t>(</m:t>
                        </m:r>
                        <m:r>
                          <a:rPr lang="en-US" altLang="zh-CN" sz="1600" i="1">
                            <a:latin typeface="Cambria Math" panose="02040503050406030204" pitchFamily="18" charset="0"/>
                            <a:sym typeface="Wingdings" pitchFamily="2" charset="2"/>
                          </a:rPr>
                          <m:t>𝑡</m:t>
                        </m:r>
                        <m:r>
                          <a:rPr lang="en-US" altLang="zh-CN" sz="1600" i="1">
                            <a:latin typeface="Cambria Math" panose="02040503050406030204" pitchFamily="18" charset="0"/>
                            <a:sym typeface="Wingdings" pitchFamily="2" charset="2"/>
                          </a:rPr>
                          <m:t>)</m:t>
                        </m:r>
                      </m:sup>
                    </m:sSup>
                    <m:r>
                      <a:rPr lang="en-US" altLang="zh-CN" sz="1600" i="1">
                        <a:latin typeface="Cambria Math" panose="02040503050406030204" pitchFamily="18" charset="0"/>
                        <a:sym typeface="Wingdings" pitchFamily="2" charset="2"/>
                      </a:rPr>
                      <m:t>=</m:t>
                    </m:r>
                    <m:r>
                      <a:rPr lang="en-US" altLang="zh-CN" sz="1600" i="1">
                        <a:latin typeface="Cambria Math" panose="02040503050406030204" pitchFamily="18" charset="0"/>
                        <a:sym typeface="Wingdings" pitchFamily="2" charset="2"/>
                      </a:rPr>
                      <m:t>𝑠𝑜𝑓𝑡𝑚𝑎𝑥</m:t>
                    </m:r>
                    <m:d>
                      <m:dPr>
                        <m:ctrlPr>
                          <a:rPr lang="en-US" altLang="zh-CN" sz="1600" i="1">
                            <a:latin typeface="Cambria Math" panose="02040503050406030204" pitchFamily="18" charset="0"/>
                            <a:sym typeface="Wingdings" pitchFamily="2" charset="2"/>
                          </a:rPr>
                        </m:ctrlPr>
                      </m:dPr>
                      <m:e>
                        <m:sSup>
                          <m:sSupPr>
                            <m:ctrlPr>
                              <a:rPr lang="en-US" altLang="zh-CN" sz="1600" i="1">
                                <a:latin typeface="Cambria Math" panose="02040503050406030204" pitchFamily="18" charset="0"/>
                                <a:sym typeface="Wingdings" pitchFamily="2" charset="2"/>
                              </a:rPr>
                            </m:ctrlPr>
                          </m:sSupPr>
                          <m:e>
                            <m:r>
                              <a:rPr lang="en-US" altLang="zh-CN" sz="1600" i="1">
                                <a:latin typeface="Cambria Math" panose="02040503050406030204" pitchFamily="18" charset="0"/>
                                <a:sym typeface="Wingdings" pitchFamily="2" charset="2"/>
                              </a:rPr>
                              <m:t>𝑜</m:t>
                            </m:r>
                          </m:e>
                          <m:sup>
                            <m:d>
                              <m:dPr>
                                <m:ctrlPr>
                                  <a:rPr lang="en-US" altLang="zh-CN" sz="1600" i="1">
                                    <a:latin typeface="Cambria Math" panose="02040503050406030204" pitchFamily="18" charset="0"/>
                                    <a:sym typeface="Wingdings" pitchFamily="2" charset="2"/>
                                  </a:rPr>
                                </m:ctrlPr>
                              </m:dPr>
                              <m:e>
                                <m:r>
                                  <a:rPr lang="en-US" altLang="zh-CN" sz="1600" i="1">
                                    <a:latin typeface="Cambria Math" panose="02040503050406030204" pitchFamily="18" charset="0"/>
                                    <a:sym typeface="Wingdings" pitchFamily="2" charset="2"/>
                                  </a:rPr>
                                  <m:t>𝑡</m:t>
                                </m:r>
                              </m:e>
                            </m:d>
                          </m:sup>
                        </m:sSup>
                      </m:e>
                    </m:d>
                  </m:oMath>
                </a14:m>
                <a:endParaRPr lang="en-US" altLang="zh-CN" sz="1600" dirty="0">
                  <a:sym typeface="Wingdings" pitchFamily="2" charset="2"/>
                </a:endParaRPr>
              </a:p>
              <a:p>
                <a:pPr>
                  <a:lnSpc>
                    <a:spcPts val="2500"/>
                  </a:lnSpc>
                </a:pPr>
                <a:r>
                  <a:rPr lang="zh-CN" altLang="en-US" sz="2000" dirty="0">
                    <a:sym typeface="Wingdings" pitchFamily="2" charset="2"/>
                  </a:rPr>
                  <a:t>负对数似然函数（损失函数）如下：</a:t>
                </a:r>
                <a:endParaRPr lang="en-US" altLang="zh-CN" sz="800" i="1" dirty="0">
                  <a:latin typeface="Cambria Math" panose="02040503050406030204" pitchFamily="18" charset="0"/>
                  <a:sym typeface="Wingdings" pitchFamily="2" charset="2"/>
                </a:endParaRPr>
              </a:p>
              <a:p>
                <a:pPr marL="0" indent="0">
                  <a:lnSpc>
                    <a:spcPts val="2500"/>
                  </a:lnSpc>
                  <a:buNone/>
                </a:pPr>
                <a14:m>
                  <m:oMathPara xmlns:m="http://schemas.openxmlformats.org/officeDocument/2006/math">
                    <m:oMathParaPr>
                      <m:jc m:val="left"/>
                    </m:oMathParaPr>
                    <m:oMath xmlns:m="http://schemas.openxmlformats.org/officeDocument/2006/math">
                      <m:r>
                        <a:rPr lang="en-US" altLang="zh-CN" sz="1600" b="0" i="1" smtClean="0">
                          <a:latin typeface="Cambria Math" panose="02040503050406030204" pitchFamily="18" charset="0"/>
                          <a:sym typeface="Wingdings" pitchFamily="2" charset="2"/>
                        </a:rPr>
                        <m:t>       </m:t>
                      </m:r>
                      <m:r>
                        <a:rPr lang="en-US" altLang="zh-CN" sz="1600" i="1">
                          <a:latin typeface="Cambria Math" panose="02040503050406030204" pitchFamily="18" charset="0"/>
                          <a:sym typeface="Wingdings" pitchFamily="2" charset="2"/>
                        </a:rPr>
                        <m:t>𝐿</m:t>
                      </m:r>
                      <m:d>
                        <m:dPr>
                          <m:ctrlPr>
                            <a:rPr lang="en-US" altLang="zh-CN" sz="1600" i="1">
                              <a:latin typeface="Cambria Math" panose="02040503050406030204" pitchFamily="18" charset="0"/>
                              <a:sym typeface="Wingdings" pitchFamily="2" charset="2"/>
                            </a:rPr>
                          </m:ctrlPr>
                        </m:dPr>
                        <m:e>
                          <m:d>
                            <m:dPr>
                              <m:begChr m:val="{"/>
                              <m:endChr m:val="}"/>
                              <m:ctrlPr>
                                <a:rPr lang="en-US" altLang="zh-CN" sz="1600" i="1">
                                  <a:latin typeface="Cambria Math" panose="02040503050406030204" pitchFamily="18" charset="0"/>
                                  <a:sym typeface="Wingdings" pitchFamily="2" charset="2"/>
                                </a:rPr>
                              </m:ctrlPr>
                            </m:dPr>
                            <m:e>
                              <m:sSup>
                                <m:sSupPr>
                                  <m:ctrlPr>
                                    <a:rPr lang="en-US" altLang="zh-CN" sz="1600" i="1">
                                      <a:latin typeface="Cambria Math" panose="02040503050406030204" pitchFamily="18" charset="0"/>
                                      <a:sym typeface="Wingdings" pitchFamily="2" charset="2"/>
                                    </a:rPr>
                                  </m:ctrlPr>
                                </m:sSupPr>
                                <m:e>
                                  <m:r>
                                    <a:rPr lang="en-US" altLang="zh-CN" sz="1600" i="1">
                                      <a:latin typeface="Cambria Math" panose="02040503050406030204" pitchFamily="18" charset="0"/>
                                      <a:sym typeface="Wingdings" pitchFamily="2" charset="2"/>
                                    </a:rPr>
                                    <m:t>𝑥</m:t>
                                  </m:r>
                                </m:e>
                                <m:sup>
                                  <m:d>
                                    <m:dPr>
                                      <m:ctrlPr>
                                        <a:rPr lang="en-US" altLang="zh-CN" sz="1600" i="1">
                                          <a:latin typeface="Cambria Math" panose="02040503050406030204" pitchFamily="18" charset="0"/>
                                          <a:sym typeface="Wingdings" pitchFamily="2" charset="2"/>
                                        </a:rPr>
                                      </m:ctrlPr>
                                    </m:dPr>
                                    <m:e>
                                      <m:r>
                                        <a:rPr lang="en-US" altLang="zh-CN" sz="1600" i="1">
                                          <a:latin typeface="Cambria Math" panose="02040503050406030204" pitchFamily="18" charset="0"/>
                                          <a:sym typeface="Wingdings" pitchFamily="2" charset="2"/>
                                        </a:rPr>
                                        <m:t>1</m:t>
                                      </m:r>
                                    </m:e>
                                  </m:d>
                                </m:sup>
                              </m:sSup>
                              <m:r>
                                <a:rPr lang="en-US" altLang="zh-CN" sz="1600" i="1">
                                  <a:latin typeface="Cambria Math" panose="02040503050406030204" pitchFamily="18" charset="0"/>
                                  <a:sym typeface="Wingdings" pitchFamily="2" charset="2"/>
                                </a:rPr>
                                <m:t>,…,</m:t>
                              </m:r>
                              <m:sSup>
                                <m:sSupPr>
                                  <m:ctrlPr>
                                    <a:rPr lang="en-US" altLang="zh-CN" sz="1600" i="1">
                                      <a:latin typeface="Cambria Math" panose="02040503050406030204" pitchFamily="18" charset="0"/>
                                      <a:sym typeface="Wingdings" pitchFamily="2" charset="2"/>
                                    </a:rPr>
                                  </m:ctrlPr>
                                </m:sSupPr>
                                <m:e>
                                  <m:r>
                                    <a:rPr lang="en-US" altLang="zh-CN" sz="1600" i="1">
                                      <a:latin typeface="Cambria Math" panose="02040503050406030204" pitchFamily="18" charset="0"/>
                                      <a:sym typeface="Wingdings" pitchFamily="2" charset="2"/>
                                    </a:rPr>
                                    <m:t>𝑥</m:t>
                                  </m:r>
                                </m:e>
                                <m:sup>
                                  <m:d>
                                    <m:dPr>
                                      <m:ctrlPr>
                                        <a:rPr lang="en-US" altLang="zh-CN" sz="1600" i="1">
                                          <a:latin typeface="Cambria Math" panose="02040503050406030204" pitchFamily="18" charset="0"/>
                                          <a:sym typeface="Wingdings" pitchFamily="2" charset="2"/>
                                        </a:rPr>
                                      </m:ctrlPr>
                                    </m:dPr>
                                    <m:e>
                                      <m:r>
                                        <a:rPr lang="zh-CN" altLang="en-US" sz="1600" i="1">
                                          <a:latin typeface="Cambria Math" panose="02040503050406030204" pitchFamily="18" charset="0"/>
                                          <a:sym typeface="Wingdings" pitchFamily="2" charset="2"/>
                                        </a:rPr>
                                        <m:t>𝜏</m:t>
                                      </m:r>
                                    </m:e>
                                  </m:d>
                                </m:sup>
                              </m:sSup>
                            </m:e>
                          </m:d>
                          <m:r>
                            <a:rPr lang="en-US" altLang="zh-CN" sz="1600" i="1">
                              <a:latin typeface="Cambria Math" panose="02040503050406030204" pitchFamily="18" charset="0"/>
                              <a:sym typeface="Wingdings" pitchFamily="2" charset="2"/>
                            </a:rPr>
                            <m:t>,</m:t>
                          </m:r>
                          <m:d>
                            <m:dPr>
                              <m:begChr m:val="{"/>
                              <m:endChr m:val="}"/>
                              <m:ctrlPr>
                                <a:rPr lang="en-US" altLang="zh-CN" sz="1600" i="1">
                                  <a:latin typeface="Cambria Math" panose="02040503050406030204" pitchFamily="18" charset="0"/>
                                  <a:sym typeface="Wingdings" pitchFamily="2" charset="2"/>
                                </a:rPr>
                              </m:ctrlPr>
                            </m:dPr>
                            <m:e>
                              <m:sSup>
                                <m:sSupPr>
                                  <m:ctrlPr>
                                    <a:rPr lang="en-US" altLang="zh-CN" sz="1600" i="1">
                                      <a:latin typeface="Cambria Math" panose="02040503050406030204" pitchFamily="18" charset="0"/>
                                      <a:sym typeface="Wingdings" pitchFamily="2" charset="2"/>
                                    </a:rPr>
                                  </m:ctrlPr>
                                </m:sSupPr>
                                <m:e>
                                  <m:r>
                                    <a:rPr lang="en-US" altLang="zh-CN" sz="1600" i="1">
                                      <a:latin typeface="Cambria Math" panose="02040503050406030204" pitchFamily="18" charset="0"/>
                                      <a:sym typeface="Wingdings" pitchFamily="2" charset="2"/>
                                    </a:rPr>
                                    <m:t>𝑦</m:t>
                                  </m:r>
                                </m:e>
                                <m:sup>
                                  <m:d>
                                    <m:dPr>
                                      <m:ctrlPr>
                                        <a:rPr lang="en-US" altLang="zh-CN" sz="1600" i="1">
                                          <a:latin typeface="Cambria Math" panose="02040503050406030204" pitchFamily="18" charset="0"/>
                                          <a:sym typeface="Wingdings" pitchFamily="2" charset="2"/>
                                        </a:rPr>
                                      </m:ctrlPr>
                                    </m:dPr>
                                    <m:e>
                                      <m:r>
                                        <a:rPr lang="en-US" altLang="zh-CN" sz="1600" i="1">
                                          <a:latin typeface="Cambria Math" panose="02040503050406030204" pitchFamily="18" charset="0"/>
                                          <a:sym typeface="Wingdings" pitchFamily="2" charset="2"/>
                                        </a:rPr>
                                        <m:t>1</m:t>
                                      </m:r>
                                    </m:e>
                                  </m:d>
                                </m:sup>
                              </m:sSup>
                              <m:r>
                                <a:rPr lang="en-US" altLang="zh-CN" sz="1600" i="1">
                                  <a:latin typeface="Cambria Math" panose="02040503050406030204" pitchFamily="18" charset="0"/>
                                  <a:sym typeface="Wingdings" pitchFamily="2" charset="2"/>
                                </a:rPr>
                                <m:t>,…,</m:t>
                              </m:r>
                              <m:sSup>
                                <m:sSupPr>
                                  <m:ctrlPr>
                                    <a:rPr lang="en-US" altLang="zh-CN" sz="1600" i="1">
                                      <a:latin typeface="Cambria Math" panose="02040503050406030204" pitchFamily="18" charset="0"/>
                                      <a:sym typeface="Wingdings" pitchFamily="2" charset="2"/>
                                    </a:rPr>
                                  </m:ctrlPr>
                                </m:sSupPr>
                                <m:e>
                                  <m:r>
                                    <a:rPr lang="en-US" altLang="zh-CN" sz="1600" i="1">
                                      <a:latin typeface="Cambria Math" panose="02040503050406030204" pitchFamily="18" charset="0"/>
                                      <a:sym typeface="Wingdings" pitchFamily="2" charset="2"/>
                                    </a:rPr>
                                    <m:t>𝑦</m:t>
                                  </m:r>
                                </m:e>
                                <m:sup>
                                  <m:d>
                                    <m:dPr>
                                      <m:ctrlPr>
                                        <a:rPr lang="en-US" altLang="zh-CN" sz="1600" i="1">
                                          <a:latin typeface="Cambria Math" panose="02040503050406030204" pitchFamily="18" charset="0"/>
                                          <a:sym typeface="Wingdings" pitchFamily="2" charset="2"/>
                                        </a:rPr>
                                      </m:ctrlPr>
                                    </m:dPr>
                                    <m:e>
                                      <m:r>
                                        <a:rPr lang="zh-CN" altLang="en-US" sz="1600" i="1">
                                          <a:latin typeface="Cambria Math" panose="02040503050406030204" pitchFamily="18" charset="0"/>
                                          <a:sym typeface="Wingdings" pitchFamily="2" charset="2"/>
                                        </a:rPr>
                                        <m:t>𝜏</m:t>
                                      </m:r>
                                    </m:e>
                                  </m:d>
                                </m:sup>
                              </m:sSup>
                            </m:e>
                          </m:d>
                        </m:e>
                      </m:d>
                    </m:oMath>
                  </m:oMathPara>
                </a14:m>
                <a:endParaRPr lang="en-US" altLang="zh-CN" sz="1600" i="1" dirty="0">
                  <a:latin typeface="Cambria Math" panose="02040503050406030204" pitchFamily="18" charset="0"/>
                  <a:sym typeface="Wingdings" pitchFamily="2" charset="2"/>
                </a:endParaRPr>
              </a:p>
              <a:p>
                <a:pPr marL="0" indent="0">
                  <a:lnSpc>
                    <a:spcPts val="2500"/>
                  </a:lnSpc>
                  <a:buNone/>
                </a:pPr>
                <a:endParaRPr lang="en-US" altLang="zh-CN" sz="1600" i="1" dirty="0">
                  <a:latin typeface="Cambria Math" panose="02040503050406030204" pitchFamily="18" charset="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sym typeface="Wingdings" pitchFamily="2" charset="2"/>
                        </a:rPr>
                        <m:t>=</m:t>
                      </m:r>
                      <m:nary>
                        <m:naryPr>
                          <m:chr m:val="∑"/>
                          <m:supHide m:val="on"/>
                          <m:ctrlPr>
                            <a:rPr lang="en-US" altLang="zh-CN" sz="1600" i="1">
                              <a:latin typeface="Cambria Math" panose="02040503050406030204" pitchFamily="18" charset="0"/>
                              <a:sym typeface="Wingdings" pitchFamily="2" charset="2"/>
                            </a:rPr>
                          </m:ctrlPr>
                        </m:naryPr>
                        <m:sub>
                          <m:r>
                            <m:rPr>
                              <m:brk m:alnAt="7"/>
                            </m:rPr>
                            <a:rPr lang="en-US" altLang="zh-CN" sz="1600" i="1">
                              <a:latin typeface="Cambria Math" panose="02040503050406030204" pitchFamily="18" charset="0"/>
                              <a:sym typeface="Wingdings" pitchFamily="2" charset="2"/>
                            </a:rPr>
                            <m:t>𝑡</m:t>
                          </m:r>
                        </m:sub>
                        <m:sup/>
                        <m:e>
                          <m:sSup>
                            <m:sSupPr>
                              <m:ctrlPr>
                                <a:rPr lang="en-US" altLang="zh-CN" sz="1600" i="1">
                                  <a:latin typeface="Cambria Math" panose="02040503050406030204" pitchFamily="18" charset="0"/>
                                  <a:sym typeface="Wingdings" pitchFamily="2" charset="2"/>
                                </a:rPr>
                              </m:ctrlPr>
                            </m:sSupPr>
                            <m:e>
                              <m:r>
                                <a:rPr lang="en-US" altLang="zh-CN" sz="1600" i="1">
                                  <a:latin typeface="Cambria Math" panose="02040503050406030204" pitchFamily="18" charset="0"/>
                                  <a:sym typeface="Wingdings" pitchFamily="2" charset="2"/>
                                </a:rPr>
                                <m:t>𝐿</m:t>
                              </m:r>
                            </m:e>
                            <m:sup>
                              <m:r>
                                <a:rPr lang="en-US" altLang="zh-CN" sz="1600" i="1">
                                  <a:latin typeface="Cambria Math" panose="02040503050406030204" pitchFamily="18" charset="0"/>
                                  <a:sym typeface="Wingdings" pitchFamily="2" charset="2"/>
                                </a:rPr>
                                <m:t>(</m:t>
                              </m:r>
                              <m:r>
                                <a:rPr lang="en-US" altLang="zh-CN" sz="1600" i="1">
                                  <a:latin typeface="Cambria Math" panose="02040503050406030204" pitchFamily="18" charset="0"/>
                                  <a:sym typeface="Wingdings" pitchFamily="2" charset="2"/>
                                </a:rPr>
                                <m:t>𝑡</m:t>
                              </m:r>
                              <m:r>
                                <a:rPr lang="en-US" altLang="zh-CN" sz="1600" i="1">
                                  <a:latin typeface="Cambria Math" panose="02040503050406030204" pitchFamily="18" charset="0"/>
                                  <a:sym typeface="Wingdings" pitchFamily="2" charset="2"/>
                                </a:rPr>
                                <m:t>)</m:t>
                              </m:r>
                            </m:sup>
                          </m:sSup>
                          <m:r>
                            <a:rPr lang="en-US" altLang="zh-CN" sz="1600" i="1">
                              <a:latin typeface="Cambria Math" panose="02040503050406030204" pitchFamily="18" charset="0"/>
                              <a:sym typeface="Wingdings" pitchFamily="2" charset="2"/>
                            </a:rPr>
                            <m:t>=−</m:t>
                          </m:r>
                          <m:nary>
                            <m:naryPr>
                              <m:chr m:val="∑"/>
                              <m:supHide m:val="on"/>
                              <m:ctrlPr>
                                <a:rPr lang="en-US" altLang="zh-CN" sz="1600" i="1">
                                  <a:latin typeface="Cambria Math" panose="02040503050406030204" pitchFamily="18" charset="0"/>
                                  <a:sym typeface="Wingdings" pitchFamily="2" charset="2"/>
                                </a:rPr>
                              </m:ctrlPr>
                            </m:naryPr>
                            <m:sub>
                              <m:r>
                                <m:rPr>
                                  <m:brk m:alnAt="7"/>
                                </m:rPr>
                                <a:rPr lang="en-US" altLang="zh-CN" sz="1600" i="1">
                                  <a:latin typeface="Cambria Math" panose="02040503050406030204" pitchFamily="18" charset="0"/>
                                  <a:sym typeface="Wingdings" pitchFamily="2" charset="2"/>
                                </a:rPr>
                                <m:t>𝑡</m:t>
                              </m:r>
                            </m:sub>
                            <m:sup/>
                            <m:e>
                              <m:r>
                                <a:rPr lang="en-US" altLang="zh-CN" sz="1600" i="1">
                                  <a:latin typeface="Cambria Math" panose="02040503050406030204" pitchFamily="18" charset="0"/>
                                  <a:sym typeface="Wingdings" pitchFamily="2" charset="2"/>
                                </a:rPr>
                                <m:t>𝑙𝑜𝑔</m:t>
                              </m:r>
                              <m:sSub>
                                <m:sSubPr>
                                  <m:ctrlPr>
                                    <a:rPr lang="en-US" altLang="zh-CN" sz="1600" i="1">
                                      <a:latin typeface="Cambria Math" panose="02040503050406030204" pitchFamily="18" charset="0"/>
                                      <a:sym typeface="Wingdings" pitchFamily="2" charset="2"/>
                                    </a:rPr>
                                  </m:ctrlPr>
                                </m:sSubPr>
                                <m:e>
                                  <m:r>
                                    <a:rPr lang="en-US" altLang="zh-CN" sz="1600" i="1">
                                      <a:latin typeface="Cambria Math" panose="02040503050406030204" pitchFamily="18" charset="0"/>
                                      <a:sym typeface="Wingdings" pitchFamily="2" charset="2"/>
                                    </a:rPr>
                                    <m:t> </m:t>
                                  </m:r>
                                  <m:r>
                                    <a:rPr lang="en-US" altLang="zh-CN" sz="1600" i="1">
                                      <a:latin typeface="Cambria Math" panose="02040503050406030204" pitchFamily="18" charset="0"/>
                                      <a:sym typeface="Wingdings" pitchFamily="2" charset="2"/>
                                    </a:rPr>
                                    <m:t>𝑝</m:t>
                                  </m:r>
                                </m:e>
                                <m:sub>
                                  <m:r>
                                    <a:rPr lang="en-US" altLang="zh-CN" sz="1600" i="1">
                                      <a:latin typeface="Cambria Math" panose="02040503050406030204" pitchFamily="18" charset="0"/>
                                      <a:sym typeface="Wingdings" pitchFamily="2" charset="2"/>
                                    </a:rPr>
                                    <m:t>𝑚𝑜𝑑𝑒𝑙</m:t>
                                  </m:r>
                                </m:sub>
                              </m:sSub>
                              <m:d>
                                <m:dPr>
                                  <m:ctrlPr>
                                    <a:rPr lang="en-US" altLang="zh-CN" sz="1600" i="1">
                                      <a:latin typeface="Cambria Math" panose="02040503050406030204" pitchFamily="18" charset="0"/>
                                      <a:sym typeface="Wingdings" pitchFamily="2" charset="2"/>
                                    </a:rPr>
                                  </m:ctrlPr>
                                </m:dPr>
                                <m:e>
                                  <m:sSup>
                                    <m:sSupPr>
                                      <m:ctrlPr>
                                        <a:rPr lang="en-US" altLang="zh-CN" sz="1600" i="1">
                                          <a:latin typeface="Cambria Math" panose="02040503050406030204" pitchFamily="18" charset="0"/>
                                          <a:sym typeface="Wingdings" pitchFamily="2" charset="2"/>
                                        </a:rPr>
                                      </m:ctrlPr>
                                    </m:sSupPr>
                                    <m:e>
                                      <m:r>
                                        <a:rPr lang="en-US" altLang="zh-CN" sz="1600" i="1">
                                          <a:latin typeface="Cambria Math" panose="02040503050406030204" pitchFamily="18" charset="0"/>
                                          <a:sym typeface="Wingdings" pitchFamily="2" charset="2"/>
                                        </a:rPr>
                                        <m:t>𝑦</m:t>
                                      </m:r>
                                    </m:e>
                                    <m:sup>
                                      <m:r>
                                        <a:rPr lang="en-US" altLang="zh-CN" sz="1600" i="1">
                                          <a:latin typeface="Cambria Math" panose="02040503050406030204" pitchFamily="18" charset="0"/>
                                          <a:sym typeface="Wingdings" pitchFamily="2" charset="2"/>
                                        </a:rPr>
                                        <m:t>(</m:t>
                                      </m:r>
                                      <m:r>
                                        <a:rPr lang="en-US" altLang="zh-CN" sz="1600" i="1">
                                          <a:latin typeface="Cambria Math" panose="02040503050406030204" pitchFamily="18" charset="0"/>
                                          <a:sym typeface="Wingdings" pitchFamily="2" charset="2"/>
                                        </a:rPr>
                                        <m:t>𝑡</m:t>
                                      </m:r>
                                      <m:r>
                                        <a:rPr lang="en-US" altLang="zh-CN" sz="1600" i="1">
                                          <a:latin typeface="Cambria Math" panose="02040503050406030204" pitchFamily="18" charset="0"/>
                                          <a:sym typeface="Wingdings" pitchFamily="2" charset="2"/>
                                        </a:rPr>
                                        <m:t>)</m:t>
                                      </m:r>
                                    </m:sup>
                                  </m:sSup>
                                  <m:r>
                                    <a:rPr lang="en-US" altLang="zh-CN" sz="1600" i="1">
                                      <a:latin typeface="Cambria Math" panose="02040503050406030204" pitchFamily="18" charset="0"/>
                                      <a:sym typeface="Wingdings" pitchFamily="2" charset="2"/>
                                    </a:rPr>
                                    <m:t>|{</m:t>
                                  </m:r>
                                  <m:sSup>
                                    <m:sSupPr>
                                      <m:ctrlPr>
                                        <a:rPr lang="en-US" altLang="zh-CN" sz="1600" i="1">
                                          <a:latin typeface="Cambria Math" panose="02040503050406030204" pitchFamily="18" charset="0"/>
                                          <a:sym typeface="Wingdings" pitchFamily="2" charset="2"/>
                                        </a:rPr>
                                      </m:ctrlPr>
                                    </m:sSupPr>
                                    <m:e>
                                      <m:r>
                                        <a:rPr lang="en-US" altLang="zh-CN" sz="1600" i="1">
                                          <a:latin typeface="Cambria Math" panose="02040503050406030204" pitchFamily="18" charset="0"/>
                                          <a:sym typeface="Wingdings" pitchFamily="2" charset="2"/>
                                        </a:rPr>
                                        <m:t>𝑥</m:t>
                                      </m:r>
                                    </m:e>
                                    <m:sup>
                                      <m:d>
                                        <m:dPr>
                                          <m:ctrlPr>
                                            <a:rPr lang="en-US" altLang="zh-CN" sz="1600" i="1">
                                              <a:latin typeface="Cambria Math" panose="02040503050406030204" pitchFamily="18" charset="0"/>
                                              <a:sym typeface="Wingdings" pitchFamily="2" charset="2"/>
                                            </a:rPr>
                                          </m:ctrlPr>
                                        </m:dPr>
                                        <m:e>
                                          <m:r>
                                            <a:rPr lang="en-US" altLang="zh-CN" sz="1600" i="1">
                                              <a:latin typeface="Cambria Math" panose="02040503050406030204" pitchFamily="18" charset="0"/>
                                              <a:sym typeface="Wingdings" pitchFamily="2" charset="2"/>
                                            </a:rPr>
                                            <m:t>1</m:t>
                                          </m:r>
                                        </m:e>
                                      </m:d>
                                    </m:sup>
                                  </m:sSup>
                                  <m:r>
                                    <a:rPr lang="en-US" altLang="zh-CN" sz="1600" i="1">
                                      <a:latin typeface="Cambria Math" panose="02040503050406030204" pitchFamily="18" charset="0"/>
                                      <a:sym typeface="Wingdings" pitchFamily="2" charset="2"/>
                                    </a:rPr>
                                    <m:t>,…,</m:t>
                                  </m:r>
                                  <m:sSup>
                                    <m:sSupPr>
                                      <m:ctrlPr>
                                        <a:rPr lang="en-US" altLang="zh-CN" sz="1600" i="1">
                                          <a:latin typeface="Cambria Math" panose="02040503050406030204" pitchFamily="18" charset="0"/>
                                          <a:sym typeface="Wingdings" pitchFamily="2" charset="2"/>
                                        </a:rPr>
                                      </m:ctrlPr>
                                    </m:sSupPr>
                                    <m:e>
                                      <m:r>
                                        <a:rPr lang="en-US" altLang="zh-CN" sz="1600" i="1">
                                          <a:latin typeface="Cambria Math" panose="02040503050406030204" pitchFamily="18" charset="0"/>
                                          <a:sym typeface="Wingdings" pitchFamily="2" charset="2"/>
                                        </a:rPr>
                                        <m:t>𝑥</m:t>
                                      </m:r>
                                    </m:e>
                                    <m:sup>
                                      <m:d>
                                        <m:dPr>
                                          <m:ctrlPr>
                                            <a:rPr lang="en-US" altLang="zh-CN" sz="1600" i="1">
                                              <a:latin typeface="Cambria Math" panose="02040503050406030204" pitchFamily="18" charset="0"/>
                                              <a:sym typeface="Wingdings" pitchFamily="2" charset="2"/>
                                            </a:rPr>
                                          </m:ctrlPr>
                                        </m:dPr>
                                        <m:e>
                                          <m:r>
                                            <a:rPr lang="en-US" altLang="zh-CN" sz="1600" i="1">
                                              <a:latin typeface="Cambria Math" panose="02040503050406030204" pitchFamily="18" charset="0"/>
                                              <a:sym typeface="Wingdings" pitchFamily="2" charset="2"/>
                                            </a:rPr>
                                            <m:t>𝑡</m:t>
                                          </m:r>
                                        </m:e>
                                      </m:d>
                                    </m:sup>
                                  </m:sSup>
                                  <m:r>
                                    <a:rPr lang="en-US" altLang="zh-CN" sz="1600" i="1">
                                      <a:latin typeface="Cambria Math" panose="02040503050406030204" pitchFamily="18" charset="0"/>
                                      <a:sym typeface="Wingdings" pitchFamily="2" charset="2"/>
                                    </a:rPr>
                                    <m:t>}</m:t>
                                  </m:r>
                                </m:e>
                              </m:d>
                            </m:e>
                          </m:nary>
                        </m:e>
                      </m:nary>
                    </m:oMath>
                  </m:oMathPara>
                </a14:m>
                <a:endParaRPr lang="en-US" altLang="zh-CN" sz="800" dirty="0">
                  <a:sym typeface="Wingdings" pitchFamily="2" charset="2"/>
                </a:endParaRPr>
              </a:p>
              <a:p>
                <a:pPr marL="0" indent="0">
                  <a:lnSpc>
                    <a:spcPts val="2500"/>
                  </a:lnSpc>
                  <a:buNone/>
                </a:pPr>
                <a:endParaRPr lang="en-US" altLang="zh-CN" sz="800" dirty="0">
                  <a:sym typeface="Wingdings" pitchFamily="2" charset="2"/>
                </a:endParaRPr>
              </a:p>
              <a:p>
                <a:pPr>
                  <a:lnSpc>
                    <a:spcPts val="2500"/>
                  </a:lnSpc>
                </a:pPr>
                <a:r>
                  <a:rPr lang="zh-CN" altLang="en-US" sz="2000" dirty="0">
                    <a:sym typeface="Wingdings" pitchFamily="2" charset="2"/>
                  </a:rPr>
                  <a:t>网络的训练可以通过梯度下降法最小化上述损失函数，梯度的计算可以采用反向传播</a:t>
                </a:r>
                <a:r>
                  <a:rPr lang="en-US" altLang="zh-CN" sz="2000" dirty="0">
                    <a:sym typeface="Wingdings" pitchFamily="2" charset="2"/>
                  </a:rPr>
                  <a:t>(BP)</a:t>
                </a:r>
                <a:r>
                  <a:rPr lang="zh-CN" altLang="en-US" sz="2000" dirty="0">
                    <a:sym typeface="Wingdings" pitchFamily="2" charset="2"/>
                  </a:rPr>
                  <a:t>算法。</a:t>
                </a:r>
                <a:endParaRPr lang="en-US" altLang="zh-CN" sz="2000" dirty="0">
                  <a:sym typeface="Wingdings" pitchFamily="2" charset="2"/>
                </a:endParaRPr>
              </a:p>
              <a:p>
                <a:pPr>
                  <a:lnSpc>
                    <a:spcPts val="2500"/>
                  </a:lnSpc>
                </a:pPr>
                <a:r>
                  <a:rPr lang="zh-CN" altLang="en-US" sz="2000" dirty="0">
                    <a:sym typeface="Wingdings" pitchFamily="2" charset="2"/>
                  </a:rPr>
                  <a:t>可以看到，展开的</a:t>
                </a:r>
                <a:r>
                  <a:rPr lang="en-US" altLang="zh-CN" sz="2000" dirty="0">
                    <a:sym typeface="Wingdings" pitchFamily="2" charset="2"/>
                  </a:rPr>
                  <a:t>RNN</a:t>
                </a:r>
                <a:r>
                  <a:rPr lang="zh-CN" altLang="en-US" sz="2000" dirty="0">
                    <a:sym typeface="Wingdings" pitchFamily="2" charset="2"/>
                  </a:rPr>
                  <a:t>事实上可以看作一般的非循环神经网络，只是它的参数是共享的。</a:t>
                </a: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marL="0" indent="0">
                  <a:lnSpc>
                    <a:spcPts val="2500"/>
                  </a:lnSpc>
                  <a:buNone/>
                </a:pPr>
                <a:endParaRPr lang="en-US" altLang="zh-CN" sz="2000" dirty="0">
                  <a:sym typeface="Wingdings" pitchFamily="2" charset="2"/>
                </a:endParaRPr>
              </a:p>
              <a:p>
                <a:pPr marL="0" indent="0">
                  <a:lnSpc>
                    <a:spcPts val="2500"/>
                  </a:lnSpc>
                  <a:buNone/>
                </a:pPr>
                <a:r>
                  <a:rPr lang="en-US" altLang="zh-CN" sz="2000" dirty="0">
                    <a:sym typeface="Wingdings" pitchFamily="2" charset="2"/>
                  </a:rPr>
                  <a:t>		</a:t>
                </a:r>
                <a:r>
                  <a:rPr lang="en-US" altLang="zh-CN" sz="1800" dirty="0">
                    <a:sym typeface="Wingdings" pitchFamily="2" charset="2"/>
                  </a:rPr>
                  <a:t>	                                      </a:t>
                </a:r>
                <a:endParaRPr lang="zh-CN" altLang="en-US" sz="1800" dirty="0">
                  <a:sym typeface="Wingdings" pitchFamily="2" charset="2"/>
                </a:endParaRPr>
              </a:p>
            </p:txBody>
          </p:sp>
        </mc:Choice>
        <mc:Fallback xmlns="">
          <p:sp>
            <p:nvSpPr>
              <p:cNvPr id="216067" name="Rectangle 3"/>
              <p:cNvSpPr>
                <a:spLocks noGrp="1" noRot="1" noChangeAspect="1" noMove="1" noResize="1" noEditPoints="1" noAdjustHandles="1" noChangeArrowheads="1" noChangeShapeType="1" noTextEdit="1"/>
              </p:cNvSpPr>
              <p:nvPr>
                <p:ph idx="1"/>
              </p:nvPr>
            </p:nvSpPr>
            <p:spPr>
              <a:xfrm>
                <a:off x="323528" y="1700808"/>
                <a:ext cx="7772400" cy="4464496"/>
              </a:xfrm>
              <a:blipFill rotWithShape="0">
                <a:blip r:embed="rId3"/>
                <a:stretch>
                  <a:fillRect l="-706" t="-1230" b="-5738"/>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fld id="{4CE606EB-2B83-4074-9CFF-2950F0781313}" type="slidenum">
              <a:rPr lang="en-US" altLang="zh-CN"/>
              <a:pPr/>
              <a:t>24</a:t>
            </a:fld>
            <a:endParaRPr lang="en-US" altLang="zh-CN"/>
          </a:p>
        </p:txBody>
      </p:sp>
    </p:spTree>
    <p:extLst>
      <p:ext uri="{BB962C8B-B14F-4D97-AF65-F5344CB8AC3E}">
        <p14:creationId xmlns:p14="http://schemas.microsoft.com/office/powerpoint/2010/main" val="2917773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dirty="0"/>
              <a:t>循环神经网络 </a:t>
            </a:r>
            <a:r>
              <a:rPr lang="en-US" altLang="zh-CN" dirty="0"/>
              <a:t>(RNN)</a:t>
            </a:r>
            <a:endParaRPr lang="zh-CN" altLang="en-US" dirty="0"/>
          </a:p>
        </p:txBody>
      </p:sp>
      <p:sp>
        <p:nvSpPr>
          <p:cNvPr id="216067" name="Rectangle 3"/>
          <p:cNvSpPr>
            <a:spLocks noGrp="1" noChangeArrowheads="1"/>
          </p:cNvSpPr>
          <p:nvPr>
            <p:ph idx="1"/>
          </p:nvPr>
        </p:nvSpPr>
        <p:spPr>
          <a:xfrm>
            <a:off x="323528" y="1700808"/>
            <a:ext cx="7772400" cy="4464496"/>
          </a:xfrm>
        </p:spPr>
        <p:txBody>
          <a:bodyPr/>
          <a:lstStyle/>
          <a:p>
            <a:pPr>
              <a:lnSpc>
                <a:spcPts val="2500"/>
              </a:lnSpc>
            </a:pPr>
            <a:r>
              <a:rPr lang="zh-CN" altLang="en-US" sz="2000" dirty="0">
                <a:sym typeface="Wingdings" pitchFamily="2" charset="2"/>
              </a:rPr>
              <a:t>一些常见的</a:t>
            </a:r>
            <a:r>
              <a:rPr lang="en-US" altLang="zh-CN" sz="2000" dirty="0">
                <a:sym typeface="Wingdings" pitchFamily="2" charset="2"/>
              </a:rPr>
              <a:t>RNN</a:t>
            </a:r>
            <a:r>
              <a:rPr lang="zh-CN" altLang="en-US" sz="2000" dirty="0">
                <a:sym typeface="Wingdings" pitchFamily="2" charset="2"/>
              </a:rPr>
              <a:t>结构：</a:t>
            </a: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marL="0" indent="0">
              <a:lnSpc>
                <a:spcPts val="2500"/>
              </a:lnSpc>
              <a:buNone/>
            </a:pPr>
            <a:endParaRPr lang="en-US" altLang="zh-CN" sz="2000" dirty="0">
              <a:sym typeface="Wingdings" pitchFamily="2" charset="2"/>
            </a:endParaRPr>
          </a:p>
          <a:p>
            <a:pPr marL="0" indent="0">
              <a:lnSpc>
                <a:spcPts val="2500"/>
              </a:lnSpc>
              <a:buNone/>
            </a:pPr>
            <a:r>
              <a:rPr lang="en-US" altLang="zh-CN" sz="2000" dirty="0">
                <a:sym typeface="Wingdings" pitchFamily="2" charset="2"/>
              </a:rPr>
              <a:t>		</a:t>
            </a:r>
            <a:r>
              <a:rPr lang="en-US" altLang="zh-CN" sz="1800" dirty="0">
                <a:sym typeface="Wingdings" pitchFamily="2" charset="2"/>
              </a:rPr>
              <a:t>	                                      </a:t>
            </a:r>
            <a:endParaRPr lang="zh-CN" altLang="en-US" sz="1800" dirty="0">
              <a:sym typeface="Wingdings" pitchFamily="2" charset="2"/>
            </a:endParaRPr>
          </a:p>
        </p:txBody>
      </p:sp>
      <p:sp>
        <p:nvSpPr>
          <p:cNvPr id="6" name="灯片编号占位符 5"/>
          <p:cNvSpPr>
            <a:spLocks noGrp="1"/>
          </p:cNvSpPr>
          <p:nvPr>
            <p:ph type="sldNum" sz="quarter" idx="12"/>
          </p:nvPr>
        </p:nvSpPr>
        <p:spPr/>
        <p:txBody>
          <a:bodyPr/>
          <a:lstStyle/>
          <a:p>
            <a:fld id="{4CE606EB-2B83-4074-9CFF-2950F0781313}" type="slidenum">
              <a:rPr lang="en-US" altLang="zh-CN"/>
              <a:pPr/>
              <a:t>25</a:t>
            </a:fld>
            <a:endParaRPr lang="en-US" altLang="zh-CN"/>
          </a:p>
        </p:txBody>
      </p:sp>
      <p:pic>
        <p:nvPicPr>
          <p:cNvPr id="2" name="图片 1">
            <a:extLst>
              <a:ext uri="{FF2B5EF4-FFF2-40B4-BE49-F238E27FC236}">
                <a16:creationId xmlns:a16="http://schemas.microsoft.com/office/drawing/2014/main" id="{A4B0BAF0-F92A-475A-9E99-A3989CCFFAB3}"/>
              </a:ext>
            </a:extLst>
          </p:cNvPr>
          <p:cNvPicPr>
            <a:picLocks noChangeAspect="1"/>
          </p:cNvPicPr>
          <p:nvPr/>
        </p:nvPicPr>
        <p:blipFill>
          <a:blip r:embed="rId3"/>
          <a:stretch>
            <a:fillRect/>
          </a:stretch>
        </p:blipFill>
        <p:spPr>
          <a:xfrm>
            <a:off x="763597" y="2492896"/>
            <a:ext cx="7340352" cy="3456384"/>
          </a:xfrm>
          <a:prstGeom prst="rect">
            <a:avLst/>
          </a:prstGeom>
        </p:spPr>
      </p:pic>
    </p:spTree>
    <p:extLst>
      <p:ext uri="{BB962C8B-B14F-4D97-AF65-F5344CB8AC3E}">
        <p14:creationId xmlns:p14="http://schemas.microsoft.com/office/powerpoint/2010/main" val="450410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dirty="0"/>
              <a:t>循环神经网络 </a:t>
            </a:r>
            <a:r>
              <a:rPr lang="en-US" altLang="zh-CN" dirty="0"/>
              <a:t>(RNN)</a:t>
            </a:r>
            <a:endParaRPr lang="zh-CN" altLang="en-US" dirty="0"/>
          </a:p>
        </p:txBody>
      </p:sp>
      <mc:AlternateContent xmlns:mc="http://schemas.openxmlformats.org/markup-compatibility/2006" xmlns:a14="http://schemas.microsoft.com/office/drawing/2010/main">
        <mc:Choice Requires="a14">
          <p:sp>
            <p:nvSpPr>
              <p:cNvPr id="216067" name="Rectangle 3"/>
              <p:cNvSpPr>
                <a:spLocks noGrp="1" noChangeArrowheads="1"/>
              </p:cNvSpPr>
              <p:nvPr>
                <p:ph idx="1"/>
              </p:nvPr>
            </p:nvSpPr>
            <p:spPr>
              <a:xfrm>
                <a:off x="323528" y="1700808"/>
                <a:ext cx="7772400" cy="4464496"/>
              </a:xfrm>
            </p:spPr>
            <p:txBody>
              <a:bodyPr/>
              <a:lstStyle/>
              <a:p>
                <a:pPr>
                  <a:lnSpc>
                    <a:spcPts val="2500"/>
                  </a:lnSpc>
                </a:pPr>
                <a:r>
                  <a:rPr lang="zh-CN" altLang="en-US" sz="2000" dirty="0">
                    <a:sym typeface="Wingdings" pitchFamily="2" charset="2"/>
                  </a:rPr>
                  <a:t>梯度消失与爆炸：</a:t>
                </a:r>
                <a:endParaRPr lang="en-US" altLang="zh-CN" sz="2000" dirty="0">
                  <a:sym typeface="Wingdings" pitchFamily="2" charset="2"/>
                </a:endParaRPr>
              </a:p>
              <a:p>
                <a:pPr marL="0" indent="0">
                  <a:lnSpc>
                    <a:spcPts val="2500"/>
                  </a:lnSpc>
                  <a:buNone/>
                </a:pPr>
                <a:r>
                  <a:rPr lang="en-US" altLang="zh-CN" sz="2000" dirty="0">
                    <a:sym typeface="Wingdings" pitchFamily="2" charset="2"/>
                  </a:rPr>
                  <a:t>	</a:t>
                </a:r>
                <a:r>
                  <a:rPr lang="zh-CN" altLang="en-US" sz="1800" dirty="0">
                    <a:sym typeface="Wingdings" pitchFamily="2" charset="2"/>
                  </a:rPr>
                  <a:t>考虑一个不包含激活函数与输入的非常简单的</a:t>
                </a:r>
                <a:r>
                  <a:rPr lang="en-US" altLang="zh-CN" sz="1800" dirty="0">
                    <a:sym typeface="Wingdings" pitchFamily="2" charset="2"/>
                  </a:rPr>
                  <a:t>RNN</a:t>
                </a:r>
                <a:r>
                  <a:rPr lang="zh-CN" altLang="en-US" sz="1800" dirty="0">
                    <a:sym typeface="Wingdings" pitchFamily="2" charset="2"/>
                  </a:rPr>
                  <a:t>，它的计算如下</a:t>
                </a:r>
                <a:r>
                  <a:rPr lang="en-US" altLang="zh-CN" sz="1800" dirty="0">
                    <a:sym typeface="Wingdings" pitchFamily="2" charset="2"/>
                  </a:rPr>
                  <a:t> </a:t>
                </a:r>
                <a:r>
                  <a:rPr lang="zh-CN" altLang="en-US" sz="1800" dirty="0">
                    <a:sym typeface="Wingdings" pitchFamily="2" charset="2"/>
                  </a:rPr>
                  <a:t>：</a:t>
                </a:r>
                <a:endParaRPr lang="en-US" altLang="zh-CN" sz="1800" dirty="0">
                  <a:sym typeface="Wingdings" pitchFamily="2" charset="2"/>
                </a:endParaRPr>
              </a:p>
              <a:p>
                <a:pPr marL="0" indent="0">
                  <a:lnSpc>
                    <a:spcPts val="2500"/>
                  </a:lnSpc>
                  <a:buNone/>
                </a:pPr>
                <a:endParaRPr lang="en-US" altLang="zh-CN" sz="1800" dirty="0">
                  <a:sym typeface="Wingdings" pitchFamily="2" charset="2"/>
                </a:endParaRPr>
              </a:p>
              <a:p>
                <a:pPr marL="0" indent="0" algn="ctr">
                  <a:lnSpc>
                    <a:spcPts val="2500"/>
                  </a:lnSpc>
                  <a:buNone/>
                </a:pPr>
                <a:r>
                  <a:rPr lang="en-US" altLang="zh-CN" sz="1800" dirty="0">
                    <a:sym typeface="Wingdings" pitchFamily="2" charset="2"/>
                  </a:rPr>
                  <a:t>	</a:t>
                </a:r>
                <a14:m>
                  <m:oMath xmlns:m="http://schemas.openxmlformats.org/officeDocument/2006/math">
                    <m:sSup>
                      <m:sSupPr>
                        <m:ctrlPr>
                          <a:rPr lang="en-US" altLang="zh-CN" sz="1800" i="1" smtClean="0">
                            <a:latin typeface="Cambria Math" panose="02040503050406030204" pitchFamily="18" charset="0"/>
                            <a:sym typeface="Wingdings" pitchFamily="2" charset="2"/>
                          </a:rPr>
                        </m:ctrlPr>
                      </m:sSupPr>
                      <m:e>
                        <m:r>
                          <a:rPr lang="en-US" altLang="zh-CN" sz="1800" b="0" i="1" smtClean="0">
                            <a:latin typeface="Cambria Math" panose="02040503050406030204" pitchFamily="18" charset="0"/>
                            <a:sym typeface="Wingdings" pitchFamily="2" charset="2"/>
                          </a:rPr>
                          <m:t>h</m:t>
                        </m:r>
                      </m:e>
                      <m:sup>
                        <m:r>
                          <a:rPr lang="en-US" altLang="zh-CN" sz="1800" b="0" i="1" smtClean="0">
                            <a:latin typeface="Cambria Math" panose="02040503050406030204" pitchFamily="18" charset="0"/>
                            <a:sym typeface="Wingdings" pitchFamily="2" charset="2"/>
                          </a:rPr>
                          <m:t>(</m:t>
                        </m:r>
                        <m:r>
                          <a:rPr lang="en-US" altLang="zh-CN" sz="1800" b="0" i="1" smtClean="0">
                            <a:latin typeface="Cambria Math" panose="02040503050406030204" pitchFamily="18" charset="0"/>
                            <a:sym typeface="Wingdings" pitchFamily="2" charset="2"/>
                          </a:rPr>
                          <m:t>𝑡</m:t>
                        </m:r>
                        <m:r>
                          <a:rPr lang="en-US" altLang="zh-CN" sz="1800" b="0" i="1" smtClean="0">
                            <a:latin typeface="Cambria Math" panose="02040503050406030204" pitchFamily="18" charset="0"/>
                            <a:sym typeface="Wingdings" pitchFamily="2" charset="2"/>
                          </a:rPr>
                          <m:t>)</m:t>
                        </m:r>
                      </m:sup>
                    </m:sSup>
                    <m:r>
                      <a:rPr lang="en-US" altLang="zh-CN" sz="1800" b="0" i="1" smtClean="0">
                        <a:latin typeface="Cambria Math" panose="02040503050406030204" pitchFamily="18" charset="0"/>
                        <a:sym typeface="Wingdings" pitchFamily="2" charset="2"/>
                      </a:rPr>
                      <m:t>=</m:t>
                    </m:r>
                    <m:sSup>
                      <m:sSupPr>
                        <m:ctrlPr>
                          <a:rPr lang="en-US" altLang="zh-CN" sz="1800" b="0" i="1" smtClean="0">
                            <a:latin typeface="Cambria Math" panose="02040503050406030204" pitchFamily="18" charset="0"/>
                            <a:sym typeface="Wingdings" pitchFamily="2" charset="2"/>
                          </a:rPr>
                        </m:ctrlPr>
                      </m:sSupPr>
                      <m:e>
                        <m:r>
                          <a:rPr lang="en-US" altLang="zh-CN" sz="1800" b="0" i="1" smtClean="0">
                            <a:latin typeface="Cambria Math" panose="02040503050406030204" pitchFamily="18" charset="0"/>
                            <a:sym typeface="Wingdings" pitchFamily="2" charset="2"/>
                          </a:rPr>
                          <m:t>𝑊</m:t>
                        </m:r>
                      </m:e>
                      <m:sup>
                        <m:r>
                          <a:rPr lang="en-US" altLang="zh-CN" sz="1800" b="0" i="1" smtClean="0">
                            <a:latin typeface="Cambria Math" panose="02040503050406030204" pitchFamily="18" charset="0"/>
                            <a:sym typeface="Wingdings" pitchFamily="2" charset="2"/>
                          </a:rPr>
                          <m:t>𝑇</m:t>
                        </m:r>
                      </m:sup>
                    </m:sSup>
                    <m:sSup>
                      <m:sSupPr>
                        <m:ctrlPr>
                          <a:rPr lang="en-US" altLang="zh-CN" sz="1800" b="0" i="1" smtClean="0">
                            <a:latin typeface="Cambria Math" panose="02040503050406030204" pitchFamily="18" charset="0"/>
                            <a:sym typeface="Wingdings" pitchFamily="2" charset="2"/>
                          </a:rPr>
                        </m:ctrlPr>
                      </m:sSupPr>
                      <m:e>
                        <m:r>
                          <a:rPr lang="en-US" altLang="zh-CN" sz="1800" b="0" i="1" smtClean="0">
                            <a:latin typeface="Cambria Math" panose="02040503050406030204" pitchFamily="18" charset="0"/>
                            <a:sym typeface="Wingdings" pitchFamily="2" charset="2"/>
                          </a:rPr>
                          <m:t>h</m:t>
                        </m:r>
                      </m:e>
                      <m:sup>
                        <m:r>
                          <a:rPr lang="en-US" altLang="zh-CN" sz="1800" b="0" i="1" smtClean="0">
                            <a:latin typeface="Cambria Math" panose="02040503050406030204" pitchFamily="18" charset="0"/>
                            <a:sym typeface="Wingdings" pitchFamily="2" charset="2"/>
                          </a:rPr>
                          <m:t>(</m:t>
                        </m:r>
                        <m:r>
                          <a:rPr lang="en-US" altLang="zh-CN" sz="1800" b="0" i="1" smtClean="0">
                            <a:latin typeface="Cambria Math" panose="02040503050406030204" pitchFamily="18" charset="0"/>
                            <a:sym typeface="Wingdings" pitchFamily="2" charset="2"/>
                          </a:rPr>
                          <m:t>𝑡</m:t>
                        </m:r>
                        <m:r>
                          <a:rPr lang="en-US" altLang="zh-CN" sz="1800" b="0" i="1" smtClean="0">
                            <a:latin typeface="Cambria Math" panose="02040503050406030204" pitchFamily="18" charset="0"/>
                            <a:sym typeface="Wingdings" pitchFamily="2" charset="2"/>
                          </a:rPr>
                          <m:t>−1)</m:t>
                        </m:r>
                      </m:sup>
                    </m:sSup>
                    <m:r>
                      <a:rPr lang="en-US" altLang="zh-CN" sz="1800" b="0" i="1" smtClean="0">
                        <a:latin typeface="Cambria Math" panose="02040503050406030204" pitchFamily="18" charset="0"/>
                        <a:sym typeface="Wingdings" pitchFamily="2" charset="2"/>
                      </a:rPr>
                      <m:t>=</m:t>
                    </m:r>
                    <m:sSup>
                      <m:sSupPr>
                        <m:ctrlPr>
                          <a:rPr lang="en-US" altLang="zh-CN" sz="1800" b="0" i="1" smtClean="0">
                            <a:latin typeface="Cambria Math" panose="02040503050406030204" pitchFamily="18" charset="0"/>
                            <a:sym typeface="Wingdings" pitchFamily="2" charset="2"/>
                          </a:rPr>
                        </m:ctrlPr>
                      </m:sSupPr>
                      <m:e>
                        <m:r>
                          <a:rPr lang="en-US" altLang="zh-CN" sz="1800" b="0" i="1" smtClean="0">
                            <a:latin typeface="Cambria Math" panose="02040503050406030204" pitchFamily="18" charset="0"/>
                            <a:sym typeface="Wingdings" pitchFamily="2" charset="2"/>
                          </a:rPr>
                          <m:t>(</m:t>
                        </m:r>
                        <m:sSup>
                          <m:sSupPr>
                            <m:ctrlPr>
                              <a:rPr lang="en-US" altLang="zh-CN" sz="1800" b="0" i="1" smtClean="0">
                                <a:latin typeface="Cambria Math" panose="02040503050406030204" pitchFamily="18" charset="0"/>
                                <a:sym typeface="Wingdings" pitchFamily="2" charset="2"/>
                              </a:rPr>
                            </m:ctrlPr>
                          </m:sSupPr>
                          <m:e>
                            <m:r>
                              <a:rPr lang="en-US" altLang="zh-CN" sz="1800" b="0" i="1" smtClean="0">
                                <a:latin typeface="Cambria Math" panose="02040503050406030204" pitchFamily="18" charset="0"/>
                                <a:sym typeface="Wingdings" pitchFamily="2" charset="2"/>
                              </a:rPr>
                              <m:t>𝑊</m:t>
                            </m:r>
                          </m:e>
                          <m:sup>
                            <m:r>
                              <a:rPr lang="en-US" altLang="zh-CN" sz="1800" b="0" i="1" smtClean="0">
                                <a:latin typeface="Cambria Math" panose="02040503050406030204" pitchFamily="18" charset="0"/>
                                <a:sym typeface="Wingdings" pitchFamily="2" charset="2"/>
                              </a:rPr>
                              <m:t>𝑡</m:t>
                            </m:r>
                          </m:sup>
                        </m:sSup>
                        <m:r>
                          <a:rPr lang="en-US" altLang="zh-CN" sz="1800" b="0" i="1" smtClean="0">
                            <a:latin typeface="Cambria Math" panose="02040503050406030204" pitchFamily="18" charset="0"/>
                            <a:sym typeface="Wingdings" pitchFamily="2" charset="2"/>
                          </a:rPr>
                          <m:t>)</m:t>
                        </m:r>
                      </m:e>
                      <m:sup>
                        <m:r>
                          <a:rPr lang="en-US" altLang="zh-CN" sz="1800" b="0" i="1" smtClean="0">
                            <a:latin typeface="Cambria Math" panose="02040503050406030204" pitchFamily="18" charset="0"/>
                            <a:sym typeface="Wingdings" pitchFamily="2" charset="2"/>
                          </a:rPr>
                          <m:t>𝑇</m:t>
                        </m:r>
                      </m:sup>
                    </m:sSup>
                    <m:sSup>
                      <m:sSupPr>
                        <m:ctrlPr>
                          <a:rPr lang="en-US" altLang="zh-CN" sz="1800" b="0" i="1" smtClean="0">
                            <a:latin typeface="Cambria Math" panose="02040503050406030204" pitchFamily="18" charset="0"/>
                            <a:sym typeface="Wingdings" pitchFamily="2" charset="2"/>
                          </a:rPr>
                        </m:ctrlPr>
                      </m:sSupPr>
                      <m:e>
                        <m:r>
                          <a:rPr lang="en-US" altLang="zh-CN" sz="1800" b="0" i="1" smtClean="0">
                            <a:latin typeface="Cambria Math" panose="02040503050406030204" pitchFamily="18" charset="0"/>
                            <a:sym typeface="Wingdings" pitchFamily="2" charset="2"/>
                          </a:rPr>
                          <m:t>h</m:t>
                        </m:r>
                      </m:e>
                      <m:sup>
                        <m:r>
                          <a:rPr lang="en-US" altLang="zh-CN" sz="1800" b="0" i="1" smtClean="0">
                            <a:latin typeface="Cambria Math" panose="02040503050406030204" pitchFamily="18" charset="0"/>
                            <a:sym typeface="Wingdings" pitchFamily="2" charset="2"/>
                          </a:rPr>
                          <m:t>(0)</m:t>
                        </m:r>
                      </m:sup>
                    </m:sSup>
                  </m:oMath>
                </a14:m>
                <a:endParaRPr lang="en-US" altLang="zh-CN" sz="1800" b="0" dirty="0">
                  <a:sym typeface="Wingdings" pitchFamily="2" charset="2"/>
                </a:endParaRPr>
              </a:p>
              <a:p>
                <a:pPr marL="0" indent="0" algn="ctr">
                  <a:lnSpc>
                    <a:spcPts val="2500"/>
                  </a:lnSpc>
                  <a:buNone/>
                </a:pPr>
                <a:endParaRPr lang="en-US" altLang="zh-CN" sz="1800" b="0" dirty="0">
                  <a:sym typeface="Wingdings" pitchFamily="2" charset="2"/>
                </a:endParaRPr>
              </a:p>
              <a:p>
                <a:pPr marL="0" indent="0">
                  <a:lnSpc>
                    <a:spcPts val="2500"/>
                  </a:lnSpc>
                  <a:buNone/>
                </a:pPr>
                <a:r>
                  <a:rPr lang="en-US" altLang="zh-CN" sz="1800" dirty="0">
                    <a:sym typeface="Wingdings" pitchFamily="2" charset="2"/>
                  </a:rPr>
                  <a:t>	</a:t>
                </a:r>
                <a:r>
                  <a:rPr lang="zh-CN" altLang="en-US" sz="1800" dirty="0">
                    <a:sym typeface="Wingdings" pitchFamily="2" charset="2"/>
                  </a:rPr>
                  <a:t>对</a:t>
                </a:r>
                <a14:m>
                  <m:oMath xmlns:m="http://schemas.openxmlformats.org/officeDocument/2006/math">
                    <m:r>
                      <a:rPr lang="en-US" altLang="zh-CN" sz="1800" b="0" i="1" smtClean="0">
                        <a:latin typeface="Cambria Math" panose="02040503050406030204" pitchFamily="18" charset="0"/>
                        <a:sym typeface="Wingdings" pitchFamily="2" charset="2"/>
                      </a:rPr>
                      <m:t>𝑊</m:t>
                    </m:r>
                    <m:r>
                      <a:rPr lang="zh-CN" altLang="en-US" sz="1800" i="1">
                        <a:latin typeface="Cambria Math" panose="02040503050406030204" pitchFamily="18" charset="0"/>
                        <a:sym typeface="Wingdings" pitchFamily="2" charset="2"/>
                      </a:rPr>
                      <m:t>进行</m:t>
                    </m:r>
                    <m:r>
                      <a:rPr lang="zh-CN" altLang="en-US" sz="1800" i="1" smtClean="0">
                        <a:latin typeface="Cambria Math" panose="02040503050406030204" pitchFamily="18" charset="0"/>
                        <a:sym typeface="Wingdings" pitchFamily="2" charset="2"/>
                      </a:rPr>
                      <m:t>如下</m:t>
                    </m:r>
                  </m:oMath>
                </a14:m>
                <a:r>
                  <a:rPr lang="zh-CN" altLang="en-US" sz="1800" dirty="0">
                    <a:sym typeface="Wingdings" pitchFamily="2" charset="2"/>
                  </a:rPr>
                  <a:t>特征分解：</a:t>
                </a:r>
                <a:endParaRPr lang="en-US" altLang="zh-CN" sz="1800" dirty="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sym typeface="Wingdings" pitchFamily="2" charset="2"/>
                        </a:rPr>
                        <m:t>𝑊</m:t>
                      </m:r>
                      <m:r>
                        <a:rPr lang="en-US" altLang="zh-CN" sz="1800" b="0" i="1" smtClean="0">
                          <a:latin typeface="Cambria Math" panose="02040503050406030204" pitchFamily="18" charset="0"/>
                          <a:sym typeface="Wingdings" pitchFamily="2" charset="2"/>
                        </a:rPr>
                        <m:t>=</m:t>
                      </m:r>
                      <m:r>
                        <a:rPr lang="en-US" altLang="zh-CN" sz="1800" b="0" i="1" smtClean="0">
                          <a:latin typeface="Cambria Math" panose="02040503050406030204" pitchFamily="18" charset="0"/>
                          <a:sym typeface="Wingdings" pitchFamily="2" charset="2"/>
                        </a:rPr>
                        <m:t>𝑄</m:t>
                      </m:r>
                      <m:r>
                        <a:rPr lang="zh-CN" altLang="en-US" sz="1800" b="0" i="1" smtClean="0">
                          <a:latin typeface="Cambria Math" panose="02040503050406030204" pitchFamily="18" charset="0"/>
                          <a:sym typeface="Wingdings" pitchFamily="2" charset="2"/>
                        </a:rPr>
                        <m:t>𝛬</m:t>
                      </m:r>
                      <m:sSup>
                        <m:sSupPr>
                          <m:ctrlPr>
                            <a:rPr lang="en-US" altLang="zh-CN" sz="1800" b="0" i="1" smtClean="0">
                              <a:latin typeface="Cambria Math" panose="02040503050406030204" pitchFamily="18" charset="0"/>
                              <a:sym typeface="Wingdings" pitchFamily="2" charset="2"/>
                            </a:rPr>
                          </m:ctrlPr>
                        </m:sSupPr>
                        <m:e>
                          <m:r>
                            <a:rPr lang="en-US" altLang="zh-CN" sz="1800" b="0" i="1" smtClean="0">
                              <a:latin typeface="Cambria Math" panose="02040503050406030204" pitchFamily="18" charset="0"/>
                              <a:sym typeface="Wingdings" pitchFamily="2" charset="2"/>
                            </a:rPr>
                            <m:t>𝑄</m:t>
                          </m:r>
                        </m:e>
                        <m:sup>
                          <m:r>
                            <a:rPr lang="en-US" altLang="zh-CN" sz="1800" b="0" i="1" smtClean="0">
                              <a:latin typeface="Cambria Math" panose="02040503050406030204" pitchFamily="18" charset="0"/>
                              <a:sym typeface="Wingdings" pitchFamily="2" charset="2"/>
                            </a:rPr>
                            <m:t>𝑇</m:t>
                          </m:r>
                        </m:sup>
                      </m:sSup>
                    </m:oMath>
                  </m:oMathPara>
                </a14:m>
                <a:endParaRPr lang="en-US" altLang="zh-CN" sz="1800" dirty="0">
                  <a:sym typeface="Wingdings" pitchFamily="2" charset="2"/>
                </a:endParaRPr>
              </a:p>
              <a:p>
                <a:pPr marL="0" indent="0">
                  <a:lnSpc>
                    <a:spcPts val="2500"/>
                  </a:lnSpc>
                  <a:buNone/>
                </a:pPr>
                <a:r>
                  <a:rPr lang="en-US" altLang="zh-CN" sz="1800" dirty="0">
                    <a:sym typeface="Wingdings" pitchFamily="2" charset="2"/>
                  </a:rPr>
                  <a:t>	</a:t>
                </a:r>
                <a14:m>
                  <m:oMath xmlns:m="http://schemas.openxmlformats.org/officeDocument/2006/math">
                    <m:sSup>
                      <m:sSupPr>
                        <m:ctrlPr>
                          <a:rPr lang="en-US" altLang="zh-CN" sz="1800" i="1" smtClean="0">
                            <a:latin typeface="Cambria Math" panose="02040503050406030204" pitchFamily="18" charset="0"/>
                            <a:sym typeface="Wingdings" pitchFamily="2" charset="2"/>
                          </a:rPr>
                        </m:ctrlPr>
                      </m:sSupPr>
                      <m:e>
                        <m:r>
                          <a:rPr lang="en-US" altLang="zh-CN" sz="1800" b="0" i="1" smtClean="0">
                            <a:latin typeface="Cambria Math" panose="02040503050406030204" pitchFamily="18" charset="0"/>
                            <a:sym typeface="Wingdings" pitchFamily="2" charset="2"/>
                          </a:rPr>
                          <m:t>h</m:t>
                        </m:r>
                      </m:e>
                      <m:sup>
                        <m:r>
                          <a:rPr lang="en-US" altLang="zh-CN" sz="1800" b="0" i="1" smtClean="0">
                            <a:latin typeface="Cambria Math" panose="02040503050406030204" pitchFamily="18" charset="0"/>
                            <a:sym typeface="Wingdings" pitchFamily="2" charset="2"/>
                          </a:rPr>
                          <m:t>(</m:t>
                        </m:r>
                        <m:r>
                          <a:rPr lang="en-US" altLang="zh-CN" sz="1800" b="0" i="1" smtClean="0">
                            <a:latin typeface="Cambria Math" panose="02040503050406030204" pitchFamily="18" charset="0"/>
                            <a:sym typeface="Wingdings" pitchFamily="2" charset="2"/>
                          </a:rPr>
                          <m:t>𝑡</m:t>
                        </m:r>
                        <m:r>
                          <a:rPr lang="en-US" altLang="zh-CN" sz="1800" b="0" i="1" smtClean="0">
                            <a:latin typeface="Cambria Math" panose="02040503050406030204" pitchFamily="18" charset="0"/>
                            <a:sym typeface="Wingdings" pitchFamily="2" charset="2"/>
                          </a:rPr>
                          <m:t>)</m:t>
                        </m:r>
                      </m:sup>
                    </m:sSup>
                  </m:oMath>
                </a14:m>
                <a:r>
                  <a:rPr lang="zh-CN" altLang="en-US" sz="1800" dirty="0">
                    <a:sym typeface="Wingdings" pitchFamily="2" charset="2"/>
                  </a:rPr>
                  <a:t>可以进一步简化为：</a:t>
                </a:r>
                <a:endParaRPr lang="en-US" altLang="zh-CN" sz="1800" dirty="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sym typeface="Wingdings" pitchFamily="2" charset="2"/>
                            </a:rPr>
                          </m:ctrlPr>
                        </m:sSupPr>
                        <m:e>
                          <m:r>
                            <a:rPr lang="en-US" altLang="zh-CN" sz="1800" b="0" i="1" smtClean="0">
                              <a:latin typeface="Cambria Math" panose="02040503050406030204" pitchFamily="18" charset="0"/>
                              <a:sym typeface="Wingdings" pitchFamily="2" charset="2"/>
                            </a:rPr>
                            <m:t>h</m:t>
                          </m:r>
                        </m:e>
                        <m:sup>
                          <m:r>
                            <a:rPr lang="en-US" altLang="zh-CN" sz="1800" b="0" i="1" smtClean="0">
                              <a:latin typeface="Cambria Math" panose="02040503050406030204" pitchFamily="18" charset="0"/>
                              <a:sym typeface="Wingdings" pitchFamily="2" charset="2"/>
                            </a:rPr>
                            <m:t>(</m:t>
                          </m:r>
                          <m:r>
                            <a:rPr lang="en-US" altLang="zh-CN" sz="1800" b="0" i="1" smtClean="0">
                              <a:latin typeface="Cambria Math" panose="02040503050406030204" pitchFamily="18" charset="0"/>
                              <a:sym typeface="Wingdings" pitchFamily="2" charset="2"/>
                            </a:rPr>
                            <m:t>𝑡</m:t>
                          </m:r>
                          <m:r>
                            <a:rPr lang="en-US" altLang="zh-CN" sz="1800" b="0" i="1" smtClean="0">
                              <a:latin typeface="Cambria Math" panose="02040503050406030204" pitchFamily="18" charset="0"/>
                              <a:sym typeface="Wingdings" pitchFamily="2" charset="2"/>
                            </a:rPr>
                            <m:t>)</m:t>
                          </m:r>
                        </m:sup>
                      </m:sSup>
                      <m:r>
                        <a:rPr lang="en-US" altLang="zh-CN" sz="1800" b="0" i="1" smtClean="0">
                          <a:latin typeface="Cambria Math" panose="02040503050406030204" pitchFamily="18" charset="0"/>
                          <a:sym typeface="Wingdings" pitchFamily="2" charset="2"/>
                        </a:rPr>
                        <m:t>=</m:t>
                      </m:r>
                      <m:sSup>
                        <m:sSupPr>
                          <m:ctrlPr>
                            <a:rPr lang="en-US" altLang="zh-CN" sz="1800" i="1">
                              <a:latin typeface="Cambria Math" panose="02040503050406030204" pitchFamily="18" charset="0"/>
                              <a:sym typeface="Wingdings" pitchFamily="2" charset="2"/>
                            </a:rPr>
                          </m:ctrlPr>
                        </m:sSupPr>
                        <m:e>
                          <m:r>
                            <a:rPr lang="en-US" altLang="zh-CN" sz="1800" i="1">
                              <a:latin typeface="Cambria Math" panose="02040503050406030204" pitchFamily="18" charset="0"/>
                              <a:sym typeface="Wingdings" pitchFamily="2" charset="2"/>
                            </a:rPr>
                            <m:t>𝑄</m:t>
                          </m:r>
                        </m:e>
                        <m:sup>
                          <m:r>
                            <a:rPr lang="en-US" altLang="zh-CN" sz="1800" i="1">
                              <a:latin typeface="Cambria Math" panose="02040503050406030204" pitchFamily="18" charset="0"/>
                              <a:sym typeface="Wingdings" pitchFamily="2" charset="2"/>
                            </a:rPr>
                            <m:t>𝑇</m:t>
                          </m:r>
                        </m:sup>
                      </m:sSup>
                      <m:sSup>
                        <m:sSupPr>
                          <m:ctrlPr>
                            <a:rPr lang="en-US" altLang="zh-CN" sz="1800" i="1" smtClean="0">
                              <a:latin typeface="Cambria Math" panose="02040503050406030204" pitchFamily="18" charset="0"/>
                              <a:sym typeface="Wingdings" pitchFamily="2" charset="2"/>
                            </a:rPr>
                          </m:ctrlPr>
                        </m:sSupPr>
                        <m:e>
                          <m:r>
                            <a:rPr lang="zh-CN" altLang="en-US" sz="1800" i="1" smtClean="0">
                              <a:latin typeface="Cambria Math" panose="02040503050406030204" pitchFamily="18" charset="0"/>
                              <a:sym typeface="Wingdings" pitchFamily="2" charset="2"/>
                            </a:rPr>
                            <m:t>𝛬</m:t>
                          </m:r>
                        </m:e>
                        <m:sup>
                          <m:r>
                            <a:rPr lang="en-US" altLang="zh-CN" sz="1800" b="0" i="1" smtClean="0">
                              <a:latin typeface="Cambria Math" panose="02040503050406030204" pitchFamily="18" charset="0"/>
                              <a:sym typeface="Wingdings" pitchFamily="2" charset="2"/>
                            </a:rPr>
                            <m:t>𝑡</m:t>
                          </m:r>
                        </m:sup>
                      </m:sSup>
                      <m:r>
                        <a:rPr lang="en-US" altLang="zh-CN" sz="1800" b="0" i="1" smtClean="0">
                          <a:latin typeface="Cambria Math" panose="02040503050406030204" pitchFamily="18" charset="0"/>
                          <a:sym typeface="Wingdings" pitchFamily="2" charset="2"/>
                        </a:rPr>
                        <m:t>𝑄</m:t>
                      </m:r>
                      <m:sSup>
                        <m:sSupPr>
                          <m:ctrlPr>
                            <a:rPr lang="en-US" altLang="zh-CN" sz="1800" b="0" i="1" smtClean="0">
                              <a:latin typeface="Cambria Math" panose="02040503050406030204" pitchFamily="18" charset="0"/>
                              <a:sym typeface="Wingdings" pitchFamily="2" charset="2"/>
                            </a:rPr>
                          </m:ctrlPr>
                        </m:sSupPr>
                        <m:e>
                          <m:r>
                            <a:rPr lang="en-US" altLang="zh-CN" sz="1800" b="0" i="1" smtClean="0">
                              <a:latin typeface="Cambria Math" panose="02040503050406030204" pitchFamily="18" charset="0"/>
                              <a:sym typeface="Wingdings" pitchFamily="2" charset="2"/>
                            </a:rPr>
                            <m:t>h</m:t>
                          </m:r>
                        </m:e>
                        <m:sup>
                          <m:r>
                            <a:rPr lang="en-US" altLang="zh-CN" sz="1800" b="0" i="1" smtClean="0">
                              <a:latin typeface="Cambria Math" panose="02040503050406030204" pitchFamily="18" charset="0"/>
                              <a:sym typeface="Wingdings" pitchFamily="2" charset="2"/>
                            </a:rPr>
                            <m:t>(0)</m:t>
                          </m:r>
                        </m:sup>
                      </m:sSup>
                    </m:oMath>
                  </m:oMathPara>
                </a14:m>
                <a:endParaRPr lang="en-US" altLang="zh-CN" sz="1800" dirty="0">
                  <a:sym typeface="Wingdings" pitchFamily="2" charset="2"/>
                </a:endParaRPr>
              </a:p>
              <a:p>
                <a:pPr marL="0" indent="0">
                  <a:lnSpc>
                    <a:spcPts val="2500"/>
                  </a:lnSpc>
                  <a:buNone/>
                </a:pPr>
                <a:endParaRPr lang="en-US" altLang="zh-CN" sz="1800" dirty="0">
                  <a:sym typeface="Wingdings" pitchFamily="2" charset="2"/>
                </a:endParaRPr>
              </a:p>
              <a:p>
                <a:pPr marL="0" indent="0">
                  <a:lnSpc>
                    <a:spcPts val="2500"/>
                  </a:lnSpc>
                  <a:buNone/>
                </a:pPr>
                <a:r>
                  <a:rPr lang="en-US" altLang="zh-CN" sz="1800" dirty="0">
                    <a:sym typeface="Wingdings" pitchFamily="2" charset="2"/>
                  </a:rPr>
                  <a:t>	</a:t>
                </a:r>
                <a:r>
                  <a:rPr lang="zh-CN" altLang="en-US" sz="1800" dirty="0">
                    <a:sym typeface="Wingdings" pitchFamily="2" charset="2"/>
                  </a:rPr>
                  <a:t>可以看到，当</a:t>
                </a:r>
                <a:r>
                  <a:rPr lang="en-US" altLang="zh-CN" sz="1800" dirty="0">
                    <a:sym typeface="Wingdings" pitchFamily="2" charset="2"/>
                  </a:rPr>
                  <a:t> t </a:t>
                </a:r>
                <a:r>
                  <a:rPr lang="zh-CN" altLang="en-US" sz="1800" dirty="0">
                    <a:sym typeface="Wingdings" pitchFamily="2" charset="2"/>
                  </a:rPr>
                  <a:t>较大时，绝对值大于</a:t>
                </a:r>
                <a:r>
                  <a:rPr lang="en-US" altLang="zh-CN" sz="1800" dirty="0">
                    <a:sym typeface="Wingdings" pitchFamily="2" charset="2"/>
                  </a:rPr>
                  <a:t>1</a:t>
                </a:r>
                <a:r>
                  <a:rPr lang="zh-CN" altLang="en-US" sz="1800" dirty="0">
                    <a:sym typeface="Wingdings" pitchFamily="2" charset="2"/>
                  </a:rPr>
                  <a:t>的特征值对应的部分将会迅速增大，而绝对值小于</a:t>
                </a:r>
                <a:r>
                  <a:rPr lang="en-US" altLang="zh-CN" sz="1800" dirty="0">
                    <a:sym typeface="Wingdings" pitchFamily="2" charset="2"/>
                  </a:rPr>
                  <a:t>1</a:t>
                </a:r>
                <a:r>
                  <a:rPr lang="zh-CN" altLang="en-US" sz="1800" dirty="0">
                    <a:sym typeface="Wingdings" pitchFamily="2" charset="2"/>
                  </a:rPr>
                  <a:t>的特征值对应的部分将会迅速减小，分别对应了梯度爆炸与梯度消失。</a:t>
                </a:r>
                <a:endParaRPr lang="en-US" altLang="zh-CN" sz="1800" dirty="0">
                  <a:sym typeface="Wingdings" pitchFamily="2" charset="2"/>
                </a:endParaRPr>
              </a:p>
            </p:txBody>
          </p:sp>
        </mc:Choice>
        <mc:Fallback xmlns="">
          <p:sp>
            <p:nvSpPr>
              <p:cNvPr id="216067" name="Rectangle 3"/>
              <p:cNvSpPr>
                <a:spLocks noGrp="1" noRot="1" noChangeAspect="1" noMove="1" noResize="1" noEditPoints="1" noAdjustHandles="1" noChangeArrowheads="1" noChangeShapeType="1" noTextEdit="1"/>
              </p:cNvSpPr>
              <p:nvPr>
                <p:ph idx="1"/>
              </p:nvPr>
            </p:nvSpPr>
            <p:spPr>
              <a:xfrm>
                <a:off x="323528" y="1700808"/>
                <a:ext cx="7772400" cy="4464496"/>
              </a:xfrm>
              <a:blipFill rotWithShape="0">
                <a:blip r:embed="rId3"/>
                <a:stretch>
                  <a:fillRect l="-706" t="-1230" b="-5874"/>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fld id="{4CE606EB-2B83-4074-9CFF-2950F0781313}" type="slidenum">
              <a:rPr lang="en-US" altLang="zh-CN"/>
              <a:pPr/>
              <a:t>26</a:t>
            </a:fld>
            <a:endParaRPr lang="en-US" altLang="zh-CN"/>
          </a:p>
        </p:txBody>
      </p:sp>
    </p:spTree>
    <p:extLst>
      <p:ext uri="{BB962C8B-B14F-4D97-AF65-F5344CB8AC3E}">
        <p14:creationId xmlns:p14="http://schemas.microsoft.com/office/powerpoint/2010/main" val="198697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sz="3600" dirty="0"/>
              <a:t>长</a:t>
            </a:r>
            <a:r>
              <a:rPr lang="en-US" altLang="zh-CN" sz="3600" dirty="0"/>
              <a:t>-</a:t>
            </a:r>
            <a:r>
              <a:rPr lang="zh-CN" altLang="en-US" sz="3600" dirty="0"/>
              <a:t>短记忆神经网络（</a:t>
            </a:r>
            <a:r>
              <a:rPr lang="en-US" altLang="zh-CN" sz="3600" dirty="0"/>
              <a:t>Long-short Term Memory Neural Network, </a:t>
            </a:r>
            <a:r>
              <a:rPr lang="zh-CN" altLang="en-US" sz="3600" dirty="0"/>
              <a:t>简称</a:t>
            </a:r>
            <a:r>
              <a:rPr lang="en-US" altLang="zh-CN" sz="3600" dirty="0"/>
              <a:t>LSTM</a:t>
            </a:r>
            <a:r>
              <a:rPr lang="zh-CN" altLang="en-US" sz="3600" dirty="0"/>
              <a:t>）</a:t>
            </a:r>
          </a:p>
        </p:txBody>
      </p:sp>
      <p:sp>
        <p:nvSpPr>
          <p:cNvPr id="216067" name="Rectangle 3"/>
          <p:cNvSpPr>
            <a:spLocks noGrp="1" noChangeArrowheads="1"/>
          </p:cNvSpPr>
          <p:nvPr>
            <p:ph idx="1"/>
          </p:nvPr>
        </p:nvSpPr>
        <p:spPr>
          <a:xfrm>
            <a:off x="323528" y="1700808"/>
            <a:ext cx="7772400" cy="4464496"/>
          </a:xfrm>
        </p:spPr>
        <p:txBody>
          <a:bodyPr/>
          <a:lstStyle/>
          <a:p>
            <a:pPr>
              <a:lnSpc>
                <a:spcPts val="2500"/>
              </a:lnSpc>
            </a:pPr>
            <a:r>
              <a:rPr lang="zh-CN" altLang="en-US" sz="1600" dirty="0">
                <a:sym typeface="Wingdings" pitchFamily="2" charset="2"/>
              </a:rPr>
              <a:t>如前所述，</a:t>
            </a:r>
            <a:r>
              <a:rPr lang="en-US" altLang="zh-CN" sz="1600" dirty="0">
                <a:sym typeface="Wingdings" pitchFamily="2" charset="2"/>
              </a:rPr>
              <a:t>RNN</a:t>
            </a:r>
            <a:r>
              <a:rPr lang="zh-CN" altLang="en-US" sz="1600" dirty="0">
                <a:sym typeface="Wingdings" pitchFamily="2" charset="2"/>
              </a:rPr>
              <a:t>存在梯度爆炸与梯度消失的问题，这样网络无法处理长距离的依赖；</a:t>
            </a:r>
            <a:endParaRPr lang="en-US" altLang="zh-CN" sz="1600" dirty="0">
              <a:sym typeface="Wingdings" pitchFamily="2" charset="2"/>
            </a:endParaRPr>
          </a:p>
          <a:p>
            <a:pPr>
              <a:lnSpc>
                <a:spcPts val="2500"/>
              </a:lnSpc>
              <a:buFont typeface="Wingdings" panose="05000000000000000000" pitchFamily="2" charset="2"/>
              <a:buChar char="ü"/>
            </a:pPr>
            <a:r>
              <a:rPr lang="zh-CN" altLang="en-US" sz="1600" dirty="0">
                <a:sym typeface="Wingdings" pitchFamily="2" charset="2"/>
              </a:rPr>
              <a:t>对于梯度爆炸，可以使用梯度裁剪的方式解决；</a:t>
            </a:r>
            <a:endParaRPr lang="en-US" altLang="zh-CN" sz="1600" dirty="0">
              <a:sym typeface="Wingdings" pitchFamily="2" charset="2"/>
            </a:endParaRPr>
          </a:p>
          <a:p>
            <a:pPr>
              <a:lnSpc>
                <a:spcPts val="2500"/>
              </a:lnSpc>
              <a:buFont typeface="Wingdings" panose="05000000000000000000" pitchFamily="2" charset="2"/>
              <a:buChar char="ü"/>
            </a:pPr>
            <a:r>
              <a:rPr lang="zh-CN" altLang="en-US" sz="1600" dirty="0">
                <a:sym typeface="Wingdings" pitchFamily="2" charset="2"/>
              </a:rPr>
              <a:t>对于梯度消失的问题，</a:t>
            </a:r>
            <a:r>
              <a:rPr lang="en-US" altLang="zh-CN" sz="1600" dirty="0">
                <a:sym typeface="Wingdings" pitchFamily="2" charset="2"/>
              </a:rPr>
              <a:t>LSTM</a:t>
            </a:r>
            <a:r>
              <a:rPr lang="zh-CN" altLang="en-US" sz="1600" dirty="0">
                <a:sym typeface="Wingdings" pitchFamily="2" charset="2"/>
              </a:rPr>
              <a:t>维持一个记忆细胞， 保证信息在长期传输的过程中不会丢失；通过有选择地相加的方式将状态直接传到下一单元来减轻梯度消失的问题。</a:t>
            </a:r>
            <a:endParaRPr lang="en-US" altLang="zh-CN" sz="1600" dirty="0">
              <a:sym typeface="Wingdings" pitchFamily="2" charset="2"/>
            </a:endParaRPr>
          </a:p>
          <a:p>
            <a:pPr marL="0" indent="0">
              <a:lnSpc>
                <a:spcPts val="2500"/>
              </a:lnSpc>
              <a:buNone/>
            </a:pPr>
            <a:endParaRPr lang="en-US" altLang="zh-CN" sz="1600" i="1" dirty="0">
              <a:latin typeface="Cambria Math" panose="02040503050406030204" pitchFamily="18" charset="0"/>
              <a:sym typeface="Wingdings" pitchFamily="2" charset="2"/>
            </a:endParaRPr>
          </a:p>
          <a:p>
            <a:pPr marL="0" indent="0">
              <a:lnSpc>
                <a:spcPts val="2500"/>
              </a:lnSpc>
              <a:buNone/>
            </a:pPr>
            <a:endParaRPr lang="en-US" altLang="zh-CN" sz="16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marL="0" indent="0">
              <a:lnSpc>
                <a:spcPts val="2500"/>
              </a:lnSpc>
              <a:buNone/>
            </a:pPr>
            <a:r>
              <a:rPr lang="en-US" altLang="zh-CN" sz="2000" dirty="0">
                <a:sym typeface="Wingdings" pitchFamily="2" charset="2"/>
              </a:rPr>
              <a:t>	</a:t>
            </a:r>
            <a:endParaRPr lang="en-US" altLang="zh-CN" sz="1800" dirty="0">
              <a:sym typeface="Wingdings" pitchFamily="2" charset="2"/>
            </a:endParaRPr>
          </a:p>
        </p:txBody>
      </p:sp>
      <p:sp>
        <p:nvSpPr>
          <p:cNvPr id="6" name="灯片编号占位符 5"/>
          <p:cNvSpPr>
            <a:spLocks noGrp="1"/>
          </p:cNvSpPr>
          <p:nvPr>
            <p:ph type="sldNum" sz="quarter" idx="12"/>
          </p:nvPr>
        </p:nvSpPr>
        <p:spPr/>
        <p:txBody>
          <a:bodyPr/>
          <a:lstStyle/>
          <a:p>
            <a:fld id="{4CE606EB-2B83-4074-9CFF-2950F0781313}" type="slidenum">
              <a:rPr lang="en-US" altLang="zh-CN"/>
              <a:pPr/>
              <a:t>27</a:t>
            </a:fld>
            <a:endParaRPr lang="en-US" altLang="zh-CN"/>
          </a:p>
        </p:txBody>
      </p:sp>
    </p:spTree>
    <p:extLst>
      <p:ext uri="{BB962C8B-B14F-4D97-AF65-F5344CB8AC3E}">
        <p14:creationId xmlns:p14="http://schemas.microsoft.com/office/powerpoint/2010/main" val="1812289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dirty="0"/>
              <a:t>循环神经网络 </a:t>
            </a:r>
            <a:r>
              <a:rPr lang="en-US" altLang="zh-CN" dirty="0"/>
              <a:t>(RNN-LSTM)</a:t>
            </a:r>
            <a:endParaRPr lang="zh-CN" altLang="en-US" dirty="0"/>
          </a:p>
        </p:txBody>
      </p:sp>
      <p:sp>
        <p:nvSpPr>
          <p:cNvPr id="216067" name="Rectangle 3"/>
          <p:cNvSpPr>
            <a:spLocks noGrp="1" noChangeArrowheads="1"/>
          </p:cNvSpPr>
          <p:nvPr>
            <p:ph idx="1"/>
          </p:nvPr>
        </p:nvSpPr>
        <p:spPr>
          <a:xfrm>
            <a:off x="323528" y="1700808"/>
            <a:ext cx="7772400" cy="4464496"/>
          </a:xfrm>
        </p:spPr>
        <p:txBody>
          <a:bodyPr/>
          <a:lstStyle/>
          <a:p>
            <a:pPr>
              <a:lnSpc>
                <a:spcPts val="2500"/>
              </a:lnSpc>
            </a:pPr>
            <a:r>
              <a:rPr lang="en-US" altLang="zh-CN" sz="2000" dirty="0">
                <a:sym typeface="Wingdings" pitchFamily="2" charset="2"/>
              </a:rPr>
              <a:t>LSTM</a:t>
            </a:r>
            <a:r>
              <a:rPr lang="zh-CN" altLang="en-US" sz="2000" dirty="0">
                <a:sym typeface="Wingdings" pitchFamily="2" charset="2"/>
              </a:rPr>
              <a:t>与</a:t>
            </a:r>
            <a:r>
              <a:rPr lang="en-US" altLang="zh-CN" sz="2000" dirty="0">
                <a:sym typeface="Wingdings" pitchFamily="2" charset="2"/>
              </a:rPr>
              <a:t>RNN</a:t>
            </a:r>
            <a:r>
              <a:rPr lang="zh-CN" altLang="en-US" sz="2000" dirty="0">
                <a:sym typeface="Wingdings" pitchFamily="2" charset="2"/>
              </a:rPr>
              <a:t>的比较</a:t>
            </a:r>
            <a:endParaRPr lang="en-US" altLang="zh-CN" sz="2000" dirty="0">
              <a:sym typeface="Wingdings" pitchFamily="2" charset="2"/>
            </a:endParaRPr>
          </a:p>
          <a:p>
            <a:pPr>
              <a:lnSpc>
                <a:spcPts val="2500"/>
              </a:lnSpc>
              <a:buFont typeface="Wingdings" panose="05000000000000000000" pitchFamily="2" charset="2"/>
              <a:buChar char="ü"/>
            </a:pPr>
            <a:r>
              <a:rPr lang="zh-CN" altLang="en-US" sz="2000" dirty="0">
                <a:sym typeface="Wingdings" pitchFamily="2" charset="2"/>
              </a:rPr>
              <a:t>最重要的是记忆细胞，与</a:t>
            </a:r>
            <a:r>
              <a:rPr lang="en-US" altLang="zh-CN" sz="2000" dirty="0">
                <a:sym typeface="Wingdings" pitchFamily="2" charset="2"/>
              </a:rPr>
              <a:t> RNN</a:t>
            </a:r>
            <a:r>
              <a:rPr lang="zh-CN" altLang="en-US" sz="2000" dirty="0">
                <a:sym typeface="Wingdings" pitchFamily="2" charset="2"/>
              </a:rPr>
              <a:t>通过对旧的隐藏状态进行矩阵乘法的操作不同， </a:t>
            </a:r>
            <a:r>
              <a:rPr lang="en-US" altLang="zh-CN" sz="2000" dirty="0">
                <a:sym typeface="Wingdings" pitchFamily="2" charset="2"/>
              </a:rPr>
              <a:t>LSTM</a:t>
            </a:r>
            <a:r>
              <a:rPr lang="zh-CN" altLang="en-US" sz="2000" dirty="0">
                <a:sym typeface="Wingdings" pitchFamily="2" charset="2"/>
              </a:rPr>
              <a:t>计算的是记忆细胞的新旧状态的差异</a:t>
            </a: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marL="0" indent="0">
              <a:lnSpc>
                <a:spcPts val="2500"/>
              </a:lnSpc>
              <a:buNone/>
            </a:pPr>
            <a:r>
              <a:rPr lang="en-US" altLang="zh-CN" sz="2000" dirty="0">
                <a:sym typeface="Wingdings" pitchFamily="2" charset="2"/>
              </a:rPr>
              <a:t>	</a:t>
            </a:r>
            <a:endParaRPr lang="en-US" altLang="zh-CN" sz="1800" dirty="0">
              <a:sym typeface="Wingdings" pitchFamily="2" charset="2"/>
            </a:endParaRPr>
          </a:p>
        </p:txBody>
      </p:sp>
      <p:sp>
        <p:nvSpPr>
          <p:cNvPr id="6" name="灯片编号占位符 5"/>
          <p:cNvSpPr>
            <a:spLocks noGrp="1"/>
          </p:cNvSpPr>
          <p:nvPr>
            <p:ph type="sldNum" sz="quarter" idx="12"/>
          </p:nvPr>
        </p:nvSpPr>
        <p:spPr/>
        <p:txBody>
          <a:bodyPr/>
          <a:lstStyle/>
          <a:p>
            <a:fld id="{4CE606EB-2B83-4074-9CFF-2950F0781313}" type="slidenum">
              <a:rPr lang="en-US" altLang="zh-CN"/>
              <a:pPr/>
              <a:t>28</a:t>
            </a:fld>
            <a:endParaRPr lang="en-US" altLang="zh-CN"/>
          </a:p>
        </p:txBody>
      </p:sp>
      <p:pic>
        <p:nvPicPr>
          <p:cNvPr id="5" name="图片 4">
            <a:extLst>
              <a:ext uri="{FF2B5EF4-FFF2-40B4-BE49-F238E27FC236}">
                <a16:creationId xmlns:a16="http://schemas.microsoft.com/office/drawing/2014/main" id="{F6D4CD34-769B-43D1-85DC-A2724D0C3F4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85561" y="4787518"/>
            <a:ext cx="4981699" cy="1933957"/>
          </a:xfrm>
          <a:prstGeom prst="rect">
            <a:avLst/>
          </a:prstGeom>
        </p:spPr>
      </p:pic>
      <p:pic>
        <p:nvPicPr>
          <p:cNvPr id="9" name="图片 8">
            <a:extLst>
              <a:ext uri="{FF2B5EF4-FFF2-40B4-BE49-F238E27FC236}">
                <a16:creationId xmlns:a16="http://schemas.microsoft.com/office/drawing/2014/main" id="{802D43FA-6B82-4975-A479-B73967E43D07}"/>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07704" y="2708920"/>
            <a:ext cx="5137414" cy="2078598"/>
          </a:xfrm>
          <a:prstGeom prst="rect">
            <a:avLst/>
          </a:prstGeom>
        </p:spPr>
      </p:pic>
    </p:spTree>
    <p:extLst>
      <p:ext uri="{BB962C8B-B14F-4D97-AF65-F5344CB8AC3E}">
        <p14:creationId xmlns:p14="http://schemas.microsoft.com/office/powerpoint/2010/main" val="2971862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dirty="0"/>
              <a:t>循环神经网络 </a:t>
            </a:r>
            <a:r>
              <a:rPr lang="en-US" altLang="zh-CN" dirty="0"/>
              <a:t>(RNN-LSTM)</a:t>
            </a:r>
            <a:endParaRPr lang="zh-CN" altLang="en-US" dirty="0"/>
          </a:p>
        </p:txBody>
      </p:sp>
      <p:sp>
        <p:nvSpPr>
          <p:cNvPr id="216067" name="Rectangle 3"/>
          <p:cNvSpPr>
            <a:spLocks noGrp="1" noChangeArrowheads="1"/>
          </p:cNvSpPr>
          <p:nvPr>
            <p:ph idx="1"/>
          </p:nvPr>
        </p:nvSpPr>
        <p:spPr>
          <a:xfrm>
            <a:off x="323528" y="1700808"/>
            <a:ext cx="7772400" cy="4464496"/>
          </a:xfrm>
        </p:spPr>
        <p:txBody>
          <a:bodyPr/>
          <a:lstStyle/>
          <a:p>
            <a:pPr>
              <a:lnSpc>
                <a:spcPts val="2500"/>
              </a:lnSpc>
            </a:pPr>
            <a:r>
              <a:rPr lang="zh-CN" altLang="en-US" sz="1800" dirty="0">
                <a:sym typeface="Wingdings" pitchFamily="2" charset="2"/>
              </a:rPr>
              <a:t>网络结构</a:t>
            </a:r>
            <a:endParaRPr lang="en-US" altLang="zh-CN" sz="1800" dirty="0">
              <a:sym typeface="Wingdings" pitchFamily="2" charset="2"/>
            </a:endParaRPr>
          </a:p>
          <a:p>
            <a:pPr marL="0" indent="0">
              <a:lnSpc>
                <a:spcPts val="2500"/>
              </a:lnSpc>
              <a:buNone/>
            </a:pPr>
            <a:endParaRPr lang="en-US" altLang="zh-CN" sz="1800" dirty="0">
              <a:sym typeface="Wingdings" pitchFamily="2" charset="2"/>
            </a:endParaRPr>
          </a:p>
        </p:txBody>
      </p:sp>
      <p:sp>
        <p:nvSpPr>
          <p:cNvPr id="6" name="灯片编号占位符 5"/>
          <p:cNvSpPr>
            <a:spLocks noGrp="1"/>
          </p:cNvSpPr>
          <p:nvPr>
            <p:ph type="sldNum" sz="quarter" idx="12"/>
          </p:nvPr>
        </p:nvSpPr>
        <p:spPr/>
        <p:txBody>
          <a:bodyPr/>
          <a:lstStyle/>
          <a:p>
            <a:fld id="{4CE606EB-2B83-4074-9CFF-2950F0781313}" type="slidenum">
              <a:rPr lang="en-US" altLang="zh-CN"/>
              <a:pPr/>
              <a:t>29</a:t>
            </a:fld>
            <a:endParaRPr lang="en-US" altLang="zh-CN"/>
          </a:p>
        </p:txBody>
      </p:sp>
      <p:pic>
        <p:nvPicPr>
          <p:cNvPr id="7" name="图片 6">
            <a:extLst>
              <a:ext uri="{FF2B5EF4-FFF2-40B4-BE49-F238E27FC236}">
                <a16:creationId xmlns:a16="http://schemas.microsoft.com/office/drawing/2014/main" id="{F4709462-B141-44D6-8150-E24A4608C621}"/>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8072" y="1885953"/>
            <a:ext cx="7185982" cy="2789687"/>
          </a:xfrm>
          <a:prstGeom prst="rect">
            <a:avLst/>
          </a:prstGeom>
        </p:spPr>
      </p:pic>
      <p:pic>
        <p:nvPicPr>
          <p:cNvPr id="4" name="图片 3">
            <a:extLst>
              <a:ext uri="{FF2B5EF4-FFF2-40B4-BE49-F238E27FC236}">
                <a16:creationId xmlns:a16="http://schemas.microsoft.com/office/drawing/2014/main" id="{1537D2D5-AA96-4553-8FFE-968A56FC5BF4}"/>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36346" y="5130466"/>
            <a:ext cx="4146763" cy="793791"/>
          </a:xfrm>
          <a:prstGeom prst="rect">
            <a:avLst/>
          </a:prstGeom>
        </p:spPr>
      </p:pic>
    </p:spTree>
    <p:extLst>
      <p:ext uri="{BB962C8B-B14F-4D97-AF65-F5344CB8AC3E}">
        <p14:creationId xmlns:p14="http://schemas.microsoft.com/office/powerpoint/2010/main" val="420100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336699"/>
                </a:solidFill>
                <a:latin typeface="Calibri" charset="0"/>
                <a:ea typeface="黑体" pitchFamily="49" charset="-122"/>
              </a:rPr>
              <a:t>上一讲回顾</a:t>
            </a:r>
            <a:r>
              <a:rPr lang="en-US" sz="3400" dirty="0">
                <a:solidFill>
                  <a:srgbClr val="336699"/>
                </a:solidFill>
                <a:latin typeface="Calibri" charset="0"/>
                <a:ea typeface="黑体" pitchFamily="49" charset="-122"/>
              </a:rPr>
              <a:t> </a:t>
            </a: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深度神经网络</a:t>
            </a:r>
            <a:r>
              <a:rPr lang="en-US" altLang="zh-CN" sz="3400" dirty="0">
                <a:solidFill>
                  <a:srgbClr val="BDD3E9"/>
                </a:solidFill>
                <a:latin typeface="Calibri" charset="0"/>
                <a:ea typeface="黑体" pitchFamily="49" charset="-122"/>
              </a:rPr>
              <a:t>(DNN)</a:t>
            </a:r>
            <a:r>
              <a:rPr lang="zh-CN" altLang="en-US" sz="3400" dirty="0">
                <a:solidFill>
                  <a:srgbClr val="BDD3E9"/>
                </a:solidFill>
                <a:latin typeface="Calibri" charset="0"/>
                <a:ea typeface="黑体" pitchFamily="49" charset="-122"/>
              </a:rPr>
              <a:t>基础</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词向量</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en-US" altLang="zh-CN" sz="3400" dirty="0">
                <a:solidFill>
                  <a:srgbClr val="BDD3E9"/>
                </a:solidFill>
                <a:latin typeface="Calibri" charset="0"/>
                <a:ea typeface="黑体" pitchFamily="49" charset="-122"/>
              </a:rPr>
              <a:t>Neural IR Model</a:t>
            </a:r>
            <a:endParaRPr lang="en-US" sz="3400" dirty="0">
              <a:solidFill>
                <a:srgbClr val="BDD3E9"/>
              </a:solidFill>
              <a:latin typeface="Calibri" charset="0"/>
              <a:ea typeface="黑体" pitchFamily="49" charset="-122"/>
            </a:endParaRPr>
          </a:p>
          <a:p>
            <a:pPr>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400" dirty="0">
              <a:solidFill>
                <a:srgbClr val="BDD3E9"/>
              </a:solidFill>
              <a:latin typeface="Calibri" charset="0"/>
              <a:ea typeface="黑体" pitchFamily="49" charset="-122"/>
            </a:endParaRPr>
          </a:p>
        </p:txBody>
      </p:sp>
    </p:spTree>
    <p:extLst>
      <p:ext uri="{BB962C8B-B14F-4D97-AF65-F5344CB8AC3E}">
        <p14:creationId xmlns:p14="http://schemas.microsoft.com/office/powerpoint/2010/main" val="78759157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dirty="0"/>
              <a:t>循环神经网络 </a:t>
            </a:r>
            <a:r>
              <a:rPr lang="en-US" altLang="zh-CN" dirty="0"/>
              <a:t>(RNN-LSTM)</a:t>
            </a:r>
            <a:endParaRPr lang="zh-CN" altLang="en-US" dirty="0"/>
          </a:p>
        </p:txBody>
      </p:sp>
      <mc:AlternateContent xmlns:mc="http://schemas.openxmlformats.org/markup-compatibility/2006" xmlns:a14="http://schemas.microsoft.com/office/drawing/2010/main">
        <mc:Choice Requires="a14">
          <p:sp>
            <p:nvSpPr>
              <p:cNvPr id="216067" name="Rectangle 3"/>
              <p:cNvSpPr>
                <a:spLocks noGrp="1" noChangeArrowheads="1"/>
              </p:cNvSpPr>
              <p:nvPr>
                <p:ph idx="1"/>
              </p:nvPr>
            </p:nvSpPr>
            <p:spPr>
              <a:xfrm>
                <a:off x="323528" y="1700808"/>
                <a:ext cx="7772400" cy="4464496"/>
              </a:xfrm>
            </p:spPr>
            <p:txBody>
              <a:bodyPr/>
              <a:lstStyle/>
              <a:p>
                <a:pPr>
                  <a:lnSpc>
                    <a:spcPts val="2500"/>
                  </a:lnSpc>
                </a:pPr>
                <a:r>
                  <a:rPr lang="zh-CN" altLang="en-US" sz="1800" dirty="0">
                    <a:sym typeface="Wingdings" pitchFamily="2" charset="2"/>
                  </a:rPr>
                  <a:t>网络结构</a:t>
                </a:r>
                <a:endParaRPr lang="en-US" altLang="zh-CN" sz="1800" dirty="0">
                  <a:sym typeface="Wingdings" pitchFamily="2" charset="2"/>
                </a:endParaRPr>
              </a:p>
              <a:p>
                <a:pPr>
                  <a:lnSpc>
                    <a:spcPts val="2500"/>
                  </a:lnSpc>
                  <a:buFont typeface="Wingdings" panose="05000000000000000000" pitchFamily="2" charset="2"/>
                  <a:buChar char="ü"/>
                </a:pPr>
                <a:r>
                  <a:rPr lang="zh-CN" altLang="en-US" sz="1800" dirty="0">
                    <a:sym typeface="Wingdings" pitchFamily="2" charset="2"/>
                  </a:rPr>
                  <a:t>给定上一时刻的隐藏状态</a:t>
                </a:r>
                <a14:m>
                  <m:oMath xmlns:m="http://schemas.openxmlformats.org/officeDocument/2006/math">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h</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r>
                              <a:rPr lang="en-US" altLang="zh-CN" sz="1800" i="1">
                                <a:latin typeface="Cambria Math" panose="02040503050406030204" pitchFamily="18" charset="0"/>
                                <a:ea typeface="Cambria Math" panose="02040503050406030204" pitchFamily="18" charset="0"/>
                                <a:sym typeface="Wingdings" pitchFamily="2" charset="2"/>
                              </a:rPr>
                              <m:t>−1</m:t>
                            </m:r>
                          </m:e>
                        </m:d>
                      </m:sup>
                    </m:sSup>
                  </m:oMath>
                </a14:m>
                <a:r>
                  <a:rPr lang="zh-CN" altLang="en-US" sz="1800" dirty="0">
                    <a:sym typeface="Wingdings" pitchFamily="2" charset="2"/>
                  </a:rPr>
                  <a:t>和本时刻的输入</a:t>
                </a:r>
                <a14:m>
                  <m:oMath xmlns:m="http://schemas.openxmlformats.org/officeDocument/2006/math">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𝑥</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e>
                        </m:d>
                      </m:sup>
                    </m:sSup>
                  </m:oMath>
                </a14:m>
                <a:endParaRPr lang="en-US" altLang="zh-CN" sz="1800" dirty="0">
                  <a:sym typeface="Wingdings" pitchFamily="2" charset="2"/>
                </a:endParaRPr>
              </a:p>
              <a:p>
                <a:pPr>
                  <a:lnSpc>
                    <a:spcPts val="2500"/>
                  </a:lnSpc>
                  <a:buFont typeface="Wingdings" panose="05000000000000000000" pitchFamily="2" charset="2"/>
                  <a:buChar char="ü"/>
                </a:pPr>
                <a:r>
                  <a:rPr lang="zh-CN" altLang="en-US" sz="1800" dirty="0">
                    <a:sym typeface="Wingdings" pitchFamily="2" charset="2"/>
                  </a:rPr>
                  <a:t>在不考虑控制门的情况下，</a:t>
                </a:r>
                <a:r>
                  <a:rPr lang="en-US" altLang="zh-CN" sz="1800" dirty="0">
                    <a:sym typeface="Wingdings" pitchFamily="2" charset="2"/>
                  </a:rPr>
                  <a:t>LSTM</a:t>
                </a:r>
                <a:r>
                  <a:rPr lang="zh-CN" altLang="en-US" sz="1800" dirty="0">
                    <a:sym typeface="Wingdings" pitchFamily="2" charset="2"/>
                  </a:rPr>
                  <a:t>的记忆细胞可简化为</a:t>
                </a:r>
                <a:endParaRPr lang="en-US" altLang="zh-CN" sz="1800" dirty="0">
                  <a:sym typeface="Wingdings" pitchFamily="2" charset="2"/>
                </a:endParaRPr>
              </a:p>
              <a:p>
                <a:pPr>
                  <a:lnSpc>
                    <a:spcPts val="2500"/>
                  </a:lnSpc>
                  <a:buFont typeface="Wingdings" panose="05000000000000000000" pitchFamily="2" charset="2"/>
                  <a:buChar char="ü"/>
                </a:pPr>
                <a:endParaRPr lang="en-US" altLang="zh-CN" sz="1800" dirty="0">
                  <a:sym typeface="Wingdings" pitchFamily="2" charset="2"/>
                </a:endParaRPr>
              </a:p>
              <a:p>
                <a:pPr>
                  <a:lnSpc>
                    <a:spcPts val="2500"/>
                  </a:lnSpc>
                  <a:buFont typeface="Wingdings" panose="05000000000000000000" pitchFamily="2" charset="2"/>
                  <a:buChar char="ü"/>
                </a:pPr>
                <a:endParaRPr lang="en-US" altLang="zh-CN" sz="1800" dirty="0">
                  <a:sym typeface="Wingdings" pitchFamily="2" charset="2"/>
                </a:endParaRPr>
              </a:p>
              <a:p>
                <a:pPr>
                  <a:lnSpc>
                    <a:spcPts val="2500"/>
                  </a:lnSpc>
                  <a:buFont typeface="Wingdings" panose="05000000000000000000" pitchFamily="2" charset="2"/>
                  <a:buChar char="ü"/>
                </a:pPr>
                <a:endParaRPr lang="en-US" altLang="zh-CN" sz="1800" dirty="0">
                  <a:sym typeface="Wingdings" pitchFamily="2" charset="2"/>
                </a:endParaRPr>
              </a:p>
              <a:p>
                <a:pPr>
                  <a:lnSpc>
                    <a:spcPts val="2500"/>
                  </a:lnSpc>
                  <a:buFont typeface="Wingdings" panose="05000000000000000000" pitchFamily="2" charset="2"/>
                  <a:buChar char="ü"/>
                </a:pPr>
                <a:endParaRPr lang="en-US" altLang="zh-CN" sz="1800" dirty="0">
                  <a:sym typeface="Wingdings" pitchFamily="2" charset="2"/>
                </a:endParaRPr>
              </a:p>
              <a:p>
                <a:pPr marL="0" indent="0">
                  <a:lnSpc>
                    <a:spcPts val="2500"/>
                  </a:lnSpc>
                  <a:buNone/>
                </a:pPr>
                <a:endParaRPr lang="en-US" altLang="zh-CN" sz="1800" i="1" dirty="0">
                  <a:latin typeface="Cambria Math" panose="02040503050406030204" pitchFamily="18" charset="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sSup>
                        <m:sSupPr>
                          <m:ctrlPr>
                            <a:rPr lang="en-US" altLang="zh-CN" sz="1800" i="1">
                              <a:latin typeface="Cambria Math" panose="02040503050406030204" pitchFamily="18" charset="0"/>
                              <a:sym typeface="Wingdings" pitchFamily="2" charset="2"/>
                            </a:rPr>
                          </m:ctrlPr>
                        </m:sSupPr>
                        <m:e>
                          <m:acc>
                            <m:accPr>
                              <m:chr m:val="̃"/>
                              <m:ctrlPr>
                                <a:rPr lang="en-US" altLang="zh-CN" sz="1800" i="1">
                                  <a:latin typeface="Cambria Math" panose="02040503050406030204" pitchFamily="18" charset="0"/>
                                  <a:sym typeface="Wingdings" pitchFamily="2" charset="2"/>
                                </a:rPr>
                              </m:ctrlPr>
                            </m:accPr>
                            <m:e>
                              <m:r>
                                <a:rPr lang="en-US" altLang="zh-CN" sz="1800" i="1">
                                  <a:latin typeface="Cambria Math" panose="02040503050406030204" pitchFamily="18" charset="0"/>
                                  <a:sym typeface="Wingdings" pitchFamily="2" charset="2"/>
                                </a:rPr>
                                <m:t>𝑐</m:t>
                              </m:r>
                            </m:e>
                          </m:acc>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r>
                        <a:rPr lang="en-US" altLang="zh-CN" sz="1800" i="1">
                          <a:latin typeface="Cambria Math" panose="02040503050406030204" pitchFamily="18" charset="0"/>
                          <a:sym typeface="Wingdings" pitchFamily="2" charset="2"/>
                        </a:rPr>
                        <m:t>=</m:t>
                      </m:r>
                      <m:r>
                        <m:rPr>
                          <m:sty m:val="p"/>
                        </m:rPr>
                        <a:rPr lang="en-US" altLang="zh-CN" sz="1800" i="1">
                          <a:latin typeface="Cambria Math" panose="02040503050406030204" pitchFamily="18" charset="0"/>
                          <a:sym typeface="Wingdings" pitchFamily="2" charset="2"/>
                        </a:rPr>
                        <m:t>tanh</m:t>
                      </m:r>
                      <m:d>
                        <m:dPr>
                          <m:ctrlPr>
                            <a:rPr lang="en-US" altLang="zh-CN" sz="1800" i="1">
                              <a:latin typeface="Cambria Math" panose="02040503050406030204" pitchFamily="18" charset="0"/>
                              <a:ea typeface="Cambria Math" panose="02040503050406030204" pitchFamily="18" charset="0"/>
                              <a:sym typeface="Wingdings" pitchFamily="2" charset="2"/>
                            </a:rPr>
                          </m:ctrlPr>
                        </m:dPr>
                        <m:e>
                          <m:sSub>
                            <m:sSubPr>
                              <m:ctrlPr>
                                <a:rPr lang="en-US" altLang="zh-CN" sz="1800" i="1">
                                  <a:latin typeface="Cambria Math" panose="02040503050406030204" pitchFamily="18" charset="0"/>
                                  <a:ea typeface="Cambria Math" panose="02040503050406030204" pitchFamily="18" charset="0"/>
                                  <a:sym typeface="Wingdings" pitchFamily="2" charset="2"/>
                                </a:rPr>
                              </m:ctrlPr>
                            </m:sSubPr>
                            <m:e>
                              <m:r>
                                <a:rPr lang="en-US" altLang="zh-CN" sz="1800" i="1">
                                  <a:latin typeface="Cambria Math" panose="02040503050406030204" pitchFamily="18" charset="0"/>
                                  <a:ea typeface="Cambria Math" panose="02040503050406030204" pitchFamily="18" charset="0"/>
                                  <a:sym typeface="Wingdings" pitchFamily="2" charset="2"/>
                                </a:rPr>
                                <m:t>𝑊</m:t>
                              </m:r>
                            </m:e>
                            <m:sub>
                              <m:r>
                                <a:rPr lang="en-US" altLang="zh-CN" sz="1800" b="0" i="1" smtClean="0">
                                  <a:latin typeface="Cambria Math" panose="02040503050406030204" pitchFamily="18" charset="0"/>
                                  <a:ea typeface="Cambria Math" panose="02040503050406030204" pitchFamily="18" charset="0"/>
                                  <a:sym typeface="Wingdings" pitchFamily="2" charset="2"/>
                                </a:rPr>
                                <m:t>𝑐</m:t>
                              </m:r>
                            </m:sub>
                          </m:sSub>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𝑥</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e>
                              </m:d>
                            </m:sup>
                          </m:sSup>
                          <m:r>
                            <a:rPr lang="en-US" altLang="zh-CN" sz="1800" i="1">
                              <a:latin typeface="Cambria Math" panose="02040503050406030204" pitchFamily="18" charset="0"/>
                              <a:ea typeface="Cambria Math" panose="02040503050406030204" pitchFamily="18" charset="0"/>
                              <a:sym typeface="Wingdings" pitchFamily="2" charset="2"/>
                            </a:rPr>
                            <m:t>+</m:t>
                          </m:r>
                          <m:sSub>
                            <m:sSubPr>
                              <m:ctrlPr>
                                <a:rPr lang="en-US" altLang="zh-CN" sz="1800" i="1">
                                  <a:latin typeface="Cambria Math" panose="02040503050406030204" pitchFamily="18" charset="0"/>
                                  <a:ea typeface="Cambria Math" panose="02040503050406030204" pitchFamily="18" charset="0"/>
                                  <a:sym typeface="Wingdings" pitchFamily="2" charset="2"/>
                                </a:rPr>
                              </m:ctrlPr>
                            </m:sSubPr>
                            <m:e>
                              <m:r>
                                <a:rPr lang="en-US" altLang="zh-CN" sz="1800" b="0" i="1" smtClean="0">
                                  <a:latin typeface="Cambria Math" panose="02040503050406030204" pitchFamily="18" charset="0"/>
                                  <a:ea typeface="Cambria Math" panose="02040503050406030204" pitchFamily="18" charset="0"/>
                                  <a:sym typeface="Wingdings" pitchFamily="2" charset="2"/>
                                </a:rPr>
                                <m:t>𝑈</m:t>
                              </m:r>
                            </m:e>
                            <m:sub>
                              <m:r>
                                <a:rPr lang="en-US" altLang="zh-CN" sz="1800" b="0" i="1" smtClean="0">
                                  <a:latin typeface="Cambria Math" panose="02040503050406030204" pitchFamily="18" charset="0"/>
                                  <a:ea typeface="Cambria Math" panose="02040503050406030204" pitchFamily="18" charset="0"/>
                                  <a:sym typeface="Wingdings" pitchFamily="2" charset="2"/>
                                </a:rPr>
                                <m:t>𝑐</m:t>
                              </m:r>
                            </m:sub>
                          </m:sSub>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h</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r>
                                    <a:rPr lang="en-US" altLang="zh-CN" sz="1800" i="1">
                                      <a:latin typeface="Cambria Math" panose="02040503050406030204" pitchFamily="18" charset="0"/>
                                      <a:ea typeface="Cambria Math" panose="02040503050406030204" pitchFamily="18" charset="0"/>
                                      <a:sym typeface="Wingdings" pitchFamily="2" charset="2"/>
                                    </a:rPr>
                                    <m:t>−1</m:t>
                                  </m:r>
                                </m:e>
                              </m:d>
                            </m:sup>
                          </m:sSup>
                        </m:e>
                      </m:d>
                    </m:oMath>
                  </m:oMathPara>
                </a14:m>
                <a:endParaRPr lang="en-US" altLang="zh-CN" sz="1800" dirty="0">
                  <a:ea typeface="Cambria Math" panose="02040503050406030204" pitchFamily="18" charset="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sSup>
                        <m:sSupPr>
                          <m:ctrlPr>
                            <a:rPr lang="en-US" altLang="zh-CN" sz="1800" i="1">
                              <a:latin typeface="Cambria Math" panose="02040503050406030204" pitchFamily="18" charset="0"/>
                              <a:sym typeface="Wingdings" pitchFamily="2" charset="2"/>
                            </a:rPr>
                          </m:ctrlPr>
                        </m:sSupPr>
                        <m:e>
                          <m:r>
                            <m:rPr>
                              <m:sty m:val="p"/>
                            </m:rPr>
                            <a:rPr lang="en-US" altLang="zh-CN" sz="1800" i="1">
                              <a:latin typeface="Cambria Math" panose="02040503050406030204" pitchFamily="18" charset="0"/>
                              <a:sym typeface="Wingdings" pitchFamily="2" charset="2"/>
                            </a:rPr>
                            <m:t>c</m:t>
                          </m:r>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r>
                        <a:rPr lang="en-US" altLang="zh-CN" sz="1800" i="1">
                          <a:latin typeface="Cambria Math" panose="02040503050406030204" pitchFamily="18" charset="0"/>
                          <a:sym typeface="Wingdings" pitchFamily="2" charset="2"/>
                        </a:rPr>
                        <m:t>=</m:t>
                      </m:r>
                      <m:sSup>
                        <m:sSupPr>
                          <m:ctrlPr>
                            <a:rPr lang="en-US" altLang="zh-CN" sz="1800" i="1">
                              <a:latin typeface="Cambria Math" panose="02040503050406030204" pitchFamily="18" charset="0"/>
                              <a:sym typeface="Wingdings" pitchFamily="2" charset="2"/>
                            </a:rPr>
                          </m:ctrlPr>
                        </m:sSupPr>
                        <m:e>
                          <m:acc>
                            <m:accPr>
                              <m:chr m:val="̃"/>
                              <m:ctrlPr>
                                <a:rPr lang="en-US" altLang="zh-CN" sz="1800" i="1">
                                  <a:latin typeface="Cambria Math" panose="02040503050406030204" pitchFamily="18" charset="0"/>
                                  <a:sym typeface="Wingdings" pitchFamily="2" charset="2"/>
                                </a:rPr>
                              </m:ctrlPr>
                            </m:accPr>
                            <m:e>
                              <m:r>
                                <a:rPr lang="en-US" altLang="zh-CN" sz="1800" i="1">
                                  <a:latin typeface="Cambria Math" panose="02040503050406030204" pitchFamily="18" charset="0"/>
                                  <a:sym typeface="Wingdings" pitchFamily="2" charset="2"/>
                                </a:rPr>
                                <m:t>𝑐</m:t>
                              </m:r>
                            </m:e>
                          </m:acc>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r>
                        <a:rPr lang="en-US" altLang="zh-CN" sz="1800" i="1">
                          <a:latin typeface="Cambria Math" panose="02040503050406030204" pitchFamily="18" charset="0"/>
                          <a:sym typeface="Wingdings" pitchFamily="2" charset="2"/>
                        </a:rPr>
                        <m:t>+</m:t>
                      </m:r>
                      <m:sSup>
                        <m:sSupPr>
                          <m:ctrlPr>
                            <a:rPr lang="en-US" altLang="zh-CN" sz="1800" i="1">
                              <a:latin typeface="Cambria Math" panose="02040503050406030204" pitchFamily="18" charset="0"/>
                              <a:sym typeface="Wingdings" pitchFamily="2" charset="2"/>
                            </a:rPr>
                          </m:ctrlPr>
                        </m:sSupPr>
                        <m:e>
                          <m:r>
                            <a:rPr lang="en-US" altLang="zh-CN" sz="1800" i="1">
                              <a:latin typeface="Cambria Math" panose="02040503050406030204" pitchFamily="18" charset="0"/>
                              <a:sym typeface="Wingdings" pitchFamily="2" charset="2"/>
                            </a:rPr>
                            <m:t>𝑐</m:t>
                          </m:r>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−1)</m:t>
                          </m:r>
                        </m:sup>
                      </m:sSup>
                    </m:oMath>
                  </m:oMathPara>
                </a14:m>
                <a:endParaRPr lang="en-US" altLang="zh-CN" sz="1800" dirty="0">
                  <a:sym typeface="Wingdings" pitchFamily="2" charset="2"/>
                </a:endParaRPr>
              </a:p>
              <a:p>
                <a:pPr marL="400050" lvl="1" indent="0">
                  <a:lnSpc>
                    <a:spcPts val="2500"/>
                  </a:lnSpc>
                  <a:buNone/>
                </a:pPr>
                <a:r>
                  <a:rPr lang="zh-CN" altLang="en-US" sz="1800" dirty="0">
                    <a:sym typeface="Wingdings" pitchFamily="2" charset="2"/>
                  </a:rPr>
                  <a:t>本质上就是新旧信息的叠加</a:t>
                </a:r>
                <a:endParaRPr lang="en-US" altLang="zh-CN" sz="1800" dirty="0">
                  <a:sym typeface="Wingdings" pitchFamily="2" charset="2"/>
                </a:endParaRPr>
              </a:p>
              <a:p>
                <a:pPr marL="0" indent="0">
                  <a:lnSpc>
                    <a:spcPts val="2500"/>
                  </a:lnSpc>
                  <a:buNone/>
                </a:pPr>
                <a:endParaRPr lang="en-US" altLang="zh-CN" sz="1800" dirty="0">
                  <a:sym typeface="Wingdings" pitchFamily="2" charset="2"/>
                </a:endParaRPr>
              </a:p>
            </p:txBody>
          </p:sp>
        </mc:Choice>
        <mc:Fallback xmlns="">
          <p:sp>
            <p:nvSpPr>
              <p:cNvPr id="216067" name="Rectangle 3"/>
              <p:cNvSpPr>
                <a:spLocks noGrp="1" noRot="1" noChangeAspect="1" noMove="1" noResize="1" noEditPoints="1" noAdjustHandles="1" noChangeArrowheads="1" noChangeShapeType="1" noTextEdit="1"/>
              </p:cNvSpPr>
              <p:nvPr>
                <p:ph idx="1"/>
              </p:nvPr>
            </p:nvSpPr>
            <p:spPr>
              <a:xfrm>
                <a:off x="323528" y="1700808"/>
                <a:ext cx="7772400" cy="4464496"/>
              </a:xfrm>
              <a:blipFill>
                <a:blip r:embed="rId3"/>
                <a:stretch>
                  <a:fillRect l="-471" t="-683"/>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fld id="{4CE606EB-2B83-4074-9CFF-2950F0781313}" type="slidenum">
              <a:rPr lang="en-US" altLang="zh-CN"/>
              <a:pPr/>
              <a:t>30</a:t>
            </a:fld>
            <a:endParaRPr lang="en-US" altLang="zh-CN"/>
          </a:p>
        </p:txBody>
      </p:sp>
      <p:pic>
        <p:nvPicPr>
          <p:cNvPr id="3" name="图片 2">
            <a:extLst>
              <a:ext uri="{FF2B5EF4-FFF2-40B4-BE49-F238E27FC236}">
                <a16:creationId xmlns:a16="http://schemas.microsoft.com/office/drawing/2014/main" id="{5133207A-17A1-48CC-A0DE-E4BD60258063}"/>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93605" y="2924944"/>
            <a:ext cx="2832246" cy="1670136"/>
          </a:xfrm>
          <a:prstGeom prst="rect">
            <a:avLst/>
          </a:prstGeom>
        </p:spPr>
      </p:pic>
    </p:spTree>
    <p:extLst>
      <p:ext uri="{BB962C8B-B14F-4D97-AF65-F5344CB8AC3E}">
        <p14:creationId xmlns:p14="http://schemas.microsoft.com/office/powerpoint/2010/main" val="1551826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dirty="0"/>
              <a:t>循环神经网络 </a:t>
            </a:r>
            <a:r>
              <a:rPr lang="en-US" altLang="zh-CN" dirty="0"/>
              <a:t>(RNN-LSTM)</a:t>
            </a:r>
            <a:endParaRPr lang="zh-CN" altLang="en-US" dirty="0"/>
          </a:p>
        </p:txBody>
      </p:sp>
      <mc:AlternateContent xmlns:mc="http://schemas.openxmlformats.org/markup-compatibility/2006" xmlns:a14="http://schemas.microsoft.com/office/drawing/2010/main">
        <mc:Choice Requires="a14">
          <p:sp>
            <p:nvSpPr>
              <p:cNvPr id="216067" name="Rectangle 3"/>
              <p:cNvSpPr>
                <a:spLocks noGrp="1" noChangeArrowheads="1"/>
              </p:cNvSpPr>
              <p:nvPr>
                <p:ph idx="1"/>
              </p:nvPr>
            </p:nvSpPr>
            <p:spPr>
              <a:xfrm>
                <a:off x="323528" y="1700808"/>
                <a:ext cx="7772400" cy="4464496"/>
              </a:xfrm>
            </p:spPr>
            <p:txBody>
              <a:bodyPr/>
              <a:lstStyle/>
              <a:p>
                <a:pPr>
                  <a:lnSpc>
                    <a:spcPts val="2500"/>
                  </a:lnSpc>
                </a:pPr>
                <a:r>
                  <a:rPr lang="zh-CN" altLang="en-US" sz="1800" dirty="0">
                    <a:sym typeface="Wingdings" pitchFamily="2" charset="2"/>
                  </a:rPr>
                  <a:t>网络结构</a:t>
                </a:r>
                <a:endParaRPr lang="en-US" altLang="zh-CN" sz="1800" dirty="0">
                  <a:sym typeface="Wingdings" pitchFamily="2" charset="2"/>
                </a:endParaRPr>
              </a:p>
              <a:p>
                <a:pPr>
                  <a:lnSpc>
                    <a:spcPts val="2500"/>
                  </a:lnSpc>
                  <a:buFont typeface="Wingdings" panose="05000000000000000000" pitchFamily="2" charset="2"/>
                  <a:buChar char="ü"/>
                </a:pPr>
                <a:r>
                  <a:rPr lang="zh-CN" altLang="en-US" sz="1800" dirty="0">
                    <a:sym typeface="Wingdings" pitchFamily="2" charset="2"/>
                  </a:rPr>
                  <a:t>给定上一时刻的隐藏状态</a:t>
                </a:r>
                <a14:m>
                  <m:oMath xmlns:m="http://schemas.openxmlformats.org/officeDocument/2006/math">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h</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r>
                              <a:rPr lang="en-US" altLang="zh-CN" sz="1800" i="1">
                                <a:latin typeface="Cambria Math" panose="02040503050406030204" pitchFamily="18" charset="0"/>
                                <a:ea typeface="Cambria Math" panose="02040503050406030204" pitchFamily="18" charset="0"/>
                                <a:sym typeface="Wingdings" pitchFamily="2" charset="2"/>
                              </a:rPr>
                              <m:t>−1</m:t>
                            </m:r>
                          </m:e>
                        </m:d>
                      </m:sup>
                    </m:sSup>
                  </m:oMath>
                </a14:m>
                <a:r>
                  <a:rPr lang="zh-CN" altLang="en-US" sz="1800" dirty="0">
                    <a:sym typeface="Wingdings" pitchFamily="2" charset="2"/>
                  </a:rPr>
                  <a:t>和本时刻的输入</a:t>
                </a:r>
                <a14:m>
                  <m:oMath xmlns:m="http://schemas.openxmlformats.org/officeDocument/2006/math">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𝑥</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e>
                        </m:d>
                      </m:sup>
                    </m:sSup>
                  </m:oMath>
                </a14:m>
                <a:endParaRPr lang="en-US" altLang="zh-CN" sz="1800" dirty="0">
                  <a:sym typeface="Wingdings" pitchFamily="2" charset="2"/>
                </a:endParaRPr>
              </a:p>
              <a:p>
                <a:pPr>
                  <a:lnSpc>
                    <a:spcPts val="2500"/>
                  </a:lnSpc>
                  <a:buFont typeface="Wingdings" panose="05000000000000000000" pitchFamily="2" charset="2"/>
                  <a:buChar char="ü"/>
                </a:pPr>
                <a:r>
                  <a:rPr lang="zh-CN" altLang="en-US" sz="1800" dirty="0">
                    <a:sym typeface="Wingdings" pitchFamily="2" charset="2"/>
                  </a:rPr>
                  <a:t>添加遗忘门， 抛弃部分之前状态的信息</a:t>
                </a:r>
                <a:endParaRPr lang="en-US" altLang="zh-CN" sz="1800" dirty="0">
                  <a:sym typeface="Wingdings" pitchFamily="2" charset="2"/>
                </a:endParaRPr>
              </a:p>
              <a:p>
                <a:pPr>
                  <a:lnSpc>
                    <a:spcPts val="2500"/>
                  </a:lnSpc>
                  <a:buFont typeface="Wingdings" panose="05000000000000000000" pitchFamily="2" charset="2"/>
                  <a:buChar char="ü"/>
                </a:pPr>
                <a:endParaRPr lang="en-US" altLang="zh-CN" sz="1800" dirty="0">
                  <a:sym typeface="Wingdings" pitchFamily="2" charset="2"/>
                </a:endParaRPr>
              </a:p>
              <a:p>
                <a:pPr>
                  <a:lnSpc>
                    <a:spcPts val="2500"/>
                  </a:lnSpc>
                  <a:buFont typeface="Wingdings" panose="05000000000000000000" pitchFamily="2" charset="2"/>
                  <a:buChar char="ü"/>
                </a:pPr>
                <a:endParaRPr lang="en-US" altLang="zh-CN" sz="1800" dirty="0">
                  <a:sym typeface="Wingdings" pitchFamily="2" charset="2"/>
                </a:endParaRPr>
              </a:p>
              <a:p>
                <a:pPr>
                  <a:lnSpc>
                    <a:spcPts val="2500"/>
                  </a:lnSpc>
                  <a:buFont typeface="Wingdings" panose="05000000000000000000" pitchFamily="2" charset="2"/>
                  <a:buChar char="ü"/>
                </a:pPr>
                <a:endParaRPr lang="en-US" altLang="zh-CN" sz="1800" dirty="0">
                  <a:sym typeface="Wingdings" pitchFamily="2" charset="2"/>
                </a:endParaRPr>
              </a:p>
              <a:p>
                <a:pPr marL="0" indent="0">
                  <a:lnSpc>
                    <a:spcPts val="2500"/>
                  </a:lnSpc>
                  <a:buNone/>
                </a:pPr>
                <a:endParaRPr lang="en-US" altLang="zh-CN" sz="1800" i="1" dirty="0">
                  <a:latin typeface="Cambria Math" panose="02040503050406030204" pitchFamily="18" charset="0"/>
                  <a:sym typeface="Wingdings" pitchFamily="2" charset="2"/>
                </a:endParaRPr>
              </a:p>
              <a:p>
                <a:pPr marL="0" indent="0">
                  <a:lnSpc>
                    <a:spcPts val="2500"/>
                  </a:lnSpc>
                  <a:buNone/>
                </a:pPr>
                <a:endParaRPr lang="en-US" altLang="zh-CN" sz="1800" i="1" dirty="0">
                  <a:latin typeface="Cambria Math" panose="02040503050406030204" pitchFamily="18" charset="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sSup>
                        <m:sSupPr>
                          <m:ctrlPr>
                            <a:rPr lang="en-US" altLang="zh-CN" sz="1800" i="1">
                              <a:latin typeface="Cambria Math" panose="02040503050406030204" pitchFamily="18" charset="0"/>
                              <a:sym typeface="Wingdings" pitchFamily="2" charset="2"/>
                            </a:rPr>
                          </m:ctrlPr>
                        </m:sSupPr>
                        <m:e>
                          <m:r>
                            <a:rPr lang="en-US" altLang="zh-CN" sz="1800" i="1">
                              <a:latin typeface="Cambria Math" panose="02040503050406030204" pitchFamily="18" charset="0"/>
                              <a:sym typeface="Wingdings" pitchFamily="2" charset="2"/>
                            </a:rPr>
                            <m:t>𝑓</m:t>
                          </m:r>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r>
                        <a:rPr lang="en-US" altLang="zh-CN" sz="1800" i="1">
                          <a:latin typeface="Cambria Math" panose="02040503050406030204" pitchFamily="18" charset="0"/>
                          <a:sym typeface="Wingdings" pitchFamily="2" charset="2"/>
                        </a:rPr>
                        <m:t>=</m:t>
                      </m:r>
                      <m:r>
                        <a:rPr lang="zh-CN" altLang="en-US" sz="1800" i="1">
                          <a:latin typeface="Cambria Math" panose="02040503050406030204" pitchFamily="18" charset="0"/>
                          <a:sym typeface="Wingdings" pitchFamily="2" charset="2"/>
                        </a:rPr>
                        <m:t>𝜎</m:t>
                      </m:r>
                      <m:d>
                        <m:dPr>
                          <m:ctrlPr>
                            <a:rPr lang="en-US" altLang="zh-CN" sz="1800" i="1">
                              <a:latin typeface="Cambria Math" panose="02040503050406030204" pitchFamily="18" charset="0"/>
                              <a:ea typeface="Cambria Math" panose="02040503050406030204" pitchFamily="18" charset="0"/>
                              <a:sym typeface="Wingdings" pitchFamily="2" charset="2"/>
                            </a:rPr>
                          </m:ctrlPr>
                        </m:dPr>
                        <m:e>
                          <m:sSub>
                            <m:sSubPr>
                              <m:ctrlPr>
                                <a:rPr lang="en-US" altLang="zh-CN" sz="1800" i="1">
                                  <a:latin typeface="Cambria Math" panose="02040503050406030204" pitchFamily="18" charset="0"/>
                                  <a:ea typeface="Cambria Math" panose="02040503050406030204" pitchFamily="18" charset="0"/>
                                  <a:sym typeface="Wingdings" pitchFamily="2" charset="2"/>
                                </a:rPr>
                              </m:ctrlPr>
                            </m:sSubPr>
                            <m:e>
                              <m:r>
                                <a:rPr lang="en-US" altLang="zh-CN" sz="1800" i="1">
                                  <a:latin typeface="Cambria Math" panose="02040503050406030204" pitchFamily="18" charset="0"/>
                                  <a:ea typeface="Cambria Math" panose="02040503050406030204" pitchFamily="18" charset="0"/>
                                  <a:sym typeface="Wingdings" pitchFamily="2" charset="2"/>
                                </a:rPr>
                                <m:t>𝑊</m:t>
                              </m:r>
                            </m:e>
                            <m:sub>
                              <m:r>
                                <a:rPr lang="en-US" altLang="zh-CN" sz="1800" i="1">
                                  <a:latin typeface="Cambria Math" panose="02040503050406030204" pitchFamily="18" charset="0"/>
                                  <a:ea typeface="Cambria Math" panose="02040503050406030204" pitchFamily="18" charset="0"/>
                                  <a:sym typeface="Wingdings" pitchFamily="2" charset="2"/>
                                </a:rPr>
                                <m:t>𝑓</m:t>
                              </m:r>
                            </m:sub>
                          </m:sSub>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𝑥</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e>
                              </m:d>
                            </m:sup>
                          </m:sSup>
                          <m:r>
                            <a:rPr lang="en-US" altLang="zh-CN" sz="1800" i="1">
                              <a:latin typeface="Cambria Math" panose="02040503050406030204" pitchFamily="18" charset="0"/>
                              <a:ea typeface="Cambria Math" panose="02040503050406030204" pitchFamily="18" charset="0"/>
                              <a:sym typeface="Wingdings" pitchFamily="2" charset="2"/>
                            </a:rPr>
                            <m:t>+</m:t>
                          </m:r>
                          <m:sSub>
                            <m:sSubPr>
                              <m:ctrlPr>
                                <a:rPr lang="en-US" altLang="zh-CN" sz="1800" i="1">
                                  <a:latin typeface="Cambria Math" panose="02040503050406030204" pitchFamily="18" charset="0"/>
                                  <a:ea typeface="Cambria Math" panose="02040503050406030204" pitchFamily="18" charset="0"/>
                                  <a:sym typeface="Wingdings" pitchFamily="2" charset="2"/>
                                </a:rPr>
                              </m:ctrlPr>
                            </m:sSubPr>
                            <m:e>
                              <m:r>
                                <a:rPr lang="en-US" altLang="zh-CN" sz="1800" i="1">
                                  <a:latin typeface="Cambria Math" panose="02040503050406030204" pitchFamily="18" charset="0"/>
                                  <a:ea typeface="Cambria Math" panose="02040503050406030204" pitchFamily="18" charset="0"/>
                                  <a:sym typeface="Wingdings" pitchFamily="2" charset="2"/>
                                </a:rPr>
                                <m:t>𝑈</m:t>
                              </m:r>
                            </m:e>
                            <m:sub>
                              <m:r>
                                <a:rPr lang="en-US" altLang="zh-CN" sz="1800" i="1">
                                  <a:latin typeface="Cambria Math" panose="02040503050406030204" pitchFamily="18" charset="0"/>
                                  <a:ea typeface="Cambria Math" panose="02040503050406030204" pitchFamily="18" charset="0"/>
                                  <a:sym typeface="Wingdings" pitchFamily="2" charset="2"/>
                                </a:rPr>
                                <m:t>𝑓</m:t>
                              </m:r>
                            </m:sub>
                          </m:sSub>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h</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r>
                                    <a:rPr lang="en-US" altLang="zh-CN" sz="1800" i="1">
                                      <a:latin typeface="Cambria Math" panose="02040503050406030204" pitchFamily="18" charset="0"/>
                                      <a:ea typeface="Cambria Math" panose="02040503050406030204" pitchFamily="18" charset="0"/>
                                      <a:sym typeface="Wingdings" pitchFamily="2" charset="2"/>
                                    </a:rPr>
                                    <m:t>−1</m:t>
                                  </m:r>
                                </m:e>
                              </m:d>
                            </m:sup>
                          </m:sSup>
                        </m:e>
                      </m:d>
                    </m:oMath>
                  </m:oMathPara>
                </a14:m>
                <a:endParaRPr lang="en-US" altLang="zh-CN" sz="1800" i="1" dirty="0">
                  <a:latin typeface="Cambria Math" panose="02040503050406030204" pitchFamily="18" charset="0"/>
                  <a:sym typeface="Wingdings" pitchFamily="2" charset="2"/>
                </a:endParaRPr>
              </a:p>
              <a:p>
                <a:pPr marL="0" indent="0">
                  <a:lnSpc>
                    <a:spcPts val="2500"/>
                  </a:lnSpc>
                  <a:buNone/>
                </a:pPr>
                <a:endParaRPr lang="en-US" altLang="zh-CN" sz="1800" i="1" dirty="0">
                  <a:latin typeface="Cambria Math" panose="02040503050406030204" pitchFamily="18" charset="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sSup>
                        <m:sSupPr>
                          <m:ctrlPr>
                            <a:rPr lang="en-US" altLang="zh-CN" sz="1800" i="1">
                              <a:latin typeface="Cambria Math" panose="02040503050406030204" pitchFamily="18" charset="0"/>
                              <a:sym typeface="Wingdings" pitchFamily="2" charset="2"/>
                            </a:rPr>
                          </m:ctrlPr>
                        </m:sSupPr>
                        <m:e>
                          <m:acc>
                            <m:accPr>
                              <m:chr m:val="̃"/>
                              <m:ctrlPr>
                                <a:rPr lang="en-US" altLang="zh-CN" sz="1800" i="1">
                                  <a:latin typeface="Cambria Math" panose="02040503050406030204" pitchFamily="18" charset="0"/>
                                  <a:sym typeface="Wingdings" pitchFamily="2" charset="2"/>
                                </a:rPr>
                              </m:ctrlPr>
                            </m:accPr>
                            <m:e>
                              <m:r>
                                <a:rPr lang="en-US" altLang="zh-CN" sz="1800" i="1">
                                  <a:latin typeface="Cambria Math" panose="02040503050406030204" pitchFamily="18" charset="0"/>
                                  <a:sym typeface="Wingdings" pitchFamily="2" charset="2"/>
                                </a:rPr>
                                <m:t>𝑐</m:t>
                              </m:r>
                            </m:e>
                          </m:acc>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r>
                        <a:rPr lang="en-US" altLang="zh-CN" sz="1800" i="1">
                          <a:latin typeface="Cambria Math" panose="02040503050406030204" pitchFamily="18" charset="0"/>
                          <a:sym typeface="Wingdings" pitchFamily="2" charset="2"/>
                        </a:rPr>
                        <m:t>=</m:t>
                      </m:r>
                      <m:r>
                        <m:rPr>
                          <m:sty m:val="p"/>
                        </m:rPr>
                        <a:rPr lang="en-US" altLang="zh-CN" sz="1800" i="1">
                          <a:latin typeface="Cambria Math" panose="02040503050406030204" pitchFamily="18" charset="0"/>
                          <a:sym typeface="Wingdings" pitchFamily="2" charset="2"/>
                        </a:rPr>
                        <m:t>tanh</m:t>
                      </m:r>
                      <m:d>
                        <m:dPr>
                          <m:ctrlPr>
                            <a:rPr lang="en-US" altLang="zh-CN" sz="1800" i="1">
                              <a:latin typeface="Cambria Math" panose="02040503050406030204" pitchFamily="18" charset="0"/>
                              <a:ea typeface="Cambria Math" panose="02040503050406030204" pitchFamily="18" charset="0"/>
                              <a:sym typeface="Wingdings" pitchFamily="2" charset="2"/>
                            </a:rPr>
                          </m:ctrlPr>
                        </m:dPr>
                        <m:e>
                          <m:sSub>
                            <m:sSubPr>
                              <m:ctrlPr>
                                <a:rPr lang="en-US" altLang="zh-CN" sz="1800" i="1">
                                  <a:latin typeface="Cambria Math" panose="02040503050406030204" pitchFamily="18" charset="0"/>
                                  <a:ea typeface="Cambria Math" panose="02040503050406030204" pitchFamily="18" charset="0"/>
                                  <a:sym typeface="Wingdings" pitchFamily="2" charset="2"/>
                                </a:rPr>
                              </m:ctrlPr>
                            </m:sSubPr>
                            <m:e>
                              <m:r>
                                <a:rPr lang="en-US" altLang="zh-CN" sz="1800" i="1">
                                  <a:latin typeface="Cambria Math" panose="02040503050406030204" pitchFamily="18" charset="0"/>
                                  <a:ea typeface="Cambria Math" panose="02040503050406030204" pitchFamily="18" charset="0"/>
                                  <a:sym typeface="Wingdings" pitchFamily="2" charset="2"/>
                                </a:rPr>
                                <m:t>𝑊</m:t>
                              </m:r>
                            </m:e>
                            <m:sub>
                              <m:r>
                                <a:rPr lang="en-US" altLang="zh-CN" sz="1800" b="0" i="1" smtClean="0">
                                  <a:latin typeface="Cambria Math" panose="02040503050406030204" pitchFamily="18" charset="0"/>
                                  <a:ea typeface="Cambria Math" panose="02040503050406030204" pitchFamily="18" charset="0"/>
                                  <a:sym typeface="Wingdings" pitchFamily="2" charset="2"/>
                                </a:rPr>
                                <m:t>𝑐</m:t>
                              </m:r>
                            </m:sub>
                          </m:sSub>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𝑥</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e>
                              </m:d>
                            </m:sup>
                          </m:sSup>
                          <m:r>
                            <a:rPr lang="en-US" altLang="zh-CN" sz="1800" i="1">
                              <a:latin typeface="Cambria Math" panose="02040503050406030204" pitchFamily="18" charset="0"/>
                              <a:ea typeface="Cambria Math" panose="02040503050406030204" pitchFamily="18" charset="0"/>
                              <a:sym typeface="Wingdings" pitchFamily="2" charset="2"/>
                            </a:rPr>
                            <m:t>+</m:t>
                          </m:r>
                          <m:sSub>
                            <m:sSubPr>
                              <m:ctrlPr>
                                <a:rPr lang="en-US" altLang="zh-CN" sz="1800" i="1">
                                  <a:latin typeface="Cambria Math" panose="02040503050406030204" pitchFamily="18" charset="0"/>
                                  <a:ea typeface="Cambria Math" panose="02040503050406030204" pitchFamily="18" charset="0"/>
                                  <a:sym typeface="Wingdings" pitchFamily="2" charset="2"/>
                                </a:rPr>
                              </m:ctrlPr>
                            </m:sSubPr>
                            <m:e>
                              <m:r>
                                <a:rPr lang="en-US" altLang="zh-CN" sz="1800" b="0" i="1" smtClean="0">
                                  <a:latin typeface="Cambria Math" panose="02040503050406030204" pitchFamily="18" charset="0"/>
                                  <a:ea typeface="Cambria Math" panose="02040503050406030204" pitchFamily="18" charset="0"/>
                                  <a:sym typeface="Wingdings" pitchFamily="2" charset="2"/>
                                </a:rPr>
                                <m:t>𝑈</m:t>
                              </m:r>
                            </m:e>
                            <m:sub>
                              <m:r>
                                <a:rPr lang="en-US" altLang="zh-CN" sz="1800" b="0" i="1" smtClean="0">
                                  <a:latin typeface="Cambria Math" panose="02040503050406030204" pitchFamily="18" charset="0"/>
                                  <a:ea typeface="Cambria Math" panose="02040503050406030204" pitchFamily="18" charset="0"/>
                                  <a:sym typeface="Wingdings" pitchFamily="2" charset="2"/>
                                </a:rPr>
                                <m:t>𝑐</m:t>
                              </m:r>
                            </m:sub>
                          </m:sSub>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h</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r>
                                    <a:rPr lang="en-US" altLang="zh-CN" sz="1800" i="1">
                                      <a:latin typeface="Cambria Math" panose="02040503050406030204" pitchFamily="18" charset="0"/>
                                      <a:ea typeface="Cambria Math" panose="02040503050406030204" pitchFamily="18" charset="0"/>
                                      <a:sym typeface="Wingdings" pitchFamily="2" charset="2"/>
                                    </a:rPr>
                                    <m:t>−1</m:t>
                                  </m:r>
                                </m:e>
                              </m:d>
                            </m:sup>
                          </m:sSup>
                        </m:e>
                      </m:d>
                    </m:oMath>
                  </m:oMathPara>
                </a14:m>
                <a:endParaRPr lang="en-US" altLang="zh-CN" sz="1800" dirty="0">
                  <a:ea typeface="Cambria Math" panose="02040503050406030204" pitchFamily="18" charset="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sSup>
                        <m:sSupPr>
                          <m:ctrlPr>
                            <a:rPr lang="en-US" altLang="zh-CN" sz="1800" i="1">
                              <a:latin typeface="Cambria Math" panose="02040503050406030204" pitchFamily="18" charset="0"/>
                              <a:sym typeface="Wingdings" pitchFamily="2" charset="2"/>
                            </a:rPr>
                          </m:ctrlPr>
                        </m:sSupPr>
                        <m:e>
                          <m:r>
                            <m:rPr>
                              <m:sty m:val="p"/>
                            </m:rPr>
                            <a:rPr lang="en-US" altLang="zh-CN" sz="1800" i="1">
                              <a:latin typeface="Cambria Math" panose="02040503050406030204" pitchFamily="18" charset="0"/>
                              <a:sym typeface="Wingdings" pitchFamily="2" charset="2"/>
                            </a:rPr>
                            <m:t>c</m:t>
                          </m:r>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r>
                        <a:rPr lang="en-US" altLang="zh-CN" sz="1800" i="1">
                          <a:latin typeface="Cambria Math" panose="02040503050406030204" pitchFamily="18" charset="0"/>
                          <a:sym typeface="Wingdings" pitchFamily="2" charset="2"/>
                        </a:rPr>
                        <m:t>=</m:t>
                      </m:r>
                      <m:sSup>
                        <m:sSupPr>
                          <m:ctrlPr>
                            <a:rPr lang="en-US" altLang="zh-CN" sz="1800" i="1">
                              <a:latin typeface="Cambria Math" panose="02040503050406030204" pitchFamily="18" charset="0"/>
                              <a:sym typeface="Wingdings" pitchFamily="2" charset="2"/>
                            </a:rPr>
                          </m:ctrlPr>
                        </m:sSupPr>
                        <m:e>
                          <m:acc>
                            <m:accPr>
                              <m:chr m:val="̃"/>
                              <m:ctrlPr>
                                <a:rPr lang="en-US" altLang="zh-CN" sz="1800" i="1">
                                  <a:latin typeface="Cambria Math" panose="02040503050406030204" pitchFamily="18" charset="0"/>
                                  <a:sym typeface="Wingdings" pitchFamily="2" charset="2"/>
                                </a:rPr>
                              </m:ctrlPr>
                            </m:accPr>
                            <m:e>
                              <m:r>
                                <a:rPr lang="en-US" altLang="zh-CN" sz="1800" i="1">
                                  <a:latin typeface="Cambria Math" panose="02040503050406030204" pitchFamily="18" charset="0"/>
                                  <a:sym typeface="Wingdings" pitchFamily="2" charset="2"/>
                                </a:rPr>
                                <m:t>𝑐</m:t>
                              </m:r>
                            </m:e>
                          </m:acc>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r>
                        <a:rPr lang="en-US" altLang="zh-CN" sz="1800" i="1">
                          <a:latin typeface="Cambria Math" panose="02040503050406030204" pitchFamily="18" charset="0"/>
                          <a:sym typeface="Wingdings" pitchFamily="2" charset="2"/>
                        </a:rPr>
                        <m:t>+</m:t>
                      </m:r>
                      <m:sSup>
                        <m:sSupPr>
                          <m:ctrlPr>
                            <a:rPr lang="en-US" altLang="zh-CN" sz="1800" i="1" smtClean="0">
                              <a:solidFill>
                                <a:srgbClr val="FF0000"/>
                              </a:solidFill>
                              <a:latin typeface="Cambria Math" panose="02040503050406030204" pitchFamily="18" charset="0"/>
                              <a:sym typeface="Wingdings" pitchFamily="2" charset="2"/>
                            </a:rPr>
                          </m:ctrlPr>
                        </m:sSupPr>
                        <m:e>
                          <m:r>
                            <a:rPr lang="en-US" altLang="zh-CN" sz="1800" i="1">
                              <a:solidFill>
                                <a:srgbClr val="FF0000"/>
                              </a:solidFill>
                              <a:latin typeface="Cambria Math" panose="02040503050406030204" pitchFamily="18" charset="0"/>
                              <a:sym typeface="Wingdings" pitchFamily="2" charset="2"/>
                            </a:rPr>
                            <m:t>𝑐</m:t>
                          </m:r>
                        </m:e>
                        <m:sup>
                          <m:r>
                            <a:rPr lang="en-US" altLang="zh-CN" sz="1800" i="1">
                              <a:solidFill>
                                <a:srgbClr val="FF0000"/>
                              </a:solidFill>
                              <a:latin typeface="Cambria Math" panose="02040503050406030204" pitchFamily="18" charset="0"/>
                              <a:sym typeface="Wingdings" pitchFamily="2" charset="2"/>
                            </a:rPr>
                            <m:t>(</m:t>
                          </m:r>
                          <m:r>
                            <a:rPr lang="en-US" altLang="zh-CN" sz="1800" i="1">
                              <a:solidFill>
                                <a:srgbClr val="FF0000"/>
                              </a:solidFill>
                              <a:latin typeface="Cambria Math" panose="02040503050406030204" pitchFamily="18" charset="0"/>
                              <a:sym typeface="Wingdings" pitchFamily="2" charset="2"/>
                            </a:rPr>
                            <m:t>𝑡</m:t>
                          </m:r>
                          <m:r>
                            <a:rPr lang="en-US" altLang="zh-CN" sz="1800" i="1">
                              <a:solidFill>
                                <a:srgbClr val="FF0000"/>
                              </a:solidFill>
                              <a:latin typeface="Cambria Math" panose="02040503050406030204" pitchFamily="18" charset="0"/>
                              <a:sym typeface="Wingdings" pitchFamily="2" charset="2"/>
                            </a:rPr>
                            <m:t>−1)</m:t>
                          </m:r>
                        </m:sup>
                      </m:sSup>
                      <m:r>
                        <a:rPr lang="en-US" altLang="zh-CN" sz="1800" i="1">
                          <a:solidFill>
                            <a:srgbClr val="FF0000"/>
                          </a:solidFill>
                          <a:latin typeface="Cambria Math" panose="02040503050406030204" pitchFamily="18" charset="0"/>
                          <a:sym typeface="Wingdings" pitchFamily="2" charset="2"/>
                        </a:rPr>
                        <m:t>⊙</m:t>
                      </m:r>
                      <m:sSup>
                        <m:sSupPr>
                          <m:ctrlPr>
                            <a:rPr lang="en-US" altLang="zh-CN" sz="1800" i="1">
                              <a:solidFill>
                                <a:srgbClr val="FF0000"/>
                              </a:solidFill>
                              <a:latin typeface="Cambria Math" panose="02040503050406030204" pitchFamily="18" charset="0"/>
                              <a:sym typeface="Wingdings" pitchFamily="2" charset="2"/>
                            </a:rPr>
                          </m:ctrlPr>
                        </m:sSupPr>
                        <m:e>
                          <m:r>
                            <a:rPr lang="en-US" altLang="zh-CN" sz="1800" i="1">
                              <a:solidFill>
                                <a:srgbClr val="FF0000"/>
                              </a:solidFill>
                              <a:latin typeface="Cambria Math" panose="02040503050406030204" pitchFamily="18" charset="0"/>
                              <a:sym typeface="Wingdings" pitchFamily="2" charset="2"/>
                            </a:rPr>
                            <m:t>𝑓</m:t>
                          </m:r>
                        </m:e>
                        <m:sup>
                          <m:r>
                            <a:rPr lang="en-US" altLang="zh-CN" sz="1800" i="1">
                              <a:solidFill>
                                <a:srgbClr val="FF0000"/>
                              </a:solidFill>
                              <a:latin typeface="Cambria Math" panose="02040503050406030204" pitchFamily="18" charset="0"/>
                              <a:sym typeface="Wingdings" pitchFamily="2" charset="2"/>
                            </a:rPr>
                            <m:t>(</m:t>
                          </m:r>
                          <m:r>
                            <a:rPr lang="en-US" altLang="zh-CN" sz="1800" i="1">
                              <a:solidFill>
                                <a:srgbClr val="FF0000"/>
                              </a:solidFill>
                              <a:latin typeface="Cambria Math" panose="02040503050406030204" pitchFamily="18" charset="0"/>
                              <a:sym typeface="Wingdings" pitchFamily="2" charset="2"/>
                            </a:rPr>
                            <m:t>𝑡</m:t>
                          </m:r>
                          <m:r>
                            <a:rPr lang="en-US" altLang="zh-CN" sz="1800" i="1">
                              <a:solidFill>
                                <a:srgbClr val="FF0000"/>
                              </a:solidFill>
                              <a:latin typeface="Cambria Math" panose="02040503050406030204" pitchFamily="18" charset="0"/>
                              <a:sym typeface="Wingdings" pitchFamily="2" charset="2"/>
                            </a:rPr>
                            <m:t>)</m:t>
                          </m:r>
                        </m:sup>
                      </m:sSup>
                    </m:oMath>
                  </m:oMathPara>
                </a14:m>
                <a:endParaRPr lang="en-US" altLang="zh-CN" sz="1800" dirty="0">
                  <a:sym typeface="Wingdings" pitchFamily="2" charset="2"/>
                </a:endParaRPr>
              </a:p>
              <a:p>
                <a:pPr marL="0" indent="0">
                  <a:lnSpc>
                    <a:spcPts val="2500"/>
                  </a:lnSpc>
                  <a:buNone/>
                </a:pPr>
                <a:r>
                  <a:rPr lang="zh-CN" altLang="en-US" sz="1800" dirty="0">
                    <a:sym typeface="Wingdings" pitchFamily="2" charset="2"/>
                  </a:rPr>
                  <a:t>注：门控的激活函数是</a:t>
                </a:r>
                <a:r>
                  <a:rPr lang="en-US" altLang="zh-CN" sz="1800" dirty="0">
                    <a:sym typeface="Wingdings" pitchFamily="2" charset="2"/>
                  </a:rPr>
                  <a:t>sigmoid</a:t>
                </a:r>
                <a:r>
                  <a:rPr lang="zh-CN" altLang="en-US" sz="1800" dirty="0">
                    <a:sym typeface="Wingdings" pitchFamily="2" charset="2"/>
                  </a:rPr>
                  <a:t>是因为其输出值在</a:t>
                </a:r>
                <a:r>
                  <a:rPr lang="en-US" altLang="zh-CN" sz="1800" dirty="0">
                    <a:sym typeface="Wingdings" pitchFamily="2" charset="2"/>
                  </a:rPr>
                  <a:t>0-1</a:t>
                </a:r>
                <a:r>
                  <a:rPr lang="zh-CN" altLang="en-US" sz="1800" dirty="0">
                    <a:sym typeface="Wingdings" pitchFamily="2" charset="2"/>
                  </a:rPr>
                  <a:t>区间， 模拟了信息的取舍；其它采用</a:t>
                </a:r>
                <a:r>
                  <a:rPr lang="en-US" altLang="zh-CN" sz="1800" dirty="0">
                    <a:sym typeface="Wingdings" pitchFamily="2" charset="2"/>
                  </a:rPr>
                  <a:t>tanh</a:t>
                </a:r>
                <a:r>
                  <a:rPr lang="zh-CN" altLang="en-US" sz="1800" dirty="0">
                    <a:sym typeface="Wingdings" pitchFamily="2" charset="2"/>
                  </a:rPr>
                  <a:t>的因为其输出值有正负值，模拟了状态更新中的增减</a:t>
                </a:r>
                <a:endParaRPr lang="en-US" altLang="zh-CN" sz="1800" dirty="0">
                  <a:sym typeface="Wingdings" pitchFamily="2" charset="2"/>
                </a:endParaRPr>
              </a:p>
              <a:p>
                <a:pPr marL="0" indent="0">
                  <a:lnSpc>
                    <a:spcPts val="2500"/>
                  </a:lnSpc>
                  <a:buNone/>
                </a:pPr>
                <a:endParaRPr lang="en-US" altLang="zh-CN" sz="1800" dirty="0">
                  <a:sym typeface="Wingdings" pitchFamily="2" charset="2"/>
                </a:endParaRPr>
              </a:p>
            </p:txBody>
          </p:sp>
        </mc:Choice>
        <mc:Fallback xmlns="">
          <p:sp>
            <p:nvSpPr>
              <p:cNvPr id="216067" name="Rectangle 3"/>
              <p:cNvSpPr>
                <a:spLocks noGrp="1" noRot="1" noChangeAspect="1" noMove="1" noResize="1" noEditPoints="1" noAdjustHandles="1" noChangeArrowheads="1" noChangeShapeType="1" noTextEdit="1"/>
              </p:cNvSpPr>
              <p:nvPr>
                <p:ph idx="1"/>
              </p:nvPr>
            </p:nvSpPr>
            <p:spPr>
              <a:xfrm>
                <a:off x="323528" y="1700808"/>
                <a:ext cx="7772400" cy="4464496"/>
              </a:xfrm>
              <a:blipFill>
                <a:blip r:embed="rId3"/>
                <a:stretch>
                  <a:fillRect l="-627" t="-683" b="-14481"/>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fld id="{4CE606EB-2B83-4074-9CFF-2950F0781313}" type="slidenum">
              <a:rPr lang="en-US" altLang="zh-CN"/>
              <a:pPr/>
              <a:t>31</a:t>
            </a:fld>
            <a:endParaRPr lang="en-US" altLang="zh-CN" dirty="0"/>
          </a:p>
        </p:txBody>
      </p:sp>
      <p:pic>
        <p:nvPicPr>
          <p:cNvPr id="4" name="图片 3">
            <a:extLst>
              <a:ext uri="{FF2B5EF4-FFF2-40B4-BE49-F238E27FC236}">
                <a16:creationId xmlns:a16="http://schemas.microsoft.com/office/drawing/2014/main" id="{EC5E6781-B7B2-4C12-AE31-7F3DDECB77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3787" y="2996952"/>
            <a:ext cx="2571882" cy="1543129"/>
          </a:xfrm>
          <a:prstGeom prst="rect">
            <a:avLst/>
          </a:prstGeom>
        </p:spPr>
      </p:pic>
    </p:spTree>
    <p:extLst>
      <p:ext uri="{BB962C8B-B14F-4D97-AF65-F5344CB8AC3E}">
        <p14:creationId xmlns:p14="http://schemas.microsoft.com/office/powerpoint/2010/main" val="2423701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dirty="0"/>
              <a:t>循环神经网络 </a:t>
            </a:r>
            <a:r>
              <a:rPr lang="en-US" altLang="zh-CN" dirty="0"/>
              <a:t>(RNN-LSTM)</a:t>
            </a:r>
            <a:endParaRPr lang="zh-CN" altLang="en-US" dirty="0"/>
          </a:p>
        </p:txBody>
      </p:sp>
      <mc:AlternateContent xmlns:mc="http://schemas.openxmlformats.org/markup-compatibility/2006" xmlns:a14="http://schemas.microsoft.com/office/drawing/2010/main">
        <mc:Choice Requires="a14">
          <p:sp>
            <p:nvSpPr>
              <p:cNvPr id="216067" name="Rectangle 3"/>
              <p:cNvSpPr>
                <a:spLocks noGrp="1" noChangeArrowheads="1"/>
              </p:cNvSpPr>
              <p:nvPr>
                <p:ph idx="1"/>
              </p:nvPr>
            </p:nvSpPr>
            <p:spPr>
              <a:xfrm>
                <a:off x="323528" y="1700808"/>
                <a:ext cx="7772400" cy="4464496"/>
              </a:xfrm>
            </p:spPr>
            <p:txBody>
              <a:bodyPr/>
              <a:lstStyle/>
              <a:p>
                <a:pPr>
                  <a:lnSpc>
                    <a:spcPts val="2500"/>
                  </a:lnSpc>
                </a:pPr>
                <a:r>
                  <a:rPr lang="zh-CN" altLang="en-US" sz="1800" dirty="0">
                    <a:sym typeface="Wingdings" pitchFamily="2" charset="2"/>
                  </a:rPr>
                  <a:t>网络结构</a:t>
                </a:r>
                <a:endParaRPr lang="en-US" altLang="zh-CN" sz="1800" dirty="0">
                  <a:sym typeface="Wingdings" pitchFamily="2" charset="2"/>
                </a:endParaRPr>
              </a:p>
              <a:p>
                <a:pPr>
                  <a:lnSpc>
                    <a:spcPts val="2500"/>
                  </a:lnSpc>
                  <a:buFont typeface="Wingdings" panose="05000000000000000000" pitchFamily="2" charset="2"/>
                  <a:buChar char="ü"/>
                </a:pPr>
                <a:r>
                  <a:rPr lang="zh-CN" altLang="en-US" sz="1800" dirty="0">
                    <a:sym typeface="Wingdings" pitchFamily="2" charset="2"/>
                  </a:rPr>
                  <a:t>给定上一时刻的隐藏状态</a:t>
                </a:r>
                <a14:m>
                  <m:oMath xmlns:m="http://schemas.openxmlformats.org/officeDocument/2006/math">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h</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r>
                              <a:rPr lang="en-US" altLang="zh-CN" sz="1800" i="1">
                                <a:latin typeface="Cambria Math" panose="02040503050406030204" pitchFamily="18" charset="0"/>
                                <a:ea typeface="Cambria Math" panose="02040503050406030204" pitchFamily="18" charset="0"/>
                                <a:sym typeface="Wingdings" pitchFamily="2" charset="2"/>
                              </a:rPr>
                              <m:t>−1</m:t>
                            </m:r>
                          </m:e>
                        </m:d>
                      </m:sup>
                    </m:sSup>
                  </m:oMath>
                </a14:m>
                <a:r>
                  <a:rPr lang="zh-CN" altLang="en-US" sz="1800" dirty="0">
                    <a:sym typeface="Wingdings" pitchFamily="2" charset="2"/>
                  </a:rPr>
                  <a:t>和本时刻的输入</a:t>
                </a:r>
                <a14:m>
                  <m:oMath xmlns:m="http://schemas.openxmlformats.org/officeDocument/2006/math">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𝑥</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e>
                        </m:d>
                      </m:sup>
                    </m:sSup>
                  </m:oMath>
                </a14:m>
                <a:endParaRPr lang="en-US" altLang="zh-CN" sz="1800" dirty="0">
                  <a:sym typeface="Wingdings" pitchFamily="2" charset="2"/>
                </a:endParaRPr>
              </a:p>
              <a:p>
                <a:pPr>
                  <a:lnSpc>
                    <a:spcPts val="2500"/>
                  </a:lnSpc>
                  <a:buFont typeface="Wingdings" panose="05000000000000000000" pitchFamily="2" charset="2"/>
                  <a:buChar char="ü"/>
                </a:pPr>
                <a:r>
                  <a:rPr lang="zh-CN" altLang="en-US" sz="1800" dirty="0">
                    <a:sym typeface="Wingdings" pitchFamily="2" charset="2"/>
                  </a:rPr>
                  <a:t>添加输入门， 决定本状态保留的的信息</a:t>
                </a:r>
                <a:endParaRPr lang="en-US" altLang="zh-CN" sz="1800" dirty="0">
                  <a:sym typeface="Wingdings" pitchFamily="2" charset="2"/>
                </a:endParaRPr>
              </a:p>
              <a:p>
                <a:pPr>
                  <a:lnSpc>
                    <a:spcPts val="2500"/>
                  </a:lnSpc>
                  <a:buFont typeface="Wingdings" panose="05000000000000000000" pitchFamily="2" charset="2"/>
                  <a:buChar char="ü"/>
                </a:pPr>
                <a:endParaRPr lang="en-US" altLang="zh-CN" sz="1800" dirty="0">
                  <a:sym typeface="Wingdings" pitchFamily="2" charset="2"/>
                </a:endParaRPr>
              </a:p>
              <a:p>
                <a:pPr>
                  <a:lnSpc>
                    <a:spcPts val="2500"/>
                  </a:lnSpc>
                  <a:buFont typeface="Wingdings" panose="05000000000000000000" pitchFamily="2" charset="2"/>
                  <a:buChar char="ü"/>
                </a:pPr>
                <a:endParaRPr lang="en-US" altLang="zh-CN" sz="1800" dirty="0">
                  <a:sym typeface="Wingdings" pitchFamily="2" charset="2"/>
                </a:endParaRPr>
              </a:p>
              <a:p>
                <a:pPr>
                  <a:lnSpc>
                    <a:spcPts val="2500"/>
                  </a:lnSpc>
                  <a:buFont typeface="Wingdings" panose="05000000000000000000" pitchFamily="2" charset="2"/>
                  <a:buChar char="ü"/>
                </a:pPr>
                <a:endParaRPr lang="en-US" altLang="zh-CN" sz="1800" dirty="0">
                  <a:sym typeface="Wingdings" pitchFamily="2" charset="2"/>
                </a:endParaRPr>
              </a:p>
              <a:p>
                <a:pPr marL="0" indent="0">
                  <a:lnSpc>
                    <a:spcPts val="2500"/>
                  </a:lnSpc>
                  <a:buNone/>
                </a:pPr>
                <a:endParaRPr lang="en-US" altLang="zh-CN" sz="1800" i="1" dirty="0">
                  <a:latin typeface="Cambria Math" panose="02040503050406030204" pitchFamily="18" charset="0"/>
                  <a:sym typeface="Wingdings" pitchFamily="2" charset="2"/>
                </a:endParaRPr>
              </a:p>
              <a:p>
                <a:pPr marL="0" indent="0">
                  <a:lnSpc>
                    <a:spcPts val="2500"/>
                  </a:lnSpc>
                  <a:buNone/>
                </a:pPr>
                <a:endParaRPr lang="en-US" altLang="zh-CN" sz="1800" i="1" dirty="0">
                  <a:latin typeface="Cambria Math" panose="02040503050406030204" pitchFamily="18" charset="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sSup>
                        <m:sSupPr>
                          <m:ctrlPr>
                            <a:rPr lang="en-US" altLang="zh-CN" sz="1800" i="1">
                              <a:latin typeface="Cambria Math" panose="02040503050406030204" pitchFamily="18" charset="0"/>
                              <a:sym typeface="Wingdings" pitchFamily="2" charset="2"/>
                            </a:rPr>
                          </m:ctrlPr>
                        </m:sSupPr>
                        <m:e>
                          <m:r>
                            <a:rPr lang="en-US" altLang="zh-CN" sz="1800" i="1">
                              <a:latin typeface="Cambria Math" panose="02040503050406030204" pitchFamily="18" charset="0"/>
                              <a:sym typeface="Wingdings" pitchFamily="2" charset="2"/>
                            </a:rPr>
                            <m:t>𝑓</m:t>
                          </m:r>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r>
                        <a:rPr lang="en-US" altLang="zh-CN" sz="1800" i="1">
                          <a:latin typeface="Cambria Math" panose="02040503050406030204" pitchFamily="18" charset="0"/>
                          <a:sym typeface="Wingdings" pitchFamily="2" charset="2"/>
                        </a:rPr>
                        <m:t>=</m:t>
                      </m:r>
                      <m:r>
                        <a:rPr lang="zh-CN" altLang="en-US" sz="1800" i="1">
                          <a:latin typeface="Cambria Math" panose="02040503050406030204" pitchFamily="18" charset="0"/>
                          <a:sym typeface="Wingdings" pitchFamily="2" charset="2"/>
                        </a:rPr>
                        <m:t>𝜎</m:t>
                      </m:r>
                      <m:d>
                        <m:dPr>
                          <m:ctrlPr>
                            <a:rPr lang="en-US" altLang="zh-CN" sz="1800" i="1">
                              <a:latin typeface="Cambria Math" panose="02040503050406030204" pitchFamily="18" charset="0"/>
                              <a:ea typeface="Cambria Math" panose="02040503050406030204" pitchFamily="18" charset="0"/>
                              <a:sym typeface="Wingdings" pitchFamily="2" charset="2"/>
                            </a:rPr>
                          </m:ctrlPr>
                        </m:dPr>
                        <m:e>
                          <m:sSub>
                            <m:sSubPr>
                              <m:ctrlPr>
                                <a:rPr lang="en-US" altLang="zh-CN" sz="1800" i="1">
                                  <a:latin typeface="Cambria Math" panose="02040503050406030204" pitchFamily="18" charset="0"/>
                                  <a:ea typeface="Cambria Math" panose="02040503050406030204" pitchFamily="18" charset="0"/>
                                  <a:sym typeface="Wingdings" pitchFamily="2" charset="2"/>
                                </a:rPr>
                              </m:ctrlPr>
                            </m:sSubPr>
                            <m:e>
                              <m:r>
                                <a:rPr lang="en-US" altLang="zh-CN" sz="1800" i="1">
                                  <a:latin typeface="Cambria Math" panose="02040503050406030204" pitchFamily="18" charset="0"/>
                                  <a:ea typeface="Cambria Math" panose="02040503050406030204" pitchFamily="18" charset="0"/>
                                  <a:sym typeface="Wingdings" pitchFamily="2" charset="2"/>
                                </a:rPr>
                                <m:t>𝑊</m:t>
                              </m:r>
                            </m:e>
                            <m:sub>
                              <m:r>
                                <a:rPr lang="en-US" altLang="zh-CN" sz="1800" i="1">
                                  <a:latin typeface="Cambria Math" panose="02040503050406030204" pitchFamily="18" charset="0"/>
                                  <a:ea typeface="Cambria Math" panose="02040503050406030204" pitchFamily="18" charset="0"/>
                                  <a:sym typeface="Wingdings" pitchFamily="2" charset="2"/>
                                </a:rPr>
                                <m:t>𝑓</m:t>
                              </m:r>
                            </m:sub>
                          </m:sSub>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𝑥</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e>
                              </m:d>
                            </m:sup>
                          </m:sSup>
                          <m:r>
                            <a:rPr lang="en-US" altLang="zh-CN" sz="1800" i="1">
                              <a:latin typeface="Cambria Math" panose="02040503050406030204" pitchFamily="18" charset="0"/>
                              <a:ea typeface="Cambria Math" panose="02040503050406030204" pitchFamily="18" charset="0"/>
                              <a:sym typeface="Wingdings" pitchFamily="2" charset="2"/>
                            </a:rPr>
                            <m:t>+</m:t>
                          </m:r>
                          <m:sSub>
                            <m:sSubPr>
                              <m:ctrlPr>
                                <a:rPr lang="en-US" altLang="zh-CN" sz="1800" i="1">
                                  <a:latin typeface="Cambria Math" panose="02040503050406030204" pitchFamily="18" charset="0"/>
                                  <a:ea typeface="Cambria Math" panose="02040503050406030204" pitchFamily="18" charset="0"/>
                                  <a:sym typeface="Wingdings" pitchFamily="2" charset="2"/>
                                </a:rPr>
                              </m:ctrlPr>
                            </m:sSubPr>
                            <m:e>
                              <m:r>
                                <a:rPr lang="en-US" altLang="zh-CN" sz="1800" i="1">
                                  <a:latin typeface="Cambria Math" panose="02040503050406030204" pitchFamily="18" charset="0"/>
                                  <a:ea typeface="Cambria Math" panose="02040503050406030204" pitchFamily="18" charset="0"/>
                                  <a:sym typeface="Wingdings" pitchFamily="2" charset="2"/>
                                </a:rPr>
                                <m:t>𝑈</m:t>
                              </m:r>
                            </m:e>
                            <m:sub>
                              <m:r>
                                <a:rPr lang="en-US" altLang="zh-CN" sz="1800" i="1">
                                  <a:latin typeface="Cambria Math" panose="02040503050406030204" pitchFamily="18" charset="0"/>
                                  <a:ea typeface="Cambria Math" panose="02040503050406030204" pitchFamily="18" charset="0"/>
                                  <a:sym typeface="Wingdings" pitchFamily="2" charset="2"/>
                                </a:rPr>
                                <m:t>𝑓</m:t>
                              </m:r>
                            </m:sub>
                          </m:sSub>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h</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r>
                                    <a:rPr lang="en-US" altLang="zh-CN" sz="1800" i="1">
                                      <a:latin typeface="Cambria Math" panose="02040503050406030204" pitchFamily="18" charset="0"/>
                                      <a:ea typeface="Cambria Math" panose="02040503050406030204" pitchFamily="18" charset="0"/>
                                      <a:sym typeface="Wingdings" pitchFamily="2" charset="2"/>
                                    </a:rPr>
                                    <m:t>−1</m:t>
                                  </m:r>
                                </m:e>
                              </m:d>
                            </m:sup>
                          </m:sSup>
                        </m:e>
                      </m:d>
                    </m:oMath>
                  </m:oMathPara>
                </a14:m>
                <a:endParaRPr lang="en-US" altLang="zh-CN" sz="1800" i="1" dirty="0">
                  <a:latin typeface="Cambria Math" panose="02040503050406030204" pitchFamily="18" charset="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sSup>
                        <m:sSupPr>
                          <m:ctrlPr>
                            <a:rPr lang="en-US" altLang="zh-CN" sz="1800" i="1">
                              <a:latin typeface="Cambria Math" panose="02040503050406030204" pitchFamily="18" charset="0"/>
                              <a:sym typeface="Wingdings" pitchFamily="2" charset="2"/>
                            </a:rPr>
                          </m:ctrlPr>
                        </m:sSupPr>
                        <m:e>
                          <m:r>
                            <a:rPr lang="en-US" altLang="zh-CN" sz="1800" i="1">
                              <a:latin typeface="Cambria Math" panose="02040503050406030204" pitchFamily="18" charset="0"/>
                              <a:sym typeface="Wingdings" pitchFamily="2" charset="2"/>
                            </a:rPr>
                            <m:t>𝑖</m:t>
                          </m:r>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r>
                        <a:rPr lang="en-US" altLang="zh-CN" sz="1800" i="1">
                          <a:latin typeface="Cambria Math" panose="02040503050406030204" pitchFamily="18" charset="0"/>
                          <a:sym typeface="Wingdings" pitchFamily="2" charset="2"/>
                        </a:rPr>
                        <m:t>=</m:t>
                      </m:r>
                      <m:r>
                        <a:rPr lang="zh-CN" altLang="en-US" sz="1800" i="1">
                          <a:latin typeface="Cambria Math" panose="02040503050406030204" pitchFamily="18" charset="0"/>
                          <a:sym typeface="Wingdings" pitchFamily="2" charset="2"/>
                        </a:rPr>
                        <m:t>𝜎</m:t>
                      </m:r>
                      <m:d>
                        <m:dPr>
                          <m:ctrlPr>
                            <a:rPr lang="en-US" altLang="zh-CN" sz="1800" i="1">
                              <a:latin typeface="Cambria Math" panose="02040503050406030204" pitchFamily="18" charset="0"/>
                              <a:sym typeface="Wingdings" pitchFamily="2" charset="2"/>
                            </a:rPr>
                          </m:ctrlPr>
                        </m:dPr>
                        <m:e>
                          <m:sSub>
                            <m:sSubPr>
                              <m:ctrlPr>
                                <a:rPr lang="en-US" altLang="zh-CN" sz="1800" i="1">
                                  <a:latin typeface="Cambria Math" panose="02040503050406030204" pitchFamily="18" charset="0"/>
                                  <a:sym typeface="Wingdings" pitchFamily="2" charset="2"/>
                                </a:rPr>
                              </m:ctrlPr>
                            </m:sSubPr>
                            <m:e>
                              <m:r>
                                <a:rPr lang="en-US" altLang="zh-CN" sz="1800" i="1">
                                  <a:latin typeface="Cambria Math" panose="02040503050406030204" pitchFamily="18" charset="0"/>
                                  <a:sym typeface="Wingdings" pitchFamily="2" charset="2"/>
                                </a:rPr>
                                <m:t>𝑊</m:t>
                              </m:r>
                            </m:e>
                            <m:sub>
                              <m:r>
                                <a:rPr lang="en-US" altLang="zh-CN" sz="1800" i="1">
                                  <a:latin typeface="Cambria Math" panose="02040503050406030204" pitchFamily="18" charset="0"/>
                                  <a:sym typeface="Wingdings" pitchFamily="2" charset="2"/>
                                </a:rPr>
                                <m:t>𝑖</m:t>
                              </m:r>
                            </m:sub>
                          </m:sSub>
                          <m:sSup>
                            <m:sSupPr>
                              <m:ctrlPr>
                                <a:rPr lang="en-US" altLang="zh-CN" sz="1800" i="1">
                                  <a:latin typeface="Cambria Math" panose="02040503050406030204" pitchFamily="18" charset="0"/>
                                  <a:sym typeface="Wingdings" pitchFamily="2" charset="2"/>
                                </a:rPr>
                              </m:ctrlPr>
                            </m:sSupPr>
                            <m:e>
                              <m:r>
                                <a:rPr lang="en-US" altLang="zh-CN" sz="1800" i="1">
                                  <a:latin typeface="Cambria Math" panose="02040503050406030204" pitchFamily="18" charset="0"/>
                                  <a:sym typeface="Wingdings" pitchFamily="2" charset="2"/>
                                </a:rPr>
                                <m:t>𝑥</m:t>
                              </m:r>
                            </m:e>
                            <m:sup>
                              <m:d>
                                <m:dPr>
                                  <m:ctrlPr>
                                    <a:rPr lang="en-US" altLang="zh-CN" sz="1800" i="1">
                                      <a:latin typeface="Cambria Math" panose="02040503050406030204" pitchFamily="18" charset="0"/>
                                      <a:sym typeface="Wingdings" pitchFamily="2" charset="2"/>
                                    </a:rPr>
                                  </m:ctrlPr>
                                </m:dPr>
                                <m:e>
                                  <m:r>
                                    <a:rPr lang="en-US" altLang="zh-CN" sz="1800" i="1">
                                      <a:latin typeface="Cambria Math" panose="02040503050406030204" pitchFamily="18" charset="0"/>
                                      <a:sym typeface="Wingdings" pitchFamily="2" charset="2"/>
                                    </a:rPr>
                                    <m:t>𝑡</m:t>
                                  </m:r>
                                </m:e>
                              </m:d>
                            </m:sup>
                          </m:sSup>
                          <m:r>
                            <a:rPr lang="en-US" altLang="zh-CN" sz="1800" i="1">
                              <a:latin typeface="Cambria Math" panose="02040503050406030204" pitchFamily="18" charset="0"/>
                              <a:sym typeface="Wingdings" pitchFamily="2" charset="2"/>
                            </a:rPr>
                            <m:t>+</m:t>
                          </m:r>
                          <m:sSub>
                            <m:sSubPr>
                              <m:ctrlPr>
                                <a:rPr lang="en-US" altLang="zh-CN" sz="1800" i="1">
                                  <a:latin typeface="Cambria Math" panose="02040503050406030204" pitchFamily="18" charset="0"/>
                                  <a:sym typeface="Wingdings" pitchFamily="2" charset="2"/>
                                </a:rPr>
                              </m:ctrlPr>
                            </m:sSubPr>
                            <m:e>
                              <m:r>
                                <a:rPr lang="en-US" altLang="zh-CN" sz="1800" i="1">
                                  <a:latin typeface="Cambria Math" panose="02040503050406030204" pitchFamily="18" charset="0"/>
                                  <a:sym typeface="Wingdings" pitchFamily="2" charset="2"/>
                                </a:rPr>
                                <m:t>𝑈</m:t>
                              </m:r>
                            </m:e>
                            <m:sub>
                              <m:r>
                                <a:rPr lang="en-US" altLang="zh-CN" sz="1800" i="1">
                                  <a:latin typeface="Cambria Math" panose="02040503050406030204" pitchFamily="18" charset="0"/>
                                  <a:sym typeface="Wingdings" pitchFamily="2" charset="2"/>
                                </a:rPr>
                                <m:t>𝑖</m:t>
                              </m:r>
                            </m:sub>
                          </m:sSub>
                          <m:sSup>
                            <m:sSupPr>
                              <m:ctrlPr>
                                <a:rPr lang="en-US" altLang="zh-CN" sz="1800" i="1">
                                  <a:latin typeface="Cambria Math" panose="02040503050406030204" pitchFamily="18" charset="0"/>
                                  <a:sym typeface="Wingdings" pitchFamily="2" charset="2"/>
                                </a:rPr>
                              </m:ctrlPr>
                            </m:sSupPr>
                            <m:e>
                              <m:r>
                                <a:rPr lang="en-US" altLang="zh-CN" sz="1800" i="1">
                                  <a:latin typeface="Cambria Math" panose="02040503050406030204" pitchFamily="18" charset="0"/>
                                  <a:sym typeface="Wingdings" pitchFamily="2" charset="2"/>
                                </a:rPr>
                                <m:t>h</m:t>
                              </m:r>
                            </m:e>
                            <m:sup>
                              <m:d>
                                <m:dPr>
                                  <m:ctrlPr>
                                    <a:rPr lang="en-US" altLang="zh-CN" sz="1800" i="1">
                                      <a:latin typeface="Cambria Math" panose="02040503050406030204" pitchFamily="18" charset="0"/>
                                      <a:sym typeface="Wingdings" pitchFamily="2" charset="2"/>
                                    </a:rPr>
                                  </m:ctrlPr>
                                </m:dPr>
                                <m:e>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−1</m:t>
                                  </m:r>
                                </m:e>
                              </m:d>
                            </m:sup>
                          </m:sSup>
                        </m:e>
                      </m:d>
                    </m:oMath>
                  </m:oMathPara>
                </a14:m>
                <a:endParaRPr lang="en-US" altLang="zh-CN" sz="1800" i="1" dirty="0">
                  <a:latin typeface="Cambria Math" panose="02040503050406030204" pitchFamily="18" charset="0"/>
                  <a:sym typeface="Wingdings" pitchFamily="2" charset="2"/>
                </a:endParaRPr>
              </a:p>
              <a:p>
                <a:pPr marL="0" indent="0">
                  <a:lnSpc>
                    <a:spcPts val="2500"/>
                  </a:lnSpc>
                  <a:buNone/>
                </a:pPr>
                <a:endParaRPr lang="en-US" altLang="zh-CN" sz="1800" i="1" dirty="0">
                  <a:latin typeface="Cambria Math" panose="02040503050406030204" pitchFamily="18" charset="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sSup>
                        <m:sSupPr>
                          <m:ctrlPr>
                            <a:rPr lang="en-US" altLang="zh-CN" sz="1800" i="1">
                              <a:latin typeface="Cambria Math" panose="02040503050406030204" pitchFamily="18" charset="0"/>
                              <a:sym typeface="Wingdings" pitchFamily="2" charset="2"/>
                            </a:rPr>
                          </m:ctrlPr>
                        </m:sSupPr>
                        <m:e>
                          <m:acc>
                            <m:accPr>
                              <m:chr m:val="̃"/>
                              <m:ctrlPr>
                                <a:rPr lang="en-US" altLang="zh-CN" sz="1800" i="1">
                                  <a:latin typeface="Cambria Math" panose="02040503050406030204" pitchFamily="18" charset="0"/>
                                  <a:sym typeface="Wingdings" pitchFamily="2" charset="2"/>
                                </a:rPr>
                              </m:ctrlPr>
                            </m:accPr>
                            <m:e>
                              <m:r>
                                <a:rPr lang="en-US" altLang="zh-CN" sz="1800" i="1">
                                  <a:latin typeface="Cambria Math" panose="02040503050406030204" pitchFamily="18" charset="0"/>
                                  <a:sym typeface="Wingdings" pitchFamily="2" charset="2"/>
                                </a:rPr>
                                <m:t>𝑐</m:t>
                              </m:r>
                            </m:e>
                          </m:acc>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r>
                        <a:rPr lang="en-US" altLang="zh-CN" sz="1800" i="1">
                          <a:latin typeface="Cambria Math" panose="02040503050406030204" pitchFamily="18" charset="0"/>
                          <a:sym typeface="Wingdings" pitchFamily="2" charset="2"/>
                        </a:rPr>
                        <m:t>=</m:t>
                      </m:r>
                      <m:r>
                        <m:rPr>
                          <m:sty m:val="p"/>
                        </m:rPr>
                        <a:rPr lang="en-US" altLang="zh-CN" sz="1800" i="1">
                          <a:latin typeface="Cambria Math" panose="02040503050406030204" pitchFamily="18" charset="0"/>
                          <a:sym typeface="Wingdings" pitchFamily="2" charset="2"/>
                        </a:rPr>
                        <m:t>tanh</m:t>
                      </m:r>
                      <m:d>
                        <m:dPr>
                          <m:ctrlPr>
                            <a:rPr lang="en-US" altLang="zh-CN" sz="1800" i="1">
                              <a:latin typeface="Cambria Math" panose="02040503050406030204" pitchFamily="18" charset="0"/>
                              <a:ea typeface="Cambria Math" panose="02040503050406030204" pitchFamily="18" charset="0"/>
                              <a:sym typeface="Wingdings" pitchFamily="2" charset="2"/>
                            </a:rPr>
                          </m:ctrlPr>
                        </m:dPr>
                        <m:e>
                          <m:sSub>
                            <m:sSubPr>
                              <m:ctrlPr>
                                <a:rPr lang="en-US" altLang="zh-CN" sz="1800" i="1">
                                  <a:latin typeface="Cambria Math" panose="02040503050406030204" pitchFamily="18" charset="0"/>
                                  <a:ea typeface="Cambria Math" panose="02040503050406030204" pitchFamily="18" charset="0"/>
                                  <a:sym typeface="Wingdings" pitchFamily="2" charset="2"/>
                                </a:rPr>
                              </m:ctrlPr>
                            </m:sSubPr>
                            <m:e>
                              <m:r>
                                <a:rPr lang="en-US" altLang="zh-CN" sz="1800" i="1">
                                  <a:latin typeface="Cambria Math" panose="02040503050406030204" pitchFamily="18" charset="0"/>
                                  <a:ea typeface="Cambria Math" panose="02040503050406030204" pitchFamily="18" charset="0"/>
                                  <a:sym typeface="Wingdings" pitchFamily="2" charset="2"/>
                                </a:rPr>
                                <m:t>𝑊</m:t>
                              </m:r>
                            </m:e>
                            <m:sub>
                              <m:r>
                                <a:rPr lang="en-US" altLang="zh-CN" sz="1800" b="0" i="1" smtClean="0">
                                  <a:latin typeface="Cambria Math" panose="02040503050406030204" pitchFamily="18" charset="0"/>
                                  <a:ea typeface="Cambria Math" panose="02040503050406030204" pitchFamily="18" charset="0"/>
                                  <a:sym typeface="Wingdings" pitchFamily="2" charset="2"/>
                                </a:rPr>
                                <m:t>𝑐</m:t>
                              </m:r>
                            </m:sub>
                          </m:sSub>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𝑥</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e>
                              </m:d>
                            </m:sup>
                          </m:sSup>
                          <m:r>
                            <a:rPr lang="en-US" altLang="zh-CN" sz="1800" i="1">
                              <a:latin typeface="Cambria Math" panose="02040503050406030204" pitchFamily="18" charset="0"/>
                              <a:ea typeface="Cambria Math" panose="02040503050406030204" pitchFamily="18" charset="0"/>
                              <a:sym typeface="Wingdings" pitchFamily="2" charset="2"/>
                            </a:rPr>
                            <m:t>+</m:t>
                          </m:r>
                          <m:sSub>
                            <m:sSubPr>
                              <m:ctrlPr>
                                <a:rPr lang="en-US" altLang="zh-CN" sz="1800" i="1">
                                  <a:latin typeface="Cambria Math" panose="02040503050406030204" pitchFamily="18" charset="0"/>
                                  <a:ea typeface="Cambria Math" panose="02040503050406030204" pitchFamily="18" charset="0"/>
                                  <a:sym typeface="Wingdings" pitchFamily="2" charset="2"/>
                                </a:rPr>
                              </m:ctrlPr>
                            </m:sSubPr>
                            <m:e>
                              <m:r>
                                <a:rPr lang="en-US" altLang="zh-CN" sz="1800" b="0" i="1" smtClean="0">
                                  <a:latin typeface="Cambria Math" panose="02040503050406030204" pitchFamily="18" charset="0"/>
                                  <a:ea typeface="Cambria Math" panose="02040503050406030204" pitchFamily="18" charset="0"/>
                                  <a:sym typeface="Wingdings" pitchFamily="2" charset="2"/>
                                </a:rPr>
                                <m:t>𝑈</m:t>
                              </m:r>
                            </m:e>
                            <m:sub>
                              <m:r>
                                <a:rPr lang="en-US" altLang="zh-CN" sz="1800" b="0" i="1" smtClean="0">
                                  <a:latin typeface="Cambria Math" panose="02040503050406030204" pitchFamily="18" charset="0"/>
                                  <a:ea typeface="Cambria Math" panose="02040503050406030204" pitchFamily="18" charset="0"/>
                                  <a:sym typeface="Wingdings" pitchFamily="2" charset="2"/>
                                </a:rPr>
                                <m:t>𝑐</m:t>
                              </m:r>
                            </m:sub>
                          </m:sSub>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h</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r>
                                    <a:rPr lang="en-US" altLang="zh-CN" sz="1800" i="1">
                                      <a:latin typeface="Cambria Math" panose="02040503050406030204" pitchFamily="18" charset="0"/>
                                      <a:ea typeface="Cambria Math" panose="02040503050406030204" pitchFamily="18" charset="0"/>
                                      <a:sym typeface="Wingdings" pitchFamily="2" charset="2"/>
                                    </a:rPr>
                                    <m:t>−1</m:t>
                                  </m:r>
                                </m:e>
                              </m:d>
                            </m:sup>
                          </m:sSup>
                        </m:e>
                      </m:d>
                    </m:oMath>
                  </m:oMathPara>
                </a14:m>
                <a:endParaRPr lang="en-US" altLang="zh-CN" sz="1800" dirty="0">
                  <a:ea typeface="Cambria Math" panose="02040503050406030204" pitchFamily="18" charset="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sSup>
                        <m:sSupPr>
                          <m:ctrlPr>
                            <a:rPr lang="en-US" altLang="zh-CN" sz="1800" i="1">
                              <a:latin typeface="Cambria Math" panose="02040503050406030204" pitchFamily="18" charset="0"/>
                              <a:sym typeface="Wingdings" pitchFamily="2" charset="2"/>
                            </a:rPr>
                          </m:ctrlPr>
                        </m:sSupPr>
                        <m:e>
                          <m:r>
                            <m:rPr>
                              <m:sty m:val="p"/>
                            </m:rPr>
                            <a:rPr lang="en-US" altLang="zh-CN" sz="1800" i="1">
                              <a:latin typeface="Cambria Math" panose="02040503050406030204" pitchFamily="18" charset="0"/>
                              <a:sym typeface="Wingdings" pitchFamily="2" charset="2"/>
                            </a:rPr>
                            <m:t>c</m:t>
                          </m:r>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r>
                        <a:rPr lang="en-US" altLang="zh-CN" sz="1800" i="1">
                          <a:latin typeface="Cambria Math" panose="02040503050406030204" pitchFamily="18" charset="0"/>
                          <a:sym typeface="Wingdings" pitchFamily="2" charset="2"/>
                        </a:rPr>
                        <m:t>=</m:t>
                      </m:r>
                      <m:sSup>
                        <m:sSupPr>
                          <m:ctrlPr>
                            <a:rPr lang="en-US" altLang="zh-CN" sz="1800" i="1" smtClean="0">
                              <a:solidFill>
                                <a:srgbClr val="FF0000"/>
                              </a:solidFill>
                              <a:latin typeface="Cambria Math" panose="02040503050406030204" pitchFamily="18" charset="0"/>
                              <a:sym typeface="Wingdings" pitchFamily="2" charset="2"/>
                            </a:rPr>
                          </m:ctrlPr>
                        </m:sSupPr>
                        <m:e>
                          <m:acc>
                            <m:accPr>
                              <m:chr m:val="̃"/>
                              <m:ctrlPr>
                                <a:rPr lang="en-US" altLang="zh-CN" sz="1800" i="1">
                                  <a:solidFill>
                                    <a:srgbClr val="FF0000"/>
                                  </a:solidFill>
                                  <a:latin typeface="Cambria Math" panose="02040503050406030204" pitchFamily="18" charset="0"/>
                                  <a:sym typeface="Wingdings" pitchFamily="2" charset="2"/>
                                </a:rPr>
                              </m:ctrlPr>
                            </m:accPr>
                            <m:e>
                              <m:r>
                                <a:rPr lang="en-US" altLang="zh-CN" sz="1800" i="1">
                                  <a:solidFill>
                                    <a:srgbClr val="FF0000"/>
                                  </a:solidFill>
                                  <a:latin typeface="Cambria Math" panose="02040503050406030204" pitchFamily="18" charset="0"/>
                                  <a:sym typeface="Wingdings" pitchFamily="2" charset="2"/>
                                </a:rPr>
                                <m:t>𝑐</m:t>
                              </m:r>
                            </m:e>
                          </m:acc>
                        </m:e>
                        <m:sup>
                          <m:r>
                            <a:rPr lang="en-US" altLang="zh-CN" sz="1800" i="1">
                              <a:solidFill>
                                <a:srgbClr val="FF0000"/>
                              </a:solidFill>
                              <a:latin typeface="Cambria Math" panose="02040503050406030204" pitchFamily="18" charset="0"/>
                              <a:sym typeface="Wingdings" pitchFamily="2" charset="2"/>
                            </a:rPr>
                            <m:t>(</m:t>
                          </m:r>
                          <m:r>
                            <a:rPr lang="en-US" altLang="zh-CN" sz="1800" i="1">
                              <a:solidFill>
                                <a:srgbClr val="FF0000"/>
                              </a:solidFill>
                              <a:latin typeface="Cambria Math" panose="02040503050406030204" pitchFamily="18" charset="0"/>
                              <a:sym typeface="Wingdings" pitchFamily="2" charset="2"/>
                            </a:rPr>
                            <m:t>𝑡</m:t>
                          </m:r>
                          <m:r>
                            <a:rPr lang="en-US" altLang="zh-CN" sz="1800" i="1">
                              <a:solidFill>
                                <a:srgbClr val="FF0000"/>
                              </a:solidFill>
                              <a:latin typeface="Cambria Math" panose="02040503050406030204" pitchFamily="18" charset="0"/>
                              <a:sym typeface="Wingdings" pitchFamily="2" charset="2"/>
                            </a:rPr>
                            <m:t>)</m:t>
                          </m:r>
                        </m:sup>
                      </m:sSup>
                      <m:r>
                        <a:rPr lang="en-US" altLang="zh-CN" sz="1800" i="1">
                          <a:solidFill>
                            <a:srgbClr val="FF0000"/>
                          </a:solidFill>
                          <a:latin typeface="Cambria Math" panose="02040503050406030204" pitchFamily="18" charset="0"/>
                          <a:sym typeface="Wingdings" pitchFamily="2" charset="2"/>
                        </a:rPr>
                        <m:t>⊙</m:t>
                      </m:r>
                      <m:sSup>
                        <m:sSupPr>
                          <m:ctrlPr>
                            <a:rPr lang="en-US" altLang="zh-CN" sz="1800" i="1">
                              <a:solidFill>
                                <a:srgbClr val="FF0000"/>
                              </a:solidFill>
                              <a:latin typeface="Cambria Math" panose="02040503050406030204" pitchFamily="18" charset="0"/>
                              <a:sym typeface="Wingdings" pitchFamily="2" charset="2"/>
                            </a:rPr>
                          </m:ctrlPr>
                        </m:sSupPr>
                        <m:e>
                          <m:r>
                            <a:rPr lang="en-US" altLang="zh-CN" sz="1800" i="1">
                              <a:solidFill>
                                <a:srgbClr val="FF0000"/>
                              </a:solidFill>
                              <a:latin typeface="Cambria Math" panose="02040503050406030204" pitchFamily="18" charset="0"/>
                              <a:sym typeface="Wingdings" pitchFamily="2" charset="2"/>
                            </a:rPr>
                            <m:t>𝑖</m:t>
                          </m:r>
                        </m:e>
                        <m:sup>
                          <m:d>
                            <m:dPr>
                              <m:ctrlPr>
                                <a:rPr lang="en-US" altLang="zh-CN" sz="1800" i="1">
                                  <a:solidFill>
                                    <a:srgbClr val="FF0000"/>
                                  </a:solidFill>
                                  <a:latin typeface="Cambria Math" panose="02040503050406030204" pitchFamily="18" charset="0"/>
                                  <a:sym typeface="Wingdings" pitchFamily="2" charset="2"/>
                                </a:rPr>
                              </m:ctrlPr>
                            </m:dPr>
                            <m:e>
                              <m:r>
                                <a:rPr lang="en-US" altLang="zh-CN" sz="1800" i="1">
                                  <a:solidFill>
                                    <a:srgbClr val="FF0000"/>
                                  </a:solidFill>
                                  <a:latin typeface="Cambria Math" panose="02040503050406030204" pitchFamily="18" charset="0"/>
                                  <a:sym typeface="Wingdings" pitchFamily="2" charset="2"/>
                                </a:rPr>
                                <m:t>𝑡</m:t>
                              </m:r>
                            </m:e>
                          </m:d>
                        </m:sup>
                      </m:sSup>
                      <m:r>
                        <a:rPr lang="en-US" altLang="zh-CN" sz="1800" i="1">
                          <a:latin typeface="Cambria Math" panose="02040503050406030204" pitchFamily="18" charset="0"/>
                          <a:sym typeface="Wingdings" pitchFamily="2" charset="2"/>
                        </a:rPr>
                        <m:t>+</m:t>
                      </m:r>
                      <m:sSup>
                        <m:sSupPr>
                          <m:ctrlPr>
                            <a:rPr lang="en-US" altLang="zh-CN" sz="1800" i="1">
                              <a:latin typeface="Cambria Math" panose="02040503050406030204" pitchFamily="18" charset="0"/>
                              <a:sym typeface="Wingdings" pitchFamily="2" charset="2"/>
                            </a:rPr>
                          </m:ctrlPr>
                        </m:sSupPr>
                        <m:e>
                          <m:r>
                            <a:rPr lang="en-US" altLang="zh-CN" sz="1800" i="1">
                              <a:latin typeface="Cambria Math" panose="02040503050406030204" pitchFamily="18" charset="0"/>
                              <a:sym typeface="Wingdings" pitchFamily="2" charset="2"/>
                            </a:rPr>
                            <m:t>𝑐</m:t>
                          </m:r>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−1)</m:t>
                          </m:r>
                        </m:sup>
                      </m:sSup>
                      <m:r>
                        <a:rPr lang="en-US" altLang="zh-CN" sz="1800" i="1">
                          <a:latin typeface="Cambria Math" panose="02040503050406030204" pitchFamily="18" charset="0"/>
                          <a:sym typeface="Wingdings" pitchFamily="2" charset="2"/>
                        </a:rPr>
                        <m:t>⊙</m:t>
                      </m:r>
                      <m:sSup>
                        <m:sSupPr>
                          <m:ctrlPr>
                            <a:rPr lang="en-US" altLang="zh-CN" sz="1800" i="1">
                              <a:latin typeface="Cambria Math" panose="02040503050406030204" pitchFamily="18" charset="0"/>
                              <a:sym typeface="Wingdings" pitchFamily="2" charset="2"/>
                            </a:rPr>
                          </m:ctrlPr>
                        </m:sSupPr>
                        <m:e>
                          <m:r>
                            <a:rPr lang="en-US" altLang="zh-CN" sz="1800" i="1">
                              <a:latin typeface="Cambria Math" panose="02040503050406030204" pitchFamily="18" charset="0"/>
                              <a:sym typeface="Wingdings" pitchFamily="2" charset="2"/>
                            </a:rPr>
                            <m:t>𝑓</m:t>
                          </m:r>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oMath>
                  </m:oMathPara>
                </a14:m>
                <a:endParaRPr lang="en-US" altLang="zh-CN" sz="1800" i="1" dirty="0">
                  <a:latin typeface="Cambria Math" panose="02040503050406030204" pitchFamily="18" charset="0"/>
                  <a:sym typeface="Wingdings" pitchFamily="2" charset="2"/>
                </a:endParaRPr>
              </a:p>
              <a:p>
                <a:pPr marL="0" indent="0">
                  <a:lnSpc>
                    <a:spcPts val="2500"/>
                  </a:lnSpc>
                  <a:buNone/>
                </a:pPr>
                <a:endParaRPr lang="en-US" altLang="zh-CN" sz="1800" dirty="0">
                  <a:sym typeface="Wingdings" pitchFamily="2" charset="2"/>
                </a:endParaRPr>
              </a:p>
              <a:p>
                <a:pPr marL="400050" lvl="1" indent="0">
                  <a:lnSpc>
                    <a:spcPts val="2500"/>
                  </a:lnSpc>
                  <a:buNone/>
                </a:pPr>
                <a:endParaRPr lang="en-US" altLang="zh-CN" sz="1600" i="1" dirty="0">
                  <a:latin typeface="Cambria Math" panose="02040503050406030204" pitchFamily="18" charset="0"/>
                  <a:sym typeface="Wingdings" pitchFamily="2" charset="2"/>
                </a:endParaRPr>
              </a:p>
              <a:p>
                <a:pPr marL="0" indent="0">
                  <a:lnSpc>
                    <a:spcPts val="2500"/>
                  </a:lnSpc>
                  <a:buNone/>
                </a:pPr>
                <a:endParaRPr lang="en-US" altLang="zh-CN" sz="1800" dirty="0">
                  <a:sym typeface="Wingdings" pitchFamily="2" charset="2"/>
                </a:endParaRPr>
              </a:p>
              <a:p>
                <a:pPr marL="0" indent="0">
                  <a:lnSpc>
                    <a:spcPts val="2500"/>
                  </a:lnSpc>
                  <a:buNone/>
                </a:pPr>
                <a:endParaRPr lang="en-US" altLang="zh-CN" sz="1800" dirty="0">
                  <a:sym typeface="Wingdings" pitchFamily="2" charset="2"/>
                </a:endParaRPr>
              </a:p>
            </p:txBody>
          </p:sp>
        </mc:Choice>
        <mc:Fallback xmlns="">
          <p:sp>
            <p:nvSpPr>
              <p:cNvPr id="216067" name="Rectangle 3"/>
              <p:cNvSpPr>
                <a:spLocks noGrp="1" noRot="1" noChangeAspect="1" noMove="1" noResize="1" noEditPoints="1" noAdjustHandles="1" noChangeArrowheads="1" noChangeShapeType="1" noTextEdit="1"/>
              </p:cNvSpPr>
              <p:nvPr>
                <p:ph idx="1"/>
              </p:nvPr>
            </p:nvSpPr>
            <p:spPr>
              <a:xfrm>
                <a:off x="323528" y="1700808"/>
                <a:ext cx="7772400" cy="4464496"/>
              </a:xfrm>
              <a:blipFill>
                <a:blip r:embed="rId3"/>
                <a:stretch>
                  <a:fillRect l="-471" t="-683" b="-5328"/>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fld id="{4CE606EB-2B83-4074-9CFF-2950F0781313}" type="slidenum">
              <a:rPr lang="en-US" altLang="zh-CN"/>
              <a:pPr/>
              <a:t>32</a:t>
            </a:fld>
            <a:endParaRPr lang="en-US" altLang="zh-CN"/>
          </a:p>
        </p:txBody>
      </p:sp>
      <p:pic>
        <p:nvPicPr>
          <p:cNvPr id="3" name="图片 2">
            <a:extLst>
              <a:ext uri="{FF2B5EF4-FFF2-40B4-BE49-F238E27FC236}">
                <a16:creationId xmlns:a16="http://schemas.microsoft.com/office/drawing/2014/main" id="{F7800CCD-8AA4-41CF-B8F8-23BCE90ACE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7336" y="2852936"/>
            <a:ext cx="2489328" cy="1632034"/>
          </a:xfrm>
          <a:prstGeom prst="rect">
            <a:avLst/>
          </a:prstGeom>
        </p:spPr>
      </p:pic>
    </p:spTree>
    <p:extLst>
      <p:ext uri="{BB962C8B-B14F-4D97-AF65-F5344CB8AC3E}">
        <p14:creationId xmlns:p14="http://schemas.microsoft.com/office/powerpoint/2010/main" val="1778363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dirty="0"/>
              <a:t>循环神经网络 </a:t>
            </a:r>
            <a:r>
              <a:rPr lang="en-US" altLang="zh-CN" dirty="0"/>
              <a:t>(RNN-LSTM)</a:t>
            </a:r>
            <a:endParaRPr lang="zh-CN" altLang="en-US" dirty="0"/>
          </a:p>
        </p:txBody>
      </p:sp>
      <mc:AlternateContent xmlns:mc="http://schemas.openxmlformats.org/markup-compatibility/2006" xmlns:a14="http://schemas.microsoft.com/office/drawing/2010/main">
        <mc:Choice Requires="a14">
          <p:sp>
            <p:nvSpPr>
              <p:cNvPr id="216067" name="Rectangle 3"/>
              <p:cNvSpPr>
                <a:spLocks noGrp="1" noChangeArrowheads="1"/>
              </p:cNvSpPr>
              <p:nvPr>
                <p:ph idx="1"/>
              </p:nvPr>
            </p:nvSpPr>
            <p:spPr>
              <a:xfrm>
                <a:off x="323528" y="1700808"/>
                <a:ext cx="7772400" cy="4464496"/>
              </a:xfrm>
            </p:spPr>
            <p:txBody>
              <a:bodyPr/>
              <a:lstStyle/>
              <a:p>
                <a:pPr>
                  <a:lnSpc>
                    <a:spcPts val="2500"/>
                  </a:lnSpc>
                </a:pPr>
                <a:r>
                  <a:rPr lang="zh-CN" altLang="en-US" sz="1800" dirty="0">
                    <a:sym typeface="Wingdings" pitchFamily="2" charset="2"/>
                  </a:rPr>
                  <a:t>网络结构</a:t>
                </a:r>
                <a:endParaRPr lang="en-US" altLang="zh-CN" sz="1800" dirty="0">
                  <a:sym typeface="Wingdings" pitchFamily="2" charset="2"/>
                </a:endParaRPr>
              </a:p>
              <a:p>
                <a:pPr>
                  <a:lnSpc>
                    <a:spcPts val="2500"/>
                  </a:lnSpc>
                  <a:buFont typeface="Wingdings" panose="05000000000000000000" pitchFamily="2" charset="2"/>
                  <a:buChar char="ü"/>
                </a:pPr>
                <a:r>
                  <a:rPr lang="zh-CN" altLang="en-US" sz="1800" dirty="0">
                    <a:sym typeface="Wingdings" pitchFamily="2" charset="2"/>
                  </a:rPr>
                  <a:t>给定上一时刻的隐藏状态</a:t>
                </a:r>
                <a14:m>
                  <m:oMath xmlns:m="http://schemas.openxmlformats.org/officeDocument/2006/math">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h</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r>
                              <a:rPr lang="en-US" altLang="zh-CN" sz="1800" i="1">
                                <a:latin typeface="Cambria Math" panose="02040503050406030204" pitchFamily="18" charset="0"/>
                                <a:ea typeface="Cambria Math" panose="02040503050406030204" pitchFamily="18" charset="0"/>
                                <a:sym typeface="Wingdings" pitchFamily="2" charset="2"/>
                              </a:rPr>
                              <m:t>−1</m:t>
                            </m:r>
                          </m:e>
                        </m:d>
                      </m:sup>
                    </m:sSup>
                  </m:oMath>
                </a14:m>
                <a:r>
                  <a:rPr lang="zh-CN" altLang="en-US" sz="1800" dirty="0">
                    <a:sym typeface="Wingdings" pitchFamily="2" charset="2"/>
                  </a:rPr>
                  <a:t>和本时刻的输入</a:t>
                </a:r>
                <a14:m>
                  <m:oMath xmlns:m="http://schemas.openxmlformats.org/officeDocument/2006/math">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𝑥</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e>
                        </m:d>
                      </m:sup>
                    </m:sSup>
                  </m:oMath>
                </a14:m>
                <a:endParaRPr lang="en-US" altLang="zh-CN" sz="1800" dirty="0">
                  <a:sym typeface="Wingdings" pitchFamily="2" charset="2"/>
                </a:endParaRPr>
              </a:p>
              <a:p>
                <a:pPr>
                  <a:lnSpc>
                    <a:spcPts val="2500"/>
                  </a:lnSpc>
                  <a:buFont typeface="Wingdings" panose="05000000000000000000" pitchFamily="2" charset="2"/>
                  <a:buChar char="ü"/>
                </a:pPr>
                <a:r>
                  <a:rPr lang="zh-CN" altLang="en-US" sz="1800" dirty="0">
                    <a:sym typeface="Wingdings" pitchFamily="2" charset="2"/>
                  </a:rPr>
                  <a:t>添加输出门，决定输出</a:t>
                </a:r>
                <a:endParaRPr lang="en-US" altLang="zh-CN" sz="1800" dirty="0">
                  <a:sym typeface="Wingdings" pitchFamily="2" charset="2"/>
                </a:endParaRPr>
              </a:p>
              <a:p>
                <a:pPr marL="0" indent="0">
                  <a:lnSpc>
                    <a:spcPts val="2500"/>
                  </a:lnSpc>
                  <a:buNone/>
                </a:pPr>
                <a:endParaRPr lang="en-US" altLang="zh-CN" sz="1800" dirty="0">
                  <a:sym typeface="Wingdings" pitchFamily="2" charset="2"/>
                </a:endParaRPr>
              </a:p>
              <a:p>
                <a:pPr>
                  <a:lnSpc>
                    <a:spcPts val="2500"/>
                  </a:lnSpc>
                  <a:buFont typeface="Wingdings" panose="05000000000000000000" pitchFamily="2" charset="2"/>
                  <a:buChar char="ü"/>
                </a:pPr>
                <a:endParaRPr lang="en-US" altLang="zh-CN" sz="1800" dirty="0">
                  <a:sym typeface="Wingdings" pitchFamily="2" charset="2"/>
                </a:endParaRPr>
              </a:p>
              <a:p>
                <a:pPr>
                  <a:lnSpc>
                    <a:spcPts val="2500"/>
                  </a:lnSpc>
                  <a:buFont typeface="Wingdings" panose="05000000000000000000" pitchFamily="2" charset="2"/>
                  <a:buChar char="ü"/>
                </a:pPr>
                <a:endParaRPr lang="en-US" altLang="zh-CN" sz="1800" dirty="0">
                  <a:sym typeface="Wingdings" pitchFamily="2" charset="2"/>
                </a:endParaRPr>
              </a:p>
              <a:p>
                <a:pPr marL="0" indent="0">
                  <a:lnSpc>
                    <a:spcPts val="2500"/>
                  </a:lnSpc>
                  <a:buNone/>
                </a:pPr>
                <a:endParaRPr lang="en-US" altLang="zh-CN" sz="1800" i="1" dirty="0">
                  <a:latin typeface="Cambria Math" panose="02040503050406030204" pitchFamily="18" charset="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sSup>
                        <m:sSupPr>
                          <m:ctrlPr>
                            <a:rPr lang="en-US" altLang="zh-CN" sz="1800" i="1">
                              <a:latin typeface="Cambria Math" panose="02040503050406030204" pitchFamily="18" charset="0"/>
                              <a:sym typeface="Wingdings" pitchFamily="2" charset="2"/>
                            </a:rPr>
                          </m:ctrlPr>
                        </m:sSupPr>
                        <m:e>
                          <m:r>
                            <a:rPr lang="en-US" altLang="zh-CN" sz="1800" i="1">
                              <a:latin typeface="Cambria Math" panose="02040503050406030204" pitchFamily="18" charset="0"/>
                              <a:sym typeface="Wingdings" pitchFamily="2" charset="2"/>
                            </a:rPr>
                            <m:t>𝑓</m:t>
                          </m:r>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r>
                        <a:rPr lang="en-US" altLang="zh-CN" sz="1800" i="1">
                          <a:latin typeface="Cambria Math" panose="02040503050406030204" pitchFamily="18" charset="0"/>
                          <a:sym typeface="Wingdings" pitchFamily="2" charset="2"/>
                        </a:rPr>
                        <m:t>=</m:t>
                      </m:r>
                      <m:r>
                        <a:rPr lang="zh-CN" altLang="en-US" sz="1800" i="1">
                          <a:latin typeface="Cambria Math" panose="02040503050406030204" pitchFamily="18" charset="0"/>
                          <a:sym typeface="Wingdings" pitchFamily="2" charset="2"/>
                        </a:rPr>
                        <m:t>𝜎</m:t>
                      </m:r>
                      <m:d>
                        <m:dPr>
                          <m:ctrlPr>
                            <a:rPr lang="en-US" altLang="zh-CN" sz="1800" i="1">
                              <a:latin typeface="Cambria Math" panose="02040503050406030204" pitchFamily="18" charset="0"/>
                              <a:ea typeface="Cambria Math" panose="02040503050406030204" pitchFamily="18" charset="0"/>
                              <a:sym typeface="Wingdings" pitchFamily="2" charset="2"/>
                            </a:rPr>
                          </m:ctrlPr>
                        </m:dPr>
                        <m:e>
                          <m:sSub>
                            <m:sSubPr>
                              <m:ctrlPr>
                                <a:rPr lang="en-US" altLang="zh-CN" sz="1800" i="1">
                                  <a:latin typeface="Cambria Math" panose="02040503050406030204" pitchFamily="18" charset="0"/>
                                  <a:ea typeface="Cambria Math" panose="02040503050406030204" pitchFamily="18" charset="0"/>
                                  <a:sym typeface="Wingdings" pitchFamily="2" charset="2"/>
                                </a:rPr>
                              </m:ctrlPr>
                            </m:sSubPr>
                            <m:e>
                              <m:r>
                                <a:rPr lang="en-US" altLang="zh-CN" sz="1800" i="1">
                                  <a:latin typeface="Cambria Math" panose="02040503050406030204" pitchFamily="18" charset="0"/>
                                  <a:ea typeface="Cambria Math" panose="02040503050406030204" pitchFamily="18" charset="0"/>
                                  <a:sym typeface="Wingdings" pitchFamily="2" charset="2"/>
                                </a:rPr>
                                <m:t>𝑊</m:t>
                              </m:r>
                            </m:e>
                            <m:sub>
                              <m:r>
                                <a:rPr lang="en-US" altLang="zh-CN" sz="1800" i="1">
                                  <a:latin typeface="Cambria Math" panose="02040503050406030204" pitchFamily="18" charset="0"/>
                                  <a:ea typeface="Cambria Math" panose="02040503050406030204" pitchFamily="18" charset="0"/>
                                  <a:sym typeface="Wingdings" pitchFamily="2" charset="2"/>
                                </a:rPr>
                                <m:t>𝑓</m:t>
                              </m:r>
                            </m:sub>
                          </m:sSub>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𝑥</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e>
                              </m:d>
                            </m:sup>
                          </m:sSup>
                          <m:r>
                            <a:rPr lang="en-US" altLang="zh-CN" sz="1800" i="1">
                              <a:latin typeface="Cambria Math" panose="02040503050406030204" pitchFamily="18" charset="0"/>
                              <a:ea typeface="Cambria Math" panose="02040503050406030204" pitchFamily="18" charset="0"/>
                              <a:sym typeface="Wingdings" pitchFamily="2" charset="2"/>
                            </a:rPr>
                            <m:t>+</m:t>
                          </m:r>
                          <m:sSub>
                            <m:sSubPr>
                              <m:ctrlPr>
                                <a:rPr lang="en-US" altLang="zh-CN" sz="1800" i="1">
                                  <a:latin typeface="Cambria Math" panose="02040503050406030204" pitchFamily="18" charset="0"/>
                                  <a:ea typeface="Cambria Math" panose="02040503050406030204" pitchFamily="18" charset="0"/>
                                  <a:sym typeface="Wingdings" pitchFamily="2" charset="2"/>
                                </a:rPr>
                              </m:ctrlPr>
                            </m:sSubPr>
                            <m:e>
                              <m:r>
                                <a:rPr lang="en-US" altLang="zh-CN" sz="1800" i="1">
                                  <a:latin typeface="Cambria Math" panose="02040503050406030204" pitchFamily="18" charset="0"/>
                                  <a:ea typeface="Cambria Math" panose="02040503050406030204" pitchFamily="18" charset="0"/>
                                  <a:sym typeface="Wingdings" pitchFamily="2" charset="2"/>
                                </a:rPr>
                                <m:t>𝑈</m:t>
                              </m:r>
                            </m:e>
                            <m:sub>
                              <m:r>
                                <a:rPr lang="en-US" altLang="zh-CN" sz="1800" i="1">
                                  <a:latin typeface="Cambria Math" panose="02040503050406030204" pitchFamily="18" charset="0"/>
                                  <a:ea typeface="Cambria Math" panose="02040503050406030204" pitchFamily="18" charset="0"/>
                                  <a:sym typeface="Wingdings" pitchFamily="2" charset="2"/>
                                </a:rPr>
                                <m:t>𝑓</m:t>
                              </m:r>
                            </m:sub>
                          </m:sSub>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h</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r>
                                    <a:rPr lang="en-US" altLang="zh-CN" sz="1800" i="1">
                                      <a:latin typeface="Cambria Math" panose="02040503050406030204" pitchFamily="18" charset="0"/>
                                      <a:ea typeface="Cambria Math" panose="02040503050406030204" pitchFamily="18" charset="0"/>
                                      <a:sym typeface="Wingdings" pitchFamily="2" charset="2"/>
                                    </a:rPr>
                                    <m:t>−1</m:t>
                                  </m:r>
                                </m:e>
                              </m:d>
                            </m:sup>
                          </m:sSup>
                        </m:e>
                      </m:d>
                    </m:oMath>
                  </m:oMathPara>
                </a14:m>
                <a:endParaRPr lang="en-US" altLang="zh-CN" sz="1800" i="1" dirty="0">
                  <a:latin typeface="Cambria Math" panose="02040503050406030204" pitchFamily="18" charset="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sSup>
                        <m:sSupPr>
                          <m:ctrlPr>
                            <a:rPr lang="en-US" altLang="zh-CN" sz="1800" i="1">
                              <a:latin typeface="Cambria Math" panose="02040503050406030204" pitchFamily="18" charset="0"/>
                              <a:sym typeface="Wingdings" pitchFamily="2" charset="2"/>
                            </a:rPr>
                          </m:ctrlPr>
                        </m:sSupPr>
                        <m:e>
                          <m:r>
                            <a:rPr lang="en-US" altLang="zh-CN" sz="1800" i="1">
                              <a:latin typeface="Cambria Math" panose="02040503050406030204" pitchFamily="18" charset="0"/>
                              <a:sym typeface="Wingdings" pitchFamily="2" charset="2"/>
                            </a:rPr>
                            <m:t>𝑖</m:t>
                          </m:r>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r>
                        <a:rPr lang="en-US" altLang="zh-CN" sz="1800" i="1">
                          <a:latin typeface="Cambria Math" panose="02040503050406030204" pitchFamily="18" charset="0"/>
                          <a:sym typeface="Wingdings" pitchFamily="2" charset="2"/>
                        </a:rPr>
                        <m:t>=</m:t>
                      </m:r>
                      <m:r>
                        <a:rPr lang="zh-CN" altLang="en-US" sz="1800" i="1">
                          <a:latin typeface="Cambria Math" panose="02040503050406030204" pitchFamily="18" charset="0"/>
                          <a:sym typeface="Wingdings" pitchFamily="2" charset="2"/>
                        </a:rPr>
                        <m:t>𝜎</m:t>
                      </m:r>
                      <m:d>
                        <m:dPr>
                          <m:ctrlPr>
                            <a:rPr lang="en-US" altLang="zh-CN" sz="1800" i="1">
                              <a:latin typeface="Cambria Math" panose="02040503050406030204" pitchFamily="18" charset="0"/>
                              <a:sym typeface="Wingdings" pitchFamily="2" charset="2"/>
                            </a:rPr>
                          </m:ctrlPr>
                        </m:dPr>
                        <m:e>
                          <m:sSub>
                            <m:sSubPr>
                              <m:ctrlPr>
                                <a:rPr lang="en-US" altLang="zh-CN" sz="1800" i="1">
                                  <a:latin typeface="Cambria Math" panose="02040503050406030204" pitchFamily="18" charset="0"/>
                                  <a:sym typeface="Wingdings" pitchFamily="2" charset="2"/>
                                </a:rPr>
                              </m:ctrlPr>
                            </m:sSubPr>
                            <m:e>
                              <m:r>
                                <a:rPr lang="en-US" altLang="zh-CN" sz="1800" i="1">
                                  <a:latin typeface="Cambria Math" panose="02040503050406030204" pitchFamily="18" charset="0"/>
                                  <a:sym typeface="Wingdings" pitchFamily="2" charset="2"/>
                                </a:rPr>
                                <m:t>𝑊</m:t>
                              </m:r>
                            </m:e>
                            <m:sub>
                              <m:r>
                                <a:rPr lang="en-US" altLang="zh-CN" sz="1800" i="1">
                                  <a:latin typeface="Cambria Math" panose="02040503050406030204" pitchFamily="18" charset="0"/>
                                  <a:sym typeface="Wingdings" pitchFamily="2" charset="2"/>
                                </a:rPr>
                                <m:t>𝑖</m:t>
                              </m:r>
                            </m:sub>
                          </m:sSub>
                          <m:sSup>
                            <m:sSupPr>
                              <m:ctrlPr>
                                <a:rPr lang="en-US" altLang="zh-CN" sz="1800" i="1">
                                  <a:latin typeface="Cambria Math" panose="02040503050406030204" pitchFamily="18" charset="0"/>
                                  <a:sym typeface="Wingdings" pitchFamily="2" charset="2"/>
                                </a:rPr>
                              </m:ctrlPr>
                            </m:sSupPr>
                            <m:e>
                              <m:r>
                                <a:rPr lang="en-US" altLang="zh-CN" sz="1800" i="1">
                                  <a:latin typeface="Cambria Math" panose="02040503050406030204" pitchFamily="18" charset="0"/>
                                  <a:sym typeface="Wingdings" pitchFamily="2" charset="2"/>
                                </a:rPr>
                                <m:t>𝑥</m:t>
                              </m:r>
                            </m:e>
                            <m:sup>
                              <m:d>
                                <m:dPr>
                                  <m:ctrlPr>
                                    <a:rPr lang="en-US" altLang="zh-CN" sz="1800" i="1">
                                      <a:latin typeface="Cambria Math" panose="02040503050406030204" pitchFamily="18" charset="0"/>
                                      <a:sym typeface="Wingdings" pitchFamily="2" charset="2"/>
                                    </a:rPr>
                                  </m:ctrlPr>
                                </m:dPr>
                                <m:e>
                                  <m:r>
                                    <a:rPr lang="en-US" altLang="zh-CN" sz="1800" i="1">
                                      <a:latin typeface="Cambria Math" panose="02040503050406030204" pitchFamily="18" charset="0"/>
                                      <a:sym typeface="Wingdings" pitchFamily="2" charset="2"/>
                                    </a:rPr>
                                    <m:t>𝑡</m:t>
                                  </m:r>
                                </m:e>
                              </m:d>
                            </m:sup>
                          </m:sSup>
                          <m:r>
                            <a:rPr lang="en-US" altLang="zh-CN" sz="1800" i="1">
                              <a:latin typeface="Cambria Math" panose="02040503050406030204" pitchFamily="18" charset="0"/>
                              <a:sym typeface="Wingdings" pitchFamily="2" charset="2"/>
                            </a:rPr>
                            <m:t>+</m:t>
                          </m:r>
                          <m:sSub>
                            <m:sSubPr>
                              <m:ctrlPr>
                                <a:rPr lang="en-US" altLang="zh-CN" sz="1800" i="1">
                                  <a:latin typeface="Cambria Math" panose="02040503050406030204" pitchFamily="18" charset="0"/>
                                  <a:sym typeface="Wingdings" pitchFamily="2" charset="2"/>
                                </a:rPr>
                              </m:ctrlPr>
                            </m:sSubPr>
                            <m:e>
                              <m:r>
                                <a:rPr lang="en-US" altLang="zh-CN" sz="1800" i="1">
                                  <a:latin typeface="Cambria Math" panose="02040503050406030204" pitchFamily="18" charset="0"/>
                                  <a:sym typeface="Wingdings" pitchFamily="2" charset="2"/>
                                </a:rPr>
                                <m:t>𝑈</m:t>
                              </m:r>
                            </m:e>
                            <m:sub>
                              <m:r>
                                <a:rPr lang="en-US" altLang="zh-CN" sz="1800" i="1">
                                  <a:latin typeface="Cambria Math" panose="02040503050406030204" pitchFamily="18" charset="0"/>
                                  <a:sym typeface="Wingdings" pitchFamily="2" charset="2"/>
                                </a:rPr>
                                <m:t>𝑖</m:t>
                              </m:r>
                            </m:sub>
                          </m:sSub>
                          <m:sSup>
                            <m:sSupPr>
                              <m:ctrlPr>
                                <a:rPr lang="en-US" altLang="zh-CN" sz="1800" i="1">
                                  <a:latin typeface="Cambria Math" panose="02040503050406030204" pitchFamily="18" charset="0"/>
                                  <a:sym typeface="Wingdings" pitchFamily="2" charset="2"/>
                                </a:rPr>
                              </m:ctrlPr>
                            </m:sSupPr>
                            <m:e>
                              <m:r>
                                <a:rPr lang="en-US" altLang="zh-CN" sz="1800" i="1">
                                  <a:latin typeface="Cambria Math" panose="02040503050406030204" pitchFamily="18" charset="0"/>
                                  <a:sym typeface="Wingdings" pitchFamily="2" charset="2"/>
                                </a:rPr>
                                <m:t>h</m:t>
                              </m:r>
                            </m:e>
                            <m:sup>
                              <m:d>
                                <m:dPr>
                                  <m:ctrlPr>
                                    <a:rPr lang="en-US" altLang="zh-CN" sz="1800" i="1">
                                      <a:latin typeface="Cambria Math" panose="02040503050406030204" pitchFamily="18" charset="0"/>
                                      <a:sym typeface="Wingdings" pitchFamily="2" charset="2"/>
                                    </a:rPr>
                                  </m:ctrlPr>
                                </m:dPr>
                                <m:e>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−1</m:t>
                                  </m:r>
                                </m:e>
                              </m:d>
                            </m:sup>
                          </m:sSup>
                        </m:e>
                      </m:d>
                    </m:oMath>
                  </m:oMathPara>
                </a14:m>
                <a:endParaRPr lang="en-US" altLang="zh-CN" sz="1800" i="1" dirty="0">
                  <a:latin typeface="Cambria Math" panose="02040503050406030204" pitchFamily="18" charset="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sSup>
                        <m:sSupPr>
                          <m:ctrlPr>
                            <a:rPr lang="en-US" altLang="zh-CN" sz="1800" i="1">
                              <a:latin typeface="Cambria Math" panose="02040503050406030204" pitchFamily="18" charset="0"/>
                              <a:sym typeface="Wingdings" pitchFamily="2" charset="2"/>
                            </a:rPr>
                          </m:ctrlPr>
                        </m:sSupPr>
                        <m:e>
                          <m:r>
                            <a:rPr lang="en-US" altLang="zh-CN" sz="1800" i="1">
                              <a:latin typeface="Cambria Math" panose="02040503050406030204" pitchFamily="18" charset="0"/>
                              <a:sym typeface="Wingdings" pitchFamily="2" charset="2"/>
                            </a:rPr>
                            <m:t>𝑜</m:t>
                          </m:r>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r>
                        <a:rPr lang="en-US" altLang="zh-CN" sz="1800" i="1">
                          <a:latin typeface="Cambria Math" panose="02040503050406030204" pitchFamily="18" charset="0"/>
                          <a:sym typeface="Wingdings" pitchFamily="2" charset="2"/>
                        </a:rPr>
                        <m:t>=</m:t>
                      </m:r>
                      <m:r>
                        <a:rPr lang="zh-CN" altLang="en-US" sz="1800" i="1">
                          <a:latin typeface="Cambria Math" panose="02040503050406030204" pitchFamily="18" charset="0"/>
                          <a:sym typeface="Wingdings" pitchFamily="2" charset="2"/>
                        </a:rPr>
                        <m:t>𝜎</m:t>
                      </m:r>
                      <m:d>
                        <m:dPr>
                          <m:ctrlPr>
                            <a:rPr lang="en-US" altLang="zh-CN" sz="1800" i="1">
                              <a:latin typeface="Cambria Math" panose="02040503050406030204" pitchFamily="18" charset="0"/>
                              <a:ea typeface="Cambria Math" panose="02040503050406030204" pitchFamily="18" charset="0"/>
                              <a:sym typeface="Wingdings" pitchFamily="2" charset="2"/>
                            </a:rPr>
                          </m:ctrlPr>
                        </m:dPr>
                        <m:e>
                          <m:sSub>
                            <m:sSubPr>
                              <m:ctrlPr>
                                <a:rPr lang="en-US" altLang="zh-CN" sz="1800" i="1">
                                  <a:latin typeface="Cambria Math" panose="02040503050406030204" pitchFamily="18" charset="0"/>
                                  <a:ea typeface="Cambria Math" panose="02040503050406030204" pitchFamily="18" charset="0"/>
                                  <a:sym typeface="Wingdings" pitchFamily="2" charset="2"/>
                                </a:rPr>
                              </m:ctrlPr>
                            </m:sSubPr>
                            <m:e>
                              <m:r>
                                <a:rPr lang="en-US" altLang="zh-CN" sz="1800" i="1">
                                  <a:latin typeface="Cambria Math" panose="02040503050406030204" pitchFamily="18" charset="0"/>
                                  <a:ea typeface="Cambria Math" panose="02040503050406030204" pitchFamily="18" charset="0"/>
                                  <a:sym typeface="Wingdings" pitchFamily="2" charset="2"/>
                                </a:rPr>
                                <m:t>𝑊</m:t>
                              </m:r>
                            </m:e>
                            <m:sub>
                              <m:r>
                                <a:rPr lang="en-US" altLang="zh-CN" sz="1800" i="1">
                                  <a:latin typeface="Cambria Math" panose="02040503050406030204" pitchFamily="18" charset="0"/>
                                  <a:ea typeface="Cambria Math" panose="02040503050406030204" pitchFamily="18" charset="0"/>
                                  <a:sym typeface="Wingdings" pitchFamily="2" charset="2"/>
                                </a:rPr>
                                <m:t>𝑜</m:t>
                              </m:r>
                            </m:sub>
                          </m:sSub>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𝑥</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e>
                              </m:d>
                            </m:sup>
                          </m:sSup>
                          <m:r>
                            <a:rPr lang="en-US" altLang="zh-CN" sz="1800" i="1">
                              <a:latin typeface="Cambria Math" panose="02040503050406030204" pitchFamily="18" charset="0"/>
                              <a:ea typeface="Cambria Math" panose="02040503050406030204" pitchFamily="18" charset="0"/>
                              <a:sym typeface="Wingdings" pitchFamily="2" charset="2"/>
                            </a:rPr>
                            <m:t>+</m:t>
                          </m:r>
                          <m:sSub>
                            <m:sSubPr>
                              <m:ctrlPr>
                                <a:rPr lang="en-US" altLang="zh-CN" sz="1800" i="1">
                                  <a:latin typeface="Cambria Math" panose="02040503050406030204" pitchFamily="18" charset="0"/>
                                  <a:ea typeface="Cambria Math" panose="02040503050406030204" pitchFamily="18" charset="0"/>
                                  <a:sym typeface="Wingdings" pitchFamily="2" charset="2"/>
                                </a:rPr>
                              </m:ctrlPr>
                            </m:sSubPr>
                            <m:e>
                              <m:r>
                                <a:rPr lang="en-US" altLang="zh-CN" sz="1800" i="1">
                                  <a:latin typeface="Cambria Math" panose="02040503050406030204" pitchFamily="18" charset="0"/>
                                  <a:ea typeface="Cambria Math" panose="02040503050406030204" pitchFamily="18" charset="0"/>
                                  <a:sym typeface="Wingdings" pitchFamily="2" charset="2"/>
                                </a:rPr>
                                <m:t>𝑈</m:t>
                              </m:r>
                            </m:e>
                            <m:sub>
                              <m:r>
                                <a:rPr lang="en-US" altLang="zh-CN" sz="1800" i="1">
                                  <a:latin typeface="Cambria Math" panose="02040503050406030204" pitchFamily="18" charset="0"/>
                                  <a:ea typeface="Cambria Math" panose="02040503050406030204" pitchFamily="18" charset="0"/>
                                  <a:sym typeface="Wingdings" pitchFamily="2" charset="2"/>
                                </a:rPr>
                                <m:t>𝑜</m:t>
                              </m:r>
                            </m:sub>
                          </m:sSub>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h</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r>
                                    <a:rPr lang="en-US" altLang="zh-CN" sz="1800" i="1">
                                      <a:latin typeface="Cambria Math" panose="02040503050406030204" pitchFamily="18" charset="0"/>
                                      <a:ea typeface="Cambria Math" panose="02040503050406030204" pitchFamily="18" charset="0"/>
                                      <a:sym typeface="Wingdings" pitchFamily="2" charset="2"/>
                                    </a:rPr>
                                    <m:t>−1</m:t>
                                  </m:r>
                                </m:e>
                              </m:d>
                            </m:sup>
                          </m:sSup>
                        </m:e>
                      </m:d>
                    </m:oMath>
                  </m:oMathPara>
                </a14:m>
                <a:endParaRPr lang="en-US" altLang="zh-CN" sz="1800" i="1" dirty="0">
                  <a:latin typeface="Cambria Math" panose="02040503050406030204" pitchFamily="18" charset="0"/>
                  <a:sym typeface="Wingdings" pitchFamily="2" charset="2"/>
                </a:endParaRPr>
              </a:p>
              <a:p>
                <a:pPr marL="0" indent="0">
                  <a:lnSpc>
                    <a:spcPts val="2500"/>
                  </a:lnSpc>
                  <a:buNone/>
                </a:pPr>
                <a:endParaRPr lang="en-US" altLang="zh-CN" sz="1800" i="1" dirty="0">
                  <a:latin typeface="Cambria Math" panose="02040503050406030204" pitchFamily="18" charset="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sSup>
                        <m:sSupPr>
                          <m:ctrlPr>
                            <a:rPr lang="en-US" altLang="zh-CN" sz="1800" i="1">
                              <a:latin typeface="Cambria Math" panose="02040503050406030204" pitchFamily="18" charset="0"/>
                              <a:sym typeface="Wingdings" pitchFamily="2" charset="2"/>
                            </a:rPr>
                          </m:ctrlPr>
                        </m:sSupPr>
                        <m:e>
                          <m:acc>
                            <m:accPr>
                              <m:chr m:val="̃"/>
                              <m:ctrlPr>
                                <a:rPr lang="en-US" altLang="zh-CN" sz="1800" i="1">
                                  <a:latin typeface="Cambria Math" panose="02040503050406030204" pitchFamily="18" charset="0"/>
                                  <a:sym typeface="Wingdings" pitchFamily="2" charset="2"/>
                                </a:rPr>
                              </m:ctrlPr>
                            </m:accPr>
                            <m:e>
                              <m:r>
                                <a:rPr lang="en-US" altLang="zh-CN" sz="1800" i="1">
                                  <a:latin typeface="Cambria Math" panose="02040503050406030204" pitchFamily="18" charset="0"/>
                                  <a:sym typeface="Wingdings" pitchFamily="2" charset="2"/>
                                </a:rPr>
                                <m:t>𝑐</m:t>
                              </m:r>
                            </m:e>
                          </m:acc>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r>
                        <a:rPr lang="en-US" altLang="zh-CN" sz="1800" i="1">
                          <a:latin typeface="Cambria Math" panose="02040503050406030204" pitchFamily="18" charset="0"/>
                          <a:sym typeface="Wingdings" pitchFamily="2" charset="2"/>
                        </a:rPr>
                        <m:t>=</m:t>
                      </m:r>
                      <m:r>
                        <m:rPr>
                          <m:sty m:val="p"/>
                        </m:rPr>
                        <a:rPr lang="en-US" altLang="zh-CN" sz="1800" i="1">
                          <a:latin typeface="Cambria Math" panose="02040503050406030204" pitchFamily="18" charset="0"/>
                          <a:sym typeface="Wingdings" pitchFamily="2" charset="2"/>
                        </a:rPr>
                        <m:t>tanh</m:t>
                      </m:r>
                      <m:d>
                        <m:dPr>
                          <m:ctrlPr>
                            <a:rPr lang="en-US" altLang="zh-CN" sz="1800" i="1">
                              <a:latin typeface="Cambria Math" panose="02040503050406030204" pitchFamily="18" charset="0"/>
                              <a:ea typeface="Cambria Math" panose="02040503050406030204" pitchFamily="18" charset="0"/>
                              <a:sym typeface="Wingdings" pitchFamily="2" charset="2"/>
                            </a:rPr>
                          </m:ctrlPr>
                        </m:dPr>
                        <m:e>
                          <m:sSub>
                            <m:sSubPr>
                              <m:ctrlPr>
                                <a:rPr lang="en-US" altLang="zh-CN" sz="1800" i="1">
                                  <a:latin typeface="Cambria Math" panose="02040503050406030204" pitchFamily="18" charset="0"/>
                                  <a:ea typeface="Cambria Math" panose="02040503050406030204" pitchFamily="18" charset="0"/>
                                  <a:sym typeface="Wingdings" pitchFamily="2" charset="2"/>
                                </a:rPr>
                              </m:ctrlPr>
                            </m:sSubPr>
                            <m:e>
                              <m:r>
                                <a:rPr lang="en-US" altLang="zh-CN" sz="1800" i="1">
                                  <a:latin typeface="Cambria Math" panose="02040503050406030204" pitchFamily="18" charset="0"/>
                                  <a:ea typeface="Cambria Math" panose="02040503050406030204" pitchFamily="18" charset="0"/>
                                  <a:sym typeface="Wingdings" pitchFamily="2" charset="2"/>
                                </a:rPr>
                                <m:t>𝑊</m:t>
                              </m:r>
                            </m:e>
                            <m:sub>
                              <m:r>
                                <a:rPr lang="en-US" altLang="zh-CN" sz="1800" b="0" i="1" smtClean="0">
                                  <a:latin typeface="Cambria Math" panose="02040503050406030204" pitchFamily="18" charset="0"/>
                                  <a:ea typeface="Cambria Math" panose="02040503050406030204" pitchFamily="18" charset="0"/>
                                  <a:sym typeface="Wingdings" pitchFamily="2" charset="2"/>
                                </a:rPr>
                                <m:t>𝑐</m:t>
                              </m:r>
                            </m:sub>
                          </m:sSub>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𝑥</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e>
                              </m:d>
                            </m:sup>
                          </m:sSup>
                          <m:r>
                            <a:rPr lang="en-US" altLang="zh-CN" sz="1800" i="1">
                              <a:latin typeface="Cambria Math" panose="02040503050406030204" pitchFamily="18" charset="0"/>
                              <a:ea typeface="Cambria Math" panose="02040503050406030204" pitchFamily="18" charset="0"/>
                              <a:sym typeface="Wingdings" pitchFamily="2" charset="2"/>
                            </a:rPr>
                            <m:t>+</m:t>
                          </m:r>
                          <m:sSub>
                            <m:sSubPr>
                              <m:ctrlPr>
                                <a:rPr lang="en-US" altLang="zh-CN" sz="1800" i="1">
                                  <a:latin typeface="Cambria Math" panose="02040503050406030204" pitchFamily="18" charset="0"/>
                                  <a:ea typeface="Cambria Math" panose="02040503050406030204" pitchFamily="18" charset="0"/>
                                  <a:sym typeface="Wingdings" pitchFamily="2" charset="2"/>
                                </a:rPr>
                              </m:ctrlPr>
                            </m:sSubPr>
                            <m:e>
                              <m:r>
                                <a:rPr lang="en-US" altLang="zh-CN" sz="1800" b="0" i="1" smtClean="0">
                                  <a:latin typeface="Cambria Math" panose="02040503050406030204" pitchFamily="18" charset="0"/>
                                  <a:ea typeface="Cambria Math" panose="02040503050406030204" pitchFamily="18" charset="0"/>
                                  <a:sym typeface="Wingdings" pitchFamily="2" charset="2"/>
                                </a:rPr>
                                <m:t>𝑈</m:t>
                              </m:r>
                            </m:e>
                            <m:sub>
                              <m:r>
                                <a:rPr lang="en-US" altLang="zh-CN" sz="1800" b="0" i="1" smtClean="0">
                                  <a:latin typeface="Cambria Math" panose="02040503050406030204" pitchFamily="18" charset="0"/>
                                  <a:ea typeface="Cambria Math" panose="02040503050406030204" pitchFamily="18" charset="0"/>
                                  <a:sym typeface="Wingdings" pitchFamily="2" charset="2"/>
                                </a:rPr>
                                <m:t>𝑐</m:t>
                              </m:r>
                            </m:sub>
                          </m:sSub>
                          <m:sSup>
                            <m:sSupPr>
                              <m:ctrlPr>
                                <a:rPr lang="en-US" altLang="zh-CN" sz="1800" i="1">
                                  <a:latin typeface="Cambria Math" panose="02040503050406030204" pitchFamily="18" charset="0"/>
                                  <a:ea typeface="Cambria Math" panose="02040503050406030204" pitchFamily="18" charset="0"/>
                                  <a:sym typeface="Wingdings" pitchFamily="2" charset="2"/>
                                </a:rPr>
                              </m:ctrlPr>
                            </m:sSupPr>
                            <m:e>
                              <m:r>
                                <a:rPr lang="en-US" altLang="zh-CN" sz="1800" i="1">
                                  <a:latin typeface="Cambria Math" panose="02040503050406030204" pitchFamily="18" charset="0"/>
                                  <a:ea typeface="Cambria Math" panose="02040503050406030204" pitchFamily="18" charset="0"/>
                                  <a:sym typeface="Wingdings" pitchFamily="2" charset="2"/>
                                </a:rPr>
                                <m:t>h</m:t>
                              </m:r>
                            </m:e>
                            <m:sup>
                              <m:d>
                                <m:dPr>
                                  <m:ctrlPr>
                                    <a:rPr lang="en-US" altLang="zh-CN" sz="1800" i="1">
                                      <a:latin typeface="Cambria Math" panose="02040503050406030204" pitchFamily="18" charset="0"/>
                                      <a:ea typeface="Cambria Math" panose="02040503050406030204" pitchFamily="18" charset="0"/>
                                      <a:sym typeface="Wingdings" pitchFamily="2" charset="2"/>
                                    </a:rPr>
                                  </m:ctrlPr>
                                </m:dPr>
                                <m:e>
                                  <m:r>
                                    <a:rPr lang="en-US" altLang="zh-CN" sz="1800" i="1">
                                      <a:latin typeface="Cambria Math" panose="02040503050406030204" pitchFamily="18" charset="0"/>
                                      <a:ea typeface="Cambria Math" panose="02040503050406030204" pitchFamily="18" charset="0"/>
                                      <a:sym typeface="Wingdings" pitchFamily="2" charset="2"/>
                                    </a:rPr>
                                    <m:t>𝑡</m:t>
                                  </m:r>
                                  <m:r>
                                    <a:rPr lang="en-US" altLang="zh-CN" sz="1800" i="1">
                                      <a:latin typeface="Cambria Math" panose="02040503050406030204" pitchFamily="18" charset="0"/>
                                      <a:ea typeface="Cambria Math" panose="02040503050406030204" pitchFamily="18" charset="0"/>
                                      <a:sym typeface="Wingdings" pitchFamily="2" charset="2"/>
                                    </a:rPr>
                                    <m:t>−1</m:t>
                                  </m:r>
                                </m:e>
                              </m:d>
                            </m:sup>
                          </m:sSup>
                        </m:e>
                      </m:d>
                    </m:oMath>
                  </m:oMathPara>
                </a14:m>
                <a:endParaRPr lang="en-US" altLang="zh-CN" sz="1800" dirty="0">
                  <a:ea typeface="Cambria Math" panose="02040503050406030204" pitchFamily="18" charset="0"/>
                  <a:sym typeface="Wingdings" pitchFamily="2" charset="2"/>
                </a:endParaRPr>
              </a:p>
              <a:p>
                <a:pPr marL="0" indent="0">
                  <a:lnSpc>
                    <a:spcPts val="2500"/>
                  </a:lnSpc>
                  <a:buNone/>
                </a:pPr>
                <a14:m>
                  <m:oMathPara xmlns:m="http://schemas.openxmlformats.org/officeDocument/2006/math">
                    <m:oMathParaPr>
                      <m:jc m:val="centerGroup"/>
                    </m:oMathParaPr>
                    <m:oMath xmlns:m="http://schemas.openxmlformats.org/officeDocument/2006/math">
                      <m:sSup>
                        <m:sSupPr>
                          <m:ctrlPr>
                            <a:rPr lang="en-US" altLang="zh-CN" sz="1800" i="1">
                              <a:latin typeface="Cambria Math" panose="02040503050406030204" pitchFamily="18" charset="0"/>
                              <a:sym typeface="Wingdings" pitchFamily="2" charset="2"/>
                            </a:rPr>
                          </m:ctrlPr>
                        </m:sSupPr>
                        <m:e>
                          <m:r>
                            <m:rPr>
                              <m:sty m:val="p"/>
                            </m:rPr>
                            <a:rPr lang="en-US" altLang="zh-CN" sz="1800" i="1">
                              <a:latin typeface="Cambria Math" panose="02040503050406030204" pitchFamily="18" charset="0"/>
                              <a:sym typeface="Wingdings" pitchFamily="2" charset="2"/>
                            </a:rPr>
                            <m:t>c</m:t>
                          </m:r>
                        </m:e>
                        <m:sup>
                          <m:r>
                            <a:rPr lang="en-US" altLang="zh-CN" sz="1800" i="1">
                              <a:latin typeface="Cambria Math" panose="02040503050406030204" pitchFamily="18" charset="0"/>
                              <a:sym typeface="Wingdings" pitchFamily="2" charset="2"/>
                            </a:rPr>
                            <m:t>(</m:t>
                          </m:r>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m:t>
                          </m:r>
                        </m:sup>
                      </m:sSup>
                      <m:r>
                        <a:rPr lang="en-US" altLang="zh-CN" sz="1800" i="1">
                          <a:latin typeface="Cambria Math" panose="02040503050406030204" pitchFamily="18" charset="0"/>
                          <a:sym typeface="Wingdings" pitchFamily="2" charset="2"/>
                        </a:rPr>
                        <m:t>=</m:t>
                      </m:r>
                      <m:sSup>
                        <m:sSupPr>
                          <m:ctrlPr>
                            <a:rPr lang="en-US" altLang="zh-CN" sz="1800" i="1" smtClean="0">
                              <a:solidFill>
                                <a:schemeClr val="tx1"/>
                              </a:solidFill>
                              <a:latin typeface="Cambria Math" panose="02040503050406030204" pitchFamily="18" charset="0"/>
                              <a:sym typeface="Wingdings" pitchFamily="2" charset="2"/>
                            </a:rPr>
                          </m:ctrlPr>
                        </m:sSupPr>
                        <m:e>
                          <m:acc>
                            <m:accPr>
                              <m:chr m:val="̃"/>
                              <m:ctrlPr>
                                <a:rPr lang="en-US" altLang="zh-CN" sz="1800" i="1">
                                  <a:solidFill>
                                    <a:schemeClr val="tx1"/>
                                  </a:solidFill>
                                  <a:latin typeface="Cambria Math" panose="02040503050406030204" pitchFamily="18" charset="0"/>
                                  <a:sym typeface="Wingdings" pitchFamily="2" charset="2"/>
                                </a:rPr>
                              </m:ctrlPr>
                            </m:accPr>
                            <m:e>
                              <m:r>
                                <a:rPr lang="en-US" altLang="zh-CN" sz="1800" i="1">
                                  <a:solidFill>
                                    <a:schemeClr val="tx1"/>
                                  </a:solidFill>
                                  <a:latin typeface="Cambria Math" panose="02040503050406030204" pitchFamily="18" charset="0"/>
                                  <a:sym typeface="Wingdings" pitchFamily="2" charset="2"/>
                                </a:rPr>
                                <m:t>𝑐</m:t>
                              </m:r>
                            </m:e>
                          </m:acc>
                        </m:e>
                        <m:sup>
                          <m:r>
                            <a:rPr lang="en-US" altLang="zh-CN" sz="1800" i="1">
                              <a:solidFill>
                                <a:schemeClr val="tx1"/>
                              </a:solidFill>
                              <a:latin typeface="Cambria Math" panose="02040503050406030204" pitchFamily="18" charset="0"/>
                              <a:sym typeface="Wingdings" pitchFamily="2" charset="2"/>
                            </a:rPr>
                            <m:t>(</m:t>
                          </m:r>
                          <m:r>
                            <a:rPr lang="en-US" altLang="zh-CN" sz="1800" i="1">
                              <a:solidFill>
                                <a:schemeClr val="tx1"/>
                              </a:solidFill>
                              <a:latin typeface="Cambria Math" panose="02040503050406030204" pitchFamily="18" charset="0"/>
                              <a:sym typeface="Wingdings" pitchFamily="2" charset="2"/>
                            </a:rPr>
                            <m:t>𝑡</m:t>
                          </m:r>
                          <m:r>
                            <a:rPr lang="en-US" altLang="zh-CN" sz="1800" i="1">
                              <a:solidFill>
                                <a:schemeClr val="tx1"/>
                              </a:solidFill>
                              <a:latin typeface="Cambria Math" panose="02040503050406030204" pitchFamily="18" charset="0"/>
                              <a:sym typeface="Wingdings" pitchFamily="2" charset="2"/>
                            </a:rPr>
                            <m:t>)</m:t>
                          </m:r>
                        </m:sup>
                      </m:sSup>
                      <m:r>
                        <a:rPr lang="en-US" altLang="zh-CN" sz="1800" i="1">
                          <a:solidFill>
                            <a:schemeClr val="tx1"/>
                          </a:solidFill>
                          <a:latin typeface="Cambria Math" panose="02040503050406030204" pitchFamily="18" charset="0"/>
                          <a:sym typeface="Wingdings" pitchFamily="2" charset="2"/>
                        </a:rPr>
                        <m:t>⊙</m:t>
                      </m:r>
                      <m:sSup>
                        <m:sSupPr>
                          <m:ctrlPr>
                            <a:rPr lang="en-US" altLang="zh-CN" sz="1800" i="1">
                              <a:solidFill>
                                <a:schemeClr val="tx1"/>
                              </a:solidFill>
                              <a:latin typeface="Cambria Math" panose="02040503050406030204" pitchFamily="18" charset="0"/>
                              <a:sym typeface="Wingdings" pitchFamily="2" charset="2"/>
                            </a:rPr>
                          </m:ctrlPr>
                        </m:sSupPr>
                        <m:e>
                          <m:r>
                            <a:rPr lang="en-US" altLang="zh-CN" sz="1800" i="1">
                              <a:solidFill>
                                <a:schemeClr val="tx1"/>
                              </a:solidFill>
                              <a:latin typeface="Cambria Math" panose="02040503050406030204" pitchFamily="18" charset="0"/>
                              <a:sym typeface="Wingdings" pitchFamily="2" charset="2"/>
                            </a:rPr>
                            <m:t>𝑖</m:t>
                          </m:r>
                        </m:e>
                        <m:sup>
                          <m:d>
                            <m:dPr>
                              <m:ctrlPr>
                                <a:rPr lang="en-US" altLang="zh-CN" sz="1800" i="1">
                                  <a:solidFill>
                                    <a:schemeClr val="tx1"/>
                                  </a:solidFill>
                                  <a:latin typeface="Cambria Math" panose="02040503050406030204" pitchFamily="18" charset="0"/>
                                  <a:sym typeface="Wingdings" pitchFamily="2" charset="2"/>
                                </a:rPr>
                              </m:ctrlPr>
                            </m:dPr>
                            <m:e>
                              <m:r>
                                <a:rPr lang="en-US" altLang="zh-CN" sz="1800" i="1">
                                  <a:solidFill>
                                    <a:schemeClr val="tx1"/>
                                  </a:solidFill>
                                  <a:latin typeface="Cambria Math" panose="02040503050406030204" pitchFamily="18" charset="0"/>
                                  <a:sym typeface="Wingdings" pitchFamily="2" charset="2"/>
                                </a:rPr>
                                <m:t>𝑡</m:t>
                              </m:r>
                            </m:e>
                          </m:d>
                        </m:sup>
                      </m:sSup>
                      <m:r>
                        <a:rPr lang="en-US" altLang="zh-CN" sz="1800" i="1">
                          <a:latin typeface="Cambria Math" panose="02040503050406030204" pitchFamily="18" charset="0"/>
                          <a:sym typeface="Wingdings" pitchFamily="2" charset="2"/>
                        </a:rPr>
                        <m:t>+</m:t>
                      </m:r>
                      <m:sSup>
                        <m:sSupPr>
                          <m:ctrlPr>
                            <a:rPr lang="en-US" altLang="zh-CN" sz="1800" i="1">
                              <a:latin typeface="Cambria Math" panose="02040503050406030204" pitchFamily="18" charset="0"/>
                              <a:sym typeface="Wingdings" pitchFamily="2" charset="2"/>
                            </a:rPr>
                          </m:ctrlPr>
                        </m:sSupPr>
                        <m:e>
                          <m:r>
                            <a:rPr lang="en-US" altLang="zh-CN" sz="1800" i="1">
                              <a:latin typeface="Cambria Math" panose="02040503050406030204" pitchFamily="18" charset="0"/>
                              <a:sym typeface="Wingdings" pitchFamily="2" charset="2"/>
                            </a:rPr>
                            <m:t>𝑐</m:t>
                          </m:r>
                        </m:e>
                        <m:sup>
                          <m:d>
                            <m:dPr>
                              <m:ctrlPr>
                                <a:rPr lang="en-US" altLang="zh-CN" sz="1800" i="1">
                                  <a:latin typeface="Cambria Math" panose="02040503050406030204" pitchFamily="18" charset="0"/>
                                  <a:sym typeface="Wingdings" pitchFamily="2" charset="2"/>
                                </a:rPr>
                              </m:ctrlPr>
                            </m:dPr>
                            <m:e>
                              <m:r>
                                <a:rPr lang="en-US" altLang="zh-CN" sz="1800" i="1">
                                  <a:latin typeface="Cambria Math" panose="02040503050406030204" pitchFamily="18" charset="0"/>
                                  <a:sym typeface="Wingdings" pitchFamily="2" charset="2"/>
                                </a:rPr>
                                <m:t>𝑡</m:t>
                              </m:r>
                              <m:r>
                                <a:rPr lang="en-US" altLang="zh-CN" sz="1800" i="1">
                                  <a:latin typeface="Cambria Math" panose="02040503050406030204" pitchFamily="18" charset="0"/>
                                  <a:sym typeface="Wingdings" pitchFamily="2" charset="2"/>
                                </a:rPr>
                                <m:t>−1</m:t>
                              </m:r>
                            </m:e>
                          </m:d>
                        </m:sup>
                      </m:sSup>
                      <m:r>
                        <a:rPr lang="en-US" altLang="zh-CN" sz="1800" i="1">
                          <a:latin typeface="Cambria Math" panose="02040503050406030204" pitchFamily="18" charset="0"/>
                          <a:sym typeface="Wingdings" pitchFamily="2" charset="2"/>
                        </a:rPr>
                        <m:t>⊙</m:t>
                      </m:r>
                      <m:sSup>
                        <m:sSupPr>
                          <m:ctrlPr>
                            <a:rPr lang="en-US" altLang="zh-CN" sz="1800" i="1">
                              <a:latin typeface="Cambria Math" panose="02040503050406030204" pitchFamily="18" charset="0"/>
                              <a:sym typeface="Wingdings" pitchFamily="2" charset="2"/>
                            </a:rPr>
                          </m:ctrlPr>
                        </m:sSupPr>
                        <m:e>
                          <m:r>
                            <a:rPr lang="en-US" altLang="zh-CN" sz="1800" i="1">
                              <a:latin typeface="Cambria Math" panose="02040503050406030204" pitchFamily="18" charset="0"/>
                              <a:sym typeface="Wingdings" pitchFamily="2" charset="2"/>
                            </a:rPr>
                            <m:t>𝑓</m:t>
                          </m:r>
                        </m:e>
                        <m:sup>
                          <m:d>
                            <m:dPr>
                              <m:ctrlPr>
                                <a:rPr lang="en-US" altLang="zh-CN" sz="1800" i="1">
                                  <a:latin typeface="Cambria Math" panose="02040503050406030204" pitchFamily="18" charset="0"/>
                                  <a:sym typeface="Wingdings" pitchFamily="2" charset="2"/>
                                </a:rPr>
                              </m:ctrlPr>
                            </m:dPr>
                            <m:e>
                              <m:r>
                                <a:rPr lang="en-US" altLang="zh-CN" sz="1800" i="1">
                                  <a:latin typeface="Cambria Math" panose="02040503050406030204" pitchFamily="18" charset="0"/>
                                  <a:sym typeface="Wingdings" pitchFamily="2" charset="2"/>
                                </a:rPr>
                                <m:t>𝑡</m:t>
                              </m:r>
                            </m:e>
                          </m:d>
                        </m:sup>
                      </m:sSup>
                    </m:oMath>
                  </m:oMathPara>
                </a14:m>
                <a:endParaRPr lang="en-US" altLang="zh-CN" sz="1800" i="1" dirty="0">
                  <a:latin typeface="Cambria Math" panose="02040503050406030204" pitchFamily="18" charset="0"/>
                  <a:sym typeface="Wingdings" pitchFamily="2" charset="2"/>
                </a:endParaRPr>
              </a:p>
              <a:p>
                <a:pPr marL="0" indent="0">
                  <a:lnSpc>
                    <a:spcPts val="2500"/>
                  </a:lnSpc>
                  <a:buNone/>
                </a:pPr>
                <a14:m>
                  <m:oMath xmlns:m="http://schemas.openxmlformats.org/officeDocument/2006/math">
                    <m:r>
                      <a:rPr lang="en-US" altLang="zh-CN" sz="1800" b="0" i="1" smtClean="0">
                        <a:latin typeface="Cambria Math" panose="02040503050406030204" pitchFamily="18" charset="0"/>
                        <a:sym typeface="Wingdings" pitchFamily="2" charset="2"/>
                      </a:rPr>
                      <m:t>                                         </m:t>
                    </m:r>
                    <m:r>
                      <a:rPr lang="en-US" altLang="zh-CN" sz="1800" b="0" i="1" smtClean="0">
                        <a:solidFill>
                          <a:srgbClr val="FF0000"/>
                        </a:solidFill>
                        <a:latin typeface="Cambria Math" panose="02040503050406030204" pitchFamily="18" charset="0"/>
                        <a:sym typeface="Wingdings" pitchFamily="2" charset="2"/>
                      </a:rPr>
                      <m:t>   </m:t>
                    </m:r>
                    <m:sSup>
                      <m:sSupPr>
                        <m:ctrlPr>
                          <a:rPr lang="en-US" altLang="zh-CN" sz="1800" i="1">
                            <a:solidFill>
                              <a:srgbClr val="FF0000"/>
                            </a:solidFill>
                            <a:latin typeface="Cambria Math" panose="02040503050406030204" pitchFamily="18" charset="0"/>
                            <a:sym typeface="Wingdings" pitchFamily="2" charset="2"/>
                          </a:rPr>
                        </m:ctrlPr>
                      </m:sSupPr>
                      <m:e>
                        <m:r>
                          <a:rPr lang="en-US" altLang="zh-CN" sz="1800" i="1">
                            <a:solidFill>
                              <a:srgbClr val="FF0000"/>
                            </a:solidFill>
                            <a:latin typeface="Cambria Math" panose="02040503050406030204" pitchFamily="18" charset="0"/>
                            <a:sym typeface="Wingdings" pitchFamily="2" charset="2"/>
                          </a:rPr>
                          <m:t>h</m:t>
                        </m:r>
                      </m:e>
                      <m:sup>
                        <m:r>
                          <a:rPr lang="en-US" altLang="zh-CN" sz="1800" i="1">
                            <a:solidFill>
                              <a:srgbClr val="FF0000"/>
                            </a:solidFill>
                            <a:latin typeface="Cambria Math" panose="02040503050406030204" pitchFamily="18" charset="0"/>
                            <a:sym typeface="Wingdings" pitchFamily="2" charset="2"/>
                          </a:rPr>
                          <m:t>(</m:t>
                        </m:r>
                        <m:r>
                          <a:rPr lang="en-US" altLang="zh-CN" sz="1800" i="1">
                            <a:solidFill>
                              <a:srgbClr val="FF0000"/>
                            </a:solidFill>
                            <a:latin typeface="Cambria Math" panose="02040503050406030204" pitchFamily="18" charset="0"/>
                            <a:sym typeface="Wingdings" pitchFamily="2" charset="2"/>
                          </a:rPr>
                          <m:t>𝑡</m:t>
                        </m:r>
                        <m:r>
                          <a:rPr lang="en-US" altLang="zh-CN" sz="1800" i="1">
                            <a:solidFill>
                              <a:srgbClr val="FF0000"/>
                            </a:solidFill>
                            <a:latin typeface="Cambria Math" panose="02040503050406030204" pitchFamily="18" charset="0"/>
                            <a:sym typeface="Wingdings" pitchFamily="2" charset="2"/>
                          </a:rPr>
                          <m:t>)</m:t>
                        </m:r>
                      </m:sup>
                    </m:sSup>
                    <m:r>
                      <a:rPr lang="en-US" altLang="zh-CN" sz="1800" i="1">
                        <a:solidFill>
                          <a:srgbClr val="FF0000"/>
                        </a:solidFill>
                        <a:latin typeface="Cambria Math" panose="02040503050406030204" pitchFamily="18" charset="0"/>
                        <a:sym typeface="Wingdings" pitchFamily="2" charset="2"/>
                      </a:rPr>
                      <m:t>=</m:t>
                    </m:r>
                  </m:oMath>
                </a14:m>
                <a:r>
                  <a:rPr lang="en-US" altLang="zh-CN" sz="1800" dirty="0">
                    <a:solidFill>
                      <a:srgbClr val="FF0000"/>
                    </a:solidFill>
                    <a:ea typeface="Cambria Math" panose="02040503050406030204" pitchFamily="18" charset="0"/>
                    <a:sym typeface="Wingdings" pitchFamily="2" charset="2"/>
                  </a:rPr>
                  <a:t> </a:t>
                </a:r>
                <a14:m>
                  <m:oMath xmlns:m="http://schemas.openxmlformats.org/officeDocument/2006/math">
                    <m:r>
                      <m:rPr>
                        <m:sty m:val="p"/>
                      </m:rPr>
                      <a:rPr lang="en-US" altLang="zh-CN" sz="1800" i="1" dirty="0">
                        <a:solidFill>
                          <a:srgbClr val="FF0000"/>
                        </a:solidFill>
                        <a:latin typeface="Cambria Math" panose="02040503050406030204" pitchFamily="18" charset="0"/>
                        <a:ea typeface="Cambria Math" panose="02040503050406030204" pitchFamily="18" charset="0"/>
                        <a:sym typeface="Wingdings" pitchFamily="2" charset="2"/>
                      </a:rPr>
                      <m:t>tanh</m:t>
                    </m:r>
                    <m:r>
                      <a:rPr lang="en-US" altLang="zh-CN" sz="1800" i="1">
                        <a:solidFill>
                          <a:srgbClr val="FF0000"/>
                        </a:solidFill>
                        <a:latin typeface="Cambria Math" panose="02040503050406030204" pitchFamily="18" charset="0"/>
                        <a:ea typeface="Cambria Math" panose="02040503050406030204" pitchFamily="18" charset="0"/>
                        <a:sym typeface="Wingdings" pitchFamily="2" charset="2"/>
                      </a:rPr>
                      <m:t>(</m:t>
                    </m:r>
                    <m:sSup>
                      <m:sSupPr>
                        <m:ctrlPr>
                          <a:rPr lang="en-US" altLang="zh-CN" sz="1800" i="1">
                            <a:solidFill>
                              <a:srgbClr val="FF0000"/>
                            </a:solidFill>
                            <a:latin typeface="Cambria Math" panose="02040503050406030204" pitchFamily="18" charset="0"/>
                            <a:ea typeface="Cambria Math" panose="02040503050406030204" pitchFamily="18" charset="0"/>
                            <a:sym typeface="Wingdings" pitchFamily="2" charset="2"/>
                          </a:rPr>
                        </m:ctrlPr>
                      </m:sSupPr>
                      <m:e>
                        <m:r>
                          <a:rPr lang="en-US" altLang="zh-CN" sz="1800" i="1">
                            <a:solidFill>
                              <a:srgbClr val="FF0000"/>
                            </a:solidFill>
                            <a:latin typeface="Cambria Math" panose="02040503050406030204" pitchFamily="18" charset="0"/>
                            <a:ea typeface="Cambria Math" panose="02040503050406030204" pitchFamily="18" charset="0"/>
                            <a:sym typeface="Wingdings" pitchFamily="2" charset="2"/>
                          </a:rPr>
                          <m:t>𝑐</m:t>
                        </m:r>
                      </m:e>
                      <m:sup>
                        <m:r>
                          <a:rPr lang="en-US" altLang="zh-CN" sz="1800" i="1">
                            <a:solidFill>
                              <a:srgbClr val="FF0000"/>
                            </a:solidFill>
                            <a:latin typeface="Cambria Math" panose="02040503050406030204" pitchFamily="18" charset="0"/>
                            <a:ea typeface="Cambria Math" panose="02040503050406030204" pitchFamily="18" charset="0"/>
                            <a:sym typeface="Wingdings" pitchFamily="2" charset="2"/>
                          </a:rPr>
                          <m:t>(</m:t>
                        </m:r>
                        <m:r>
                          <a:rPr lang="en-US" altLang="zh-CN" sz="1800" i="1">
                            <a:solidFill>
                              <a:srgbClr val="FF0000"/>
                            </a:solidFill>
                            <a:latin typeface="Cambria Math" panose="02040503050406030204" pitchFamily="18" charset="0"/>
                            <a:ea typeface="Cambria Math" panose="02040503050406030204" pitchFamily="18" charset="0"/>
                            <a:sym typeface="Wingdings" pitchFamily="2" charset="2"/>
                          </a:rPr>
                          <m:t>𝑡</m:t>
                        </m:r>
                        <m:r>
                          <a:rPr lang="en-US" altLang="zh-CN" sz="1800" i="1">
                            <a:solidFill>
                              <a:srgbClr val="FF0000"/>
                            </a:solidFill>
                            <a:latin typeface="Cambria Math" panose="02040503050406030204" pitchFamily="18" charset="0"/>
                            <a:ea typeface="Cambria Math" panose="02040503050406030204" pitchFamily="18" charset="0"/>
                            <a:sym typeface="Wingdings" pitchFamily="2" charset="2"/>
                          </a:rPr>
                          <m:t>)</m:t>
                        </m:r>
                      </m:sup>
                    </m:sSup>
                    <m:r>
                      <a:rPr lang="en-US" altLang="zh-CN" sz="1800" i="1">
                        <a:solidFill>
                          <a:srgbClr val="FF0000"/>
                        </a:solidFill>
                        <a:latin typeface="Cambria Math" panose="02040503050406030204" pitchFamily="18" charset="0"/>
                        <a:ea typeface="Cambria Math" panose="02040503050406030204" pitchFamily="18" charset="0"/>
                        <a:sym typeface="Wingdings" pitchFamily="2" charset="2"/>
                      </a:rPr>
                      <m:t>)</m:t>
                    </m:r>
                  </m:oMath>
                </a14:m>
                <a:r>
                  <a:rPr lang="en-US" altLang="zh-CN" sz="1800" dirty="0">
                    <a:solidFill>
                      <a:srgbClr val="FF0000"/>
                    </a:solidFill>
                    <a:sym typeface="Wingdings" pitchFamily="2" charset="2"/>
                  </a:rPr>
                  <a:t> </a:t>
                </a:r>
                <a14:m>
                  <m:oMath xmlns:m="http://schemas.openxmlformats.org/officeDocument/2006/math">
                    <m:r>
                      <a:rPr lang="en-US" altLang="zh-CN" sz="1800" i="1">
                        <a:solidFill>
                          <a:srgbClr val="FF0000"/>
                        </a:solidFill>
                        <a:latin typeface="Cambria Math" panose="02040503050406030204" pitchFamily="18" charset="0"/>
                        <a:sym typeface="Wingdings" pitchFamily="2" charset="2"/>
                      </a:rPr>
                      <m:t>⊙</m:t>
                    </m:r>
                    <m:sSup>
                      <m:sSupPr>
                        <m:ctrlPr>
                          <a:rPr lang="en-US" altLang="zh-CN" sz="1800" i="1">
                            <a:solidFill>
                              <a:srgbClr val="FF0000"/>
                            </a:solidFill>
                            <a:latin typeface="Cambria Math" panose="02040503050406030204" pitchFamily="18" charset="0"/>
                            <a:sym typeface="Wingdings" pitchFamily="2" charset="2"/>
                          </a:rPr>
                        </m:ctrlPr>
                      </m:sSupPr>
                      <m:e>
                        <m:r>
                          <a:rPr lang="en-US" altLang="zh-CN" sz="1800" i="1">
                            <a:solidFill>
                              <a:srgbClr val="FF0000"/>
                            </a:solidFill>
                            <a:latin typeface="Cambria Math" panose="02040503050406030204" pitchFamily="18" charset="0"/>
                            <a:sym typeface="Wingdings" pitchFamily="2" charset="2"/>
                          </a:rPr>
                          <m:t>𝑜</m:t>
                        </m:r>
                      </m:e>
                      <m:sup>
                        <m:r>
                          <a:rPr lang="en-US" altLang="zh-CN" sz="1800" i="1">
                            <a:solidFill>
                              <a:srgbClr val="FF0000"/>
                            </a:solidFill>
                            <a:latin typeface="Cambria Math" panose="02040503050406030204" pitchFamily="18" charset="0"/>
                            <a:sym typeface="Wingdings" pitchFamily="2" charset="2"/>
                          </a:rPr>
                          <m:t>(</m:t>
                        </m:r>
                        <m:r>
                          <a:rPr lang="en-US" altLang="zh-CN" sz="1800" i="1">
                            <a:solidFill>
                              <a:srgbClr val="FF0000"/>
                            </a:solidFill>
                            <a:latin typeface="Cambria Math" panose="02040503050406030204" pitchFamily="18" charset="0"/>
                            <a:sym typeface="Wingdings" pitchFamily="2" charset="2"/>
                          </a:rPr>
                          <m:t>𝑡</m:t>
                        </m:r>
                        <m:r>
                          <a:rPr lang="en-US" altLang="zh-CN" sz="1800" i="1">
                            <a:solidFill>
                              <a:srgbClr val="FF0000"/>
                            </a:solidFill>
                            <a:latin typeface="Cambria Math" panose="02040503050406030204" pitchFamily="18" charset="0"/>
                            <a:sym typeface="Wingdings" pitchFamily="2" charset="2"/>
                          </a:rPr>
                          <m:t>)</m:t>
                        </m:r>
                      </m:sup>
                    </m:sSup>
                  </m:oMath>
                </a14:m>
                <a:endParaRPr lang="en-US" altLang="zh-CN" sz="1800" i="1" dirty="0">
                  <a:latin typeface="Cambria Math" panose="02040503050406030204" pitchFamily="18" charset="0"/>
                  <a:sym typeface="Wingdings" pitchFamily="2" charset="2"/>
                </a:endParaRPr>
              </a:p>
              <a:p>
                <a:pPr marL="0" indent="0">
                  <a:lnSpc>
                    <a:spcPts val="2500"/>
                  </a:lnSpc>
                  <a:buNone/>
                </a:pPr>
                <a:endParaRPr lang="en-US" altLang="zh-CN" sz="1800" i="1" dirty="0">
                  <a:latin typeface="Cambria Math" panose="02040503050406030204" pitchFamily="18" charset="0"/>
                  <a:sym typeface="Wingdings" pitchFamily="2" charset="2"/>
                </a:endParaRPr>
              </a:p>
              <a:p>
                <a:pPr marL="0" indent="0">
                  <a:lnSpc>
                    <a:spcPts val="2500"/>
                  </a:lnSpc>
                  <a:buNone/>
                </a:pPr>
                <a:endParaRPr lang="en-US" altLang="zh-CN" sz="1800" dirty="0">
                  <a:sym typeface="Wingdings" pitchFamily="2" charset="2"/>
                </a:endParaRPr>
              </a:p>
              <a:p>
                <a:pPr marL="400050" lvl="1" indent="0">
                  <a:lnSpc>
                    <a:spcPts val="2500"/>
                  </a:lnSpc>
                  <a:buNone/>
                </a:pPr>
                <a:endParaRPr lang="en-US" altLang="zh-CN" sz="1600" i="1" dirty="0">
                  <a:latin typeface="Cambria Math" panose="02040503050406030204" pitchFamily="18" charset="0"/>
                  <a:sym typeface="Wingdings" pitchFamily="2" charset="2"/>
                </a:endParaRPr>
              </a:p>
              <a:p>
                <a:pPr marL="0" indent="0">
                  <a:lnSpc>
                    <a:spcPts val="2500"/>
                  </a:lnSpc>
                  <a:buNone/>
                </a:pPr>
                <a:endParaRPr lang="en-US" altLang="zh-CN" sz="1800" dirty="0">
                  <a:sym typeface="Wingdings" pitchFamily="2" charset="2"/>
                </a:endParaRPr>
              </a:p>
              <a:p>
                <a:pPr marL="0" indent="0">
                  <a:lnSpc>
                    <a:spcPts val="2500"/>
                  </a:lnSpc>
                  <a:buNone/>
                </a:pPr>
                <a:endParaRPr lang="en-US" altLang="zh-CN" sz="1800" dirty="0">
                  <a:sym typeface="Wingdings" pitchFamily="2" charset="2"/>
                </a:endParaRPr>
              </a:p>
            </p:txBody>
          </p:sp>
        </mc:Choice>
        <mc:Fallback xmlns="">
          <p:sp>
            <p:nvSpPr>
              <p:cNvPr id="216067" name="Rectangle 3"/>
              <p:cNvSpPr>
                <a:spLocks noGrp="1" noRot="1" noChangeAspect="1" noMove="1" noResize="1" noEditPoints="1" noAdjustHandles="1" noChangeArrowheads="1" noChangeShapeType="1" noTextEdit="1"/>
              </p:cNvSpPr>
              <p:nvPr>
                <p:ph idx="1"/>
              </p:nvPr>
            </p:nvSpPr>
            <p:spPr>
              <a:xfrm>
                <a:off x="323528" y="1700808"/>
                <a:ext cx="7772400" cy="4464496"/>
              </a:xfrm>
              <a:blipFill>
                <a:blip r:embed="rId3"/>
                <a:stretch>
                  <a:fillRect l="-471" t="-683" b="-12432"/>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fld id="{4CE606EB-2B83-4074-9CFF-2950F0781313}" type="slidenum">
              <a:rPr lang="en-US" altLang="zh-CN"/>
              <a:pPr/>
              <a:t>33</a:t>
            </a:fld>
            <a:endParaRPr lang="en-US" altLang="zh-CN"/>
          </a:p>
        </p:txBody>
      </p:sp>
      <p:pic>
        <p:nvPicPr>
          <p:cNvPr id="4" name="图片 3">
            <a:extLst>
              <a:ext uri="{FF2B5EF4-FFF2-40B4-BE49-F238E27FC236}">
                <a16:creationId xmlns:a16="http://schemas.microsoft.com/office/drawing/2014/main" id="{AA0404F6-F197-4B5E-A406-87A6D365B4E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30137" y="2780928"/>
            <a:ext cx="2559182" cy="1632034"/>
          </a:xfrm>
          <a:prstGeom prst="rect">
            <a:avLst/>
          </a:prstGeom>
        </p:spPr>
      </p:pic>
    </p:spTree>
    <p:extLst>
      <p:ext uri="{BB962C8B-B14F-4D97-AF65-F5344CB8AC3E}">
        <p14:creationId xmlns:p14="http://schemas.microsoft.com/office/powerpoint/2010/main" val="155304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DNN</a:t>
            </a:r>
            <a:r>
              <a:rPr lang="zh-CN" altLang="en-US" dirty="0"/>
              <a:t>基础：总结</a:t>
            </a:r>
          </a:p>
        </p:txBody>
      </p:sp>
      <p:sp>
        <p:nvSpPr>
          <p:cNvPr id="3" name="Content Placeholder 2"/>
          <p:cNvSpPr>
            <a:spLocks noGrp="1"/>
          </p:cNvSpPr>
          <p:nvPr>
            <p:ph idx="1"/>
          </p:nvPr>
        </p:nvSpPr>
        <p:spPr/>
        <p:txBody>
          <a:bodyPr/>
          <a:lstStyle/>
          <a:p>
            <a:r>
              <a:rPr lang="en-US" altLang="zh-CN" dirty="0"/>
              <a:t>DNN</a:t>
            </a:r>
            <a:r>
              <a:rPr lang="zh-CN" altLang="en-US" dirty="0"/>
              <a:t>（深度神经网络）：一种多层的神经网络，采用一个或多个隐藏层学习数据暗含的特征，从而得到更好的数据表示</a:t>
            </a:r>
            <a:endParaRPr lang="en-US" altLang="zh-CN" dirty="0"/>
          </a:p>
          <a:p>
            <a:r>
              <a:rPr lang="zh-CN" altLang="en-US" dirty="0"/>
              <a:t>两种常见的</a:t>
            </a:r>
            <a:r>
              <a:rPr lang="en-US" altLang="zh-CN" dirty="0"/>
              <a:t>DNN</a:t>
            </a:r>
            <a:r>
              <a:rPr lang="zh-CN" altLang="en-US" dirty="0"/>
              <a:t>结构</a:t>
            </a:r>
            <a:endParaRPr lang="en-US" altLang="zh-CN" dirty="0"/>
          </a:p>
          <a:p>
            <a:pPr lvl="1"/>
            <a:r>
              <a:rPr lang="en-US" altLang="zh-CN" dirty="0"/>
              <a:t>CNN</a:t>
            </a:r>
            <a:r>
              <a:rPr lang="zh-CN" altLang="en-US" dirty="0"/>
              <a:t>（卷积神经网络）：应用于类似网络结构数据，例如图像矩阵</a:t>
            </a:r>
            <a:endParaRPr lang="en-US" altLang="zh-CN" dirty="0"/>
          </a:p>
          <a:p>
            <a:pPr lvl="2"/>
            <a:r>
              <a:rPr lang="zh-CN" altLang="en-US" dirty="0"/>
              <a:t>使用卷积和池化减少参数，减少噪声</a:t>
            </a:r>
            <a:endParaRPr lang="en-US" altLang="zh-CN" dirty="0"/>
          </a:p>
          <a:p>
            <a:pPr lvl="1"/>
            <a:r>
              <a:rPr lang="en-US" altLang="zh-CN" dirty="0"/>
              <a:t>RNN</a:t>
            </a:r>
            <a:r>
              <a:rPr lang="zh-CN" altLang="en-US" dirty="0"/>
              <a:t>（循环神经网络）：应用于序列数据</a:t>
            </a:r>
            <a:endParaRPr lang="en-US" altLang="zh-CN" dirty="0"/>
          </a:p>
          <a:p>
            <a:pPr lvl="2"/>
            <a:r>
              <a:rPr lang="zh-CN" altLang="en-US" dirty="0"/>
              <a:t>隐藏层之间的节点有连接</a:t>
            </a:r>
            <a:endParaRPr lang="en-US" altLang="zh-CN" dirty="0"/>
          </a:p>
          <a:p>
            <a:pPr lvl="2"/>
            <a:r>
              <a:rPr lang="zh-CN" altLang="en-US" dirty="0">
                <a:sym typeface="Wingdings" pitchFamily="2" charset="2"/>
              </a:rPr>
              <a:t>梯度爆炸（特征值</a:t>
            </a:r>
            <a:r>
              <a:rPr lang="en-US" altLang="zh-CN" dirty="0">
                <a:sym typeface="Wingdings" pitchFamily="2" charset="2"/>
              </a:rPr>
              <a:t>&gt;1</a:t>
            </a:r>
            <a:r>
              <a:rPr lang="zh-CN" altLang="en-US" dirty="0">
                <a:sym typeface="Wingdings" pitchFamily="2" charset="2"/>
              </a:rPr>
              <a:t>）与消失</a:t>
            </a:r>
            <a:r>
              <a:rPr lang="en-US" altLang="zh-CN" dirty="0">
                <a:sym typeface="Wingdings" pitchFamily="2" charset="2"/>
              </a:rPr>
              <a:t>(</a:t>
            </a:r>
            <a:r>
              <a:rPr lang="zh-CN" altLang="en-US" dirty="0">
                <a:sym typeface="Wingdings" pitchFamily="2" charset="2"/>
              </a:rPr>
              <a:t>特征值</a:t>
            </a:r>
            <a:r>
              <a:rPr lang="en-US" altLang="zh-CN" dirty="0">
                <a:sym typeface="Wingdings" pitchFamily="2" charset="2"/>
              </a:rPr>
              <a:t>&lt;1)</a:t>
            </a:r>
            <a:r>
              <a:rPr lang="zh-CN" altLang="en-US" dirty="0">
                <a:sym typeface="Wingdings" pitchFamily="2" charset="2"/>
              </a:rPr>
              <a:t>：引入</a:t>
            </a:r>
            <a:r>
              <a:rPr lang="en-US" altLang="zh-CN" dirty="0">
                <a:sym typeface="Wingdings" pitchFamily="2" charset="2"/>
              </a:rPr>
              <a:t>LSTM</a:t>
            </a:r>
            <a:endParaRPr lang="en-US" altLang="zh-CN" dirty="0"/>
          </a:p>
          <a:p>
            <a:r>
              <a:rPr lang="zh-CN" altLang="en-US" dirty="0"/>
              <a:t>后面介绍如何应用于信息检索</a:t>
            </a:r>
          </a:p>
        </p:txBody>
      </p:sp>
      <p:sp>
        <p:nvSpPr>
          <p:cNvPr id="4" name="Slide Number Placeholder 3"/>
          <p:cNvSpPr>
            <a:spLocks noGrp="1"/>
          </p:cNvSpPr>
          <p:nvPr>
            <p:ph type="sldNum" sz="quarter" idx="12"/>
          </p:nvPr>
        </p:nvSpPr>
        <p:spPr/>
        <p:txBody>
          <a:bodyPr/>
          <a:lstStyle/>
          <a:p>
            <a:pPr>
              <a:defRPr/>
            </a:pPr>
            <a:fld id="{DB3EC566-48E6-4552-87D6-CB322A8F1925}" type="slidenum">
              <a:rPr lang="en-US" smtClean="0"/>
              <a:pPr>
                <a:defRPr/>
              </a:pPr>
              <a:t>34</a:t>
            </a:fld>
            <a:endParaRPr lang="en-US"/>
          </a:p>
        </p:txBody>
      </p:sp>
    </p:spTree>
    <p:extLst>
      <p:ext uri="{BB962C8B-B14F-4D97-AF65-F5344CB8AC3E}">
        <p14:creationId xmlns:p14="http://schemas.microsoft.com/office/powerpoint/2010/main" val="684759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dirty="0"/>
              <a:t>参考资料</a:t>
            </a:r>
          </a:p>
        </p:txBody>
      </p:sp>
      <p:sp>
        <p:nvSpPr>
          <p:cNvPr id="216067" name="Rectangle 3"/>
          <p:cNvSpPr>
            <a:spLocks noGrp="1" noChangeArrowheads="1"/>
          </p:cNvSpPr>
          <p:nvPr>
            <p:ph idx="1"/>
          </p:nvPr>
        </p:nvSpPr>
        <p:spPr>
          <a:xfrm>
            <a:off x="323528" y="1700808"/>
            <a:ext cx="7772400" cy="4464496"/>
          </a:xfrm>
        </p:spPr>
        <p:txBody>
          <a:bodyPr/>
          <a:lstStyle/>
          <a:p>
            <a:pPr>
              <a:lnSpc>
                <a:spcPts val="2500"/>
              </a:lnSpc>
            </a:pPr>
            <a:r>
              <a:rPr lang="en-US" altLang="zh-CN" sz="1600" dirty="0">
                <a:sym typeface="Wingdings" pitchFamily="2" charset="2"/>
              </a:rPr>
              <a:t>UFLDL</a:t>
            </a:r>
            <a:r>
              <a:rPr lang="zh-CN" altLang="en-US" sz="1600" dirty="0">
                <a:sym typeface="Wingdings" pitchFamily="2" charset="2"/>
              </a:rPr>
              <a:t>教程：</a:t>
            </a:r>
            <a:r>
              <a:rPr lang="en-US" altLang="zh-CN" sz="1600" dirty="0">
                <a:sym typeface="Wingdings" pitchFamily="2" charset="2"/>
              </a:rPr>
              <a:t>http://ufldl.stanford.edu/wiki/index.php/UFLDL%E6%95%99%E7%A8%8B</a:t>
            </a:r>
          </a:p>
          <a:p>
            <a:pPr>
              <a:lnSpc>
                <a:spcPts val="2500"/>
              </a:lnSpc>
            </a:pPr>
            <a:r>
              <a:rPr lang="en-US" altLang="zh-CN" sz="1600" dirty="0" err="1"/>
              <a:t>Goodfellow</a:t>
            </a:r>
            <a:r>
              <a:rPr lang="en-US" altLang="zh-CN" sz="1600" dirty="0"/>
              <a:t> I, </a:t>
            </a:r>
            <a:r>
              <a:rPr lang="en-US" altLang="zh-CN" sz="1600" dirty="0" err="1"/>
              <a:t>Bengio</a:t>
            </a:r>
            <a:r>
              <a:rPr lang="en-US" altLang="zh-CN" sz="1600" dirty="0"/>
              <a:t> Y, </a:t>
            </a:r>
            <a:r>
              <a:rPr lang="en-US" altLang="zh-CN" sz="1600" dirty="0" err="1"/>
              <a:t>Courville</a:t>
            </a:r>
            <a:r>
              <a:rPr lang="en-US" altLang="zh-CN" sz="1600" dirty="0"/>
              <a:t> A. Deep learning[M]. MIT press, 2016. </a:t>
            </a:r>
            <a:r>
              <a:rPr lang="en-US" altLang="zh-CN" sz="1600" dirty="0">
                <a:hlinkClick r:id="rId3"/>
              </a:rPr>
              <a:t>http://www.deeplearningbook.org/</a:t>
            </a:r>
            <a:endParaRPr lang="en-US" altLang="zh-CN" sz="1600" dirty="0"/>
          </a:p>
          <a:p>
            <a:pPr>
              <a:lnSpc>
                <a:spcPts val="2500"/>
              </a:lnSpc>
            </a:pPr>
            <a:r>
              <a:rPr lang="en-US" altLang="zh-CN" sz="1600" dirty="0"/>
              <a:t>cs231n slides: http://cs231n.stanford.edu/2016/syllabus</a:t>
            </a:r>
          </a:p>
          <a:p>
            <a:pPr>
              <a:lnSpc>
                <a:spcPts val="2500"/>
              </a:lnSpc>
            </a:pPr>
            <a:r>
              <a:rPr lang="en-US" altLang="zh-CN" sz="1600" dirty="0" err="1"/>
              <a:t>Jozefowicz</a:t>
            </a:r>
            <a:r>
              <a:rPr lang="en-US" altLang="zh-CN" sz="1600" dirty="0"/>
              <a:t> R, </a:t>
            </a:r>
            <a:r>
              <a:rPr lang="en-US" altLang="zh-CN" sz="1600" dirty="0" err="1"/>
              <a:t>Zaremba</a:t>
            </a:r>
            <a:r>
              <a:rPr lang="en-US" altLang="zh-CN" sz="1600" dirty="0"/>
              <a:t> W, </a:t>
            </a:r>
            <a:r>
              <a:rPr lang="en-US" altLang="zh-CN" sz="1600" dirty="0" err="1"/>
              <a:t>Sutskever</a:t>
            </a:r>
            <a:r>
              <a:rPr lang="en-US" altLang="zh-CN" sz="1600" dirty="0"/>
              <a:t> I. An empirical exploration of recurrent network architectures[C]//Proceedings of the 32nd International Conference on Machine Learning (ICML-15). 2015: 2342-2350.</a:t>
            </a:r>
            <a:endParaRPr lang="en-US" altLang="zh-CN" sz="1600" dirty="0">
              <a:sym typeface="Wingdings" pitchFamily="2" charset="2"/>
            </a:endParaRPr>
          </a:p>
          <a:p>
            <a:pPr>
              <a:lnSpc>
                <a:spcPts val="2500"/>
              </a:lnSpc>
            </a:pPr>
            <a:r>
              <a:rPr lang="en-US" altLang="zh-CN" sz="1600" dirty="0"/>
              <a:t>Lipton Z C, Berkowitz J, Elkan C. A critical review of recurrent neural networks for sequence learning[J]. </a:t>
            </a:r>
            <a:r>
              <a:rPr lang="en-US" altLang="zh-CN" sz="1600" dirty="0" err="1"/>
              <a:t>arXiv</a:t>
            </a:r>
            <a:r>
              <a:rPr lang="en-US" altLang="zh-CN" sz="1600" dirty="0"/>
              <a:t> preprint arXiv:1506.00019, 2015.</a:t>
            </a:r>
          </a:p>
          <a:p>
            <a:pPr>
              <a:lnSpc>
                <a:spcPts val="2500"/>
              </a:lnSpc>
            </a:pPr>
            <a:r>
              <a:rPr lang="en-US" altLang="zh-CN" sz="1600" dirty="0"/>
              <a:t>Bishop C. Bishop, C.M.: Pattern Recognition and Machine Learning. Springer[M]// Stat Sci. 2006:140-155.</a:t>
            </a:r>
          </a:p>
          <a:p>
            <a:pPr>
              <a:lnSpc>
                <a:spcPts val="2500"/>
              </a:lnSpc>
            </a:pPr>
            <a:r>
              <a:rPr lang="en-US" altLang="zh-CN" sz="1600" dirty="0"/>
              <a:t>Christopher </a:t>
            </a:r>
            <a:r>
              <a:rPr lang="en-US" altLang="zh-CN" sz="1600" dirty="0" err="1"/>
              <a:t>Olah</a:t>
            </a:r>
            <a:r>
              <a:rPr lang="en-US" altLang="zh-CN" sz="1600" dirty="0"/>
              <a:t>. Understanding LSTM Networks.</a:t>
            </a:r>
          </a:p>
          <a:p>
            <a:pPr>
              <a:lnSpc>
                <a:spcPts val="2500"/>
              </a:lnSpc>
            </a:pPr>
            <a:r>
              <a:rPr lang="zh-CN" altLang="en-US" sz="1600" dirty="0">
                <a:sym typeface="Wingdings" pitchFamily="2" charset="2"/>
              </a:rPr>
              <a:t>注：本小节所有图均来自上述材料，为了简洁未一一注明，特此说明。</a:t>
            </a:r>
            <a:endParaRPr lang="en-US" altLang="zh-CN" sz="1600" dirty="0">
              <a:sym typeface="Wingdings" pitchFamily="2" charset="2"/>
            </a:endParaRPr>
          </a:p>
          <a:p>
            <a:pPr marL="0" indent="0">
              <a:lnSpc>
                <a:spcPts val="2500"/>
              </a:lnSpc>
              <a:buNone/>
            </a:pPr>
            <a:endParaRPr lang="en-US" altLang="zh-CN" sz="16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a:lnSpc>
                <a:spcPts val="2500"/>
              </a:lnSpc>
            </a:pPr>
            <a:endParaRPr lang="en-US" altLang="zh-CN" sz="2000" dirty="0">
              <a:sym typeface="Wingdings" pitchFamily="2" charset="2"/>
            </a:endParaRPr>
          </a:p>
          <a:p>
            <a:pPr marL="0" indent="0">
              <a:lnSpc>
                <a:spcPts val="2500"/>
              </a:lnSpc>
              <a:buNone/>
            </a:pPr>
            <a:r>
              <a:rPr lang="en-US" altLang="zh-CN" sz="2000" dirty="0">
                <a:sym typeface="Wingdings" pitchFamily="2" charset="2"/>
              </a:rPr>
              <a:t>	</a:t>
            </a:r>
            <a:endParaRPr lang="en-US" altLang="zh-CN" sz="1800" dirty="0">
              <a:sym typeface="Wingdings" pitchFamily="2" charset="2"/>
            </a:endParaRPr>
          </a:p>
        </p:txBody>
      </p:sp>
      <p:sp>
        <p:nvSpPr>
          <p:cNvPr id="6" name="灯片编号占位符 5"/>
          <p:cNvSpPr>
            <a:spLocks noGrp="1"/>
          </p:cNvSpPr>
          <p:nvPr>
            <p:ph type="sldNum" sz="quarter" idx="12"/>
          </p:nvPr>
        </p:nvSpPr>
        <p:spPr/>
        <p:txBody>
          <a:bodyPr/>
          <a:lstStyle/>
          <a:p>
            <a:fld id="{4CE606EB-2B83-4074-9CFF-2950F0781313}" type="slidenum">
              <a:rPr lang="en-US" altLang="zh-CN"/>
              <a:pPr/>
              <a:t>35</a:t>
            </a:fld>
            <a:endParaRPr lang="en-US" altLang="zh-CN"/>
          </a:p>
        </p:txBody>
      </p:sp>
    </p:spTree>
    <p:extLst>
      <p:ext uri="{BB962C8B-B14F-4D97-AF65-F5344CB8AC3E}">
        <p14:creationId xmlns:p14="http://schemas.microsoft.com/office/powerpoint/2010/main" val="316226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36</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上一讲回顾</a:t>
            </a:r>
            <a:r>
              <a:rPr lang="en-US" sz="3400" dirty="0">
                <a:solidFill>
                  <a:srgbClr val="BDD3E9"/>
                </a:solidFill>
                <a:latin typeface="Calibri" charset="0"/>
                <a:ea typeface="黑体" pitchFamily="49" charset="-122"/>
              </a:rPr>
              <a:t> </a:t>
            </a: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深度神经网络</a:t>
            </a:r>
            <a:r>
              <a:rPr lang="en-US" altLang="zh-CN" sz="3400" dirty="0">
                <a:solidFill>
                  <a:srgbClr val="BDD3E9"/>
                </a:solidFill>
                <a:latin typeface="Calibri" charset="0"/>
                <a:ea typeface="黑体" pitchFamily="49" charset="-122"/>
              </a:rPr>
              <a:t>(DNN)</a:t>
            </a:r>
            <a:r>
              <a:rPr lang="zh-CN" altLang="en-US" sz="3400" dirty="0">
                <a:solidFill>
                  <a:srgbClr val="BDD3E9"/>
                </a:solidFill>
                <a:latin typeface="Calibri" charset="0"/>
                <a:ea typeface="黑体" pitchFamily="49" charset="-122"/>
              </a:rPr>
              <a:t>基础</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336699"/>
                </a:solidFill>
                <a:latin typeface="Calibri" charset="0"/>
                <a:ea typeface="黑体" pitchFamily="49" charset="-122"/>
              </a:rPr>
              <a:t>词向量</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en-US" altLang="zh-CN" sz="3400" dirty="0">
                <a:solidFill>
                  <a:srgbClr val="BDD3E9"/>
                </a:solidFill>
                <a:latin typeface="Calibri" charset="0"/>
                <a:ea typeface="黑体" pitchFamily="49" charset="-122"/>
              </a:rPr>
              <a:t>Neural IR Model</a:t>
            </a:r>
            <a:endParaRPr lang="en-US" sz="3400" dirty="0">
              <a:solidFill>
                <a:srgbClr val="BDD3E9"/>
              </a:solidFill>
              <a:latin typeface="Calibri" charset="0"/>
              <a:ea typeface="黑体" pitchFamily="49" charset="-122"/>
            </a:endParaRPr>
          </a:p>
          <a:p>
            <a:pPr>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400" dirty="0">
              <a:solidFill>
                <a:srgbClr val="BDD3E9"/>
              </a:solidFill>
              <a:latin typeface="Calibri" charset="0"/>
              <a:ea typeface="黑体" pitchFamily="49" charset="-122"/>
            </a:endParaRPr>
          </a:p>
        </p:txBody>
      </p:sp>
    </p:spTree>
    <p:extLst>
      <p:ext uri="{BB962C8B-B14F-4D97-AF65-F5344CB8AC3E}">
        <p14:creationId xmlns:p14="http://schemas.microsoft.com/office/powerpoint/2010/main" val="35073255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1F1F7E0-5D27-4080-9059-49EEBE6CF411}" type="slidenum">
              <a:rPr lang="en-US" altLang="zh-CN"/>
              <a:pPr/>
              <a:t>37</a:t>
            </a:fld>
            <a:endParaRPr lang="en-US" altLang="zh-CN"/>
          </a:p>
        </p:txBody>
      </p:sp>
      <p:sp>
        <p:nvSpPr>
          <p:cNvPr id="11" name="Text Box 1">
            <a:extLst>
              <a:ext uri="{FF2B5EF4-FFF2-40B4-BE49-F238E27FC236}">
                <a16:creationId xmlns:a16="http://schemas.microsoft.com/office/drawing/2014/main" id="{4F72656D-3655-40EC-8635-572CD80C2802}"/>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a:ea typeface="黑体" panose="02010609060101010101" pitchFamily="49" charset="-122"/>
              </a:rPr>
              <a:t>Word2Vec</a:t>
            </a:r>
            <a:endParaRPr lang="zh-CN" altLang="zh-CN" sz="4000">
              <a:ea typeface="黑体" panose="02010609060101010101" pitchFamily="49" charset="-122"/>
            </a:endParaRPr>
          </a:p>
        </p:txBody>
      </p:sp>
      <p:sp>
        <p:nvSpPr>
          <p:cNvPr id="12" name="Text Box 2">
            <a:extLst>
              <a:ext uri="{FF2B5EF4-FFF2-40B4-BE49-F238E27FC236}">
                <a16:creationId xmlns:a16="http://schemas.microsoft.com/office/drawing/2014/main" id="{89982FB2-9D8E-443F-B900-6B58128D16CC}"/>
              </a:ext>
            </a:extLst>
          </p:cNvPr>
          <p:cNvSpPr txBox="1">
            <a:spLocks noChangeArrowheads="1"/>
          </p:cNvSpPr>
          <p:nvPr/>
        </p:nvSpPr>
        <p:spPr bwMode="auto">
          <a:xfrm>
            <a:off x="457200" y="1600200"/>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pPr>
            <a:r>
              <a:rPr lang="zh-CN" altLang="en-US">
                <a:ea typeface="宋体" panose="02010600030101010101" pitchFamily="2" charset="-122"/>
              </a:rPr>
              <a:t>基于神经网络的一种用于训练词向量的模型</a:t>
            </a:r>
            <a:r>
              <a:rPr lang="en-US" altLang="zh-CN">
                <a:ea typeface="宋体" panose="02010600030101010101" pitchFamily="2" charset="-122"/>
              </a:rPr>
              <a:t>[Mikolov etc., arXiv 2013]</a:t>
            </a:r>
          </a:p>
          <a:p>
            <a:pPr eaLnBrk="1" hangingPunct="1">
              <a:buClr>
                <a:srgbClr val="437085"/>
              </a:buClr>
              <a:buFont typeface="Wingdings" panose="05000000000000000000" pitchFamily="2" charset="2"/>
              <a:buChar char=""/>
            </a:pPr>
            <a:r>
              <a:rPr lang="zh-CN" altLang="en-US">
                <a:ea typeface="宋体" panose="02010600030101010101" pitchFamily="2" charset="-122"/>
              </a:rPr>
              <a:t>两种模型</a:t>
            </a:r>
            <a:r>
              <a:rPr lang="en-US" altLang="zh-CN">
                <a:ea typeface="宋体" panose="02010600030101010101" pitchFamily="2" charset="-122"/>
              </a:rPr>
              <a:t>CBOW</a:t>
            </a:r>
            <a:r>
              <a:rPr lang="zh-CN" altLang="en-US">
                <a:ea typeface="宋体" panose="02010600030101010101" pitchFamily="2" charset="-122"/>
              </a:rPr>
              <a:t>和</a:t>
            </a:r>
            <a:r>
              <a:rPr lang="en-US" altLang="zh-CN">
                <a:ea typeface="宋体" panose="02010600030101010101" pitchFamily="2" charset="-122"/>
              </a:rPr>
              <a:t>Skip-Gram</a:t>
            </a:r>
          </a:p>
          <a:p>
            <a:pPr eaLnBrk="1" hangingPunct="1">
              <a:buClr>
                <a:srgbClr val="437085"/>
              </a:buClr>
              <a:buFont typeface="Wingdings" panose="05000000000000000000" pitchFamily="2" charset="2"/>
              <a:buChar char=""/>
            </a:pPr>
            <a:r>
              <a:rPr lang="zh-CN" altLang="en-US">
                <a:ea typeface="宋体" panose="02010600030101010101" pitchFamily="2" charset="-122"/>
              </a:rPr>
              <a:t>衍生出句向量训练模型</a:t>
            </a:r>
            <a:r>
              <a:rPr lang="en-US" altLang="zh-CN">
                <a:ea typeface="宋体" panose="02010600030101010101" pitchFamily="2" charset="-122"/>
              </a:rPr>
              <a:t>Para2Vec</a:t>
            </a:r>
          </a:p>
          <a:p>
            <a:pPr eaLnBrk="1" hangingPunct="1">
              <a:buClr>
                <a:srgbClr val="437085"/>
              </a:buClr>
              <a:buFont typeface="Wingdings" panose="05000000000000000000" pitchFamily="2" charset="2"/>
              <a:buChar char=""/>
            </a:pPr>
            <a:r>
              <a:rPr lang="en-US" altLang="zh-CN">
                <a:ea typeface="宋体" panose="02010600030101010101" pitchFamily="2" charset="-122"/>
              </a:rPr>
              <a:t>Word2Vec</a:t>
            </a:r>
            <a:r>
              <a:rPr lang="zh-CN" altLang="en-US">
                <a:ea typeface="宋体" panose="02010600030101010101" pitchFamily="2" charset="-122"/>
              </a:rPr>
              <a:t>在</a:t>
            </a:r>
            <a:r>
              <a:rPr lang="en-US" altLang="zh-CN">
                <a:ea typeface="宋体" panose="02010600030101010101" pitchFamily="2" charset="-122"/>
              </a:rPr>
              <a:t>NLP</a:t>
            </a:r>
            <a:r>
              <a:rPr lang="zh-CN" altLang="en-US">
                <a:ea typeface="宋体" panose="02010600030101010101" pitchFamily="2" charset="-122"/>
              </a:rPr>
              <a:t>和</a:t>
            </a:r>
            <a:r>
              <a:rPr lang="en-US" altLang="zh-CN">
                <a:ea typeface="宋体" panose="02010600030101010101" pitchFamily="2" charset="-122"/>
              </a:rPr>
              <a:t>IR</a:t>
            </a:r>
            <a:r>
              <a:rPr lang="zh-CN" altLang="en-US">
                <a:ea typeface="宋体" panose="02010600030101010101" pitchFamily="2" charset="-122"/>
              </a:rPr>
              <a:t>领域具有广泛应用</a:t>
            </a:r>
            <a:endParaRPr lang="en-US" altLang="zh-CN">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1F1F7E0-5D27-4080-9059-49EEBE6CF411}" type="slidenum">
              <a:rPr lang="en-US" altLang="zh-CN"/>
              <a:pPr/>
              <a:t>38</a:t>
            </a:fld>
            <a:endParaRPr lang="en-US" altLang="zh-CN"/>
          </a:p>
        </p:txBody>
      </p:sp>
      <p:sp>
        <p:nvSpPr>
          <p:cNvPr id="3" name="Text Box 1">
            <a:extLst>
              <a:ext uri="{FF2B5EF4-FFF2-40B4-BE49-F238E27FC236}">
                <a16:creationId xmlns:a16="http://schemas.microsoft.com/office/drawing/2014/main" id="{D8835ADD-B0CA-4BB3-A057-51CC28C54DD7}"/>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a:ea typeface="黑体" panose="02010609060101010101" pitchFamily="49" charset="-122"/>
              </a:rPr>
              <a:t>CBOW</a:t>
            </a:r>
            <a:r>
              <a:rPr lang="zh-CN" altLang="en-US" sz="4000">
                <a:ea typeface="黑体" panose="02010609060101010101" pitchFamily="49" charset="-122"/>
              </a:rPr>
              <a:t>模型</a:t>
            </a:r>
            <a:endParaRPr lang="zh-CN" altLang="zh-CN" sz="4000">
              <a:ea typeface="黑体" panose="02010609060101010101" pitchFamily="49" charset="-122"/>
            </a:endParaRPr>
          </a:p>
        </p:txBody>
      </p:sp>
      <p:sp>
        <p:nvSpPr>
          <p:cNvPr id="4" name="Text Box 2">
            <a:extLst>
              <a:ext uri="{FF2B5EF4-FFF2-40B4-BE49-F238E27FC236}">
                <a16:creationId xmlns:a16="http://schemas.microsoft.com/office/drawing/2014/main" id="{7B780135-ACCE-4B16-8BC9-CCC3CF4F7DBE}"/>
              </a:ext>
            </a:extLst>
          </p:cNvPr>
          <p:cNvSpPr txBox="1">
            <a:spLocks noChangeArrowheads="1"/>
          </p:cNvSpPr>
          <p:nvPr/>
        </p:nvSpPr>
        <p:spPr bwMode="auto">
          <a:xfrm>
            <a:off x="519113" y="1600200"/>
            <a:ext cx="592455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defRPr/>
            </a:pPr>
            <a:r>
              <a:rPr lang="en-US" altLang="zh-CN" sz="2400" b="1" dirty="0">
                <a:solidFill>
                  <a:schemeClr val="tx1"/>
                </a:solidFill>
                <a:latin typeface="宋体" panose="02010600030101010101" pitchFamily="2" charset="-122"/>
                <a:ea typeface="宋体" panose="02010600030101010101" pitchFamily="2" charset="-122"/>
              </a:rPr>
              <a:t>Continuous Bag-of-Words</a:t>
            </a:r>
            <a:r>
              <a:rPr lang="zh-CN" altLang="en-US" sz="2400" b="1" dirty="0">
                <a:solidFill>
                  <a:schemeClr val="tx1"/>
                </a:solidFill>
                <a:latin typeface="宋体" panose="02010600030101010101" pitchFamily="2" charset="-122"/>
                <a:ea typeface="宋体" panose="02010600030101010101" pitchFamily="2" charset="-122"/>
              </a:rPr>
              <a:t>（</a:t>
            </a:r>
            <a:r>
              <a:rPr lang="en-US" altLang="zh-CN" sz="2400" b="1" dirty="0">
                <a:solidFill>
                  <a:schemeClr val="tx1"/>
                </a:solidFill>
                <a:latin typeface="宋体" panose="02010600030101010101" pitchFamily="2" charset="-122"/>
                <a:ea typeface="宋体" panose="02010600030101010101" pitchFamily="2" charset="-122"/>
              </a:rPr>
              <a:t>CBOW</a:t>
            </a:r>
            <a:r>
              <a:rPr lang="zh-CN" altLang="en-US" sz="2400" b="1" dirty="0">
                <a:solidFill>
                  <a:schemeClr val="tx1"/>
                </a:solidFill>
                <a:latin typeface="宋体" panose="02010600030101010101" pitchFamily="2" charset="-122"/>
                <a:ea typeface="宋体" panose="02010600030101010101" pitchFamily="2" charset="-122"/>
              </a:rPr>
              <a:t>）模型</a:t>
            </a:r>
            <a:endParaRPr lang="en-US" altLang="zh-CN" sz="2400" b="1" dirty="0">
              <a:solidFill>
                <a:schemeClr val="tx1"/>
              </a:solidFill>
              <a:latin typeface="宋体" panose="02010600030101010101" pitchFamily="2" charset="-122"/>
              <a:ea typeface="宋体" panose="02010600030101010101" pitchFamily="2" charset="-122"/>
            </a:endParaRPr>
          </a:p>
          <a:p>
            <a:pPr lvl="1" eaLnBrk="1" hangingPunct="1">
              <a:buClr>
                <a:srgbClr val="437085"/>
              </a:buClr>
              <a:buFont typeface="Wingdings" panose="05000000000000000000" pitchFamily="2" charset="2"/>
              <a:buChar char=""/>
              <a:defRPr/>
            </a:pPr>
            <a:r>
              <a:rPr lang="zh-CN" altLang="en-US" sz="2000" b="1" dirty="0">
                <a:solidFill>
                  <a:schemeClr val="tx1"/>
                </a:solidFill>
                <a:latin typeface="宋体" panose="02010600030101010101" pitchFamily="2" charset="-122"/>
                <a:ea typeface="宋体" panose="02010600030101010101" pitchFamily="2" charset="-122"/>
              </a:rPr>
              <a:t>基本思想为</a:t>
            </a:r>
            <a:r>
              <a:rPr lang="zh-CN" altLang="en-US" sz="2000" b="1" dirty="0">
                <a:solidFill>
                  <a:schemeClr val="accent2"/>
                </a:solidFill>
                <a:latin typeface="宋体" panose="02010600030101010101" pitchFamily="2" charset="-122"/>
                <a:ea typeface="宋体" panose="02010600030101010101" pitchFamily="2" charset="-122"/>
              </a:rPr>
              <a:t>根据上下文信息来预测词项</a:t>
            </a:r>
            <a:endParaRPr lang="en-US" altLang="zh-CN" sz="2000" b="1" dirty="0">
              <a:solidFill>
                <a:schemeClr val="accent2"/>
              </a:solidFill>
              <a:latin typeface="宋体" panose="02010600030101010101" pitchFamily="2" charset="-122"/>
              <a:ea typeface="宋体" panose="02010600030101010101" pitchFamily="2" charset="-122"/>
            </a:endParaRPr>
          </a:p>
          <a:p>
            <a:pPr lvl="1" eaLnBrk="1" hangingPunct="1">
              <a:buClr>
                <a:srgbClr val="437085"/>
              </a:buClr>
              <a:buFont typeface="Wingdings" panose="05000000000000000000" pitchFamily="2" charset="2"/>
              <a:buChar char=""/>
              <a:defRPr/>
            </a:pPr>
            <a:r>
              <a:rPr lang="zh-CN" altLang="en-US" sz="2000" b="1" dirty="0">
                <a:solidFill>
                  <a:schemeClr val="tx1"/>
                </a:solidFill>
                <a:latin typeface="宋体" panose="02010600030101010101" pitchFamily="2" charset="-122"/>
                <a:ea typeface="宋体" panose="02010600030101010101" pitchFamily="2" charset="-122"/>
              </a:rPr>
              <a:t>三层网络结构</a:t>
            </a:r>
            <a:endParaRPr lang="en-US" altLang="zh-CN" sz="2000" b="1" dirty="0">
              <a:solidFill>
                <a:schemeClr val="tx1"/>
              </a:solidFill>
              <a:latin typeface="宋体" panose="02010600030101010101" pitchFamily="2" charset="-122"/>
              <a:ea typeface="宋体" panose="02010600030101010101" pitchFamily="2" charset="-122"/>
            </a:endParaRPr>
          </a:p>
          <a:p>
            <a:pPr lvl="2" eaLnBrk="1" hangingPunct="1">
              <a:buClr>
                <a:srgbClr val="437085"/>
              </a:buClr>
              <a:buFont typeface="Wingdings" panose="05000000000000000000" pitchFamily="2" charset="2"/>
              <a:buChar char=""/>
              <a:defRPr/>
            </a:pPr>
            <a:r>
              <a:rPr lang="zh-CN" altLang="en-US" sz="1600" b="1" dirty="0">
                <a:solidFill>
                  <a:schemeClr val="tx1"/>
                </a:solidFill>
                <a:latin typeface="宋体" panose="02010600030101010101" pitchFamily="2" charset="-122"/>
                <a:ea typeface="宋体" panose="02010600030101010101" pitchFamily="2" charset="-122"/>
              </a:rPr>
              <a:t>输入层（</a:t>
            </a:r>
            <a:r>
              <a:rPr lang="en-US" altLang="zh-CN" sz="1600" b="1" dirty="0">
                <a:solidFill>
                  <a:schemeClr val="tx1"/>
                </a:solidFill>
                <a:latin typeface="宋体" panose="02010600030101010101" pitchFamily="2" charset="-122"/>
                <a:ea typeface="宋体" panose="02010600030101010101" pitchFamily="2" charset="-122"/>
              </a:rPr>
              <a:t>Input</a:t>
            </a:r>
            <a:r>
              <a:rPr lang="zh-CN" altLang="en-US" sz="1600" b="1" dirty="0">
                <a:solidFill>
                  <a:schemeClr val="tx1"/>
                </a:solidFill>
                <a:latin typeface="宋体" panose="02010600030101010101" pitchFamily="2" charset="-122"/>
                <a:ea typeface="宋体" panose="02010600030101010101" pitchFamily="2" charset="-122"/>
              </a:rPr>
              <a:t>）：词项的上下文信息</a:t>
            </a:r>
            <a:endParaRPr lang="en-US" altLang="zh-CN" sz="1600" b="1" dirty="0">
              <a:solidFill>
                <a:schemeClr val="tx1"/>
              </a:solidFill>
              <a:latin typeface="宋体" panose="02010600030101010101" pitchFamily="2" charset="-122"/>
              <a:ea typeface="宋体" panose="02010600030101010101" pitchFamily="2" charset="-122"/>
            </a:endParaRPr>
          </a:p>
          <a:p>
            <a:pPr lvl="2" eaLnBrk="1" hangingPunct="1">
              <a:buClr>
                <a:srgbClr val="437085"/>
              </a:buClr>
              <a:buFont typeface="Wingdings" panose="05000000000000000000" pitchFamily="2" charset="2"/>
              <a:buChar char=""/>
              <a:defRPr/>
            </a:pPr>
            <a:r>
              <a:rPr lang="zh-CN" altLang="en-US" sz="1600" b="1" dirty="0">
                <a:solidFill>
                  <a:schemeClr val="tx1"/>
                </a:solidFill>
                <a:latin typeface="宋体" panose="02010600030101010101" pitchFamily="2" charset="-122"/>
                <a:ea typeface="宋体" panose="02010600030101010101" pitchFamily="2" charset="-122"/>
              </a:rPr>
              <a:t>投影层（</a:t>
            </a:r>
            <a:r>
              <a:rPr lang="en-US" altLang="zh-CN" sz="1600" b="1" dirty="0">
                <a:solidFill>
                  <a:schemeClr val="tx1"/>
                </a:solidFill>
                <a:latin typeface="宋体" panose="02010600030101010101" pitchFamily="2" charset="-122"/>
                <a:ea typeface="宋体" panose="02010600030101010101" pitchFamily="2" charset="-122"/>
              </a:rPr>
              <a:t>Projection</a:t>
            </a:r>
            <a:r>
              <a:rPr lang="zh-CN" altLang="en-US" sz="1600" b="1" dirty="0">
                <a:solidFill>
                  <a:schemeClr val="tx1"/>
                </a:solidFill>
                <a:latin typeface="宋体" panose="02010600030101010101" pitchFamily="2" charset="-122"/>
                <a:ea typeface="宋体" panose="02010600030101010101" pitchFamily="2" charset="-122"/>
              </a:rPr>
              <a:t>）：整合上下文信息</a:t>
            </a:r>
            <a:endParaRPr lang="en-US" altLang="zh-CN" sz="1600" b="1" dirty="0">
              <a:solidFill>
                <a:schemeClr val="tx1"/>
              </a:solidFill>
              <a:latin typeface="宋体" panose="02010600030101010101" pitchFamily="2" charset="-122"/>
              <a:ea typeface="宋体" panose="02010600030101010101" pitchFamily="2" charset="-122"/>
            </a:endParaRPr>
          </a:p>
          <a:p>
            <a:pPr lvl="2" eaLnBrk="1" hangingPunct="1">
              <a:buClr>
                <a:srgbClr val="437085"/>
              </a:buClr>
              <a:buFont typeface="Wingdings" panose="05000000000000000000" pitchFamily="2" charset="2"/>
              <a:buChar char=""/>
              <a:defRPr/>
            </a:pPr>
            <a:r>
              <a:rPr lang="zh-CN" altLang="en-US" sz="1600" b="1" dirty="0">
                <a:solidFill>
                  <a:schemeClr val="tx1"/>
                </a:solidFill>
                <a:latin typeface="宋体" panose="02010600030101010101" pitchFamily="2" charset="-122"/>
                <a:ea typeface="宋体" panose="02010600030101010101" pitchFamily="2" charset="-122"/>
              </a:rPr>
              <a:t>输出层（</a:t>
            </a:r>
            <a:r>
              <a:rPr lang="en-US" altLang="zh-CN" sz="1600" b="1" dirty="0">
                <a:solidFill>
                  <a:schemeClr val="tx1"/>
                </a:solidFill>
                <a:latin typeface="宋体" panose="02010600030101010101" pitchFamily="2" charset="-122"/>
                <a:ea typeface="宋体" panose="02010600030101010101" pitchFamily="2" charset="-122"/>
              </a:rPr>
              <a:t>Output</a:t>
            </a:r>
            <a:r>
              <a:rPr lang="zh-CN" altLang="en-US" sz="1600" b="1" dirty="0">
                <a:solidFill>
                  <a:schemeClr val="tx1"/>
                </a:solidFill>
                <a:latin typeface="宋体" panose="02010600030101010101" pitchFamily="2" charset="-122"/>
                <a:ea typeface="宋体" panose="02010600030101010101" pitchFamily="2" charset="-122"/>
              </a:rPr>
              <a:t>）：预测词项</a:t>
            </a:r>
            <a:endParaRPr lang="en-US" altLang="zh-CN" sz="1600" b="1" dirty="0">
              <a:solidFill>
                <a:schemeClr val="tx1"/>
              </a:solidFill>
              <a:latin typeface="宋体" panose="02010600030101010101" pitchFamily="2" charset="-122"/>
              <a:ea typeface="宋体" panose="02010600030101010101" pitchFamily="2" charset="-122"/>
            </a:endParaRPr>
          </a:p>
          <a:p>
            <a:pPr lvl="2" eaLnBrk="1" hangingPunct="1">
              <a:buClr>
                <a:srgbClr val="437085"/>
              </a:buClr>
              <a:buFont typeface="Wingdings" panose="05000000000000000000" pitchFamily="2" charset="2"/>
              <a:buChar char=""/>
              <a:defRPr/>
            </a:pPr>
            <a:endParaRPr lang="en-US" altLang="zh-CN" b="1" dirty="0">
              <a:solidFill>
                <a:schemeClr val="tx1"/>
              </a:solidFill>
              <a:latin typeface="宋体" panose="02010600030101010101" pitchFamily="2" charset="-122"/>
              <a:ea typeface="宋体" panose="02010600030101010101" pitchFamily="2" charset="-122"/>
            </a:endParaRPr>
          </a:p>
          <a:p>
            <a:pPr lvl="1" eaLnBrk="1" hangingPunct="1">
              <a:buClr>
                <a:srgbClr val="437085"/>
              </a:buClr>
              <a:buFont typeface="Wingdings" panose="05000000000000000000" pitchFamily="2" charset="2"/>
              <a:buChar char=""/>
              <a:defRPr/>
            </a:pPr>
            <a:r>
              <a:rPr lang="zh-CN" altLang="en-US" sz="2000" b="1" dirty="0">
                <a:solidFill>
                  <a:schemeClr val="tx1"/>
                </a:solidFill>
                <a:latin typeface="宋体" panose="02010600030101010101" pitchFamily="2" charset="-122"/>
                <a:ea typeface="宋体" panose="02010600030101010101" pitchFamily="2" charset="-122"/>
              </a:rPr>
              <a:t>目标函数</a:t>
            </a:r>
            <a:endParaRPr lang="en-US" altLang="zh-CN" sz="2000" b="1" dirty="0">
              <a:solidFill>
                <a:schemeClr val="tx1"/>
              </a:solidFill>
              <a:latin typeface="宋体" panose="02010600030101010101" pitchFamily="2" charset="-122"/>
              <a:ea typeface="宋体" panose="02010600030101010101" pitchFamily="2" charset="-122"/>
            </a:endParaRPr>
          </a:p>
          <a:p>
            <a:pPr marL="457200" lvl="1" indent="0" eaLnBrk="1" hangingPunct="1">
              <a:buClr>
                <a:srgbClr val="437085"/>
              </a:buClr>
              <a:defRPr/>
            </a:pPr>
            <a:endParaRPr lang="en-US" altLang="zh-CN" sz="2000" b="1" dirty="0">
              <a:solidFill>
                <a:schemeClr val="tx1"/>
              </a:solidFill>
              <a:latin typeface="宋体" panose="02010600030101010101" pitchFamily="2" charset="-122"/>
              <a:ea typeface="宋体" panose="02010600030101010101" pitchFamily="2" charset="-122"/>
            </a:endParaRPr>
          </a:p>
          <a:p>
            <a:pPr lvl="1" eaLnBrk="1" hangingPunct="1">
              <a:buClr>
                <a:srgbClr val="437085"/>
              </a:buClr>
              <a:buFont typeface="Wingdings" panose="05000000000000000000" pitchFamily="2" charset="2"/>
              <a:buChar char=""/>
              <a:defRPr/>
            </a:pPr>
            <a:r>
              <a:rPr lang="zh-CN" altLang="en-US" sz="2000" b="1" dirty="0">
                <a:solidFill>
                  <a:schemeClr val="tx1"/>
                </a:solidFill>
                <a:latin typeface="宋体" panose="02010600030101010101" pitchFamily="2" charset="-122"/>
                <a:ea typeface="宋体" panose="02010600030101010101" pitchFamily="2" charset="-122"/>
              </a:rPr>
              <a:t>训练算法</a:t>
            </a:r>
            <a:endParaRPr lang="en-US" altLang="zh-CN" sz="2000" b="1" dirty="0">
              <a:solidFill>
                <a:schemeClr val="tx1"/>
              </a:solidFill>
              <a:latin typeface="宋体" panose="02010600030101010101" pitchFamily="2" charset="-122"/>
              <a:ea typeface="宋体" panose="02010600030101010101" pitchFamily="2" charset="-122"/>
            </a:endParaRPr>
          </a:p>
          <a:p>
            <a:pPr lvl="2" eaLnBrk="1" hangingPunct="1">
              <a:buClr>
                <a:srgbClr val="437085"/>
              </a:buClr>
              <a:buFont typeface="Wingdings" panose="05000000000000000000" pitchFamily="2" charset="2"/>
              <a:buChar char=""/>
              <a:defRPr/>
            </a:pPr>
            <a:r>
              <a:rPr lang="zh-CN" altLang="en-US" sz="1600" b="1" dirty="0">
                <a:solidFill>
                  <a:schemeClr val="tx1"/>
                </a:solidFill>
                <a:latin typeface="宋体" panose="02010600030101010101" pitchFamily="2" charset="-122"/>
                <a:ea typeface="宋体" panose="02010600030101010101" pitchFamily="2" charset="-122"/>
              </a:rPr>
              <a:t>梯度下降法</a:t>
            </a:r>
            <a:endParaRPr lang="en-US" altLang="zh-CN" sz="2400" b="1" dirty="0">
              <a:solidFill>
                <a:schemeClr val="tx1"/>
              </a:solidFill>
              <a:latin typeface="宋体" panose="02010600030101010101" pitchFamily="2" charset="-122"/>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b="1" dirty="0">
              <a:solidFill>
                <a:schemeClr val="tx1"/>
              </a:solidFill>
              <a:latin typeface="宋体" panose="02010600030101010101" pitchFamily="2" charset="-122"/>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b="1" dirty="0">
              <a:solidFill>
                <a:schemeClr val="tx1"/>
              </a:solidFill>
              <a:latin typeface="宋体" panose="02010600030101010101" pitchFamily="2" charset="-122"/>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b="1" dirty="0">
              <a:solidFill>
                <a:schemeClr val="tx1"/>
              </a:solidFill>
              <a:latin typeface="宋体" panose="02010600030101010101" pitchFamily="2" charset="-122"/>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b="1" dirty="0">
              <a:solidFill>
                <a:schemeClr val="tx1"/>
              </a:solidFill>
              <a:latin typeface="宋体" panose="02010600030101010101" pitchFamily="2" charset="-122"/>
              <a:ea typeface="宋体" panose="02010600030101010101" pitchFamily="2" charset="-122"/>
            </a:endParaRPr>
          </a:p>
        </p:txBody>
      </p:sp>
      <p:pic>
        <p:nvPicPr>
          <p:cNvPr id="5" name="图片 5">
            <a:extLst>
              <a:ext uri="{FF2B5EF4-FFF2-40B4-BE49-F238E27FC236}">
                <a16:creationId xmlns:a16="http://schemas.microsoft.com/office/drawing/2014/main" id="{D5B29679-8C68-4843-97FE-95119E02AA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4221163"/>
            <a:ext cx="32004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
            <a:extLst>
              <a:ext uri="{FF2B5EF4-FFF2-40B4-BE49-F238E27FC236}">
                <a16:creationId xmlns:a16="http://schemas.microsoft.com/office/drawing/2014/main" id="{5FBBD320-C563-4E26-A3AE-C24C9CBEBBA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35600" y="2060575"/>
            <a:ext cx="342582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492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1F1F7E0-5D27-4080-9059-49EEBE6CF411}" type="slidenum">
              <a:rPr lang="en-US" altLang="zh-CN"/>
              <a:pPr/>
              <a:t>39</a:t>
            </a:fld>
            <a:endParaRPr lang="en-US" altLang="zh-CN"/>
          </a:p>
        </p:txBody>
      </p:sp>
      <p:sp>
        <p:nvSpPr>
          <p:cNvPr id="8" name="Text Box 1">
            <a:extLst>
              <a:ext uri="{FF2B5EF4-FFF2-40B4-BE49-F238E27FC236}">
                <a16:creationId xmlns:a16="http://schemas.microsoft.com/office/drawing/2014/main" id="{78B69496-B42A-4989-906C-3693FE51C0A1}"/>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a:ea typeface="黑体" panose="02010609060101010101" pitchFamily="49" charset="-122"/>
              </a:rPr>
              <a:t>Skip-gram</a:t>
            </a:r>
            <a:r>
              <a:rPr lang="zh-CN" altLang="en-US" sz="4000">
                <a:ea typeface="黑体" panose="02010609060101010101" pitchFamily="49" charset="-122"/>
              </a:rPr>
              <a:t>模型</a:t>
            </a:r>
            <a:endParaRPr lang="zh-CN" altLang="zh-CN" sz="4000">
              <a:ea typeface="黑体" panose="02010609060101010101" pitchFamily="49" charset="-122"/>
            </a:endParaRPr>
          </a:p>
        </p:txBody>
      </p:sp>
      <p:sp>
        <p:nvSpPr>
          <p:cNvPr id="9" name="Text Box 2">
            <a:extLst>
              <a:ext uri="{FF2B5EF4-FFF2-40B4-BE49-F238E27FC236}">
                <a16:creationId xmlns:a16="http://schemas.microsoft.com/office/drawing/2014/main" id="{CAB53B02-B405-4C6E-A0F5-37ADCA2F792D}"/>
              </a:ext>
            </a:extLst>
          </p:cNvPr>
          <p:cNvSpPr txBox="1">
            <a:spLocks noChangeArrowheads="1"/>
          </p:cNvSpPr>
          <p:nvPr/>
        </p:nvSpPr>
        <p:spPr bwMode="auto">
          <a:xfrm>
            <a:off x="457200" y="1600200"/>
            <a:ext cx="5338763"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defRPr/>
            </a:pPr>
            <a:r>
              <a:rPr lang="en-US" altLang="zh-CN" sz="2400" b="1" dirty="0">
                <a:solidFill>
                  <a:schemeClr val="tx1"/>
                </a:solidFill>
                <a:latin typeface="宋体" panose="02010600030101010101" pitchFamily="2" charset="-122"/>
                <a:ea typeface="宋体" panose="02010600030101010101" pitchFamily="2" charset="-122"/>
              </a:rPr>
              <a:t>Continuous Skip-Gram</a:t>
            </a:r>
            <a:r>
              <a:rPr lang="zh-CN" altLang="en-US" sz="2400" b="1" dirty="0">
                <a:solidFill>
                  <a:schemeClr val="tx1"/>
                </a:solidFill>
                <a:latin typeface="宋体" panose="02010600030101010101" pitchFamily="2" charset="-122"/>
                <a:ea typeface="宋体" panose="02010600030101010101" pitchFamily="2" charset="-122"/>
              </a:rPr>
              <a:t>（</a:t>
            </a:r>
            <a:r>
              <a:rPr lang="en-US" altLang="zh-CN" sz="2400" b="1" dirty="0">
                <a:solidFill>
                  <a:schemeClr val="tx1"/>
                </a:solidFill>
                <a:latin typeface="宋体" panose="02010600030101010101" pitchFamily="2" charset="-122"/>
                <a:ea typeface="宋体" panose="02010600030101010101" pitchFamily="2" charset="-122"/>
              </a:rPr>
              <a:t>Skip-Gram</a:t>
            </a:r>
            <a:r>
              <a:rPr lang="zh-CN" altLang="en-US" sz="2400" b="1" dirty="0">
                <a:solidFill>
                  <a:schemeClr val="tx1"/>
                </a:solidFill>
                <a:latin typeface="宋体" panose="02010600030101010101" pitchFamily="2" charset="-122"/>
                <a:ea typeface="宋体" panose="02010600030101010101" pitchFamily="2" charset="-122"/>
              </a:rPr>
              <a:t>）模型</a:t>
            </a:r>
            <a:endParaRPr lang="en-US" altLang="zh-CN" sz="2400" b="1" dirty="0">
              <a:solidFill>
                <a:schemeClr val="tx1"/>
              </a:solidFill>
              <a:latin typeface="宋体" panose="02010600030101010101" pitchFamily="2" charset="-122"/>
              <a:ea typeface="宋体" panose="02010600030101010101" pitchFamily="2" charset="-122"/>
            </a:endParaRPr>
          </a:p>
          <a:p>
            <a:pPr lvl="1" eaLnBrk="1" hangingPunct="1">
              <a:buClr>
                <a:srgbClr val="437085"/>
              </a:buClr>
              <a:buFont typeface="Wingdings" panose="05000000000000000000" pitchFamily="2" charset="2"/>
              <a:buChar char=""/>
              <a:defRPr/>
            </a:pPr>
            <a:r>
              <a:rPr lang="zh-CN" altLang="en-US" sz="2000" b="1" dirty="0">
                <a:solidFill>
                  <a:schemeClr val="tx1"/>
                </a:solidFill>
                <a:latin typeface="宋体" panose="02010600030101010101" pitchFamily="2" charset="-122"/>
                <a:ea typeface="宋体" panose="02010600030101010101" pitchFamily="2" charset="-122"/>
              </a:rPr>
              <a:t>基本思想为</a:t>
            </a:r>
            <a:r>
              <a:rPr lang="zh-CN" altLang="en-US" sz="2000" b="1" dirty="0">
                <a:solidFill>
                  <a:schemeClr val="accent2"/>
                </a:solidFill>
                <a:latin typeface="宋体" panose="02010600030101010101" pitchFamily="2" charset="-122"/>
                <a:ea typeface="宋体" panose="02010600030101010101" pitchFamily="2" charset="-122"/>
              </a:rPr>
              <a:t>根据词项来预测上下文信息</a:t>
            </a:r>
            <a:endParaRPr lang="en-US" altLang="zh-CN" sz="2000" b="1" dirty="0">
              <a:solidFill>
                <a:schemeClr val="accent2"/>
              </a:solidFill>
              <a:latin typeface="宋体" panose="02010600030101010101" pitchFamily="2" charset="-122"/>
              <a:ea typeface="宋体" panose="02010600030101010101" pitchFamily="2" charset="-122"/>
            </a:endParaRPr>
          </a:p>
          <a:p>
            <a:pPr lvl="1" eaLnBrk="1" hangingPunct="1">
              <a:buClr>
                <a:srgbClr val="437085"/>
              </a:buClr>
              <a:buFont typeface="Wingdings" panose="05000000000000000000" pitchFamily="2" charset="2"/>
              <a:buChar char=""/>
              <a:defRPr/>
            </a:pPr>
            <a:r>
              <a:rPr lang="zh-CN" altLang="en-US" sz="2000" b="1" dirty="0">
                <a:solidFill>
                  <a:schemeClr val="tx1"/>
                </a:solidFill>
                <a:latin typeface="宋体" panose="02010600030101010101" pitchFamily="2" charset="-122"/>
                <a:ea typeface="宋体" panose="02010600030101010101" pitchFamily="2" charset="-122"/>
              </a:rPr>
              <a:t>三层网络结构</a:t>
            </a:r>
            <a:endParaRPr lang="en-US" altLang="zh-CN" sz="2000" b="1" dirty="0">
              <a:solidFill>
                <a:schemeClr val="tx1"/>
              </a:solidFill>
              <a:latin typeface="宋体" panose="02010600030101010101" pitchFamily="2" charset="-122"/>
              <a:ea typeface="宋体" panose="02010600030101010101" pitchFamily="2" charset="-122"/>
            </a:endParaRPr>
          </a:p>
          <a:p>
            <a:pPr lvl="2" eaLnBrk="1" hangingPunct="1">
              <a:buClr>
                <a:srgbClr val="437085"/>
              </a:buClr>
              <a:buFont typeface="Wingdings" panose="05000000000000000000" pitchFamily="2" charset="2"/>
              <a:buChar char=""/>
              <a:defRPr/>
            </a:pPr>
            <a:r>
              <a:rPr lang="zh-CN" altLang="en-US" sz="1600" b="1" dirty="0">
                <a:solidFill>
                  <a:schemeClr val="tx1"/>
                </a:solidFill>
                <a:latin typeface="宋体" panose="02010600030101010101" pitchFamily="2" charset="-122"/>
                <a:ea typeface="宋体" panose="02010600030101010101" pitchFamily="2" charset="-122"/>
              </a:rPr>
              <a:t>输入层（</a:t>
            </a:r>
            <a:r>
              <a:rPr lang="en-US" altLang="zh-CN" sz="1600" b="1" dirty="0">
                <a:solidFill>
                  <a:schemeClr val="tx1"/>
                </a:solidFill>
                <a:latin typeface="宋体" panose="02010600030101010101" pitchFamily="2" charset="-122"/>
                <a:ea typeface="宋体" panose="02010600030101010101" pitchFamily="2" charset="-122"/>
              </a:rPr>
              <a:t>Input</a:t>
            </a:r>
            <a:r>
              <a:rPr lang="zh-CN" altLang="en-US" sz="1600" b="1" dirty="0">
                <a:solidFill>
                  <a:schemeClr val="tx1"/>
                </a:solidFill>
                <a:latin typeface="宋体" panose="02010600030101010101" pitchFamily="2" charset="-122"/>
                <a:ea typeface="宋体" panose="02010600030101010101" pitchFamily="2" charset="-122"/>
              </a:rPr>
              <a:t>）：词项的信息</a:t>
            </a:r>
            <a:endParaRPr lang="en-US" altLang="zh-CN" sz="1600" b="1" dirty="0">
              <a:solidFill>
                <a:schemeClr val="tx1"/>
              </a:solidFill>
              <a:latin typeface="宋体" panose="02010600030101010101" pitchFamily="2" charset="-122"/>
              <a:ea typeface="宋体" panose="02010600030101010101" pitchFamily="2" charset="-122"/>
            </a:endParaRPr>
          </a:p>
          <a:p>
            <a:pPr lvl="2" eaLnBrk="1" hangingPunct="1">
              <a:buClr>
                <a:srgbClr val="437085"/>
              </a:buClr>
              <a:buFont typeface="Wingdings" panose="05000000000000000000" pitchFamily="2" charset="2"/>
              <a:buChar char=""/>
              <a:defRPr/>
            </a:pPr>
            <a:r>
              <a:rPr lang="zh-CN" altLang="en-US" sz="1600" b="1" dirty="0">
                <a:solidFill>
                  <a:schemeClr val="tx1"/>
                </a:solidFill>
                <a:latin typeface="宋体" panose="02010600030101010101" pitchFamily="2" charset="-122"/>
                <a:ea typeface="宋体" panose="02010600030101010101" pitchFamily="2" charset="-122"/>
              </a:rPr>
              <a:t>投影层（</a:t>
            </a:r>
            <a:r>
              <a:rPr lang="en-US" altLang="zh-CN" sz="1600" b="1" dirty="0">
                <a:solidFill>
                  <a:schemeClr val="tx1"/>
                </a:solidFill>
                <a:latin typeface="宋体" panose="02010600030101010101" pitchFamily="2" charset="-122"/>
                <a:ea typeface="宋体" panose="02010600030101010101" pitchFamily="2" charset="-122"/>
              </a:rPr>
              <a:t>Projection</a:t>
            </a:r>
            <a:r>
              <a:rPr lang="zh-CN" altLang="en-US" sz="1600" b="1" dirty="0">
                <a:solidFill>
                  <a:schemeClr val="tx1"/>
                </a:solidFill>
                <a:latin typeface="宋体" panose="02010600030101010101" pitchFamily="2" charset="-122"/>
                <a:ea typeface="宋体" panose="02010600030101010101" pitchFamily="2" charset="-122"/>
              </a:rPr>
              <a:t>）：恒等变换</a:t>
            </a:r>
            <a:endParaRPr lang="en-US" altLang="zh-CN" sz="1600" b="1" dirty="0">
              <a:solidFill>
                <a:schemeClr val="tx1"/>
              </a:solidFill>
              <a:latin typeface="宋体" panose="02010600030101010101" pitchFamily="2" charset="-122"/>
              <a:ea typeface="宋体" panose="02010600030101010101" pitchFamily="2" charset="-122"/>
            </a:endParaRPr>
          </a:p>
          <a:p>
            <a:pPr lvl="2" eaLnBrk="1" hangingPunct="1">
              <a:buClr>
                <a:srgbClr val="437085"/>
              </a:buClr>
              <a:buFont typeface="Wingdings" panose="05000000000000000000" pitchFamily="2" charset="2"/>
              <a:buChar char=""/>
              <a:defRPr/>
            </a:pPr>
            <a:r>
              <a:rPr lang="zh-CN" altLang="en-US" sz="1600" b="1" dirty="0">
                <a:solidFill>
                  <a:schemeClr val="tx1"/>
                </a:solidFill>
                <a:latin typeface="宋体" panose="02010600030101010101" pitchFamily="2" charset="-122"/>
                <a:ea typeface="宋体" panose="02010600030101010101" pitchFamily="2" charset="-122"/>
              </a:rPr>
              <a:t>输出层（</a:t>
            </a:r>
            <a:r>
              <a:rPr lang="en-US" altLang="zh-CN" sz="1600" b="1" dirty="0">
                <a:solidFill>
                  <a:schemeClr val="tx1"/>
                </a:solidFill>
                <a:latin typeface="宋体" panose="02010600030101010101" pitchFamily="2" charset="-122"/>
                <a:ea typeface="宋体" panose="02010600030101010101" pitchFamily="2" charset="-122"/>
              </a:rPr>
              <a:t>Output</a:t>
            </a:r>
            <a:r>
              <a:rPr lang="zh-CN" altLang="en-US" sz="1600" b="1" dirty="0">
                <a:solidFill>
                  <a:schemeClr val="tx1"/>
                </a:solidFill>
                <a:latin typeface="宋体" panose="02010600030101010101" pitchFamily="2" charset="-122"/>
                <a:ea typeface="宋体" panose="02010600030101010101" pitchFamily="2" charset="-122"/>
              </a:rPr>
              <a:t>）：预测词项的上下文信息</a:t>
            </a:r>
            <a:endParaRPr lang="en-US" altLang="zh-CN" b="1" dirty="0">
              <a:solidFill>
                <a:schemeClr val="tx1"/>
              </a:solidFill>
              <a:latin typeface="宋体" panose="02010600030101010101" pitchFamily="2" charset="-122"/>
              <a:ea typeface="宋体" panose="02010600030101010101" pitchFamily="2" charset="-122"/>
            </a:endParaRPr>
          </a:p>
          <a:p>
            <a:pPr lvl="1" eaLnBrk="1" hangingPunct="1">
              <a:buClr>
                <a:srgbClr val="437085"/>
              </a:buClr>
              <a:buFont typeface="Wingdings" panose="05000000000000000000" pitchFamily="2" charset="2"/>
              <a:buChar char=""/>
              <a:defRPr/>
            </a:pPr>
            <a:r>
              <a:rPr lang="zh-CN" altLang="en-US" sz="2000" b="1" dirty="0">
                <a:solidFill>
                  <a:schemeClr val="tx1"/>
                </a:solidFill>
                <a:latin typeface="宋体" panose="02010600030101010101" pitchFamily="2" charset="-122"/>
                <a:ea typeface="宋体" panose="02010600030101010101" pitchFamily="2" charset="-122"/>
              </a:rPr>
              <a:t>目标函数</a:t>
            </a:r>
            <a:endParaRPr lang="en-US" altLang="zh-CN" sz="2000" b="1" dirty="0">
              <a:solidFill>
                <a:schemeClr val="tx1"/>
              </a:solidFill>
              <a:latin typeface="宋体" panose="02010600030101010101" pitchFamily="2" charset="-122"/>
              <a:ea typeface="宋体" panose="02010600030101010101" pitchFamily="2" charset="-122"/>
            </a:endParaRPr>
          </a:p>
          <a:p>
            <a:pPr marL="457200" lvl="1" indent="0" eaLnBrk="1" hangingPunct="1">
              <a:buClr>
                <a:srgbClr val="437085"/>
              </a:buClr>
              <a:defRPr/>
            </a:pPr>
            <a:endParaRPr lang="en-US" altLang="zh-CN" sz="2000" b="1" dirty="0">
              <a:solidFill>
                <a:schemeClr val="tx1"/>
              </a:solidFill>
              <a:latin typeface="宋体" panose="02010600030101010101" pitchFamily="2" charset="-122"/>
              <a:ea typeface="宋体" panose="02010600030101010101" pitchFamily="2" charset="-122"/>
            </a:endParaRPr>
          </a:p>
          <a:p>
            <a:pPr lvl="1" eaLnBrk="1" hangingPunct="1">
              <a:buClr>
                <a:srgbClr val="437085"/>
              </a:buClr>
              <a:buFont typeface="Wingdings" panose="05000000000000000000" pitchFamily="2" charset="2"/>
              <a:buChar char=""/>
              <a:defRPr/>
            </a:pPr>
            <a:r>
              <a:rPr lang="zh-CN" altLang="en-US" sz="2000" b="1" dirty="0">
                <a:solidFill>
                  <a:schemeClr val="tx1"/>
                </a:solidFill>
                <a:latin typeface="宋体" panose="02010600030101010101" pitchFamily="2" charset="-122"/>
                <a:ea typeface="宋体" panose="02010600030101010101" pitchFamily="2" charset="-122"/>
              </a:rPr>
              <a:t>训练算法</a:t>
            </a:r>
            <a:endParaRPr lang="en-US" altLang="zh-CN" sz="2000" b="1" dirty="0">
              <a:solidFill>
                <a:schemeClr val="tx1"/>
              </a:solidFill>
              <a:latin typeface="宋体" panose="02010600030101010101" pitchFamily="2" charset="-122"/>
              <a:ea typeface="宋体" panose="02010600030101010101" pitchFamily="2" charset="-122"/>
            </a:endParaRPr>
          </a:p>
          <a:p>
            <a:pPr lvl="2" eaLnBrk="1" hangingPunct="1">
              <a:buClr>
                <a:srgbClr val="437085"/>
              </a:buClr>
              <a:buFont typeface="Wingdings" panose="05000000000000000000" pitchFamily="2" charset="2"/>
              <a:buChar char=""/>
              <a:defRPr/>
            </a:pPr>
            <a:r>
              <a:rPr lang="zh-CN" altLang="en-US" sz="1600" b="1" dirty="0">
                <a:solidFill>
                  <a:schemeClr val="tx1"/>
                </a:solidFill>
                <a:latin typeface="宋体" panose="02010600030101010101" pitchFamily="2" charset="-122"/>
                <a:ea typeface="宋体" panose="02010600030101010101" pitchFamily="2" charset="-122"/>
              </a:rPr>
              <a:t>梯度下降法</a:t>
            </a:r>
            <a:endParaRPr lang="en-US" altLang="zh-CN" sz="1600" b="1" dirty="0">
              <a:solidFill>
                <a:schemeClr val="tx1"/>
              </a:solidFill>
              <a:latin typeface="宋体" panose="02010600030101010101" pitchFamily="2" charset="-122"/>
              <a:ea typeface="宋体" panose="02010600030101010101" pitchFamily="2" charset="-122"/>
            </a:endParaRPr>
          </a:p>
          <a:p>
            <a:pPr marL="457200" lvl="1" indent="0" eaLnBrk="1" hangingPunct="1">
              <a:buClr>
                <a:srgbClr val="437085"/>
              </a:buClr>
              <a:defRPr/>
            </a:pPr>
            <a:endParaRPr lang="en-US" altLang="zh-CN" sz="2000" b="1" dirty="0">
              <a:solidFill>
                <a:schemeClr val="tx1"/>
              </a:solidFill>
              <a:latin typeface="宋体" panose="02010600030101010101" pitchFamily="2" charset="-122"/>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b="1" dirty="0">
              <a:solidFill>
                <a:schemeClr val="tx1"/>
              </a:solidFill>
              <a:latin typeface="宋体" panose="02010600030101010101" pitchFamily="2" charset="-122"/>
              <a:ea typeface="宋体" panose="02010600030101010101" pitchFamily="2" charset="-122"/>
            </a:endParaRPr>
          </a:p>
        </p:txBody>
      </p:sp>
      <p:pic>
        <p:nvPicPr>
          <p:cNvPr id="10" name="图片 6">
            <a:extLst>
              <a:ext uri="{FF2B5EF4-FFF2-40B4-BE49-F238E27FC236}">
                <a16:creationId xmlns:a16="http://schemas.microsoft.com/office/drawing/2014/main" id="{F8624945-1594-4A6D-899B-5FA5B80AD8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4314825"/>
            <a:ext cx="33051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2">
            <a:extLst>
              <a:ext uri="{FF2B5EF4-FFF2-40B4-BE49-F238E27FC236}">
                <a16:creationId xmlns:a16="http://schemas.microsoft.com/office/drawing/2014/main" id="{9B1C4338-AF00-467F-8944-56F2295C751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2306638"/>
            <a:ext cx="367665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659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Calibri" charset="0"/>
              <a:ea typeface="黑体" pitchFamily="49" charset="-122"/>
            </a:endParaRPr>
          </a:p>
        </p:txBody>
      </p:sp>
      <p:sp>
        <p:nvSpPr>
          <p:cNvPr id="84996" name="Text Box 3"/>
          <p:cNvSpPr txBox="1">
            <a:spLocks noChangeArrowheads="1"/>
          </p:cNvSpPr>
          <p:nvPr/>
        </p:nvSpPr>
        <p:spPr bwMode="auto">
          <a:xfrm>
            <a:off x="214282" y="1428736"/>
            <a:ext cx="8643998" cy="542926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标题 7"/>
          <p:cNvSpPr>
            <a:spLocks noGrp="1"/>
          </p:cNvSpPr>
          <p:nvPr>
            <p:ph type="title"/>
          </p:nvPr>
        </p:nvSpPr>
        <p:spPr>
          <a:xfrm>
            <a:off x="467544" y="188640"/>
            <a:ext cx="8229600" cy="1143000"/>
          </a:xfrm>
        </p:spPr>
        <p:txBody>
          <a:bodyPr/>
          <a:lstStyle/>
          <a:p>
            <a:r>
              <a:rPr lang="zh-CN" altLang="en-US" b="1" dirty="0"/>
              <a:t>上一讲回顾（待）</a:t>
            </a: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a:t>
            </a:fld>
            <a:endParaRPr lang="en-US"/>
          </a:p>
        </p:txBody>
      </p:sp>
    </p:spTree>
    <p:extLst>
      <p:ext uri="{BB962C8B-B14F-4D97-AF65-F5344CB8AC3E}">
        <p14:creationId xmlns:p14="http://schemas.microsoft.com/office/powerpoint/2010/main" val="2915880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3F987C4-BDF0-48CF-99EA-D3F7DCF9C5AE}"/>
              </a:ext>
            </a:extLst>
          </p:cNvPr>
          <p:cNvSpPr>
            <a:spLocks noGrp="1"/>
          </p:cNvSpPr>
          <p:nvPr>
            <p:ph type="sldNum" sz="quarter" idx="12"/>
          </p:nvPr>
        </p:nvSpPr>
        <p:spPr/>
        <p:txBody>
          <a:bodyPr/>
          <a:lstStyle/>
          <a:p>
            <a:pPr>
              <a:defRPr/>
            </a:pPr>
            <a:fld id="{DB3EC566-48E6-4552-87D6-CB322A8F1925}" type="slidenum">
              <a:rPr lang="en-US" smtClean="0"/>
              <a:pPr>
                <a:defRPr/>
              </a:pPr>
              <a:t>40</a:t>
            </a:fld>
            <a:endParaRPr lang="en-US"/>
          </a:p>
        </p:txBody>
      </p:sp>
      <p:sp>
        <p:nvSpPr>
          <p:cNvPr id="7" name="Text Box 1">
            <a:extLst>
              <a:ext uri="{FF2B5EF4-FFF2-40B4-BE49-F238E27FC236}">
                <a16:creationId xmlns:a16="http://schemas.microsoft.com/office/drawing/2014/main" id="{3509AD85-327F-4AC6-AAC1-E99D28AD0784}"/>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a:ea typeface="黑体" panose="02010609060101010101" pitchFamily="49" charset="-122"/>
              </a:rPr>
              <a:t>Para2Vec</a:t>
            </a:r>
            <a:endParaRPr lang="zh-CN" altLang="zh-CN" sz="4000">
              <a:ea typeface="黑体" panose="02010609060101010101" pitchFamily="49" charset="-122"/>
            </a:endParaRPr>
          </a:p>
        </p:txBody>
      </p:sp>
      <p:sp>
        <p:nvSpPr>
          <p:cNvPr id="8" name="Text Box 2">
            <a:extLst>
              <a:ext uri="{FF2B5EF4-FFF2-40B4-BE49-F238E27FC236}">
                <a16:creationId xmlns:a16="http://schemas.microsoft.com/office/drawing/2014/main" id="{618FC41B-4C84-4CB5-A0A1-DDFC0AB7D0E7}"/>
              </a:ext>
            </a:extLst>
          </p:cNvPr>
          <p:cNvSpPr txBox="1">
            <a:spLocks noChangeArrowheads="1"/>
          </p:cNvSpPr>
          <p:nvPr/>
        </p:nvSpPr>
        <p:spPr bwMode="auto">
          <a:xfrm>
            <a:off x="457200" y="1600200"/>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pPr>
            <a:r>
              <a:rPr lang="zh-CN" altLang="en-US" sz="2400">
                <a:ea typeface="宋体" panose="02010600030101010101" pitchFamily="2" charset="-122"/>
              </a:rPr>
              <a:t>用于训练句向量的模型</a:t>
            </a:r>
            <a:r>
              <a:rPr lang="en-US" altLang="zh-CN" sz="2400">
                <a:ea typeface="宋体" panose="02010600030101010101" pitchFamily="2" charset="-122"/>
              </a:rPr>
              <a:t>[Le etc., ICML 2014]</a:t>
            </a:r>
          </a:p>
          <a:p>
            <a:pPr eaLnBrk="1" hangingPunct="1">
              <a:spcBef>
                <a:spcPts val="600"/>
              </a:spcBef>
              <a:buClr>
                <a:srgbClr val="437085"/>
              </a:buClr>
              <a:buFont typeface="Wingdings" panose="05000000000000000000" pitchFamily="2" charset="2"/>
              <a:buChar char=""/>
            </a:pPr>
            <a:endParaRPr lang="en-US" altLang="zh-CN" sz="2400">
              <a:ea typeface="宋体" panose="02010600030101010101" pitchFamily="2" charset="-122"/>
            </a:endParaRPr>
          </a:p>
          <a:p>
            <a:pPr eaLnBrk="1" hangingPunct="1">
              <a:spcBef>
                <a:spcPts val="600"/>
              </a:spcBef>
              <a:buClr>
                <a:srgbClr val="437085"/>
              </a:buClr>
              <a:buFont typeface="Wingdings" panose="05000000000000000000" pitchFamily="2" charset="2"/>
              <a:buChar char=""/>
            </a:pPr>
            <a:r>
              <a:rPr lang="zh-CN" altLang="en-US" sz="2400">
                <a:ea typeface="宋体" panose="02010600030101010101" pitchFamily="2" charset="-122"/>
              </a:rPr>
              <a:t>基本思想与</a:t>
            </a:r>
            <a:r>
              <a:rPr lang="en-US" altLang="zh-CN" sz="2400">
                <a:ea typeface="宋体" panose="02010600030101010101" pitchFamily="2" charset="-122"/>
              </a:rPr>
              <a:t>Word2Vec</a:t>
            </a:r>
            <a:r>
              <a:rPr lang="zh-CN" altLang="en-US" sz="2400">
                <a:ea typeface="宋体" panose="02010600030101010101" pitchFamily="2" charset="-122"/>
              </a:rPr>
              <a:t>相同，</a:t>
            </a:r>
            <a:r>
              <a:rPr lang="en-US" altLang="zh-CN" sz="2400">
                <a:ea typeface="宋体" panose="02010600030101010101" pitchFamily="2" charset="-122"/>
              </a:rPr>
              <a:t>Para2Vec</a:t>
            </a:r>
            <a:r>
              <a:rPr lang="zh-CN" altLang="en-US" sz="2400">
                <a:ea typeface="宋体" panose="02010600030101010101" pitchFamily="2" charset="-122"/>
              </a:rPr>
              <a:t>利用特殊词项</a:t>
            </a:r>
            <a:r>
              <a:rPr lang="en-US" altLang="zh-CN" sz="2400">
                <a:ea typeface="宋体" panose="02010600030101010101" pitchFamily="2" charset="-122"/>
              </a:rPr>
              <a:t>Paragraph id</a:t>
            </a:r>
            <a:r>
              <a:rPr lang="zh-CN" altLang="en-US" sz="2400">
                <a:ea typeface="宋体" panose="02010600030101010101" pitchFamily="2" charset="-122"/>
              </a:rPr>
              <a:t>标记每一篇文档，训练词向量时，</a:t>
            </a:r>
            <a:r>
              <a:rPr lang="en-US" altLang="zh-CN" sz="2400">
                <a:ea typeface="宋体" panose="02010600030101010101" pitchFamily="2" charset="-122"/>
              </a:rPr>
              <a:t>Paragraph id</a:t>
            </a:r>
            <a:r>
              <a:rPr lang="zh-CN" altLang="en-US" sz="2400">
                <a:ea typeface="宋体" panose="02010600030101010101" pitchFamily="2" charset="-122"/>
              </a:rPr>
              <a:t>作为该文档中每一个词的上下文的一部分参与词向量的训练，最后</a:t>
            </a:r>
            <a:r>
              <a:rPr lang="en-US" altLang="zh-CN" sz="2400">
                <a:ea typeface="宋体" panose="02010600030101010101" pitchFamily="2" charset="-122"/>
              </a:rPr>
              <a:t>Paragraph id</a:t>
            </a:r>
            <a:r>
              <a:rPr lang="zh-CN" altLang="en-US" sz="2400">
                <a:ea typeface="宋体" panose="02010600030101010101" pitchFamily="2" charset="-122"/>
              </a:rPr>
              <a:t>的向量用于表示整个文档。</a:t>
            </a:r>
            <a:endParaRPr lang="en-US" altLang="zh-CN" sz="2400">
              <a:ea typeface="宋体" panose="02010600030101010101" pitchFamily="2" charset="-122"/>
            </a:endParaRPr>
          </a:p>
          <a:p>
            <a:pPr eaLnBrk="1" hangingPunct="1">
              <a:spcBef>
                <a:spcPts val="600"/>
              </a:spcBef>
              <a:buClr>
                <a:srgbClr val="437085"/>
              </a:buClr>
              <a:buFont typeface="Wingdings" panose="05000000000000000000" pitchFamily="2" charset="2"/>
              <a:buChar char=""/>
            </a:pPr>
            <a:endParaRPr lang="en-US" altLang="zh-CN" sz="2400">
              <a:ea typeface="宋体" panose="02010600030101010101" pitchFamily="2" charset="-122"/>
            </a:endParaRPr>
          </a:p>
        </p:txBody>
      </p:sp>
    </p:spTree>
    <p:extLst>
      <p:ext uri="{BB962C8B-B14F-4D97-AF65-F5344CB8AC3E}">
        <p14:creationId xmlns:p14="http://schemas.microsoft.com/office/powerpoint/2010/main" val="1240583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1160647-E951-4B3F-A125-048CDE98437A}"/>
              </a:ext>
            </a:extLst>
          </p:cNvPr>
          <p:cNvSpPr>
            <a:spLocks noGrp="1"/>
          </p:cNvSpPr>
          <p:nvPr>
            <p:ph type="sldNum" sz="quarter" idx="12"/>
          </p:nvPr>
        </p:nvSpPr>
        <p:spPr/>
        <p:txBody>
          <a:bodyPr/>
          <a:lstStyle/>
          <a:p>
            <a:pPr>
              <a:defRPr/>
            </a:pPr>
            <a:fld id="{DB3EC566-48E6-4552-87D6-CB322A8F1925}" type="slidenum">
              <a:rPr lang="en-US" smtClean="0"/>
              <a:pPr>
                <a:defRPr/>
              </a:pPr>
              <a:t>41</a:t>
            </a:fld>
            <a:endParaRPr lang="en-US"/>
          </a:p>
        </p:txBody>
      </p:sp>
      <p:sp>
        <p:nvSpPr>
          <p:cNvPr id="5" name="Text Box 1">
            <a:extLst>
              <a:ext uri="{FF2B5EF4-FFF2-40B4-BE49-F238E27FC236}">
                <a16:creationId xmlns:a16="http://schemas.microsoft.com/office/drawing/2014/main" id="{B822E555-A123-4C05-9A91-E36DA1B3CC5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zh-CN" altLang="en-US" sz="4000" dirty="0">
                <a:ea typeface="黑体" panose="02010609060101010101" pitchFamily="49" charset="-122"/>
              </a:rPr>
              <a:t>词嵌入</a:t>
            </a:r>
            <a:endParaRPr lang="zh-CN" altLang="zh-CN" sz="4000" dirty="0">
              <a:ea typeface="黑体" panose="02010609060101010101" pitchFamily="49" charset="-122"/>
            </a:endParaRPr>
          </a:p>
        </p:txBody>
      </p:sp>
      <p:sp>
        <p:nvSpPr>
          <p:cNvPr id="6" name="Text Box 2">
            <a:extLst>
              <a:ext uri="{FF2B5EF4-FFF2-40B4-BE49-F238E27FC236}">
                <a16:creationId xmlns:a16="http://schemas.microsoft.com/office/drawing/2014/main" id="{D3DD3C83-67A1-4C00-B709-4D3FA3A81037}"/>
              </a:ext>
            </a:extLst>
          </p:cNvPr>
          <p:cNvSpPr txBox="1">
            <a:spLocks noChangeArrowheads="1"/>
          </p:cNvSpPr>
          <p:nvPr/>
        </p:nvSpPr>
        <p:spPr bwMode="auto">
          <a:xfrm>
            <a:off x="457200" y="1600200"/>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pPr>
            <a:r>
              <a:rPr lang="zh-CN" altLang="en-US" sz="2400" dirty="0">
                <a:ea typeface="宋体" panose="02010600030101010101" pitchFamily="2" charset="-122"/>
              </a:rPr>
              <a:t>词</a:t>
            </a:r>
            <a:r>
              <a:rPr lang="en-US" altLang="zh-CN" sz="2400" dirty="0">
                <a:ea typeface="宋体" panose="02010600030101010101" pitchFamily="2" charset="-122"/>
              </a:rPr>
              <a:t>/</a:t>
            </a:r>
            <a:r>
              <a:rPr lang="zh-CN" altLang="en-US" sz="2400" dirty="0">
                <a:ea typeface="宋体" panose="02010600030101010101" pitchFamily="2" charset="-122"/>
              </a:rPr>
              <a:t>句嵌入的生成</a:t>
            </a:r>
            <a:endParaRPr lang="en-US" altLang="zh-CN" sz="2400" dirty="0">
              <a:ea typeface="宋体" panose="02010600030101010101" pitchFamily="2" charset="-122"/>
            </a:endParaRPr>
          </a:p>
          <a:p>
            <a:pPr lvl="1" eaLnBrk="1" hangingPunct="1">
              <a:buClr>
                <a:srgbClr val="437085"/>
              </a:buClr>
              <a:buFont typeface="Wingdings" panose="05000000000000000000" pitchFamily="2" charset="2"/>
              <a:buChar char=""/>
            </a:pPr>
            <a:r>
              <a:rPr lang="zh-CN" altLang="en-US" sz="2000" dirty="0">
                <a:ea typeface="宋体" panose="02010600030101010101" pitchFamily="2" charset="-122"/>
              </a:rPr>
              <a:t>初始时模型为每一个词项分配一个随机参数向量，然后利用随机梯度下降法对</a:t>
            </a:r>
            <a:r>
              <a:rPr lang="en-US" altLang="zh-CN" sz="2000" dirty="0">
                <a:ea typeface="宋体" panose="02010600030101010101" pitchFamily="2" charset="-122"/>
              </a:rPr>
              <a:t>CBOW</a:t>
            </a:r>
            <a:r>
              <a:rPr lang="zh-CN" altLang="en-US" sz="2000" dirty="0">
                <a:ea typeface="宋体" panose="02010600030101010101" pitchFamily="2" charset="-122"/>
              </a:rPr>
              <a:t>或</a:t>
            </a:r>
            <a:r>
              <a:rPr lang="en-US" altLang="zh-CN" sz="2000" dirty="0">
                <a:ea typeface="宋体" panose="02010600030101010101" pitchFamily="2" charset="-122"/>
              </a:rPr>
              <a:t>Skip-Gram</a:t>
            </a:r>
            <a:r>
              <a:rPr lang="zh-CN" altLang="en-US" sz="2000" dirty="0">
                <a:ea typeface="宋体" panose="02010600030101010101" pitchFamily="2" charset="-122"/>
              </a:rPr>
              <a:t>模型的目标函数进行优化，不断地对每一个词项的参数向量进行调整，模型训练结束时最终的参数向量即作为词项的嵌入（</a:t>
            </a:r>
            <a:r>
              <a:rPr lang="en-US" altLang="zh-CN" sz="2000" dirty="0">
                <a:ea typeface="宋体" panose="02010600030101010101" pitchFamily="2" charset="-122"/>
              </a:rPr>
              <a:t>Word Embedding</a:t>
            </a:r>
            <a:r>
              <a:rPr lang="zh-CN" altLang="en-US" sz="2000" dirty="0">
                <a:ea typeface="宋体" panose="02010600030101010101" pitchFamily="2" charset="-122"/>
              </a:rPr>
              <a:t>）。</a:t>
            </a:r>
            <a:endParaRPr lang="en-US" altLang="zh-CN" dirty="0">
              <a:solidFill>
                <a:srgbClr val="FF0000"/>
              </a:solidFill>
              <a:ea typeface="宋体" panose="02010600030101010101" pitchFamily="2" charset="-122"/>
            </a:endParaRPr>
          </a:p>
          <a:p>
            <a:pPr eaLnBrk="1" hangingPunct="1">
              <a:spcBef>
                <a:spcPts val="600"/>
              </a:spcBef>
              <a:buClr>
                <a:srgbClr val="437085"/>
              </a:buClr>
              <a:buFont typeface="Wingdings" panose="05000000000000000000" pitchFamily="2" charset="2"/>
              <a:buChar char=""/>
            </a:pPr>
            <a:r>
              <a:rPr lang="zh-CN" altLang="en-US" sz="2400" dirty="0">
                <a:ea typeface="宋体" panose="02010600030101010101" pitchFamily="2" charset="-122"/>
              </a:rPr>
              <a:t>重要特性</a:t>
            </a:r>
            <a:endParaRPr lang="en-US" altLang="zh-CN" sz="2400" dirty="0">
              <a:ea typeface="宋体" panose="02010600030101010101" pitchFamily="2" charset="-122"/>
            </a:endParaRPr>
          </a:p>
          <a:p>
            <a:pPr lvl="1" eaLnBrk="1" hangingPunct="1">
              <a:buClr>
                <a:srgbClr val="437085"/>
              </a:buClr>
              <a:buFont typeface="Wingdings" panose="05000000000000000000" pitchFamily="2" charset="2"/>
              <a:buChar char=""/>
            </a:pPr>
            <a:r>
              <a:rPr lang="zh-CN" altLang="en-US" sz="2000" dirty="0">
                <a:ea typeface="宋体" panose="02010600030101010101" pitchFamily="2" charset="-122"/>
              </a:rPr>
              <a:t>度量词项间的相似性</a:t>
            </a:r>
            <a:endParaRPr lang="en-US" altLang="zh-CN" sz="2000" dirty="0">
              <a:ea typeface="宋体" panose="02010600030101010101" pitchFamily="2" charset="-122"/>
            </a:endParaRPr>
          </a:p>
          <a:p>
            <a:pPr lvl="2" eaLnBrk="1" hangingPunct="1">
              <a:buClr>
                <a:srgbClr val="437085"/>
              </a:buClr>
              <a:buFont typeface="Wingdings" panose="05000000000000000000" pitchFamily="2" charset="2"/>
              <a:buChar char=""/>
            </a:pPr>
            <a:r>
              <a:rPr lang="en-US" altLang="zh-CN" sz="1600" dirty="0" err="1">
                <a:ea typeface="宋体" panose="02010600030101010101" pitchFamily="2" charset="-122"/>
              </a:rPr>
              <a:t>Summer~Winter</a:t>
            </a:r>
            <a:r>
              <a:rPr lang="zh-CN" altLang="en-US" sz="1600" dirty="0">
                <a:ea typeface="宋体" panose="02010600030101010101" pitchFamily="2" charset="-122"/>
              </a:rPr>
              <a:t>，</a:t>
            </a:r>
            <a:r>
              <a:rPr lang="en-US" altLang="zh-CN" sz="1600" dirty="0" err="1">
                <a:ea typeface="宋体" panose="02010600030101010101" pitchFamily="2" charset="-122"/>
              </a:rPr>
              <a:t>Strong~Powerful</a:t>
            </a:r>
            <a:r>
              <a:rPr lang="zh-CN" altLang="en-US" sz="1600" dirty="0">
                <a:ea typeface="宋体" panose="02010600030101010101" pitchFamily="2" charset="-122"/>
              </a:rPr>
              <a:t>，</a:t>
            </a:r>
            <a:r>
              <a:rPr lang="en-US" altLang="zh-CN" sz="1600" dirty="0" err="1">
                <a:ea typeface="宋体" panose="02010600030101010101" pitchFamily="2" charset="-122"/>
              </a:rPr>
              <a:t>China~Taiwan</a:t>
            </a:r>
            <a:endParaRPr lang="en-US" altLang="zh-CN" sz="1600" dirty="0">
              <a:ea typeface="宋体" panose="02010600030101010101" pitchFamily="2" charset="-122"/>
            </a:endParaRPr>
          </a:p>
          <a:p>
            <a:pPr lvl="1" eaLnBrk="1" hangingPunct="1">
              <a:buClr>
                <a:srgbClr val="437085"/>
              </a:buClr>
              <a:buFont typeface="Wingdings" panose="05000000000000000000" pitchFamily="2" charset="2"/>
              <a:buChar char=""/>
            </a:pPr>
            <a:r>
              <a:rPr lang="zh-CN" altLang="en-US" sz="2000" dirty="0">
                <a:ea typeface="宋体" panose="02010600030101010101" pitchFamily="2" charset="-122"/>
              </a:rPr>
              <a:t>词嵌入在向量运算中保持语义关联</a:t>
            </a:r>
            <a:endParaRPr lang="en-US" altLang="zh-CN" sz="2000" dirty="0">
              <a:ea typeface="宋体" panose="02010600030101010101" pitchFamily="2" charset="-122"/>
            </a:endParaRPr>
          </a:p>
          <a:p>
            <a:pPr lvl="2" eaLnBrk="1" hangingPunct="1">
              <a:buClr>
                <a:srgbClr val="437085"/>
              </a:buClr>
              <a:buFont typeface="Wingdings" panose="05000000000000000000" pitchFamily="2" charset="2"/>
              <a:buChar char=""/>
            </a:pPr>
            <a:r>
              <a:rPr lang="en-US" altLang="zh-CN" sz="1600" dirty="0">
                <a:ea typeface="宋体" panose="02010600030101010101" pitchFamily="2" charset="-122"/>
              </a:rPr>
              <a:t> </a:t>
            </a:r>
          </a:p>
          <a:p>
            <a:pPr eaLnBrk="1" hangingPunct="1">
              <a:spcBef>
                <a:spcPts val="600"/>
              </a:spcBef>
              <a:buClr>
                <a:srgbClr val="437085"/>
              </a:buClr>
              <a:buFont typeface="Wingdings" panose="05000000000000000000" pitchFamily="2" charset="2"/>
              <a:buChar char=""/>
            </a:pPr>
            <a:r>
              <a:rPr lang="en-US" altLang="zh-CN" sz="2000" dirty="0">
                <a:ea typeface="宋体" panose="02010600030101010101" pitchFamily="2" charset="-122"/>
              </a:rPr>
              <a:t>Word2Vec/Para2Vec vs LDA</a:t>
            </a:r>
          </a:p>
          <a:p>
            <a:pPr lvl="1" eaLnBrk="1" hangingPunct="1">
              <a:buClr>
                <a:srgbClr val="437085"/>
              </a:buClr>
              <a:buFont typeface="Wingdings" panose="05000000000000000000" pitchFamily="2" charset="2"/>
              <a:buChar char=""/>
            </a:pPr>
            <a:r>
              <a:rPr lang="en-US" altLang="zh-CN" sz="1600" dirty="0">
                <a:ea typeface="宋体" panose="02010600030101010101" pitchFamily="2" charset="-122"/>
              </a:rPr>
              <a:t>Word2Vec/Para2Vec</a:t>
            </a:r>
            <a:r>
              <a:rPr lang="zh-CN" altLang="en-US" sz="1600" dirty="0">
                <a:ea typeface="宋体" panose="02010600030101010101" pitchFamily="2" charset="-122"/>
              </a:rPr>
              <a:t>训练时考虑了词项的上下文信息</a:t>
            </a:r>
            <a:endParaRPr lang="en-US" altLang="zh-CN" sz="1600" dirty="0">
              <a:ea typeface="宋体" panose="02010600030101010101" pitchFamily="2" charset="-122"/>
            </a:endParaRPr>
          </a:p>
          <a:p>
            <a:pPr lvl="1" eaLnBrk="1" hangingPunct="1">
              <a:buClr>
                <a:srgbClr val="437085"/>
              </a:buClr>
              <a:buFont typeface="Wingdings" panose="05000000000000000000" pitchFamily="2" charset="2"/>
              <a:buChar char=""/>
            </a:pPr>
            <a:r>
              <a:rPr lang="en-US" altLang="zh-CN" sz="1600" dirty="0">
                <a:ea typeface="宋体" panose="02010600030101010101" pitchFamily="2" charset="-122"/>
              </a:rPr>
              <a:t>LDA</a:t>
            </a:r>
            <a:r>
              <a:rPr lang="zh-CN" altLang="en-US" sz="1600" dirty="0">
                <a:ea typeface="宋体" panose="02010600030101010101" pitchFamily="2" charset="-122"/>
              </a:rPr>
              <a:t>训练时仅基于词项的统计信息</a:t>
            </a:r>
            <a:endParaRPr lang="en-US" altLang="zh-CN" sz="1600" dirty="0">
              <a:ea typeface="宋体" panose="02010600030101010101" pitchFamily="2" charset="-122"/>
            </a:endParaRPr>
          </a:p>
          <a:p>
            <a:pPr eaLnBrk="1" hangingPunct="1">
              <a:buClr>
                <a:srgbClr val="437085"/>
              </a:buClr>
              <a:buFont typeface="Wingdings" panose="05000000000000000000" pitchFamily="2" charset="2"/>
              <a:buChar char=""/>
            </a:pPr>
            <a:r>
              <a:rPr lang="en-US" altLang="zh-CN" sz="2000" dirty="0">
                <a:ea typeface="宋体" panose="02010600030101010101" pitchFamily="2" charset="-122"/>
              </a:rPr>
              <a:t>IR</a:t>
            </a:r>
            <a:r>
              <a:rPr lang="zh-CN" altLang="en-US" sz="2000" dirty="0">
                <a:ea typeface="宋体" panose="02010600030101010101" pitchFamily="2" charset="-122"/>
              </a:rPr>
              <a:t>中的应用：文档的相关性取决于文档上下文内容</a:t>
            </a:r>
            <a:endParaRPr lang="en-US" altLang="zh-CN" sz="2000" dirty="0">
              <a:ea typeface="宋体" panose="02010600030101010101" pitchFamily="2" charset="-122"/>
            </a:endParaRPr>
          </a:p>
          <a:p>
            <a:pPr eaLnBrk="1" hangingPunct="1">
              <a:spcBef>
                <a:spcPts val="600"/>
              </a:spcBef>
              <a:buClr>
                <a:srgbClr val="437085"/>
              </a:buClr>
              <a:buFont typeface="Wingdings" panose="05000000000000000000" pitchFamily="2" charset="2"/>
              <a:buChar char=""/>
            </a:pPr>
            <a:endParaRPr lang="en-US" altLang="zh-CN" sz="2400" dirty="0">
              <a:ea typeface="宋体" panose="02010600030101010101" pitchFamily="2" charset="-122"/>
            </a:endParaRPr>
          </a:p>
          <a:p>
            <a:pPr lvl="1" eaLnBrk="1" hangingPunct="1">
              <a:buClr>
                <a:srgbClr val="437085"/>
              </a:buClr>
              <a:buFont typeface="Wingdings" panose="05000000000000000000" pitchFamily="2" charset="2"/>
              <a:buChar char=""/>
            </a:pPr>
            <a:endParaRPr lang="en-US" altLang="zh-CN" sz="2000" dirty="0">
              <a:ea typeface="宋体" panose="02010600030101010101" pitchFamily="2" charset="-122"/>
            </a:endParaRPr>
          </a:p>
        </p:txBody>
      </p:sp>
      <p:pic>
        <p:nvPicPr>
          <p:cNvPr id="7" name="图片 2">
            <a:extLst>
              <a:ext uri="{FF2B5EF4-FFF2-40B4-BE49-F238E27FC236}">
                <a16:creationId xmlns:a16="http://schemas.microsoft.com/office/drawing/2014/main" id="{0A129DFB-EAD5-49BB-922D-0B492BFDD75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2275" y="4868863"/>
            <a:ext cx="2876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0512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词嵌入：总结</a:t>
            </a:r>
          </a:p>
        </p:txBody>
      </p:sp>
      <p:sp>
        <p:nvSpPr>
          <p:cNvPr id="3" name="Content Placeholder 2"/>
          <p:cNvSpPr>
            <a:spLocks noGrp="1"/>
          </p:cNvSpPr>
          <p:nvPr>
            <p:ph idx="1"/>
          </p:nvPr>
        </p:nvSpPr>
        <p:spPr/>
        <p:txBody>
          <a:bodyPr/>
          <a:lstStyle/>
          <a:p>
            <a:r>
              <a:rPr lang="zh-CN" altLang="en-US" dirty="0"/>
              <a:t>建立词的上下文网络模型，训练得到权重参数</a:t>
            </a:r>
            <a:endParaRPr lang="en-US" altLang="zh-CN" dirty="0"/>
          </a:p>
          <a:p>
            <a:r>
              <a:rPr lang="zh-CN" altLang="en-US" dirty="0"/>
              <a:t>权重参数向量即为所谓 词嵌入</a:t>
            </a:r>
            <a:endParaRPr lang="en-US" altLang="zh-CN" dirty="0"/>
          </a:p>
          <a:p>
            <a:pPr lvl="1"/>
            <a:r>
              <a:rPr lang="zh-CN" altLang="en-US" dirty="0"/>
              <a:t>向量的维度</a:t>
            </a:r>
            <a:r>
              <a:rPr lang="en-US" altLang="zh-CN" dirty="0"/>
              <a:t>k</a:t>
            </a:r>
            <a:r>
              <a:rPr lang="zh-CN" altLang="en-US" dirty="0"/>
              <a:t>：一个重要的参数</a:t>
            </a:r>
            <a:endParaRPr lang="en-US" altLang="zh-CN" dirty="0"/>
          </a:p>
          <a:p>
            <a:pPr lvl="1"/>
            <a:r>
              <a:rPr lang="zh-CN" altLang="en-US" dirty="0"/>
              <a:t>权重参数：表示每一维的重要性</a:t>
            </a:r>
            <a:endParaRPr lang="en-US" altLang="zh-CN" dirty="0"/>
          </a:p>
          <a:p>
            <a:r>
              <a:rPr lang="zh-CN" altLang="en-US" dirty="0"/>
              <a:t>语料中每一个单词最终由一个</a:t>
            </a:r>
            <a:r>
              <a:rPr lang="en-US" altLang="zh-CN" dirty="0"/>
              <a:t>k</a:t>
            </a:r>
            <a:r>
              <a:rPr lang="zh-CN" altLang="en-US" dirty="0"/>
              <a:t>维（语义）向量表示</a:t>
            </a:r>
          </a:p>
        </p:txBody>
      </p:sp>
      <p:sp>
        <p:nvSpPr>
          <p:cNvPr id="4" name="Slide Number Placeholder 3"/>
          <p:cNvSpPr>
            <a:spLocks noGrp="1"/>
          </p:cNvSpPr>
          <p:nvPr>
            <p:ph type="sldNum" sz="quarter" idx="12"/>
          </p:nvPr>
        </p:nvSpPr>
        <p:spPr/>
        <p:txBody>
          <a:bodyPr/>
          <a:lstStyle/>
          <a:p>
            <a:pPr>
              <a:defRPr/>
            </a:pPr>
            <a:fld id="{DB3EC566-48E6-4552-87D6-CB322A8F1925}" type="slidenum">
              <a:rPr lang="en-US" smtClean="0"/>
              <a:pPr>
                <a:defRPr/>
              </a:pPr>
              <a:t>42</a:t>
            </a:fld>
            <a:endParaRPr lang="en-US"/>
          </a:p>
        </p:txBody>
      </p:sp>
    </p:spTree>
    <p:extLst>
      <p:ext uri="{BB962C8B-B14F-4D97-AF65-F5344CB8AC3E}">
        <p14:creationId xmlns:p14="http://schemas.microsoft.com/office/powerpoint/2010/main" val="3229233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1160647-E951-4B3F-A125-048CDE98437A}"/>
              </a:ext>
            </a:extLst>
          </p:cNvPr>
          <p:cNvSpPr>
            <a:spLocks noGrp="1"/>
          </p:cNvSpPr>
          <p:nvPr>
            <p:ph type="sldNum" sz="quarter" idx="12"/>
          </p:nvPr>
        </p:nvSpPr>
        <p:spPr/>
        <p:txBody>
          <a:bodyPr/>
          <a:lstStyle/>
          <a:p>
            <a:pPr>
              <a:defRPr/>
            </a:pPr>
            <a:fld id="{DB3EC566-48E6-4552-87D6-CB322A8F1925}" type="slidenum">
              <a:rPr lang="en-US" smtClean="0"/>
              <a:pPr>
                <a:defRPr/>
              </a:pPr>
              <a:t>43</a:t>
            </a:fld>
            <a:endParaRPr lang="en-US"/>
          </a:p>
        </p:txBody>
      </p:sp>
      <p:sp>
        <p:nvSpPr>
          <p:cNvPr id="5" name="Text Box 1">
            <a:extLst>
              <a:ext uri="{FF2B5EF4-FFF2-40B4-BE49-F238E27FC236}">
                <a16:creationId xmlns:a16="http://schemas.microsoft.com/office/drawing/2014/main" id="{B822E555-A123-4C05-9A91-E36DA1B3CC5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zh-CN" altLang="en-US" sz="4000" dirty="0">
                <a:ea typeface="黑体" panose="02010609060101010101" pitchFamily="49" charset="-122"/>
              </a:rPr>
              <a:t>参考资料</a:t>
            </a:r>
            <a:endParaRPr lang="zh-CN" altLang="zh-CN" sz="4000" dirty="0">
              <a:ea typeface="黑体" panose="02010609060101010101" pitchFamily="49" charset="-122"/>
            </a:endParaRPr>
          </a:p>
        </p:txBody>
      </p:sp>
      <p:sp>
        <p:nvSpPr>
          <p:cNvPr id="6" name="Text Box 2">
            <a:extLst>
              <a:ext uri="{FF2B5EF4-FFF2-40B4-BE49-F238E27FC236}">
                <a16:creationId xmlns:a16="http://schemas.microsoft.com/office/drawing/2014/main" id="{D3DD3C83-67A1-4C00-B709-4D3FA3A81037}"/>
              </a:ext>
            </a:extLst>
          </p:cNvPr>
          <p:cNvSpPr txBox="1">
            <a:spLocks noChangeArrowheads="1"/>
          </p:cNvSpPr>
          <p:nvPr/>
        </p:nvSpPr>
        <p:spPr bwMode="auto">
          <a:xfrm>
            <a:off x="457200" y="1600200"/>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pPr>
            <a:r>
              <a:rPr lang="en-US" altLang="zh-CN" sz="2000" dirty="0"/>
              <a:t>T. </a:t>
            </a:r>
            <a:r>
              <a:rPr lang="en-US" altLang="zh-CN" sz="2000" dirty="0" err="1"/>
              <a:t>Mikolov</a:t>
            </a:r>
            <a:r>
              <a:rPr lang="en-US" altLang="zh-CN" sz="2000" dirty="0"/>
              <a:t>, et al. "Efficient Estimation of Word Representations in Vector Space." </a:t>
            </a:r>
            <a:r>
              <a:rPr lang="en-US" altLang="zh-CN" sz="2000" i="1" dirty="0" err="1"/>
              <a:t>arXiv</a:t>
            </a:r>
            <a:r>
              <a:rPr lang="en-US" altLang="zh-CN" sz="2000" i="1" dirty="0"/>
              <a:t> preprint arXiv:1301.3781</a:t>
            </a:r>
            <a:r>
              <a:rPr lang="en-US" altLang="zh-CN" sz="2000" dirty="0"/>
              <a:t> (2013). </a:t>
            </a:r>
          </a:p>
          <a:p>
            <a:pPr>
              <a:spcBef>
                <a:spcPts val="600"/>
              </a:spcBef>
              <a:buClr>
                <a:srgbClr val="437085"/>
              </a:buClr>
              <a:buFont typeface="Wingdings" panose="05000000000000000000" pitchFamily="2" charset="2"/>
              <a:buChar char=""/>
            </a:pPr>
            <a:r>
              <a:rPr lang="en-US" altLang="zh-CN" sz="2000" dirty="0"/>
              <a:t>Q. Le, and T. </a:t>
            </a:r>
            <a:r>
              <a:rPr lang="en-US" altLang="zh-CN" sz="2000" dirty="0" err="1"/>
              <a:t>Mikolov</a:t>
            </a:r>
            <a:r>
              <a:rPr lang="en-US" altLang="zh-CN" sz="2000" dirty="0"/>
              <a:t>. "Distributed Representations of Sentences and Documents." </a:t>
            </a:r>
            <a:r>
              <a:rPr lang="en-US" altLang="zh-CN" sz="2000" i="1" dirty="0"/>
              <a:t>ICML</a:t>
            </a:r>
            <a:r>
              <a:rPr lang="en-US" altLang="zh-CN" sz="2000" dirty="0"/>
              <a:t>. Vol. 14. 2014.</a:t>
            </a:r>
          </a:p>
          <a:p>
            <a:pPr eaLnBrk="1" hangingPunct="1">
              <a:spcBef>
                <a:spcPts val="600"/>
              </a:spcBef>
              <a:buClr>
                <a:srgbClr val="437085"/>
              </a:buClr>
              <a:buFont typeface="Wingdings" panose="05000000000000000000" pitchFamily="2" charset="2"/>
              <a:buChar char=""/>
            </a:pPr>
            <a:r>
              <a:rPr lang="en-US" altLang="zh-CN" sz="2000" dirty="0" err="1"/>
              <a:t>Mikolov</a:t>
            </a:r>
            <a:r>
              <a:rPr lang="en-US" altLang="zh-CN" sz="2000" dirty="0"/>
              <a:t> T, </a:t>
            </a:r>
            <a:r>
              <a:rPr lang="en-US" altLang="zh-CN" sz="2000" dirty="0" err="1"/>
              <a:t>Sutskever</a:t>
            </a:r>
            <a:r>
              <a:rPr lang="en-US" altLang="zh-CN" sz="2000" dirty="0"/>
              <a:t> I, Chen K, et al. Distributed representations of words and phrases and their compositionality[C]//Advances in neural information processing systems. 2013: 3111-3119.</a:t>
            </a:r>
          </a:p>
          <a:p>
            <a:pPr eaLnBrk="1" hangingPunct="1">
              <a:spcBef>
                <a:spcPts val="600"/>
              </a:spcBef>
              <a:buClr>
                <a:srgbClr val="437085"/>
              </a:buClr>
              <a:buFont typeface="Wingdings" panose="05000000000000000000" pitchFamily="2" charset="2"/>
              <a:buChar char=""/>
            </a:pPr>
            <a:endParaRPr lang="en-US" altLang="zh-CN" sz="2400" dirty="0">
              <a:ea typeface="宋体" panose="02010600030101010101" pitchFamily="2" charset="-122"/>
            </a:endParaRPr>
          </a:p>
          <a:p>
            <a:pPr lvl="1" eaLnBrk="1" hangingPunct="1">
              <a:buClr>
                <a:srgbClr val="437085"/>
              </a:buClr>
              <a:buFont typeface="Wingdings" panose="05000000000000000000" pitchFamily="2" charset="2"/>
              <a:buChar char=""/>
            </a:pPr>
            <a:endParaRPr lang="en-US" altLang="zh-CN" sz="2000" dirty="0">
              <a:ea typeface="宋体" panose="02010600030101010101" pitchFamily="2" charset="-122"/>
            </a:endParaRPr>
          </a:p>
        </p:txBody>
      </p:sp>
    </p:spTree>
    <p:extLst>
      <p:ext uri="{BB962C8B-B14F-4D97-AF65-F5344CB8AC3E}">
        <p14:creationId xmlns:p14="http://schemas.microsoft.com/office/powerpoint/2010/main" val="30047999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44</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上一讲回顾</a:t>
            </a:r>
            <a:r>
              <a:rPr lang="en-US" sz="3400" dirty="0">
                <a:solidFill>
                  <a:srgbClr val="BDD3E9"/>
                </a:solidFill>
                <a:latin typeface="Calibri" charset="0"/>
                <a:ea typeface="黑体" pitchFamily="49" charset="-122"/>
              </a:rPr>
              <a:t> </a:t>
            </a: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深度神经网络</a:t>
            </a:r>
            <a:r>
              <a:rPr lang="en-US" altLang="zh-CN" sz="3400" dirty="0">
                <a:solidFill>
                  <a:srgbClr val="BDD3E9"/>
                </a:solidFill>
                <a:latin typeface="Calibri" charset="0"/>
                <a:ea typeface="黑体" pitchFamily="49" charset="-122"/>
              </a:rPr>
              <a:t>(DNN)</a:t>
            </a:r>
            <a:r>
              <a:rPr lang="zh-CN" altLang="en-US" sz="3400" dirty="0">
                <a:solidFill>
                  <a:srgbClr val="BDD3E9"/>
                </a:solidFill>
                <a:latin typeface="Calibri" charset="0"/>
                <a:ea typeface="黑体" pitchFamily="49" charset="-122"/>
              </a:rPr>
              <a:t>基础</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词向量</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en-US" altLang="zh-CN" sz="3400" dirty="0">
                <a:solidFill>
                  <a:srgbClr val="336699"/>
                </a:solidFill>
                <a:latin typeface="Calibri" charset="0"/>
                <a:ea typeface="黑体" pitchFamily="49" charset="-122"/>
              </a:rPr>
              <a:t>Neural IR Model</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开源工具及代码</a:t>
            </a:r>
            <a:endParaRPr lang="en-US" sz="3400" dirty="0">
              <a:solidFill>
                <a:srgbClr val="BDD3E9"/>
              </a:solidFill>
              <a:latin typeface="Calibri" charset="0"/>
              <a:ea typeface="黑体" pitchFamily="49" charset="-122"/>
            </a:endParaRPr>
          </a:p>
        </p:txBody>
      </p:sp>
    </p:spTree>
    <p:extLst>
      <p:ext uri="{BB962C8B-B14F-4D97-AF65-F5344CB8AC3E}">
        <p14:creationId xmlns:p14="http://schemas.microsoft.com/office/powerpoint/2010/main" val="309525599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45</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zh-CN" altLang="en-US" sz="4000">
                <a:ea typeface="黑体" panose="02010609060101010101" pitchFamily="49" charset="-122"/>
              </a:rPr>
              <a:t>相关背景</a:t>
            </a:r>
            <a:endParaRPr lang="zh-CN" altLang="zh-CN" sz="4000">
              <a:ea typeface="黑体" panose="02010609060101010101" pitchFamily="49" charset="-122"/>
            </a:endParaRPr>
          </a:p>
        </p:txBody>
      </p:sp>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信息检索 </a:t>
            </a:r>
            <a:r>
              <a:rPr lang="en-US" altLang="zh-CN" sz="2000" dirty="0">
                <a:ea typeface="宋体" panose="02010600030101010101" pitchFamily="2" charset="-122"/>
              </a:rPr>
              <a:t>(IR)</a:t>
            </a:r>
            <a:r>
              <a:rPr lang="zh-CN" altLang="en-US" sz="2000" dirty="0">
                <a:ea typeface="宋体" panose="02010600030101010101" pitchFamily="2" charset="-122"/>
              </a:rPr>
              <a:t>：给定用户查询，返回相关文档，本质上就是匹配的任务， 匹配的对象可以是文本、图像、视频等，其中文本匹配得到最多研究的</a:t>
            </a:r>
            <a:endParaRPr lang="en-US" altLang="zh-CN" sz="20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传统</a:t>
            </a:r>
            <a:r>
              <a:rPr lang="en-US" altLang="zh-CN" sz="2000" dirty="0">
                <a:ea typeface="宋体" panose="02010600030101010101" pitchFamily="2" charset="-122"/>
              </a:rPr>
              <a:t>IR</a:t>
            </a:r>
            <a:r>
              <a:rPr lang="zh-CN" altLang="en-US" sz="2000" dirty="0">
                <a:ea typeface="宋体" panose="02010600030101010101" pitchFamily="2" charset="-122"/>
              </a:rPr>
              <a:t>模型如</a:t>
            </a:r>
            <a:r>
              <a:rPr lang="en-US" altLang="zh-CN" sz="2000" dirty="0">
                <a:ea typeface="宋体" panose="02010600030101010101" pitchFamily="2" charset="-122"/>
              </a:rPr>
              <a:t>TFIDF</a:t>
            </a:r>
            <a:r>
              <a:rPr lang="zh-CN" altLang="en-US" sz="2000" dirty="0">
                <a:ea typeface="宋体" panose="02010600030101010101" pitchFamily="2" charset="-122"/>
              </a:rPr>
              <a:t>基于查询词项的分布进行文档相关度评分</a:t>
            </a:r>
            <a:endParaRPr lang="en-US" altLang="zh-CN" sz="2000" dirty="0">
              <a:ea typeface="宋体" panose="02010600030101010101" pitchFamily="2" charset="-122"/>
            </a:endParaRPr>
          </a:p>
          <a:p>
            <a:pPr lvl="1" eaLnBrk="1" hangingPunct="1">
              <a:buClr>
                <a:srgbClr val="437085"/>
              </a:buClr>
              <a:buFont typeface="Wingdings" panose="05000000000000000000" pitchFamily="2" charset="2"/>
              <a:buChar char=""/>
              <a:defRPr/>
            </a:pPr>
            <a:r>
              <a:rPr lang="zh-CN" altLang="en-US" sz="2000" dirty="0">
                <a:ea typeface="宋体" panose="02010600030101010101" pitchFamily="2" charset="-122"/>
              </a:rPr>
              <a:t>词频分布：</a:t>
            </a:r>
            <a:r>
              <a:rPr lang="en-US" altLang="zh-CN" sz="2000" dirty="0">
                <a:ea typeface="宋体" panose="02010600030101010101" pitchFamily="2" charset="-122"/>
              </a:rPr>
              <a:t>Log </a:t>
            </a:r>
            <a:r>
              <a:rPr lang="zh-CN" altLang="en-US" sz="2000" dirty="0">
                <a:ea typeface="宋体" panose="02010600030101010101" pitchFamily="2" charset="-122"/>
              </a:rPr>
              <a:t>词频</a:t>
            </a:r>
            <a:endParaRPr lang="en-US" altLang="zh-CN" sz="2000" dirty="0">
              <a:ea typeface="宋体" panose="02010600030101010101" pitchFamily="2" charset="-122"/>
            </a:endParaRPr>
          </a:p>
          <a:p>
            <a:pPr lvl="1" eaLnBrk="1" hangingPunct="1">
              <a:buClr>
                <a:srgbClr val="437085"/>
              </a:buClr>
              <a:buFont typeface="Wingdings" panose="05000000000000000000" pitchFamily="2" charset="2"/>
              <a:buChar char=""/>
              <a:defRPr/>
            </a:pPr>
            <a:r>
              <a:rPr lang="zh-CN" altLang="en-US" sz="2000" dirty="0">
                <a:ea typeface="宋体" panose="02010600030101010101" pitchFamily="2" charset="-122"/>
              </a:rPr>
              <a:t>全局分布：</a:t>
            </a:r>
            <a:r>
              <a:rPr lang="en-US" altLang="zh-CN" sz="2000" dirty="0">
                <a:ea typeface="宋体" panose="02010600030101010101" pitchFamily="2" charset="-122"/>
              </a:rPr>
              <a:t>IDF</a:t>
            </a:r>
          </a:p>
          <a:p>
            <a:pPr lvl="1" eaLnBrk="1" hangingPunct="1">
              <a:buClr>
                <a:srgbClr val="437085"/>
              </a:buClr>
              <a:buFont typeface="Wingdings" panose="05000000000000000000" pitchFamily="2" charset="2"/>
              <a:buChar char=""/>
              <a:defRPr/>
            </a:pPr>
            <a:endParaRPr lang="en-US" altLang="zh-CN" sz="20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近年来，深度神经网络 </a:t>
            </a:r>
            <a:r>
              <a:rPr lang="en-US" altLang="zh-CN" sz="2000" dirty="0">
                <a:ea typeface="宋体" panose="02010600030101010101" pitchFamily="2" charset="-122"/>
              </a:rPr>
              <a:t>(DNN) </a:t>
            </a:r>
            <a:r>
              <a:rPr lang="zh-CN" altLang="en-US" sz="2000" dirty="0">
                <a:ea typeface="宋体" panose="02010600030101010101" pitchFamily="2" charset="-122"/>
              </a:rPr>
              <a:t>在自然语言处理 </a:t>
            </a:r>
            <a:r>
              <a:rPr lang="en-US" altLang="zh-CN" sz="2000" dirty="0">
                <a:ea typeface="宋体" panose="02010600030101010101" pitchFamily="2" charset="-122"/>
              </a:rPr>
              <a:t>(NLP)</a:t>
            </a:r>
            <a:r>
              <a:rPr lang="zh-CN" altLang="en-US" sz="2000" dirty="0">
                <a:ea typeface="宋体" panose="02010600030101010101" pitchFamily="2" charset="-122"/>
              </a:rPr>
              <a:t> 领域得到了广泛应用</a:t>
            </a:r>
            <a:endParaRPr lang="en-US" altLang="zh-CN" sz="20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已有一些研究人员对</a:t>
            </a:r>
            <a:r>
              <a:rPr lang="en-US" altLang="zh-CN" sz="2000" dirty="0">
                <a:ea typeface="宋体" panose="02010600030101010101" pitchFamily="2" charset="-122"/>
              </a:rPr>
              <a:t>DNN</a:t>
            </a:r>
            <a:r>
              <a:rPr lang="zh-CN" altLang="en-US" sz="2000" dirty="0">
                <a:ea typeface="宋体" panose="02010600030101010101" pitchFamily="2" charset="-122"/>
              </a:rPr>
              <a:t>在</a:t>
            </a:r>
            <a:r>
              <a:rPr lang="en-US" altLang="zh-CN" sz="2000" dirty="0">
                <a:ea typeface="宋体" panose="02010600030101010101" pitchFamily="2" charset="-122"/>
              </a:rPr>
              <a:t>IR</a:t>
            </a:r>
            <a:r>
              <a:rPr lang="zh-CN" altLang="en-US" sz="2000" dirty="0">
                <a:ea typeface="宋体" panose="02010600030101010101" pitchFamily="2" charset="-122"/>
              </a:rPr>
              <a:t>领域的应用进行了一定的探索，涌现了一批基于</a:t>
            </a:r>
            <a:r>
              <a:rPr lang="en-US" altLang="zh-CN" sz="2000" dirty="0">
                <a:ea typeface="宋体" panose="02010600030101010101" pitchFamily="2" charset="-122"/>
              </a:rPr>
              <a:t>DNN</a:t>
            </a:r>
            <a:r>
              <a:rPr lang="zh-CN" altLang="en-US" sz="2000" dirty="0">
                <a:ea typeface="宋体" panose="02010600030101010101" pitchFamily="2" charset="-122"/>
              </a:rPr>
              <a:t>的深度文本匹配模型</a:t>
            </a:r>
            <a:endParaRPr lang="en-US" altLang="zh-CN" sz="2000" dirty="0">
              <a:ea typeface="宋体" panose="02010600030101010101" pitchFamily="2" charset="-122"/>
            </a:endParaRPr>
          </a:p>
          <a:p>
            <a:pPr lvl="1" eaLnBrk="1" hangingPunct="1">
              <a:buClr>
                <a:srgbClr val="437085"/>
              </a:buClr>
              <a:buFont typeface="Wingdings" panose="05000000000000000000" pitchFamily="2" charset="2"/>
              <a:buChar char=""/>
              <a:defRPr/>
            </a:pPr>
            <a:r>
              <a:rPr lang="zh-CN" altLang="en-US" sz="2000" dirty="0">
                <a:ea typeface="宋体" panose="02010600030101010101" pitchFamily="2" charset="-122"/>
              </a:rPr>
              <a:t>这一类模型通常称为 </a:t>
            </a:r>
            <a:r>
              <a:rPr lang="en-US" altLang="zh-CN" sz="2000" dirty="0">
                <a:ea typeface="宋体" panose="02010600030101010101" pitchFamily="2" charset="-122"/>
              </a:rPr>
              <a:t>Neural IR Model</a:t>
            </a:r>
          </a:p>
          <a:p>
            <a:pPr marL="0" indent="0" eaLnBrk="1" hangingPunct="1">
              <a:spcBef>
                <a:spcPts val="600"/>
              </a:spcBef>
              <a:buClr>
                <a:srgbClr val="437085"/>
              </a:buClr>
              <a:defRPr/>
            </a:pPr>
            <a:r>
              <a:rPr lang="en-US" altLang="zh-CN" sz="1600" dirty="0">
                <a:ea typeface="宋体" panose="02010600030101010101" pitchFamily="2" charset="-122"/>
              </a:rPr>
              <a:t>-</a:t>
            </a:r>
            <a:r>
              <a:rPr lang="zh-CN" altLang="en-US" sz="1600" dirty="0">
                <a:ea typeface="宋体" panose="02010600030101010101" pitchFamily="2" charset="-122"/>
              </a:rPr>
              <a:t>以下部分内容、图来自于</a:t>
            </a:r>
            <a:r>
              <a:rPr lang="en-US" altLang="zh-CN" sz="1600" dirty="0">
                <a:ea typeface="宋体" panose="02010600030101010101" pitchFamily="2" charset="-122"/>
              </a:rPr>
              <a:t>Xu et al.,  SIGIR2018.</a:t>
            </a:r>
          </a:p>
          <a:p>
            <a:pPr eaLnBrk="1" hangingPunct="1">
              <a:spcBef>
                <a:spcPts val="600"/>
              </a:spcBef>
              <a:buClr>
                <a:srgbClr val="437085"/>
              </a:buClr>
              <a:buFont typeface="Wingdings" panose="05000000000000000000" pitchFamily="2" charset="2"/>
              <a:buChar char=""/>
              <a:defRPr/>
            </a:pPr>
            <a:endParaRPr lang="en-US" altLang="zh-CN" sz="18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p:txBody>
      </p:sp>
    </p:spTree>
    <p:extLst>
      <p:ext uri="{BB962C8B-B14F-4D97-AF65-F5344CB8AC3E}">
        <p14:creationId xmlns:p14="http://schemas.microsoft.com/office/powerpoint/2010/main" val="1602562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46</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zh-CN" altLang="en-US" sz="4000" dirty="0">
                <a:ea typeface="黑体" panose="02010609060101010101" pitchFamily="49" charset="-122"/>
              </a:rPr>
              <a:t>深度文本匹配</a:t>
            </a:r>
            <a:endParaRPr lang="zh-CN" altLang="zh-CN" sz="4000" dirty="0">
              <a:ea typeface="黑体" panose="02010609060101010101" pitchFamily="49" charset="-122"/>
            </a:endParaRPr>
          </a:p>
        </p:txBody>
      </p:sp>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marL="0" indent="0" eaLnBrk="1" hangingPunct="1">
              <a:spcBef>
                <a:spcPts val="600"/>
              </a:spcBef>
              <a:buClr>
                <a:srgbClr val="437085"/>
              </a:buClr>
              <a:defRPr/>
            </a:pPr>
            <a:r>
              <a:rPr lang="en-US" altLang="zh-CN" dirty="0">
                <a:ea typeface="宋体" panose="02010600030101010101" pitchFamily="2" charset="-122"/>
              </a:rPr>
              <a:t>- </a:t>
            </a:r>
            <a:r>
              <a:rPr lang="zh-CN" altLang="en-US" dirty="0">
                <a:ea typeface="宋体" panose="02010600030101010101" pitchFamily="2" charset="-122"/>
              </a:rPr>
              <a:t>模型分类</a:t>
            </a:r>
            <a:endParaRPr lang="en-US" altLang="zh-CN"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en-US" altLang="zh-CN" sz="2000" dirty="0">
                <a:ea typeface="宋体" panose="02010600030101010101" pitchFamily="2" charset="-122"/>
              </a:rPr>
              <a:t>Representation</a:t>
            </a:r>
            <a:r>
              <a:rPr lang="zh-CN" altLang="en-US" sz="2000" dirty="0">
                <a:ea typeface="宋体" panose="02010600030101010101" pitchFamily="2" charset="-122"/>
              </a:rPr>
              <a:t>：学习文本的分布式表示， 在高维空间匹配</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zh-CN" altLang="en-US" sz="2000" dirty="0">
                <a:ea typeface="宋体" panose="02010600030101010101" pitchFamily="2" charset="-122"/>
              </a:rPr>
              <a:t>词表示：</a:t>
            </a:r>
            <a:r>
              <a:rPr lang="en-US" altLang="zh-CN" sz="2000" dirty="0">
                <a:ea typeface="宋体" panose="02010600030101010101" pitchFamily="2" charset="-122"/>
              </a:rPr>
              <a:t>one hot </a:t>
            </a:r>
            <a:r>
              <a:rPr lang="zh-CN" altLang="en-US" sz="2000" dirty="0">
                <a:ea typeface="宋体" panose="02010600030101010101" pitchFamily="2" charset="-122"/>
              </a:rPr>
              <a:t>→ </a:t>
            </a:r>
            <a:r>
              <a:rPr lang="en-US" altLang="zh-CN" sz="2000" dirty="0">
                <a:ea typeface="宋体" panose="02010600030101010101" pitchFamily="2" charset="-122"/>
              </a:rPr>
              <a:t>distributed</a:t>
            </a:r>
          </a:p>
          <a:p>
            <a:pPr lvl="1">
              <a:buClr>
                <a:srgbClr val="437085"/>
              </a:buClr>
              <a:buFont typeface="Wingdings" panose="05000000000000000000" pitchFamily="2" charset="2"/>
              <a:buChar char=""/>
              <a:defRPr/>
            </a:pPr>
            <a:r>
              <a:rPr lang="zh-CN" altLang="en-US" sz="2000" dirty="0">
                <a:ea typeface="宋体" panose="02010600030101010101" pitchFamily="2" charset="-122"/>
              </a:rPr>
              <a:t>句子表示：</a:t>
            </a:r>
            <a:r>
              <a:rPr lang="en-US" altLang="zh-CN" sz="2000" dirty="0">
                <a:ea typeface="宋体" panose="02010600030101010101" pitchFamily="2" charset="-122"/>
              </a:rPr>
              <a:t>bag of words </a:t>
            </a:r>
            <a:r>
              <a:rPr lang="zh-CN" altLang="en-US" sz="2000" dirty="0">
                <a:ea typeface="宋体" panose="02010600030101010101" pitchFamily="2" charset="-122"/>
              </a:rPr>
              <a:t>→ </a:t>
            </a:r>
            <a:r>
              <a:rPr lang="en-US" altLang="zh-CN" sz="2000" dirty="0">
                <a:ea typeface="宋体" panose="02010600030101010101" pitchFamily="2" charset="-122"/>
              </a:rPr>
              <a:t>distributed</a:t>
            </a:r>
          </a:p>
          <a:p>
            <a:pPr lvl="1">
              <a:buClr>
                <a:srgbClr val="437085"/>
              </a:buClr>
              <a:buFont typeface="Wingdings" panose="05000000000000000000" pitchFamily="2" charset="2"/>
              <a:buChar char=""/>
              <a:defRPr/>
            </a:pPr>
            <a:r>
              <a:rPr lang="zh-CN" altLang="en-US" sz="2000" dirty="0">
                <a:ea typeface="宋体" panose="02010600030101010101" pitchFamily="2" charset="-122"/>
              </a:rPr>
              <a:t>匹配能力取决于学习文本表示的算法能力</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zh-CN" altLang="en-US" sz="2000" dirty="0">
                <a:ea typeface="宋体" panose="02010600030101010101" pitchFamily="2" charset="-122"/>
              </a:rPr>
              <a:t>代表模型：</a:t>
            </a:r>
            <a:r>
              <a:rPr lang="en-US" altLang="zh-CN" sz="2000" dirty="0">
                <a:ea typeface="宋体" panose="02010600030101010101" pitchFamily="2" charset="-122"/>
              </a:rPr>
              <a:t>DSSM,</a:t>
            </a:r>
            <a:r>
              <a:rPr lang="zh-CN" altLang="en-US" sz="2000" dirty="0">
                <a:ea typeface="宋体" panose="02010600030101010101" pitchFamily="2" charset="-122"/>
              </a:rPr>
              <a:t> </a:t>
            </a:r>
            <a:r>
              <a:rPr lang="en-US" altLang="zh-CN" sz="2000" dirty="0">
                <a:ea typeface="宋体" panose="02010600030101010101" pitchFamily="2" charset="-122"/>
              </a:rPr>
              <a:t>CDSSM,</a:t>
            </a:r>
          </a:p>
          <a:p>
            <a:pPr>
              <a:buClr>
                <a:srgbClr val="437085"/>
              </a:buClr>
              <a:buFont typeface="Wingdings" panose="05000000000000000000" pitchFamily="2" charset="2"/>
              <a:buChar char=""/>
              <a:defRPr/>
            </a:pPr>
            <a:r>
              <a:rPr lang="en-US" altLang="zh-CN" sz="2000" dirty="0">
                <a:ea typeface="宋体" panose="02010600030101010101" pitchFamily="2" charset="-122"/>
              </a:rPr>
              <a:t>Matching function</a:t>
            </a:r>
            <a:r>
              <a:rPr lang="zh-CN" altLang="en-US" sz="2000" dirty="0">
                <a:ea typeface="宋体" panose="02010600030101010101" pitchFamily="2" charset="-122"/>
              </a:rPr>
              <a:t>：文本之间先进行交互匹配，再对匹配信号进行融合</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zh-CN" altLang="en-US" sz="2000" dirty="0">
                <a:ea typeface="宋体" panose="02010600030101010101" pitchFamily="2" charset="-122"/>
              </a:rPr>
              <a:t>输入：比较底层的输入</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zh-CN" altLang="en-US" sz="2000" dirty="0">
                <a:ea typeface="宋体" panose="02010600030101010101" pitchFamily="2" charset="-122"/>
              </a:rPr>
              <a:t>匹配函数：</a:t>
            </a:r>
            <a:r>
              <a:rPr lang="en-US" altLang="zh-CN" sz="2000" dirty="0">
                <a:ea typeface="宋体" panose="02010600030101010101" pitchFamily="2" charset="-122"/>
              </a:rPr>
              <a:t>cosine,</a:t>
            </a:r>
            <a:r>
              <a:rPr lang="zh-CN" altLang="en-US" sz="2000" dirty="0">
                <a:ea typeface="宋体" panose="02010600030101010101" pitchFamily="2" charset="-122"/>
              </a:rPr>
              <a:t> </a:t>
            </a:r>
            <a:r>
              <a:rPr lang="en-US" altLang="zh-CN" sz="2000" dirty="0">
                <a:ea typeface="宋体" panose="02010600030101010101" pitchFamily="2" charset="-122"/>
              </a:rPr>
              <a:t>dot</a:t>
            </a:r>
            <a:r>
              <a:rPr lang="zh-CN" altLang="en-US" sz="2000" dirty="0">
                <a:ea typeface="宋体" panose="02010600030101010101" pitchFamily="2" charset="-122"/>
              </a:rPr>
              <a:t> </a:t>
            </a:r>
            <a:r>
              <a:rPr lang="en-US" altLang="zh-CN" sz="2000" dirty="0">
                <a:ea typeface="宋体" panose="02010600030101010101" pitchFamily="2" charset="-122"/>
              </a:rPr>
              <a:t>product </a:t>
            </a:r>
            <a:r>
              <a:rPr lang="zh-CN" altLang="en-US" sz="2000" dirty="0">
                <a:ea typeface="宋体" panose="02010600030101010101" pitchFamily="2" charset="-122"/>
              </a:rPr>
              <a:t>→ </a:t>
            </a:r>
            <a:r>
              <a:rPr lang="en-US" altLang="zh-CN" sz="2000" dirty="0">
                <a:ea typeface="宋体" panose="02010600030101010101" pitchFamily="2" charset="-122"/>
              </a:rPr>
              <a:t>NN</a:t>
            </a:r>
          </a:p>
          <a:p>
            <a:pPr lvl="1">
              <a:buClr>
                <a:srgbClr val="437085"/>
              </a:buClr>
              <a:buFont typeface="Wingdings" panose="05000000000000000000" pitchFamily="2" charset="2"/>
              <a:buChar char=""/>
              <a:defRPr/>
            </a:pPr>
            <a:r>
              <a:rPr lang="zh-CN" altLang="en-US" sz="2000" dirty="0">
                <a:ea typeface="宋体" panose="02010600030101010101" pitchFamily="2" charset="-122"/>
              </a:rPr>
              <a:t>优点， 可以考虑更加丰富的匹配信号， 如软匹配 </a:t>
            </a:r>
            <a:r>
              <a:rPr lang="en-US" altLang="zh-CN" sz="2000" dirty="0">
                <a:ea typeface="宋体" panose="02010600030101010101" pitchFamily="2" charset="-122"/>
              </a:rPr>
              <a:t>(soft matching) </a:t>
            </a:r>
          </a:p>
          <a:p>
            <a:pPr lvl="1">
              <a:buClr>
                <a:srgbClr val="437085"/>
              </a:buClr>
              <a:buFont typeface="Wingdings" panose="05000000000000000000" pitchFamily="2" charset="2"/>
              <a:buChar char=""/>
              <a:defRPr/>
            </a:pPr>
            <a:r>
              <a:rPr lang="zh-CN" altLang="en-US" sz="2000" dirty="0">
                <a:ea typeface="宋体" panose="02010600030101010101" pitchFamily="2" charset="-122"/>
              </a:rPr>
              <a:t>代表模型：</a:t>
            </a:r>
            <a:r>
              <a:rPr lang="en-US" altLang="zh-CN" sz="2000" dirty="0">
                <a:ea typeface="宋体" panose="02010600030101010101" pitchFamily="2" charset="-122"/>
              </a:rPr>
              <a:t> </a:t>
            </a:r>
            <a:r>
              <a:rPr lang="en-US" altLang="zh-CN" sz="2000" dirty="0" err="1">
                <a:ea typeface="宋体" panose="02010600030101010101" pitchFamily="2" charset="-122"/>
              </a:rPr>
              <a:t>MatchPyramid</a:t>
            </a:r>
            <a:r>
              <a:rPr lang="en-US" altLang="zh-CN" sz="2000" dirty="0">
                <a:ea typeface="宋体" panose="02010600030101010101" pitchFamily="2" charset="-122"/>
              </a:rPr>
              <a:t>,  DRMM, K-NRM, PACRR, NPRF</a:t>
            </a:r>
          </a:p>
          <a:p>
            <a:pPr eaLnBrk="1" hangingPunct="1">
              <a:spcBef>
                <a:spcPts val="600"/>
              </a:spcBef>
              <a:buClr>
                <a:srgbClr val="437085"/>
              </a:buClr>
              <a:buFont typeface="Wingdings" panose="05000000000000000000" pitchFamily="2" charset="2"/>
              <a:buChar char=""/>
              <a:defRPr/>
            </a:pPr>
            <a:r>
              <a:rPr lang="en-US" altLang="zh-CN" sz="2000" dirty="0">
                <a:ea typeface="宋体" panose="02010600030101010101" pitchFamily="2" charset="-122"/>
              </a:rPr>
              <a:t>Combination of both: </a:t>
            </a:r>
            <a:r>
              <a:rPr lang="zh-CN" altLang="en-US" sz="2000" dirty="0">
                <a:ea typeface="宋体" panose="02010600030101010101" pitchFamily="2" charset="-122"/>
              </a:rPr>
              <a:t>既考虑</a:t>
            </a:r>
            <a:r>
              <a:rPr lang="en-US" altLang="zh-CN" sz="2000" dirty="0">
                <a:ea typeface="宋体" panose="02010600030101010101" pitchFamily="2" charset="-122"/>
              </a:rPr>
              <a:t>Representation</a:t>
            </a:r>
            <a:r>
              <a:rPr lang="zh-CN" altLang="en-US" sz="2000" dirty="0">
                <a:ea typeface="宋体" panose="02010600030101010101" pitchFamily="2" charset="-122"/>
              </a:rPr>
              <a:t>又考虑</a:t>
            </a:r>
            <a:r>
              <a:rPr lang="en-US" altLang="zh-CN" sz="2000" dirty="0">
                <a:ea typeface="宋体" panose="02010600030101010101" pitchFamily="2" charset="-122"/>
              </a:rPr>
              <a:t>Matching function</a:t>
            </a:r>
          </a:p>
          <a:p>
            <a:pPr lvl="1">
              <a:buClr>
                <a:srgbClr val="437085"/>
              </a:buClr>
              <a:buFont typeface="Wingdings" panose="05000000000000000000" pitchFamily="2" charset="2"/>
              <a:buChar char=""/>
              <a:defRPr/>
            </a:pPr>
            <a:r>
              <a:rPr lang="zh-CN" altLang="en-US" sz="1600" dirty="0">
                <a:ea typeface="宋体" panose="02010600030101010101" pitchFamily="2" charset="-122"/>
              </a:rPr>
              <a:t>代表模型：</a:t>
            </a:r>
            <a:r>
              <a:rPr lang="en-US" altLang="zh-CN" sz="1600" dirty="0">
                <a:ea typeface="宋体" panose="02010600030101010101" pitchFamily="2" charset="-122"/>
              </a:rPr>
              <a:t>Duet</a:t>
            </a:r>
          </a:p>
          <a:p>
            <a:pPr marL="0" indent="0" eaLnBrk="1" hangingPunct="1">
              <a:spcBef>
                <a:spcPts val="600"/>
              </a:spcBef>
              <a:buClr>
                <a:srgbClr val="437085"/>
              </a:buClr>
              <a:defRPr/>
            </a:pPr>
            <a:endParaRPr lang="en-US" altLang="zh-CN" sz="2400" dirty="0">
              <a:ea typeface="宋体" panose="02010600030101010101" pitchFamily="2" charset="-122"/>
            </a:endParaRPr>
          </a:p>
        </p:txBody>
      </p:sp>
    </p:spTree>
    <p:extLst>
      <p:ext uri="{BB962C8B-B14F-4D97-AF65-F5344CB8AC3E}">
        <p14:creationId xmlns:p14="http://schemas.microsoft.com/office/powerpoint/2010/main" val="3260806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47</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zh-CN" altLang="en-US" sz="4000" dirty="0">
                <a:ea typeface="黑体" panose="02010609060101010101" pitchFamily="49" charset="-122"/>
              </a:rPr>
              <a:t>深度文本匹配</a:t>
            </a:r>
            <a:endParaRPr lang="zh-CN" altLang="zh-CN" sz="4000" dirty="0">
              <a:ea typeface="黑体" panose="02010609060101010101" pitchFamily="49" charset="-122"/>
            </a:endParaRPr>
          </a:p>
        </p:txBody>
      </p:sp>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marL="0" indent="0" eaLnBrk="1" hangingPunct="1">
              <a:spcBef>
                <a:spcPts val="600"/>
              </a:spcBef>
              <a:buClr>
                <a:srgbClr val="437085"/>
              </a:buClr>
              <a:defRPr/>
            </a:pPr>
            <a:endParaRPr lang="en-US" altLang="zh-CN" sz="20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en-US" altLang="zh-CN" sz="2000" dirty="0">
                <a:ea typeface="宋体" panose="02010600030101010101" pitchFamily="2" charset="-122"/>
              </a:rPr>
              <a:t>Representation</a:t>
            </a:r>
            <a:r>
              <a:rPr lang="zh-CN" altLang="en-US" sz="2000" dirty="0">
                <a:ea typeface="宋体" panose="02010600030101010101" pitchFamily="2" charset="-122"/>
              </a:rPr>
              <a:t>方法</a:t>
            </a:r>
            <a:endParaRPr lang="en-US" altLang="zh-CN" sz="2000" dirty="0">
              <a:ea typeface="宋体" panose="02010600030101010101" pitchFamily="2" charset="-122"/>
            </a:endParaRPr>
          </a:p>
          <a:p>
            <a:pPr marL="457200" lvl="1" indent="0">
              <a:buClr>
                <a:srgbClr val="437085"/>
              </a:buClr>
              <a:defRPr/>
            </a:pPr>
            <a:endParaRPr lang="en-US" altLang="zh-CN" sz="2000" dirty="0">
              <a:ea typeface="宋体" panose="02010600030101010101" pitchFamily="2" charset="-122"/>
            </a:endParaRPr>
          </a:p>
          <a:p>
            <a:pPr marL="457200" lvl="1" indent="0">
              <a:buClr>
                <a:srgbClr val="437085"/>
              </a:buClr>
              <a:defRPr/>
            </a:pPr>
            <a:endParaRPr lang="en-US" altLang="zh-CN" sz="2000" dirty="0">
              <a:ea typeface="宋体" panose="02010600030101010101" pitchFamily="2" charset="-122"/>
            </a:endParaRPr>
          </a:p>
          <a:p>
            <a:pPr marL="457200" lvl="1" indent="0">
              <a:buClr>
                <a:srgbClr val="437085"/>
              </a:buClr>
              <a:defRPr/>
            </a:pPr>
            <a:endParaRPr lang="en-US" altLang="zh-CN" sz="2000" dirty="0">
              <a:ea typeface="宋体" panose="02010600030101010101" pitchFamily="2" charset="-122"/>
            </a:endParaRPr>
          </a:p>
          <a:p>
            <a:pPr marL="457200" lvl="1" indent="0">
              <a:buClr>
                <a:srgbClr val="437085"/>
              </a:buClr>
              <a:defRPr/>
            </a:pPr>
            <a:endParaRPr lang="en-US" altLang="zh-CN" sz="2000" dirty="0">
              <a:ea typeface="宋体" panose="02010600030101010101" pitchFamily="2" charset="-122"/>
            </a:endParaRPr>
          </a:p>
          <a:p>
            <a:pPr>
              <a:buClr>
                <a:srgbClr val="437085"/>
              </a:buClr>
              <a:buFont typeface="Wingdings" panose="05000000000000000000" pitchFamily="2" charset="2"/>
              <a:buChar char=""/>
              <a:defRPr/>
            </a:pPr>
            <a:r>
              <a:rPr lang="en-US" altLang="zh-CN" sz="2000" dirty="0">
                <a:ea typeface="宋体" panose="02010600030101010101" pitchFamily="2" charset="-122"/>
              </a:rPr>
              <a:t>Matching function </a:t>
            </a:r>
            <a:r>
              <a:rPr lang="zh-CN" altLang="en-US" sz="2000" dirty="0">
                <a:ea typeface="宋体" panose="02010600030101010101" pitchFamily="2" charset="-122"/>
              </a:rPr>
              <a:t>方法</a:t>
            </a:r>
            <a:endParaRPr lang="en-US" altLang="zh-CN" sz="20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000" dirty="0">
              <a:ea typeface="宋体" panose="02010600030101010101" pitchFamily="2" charset="-122"/>
            </a:endParaRPr>
          </a:p>
          <a:p>
            <a:pPr marL="0" indent="0" eaLnBrk="1" hangingPunct="1">
              <a:spcBef>
                <a:spcPts val="600"/>
              </a:spcBef>
              <a:buClr>
                <a:srgbClr val="437085"/>
              </a:buClr>
              <a:defRPr/>
            </a:pPr>
            <a:endParaRPr lang="en-US" altLang="zh-CN" sz="2000" dirty="0">
              <a:ea typeface="宋体" panose="02010600030101010101" pitchFamily="2" charset="-122"/>
            </a:endParaRPr>
          </a:p>
          <a:p>
            <a:pPr marL="0" indent="0" eaLnBrk="1" hangingPunct="1">
              <a:spcBef>
                <a:spcPts val="600"/>
              </a:spcBef>
              <a:buClr>
                <a:srgbClr val="437085"/>
              </a:buClr>
              <a:defRPr/>
            </a:pPr>
            <a:endParaRPr lang="en-US" altLang="zh-CN" sz="2000" dirty="0">
              <a:ea typeface="宋体" panose="02010600030101010101" pitchFamily="2" charset="-122"/>
            </a:endParaRPr>
          </a:p>
          <a:p>
            <a:pPr marL="0" indent="0" eaLnBrk="1" hangingPunct="1">
              <a:spcBef>
                <a:spcPts val="600"/>
              </a:spcBef>
              <a:buClr>
                <a:srgbClr val="437085"/>
              </a:buClr>
              <a:defRPr/>
            </a:pPr>
            <a:endParaRPr lang="en-US" altLang="zh-CN" sz="2000" dirty="0">
              <a:ea typeface="宋体" panose="02010600030101010101" pitchFamily="2" charset="-122"/>
            </a:endParaRPr>
          </a:p>
          <a:p>
            <a:pPr marL="0" indent="0" eaLnBrk="1" hangingPunct="1">
              <a:spcBef>
                <a:spcPts val="600"/>
              </a:spcBef>
              <a:buClr>
                <a:srgbClr val="437085"/>
              </a:buClr>
              <a:defRPr/>
            </a:pPr>
            <a:endParaRPr lang="en-US" altLang="zh-CN" sz="2000" dirty="0">
              <a:ea typeface="宋体" panose="02010600030101010101" pitchFamily="2" charset="-122"/>
            </a:endParaRPr>
          </a:p>
          <a:p>
            <a:pPr marL="0" indent="0" eaLnBrk="1" hangingPunct="1">
              <a:spcBef>
                <a:spcPts val="600"/>
              </a:spcBef>
              <a:buClr>
                <a:srgbClr val="437085"/>
              </a:buClr>
              <a:defRPr/>
            </a:pPr>
            <a:r>
              <a:rPr lang="zh-CN" altLang="en-US" sz="2000" dirty="0">
                <a:ea typeface="宋体" panose="02010600030101010101" pitchFamily="2" charset="-122"/>
              </a:rPr>
              <a:t>区别在于匹配过程中，</a:t>
            </a:r>
            <a:r>
              <a:rPr lang="en-US" altLang="zh-CN" sz="2000" dirty="0">
                <a:ea typeface="宋体" panose="02010600030101010101" pitchFamily="2" charset="-122"/>
              </a:rPr>
              <a:t>query</a:t>
            </a:r>
            <a:r>
              <a:rPr lang="zh-CN" altLang="en-US" sz="2000" dirty="0">
                <a:ea typeface="宋体" panose="02010600030101010101" pitchFamily="2" charset="-122"/>
              </a:rPr>
              <a:t>与</a:t>
            </a:r>
            <a:r>
              <a:rPr lang="en-US" altLang="zh-CN" sz="2000" dirty="0">
                <a:ea typeface="宋体" panose="02010600030101010101" pitchFamily="2" charset="-122"/>
              </a:rPr>
              <a:t>document</a:t>
            </a:r>
            <a:r>
              <a:rPr lang="zh-CN" altLang="en-US" sz="2000" dirty="0">
                <a:ea typeface="宋体" panose="02010600030101010101" pitchFamily="2" charset="-122"/>
              </a:rPr>
              <a:t>交互的时间</a:t>
            </a:r>
            <a:endParaRPr lang="en-US" altLang="zh-CN" sz="2000" dirty="0">
              <a:ea typeface="宋体" panose="02010600030101010101" pitchFamily="2" charset="-122"/>
            </a:endParaRPr>
          </a:p>
        </p:txBody>
      </p:sp>
      <p:pic>
        <p:nvPicPr>
          <p:cNvPr id="3" name="图片 2">
            <a:extLst>
              <a:ext uri="{FF2B5EF4-FFF2-40B4-BE49-F238E27FC236}">
                <a16:creationId xmlns:a16="http://schemas.microsoft.com/office/drawing/2014/main" id="{2CB921DD-35E8-4808-A124-9EF17ADB9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690" y="2276872"/>
            <a:ext cx="5232669" cy="1409772"/>
          </a:xfrm>
          <a:prstGeom prst="rect">
            <a:avLst/>
          </a:prstGeom>
        </p:spPr>
      </p:pic>
      <p:pic>
        <p:nvPicPr>
          <p:cNvPr id="8" name="图片 7">
            <a:extLst>
              <a:ext uri="{FF2B5EF4-FFF2-40B4-BE49-F238E27FC236}">
                <a16:creationId xmlns:a16="http://schemas.microsoft.com/office/drawing/2014/main" id="{845F5650-A514-442E-8D56-D16A4C029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690" y="4580885"/>
            <a:ext cx="4896102" cy="1352620"/>
          </a:xfrm>
          <a:prstGeom prst="rect">
            <a:avLst/>
          </a:prstGeom>
        </p:spPr>
      </p:pic>
    </p:spTree>
    <p:extLst>
      <p:ext uri="{BB962C8B-B14F-4D97-AF65-F5344CB8AC3E}">
        <p14:creationId xmlns:p14="http://schemas.microsoft.com/office/powerpoint/2010/main" val="339465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48</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dirty="0">
                <a:ea typeface="黑体" panose="02010609060101010101" pitchFamily="49" charset="-122"/>
              </a:rPr>
              <a:t>DSSM</a:t>
            </a:r>
            <a:endParaRPr lang="zh-CN" altLang="zh-CN" sz="4000" dirty="0">
              <a:ea typeface="黑体" panose="02010609060101010101" pitchFamily="49" charset="-122"/>
            </a:endParaRPr>
          </a:p>
        </p:txBody>
      </p:sp>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defRPr/>
            </a:pPr>
            <a:r>
              <a:rPr lang="en-US" altLang="zh-CN" sz="2000" dirty="0">
                <a:ea typeface="宋体" panose="02010600030101010101" pitchFamily="2" charset="-122"/>
              </a:rPr>
              <a:t>word</a:t>
            </a:r>
            <a:r>
              <a:rPr lang="zh-CN" altLang="en-US" sz="2000" dirty="0">
                <a:ea typeface="宋体" panose="02010600030101010101" pitchFamily="2" charset="-122"/>
              </a:rPr>
              <a:t> </a:t>
            </a:r>
            <a:r>
              <a:rPr lang="en-US" altLang="zh-CN" sz="2000" dirty="0">
                <a:ea typeface="宋体" panose="02010600030101010101" pitchFamily="2" charset="-122"/>
              </a:rPr>
              <a:t>hashing</a:t>
            </a:r>
          </a:p>
          <a:p>
            <a:pPr lvl="1">
              <a:buClr>
                <a:srgbClr val="437085"/>
              </a:buClr>
              <a:buFont typeface="Wingdings" panose="05000000000000000000" pitchFamily="2" charset="2"/>
              <a:buChar char=""/>
              <a:defRPr/>
            </a:pPr>
            <a:r>
              <a:rPr lang="en-US" altLang="zh-CN" sz="1600" dirty="0">
                <a:ea typeface="宋体" panose="02010600030101010101" pitchFamily="2" charset="-122"/>
              </a:rPr>
              <a:t>Bag of letter-trigrams representation</a:t>
            </a:r>
          </a:p>
          <a:p>
            <a:pPr lvl="2">
              <a:buClr>
                <a:srgbClr val="437085"/>
              </a:buClr>
              <a:buFont typeface="Wingdings" panose="05000000000000000000" pitchFamily="2" charset="2"/>
              <a:buChar char=""/>
              <a:defRPr/>
            </a:pPr>
            <a:r>
              <a:rPr lang="en-US" altLang="zh-CN" sz="1200" dirty="0">
                <a:ea typeface="宋体" panose="02010600030101010101" pitchFamily="2" charset="-122"/>
              </a:rPr>
              <a:t>“#candy# #store#” --&gt; #ca can and </a:t>
            </a:r>
            <a:r>
              <a:rPr lang="en-US" altLang="zh-CN" sz="1200" dirty="0" err="1">
                <a:ea typeface="宋体" panose="02010600030101010101" pitchFamily="2" charset="-122"/>
              </a:rPr>
              <a:t>ndy</a:t>
            </a:r>
            <a:r>
              <a:rPr lang="en-US" altLang="zh-CN" sz="1200" dirty="0">
                <a:ea typeface="宋体" panose="02010600030101010101" pitchFamily="2" charset="-122"/>
              </a:rPr>
              <a:t> </a:t>
            </a:r>
            <a:r>
              <a:rPr lang="en-US" altLang="zh-CN" sz="1200" dirty="0" err="1">
                <a:ea typeface="宋体" panose="02010600030101010101" pitchFamily="2" charset="-122"/>
              </a:rPr>
              <a:t>dy</a:t>
            </a:r>
            <a:r>
              <a:rPr lang="en-US" altLang="zh-CN" sz="1200" dirty="0">
                <a:ea typeface="宋体" panose="02010600030101010101" pitchFamily="2" charset="-122"/>
              </a:rPr>
              <a:t># #</a:t>
            </a:r>
            <a:r>
              <a:rPr lang="en-US" altLang="zh-CN" sz="1200" dirty="0" err="1">
                <a:ea typeface="宋体" panose="02010600030101010101" pitchFamily="2" charset="-122"/>
              </a:rPr>
              <a:t>st</a:t>
            </a:r>
            <a:r>
              <a:rPr lang="en-US" altLang="zh-CN" sz="1200" dirty="0">
                <a:ea typeface="宋体" panose="02010600030101010101" pitchFamily="2" charset="-122"/>
              </a:rPr>
              <a:t> </a:t>
            </a:r>
            <a:r>
              <a:rPr lang="en-US" altLang="zh-CN" sz="1200" dirty="0" err="1">
                <a:ea typeface="宋体" panose="02010600030101010101" pitchFamily="2" charset="-122"/>
              </a:rPr>
              <a:t>sto</a:t>
            </a:r>
            <a:r>
              <a:rPr lang="en-US" altLang="zh-CN" sz="1200" dirty="0">
                <a:ea typeface="宋体" panose="02010600030101010101" pitchFamily="2" charset="-122"/>
              </a:rPr>
              <a:t> tor ore re#</a:t>
            </a:r>
          </a:p>
          <a:p>
            <a:pPr lvl="2">
              <a:buClr>
                <a:srgbClr val="437085"/>
              </a:buClr>
              <a:buFont typeface="Wingdings" panose="05000000000000000000" pitchFamily="2" charset="2"/>
              <a:buChar char=""/>
              <a:defRPr/>
            </a:pPr>
            <a:r>
              <a:rPr lang="zh-CN" altLang="en-US" sz="1200" dirty="0">
                <a:ea typeface="宋体" panose="02010600030101010101" pitchFamily="2" charset="-122"/>
              </a:rPr>
              <a:t>优点：降维，未见词泛化， 对错误拼写的鲁棒性</a:t>
            </a:r>
            <a:endParaRPr lang="en-US" altLang="zh-CN" sz="1600" dirty="0">
              <a:ea typeface="宋体" panose="02010600030101010101" pitchFamily="2" charset="-122"/>
            </a:endParaRPr>
          </a:p>
          <a:p>
            <a:pPr>
              <a:buClr>
                <a:srgbClr val="437085"/>
              </a:buClr>
              <a:buFont typeface="Wingdings" panose="05000000000000000000" pitchFamily="2" charset="2"/>
              <a:buChar char=""/>
              <a:defRPr/>
            </a:pPr>
            <a:r>
              <a:rPr lang="zh-CN" altLang="en-US" sz="2000" dirty="0">
                <a:ea typeface="宋体" panose="02010600030101010101" pitchFamily="2" charset="-122"/>
              </a:rPr>
              <a:t>模型：</a:t>
            </a:r>
            <a:r>
              <a:rPr lang="en-US" altLang="zh-CN" sz="2000" dirty="0">
                <a:ea typeface="宋体" panose="02010600030101010101" pitchFamily="2" charset="-122"/>
              </a:rPr>
              <a:t>DNN</a:t>
            </a:r>
            <a:r>
              <a:rPr lang="zh-CN" altLang="en-US" sz="2000" dirty="0">
                <a:ea typeface="宋体" panose="02010600030101010101" pitchFamily="2" charset="-122"/>
              </a:rPr>
              <a:t>学习查询、文本的语义表示， </a:t>
            </a:r>
            <a:r>
              <a:rPr lang="en-US" altLang="zh-CN" sz="2000" dirty="0">
                <a:ea typeface="宋体" panose="02010600030101010101" pitchFamily="2" charset="-122"/>
              </a:rPr>
              <a:t>cosine</a:t>
            </a:r>
            <a:r>
              <a:rPr lang="zh-CN" altLang="en-US" sz="2000" dirty="0">
                <a:ea typeface="宋体" panose="02010600030101010101" pitchFamily="2" charset="-122"/>
              </a:rPr>
              <a:t>相似度作为匹配评分</a:t>
            </a:r>
            <a:endParaRPr lang="en-US" altLang="zh-CN" sz="20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eaLnBrk="1" hangingPunct="1">
              <a:spcBef>
                <a:spcPts val="600"/>
              </a:spcBef>
              <a:buClr>
                <a:srgbClr val="437085"/>
              </a:buClr>
              <a:defRPr/>
            </a:pPr>
            <a:endParaRPr lang="en-US" altLang="zh-CN" sz="18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p:txBody>
      </p:sp>
      <p:pic>
        <p:nvPicPr>
          <p:cNvPr id="3" name="图片 2">
            <a:extLst>
              <a:ext uri="{FF2B5EF4-FFF2-40B4-BE49-F238E27FC236}">
                <a16:creationId xmlns:a16="http://schemas.microsoft.com/office/drawing/2014/main" id="{A2819A79-F872-476D-8B06-6C310AFB6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017" y="3284984"/>
            <a:ext cx="6626052" cy="2633514"/>
          </a:xfrm>
          <a:prstGeom prst="rect">
            <a:avLst/>
          </a:prstGeom>
        </p:spPr>
      </p:pic>
      <p:sp>
        <p:nvSpPr>
          <p:cNvPr id="2" name="矩形 1">
            <a:extLst>
              <a:ext uri="{FF2B5EF4-FFF2-40B4-BE49-F238E27FC236}">
                <a16:creationId xmlns:a16="http://schemas.microsoft.com/office/drawing/2014/main" id="{807C10C5-196E-4960-A0D2-B39C48D65863}"/>
              </a:ext>
            </a:extLst>
          </p:cNvPr>
          <p:cNvSpPr/>
          <p:nvPr/>
        </p:nvSpPr>
        <p:spPr>
          <a:xfrm>
            <a:off x="737543" y="6288914"/>
            <a:ext cx="7722889" cy="461665"/>
          </a:xfrm>
          <a:prstGeom prst="rect">
            <a:avLst/>
          </a:prstGeom>
        </p:spPr>
        <p:txBody>
          <a:bodyPr wrap="square">
            <a:spAutoFit/>
          </a:bodyPr>
          <a:lstStyle/>
          <a:p>
            <a:r>
              <a:rPr lang="zh-CN" altLang="en-US" sz="1200" dirty="0">
                <a:solidFill>
                  <a:schemeClr val="tx1"/>
                </a:solidFill>
              </a:rPr>
              <a:t>Po-Sen Huang, Xiaodong He, Jianfeng Gao, Li Deng, Alex Acero, Larry P. Heck. Learning deep structured semantic models for web search using clickthrough data. CIKM 2013: 2333-2338</a:t>
            </a:r>
          </a:p>
        </p:txBody>
      </p:sp>
    </p:spTree>
    <p:extLst>
      <p:ext uri="{BB962C8B-B14F-4D97-AF65-F5344CB8AC3E}">
        <p14:creationId xmlns:p14="http://schemas.microsoft.com/office/powerpoint/2010/main" val="1983673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49</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dirty="0">
                <a:ea typeface="黑体" panose="02010609060101010101" pitchFamily="49" charset="-122"/>
              </a:rPr>
              <a:t>DSSM</a:t>
            </a:r>
            <a:endParaRPr lang="zh-CN" altLang="zh-CN" sz="4000" dirty="0">
              <a:ea typeface="黑体" panose="02010609060101010101" pitchFamily="49" charset="-122"/>
            </a:endParaRPr>
          </a:p>
        </p:txBody>
      </p:sp>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缺点：</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zh-CN" altLang="en-US" sz="1600" dirty="0">
                <a:ea typeface="宋体" panose="02010600030101010101" pitchFamily="2" charset="-122"/>
              </a:rPr>
              <a:t>词袋模型丢失了位置信息， 可参考</a:t>
            </a:r>
            <a:r>
              <a:rPr lang="en-US" altLang="zh-CN" sz="1600" dirty="0">
                <a:ea typeface="宋体" panose="02010600030101010101" pitchFamily="2" charset="-122"/>
              </a:rPr>
              <a:t>CDSSM</a:t>
            </a:r>
            <a:r>
              <a:rPr lang="zh-CN" altLang="en-US" sz="1600" dirty="0">
                <a:ea typeface="宋体" panose="02010600030101010101" pitchFamily="2" charset="-122"/>
              </a:rPr>
              <a:t>对输入做卷积处理在一定程度上缓解了这个问题</a:t>
            </a:r>
            <a:endParaRPr lang="en-US" altLang="zh-CN" sz="1600" dirty="0">
              <a:ea typeface="宋体" panose="02010600030101010101" pitchFamily="2" charset="-122"/>
            </a:endParaRPr>
          </a:p>
          <a:p>
            <a:pPr>
              <a:buClr>
                <a:srgbClr val="437085"/>
              </a:buClr>
              <a:buFont typeface="Wingdings" panose="05000000000000000000" pitchFamily="2" charset="2"/>
              <a:buChar char=""/>
              <a:defRPr/>
            </a:pPr>
            <a:r>
              <a:rPr lang="zh-CN" altLang="en-US" sz="2000" dirty="0">
                <a:ea typeface="宋体" panose="02010600030101010101" pitchFamily="2" charset="-122"/>
              </a:rPr>
              <a:t>一般而言， </a:t>
            </a:r>
            <a:r>
              <a:rPr lang="en-US" altLang="zh-CN" sz="2000" dirty="0">
                <a:ea typeface="宋体" panose="02010600030101010101" pitchFamily="2" charset="-122"/>
              </a:rPr>
              <a:t>Query/Doc Representation </a:t>
            </a:r>
            <a:r>
              <a:rPr lang="zh-CN" altLang="en-US" sz="2000" dirty="0">
                <a:ea typeface="宋体" panose="02010600030101010101" pitchFamily="2" charset="-122"/>
              </a:rPr>
              <a:t>只学习文本的语义表示， 而在信息检索中，精准匹配 </a:t>
            </a:r>
            <a:r>
              <a:rPr lang="en-US" altLang="zh-CN" sz="2000" dirty="0">
                <a:ea typeface="宋体" panose="02010600030101010101" pitchFamily="2" charset="-122"/>
              </a:rPr>
              <a:t>(exact match) </a:t>
            </a:r>
            <a:r>
              <a:rPr lang="zh-CN" altLang="en-US" sz="2000" dirty="0">
                <a:ea typeface="宋体" panose="02010600030101010101" pitchFamily="2" charset="-122"/>
              </a:rPr>
              <a:t>几乎是最重要的匹配模式， 语义匹配才是其次</a:t>
            </a:r>
            <a:r>
              <a:rPr lang="en-US" altLang="zh-CN" sz="2000" dirty="0">
                <a:ea typeface="宋体" panose="02010600030101010101" pitchFamily="2" charset="-122"/>
              </a:rPr>
              <a:t>(Fang</a:t>
            </a:r>
            <a:r>
              <a:rPr lang="zh-CN" altLang="en-US" sz="2000" dirty="0">
                <a:ea typeface="宋体" panose="02010600030101010101" pitchFamily="2" charset="-122"/>
              </a:rPr>
              <a:t> </a:t>
            </a:r>
            <a:r>
              <a:rPr lang="en-US" altLang="zh-CN" sz="2000" dirty="0">
                <a:ea typeface="宋体" panose="02010600030101010101" pitchFamily="2" charset="-122"/>
              </a:rPr>
              <a:t>et</a:t>
            </a:r>
            <a:r>
              <a:rPr lang="zh-CN" altLang="en-US" sz="2000" dirty="0">
                <a:ea typeface="宋体" panose="02010600030101010101" pitchFamily="2" charset="-122"/>
              </a:rPr>
              <a:t> </a:t>
            </a:r>
            <a:r>
              <a:rPr lang="en-US" altLang="zh-CN" sz="2000" dirty="0">
                <a:ea typeface="宋体" panose="02010600030101010101" pitchFamily="2" charset="-122"/>
              </a:rPr>
              <a:t>al.</a:t>
            </a:r>
            <a:r>
              <a:rPr lang="zh-CN" altLang="en-US" sz="2000" dirty="0">
                <a:ea typeface="宋体" panose="02010600030101010101" pitchFamily="2" charset="-122"/>
              </a:rPr>
              <a:t> </a:t>
            </a:r>
            <a:r>
              <a:rPr lang="en-US" altLang="zh-CN" sz="2000" dirty="0">
                <a:ea typeface="宋体" panose="02010600030101010101" pitchFamily="2" charset="-122"/>
              </a:rPr>
              <a:t>SIGIR’06)</a:t>
            </a:r>
            <a:r>
              <a:rPr lang="zh-CN" altLang="en-US" sz="2000" dirty="0">
                <a:ea typeface="宋体" panose="02010600030101010101" pitchFamily="2" charset="-122"/>
              </a:rPr>
              <a:t>，故</a:t>
            </a:r>
            <a:r>
              <a:rPr lang="en-US" altLang="zh-CN" sz="2000" dirty="0">
                <a:ea typeface="宋体" panose="02010600030101010101" pitchFamily="2" charset="-122"/>
              </a:rPr>
              <a:t>Representation</a:t>
            </a:r>
            <a:r>
              <a:rPr lang="zh-CN" altLang="en-US" sz="2000" dirty="0">
                <a:ea typeface="宋体" panose="02010600030101010101" pitchFamily="2" charset="-122"/>
              </a:rPr>
              <a:t>的方法具有很大的局限性，</a:t>
            </a:r>
            <a:endParaRPr lang="en-US" altLang="zh-CN" sz="2000" dirty="0">
              <a:ea typeface="宋体" panose="02010600030101010101" pitchFamily="2" charset="-122"/>
            </a:endParaRPr>
          </a:p>
          <a:p>
            <a:pPr>
              <a:buClr>
                <a:srgbClr val="437085"/>
              </a:buClr>
              <a:buFont typeface="Wingdings" panose="05000000000000000000" pitchFamily="2" charset="2"/>
              <a:buChar char=""/>
              <a:defRPr/>
            </a:pPr>
            <a:r>
              <a:rPr lang="zh-CN" altLang="en-US" sz="2000" dirty="0">
                <a:ea typeface="宋体" panose="02010600030101010101" pitchFamily="2" charset="-122"/>
              </a:rPr>
              <a:t>后面介绍的基于</a:t>
            </a:r>
            <a:r>
              <a:rPr lang="en-US" altLang="zh-CN" sz="2000" dirty="0">
                <a:ea typeface="宋体" panose="02010600030101010101" pitchFamily="2" charset="-122"/>
              </a:rPr>
              <a:t>Matching function</a:t>
            </a:r>
            <a:r>
              <a:rPr lang="zh-CN" altLang="en-US" sz="2000" dirty="0">
                <a:ea typeface="宋体" panose="02010600030101010101" pitchFamily="2" charset="-122"/>
              </a:rPr>
              <a:t>的方法考虑了精准匹配，软匹配</a:t>
            </a:r>
            <a:r>
              <a:rPr lang="en-US" altLang="zh-CN" sz="2000" dirty="0">
                <a:ea typeface="宋体" panose="02010600030101010101" pitchFamily="2" charset="-122"/>
              </a:rPr>
              <a:t> (soft match) </a:t>
            </a:r>
            <a:r>
              <a:rPr lang="zh-CN" altLang="en-US" sz="2000" dirty="0">
                <a:ea typeface="宋体" panose="02010600030101010101" pitchFamily="2" charset="-122"/>
              </a:rPr>
              <a:t>等匹配模式， 才使得基于</a:t>
            </a:r>
            <a:r>
              <a:rPr lang="en-US" altLang="zh-CN" sz="2000" dirty="0">
                <a:ea typeface="宋体" panose="02010600030101010101" pitchFamily="2" charset="-122"/>
              </a:rPr>
              <a:t>DNN</a:t>
            </a:r>
            <a:r>
              <a:rPr lang="zh-CN" altLang="en-US" sz="2000" dirty="0">
                <a:ea typeface="宋体" panose="02010600030101010101" pitchFamily="2" charset="-122"/>
              </a:rPr>
              <a:t>的</a:t>
            </a:r>
            <a:r>
              <a:rPr lang="en-US" altLang="zh-CN" sz="2000" dirty="0">
                <a:ea typeface="宋体" panose="02010600030101010101" pitchFamily="2" charset="-122"/>
              </a:rPr>
              <a:t>NIR</a:t>
            </a:r>
            <a:r>
              <a:rPr lang="zh-CN" altLang="en-US" sz="2000" dirty="0">
                <a:ea typeface="宋体" panose="02010600030101010101" pitchFamily="2" charset="-122"/>
              </a:rPr>
              <a:t>模型能超越传统检索模型如</a:t>
            </a:r>
            <a:r>
              <a:rPr lang="en-US" altLang="zh-CN" sz="2000" dirty="0">
                <a:ea typeface="宋体" panose="02010600030101010101" pitchFamily="2" charset="-122"/>
              </a:rPr>
              <a:t>BM25, QL</a:t>
            </a:r>
            <a:r>
              <a:rPr lang="zh-CN" altLang="en-US" sz="2000" dirty="0">
                <a:ea typeface="宋体" panose="02010600030101010101" pitchFamily="2" charset="-122"/>
              </a:rPr>
              <a:t>等。</a:t>
            </a:r>
            <a:endParaRPr lang="en-US" altLang="zh-CN" sz="2000" dirty="0">
              <a:ea typeface="宋体" panose="02010600030101010101" pitchFamily="2" charset="-122"/>
            </a:endParaRPr>
          </a:p>
          <a:p>
            <a:pPr marL="0" indent="0" eaLnBrk="1" hangingPunct="1">
              <a:spcBef>
                <a:spcPts val="600"/>
              </a:spcBef>
              <a:buClr>
                <a:srgbClr val="437085"/>
              </a:buClr>
              <a:defRPr/>
            </a:pPr>
            <a:endParaRPr lang="en-US" altLang="zh-CN" sz="18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p:txBody>
      </p:sp>
    </p:spTree>
    <p:extLst>
      <p:ext uri="{BB962C8B-B14F-4D97-AF65-F5344CB8AC3E}">
        <p14:creationId xmlns:p14="http://schemas.microsoft.com/office/powerpoint/2010/main" val="90469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5</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上一讲回顾</a:t>
            </a:r>
            <a:r>
              <a:rPr lang="en-US" sz="3400" dirty="0">
                <a:solidFill>
                  <a:srgbClr val="BDD3E9"/>
                </a:solidFill>
                <a:latin typeface="Calibri" charset="0"/>
                <a:ea typeface="黑体" pitchFamily="49" charset="-122"/>
              </a:rPr>
              <a:t> </a:t>
            </a: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336699"/>
                </a:solidFill>
                <a:latin typeface="Calibri" charset="0"/>
                <a:ea typeface="黑体" pitchFamily="49" charset="-122"/>
              </a:rPr>
              <a:t>深度神经网络</a:t>
            </a:r>
            <a:r>
              <a:rPr lang="en-US" altLang="zh-CN" sz="3400" dirty="0">
                <a:solidFill>
                  <a:srgbClr val="336699"/>
                </a:solidFill>
                <a:latin typeface="Calibri" charset="0"/>
                <a:ea typeface="黑体" pitchFamily="49" charset="-122"/>
              </a:rPr>
              <a:t>(DNN)</a:t>
            </a:r>
            <a:r>
              <a:rPr lang="zh-CN" altLang="en-US" sz="3400" dirty="0">
                <a:solidFill>
                  <a:srgbClr val="336699"/>
                </a:solidFill>
                <a:latin typeface="Calibri" charset="0"/>
                <a:ea typeface="黑体" pitchFamily="49" charset="-122"/>
              </a:rPr>
              <a:t>基础</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词向量</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en-US" altLang="zh-CN" sz="3400" dirty="0">
                <a:solidFill>
                  <a:srgbClr val="BDD3E9"/>
                </a:solidFill>
                <a:latin typeface="Calibri" charset="0"/>
                <a:ea typeface="黑体" pitchFamily="49" charset="-122"/>
              </a:rPr>
              <a:t>Neural IR Model</a:t>
            </a:r>
            <a:endParaRPr lang="en-US" sz="3400" dirty="0">
              <a:solidFill>
                <a:srgbClr val="BDD3E9"/>
              </a:solidFill>
              <a:latin typeface="Calibri" charset="0"/>
              <a:ea typeface="黑体" pitchFamily="49" charset="-122"/>
            </a:endParaRPr>
          </a:p>
          <a:p>
            <a:pPr>
              <a:lnSpc>
                <a:spcPct val="150000"/>
              </a:lnSpc>
              <a:spcBef>
                <a:spcPts val="700"/>
              </a:spcBef>
              <a:buClr>
                <a:srgbClr val="336699"/>
              </a:buClr>
              <a:buSzPct val="8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3400" dirty="0">
              <a:solidFill>
                <a:srgbClr val="BDD3E9"/>
              </a:solidFill>
              <a:latin typeface="Calibri" charset="0"/>
              <a:ea typeface="黑体" pitchFamily="49" charset="-122"/>
            </a:endParaRPr>
          </a:p>
        </p:txBody>
      </p:sp>
    </p:spTree>
    <p:extLst>
      <p:ext uri="{BB962C8B-B14F-4D97-AF65-F5344CB8AC3E}">
        <p14:creationId xmlns:p14="http://schemas.microsoft.com/office/powerpoint/2010/main" val="345072033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50</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dirty="0" err="1">
                <a:ea typeface="黑体" panose="02010609060101010101" pitchFamily="49" charset="-122"/>
              </a:rPr>
              <a:t>MatchPyramid</a:t>
            </a:r>
            <a:endParaRPr lang="zh-CN" altLang="zh-CN" sz="4000" dirty="0">
              <a:ea typeface="黑体" panose="02010609060101010101" pitchFamily="49" charset="-122"/>
            </a:endParaRPr>
          </a:p>
        </p:txBody>
      </p:sp>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动机</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zh-CN" altLang="en-US" sz="1600" dirty="0">
                <a:ea typeface="宋体" panose="02010600030101010101" pitchFamily="2" charset="-122"/>
              </a:rPr>
              <a:t>考虑各种层次的匹配信号，包括单词层次、短语层次以及句子层次等等；</a:t>
            </a:r>
            <a:endParaRPr lang="en-US" altLang="zh-CN" sz="1600" dirty="0">
              <a:ea typeface="宋体" panose="02010600030101010101" pitchFamily="2" charset="-122"/>
            </a:endParaRPr>
          </a:p>
          <a:p>
            <a:pPr lvl="1">
              <a:buClr>
                <a:srgbClr val="437085"/>
              </a:buClr>
              <a:buFont typeface="Wingdings" panose="05000000000000000000" pitchFamily="2" charset="2"/>
              <a:buChar char=""/>
              <a:defRPr/>
            </a:pPr>
            <a:r>
              <a:rPr lang="zh-CN" altLang="en-US" sz="1600" dirty="0">
                <a:ea typeface="宋体" panose="02010600030101010101" pitchFamily="2" charset="-122"/>
              </a:rPr>
              <a:t>在图像领域， 基于</a:t>
            </a:r>
            <a:r>
              <a:rPr lang="en-US" altLang="zh-CN" sz="1600" dirty="0">
                <a:ea typeface="宋体" panose="02010600030101010101" pitchFamily="2" charset="-122"/>
              </a:rPr>
              <a:t>CNN</a:t>
            </a:r>
            <a:r>
              <a:rPr lang="zh-CN" altLang="en-US" sz="1600" dirty="0">
                <a:ea typeface="宋体" panose="02010600030101010101" pitchFamily="2" charset="-122"/>
              </a:rPr>
              <a:t>特征提取的图像金字塔被证明是有效的</a:t>
            </a:r>
            <a:endParaRPr lang="en-US" altLang="zh-CN" sz="1600" dirty="0">
              <a:ea typeface="宋体" panose="02010600030101010101" pitchFamily="2" charset="-122"/>
            </a:endParaRPr>
          </a:p>
          <a:p>
            <a:pPr>
              <a:buClr>
                <a:srgbClr val="437085"/>
              </a:buClr>
              <a:buFont typeface="Wingdings" panose="05000000000000000000" pitchFamily="2" charset="2"/>
              <a:buChar char=""/>
              <a:defRPr/>
            </a:pPr>
            <a:r>
              <a:rPr lang="zh-CN" altLang="en-US" sz="2000" dirty="0">
                <a:ea typeface="宋体" panose="02010600030101010101" pitchFamily="2" charset="-122"/>
              </a:rPr>
              <a:t>模型</a:t>
            </a:r>
            <a:endParaRPr lang="en-US" altLang="zh-CN" sz="20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000" dirty="0">
              <a:ea typeface="宋体" panose="02010600030101010101" pitchFamily="2" charset="-122"/>
            </a:endParaRPr>
          </a:p>
          <a:p>
            <a:pPr marL="0" indent="0" eaLnBrk="1" hangingPunct="1">
              <a:spcBef>
                <a:spcPts val="600"/>
              </a:spcBef>
              <a:buClr>
                <a:srgbClr val="437085"/>
              </a:buClr>
              <a:defRPr/>
            </a:pPr>
            <a:endParaRPr lang="en-US" altLang="zh-CN" sz="18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p:txBody>
      </p:sp>
      <p:pic>
        <p:nvPicPr>
          <p:cNvPr id="3" name="图片 2">
            <a:extLst>
              <a:ext uri="{FF2B5EF4-FFF2-40B4-BE49-F238E27FC236}">
                <a16:creationId xmlns:a16="http://schemas.microsoft.com/office/drawing/2014/main" id="{08CDD08F-E552-4414-98E8-CCDCFFD3E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327" y="3429000"/>
            <a:ext cx="6731346" cy="2216264"/>
          </a:xfrm>
          <a:prstGeom prst="rect">
            <a:avLst/>
          </a:prstGeom>
        </p:spPr>
      </p:pic>
      <p:sp>
        <p:nvSpPr>
          <p:cNvPr id="2" name="矩形 1">
            <a:extLst>
              <a:ext uri="{FF2B5EF4-FFF2-40B4-BE49-F238E27FC236}">
                <a16:creationId xmlns:a16="http://schemas.microsoft.com/office/drawing/2014/main" id="{D677574D-E412-4862-817A-AE3E66AD6220}"/>
              </a:ext>
            </a:extLst>
          </p:cNvPr>
          <p:cNvSpPr/>
          <p:nvPr/>
        </p:nvSpPr>
        <p:spPr>
          <a:xfrm>
            <a:off x="611560" y="6093296"/>
            <a:ext cx="7776864" cy="461665"/>
          </a:xfrm>
          <a:prstGeom prst="rect">
            <a:avLst/>
          </a:prstGeom>
        </p:spPr>
        <p:txBody>
          <a:bodyPr wrap="square">
            <a:spAutoFit/>
          </a:bodyPr>
          <a:lstStyle/>
          <a:p>
            <a:r>
              <a:rPr lang="zh-CN" altLang="en-US" sz="1200" dirty="0">
                <a:solidFill>
                  <a:schemeClr val="tx1"/>
                </a:solidFill>
              </a:rPr>
              <a:t>Liang Pang, Yanyan Lan, Jiafeng Guo, Jun Xu, Xueqi Cheng: A Study of MatchPyramid Models on Ad-hoc Retrieval. CoRR abs/1606.04648 (2016)</a:t>
            </a:r>
          </a:p>
        </p:txBody>
      </p:sp>
    </p:spTree>
    <p:extLst>
      <p:ext uri="{BB962C8B-B14F-4D97-AF65-F5344CB8AC3E}">
        <p14:creationId xmlns:p14="http://schemas.microsoft.com/office/powerpoint/2010/main" val="1294955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51</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dirty="0" err="1">
                <a:ea typeface="黑体" panose="02010609060101010101" pitchFamily="49" charset="-122"/>
              </a:rPr>
              <a:t>MatchPyramid</a:t>
            </a:r>
            <a:endParaRPr lang="zh-CN" altLang="zh-CN" sz="4000" dirty="0">
              <a:ea typeface="黑体" panose="02010609060101010101" pitchFamily="49" charset="-122"/>
            </a:endParaRPr>
          </a:p>
        </p:txBody>
      </p:sp>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en-US" altLang="zh-CN" sz="2000" dirty="0">
                <a:ea typeface="宋体" panose="02010600030101010101" pitchFamily="2" charset="-122"/>
              </a:rPr>
              <a:t>Word matching matrix</a:t>
            </a:r>
          </a:p>
          <a:p>
            <a:pPr lvl="1">
              <a:buClr>
                <a:srgbClr val="437085"/>
              </a:buClr>
              <a:buFont typeface="Wingdings" panose="05000000000000000000" pitchFamily="2" charset="2"/>
              <a:buChar char=""/>
              <a:defRPr/>
            </a:pPr>
            <a:r>
              <a:rPr lang="zh-CN" altLang="en-US" sz="1600" dirty="0">
                <a:ea typeface="宋体" panose="02010600030101010101" pitchFamily="2" charset="-122"/>
              </a:rPr>
              <a:t>可以是精准匹配矩阵</a:t>
            </a:r>
            <a:r>
              <a:rPr lang="en-US" altLang="zh-CN" sz="1600" dirty="0">
                <a:ea typeface="宋体" panose="02010600030101010101" pitchFamily="2" charset="-122"/>
              </a:rPr>
              <a:t>(0</a:t>
            </a:r>
            <a:r>
              <a:rPr lang="zh-CN" altLang="en-US" sz="1600" dirty="0">
                <a:ea typeface="宋体" panose="02010600030101010101" pitchFamily="2" charset="-122"/>
              </a:rPr>
              <a:t>或</a:t>
            </a:r>
            <a:r>
              <a:rPr lang="en-US" altLang="zh-CN" sz="1600" dirty="0">
                <a:ea typeface="宋体" panose="02010600030101010101" pitchFamily="2" charset="-122"/>
              </a:rPr>
              <a:t>1)</a:t>
            </a:r>
          </a:p>
          <a:p>
            <a:pPr lvl="1">
              <a:buClr>
                <a:srgbClr val="437085"/>
              </a:buClr>
              <a:buFont typeface="Wingdings" panose="05000000000000000000" pitchFamily="2" charset="2"/>
              <a:buChar char=""/>
              <a:defRPr/>
            </a:pPr>
            <a:r>
              <a:rPr lang="zh-CN" altLang="en-US" sz="1600" dirty="0">
                <a:ea typeface="宋体" panose="02010600030101010101" pitchFamily="2" charset="-122"/>
              </a:rPr>
              <a:t>也可以是单词</a:t>
            </a:r>
            <a:r>
              <a:rPr lang="en-US" altLang="zh-CN" sz="1600" dirty="0">
                <a:ea typeface="宋体" panose="02010600030101010101" pitchFamily="2" charset="-122"/>
              </a:rPr>
              <a:t>-</a:t>
            </a:r>
            <a:r>
              <a:rPr lang="zh-CN" altLang="en-US" sz="1600" dirty="0">
                <a:ea typeface="宋体" panose="02010600030101010101" pitchFamily="2" charset="-122"/>
              </a:rPr>
              <a:t>单词语义相似度矩阵</a:t>
            </a:r>
            <a:r>
              <a:rPr lang="en-US" altLang="zh-CN" sz="1600" dirty="0">
                <a:ea typeface="宋体" panose="02010600030101010101" pitchFamily="2" charset="-122"/>
              </a:rPr>
              <a:t>(-1</a:t>
            </a:r>
            <a:r>
              <a:rPr lang="zh-CN" altLang="en-US" sz="1600" dirty="0">
                <a:ea typeface="宋体" panose="02010600030101010101" pitchFamily="2" charset="-122"/>
              </a:rPr>
              <a:t>到</a:t>
            </a:r>
            <a:r>
              <a:rPr lang="en-US" altLang="zh-CN" sz="1600" dirty="0">
                <a:ea typeface="宋体" panose="02010600030101010101" pitchFamily="2" charset="-122"/>
              </a:rPr>
              <a:t>1)</a:t>
            </a:r>
          </a:p>
          <a:p>
            <a:pPr lvl="1">
              <a:buClr>
                <a:srgbClr val="437085"/>
              </a:buClr>
              <a:buFont typeface="Wingdings" panose="05000000000000000000" pitchFamily="2" charset="2"/>
              <a:buChar char=""/>
              <a:defRPr/>
            </a:pPr>
            <a:r>
              <a:rPr lang="zh-CN" altLang="en-US" sz="1600" dirty="0">
                <a:ea typeface="宋体" panose="02010600030101010101" pitchFamily="2" charset="-122"/>
              </a:rPr>
              <a:t>优点</a:t>
            </a:r>
            <a:r>
              <a:rPr lang="en-US" altLang="zh-CN" sz="1600" dirty="0">
                <a:ea typeface="宋体" panose="02010600030101010101" pitchFamily="2" charset="-122"/>
              </a:rPr>
              <a:t>: </a:t>
            </a:r>
            <a:r>
              <a:rPr lang="zh-CN" altLang="en-US" sz="1600" dirty="0">
                <a:ea typeface="宋体" panose="02010600030101010101" pitchFamily="2" charset="-122"/>
              </a:rPr>
              <a:t>保留了精准匹配信息， 语义相似度矩阵还可以考虑语义信息，保留了匹配的位置信息</a:t>
            </a:r>
            <a:endParaRPr lang="en-US" altLang="zh-CN" sz="16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eaLnBrk="1" hangingPunct="1">
              <a:spcBef>
                <a:spcPts val="600"/>
              </a:spcBef>
              <a:buClr>
                <a:srgbClr val="437085"/>
              </a:buClr>
              <a:defRPr/>
            </a:pPr>
            <a:endParaRPr lang="en-US" altLang="zh-CN" sz="18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p:txBody>
      </p:sp>
      <p:pic>
        <p:nvPicPr>
          <p:cNvPr id="3" name="图片 2">
            <a:extLst>
              <a:ext uri="{FF2B5EF4-FFF2-40B4-BE49-F238E27FC236}">
                <a16:creationId xmlns:a16="http://schemas.microsoft.com/office/drawing/2014/main" id="{9259A7EE-A87B-45FB-B875-1024A1240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286" y="3627215"/>
            <a:ext cx="5391427" cy="2394073"/>
          </a:xfrm>
          <a:prstGeom prst="rect">
            <a:avLst/>
          </a:prstGeom>
        </p:spPr>
      </p:pic>
    </p:spTree>
    <p:extLst>
      <p:ext uri="{BB962C8B-B14F-4D97-AF65-F5344CB8AC3E}">
        <p14:creationId xmlns:p14="http://schemas.microsoft.com/office/powerpoint/2010/main" val="3781121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52</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dirty="0" err="1">
                <a:ea typeface="黑体" panose="02010609060101010101" pitchFamily="49" charset="-122"/>
              </a:rPr>
              <a:t>MatchPyramid</a:t>
            </a:r>
            <a:r>
              <a:rPr lang="en-US" altLang="zh-CN" sz="4000" dirty="0">
                <a:ea typeface="黑体" panose="02010609060101010101" pitchFamily="49" charset="-122"/>
              </a:rPr>
              <a:t> (</a:t>
            </a:r>
            <a:r>
              <a:rPr lang="en-US" altLang="zh-CN" sz="4000" dirty="0" err="1">
                <a:ea typeface="黑体" panose="02010609060101010101" pitchFamily="49" charset="-122"/>
              </a:rPr>
              <a:t>cont</a:t>
            </a:r>
            <a:r>
              <a:rPr lang="en-US" altLang="zh-CN" sz="4000" dirty="0">
                <a:ea typeface="黑体" panose="02010609060101010101" pitchFamily="49" charset="-122"/>
              </a:rPr>
              <a:t>’)</a:t>
            </a:r>
            <a:endParaRPr lang="zh-CN" altLang="zh-CN" sz="4000" dirty="0">
              <a:ea typeface="黑体" panose="02010609060101010101" pitchFamily="49" charset="-122"/>
            </a:endParaRPr>
          </a:p>
        </p:txBody>
      </p:sp>
      <mc:AlternateContent xmlns:mc="http://schemas.openxmlformats.org/markup-compatibility/2006">
        <mc:Choice xmlns:a14="http://schemas.microsoft.com/office/drawing/2010/main" Requires="a14">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3465A4"/>
                    </a:solidFill>
                    <a:round/>
                    <a:headEnd/>
                    <a:tailEnd/>
                  </a14:hiddenLine>
                </a:ext>
                <a:ext uri="{AF507438-7753-43E0-B8FC-AC1667EBCBE1}">
                  <a14:hiddenEffects>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marL="0" indent="0" eaLnBrk="1" hangingPunct="1">
                  <a:spcBef>
                    <a:spcPts val="600"/>
                  </a:spcBef>
                  <a:buClr>
                    <a:srgbClr val="437085"/>
                  </a:buClr>
                  <a:defRPr/>
                </a:pPr>
                <a:r>
                  <a:rPr lang="en-US" altLang="zh-CN" sz="2000" dirty="0" err="1">
                    <a:ea typeface="宋体" panose="02010600030101010101" pitchFamily="2" charset="-122"/>
                  </a:rPr>
                  <a:t>MatchPyramid</a:t>
                </a:r>
                <a:r>
                  <a:rPr lang="en-US" altLang="zh-CN" sz="2000" dirty="0">
                    <a:ea typeface="宋体" panose="02010600030101010101" pitchFamily="2" charset="-122"/>
                  </a:rPr>
                  <a:t> </a:t>
                </a:r>
                <a:r>
                  <a:rPr lang="zh-CN" altLang="en-US" sz="2000" dirty="0">
                    <a:ea typeface="宋体" panose="02010600030101010101" pitchFamily="2" charset="-122"/>
                  </a:rPr>
                  <a:t>是对基于深度神经网络的</a:t>
                </a:r>
                <a:r>
                  <a:rPr lang="en-US" altLang="zh-CN" sz="2000" dirty="0">
                    <a:ea typeface="宋体" panose="02010600030101010101" pitchFamily="2" charset="-122"/>
                  </a:rPr>
                  <a:t>IR model</a:t>
                </a:r>
                <a:r>
                  <a:rPr lang="zh-CN" altLang="en-US" sz="2000" dirty="0">
                    <a:ea typeface="宋体" panose="02010600030101010101" pitchFamily="2" charset="-122"/>
                  </a:rPr>
                  <a:t>的初步探索，后面出现了一些更加有效的模型，一般是从以下的方面入手：</a:t>
                </a:r>
                <a:endParaRPr lang="en-US" altLang="zh-CN" sz="20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en-US" altLang="zh-CN" sz="2000" dirty="0">
                    <a:ea typeface="宋体" panose="02010600030101010101" pitchFamily="2" charset="-122"/>
                  </a:rPr>
                  <a:t>Word matching matrix</a:t>
                </a:r>
                <a:r>
                  <a:rPr lang="zh-CN" altLang="en-US" sz="2000" dirty="0">
                    <a:ea typeface="宋体" panose="02010600030101010101" pitchFamily="2" charset="-122"/>
                  </a:rPr>
                  <a:t>是有效</a:t>
                </a:r>
                <a:r>
                  <a:rPr lang="zh-CN" altLang="en-US" sz="1600" dirty="0">
                    <a:ea typeface="宋体" panose="02010600030101010101" pitchFamily="2" charset="-122"/>
                  </a:rPr>
                  <a:t>的匹配模型的基础</a:t>
                </a:r>
                <a:endParaRPr lang="en-US" altLang="zh-CN" sz="16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短查询</a:t>
                </a:r>
                <a:r>
                  <a:rPr lang="en-US" altLang="zh-CN" sz="2000" dirty="0">
                    <a:ea typeface="宋体" panose="02010600030101010101" pitchFamily="2" charset="-122"/>
                  </a:rPr>
                  <a:t> vs </a:t>
                </a:r>
                <a:r>
                  <a:rPr lang="zh-CN" altLang="en-US" sz="2000" dirty="0">
                    <a:ea typeface="宋体" panose="02010600030101010101" pitchFamily="2" charset="-122"/>
                  </a:rPr>
                  <a:t>长文档：</a:t>
                </a:r>
                <a:r>
                  <a:rPr lang="en-US" altLang="zh-CN" sz="2000" dirty="0">
                    <a:ea typeface="宋体" panose="02010600030101010101" pitchFamily="2" charset="-122"/>
                  </a:rPr>
                  <a:t>Heterogeneous</a:t>
                </a:r>
              </a:p>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不同查询词之间的重要性</a:t>
                </a:r>
                <a:endParaRPr lang="en-US" altLang="zh-CN" sz="20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是否考虑匹配位置信息</a:t>
                </a:r>
                <a:endParaRPr lang="en-US" altLang="zh-CN" sz="20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匹配的多样性：域匹配、段落匹配</a:t>
                </a:r>
                <a:endParaRPr lang="en-US" altLang="zh-CN" sz="20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现在的一般做法</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zh-CN" altLang="en-US" sz="1600" dirty="0">
                    <a:ea typeface="宋体" panose="02010600030101010101" pitchFamily="2" charset="-122"/>
                  </a:rPr>
                  <a:t>计算单个查询词对整个文档的匹配信号</a:t>
                </a:r>
                <a:endParaRPr lang="en-US" altLang="zh-CN" sz="1600" dirty="0">
                  <a:ea typeface="宋体" panose="02010600030101010101" pitchFamily="2" charset="-122"/>
                </a:endParaRPr>
              </a:p>
              <a:p>
                <a:pPr lvl="1">
                  <a:buClr>
                    <a:srgbClr val="437085"/>
                  </a:buClr>
                  <a:buFont typeface="Wingdings" panose="05000000000000000000" pitchFamily="2" charset="2"/>
                  <a:buChar char=""/>
                  <a:defRPr/>
                </a:pPr>
                <a:r>
                  <a:rPr lang="zh-CN" altLang="en-US" sz="1600" dirty="0">
                    <a:ea typeface="宋体" panose="02010600030101010101" pitchFamily="2" charset="-122"/>
                  </a:rPr>
                  <a:t>匹配信号</a:t>
                </a:r>
                <a14:m>
                  <m:oMath xmlns:m="http://schemas.openxmlformats.org/officeDocument/2006/math">
                    <m:groupChr>
                      <m:groupChrPr>
                        <m:chr m:val="→"/>
                        <m:vertJc m:val="bot"/>
                        <m:ctrlPr>
                          <a:rPr lang="zh-CN" altLang="en-US" sz="1600" i="1" smtClean="0">
                            <a:latin typeface="Cambria Math" panose="02040503050406030204" pitchFamily="18" charset="0"/>
                            <a:ea typeface="宋体" panose="02010600030101010101" pitchFamily="2" charset="-122"/>
                          </a:rPr>
                        </m:ctrlPr>
                      </m:groupChrPr>
                      <m:e>
                        <m:r>
                          <m:rPr>
                            <m:sty m:val="p"/>
                            <m:brk m:alnAt="2"/>
                          </m:rPr>
                          <a:rPr lang="en-US" altLang="zh-CN" sz="1600" i="1">
                            <a:latin typeface="Cambria Math" panose="02040503050406030204" pitchFamily="18" charset="0"/>
                            <a:ea typeface="宋体" panose="02010600030101010101" pitchFamily="2" charset="-122"/>
                          </a:rPr>
                          <m:t>N</m:t>
                        </m:r>
                        <m:r>
                          <m:rPr>
                            <m:sty m:val="p"/>
                          </m:rPr>
                          <a:rPr lang="en-US" altLang="zh-CN" sz="1600" i="1">
                            <a:latin typeface="Cambria Math" panose="02040503050406030204" pitchFamily="18" charset="0"/>
                            <a:ea typeface="宋体" panose="02010600030101010101" pitchFamily="2" charset="-122"/>
                          </a:rPr>
                          <m:t>IR</m:t>
                        </m:r>
                        <m:r>
                          <m:rPr>
                            <m:brk m:alnAt="2"/>
                          </m:rPr>
                          <a:rPr lang="zh-CN" altLang="en-US" sz="1600" i="1">
                            <a:latin typeface="Cambria Math" panose="02040503050406030204" pitchFamily="18" charset="0"/>
                            <a:ea typeface="宋体" panose="02010600030101010101" pitchFamily="2" charset="-122"/>
                          </a:rPr>
                          <m:t>模</m:t>
                        </m:r>
                        <m:r>
                          <a:rPr lang="zh-CN" altLang="en-US" sz="1600" i="1">
                            <a:latin typeface="Cambria Math" panose="02040503050406030204" pitchFamily="18" charset="0"/>
                            <a:ea typeface="宋体" panose="02010600030101010101" pitchFamily="2" charset="-122"/>
                          </a:rPr>
                          <m:t>型</m:t>
                        </m:r>
                      </m:e>
                    </m:groupChr>
                  </m:oMath>
                </a14:m>
                <a:r>
                  <a:rPr lang="zh-CN" altLang="en-US" sz="1600" dirty="0">
                    <a:ea typeface="宋体" panose="02010600030101010101" pitchFamily="2" charset="-122"/>
                  </a:rPr>
                  <a:t>匹配的分布</a:t>
                </a:r>
                <a:endParaRPr lang="en-US" altLang="zh-CN" sz="1600" dirty="0">
                  <a:ea typeface="宋体" panose="02010600030101010101" pitchFamily="2" charset="-122"/>
                </a:endParaRPr>
              </a:p>
              <a:p>
                <a:pPr lvl="1">
                  <a:buClr>
                    <a:srgbClr val="437085"/>
                  </a:buClr>
                  <a:buFont typeface="Wingdings" panose="05000000000000000000" pitchFamily="2" charset="2"/>
                  <a:buChar char=""/>
                  <a:defRPr/>
                </a:pPr>
                <a:r>
                  <a:rPr lang="zh-CN" altLang="en-US" sz="1600" dirty="0">
                    <a:ea typeface="宋体" panose="02010600030101010101" pitchFamily="2" charset="-122"/>
                  </a:rPr>
                  <a:t>对所有查询词的匹配分布进行融合</a:t>
                </a:r>
                <a:endParaRPr lang="en-US" altLang="zh-CN" sz="16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eaLnBrk="1" hangingPunct="1">
                  <a:spcBef>
                    <a:spcPts val="600"/>
                  </a:spcBef>
                  <a:buClr>
                    <a:srgbClr val="437085"/>
                  </a:buClr>
                  <a:defRPr/>
                </a:pPr>
                <a:endParaRPr lang="en-US" altLang="zh-CN" sz="18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p:txBody>
          </p:sp>
        </mc:Choice>
        <mc:Fallback>
          <p:sp>
            <p:nvSpPr>
              <p:cNvPr id="6" name="Text Box 2">
                <a:extLst>
                  <a:ext uri="{FF2B5EF4-FFF2-40B4-BE49-F238E27FC236}">
                    <a16:creationId xmlns:a16="http://schemas.microsoft.com/office/drawing/2014/main" id="{86313048-D2EF-4DF7-8E0E-BD21711E1973}"/>
                  </a:ext>
                </a:extLst>
              </p:cNvPr>
              <p:cNvSpPr txBox="1">
                <a:spLocks noRot="1" noChangeAspect="1" noMove="1" noResize="1" noEditPoints="1" noAdjustHandles="1" noChangeArrowheads="1" noChangeShapeType="1" noTextEdit="1"/>
              </p:cNvSpPr>
              <p:nvPr/>
            </p:nvSpPr>
            <p:spPr bwMode="auto">
              <a:xfrm>
                <a:off x="403225" y="1427163"/>
                <a:ext cx="8229600" cy="4953000"/>
              </a:xfrm>
              <a:prstGeom prst="rect">
                <a:avLst/>
              </a:prstGeom>
              <a:blipFill>
                <a:blip r:embed="rId2"/>
                <a:stretch>
                  <a:fillRect l="-741" t="-861"/>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686904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53</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dirty="0">
                <a:ea typeface="黑体" panose="02010609060101010101" pitchFamily="49" charset="-122"/>
              </a:rPr>
              <a:t>DRMM</a:t>
            </a:r>
            <a:endParaRPr lang="zh-CN" altLang="zh-CN" sz="4000" dirty="0">
              <a:ea typeface="黑体" panose="02010609060101010101" pitchFamily="49" charset="-122"/>
            </a:endParaRPr>
          </a:p>
        </p:txBody>
      </p:sp>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196752"/>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动机</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zh-CN" altLang="en-US" sz="1600" dirty="0">
                <a:ea typeface="宋体" panose="02010600030101010101" pitchFamily="2" charset="-122"/>
              </a:rPr>
              <a:t>显式地对精确匹配信号 </a:t>
            </a:r>
            <a:r>
              <a:rPr lang="en-US" altLang="zh-CN" sz="1600" dirty="0">
                <a:ea typeface="宋体" panose="02010600030101010101" pitchFamily="2" charset="-122"/>
              </a:rPr>
              <a:t>(Exact Matching Signals)</a:t>
            </a:r>
            <a:r>
              <a:rPr lang="zh-CN" altLang="en-US" sz="1600" dirty="0">
                <a:ea typeface="宋体" panose="02010600030101010101" pitchFamily="2" charset="-122"/>
              </a:rPr>
              <a:t>，查询词重要度 </a:t>
            </a:r>
            <a:r>
              <a:rPr lang="en-US" altLang="zh-CN" sz="1600" dirty="0">
                <a:ea typeface="宋体" panose="02010600030101010101" pitchFamily="2" charset="-122"/>
              </a:rPr>
              <a:t>(Query Term Importance)</a:t>
            </a:r>
            <a:r>
              <a:rPr lang="zh-CN" altLang="en-US" sz="1600" dirty="0">
                <a:ea typeface="宋体" panose="02010600030101010101" pitchFamily="2" charset="-122"/>
              </a:rPr>
              <a:t>，以及多样匹配要求 </a:t>
            </a:r>
            <a:r>
              <a:rPr lang="en-US" altLang="zh-CN" sz="1600" dirty="0">
                <a:ea typeface="宋体" panose="02010600030101010101" pitchFamily="2" charset="-122"/>
              </a:rPr>
              <a:t>(Diverse Matching Requirement)</a:t>
            </a:r>
            <a:r>
              <a:rPr lang="zh-CN" altLang="en-US" sz="1600" dirty="0">
                <a:ea typeface="宋体" panose="02010600030101010101" pitchFamily="2" charset="-122"/>
              </a:rPr>
              <a:t>进行建模，</a:t>
            </a:r>
            <a:endParaRPr lang="en-US" altLang="zh-CN" sz="1600" dirty="0">
              <a:ea typeface="宋体" panose="02010600030101010101" pitchFamily="2" charset="-122"/>
            </a:endParaRPr>
          </a:p>
          <a:p>
            <a:pPr lvl="1">
              <a:buClr>
                <a:srgbClr val="437085"/>
              </a:buClr>
              <a:buFont typeface="Wingdings" panose="05000000000000000000" pitchFamily="2" charset="2"/>
              <a:buChar char=""/>
              <a:defRPr/>
            </a:pPr>
            <a:r>
              <a:rPr lang="zh-CN" altLang="en-US" sz="1600" dirty="0">
                <a:ea typeface="宋体" panose="02010600030101010101" pitchFamily="2" charset="-122"/>
              </a:rPr>
              <a:t>借鉴了图像领域的统计灰度直方图的方法</a:t>
            </a:r>
            <a:endParaRPr lang="en-US" altLang="zh-CN" sz="1600" dirty="0">
              <a:ea typeface="宋体" panose="02010600030101010101" pitchFamily="2" charset="-122"/>
            </a:endParaRPr>
          </a:p>
          <a:p>
            <a:pPr>
              <a:buClr>
                <a:srgbClr val="437085"/>
              </a:buClr>
              <a:buFont typeface="Wingdings" panose="05000000000000000000" pitchFamily="2" charset="2"/>
              <a:buChar char=""/>
              <a:defRPr/>
            </a:pPr>
            <a:r>
              <a:rPr lang="zh-CN" altLang="en-US" sz="2000" dirty="0">
                <a:ea typeface="宋体" panose="02010600030101010101" pitchFamily="2" charset="-122"/>
              </a:rPr>
              <a:t>模型</a:t>
            </a:r>
            <a:endParaRPr lang="en-US" altLang="zh-CN" sz="2000" dirty="0">
              <a:ea typeface="宋体" panose="02010600030101010101" pitchFamily="2" charset="-122"/>
            </a:endParaRPr>
          </a:p>
          <a:p>
            <a:pPr marL="0" indent="0" eaLnBrk="1" hangingPunct="1">
              <a:spcBef>
                <a:spcPts val="600"/>
              </a:spcBef>
              <a:buClr>
                <a:srgbClr val="437085"/>
              </a:buClr>
              <a:defRPr/>
            </a:pPr>
            <a:endParaRPr lang="en-US" altLang="zh-CN" sz="18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p:txBody>
      </p:sp>
      <p:pic>
        <p:nvPicPr>
          <p:cNvPr id="12" name="图片 11">
            <a:extLst>
              <a:ext uri="{FF2B5EF4-FFF2-40B4-BE49-F238E27FC236}">
                <a16:creationId xmlns:a16="http://schemas.microsoft.com/office/drawing/2014/main" id="{53E1A728-133B-4BF3-9444-C6ACA1C4A829}"/>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45859" y="3212976"/>
            <a:ext cx="5662445" cy="2681535"/>
          </a:xfrm>
          <a:prstGeom prst="rect">
            <a:avLst/>
          </a:prstGeom>
        </p:spPr>
      </p:pic>
      <p:sp>
        <p:nvSpPr>
          <p:cNvPr id="2" name="矩形 1">
            <a:extLst>
              <a:ext uri="{FF2B5EF4-FFF2-40B4-BE49-F238E27FC236}">
                <a16:creationId xmlns:a16="http://schemas.microsoft.com/office/drawing/2014/main" id="{AD30CBEA-0355-48FC-8A1C-C9E6AEE92525}"/>
              </a:ext>
            </a:extLst>
          </p:cNvPr>
          <p:cNvSpPr/>
          <p:nvPr/>
        </p:nvSpPr>
        <p:spPr>
          <a:xfrm>
            <a:off x="683568" y="6207372"/>
            <a:ext cx="7848872" cy="477526"/>
          </a:xfrm>
          <a:prstGeom prst="rect">
            <a:avLst/>
          </a:prstGeom>
        </p:spPr>
        <p:txBody>
          <a:bodyPr wrap="square">
            <a:spAutoFit/>
          </a:bodyPr>
          <a:lstStyle/>
          <a:p>
            <a:r>
              <a:rPr lang="zh-CN" altLang="en-US" sz="1200" dirty="0">
                <a:solidFill>
                  <a:schemeClr val="tx1"/>
                </a:solidFill>
              </a:rPr>
              <a:t>Jiafeng Guo, Yixing Fan, Qingyao Ai, W. Bruce Croft: A Deep Relevance Matching Model for Ad-hoc Retrieval. CIKM 2016: 55-64</a:t>
            </a:r>
          </a:p>
        </p:txBody>
      </p:sp>
    </p:spTree>
    <p:extLst>
      <p:ext uri="{BB962C8B-B14F-4D97-AF65-F5344CB8AC3E}">
        <p14:creationId xmlns:p14="http://schemas.microsoft.com/office/powerpoint/2010/main" val="34095937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54</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dirty="0">
                <a:ea typeface="黑体" panose="02010609060101010101" pitchFamily="49" charset="-122"/>
              </a:rPr>
              <a:t>DRMM</a:t>
            </a:r>
            <a:endParaRPr lang="zh-CN" altLang="zh-CN" sz="4000" dirty="0">
              <a:ea typeface="黑体" panose="02010609060101010101" pitchFamily="49" charset="-122"/>
            </a:endParaRPr>
          </a:p>
        </p:txBody>
      </p:sp>
      <mc:AlternateContent xmlns:mc="http://schemas.openxmlformats.org/markup-compatibility/2006">
        <mc:Choice xmlns:a14="http://schemas.microsoft.com/office/drawing/2010/main" Requires="a14">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3465A4"/>
                    </a:solidFill>
                    <a:round/>
                    <a:headEnd/>
                    <a:tailEnd/>
                  </a14:hiddenLine>
                </a:ext>
                <a:ext uri="{AF507438-7753-43E0-B8FC-AC1667EBCBE1}">
                  <a14:hiddenEffects>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模型</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zh-CN" altLang="en-US" sz="1600" dirty="0">
                    <a:ea typeface="宋体" panose="02010600030101010101" pitchFamily="2" charset="-122"/>
                  </a:rPr>
                  <a:t>直方图计数</a:t>
                </a:r>
                <a:endParaRPr lang="en-US" altLang="zh-CN" sz="1600" dirty="0">
                  <a:ea typeface="宋体" panose="02010600030101010101" pitchFamily="2" charset="-122"/>
                </a:endParaRPr>
              </a:p>
              <a:p>
                <a:pPr lvl="2">
                  <a:buClr>
                    <a:srgbClr val="437085"/>
                  </a:buClr>
                  <a:buFont typeface="Wingdings" panose="05000000000000000000" pitchFamily="2" charset="2"/>
                  <a:buChar char=""/>
                  <a:defRPr/>
                </a:pPr>
                <a:r>
                  <a:rPr lang="zh-CN" altLang="en-US" sz="1600" dirty="0">
                    <a:ea typeface="宋体" panose="02010600030101010101" pitchFamily="2" charset="-122"/>
                  </a:rPr>
                  <a:t>例如， 查询</a:t>
                </a:r>
                <a:r>
                  <a:rPr lang="en-US" altLang="zh-CN" sz="1600" dirty="0">
                    <a:ea typeface="宋体" panose="02010600030101010101" pitchFamily="2" charset="-122"/>
                  </a:rPr>
                  <a:t>: car; </a:t>
                </a:r>
                <a:r>
                  <a:rPr lang="zh-CN" altLang="en-US" sz="1600" dirty="0">
                    <a:ea typeface="宋体" panose="02010600030101010101" pitchFamily="2" charset="-122"/>
                  </a:rPr>
                  <a:t>文档</a:t>
                </a:r>
                <a:r>
                  <a:rPr lang="en-US" altLang="zh-CN" sz="1600" dirty="0">
                    <a:ea typeface="宋体" panose="02010600030101010101" pitchFamily="2" charset="-122"/>
                  </a:rPr>
                  <a:t>: car rent truck bump injunction runway, </a:t>
                </a:r>
                <a:r>
                  <a:rPr lang="zh-CN" altLang="en-US" sz="1600" dirty="0">
                    <a:ea typeface="宋体" panose="02010600030101010101" pitchFamily="2" charset="-122"/>
                  </a:rPr>
                  <a:t>并且得到他们的</a:t>
                </a:r>
                <a:r>
                  <a:rPr lang="en-US" altLang="zh-CN" sz="1600" dirty="0">
                    <a:ea typeface="宋体" panose="02010600030101010101" pitchFamily="2" charset="-122"/>
                  </a:rPr>
                  <a:t>embedding cosine</a:t>
                </a:r>
                <a:r>
                  <a:rPr lang="zh-CN" altLang="en-US" sz="1600" dirty="0">
                    <a:ea typeface="宋体" panose="02010600030101010101" pitchFamily="2" charset="-122"/>
                  </a:rPr>
                  <a:t>相似度是 </a:t>
                </a:r>
                <a:r>
                  <a:rPr lang="en-US" altLang="zh-CN" sz="1600" dirty="0">
                    <a:ea typeface="宋体" panose="02010600030101010101" pitchFamily="2" charset="-122"/>
                  </a:rPr>
                  <a:t>1,</a:t>
                </a:r>
                <a:r>
                  <a:rPr lang="zh-CN" altLang="en-US" sz="1600" dirty="0">
                    <a:ea typeface="宋体" panose="02010600030101010101" pitchFamily="2" charset="-122"/>
                  </a:rPr>
                  <a:t> </a:t>
                </a:r>
                <a:r>
                  <a:rPr lang="en-US" altLang="zh-CN" sz="1600" dirty="0">
                    <a:ea typeface="宋体" panose="02010600030101010101" pitchFamily="2" charset="-122"/>
                  </a:rPr>
                  <a:t>0.2,</a:t>
                </a:r>
                <a:r>
                  <a:rPr lang="zh-CN" altLang="en-US" sz="1600" dirty="0">
                    <a:ea typeface="宋体" panose="02010600030101010101" pitchFamily="2" charset="-122"/>
                  </a:rPr>
                  <a:t> </a:t>
                </a:r>
                <a:r>
                  <a:rPr lang="en-US" altLang="zh-CN" sz="1600" dirty="0">
                    <a:ea typeface="宋体" panose="02010600030101010101" pitchFamily="2" charset="-122"/>
                  </a:rPr>
                  <a:t>0.7,</a:t>
                </a:r>
                <a:r>
                  <a:rPr lang="zh-CN" altLang="en-US" sz="1600" dirty="0">
                    <a:ea typeface="宋体" panose="02010600030101010101" pitchFamily="2" charset="-122"/>
                  </a:rPr>
                  <a:t> </a:t>
                </a:r>
                <a:r>
                  <a:rPr lang="en-US" altLang="zh-CN" sz="1600" dirty="0">
                    <a:ea typeface="宋体" panose="02010600030101010101" pitchFamily="2" charset="-122"/>
                  </a:rPr>
                  <a:t>0.3,</a:t>
                </a:r>
                <a:r>
                  <a:rPr lang="zh-CN" altLang="en-US" sz="1600" dirty="0">
                    <a:ea typeface="宋体" panose="02010600030101010101" pitchFamily="2" charset="-122"/>
                  </a:rPr>
                  <a:t> </a:t>
                </a:r>
                <a:r>
                  <a:rPr lang="en-US" altLang="zh-CN" sz="1600" dirty="0">
                    <a:ea typeface="宋体" panose="02010600030101010101" pitchFamily="2" charset="-122"/>
                  </a:rPr>
                  <a:t>-0.1, 0.1</a:t>
                </a:r>
                <a:r>
                  <a:rPr lang="zh-CN" altLang="en-US" sz="1600" dirty="0">
                    <a:ea typeface="宋体" panose="02010600030101010101" pitchFamily="2" charset="-122"/>
                  </a:rPr>
                  <a:t>， 假设直方图有</a:t>
                </a:r>
                <a:r>
                  <a:rPr lang="en-US" altLang="zh-CN" sz="1600" dirty="0">
                    <a:ea typeface="宋体" panose="02010600030101010101" pitchFamily="2" charset="-122"/>
                  </a:rPr>
                  <a:t>5</a:t>
                </a:r>
                <a:r>
                  <a:rPr lang="zh-CN" altLang="en-US" sz="1600" dirty="0">
                    <a:ea typeface="宋体" panose="02010600030101010101" pitchFamily="2" charset="-122"/>
                  </a:rPr>
                  <a:t>个</a:t>
                </a:r>
                <a:r>
                  <a:rPr lang="en-US" altLang="zh-CN" sz="1600" dirty="0">
                    <a:ea typeface="宋体" panose="02010600030101010101" pitchFamily="2" charset="-122"/>
                  </a:rPr>
                  <a:t>bin: </a:t>
                </a:r>
              </a:p>
              <a:p>
                <a:pPr marL="914400" lvl="2" indent="0">
                  <a:buClr>
                    <a:srgbClr val="437085"/>
                  </a:buClr>
                  <a:defRPr/>
                </a:pPr>
                <a:r>
                  <a:rPr lang="en-US" altLang="zh-CN" sz="1600" dirty="0">
                    <a:ea typeface="宋体" panose="02010600030101010101" pitchFamily="2" charset="-122"/>
                  </a:rPr>
                  <a:t>{[-1, -0.5), [-0.5, 0), [0, 0.5), [0.5, 1), [1, 1]}, </a:t>
                </a:r>
                <a:r>
                  <a:rPr lang="zh-CN" altLang="en-US" sz="1600" dirty="0">
                    <a:ea typeface="宋体" panose="02010600030101010101" pitchFamily="2" charset="-122"/>
                  </a:rPr>
                  <a:t>则本查询词的匹配分布是</a:t>
                </a:r>
                <a:r>
                  <a:rPr lang="en-US" altLang="zh-CN" sz="1600" dirty="0">
                    <a:ea typeface="宋体" panose="02010600030101010101" pitchFamily="2" charset="-122"/>
                  </a:rPr>
                  <a:t>[0, 1, 3, 1, 1]</a:t>
                </a:r>
              </a:p>
              <a:p>
                <a:pPr lvl="2">
                  <a:buClr>
                    <a:srgbClr val="437085"/>
                  </a:buClr>
                  <a:buFont typeface="Wingdings" panose="05000000000000000000" pitchFamily="2" charset="2"/>
                  <a:buChar char=""/>
                  <a:defRPr/>
                </a:pPr>
                <a:r>
                  <a:rPr lang="zh-CN" altLang="en-US" sz="1600" dirty="0">
                    <a:ea typeface="宋体" panose="02010600030101010101" pitchFamily="2" charset="-122"/>
                  </a:rPr>
                  <a:t>匹配的分布可以取</a:t>
                </a:r>
                <a:r>
                  <a:rPr lang="en-US" altLang="zh-CN" sz="1600" dirty="0">
                    <a:ea typeface="宋体" panose="02010600030101010101" pitchFamily="2" charset="-122"/>
                  </a:rPr>
                  <a:t>log</a:t>
                </a:r>
                <a:r>
                  <a:rPr lang="zh-CN" altLang="en-US" sz="1600" dirty="0">
                    <a:ea typeface="宋体" panose="02010600030101010101" pitchFamily="2" charset="-122"/>
                  </a:rPr>
                  <a:t>， 然后放到一个</a:t>
                </a:r>
                <a:r>
                  <a:rPr lang="en-US" altLang="zh-CN" sz="1600" dirty="0">
                    <a:ea typeface="宋体" panose="02010600030101010101" pitchFamily="2" charset="-122"/>
                  </a:rPr>
                  <a:t>MLP</a:t>
                </a:r>
                <a:r>
                  <a:rPr lang="zh-CN" altLang="en-US" sz="1600" dirty="0">
                    <a:ea typeface="宋体" panose="02010600030101010101" pitchFamily="2" charset="-122"/>
                  </a:rPr>
                  <a:t>得到本查询词对文本的匹配分数</a:t>
                </a:r>
                <a:endParaRPr lang="en-US" altLang="zh-CN" sz="1600" dirty="0">
                  <a:ea typeface="宋体" panose="02010600030101010101" pitchFamily="2" charset="-122"/>
                </a:endParaRPr>
              </a:p>
              <a:p>
                <a:pPr lvl="1">
                  <a:buClr>
                    <a:srgbClr val="437085"/>
                  </a:buClr>
                  <a:buFont typeface="Wingdings" panose="05000000000000000000" pitchFamily="2" charset="2"/>
                  <a:buChar char=""/>
                  <a:defRPr/>
                </a:pPr>
                <a:r>
                  <a:rPr lang="en-US" altLang="zh-CN" sz="2000" dirty="0">
                    <a:ea typeface="宋体" panose="02010600030101010101" pitchFamily="2" charset="-122"/>
                  </a:rPr>
                  <a:t>Term gating</a:t>
                </a:r>
              </a:p>
              <a:p>
                <a:pPr lvl="2">
                  <a:buClr>
                    <a:srgbClr val="437085"/>
                  </a:buClr>
                  <a:buFont typeface="Wingdings" panose="05000000000000000000" pitchFamily="2" charset="2"/>
                  <a:buChar char=""/>
                  <a:defRPr/>
                </a:pPr>
                <a:r>
                  <a:rPr lang="zh-CN" altLang="en-US" sz="1600" dirty="0">
                    <a:ea typeface="宋体" panose="02010600030101010101" pitchFamily="2" charset="-122"/>
                  </a:rPr>
                  <a:t>输入可以是查询词的</a:t>
                </a:r>
                <a:r>
                  <a:rPr lang="en-US" altLang="zh-CN" sz="1600" dirty="0" err="1">
                    <a:ea typeface="宋体" panose="02010600030101010101" pitchFamily="2" charset="-122"/>
                  </a:rPr>
                  <a:t>idf</a:t>
                </a:r>
                <a:r>
                  <a:rPr lang="zh-CN" altLang="en-US" sz="1600" dirty="0">
                    <a:ea typeface="宋体" panose="02010600030101010101" pitchFamily="2" charset="-122"/>
                  </a:rPr>
                  <a:t>， 或者</a:t>
                </a:r>
                <a:r>
                  <a:rPr lang="en-US" altLang="zh-CN" sz="1600" dirty="0">
                    <a:ea typeface="宋体" panose="02010600030101010101" pitchFamily="2" charset="-122"/>
                  </a:rPr>
                  <a:t>embedding</a:t>
                </a:r>
                <a:r>
                  <a:rPr lang="zh-CN" altLang="en-US" sz="1600" dirty="0">
                    <a:ea typeface="宋体" panose="02010600030101010101" pitchFamily="2" charset="-122"/>
                  </a:rPr>
                  <a:t>，然后进行</a:t>
                </a:r>
                <a:r>
                  <a:rPr lang="en-US" altLang="zh-CN" sz="1600" dirty="0" err="1">
                    <a:ea typeface="宋体" panose="02010600030101010101" pitchFamily="2" charset="-122"/>
                  </a:rPr>
                  <a:t>softmax</a:t>
                </a:r>
                <a:r>
                  <a:rPr lang="zh-CN" altLang="en-US" sz="1600" dirty="0">
                    <a:ea typeface="宋体" panose="02010600030101010101" pitchFamily="2" charset="-122"/>
                  </a:rPr>
                  <a:t>归一化可得到不同查询词的归一化权重</a:t>
                </a:r>
                <a:endParaRPr lang="en-US" altLang="zh-CN" sz="1600" dirty="0">
                  <a:ea typeface="宋体" panose="02010600030101010101" pitchFamily="2" charset="-122"/>
                </a:endParaRPr>
              </a:p>
              <a:p>
                <a:pPr lvl="1">
                  <a:buClr>
                    <a:srgbClr val="437085"/>
                  </a:buClr>
                  <a:buFont typeface="Wingdings" panose="05000000000000000000" pitchFamily="2" charset="2"/>
                  <a:buChar char=""/>
                  <a:defRPr/>
                </a:pPr>
                <a:r>
                  <a:rPr lang="zh-CN" altLang="en-US" sz="2000" dirty="0">
                    <a:ea typeface="宋体" panose="02010600030101010101" pitchFamily="2" charset="-122"/>
                  </a:rPr>
                  <a:t>最终评分为</a:t>
                </a:r>
                <a14:m>
                  <m:oMath xmlns:m="http://schemas.openxmlformats.org/officeDocument/2006/math">
                    <m:r>
                      <a:rPr lang="en-US" altLang="zh-CN" sz="2000" b="0" i="1" smtClean="0">
                        <a:latin typeface="Cambria Math" panose="02040503050406030204" pitchFamily="18" charset="0"/>
                        <a:ea typeface="宋体" panose="02010600030101010101" pitchFamily="2" charset="-122"/>
                      </a:rPr>
                      <m:t>𝑆𝑐𝑜𝑟𝑒</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𝑞</m:t>
                        </m:r>
                        <m:r>
                          <a:rPr lang="en-US" altLang="zh-CN" sz="2000" b="0" i="1" smtClean="0">
                            <a:latin typeface="Cambria Math" panose="02040503050406030204" pitchFamily="18" charset="0"/>
                            <a:ea typeface="宋体" panose="02010600030101010101" pitchFamily="2" charset="-122"/>
                          </a:rPr>
                          <m:t>, </m:t>
                        </m:r>
                        <m:r>
                          <a:rPr lang="en-US" altLang="zh-CN" sz="2000" b="0" i="1" smtClean="0">
                            <a:latin typeface="Cambria Math" panose="02040503050406030204" pitchFamily="18" charset="0"/>
                            <a:ea typeface="宋体" panose="02010600030101010101" pitchFamily="2" charset="-122"/>
                          </a:rPr>
                          <m:t>𝐷</m:t>
                        </m:r>
                      </m:e>
                    </m:d>
                    <m:r>
                      <a:rPr lang="en-US" altLang="zh-CN" sz="2000" b="0" i="1" smtClean="0">
                        <a:latin typeface="Cambria Math" panose="02040503050406030204" pitchFamily="18" charset="0"/>
                        <a:ea typeface="宋体" panose="02010600030101010101" pitchFamily="2" charset="-122"/>
                      </a:rPr>
                      <m:t>= </m:t>
                    </m:r>
                    <m:nary>
                      <m:naryPr>
                        <m:chr m:val="∑"/>
                        <m:supHide m:val="on"/>
                        <m:ctrlPr>
                          <a:rPr lang="en-US" altLang="zh-CN" sz="2000" b="0" i="1" smtClean="0">
                            <a:latin typeface="Cambria Math" panose="02040503050406030204" pitchFamily="18" charset="0"/>
                            <a:ea typeface="宋体" panose="02010600030101010101" pitchFamily="2" charset="-122"/>
                          </a:rPr>
                        </m:ctrlPr>
                      </m:naryPr>
                      <m:sub>
                        <m:r>
                          <m:rPr>
                            <m:brk m:alnAt="7"/>
                          </m:rPr>
                          <a:rPr lang="en-US" altLang="zh-CN" sz="2000" b="0" i="1" smtClean="0">
                            <a:latin typeface="Cambria Math" panose="02040503050406030204" pitchFamily="18" charset="0"/>
                            <a:ea typeface="宋体" panose="02010600030101010101" pitchFamily="2" charset="-122"/>
                          </a:rPr>
                          <m:t>𝑡</m:t>
                        </m:r>
                        <m:r>
                          <a:rPr lang="zh-CN" altLang="en-US" sz="2000" i="1">
                            <a:latin typeface="Cambria Math" panose="02040503050406030204" pitchFamily="18" charset="0"/>
                            <a:ea typeface="宋体" panose="02010600030101010101" pitchFamily="2" charset="-122"/>
                          </a:rPr>
                          <m:t>∈</m:t>
                        </m:r>
                        <m:r>
                          <a:rPr lang="en-US" altLang="zh-CN" sz="2000" b="0" i="1" smtClean="0">
                            <a:latin typeface="Cambria Math" panose="02040503050406030204" pitchFamily="18" charset="0"/>
                            <a:ea typeface="宋体" panose="02010600030101010101" pitchFamily="2" charset="-122"/>
                          </a:rPr>
                          <m:t>𝑞</m:t>
                        </m:r>
                      </m:sub>
                      <m:sup/>
                      <m:e>
                        <m:r>
                          <a:rPr lang="en-US" altLang="zh-CN" sz="2000" b="0" i="1" smtClean="0">
                            <a:latin typeface="Cambria Math" panose="02040503050406030204" pitchFamily="18" charset="0"/>
                            <a:ea typeface="宋体" panose="02010600030101010101" pitchFamily="2" charset="-122"/>
                          </a:rPr>
                          <m:t>𝑠𝑐𝑜𝑟𝑒</m:t>
                        </m:r>
                        <m:d>
                          <m:dPr>
                            <m:ctrlPr>
                              <a:rPr lang="en-US" altLang="zh-CN" sz="2000" b="0" i="1" smtClean="0">
                                <a:latin typeface="Cambria Math" panose="02040503050406030204" pitchFamily="18" charset="0"/>
                                <a:ea typeface="宋体" panose="02010600030101010101" pitchFamily="2" charset="-122"/>
                              </a:rPr>
                            </m:ctrlPr>
                          </m:dPr>
                          <m:e>
                            <m:r>
                              <a:rPr lang="en-US" altLang="zh-CN" sz="2000" b="0" i="1" smtClean="0">
                                <a:latin typeface="Cambria Math" panose="02040503050406030204" pitchFamily="18" charset="0"/>
                                <a:ea typeface="宋体" panose="02010600030101010101" pitchFamily="2" charset="-122"/>
                              </a:rPr>
                              <m:t>𝑡</m:t>
                            </m:r>
                            <m:r>
                              <a:rPr lang="en-US" altLang="zh-CN" sz="2000" b="0" i="1" smtClean="0">
                                <a:latin typeface="Cambria Math" panose="02040503050406030204" pitchFamily="18" charset="0"/>
                                <a:ea typeface="宋体" panose="02010600030101010101" pitchFamily="2" charset="-122"/>
                              </a:rPr>
                              <m:t>, </m:t>
                            </m:r>
                            <m:r>
                              <a:rPr lang="en-US" altLang="zh-CN" sz="2000" b="0" i="1" smtClean="0">
                                <a:latin typeface="Cambria Math" panose="02040503050406030204" pitchFamily="18" charset="0"/>
                                <a:ea typeface="宋体" panose="02010600030101010101" pitchFamily="2" charset="-122"/>
                              </a:rPr>
                              <m:t>𝐷</m:t>
                            </m:r>
                          </m:e>
                        </m:d>
                      </m:e>
                    </m:nary>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𝑤𝑒𝑖𝑔h𝑡</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m:t>
                    </m:r>
                  </m:oMath>
                </a14:m>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endParaRPr lang="en-US" altLang="zh-CN" sz="2000" dirty="0">
                  <a:ea typeface="宋体" panose="02010600030101010101" pitchFamily="2" charset="-122"/>
                </a:endParaRPr>
              </a:p>
              <a:p>
                <a:pPr>
                  <a:buClr>
                    <a:srgbClr val="437085"/>
                  </a:buClr>
                  <a:buFont typeface="Wingdings" panose="05000000000000000000" pitchFamily="2" charset="2"/>
                  <a:buChar char=""/>
                  <a:defRPr/>
                </a:pPr>
                <a:r>
                  <a:rPr lang="zh-CN" altLang="en-US" sz="2000" dirty="0">
                    <a:ea typeface="宋体" panose="02010600030101010101" pitchFamily="2" charset="-122"/>
                  </a:rPr>
                  <a:t>讨论</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en-US" altLang="zh-CN" sz="1600" dirty="0">
                    <a:ea typeface="宋体" panose="02010600030101010101" pitchFamily="2" charset="-122"/>
                  </a:rPr>
                  <a:t>DRMM</a:t>
                </a:r>
                <a:r>
                  <a:rPr lang="zh-CN" altLang="en-US" sz="1600" dirty="0">
                    <a:ea typeface="宋体" panose="02010600030101010101" pitchFamily="2" charset="-122"/>
                  </a:rPr>
                  <a:t>是第一个能够取得与传统检索模型效果接近的基于</a:t>
                </a:r>
                <a:r>
                  <a:rPr lang="en-US" altLang="zh-CN" sz="1600" dirty="0">
                    <a:ea typeface="宋体" panose="02010600030101010101" pitchFamily="2" charset="-122"/>
                  </a:rPr>
                  <a:t>DNN</a:t>
                </a:r>
                <a:r>
                  <a:rPr lang="zh-CN" altLang="en-US" sz="1600" dirty="0">
                    <a:ea typeface="宋体" panose="02010600030101010101" pitchFamily="2" charset="-122"/>
                  </a:rPr>
                  <a:t>的检索模型</a:t>
                </a:r>
                <a:endParaRPr lang="en-US" altLang="zh-CN" sz="1600" dirty="0">
                  <a:ea typeface="宋体" panose="02010600030101010101" pitchFamily="2" charset="-122"/>
                </a:endParaRPr>
              </a:p>
              <a:p>
                <a:pPr lvl="1">
                  <a:buClr>
                    <a:srgbClr val="437085"/>
                  </a:buClr>
                  <a:buFont typeface="Wingdings" panose="05000000000000000000" pitchFamily="2" charset="2"/>
                  <a:buChar char=""/>
                  <a:defRPr/>
                </a:pPr>
                <a:r>
                  <a:rPr lang="en-US" altLang="zh-CN" sz="1600" dirty="0">
                    <a:ea typeface="宋体" panose="02010600030101010101" pitchFamily="2" charset="-122"/>
                  </a:rPr>
                  <a:t>DRMM</a:t>
                </a:r>
                <a:r>
                  <a:rPr lang="zh-CN" altLang="en-US" sz="1600" dirty="0">
                    <a:ea typeface="宋体" panose="02010600030101010101" pitchFamily="2" charset="-122"/>
                  </a:rPr>
                  <a:t>的设计思路在一定程度上借鉴了传统的</a:t>
                </a:r>
                <a:r>
                  <a:rPr lang="en-US" altLang="zh-CN" sz="1600" dirty="0">
                    <a:ea typeface="宋体" panose="02010600030101010101" pitchFamily="2" charset="-122"/>
                  </a:rPr>
                  <a:t>TF-IDF</a:t>
                </a:r>
              </a:p>
              <a:p>
                <a:pPr lvl="1">
                  <a:buClr>
                    <a:srgbClr val="437085"/>
                  </a:buClr>
                  <a:buFont typeface="Wingdings" panose="05000000000000000000" pitchFamily="2" charset="2"/>
                  <a:buChar char=""/>
                  <a:defRPr/>
                </a:pPr>
                <a:r>
                  <a:rPr lang="zh-CN" altLang="en-US" sz="1600" dirty="0">
                    <a:ea typeface="宋体" panose="02010600030101010101" pitchFamily="2" charset="-122"/>
                  </a:rPr>
                  <a:t>性能限制：直方图计算是不可微的， 不能在</a:t>
                </a:r>
                <a:r>
                  <a:rPr lang="en-US" altLang="zh-CN" sz="1600" dirty="0">
                    <a:ea typeface="宋体" panose="02010600030101010101" pitchFamily="2" charset="-122"/>
                  </a:rPr>
                  <a:t>GPU</a:t>
                </a:r>
                <a:r>
                  <a:rPr lang="zh-CN" altLang="en-US" sz="1600" dirty="0">
                    <a:ea typeface="宋体" panose="02010600030101010101" pitchFamily="2" charset="-122"/>
                  </a:rPr>
                  <a:t>中计算， 并且需要遍历整个矩阵，所以当数据规模大的时候， </a:t>
                </a:r>
                <a:r>
                  <a:rPr lang="en-US" altLang="zh-CN" sz="1600" dirty="0">
                    <a:ea typeface="宋体" panose="02010600030101010101" pitchFamily="2" charset="-122"/>
                  </a:rPr>
                  <a:t>DRMM</a:t>
                </a:r>
                <a:r>
                  <a:rPr lang="zh-CN" altLang="en-US" sz="1600" dirty="0">
                    <a:ea typeface="宋体" panose="02010600030101010101" pitchFamily="2" charset="-122"/>
                  </a:rPr>
                  <a:t>会比较慢， 限制了其应用场景</a:t>
                </a:r>
                <a:endParaRPr lang="en-US" altLang="zh-CN" sz="1600" dirty="0">
                  <a:ea typeface="宋体" panose="02010600030101010101" pitchFamily="2" charset="-122"/>
                </a:endParaRPr>
              </a:p>
              <a:p>
                <a:pPr marL="0" indent="0" eaLnBrk="1" hangingPunct="1">
                  <a:spcBef>
                    <a:spcPts val="600"/>
                  </a:spcBef>
                  <a:buClr>
                    <a:srgbClr val="437085"/>
                  </a:buClr>
                  <a:defRPr/>
                </a:pPr>
                <a:endParaRPr lang="en-US" altLang="zh-CN" sz="18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p:txBody>
          </p:sp>
        </mc:Choice>
        <mc:Fallback>
          <p:sp>
            <p:nvSpPr>
              <p:cNvPr id="6" name="Text Box 2">
                <a:extLst>
                  <a:ext uri="{FF2B5EF4-FFF2-40B4-BE49-F238E27FC236}">
                    <a16:creationId xmlns:a16="http://schemas.microsoft.com/office/drawing/2014/main" id="{86313048-D2EF-4DF7-8E0E-BD21711E1973}"/>
                  </a:ext>
                </a:extLst>
              </p:cNvPr>
              <p:cNvSpPr txBox="1">
                <a:spLocks noRot="1" noChangeAspect="1" noMove="1" noResize="1" noEditPoints="1" noAdjustHandles="1" noChangeArrowheads="1" noChangeShapeType="1" noTextEdit="1"/>
              </p:cNvSpPr>
              <p:nvPr/>
            </p:nvSpPr>
            <p:spPr bwMode="auto">
              <a:xfrm>
                <a:off x="403225" y="1427163"/>
                <a:ext cx="8229600" cy="4953000"/>
              </a:xfrm>
              <a:prstGeom prst="rect">
                <a:avLst/>
              </a:prstGeom>
              <a:blipFill>
                <a:blip r:embed="rId2"/>
                <a:stretch>
                  <a:fillRect l="-667" t="-861" r="-1704" b="-664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364853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55</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dirty="0">
                <a:ea typeface="黑体" panose="02010609060101010101" pitchFamily="49" charset="-122"/>
              </a:rPr>
              <a:t>K-NRM</a:t>
            </a:r>
            <a:endParaRPr lang="zh-CN" altLang="zh-CN" sz="4000" dirty="0">
              <a:ea typeface="黑体" panose="02010609060101010101" pitchFamily="49" charset="-122"/>
            </a:endParaRPr>
          </a:p>
        </p:txBody>
      </p:sp>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动机</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zh-CN" altLang="en-US" sz="1600" dirty="0">
                <a:ea typeface="宋体" panose="02010600030101010101" pitchFamily="2" charset="-122"/>
              </a:rPr>
              <a:t>查询词与文档词的精确匹配是一种强相关信号，然而软匹配 </a:t>
            </a:r>
            <a:r>
              <a:rPr lang="en-US" altLang="zh-CN" sz="1600" dirty="0">
                <a:ea typeface="宋体" panose="02010600030101010101" pitchFamily="2" charset="-122"/>
              </a:rPr>
              <a:t>(soft-match)</a:t>
            </a:r>
            <a:r>
              <a:rPr lang="zh-CN" altLang="en-US" sz="1600" dirty="0">
                <a:ea typeface="宋体" panose="02010600030101010101" pitchFamily="2" charset="-122"/>
              </a:rPr>
              <a:t>也是一种不可忽视的弱相关信号；</a:t>
            </a:r>
          </a:p>
          <a:p>
            <a:pPr lvl="1">
              <a:buClr>
                <a:srgbClr val="437085"/>
              </a:buClr>
              <a:buFont typeface="Wingdings" panose="05000000000000000000" pitchFamily="2" charset="2"/>
              <a:buChar char=""/>
              <a:defRPr/>
            </a:pPr>
            <a:r>
              <a:rPr lang="zh-CN" altLang="en-US" sz="1600" dirty="0">
                <a:ea typeface="宋体" panose="02010600030101010101" pitchFamily="2" charset="-122"/>
              </a:rPr>
              <a:t>使用高斯核提取精准匹配， 软匹配的分布</a:t>
            </a:r>
            <a:endParaRPr lang="en-US" altLang="zh-CN" sz="16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模型</a:t>
            </a:r>
            <a:endParaRPr lang="en-US" altLang="zh-CN" sz="2000" dirty="0">
              <a:ea typeface="宋体" panose="02010600030101010101" pitchFamily="2" charset="-122"/>
            </a:endParaRPr>
          </a:p>
          <a:p>
            <a:pPr marL="0" indent="0" eaLnBrk="1" hangingPunct="1">
              <a:spcBef>
                <a:spcPts val="600"/>
              </a:spcBef>
              <a:buClr>
                <a:srgbClr val="437085"/>
              </a:buClr>
              <a:defRPr/>
            </a:pPr>
            <a:endParaRPr lang="en-US" altLang="zh-CN" sz="2000" dirty="0">
              <a:ea typeface="宋体" panose="02010600030101010101" pitchFamily="2" charset="-122"/>
            </a:endParaRPr>
          </a:p>
          <a:p>
            <a:pPr marL="0" indent="0" eaLnBrk="1" hangingPunct="1">
              <a:spcBef>
                <a:spcPts val="600"/>
              </a:spcBef>
              <a:buClr>
                <a:srgbClr val="437085"/>
              </a:buClr>
              <a:defRPr/>
            </a:pPr>
            <a:endParaRPr lang="en-US" altLang="zh-CN" sz="18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p:txBody>
      </p:sp>
      <p:pic>
        <p:nvPicPr>
          <p:cNvPr id="3" name="图片 2">
            <a:extLst>
              <a:ext uri="{FF2B5EF4-FFF2-40B4-BE49-F238E27FC236}">
                <a16:creationId xmlns:a16="http://schemas.microsoft.com/office/drawing/2014/main" id="{9B4F560D-A47D-4206-B5A3-75DAAF5C37B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01801" y="3140968"/>
            <a:ext cx="6110559" cy="2654520"/>
          </a:xfrm>
          <a:prstGeom prst="rect">
            <a:avLst/>
          </a:prstGeom>
        </p:spPr>
      </p:pic>
      <p:sp>
        <p:nvSpPr>
          <p:cNvPr id="2" name="矩形 1">
            <a:extLst>
              <a:ext uri="{FF2B5EF4-FFF2-40B4-BE49-F238E27FC236}">
                <a16:creationId xmlns:a16="http://schemas.microsoft.com/office/drawing/2014/main" id="{E4E9B0B4-9F0F-46C4-86AC-EB3801BEE834}"/>
              </a:ext>
            </a:extLst>
          </p:cNvPr>
          <p:cNvSpPr/>
          <p:nvPr/>
        </p:nvSpPr>
        <p:spPr>
          <a:xfrm>
            <a:off x="782452" y="6158133"/>
            <a:ext cx="7850373" cy="461665"/>
          </a:xfrm>
          <a:prstGeom prst="rect">
            <a:avLst/>
          </a:prstGeom>
        </p:spPr>
        <p:txBody>
          <a:bodyPr wrap="square">
            <a:spAutoFit/>
          </a:bodyPr>
          <a:lstStyle/>
          <a:p>
            <a:r>
              <a:rPr lang="zh-CN" altLang="en-US" sz="1200" dirty="0">
                <a:solidFill>
                  <a:schemeClr val="tx1"/>
                </a:solidFill>
              </a:rPr>
              <a:t>Chenyan Xiong, Zhuyun Dai, Jamie Callan, Zhiyuan Liu, Russell Power: End-to-End Neural Ad-hoc Ranking with Kernel Pooling. SIGIR 2017: 55-64</a:t>
            </a:r>
          </a:p>
        </p:txBody>
      </p:sp>
    </p:spTree>
    <p:extLst>
      <p:ext uri="{BB962C8B-B14F-4D97-AF65-F5344CB8AC3E}">
        <p14:creationId xmlns:p14="http://schemas.microsoft.com/office/powerpoint/2010/main" val="3905463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56</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dirty="0">
                <a:ea typeface="黑体" panose="02010609060101010101" pitchFamily="49" charset="-122"/>
              </a:rPr>
              <a:t>K-NRM</a:t>
            </a:r>
            <a:endParaRPr lang="zh-CN" altLang="zh-CN" sz="4000" dirty="0">
              <a:ea typeface="黑体" panose="02010609060101010101" pitchFamily="49" charset="-122"/>
            </a:endParaRPr>
          </a:p>
        </p:txBody>
      </p:sp>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defRPr/>
            </a:pPr>
            <a:r>
              <a:rPr lang="zh-CN" altLang="en-US" sz="2400" dirty="0">
                <a:ea typeface="宋体" panose="02010600030101010101" pitchFamily="2" charset="-122"/>
              </a:rPr>
              <a:t>模型</a:t>
            </a:r>
            <a:endParaRPr lang="en-US" altLang="zh-CN" sz="2400" dirty="0">
              <a:ea typeface="宋体" panose="02010600030101010101" pitchFamily="2" charset="-122"/>
            </a:endParaRPr>
          </a:p>
          <a:p>
            <a:pPr lvl="1">
              <a:buClr>
                <a:srgbClr val="437085"/>
              </a:buClr>
              <a:buFont typeface="Wingdings" panose="05000000000000000000" pitchFamily="2" charset="2"/>
              <a:buChar char=""/>
              <a:defRPr/>
            </a:pPr>
            <a:r>
              <a:rPr lang="zh-CN" altLang="en-US" sz="2000" dirty="0">
                <a:ea typeface="宋体" panose="02010600030101010101" pitchFamily="2" charset="-122"/>
              </a:rPr>
              <a:t>核心：</a:t>
            </a:r>
            <a:r>
              <a:rPr lang="en-US" altLang="zh-CN" sz="2000" dirty="0">
                <a:ea typeface="宋体" panose="02010600030101010101" pitchFamily="2" charset="-122"/>
              </a:rPr>
              <a:t>Kernel pooling</a:t>
            </a:r>
          </a:p>
          <a:p>
            <a:pPr lvl="2">
              <a:buClr>
                <a:srgbClr val="437085"/>
              </a:buClr>
              <a:buFont typeface="Wingdings" panose="05000000000000000000" pitchFamily="2" charset="2"/>
              <a:buChar char=""/>
              <a:defRPr/>
            </a:pPr>
            <a:r>
              <a:rPr lang="zh-CN" altLang="en-US" sz="1600" dirty="0">
                <a:ea typeface="宋体" panose="02010600030101010101" pitchFamily="2" charset="-122"/>
              </a:rPr>
              <a:t>对</a:t>
            </a:r>
            <a:r>
              <a:rPr lang="en-US" altLang="zh-CN" sz="1600" dirty="0">
                <a:ea typeface="宋体" panose="02010600030101010101" pitchFamily="2" charset="-122"/>
              </a:rPr>
              <a:t>word matching matrix</a:t>
            </a:r>
            <a:r>
              <a:rPr lang="zh-CN" altLang="en-US" sz="1600" dirty="0">
                <a:ea typeface="宋体" panose="02010600030101010101" pitchFamily="2" charset="-122"/>
              </a:rPr>
              <a:t>的每一行，用多个高斯核提取特征。 每个高斯核的</a:t>
            </a:r>
            <a:r>
              <a:rPr lang="en-US" altLang="zh-CN" sz="1600" dirty="0">
                <a:ea typeface="宋体" panose="02010600030101010101" pitchFamily="2" charset="-122"/>
              </a:rPr>
              <a:t>μ</a:t>
            </a:r>
            <a:r>
              <a:rPr lang="zh-CN" altLang="en-US" sz="1600" dirty="0">
                <a:ea typeface="宋体" panose="02010600030101010101" pitchFamily="2" charset="-122"/>
              </a:rPr>
              <a:t>代表了其统计的单词</a:t>
            </a:r>
            <a:r>
              <a:rPr lang="en-US" altLang="zh-CN" sz="1600" dirty="0">
                <a:ea typeface="宋体" panose="02010600030101010101" pitchFamily="2" charset="-122"/>
              </a:rPr>
              <a:t>-</a:t>
            </a:r>
            <a:r>
              <a:rPr lang="zh-CN" altLang="en-US" sz="1600" dirty="0">
                <a:ea typeface="宋体" panose="02010600030101010101" pitchFamily="2" charset="-122"/>
              </a:rPr>
              <a:t>单词相似度的均值，如</a:t>
            </a:r>
            <a:r>
              <a:rPr lang="en-US" altLang="zh-CN" sz="1600" dirty="0">
                <a:ea typeface="宋体" panose="02010600030101010101" pitchFamily="2" charset="-122"/>
              </a:rPr>
              <a:t>μ=1.0</a:t>
            </a:r>
            <a:r>
              <a:rPr lang="zh-CN" altLang="en-US" sz="1600" dirty="0">
                <a:ea typeface="宋体" panose="02010600030101010101" pitchFamily="2" charset="-122"/>
              </a:rPr>
              <a:t>代表此高斯核统计的是精准匹配信号， 其它的则是软匹配的信号；每个高斯核的</a:t>
            </a:r>
            <a:r>
              <a:rPr lang="en-US" altLang="zh-CN" sz="1600" dirty="0">
                <a:ea typeface="宋体" panose="02010600030101010101" pitchFamily="2" charset="-122"/>
              </a:rPr>
              <a:t>σ</a:t>
            </a:r>
            <a:r>
              <a:rPr lang="zh-CN" altLang="en-US" sz="1600" dirty="0">
                <a:ea typeface="宋体" panose="02010600030101010101" pitchFamily="2" charset="-122"/>
              </a:rPr>
              <a:t>代表的是核的宽度，如</a:t>
            </a:r>
            <a:r>
              <a:rPr lang="en-US" altLang="zh-CN" sz="1600" dirty="0">
                <a:ea typeface="宋体" panose="02010600030101010101" pitchFamily="2" charset="-122"/>
              </a:rPr>
              <a:t>μ=1.0</a:t>
            </a:r>
            <a:r>
              <a:rPr lang="zh-CN" altLang="en-US" sz="1600" dirty="0">
                <a:ea typeface="宋体" panose="02010600030101010101" pitchFamily="2" charset="-122"/>
              </a:rPr>
              <a:t>的高斯核的</a:t>
            </a:r>
            <a:r>
              <a:rPr lang="en-US" altLang="zh-CN" sz="1600" dirty="0">
                <a:ea typeface="宋体" panose="02010600030101010101" pitchFamily="2" charset="-122"/>
              </a:rPr>
              <a:t>σ</a:t>
            </a:r>
            <a:r>
              <a:rPr lang="zh-CN" altLang="en-US" sz="1600" dirty="0">
                <a:ea typeface="宋体" panose="02010600030101010101" pitchFamily="2" charset="-122"/>
              </a:rPr>
              <a:t>很小，</a:t>
            </a:r>
            <a:r>
              <a:rPr lang="en-US" altLang="zh-CN" sz="1600" dirty="0">
                <a:ea typeface="宋体" panose="02010600030101010101" pitchFamily="2" charset="-122"/>
              </a:rPr>
              <a:t>σ=0.00001</a:t>
            </a:r>
            <a:r>
              <a:rPr lang="zh-CN" altLang="en-US" sz="1600" dirty="0">
                <a:ea typeface="宋体" panose="02010600030101010101" pitchFamily="2" charset="-122"/>
              </a:rPr>
              <a:t>，代表了其只考虑精准匹配。</a:t>
            </a:r>
            <a:endParaRPr lang="en-US" altLang="zh-CN" sz="1600" dirty="0">
              <a:ea typeface="宋体" panose="02010600030101010101" pitchFamily="2" charset="-122"/>
            </a:endParaRPr>
          </a:p>
          <a:p>
            <a:pPr marL="0" indent="0">
              <a:buClr>
                <a:srgbClr val="437085"/>
              </a:buClr>
              <a:defRPr/>
            </a:pPr>
            <a:endParaRPr lang="en-US" altLang="zh-CN" sz="2400" dirty="0">
              <a:ea typeface="宋体" panose="02010600030101010101" pitchFamily="2" charset="-122"/>
            </a:endParaRPr>
          </a:p>
          <a:p>
            <a:pPr>
              <a:buClr>
                <a:srgbClr val="437085"/>
              </a:buClr>
              <a:buFont typeface="Wingdings" panose="05000000000000000000" pitchFamily="2" charset="2"/>
              <a:buChar char=""/>
              <a:defRPr/>
            </a:pPr>
            <a:endParaRPr lang="en-US" altLang="zh-CN" sz="2400" dirty="0">
              <a:ea typeface="宋体" panose="02010600030101010101" pitchFamily="2" charset="-122"/>
            </a:endParaRPr>
          </a:p>
          <a:p>
            <a:pPr>
              <a:buClr>
                <a:srgbClr val="437085"/>
              </a:buClr>
              <a:buFont typeface="Wingdings" panose="05000000000000000000" pitchFamily="2" charset="2"/>
              <a:buChar char=""/>
              <a:defRPr/>
            </a:pPr>
            <a:endParaRPr lang="en-US" altLang="zh-CN" sz="2400" dirty="0">
              <a:ea typeface="宋体" panose="02010600030101010101" pitchFamily="2" charset="-122"/>
            </a:endParaRPr>
          </a:p>
          <a:p>
            <a:pPr>
              <a:buClr>
                <a:srgbClr val="437085"/>
              </a:buClr>
              <a:buFont typeface="Wingdings" panose="05000000000000000000" pitchFamily="2" charset="2"/>
              <a:buChar char=""/>
              <a:defRPr/>
            </a:pPr>
            <a:r>
              <a:rPr lang="zh-CN" altLang="en-US" sz="2400" dirty="0">
                <a:ea typeface="宋体" panose="02010600030101010101" pitchFamily="2" charset="-122"/>
              </a:rPr>
              <a:t>讨论</a:t>
            </a:r>
            <a:endParaRPr lang="en-US" altLang="zh-CN" sz="2400" dirty="0">
              <a:ea typeface="宋体" panose="02010600030101010101" pitchFamily="2" charset="-122"/>
            </a:endParaRPr>
          </a:p>
          <a:p>
            <a:pPr lvl="1">
              <a:buClr>
                <a:srgbClr val="437085"/>
              </a:buClr>
              <a:buFont typeface="Wingdings" panose="05000000000000000000" pitchFamily="2" charset="2"/>
              <a:buChar char=""/>
              <a:defRPr/>
            </a:pPr>
            <a:r>
              <a:rPr lang="en-US" altLang="zh-CN" sz="2000" dirty="0">
                <a:ea typeface="宋体" panose="02010600030101010101" pitchFamily="2" charset="-122"/>
              </a:rPr>
              <a:t>K-NRM</a:t>
            </a:r>
            <a:r>
              <a:rPr lang="zh-CN" altLang="en-US" sz="2000" dirty="0">
                <a:ea typeface="宋体" panose="02010600030101010101" pitchFamily="2" charset="-122"/>
              </a:rPr>
              <a:t>是对</a:t>
            </a:r>
            <a:r>
              <a:rPr lang="en-US" altLang="zh-CN" sz="2000" dirty="0">
                <a:ea typeface="宋体" panose="02010600030101010101" pitchFamily="2" charset="-122"/>
              </a:rPr>
              <a:t>DRMM</a:t>
            </a:r>
            <a:r>
              <a:rPr lang="zh-CN" altLang="en-US" sz="2000" dirty="0">
                <a:ea typeface="宋体" panose="02010600030101010101" pitchFamily="2" charset="-122"/>
              </a:rPr>
              <a:t>的改造：用</a:t>
            </a:r>
            <a:r>
              <a:rPr lang="en-US" altLang="zh-CN" sz="2000" dirty="0">
                <a:ea typeface="宋体" panose="02010600030101010101" pitchFamily="2" charset="-122"/>
              </a:rPr>
              <a:t>RBF</a:t>
            </a:r>
            <a:r>
              <a:rPr lang="zh-CN" altLang="en-US" sz="2000" dirty="0">
                <a:ea typeface="宋体" panose="02010600030101010101" pitchFamily="2" charset="-122"/>
              </a:rPr>
              <a:t>核代替了直方图计数， </a:t>
            </a:r>
            <a:r>
              <a:rPr lang="en-US" altLang="zh-CN" sz="2000" dirty="0">
                <a:ea typeface="宋体" panose="02010600030101010101" pitchFamily="2" charset="-122"/>
              </a:rPr>
              <a:t>RBF</a:t>
            </a:r>
            <a:r>
              <a:rPr lang="zh-CN" altLang="en-US" sz="2000" dirty="0">
                <a:ea typeface="宋体" panose="02010600030101010101" pitchFamily="2" charset="-122"/>
              </a:rPr>
              <a:t>核是可微的，因此</a:t>
            </a:r>
            <a:r>
              <a:rPr lang="en-US" altLang="zh-CN" sz="2000" dirty="0">
                <a:ea typeface="宋体" panose="02010600030101010101" pitchFamily="2" charset="-122"/>
              </a:rPr>
              <a:t>K-NRM</a:t>
            </a:r>
            <a:r>
              <a:rPr lang="zh-CN" altLang="en-US" sz="2000" dirty="0">
                <a:ea typeface="宋体" panose="02010600030101010101" pitchFamily="2" charset="-122"/>
              </a:rPr>
              <a:t>比</a:t>
            </a:r>
            <a:r>
              <a:rPr lang="en-US" altLang="zh-CN" sz="2000" dirty="0">
                <a:ea typeface="宋体" panose="02010600030101010101" pitchFamily="2" charset="-122"/>
              </a:rPr>
              <a:t>DRMM</a:t>
            </a:r>
            <a:r>
              <a:rPr lang="zh-CN" altLang="en-US" sz="2000" dirty="0">
                <a:ea typeface="宋体" panose="02010600030101010101" pitchFamily="2" charset="-122"/>
              </a:rPr>
              <a:t>的效率高很多</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en-US" altLang="zh-CN" sz="1600" dirty="0">
                <a:ea typeface="宋体" panose="02010600030101010101" pitchFamily="2" charset="-122"/>
              </a:rPr>
              <a:t>RBF</a:t>
            </a:r>
            <a:r>
              <a:rPr lang="zh-CN" altLang="en-US" sz="1600" dirty="0">
                <a:ea typeface="宋体" panose="02010600030101010101" pitchFamily="2" charset="-122"/>
              </a:rPr>
              <a:t>核能提取到很好的软匹配特征。</a:t>
            </a:r>
            <a:endParaRPr lang="en-US" altLang="zh-CN" sz="16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p:txBody>
      </p:sp>
      <p:pic>
        <p:nvPicPr>
          <p:cNvPr id="8" name="图片 7">
            <a:extLst>
              <a:ext uri="{FF2B5EF4-FFF2-40B4-BE49-F238E27FC236}">
                <a16:creationId xmlns:a16="http://schemas.microsoft.com/office/drawing/2014/main" id="{87DD1277-2F62-4144-B737-096397FD4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3437756"/>
            <a:ext cx="2992704" cy="715862"/>
          </a:xfrm>
          <a:prstGeom prst="rect">
            <a:avLst/>
          </a:prstGeom>
        </p:spPr>
      </p:pic>
    </p:spTree>
    <p:extLst>
      <p:ext uri="{BB962C8B-B14F-4D97-AF65-F5344CB8AC3E}">
        <p14:creationId xmlns:p14="http://schemas.microsoft.com/office/powerpoint/2010/main" val="5891177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57</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dirty="0">
                <a:ea typeface="黑体" panose="02010609060101010101" pitchFamily="49" charset="-122"/>
              </a:rPr>
              <a:t>PACRR</a:t>
            </a:r>
            <a:endParaRPr lang="zh-CN" altLang="zh-CN" sz="4000" dirty="0">
              <a:ea typeface="黑体" panose="02010609060101010101" pitchFamily="49" charset="-122"/>
            </a:endParaRPr>
          </a:p>
        </p:txBody>
      </p:sp>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动机</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en-US" altLang="zh-CN" sz="1600" dirty="0" err="1">
                <a:ea typeface="宋体" panose="02010600030101010101" pitchFamily="2" charset="-122"/>
              </a:rPr>
              <a:t>uni</a:t>
            </a:r>
            <a:r>
              <a:rPr lang="en-US" altLang="zh-CN" sz="1600" dirty="0">
                <a:ea typeface="宋体" panose="02010600030101010101" pitchFamily="2" charset="-122"/>
              </a:rPr>
              <a:t>-gram</a:t>
            </a:r>
            <a:r>
              <a:rPr lang="zh-CN" altLang="en-US" sz="1600" dirty="0">
                <a:ea typeface="宋体" panose="02010600030101010101" pitchFamily="2" charset="-122"/>
              </a:rPr>
              <a:t>是信息检索的标配， 融合</a:t>
            </a:r>
            <a:r>
              <a:rPr lang="en-US" altLang="zh-CN" sz="1600" dirty="0">
                <a:ea typeface="宋体" panose="02010600030101010101" pitchFamily="2" charset="-122"/>
              </a:rPr>
              <a:t>bi-gram, tri-gram</a:t>
            </a:r>
            <a:r>
              <a:rPr lang="zh-CN" altLang="en-US" sz="1600" dirty="0">
                <a:ea typeface="宋体" panose="02010600030101010101" pitchFamily="2" charset="-122"/>
              </a:rPr>
              <a:t>进入</a:t>
            </a:r>
            <a:r>
              <a:rPr lang="en-US" altLang="zh-CN" sz="1600" dirty="0">
                <a:ea typeface="宋体" panose="02010600030101010101" pitchFamily="2" charset="-122"/>
              </a:rPr>
              <a:t>NIR</a:t>
            </a:r>
            <a:r>
              <a:rPr lang="zh-CN" altLang="en-US" sz="1600" dirty="0">
                <a:ea typeface="宋体" panose="02010600030101010101" pitchFamily="2" charset="-122"/>
              </a:rPr>
              <a:t>模型的方法还没得到研究</a:t>
            </a:r>
            <a:endParaRPr lang="en-US" altLang="zh-CN" sz="1600" dirty="0">
              <a:ea typeface="宋体" panose="02010600030101010101" pitchFamily="2" charset="-122"/>
            </a:endParaRPr>
          </a:p>
          <a:p>
            <a:pPr lvl="1">
              <a:buClr>
                <a:srgbClr val="437085"/>
              </a:buClr>
              <a:buFont typeface="Wingdings" panose="05000000000000000000" pitchFamily="2" charset="2"/>
              <a:buChar char=""/>
              <a:defRPr/>
            </a:pPr>
            <a:r>
              <a:rPr lang="zh-CN" altLang="en-US" sz="1600" dirty="0">
                <a:ea typeface="宋体" panose="02010600030101010101" pitchFamily="2" charset="-122"/>
              </a:rPr>
              <a:t>卷积神经网络有捕捉局部信息的能力</a:t>
            </a:r>
            <a:endParaRPr lang="en-US" altLang="zh-CN" sz="1600" dirty="0">
              <a:ea typeface="宋体" panose="02010600030101010101" pitchFamily="2" charset="-122"/>
            </a:endParaRPr>
          </a:p>
          <a:p>
            <a:pPr lvl="1">
              <a:buClr>
                <a:srgbClr val="437085"/>
              </a:buClr>
              <a:buFont typeface="Wingdings" panose="05000000000000000000" pitchFamily="2" charset="2"/>
              <a:buChar char=""/>
              <a:defRPr/>
            </a:pPr>
            <a:endParaRPr lang="en-US" altLang="zh-CN" sz="1600" dirty="0">
              <a:ea typeface="宋体" panose="02010600030101010101" pitchFamily="2" charset="-122"/>
            </a:endParaRPr>
          </a:p>
          <a:p>
            <a:pPr>
              <a:buClr>
                <a:srgbClr val="437085"/>
              </a:buClr>
              <a:buFont typeface="Wingdings" panose="05000000000000000000" pitchFamily="2" charset="2"/>
              <a:buChar char=""/>
              <a:defRPr/>
            </a:pPr>
            <a:r>
              <a:rPr lang="zh-CN" altLang="en-US" sz="2000" dirty="0">
                <a:ea typeface="宋体" panose="02010600030101010101" pitchFamily="2" charset="-122"/>
              </a:rPr>
              <a:t>模型</a:t>
            </a:r>
            <a:endParaRPr lang="en-US" altLang="zh-CN" sz="20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eaLnBrk="1" hangingPunct="1">
              <a:spcBef>
                <a:spcPts val="600"/>
              </a:spcBef>
              <a:buClr>
                <a:srgbClr val="437085"/>
              </a:buClr>
              <a:defRPr/>
            </a:pPr>
            <a:endParaRPr lang="en-US" altLang="zh-CN" sz="18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p:txBody>
      </p:sp>
      <p:pic>
        <p:nvPicPr>
          <p:cNvPr id="3" name="图片 2">
            <a:extLst>
              <a:ext uri="{FF2B5EF4-FFF2-40B4-BE49-F238E27FC236}">
                <a16:creationId xmlns:a16="http://schemas.microsoft.com/office/drawing/2014/main" id="{5D2A938F-9659-4B95-BA7A-E423E391C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052" y="3178651"/>
            <a:ext cx="6747895" cy="2739847"/>
          </a:xfrm>
          <a:prstGeom prst="rect">
            <a:avLst/>
          </a:prstGeom>
        </p:spPr>
      </p:pic>
      <p:sp>
        <p:nvSpPr>
          <p:cNvPr id="2" name="矩形 1">
            <a:extLst>
              <a:ext uri="{FF2B5EF4-FFF2-40B4-BE49-F238E27FC236}">
                <a16:creationId xmlns:a16="http://schemas.microsoft.com/office/drawing/2014/main" id="{CDB69B60-6DA6-410E-8C6F-61271099E374}"/>
              </a:ext>
            </a:extLst>
          </p:cNvPr>
          <p:cNvSpPr/>
          <p:nvPr/>
        </p:nvSpPr>
        <p:spPr>
          <a:xfrm>
            <a:off x="611560" y="6285850"/>
            <a:ext cx="7704856" cy="461665"/>
          </a:xfrm>
          <a:prstGeom prst="rect">
            <a:avLst/>
          </a:prstGeom>
        </p:spPr>
        <p:txBody>
          <a:bodyPr wrap="square">
            <a:spAutoFit/>
          </a:bodyPr>
          <a:lstStyle/>
          <a:p>
            <a:r>
              <a:rPr lang="zh-CN" altLang="en-US" sz="1200" dirty="0">
                <a:solidFill>
                  <a:schemeClr val="tx1"/>
                </a:solidFill>
              </a:rPr>
              <a:t>Hui K, Yates A, Berberich K, et al. PACRR: A Position-Aware Neural IR Model for Relevance Matching. EMNLP 2017: 1060-1069.</a:t>
            </a:r>
          </a:p>
        </p:txBody>
      </p:sp>
    </p:spTree>
    <p:extLst>
      <p:ext uri="{BB962C8B-B14F-4D97-AF65-F5344CB8AC3E}">
        <p14:creationId xmlns:p14="http://schemas.microsoft.com/office/powerpoint/2010/main" val="27089116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58</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dirty="0">
                <a:ea typeface="黑体" panose="02010609060101010101" pitchFamily="49" charset="-122"/>
              </a:rPr>
              <a:t>PACRR</a:t>
            </a:r>
            <a:endParaRPr lang="zh-CN" altLang="zh-CN" sz="4000" dirty="0">
              <a:ea typeface="黑体" panose="02010609060101010101" pitchFamily="49" charset="-122"/>
            </a:endParaRPr>
          </a:p>
        </p:txBody>
      </p:sp>
      <mc:AlternateContent xmlns:mc="http://schemas.openxmlformats.org/markup-compatibility/2006" xmlns:a14="http://schemas.microsoft.com/office/drawing/2010/main">
        <mc:Choice Requires="a14">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3465A4"/>
                    </a:solidFill>
                    <a:round/>
                    <a:headEnd/>
                    <a:tailEnd/>
                  </a14:hiddenLine>
                </a:ext>
                <a:ext uri="{AF507438-7753-43E0-B8FC-AC1667EBCBE1}">
                  <a14:hiddenEffects>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zh-CN" altLang="en-US" sz="2400" dirty="0">
                    <a:ea typeface="宋体" panose="02010600030101010101" pitchFamily="2" charset="-122"/>
                  </a:rPr>
                  <a:t>模型</a:t>
                </a:r>
                <a:endParaRPr lang="en-US" altLang="zh-CN" sz="2400" dirty="0">
                  <a:ea typeface="宋体" panose="02010600030101010101" pitchFamily="2" charset="-122"/>
                </a:endParaRPr>
              </a:p>
              <a:p>
                <a:pPr lvl="1">
                  <a:buClr>
                    <a:srgbClr val="437085"/>
                  </a:buClr>
                  <a:buFont typeface="Wingdings" panose="05000000000000000000" pitchFamily="2" charset="2"/>
                  <a:buChar char=""/>
                  <a:defRPr/>
                </a:pPr>
                <a:r>
                  <a:rPr lang="zh-CN" altLang="en-US" sz="2000" dirty="0">
                    <a:ea typeface="宋体" panose="02010600030101010101" pitchFamily="2" charset="-122"/>
                  </a:rPr>
                  <a:t>位置信息建模</a:t>
                </a:r>
                <a:endParaRPr lang="en-US" altLang="zh-CN" sz="2000" dirty="0">
                  <a:ea typeface="宋体" panose="02010600030101010101" pitchFamily="2" charset="-122"/>
                </a:endParaRPr>
              </a:p>
              <a:p>
                <a:pPr lvl="2">
                  <a:buClr>
                    <a:srgbClr val="437085"/>
                  </a:buClr>
                  <a:buFont typeface="Wingdings" panose="05000000000000000000" pitchFamily="2" charset="2"/>
                  <a:buChar char=""/>
                  <a:defRPr/>
                </a:pPr>
                <a:r>
                  <a:rPr lang="zh-CN" altLang="en-US" sz="1600" dirty="0">
                    <a:ea typeface="宋体" panose="02010600030101010101" pitchFamily="2" charset="-122"/>
                  </a:rPr>
                  <a:t>对</a:t>
                </a:r>
                <a:r>
                  <a:rPr lang="en-US" altLang="zh-CN" sz="1600" dirty="0">
                    <a:ea typeface="宋体" panose="02010600030101010101" pitchFamily="2" charset="-122"/>
                  </a:rPr>
                  <a:t>term matching matrix</a:t>
                </a:r>
                <a:r>
                  <a:rPr lang="zh-CN" altLang="en-US" sz="1600" dirty="0">
                    <a:ea typeface="宋体" panose="02010600030101010101" pitchFamily="2" charset="-122"/>
                  </a:rPr>
                  <a:t>用</a:t>
                </a:r>
                <a:r>
                  <a:rPr lang="en-US" altLang="zh-CN" sz="1600" dirty="0" err="1">
                    <a:ea typeface="宋体" panose="02010600030101010101" pitchFamily="2" charset="-122"/>
                  </a:rPr>
                  <a:t>firstK</a:t>
                </a:r>
                <a:r>
                  <a:rPr lang="zh-CN" altLang="en-US" sz="1600" dirty="0">
                    <a:ea typeface="宋体" panose="02010600030101010101" pitchFamily="2" charset="-122"/>
                  </a:rPr>
                  <a:t>或者</a:t>
                </a:r>
                <a:r>
                  <a:rPr lang="en-US" altLang="zh-CN" sz="1600" dirty="0" err="1">
                    <a:ea typeface="宋体" panose="02010600030101010101" pitchFamily="2" charset="-122"/>
                  </a:rPr>
                  <a:t>Kwindow</a:t>
                </a:r>
                <a:r>
                  <a:rPr lang="zh-CN" altLang="en-US" sz="1600" dirty="0">
                    <a:ea typeface="宋体" panose="02010600030101010101" pitchFamily="2" charset="-122"/>
                  </a:rPr>
                  <a:t>的方法定长之后， 用</a:t>
                </a:r>
                <a:r>
                  <a:rPr lang="en-US" altLang="zh-CN" sz="1600" dirty="0">
                    <a:ea typeface="宋体" panose="02010600030101010101" pitchFamily="2" charset="-122"/>
                  </a:rPr>
                  <a:t>kernel size = 2</a:t>
                </a:r>
                <a:r>
                  <a:rPr lang="zh-CN" altLang="en-US" sz="1600" dirty="0">
                    <a:ea typeface="宋体" panose="02010600030101010101" pitchFamily="2" charset="-122"/>
                  </a:rPr>
                  <a:t>， </a:t>
                </a:r>
                <a:r>
                  <a:rPr lang="en-US" altLang="zh-CN" sz="1600" dirty="0">
                    <a:ea typeface="宋体" panose="02010600030101010101" pitchFamily="2" charset="-122"/>
                  </a:rPr>
                  <a:t>3</a:t>
                </a:r>
                <a:r>
                  <a:rPr lang="zh-CN" altLang="en-US" sz="1600" dirty="0">
                    <a:ea typeface="宋体" panose="02010600030101010101" pitchFamily="2" charset="-122"/>
                  </a:rPr>
                  <a:t>的</a:t>
                </a:r>
                <a:r>
                  <a:rPr lang="en-US" altLang="zh-CN" sz="1600" dirty="0">
                    <a:ea typeface="宋体" panose="02010600030101010101" pitchFamily="2" charset="-122"/>
                  </a:rPr>
                  <a:t>2D</a:t>
                </a:r>
                <a:r>
                  <a:rPr lang="zh-CN" altLang="en-US" sz="1600" dirty="0">
                    <a:ea typeface="宋体" panose="02010600030101010101" pitchFamily="2" charset="-122"/>
                  </a:rPr>
                  <a:t>卷积神经网络提取</a:t>
                </a:r>
                <a14:m>
                  <m:oMath xmlns:m="http://schemas.openxmlformats.org/officeDocument/2006/math">
                    <m:sSub>
                      <m:sSubPr>
                        <m:ctrlPr>
                          <a:rPr lang="en-US" altLang="zh-CN" sz="1600" i="1" smtClean="0">
                            <a:latin typeface="Cambria Math" panose="02040503050406030204" pitchFamily="18" charset="0"/>
                            <a:ea typeface="宋体" panose="02010600030101010101" pitchFamily="2" charset="-122"/>
                          </a:rPr>
                        </m:ctrlPr>
                      </m:sSubPr>
                      <m:e>
                        <m:r>
                          <m:rPr>
                            <m:sty m:val="p"/>
                          </m:rPr>
                          <a:rPr lang="en-US" altLang="zh-CN" sz="1600" i="1">
                            <a:latin typeface="Cambria Math" panose="02040503050406030204" pitchFamily="18" charset="0"/>
                            <a:ea typeface="宋体" panose="02010600030101010101" pitchFamily="2" charset="-122"/>
                          </a:rPr>
                          <m:t>n</m:t>
                        </m:r>
                      </m:e>
                      <m:sub>
                        <m:r>
                          <a:rPr lang="en-US" altLang="zh-CN" sz="1600" b="0" i="1" smtClean="0">
                            <a:latin typeface="Cambria Math" panose="02040503050406030204" pitchFamily="18" charset="0"/>
                            <a:ea typeface="宋体" panose="02010600030101010101" pitchFamily="2" charset="-122"/>
                          </a:rPr>
                          <m:t>𝑓</m:t>
                        </m:r>
                      </m:sub>
                    </m:sSub>
                    <m:r>
                      <a:rPr lang="zh-CN" altLang="en-US" sz="1600" i="1">
                        <a:latin typeface="Cambria Math" panose="02040503050406030204" pitchFamily="18" charset="0"/>
                        <a:ea typeface="宋体" panose="02010600030101010101" pitchFamily="2" charset="-122"/>
                      </a:rPr>
                      <m:t>个</m:t>
                    </m:r>
                  </m:oMath>
                </a14:m>
                <a:r>
                  <a:rPr lang="zh-CN" altLang="en-US" sz="1600" dirty="0">
                    <a:ea typeface="宋体" panose="02010600030101010101" pitchFamily="2" charset="-122"/>
                  </a:rPr>
                  <a:t>特征，然后对</a:t>
                </a:r>
                <a14:m>
                  <m:oMath xmlns:m="http://schemas.openxmlformats.org/officeDocument/2006/math">
                    <m:sSub>
                      <m:sSubPr>
                        <m:ctrlPr>
                          <a:rPr lang="en-US" altLang="zh-CN" sz="1600" i="1">
                            <a:latin typeface="Cambria Math" panose="02040503050406030204" pitchFamily="18" charset="0"/>
                            <a:ea typeface="宋体" panose="02010600030101010101" pitchFamily="2" charset="-122"/>
                          </a:rPr>
                        </m:ctrlPr>
                      </m:sSubPr>
                      <m:e>
                        <m:r>
                          <m:rPr>
                            <m:sty m:val="p"/>
                          </m:rPr>
                          <a:rPr lang="en-US" altLang="zh-CN" sz="1600" i="1">
                            <a:latin typeface="Cambria Math" panose="02040503050406030204" pitchFamily="18" charset="0"/>
                            <a:ea typeface="宋体" panose="02010600030101010101" pitchFamily="2" charset="-122"/>
                          </a:rPr>
                          <m:t>n</m:t>
                        </m:r>
                      </m:e>
                      <m:sub>
                        <m:r>
                          <a:rPr lang="en-US" altLang="zh-CN" sz="1600" i="1">
                            <a:latin typeface="Cambria Math" panose="02040503050406030204" pitchFamily="18" charset="0"/>
                            <a:ea typeface="宋体" panose="02010600030101010101" pitchFamily="2" charset="-122"/>
                          </a:rPr>
                          <m:t>𝑓</m:t>
                        </m:r>
                      </m:sub>
                    </m:sSub>
                  </m:oMath>
                </a14:m>
                <a:r>
                  <a:rPr lang="zh-CN" altLang="en-US" sz="1600" dirty="0">
                    <a:ea typeface="宋体" panose="02010600030101010101" pitchFamily="2" charset="-122"/>
                  </a:rPr>
                  <a:t>进行最大池化，最后在文档维度上面进行</a:t>
                </a:r>
                <a:r>
                  <a:rPr lang="en-US" altLang="zh-CN" sz="1600" dirty="0">
                    <a:ea typeface="宋体" panose="02010600030101010101" pitchFamily="2" charset="-122"/>
                  </a:rPr>
                  <a:t>K</a:t>
                </a:r>
                <a:r>
                  <a:rPr lang="zh-CN" altLang="en-US" sz="1600" dirty="0">
                    <a:ea typeface="宋体" panose="02010600030101010101" pitchFamily="2" charset="-122"/>
                  </a:rPr>
                  <a:t>最大池化</a:t>
                </a:r>
                <a:endParaRPr lang="en-US" altLang="zh-CN" sz="1600" dirty="0">
                  <a:ea typeface="宋体" panose="02010600030101010101" pitchFamily="2" charset="-122"/>
                </a:endParaRPr>
              </a:p>
              <a:p>
                <a:pPr lvl="2">
                  <a:buClr>
                    <a:srgbClr val="437085"/>
                  </a:buClr>
                  <a:buFont typeface="Wingdings" panose="05000000000000000000" pitchFamily="2" charset="2"/>
                  <a:buChar char=""/>
                  <a:defRPr/>
                </a:pPr>
                <a:r>
                  <a:rPr lang="zh-CN" altLang="en-US" sz="1600" dirty="0">
                    <a:ea typeface="宋体" panose="02010600030101010101" pitchFamily="2" charset="-122"/>
                  </a:rPr>
                  <a:t>对</a:t>
                </a:r>
                <a:r>
                  <a:rPr lang="en-US" altLang="zh-CN" sz="1600" dirty="0">
                    <a:ea typeface="宋体" panose="02010600030101010101" pitchFamily="2" charset="-122"/>
                  </a:rPr>
                  <a:t>CNN</a:t>
                </a:r>
                <a:r>
                  <a:rPr lang="zh-CN" altLang="en-US" sz="1600" dirty="0">
                    <a:ea typeface="宋体" panose="02010600030101010101" pitchFamily="2" charset="-122"/>
                  </a:rPr>
                  <a:t>提取到的特征展开， 然后加上查询词的</a:t>
                </a:r>
                <a:r>
                  <a:rPr lang="en-US" altLang="zh-CN" sz="1600" dirty="0" err="1">
                    <a:ea typeface="宋体" panose="02010600030101010101" pitchFamily="2" charset="-122"/>
                  </a:rPr>
                  <a:t>idf</a:t>
                </a:r>
                <a:r>
                  <a:rPr lang="zh-CN" altLang="en-US" sz="1600" dirty="0">
                    <a:ea typeface="宋体" panose="02010600030101010101" pitchFamily="2" charset="-122"/>
                  </a:rPr>
                  <a:t>特征构成最终的特征</a:t>
                </a:r>
                <a:endParaRPr lang="en-US" altLang="zh-CN" sz="1600" dirty="0">
                  <a:ea typeface="宋体" panose="02010600030101010101" pitchFamily="2" charset="-122"/>
                </a:endParaRPr>
              </a:p>
              <a:p>
                <a:pPr>
                  <a:buClr>
                    <a:srgbClr val="437085"/>
                  </a:buClr>
                  <a:buFont typeface="Wingdings" panose="05000000000000000000" pitchFamily="2" charset="2"/>
                  <a:buChar char=""/>
                  <a:defRPr/>
                </a:pPr>
                <a:r>
                  <a:rPr lang="zh-CN" altLang="en-US" sz="2400" dirty="0">
                    <a:ea typeface="宋体" panose="02010600030101010101" pitchFamily="2" charset="-122"/>
                  </a:rPr>
                  <a:t>讨论</a:t>
                </a:r>
                <a:endParaRPr lang="en-US" altLang="zh-CN" sz="2400" dirty="0">
                  <a:ea typeface="宋体" panose="02010600030101010101" pitchFamily="2" charset="-122"/>
                </a:endParaRPr>
              </a:p>
              <a:p>
                <a:pPr lvl="1">
                  <a:buClr>
                    <a:srgbClr val="437085"/>
                  </a:buClr>
                  <a:buFont typeface="Wingdings" panose="05000000000000000000" pitchFamily="2" charset="2"/>
                  <a:buChar char=""/>
                  <a:defRPr/>
                </a:pPr>
                <a:r>
                  <a:rPr lang="en-US" altLang="zh-CN" sz="2000" dirty="0">
                    <a:ea typeface="宋体" panose="02010600030101010101" pitchFamily="2" charset="-122"/>
                  </a:rPr>
                  <a:t>PACRR</a:t>
                </a:r>
                <a:r>
                  <a:rPr lang="zh-CN" altLang="en-US" sz="2000" dirty="0">
                    <a:ea typeface="宋体" panose="02010600030101010101" pitchFamily="2" charset="-122"/>
                  </a:rPr>
                  <a:t>有着更加细化的设计， 比同样基于</a:t>
                </a:r>
                <a:r>
                  <a:rPr lang="en-US" altLang="zh-CN" sz="2000" dirty="0">
                    <a:ea typeface="宋体" panose="02010600030101010101" pitchFamily="2" charset="-122"/>
                  </a:rPr>
                  <a:t>CNN</a:t>
                </a:r>
                <a:r>
                  <a:rPr lang="zh-CN" altLang="en-US" sz="2000" dirty="0">
                    <a:ea typeface="宋体" panose="02010600030101010101" pitchFamily="2" charset="-122"/>
                  </a:rPr>
                  <a:t>的</a:t>
                </a:r>
                <a:r>
                  <a:rPr lang="en-US" altLang="zh-CN" sz="2000" dirty="0" err="1">
                    <a:ea typeface="宋体" panose="02010600030101010101" pitchFamily="2" charset="-122"/>
                  </a:rPr>
                  <a:t>MatchPyramid</a:t>
                </a:r>
                <a:r>
                  <a:rPr lang="zh-CN" altLang="en-US" sz="2000" dirty="0">
                    <a:ea typeface="宋体" panose="02010600030101010101" pitchFamily="2" charset="-122"/>
                  </a:rPr>
                  <a:t>的效果好了不少</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en-US" altLang="zh-CN" sz="2000" dirty="0">
                    <a:ea typeface="宋体" panose="02010600030101010101" pitchFamily="2" charset="-122"/>
                  </a:rPr>
                  <a:t>PACRR</a:t>
                </a:r>
                <a:r>
                  <a:rPr lang="zh-CN" altLang="en-US" sz="2000" dirty="0">
                    <a:ea typeface="宋体" panose="02010600030101010101" pitchFamily="2" charset="-122"/>
                  </a:rPr>
                  <a:t>包含了最大池化和</a:t>
                </a:r>
                <a:r>
                  <a:rPr lang="en-US" altLang="zh-CN" sz="2000" dirty="0">
                    <a:ea typeface="宋体" panose="02010600030101010101" pitchFamily="2" charset="-122"/>
                  </a:rPr>
                  <a:t>K</a:t>
                </a:r>
                <a:r>
                  <a:rPr lang="zh-CN" altLang="en-US" sz="2000" dirty="0">
                    <a:ea typeface="宋体" panose="02010600030101010101" pitchFamily="2" charset="-122"/>
                  </a:rPr>
                  <a:t>最大池化的步骤， 其本质还是保留最强的匹配信号（精准匹配，软匹配，</a:t>
                </a:r>
                <a:r>
                  <a:rPr lang="en-US" altLang="zh-CN" sz="2000" dirty="0">
                    <a:ea typeface="宋体" panose="02010600030101010101" pitchFamily="2" charset="-122"/>
                  </a:rPr>
                  <a:t>…</a:t>
                </a:r>
                <a:r>
                  <a:rPr lang="zh-CN" altLang="en-US" sz="2000" dirty="0">
                    <a:ea typeface="宋体" panose="02010600030101010101" pitchFamily="2" charset="-122"/>
                  </a:rPr>
                  <a:t>）</a:t>
                </a:r>
                <a:endParaRPr lang="en-US" altLang="zh-CN" sz="18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p:txBody>
          </p:sp>
        </mc:Choice>
        <mc:Fallback xmlns="">
          <p:sp>
            <p:nvSpPr>
              <p:cNvPr id="6" name="Text Box 2">
                <a:extLst>
                  <a:ext uri="{FF2B5EF4-FFF2-40B4-BE49-F238E27FC236}">
                    <a16:creationId xmlns:a16="http://schemas.microsoft.com/office/drawing/2014/main" id="{86313048-D2EF-4DF7-8E0E-BD21711E1973}"/>
                  </a:ext>
                </a:extLst>
              </p:cNvPr>
              <p:cNvSpPr txBox="1">
                <a:spLocks noRot="1" noChangeAspect="1" noMove="1" noResize="1" noEditPoints="1" noAdjustHandles="1" noChangeArrowheads="1" noChangeShapeType="1" noTextEdit="1"/>
              </p:cNvSpPr>
              <p:nvPr/>
            </p:nvSpPr>
            <p:spPr bwMode="auto">
              <a:xfrm>
                <a:off x="403225" y="1427163"/>
                <a:ext cx="8229600" cy="4953000"/>
              </a:xfrm>
              <a:prstGeom prst="rect">
                <a:avLst/>
              </a:prstGeom>
              <a:blipFill>
                <a:blip r:embed="rId2"/>
                <a:stretch>
                  <a:fillRect l="-963" r="-148"/>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5925071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59</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dirty="0">
                <a:ea typeface="黑体" panose="02010609060101010101" pitchFamily="49" charset="-122"/>
              </a:rPr>
              <a:t>DUET</a:t>
            </a:r>
            <a:endParaRPr lang="zh-CN" altLang="zh-CN" sz="4000" dirty="0">
              <a:ea typeface="黑体" panose="02010609060101010101" pitchFamily="49" charset="-122"/>
            </a:endParaRPr>
          </a:p>
        </p:txBody>
      </p:sp>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动机</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en-US" altLang="zh-CN" sz="1600" dirty="0">
                <a:ea typeface="宋体" panose="02010600030101010101" pitchFamily="2" charset="-122"/>
              </a:rPr>
              <a:t>Representation </a:t>
            </a:r>
            <a:r>
              <a:rPr lang="zh-CN" altLang="en-US" sz="1600" dirty="0">
                <a:ea typeface="宋体" panose="02010600030101010101" pitchFamily="2" charset="-122"/>
              </a:rPr>
              <a:t>与 </a:t>
            </a:r>
            <a:r>
              <a:rPr lang="en-US" altLang="zh-CN" sz="1600" dirty="0">
                <a:ea typeface="宋体" panose="02010600030101010101" pitchFamily="2" charset="-122"/>
              </a:rPr>
              <a:t>Matching function</a:t>
            </a:r>
            <a:r>
              <a:rPr lang="zh-CN" altLang="en-US" sz="1600" dirty="0">
                <a:ea typeface="宋体" panose="02010600030101010101" pitchFamily="2" charset="-122"/>
              </a:rPr>
              <a:t>的方法是互补的</a:t>
            </a:r>
            <a:endParaRPr lang="en-US" altLang="zh-CN" sz="1600" dirty="0">
              <a:ea typeface="宋体" panose="02010600030101010101" pitchFamily="2" charset="-122"/>
            </a:endParaRPr>
          </a:p>
          <a:p>
            <a:pPr>
              <a:buClr>
                <a:srgbClr val="437085"/>
              </a:buClr>
              <a:buFont typeface="Wingdings" panose="05000000000000000000" pitchFamily="2" charset="2"/>
              <a:buChar char=""/>
              <a:defRPr/>
            </a:pPr>
            <a:r>
              <a:rPr lang="zh-CN" altLang="en-US" sz="2000" dirty="0">
                <a:ea typeface="宋体" panose="02010600030101010101" pitchFamily="2" charset="-122"/>
              </a:rPr>
              <a:t>模型</a:t>
            </a:r>
            <a:endParaRPr lang="en-US" altLang="zh-CN" sz="2000" dirty="0">
              <a:ea typeface="宋体" panose="02010600030101010101" pitchFamily="2" charset="-122"/>
            </a:endParaRPr>
          </a:p>
          <a:p>
            <a:pPr marL="0" indent="0">
              <a:buClr>
                <a:srgbClr val="437085"/>
              </a:buClr>
              <a:defRPr/>
            </a:pPr>
            <a:endParaRPr lang="en-US" altLang="zh-CN" sz="2000" dirty="0">
              <a:ea typeface="宋体" panose="02010600030101010101" pitchFamily="2" charset="-122"/>
            </a:endParaRPr>
          </a:p>
          <a:p>
            <a:pPr marL="0" indent="0" eaLnBrk="1" hangingPunct="1">
              <a:spcBef>
                <a:spcPts val="600"/>
              </a:spcBef>
              <a:buClr>
                <a:srgbClr val="437085"/>
              </a:buClr>
              <a:defRPr/>
            </a:pPr>
            <a:endParaRPr lang="en-US" altLang="zh-CN" sz="18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p:txBody>
      </p:sp>
      <p:pic>
        <p:nvPicPr>
          <p:cNvPr id="7" name="图片 6">
            <a:extLst>
              <a:ext uri="{FF2B5EF4-FFF2-40B4-BE49-F238E27FC236}">
                <a16:creationId xmlns:a16="http://schemas.microsoft.com/office/drawing/2014/main" id="{5BCA8039-2C12-42F5-BD00-5A99BE48DA64}"/>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1634" y="2258693"/>
            <a:ext cx="7556790" cy="3693961"/>
          </a:xfrm>
          <a:prstGeom prst="rect">
            <a:avLst/>
          </a:prstGeom>
        </p:spPr>
      </p:pic>
      <p:sp>
        <p:nvSpPr>
          <p:cNvPr id="2" name="矩形 1">
            <a:extLst>
              <a:ext uri="{FF2B5EF4-FFF2-40B4-BE49-F238E27FC236}">
                <a16:creationId xmlns:a16="http://schemas.microsoft.com/office/drawing/2014/main" id="{CF0E0FBF-D1F0-4817-BF3B-56BADDF1ED03}"/>
              </a:ext>
            </a:extLst>
          </p:cNvPr>
          <p:cNvSpPr/>
          <p:nvPr/>
        </p:nvSpPr>
        <p:spPr>
          <a:xfrm>
            <a:off x="755576" y="6254395"/>
            <a:ext cx="7632848" cy="461665"/>
          </a:xfrm>
          <a:prstGeom prst="rect">
            <a:avLst/>
          </a:prstGeom>
        </p:spPr>
        <p:txBody>
          <a:bodyPr wrap="square">
            <a:spAutoFit/>
          </a:bodyPr>
          <a:lstStyle/>
          <a:p>
            <a:r>
              <a:rPr lang="zh-CN" altLang="en-US" sz="1200" dirty="0">
                <a:solidFill>
                  <a:schemeClr val="tx1"/>
                </a:solidFill>
              </a:rPr>
              <a:t>Bhaskar Mitra, Fernando Diaz, Nick Craswell: Learning to Match using Local and Distributed Representations of Text for Web Search. WWW 2017: 1291-1299</a:t>
            </a:r>
          </a:p>
        </p:txBody>
      </p:sp>
    </p:spTree>
    <p:extLst>
      <p:ext uri="{BB962C8B-B14F-4D97-AF65-F5344CB8AC3E}">
        <p14:creationId xmlns:p14="http://schemas.microsoft.com/office/powerpoint/2010/main" val="70407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dirty="0"/>
              <a:t>传统机器学习方法</a:t>
            </a:r>
          </a:p>
        </p:txBody>
      </p:sp>
      <p:sp>
        <p:nvSpPr>
          <p:cNvPr id="145411" name="Rectangle 3"/>
          <p:cNvSpPr>
            <a:spLocks noGrp="1" noChangeArrowheads="1"/>
          </p:cNvSpPr>
          <p:nvPr>
            <p:ph idx="1"/>
          </p:nvPr>
        </p:nvSpPr>
        <p:spPr>
          <a:xfrm>
            <a:off x="251520" y="1484784"/>
            <a:ext cx="7772400" cy="4968551"/>
          </a:xfrm>
        </p:spPr>
        <p:txBody>
          <a:bodyPr/>
          <a:lstStyle/>
          <a:p>
            <a:pPr marL="457200" lvl="1" indent="0">
              <a:lnSpc>
                <a:spcPts val="2500"/>
              </a:lnSpc>
              <a:buNone/>
            </a:pPr>
            <a:endParaRPr lang="en-US" altLang="zh-CN" sz="2000" dirty="0">
              <a:latin typeface="+mn-ea"/>
            </a:endParaRPr>
          </a:p>
          <a:p>
            <a:pPr lvl="1">
              <a:lnSpc>
                <a:spcPts val="2500"/>
              </a:lnSpc>
            </a:pPr>
            <a:r>
              <a:rPr lang="zh-CN" altLang="en-US" sz="2000" dirty="0">
                <a:latin typeface="+mn-ea"/>
              </a:rPr>
              <a:t>优点</a:t>
            </a:r>
            <a:endParaRPr lang="en-US" altLang="zh-CN" sz="2000" dirty="0">
              <a:latin typeface="+mn-ea"/>
            </a:endParaRPr>
          </a:p>
          <a:p>
            <a:pPr lvl="2">
              <a:lnSpc>
                <a:spcPts val="2500"/>
              </a:lnSpc>
            </a:pPr>
            <a:r>
              <a:rPr lang="zh-CN" altLang="en-US" sz="1600" dirty="0">
                <a:latin typeface="+mn-ea"/>
              </a:rPr>
              <a:t>直观</a:t>
            </a:r>
            <a:endParaRPr lang="en-US" altLang="zh-CN" sz="1600" dirty="0">
              <a:latin typeface="+mn-ea"/>
            </a:endParaRPr>
          </a:p>
          <a:p>
            <a:pPr lvl="2">
              <a:lnSpc>
                <a:spcPts val="2500"/>
              </a:lnSpc>
            </a:pPr>
            <a:r>
              <a:rPr lang="zh-CN" altLang="en-US" sz="1600" dirty="0">
                <a:latin typeface="+mn-ea"/>
              </a:rPr>
              <a:t>人工特征具有可解释性</a:t>
            </a:r>
            <a:endParaRPr lang="en-US" altLang="zh-CN" sz="1600" dirty="0">
              <a:latin typeface="+mn-ea"/>
            </a:endParaRPr>
          </a:p>
          <a:p>
            <a:pPr lvl="2">
              <a:lnSpc>
                <a:spcPts val="2500"/>
              </a:lnSpc>
            </a:pPr>
            <a:r>
              <a:rPr lang="zh-CN" altLang="en-US" sz="1600" dirty="0">
                <a:latin typeface="+mn-ea"/>
              </a:rPr>
              <a:t>可以获得不错的效果</a:t>
            </a:r>
            <a:endParaRPr lang="en-US" altLang="zh-CN" sz="1600" dirty="0">
              <a:latin typeface="+mn-ea"/>
            </a:endParaRPr>
          </a:p>
          <a:p>
            <a:pPr lvl="1">
              <a:lnSpc>
                <a:spcPts val="2500"/>
              </a:lnSpc>
            </a:pPr>
            <a:r>
              <a:rPr lang="zh-CN" altLang="en-US" sz="2000" dirty="0">
                <a:latin typeface="+mn-ea"/>
              </a:rPr>
              <a:t>缺点</a:t>
            </a:r>
            <a:endParaRPr lang="en-US" altLang="zh-CN" sz="2000" dirty="0">
              <a:latin typeface="+mn-ea"/>
            </a:endParaRPr>
          </a:p>
          <a:p>
            <a:pPr lvl="2">
              <a:lnSpc>
                <a:spcPts val="2500"/>
              </a:lnSpc>
            </a:pPr>
            <a:r>
              <a:rPr lang="zh-CN" altLang="en-US" sz="1600" dirty="0">
                <a:latin typeface="+mn-ea"/>
              </a:rPr>
              <a:t>依赖人工特征，在无法直观定义特征的应用场景建模困难</a:t>
            </a:r>
            <a:endParaRPr lang="en-US" altLang="zh-CN" sz="1600" dirty="0">
              <a:latin typeface="+mn-ea"/>
            </a:endParaRPr>
          </a:p>
          <a:p>
            <a:pPr lvl="3">
              <a:lnSpc>
                <a:spcPts val="2500"/>
              </a:lnSpc>
            </a:pPr>
            <a:r>
              <a:rPr lang="zh-CN" altLang="en-US" sz="1600" dirty="0">
                <a:latin typeface="+mn-ea"/>
              </a:rPr>
              <a:t>例如：图像中的物体，围棋中“厚、薄”的概念</a:t>
            </a:r>
            <a:endParaRPr lang="en-US" altLang="zh-CN" sz="1600" dirty="0">
              <a:latin typeface="+mn-ea"/>
            </a:endParaRPr>
          </a:p>
          <a:p>
            <a:pPr lvl="2">
              <a:lnSpc>
                <a:spcPts val="2500"/>
              </a:lnSpc>
            </a:pPr>
            <a:r>
              <a:rPr lang="zh-CN" altLang="en-US" sz="1600" dirty="0">
                <a:latin typeface="+mn-ea"/>
              </a:rPr>
              <a:t>难以对复杂决策过程建模</a:t>
            </a:r>
            <a:endParaRPr lang="en-US" altLang="zh-CN" sz="1600" dirty="0">
              <a:latin typeface="+mn-ea"/>
            </a:endParaRPr>
          </a:p>
          <a:p>
            <a:pPr lvl="2">
              <a:lnSpc>
                <a:spcPts val="2500"/>
              </a:lnSpc>
            </a:pPr>
            <a:endParaRPr lang="en-US" altLang="zh-CN" sz="1600" dirty="0">
              <a:latin typeface="+mn-ea"/>
            </a:endParaRPr>
          </a:p>
          <a:p>
            <a:pPr lvl="1">
              <a:lnSpc>
                <a:spcPts val="2500"/>
              </a:lnSpc>
            </a:pPr>
            <a:r>
              <a:rPr lang="zh-CN" altLang="en-US" sz="2000" dirty="0">
                <a:latin typeface="+mn-ea"/>
              </a:rPr>
              <a:t>深度（人工）神经网络是解决上述问题的一种方案</a:t>
            </a:r>
            <a:endParaRPr lang="en-US" altLang="zh-CN" sz="2000" dirty="0">
              <a:latin typeface="+mn-ea"/>
            </a:endParaRPr>
          </a:p>
          <a:p>
            <a:pPr lvl="2">
              <a:lnSpc>
                <a:spcPts val="2500"/>
              </a:lnSpc>
            </a:pPr>
            <a:r>
              <a:rPr lang="zh-CN" altLang="en-US" sz="1600" dirty="0">
                <a:latin typeface="+mn-ea"/>
              </a:rPr>
              <a:t>并且有大量研究表明在图像、计算机视觉、自然语言处理等多个领域有效</a:t>
            </a:r>
            <a:endParaRPr lang="en-US" altLang="zh-CN" sz="1600" dirty="0">
              <a:latin typeface="+mn-ea"/>
            </a:endParaRPr>
          </a:p>
        </p:txBody>
      </p:sp>
      <p:sp>
        <p:nvSpPr>
          <p:cNvPr id="9" name="灯片编号占位符 5"/>
          <p:cNvSpPr>
            <a:spLocks noGrp="1"/>
          </p:cNvSpPr>
          <p:nvPr>
            <p:ph type="sldNum" sz="quarter" idx="12"/>
          </p:nvPr>
        </p:nvSpPr>
        <p:spPr/>
        <p:txBody>
          <a:bodyPr/>
          <a:lstStyle/>
          <a:p>
            <a:fld id="{16275B0F-5FD6-48EB-BC46-0AB463BC73A6}" type="slidenum">
              <a:rPr lang="en-US" altLang="zh-CN"/>
              <a:pPr/>
              <a:t>6</a:t>
            </a:fld>
            <a:endParaRPr lang="en-US" altLang="zh-CN"/>
          </a:p>
        </p:txBody>
      </p:sp>
    </p:spTree>
    <p:extLst>
      <p:ext uri="{BB962C8B-B14F-4D97-AF65-F5344CB8AC3E}">
        <p14:creationId xmlns:p14="http://schemas.microsoft.com/office/powerpoint/2010/main" val="40305551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60</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zh-CN" altLang="en-US" sz="4000" dirty="0">
                <a:ea typeface="黑体" panose="02010609060101010101" pitchFamily="49" charset="-122"/>
              </a:rPr>
              <a:t>实验结果</a:t>
            </a:r>
            <a:endParaRPr lang="zh-CN" altLang="zh-CN" sz="4000" dirty="0">
              <a:ea typeface="黑体" panose="02010609060101010101" pitchFamily="49" charset="-122"/>
            </a:endParaRPr>
          </a:p>
        </p:txBody>
      </p:sp>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marL="0" indent="0" eaLnBrk="1" hangingPunct="1">
              <a:spcBef>
                <a:spcPts val="600"/>
              </a:spcBef>
              <a:buClr>
                <a:srgbClr val="437085"/>
              </a:buCl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a:p>
            <a:pPr marL="0" indent="0" eaLnBrk="1" hangingPunct="1">
              <a:spcBef>
                <a:spcPts val="600"/>
              </a:spcBef>
              <a:buClr>
                <a:srgbClr val="437085"/>
              </a:buClr>
              <a:defRPr/>
            </a:pPr>
            <a:r>
              <a:rPr lang="en-US" altLang="zh-CN" sz="2400" dirty="0">
                <a:ea typeface="宋体" panose="02010600030101010101" pitchFamily="2" charset="-122"/>
              </a:rPr>
              <a:t>             </a:t>
            </a:r>
          </a:p>
          <a:p>
            <a:pPr marL="0" indent="0" eaLnBrk="1" hangingPunct="1">
              <a:spcBef>
                <a:spcPts val="600"/>
              </a:spcBef>
              <a:buClr>
                <a:srgbClr val="437085"/>
              </a:buClr>
              <a:defRPr/>
            </a:pPr>
            <a:r>
              <a:rPr lang="en-US" altLang="zh-CN" sz="2400" dirty="0">
                <a:ea typeface="宋体" panose="02010600030101010101" pitchFamily="2" charset="-122"/>
              </a:rPr>
              <a:t>             </a:t>
            </a:r>
            <a:r>
              <a:rPr lang="zh-CN" altLang="en-US" sz="2000" dirty="0">
                <a:ea typeface="宋体" panose="02010600030101010101" pitchFamily="2" charset="-122"/>
              </a:rPr>
              <a:t>在</a:t>
            </a:r>
            <a:r>
              <a:rPr lang="en-US" altLang="zh-CN" sz="2000" dirty="0">
                <a:ea typeface="宋体" panose="02010600030101010101" pitchFamily="2" charset="-122"/>
              </a:rPr>
              <a:t>Web Track 14 dataset </a:t>
            </a:r>
            <a:r>
              <a:rPr lang="zh-CN" altLang="en-US" sz="2000" dirty="0">
                <a:ea typeface="宋体" panose="02010600030101010101" pitchFamily="2" charset="-122"/>
              </a:rPr>
              <a:t>上的结果</a:t>
            </a:r>
            <a:r>
              <a:rPr lang="en-US" altLang="zh-CN" sz="2000" dirty="0">
                <a:ea typeface="宋体" panose="02010600030101010101" pitchFamily="2" charset="-122"/>
              </a:rPr>
              <a:t>(Hui et al., EMNLP’17)</a:t>
            </a:r>
            <a:endParaRPr lang="en-US" altLang="zh-CN" sz="2400" dirty="0">
              <a:ea typeface="宋体" panose="02010600030101010101" pitchFamily="2" charset="-122"/>
            </a:endParaRPr>
          </a:p>
        </p:txBody>
      </p:sp>
      <p:graphicFrame>
        <p:nvGraphicFramePr>
          <p:cNvPr id="12" name="表格 11">
            <a:extLst>
              <a:ext uri="{FF2B5EF4-FFF2-40B4-BE49-F238E27FC236}">
                <a16:creationId xmlns:a16="http://schemas.microsoft.com/office/drawing/2014/main" id="{AF100D5D-D8D7-4912-948C-9B003FD1750D}"/>
              </a:ext>
            </a:extLst>
          </p:cNvPr>
          <p:cNvGraphicFramePr>
            <a:graphicFrameLocks noGrp="1"/>
          </p:cNvGraphicFramePr>
          <p:nvPr>
            <p:extLst>
              <p:ext uri="{D42A27DB-BD31-4B8C-83A1-F6EECF244321}">
                <p14:modId xmlns:p14="http://schemas.microsoft.com/office/powerpoint/2010/main" val="250189892"/>
              </p:ext>
            </p:extLst>
          </p:nvPr>
        </p:nvGraphicFramePr>
        <p:xfrm>
          <a:off x="1470025" y="2276872"/>
          <a:ext cx="6096000" cy="2595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086451730"/>
                    </a:ext>
                  </a:extLst>
                </a:gridCol>
                <a:gridCol w="2032000">
                  <a:extLst>
                    <a:ext uri="{9D8B030D-6E8A-4147-A177-3AD203B41FA5}">
                      <a16:colId xmlns:a16="http://schemas.microsoft.com/office/drawing/2014/main" val="613765478"/>
                    </a:ext>
                  </a:extLst>
                </a:gridCol>
                <a:gridCol w="2032000">
                  <a:extLst>
                    <a:ext uri="{9D8B030D-6E8A-4147-A177-3AD203B41FA5}">
                      <a16:colId xmlns:a16="http://schemas.microsoft.com/office/drawing/2014/main" val="7079890"/>
                    </a:ext>
                  </a:extLst>
                </a:gridCol>
              </a:tblGrid>
              <a:tr h="370840">
                <a:tc>
                  <a:txBody>
                    <a:bodyPr/>
                    <a:lstStyle/>
                    <a:p>
                      <a:r>
                        <a:rPr lang="en-US" altLang="zh-CN" dirty="0"/>
                        <a:t>Method</a:t>
                      </a:r>
                      <a:endParaRPr lang="zh-CN" altLang="en-US" dirty="0"/>
                    </a:p>
                  </a:txBody>
                  <a:tcPr/>
                </a:tc>
                <a:tc>
                  <a:txBody>
                    <a:bodyPr/>
                    <a:lstStyle/>
                    <a:p>
                      <a:r>
                        <a:rPr lang="en-US" altLang="zh-CN" dirty="0"/>
                        <a:t>NDCG@20</a:t>
                      </a:r>
                      <a:endParaRPr lang="zh-CN" altLang="en-US" dirty="0"/>
                    </a:p>
                  </a:txBody>
                  <a:tcPr/>
                </a:tc>
                <a:tc>
                  <a:txBody>
                    <a:bodyPr/>
                    <a:lstStyle/>
                    <a:p>
                      <a:r>
                        <a:rPr lang="en-US" altLang="zh-CN" dirty="0"/>
                        <a:t>ERR@20</a:t>
                      </a:r>
                      <a:endParaRPr lang="zh-CN" altLang="en-US" dirty="0"/>
                    </a:p>
                  </a:txBody>
                  <a:tcPr/>
                </a:tc>
                <a:extLst>
                  <a:ext uri="{0D108BD9-81ED-4DB2-BD59-A6C34878D82A}">
                    <a16:rowId xmlns:a16="http://schemas.microsoft.com/office/drawing/2014/main" val="3294824726"/>
                  </a:ext>
                </a:extLst>
              </a:tr>
              <a:tr h="370840">
                <a:tc>
                  <a:txBody>
                    <a:bodyPr/>
                    <a:lstStyle/>
                    <a:p>
                      <a:r>
                        <a:rPr lang="en-US" altLang="zh-CN" dirty="0"/>
                        <a:t>QL</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0.231</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0.131</a:t>
                      </a:r>
                      <a:endParaRPr lang="zh-CN" altLang="en-US" dirty="0"/>
                    </a:p>
                  </a:txBody>
                  <a:tcPr/>
                </a:tc>
                <a:extLst>
                  <a:ext uri="{0D108BD9-81ED-4DB2-BD59-A6C34878D82A}">
                    <a16:rowId xmlns:a16="http://schemas.microsoft.com/office/drawing/2014/main" val="11265594"/>
                  </a:ext>
                </a:extLst>
              </a:tr>
              <a:tr h="370840">
                <a:tc>
                  <a:txBody>
                    <a:bodyPr/>
                    <a:lstStyle/>
                    <a:p>
                      <a:r>
                        <a:rPr lang="en-US" altLang="zh-CN" sz="1800" b="0" i="0" u="none" strike="noStrike" kern="1200" baseline="0" dirty="0" err="1">
                          <a:solidFill>
                            <a:schemeClr val="dk1"/>
                          </a:solidFill>
                          <a:latin typeface="+mn-lt"/>
                          <a:ea typeface="+mn-ea"/>
                          <a:cs typeface="+mn-cs"/>
                        </a:rPr>
                        <a:t>MatchPyramid</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0.278</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0.176</a:t>
                      </a:r>
                      <a:endParaRPr lang="zh-CN" altLang="en-US" dirty="0"/>
                    </a:p>
                  </a:txBody>
                  <a:tcPr/>
                </a:tc>
                <a:extLst>
                  <a:ext uri="{0D108BD9-81ED-4DB2-BD59-A6C34878D82A}">
                    <a16:rowId xmlns:a16="http://schemas.microsoft.com/office/drawing/2014/main" val="2766628329"/>
                  </a:ext>
                </a:extLst>
              </a:tr>
              <a:tr h="370840">
                <a:tc>
                  <a:txBody>
                    <a:bodyPr/>
                    <a:lstStyle/>
                    <a:p>
                      <a:r>
                        <a:rPr lang="en-US" altLang="zh-CN" sz="1800" b="0" i="0" u="none" strike="noStrike" kern="1200" baseline="0" dirty="0">
                          <a:solidFill>
                            <a:schemeClr val="dk1"/>
                          </a:solidFill>
                          <a:latin typeface="+mn-lt"/>
                          <a:ea typeface="+mn-ea"/>
                          <a:cs typeface="+mn-cs"/>
                        </a:rPr>
                        <a:t>DRMM</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0.300</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0.193</a:t>
                      </a:r>
                      <a:endParaRPr lang="zh-CN" altLang="en-US" dirty="0"/>
                    </a:p>
                  </a:txBody>
                  <a:tcPr/>
                </a:tc>
                <a:extLst>
                  <a:ext uri="{0D108BD9-81ED-4DB2-BD59-A6C34878D82A}">
                    <a16:rowId xmlns:a16="http://schemas.microsoft.com/office/drawing/2014/main" val="117743820"/>
                  </a:ext>
                </a:extLst>
              </a:tr>
              <a:tr h="370840">
                <a:tc>
                  <a:txBody>
                    <a:bodyPr/>
                    <a:lstStyle/>
                    <a:p>
                      <a:r>
                        <a:rPr lang="en-US" altLang="zh-CN" sz="1800" b="0" i="0" u="none" strike="noStrike" kern="1200" baseline="0" dirty="0">
                          <a:solidFill>
                            <a:schemeClr val="dk1"/>
                          </a:solidFill>
                          <a:latin typeface="+mn-lt"/>
                          <a:ea typeface="+mn-ea"/>
                          <a:cs typeface="+mn-cs"/>
                        </a:rPr>
                        <a:t>K-NRM</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0.324</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0.201</a:t>
                      </a:r>
                      <a:endParaRPr lang="zh-CN" altLang="en-US" dirty="0"/>
                    </a:p>
                  </a:txBody>
                  <a:tcPr/>
                </a:tc>
                <a:extLst>
                  <a:ext uri="{0D108BD9-81ED-4DB2-BD59-A6C34878D82A}">
                    <a16:rowId xmlns:a16="http://schemas.microsoft.com/office/drawing/2014/main" val="1610208482"/>
                  </a:ext>
                </a:extLst>
              </a:tr>
              <a:tr h="370840">
                <a:tc>
                  <a:txBody>
                    <a:bodyPr/>
                    <a:lstStyle/>
                    <a:p>
                      <a:r>
                        <a:rPr lang="en-US" altLang="zh-CN" sz="1800" b="0" i="0" u="none" strike="noStrike" kern="1200" baseline="0" dirty="0">
                          <a:solidFill>
                            <a:schemeClr val="dk1"/>
                          </a:solidFill>
                          <a:latin typeface="+mn-lt"/>
                          <a:ea typeface="+mn-ea"/>
                          <a:cs typeface="+mn-cs"/>
                        </a:rPr>
                        <a:t>DUET</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0.267</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0.179</a:t>
                      </a:r>
                      <a:endParaRPr lang="zh-CN" altLang="en-US" dirty="0"/>
                    </a:p>
                  </a:txBody>
                  <a:tcPr/>
                </a:tc>
                <a:extLst>
                  <a:ext uri="{0D108BD9-81ED-4DB2-BD59-A6C34878D82A}">
                    <a16:rowId xmlns:a16="http://schemas.microsoft.com/office/drawing/2014/main" val="834916668"/>
                  </a:ext>
                </a:extLst>
              </a:tr>
              <a:tr h="370840">
                <a:tc>
                  <a:txBody>
                    <a:bodyPr/>
                    <a:lstStyle/>
                    <a:p>
                      <a:r>
                        <a:rPr lang="en-US" altLang="zh-CN" sz="1800" b="0" i="0" u="none" strike="noStrike" kern="1200" baseline="0" dirty="0">
                          <a:solidFill>
                            <a:schemeClr val="dk1"/>
                          </a:solidFill>
                          <a:latin typeface="+mn-lt"/>
                          <a:ea typeface="+mn-ea"/>
                          <a:cs typeface="+mn-cs"/>
                        </a:rPr>
                        <a:t>PACRR-</a:t>
                      </a:r>
                      <a:r>
                        <a:rPr lang="en-US" altLang="zh-CN" sz="1800" b="0" i="0" u="none" strike="noStrike" kern="1200" baseline="0" dirty="0" err="1">
                          <a:solidFill>
                            <a:schemeClr val="dk1"/>
                          </a:solidFill>
                          <a:latin typeface="+mn-lt"/>
                          <a:ea typeface="+mn-ea"/>
                          <a:cs typeface="+mn-cs"/>
                        </a:rPr>
                        <a:t>firstk</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0.339</a:t>
                      </a:r>
                      <a:endParaRPr lang="zh-CN" altLang="en-US" dirty="0"/>
                    </a:p>
                  </a:txBody>
                  <a:tcPr/>
                </a:tc>
                <a:tc>
                  <a:txBody>
                    <a:bodyPr/>
                    <a:lstStyle/>
                    <a:p>
                      <a:r>
                        <a:rPr lang="en-US" altLang="zh-CN" sz="1800" b="0" i="0" u="none" strike="noStrike" kern="1200" baseline="0" dirty="0">
                          <a:solidFill>
                            <a:schemeClr val="dk1"/>
                          </a:solidFill>
                          <a:latin typeface="+mn-lt"/>
                          <a:ea typeface="+mn-ea"/>
                          <a:cs typeface="+mn-cs"/>
                        </a:rPr>
                        <a:t>0.221</a:t>
                      </a:r>
                    </a:p>
                  </a:txBody>
                  <a:tcPr/>
                </a:tc>
                <a:extLst>
                  <a:ext uri="{0D108BD9-81ED-4DB2-BD59-A6C34878D82A}">
                    <a16:rowId xmlns:a16="http://schemas.microsoft.com/office/drawing/2014/main" val="4198072246"/>
                  </a:ext>
                </a:extLst>
              </a:tr>
            </a:tbl>
          </a:graphicData>
        </a:graphic>
      </p:graphicFrame>
    </p:spTree>
    <p:extLst>
      <p:ext uri="{BB962C8B-B14F-4D97-AF65-F5344CB8AC3E}">
        <p14:creationId xmlns:p14="http://schemas.microsoft.com/office/powerpoint/2010/main" val="9990243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61</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dirty="0">
                <a:ea typeface="黑体" panose="02010609060101010101" pitchFamily="49" charset="-122"/>
              </a:rPr>
              <a:t>NPRF</a:t>
            </a:r>
            <a:endParaRPr lang="zh-CN" altLang="zh-CN" sz="4000" dirty="0">
              <a:ea typeface="黑体" panose="02010609060101010101" pitchFamily="49" charset="-122"/>
            </a:endParaRPr>
          </a:p>
        </p:txBody>
      </p:sp>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动机</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zh-CN" altLang="en-US" sz="1600" dirty="0">
                <a:ea typeface="宋体" panose="02010600030101010101" pitchFamily="2" charset="-122"/>
              </a:rPr>
              <a:t>在传统模型中， 融合伪相关反馈文档对检索结果进行重排可以提升检索性能， 现有的</a:t>
            </a:r>
            <a:r>
              <a:rPr lang="en-US" altLang="zh-CN" sz="1600" dirty="0">
                <a:ea typeface="宋体" panose="02010600030101010101" pitchFamily="2" charset="-122"/>
              </a:rPr>
              <a:t>NIR</a:t>
            </a:r>
            <a:r>
              <a:rPr lang="zh-CN" altLang="en-US" sz="1600" dirty="0">
                <a:ea typeface="宋体" panose="02010600030101010101" pitchFamily="2" charset="-122"/>
              </a:rPr>
              <a:t>模型都没有考虑伪相关反馈信息</a:t>
            </a:r>
            <a:endParaRPr lang="en-US" altLang="zh-CN" sz="1600" dirty="0">
              <a:ea typeface="宋体" panose="02010600030101010101" pitchFamily="2" charset="-122"/>
            </a:endParaRPr>
          </a:p>
          <a:p>
            <a:pPr lvl="1">
              <a:buClr>
                <a:srgbClr val="437085"/>
              </a:buClr>
              <a:buFont typeface="Wingdings" panose="05000000000000000000" pitchFamily="2" charset="2"/>
              <a:buChar char=""/>
              <a:defRPr/>
            </a:pPr>
            <a:r>
              <a:rPr lang="zh-CN" altLang="en-US" sz="1600" dirty="0">
                <a:ea typeface="宋体" panose="02010600030101010101" pitchFamily="2" charset="-122"/>
              </a:rPr>
              <a:t>本模型尝试将</a:t>
            </a:r>
            <a:r>
              <a:rPr lang="en-US" altLang="zh-CN" sz="1600" dirty="0">
                <a:ea typeface="宋体" panose="02010600030101010101" pitchFamily="2" charset="-122"/>
              </a:rPr>
              <a:t>DRMM</a:t>
            </a:r>
            <a:r>
              <a:rPr lang="zh-CN" altLang="en-US" sz="1600" dirty="0">
                <a:ea typeface="宋体" panose="02010600030101010101" pitchFamily="2" charset="-122"/>
              </a:rPr>
              <a:t>， </a:t>
            </a:r>
            <a:r>
              <a:rPr lang="en-US" altLang="zh-CN" sz="1600" dirty="0">
                <a:ea typeface="宋体" panose="02010600030101010101" pitchFamily="2" charset="-122"/>
              </a:rPr>
              <a:t>K-NRM</a:t>
            </a:r>
            <a:r>
              <a:rPr lang="zh-CN" altLang="en-US" sz="1600" dirty="0">
                <a:ea typeface="宋体" panose="02010600030101010101" pitchFamily="2" charset="-122"/>
              </a:rPr>
              <a:t>融合进一个伪相关反馈的框架</a:t>
            </a:r>
            <a:endParaRPr lang="en-US" altLang="zh-CN" sz="16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模型</a:t>
            </a:r>
            <a:endParaRPr lang="en-US" altLang="zh-CN" sz="18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p:txBody>
      </p:sp>
      <p:pic>
        <p:nvPicPr>
          <p:cNvPr id="3" name="图片 2">
            <a:extLst>
              <a:ext uri="{FF2B5EF4-FFF2-40B4-BE49-F238E27FC236}">
                <a16:creationId xmlns:a16="http://schemas.microsoft.com/office/drawing/2014/main" id="{D6664DEA-14D3-47C4-ACBF-F7C7FED3C3F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04024" y="2852935"/>
            <a:ext cx="6036328" cy="3106933"/>
          </a:xfrm>
          <a:prstGeom prst="rect">
            <a:avLst/>
          </a:prstGeom>
        </p:spPr>
      </p:pic>
      <p:sp>
        <p:nvSpPr>
          <p:cNvPr id="2" name="矩形 1">
            <a:extLst>
              <a:ext uri="{FF2B5EF4-FFF2-40B4-BE49-F238E27FC236}">
                <a16:creationId xmlns:a16="http://schemas.microsoft.com/office/drawing/2014/main" id="{D60F7B10-19D0-48E1-B0BE-54A000377A6F}"/>
              </a:ext>
            </a:extLst>
          </p:cNvPr>
          <p:cNvSpPr/>
          <p:nvPr/>
        </p:nvSpPr>
        <p:spPr>
          <a:xfrm>
            <a:off x="610335" y="6145954"/>
            <a:ext cx="7923330" cy="467169"/>
          </a:xfrm>
          <a:prstGeom prst="rect">
            <a:avLst/>
          </a:prstGeom>
        </p:spPr>
        <p:txBody>
          <a:bodyPr wrap="square">
            <a:spAutoFit/>
          </a:bodyPr>
          <a:lstStyle/>
          <a:p>
            <a:r>
              <a:rPr lang="zh-CN" altLang="en-US" sz="1200" dirty="0">
                <a:solidFill>
                  <a:schemeClr val="tx1"/>
                </a:solidFill>
              </a:rPr>
              <a:t>Canjia Li, Yingfei Sun, Ben He, et al. NPRF: A Neural Pseudo Relevance Feedback Framework for Ad-hoc Information Retrieval. EMNLP 2018.</a:t>
            </a:r>
          </a:p>
        </p:txBody>
      </p:sp>
    </p:spTree>
    <p:extLst>
      <p:ext uri="{BB962C8B-B14F-4D97-AF65-F5344CB8AC3E}">
        <p14:creationId xmlns:p14="http://schemas.microsoft.com/office/powerpoint/2010/main" val="6552475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01CDCE3-9D2C-472F-AE62-F8A78B8D8776}"/>
              </a:ext>
            </a:extLst>
          </p:cNvPr>
          <p:cNvSpPr>
            <a:spLocks noGrp="1"/>
          </p:cNvSpPr>
          <p:nvPr>
            <p:ph type="sldNum" sz="quarter" idx="12"/>
          </p:nvPr>
        </p:nvSpPr>
        <p:spPr/>
        <p:txBody>
          <a:bodyPr/>
          <a:lstStyle/>
          <a:p>
            <a:pPr>
              <a:defRPr/>
            </a:pPr>
            <a:fld id="{DB3EC566-48E6-4552-87D6-CB322A8F1925}" type="slidenum">
              <a:rPr lang="en-US" smtClean="0"/>
              <a:pPr>
                <a:defRPr/>
              </a:pPr>
              <a:t>62</a:t>
            </a:fld>
            <a:endParaRPr lang="en-US"/>
          </a:p>
        </p:txBody>
      </p:sp>
      <p:sp>
        <p:nvSpPr>
          <p:cNvPr id="5" name="Text Box 1">
            <a:extLst>
              <a:ext uri="{FF2B5EF4-FFF2-40B4-BE49-F238E27FC236}">
                <a16:creationId xmlns:a16="http://schemas.microsoft.com/office/drawing/2014/main" id="{204411C7-DBA3-4AB2-8B70-9B15C42ED32B}"/>
              </a:ext>
            </a:extLst>
          </p:cNvPr>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en-US" altLang="zh-CN" sz="4000" dirty="0">
                <a:ea typeface="黑体" panose="02010609060101010101" pitchFamily="49" charset="-122"/>
              </a:rPr>
              <a:t>NPRF</a:t>
            </a:r>
            <a:endParaRPr lang="zh-CN" altLang="zh-CN" sz="4000" dirty="0">
              <a:ea typeface="黑体" panose="02010609060101010101" pitchFamily="49" charset="-122"/>
            </a:endParaRPr>
          </a:p>
        </p:txBody>
      </p:sp>
      <p:sp>
        <p:nvSpPr>
          <p:cNvPr id="6" name="Text Box 2">
            <a:extLst>
              <a:ext uri="{FF2B5EF4-FFF2-40B4-BE49-F238E27FC236}">
                <a16:creationId xmlns:a16="http://schemas.microsoft.com/office/drawing/2014/main" id="{86313048-D2EF-4DF7-8E0E-BD21711E1973}"/>
              </a:ext>
            </a:extLst>
          </p:cNvPr>
          <p:cNvSpPr txBox="1">
            <a:spLocks noChangeArrowheads="1"/>
          </p:cNvSpPr>
          <p:nvPr/>
        </p:nvSpPr>
        <p:spPr bwMode="auto">
          <a:xfrm>
            <a:off x="403225" y="1427163"/>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r>
              <a:rPr lang="zh-CN" altLang="en-US" sz="2000" dirty="0">
                <a:ea typeface="宋体" panose="02010600030101010101" pitchFamily="2" charset="-122"/>
              </a:rPr>
              <a:t>模型</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en-US" altLang="zh-CN" sz="1600" dirty="0">
                <a:ea typeface="宋体" panose="02010600030101010101" pitchFamily="2" charset="-122"/>
              </a:rPr>
              <a:t>DRMM</a:t>
            </a:r>
            <a:r>
              <a:rPr lang="zh-CN" altLang="en-US" sz="1600" dirty="0">
                <a:ea typeface="宋体" panose="02010600030101010101" pitchFamily="2" charset="-122"/>
              </a:rPr>
              <a:t>、</a:t>
            </a:r>
            <a:r>
              <a:rPr lang="en-US" altLang="zh-CN" sz="1600" dirty="0">
                <a:ea typeface="宋体" panose="02010600030101010101" pitchFamily="2" charset="-122"/>
              </a:rPr>
              <a:t>K-NRM</a:t>
            </a:r>
            <a:r>
              <a:rPr lang="zh-CN" altLang="en-US" sz="1600" dirty="0">
                <a:ea typeface="宋体" panose="02010600030101010101" pitchFamily="2" charset="-122"/>
              </a:rPr>
              <a:t>都只作为评分的组件</a:t>
            </a:r>
            <a:endParaRPr lang="en-US" altLang="zh-CN" sz="1600" dirty="0">
              <a:ea typeface="宋体" panose="02010600030101010101" pitchFamily="2" charset="-122"/>
            </a:endParaRPr>
          </a:p>
          <a:p>
            <a:pPr lvl="1">
              <a:buClr>
                <a:srgbClr val="437085"/>
              </a:buClr>
              <a:buFont typeface="Wingdings" panose="05000000000000000000" pitchFamily="2" charset="2"/>
              <a:buChar char=""/>
              <a:defRPr/>
            </a:pPr>
            <a:r>
              <a:rPr lang="zh-CN" altLang="en-US" sz="1600" dirty="0">
                <a:ea typeface="宋体" panose="02010600030101010101" pitchFamily="2" charset="-122"/>
              </a:rPr>
              <a:t>提取</a:t>
            </a:r>
            <a:r>
              <a:rPr lang="en-US" altLang="zh-CN" sz="1600" dirty="0">
                <a:ea typeface="宋体" panose="02010600030101010101" pitchFamily="2" charset="-122"/>
              </a:rPr>
              <a:t>top m </a:t>
            </a:r>
            <a:r>
              <a:rPr lang="zh-CN" altLang="en-US" sz="1600" dirty="0">
                <a:ea typeface="宋体" panose="02010600030101010101" pitchFamily="2" charset="-122"/>
              </a:rPr>
              <a:t>个伪相关文档， 每个伪相关文档都当作是查询的一个补充表示； 每个伪相关文档提取</a:t>
            </a:r>
            <a:r>
              <a:rPr lang="en-US" altLang="zh-CN" sz="1600" dirty="0">
                <a:ea typeface="宋体" panose="02010600030101010101" pitchFamily="2" charset="-122"/>
              </a:rPr>
              <a:t>top k</a:t>
            </a:r>
            <a:r>
              <a:rPr lang="zh-CN" altLang="en-US" sz="1600" dirty="0">
                <a:ea typeface="宋体" panose="02010600030101010101" pitchFamily="2" charset="-122"/>
              </a:rPr>
              <a:t>个</a:t>
            </a:r>
            <a:r>
              <a:rPr lang="en-US" altLang="zh-CN" sz="1600" dirty="0" err="1">
                <a:ea typeface="宋体" panose="02010600030101010101" pitchFamily="2" charset="-122"/>
              </a:rPr>
              <a:t>tf-idf</a:t>
            </a:r>
            <a:r>
              <a:rPr lang="zh-CN" altLang="en-US" sz="1600" dirty="0">
                <a:ea typeface="宋体" panose="02010600030101010101" pitchFamily="2" charset="-122"/>
              </a:rPr>
              <a:t>最高的词向作为这个文档的</a:t>
            </a:r>
            <a:r>
              <a:rPr lang="en-US" altLang="zh-CN" sz="1600" dirty="0">
                <a:ea typeface="宋体" panose="02010600030101010101" pitchFamily="2" charset="-122"/>
              </a:rPr>
              <a:t>bag-of-words</a:t>
            </a:r>
            <a:r>
              <a:rPr lang="zh-CN" altLang="en-US" sz="1600" dirty="0">
                <a:ea typeface="宋体" panose="02010600030101010101" pitchFamily="2" charset="-122"/>
              </a:rPr>
              <a:t>表示</a:t>
            </a:r>
            <a:endParaRPr lang="en-US" altLang="zh-CN" sz="1600" dirty="0">
              <a:ea typeface="宋体" panose="02010600030101010101" pitchFamily="2" charset="-122"/>
            </a:endParaRPr>
          </a:p>
          <a:p>
            <a:pPr lvl="1">
              <a:buClr>
                <a:srgbClr val="437085"/>
              </a:buClr>
              <a:buFont typeface="Wingdings" panose="05000000000000000000" pitchFamily="2" charset="2"/>
              <a:buChar char=""/>
              <a:defRPr/>
            </a:pPr>
            <a:r>
              <a:rPr lang="zh-CN" altLang="en-US" sz="1600" dirty="0">
                <a:ea typeface="宋体" panose="02010600030101010101" pitchFamily="2" charset="-122"/>
              </a:rPr>
              <a:t>每篇文档的</a:t>
            </a:r>
            <a:r>
              <a:rPr lang="en-US" altLang="zh-CN" sz="1600" dirty="0">
                <a:ea typeface="宋体" panose="02010600030101010101" pitchFamily="2" charset="-122"/>
              </a:rPr>
              <a:t>bag-of-words</a:t>
            </a:r>
            <a:r>
              <a:rPr lang="zh-CN" altLang="en-US" sz="1600" dirty="0">
                <a:ea typeface="宋体" panose="02010600030101010101" pitchFamily="2" charset="-122"/>
              </a:rPr>
              <a:t>表示作为查询， 用</a:t>
            </a:r>
            <a:r>
              <a:rPr lang="en-US" altLang="zh-CN" sz="1600" dirty="0">
                <a:ea typeface="宋体" panose="02010600030101010101" pitchFamily="2" charset="-122"/>
              </a:rPr>
              <a:t>DRMM/K-NRM</a:t>
            </a:r>
            <a:r>
              <a:rPr lang="zh-CN" altLang="en-US" sz="1600" dirty="0">
                <a:ea typeface="宋体" panose="02010600030101010101" pitchFamily="2" charset="-122"/>
              </a:rPr>
              <a:t>对待评分文档进行打分</a:t>
            </a:r>
            <a:endParaRPr lang="en-US" altLang="zh-CN" sz="1600" dirty="0">
              <a:ea typeface="宋体" panose="02010600030101010101" pitchFamily="2" charset="-122"/>
            </a:endParaRPr>
          </a:p>
          <a:p>
            <a:pPr lvl="1">
              <a:buClr>
                <a:srgbClr val="437085"/>
              </a:buClr>
              <a:buFont typeface="Wingdings" panose="05000000000000000000" pitchFamily="2" charset="2"/>
              <a:buChar char=""/>
              <a:defRPr/>
            </a:pPr>
            <a:r>
              <a:rPr lang="zh-CN" altLang="en-US" sz="1600" dirty="0">
                <a:ea typeface="宋体" panose="02010600030101010101" pitchFamily="2" charset="-122"/>
              </a:rPr>
              <a:t>所有伪相关文档的分数进行融合</a:t>
            </a:r>
            <a:endParaRPr lang="en-US" altLang="zh-CN" sz="1600" dirty="0">
              <a:ea typeface="宋体" panose="02010600030101010101" pitchFamily="2" charset="-122"/>
            </a:endParaRPr>
          </a:p>
          <a:p>
            <a:pPr lvl="1">
              <a:buClr>
                <a:srgbClr val="437085"/>
              </a:buClr>
              <a:buFont typeface="Wingdings" panose="05000000000000000000" pitchFamily="2" charset="2"/>
              <a:buChar char=""/>
              <a:defRPr/>
            </a:pPr>
            <a:endParaRPr lang="en-US" altLang="zh-CN" sz="1600" dirty="0">
              <a:ea typeface="宋体" panose="02010600030101010101" pitchFamily="2" charset="-122"/>
            </a:endParaRPr>
          </a:p>
          <a:p>
            <a:pPr>
              <a:buClr>
                <a:srgbClr val="437085"/>
              </a:buClr>
              <a:buFont typeface="Wingdings" panose="05000000000000000000" pitchFamily="2" charset="2"/>
              <a:buChar char=""/>
              <a:defRPr/>
            </a:pPr>
            <a:r>
              <a:rPr lang="zh-CN" altLang="en-US" sz="2000" dirty="0">
                <a:ea typeface="宋体" panose="02010600030101010101" pitchFamily="2" charset="-122"/>
              </a:rPr>
              <a:t>讨论</a:t>
            </a:r>
            <a:endParaRPr lang="en-US" altLang="zh-CN" sz="2000" dirty="0">
              <a:ea typeface="宋体" panose="02010600030101010101" pitchFamily="2" charset="-122"/>
            </a:endParaRPr>
          </a:p>
          <a:p>
            <a:pPr lvl="1">
              <a:buClr>
                <a:srgbClr val="437085"/>
              </a:buClr>
              <a:buFont typeface="Wingdings" panose="05000000000000000000" pitchFamily="2" charset="2"/>
              <a:buChar char=""/>
              <a:defRPr/>
            </a:pPr>
            <a:r>
              <a:rPr lang="en-US" altLang="zh-CN" sz="1600" dirty="0">
                <a:ea typeface="宋体" panose="02010600030101010101" pitchFamily="2" charset="-122"/>
              </a:rPr>
              <a:t>NPRF</a:t>
            </a:r>
            <a:r>
              <a:rPr lang="zh-CN" altLang="en-US" sz="1600" dirty="0">
                <a:ea typeface="宋体" panose="02010600030101010101" pitchFamily="2" charset="-122"/>
              </a:rPr>
              <a:t>是第一个对伪相关反馈信息建模的</a:t>
            </a:r>
            <a:r>
              <a:rPr lang="en-US" altLang="zh-CN" sz="1600" dirty="0">
                <a:ea typeface="宋体" panose="02010600030101010101" pitchFamily="2" charset="-122"/>
              </a:rPr>
              <a:t>NIR</a:t>
            </a:r>
            <a:r>
              <a:rPr lang="zh-CN" altLang="en-US" sz="1600" dirty="0">
                <a:ea typeface="宋体" panose="02010600030101010101" pitchFamily="2" charset="-122"/>
              </a:rPr>
              <a:t>框架</a:t>
            </a:r>
            <a:endParaRPr lang="en-US" altLang="zh-CN" sz="1600" dirty="0">
              <a:ea typeface="宋体" panose="02010600030101010101" pitchFamily="2" charset="-122"/>
            </a:endParaRPr>
          </a:p>
          <a:p>
            <a:pPr lvl="1">
              <a:buClr>
                <a:srgbClr val="437085"/>
              </a:buClr>
              <a:buFont typeface="Wingdings" panose="05000000000000000000" pitchFamily="2" charset="2"/>
              <a:buChar char=""/>
              <a:defRPr/>
            </a:pPr>
            <a:r>
              <a:rPr lang="en-US" altLang="zh-CN" sz="1600" dirty="0">
                <a:ea typeface="宋体" panose="02010600030101010101" pitchFamily="2" charset="-122"/>
              </a:rPr>
              <a:t>NPRF</a:t>
            </a:r>
            <a:r>
              <a:rPr lang="zh-CN" altLang="en-US" sz="1600" dirty="0">
                <a:ea typeface="宋体" panose="02010600030101010101" pitchFamily="2" charset="-122"/>
              </a:rPr>
              <a:t>只能融合</a:t>
            </a:r>
            <a:r>
              <a:rPr lang="en-US" altLang="zh-CN" sz="1600" dirty="0" err="1">
                <a:ea typeface="宋体" panose="02010600030101010101" pitchFamily="2" charset="-122"/>
              </a:rPr>
              <a:t>uni</a:t>
            </a:r>
            <a:r>
              <a:rPr lang="en-US" altLang="zh-CN" sz="1600" dirty="0">
                <a:ea typeface="宋体" panose="02010600030101010101" pitchFamily="2" charset="-122"/>
              </a:rPr>
              <a:t>-gram</a:t>
            </a:r>
            <a:r>
              <a:rPr lang="zh-CN" altLang="en-US" sz="1600" dirty="0">
                <a:ea typeface="宋体" panose="02010600030101010101" pitchFamily="2" charset="-122"/>
              </a:rPr>
              <a:t>的模型， 不适用于</a:t>
            </a:r>
            <a:r>
              <a:rPr lang="en-US" altLang="zh-CN" sz="1600" dirty="0">
                <a:ea typeface="宋体" panose="02010600030101010101" pitchFamily="2" charset="-122"/>
              </a:rPr>
              <a:t>n-gram</a:t>
            </a:r>
            <a:r>
              <a:rPr lang="zh-CN" altLang="en-US" sz="1600" dirty="0">
                <a:ea typeface="宋体" panose="02010600030101010101" pitchFamily="2" charset="-122"/>
              </a:rPr>
              <a:t>的模型如</a:t>
            </a:r>
            <a:r>
              <a:rPr lang="en-US" altLang="zh-CN" sz="1600" dirty="0">
                <a:ea typeface="宋体" panose="02010600030101010101" pitchFamily="2" charset="-122"/>
              </a:rPr>
              <a:t>PACRR</a:t>
            </a:r>
          </a:p>
          <a:p>
            <a:pPr lvl="1">
              <a:buClr>
                <a:srgbClr val="437085"/>
              </a:buClr>
              <a:buFont typeface="Wingdings" panose="05000000000000000000" pitchFamily="2" charset="2"/>
              <a:buChar char=""/>
              <a:defRPr/>
            </a:pPr>
            <a:endParaRPr lang="en-US" altLang="zh-CN" sz="1600" dirty="0">
              <a:ea typeface="宋体" panose="02010600030101010101" pitchFamily="2" charset="-122"/>
            </a:endParaRPr>
          </a:p>
          <a:p>
            <a:pPr marL="0" indent="0" eaLnBrk="1" hangingPunct="1">
              <a:spcBef>
                <a:spcPts val="600"/>
              </a:spcBef>
              <a:buClr>
                <a:srgbClr val="437085"/>
              </a:buClr>
              <a:defRPr/>
            </a:pPr>
            <a:endParaRPr lang="en-US" altLang="zh-CN" sz="1800" dirty="0">
              <a:ea typeface="宋体" panose="02010600030101010101" pitchFamily="2" charset="-122"/>
            </a:endParaRPr>
          </a:p>
          <a:p>
            <a:pPr eaLnBrk="1" hangingPunct="1">
              <a:spcBef>
                <a:spcPts val="600"/>
              </a:spcBef>
              <a:buClr>
                <a:srgbClr val="437085"/>
              </a:buClr>
              <a:buFont typeface="Wingdings" panose="05000000000000000000" pitchFamily="2" charset="2"/>
              <a:buChar char=""/>
              <a:defRPr/>
            </a:pPr>
            <a:endParaRPr lang="en-US" altLang="zh-CN" sz="2400" dirty="0">
              <a:ea typeface="宋体" panose="02010600030101010101" pitchFamily="2" charset="-122"/>
            </a:endParaRPr>
          </a:p>
          <a:p>
            <a:pPr marL="0" indent="0" eaLnBrk="1" hangingPunct="1">
              <a:spcBef>
                <a:spcPts val="600"/>
              </a:spcBef>
              <a:buClr>
                <a:srgbClr val="437085"/>
              </a:buClr>
              <a:defRPr/>
            </a:pPr>
            <a:endParaRPr lang="en-US" altLang="zh-CN" sz="2400" dirty="0">
              <a:ea typeface="宋体" panose="02010600030101010101" pitchFamily="2" charset="-122"/>
            </a:endParaRPr>
          </a:p>
        </p:txBody>
      </p:sp>
    </p:spTree>
    <p:extLst>
      <p:ext uri="{BB962C8B-B14F-4D97-AF65-F5344CB8AC3E}">
        <p14:creationId xmlns:p14="http://schemas.microsoft.com/office/powerpoint/2010/main" val="30073511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02EAB96-A31D-46FE-AB9F-D9F056136E74}"/>
              </a:ext>
            </a:extLst>
          </p:cNvPr>
          <p:cNvSpPr>
            <a:spLocks noGrp="1"/>
          </p:cNvSpPr>
          <p:nvPr>
            <p:ph type="sldNum" sz="quarter" idx="12"/>
          </p:nvPr>
        </p:nvSpPr>
        <p:spPr/>
        <p:txBody>
          <a:bodyPr/>
          <a:lstStyle/>
          <a:p>
            <a:pPr>
              <a:defRPr/>
            </a:pPr>
            <a:fld id="{DB3EC566-48E6-4552-87D6-CB322A8F1925}" type="slidenum">
              <a:rPr lang="en-US" smtClean="0"/>
              <a:pPr>
                <a:defRPr/>
              </a:pPr>
              <a:t>63</a:t>
            </a:fld>
            <a:endParaRPr lang="en-US"/>
          </a:p>
        </p:txBody>
      </p:sp>
      <p:sp>
        <p:nvSpPr>
          <p:cNvPr id="3" name="Text Box 1">
            <a:extLst>
              <a:ext uri="{FF2B5EF4-FFF2-40B4-BE49-F238E27FC236}">
                <a16:creationId xmlns:a16="http://schemas.microsoft.com/office/drawing/2014/main" id="{B3C58E92-1B96-4EF2-A4A4-885B00A96F85}"/>
              </a:ext>
            </a:extLst>
          </p:cNvPr>
          <p:cNvSpPr txBox="1">
            <a:spLocks noChangeArrowheads="1"/>
          </p:cNvSpPr>
          <p:nvPr/>
        </p:nvSpPr>
        <p:spPr bwMode="auto">
          <a:xfrm>
            <a:off x="179512" y="417860"/>
            <a:ext cx="82296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7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Times New Roman" panose="02020603050405020304" pitchFamily="18" charset="0"/>
                <a:ea typeface="MS PGothic" panose="020B0600070205080204" pitchFamily="34" charset="-128"/>
              </a:defRPr>
            </a:lvl1pPr>
            <a:lvl2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ct val="0"/>
              </a:spcBef>
              <a:buClrTx/>
              <a:buFontTx/>
              <a:buNone/>
            </a:pPr>
            <a:r>
              <a:rPr lang="zh-CN" altLang="en-US" sz="4000" dirty="0">
                <a:ea typeface="黑体" panose="02010609060101010101" pitchFamily="49" charset="-122"/>
              </a:rPr>
              <a:t>总结与展望</a:t>
            </a:r>
            <a:endParaRPr lang="zh-CN" altLang="zh-CN" sz="4000" dirty="0">
              <a:ea typeface="黑体" panose="02010609060101010101" pitchFamily="49" charset="-122"/>
            </a:endParaRPr>
          </a:p>
        </p:txBody>
      </p:sp>
      <p:sp>
        <p:nvSpPr>
          <p:cNvPr id="5" name="Text Box 2">
            <a:extLst>
              <a:ext uri="{FF2B5EF4-FFF2-40B4-BE49-F238E27FC236}">
                <a16:creationId xmlns:a16="http://schemas.microsoft.com/office/drawing/2014/main" id="{5A4E6745-3D74-4F2F-82ED-C25715E25F78}"/>
              </a:ext>
            </a:extLst>
          </p:cNvPr>
          <p:cNvSpPr txBox="1">
            <a:spLocks noChangeArrowheads="1"/>
          </p:cNvSpPr>
          <p:nvPr/>
        </p:nvSpPr>
        <p:spPr bwMode="auto">
          <a:xfrm>
            <a:off x="179512" y="1268760"/>
            <a:ext cx="8229600" cy="495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a:spcBef>
                <a:spcPts val="7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800">
                <a:solidFill>
                  <a:srgbClr val="000000"/>
                </a:solidFill>
                <a:latin typeface="Times New Roman" panose="02020603050405020304" pitchFamily="18" charset="0"/>
                <a:ea typeface="MS PGothic" panose="020B0600070205080204" pitchFamily="34" charset="-128"/>
              </a:defRPr>
            </a:lvl1pPr>
            <a:lvl2pPr marL="739775" indent="-282575">
              <a:spcBef>
                <a:spcPts val="6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000000"/>
                </a:solidFill>
                <a:latin typeface="Times New Roman" panose="02020603050405020304" pitchFamily="18" charset="0"/>
                <a:ea typeface="MS PGothic" panose="020B0600070205080204" pitchFamily="34" charset="-128"/>
              </a:defRPr>
            </a:lvl2pPr>
            <a:lvl3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3pPr>
            <a:lvl4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4pPr>
            <a:lvl5pPr>
              <a:spcBef>
                <a:spcPts val="500"/>
              </a:spcBef>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000000"/>
                </a:solidFill>
                <a:latin typeface="Times New Roman" panose="02020603050405020304" pitchFamily="18" charset="0"/>
                <a:ea typeface="MS PGothic" panose="020B0600070205080204" pitchFamily="34" charset="-128"/>
              </a:defRPr>
            </a:lvl9pPr>
          </a:lstStyle>
          <a:p>
            <a:pPr eaLnBrk="1" hangingPunct="1">
              <a:spcBef>
                <a:spcPts val="600"/>
              </a:spcBef>
              <a:buClr>
                <a:srgbClr val="437085"/>
              </a:buClr>
              <a:buFont typeface="Wingdings" panose="05000000000000000000" pitchFamily="2" charset="2"/>
              <a:buChar char=""/>
            </a:pPr>
            <a:endParaRPr lang="en-US" altLang="zh-CN" sz="2400" dirty="0">
              <a:ea typeface="宋体" panose="02010600030101010101" pitchFamily="2" charset="-122"/>
            </a:endParaRPr>
          </a:p>
          <a:p>
            <a:pPr lvl="1" eaLnBrk="1" hangingPunct="1">
              <a:lnSpc>
                <a:spcPts val="2500"/>
              </a:lnSpc>
              <a:buClr>
                <a:srgbClr val="437085"/>
              </a:buClr>
              <a:buFont typeface="Wingdings" panose="05000000000000000000" pitchFamily="2" charset="2"/>
              <a:buChar char=""/>
            </a:pPr>
            <a:r>
              <a:rPr lang="zh-CN" altLang="en-US" sz="2000" dirty="0">
                <a:ea typeface="宋体" panose="02010600030101010101" pitchFamily="2" charset="-122"/>
              </a:rPr>
              <a:t>基于</a:t>
            </a:r>
            <a:r>
              <a:rPr lang="en-US" altLang="zh-CN" sz="2000" dirty="0">
                <a:ea typeface="宋体" panose="02010600030101010101" pitchFamily="2" charset="-122"/>
              </a:rPr>
              <a:t>DNN</a:t>
            </a:r>
            <a:r>
              <a:rPr lang="zh-CN" altLang="en-US" sz="2000" dirty="0">
                <a:ea typeface="宋体" panose="02010600030101010101" pitchFamily="2" charset="-122"/>
              </a:rPr>
              <a:t>的检索模型的研究虽然目前取得了一定的成果，但还有许多问题没有解决</a:t>
            </a:r>
            <a:endParaRPr lang="en-US" altLang="zh-CN" sz="1600" dirty="0">
              <a:ea typeface="宋体" panose="02010600030101010101" pitchFamily="2" charset="-122"/>
            </a:endParaRPr>
          </a:p>
          <a:p>
            <a:pPr lvl="2" eaLnBrk="1" hangingPunct="1">
              <a:lnSpc>
                <a:spcPts val="2500"/>
              </a:lnSpc>
              <a:buClr>
                <a:srgbClr val="437085"/>
              </a:buClr>
              <a:buFont typeface="Wingdings" panose="05000000000000000000" pitchFamily="2" charset="2"/>
              <a:buChar char=""/>
            </a:pPr>
            <a:r>
              <a:rPr lang="zh-CN" altLang="en-US" sz="1600" dirty="0">
                <a:ea typeface="宋体" panose="02010600030101010101" pitchFamily="2" charset="-122"/>
              </a:rPr>
              <a:t>尚未得到明显优于传统模型的结果：</a:t>
            </a:r>
            <a:r>
              <a:rPr lang="en-US" altLang="zh-CN" sz="1600" dirty="0">
                <a:ea typeface="宋体" panose="02010600030101010101" pitchFamily="2" charset="-122"/>
              </a:rPr>
              <a:t>NIR</a:t>
            </a:r>
            <a:r>
              <a:rPr lang="zh-CN" altLang="en-US" sz="1600" dirty="0">
                <a:ea typeface="宋体" panose="02010600030101010101" pitchFamily="2" charset="-122"/>
              </a:rPr>
              <a:t>模型本质上是一个重排算法，而大多论文工作并未对</a:t>
            </a:r>
            <a:r>
              <a:rPr lang="en-US" altLang="zh-CN" sz="1600" dirty="0">
                <a:ea typeface="宋体" panose="02010600030101010101" pitchFamily="2" charset="-122"/>
              </a:rPr>
              <a:t>baseline</a:t>
            </a:r>
            <a:r>
              <a:rPr lang="zh-CN" altLang="en-US" sz="1600" dirty="0">
                <a:ea typeface="宋体" panose="02010600030101010101" pitchFamily="2" charset="-122"/>
              </a:rPr>
              <a:t>重排（例如利用伪相关反馈算法）</a:t>
            </a:r>
            <a:endParaRPr lang="en-US" altLang="zh-CN" sz="1600" dirty="0">
              <a:ea typeface="宋体" panose="02010600030101010101" pitchFamily="2" charset="-122"/>
            </a:endParaRPr>
          </a:p>
          <a:p>
            <a:pPr lvl="2" eaLnBrk="1" hangingPunct="1">
              <a:lnSpc>
                <a:spcPts val="2500"/>
              </a:lnSpc>
              <a:buClr>
                <a:srgbClr val="437085"/>
              </a:buClr>
              <a:buFont typeface="Wingdings" panose="05000000000000000000" pitchFamily="2" charset="2"/>
              <a:buChar char=""/>
            </a:pPr>
            <a:r>
              <a:rPr lang="zh-CN" altLang="en-US" sz="1600" dirty="0">
                <a:ea typeface="宋体" panose="02010600030101010101" pitchFamily="2" charset="-122"/>
              </a:rPr>
              <a:t>通过</a:t>
            </a:r>
            <a:r>
              <a:rPr lang="en-US" altLang="zh-CN" sz="1600" dirty="0">
                <a:ea typeface="宋体" panose="02010600030101010101" pitchFamily="2" charset="-122"/>
              </a:rPr>
              <a:t>CNN</a:t>
            </a:r>
            <a:r>
              <a:rPr lang="zh-CN" altLang="en-US" sz="1600" dirty="0">
                <a:ea typeface="宋体" panose="02010600030101010101" pitchFamily="2" charset="-122"/>
              </a:rPr>
              <a:t>等“学习”到的特征 </a:t>
            </a:r>
            <a:r>
              <a:rPr lang="en-US" altLang="zh-CN" sz="1600" dirty="0">
                <a:ea typeface="宋体" panose="02010600030101010101" pitchFamily="2" charset="-122"/>
              </a:rPr>
              <a:t>Vs </a:t>
            </a:r>
            <a:r>
              <a:rPr lang="zh-CN" altLang="en-US" sz="1600" dirty="0">
                <a:ea typeface="宋体" panose="02010600030101010101" pitchFamily="2" charset="-122"/>
              </a:rPr>
              <a:t>基于信息理论进行概率估计得到的特征</a:t>
            </a:r>
            <a:endParaRPr lang="en-US" altLang="zh-CN" sz="1600" dirty="0">
              <a:ea typeface="宋体" panose="02010600030101010101" pitchFamily="2" charset="-122"/>
            </a:endParaRPr>
          </a:p>
          <a:p>
            <a:pPr lvl="3" eaLnBrk="1" hangingPunct="1">
              <a:lnSpc>
                <a:spcPts val="2500"/>
              </a:lnSpc>
              <a:buClr>
                <a:srgbClr val="437085"/>
              </a:buClr>
              <a:buFont typeface="Wingdings" panose="05000000000000000000" pitchFamily="2" charset="2"/>
              <a:buChar char=""/>
            </a:pPr>
            <a:r>
              <a:rPr lang="zh-CN" altLang="en-US" sz="1600" dirty="0">
                <a:ea typeface="宋体" panose="02010600030101010101" pitchFamily="2" charset="-122"/>
              </a:rPr>
              <a:t>是否有本质区别？</a:t>
            </a:r>
            <a:endParaRPr lang="en-US" altLang="zh-CN" sz="1600" dirty="0">
              <a:ea typeface="宋体" panose="02010600030101010101" pitchFamily="2" charset="-122"/>
            </a:endParaRPr>
          </a:p>
          <a:p>
            <a:pPr lvl="3" eaLnBrk="1" hangingPunct="1">
              <a:lnSpc>
                <a:spcPts val="2500"/>
              </a:lnSpc>
              <a:buClr>
                <a:srgbClr val="437085"/>
              </a:buClr>
              <a:buFont typeface="Wingdings" panose="05000000000000000000" pitchFamily="2" charset="2"/>
              <a:buChar char=""/>
            </a:pPr>
            <a:r>
              <a:rPr lang="zh-CN" altLang="en-US" sz="1600" dirty="0">
                <a:ea typeface="宋体" panose="02010600030101010101" pitchFamily="2" charset="-122"/>
              </a:rPr>
              <a:t>和传统模型主要区别来自于</a:t>
            </a:r>
            <a:r>
              <a:rPr lang="en-US" altLang="zh-CN" sz="1600" dirty="0">
                <a:ea typeface="宋体" panose="02010600030101010101" pitchFamily="2" charset="-122"/>
              </a:rPr>
              <a:t>Word2Vec</a:t>
            </a:r>
            <a:r>
              <a:rPr lang="zh-CN" altLang="en-US" sz="1600" dirty="0">
                <a:ea typeface="宋体" panose="02010600030101010101" pitchFamily="2" charset="-122"/>
              </a:rPr>
              <a:t>产生的词向量表示</a:t>
            </a:r>
            <a:endParaRPr lang="en-US" altLang="zh-CN" sz="1600" dirty="0">
              <a:ea typeface="宋体" panose="02010600030101010101" pitchFamily="2" charset="-122"/>
            </a:endParaRPr>
          </a:p>
          <a:p>
            <a:pPr lvl="2" eaLnBrk="1" hangingPunct="1">
              <a:lnSpc>
                <a:spcPts val="2500"/>
              </a:lnSpc>
              <a:buClr>
                <a:srgbClr val="437085"/>
              </a:buClr>
              <a:buFont typeface="Wingdings" panose="05000000000000000000" pitchFamily="2" charset="2"/>
              <a:buChar char=""/>
            </a:pPr>
            <a:r>
              <a:rPr lang="zh-CN" altLang="en-US" sz="1600" dirty="0">
                <a:ea typeface="宋体" panose="02010600030101010101" pitchFamily="2" charset="-122"/>
              </a:rPr>
              <a:t>使用</a:t>
            </a:r>
            <a:r>
              <a:rPr lang="en-US" altLang="zh-CN" sz="1600" dirty="0">
                <a:ea typeface="宋体" panose="02010600030101010101" pitchFamily="2" charset="-122"/>
              </a:rPr>
              <a:t>NIR</a:t>
            </a:r>
            <a:r>
              <a:rPr lang="zh-CN" altLang="en-US" sz="1600" dirty="0">
                <a:ea typeface="宋体" panose="02010600030101010101" pitchFamily="2" charset="-122"/>
              </a:rPr>
              <a:t>模型对初始检索结果重排可以得到更好的结果，单独使用难以得到可靠的理想的</a:t>
            </a:r>
            <a:r>
              <a:rPr lang="zh-CN" altLang="en-US" sz="1600">
                <a:ea typeface="宋体" panose="02010600030101010101" pitchFamily="2" charset="-122"/>
              </a:rPr>
              <a:t>结果，且存在效率问题</a:t>
            </a:r>
            <a:endParaRPr lang="en-US" altLang="zh-CN" sz="1600" dirty="0">
              <a:ea typeface="宋体" panose="02010600030101010101" pitchFamily="2" charset="-122"/>
            </a:endParaRPr>
          </a:p>
          <a:p>
            <a:pPr lvl="1" eaLnBrk="1" hangingPunct="1">
              <a:lnSpc>
                <a:spcPts val="2500"/>
              </a:lnSpc>
              <a:buClr>
                <a:srgbClr val="437085"/>
              </a:buClr>
              <a:buFont typeface="Wingdings" panose="05000000000000000000" pitchFamily="2" charset="2"/>
              <a:buChar char=""/>
            </a:pPr>
            <a:r>
              <a:rPr lang="zh-CN" altLang="en-US" sz="2000" dirty="0">
                <a:ea typeface="宋体" panose="02010600030101010101" pitchFamily="2" charset="-122"/>
              </a:rPr>
              <a:t>目前</a:t>
            </a:r>
            <a:r>
              <a:rPr lang="en-US" altLang="zh-CN" sz="2000" dirty="0">
                <a:ea typeface="宋体" panose="02010600030101010101" pitchFamily="2" charset="-122"/>
              </a:rPr>
              <a:t>DNN</a:t>
            </a:r>
            <a:r>
              <a:rPr lang="zh-CN" altLang="en-US" sz="2000" dirty="0">
                <a:ea typeface="宋体" panose="02010600030101010101" pitchFamily="2" charset="-122"/>
              </a:rPr>
              <a:t>在信息检索上的应用已成为一个研究热点，在大数据的支持下，</a:t>
            </a:r>
            <a:r>
              <a:rPr lang="en-US" altLang="zh-CN" sz="2000" dirty="0">
                <a:ea typeface="宋体" panose="02010600030101010101" pitchFamily="2" charset="-122"/>
              </a:rPr>
              <a:t>DNN</a:t>
            </a:r>
            <a:r>
              <a:rPr lang="zh-CN" altLang="en-US" sz="2000" dirty="0">
                <a:ea typeface="宋体" panose="02010600030101010101" pitchFamily="2" charset="-122"/>
              </a:rPr>
              <a:t>可望大幅提高信息检索应用的效果</a:t>
            </a:r>
            <a:endParaRPr lang="en-US" altLang="zh-CN" sz="2000" dirty="0">
              <a:ea typeface="宋体" panose="02010600030101010101" pitchFamily="2" charset="-122"/>
            </a:endParaRPr>
          </a:p>
          <a:p>
            <a:pPr lvl="1" eaLnBrk="1" hangingPunct="1">
              <a:lnSpc>
                <a:spcPts val="2500"/>
              </a:lnSpc>
              <a:buClr>
                <a:srgbClr val="437085"/>
              </a:buClr>
              <a:buFont typeface="Wingdings" panose="05000000000000000000" pitchFamily="2" charset="2"/>
              <a:buChar char=""/>
            </a:pPr>
            <a:r>
              <a:rPr lang="zh-CN" altLang="en-US" sz="2000" dirty="0">
                <a:ea typeface="宋体" panose="02010600030101010101" pitchFamily="2" charset="-122"/>
              </a:rPr>
              <a:t>但是还有待一个“王炸”级别的</a:t>
            </a:r>
            <a:r>
              <a:rPr lang="en-US" altLang="zh-CN" sz="2000" dirty="0">
                <a:ea typeface="宋体" panose="02010600030101010101" pitchFamily="2" charset="-122"/>
              </a:rPr>
              <a:t>Neural IR Model</a:t>
            </a:r>
            <a:r>
              <a:rPr lang="zh-CN" altLang="en-US" sz="2000" dirty="0">
                <a:ea typeface="宋体" panose="02010600030101010101" pitchFamily="2" charset="-122"/>
              </a:rPr>
              <a:t>出现</a:t>
            </a:r>
            <a:endParaRPr lang="en-US" altLang="zh-CN" sz="2000" dirty="0">
              <a:ea typeface="宋体" panose="02010600030101010101" pitchFamily="2" charset="-122"/>
            </a:endParaRPr>
          </a:p>
        </p:txBody>
      </p:sp>
    </p:spTree>
    <p:extLst>
      <p:ext uri="{BB962C8B-B14F-4D97-AF65-F5344CB8AC3E}">
        <p14:creationId xmlns:p14="http://schemas.microsoft.com/office/powerpoint/2010/main" val="26831396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02EAB96-A31D-46FE-AB9F-D9F056136E74}"/>
              </a:ext>
            </a:extLst>
          </p:cNvPr>
          <p:cNvSpPr>
            <a:spLocks noGrp="1"/>
          </p:cNvSpPr>
          <p:nvPr>
            <p:ph type="sldNum" sz="quarter" idx="12"/>
          </p:nvPr>
        </p:nvSpPr>
        <p:spPr/>
        <p:txBody>
          <a:bodyPr/>
          <a:lstStyle/>
          <a:p>
            <a:pPr>
              <a:defRPr/>
            </a:pPr>
            <a:fld id="{DB3EC566-48E6-4552-87D6-CB322A8F1925}" type="slidenum">
              <a:rPr lang="en-US" smtClean="0"/>
              <a:pPr>
                <a:defRPr/>
              </a:pPr>
              <a:t>64</a:t>
            </a:fld>
            <a:endParaRPr lang="en-US"/>
          </a:p>
        </p:txBody>
      </p:sp>
      <p:sp>
        <p:nvSpPr>
          <p:cNvPr id="3" name="Text Box 1">
            <a:extLst>
              <a:ext uri="{FF2B5EF4-FFF2-40B4-BE49-F238E27FC236}">
                <a16:creationId xmlns:a16="http://schemas.microsoft.com/office/drawing/2014/main" id="{03CAC700-461E-4128-AAB8-4D1CDADCBF7D}"/>
              </a:ext>
            </a:extLst>
          </p:cNvPr>
          <p:cNvSpPr txBox="1">
            <a:spLocks noChangeArrowheads="1"/>
          </p:cNvSpPr>
          <p:nvPr/>
        </p:nvSpPr>
        <p:spPr bwMode="auto">
          <a:xfrm>
            <a:off x="457200" y="274638"/>
            <a:ext cx="8229600" cy="778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9pPr>
          </a:lstStyle>
          <a:p>
            <a:pPr eaLnBrk="1" hangingPunct="1"/>
            <a:r>
              <a:rPr lang="zh-CN" altLang="zh-CN" sz="4000">
                <a:solidFill>
                  <a:srgbClr val="000000"/>
                </a:solidFill>
                <a:latin typeface="Times New Roman" panose="02020603050405020304" pitchFamily="18" charset="0"/>
                <a:ea typeface="黑体" panose="02010609060101010101" pitchFamily="49" charset="-122"/>
              </a:rPr>
              <a:t>参考</a:t>
            </a:r>
            <a:r>
              <a:rPr lang="zh-CN" altLang="en-US" sz="4000">
                <a:solidFill>
                  <a:srgbClr val="000000"/>
                </a:solidFill>
                <a:latin typeface="Times New Roman" panose="02020603050405020304" pitchFamily="18" charset="0"/>
                <a:ea typeface="黑体" panose="02010609060101010101" pitchFamily="49" charset="-122"/>
              </a:rPr>
              <a:t>资料</a:t>
            </a:r>
            <a:endParaRPr lang="zh-CN" altLang="zh-CN" sz="4000">
              <a:solidFill>
                <a:srgbClr val="000000"/>
              </a:solidFill>
              <a:latin typeface="Times New Roman" panose="02020603050405020304" pitchFamily="18" charset="0"/>
              <a:ea typeface="黑体" panose="02010609060101010101" pitchFamily="49" charset="-122"/>
            </a:endParaRPr>
          </a:p>
        </p:txBody>
      </p:sp>
      <p:sp>
        <p:nvSpPr>
          <p:cNvPr id="5" name="Text Box 2">
            <a:extLst>
              <a:ext uri="{FF2B5EF4-FFF2-40B4-BE49-F238E27FC236}">
                <a16:creationId xmlns:a16="http://schemas.microsoft.com/office/drawing/2014/main" id="{55DC100A-0E29-4FC1-8026-743134055F1A}"/>
              </a:ext>
            </a:extLst>
          </p:cNvPr>
          <p:cNvSpPr txBox="1">
            <a:spLocks noChangeArrowheads="1"/>
          </p:cNvSpPr>
          <p:nvPr/>
        </p:nvSpPr>
        <p:spPr bwMode="auto">
          <a:xfrm>
            <a:off x="457200" y="1412776"/>
            <a:ext cx="8229600" cy="512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Lucida Sans" pitchFamily="32" charset="0"/>
                <a:ea typeface="MS PGothic" panose="020B0600070205080204" pitchFamily="34" charset="-128"/>
              </a:defRPr>
            </a:lvl9pPr>
          </a:lstStyle>
          <a:p>
            <a:pPr>
              <a:spcBef>
                <a:spcPts val="600"/>
              </a:spcBef>
            </a:pPr>
            <a:r>
              <a:rPr lang="en-US" altLang="zh-CN" sz="1800" dirty="0">
                <a:solidFill>
                  <a:srgbClr val="000000"/>
                </a:solidFill>
                <a:latin typeface="Times New Roman" panose="02020603050405020304" pitchFamily="18" charset="0"/>
              </a:rPr>
              <a:t>[DSSM] Huang, Po-Sen, et al. Learning deep structured semantic models for web search using clickthrough data.  CIKM 2013.</a:t>
            </a:r>
          </a:p>
          <a:p>
            <a:pPr eaLnBrk="1" hangingPunct="1">
              <a:spcBef>
                <a:spcPts val="600"/>
              </a:spcBef>
            </a:pPr>
            <a:r>
              <a:rPr lang="en-US" altLang="zh-CN" sz="1800" dirty="0">
                <a:solidFill>
                  <a:srgbClr val="000000"/>
                </a:solidFill>
                <a:latin typeface="Times New Roman" panose="02020603050405020304" pitchFamily="18" charset="0"/>
              </a:rPr>
              <a:t>[DUET] Bhaskar Mitra, Fernando Diaz, Nick </a:t>
            </a:r>
            <a:r>
              <a:rPr lang="en-US" altLang="zh-CN" sz="1800" dirty="0" err="1">
                <a:solidFill>
                  <a:srgbClr val="000000"/>
                </a:solidFill>
                <a:latin typeface="Times New Roman" panose="02020603050405020304" pitchFamily="18" charset="0"/>
              </a:rPr>
              <a:t>Craswell</a:t>
            </a:r>
            <a:r>
              <a:rPr lang="en-US" altLang="zh-CN" sz="1800" dirty="0">
                <a:solidFill>
                  <a:srgbClr val="000000"/>
                </a:solidFill>
                <a:latin typeface="Times New Roman" panose="02020603050405020304" pitchFamily="18" charset="0"/>
              </a:rPr>
              <a:t>: Learning to Match using Local and Distributed Representations of Text for Web Search. WWW 2017: 1291-1299</a:t>
            </a:r>
          </a:p>
          <a:p>
            <a:pPr eaLnBrk="1" hangingPunct="1">
              <a:spcBef>
                <a:spcPts val="600"/>
              </a:spcBef>
            </a:pPr>
            <a:r>
              <a:rPr lang="en-US" altLang="zh-CN" sz="1800" dirty="0">
                <a:solidFill>
                  <a:srgbClr val="000000"/>
                </a:solidFill>
                <a:latin typeface="Times New Roman" panose="02020603050405020304" pitchFamily="18" charset="0"/>
              </a:rPr>
              <a:t>[</a:t>
            </a:r>
            <a:r>
              <a:rPr lang="en-US" altLang="zh-CN" sz="1800" dirty="0" err="1">
                <a:solidFill>
                  <a:srgbClr val="000000"/>
                </a:solidFill>
                <a:latin typeface="Times New Roman" panose="02020603050405020304" pitchFamily="18" charset="0"/>
              </a:rPr>
              <a:t>MatchPyramid</a:t>
            </a:r>
            <a:r>
              <a:rPr lang="en-US" altLang="zh-CN" sz="1800" dirty="0">
                <a:solidFill>
                  <a:srgbClr val="000000"/>
                </a:solidFill>
                <a:latin typeface="Times New Roman" panose="02020603050405020304" pitchFamily="18" charset="0"/>
              </a:rPr>
              <a:t>] Liang Pang, </a:t>
            </a:r>
            <a:r>
              <a:rPr lang="en-US" altLang="zh-CN" sz="1800" dirty="0" err="1">
                <a:solidFill>
                  <a:srgbClr val="000000"/>
                </a:solidFill>
                <a:latin typeface="Times New Roman" panose="02020603050405020304" pitchFamily="18" charset="0"/>
              </a:rPr>
              <a:t>Yanyan</a:t>
            </a:r>
            <a:r>
              <a:rPr lang="en-US" altLang="zh-CN" sz="1800" dirty="0">
                <a:solidFill>
                  <a:srgbClr val="000000"/>
                </a:solidFill>
                <a:latin typeface="Times New Roman" panose="02020603050405020304" pitchFamily="18" charset="0"/>
              </a:rPr>
              <a:t> Lan, </a:t>
            </a:r>
            <a:r>
              <a:rPr lang="en-US" altLang="zh-CN" sz="1800" dirty="0" err="1">
                <a:solidFill>
                  <a:srgbClr val="000000"/>
                </a:solidFill>
                <a:latin typeface="Times New Roman" panose="02020603050405020304" pitchFamily="18" charset="0"/>
              </a:rPr>
              <a:t>Jiafeng</a:t>
            </a:r>
            <a:r>
              <a:rPr lang="en-US" altLang="zh-CN" sz="1800" dirty="0">
                <a:solidFill>
                  <a:srgbClr val="000000"/>
                </a:solidFill>
                <a:latin typeface="Times New Roman" panose="02020603050405020304" pitchFamily="18" charset="0"/>
              </a:rPr>
              <a:t> Guo, Jun Xu, </a:t>
            </a:r>
            <a:r>
              <a:rPr lang="en-US" altLang="zh-CN" sz="1800" dirty="0" err="1">
                <a:solidFill>
                  <a:srgbClr val="000000"/>
                </a:solidFill>
                <a:latin typeface="Times New Roman" panose="02020603050405020304" pitchFamily="18" charset="0"/>
              </a:rPr>
              <a:t>Xueqi</a:t>
            </a:r>
            <a:r>
              <a:rPr lang="en-US" altLang="zh-CN" sz="1800" dirty="0">
                <a:solidFill>
                  <a:srgbClr val="000000"/>
                </a:solidFill>
                <a:latin typeface="Times New Roman" panose="02020603050405020304" pitchFamily="18" charset="0"/>
              </a:rPr>
              <a:t> Cheng: A Study of </a:t>
            </a:r>
            <a:r>
              <a:rPr lang="en-US" altLang="zh-CN" sz="1800" dirty="0" err="1">
                <a:solidFill>
                  <a:srgbClr val="000000"/>
                </a:solidFill>
                <a:latin typeface="Times New Roman" panose="02020603050405020304" pitchFamily="18" charset="0"/>
              </a:rPr>
              <a:t>MatchPyramid</a:t>
            </a:r>
            <a:r>
              <a:rPr lang="en-US" altLang="zh-CN" sz="1800" dirty="0">
                <a:solidFill>
                  <a:srgbClr val="000000"/>
                </a:solidFill>
                <a:latin typeface="Times New Roman" panose="02020603050405020304" pitchFamily="18" charset="0"/>
              </a:rPr>
              <a:t> Models on Ad-hoc Retrieval. </a:t>
            </a:r>
            <a:r>
              <a:rPr lang="en-US" altLang="zh-CN" sz="1800" dirty="0" err="1">
                <a:solidFill>
                  <a:srgbClr val="000000"/>
                </a:solidFill>
                <a:latin typeface="Times New Roman" panose="02020603050405020304" pitchFamily="18" charset="0"/>
              </a:rPr>
              <a:t>CoRR</a:t>
            </a:r>
            <a:r>
              <a:rPr lang="en-US" altLang="zh-CN" sz="1800" dirty="0">
                <a:solidFill>
                  <a:srgbClr val="000000"/>
                </a:solidFill>
                <a:latin typeface="Times New Roman" panose="02020603050405020304" pitchFamily="18" charset="0"/>
              </a:rPr>
              <a:t> abs/1606.04648 (2016)</a:t>
            </a:r>
          </a:p>
          <a:p>
            <a:pPr eaLnBrk="1" hangingPunct="1">
              <a:spcBef>
                <a:spcPts val="600"/>
              </a:spcBef>
            </a:pPr>
            <a:r>
              <a:rPr lang="en-US" altLang="zh-CN" sz="1800" dirty="0">
                <a:solidFill>
                  <a:srgbClr val="000000"/>
                </a:solidFill>
                <a:latin typeface="Times New Roman" panose="02020603050405020304" pitchFamily="18" charset="0"/>
              </a:rPr>
              <a:t>[DRMM] </a:t>
            </a:r>
            <a:r>
              <a:rPr lang="en-US" altLang="zh-CN" sz="1800" dirty="0" err="1">
                <a:solidFill>
                  <a:srgbClr val="000000"/>
                </a:solidFill>
                <a:latin typeface="Times New Roman" panose="02020603050405020304" pitchFamily="18" charset="0"/>
              </a:rPr>
              <a:t>Jiafeng</a:t>
            </a:r>
            <a:r>
              <a:rPr lang="en-US" altLang="zh-CN" sz="1800" dirty="0">
                <a:solidFill>
                  <a:srgbClr val="000000"/>
                </a:solidFill>
                <a:latin typeface="Times New Roman" panose="02020603050405020304" pitchFamily="18" charset="0"/>
              </a:rPr>
              <a:t> Guo, Yixing Fan, </a:t>
            </a:r>
            <a:r>
              <a:rPr lang="en-US" altLang="zh-CN" sz="1800" dirty="0" err="1">
                <a:solidFill>
                  <a:srgbClr val="000000"/>
                </a:solidFill>
                <a:latin typeface="Times New Roman" panose="02020603050405020304" pitchFamily="18" charset="0"/>
              </a:rPr>
              <a:t>Qingyao</a:t>
            </a:r>
            <a:r>
              <a:rPr lang="en-US" altLang="zh-CN" sz="1800" dirty="0">
                <a:solidFill>
                  <a:srgbClr val="000000"/>
                </a:solidFill>
                <a:latin typeface="Times New Roman" panose="02020603050405020304" pitchFamily="18" charset="0"/>
              </a:rPr>
              <a:t> Ai, W. Bruce Croft: A Deep Relevance Matching Model for Ad-hoc Retrieval. CIKM 2016: 55-64</a:t>
            </a:r>
          </a:p>
          <a:p>
            <a:pPr eaLnBrk="1" hangingPunct="1">
              <a:spcBef>
                <a:spcPts val="600"/>
              </a:spcBef>
            </a:pPr>
            <a:r>
              <a:rPr lang="en-US" altLang="zh-CN" sz="1800" dirty="0">
                <a:solidFill>
                  <a:srgbClr val="000000"/>
                </a:solidFill>
                <a:latin typeface="Times New Roman" panose="02020603050405020304" pitchFamily="18" charset="0"/>
              </a:rPr>
              <a:t>[K-NRM] </a:t>
            </a:r>
            <a:r>
              <a:rPr lang="en-US" altLang="zh-CN" sz="1800" dirty="0" err="1">
                <a:solidFill>
                  <a:srgbClr val="000000"/>
                </a:solidFill>
                <a:latin typeface="Times New Roman" panose="02020603050405020304" pitchFamily="18" charset="0"/>
              </a:rPr>
              <a:t>Chenyan</a:t>
            </a:r>
            <a:r>
              <a:rPr lang="en-US" altLang="zh-CN" sz="1800" dirty="0">
                <a:solidFill>
                  <a:srgbClr val="000000"/>
                </a:solidFill>
                <a:latin typeface="Times New Roman" panose="02020603050405020304" pitchFamily="18" charset="0"/>
              </a:rPr>
              <a:t> </a:t>
            </a:r>
            <a:r>
              <a:rPr lang="en-US" altLang="zh-CN" sz="1800" dirty="0" err="1">
                <a:solidFill>
                  <a:srgbClr val="000000"/>
                </a:solidFill>
                <a:latin typeface="Times New Roman" panose="02020603050405020304" pitchFamily="18" charset="0"/>
              </a:rPr>
              <a:t>Xiong</a:t>
            </a:r>
            <a:r>
              <a:rPr lang="en-US" altLang="zh-CN" sz="1800" dirty="0">
                <a:solidFill>
                  <a:srgbClr val="000000"/>
                </a:solidFill>
                <a:latin typeface="Times New Roman" panose="02020603050405020304" pitchFamily="18" charset="0"/>
              </a:rPr>
              <a:t>, </a:t>
            </a:r>
            <a:r>
              <a:rPr lang="en-US" altLang="zh-CN" sz="1800" dirty="0" err="1">
                <a:solidFill>
                  <a:srgbClr val="000000"/>
                </a:solidFill>
                <a:latin typeface="Times New Roman" panose="02020603050405020304" pitchFamily="18" charset="0"/>
              </a:rPr>
              <a:t>Zhuyun</a:t>
            </a:r>
            <a:r>
              <a:rPr lang="en-US" altLang="zh-CN" sz="1800" dirty="0">
                <a:solidFill>
                  <a:srgbClr val="000000"/>
                </a:solidFill>
                <a:latin typeface="Times New Roman" panose="02020603050405020304" pitchFamily="18" charset="0"/>
              </a:rPr>
              <a:t> Dai, Jamie Callan, </a:t>
            </a:r>
            <a:r>
              <a:rPr lang="en-US" altLang="zh-CN" sz="1800" dirty="0" err="1">
                <a:solidFill>
                  <a:srgbClr val="000000"/>
                </a:solidFill>
                <a:latin typeface="Times New Roman" panose="02020603050405020304" pitchFamily="18" charset="0"/>
              </a:rPr>
              <a:t>Zhiyuan</a:t>
            </a:r>
            <a:r>
              <a:rPr lang="en-US" altLang="zh-CN" sz="1800" dirty="0">
                <a:solidFill>
                  <a:srgbClr val="000000"/>
                </a:solidFill>
                <a:latin typeface="Times New Roman" panose="02020603050405020304" pitchFamily="18" charset="0"/>
              </a:rPr>
              <a:t> Liu, Russell Power:</a:t>
            </a:r>
          </a:p>
          <a:p>
            <a:pPr eaLnBrk="1" hangingPunct="1">
              <a:spcBef>
                <a:spcPts val="600"/>
              </a:spcBef>
            </a:pPr>
            <a:r>
              <a:rPr lang="en-US" altLang="zh-CN" sz="1800" dirty="0">
                <a:solidFill>
                  <a:srgbClr val="000000"/>
                </a:solidFill>
                <a:latin typeface="Times New Roman" panose="02020603050405020304" pitchFamily="18" charset="0"/>
              </a:rPr>
              <a:t>End-to-End Neural Ad-hoc Ranking with Kernel Pooling. SIGIR 2017: 55-64</a:t>
            </a:r>
          </a:p>
          <a:p>
            <a:pPr eaLnBrk="1" hangingPunct="1">
              <a:spcBef>
                <a:spcPts val="600"/>
              </a:spcBef>
            </a:pPr>
            <a:r>
              <a:rPr lang="en-US" altLang="zh-CN" sz="1800" dirty="0">
                <a:solidFill>
                  <a:srgbClr val="000000"/>
                </a:solidFill>
                <a:latin typeface="Times New Roman" panose="02020603050405020304" pitchFamily="18" charset="0"/>
              </a:rPr>
              <a:t>[PACRR] </a:t>
            </a:r>
            <a:r>
              <a:rPr lang="en-US" altLang="zh-CN" sz="1800" dirty="0" err="1">
                <a:solidFill>
                  <a:srgbClr val="000000"/>
                </a:solidFill>
                <a:latin typeface="Times New Roman" panose="02020603050405020304" pitchFamily="18" charset="0"/>
              </a:rPr>
              <a:t>Hui</a:t>
            </a:r>
            <a:r>
              <a:rPr lang="en-US" altLang="zh-CN" sz="1800" dirty="0">
                <a:solidFill>
                  <a:srgbClr val="000000"/>
                </a:solidFill>
                <a:latin typeface="Times New Roman" panose="02020603050405020304" pitchFamily="18" charset="0"/>
              </a:rPr>
              <a:t> K, Yates A, </a:t>
            </a:r>
            <a:r>
              <a:rPr lang="en-US" altLang="zh-CN" sz="1800" dirty="0" err="1">
                <a:solidFill>
                  <a:srgbClr val="000000"/>
                </a:solidFill>
                <a:latin typeface="Times New Roman" panose="02020603050405020304" pitchFamily="18" charset="0"/>
              </a:rPr>
              <a:t>Berberich</a:t>
            </a:r>
            <a:r>
              <a:rPr lang="en-US" altLang="zh-CN" sz="1800" dirty="0">
                <a:solidFill>
                  <a:srgbClr val="000000"/>
                </a:solidFill>
                <a:latin typeface="Times New Roman" panose="02020603050405020304" pitchFamily="18" charset="0"/>
              </a:rPr>
              <a:t> K, et al. PACRR: A Position-Aware Neural IR Model for Relevance Matching. EMNLP 2017: 1060-1069.</a:t>
            </a:r>
          </a:p>
          <a:p>
            <a:pPr eaLnBrk="1" hangingPunct="1">
              <a:spcBef>
                <a:spcPts val="600"/>
              </a:spcBef>
            </a:pPr>
            <a:r>
              <a:rPr lang="en-US" altLang="zh-CN" sz="1800" dirty="0">
                <a:solidFill>
                  <a:srgbClr val="000000"/>
                </a:solidFill>
                <a:latin typeface="Times New Roman" panose="02020603050405020304" pitchFamily="18" charset="0"/>
              </a:rPr>
              <a:t>[NPRF] 	Canjia Li, Yingfei Sun, Ben He, Le Wang, Kai Hui, Andrew Yates, Le Sun, </a:t>
            </a:r>
            <a:r>
              <a:rPr lang="en-US" altLang="zh-CN" sz="1800" dirty="0" err="1">
                <a:solidFill>
                  <a:srgbClr val="000000"/>
                </a:solidFill>
                <a:latin typeface="Times New Roman" panose="02020603050405020304" pitchFamily="18" charset="0"/>
              </a:rPr>
              <a:t>Jungang</a:t>
            </a:r>
            <a:r>
              <a:rPr lang="en-US" altLang="zh-CN" sz="1800" dirty="0">
                <a:solidFill>
                  <a:srgbClr val="000000"/>
                </a:solidFill>
                <a:latin typeface="Times New Roman" panose="02020603050405020304" pitchFamily="18" charset="0"/>
              </a:rPr>
              <a:t> Xu: NPRF: A Neural Pseudo Relevance Feedback Framework for Ad-hoc Information Retrieval. EMNLP 2018: 4482-4491</a:t>
            </a:r>
          </a:p>
          <a:p>
            <a:pPr eaLnBrk="1" hangingPunct="1">
              <a:spcBef>
                <a:spcPts val="600"/>
              </a:spcBef>
            </a:pPr>
            <a:r>
              <a:rPr lang="en-US" altLang="zh-CN" sz="1800" dirty="0">
                <a:solidFill>
                  <a:srgbClr val="000000"/>
                </a:solidFill>
                <a:latin typeface="Times New Roman" panose="02020603050405020304" pitchFamily="18" charset="0"/>
              </a:rPr>
              <a:t>Xu, Jun, </a:t>
            </a:r>
            <a:r>
              <a:rPr lang="en-US" altLang="zh-CN" sz="1800" dirty="0" err="1">
                <a:solidFill>
                  <a:srgbClr val="000000"/>
                </a:solidFill>
                <a:latin typeface="Times New Roman" panose="02020603050405020304" pitchFamily="18" charset="0"/>
              </a:rPr>
              <a:t>Xiangnan</a:t>
            </a:r>
            <a:r>
              <a:rPr lang="en-US" altLang="zh-CN" sz="1800" dirty="0">
                <a:solidFill>
                  <a:srgbClr val="000000"/>
                </a:solidFill>
                <a:latin typeface="Times New Roman" panose="02020603050405020304" pitchFamily="18" charset="0"/>
              </a:rPr>
              <a:t> He, and Hang Li. Deep Learning for Matching in Search and Recommendation. SIGIR 2018.</a:t>
            </a: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endParaRPr lang="en-US" altLang="zh-CN" sz="1800" dirty="0">
              <a:solidFill>
                <a:srgbClr val="000000"/>
              </a:solidFill>
              <a:latin typeface="Times New Roman" panose="02020603050405020304" pitchFamily="18" charset="0"/>
            </a:endParaRPr>
          </a:p>
          <a:p>
            <a:pPr eaLnBrk="1" hangingPunct="1">
              <a:spcBef>
                <a:spcPts val="600"/>
              </a:spcBef>
            </a:pPr>
            <a:r>
              <a:rPr lang="en-US" altLang="zh-CN" sz="18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00507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dirty="0"/>
              <a:t>神经元</a:t>
            </a:r>
          </a:p>
        </p:txBody>
      </p:sp>
      <mc:AlternateContent xmlns:mc="http://schemas.openxmlformats.org/markup-compatibility/2006" xmlns:a14="http://schemas.microsoft.com/office/drawing/2010/main">
        <mc:Choice Requires="a14">
          <p:sp>
            <p:nvSpPr>
              <p:cNvPr id="145411" name="Rectangle 3"/>
              <p:cNvSpPr>
                <a:spLocks noGrp="1" noChangeArrowheads="1"/>
              </p:cNvSpPr>
              <p:nvPr>
                <p:ph idx="1"/>
              </p:nvPr>
            </p:nvSpPr>
            <p:spPr>
              <a:xfrm>
                <a:off x="251520" y="1641239"/>
                <a:ext cx="7772400" cy="4968551"/>
              </a:xfrm>
            </p:spPr>
            <p:txBody>
              <a:bodyPr/>
              <a:lstStyle/>
              <a:p>
                <a:pPr marL="457200" lvl="1" indent="0">
                  <a:lnSpc>
                    <a:spcPct val="80000"/>
                  </a:lnSpc>
                  <a:buNone/>
                </a:pPr>
                <a:endParaRPr lang="en-US" altLang="zh-CN" sz="2000" dirty="0"/>
              </a:p>
              <a:p>
                <a:pPr lvl="1">
                  <a:lnSpc>
                    <a:spcPts val="2500"/>
                  </a:lnSpc>
                </a:pPr>
                <a:r>
                  <a:rPr lang="zh-CN" altLang="en-US" sz="2000" dirty="0"/>
                  <a:t>最简单的神经网络</a:t>
                </a:r>
                <a:r>
                  <a:rPr lang="en-US" altLang="zh-CN" sz="2000" dirty="0"/>
                  <a:t>—</a:t>
                </a:r>
                <a:r>
                  <a:rPr lang="zh-CN" altLang="en-US" sz="2000" dirty="0"/>
                  <a:t>神经元</a:t>
                </a:r>
                <a:endParaRPr lang="en-US" altLang="zh-CN" sz="2000" dirty="0"/>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endParaRPr lang="en-US" altLang="zh-CN" sz="2000" dirty="0"/>
              </a:p>
              <a:p>
                <a:pPr marL="457200" lvl="1" indent="0">
                  <a:lnSpc>
                    <a:spcPts val="2500"/>
                  </a:lnSpc>
                  <a:buNone/>
                </a:pPr>
                <a:r>
                  <a:rPr lang="en-US" altLang="zh-CN" sz="2000" dirty="0"/>
                  <a:t>	</a:t>
                </a:r>
                <a:r>
                  <a:rPr lang="zh-CN" altLang="en-US" sz="2000" dirty="0"/>
                  <a:t>对应的计算如下：</a:t>
                </a:r>
                <a:endParaRPr lang="en-US" altLang="zh-CN" sz="2000" dirty="0"/>
              </a:p>
              <a:p>
                <a:pPr marL="457200" lvl="1" indent="0">
                  <a:lnSpc>
                    <a:spcPts val="2500"/>
                  </a:lnSpc>
                  <a:buNone/>
                </a:pPr>
                <a:endParaRPr lang="en-US" altLang="zh-CN" sz="2000" dirty="0"/>
              </a:p>
              <a:p>
                <a:pPr marL="457200" lvl="1" indent="0">
                  <a:lnSpc>
                    <a:spcPts val="2500"/>
                  </a:lnSpc>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𝑊</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𝑊</m:t>
                              </m:r>
                            </m:e>
                            <m:sup>
                              <m:r>
                                <a:rPr lang="en-US" altLang="zh-CN" sz="2000" b="0" i="1" smtClean="0">
                                  <a:latin typeface="Cambria Math" panose="02040503050406030204" pitchFamily="18" charset="0"/>
                                </a:rPr>
                                <m:t>𝑇</m:t>
                              </m:r>
                            </m:sup>
                          </m:sSup>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nary>
                        <m:naryPr>
                          <m:chr m:val="∑"/>
                          <m:limLoc m:val="subSup"/>
                          <m:ctrlPr>
                            <a:rPr lang="en-US" altLang="zh-CN" sz="2000" b="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3</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b="0" i="1" smtClean="0">
                                  <a:latin typeface="Cambria Math" panose="02040503050406030204" pitchFamily="18" charset="0"/>
                                </a:rPr>
                                <m:t>𝑖</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e>
                      </m:nary>
                    </m:oMath>
                  </m:oMathPara>
                </a14:m>
                <a:endParaRPr lang="en-US" altLang="zh-CN" sz="2000" dirty="0"/>
              </a:p>
              <a:p>
                <a:pPr marL="457200" lvl="1" indent="0">
                  <a:lnSpc>
                    <a:spcPts val="2500"/>
                  </a:lnSpc>
                  <a:buNone/>
                </a:pPr>
                <a:endParaRPr lang="en-US" altLang="zh-CN" sz="2000" dirty="0"/>
              </a:p>
              <a:p>
                <a:pPr marL="457200" lvl="1" indent="0">
                  <a:lnSpc>
                    <a:spcPts val="2500"/>
                  </a:lnSpc>
                  <a:buNone/>
                </a:pPr>
                <a:r>
                  <a:rPr lang="en-US" altLang="zh-CN" sz="2000" dirty="0"/>
                  <a:t>	</a:t>
                </a:r>
                <a:r>
                  <a:rPr lang="zh-CN" altLang="en-US" sz="2000" dirty="0"/>
                  <a:t>其中</a:t>
                </a:r>
                <a14:m>
                  <m:oMath xmlns:m="http://schemas.openxmlformats.org/officeDocument/2006/math">
                    <m:r>
                      <a:rPr lang="en-US" altLang="zh-CN" sz="2000" b="0" i="1" smtClean="0">
                        <a:latin typeface="Cambria Math" panose="02040503050406030204" pitchFamily="18" charset="0"/>
                      </a:rPr>
                      <m:t>𝑊</m:t>
                    </m:r>
                    <m:r>
                      <a:rPr lang="zh-CN" altLang="en-US" sz="2000" i="1">
                        <a:latin typeface="Cambria Math" panose="02040503050406030204" pitchFamily="18" charset="0"/>
                      </a:rPr>
                      <m:t>和</m:t>
                    </m:r>
                    <m:r>
                      <a:rPr lang="en-US" altLang="zh-CN" sz="2000" b="0" i="1" smtClean="0">
                        <a:latin typeface="Cambria Math" panose="02040503050406030204" pitchFamily="18" charset="0"/>
                      </a:rPr>
                      <m:t>𝑏</m:t>
                    </m:r>
                    <m:r>
                      <a:rPr lang="zh-CN" altLang="en-US" sz="2000" i="1">
                        <a:latin typeface="Cambria Math" panose="02040503050406030204" pitchFamily="18" charset="0"/>
                      </a:rPr>
                      <m:t>为</m:t>
                    </m:r>
                  </m:oMath>
                </a14:m>
                <a:r>
                  <a:rPr lang="zh-CN" altLang="en-US" sz="2000" dirty="0"/>
                  <a:t>需要学习的网络参数，</a:t>
                </a:r>
                <a14:m>
                  <m:oMath xmlns:m="http://schemas.openxmlformats.org/officeDocument/2006/math">
                    <m:r>
                      <a:rPr lang="en-US" altLang="zh-CN" sz="2000" b="0" i="1" smtClean="0">
                        <a:latin typeface="Cambria Math" panose="02040503050406030204" pitchFamily="18" charset="0"/>
                      </a:rPr>
                      <m:t>𝑓</m:t>
                    </m:r>
                  </m:oMath>
                </a14:m>
                <a:r>
                  <a:rPr lang="zh-CN" altLang="en-US" sz="2000" dirty="0"/>
                  <a:t>为激活函数。</a:t>
                </a:r>
                <a:endParaRPr lang="en-US" altLang="zh-CN" sz="2000" dirty="0"/>
              </a:p>
              <a:p>
                <a:pPr marL="457200" lvl="1" indent="0">
                  <a:lnSpc>
                    <a:spcPct val="80000"/>
                  </a:lnSpc>
                  <a:buNone/>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p:txBody>
          </p:sp>
        </mc:Choice>
        <mc:Fallback xmlns="">
          <p:sp>
            <p:nvSpPr>
              <p:cNvPr id="145411" name="Rectangle 3"/>
              <p:cNvSpPr>
                <a:spLocks noGrp="1" noRot="1" noChangeAspect="1" noMove="1" noResize="1" noEditPoints="1" noAdjustHandles="1" noChangeArrowheads="1" noChangeShapeType="1" noTextEdit="1"/>
              </p:cNvSpPr>
              <p:nvPr>
                <p:ph idx="1"/>
              </p:nvPr>
            </p:nvSpPr>
            <p:spPr>
              <a:xfrm>
                <a:off x="251520" y="1641239"/>
                <a:ext cx="7772400" cy="4968551"/>
              </a:xfrm>
              <a:blipFill>
                <a:blip r:embed="rId3"/>
                <a:stretch>
                  <a:fillRect b="-8221"/>
                </a:stretch>
              </a:blipFill>
            </p:spPr>
            <p:txBody>
              <a:bodyPr/>
              <a:lstStyle/>
              <a:p>
                <a:r>
                  <a:rPr lang="zh-CN" altLang="en-US">
                    <a:noFill/>
                  </a:rPr>
                  <a:t> </a:t>
                </a:r>
              </a:p>
            </p:txBody>
          </p:sp>
        </mc:Fallback>
      </mc:AlternateContent>
      <p:sp>
        <p:nvSpPr>
          <p:cNvPr id="9" name="灯片编号占位符 5"/>
          <p:cNvSpPr>
            <a:spLocks noGrp="1"/>
          </p:cNvSpPr>
          <p:nvPr>
            <p:ph type="sldNum" sz="quarter" idx="12"/>
          </p:nvPr>
        </p:nvSpPr>
        <p:spPr/>
        <p:txBody>
          <a:bodyPr/>
          <a:lstStyle/>
          <a:p>
            <a:fld id="{16275B0F-5FD6-48EB-BC46-0AB463BC73A6}" type="slidenum">
              <a:rPr lang="en-US" altLang="zh-CN"/>
              <a:pPr/>
              <a:t>7</a:t>
            </a:fld>
            <a:endParaRPr lang="en-US" altLang="zh-CN"/>
          </a:p>
        </p:txBody>
      </p:sp>
      <p:pic>
        <p:nvPicPr>
          <p:cNvPr id="2" name="图片 1">
            <a:extLst>
              <a:ext uri="{FF2B5EF4-FFF2-40B4-BE49-F238E27FC236}">
                <a16:creationId xmlns:a16="http://schemas.microsoft.com/office/drawing/2014/main" id="{8741A3A3-D293-4A8D-8129-ED05F18B84FE}"/>
              </a:ext>
            </a:extLst>
          </p:cNvPr>
          <p:cNvPicPr>
            <a:picLocks noChangeAspect="1"/>
          </p:cNvPicPr>
          <p:nvPr/>
        </p:nvPicPr>
        <p:blipFill>
          <a:blip r:embed="rId4"/>
          <a:stretch>
            <a:fillRect/>
          </a:stretch>
        </p:blipFill>
        <p:spPr>
          <a:xfrm>
            <a:off x="2987824" y="2636912"/>
            <a:ext cx="2520280" cy="12241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dirty="0"/>
              <a:t>激活函数</a:t>
            </a:r>
          </a:p>
        </p:txBody>
      </p:sp>
      <mc:AlternateContent xmlns:mc="http://schemas.openxmlformats.org/markup-compatibility/2006" xmlns:a14="http://schemas.microsoft.com/office/drawing/2010/main">
        <mc:Choice Requires="a14">
          <p:sp>
            <p:nvSpPr>
              <p:cNvPr id="145411" name="Rectangle 3"/>
              <p:cNvSpPr>
                <a:spLocks noGrp="1" noChangeArrowheads="1"/>
              </p:cNvSpPr>
              <p:nvPr>
                <p:ph idx="1"/>
              </p:nvPr>
            </p:nvSpPr>
            <p:spPr>
              <a:xfrm>
                <a:off x="251520" y="1641239"/>
                <a:ext cx="7772400" cy="4968551"/>
              </a:xfrm>
            </p:spPr>
            <p:txBody>
              <a:bodyPr/>
              <a:lstStyle/>
              <a:p>
                <a:pPr marL="457200" lvl="1" indent="0">
                  <a:lnSpc>
                    <a:spcPts val="2500"/>
                  </a:lnSpc>
                  <a:buNone/>
                </a:pPr>
                <a:endParaRPr lang="en-US" altLang="zh-CN" sz="2000" dirty="0"/>
              </a:p>
              <a:p>
                <a:pPr lvl="1">
                  <a:lnSpc>
                    <a:spcPts val="2500"/>
                  </a:lnSpc>
                </a:pPr>
                <a:r>
                  <a:rPr lang="zh-CN" altLang="en-US" sz="2000" dirty="0"/>
                  <a:t>激活函数：主要作用是引入非线性，增强网络的表示能力。</a:t>
                </a:r>
                <a:endParaRPr lang="en-US" altLang="zh-CN" sz="2000" dirty="0"/>
              </a:p>
              <a:p>
                <a:pPr lvl="1">
                  <a:lnSpc>
                    <a:spcPct val="80000"/>
                  </a:lnSpc>
                </a:pPr>
                <a:endParaRPr lang="en-US" altLang="zh-CN" sz="2000" dirty="0"/>
              </a:p>
              <a:p>
                <a:pPr lvl="1">
                  <a:lnSpc>
                    <a:spcPct val="80000"/>
                  </a:lnSpc>
                </a:pPr>
                <a:r>
                  <a:rPr lang="en-US" altLang="zh-CN" sz="2000" dirty="0"/>
                  <a:t>Sigmoid</a:t>
                </a:r>
                <a:r>
                  <a:rPr lang="zh-CN" altLang="en-US" sz="2000" dirty="0"/>
                  <a:t>函数</a:t>
                </a:r>
                <a:endParaRPr lang="en-US" altLang="zh-CN" sz="2000" dirty="0"/>
              </a:p>
              <a:p>
                <a:pPr marL="457200" lvl="1" indent="0">
                  <a:lnSpc>
                    <a:spcPct val="80000"/>
                  </a:lnSpc>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𝑧</m:t>
                          </m:r>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1+</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r>
                                <a:rPr lang="en-US" altLang="zh-CN" sz="2000" i="1">
                                  <a:latin typeface="Cambria Math" panose="02040503050406030204" pitchFamily="18" charset="0"/>
                                </a:rPr>
                                <m:t>−</m:t>
                              </m:r>
                              <m:r>
                                <a:rPr lang="en-US" altLang="zh-CN" sz="2000" i="1">
                                  <a:latin typeface="Cambria Math" panose="02040503050406030204" pitchFamily="18" charset="0"/>
                                </a:rPr>
                                <m:t>𝑧</m:t>
                              </m:r>
                            </m:sup>
                          </m:sSup>
                        </m:den>
                      </m:f>
                      <m:r>
                        <a:rPr lang="en-US" altLang="zh-CN" sz="2000" b="0" i="0" smtClean="0">
                          <a:latin typeface="Cambria Math" panose="02040503050406030204" pitchFamily="18" charset="0"/>
                        </a:rPr>
                        <m:t> ,  (0,1)</m:t>
                      </m:r>
                    </m:oMath>
                  </m:oMathPara>
                </a14:m>
                <a:endParaRPr lang="en-US" altLang="zh-CN" sz="2000" dirty="0"/>
              </a:p>
              <a:p>
                <a:pPr lvl="1">
                  <a:lnSpc>
                    <a:spcPct val="80000"/>
                  </a:lnSpc>
                </a:pPr>
                <a:endParaRPr lang="en-US" altLang="zh-CN" sz="2000" dirty="0"/>
              </a:p>
              <a:p>
                <a:pPr lvl="1">
                  <a:lnSpc>
                    <a:spcPct val="80000"/>
                  </a:lnSpc>
                </a:pPr>
                <a:r>
                  <a:rPr lang="en-US" altLang="zh-CN" sz="2000" dirty="0"/>
                  <a:t>Tanh</a:t>
                </a:r>
                <a:r>
                  <a:rPr lang="zh-CN" altLang="en-US" sz="2000" dirty="0"/>
                  <a:t>函数</a:t>
                </a:r>
                <a:endParaRPr lang="en-US" altLang="zh-CN" sz="2000" dirty="0"/>
              </a:p>
              <a:p>
                <a:pPr marL="457200" lvl="1" indent="0">
                  <a:lnSpc>
                    <a:spcPct val="80000"/>
                  </a:lnSpc>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𝑧</m:t>
                          </m:r>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r>
                                    <a:rPr lang="en-US" altLang="zh-CN" sz="2000" i="1">
                                      <a:latin typeface="Cambria Math" panose="02040503050406030204" pitchFamily="18" charset="0"/>
                                    </a:rPr>
                                    <m:t>𝑧</m:t>
                                  </m:r>
                                </m:sup>
                              </m:sSup>
                              <m:r>
                                <a:rPr lang="en-US" altLang="zh-CN" sz="2000" b="0" i="1" smtClean="0">
                                  <a:latin typeface="Cambria Math" panose="02040503050406030204" pitchFamily="18" charset="0"/>
                                </a:rPr>
                                <m:t> − </m:t>
                              </m:r>
                              <m:r>
                                <a:rPr lang="en-US" altLang="zh-CN" sz="2000" i="1">
                                  <a:latin typeface="Cambria Math" panose="02040503050406030204" pitchFamily="18" charset="0"/>
                                </a:rPr>
                                <m:t>𝑒</m:t>
                              </m:r>
                            </m:e>
                            <m:sup>
                              <m:r>
                                <a:rPr lang="en-US" altLang="zh-CN" sz="2000" i="1">
                                  <a:latin typeface="Cambria Math" panose="02040503050406030204" pitchFamily="18" charset="0"/>
                                </a:rPr>
                                <m:t>−</m:t>
                              </m:r>
                              <m:r>
                                <a:rPr lang="en-US" altLang="zh-CN" sz="2000" i="1">
                                  <a:latin typeface="Cambria Math" panose="02040503050406030204" pitchFamily="18" charset="0"/>
                                </a:rPr>
                                <m:t>𝑧</m:t>
                              </m:r>
                            </m:sup>
                          </m:sSup>
                        </m:num>
                        <m:den>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r>
                                <a:rPr lang="en-US" altLang="zh-CN" sz="2000" i="1">
                                  <a:latin typeface="Cambria Math" panose="02040503050406030204" pitchFamily="18" charset="0"/>
                                </a:rPr>
                                <m:t>𝑧</m:t>
                              </m:r>
                            </m:sup>
                          </m:sSup>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r>
                                <a:rPr lang="en-US" altLang="zh-CN" sz="2000" i="1">
                                  <a:latin typeface="Cambria Math" panose="02040503050406030204" pitchFamily="18" charset="0"/>
                                </a:rPr>
                                <m:t>−</m:t>
                              </m:r>
                              <m:r>
                                <a:rPr lang="en-US" altLang="zh-CN" sz="2000" i="1">
                                  <a:latin typeface="Cambria Math" panose="02040503050406030204" pitchFamily="18" charset="0"/>
                                </a:rPr>
                                <m:t>𝑧</m:t>
                              </m:r>
                            </m:sup>
                          </m:sSup>
                        </m:den>
                      </m:f>
                      <m:r>
                        <a:rPr lang="en-US" altLang="zh-CN" sz="2000" b="0" i="1" smtClean="0">
                          <a:latin typeface="Cambria Math" panose="02040503050406030204" pitchFamily="18" charset="0"/>
                        </a:rPr>
                        <m:t>,  (−1,1)  </m:t>
                      </m:r>
                    </m:oMath>
                  </m:oMathPara>
                </a14:m>
                <a:endParaRPr lang="en-US" altLang="zh-CN" sz="2000" dirty="0"/>
              </a:p>
              <a:p>
                <a:pPr marL="457200" lvl="1" indent="0">
                  <a:lnSpc>
                    <a:spcPct val="80000"/>
                  </a:lnSpc>
                  <a:buNone/>
                </a:pPr>
                <a:endParaRPr lang="en-US" altLang="zh-CN" sz="2000" dirty="0"/>
              </a:p>
              <a:p>
                <a:pPr lvl="1">
                  <a:lnSpc>
                    <a:spcPct val="80000"/>
                  </a:lnSpc>
                </a:pPr>
                <a:r>
                  <a:rPr lang="en-US" altLang="zh-CN" sz="2000" dirty="0" err="1"/>
                  <a:t>ReLU</a:t>
                </a:r>
                <a:r>
                  <a:rPr lang="zh-CN" altLang="en-US" sz="2000" dirty="0"/>
                  <a:t>函数</a:t>
                </a:r>
                <a:endParaRPr lang="en-US" altLang="zh-CN" sz="2000" dirty="0"/>
              </a:p>
              <a:p>
                <a:pPr marL="457200" lvl="1" indent="0">
                  <a:lnSpc>
                    <a:spcPct val="80000"/>
                  </a:lnSpc>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𝑧</m:t>
                          </m:r>
                        </m:e>
                      </m:d>
                      <m:r>
                        <a:rPr lang="en-US" altLang="zh-CN" sz="2000" i="1">
                          <a:latin typeface="Cambria Math" panose="02040503050406030204" pitchFamily="18" charset="0"/>
                        </a:rPr>
                        <m:t>=</m:t>
                      </m:r>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&gt;0</m:t>
                              </m:r>
                            </m:e>
                            <m:e>
                              <m:r>
                                <a:rPr lang="en-US" altLang="zh-CN" sz="2000" b="0" i="1" smtClean="0">
                                  <a:latin typeface="Cambria Math" panose="02040503050406030204" pitchFamily="18" charset="0"/>
                                </a:rPr>
                                <m:t>0, </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0</m:t>
                              </m:r>
                            </m:e>
                          </m:eqArr>
                        </m:e>
                      </m:d>
                      <m:r>
                        <a:rPr lang="en-US" altLang="zh-CN" sz="2000" b="0" i="1" smtClean="0">
                          <a:latin typeface="Cambria Math" panose="02040503050406030204" pitchFamily="18" charset="0"/>
                        </a:rPr>
                        <m:t>,   [0, +</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m:t>
                      </m:r>
                    </m:oMath>
                  </m:oMathPara>
                </a14:m>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a:p>
                <a:pPr lvl="1">
                  <a:lnSpc>
                    <a:spcPct val="80000"/>
                  </a:lnSpc>
                </a:pPr>
                <a:endParaRPr lang="en-US" altLang="zh-CN" sz="2000" dirty="0"/>
              </a:p>
            </p:txBody>
          </p:sp>
        </mc:Choice>
        <mc:Fallback xmlns="">
          <p:sp>
            <p:nvSpPr>
              <p:cNvPr id="145411" name="Rectangle 3"/>
              <p:cNvSpPr>
                <a:spLocks noGrp="1" noRot="1" noChangeAspect="1" noMove="1" noResize="1" noEditPoints="1" noAdjustHandles="1" noChangeArrowheads="1" noChangeShapeType="1" noTextEdit="1"/>
              </p:cNvSpPr>
              <p:nvPr>
                <p:ph idx="1"/>
              </p:nvPr>
            </p:nvSpPr>
            <p:spPr>
              <a:xfrm>
                <a:off x="251520" y="1641239"/>
                <a:ext cx="7772400" cy="4968551"/>
              </a:xfrm>
              <a:blipFill>
                <a:blip r:embed="rId3"/>
                <a:stretch>
                  <a:fillRect b="-27607"/>
                </a:stretch>
              </a:blipFill>
            </p:spPr>
            <p:txBody>
              <a:bodyPr/>
              <a:lstStyle/>
              <a:p>
                <a:r>
                  <a:rPr lang="zh-CN" altLang="en-US">
                    <a:noFill/>
                  </a:rPr>
                  <a:t> </a:t>
                </a:r>
              </a:p>
            </p:txBody>
          </p:sp>
        </mc:Fallback>
      </mc:AlternateContent>
      <p:sp>
        <p:nvSpPr>
          <p:cNvPr id="9" name="灯片编号占位符 5"/>
          <p:cNvSpPr>
            <a:spLocks noGrp="1"/>
          </p:cNvSpPr>
          <p:nvPr>
            <p:ph type="sldNum" sz="quarter" idx="12"/>
          </p:nvPr>
        </p:nvSpPr>
        <p:spPr/>
        <p:txBody>
          <a:bodyPr/>
          <a:lstStyle/>
          <a:p>
            <a:fld id="{16275B0F-5FD6-48EB-BC46-0AB463BC73A6}" type="slidenum">
              <a:rPr lang="en-US" altLang="zh-CN"/>
              <a:pPr/>
              <a:t>8</a:t>
            </a:fld>
            <a:endParaRPr lang="en-US" altLang="zh-CN"/>
          </a:p>
        </p:txBody>
      </p:sp>
      <p:pic>
        <p:nvPicPr>
          <p:cNvPr id="3" name="图片 2">
            <a:extLst>
              <a:ext uri="{FF2B5EF4-FFF2-40B4-BE49-F238E27FC236}">
                <a16:creationId xmlns:a16="http://schemas.microsoft.com/office/drawing/2014/main" id="{93AA38EE-3DBA-4CA0-A6E5-EBC91F81B187}"/>
              </a:ext>
            </a:extLst>
          </p:cNvPr>
          <p:cNvPicPr>
            <a:picLocks noChangeAspect="1"/>
          </p:cNvPicPr>
          <p:nvPr/>
        </p:nvPicPr>
        <p:blipFill>
          <a:blip r:embed="rId4"/>
          <a:stretch>
            <a:fillRect/>
          </a:stretch>
        </p:blipFill>
        <p:spPr>
          <a:xfrm>
            <a:off x="6012160" y="2636912"/>
            <a:ext cx="2232248" cy="1023895"/>
          </a:xfrm>
          <a:prstGeom prst="rect">
            <a:avLst/>
          </a:prstGeom>
        </p:spPr>
      </p:pic>
      <p:pic>
        <p:nvPicPr>
          <p:cNvPr id="4" name="图片 3">
            <a:extLst>
              <a:ext uri="{FF2B5EF4-FFF2-40B4-BE49-F238E27FC236}">
                <a16:creationId xmlns:a16="http://schemas.microsoft.com/office/drawing/2014/main" id="{80839548-A4BE-4C93-8294-62F47D287FFD}"/>
              </a:ext>
            </a:extLst>
          </p:cNvPr>
          <p:cNvPicPr>
            <a:picLocks noChangeAspect="1"/>
          </p:cNvPicPr>
          <p:nvPr/>
        </p:nvPicPr>
        <p:blipFill>
          <a:blip r:embed="rId5"/>
          <a:stretch>
            <a:fillRect/>
          </a:stretch>
        </p:blipFill>
        <p:spPr>
          <a:xfrm>
            <a:off x="6012160" y="3789040"/>
            <a:ext cx="2232248" cy="997171"/>
          </a:xfrm>
          <a:prstGeom prst="rect">
            <a:avLst/>
          </a:prstGeom>
        </p:spPr>
      </p:pic>
      <p:pic>
        <p:nvPicPr>
          <p:cNvPr id="5" name="图片 4">
            <a:extLst>
              <a:ext uri="{FF2B5EF4-FFF2-40B4-BE49-F238E27FC236}">
                <a16:creationId xmlns:a16="http://schemas.microsoft.com/office/drawing/2014/main" id="{5C6E5D88-49BD-4DCC-9087-E3C354E194D4}"/>
              </a:ext>
            </a:extLst>
          </p:cNvPr>
          <p:cNvPicPr>
            <a:picLocks noChangeAspect="1"/>
          </p:cNvPicPr>
          <p:nvPr/>
        </p:nvPicPr>
        <p:blipFill>
          <a:blip r:embed="rId6"/>
          <a:stretch>
            <a:fillRect/>
          </a:stretch>
        </p:blipFill>
        <p:spPr>
          <a:xfrm>
            <a:off x="6012160" y="4914444"/>
            <a:ext cx="2304256" cy="1034837"/>
          </a:xfrm>
          <a:prstGeom prst="rect">
            <a:avLst/>
          </a:prstGeom>
        </p:spPr>
      </p:pic>
    </p:spTree>
    <p:extLst>
      <p:ext uri="{BB962C8B-B14F-4D97-AF65-F5344CB8AC3E}">
        <p14:creationId xmlns:p14="http://schemas.microsoft.com/office/powerpoint/2010/main" val="230371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zh-CN" altLang="en-US" dirty="0"/>
              <a:t>激活函数</a:t>
            </a:r>
          </a:p>
        </p:txBody>
      </p:sp>
      <p:sp>
        <p:nvSpPr>
          <p:cNvPr id="145411" name="Rectangle 3"/>
          <p:cNvSpPr>
            <a:spLocks noGrp="1" noChangeArrowheads="1"/>
          </p:cNvSpPr>
          <p:nvPr>
            <p:ph idx="1"/>
          </p:nvPr>
        </p:nvSpPr>
        <p:spPr>
          <a:xfrm>
            <a:off x="251520" y="1641239"/>
            <a:ext cx="7772400" cy="4968551"/>
          </a:xfrm>
        </p:spPr>
        <p:txBody>
          <a:bodyPr/>
          <a:lstStyle/>
          <a:p>
            <a:pPr marL="457200" lvl="1" indent="0">
              <a:lnSpc>
                <a:spcPts val="2500"/>
              </a:lnSpc>
              <a:buNone/>
            </a:pPr>
            <a:endParaRPr lang="en-US" altLang="zh-CN" sz="2000" dirty="0">
              <a:latin typeface="+mn-ea"/>
            </a:endParaRPr>
          </a:p>
          <a:p>
            <a:pPr lvl="1">
              <a:lnSpc>
                <a:spcPts val="2500"/>
              </a:lnSpc>
            </a:pPr>
            <a:r>
              <a:rPr lang="zh-CN" altLang="en-US" sz="2000" dirty="0">
                <a:latin typeface="+mn-ea"/>
              </a:rPr>
              <a:t>上述激活函数特点</a:t>
            </a:r>
            <a:endParaRPr lang="en-US" altLang="zh-CN" sz="2000" dirty="0">
              <a:latin typeface="+mn-ea"/>
            </a:endParaRPr>
          </a:p>
          <a:p>
            <a:pPr lvl="2">
              <a:lnSpc>
                <a:spcPts val="2500"/>
              </a:lnSpc>
            </a:pPr>
            <a:r>
              <a:rPr lang="en-US" altLang="zh-CN" sz="1600" dirty="0">
                <a:latin typeface="+mn-ea"/>
              </a:rPr>
              <a:t>Sigmoid</a:t>
            </a:r>
            <a:r>
              <a:rPr lang="zh-CN" altLang="en-US" sz="1600" dirty="0">
                <a:latin typeface="+mn-ea"/>
              </a:rPr>
              <a:t>：两端饱和区梯度极小；输出不以</a:t>
            </a:r>
            <a:r>
              <a:rPr lang="en-US" altLang="zh-CN" sz="1600" dirty="0">
                <a:latin typeface="+mn-ea"/>
              </a:rPr>
              <a:t>0</a:t>
            </a:r>
            <a:r>
              <a:rPr lang="zh-CN" altLang="en-US" sz="1600" dirty="0">
                <a:latin typeface="+mn-ea"/>
              </a:rPr>
              <a:t>为中心；指数函数计算代价大。</a:t>
            </a:r>
            <a:endParaRPr lang="en-US" altLang="zh-CN" sz="1600" dirty="0">
              <a:latin typeface="+mn-ea"/>
            </a:endParaRPr>
          </a:p>
          <a:p>
            <a:pPr lvl="2">
              <a:lnSpc>
                <a:spcPts val="2500"/>
              </a:lnSpc>
            </a:pPr>
            <a:r>
              <a:rPr lang="en-US" altLang="zh-CN" sz="1600" dirty="0">
                <a:latin typeface="+mn-ea"/>
              </a:rPr>
              <a:t>Tanh</a:t>
            </a:r>
            <a:r>
              <a:rPr lang="zh-CN" altLang="en-US" sz="1600" dirty="0">
                <a:latin typeface="+mn-ea"/>
              </a:rPr>
              <a:t>：两端饱和区梯度极小；输出以</a:t>
            </a:r>
            <a:r>
              <a:rPr lang="en-US" altLang="zh-CN" sz="1600" dirty="0">
                <a:latin typeface="+mn-ea"/>
              </a:rPr>
              <a:t>0</a:t>
            </a:r>
            <a:r>
              <a:rPr lang="zh-CN" altLang="en-US" sz="1600" dirty="0">
                <a:latin typeface="+mn-ea"/>
              </a:rPr>
              <a:t>为中心；指数函数计算代价大。</a:t>
            </a:r>
            <a:endParaRPr lang="en-US" altLang="zh-CN" sz="1600" dirty="0">
              <a:latin typeface="+mn-ea"/>
            </a:endParaRPr>
          </a:p>
          <a:p>
            <a:pPr lvl="2">
              <a:lnSpc>
                <a:spcPts val="2500"/>
              </a:lnSpc>
            </a:pPr>
            <a:r>
              <a:rPr lang="en-US" altLang="zh-CN" sz="1600" dirty="0" err="1">
                <a:latin typeface="+mn-ea"/>
              </a:rPr>
              <a:t>ReLU</a:t>
            </a:r>
            <a:r>
              <a:rPr lang="zh-CN" altLang="en-US" sz="1600" dirty="0">
                <a:latin typeface="+mn-ea"/>
              </a:rPr>
              <a:t>：在激活值大于</a:t>
            </a:r>
            <a:r>
              <a:rPr lang="en-US" altLang="zh-CN" sz="1600" dirty="0">
                <a:latin typeface="+mn-ea"/>
              </a:rPr>
              <a:t>0</a:t>
            </a:r>
            <a:r>
              <a:rPr lang="zh-CN" altLang="en-US" sz="1600" dirty="0">
                <a:latin typeface="+mn-ea"/>
              </a:rPr>
              <a:t>时不存在梯度极小的情况；输出不以</a:t>
            </a:r>
            <a:r>
              <a:rPr lang="en-US" altLang="zh-CN" sz="1600" dirty="0">
                <a:latin typeface="+mn-ea"/>
              </a:rPr>
              <a:t>0</a:t>
            </a:r>
            <a:r>
              <a:rPr lang="zh-CN" altLang="en-US" sz="1600" dirty="0">
                <a:latin typeface="+mn-ea"/>
              </a:rPr>
              <a:t>为中心；计算代价小；收敛速度快。</a:t>
            </a:r>
            <a:endParaRPr lang="en-US" altLang="zh-CN" sz="1600" dirty="0">
              <a:latin typeface="+mn-ea"/>
            </a:endParaRPr>
          </a:p>
          <a:p>
            <a:pPr lvl="1">
              <a:lnSpc>
                <a:spcPct val="80000"/>
              </a:lnSpc>
            </a:pPr>
            <a:endParaRPr lang="en-US" altLang="zh-CN" sz="2000" dirty="0">
              <a:latin typeface="+mn-ea"/>
            </a:endParaRPr>
          </a:p>
          <a:p>
            <a:pPr lvl="1">
              <a:lnSpc>
                <a:spcPts val="2500"/>
              </a:lnSpc>
            </a:pPr>
            <a:r>
              <a:rPr lang="zh-CN" altLang="en-US" sz="2000" dirty="0">
                <a:latin typeface="+mn-ea"/>
              </a:rPr>
              <a:t>除了上述三种激活函数，还有其它一些激活函数，如</a:t>
            </a:r>
            <a:r>
              <a:rPr lang="en-US" altLang="zh-CN" sz="2000" dirty="0" err="1">
                <a:latin typeface="+mn-ea"/>
              </a:rPr>
              <a:t>Maxout</a:t>
            </a:r>
            <a:r>
              <a:rPr lang="zh-CN" altLang="en-US" sz="2000" dirty="0">
                <a:latin typeface="+mn-ea"/>
              </a:rPr>
              <a:t>，</a:t>
            </a:r>
            <a:r>
              <a:rPr lang="en-US" altLang="zh-CN" sz="2000" dirty="0">
                <a:latin typeface="+mn-ea"/>
              </a:rPr>
              <a:t>Leaky </a:t>
            </a:r>
            <a:r>
              <a:rPr lang="en-US" altLang="zh-CN" sz="2000" dirty="0" err="1">
                <a:latin typeface="+mn-ea"/>
              </a:rPr>
              <a:t>ReLU</a:t>
            </a:r>
            <a:r>
              <a:rPr lang="zh-CN" altLang="en-US" sz="2000" dirty="0">
                <a:latin typeface="+mn-ea"/>
              </a:rPr>
              <a:t>，</a:t>
            </a:r>
            <a:r>
              <a:rPr lang="en-US" altLang="zh-CN" sz="2000" dirty="0">
                <a:latin typeface="+mn-ea"/>
              </a:rPr>
              <a:t>ELU</a:t>
            </a:r>
            <a:r>
              <a:rPr lang="zh-CN" altLang="en-US" sz="2000" dirty="0">
                <a:latin typeface="+mn-ea"/>
              </a:rPr>
              <a:t>等。</a:t>
            </a:r>
            <a:endParaRPr lang="en-US" altLang="zh-CN" sz="2000" dirty="0">
              <a:latin typeface="+mn-ea"/>
            </a:endParaRPr>
          </a:p>
          <a:p>
            <a:pPr lvl="1">
              <a:lnSpc>
                <a:spcPts val="2500"/>
              </a:lnSpc>
            </a:pPr>
            <a:endParaRPr lang="en-US" altLang="zh-CN" sz="2000" dirty="0">
              <a:latin typeface="+mn-ea"/>
            </a:endParaRPr>
          </a:p>
          <a:p>
            <a:pPr lvl="1">
              <a:lnSpc>
                <a:spcPts val="2500"/>
              </a:lnSpc>
            </a:pPr>
            <a:r>
              <a:rPr lang="zh-CN" altLang="en-US" sz="2000" dirty="0">
                <a:latin typeface="+mn-ea"/>
              </a:rPr>
              <a:t>激活函数对参数的学习过程影响较大，需要根据情况适当选择。</a:t>
            </a:r>
            <a:endParaRPr lang="en-US" altLang="zh-CN" sz="2000" dirty="0">
              <a:latin typeface="+mn-ea"/>
            </a:endParaRPr>
          </a:p>
          <a:p>
            <a:pPr lvl="1">
              <a:lnSpc>
                <a:spcPct val="80000"/>
              </a:lnSpc>
            </a:pPr>
            <a:endParaRPr lang="en-US" altLang="zh-CN" sz="2000" dirty="0">
              <a:latin typeface="+mn-ea"/>
            </a:endParaRPr>
          </a:p>
        </p:txBody>
      </p:sp>
      <p:sp>
        <p:nvSpPr>
          <p:cNvPr id="9" name="灯片编号占位符 5"/>
          <p:cNvSpPr>
            <a:spLocks noGrp="1"/>
          </p:cNvSpPr>
          <p:nvPr>
            <p:ph type="sldNum" sz="quarter" idx="12"/>
          </p:nvPr>
        </p:nvSpPr>
        <p:spPr/>
        <p:txBody>
          <a:bodyPr/>
          <a:lstStyle/>
          <a:p>
            <a:fld id="{16275B0F-5FD6-48EB-BC46-0AB463BC73A6}" type="slidenum">
              <a:rPr lang="en-US" altLang="zh-CN"/>
              <a:pPr/>
              <a:t>9</a:t>
            </a:fld>
            <a:endParaRPr lang="en-US" altLang="zh-CN"/>
          </a:p>
        </p:txBody>
      </p:sp>
    </p:spTree>
    <p:extLst>
      <p:ext uri="{BB962C8B-B14F-4D97-AF65-F5344CB8AC3E}">
        <p14:creationId xmlns:p14="http://schemas.microsoft.com/office/powerpoint/2010/main" val="2451547826"/>
      </p:ext>
    </p:extLst>
  </p:cSld>
  <p:clrMapOvr>
    <a:masterClrMapping/>
  </p:clrMapOvr>
</p:sld>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course-template-2014</Template>
  <TotalTime>6135</TotalTime>
  <Words>5177</Words>
  <Application>Microsoft Office PowerPoint</Application>
  <PresentationFormat>全屏显示(4:3)</PresentationFormat>
  <Paragraphs>871</Paragraphs>
  <Slides>64</Slides>
  <Notes>35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64</vt:i4>
      </vt:variant>
    </vt:vector>
  </HeadingPairs>
  <TitlesOfParts>
    <vt:vector size="77" baseType="lpstr">
      <vt:lpstr>Arial Unicode MS</vt:lpstr>
      <vt:lpstr>MS PGothic</vt:lpstr>
      <vt:lpstr>MS PGothic</vt:lpstr>
      <vt:lpstr>黑体</vt:lpstr>
      <vt:lpstr>楷体</vt:lpstr>
      <vt:lpstr>宋体</vt:lpstr>
      <vt:lpstr>Arial</vt:lpstr>
      <vt:lpstr>Calibri</vt:lpstr>
      <vt:lpstr>Cambria Math</vt:lpstr>
      <vt:lpstr>Lucida Sans</vt:lpstr>
      <vt:lpstr>Times New Roman</vt:lpstr>
      <vt:lpstr>Wingdings</vt:lpstr>
      <vt:lpstr>course-template-2013</vt:lpstr>
      <vt:lpstr>PowerPoint 演示文稿</vt:lpstr>
      <vt:lpstr>提纲</vt:lpstr>
      <vt:lpstr>提纲</vt:lpstr>
      <vt:lpstr>上一讲回顾（待）</vt:lpstr>
      <vt:lpstr>提纲</vt:lpstr>
      <vt:lpstr>传统机器学习方法</vt:lpstr>
      <vt:lpstr>神经元</vt:lpstr>
      <vt:lpstr>激活函数</vt:lpstr>
      <vt:lpstr>激活函数</vt:lpstr>
      <vt:lpstr>神经元组合成为神经网络</vt:lpstr>
      <vt:lpstr>Softmax归一化</vt:lpstr>
      <vt:lpstr>参数的学习</vt:lpstr>
      <vt:lpstr>参数的学习</vt:lpstr>
      <vt:lpstr>正则化</vt:lpstr>
      <vt:lpstr>正则化</vt:lpstr>
      <vt:lpstr>正则化</vt:lpstr>
      <vt:lpstr>卷积神经网络 (CNN)</vt:lpstr>
      <vt:lpstr>卷积神经网络 (CNN)</vt:lpstr>
      <vt:lpstr>卷积神经网络 (CNN)</vt:lpstr>
      <vt:lpstr>卷积神经网络 (CNN)</vt:lpstr>
      <vt:lpstr>池化的特点</vt:lpstr>
      <vt:lpstr>循环神经网络 (RNN)</vt:lpstr>
      <vt:lpstr>循环神经网络 (RNN)</vt:lpstr>
      <vt:lpstr>循环神经网络 (RNN)</vt:lpstr>
      <vt:lpstr>循环神经网络 (RNN)</vt:lpstr>
      <vt:lpstr>循环神经网络 (RNN)</vt:lpstr>
      <vt:lpstr>长-短记忆神经网络（Long-short Term Memory Neural Network, 简称LSTM）</vt:lpstr>
      <vt:lpstr>循环神经网络 (RNN-LSTM)</vt:lpstr>
      <vt:lpstr>循环神经网络 (RNN-LSTM)</vt:lpstr>
      <vt:lpstr>循环神经网络 (RNN-LSTM)</vt:lpstr>
      <vt:lpstr>循环神经网络 (RNN-LSTM)</vt:lpstr>
      <vt:lpstr>循环神经网络 (RNN-LSTM)</vt:lpstr>
      <vt:lpstr>循环神经网络 (RNN-LSTM)</vt:lpstr>
      <vt:lpstr>DNN基础：总结</vt:lpstr>
      <vt:lpstr>参考资料</vt:lpstr>
      <vt:lpstr>提纲</vt:lpstr>
      <vt:lpstr>PowerPoint 演示文稿</vt:lpstr>
      <vt:lpstr>PowerPoint 演示文稿</vt:lpstr>
      <vt:lpstr>PowerPoint 演示文稿</vt:lpstr>
      <vt:lpstr>PowerPoint 演示文稿</vt:lpstr>
      <vt:lpstr>PowerPoint 演示文稿</vt:lpstr>
      <vt:lpstr>词嵌入：总结</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He Ben</cp:lastModifiedBy>
  <cp:revision>1410</cp:revision>
  <cp:lastPrinted>2009-09-22T15:48:09Z</cp:lastPrinted>
  <dcterms:created xsi:type="dcterms:W3CDTF">2009-09-21T23:46:17Z</dcterms:created>
  <dcterms:modified xsi:type="dcterms:W3CDTF">2018-11-13T06:13:39Z</dcterms:modified>
</cp:coreProperties>
</file>