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30" r:id="rId1"/>
  </p:sldMasterIdLst>
  <p:notesMasterIdLst>
    <p:notesMasterId r:id="rId74"/>
  </p:notesMasterIdLst>
  <p:handoutMasterIdLst>
    <p:handoutMasterId r:id="rId75"/>
  </p:handoutMasterIdLst>
  <p:sldIdLst>
    <p:sldId id="256" r:id="rId2"/>
    <p:sldId id="1142" r:id="rId3"/>
    <p:sldId id="1143" r:id="rId4"/>
    <p:sldId id="1193" r:id="rId5"/>
    <p:sldId id="1195" r:id="rId6"/>
    <p:sldId id="1196" r:id="rId7"/>
    <p:sldId id="1215" r:id="rId8"/>
    <p:sldId id="1216" r:id="rId9"/>
    <p:sldId id="1217" r:id="rId10"/>
    <p:sldId id="1218" r:id="rId11"/>
    <p:sldId id="1214" r:id="rId12"/>
    <p:sldId id="1219" r:id="rId13"/>
    <p:sldId id="1148" r:id="rId14"/>
    <p:sldId id="1149" r:id="rId15"/>
    <p:sldId id="1150" r:id="rId16"/>
    <p:sldId id="1151" r:id="rId17"/>
    <p:sldId id="1152" r:id="rId18"/>
    <p:sldId id="1153" r:id="rId19"/>
    <p:sldId id="1154" r:id="rId20"/>
    <p:sldId id="1156" r:id="rId21"/>
    <p:sldId id="1204" r:id="rId22"/>
    <p:sldId id="1205" r:id="rId23"/>
    <p:sldId id="1206" r:id="rId24"/>
    <p:sldId id="1207" r:id="rId25"/>
    <p:sldId id="1208" r:id="rId26"/>
    <p:sldId id="1209" r:id="rId27"/>
    <p:sldId id="1201" r:id="rId28"/>
    <p:sldId id="1202" r:id="rId29"/>
    <p:sldId id="1203" r:id="rId30"/>
    <p:sldId id="1157" r:id="rId31"/>
    <p:sldId id="1158" r:id="rId32"/>
    <p:sldId id="1159" r:id="rId33"/>
    <p:sldId id="1160" r:id="rId34"/>
    <p:sldId id="1161" r:id="rId35"/>
    <p:sldId id="1162" r:id="rId36"/>
    <p:sldId id="1163" r:id="rId37"/>
    <p:sldId id="1164" r:id="rId38"/>
    <p:sldId id="1211" r:id="rId39"/>
    <p:sldId id="1212" r:id="rId40"/>
    <p:sldId id="1213" r:id="rId41"/>
    <p:sldId id="1165" r:id="rId42"/>
    <p:sldId id="1166" r:id="rId43"/>
    <p:sldId id="1192" r:id="rId44"/>
    <p:sldId id="1167" r:id="rId45"/>
    <p:sldId id="1168" r:id="rId46"/>
    <p:sldId id="1169" r:id="rId47"/>
    <p:sldId id="1170" r:id="rId48"/>
    <p:sldId id="1171" r:id="rId49"/>
    <p:sldId id="1172" r:id="rId50"/>
    <p:sldId id="1173" r:id="rId51"/>
    <p:sldId id="1174" r:id="rId52"/>
    <p:sldId id="1175" r:id="rId53"/>
    <p:sldId id="1176" r:id="rId54"/>
    <p:sldId id="1177" r:id="rId55"/>
    <p:sldId id="1178" r:id="rId56"/>
    <p:sldId id="1179" r:id="rId57"/>
    <p:sldId id="1180" r:id="rId58"/>
    <p:sldId id="1181" r:id="rId59"/>
    <p:sldId id="1182" r:id="rId60"/>
    <p:sldId id="1183" r:id="rId61"/>
    <p:sldId id="1184" r:id="rId62"/>
    <p:sldId id="1185" r:id="rId63"/>
    <p:sldId id="1186" r:id="rId64"/>
    <p:sldId id="1187" r:id="rId65"/>
    <p:sldId id="1188" r:id="rId66"/>
    <p:sldId id="1189" r:id="rId67"/>
    <p:sldId id="1190" r:id="rId68"/>
    <p:sldId id="1200" r:id="rId69"/>
    <p:sldId id="1191" r:id="rId70"/>
    <p:sldId id="1197" r:id="rId71"/>
    <p:sldId id="1198" r:id="rId72"/>
    <p:sldId id="1199" r:id="rId73"/>
  </p:sldIdLst>
  <p:sldSz cx="9144000" cy="6858000" type="screen4x3"/>
  <p:notesSz cx="7315200" cy="9601200"/>
  <p:defaultTextStyle>
    <a:defPPr>
      <a:defRPr lang="en-GB"/>
    </a:defPPr>
    <a:lvl1pPr algn="l" defTabSz="449263" rtl="0" fontAlgn="base">
      <a:spcBef>
        <a:spcPct val="0"/>
      </a:spcBef>
      <a:spcAft>
        <a:spcPct val="0"/>
      </a:spcAft>
      <a:defRPr sz="2400" kern="1200">
        <a:solidFill>
          <a:schemeClr val="bg1"/>
        </a:solidFill>
        <a:latin typeface="Lucida Sans" charset="0"/>
        <a:ea typeface="ＭＳ Ｐゴシック" charset="-128"/>
        <a:cs typeface="+mn-cs"/>
      </a:defRPr>
    </a:lvl1pPr>
    <a:lvl2pPr marL="742950" indent="-285750" algn="l" defTabSz="449263" rtl="0" fontAlgn="base">
      <a:spcBef>
        <a:spcPct val="0"/>
      </a:spcBef>
      <a:spcAft>
        <a:spcPct val="0"/>
      </a:spcAft>
      <a:defRPr sz="2400" kern="1200">
        <a:solidFill>
          <a:schemeClr val="bg1"/>
        </a:solidFill>
        <a:latin typeface="Lucida Sans" charset="0"/>
        <a:ea typeface="ＭＳ Ｐゴシック" charset="-128"/>
        <a:cs typeface="+mn-cs"/>
      </a:defRPr>
    </a:lvl2pPr>
    <a:lvl3pPr marL="11430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3pPr>
    <a:lvl4pPr marL="16002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4pPr>
    <a:lvl5pPr marL="20574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5pPr>
    <a:lvl6pPr marL="2286000" algn="l" defTabSz="914400" rtl="0" eaLnBrk="1" latinLnBrk="0" hangingPunct="1">
      <a:defRPr sz="2400" kern="1200">
        <a:solidFill>
          <a:schemeClr val="bg1"/>
        </a:solidFill>
        <a:latin typeface="Lucida Sans" charset="0"/>
        <a:ea typeface="ＭＳ Ｐゴシック" charset="-128"/>
        <a:cs typeface="+mn-cs"/>
      </a:defRPr>
    </a:lvl6pPr>
    <a:lvl7pPr marL="2743200" algn="l" defTabSz="914400" rtl="0" eaLnBrk="1" latinLnBrk="0" hangingPunct="1">
      <a:defRPr sz="2400" kern="1200">
        <a:solidFill>
          <a:schemeClr val="bg1"/>
        </a:solidFill>
        <a:latin typeface="Lucida Sans" charset="0"/>
        <a:ea typeface="ＭＳ Ｐゴシック" charset="-128"/>
        <a:cs typeface="+mn-cs"/>
      </a:defRPr>
    </a:lvl7pPr>
    <a:lvl8pPr marL="3200400" algn="l" defTabSz="914400" rtl="0" eaLnBrk="1" latinLnBrk="0" hangingPunct="1">
      <a:defRPr sz="2400" kern="1200">
        <a:solidFill>
          <a:schemeClr val="bg1"/>
        </a:solidFill>
        <a:latin typeface="Lucida Sans" charset="0"/>
        <a:ea typeface="ＭＳ Ｐゴシック" charset="-128"/>
        <a:cs typeface="+mn-cs"/>
      </a:defRPr>
    </a:lvl8pPr>
    <a:lvl9pPr marL="3657600" algn="l" defTabSz="914400" rtl="0" eaLnBrk="1" latinLnBrk="0" hangingPunct="1">
      <a:defRPr sz="2400" kern="1200">
        <a:solidFill>
          <a:schemeClr val="bg1"/>
        </a:solidFill>
        <a:latin typeface="Lucida Sans"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D3E9"/>
    <a:srgbClr val="336699"/>
    <a:srgbClr val="2A70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96" autoAdjust="0"/>
    <p:restoredTop sz="79914" autoAdjust="0"/>
  </p:normalViewPr>
  <p:slideViewPr>
    <p:cSldViewPr>
      <p:cViewPr varScale="1">
        <p:scale>
          <a:sx n="68" d="100"/>
          <a:sy n="68" d="100"/>
        </p:scale>
        <p:origin x="1120" y="52"/>
      </p:cViewPr>
      <p:guideLst>
        <p:guide orient="horz" pos="2160"/>
        <p:guide pos="2880"/>
      </p:guideLst>
    </p:cSldViewPr>
  </p:slideViewPr>
  <p:outlineViewPr>
    <p:cViewPr varScale="1">
      <p:scale>
        <a:sx n="170" d="200"/>
        <a:sy n="170" d="200"/>
      </p:scale>
      <p:origin x="18" y="0"/>
    </p:cViewPr>
  </p:outlineViewPr>
  <p:notesTextViewPr>
    <p:cViewPr>
      <p:scale>
        <a:sx n="100" d="100"/>
        <a:sy n="100" d="100"/>
      </p:scale>
      <p:origin x="0" y="0"/>
    </p:cViewPr>
  </p:notesTextViewPr>
  <p:sorterViewPr>
    <p:cViewPr>
      <p:scale>
        <a:sx n="66" d="100"/>
        <a:sy n="66" d="100"/>
      </p:scale>
      <p:origin x="0" y="3696"/>
    </p:cViewPr>
  </p:sorterViewPr>
  <p:notesViewPr>
    <p:cSldViewPr>
      <p:cViewPr varScale="1">
        <p:scale>
          <a:sx n="35" d="100"/>
          <a:sy n="35" d="100"/>
        </p:scale>
        <p:origin x="-157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buClr>
                <a:srgbClr val="000000"/>
              </a:buClr>
              <a:buSzPct val="100000"/>
              <a:buFont typeface="Times New Roman" pitchFamily="16" charset="0"/>
              <a:buNone/>
              <a:defRPr sz="1200">
                <a:cs typeface="+mn-cs"/>
              </a:defRPr>
            </a:lvl1pPr>
          </a:lstStyle>
          <a:p>
            <a:pPr>
              <a:defRPr/>
            </a:pPr>
            <a:endParaRPr lang="de-DE" dirty="0">
              <a:latin typeface="Times New Roman" pitchFamily="18" charset="0"/>
              <a:ea typeface="黑体" pitchFamily="49" charset="-122"/>
            </a:endParaRPr>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buClr>
                <a:srgbClr val="000000"/>
              </a:buClr>
              <a:buSzPct val="100000"/>
              <a:buFont typeface="Times New Roman" pitchFamily="16" charset="0"/>
              <a:buNone/>
              <a:defRPr sz="1200">
                <a:cs typeface="+mn-cs"/>
              </a:defRPr>
            </a:lvl1pPr>
          </a:lstStyle>
          <a:p>
            <a:pPr>
              <a:defRPr/>
            </a:pPr>
            <a:fld id="{FAC8717C-415A-44F2-932B-9470F257B40D}" type="datetimeFigureOut">
              <a:rPr lang="de-DE">
                <a:latin typeface="Times New Roman" pitchFamily="18" charset="0"/>
                <a:ea typeface="黑体" pitchFamily="49" charset="-122"/>
              </a:rPr>
              <a:pPr>
                <a:defRPr/>
              </a:pPr>
              <a:t>27.08.2019</a:t>
            </a:fld>
            <a:endParaRPr lang="de-DE" dirty="0">
              <a:latin typeface="Times New Roman" pitchFamily="18" charset="0"/>
              <a:ea typeface="黑体" pitchFamily="49" charset="-122"/>
            </a:endParaRPr>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buClr>
                <a:srgbClr val="000000"/>
              </a:buClr>
              <a:buSzPct val="100000"/>
              <a:buFont typeface="Times New Roman" pitchFamily="16" charset="0"/>
              <a:buNone/>
              <a:defRPr sz="1200">
                <a:cs typeface="+mn-cs"/>
              </a:defRPr>
            </a:lvl1pPr>
          </a:lstStyle>
          <a:p>
            <a:pPr>
              <a:defRPr/>
            </a:pPr>
            <a:endParaRPr lang="de-DE" dirty="0">
              <a:latin typeface="Times New Roman" pitchFamily="18" charset="0"/>
              <a:ea typeface="黑体" pitchFamily="49" charset="-122"/>
            </a:endParaRPr>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buClr>
                <a:srgbClr val="000000"/>
              </a:buClr>
              <a:buSzPct val="100000"/>
              <a:buFont typeface="Times New Roman" pitchFamily="16" charset="0"/>
              <a:buNone/>
              <a:defRPr sz="1200">
                <a:cs typeface="+mn-cs"/>
              </a:defRPr>
            </a:lvl1pPr>
          </a:lstStyle>
          <a:p>
            <a:pPr>
              <a:defRPr/>
            </a:pPr>
            <a:fld id="{436286E6-33A4-43B5-AF89-26A9B7F2651B}" type="slidenum">
              <a:rPr lang="de-DE">
                <a:latin typeface="Times New Roman" pitchFamily="18" charset="0"/>
                <a:ea typeface="黑体" pitchFamily="49" charset="-122"/>
              </a:rPr>
              <a:pPr>
                <a:defRPr/>
              </a:pPr>
              <a:t>‹#›</a:t>
            </a:fld>
            <a:endParaRPr lang="de-DE" dirty="0">
              <a:latin typeface="Times New Roman" pitchFamily="18" charset="0"/>
              <a:ea typeface="黑体" pitchFamily="49" charset="-122"/>
            </a:endParaRPr>
          </a:p>
        </p:txBody>
      </p:sp>
    </p:spTree>
    <p:extLst>
      <p:ext uri="{BB962C8B-B14F-4D97-AF65-F5344CB8AC3E}">
        <p14:creationId xmlns:p14="http://schemas.microsoft.com/office/powerpoint/2010/main" val="1424642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7" name="AutoShape 1"/>
          <p:cNvSpPr>
            <a:spLocks noChangeArrowheads="1"/>
          </p:cNvSpPr>
          <p:nvPr/>
        </p:nvSpPr>
        <p:spPr bwMode="auto">
          <a:xfrm>
            <a:off x="0" y="0"/>
            <a:ext cx="7315200" cy="9601200"/>
          </a:xfrm>
          <a:prstGeom prst="roundRect">
            <a:avLst>
              <a:gd name="adj" fmla="val 19"/>
            </a:avLst>
          </a:prstGeom>
          <a:solidFill>
            <a:srgbClr val="FFFFFF"/>
          </a:solidFill>
          <a:ln w="9360">
            <a:noFill/>
            <a:miter lim="800000"/>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18" name="AutoShape 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19" name="AutoShape 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0" name="AutoShape 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1" name="Text Box 5"/>
          <p:cNvSpPr txBox="1">
            <a:spLocks noChangeArrowheads="1"/>
          </p:cNvSpPr>
          <p:nvPr/>
        </p:nvSpPr>
        <p:spPr bwMode="auto">
          <a:xfrm>
            <a:off x="0" y="0"/>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2" name="Text Box 6"/>
          <p:cNvSpPr txBox="1">
            <a:spLocks noChangeArrowheads="1"/>
          </p:cNvSpPr>
          <p:nvPr/>
        </p:nvSpPr>
        <p:spPr bwMode="auto">
          <a:xfrm>
            <a:off x="4144963" y="0"/>
            <a:ext cx="3170237"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288776" name="Rectangle 7"/>
          <p:cNvSpPr>
            <a:spLocks noGrp="1" noRot="1" noChangeAspect="1" noChangeArrowheads="1"/>
          </p:cNvSpPr>
          <p:nvPr>
            <p:ph type="sldImg"/>
          </p:nvPr>
        </p:nvSpPr>
        <p:spPr bwMode="auto">
          <a:xfrm>
            <a:off x="1257300" y="720725"/>
            <a:ext cx="4794250" cy="3594100"/>
          </a:xfrm>
          <a:prstGeom prst="rect">
            <a:avLst/>
          </a:prstGeom>
          <a:noFill/>
          <a:ln w="9360">
            <a:solidFill>
              <a:srgbClr val="000000"/>
            </a:solidFill>
            <a:miter lim="800000"/>
            <a:headEnd/>
            <a:tailEnd/>
          </a:ln>
        </p:spPr>
      </p:sp>
      <p:sp>
        <p:nvSpPr>
          <p:cNvPr id="9224" name="Rectangle 8"/>
          <p:cNvSpPr>
            <a:spLocks noGrp="1" noChangeArrowheads="1"/>
          </p:cNvSpPr>
          <p:nvPr>
            <p:ph type="body"/>
          </p:nvPr>
        </p:nvSpPr>
        <p:spPr bwMode="auto">
          <a:xfrm>
            <a:off x="974725" y="4560888"/>
            <a:ext cx="5359400" cy="4313237"/>
          </a:xfrm>
          <a:prstGeom prst="rect">
            <a:avLst/>
          </a:prstGeom>
          <a:noFill/>
          <a:ln w="9525">
            <a:noFill/>
            <a:round/>
            <a:headEnd/>
            <a:tailEnd/>
          </a:ln>
          <a:effectLst/>
        </p:spPr>
        <p:txBody>
          <a:bodyPr vert="horz" wrap="square" lIns="95400" tIns="47520" rIns="95400" bIns="47520" numCol="1" anchor="t" anchorCtr="0" compatLnSpc="1">
            <a:prstTxWarp prst="textNoShape">
              <a:avLst/>
            </a:prstTxWarp>
          </a:bodyPr>
          <a:lstStyle/>
          <a:p>
            <a:pPr lvl="0"/>
            <a:endParaRPr lang="de-DE" noProof="0"/>
          </a:p>
        </p:txBody>
      </p:sp>
      <p:sp>
        <p:nvSpPr>
          <p:cNvPr id="9225" name="Text Box 9"/>
          <p:cNvSpPr txBox="1">
            <a:spLocks noChangeArrowheads="1"/>
          </p:cNvSpPr>
          <p:nvPr/>
        </p:nvSpPr>
        <p:spPr bwMode="auto">
          <a:xfrm>
            <a:off x="0" y="9121775"/>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6" name="Rectangle 10"/>
          <p:cNvSpPr>
            <a:spLocks noGrp="1" noChangeArrowheads="1"/>
          </p:cNvSpPr>
          <p:nvPr>
            <p:ph type="sldNum"/>
          </p:nvPr>
        </p:nvSpPr>
        <p:spPr bwMode="auto">
          <a:xfrm>
            <a:off x="4144963" y="9120188"/>
            <a:ext cx="3163887" cy="473075"/>
          </a:xfrm>
          <a:prstGeom prst="rect">
            <a:avLst/>
          </a:prstGeom>
          <a:noFill/>
          <a:ln w="9525">
            <a:noFill/>
            <a:round/>
            <a:headEnd/>
            <a:tailEnd/>
          </a:ln>
          <a:effectLst/>
        </p:spPr>
        <p:txBody>
          <a:bodyPr vert="horz" wrap="square" lIns="95400" tIns="47520" rIns="95400" bIns="47520" numCol="1" anchor="b" anchorCtr="0" compatLnSpc="1">
            <a:prstTxWarp prst="textNoShape">
              <a:avLst/>
            </a:prstTxWarp>
          </a:bodyPr>
          <a:lstStyle>
            <a:lvl1pPr algn="r">
              <a:buClrTx/>
              <a:buSzPct val="100000"/>
              <a:buFontTx/>
              <a:buNone/>
              <a:tabLst>
                <a:tab pos="723900" algn="l"/>
                <a:tab pos="1447800" algn="l"/>
                <a:tab pos="2171700" algn="l"/>
                <a:tab pos="2895600" algn="l"/>
              </a:tabLst>
              <a:defRPr sz="1200">
                <a:solidFill>
                  <a:srgbClr val="000000"/>
                </a:solidFill>
                <a:latin typeface="Times New Roman" pitchFamily="16" charset="0"/>
                <a:ea typeface="+mn-ea"/>
                <a:cs typeface="Arial Unicode MS" charset="0"/>
              </a:defRPr>
            </a:lvl1pPr>
          </a:lstStyle>
          <a:p>
            <a:pPr>
              <a:defRPr/>
            </a:pPr>
            <a:fld id="{655445CD-BE69-4A95-B1A9-CC7D8B1B044C}" type="slidenum">
              <a:rPr lang="en-US"/>
              <a:pPr>
                <a:defRPr/>
              </a:pPr>
              <a:t>‹#›</a:t>
            </a:fld>
            <a:endParaRPr lang="en-US"/>
          </a:p>
        </p:txBody>
      </p:sp>
    </p:spTree>
    <p:extLst>
      <p:ext uri="{BB962C8B-B14F-4D97-AF65-F5344CB8AC3E}">
        <p14:creationId xmlns:p14="http://schemas.microsoft.com/office/powerpoint/2010/main" val="1886257051"/>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9794" name="Rectangle 10"/>
          <p:cNvSpPr>
            <a:spLocks noGrp="1" noChangeArrowheads="1"/>
          </p:cNvSpPr>
          <p:nvPr>
            <p:ph type="sldNum" sz="quarter"/>
          </p:nvPr>
        </p:nvSpPr>
        <p:spPr>
          <a:noFill/>
        </p:spPr>
        <p:txBody>
          <a:bodyPr/>
          <a:lstStyle/>
          <a:p>
            <a:fld id="{9F1E893B-7686-47E7-8BAA-792CEA63E874}" type="slidenum">
              <a:rPr lang="en-US" smtClean="0">
                <a:ea typeface="黑体" pitchFamily="49" charset="-122"/>
              </a:rPr>
              <a:pPr/>
              <a:t>1</a:t>
            </a:fld>
            <a:endParaRPr lang="en-US" dirty="0">
              <a:ea typeface="黑体" pitchFamily="49" charset="-122"/>
            </a:endParaRPr>
          </a:p>
        </p:txBody>
      </p:sp>
      <p:sp>
        <p:nvSpPr>
          <p:cNvPr id="289795"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89796"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6116256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8750486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16</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zh-CN" altLang="en-US" dirty="0"/>
              <a:t>接近</a:t>
            </a:r>
            <a:r>
              <a:rPr lang="en-US" altLang="zh-CN" dirty="0"/>
              <a:t>80%</a:t>
            </a:r>
            <a:r>
              <a:rPr lang="zh-CN" altLang="en-US" dirty="0"/>
              <a:t>的用户每周至少使用一次搜索引擎</a:t>
            </a:r>
            <a:endParaRPr lang="de-DE" dirty="0"/>
          </a:p>
        </p:txBody>
      </p:sp>
    </p:spTree>
    <p:extLst>
      <p:ext uri="{BB962C8B-B14F-4D97-AF65-F5344CB8AC3E}">
        <p14:creationId xmlns:p14="http://schemas.microsoft.com/office/powerpoint/2010/main" val="923884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0090561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18</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6392070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19</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956783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r>
              <a:rPr lang="zh-CN" altLang="en-US" dirty="0"/>
              <a:t>根据用户输入查询关键字匹配广告</a:t>
            </a:r>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27</a:t>
            </a:fld>
            <a:endParaRPr lang="en-US"/>
          </a:p>
        </p:txBody>
      </p:sp>
    </p:spTree>
    <p:extLst>
      <p:ext uri="{BB962C8B-B14F-4D97-AF65-F5344CB8AC3E}">
        <p14:creationId xmlns:p14="http://schemas.microsoft.com/office/powerpoint/2010/main" val="15421906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r>
              <a:rPr lang="zh-CN" altLang="en-US" dirty="0"/>
              <a:t>根据用户浏览内容匹配广告</a:t>
            </a:r>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28</a:t>
            </a:fld>
            <a:endParaRPr lang="en-US"/>
          </a:p>
        </p:txBody>
      </p:sp>
    </p:spTree>
    <p:extLst>
      <p:ext uri="{BB962C8B-B14F-4D97-AF65-F5344CB8AC3E}">
        <p14:creationId xmlns:p14="http://schemas.microsoft.com/office/powerpoint/2010/main" val="41288743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r>
              <a:rPr lang="zh-CN" altLang="en-US" dirty="0"/>
              <a:t>广告商：即需要做广告的商家</a:t>
            </a:r>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29</a:t>
            </a:fld>
            <a:endParaRPr lang="en-US"/>
          </a:p>
        </p:txBody>
      </p:sp>
    </p:spTree>
    <p:extLst>
      <p:ext uri="{BB962C8B-B14F-4D97-AF65-F5344CB8AC3E}">
        <p14:creationId xmlns:p14="http://schemas.microsoft.com/office/powerpoint/2010/main" val="7623662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30</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zh-CN" altLang="en-US" dirty="0"/>
              <a:t>根据竞标价格显示广告</a:t>
            </a:r>
            <a:endParaRPr lang="de-DE" dirty="0"/>
          </a:p>
        </p:txBody>
      </p:sp>
    </p:spTree>
    <p:extLst>
      <p:ext uri="{BB962C8B-B14F-4D97-AF65-F5344CB8AC3E}">
        <p14:creationId xmlns:p14="http://schemas.microsoft.com/office/powerpoint/2010/main" val="37395043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31</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785322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7339982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32</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643139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33</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640714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34</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9891342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1501895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36</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dirty="0"/>
          </a:p>
        </p:txBody>
      </p:sp>
    </p:spTree>
    <p:extLst>
      <p:ext uri="{BB962C8B-B14F-4D97-AF65-F5344CB8AC3E}">
        <p14:creationId xmlns:p14="http://schemas.microsoft.com/office/powerpoint/2010/main" val="36956010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pPr marL="0" marR="0" lvl="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zh-CN" altLang="en-US" dirty="0"/>
              <a:t>次高价拍卖：避免商家竞相出低价，反而损害搜索引擎的利益</a:t>
            </a:r>
            <a:endParaRPr lang="de-DE" altLang="zh-CN" dirty="0"/>
          </a:p>
        </p:txBody>
      </p:sp>
    </p:spTree>
    <p:extLst>
      <p:ext uri="{BB962C8B-B14F-4D97-AF65-F5344CB8AC3E}">
        <p14:creationId xmlns:p14="http://schemas.microsoft.com/office/powerpoint/2010/main" val="8935452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41</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41240246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42</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0357786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43</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dirty="0"/>
          </a:p>
        </p:txBody>
      </p:sp>
    </p:spTree>
    <p:extLst>
      <p:ext uri="{BB962C8B-B14F-4D97-AF65-F5344CB8AC3E}">
        <p14:creationId xmlns:p14="http://schemas.microsoft.com/office/powerpoint/2010/main" val="32459202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44</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zh-CN" altLang="en-US"/>
              <a:t>大部分与医疗、法律和金融有关</a:t>
            </a:r>
            <a:endParaRPr lang="de-DE"/>
          </a:p>
        </p:txBody>
      </p:sp>
    </p:spTree>
    <p:extLst>
      <p:ext uri="{BB962C8B-B14F-4D97-AF65-F5344CB8AC3E}">
        <p14:creationId xmlns:p14="http://schemas.microsoft.com/office/powerpoint/2010/main" val="2897409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4505881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6264995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46</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zh-CN" altLang="en-US" dirty="0"/>
              <a:t>基于相关图的广告投放更加精准</a:t>
            </a:r>
            <a:endParaRPr lang="de-DE" dirty="0"/>
          </a:p>
        </p:txBody>
      </p:sp>
    </p:spTree>
    <p:extLst>
      <p:ext uri="{BB962C8B-B14F-4D97-AF65-F5344CB8AC3E}">
        <p14:creationId xmlns:p14="http://schemas.microsoft.com/office/powerpoint/2010/main" val="28847825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808518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48</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41844089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50</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41564692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51</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8687343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52</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4939151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53</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6855736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54</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0819544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970622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8424008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56</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6318999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1032748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58</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725489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59</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597839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60</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8874898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61</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7802147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62</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9960030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63</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77310155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64</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1071937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509912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47469697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66</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26410706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zh-CN" altLang="en-US" dirty="0"/>
              <a:t>近年来出现的</a:t>
            </a:r>
            <a:r>
              <a:rPr lang="en-US" altLang="zh-CN" dirty="0" err="1"/>
              <a:t>simhash</a:t>
            </a:r>
            <a:r>
              <a:rPr lang="zh-CN" altLang="en-US" dirty="0"/>
              <a:t>算法效果更优，</a:t>
            </a:r>
            <a:r>
              <a:rPr lang="en-US" altLang="zh-CN" dirty="0" err="1"/>
              <a:t>ubuntu</a:t>
            </a:r>
            <a:r>
              <a:rPr lang="zh-CN" altLang="en-US" dirty="0"/>
              <a:t>软件库</a:t>
            </a:r>
            <a:r>
              <a:rPr lang="zh-CN" altLang="en-US"/>
              <a:t>提供了该算法的可</a:t>
            </a:r>
            <a:r>
              <a:rPr lang="zh-CN" altLang="en-US" dirty="0"/>
              <a:t>运行</a:t>
            </a:r>
            <a:r>
              <a:rPr lang="en-US" altLang="zh-CN" dirty="0"/>
              <a:t>binary</a:t>
            </a:r>
            <a:endParaRPr lang="de-DE" dirty="0"/>
          </a:p>
        </p:txBody>
      </p:sp>
    </p:spTree>
    <p:extLst>
      <p:ext uri="{BB962C8B-B14F-4D97-AF65-F5344CB8AC3E}">
        <p14:creationId xmlns:p14="http://schemas.microsoft.com/office/powerpoint/2010/main" val="39424602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69</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67314370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70</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424371641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71</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7465116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72</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738121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488326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E47B79-08F8-4941-9291-7E447747BBD1}" type="slidenum">
              <a:rPr lang="en-US" altLang="zh-CN"/>
              <a:pPr/>
              <a:t>9</a:t>
            </a:fld>
            <a:endParaRPr lang="en-US" altLang="zh-CN"/>
          </a:p>
        </p:txBody>
      </p:sp>
      <p:sp>
        <p:nvSpPr>
          <p:cNvPr id="185346" name="Rectangle 2"/>
          <p:cNvSpPr>
            <a:spLocks noGrp="1" noRot="1" noChangeAspect="1" noChangeArrowheads="1" noTextEdit="1"/>
          </p:cNvSpPr>
          <p:nvPr>
            <p:ph type="sldImg"/>
          </p:nvPr>
        </p:nvSpPr>
        <p:spPr>
          <a:xfrm>
            <a:off x="1258888" y="720725"/>
            <a:ext cx="4791075" cy="3594100"/>
          </a:xfrm>
          <a:ln/>
        </p:spPr>
      </p:sp>
      <p:sp>
        <p:nvSpPr>
          <p:cNvPr id="185347" name="Rectangle 3"/>
          <p:cNvSpPr>
            <a:spLocks noGrp="1" noChangeArrowheads="1"/>
          </p:cNvSpPr>
          <p:nvPr>
            <p:ph type="body" idx="1"/>
          </p:nvPr>
        </p:nvSpPr>
        <p:spPr/>
        <p:txBody>
          <a:bodyPr/>
          <a:lstStyle/>
          <a:p>
            <a:r>
              <a:rPr lang="en-US" altLang="zh-CN" dirty="0"/>
              <a:t>W: </a:t>
            </a:r>
            <a:r>
              <a:rPr lang="zh-CN" altLang="en-US" dirty="0"/>
              <a:t>权重向量</a:t>
            </a:r>
            <a:endParaRPr lang="zh-CN" altLang="zh-CN" dirty="0"/>
          </a:p>
        </p:txBody>
      </p:sp>
    </p:spTree>
    <p:extLst>
      <p:ext uri="{BB962C8B-B14F-4D97-AF65-F5344CB8AC3E}">
        <p14:creationId xmlns:p14="http://schemas.microsoft.com/office/powerpoint/2010/main" val="4033285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E47B79-08F8-4941-9291-7E447747BBD1}" type="slidenum">
              <a:rPr lang="en-US" altLang="zh-CN"/>
              <a:pPr/>
              <a:t>10</a:t>
            </a:fld>
            <a:endParaRPr lang="en-US" altLang="zh-CN"/>
          </a:p>
        </p:txBody>
      </p:sp>
      <p:sp>
        <p:nvSpPr>
          <p:cNvPr id="185346" name="Rectangle 2"/>
          <p:cNvSpPr>
            <a:spLocks noGrp="1" noRot="1" noChangeAspect="1" noChangeArrowheads="1" noTextEdit="1"/>
          </p:cNvSpPr>
          <p:nvPr>
            <p:ph type="sldImg"/>
          </p:nvPr>
        </p:nvSpPr>
        <p:spPr>
          <a:xfrm>
            <a:off x="1258888" y="720725"/>
            <a:ext cx="4791075" cy="3594100"/>
          </a:xfrm>
          <a:ln/>
        </p:spPr>
      </p:sp>
      <p:sp>
        <p:nvSpPr>
          <p:cNvPr id="1853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31635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13</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160768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rgbClr val="233337"/>
        </a:solid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i="1">
                <a:solidFill>
                  <a:srgbClr val="FFFFFF"/>
                </a:solidFill>
                <a:latin typeface="+mn-lt"/>
                <a:ea typeface="ＭＳ Ｐゴシック" charset="-128"/>
                <a:cs typeface="ＭＳ Ｐゴシック" charset="-128"/>
              </a:rPr>
              <a:t>Introduction to Information Retrieval</a:t>
            </a: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6" name="TextBox 5"/>
          <p:cNvSpPr txBox="1"/>
          <p:nvPr/>
        </p:nvSpPr>
        <p:spPr>
          <a:xfrm>
            <a:off x="2590800" y="1600200"/>
            <a:ext cx="3878263" cy="830263"/>
          </a:xfrm>
          <a:prstGeom prst="rect">
            <a:avLst/>
          </a:prstGeom>
          <a:noFill/>
        </p:spPr>
        <p:txBody>
          <a:bodyPr wrap="none">
            <a:spAutoFit/>
          </a:bodyPr>
          <a:lstStyle/>
          <a:p>
            <a:pPr algn="ctr">
              <a:defRPr/>
            </a:pPr>
            <a:r>
              <a:rPr lang="zh-CN" altLang="en-US" sz="4800" b="1" dirty="0">
                <a:solidFill>
                  <a:srgbClr val="FBFCFF"/>
                </a:solidFill>
                <a:latin typeface="黑体" pitchFamily="49" charset="-122"/>
                <a:ea typeface="黑体" pitchFamily="49" charset="-122"/>
                <a:cs typeface="Arial Unicode MS" charset="0"/>
              </a:rPr>
              <a:t>现代信息检索</a:t>
            </a:r>
            <a:endParaRPr lang="en-US" sz="4800" b="1" dirty="0">
              <a:solidFill>
                <a:srgbClr val="FBFCFF"/>
              </a:solidFill>
              <a:latin typeface="黑体" pitchFamily="49" charset="-122"/>
              <a:ea typeface="黑体" pitchFamily="49" charset="-122"/>
              <a:cs typeface="Arial Unicode MS" charset="0"/>
            </a:endParaRPr>
          </a:p>
        </p:txBody>
      </p:sp>
      <p:sp>
        <p:nvSpPr>
          <p:cNvPr id="7" name="Rectangle 10"/>
          <p:cNvSpPr>
            <a:spLocks noChangeArrowheads="1"/>
          </p:cNvSpPr>
          <p:nvPr/>
        </p:nvSpPr>
        <p:spPr bwMode="auto">
          <a:xfrm>
            <a:off x="0" y="0"/>
            <a:ext cx="9144000" cy="304800"/>
          </a:xfrm>
          <a:prstGeom prst="rect">
            <a:avLst/>
          </a:prstGeom>
          <a:solidFill>
            <a:srgbClr val="139CB7"/>
          </a:solidFill>
          <a:ln w="9525">
            <a:solidFill>
              <a:srgbClr val="406E84"/>
            </a:solidFill>
            <a:miter lim="800000"/>
            <a:headEnd/>
            <a:tailEnd/>
          </a:ln>
          <a:effectLst>
            <a:outerShdw dist="23000" dir="5400000" rotWithShape="0">
              <a:srgbClr val="808080">
                <a:alpha val="34999"/>
              </a:srgbClr>
            </a:outerShdw>
          </a:effectLst>
        </p:spPr>
        <p:txBody>
          <a:bodyPr anchor="ctr"/>
          <a:lstStyle/>
          <a:p>
            <a:pPr>
              <a:defRPr/>
            </a:pPr>
            <a:r>
              <a:rPr lang="zh-CN" altLang="en-US" sz="1400" dirty="0">
                <a:solidFill>
                  <a:srgbClr val="FFFFFF"/>
                </a:solidFill>
                <a:latin typeface="楷体" pitchFamily="49" charset="-122"/>
                <a:ea typeface="楷体" pitchFamily="49" charset="-122"/>
              </a:rPr>
              <a:t>中国科学院大学</a:t>
            </a:r>
            <a:r>
              <a:rPr lang="en-US" altLang="zh-CN" sz="1400" dirty="0">
                <a:solidFill>
                  <a:srgbClr val="FFFFFF"/>
                </a:solidFill>
                <a:latin typeface="楷体" pitchFamily="49" charset="-122"/>
                <a:ea typeface="楷体" pitchFamily="49" charset="-122"/>
              </a:rPr>
              <a:t>2019</a:t>
            </a:r>
            <a:r>
              <a:rPr lang="zh-CN" altLang="en-US" sz="1400" dirty="0">
                <a:solidFill>
                  <a:srgbClr val="FFFFFF"/>
                </a:solidFill>
                <a:latin typeface="楷体" pitchFamily="49" charset="-122"/>
                <a:ea typeface="楷体" pitchFamily="49" charset="-122"/>
              </a:rPr>
              <a:t>年秋季课程</a:t>
            </a:r>
            <a:r>
              <a:rPr lang="en-US" altLang="zh-CN" sz="1400" dirty="0">
                <a:solidFill>
                  <a:srgbClr val="FFFFFF"/>
                </a:solidFill>
                <a:latin typeface="楷体" pitchFamily="49" charset="-122"/>
                <a:ea typeface="楷体" pitchFamily="49" charset="-122"/>
              </a:rPr>
              <a:t>《</a:t>
            </a:r>
            <a:r>
              <a:rPr lang="zh-CN" altLang="en-US" sz="1400" dirty="0">
                <a:solidFill>
                  <a:srgbClr val="FFFFFF"/>
                </a:solidFill>
                <a:latin typeface="楷体" pitchFamily="49" charset="-122"/>
                <a:ea typeface="楷体" pitchFamily="49" charset="-122"/>
              </a:rPr>
              <a:t>现代信息检索</a:t>
            </a:r>
            <a:r>
              <a:rPr lang="en-US" altLang="zh-CN" sz="1400" dirty="0">
                <a:solidFill>
                  <a:srgbClr val="FFFFFF"/>
                </a:solidFill>
                <a:latin typeface="楷体" pitchFamily="49" charset="-122"/>
                <a:ea typeface="楷体" pitchFamily="49" charset="-122"/>
              </a:rPr>
              <a:t>》                                    </a:t>
            </a:r>
            <a:r>
              <a:rPr lang="zh-CN" altLang="en-US" sz="1400" dirty="0">
                <a:solidFill>
                  <a:srgbClr val="FFFFFF"/>
                </a:solidFill>
                <a:latin typeface="楷体" pitchFamily="49" charset="-122"/>
                <a:ea typeface="楷体" pitchFamily="49" charset="-122"/>
              </a:rPr>
              <a:t>更新时间：</a:t>
            </a:r>
            <a:r>
              <a:rPr lang="en-US" altLang="zh-CN" sz="1400" dirty="0">
                <a:solidFill>
                  <a:srgbClr val="FFFFFF"/>
                </a:solidFill>
                <a:latin typeface="楷体" pitchFamily="49" charset="-122"/>
                <a:ea typeface="楷体" pitchFamily="49" charset="-122"/>
              </a:rPr>
              <a:t>                                                                                                   </a:t>
            </a:r>
            <a:endParaRPr lang="zh-CN" altLang="en-US" sz="1400" dirty="0">
              <a:solidFill>
                <a:srgbClr val="FFFFFF"/>
              </a:solidFill>
              <a:latin typeface="楷体" pitchFamily="49" charset="-122"/>
              <a:ea typeface="楷体" pitchFamily="49" charset="-122"/>
            </a:endParaRPr>
          </a:p>
        </p:txBody>
      </p:sp>
      <p:sp>
        <p:nvSpPr>
          <p:cNvPr id="8" name="Rectangle 11"/>
          <p:cNvSpPr/>
          <p:nvPr/>
        </p:nvSpPr>
        <p:spPr>
          <a:xfrm>
            <a:off x="481013" y="2362200"/>
            <a:ext cx="8251825" cy="830263"/>
          </a:xfrm>
          <a:prstGeom prst="rect">
            <a:avLst/>
          </a:prstGeom>
        </p:spPr>
        <p:txBody>
          <a:bodyPr wrap="none">
            <a:spAutoFit/>
          </a:bodyPr>
          <a:lstStyle/>
          <a:p>
            <a:pPr algn="ctr">
              <a:defRPr/>
            </a:pPr>
            <a:r>
              <a:rPr lang="en-US" altLang="zh-CN" sz="4800" b="1" dirty="0">
                <a:solidFill>
                  <a:srgbClr val="139CB7"/>
                </a:solidFill>
                <a:latin typeface="Times New Roman" panose="02020603050405020304" pitchFamily="18" charset="0"/>
                <a:ea typeface="Arial Unicode MS" charset="0"/>
                <a:cs typeface="Times New Roman" panose="02020603050405020304" pitchFamily="18" charset="0"/>
              </a:rPr>
              <a:t>Modern </a:t>
            </a:r>
            <a:r>
              <a:rPr lang="en-US" sz="4800" b="1" dirty="0">
                <a:solidFill>
                  <a:srgbClr val="139CB7"/>
                </a:solidFill>
                <a:latin typeface="Times New Roman" panose="02020603050405020304" pitchFamily="18" charset="0"/>
                <a:ea typeface="Arial Unicode MS" charset="0"/>
                <a:cs typeface="Times New Roman" panose="02020603050405020304" pitchFamily="18" charset="0"/>
              </a:rPr>
              <a:t>Information Retrieval</a:t>
            </a:r>
          </a:p>
        </p:txBody>
      </p:sp>
      <p:sp>
        <p:nvSpPr>
          <p:cNvPr id="10" name="日期占位符 13"/>
          <p:cNvSpPr txBox="1">
            <a:spLocks/>
          </p:cNvSpPr>
          <p:nvPr/>
        </p:nvSpPr>
        <p:spPr>
          <a:xfrm>
            <a:off x="0" y="6553200"/>
            <a:ext cx="9144000" cy="304800"/>
          </a:xfrm>
          <a:prstGeom prst="rect">
            <a:avLst/>
          </a:prstGeom>
        </p:spPr>
        <p:txBody>
          <a:bodyPr anchor="ctr"/>
          <a:lstStyle>
            <a:lvl1pPr>
              <a:defRPr>
                <a:solidFill>
                  <a:schemeClr val="bg1"/>
                </a:solidFill>
              </a:defRPr>
            </a:lvl1pPr>
          </a:lstStyle>
          <a:p>
            <a:pPr>
              <a:defRPr/>
            </a:pPr>
            <a:r>
              <a:rPr lang="zh-CN" altLang="en-US" sz="1200" dirty="0">
                <a:latin typeface="Calibri" pitchFamily="34" charset="0"/>
              </a:rPr>
              <a:t>*改编自</a:t>
            </a:r>
            <a:r>
              <a:rPr lang="en-US" altLang="zh-CN" sz="1200" dirty="0">
                <a:latin typeface="Calibri" pitchFamily="34" charset="0"/>
              </a:rPr>
              <a:t>”An introduction to  Information retrieval”</a:t>
            </a:r>
            <a:r>
              <a:rPr lang="zh-CN" altLang="en-US" sz="1200" dirty="0">
                <a:latin typeface="Calibri" pitchFamily="34" charset="0"/>
              </a:rPr>
              <a:t>网上公开的课件，地址 </a:t>
            </a:r>
            <a:r>
              <a:rPr lang="en-US" altLang="zh-CN" sz="1200" dirty="0">
                <a:ea typeface="宋体" charset="-122"/>
              </a:rPr>
              <a:t>http://nlp.stanford.edu/IR-book/</a:t>
            </a:r>
            <a:endParaRPr lang="zh-CN" altLang="en-US" sz="1200" dirty="0">
              <a:latin typeface="Calibri" pitchFamily="34" charset="0"/>
            </a:endParaRPr>
          </a:p>
        </p:txBody>
      </p:sp>
      <p:sp>
        <p:nvSpPr>
          <p:cNvPr id="3" name="Subtitle 2"/>
          <p:cNvSpPr>
            <a:spLocks noGrp="1"/>
          </p:cNvSpPr>
          <p:nvPr>
            <p:ph type="subTitle" idx="1"/>
          </p:nvPr>
        </p:nvSpPr>
        <p:spPr>
          <a:xfrm>
            <a:off x="1371600" y="3352800"/>
            <a:ext cx="6400800" cy="1066800"/>
          </a:xfrm>
        </p:spPr>
        <p:txBody>
          <a:bodyPr/>
          <a:lstStyle>
            <a:lvl1pPr marL="0" indent="0" algn="ctr">
              <a:buNone/>
              <a:defRPr>
                <a:solidFill>
                  <a:schemeClr val="bg1"/>
                </a:solidFill>
                <a:latin typeface="+mn-ea"/>
                <a:ea typeface="+mn-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330983056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lvl1pPr>
              <a:defRPr/>
            </a:lvl1pPr>
          </a:lstStyle>
          <a:p>
            <a:pPr>
              <a:defRPr/>
            </a:pPr>
            <a:endParaRPr lang="zh-CN" altLang="en-US"/>
          </a:p>
        </p:txBody>
      </p:sp>
      <p:sp>
        <p:nvSpPr>
          <p:cNvPr id="4" name="Footer Placeholder 3"/>
          <p:cNvSpPr>
            <a:spLocks noGrp="1"/>
          </p:cNvSpPr>
          <p:nvPr>
            <p:ph type="ftr" sz="quarter" idx="11"/>
          </p:nvPr>
        </p:nvSpPr>
        <p:spPr/>
        <p:txBody>
          <a:bodyPr/>
          <a:lstStyle>
            <a:lvl1pPr>
              <a:defRPr/>
            </a:lvl1pPr>
          </a:lstStyle>
          <a:p>
            <a:pPr>
              <a:defRPr/>
            </a:pPr>
            <a:endParaRPr lang="zh-CN" altLang="en-US"/>
          </a:p>
        </p:txBody>
      </p:sp>
      <p:sp>
        <p:nvSpPr>
          <p:cNvPr id="5" name="Slide Number Placeholder 4"/>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58923610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name="1_标题幻灯片">
    <p:bg>
      <p:bgPr>
        <a:solidFill>
          <a:srgbClr val="233337"/>
        </a:solid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i="1">
                <a:solidFill>
                  <a:srgbClr val="FFFFFF"/>
                </a:solidFill>
                <a:latin typeface="+mn-lt"/>
                <a:ea typeface="ＭＳ Ｐゴシック" charset="-128"/>
                <a:cs typeface="ＭＳ Ｐゴシック" charset="-128"/>
              </a:rPr>
              <a:t>Introduction to Information Retrieval</a:t>
            </a: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6"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7" name="TextBox 6"/>
          <p:cNvSpPr txBox="1"/>
          <p:nvPr/>
        </p:nvSpPr>
        <p:spPr>
          <a:xfrm>
            <a:off x="990600" y="1981200"/>
            <a:ext cx="3262313" cy="708025"/>
          </a:xfrm>
          <a:prstGeom prst="rect">
            <a:avLst/>
          </a:prstGeom>
          <a:noFill/>
        </p:spPr>
        <p:txBody>
          <a:bodyPr wrap="none">
            <a:spAutoFit/>
          </a:bodyPr>
          <a:lstStyle/>
          <a:p>
            <a:pPr>
              <a:defRPr/>
            </a:pPr>
            <a:r>
              <a:rPr lang="zh-CN" altLang="en-US" sz="4000" dirty="0">
                <a:solidFill>
                  <a:srgbClr val="FBFCFF"/>
                </a:solidFill>
                <a:latin typeface="黑体" pitchFamily="49" charset="-122"/>
                <a:ea typeface="黑体" pitchFamily="49" charset="-122"/>
                <a:cs typeface="Arial Unicode MS" charset="0"/>
              </a:rPr>
              <a:t>现代信息检索</a:t>
            </a:r>
            <a:endParaRPr lang="en-US" sz="4000" dirty="0">
              <a:solidFill>
                <a:srgbClr val="FBFCFF"/>
              </a:solidFill>
              <a:latin typeface="黑体" pitchFamily="49" charset="-122"/>
              <a:ea typeface="黑体" pitchFamily="49" charset="-122"/>
              <a:cs typeface="Arial Unicode MS" charset="0"/>
            </a:endParaRPr>
          </a:p>
        </p:txBody>
      </p:sp>
      <p:sp>
        <p:nvSpPr>
          <p:cNvPr id="8" name="Rectangle 10"/>
          <p:cNvSpPr>
            <a:spLocks noChangeArrowheads="1"/>
          </p:cNvSpPr>
          <p:nvPr/>
        </p:nvSpPr>
        <p:spPr bwMode="auto">
          <a:xfrm>
            <a:off x="0" y="0"/>
            <a:ext cx="9144000" cy="304800"/>
          </a:xfrm>
          <a:prstGeom prst="rect">
            <a:avLst/>
          </a:prstGeom>
          <a:solidFill>
            <a:srgbClr val="139CB7"/>
          </a:solidFill>
          <a:ln w="9525">
            <a:solidFill>
              <a:srgbClr val="406E84"/>
            </a:solidFill>
            <a:miter lim="800000"/>
            <a:headEnd/>
            <a:tailEnd/>
          </a:ln>
          <a:effectLst>
            <a:outerShdw dist="23000" dir="5400000" rotWithShape="0">
              <a:srgbClr val="808080">
                <a:alpha val="34999"/>
              </a:srgbClr>
            </a:outerShdw>
          </a:effectLst>
        </p:spPr>
        <p:txBody>
          <a:bodyPr anchor="ctr"/>
          <a:lstStyle/>
          <a:p>
            <a:pPr>
              <a:defRPr/>
            </a:pPr>
            <a:r>
              <a:rPr lang="zh-CN" altLang="en-US" sz="1400" i="1" dirty="0">
                <a:solidFill>
                  <a:srgbClr val="FFFFFF"/>
                </a:solidFill>
                <a:latin typeface="Calibri" pitchFamily="34" charset="0"/>
              </a:rPr>
              <a:t>中国科学院大学</a:t>
            </a:r>
            <a:r>
              <a:rPr lang="en-US" altLang="zh-CN" sz="1400" i="1" dirty="0">
                <a:solidFill>
                  <a:srgbClr val="FFFFFF"/>
                </a:solidFill>
                <a:latin typeface="Calibri" pitchFamily="34" charset="0"/>
              </a:rPr>
              <a:t>2013</a:t>
            </a:r>
            <a:r>
              <a:rPr lang="zh-CN" altLang="en-US" sz="1400" i="1" dirty="0">
                <a:solidFill>
                  <a:srgbClr val="FFFFFF"/>
                </a:solidFill>
                <a:latin typeface="Calibri" pitchFamily="34" charset="0"/>
              </a:rPr>
              <a:t>年秋季课程</a:t>
            </a:r>
            <a:r>
              <a:rPr lang="en-US" altLang="zh-CN" sz="1400" i="1" dirty="0">
                <a:solidFill>
                  <a:srgbClr val="FFFFFF"/>
                </a:solidFill>
                <a:latin typeface="Calibri" pitchFamily="34" charset="0"/>
              </a:rPr>
              <a:t>《</a:t>
            </a:r>
            <a:r>
              <a:rPr lang="zh-CN" altLang="en-US" sz="1400" i="1" dirty="0">
                <a:solidFill>
                  <a:srgbClr val="FFFFFF"/>
                </a:solidFill>
                <a:latin typeface="Calibri" pitchFamily="34" charset="0"/>
              </a:rPr>
              <a:t>现代信息检索</a:t>
            </a:r>
            <a:r>
              <a:rPr lang="en-US" altLang="zh-CN" sz="1400" i="1" dirty="0">
                <a:solidFill>
                  <a:srgbClr val="FFFFFF"/>
                </a:solidFill>
                <a:latin typeface="Calibri" pitchFamily="34" charset="0"/>
              </a:rPr>
              <a:t>》                                                                                                    </a:t>
            </a:r>
            <a:r>
              <a:rPr lang="zh-CN" altLang="en-US" sz="1400" i="1" dirty="0">
                <a:solidFill>
                  <a:srgbClr val="FFFFFF"/>
                </a:solidFill>
                <a:latin typeface="Calibri" pitchFamily="34" charset="0"/>
              </a:rPr>
              <a:t>主讲人：王斌</a:t>
            </a:r>
          </a:p>
        </p:txBody>
      </p:sp>
      <p:sp>
        <p:nvSpPr>
          <p:cNvPr id="9" name="Rectangle 11"/>
          <p:cNvSpPr/>
          <p:nvPr/>
        </p:nvSpPr>
        <p:spPr>
          <a:xfrm>
            <a:off x="914400" y="2819400"/>
            <a:ext cx="8251825" cy="830263"/>
          </a:xfrm>
          <a:prstGeom prst="rect">
            <a:avLst/>
          </a:prstGeom>
        </p:spPr>
        <p:txBody>
          <a:bodyPr wrap="none">
            <a:spAutoFit/>
          </a:bodyPr>
          <a:lstStyle/>
          <a:p>
            <a:pPr>
              <a:defRPr/>
            </a:pPr>
            <a:r>
              <a:rPr lang="en-US" altLang="zh-CN" sz="4800" b="1" dirty="0">
                <a:solidFill>
                  <a:srgbClr val="139CB7"/>
                </a:solidFill>
                <a:ea typeface="Arial Unicode MS" charset="0"/>
                <a:cs typeface="Times New Roman" pitchFamily="18" charset="0"/>
              </a:rPr>
              <a:t>Modern </a:t>
            </a:r>
            <a:r>
              <a:rPr lang="en-US" sz="4800" b="1" dirty="0">
                <a:solidFill>
                  <a:srgbClr val="139CB7"/>
                </a:solidFill>
                <a:ea typeface="Arial Unicode MS" charset="0"/>
                <a:cs typeface="Times New Roman" pitchFamily="18" charset="0"/>
              </a:rPr>
              <a:t>Information Retrieval</a:t>
            </a:r>
          </a:p>
        </p:txBody>
      </p:sp>
      <p:sp>
        <p:nvSpPr>
          <p:cNvPr id="3" name="Subtitle 2"/>
          <p:cNvSpPr>
            <a:spLocks noGrp="1"/>
          </p:cNvSpPr>
          <p:nvPr>
            <p:ph type="subTitle" idx="1"/>
          </p:nvPr>
        </p:nvSpPr>
        <p:spPr>
          <a:xfrm>
            <a:off x="1371600" y="3886200"/>
            <a:ext cx="6400800" cy="2362200"/>
          </a:xfrm>
        </p:spPr>
        <p:txBody>
          <a:bodyPr/>
          <a:lstStyle>
            <a:lvl1pPr marL="0" indent="0" algn="ctr">
              <a:buNone/>
              <a:defRPr>
                <a:solidFill>
                  <a:srgbClr val="43708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10" name="Date Placeholder 3"/>
          <p:cNvSpPr>
            <a:spLocks noGrp="1"/>
          </p:cNvSpPr>
          <p:nvPr>
            <p:ph type="dt" sz="half" idx="10"/>
          </p:nvPr>
        </p:nvSpPr>
        <p:spPr/>
        <p:txBody>
          <a:bodyPr/>
          <a:lstStyle>
            <a:lvl1pPr>
              <a:defRPr>
                <a:solidFill>
                  <a:srgbClr val="437085"/>
                </a:solidFill>
              </a:defRPr>
            </a:lvl1pPr>
          </a:lstStyle>
          <a:p>
            <a:pPr>
              <a:defRPr/>
            </a:pPr>
            <a:endParaRPr lang="en-US" altLang="zh-CN" dirty="0"/>
          </a:p>
        </p:txBody>
      </p:sp>
      <p:sp>
        <p:nvSpPr>
          <p:cNvPr id="11" name="Footer Placeholder 4"/>
          <p:cNvSpPr>
            <a:spLocks noGrp="1"/>
          </p:cNvSpPr>
          <p:nvPr>
            <p:ph type="ftr" sz="quarter" idx="11"/>
          </p:nvPr>
        </p:nvSpPr>
        <p:spPr/>
        <p:txBody>
          <a:bodyPr/>
          <a:lstStyle>
            <a:lvl1pPr>
              <a:defRPr>
                <a:solidFill>
                  <a:srgbClr val="437085"/>
                </a:solidFill>
              </a:defRPr>
            </a:lvl1pPr>
          </a:lstStyle>
          <a:p>
            <a:pPr>
              <a:defRPr/>
            </a:pPr>
            <a:r>
              <a:rPr lang="en-US" altLang="zh-CN"/>
              <a:t>中科院研究生院2012年度秋季课程</a:t>
            </a:r>
            <a:endParaRPr lang="en-US" altLang="zh-CN" dirty="0"/>
          </a:p>
        </p:txBody>
      </p:sp>
      <p:sp>
        <p:nvSpPr>
          <p:cNvPr id="12" name="Slide Number Placeholder 5"/>
          <p:cNvSpPr>
            <a:spLocks noGrp="1"/>
          </p:cNvSpPr>
          <p:nvPr>
            <p:ph type="sldNum" sz="quarter" idx="12"/>
          </p:nvPr>
        </p:nvSpPr>
        <p:spPr/>
        <p:txBody>
          <a:bodyPr/>
          <a:lstStyle>
            <a:lvl1pPr>
              <a:defRPr>
                <a:solidFill>
                  <a:srgbClr val="437085"/>
                </a:solidFill>
              </a:defRPr>
            </a:lvl1pPr>
          </a:lstStyle>
          <a:p>
            <a:pPr>
              <a:defRPr/>
            </a:pPr>
            <a:fld id="{F1FB7D08-67DA-430D-B31F-1498AA061A61}" type="slidenum">
              <a:rPr lang="en-US" smtClean="0"/>
              <a:pPr>
                <a:defRPr/>
              </a:pPr>
              <a:t>‹#›</a:t>
            </a:fld>
            <a:endParaRPr lang="en-US" dirty="0"/>
          </a:p>
        </p:txBody>
      </p:sp>
    </p:spTree>
    <p:extLst>
      <p:ext uri="{BB962C8B-B14F-4D97-AF65-F5344CB8AC3E}">
        <p14:creationId xmlns:p14="http://schemas.microsoft.com/office/powerpoint/2010/main" val="17343223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2530937208"/>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提纲">
    <p:spTree>
      <p:nvGrpSpPr>
        <p:cNvPr id="1" name=""/>
        <p:cNvGrpSpPr/>
        <p:nvPr/>
      </p:nvGrpSpPr>
      <p:grpSpPr>
        <a:xfrm>
          <a:off x="0" y="0"/>
          <a:ext cx="0" cy="0"/>
          <a:chOff x="0" y="0"/>
          <a:chExt cx="0" cy="0"/>
        </a:xfrm>
      </p:grpSpPr>
      <p:sp>
        <p:nvSpPr>
          <p:cNvPr id="4" name="TextBox 3"/>
          <p:cNvSpPr txBox="1"/>
          <p:nvPr/>
        </p:nvSpPr>
        <p:spPr>
          <a:xfrm>
            <a:off x="468313" y="1773238"/>
            <a:ext cx="8207375" cy="4154487"/>
          </a:xfrm>
          <a:prstGeom prst="rect">
            <a:avLst/>
          </a:prstGeom>
          <a:noFill/>
        </p:spPr>
        <p:txBody>
          <a:bodyPr>
            <a:spAutoFit/>
          </a:bodyPr>
          <a:lstStyle/>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zh-CN" altLang="en-US" dirty="0">
              <a:ea typeface="宋体" charset="-122"/>
            </a:endParaRPr>
          </a:p>
        </p:txBody>
      </p:sp>
      <p:sp>
        <p:nvSpPr>
          <p:cNvPr id="5" name="TextBox 4"/>
          <p:cNvSpPr txBox="1"/>
          <p:nvPr/>
        </p:nvSpPr>
        <p:spPr>
          <a:xfrm>
            <a:off x="481013" y="1773238"/>
            <a:ext cx="8208962" cy="830262"/>
          </a:xfrm>
          <a:prstGeom prst="rect">
            <a:avLst/>
          </a:prstGeom>
          <a:noFill/>
        </p:spPr>
        <p:txBody>
          <a:bodyPr>
            <a:spAutoFit/>
          </a:bodyPr>
          <a:lstStyle/>
          <a:p>
            <a:pPr marL="457200" indent="-457200">
              <a:buFont typeface="+mj-ea"/>
              <a:buAutoNum type="circleNumDbPlain"/>
              <a:defRPr/>
            </a:pPr>
            <a:endParaRPr lang="en-US" altLang="zh-CN" dirty="0">
              <a:ea typeface="宋体" charset="-122"/>
            </a:endParaRPr>
          </a:p>
          <a:p>
            <a:pPr marL="457200" indent="-457200">
              <a:buFont typeface="+mj-ea"/>
              <a:buAutoNum type="circleNumDbPlain"/>
              <a:defRPr/>
            </a:pPr>
            <a:endParaRPr lang="zh-CN" altLang="en-US" dirty="0">
              <a:ea typeface="宋体" charset="-122"/>
            </a:endParaRPr>
          </a:p>
        </p:txBody>
      </p:sp>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11" name="文本占位符 10"/>
          <p:cNvSpPr>
            <a:spLocks noGrp="1"/>
          </p:cNvSpPr>
          <p:nvPr>
            <p:ph type="body" sz="quarter" idx="13"/>
          </p:nvPr>
        </p:nvSpPr>
        <p:spPr>
          <a:xfrm>
            <a:off x="467544" y="1916832"/>
            <a:ext cx="8208912" cy="4320480"/>
          </a:xfrm>
        </p:spPr>
        <p:txBody>
          <a:bodyPr/>
          <a:lstStyle>
            <a:lvl1pPr marL="514350" indent="-514350">
              <a:lnSpc>
                <a:spcPct val="150000"/>
              </a:lnSpc>
              <a:buFont typeface="+mj-ea"/>
              <a:buAutoNum type="circleNumDbPlain"/>
              <a:defRPr b="1" baseline="0">
                <a:solidFill>
                  <a:schemeClr val="accent5">
                    <a:lumMod val="75000"/>
                  </a:schemeClr>
                </a:solidFill>
                <a:latin typeface="Times New Roman" pitchFamily="18" charset="0"/>
                <a:ea typeface="+mn-ea"/>
              </a:defRPr>
            </a:lvl1pPr>
            <a:lvl2pPr marL="914400" indent="-457200">
              <a:buFont typeface="+mj-lt"/>
              <a:buAutoNum type="alphaLcParenR"/>
              <a:defRPr baseline="0">
                <a:solidFill>
                  <a:schemeClr val="accent5">
                    <a:lumMod val="75000"/>
                  </a:schemeClr>
                </a:solidFill>
                <a:latin typeface="Times New Roman" pitchFamily="18" charset="0"/>
                <a:ea typeface="+mn-ea"/>
              </a:defRPr>
            </a:lvl2pPr>
          </a:lstStyle>
          <a:p>
            <a:pPr lvl="0"/>
            <a:r>
              <a:rPr lang="zh-CN" altLang="en-US"/>
              <a:t>单击此处编辑母版文本样式</a:t>
            </a:r>
          </a:p>
          <a:p>
            <a:pPr lvl="1"/>
            <a:r>
              <a:rPr lang="zh-CN" altLang="en-US"/>
              <a:t>第二级</a:t>
            </a:r>
          </a:p>
        </p:txBody>
      </p:sp>
      <p:sp>
        <p:nvSpPr>
          <p:cNvPr id="6" name="Date Placeholder 3"/>
          <p:cNvSpPr>
            <a:spLocks noGrp="1"/>
          </p:cNvSpPr>
          <p:nvPr>
            <p:ph type="dt" sz="half" idx="14"/>
          </p:nvPr>
        </p:nvSpPr>
        <p:spPr/>
        <p:txBody>
          <a:bodyPr/>
          <a:lstStyle>
            <a:lvl1pPr>
              <a:defRPr/>
            </a:lvl1pPr>
          </a:lstStyle>
          <a:p>
            <a:pPr>
              <a:defRPr/>
            </a:pPr>
            <a:endParaRPr lang="en-US" altLang="zh-CN"/>
          </a:p>
        </p:txBody>
      </p:sp>
      <p:sp>
        <p:nvSpPr>
          <p:cNvPr id="7" name="Footer Placeholder 4"/>
          <p:cNvSpPr>
            <a:spLocks noGrp="1"/>
          </p:cNvSpPr>
          <p:nvPr>
            <p:ph type="ftr" sz="quarter" idx="15"/>
          </p:nvPr>
        </p:nvSpPr>
        <p:spPr/>
        <p:txBody>
          <a:bodyPr/>
          <a:lstStyle>
            <a:lvl1pPr>
              <a:defRPr/>
            </a:lvl1pPr>
          </a:lstStyle>
          <a:p>
            <a:pPr>
              <a:defRPr/>
            </a:pPr>
            <a:r>
              <a:rPr lang="en-US" altLang="zh-CN"/>
              <a:t>中科院研究生院2012年度秋季课程</a:t>
            </a:r>
            <a:endParaRPr lang="en-US" altLang="zh-CN" dirty="0"/>
          </a:p>
        </p:txBody>
      </p:sp>
      <p:sp>
        <p:nvSpPr>
          <p:cNvPr id="8" name="Slide Number Placeholder 5"/>
          <p:cNvSpPr>
            <a:spLocks noGrp="1"/>
          </p:cNvSpPr>
          <p:nvPr>
            <p:ph type="sldNum" sz="quarter" idx="16"/>
          </p:nvPr>
        </p:nvSpPr>
        <p:spPr/>
        <p:txBody>
          <a:bodyPr/>
          <a:lstStyle>
            <a:lvl1pPr>
              <a:defRPr/>
            </a:lvl1pPr>
          </a:lstStyle>
          <a:p>
            <a:pPr>
              <a:defRPr/>
            </a:pPr>
            <a:fld id="{F1FB7D08-67DA-430D-B31F-1498AA061A61}" type="slidenum">
              <a:rPr lang="en-US" smtClean="0"/>
              <a:pPr>
                <a:defRPr/>
              </a:pPr>
              <a:t>‹#›</a:t>
            </a:fld>
            <a:endParaRPr lang="en-US"/>
          </a:p>
        </p:txBody>
      </p:sp>
    </p:spTree>
    <p:extLst>
      <p:ext uri="{BB962C8B-B14F-4D97-AF65-F5344CB8AC3E}">
        <p14:creationId xmlns:p14="http://schemas.microsoft.com/office/powerpoint/2010/main" val="372543726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r>
              <a:rPr lang="en-US" altLang="zh-CN"/>
              <a:t>中科院研究生院2012年度秋季课程</a:t>
            </a:r>
            <a:endParaRPr lang="en-US" altLang="zh-CN" dirty="0"/>
          </a:p>
        </p:txBody>
      </p:sp>
      <p:sp>
        <p:nvSpPr>
          <p:cNvPr id="5" name="Slide Number Placeholder 5"/>
          <p:cNvSpPr>
            <a:spLocks noGrp="1"/>
          </p:cNvSpPr>
          <p:nvPr>
            <p:ph type="sldNum" sz="quarter" idx="12"/>
          </p:nvPr>
        </p:nvSpPr>
        <p:spPr/>
        <p:txBody>
          <a:bodyPr/>
          <a:lstStyle>
            <a:lvl1pPr>
              <a:defRPr/>
            </a:lvl1pPr>
          </a:lstStyle>
          <a:p>
            <a:pPr>
              <a:defRPr/>
            </a:pPr>
            <a:fld id="{F1FB7D08-67DA-430D-B31F-1498AA061A61}" type="slidenum">
              <a:rPr lang="en-US" smtClean="0"/>
              <a:pPr>
                <a:defRPr/>
              </a:pPr>
              <a:t>‹#›</a:t>
            </a:fld>
            <a:endParaRPr lang="en-US"/>
          </a:p>
        </p:txBody>
      </p:sp>
    </p:spTree>
    <p:extLst>
      <p:ext uri="{BB962C8B-B14F-4D97-AF65-F5344CB8AC3E}">
        <p14:creationId xmlns:p14="http://schemas.microsoft.com/office/powerpoint/2010/main" val="61964188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endParaRPr lang="en-US" sz="1600" i="1" dirty="0">
              <a:solidFill>
                <a:srgbClr val="FFFFFF"/>
              </a:solidFill>
              <a:latin typeface="+mn-lt"/>
              <a:ea typeface="ＭＳ Ｐゴシック" charset="-128"/>
              <a:cs typeface="ＭＳ Ｐゴシック" charset="-128"/>
            </a:endParaRP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6"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cxnSp>
        <p:nvCxnSpPr>
          <p:cNvPr id="7"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8" name="Rectangle 6"/>
          <p:cNvSpPr>
            <a:spLocks noChangeArrowheads="1"/>
          </p:cNvSpPr>
          <p:nvPr/>
        </p:nvSpPr>
        <p:spPr bwMode="auto">
          <a:xfrm>
            <a:off x="3175"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楷体" pitchFamily="49" charset="-122"/>
                <a:ea typeface="楷体" pitchFamily="49" charset="-122"/>
                <a:cs typeface="ＭＳ Ｐゴシック" charset="-128"/>
              </a:rPr>
              <a:t>现代信息检索</a:t>
            </a:r>
            <a:endParaRPr lang="en-US" sz="1600" dirty="0">
              <a:solidFill>
                <a:srgbClr val="FFFFFF"/>
              </a:solidFill>
              <a:latin typeface="楷体" pitchFamily="49" charset="-122"/>
              <a:ea typeface="楷体" pitchFamily="49" charset="-122"/>
              <a:cs typeface="ＭＳ Ｐゴシック" charset="-128"/>
            </a:endParaRPr>
          </a:p>
        </p:txBody>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457200" y="1600200"/>
            <a:ext cx="8229600" cy="4953000"/>
          </a:xfrm>
        </p:spPr>
        <p:txBody>
          <a:bodyPr/>
          <a:lstStyle>
            <a:lvl1pPr>
              <a:defRPr baseline="0">
                <a:latin typeface="Times New Roman" pitchFamily="18"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9" name="Date Placeholder 3"/>
          <p:cNvSpPr>
            <a:spLocks noGrp="1"/>
          </p:cNvSpPr>
          <p:nvPr>
            <p:ph type="dt" sz="half" idx="10"/>
          </p:nvPr>
        </p:nvSpPr>
        <p:spPr/>
        <p:txBody>
          <a:bodyPr/>
          <a:lstStyle>
            <a:lvl1pPr>
              <a:defRPr/>
            </a:lvl1pPr>
          </a:lstStyle>
          <a:p>
            <a:pPr>
              <a:defRPr/>
            </a:pPr>
            <a:endParaRPr lang="zh-CN" altLang="en-US"/>
          </a:p>
        </p:txBody>
      </p:sp>
      <p:sp>
        <p:nvSpPr>
          <p:cNvPr id="10" name="Footer Placeholder 4"/>
          <p:cNvSpPr>
            <a:spLocks noGrp="1"/>
          </p:cNvSpPr>
          <p:nvPr>
            <p:ph type="ftr" sz="quarter" idx="11"/>
          </p:nvPr>
        </p:nvSpPr>
        <p:spPr/>
        <p:txBody>
          <a:bodyPr/>
          <a:lstStyle>
            <a:lvl1pPr>
              <a:defRPr/>
            </a:lvl1pPr>
          </a:lstStyle>
          <a:p>
            <a:pPr>
              <a:defRPr/>
            </a:pPr>
            <a:endParaRPr lang="zh-CN" altLang="en-US"/>
          </a:p>
        </p:txBody>
      </p:sp>
      <p:sp>
        <p:nvSpPr>
          <p:cNvPr id="11"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83617122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5"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楷体" pitchFamily="49" charset="-122"/>
                <a:ea typeface="楷体" pitchFamily="49" charset="-122"/>
                <a:cs typeface="ＭＳ Ｐゴシック" charset="-128"/>
              </a:rPr>
              <a:t>现代信息检索</a:t>
            </a:r>
            <a:endParaRPr lang="en-US" sz="1600" dirty="0">
              <a:solidFill>
                <a:srgbClr val="FFFFFF"/>
              </a:solidFill>
              <a:latin typeface="楷体" pitchFamily="49" charset="-122"/>
              <a:ea typeface="楷体" pitchFamily="49" charset="-122"/>
              <a:cs typeface="ＭＳ Ｐゴシック" charset="-128"/>
            </a:endParaRPr>
          </a:p>
        </p:txBody>
      </p:sp>
      <p:sp>
        <p:nvSpPr>
          <p:cNvPr id="6"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7"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cxnSp>
        <p:nvCxnSpPr>
          <p:cNvPr id="8"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9" name="Date Placeholder 4"/>
          <p:cNvSpPr>
            <a:spLocks noGrp="1"/>
          </p:cNvSpPr>
          <p:nvPr>
            <p:ph type="dt" sz="half" idx="10"/>
          </p:nvPr>
        </p:nvSpPr>
        <p:spPr/>
        <p:txBody>
          <a:bodyPr/>
          <a:lstStyle>
            <a:lvl1pPr>
              <a:defRPr/>
            </a:lvl1pPr>
          </a:lstStyle>
          <a:p>
            <a:pPr>
              <a:defRPr/>
            </a:pPr>
            <a:endParaRPr lang="zh-CN" altLang="en-US"/>
          </a:p>
        </p:txBody>
      </p:sp>
      <p:sp>
        <p:nvSpPr>
          <p:cNvPr id="10" name="Footer Placeholder 5"/>
          <p:cNvSpPr>
            <a:spLocks noGrp="1"/>
          </p:cNvSpPr>
          <p:nvPr>
            <p:ph type="ftr" sz="quarter" idx="11"/>
          </p:nvPr>
        </p:nvSpPr>
        <p:spPr/>
        <p:txBody>
          <a:bodyPr/>
          <a:lstStyle>
            <a:lvl1pPr>
              <a:defRPr/>
            </a:lvl1pPr>
          </a:lstStyle>
          <a:p>
            <a:pPr>
              <a:defRPr/>
            </a:pPr>
            <a:endParaRPr lang="zh-CN" altLang="en-US"/>
          </a:p>
        </p:txBody>
      </p:sp>
      <p:sp>
        <p:nvSpPr>
          <p:cNvPr id="11" name="Slide Number Placeholder 6"/>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157124737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楷体" pitchFamily="49" charset="-122"/>
                <a:ea typeface="楷体" pitchFamily="49" charset="-122"/>
                <a:cs typeface="ＭＳ Ｐゴシック" charset="-128"/>
              </a:rPr>
              <a:t>现代信息检索</a:t>
            </a:r>
            <a:endParaRPr lang="en-US" sz="160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cxnSp>
        <p:nvCxnSpPr>
          <p:cNvPr id="10"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Date Placeholder 6"/>
          <p:cNvSpPr>
            <a:spLocks noGrp="1"/>
          </p:cNvSpPr>
          <p:nvPr>
            <p:ph type="dt" sz="half" idx="10"/>
          </p:nvPr>
        </p:nvSpPr>
        <p:spPr/>
        <p:txBody>
          <a:bodyPr/>
          <a:lstStyle>
            <a:lvl1pPr>
              <a:defRPr/>
            </a:lvl1pPr>
          </a:lstStyle>
          <a:p>
            <a:pPr>
              <a:defRPr/>
            </a:pPr>
            <a:endParaRPr lang="zh-CN" altLang="en-US"/>
          </a:p>
        </p:txBody>
      </p:sp>
      <p:sp>
        <p:nvSpPr>
          <p:cNvPr id="12" name="Footer Placeholder 7"/>
          <p:cNvSpPr>
            <a:spLocks noGrp="1"/>
          </p:cNvSpPr>
          <p:nvPr>
            <p:ph type="ftr" sz="quarter" idx="11"/>
          </p:nvPr>
        </p:nvSpPr>
        <p:spPr/>
        <p:txBody>
          <a:bodyPr/>
          <a:lstStyle>
            <a:lvl1pPr>
              <a:defRPr/>
            </a:lvl1pPr>
          </a:lstStyle>
          <a:p>
            <a:pPr>
              <a:defRPr/>
            </a:pPr>
            <a:endParaRPr lang="zh-CN" altLang="en-US"/>
          </a:p>
        </p:txBody>
      </p:sp>
      <p:sp>
        <p:nvSpPr>
          <p:cNvPr id="13" name="Slide Number Placeholder 8"/>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280489499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cxnSp>
        <p:nvCxnSpPr>
          <p:cNvPr id="4"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3"/>
          <p:cNvSpPr>
            <a:spLocks noGrp="1"/>
          </p:cNvSpPr>
          <p:nvPr>
            <p:ph type="dt" sz="half" idx="10"/>
          </p:nvPr>
        </p:nvSpPr>
        <p:spPr/>
        <p:txBody>
          <a:bodyPr/>
          <a:lstStyle>
            <a:lvl1pPr>
              <a:defRPr/>
            </a:lvl1pPr>
          </a:lstStyle>
          <a:p>
            <a:pPr>
              <a:defRPr/>
            </a:pPr>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3526586997"/>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307535729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zh-CN" altLang="en-US"/>
              <a:t>单击此处编辑母版标题样式</a:t>
            </a:r>
            <a:endParaRPr lang="en-US" dirty="0"/>
          </a:p>
        </p:txBody>
      </p:sp>
      <p:sp>
        <p:nvSpPr>
          <p:cNvPr id="3" name="Chart Placeholder 2"/>
          <p:cNvSpPr>
            <a:spLocks noGrp="1"/>
          </p:cNvSpPr>
          <p:nvPr>
            <p:ph type="chart" idx="1"/>
          </p:nvPr>
        </p:nvSpPr>
        <p:spPr>
          <a:xfrm>
            <a:off x="685800" y="1752600"/>
            <a:ext cx="7772400" cy="4876800"/>
          </a:xfrm>
        </p:spPr>
        <p:txBody>
          <a:bodyPr/>
          <a:lstStyle/>
          <a:p>
            <a:pPr lvl="0"/>
            <a:r>
              <a:rPr lang="zh-CN" altLang="en-US" noProof="0"/>
              <a:t>单击图标添加图表</a:t>
            </a:r>
            <a:endParaRPr lang="en-US" noProof="0" dirty="0"/>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129520113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ltLang="zh-CN"/>
          </a:p>
        </p:txBody>
      </p:sp>
      <p:sp>
        <p:nvSpPr>
          <p:cNvPr id="1027" name="Text Placeholder 2"/>
          <p:cNvSpPr>
            <a:spLocks noGrp="1"/>
          </p:cNvSpPr>
          <p:nvPr>
            <p:ph type="body" idx="1"/>
          </p:nvPr>
        </p:nvSpPr>
        <p:spPr bwMode="auto">
          <a:xfrm>
            <a:off x="457200" y="16002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Date Placeholder 3"/>
          <p:cNvSpPr>
            <a:spLocks noGrp="1"/>
          </p:cNvSpPr>
          <p:nvPr>
            <p:ph type="dt" sz="half" idx="2"/>
          </p:nvPr>
        </p:nvSpPr>
        <p:spPr>
          <a:xfrm>
            <a:off x="457200" y="6477000"/>
            <a:ext cx="2133600" cy="24447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ea typeface="宋体" pitchFamily="2" charset="-122"/>
              </a:defRPr>
            </a:lvl1pPr>
          </a:lstStyle>
          <a:p>
            <a:pPr>
              <a:defRPr/>
            </a:pPr>
            <a:endParaRPr lang="en-US" altLang="zh-CN" dirty="0"/>
          </a:p>
        </p:txBody>
      </p:sp>
      <p:sp>
        <p:nvSpPr>
          <p:cNvPr id="5" name="Footer Placeholder 4"/>
          <p:cNvSpPr>
            <a:spLocks noGrp="1"/>
          </p:cNvSpPr>
          <p:nvPr>
            <p:ph type="ftr" sz="quarter" idx="3"/>
          </p:nvPr>
        </p:nvSpPr>
        <p:spPr>
          <a:xfrm>
            <a:off x="3124200" y="6477000"/>
            <a:ext cx="2895600" cy="24447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ea typeface="宋体" pitchFamily="2" charset="-122"/>
              </a:defRPr>
            </a:lvl1pPr>
          </a:lstStyle>
          <a:p>
            <a:pPr>
              <a:defRPr/>
            </a:pPr>
            <a:r>
              <a:rPr lang="en-US" altLang="zh-CN"/>
              <a:t>中科院研究生院2012年度秋季课程</a:t>
            </a:r>
            <a:endParaRPr lang="en-US" altLang="zh-CN" dirty="0"/>
          </a:p>
        </p:txBody>
      </p:sp>
      <p:sp>
        <p:nvSpPr>
          <p:cNvPr id="6" name="Slide Number Placeholder 5"/>
          <p:cNvSpPr>
            <a:spLocks noGrp="1"/>
          </p:cNvSpPr>
          <p:nvPr>
            <p:ph type="sldNum" sz="quarter" idx="4"/>
          </p:nvPr>
        </p:nvSpPr>
        <p:spPr>
          <a:xfrm>
            <a:off x="6553200" y="6477000"/>
            <a:ext cx="2133600" cy="24447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ea typeface="宋体" pitchFamily="2" charset="-122"/>
              </a:defRPr>
            </a:lvl1pPr>
          </a:lstStyle>
          <a:p>
            <a:pPr>
              <a:defRPr/>
            </a:pPr>
            <a:fld id="{F1FB7D08-67DA-430D-B31F-1498AA061A61}" type="slidenum">
              <a:rPr lang="en-US" smtClean="0"/>
              <a:pPr>
                <a:defRPr/>
              </a:pPr>
              <a:t>‹#›</a:t>
            </a:fld>
            <a:endParaRPr lang="en-US" dirty="0"/>
          </a:p>
        </p:txBody>
      </p:sp>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楷体" pitchFamily="49" charset="-122"/>
                <a:ea typeface="楷体" pitchFamily="49" charset="-122"/>
                <a:cs typeface="ＭＳ Ｐゴシック" charset="-128"/>
              </a:rPr>
              <a:t>现代信息检索</a:t>
            </a:r>
            <a:endParaRPr lang="en-US" sz="160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a:solidFill>
                  <a:srgbClr val="FFFFFF"/>
                </a:solidFill>
                <a:latin typeface="+mn-lt"/>
                <a:ea typeface="ＭＳ Ｐゴシック" charset="-128"/>
                <a:cs typeface="ＭＳ Ｐゴシック"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Tree>
    <p:extLst>
      <p:ext uri="{BB962C8B-B14F-4D97-AF65-F5344CB8AC3E}">
        <p14:creationId xmlns:p14="http://schemas.microsoft.com/office/powerpoint/2010/main" val="65378014"/>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Lst>
  <p:hf hdr="0" ftr="0" dt="0"/>
  <p:txStyles>
    <p:titleStyle>
      <a:lvl1pPr algn="l" defTabSz="457200" rtl="0" eaLnBrk="1" fontAlgn="base" hangingPunct="1">
        <a:spcBef>
          <a:spcPct val="0"/>
        </a:spcBef>
        <a:spcAft>
          <a:spcPct val="0"/>
        </a:spcAft>
        <a:defRPr sz="4000" kern="1200">
          <a:solidFill>
            <a:schemeClr val="tx1"/>
          </a:solidFill>
          <a:latin typeface="Times New Roman" pitchFamily="18" charset="0"/>
          <a:ea typeface="黑体" pitchFamily="49" charset="-122"/>
          <a:cs typeface="黑体" pitchFamily="49" charset="-122"/>
        </a:defRPr>
      </a:lvl1pPr>
      <a:lvl2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2pPr>
      <a:lvl3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3pPr>
      <a:lvl4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4pPr>
      <a:lvl5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5pPr>
      <a:lvl6pPr marL="4572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6pPr>
      <a:lvl7pPr marL="9144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7pPr>
      <a:lvl8pPr marL="13716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8pPr>
      <a:lvl9pPr marL="18288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9pPr>
    </p:titleStyle>
    <p:bodyStyle>
      <a:lvl1pPr marL="342900" indent="-342900" algn="l" defTabSz="457200" rtl="0" eaLnBrk="1" fontAlgn="base" hangingPunct="1">
        <a:spcBef>
          <a:spcPct val="20000"/>
        </a:spcBef>
        <a:spcAft>
          <a:spcPct val="0"/>
        </a:spcAft>
        <a:buClr>
          <a:srgbClr val="437085"/>
        </a:buClr>
        <a:buFont typeface="Wingdings" pitchFamily="2" charset="2"/>
        <a:buChar char="§"/>
        <a:defRPr sz="2800" kern="1200">
          <a:solidFill>
            <a:schemeClr val="tx1"/>
          </a:solidFill>
          <a:latin typeface="Times New Roman" pitchFamily="18" charset="0"/>
          <a:ea typeface="+mn-ea"/>
          <a:cs typeface="ＭＳ Ｐゴシック" pitchFamily="-65" charset="-128"/>
        </a:defRPr>
      </a:lvl1pPr>
      <a:lvl2pPr marL="742950" indent="-285750" algn="l" defTabSz="457200" rtl="0" eaLnBrk="1" fontAlgn="base" hangingPunct="1">
        <a:spcBef>
          <a:spcPct val="20000"/>
        </a:spcBef>
        <a:spcAft>
          <a:spcPct val="0"/>
        </a:spcAft>
        <a:buClr>
          <a:srgbClr val="357E69"/>
        </a:buClr>
        <a:buFont typeface="Wingdings" pitchFamily="2" charset="2"/>
        <a:buChar char="§"/>
        <a:defRPr sz="2400" kern="1200">
          <a:solidFill>
            <a:schemeClr val="tx1"/>
          </a:solidFill>
          <a:latin typeface="Times New Roman" pitchFamily="18" charset="0"/>
          <a:ea typeface="+mn-ea"/>
          <a:cs typeface="+mn-cs"/>
        </a:defRPr>
      </a:lvl2pPr>
      <a:lvl3pPr marL="1143000" indent="-228600" algn="l" defTabSz="457200" rtl="0" eaLnBrk="1" fontAlgn="base" hangingPunct="1">
        <a:spcBef>
          <a:spcPct val="20000"/>
        </a:spcBef>
        <a:spcAft>
          <a:spcPct val="0"/>
        </a:spcAft>
        <a:buClr>
          <a:srgbClr val="918BA3"/>
        </a:buClr>
        <a:buFont typeface="Wingdings" pitchFamily="2" charset="2"/>
        <a:buChar char="§"/>
        <a:defRPr sz="2000" kern="1200">
          <a:solidFill>
            <a:schemeClr val="tx1"/>
          </a:solidFill>
          <a:latin typeface="Times New Roman" pitchFamily="18" charset="0"/>
          <a:ea typeface="+mn-ea"/>
          <a:cs typeface="+mn-cs"/>
        </a:defRPr>
      </a:lvl3pPr>
      <a:lvl4pPr marL="1600200" indent="-228600" algn="l" defTabSz="457200" rtl="0" eaLnBrk="1" fontAlgn="base" hangingPunct="1">
        <a:spcBef>
          <a:spcPct val="20000"/>
        </a:spcBef>
        <a:spcAft>
          <a:spcPct val="0"/>
        </a:spcAft>
        <a:buClr>
          <a:srgbClr val="2F6E7E"/>
        </a:buClr>
        <a:buFont typeface="Wingdings" pitchFamily="2" charset="2"/>
        <a:buChar char="§"/>
        <a:defRPr sz="2000" kern="1200">
          <a:solidFill>
            <a:schemeClr val="tx1"/>
          </a:solidFill>
          <a:latin typeface="Times New Roman" pitchFamily="18" charset="0"/>
          <a:ea typeface="+mn-ea"/>
          <a:cs typeface="+mn-cs"/>
        </a:defRPr>
      </a:lvl4pPr>
      <a:lvl5pPr marL="2057400" indent="-228600" algn="l" defTabSz="457200" rtl="0" eaLnBrk="1" fontAlgn="base" hangingPunct="1">
        <a:spcBef>
          <a:spcPct val="20000"/>
        </a:spcBef>
        <a:spcAft>
          <a:spcPct val="0"/>
        </a:spcAft>
        <a:buClr>
          <a:srgbClr val="233337"/>
        </a:buClr>
        <a:buFont typeface="Wingdings" pitchFamily="2" charset="2"/>
        <a:buChar char="§"/>
        <a:defRPr sz="2000" kern="1200">
          <a:solidFill>
            <a:schemeClr val="tx1"/>
          </a:solidFill>
          <a:latin typeface="Times New Roman" pitchFamily="18"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7.xml"/><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6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8.xml"/><Relationship Id="rId1" Type="http://schemas.openxmlformats.org/officeDocument/2006/relationships/slideLayout" Target="../slideLayouts/slideLayout12.xml"/><Relationship Id="rId5" Type="http://schemas.openxmlformats.org/officeDocument/2006/relationships/image" Target="../media/image31.png"/><Relationship Id="rId4" Type="http://schemas.openxmlformats.org/officeDocument/2006/relationships/image" Target="../media/image30.png"/></Relationships>
</file>

<file path=ppt/slides/_rels/slide6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9.xml"/><Relationship Id="rId1" Type="http://schemas.openxmlformats.org/officeDocument/2006/relationships/slideLayout" Target="../slideLayouts/slideLayout12.xml"/><Relationship Id="rId4" Type="http://schemas.openxmlformats.org/officeDocument/2006/relationships/image" Target="../media/image33.png"/></Relationships>
</file>

<file path=ppt/slides/_rels/slide6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3" Type="http://schemas.openxmlformats.org/officeDocument/2006/relationships/hyperlink" Target="http://ifnlp.org/ir" TargetMode="External"/><Relationship Id="rId2" Type="http://schemas.openxmlformats.org/officeDocument/2006/relationships/notesSlide" Target="../notesSlides/notesSlide54.xml"/><Relationship Id="rId1" Type="http://schemas.openxmlformats.org/officeDocument/2006/relationships/slideLayout" Target="../slideLayouts/slideLayout12.xml"/><Relationship Id="rId4" Type="http://schemas.openxmlformats.org/officeDocument/2006/relationships/hyperlink" Target="http://www.stanford.edu/class/msande239/" TargetMode="Externa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3"/>
          <p:cNvSpPr>
            <a:spLocks noGrp="1"/>
          </p:cNvSpPr>
          <p:nvPr>
            <p:ph type="subTitle" idx="1"/>
          </p:nvPr>
        </p:nvSpPr>
        <p:spPr/>
        <p:txBody>
          <a:bodyPr/>
          <a:lstStyle/>
          <a:p>
            <a:r>
              <a:rPr lang="zh-CN" altLang="en-US" sz="3200" dirty="0"/>
              <a:t>第</a:t>
            </a:r>
            <a:r>
              <a:rPr lang="en-US" altLang="zh-CN" sz="3200" dirty="0"/>
              <a:t>17</a:t>
            </a:r>
            <a:r>
              <a:rPr lang="zh-CN" altLang="en-US" sz="3200" dirty="0"/>
              <a:t>讲 </a:t>
            </a:r>
            <a:r>
              <a:rPr lang="en-US" altLang="zh-CN" sz="3200" dirty="0"/>
              <a:t>Web</a:t>
            </a:r>
            <a:r>
              <a:rPr lang="zh-CN" altLang="en-US" sz="3200" dirty="0"/>
              <a:t>搜索</a:t>
            </a:r>
            <a:endParaRPr lang="en-US" altLang="zh-CN" sz="3200" dirty="0"/>
          </a:p>
          <a:p>
            <a:r>
              <a:rPr lang="en-US" altLang="zh-CN" sz="3200" dirty="0"/>
              <a:t>Web Search</a:t>
            </a:r>
            <a:endParaRPr lang="zh-CN" altLang="en-US" sz="3200" dirty="0"/>
          </a:p>
        </p:txBody>
      </p:sp>
      <p:sp>
        <p:nvSpPr>
          <p:cNvPr id="3" name="Slide Number Placeholder 2"/>
          <p:cNvSpPr>
            <a:spLocks noGrp="1"/>
          </p:cNvSpPr>
          <p:nvPr>
            <p:ph type="sldNum" sz="quarter" idx="4294967295"/>
          </p:nvPr>
        </p:nvSpPr>
        <p:spPr>
          <a:xfrm>
            <a:off x="7010400" y="6477000"/>
            <a:ext cx="2133600" cy="244475"/>
          </a:xfrm>
        </p:spPr>
        <p:txBody>
          <a:bodyPr/>
          <a:lstStyle/>
          <a:p>
            <a:pPr>
              <a:defRPr/>
            </a:pPr>
            <a:fld id="{B4197FBB-C416-4B51-9ADA-F9A87D712B86}" type="slidenum">
              <a:rPr lang="en-US" smtClean="0"/>
              <a:pPr>
                <a:defRPr/>
              </a:pPr>
              <a:t>1</a:t>
            </a:fld>
            <a:endParaRPr lang="en-US"/>
          </a:p>
        </p:txBody>
      </p:sp>
      <p:sp>
        <p:nvSpPr>
          <p:cNvPr id="5" name="TextBox 6"/>
          <p:cNvSpPr txBox="1">
            <a:spLocks noChangeArrowheads="1"/>
          </p:cNvSpPr>
          <p:nvPr/>
        </p:nvSpPr>
        <p:spPr bwMode="auto">
          <a:xfrm>
            <a:off x="8077200" y="28188"/>
            <a:ext cx="1066800" cy="276999"/>
          </a:xfrm>
          <a:prstGeom prst="rect">
            <a:avLst/>
          </a:prstGeom>
          <a:noFill/>
          <a:ln w="9525">
            <a:noFill/>
            <a:miter lim="800000"/>
            <a:headEnd/>
            <a:tailEnd/>
          </a:ln>
        </p:spPr>
        <p:txBody>
          <a:bodyPr anchor="ctr">
            <a:spAutoFit/>
          </a:bodyPr>
          <a:lstStyle/>
          <a:p>
            <a:r>
              <a:rPr lang="en-US" altLang="zh-CN" sz="1200" dirty="0">
                <a:solidFill>
                  <a:srgbClr val="FBFCFF"/>
                </a:solidFill>
                <a:latin typeface="Arial" pitchFamily="34" charset="0"/>
                <a:ea typeface="宋体" charset="-122"/>
              </a:rPr>
              <a:t>2019/09</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zh-CN" altLang="en-US" dirty="0"/>
              <a:t>神经元组合成为神经网络</a:t>
            </a:r>
          </a:p>
        </p:txBody>
      </p:sp>
      <p:sp>
        <p:nvSpPr>
          <p:cNvPr id="145411" name="Rectangle 3"/>
          <p:cNvSpPr>
            <a:spLocks noGrp="1" noChangeArrowheads="1"/>
          </p:cNvSpPr>
          <p:nvPr>
            <p:ph idx="1"/>
          </p:nvPr>
        </p:nvSpPr>
        <p:spPr>
          <a:xfrm>
            <a:off x="251520" y="1641239"/>
            <a:ext cx="7772400" cy="4968551"/>
          </a:xfrm>
        </p:spPr>
        <p:txBody>
          <a:bodyPr/>
          <a:lstStyle/>
          <a:p>
            <a:pPr marL="457200" lvl="1" indent="0">
              <a:lnSpc>
                <a:spcPct val="80000"/>
              </a:lnSpc>
              <a:buNone/>
            </a:pPr>
            <a:endParaRPr lang="en-US" altLang="zh-CN" sz="2000" dirty="0"/>
          </a:p>
          <a:p>
            <a:pPr lvl="1">
              <a:lnSpc>
                <a:spcPts val="2500"/>
              </a:lnSpc>
            </a:pPr>
            <a:r>
              <a:rPr lang="zh-CN" altLang="en-US" sz="2000" dirty="0"/>
              <a:t>最简单的多层神经网络</a:t>
            </a:r>
            <a:r>
              <a:rPr lang="en-US" altLang="zh-CN" sz="2000" dirty="0"/>
              <a:t>—</a:t>
            </a:r>
            <a:r>
              <a:rPr lang="zh-CN" altLang="en-US" sz="2000" dirty="0"/>
              <a:t>多层感知机 </a:t>
            </a:r>
            <a:r>
              <a:rPr lang="en-US" altLang="zh-CN" sz="2000" dirty="0"/>
              <a:t>(Multi-Layer Perceptron, </a:t>
            </a:r>
            <a:r>
              <a:rPr lang="zh-CN" altLang="en-US" sz="2000" dirty="0"/>
              <a:t>简称</a:t>
            </a:r>
            <a:r>
              <a:rPr lang="en-US" altLang="zh-CN" sz="2000" dirty="0"/>
              <a:t>MLP)</a:t>
            </a:r>
          </a:p>
          <a:p>
            <a:pPr marL="457200" lvl="1" indent="0">
              <a:lnSpc>
                <a:spcPts val="2500"/>
              </a:lnSpc>
              <a:buNone/>
            </a:pPr>
            <a:endParaRPr lang="en-US" altLang="zh-CN" sz="2000" dirty="0"/>
          </a:p>
          <a:p>
            <a:pPr marL="457200" lvl="1" indent="0">
              <a:lnSpc>
                <a:spcPts val="2500"/>
              </a:lnSpc>
              <a:buNone/>
            </a:pPr>
            <a:endParaRPr lang="en-US" altLang="zh-CN" sz="2000" dirty="0"/>
          </a:p>
          <a:p>
            <a:pPr marL="457200" lvl="1" indent="0">
              <a:lnSpc>
                <a:spcPts val="2500"/>
              </a:lnSpc>
              <a:buNone/>
            </a:pPr>
            <a:endParaRPr lang="en-US" altLang="zh-CN" sz="2000" dirty="0"/>
          </a:p>
          <a:p>
            <a:pPr marL="457200" lvl="1" indent="0">
              <a:lnSpc>
                <a:spcPts val="2500"/>
              </a:lnSpc>
              <a:buNone/>
            </a:pPr>
            <a:endParaRPr lang="en-US" altLang="zh-CN" sz="2000" dirty="0"/>
          </a:p>
          <a:p>
            <a:pPr marL="457200" lvl="1" indent="0">
              <a:lnSpc>
                <a:spcPts val="2500"/>
              </a:lnSpc>
              <a:buNone/>
            </a:pPr>
            <a:endParaRPr lang="en-US" altLang="zh-CN" sz="2000" dirty="0"/>
          </a:p>
          <a:p>
            <a:pPr marL="457200" lvl="1" indent="0">
              <a:lnSpc>
                <a:spcPts val="2500"/>
              </a:lnSpc>
              <a:buNone/>
            </a:pPr>
            <a:r>
              <a:rPr lang="en-US" altLang="zh-CN" sz="2000" dirty="0"/>
              <a:t>	</a:t>
            </a:r>
          </a:p>
          <a:p>
            <a:pPr marL="457200" lvl="1" indent="0">
              <a:lnSpc>
                <a:spcPts val="2500"/>
              </a:lnSpc>
              <a:buNone/>
            </a:pPr>
            <a:endParaRPr lang="en-US" altLang="zh-CN" sz="2000" dirty="0"/>
          </a:p>
          <a:p>
            <a:pPr marL="457200" lvl="1" indent="0">
              <a:lnSpc>
                <a:spcPts val="2500"/>
              </a:lnSpc>
              <a:buNone/>
            </a:pPr>
            <a:endParaRPr lang="en-US" altLang="zh-CN" sz="2000" dirty="0"/>
          </a:p>
          <a:p>
            <a:pPr marL="457200" lvl="1" indent="0">
              <a:lnSpc>
                <a:spcPts val="2500"/>
              </a:lnSpc>
              <a:buNone/>
            </a:pPr>
            <a:r>
              <a:rPr lang="zh-CN" altLang="en-US" sz="2000" dirty="0"/>
              <a:t>由多个神经元组成，一些神经元的输出作为另一些神经元的输入。</a:t>
            </a:r>
            <a:endParaRPr lang="en-US" altLang="zh-CN" sz="2000" dirty="0"/>
          </a:p>
          <a:p>
            <a:pPr marL="457200" lvl="1" indent="0">
              <a:lnSpc>
                <a:spcPts val="2500"/>
              </a:lnSpc>
              <a:buNone/>
            </a:pPr>
            <a:r>
              <a:rPr lang="zh-CN" altLang="en-US" sz="2000" dirty="0"/>
              <a:t>这种无反馈的神经网络叫前馈网络</a:t>
            </a:r>
            <a:r>
              <a:rPr lang="en-US" altLang="zh-CN" sz="2000" dirty="0"/>
              <a:t>(Feed Forward Network)</a:t>
            </a:r>
            <a:r>
              <a:rPr lang="zh-CN" altLang="en-US" sz="2000" dirty="0"/>
              <a:t>，每层接收</a:t>
            </a:r>
            <a:r>
              <a:rPr lang="zh-CN" altLang="en-US" sz="2000"/>
              <a:t>前一层输</a:t>
            </a:r>
            <a:r>
              <a:rPr lang="zh-CN" altLang="en-US" sz="2000" dirty="0"/>
              <a:t>入，并输出到</a:t>
            </a:r>
            <a:r>
              <a:rPr lang="zh-CN" altLang="en-US" sz="2000"/>
              <a:t>下一层，</a:t>
            </a:r>
            <a:r>
              <a:rPr lang="zh-CN" altLang="en-US" sz="2000" dirty="0"/>
              <a:t>直至输出层。</a:t>
            </a:r>
            <a:endParaRPr lang="en-US" altLang="zh-CN" sz="2000" dirty="0"/>
          </a:p>
          <a:p>
            <a:pPr lvl="1">
              <a:lnSpc>
                <a:spcPct val="80000"/>
              </a:lnSpc>
            </a:pPr>
            <a:endParaRPr lang="en-US" altLang="zh-CN" sz="2000" dirty="0"/>
          </a:p>
          <a:p>
            <a:pPr lvl="1">
              <a:lnSpc>
                <a:spcPct val="80000"/>
              </a:lnSpc>
            </a:pPr>
            <a:endParaRPr lang="en-US" altLang="zh-CN" sz="2000" dirty="0"/>
          </a:p>
          <a:p>
            <a:pPr lvl="1">
              <a:lnSpc>
                <a:spcPct val="80000"/>
              </a:lnSpc>
            </a:pPr>
            <a:endParaRPr lang="en-US" altLang="zh-CN" sz="2000" dirty="0"/>
          </a:p>
          <a:p>
            <a:pPr lvl="1">
              <a:lnSpc>
                <a:spcPct val="80000"/>
              </a:lnSpc>
            </a:pPr>
            <a:endParaRPr lang="en-US" altLang="zh-CN" sz="2000" dirty="0"/>
          </a:p>
          <a:p>
            <a:pPr lvl="1">
              <a:lnSpc>
                <a:spcPct val="80000"/>
              </a:lnSpc>
            </a:pPr>
            <a:endParaRPr lang="en-US" altLang="zh-CN" sz="2000" dirty="0"/>
          </a:p>
          <a:p>
            <a:pPr lvl="1">
              <a:lnSpc>
                <a:spcPct val="80000"/>
              </a:lnSpc>
            </a:pPr>
            <a:endParaRPr lang="en-US" altLang="zh-CN" sz="2000" dirty="0"/>
          </a:p>
          <a:p>
            <a:pPr lvl="1">
              <a:lnSpc>
                <a:spcPct val="80000"/>
              </a:lnSpc>
            </a:pPr>
            <a:endParaRPr lang="en-US" altLang="zh-CN" sz="2000" dirty="0"/>
          </a:p>
        </p:txBody>
      </p:sp>
      <p:sp>
        <p:nvSpPr>
          <p:cNvPr id="9" name="灯片编号占位符 5"/>
          <p:cNvSpPr>
            <a:spLocks noGrp="1"/>
          </p:cNvSpPr>
          <p:nvPr>
            <p:ph type="sldNum" sz="quarter" idx="12"/>
          </p:nvPr>
        </p:nvSpPr>
        <p:spPr/>
        <p:txBody>
          <a:bodyPr/>
          <a:lstStyle/>
          <a:p>
            <a:fld id="{16275B0F-5FD6-48EB-BC46-0AB463BC73A6}" type="slidenum">
              <a:rPr lang="en-US" altLang="zh-CN"/>
              <a:pPr/>
              <a:t>10</a:t>
            </a:fld>
            <a:endParaRPr lang="en-US" altLang="zh-CN"/>
          </a:p>
        </p:txBody>
      </p:sp>
      <p:pic>
        <p:nvPicPr>
          <p:cNvPr id="2" name="图片 1">
            <a:extLst>
              <a:ext uri="{FF2B5EF4-FFF2-40B4-BE49-F238E27FC236}">
                <a16:creationId xmlns:a16="http://schemas.microsoft.com/office/drawing/2014/main" id="{FFB75623-6CCF-4C29-9F27-CD0548CBD244}"/>
              </a:ext>
            </a:extLst>
          </p:cNvPr>
          <p:cNvPicPr>
            <a:picLocks noChangeAspect="1"/>
          </p:cNvPicPr>
          <p:nvPr/>
        </p:nvPicPr>
        <p:blipFill>
          <a:blip r:embed="rId3"/>
          <a:stretch>
            <a:fillRect/>
          </a:stretch>
        </p:blipFill>
        <p:spPr>
          <a:xfrm>
            <a:off x="2590800" y="2780928"/>
            <a:ext cx="3925416" cy="2448272"/>
          </a:xfrm>
          <a:prstGeom prst="rect">
            <a:avLst/>
          </a:prstGeom>
        </p:spPr>
      </p:pic>
    </p:spTree>
    <p:extLst>
      <p:ext uri="{BB962C8B-B14F-4D97-AF65-F5344CB8AC3E}">
        <p14:creationId xmlns:p14="http://schemas.microsoft.com/office/powerpoint/2010/main" val="2610601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DNN</a:t>
            </a:r>
            <a:r>
              <a:rPr lang="zh-CN" altLang="en-US" dirty="0"/>
              <a:t>基础：总结</a:t>
            </a:r>
          </a:p>
        </p:txBody>
      </p:sp>
      <p:sp>
        <p:nvSpPr>
          <p:cNvPr id="3" name="Content Placeholder 2"/>
          <p:cNvSpPr>
            <a:spLocks noGrp="1"/>
          </p:cNvSpPr>
          <p:nvPr>
            <p:ph idx="1"/>
          </p:nvPr>
        </p:nvSpPr>
        <p:spPr/>
        <p:txBody>
          <a:bodyPr/>
          <a:lstStyle/>
          <a:p>
            <a:r>
              <a:rPr lang="en-US" altLang="zh-CN" dirty="0"/>
              <a:t>DNN</a:t>
            </a:r>
            <a:r>
              <a:rPr lang="zh-CN" altLang="en-US" dirty="0"/>
              <a:t>（深度神经网络）：一种多层的神经网络，采用一个或多个隐藏层学习数据暗含的特征，从而得到更好的数据表示</a:t>
            </a:r>
            <a:endParaRPr lang="en-US" altLang="zh-CN" dirty="0"/>
          </a:p>
          <a:p>
            <a:r>
              <a:rPr lang="zh-CN" altLang="en-US" dirty="0"/>
              <a:t>两种常见的</a:t>
            </a:r>
            <a:r>
              <a:rPr lang="en-US" altLang="zh-CN" dirty="0"/>
              <a:t>DNN</a:t>
            </a:r>
            <a:r>
              <a:rPr lang="zh-CN" altLang="en-US" dirty="0"/>
              <a:t>结构</a:t>
            </a:r>
            <a:endParaRPr lang="en-US" altLang="zh-CN" dirty="0"/>
          </a:p>
          <a:p>
            <a:pPr lvl="1"/>
            <a:r>
              <a:rPr lang="en-US" altLang="zh-CN" dirty="0"/>
              <a:t>CNN</a:t>
            </a:r>
            <a:r>
              <a:rPr lang="zh-CN" altLang="en-US" dirty="0"/>
              <a:t>（卷积神经网络）：应用于类似网络结构数据，例如图像矩阵</a:t>
            </a:r>
            <a:endParaRPr lang="en-US" altLang="zh-CN" dirty="0"/>
          </a:p>
          <a:p>
            <a:pPr lvl="2"/>
            <a:r>
              <a:rPr lang="zh-CN" altLang="en-US" dirty="0"/>
              <a:t>使用卷积和池化减少参数，减少噪声</a:t>
            </a:r>
            <a:endParaRPr lang="en-US" altLang="zh-CN" dirty="0"/>
          </a:p>
          <a:p>
            <a:pPr lvl="1"/>
            <a:r>
              <a:rPr lang="en-US" altLang="zh-CN" dirty="0"/>
              <a:t>RNN</a:t>
            </a:r>
            <a:r>
              <a:rPr lang="zh-CN" altLang="en-US" dirty="0"/>
              <a:t>（循环神经网络）：应用于序列数据</a:t>
            </a:r>
            <a:endParaRPr lang="en-US" altLang="zh-CN" dirty="0"/>
          </a:p>
          <a:p>
            <a:pPr lvl="2"/>
            <a:r>
              <a:rPr lang="zh-CN" altLang="en-US" dirty="0"/>
              <a:t>隐藏层之间的节点有连接</a:t>
            </a:r>
            <a:endParaRPr lang="en-US" altLang="zh-CN" dirty="0"/>
          </a:p>
          <a:p>
            <a:pPr lvl="2"/>
            <a:r>
              <a:rPr lang="zh-CN" altLang="en-US" dirty="0">
                <a:sym typeface="Wingdings" pitchFamily="2" charset="2"/>
              </a:rPr>
              <a:t>梯度爆炸（特征值</a:t>
            </a:r>
            <a:r>
              <a:rPr lang="en-US" altLang="zh-CN" dirty="0">
                <a:sym typeface="Wingdings" pitchFamily="2" charset="2"/>
              </a:rPr>
              <a:t>&gt;1</a:t>
            </a:r>
            <a:r>
              <a:rPr lang="zh-CN" altLang="en-US" dirty="0">
                <a:sym typeface="Wingdings" pitchFamily="2" charset="2"/>
              </a:rPr>
              <a:t>）与消失</a:t>
            </a:r>
            <a:r>
              <a:rPr lang="en-US" altLang="zh-CN" dirty="0">
                <a:sym typeface="Wingdings" pitchFamily="2" charset="2"/>
              </a:rPr>
              <a:t>(</a:t>
            </a:r>
            <a:r>
              <a:rPr lang="zh-CN" altLang="en-US" dirty="0">
                <a:sym typeface="Wingdings" pitchFamily="2" charset="2"/>
              </a:rPr>
              <a:t>特征值</a:t>
            </a:r>
            <a:r>
              <a:rPr lang="en-US" altLang="zh-CN" dirty="0">
                <a:sym typeface="Wingdings" pitchFamily="2" charset="2"/>
              </a:rPr>
              <a:t>&lt;1)</a:t>
            </a:r>
            <a:r>
              <a:rPr lang="zh-CN" altLang="en-US" dirty="0">
                <a:sym typeface="Wingdings" pitchFamily="2" charset="2"/>
              </a:rPr>
              <a:t>：引入</a:t>
            </a:r>
            <a:r>
              <a:rPr lang="en-US" altLang="zh-CN" dirty="0">
                <a:sym typeface="Wingdings" pitchFamily="2" charset="2"/>
              </a:rPr>
              <a:t>LSTM</a:t>
            </a:r>
            <a:endParaRPr lang="en-US" altLang="zh-CN" dirty="0"/>
          </a:p>
          <a:p>
            <a:r>
              <a:rPr lang="zh-CN" altLang="en-US" dirty="0"/>
              <a:t>后面介绍如何应用于信息检索</a:t>
            </a:r>
          </a:p>
        </p:txBody>
      </p:sp>
      <p:sp>
        <p:nvSpPr>
          <p:cNvPr id="4" name="Slide Number Placeholder 3"/>
          <p:cNvSpPr>
            <a:spLocks noGrp="1"/>
          </p:cNvSpPr>
          <p:nvPr>
            <p:ph type="sldNum" sz="quarter" idx="12"/>
          </p:nvPr>
        </p:nvSpPr>
        <p:spPr/>
        <p:txBody>
          <a:bodyPr/>
          <a:lstStyle/>
          <a:p>
            <a:pPr>
              <a:defRPr/>
            </a:pPr>
            <a:fld id="{DB3EC566-48E6-4552-87D6-CB322A8F1925}" type="slidenum">
              <a:rPr lang="en-US" smtClean="0"/>
              <a:pPr>
                <a:defRPr/>
              </a:pPr>
              <a:t>11</a:t>
            </a:fld>
            <a:endParaRPr lang="en-US"/>
          </a:p>
        </p:txBody>
      </p:sp>
    </p:spTree>
    <p:extLst>
      <p:ext uri="{BB962C8B-B14F-4D97-AF65-F5344CB8AC3E}">
        <p14:creationId xmlns:p14="http://schemas.microsoft.com/office/powerpoint/2010/main" val="196172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词嵌入：总结</a:t>
            </a:r>
          </a:p>
        </p:txBody>
      </p:sp>
      <p:sp>
        <p:nvSpPr>
          <p:cNvPr id="3" name="Content Placeholder 2"/>
          <p:cNvSpPr>
            <a:spLocks noGrp="1"/>
          </p:cNvSpPr>
          <p:nvPr>
            <p:ph idx="1"/>
          </p:nvPr>
        </p:nvSpPr>
        <p:spPr/>
        <p:txBody>
          <a:bodyPr/>
          <a:lstStyle/>
          <a:p>
            <a:r>
              <a:rPr lang="zh-CN" altLang="en-US" dirty="0"/>
              <a:t>建立词的上下文网络模型，训练得到权重参数</a:t>
            </a:r>
            <a:endParaRPr lang="en-US" altLang="zh-CN" dirty="0"/>
          </a:p>
          <a:p>
            <a:r>
              <a:rPr lang="zh-CN" altLang="en-US" dirty="0"/>
              <a:t>权重参数向量即为所谓词嵌入</a:t>
            </a:r>
            <a:endParaRPr lang="en-US" altLang="zh-CN" dirty="0"/>
          </a:p>
          <a:p>
            <a:pPr lvl="1"/>
            <a:r>
              <a:rPr lang="zh-CN" altLang="en-US" dirty="0"/>
              <a:t>向量的维度</a:t>
            </a:r>
            <a:r>
              <a:rPr lang="en-US" altLang="zh-CN" dirty="0"/>
              <a:t>k</a:t>
            </a:r>
            <a:r>
              <a:rPr lang="zh-CN" altLang="en-US" dirty="0"/>
              <a:t>：一个重要的参数</a:t>
            </a:r>
            <a:endParaRPr lang="en-US" altLang="zh-CN" dirty="0"/>
          </a:p>
          <a:p>
            <a:pPr lvl="1"/>
            <a:r>
              <a:rPr lang="zh-CN" altLang="en-US" dirty="0"/>
              <a:t>权重参数：表示每一维的重要性</a:t>
            </a:r>
            <a:endParaRPr lang="en-US" altLang="zh-CN" dirty="0"/>
          </a:p>
          <a:p>
            <a:r>
              <a:rPr lang="zh-CN" altLang="en-US" dirty="0"/>
              <a:t>语料中每一个单词最终由一个</a:t>
            </a:r>
            <a:r>
              <a:rPr lang="en-US" altLang="zh-CN" dirty="0"/>
              <a:t>k</a:t>
            </a:r>
            <a:r>
              <a:rPr lang="zh-CN" altLang="en-US" dirty="0"/>
              <a:t>维（语义）向量表示</a:t>
            </a:r>
          </a:p>
        </p:txBody>
      </p:sp>
      <p:sp>
        <p:nvSpPr>
          <p:cNvPr id="4" name="Slide Number Placeholder 3"/>
          <p:cNvSpPr>
            <a:spLocks noGrp="1"/>
          </p:cNvSpPr>
          <p:nvPr>
            <p:ph type="sldNum" sz="quarter" idx="12"/>
          </p:nvPr>
        </p:nvSpPr>
        <p:spPr/>
        <p:txBody>
          <a:bodyPr/>
          <a:lstStyle/>
          <a:p>
            <a:pPr>
              <a:defRPr/>
            </a:pPr>
            <a:fld id="{DB3EC566-48E6-4552-87D6-CB322A8F1925}" type="slidenum">
              <a:rPr lang="en-US" smtClean="0"/>
              <a:pPr>
                <a:defRPr/>
              </a:pPr>
              <a:t>12</a:t>
            </a:fld>
            <a:endParaRPr lang="en-US"/>
          </a:p>
        </p:txBody>
      </p:sp>
    </p:spTree>
    <p:extLst>
      <p:ext uri="{BB962C8B-B14F-4D97-AF65-F5344CB8AC3E}">
        <p14:creationId xmlns:p14="http://schemas.microsoft.com/office/powerpoint/2010/main" val="2563285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13</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本讲内容</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857364"/>
            <a:ext cx="8286808"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互联网发展趋势分析</a:t>
            </a:r>
            <a:endParaRPr lang="en-US" altLang="zh-CN"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i="1"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互联网广告</a:t>
            </a:r>
            <a:endParaRPr lang="en-US" altLang="zh-CN"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重复检测</a:t>
            </a:r>
            <a:endParaRPr lang="en-US" altLang="zh-CN"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13</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a:t>提纲</a:t>
            </a:r>
            <a:endParaRPr lang="de-DE" dirty="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14</a:t>
            </a:fld>
            <a:endParaRPr lang="en-US" dirty="0"/>
          </a:p>
        </p:txBody>
      </p:sp>
      <p:sp>
        <p:nvSpPr>
          <p:cNvPr id="80899" name="Text Box 3"/>
          <p:cNvSpPr txBox="1">
            <a:spLocks noChangeArrowheads="1"/>
          </p:cNvSpPr>
          <p:nvPr/>
        </p:nvSpPr>
        <p:spPr bwMode="auto">
          <a:xfrm>
            <a:off x="138113" y="1357298"/>
            <a:ext cx="8505825" cy="4725988"/>
          </a:xfrm>
          <a:prstGeom prst="rect">
            <a:avLst/>
          </a:prstGeom>
          <a:noFill/>
          <a:ln w="9525">
            <a:noFill/>
            <a:round/>
            <a:headEnd/>
            <a:tailEnd/>
          </a:ln>
        </p:spPr>
        <p:txBody>
          <a:bodyPr/>
          <a:lstStyle/>
          <a:p>
            <a:pPr marL="514350" indent="-514350">
              <a:lnSpc>
                <a:spcPct val="150000"/>
              </a:lnSpc>
              <a:spcBef>
                <a:spcPts val="700"/>
              </a:spcBef>
              <a:buClr>
                <a:srgbClr val="BDD3E9"/>
              </a:buClr>
              <a:buSzPct val="7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000" dirty="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a:solidFill>
                  <a:srgbClr val="BDD3E9"/>
                </a:solidFill>
                <a:latin typeface="Times New Roman" pitchFamily="18" charset="0"/>
                <a:ea typeface="黑体" pitchFamily="49" charset="-122"/>
              </a:rPr>
              <a:t>上一讲回顾</a:t>
            </a:r>
            <a:r>
              <a:rPr lang="en-US" sz="3000" dirty="0">
                <a:solidFill>
                  <a:srgbClr val="BDD3E9"/>
                </a:solidFill>
                <a:latin typeface="Times New Roman" pitchFamily="18" charset="0"/>
                <a:ea typeface="黑体" pitchFamily="49" charset="-122"/>
              </a:rPr>
              <a:t> </a:t>
            </a:r>
          </a:p>
          <a:p>
            <a:pPr marL="514350" indent="-514350">
              <a:lnSpc>
                <a:spcPct val="150000"/>
              </a:lnSpc>
              <a:spcBef>
                <a:spcPts val="700"/>
              </a:spcBef>
              <a:buClr>
                <a:srgbClr val="33669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336699"/>
                </a:solidFill>
                <a:latin typeface="Times New Roman" pitchFamily="18" charset="0"/>
                <a:ea typeface="黑体" pitchFamily="49" charset="-122"/>
              </a:rPr>
              <a:t> </a:t>
            </a:r>
            <a:r>
              <a:rPr lang="zh-CN" altLang="en-US" sz="3000" dirty="0">
                <a:solidFill>
                  <a:srgbClr val="336699"/>
                </a:solidFill>
                <a:latin typeface="Times New Roman" pitchFamily="18" charset="0"/>
                <a:ea typeface="黑体" pitchFamily="49" charset="-122"/>
              </a:rPr>
              <a:t>互联网发展趋势</a:t>
            </a:r>
            <a:endParaRPr lang="en-US" sz="3000" dirty="0">
              <a:solidFill>
                <a:srgbClr val="33669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BDD3E9"/>
                </a:solidFill>
                <a:latin typeface="Times New Roman" pitchFamily="18" charset="0"/>
                <a:ea typeface="黑体" pitchFamily="49" charset="-122"/>
              </a:rPr>
              <a:t> </a:t>
            </a:r>
            <a:r>
              <a:rPr lang="zh-CN" altLang="en-US" sz="3000" dirty="0">
                <a:solidFill>
                  <a:srgbClr val="BDD3E9"/>
                </a:solidFill>
                <a:latin typeface="Times New Roman" pitchFamily="18" charset="0"/>
                <a:ea typeface="黑体" pitchFamily="49" charset="-122"/>
              </a:rPr>
              <a:t>互联网广告</a:t>
            </a:r>
            <a:r>
              <a:rPr lang="en-US" sz="3000" dirty="0">
                <a:solidFill>
                  <a:srgbClr val="BDD3E9"/>
                </a:solidFill>
                <a:latin typeface="Times New Roman" pitchFamily="18" charset="0"/>
                <a:ea typeface="黑体" pitchFamily="49" charset="-122"/>
              </a:rPr>
              <a:t> </a:t>
            </a:r>
          </a:p>
          <a:p>
            <a:pPr marL="514350" indent="-514350">
              <a:lnSpc>
                <a:spcPct val="150000"/>
              </a:lnSpc>
              <a:spcBef>
                <a:spcPts val="700"/>
              </a:spcBef>
              <a:buClr>
                <a:srgbClr val="BDD3E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BDD3E9"/>
                </a:solidFill>
                <a:latin typeface="Times New Roman" pitchFamily="18" charset="0"/>
                <a:ea typeface="黑体" pitchFamily="49" charset="-122"/>
              </a:rPr>
              <a:t> </a:t>
            </a:r>
            <a:r>
              <a:rPr lang="zh-CN" altLang="en-US" sz="3000" dirty="0">
                <a:solidFill>
                  <a:srgbClr val="BDD3E9"/>
                </a:solidFill>
                <a:latin typeface="Times New Roman" pitchFamily="18" charset="0"/>
                <a:ea typeface="黑体" pitchFamily="49" charset="-122"/>
              </a:rPr>
              <a:t>重复检测</a:t>
            </a:r>
            <a:endParaRPr lang="en-US" sz="3000" dirty="0">
              <a:solidFill>
                <a:srgbClr val="336699"/>
              </a:solidFill>
              <a:latin typeface="Times New Roman" pitchFamily="18" charset="0"/>
              <a:ea typeface="黑体" pitchFamily="49" charset="-12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de-DE" sz="3600" dirty="0">
                <a:solidFill>
                  <a:schemeClr val="tx1"/>
                </a:solidFill>
                <a:latin typeface="Times New Roman" pitchFamily="18" charset="0"/>
                <a:ea typeface="黑体" pitchFamily="49" charset="-122"/>
              </a:rPr>
              <a:t>Web</a:t>
            </a:r>
            <a:r>
              <a:rPr lang="zh-CN" altLang="en-US" sz="3600" dirty="0">
                <a:solidFill>
                  <a:schemeClr val="tx1"/>
                </a:solidFill>
                <a:latin typeface="Times New Roman" pitchFamily="18" charset="0"/>
                <a:ea typeface="黑体" pitchFamily="49" charset="-122"/>
              </a:rPr>
              <a:t>搜索系统组成</a:t>
            </a:r>
            <a:endParaRPr lang="de-DE" sz="36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15</a:t>
            </a:fld>
            <a:endParaRPr lang="en-US" dirty="0"/>
          </a:p>
        </p:txBody>
      </p:sp>
      <p:pic>
        <p:nvPicPr>
          <p:cNvPr id="31746" name="Picture 2"/>
          <p:cNvPicPr>
            <a:picLocks noChangeAspect="1" noChangeArrowheads="1"/>
          </p:cNvPicPr>
          <p:nvPr/>
        </p:nvPicPr>
        <p:blipFill>
          <a:blip r:embed="rId3" cstate="print"/>
          <a:srcRect/>
          <a:stretch>
            <a:fillRect/>
          </a:stretch>
        </p:blipFill>
        <p:spPr bwMode="auto">
          <a:xfrm>
            <a:off x="673174" y="1784945"/>
            <a:ext cx="7715250" cy="4524375"/>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搜索是</a:t>
            </a:r>
            <a:r>
              <a:rPr lang="en-US" altLang="zh-CN" sz="3600" dirty="0">
                <a:solidFill>
                  <a:schemeClr val="tx1"/>
                </a:solidFill>
                <a:latin typeface="Times New Roman" pitchFamily="18" charset="0"/>
                <a:ea typeface="黑体" pitchFamily="49" charset="-122"/>
              </a:rPr>
              <a:t>Web</a:t>
            </a:r>
            <a:r>
              <a:rPr lang="zh-CN" altLang="en-US" sz="3600" dirty="0">
                <a:solidFill>
                  <a:schemeClr val="tx1"/>
                </a:solidFill>
                <a:latin typeface="Times New Roman" pitchFamily="18" charset="0"/>
                <a:ea typeface="黑体" pitchFamily="49" charset="-122"/>
              </a:rPr>
              <a:t>上使用最多的应用之一</a:t>
            </a:r>
            <a:endParaRPr lang="de-DE" sz="36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16</a:t>
            </a:fld>
            <a:endParaRPr lang="en-US" dirty="0"/>
          </a:p>
        </p:txBody>
      </p:sp>
      <p:pic>
        <p:nvPicPr>
          <p:cNvPr id="8" name="Picture 7" descr="1911.png"/>
          <p:cNvPicPr>
            <a:picLocks noChangeAspect="1"/>
          </p:cNvPicPr>
          <p:nvPr/>
        </p:nvPicPr>
        <p:blipFill>
          <a:blip r:embed="rId3" cstate="print"/>
          <a:stretch>
            <a:fillRect/>
          </a:stretch>
        </p:blipFill>
        <p:spPr>
          <a:xfrm>
            <a:off x="428596" y="1643050"/>
            <a:ext cx="7572428" cy="4231292"/>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zh-CN" altLang="en-US" sz="3400" dirty="0">
                <a:solidFill>
                  <a:schemeClr val="tx1"/>
                </a:solidFill>
                <a:latin typeface="Times New Roman" pitchFamily="18" charset="0"/>
                <a:ea typeface="黑体" pitchFamily="49" charset="-122"/>
              </a:rPr>
              <a:t>没有搜索引擎，</a:t>
            </a:r>
            <a:r>
              <a:rPr lang="en-US" altLang="zh-CN" sz="3400" dirty="0">
                <a:solidFill>
                  <a:schemeClr val="tx1"/>
                </a:solidFill>
                <a:latin typeface="Times New Roman" pitchFamily="18" charset="0"/>
                <a:ea typeface="黑体" pitchFamily="49" charset="-122"/>
              </a:rPr>
              <a:t>Web</a:t>
            </a:r>
            <a:r>
              <a:rPr lang="zh-CN" altLang="en-US" sz="3400" dirty="0">
                <a:solidFill>
                  <a:schemeClr val="tx1"/>
                </a:solidFill>
                <a:latin typeface="Times New Roman" pitchFamily="18" charset="0"/>
                <a:ea typeface="黑体" pitchFamily="49" charset="-122"/>
              </a:rPr>
              <a:t>甚至无法运转</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857364"/>
            <a:ext cx="8286808"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没有搜索，很难找到所需的内容</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没有搜索，在</a:t>
            </a:r>
            <a:r>
              <a:rPr lang="en-US" altLang="zh-CN" dirty="0">
                <a:solidFill>
                  <a:schemeClr val="tx1"/>
                </a:solidFill>
                <a:latin typeface="Times New Roman" pitchFamily="18" charset="0"/>
                <a:ea typeface="黑体" pitchFamily="49" charset="-122"/>
              </a:rPr>
              <a:t>Web</a:t>
            </a:r>
            <a:r>
              <a:rPr lang="zh-CN" altLang="en-US" dirty="0">
                <a:solidFill>
                  <a:schemeClr val="tx1"/>
                </a:solidFill>
                <a:latin typeface="Times New Roman" pitchFamily="18" charset="0"/>
                <a:ea typeface="黑体" pitchFamily="49" charset="-122"/>
              </a:rPr>
              <a:t>上创建内容也就缺了动机</a:t>
            </a:r>
            <a:endParaRPr lang="en-US"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如果没人看为什么要发布内容？</a:t>
            </a:r>
            <a:endParaRPr lang="en-US" sz="2200"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如果没有任何回报为什么要发布内容？</a:t>
            </a:r>
            <a:endParaRPr lang="en-US" sz="2200"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altLang="zh-CN" dirty="0">
                <a:solidFill>
                  <a:schemeClr val="tx1"/>
                </a:solidFill>
                <a:latin typeface="Times New Roman" pitchFamily="18" charset="0"/>
                <a:ea typeface="黑体" pitchFamily="49" charset="-122"/>
              </a:rPr>
              <a:t>Web</a:t>
            </a:r>
            <a:r>
              <a:rPr lang="zh-CN" altLang="en-US" dirty="0">
                <a:solidFill>
                  <a:schemeClr val="tx1"/>
                </a:solidFill>
                <a:latin typeface="Times New Roman" pitchFamily="18" charset="0"/>
                <a:ea typeface="黑体" pitchFamily="49" charset="-122"/>
              </a:rPr>
              <a:t>运转必须要有人买单</a:t>
            </a:r>
            <a:endParaRPr lang="en-US"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服务器、</a:t>
            </a:r>
            <a:r>
              <a:rPr lang="en-US" altLang="zh-CN" sz="2200" dirty="0">
                <a:solidFill>
                  <a:schemeClr val="tx1"/>
                </a:solidFill>
                <a:latin typeface="Times New Roman" pitchFamily="18" charset="0"/>
                <a:ea typeface="黑体" pitchFamily="49" charset="-122"/>
              </a:rPr>
              <a:t>Web</a:t>
            </a:r>
            <a:r>
              <a:rPr lang="zh-CN" altLang="en-US" sz="2200" dirty="0">
                <a:solidFill>
                  <a:schemeClr val="tx1"/>
                </a:solidFill>
                <a:latin typeface="Times New Roman" pitchFamily="18" charset="0"/>
                <a:ea typeface="黑体" pitchFamily="49" charset="-122"/>
              </a:rPr>
              <a:t>基础设施、内容创建过程等需要费用支持</a:t>
            </a:r>
            <a:endParaRPr lang="de-DE" sz="2200"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这些费用的大部分都是通过搜索广告支付</a:t>
            </a:r>
            <a:endParaRPr lang="en-US" sz="2200"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可以说，搜索为</a:t>
            </a:r>
            <a:r>
              <a:rPr lang="en-US" altLang="zh-CN" sz="2200" dirty="0">
                <a:solidFill>
                  <a:schemeClr val="tx1"/>
                </a:solidFill>
                <a:latin typeface="Times New Roman" pitchFamily="18" charset="0"/>
                <a:ea typeface="黑体" pitchFamily="49" charset="-122"/>
              </a:rPr>
              <a:t>Web</a:t>
            </a:r>
            <a:r>
              <a:rPr lang="zh-CN" altLang="en-US" sz="2200" dirty="0">
                <a:solidFill>
                  <a:schemeClr val="tx1"/>
                </a:solidFill>
                <a:latin typeface="Times New Roman" pitchFamily="18" charset="0"/>
                <a:ea typeface="黑体" pitchFamily="49" charset="-122"/>
              </a:rPr>
              <a:t>买单</a:t>
            </a:r>
            <a:endParaRPr lang="en-US" sz="22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17</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18</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兴趣聚合</a:t>
            </a:r>
            <a:r>
              <a:rPr lang="en-US" altLang="zh-CN" sz="3600" dirty="0">
                <a:solidFill>
                  <a:schemeClr val="tx1"/>
                </a:solidFill>
                <a:latin typeface="Times New Roman" pitchFamily="18" charset="0"/>
                <a:ea typeface="黑体" pitchFamily="49" charset="-122"/>
              </a:rPr>
              <a:t>(</a:t>
            </a:r>
            <a:r>
              <a:rPr lang="de-DE" sz="3600" dirty="0">
                <a:solidFill>
                  <a:schemeClr val="tx1"/>
                </a:solidFill>
                <a:latin typeface="Times New Roman" pitchFamily="18" charset="0"/>
                <a:ea typeface="黑体" pitchFamily="49" charset="-122"/>
              </a:rPr>
              <a:t>Interest aggregation)</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643050"/>
            <a:ext cx="8463314" cy="4714908"/>
          </a:xfrm>
          <a:prstGeom prst="rect">
            <a:avLst/>
          </a:prstGeom>
          <a:noFill/>
          <a:ln w="9525">
            <a:noFill/>
            <a:round/>
            <a:headEnd/>
            <a:tailEnd/>
          </a:ln>
        </p:spPr>
        <p:txBody>
          <a:bodyPr/>
          <a:lstStyle/>
          <a:p>
            <a:pPr lvl="1">
              <a:spcBef>
                <a:spcPts val="700"/>
              </a:spcBef>
              <a:buClr>
                <a:srgbClr val="336699"/>
              </a:buClr>
            </a:pP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dirty="0">
                <a:solidFill>
                  <a:schemeClr val="tx1"/>
                </a:solidFill>
                <a:latin typeface="Times New Roman" pitchFamily="18" charset="0"/>
                <a:ea typeface="黑体" pitchFamily="49" charset="-122"/>
              </a:rPr>
              <a:t>Web</a:t>
            </a:r>
            <a:r>
              <a:rPr lang="zh-CN" altLang="en-US" dirty="0">
                <a:solidFill>
                  <a:schemeClr val="tx1"/>
                </a:solidFill>
                <a:latin typeface="Times New Roman" pitchFamily="18" charset="0"/>
                <a:ea typeface="黑体" pitchFamily="49" charset="-122"/>
              </a:rPr>
              <a:t>的特点：具有相同兴趣的人，即使所处地理位置分散，也可以通过</a:t>
            </a:r>
            <a:r>
              <a:rPr lang="en-US" altLang="zh-CN" dirty="0">
                <a:solidFill>
                  <a:schemeClr val="tx1"/>
                </a:solidFill>
                <a:latin typeface="Times New Roman" pitchFamily="18" charset="0"/>
                <a:ea typeface="黑体" pitchFamily="49" charset="-122"/>
              </a:rPr>
              <a:t>Web</a:t>
            </a:r>
            <a:r>
              <a:rPr lang="zh-CN" altLang="en-US" dirty="0">
                <a:solidFill>
                  <a:schemeClr val="tx1"/>
                </a:solidFill>
                <a:latin typeface="Times New Roman" pitchFamily="18" charset="0"/>
                <a:ea typeface="黑体" pitchFamily="49" charset="-122"/>
              </a:rPr>
              <a:t>找到对方</a:t>
            </a:r>
            <a:endParaRPr lang="en-US"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患有血友病的小学生们</a:t>
            </a:r>
            <a:endParaRPr lang="en-US" sz="2200"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将</a:t>
            </a:r>
            <a:r>
              <a:rPr lang="en-US" altLang="zh-CN" sz="2200" dirty="0">
                <a:solidFill>
                  <a:schemeClr val="tx1"/>
                </a:solidFill>
                <a:latin typeface="Times New Roman" pitchFamily="18" charset="0"/>
                <a:ea typeface="黑体" pitchFamily="49" charset="-122"/>
              </a:rPr>
              <a:t>R5R5</a:t>
            </a:r>
            <a:r>
              <a:rPr lang="zh-CN" altLang="en-US" sz="2200" dirty="0">
                <a:solidFill>
                  <a:schemeClr val="tx1"/>
                </a:solidFill>
                <a:latin typeface="Times New Roman" pitchFamily="18" charset="0"/>
                <a:ea typeface="黑体" pitchFamily="49" charset="-122"/>
              </a:rPr>
              <a:t>语言翻译成可便携</a:t>
            </a:r>
            <a:r>
              <a:rPr lang="en-US" altLang="zh-CN" sz="2200" dirty="0">
                <a:solidFill>
                  <a:schemeClr val="tx1"/>
                </a:solidFill>
                <a:latin typeface="Times New Roman" pitchFamily="18" charset="0"/>
                <a:ea typeface="黑体" pitchFamily="49" charset="-122"/>
              </a:rPr>
              <a:t>C</a:t>
            </a:r>
            <a:r>
              <a:rPr lang="zh-CN" altLang="en-US" sz="2200" dirty="0">
                <a:solidFill>
                  <a:schemeClr val="tx1"/>
                </a:solidFill>
                <a:latin typeface="Times New Roman" pitchFamily="18" charset="0"/>
                <a:ea typeface="黑体" pitchFamily="49" charset="-122"/>
              </a:rPr>
              <a:t>语言的人们</a:t>
            </a:r>
            <a:r>
              <a:rPr lang="de-DE" sz="2200" dirty="0">
                <a:solidFill>
                  <a:schemeClr val="tx1"/>
                </a:solidFill>
                <a:latin typeface="Times New Roman" pitchFamily="18" charset="0"/>
                <a:ea typeface="黑体" pitchFamily="49" charset="-122"/>
              </a:rPr>
              <a:t> (</a:t>
            </a:r>
            <a:r>
              <a:rPr lang="zh-CN" altLang="en-US" sz="2200" dirty="0">
                <a:solidFill>
                  <a:schemeClr val="tx1"/>
                </a:solidFill>
                <a:latin typeface="Times New Roman" pitchFamily="18" charset="0"/>
                <a:ea typeface="黑体" pitchFamily="49" charset="-122"/>
              </a:rPr>
              <a:t>开源项目和社区</a:t>
            </a:r>
            <a:r>
              <a:rPr lang="de-DE" sz="2200" dirty="0">
                <a:solidFill>
                  <a:schemeClr val="tx1"/>
                </a:solidFill>
                <a:latin typeface="Times New Roman" pitchFamily="18" charset="0"/>
                <a:ea typeface="黑体" pitchFamily="49" charset="-122"/>
              </a:rPr>
              <a:t>)</a:t>
            </a:r>
          </a:p>
          <a:p>
            <a:pPr lvl="2">
              <a:spcBef>
                <a:spcPts val="700"/>
              </a:spcBef>
              <a:buClr>
                <a:srgbClr val="336699"/>
              </a:buClr>
              <a:buFont typeface="Wingdings" pitchFamily="2" charset="2"/>
              <a:buChar char="§"/>
            </a:pPr>
            <a:endParaRPr lang="en-US" sz="2200"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endParaRPr lang="en-US" sz="2200"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搜索引擎是实现兴趣聚合的关键事物</a:t>
            </a:r>
            <a:endParaRPr lang="en-US" sz="22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18</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19</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en-US" sz="3600" dirty="0">
                <a:solidFill>
                  <a:schemeClr val="tx1"/>
                </a:solidFill>
                <a:latin typeface="Times New Roman" pitchFamily="18" charset="0"/>
                <a:ea typeface="黑体" pitchFamily="49" charset="-122"/>
              </a:rPr>
              <a:t> </a:t>
            </a:r>
            <a:r>
              <a:rPr lang="en-US" altLang="zh-CN" sz="3600" dirty="0">
                <a:solidFill>
                  <a:schemeClr val="tx1"/>
                </a:solidFill>
                <a:latin typeface="Times New Roman" pitchFamily="18" charset="0"/>
                <a:ea typeface="黑体" pitchFamily="49" charset="-122"/>
              </a:rPr>
              <a:t>Web </a:t>
            </a:r>
            <a:r>
              <a:rPr lang="en-US" sz="3600" dirty="0">
                <a:solidFill>
                  <a:schemeClr val="tx1"/>
                </a:solidFill>
                <a:latin typeface="Times New Roman" pitchFamily="18" charset="0"/>
                <a:ea typeface="黑体" pitchFamily="49" charset="-122"/>
              </a:rPr>
              <a:t>IR vs. </a:t>
            </a:r>
            <a:r>
              <a:rPr lang="zh-CN" altLang="en-US" sz="3600" dirty="0">
                <a:solidFill>
                  <a:schemeClr val="tx1"/>
                </a:solidFill>
                <a:latin typeface="Times New Roman" pitchFamily="18" charset="0"/>
                <a:ea typeface="黑体" pitchFamily="49" charset="-122"/>
              </a:rPr>
              <a:t>一般的</a:t>
            </a:r>
            <a:r>
              <a:rPr lang="en-US" sz="3600" dirty="0">
                <a:solidFill>
                  <a:schemeClr val="tx1"/>
                </a:solidFill>
                <a:latin typeface="Times New Roman" pitchFamily="18" charset="0"/>
                <a:ea typeface="黑体" pitchFamily="49" charset="-122"/>
              </a:rPr>
              <a:t>IR</a:t>
            </a:r>
          </a:p>
        </p:txBody>
      </p:sp>
      <p:sp>
        <p:nvSpPr>
          <p:cNvPr id="84996" name="Text Box 3"/>
          <p:cNvSpPr txBox="1">
            <a:spLocks noChangeArrowheads="1"/>
          </p:cNvSpPr>
          <p:nvPr/>
        </p:nvSpPr>
        <p:spPr bwMode="auto">
          <a:xfrm>
            <a:off x="357158" y="1571612"/>
            <a:ext cx="8286808" cy="4714908"/>
          </a:xfrm>
          <a:prstGeom prst="rect">
            <a:avLst/>
          </a:prstGeom>
          <a:noFill/>
          <a:ln w="9525">
            <a:noFill/>
            <a:round/>
            <a:headEnd/>
            <a:tailEnd/>
          </a:ln>
        </p:spPr>
        <p:txBody>
          <a:bodyPr/>
          <a:lstStyle/>
          <a:p>
            <a:pPr lvl="2">
              <a:spcBef>
                <a:spcPts val="700"/>
              </a:spcBef>
              <a:buClr>
                <a:srgbClr val="336699"/>
              </a:buClr>
              <a:buFont typeface="Wingdings" pitchFamily="2" charset="2"/>
              <a:buChar char="§"/>
            </a:pP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在</a:t>
            </a:r>
            <a:r>
              <a:rPr lang="en-US" altLang="zh-CN" dirty="0">
                <a:solidFill>
                  <a:schemeClr val="tx1"/>
                </a:solidFill>
                <a:latin typeface="Times New Roman" pitchFamily="18" charset="0"/>
                <a:ea typeface="黑体" pitchFamily="49" charset="-122"/>
              </a:rPr>
              <a:t>Web</a:t>
            </a:r>
            <a:r>
              <a:rPr lang="zh-CN" altLang="en-US" dirty="0">
                <a:solidFill>
                  <a:schemeClr val="tx1"/>
                </a:solidFill>
                <a:latin typeface="Times New Roman" pitchFamily="18" charset="0"/>
                <a:ea typeface="黑体" pitchFamily="49" charset="-122"/>
              </a:rPr>
              <a:t>上，搜索不仅仅是一个好的特点</a:t>
            </a:r>
            <a:endParaRPr lang="en-US"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搜索是</a:t>
            </a:r>
            <a:r>
              <a:rPr lang="en-US" altLang="zh-CN" sz="2200" dirty="0">
                <a:solidFill>
                  <a:schemeClr val="tx1"/>
                </a:solidFill>
                <a:latin typeface="Times New Roman" pitchFamily="18" charset="0"/>
                <a:ea typeface="黑体" pitchFamily="49" charset="-122"/>
              </a:rPr>
              <a:t>Web</a:t>
            </a:r>
            <a:r>
              <a:rPr lang="zh-CN" altLang="en-US" sz="2200" dirty="0">
                <a:solidFill>
                  <a:schemeClr val="tx1"/>
                </a:solidFill>
                <a:latin typeface="Times New Roman" pitchFamily="18" charset="0"/>
                <a:ea typeface="黑体" pitchFamily="49" charset="-122"/>
              </a:rPr>
              <a:t>的关键事物</a:t>
            </a:r>
            <a:r>
              <a:rPr lang="en-US" sz="2200" dirty="0">
                <a:solidFill>
                  <a:schemeClr val="tx1"/>
                </a:solidFill>
                <a:latin typeface="Times New Roman" pitchFamily="18" charset="0"/>
                <a:ea typeface="黑体" pitchFamily="49" charset="-122"/>
              </a:rPr>
              <a:t>: . . .</a:t>
            </a:r>
          </a:p>
          <a:p>
            <a:pPr lvl="2">
              <a:spcBef>
                <a:spcPts val="700"/>
              </a:spcBef>
              <a:buClr>
                <a:srgbClr val="336699"/>
              </a:buClr>
              <a:buFont typeface="Wingdings" pitchFamily="2" charset="2"/>
              <a:buChar char="§"/>
            </a:pPr>
            <a:r>
              <a:rPr lang="de-DE" sz="2200" dirty="0">
                <a:solidFill>
                  <a:schemeClr val="tx1"/>
                </a:solidFill>
                <a:latin typeface="Times New Roman" pitchFamily="18" charset="0"/>
                <a:ea typeface="黑体" pitchFamily="49" charset="-122"/>
              </a:rPr>
              <a:t>. . . </a:t>
            </a:r>
            <a:r>
              <a:rPr lang="zh-CN" altLang="en-US" sz="2200" dirty="0">
                <a:solidFill>
                  <a:schemeClr val="tx1"/>
                </a:solidFill>
                <a:latin typeface="Times New Roman" pitchFamily="18" charset="0"/>
                <a:ea typeface="黑体" pitchFamily="49" charset="-122"/>
              </a:rPr>
              <a:t>筹资、内容创建、兴趣聚合等等</a:t>
            </a:r>
            <a:r>
              <a:rPr lang="de-DE" sz="2200" dirty="0">
                <a:solidFill>
                  <a:schemeClr val="tx1"/>
                </a:solidFill>
                <a:latin typeface="Times New Roman" pitchFamily="18" charset="0"/>
                <a:ea typeface="黑体" pitchFamily="49" charset="-122"/>
              </a:rPr>
              <a:t> </a:t>
            </a:r>
            <a:r>
              <a:rPr lang="de-DE" dirty="0">
                <a:solidFill>
                  <a:srgbClr val="0070C0"/>
                </a:solidFill>
                <a:latin typeface="Times New Roman" pitchFamily="18" charset="0"/>
                <a:ea typeface="黑体" pitchFamily="49" charset="-122"/>
              </a:rPr>
              <a:t>→ </a:t>
            </a:r>
            <a:r>
              <a:rPr lang="zh-CN" altLang="en-US" dirty="0">
                <a:solidFill>
                  <a:srgbClr val="0070C0"/>
                </a:solidFill>
                <a:latin typeface="Times New Roman" pitchFamily="18" charset="0"/>
                <a:ea typeface="黑体" pitchFamily="49" charset="-122"/>
              </a:rPr>
              <a:t>参考搜索广告</a:t>
            </a:r>
            <a:endParaRPr lang="de-DE" dirty="0">
              <a:solidFill>
                <a:srgbClr val="0070C0"/>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altLang="zh-CN" dirty="0">
                <a:solidFill>
                  <a:schemeClr val="tx1"/>
                </a:solidFill>
                <a:latin typeface="Times New Roman" pitchFamily="18" charset="0"/>
                <a:ea typeface="黑体" pitchFamily="49" charset="-122"/>
              </a:rPr>
              <a:t>W</a:t>
            </a:r>
            <a:r>
              <a:rPr lang="en-US" dirty="0">
                <a:solidFill>
                  <a:schemeClr val="tx1"/>
                </a:solidFill>
                <a:latin typeface="Times New Roman" pitchFamily="18" charset="0"/>
                <a:ea typeface="黑体" pitchFamily="49" charset="-122"/>
              </a:rPr>
              <a:t>eb</a:t>
            </a:r>
            <a:r>
              <a:rPr lang="zh-CN" altLang="en-US" dirty="0">
                <a:solidFill>
                  <a:schemeClr val="tx1"/>
                </a:solidFill>
                <a:latin typeface="Times New Roman" pitchFamily="18" charset="0"/>
                <a:ea typeface="黑体" pitchFamily="49" charset="-122"/>
              </a:rPr>
              <a:t>是一个充满噪声数据且组织失调的集合体</a:t>
            </a:r>
            <a:r>
              <a:rPr lang="en-US" dirty="0">
                <a:solidFill>
                  <a:schemeClr val="tx1"/>
                </a:solidFill>
                <a:latin typeface="Times New Roman" pitchFamily="18" charset="0"/>
                <a:ea typeface="黑体" pitchFamily="49" charset="-122"/>
              </a:rPr>
              <a:t> </a:t>
            </a:r>
            <a:r>
              <a:rPr lang="en-US" dirty="0">
                <a:solidFill>
                  <a:srgbClr val="0070C0"/>
                </a:solidFill>
                <a:latin typeface="Times New Roman" pitchFamily="18" charset="0"/>
                <a:ea typeface="黑体" pitchFamily="49" charset="-122"/>
              </a:rPr>
              <a:t>→ </a:t>
            </a:r>
            <a:r>
              <a:rPr lang="zh-CN" altLang="en-US" dirty="0">
                <a:solidFill>
                  <a:srgbClr val="0070C0"/>
                </a:solidFill>
                <a:latin typeface="Times New Roman" pitchFamily="18" charset="0"/>
                <a:ea typeface="黑体" pitchFamily="49" charset="-122"/>
              </a:rPr>
              <a:t>大量的重复需要检测</a:t>
            </a:r>
            <a:endParaRPr lang="en-US" dirty="0">
              <a:solidFill>
                <a:srgbClr val="0070C0"/>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用户可以（某种意义上）无控制和无限制地发布内容</a:t>
            </a:r>
            <a:r>
              <a:rPr lang="en-US" dirty="0">
                <a:solidFill>
                  <a:srgbClr val="0070C0"/>
                </a:solidFill>
                <a:latin typeface="Times New Roman" pitchFamily="18" charset="0"/>
                <a:ea typeface="黑体" pitchFamily="49" charset="-122"/>
              </a:rPr>
              <a:t>→ </a:t>
            </a:r>
            <a:r>
              <a:rPr lang="zh-CN" altLang="en-US" dirty="0">
                <a:solidFill>
                  <a:srgbClr val="0070C0"/>
                </a:solidFill>
                <a:latin typeface="Times New Roman" pitchFamily="18" charset="0"/>
                <a:ea typeface="黑体" pitchFamily="49" charset="-122"/>
              </a:rPr>
              <a:t>大量作弊内容需要检测</a:t>
            </a:r>
            <a:endParaRPr lang="en-US" dirty="0">
              <a:solidFill>
                <a:srgbClr val="0070C0"/>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altLang="zh-CN" dirty="0">
                <a:solidFill>
                  <a:schemeClr val="tx1"/>
                </a:solidFill>
                <a:latin typeface="Times New Roman" pitchFamily="18" charset="0"/>
                <a:ea typeface="黑体" pitchFamily="49" charset="-122"/>
              </a:rPr>
              <a:t>Web</a:t>
            </a:r>
            <a:r>
              <a:rPr lang="zh-CN" altLang="en-US" dirty="0">
                <a:solidFill>
                  <a:schemeClr val="tx1"/>
                </a:solidFill>
                <a:latin typeface="Times New Roman" pitchFamily="18" charset="0"/>
                <a:ea typeface="黑体" pitchFamily="49" charset="-122"/>
              </a:rPr>
              <a:t>规模非常大</a:t>
            </a:r>
            <a:r>
              <a:rPr lang="en-US" dirty="0">
                <a:solidFill>
                  <a:schemeClr val="tx1"/>
                </a:solidFill>
                <a:latin typeface="Times New Roman" pitchFamily="18" charset="0"/>
                <a:ea typeface="黑体" pitchFamily="49" charset="-122"/>
              </a:rPr>
              <a:t> </a:t>
            </a:r>
            <a:r>
              <a:rPr lang="en-US" dirty="0">
                <a:solidFill>
                  <a:srgbClr val="0070C0"/>
                </a:solidFill>
                <a:latin typeface="Times New Roman" pitchFamily="18" charset="0"/>
                <a:ea typeface="黑体" pitchFamily="49" charset="-122"/>
              </a:rPr>
              <a:t>→ </a:t>
            </a:r>
            <a:r>
              <a:rPr lang="zh-CN" altLang="en-US" dirty="0">
                <a:solidFill>
                  <a:srgbClr val="0070C0"/>
                </a:solidFill>
                <a:latin typeface="Times New Roman" pitchFamily="18" charset="0"/>
                <a:ea typeface="黑体" pitchFamily="49" charset="-122"/>
              </a:rPr>
              <a:t>需要知道</a:t>
            </a:r>
            <a:r>
              <a:rPr lang="en-US" altLang="zh-CN" dirty="0">
                <a:solidFill>
                  <a:srgbClr val="0070C0"/>
                </a:solidFill>
                <a:latin typeface="Times New Roman" pitchFamily="18" charset="0"/>
                <a:ea typeface="黑体" pitchFamily="49" charset="-122"/>
              </a:rPr>
              <a:t>Web</a:t>
            </a:r>
            <a:r>
              <a:rPr lang="zh-CN" altLang="en-US" dirty="0">
                <a:solidFill>
                  <a:srgbClr val="0070C0"/>
                </a:solidFill>
                <a:latin typeface="Times New Roman" pitchFamily="18" charset="0"/>
                <a:ea typeface="黑体" pitchFamily="49" charset="-122"/>
              </a:rPr>
              <a:t>的规模大小</a:t>
            </a:r>
            <a:endParaRPr lang="en-US" dirty="0">
              <a:solidFill>
                <a:srgbClr val="0070C0"/>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19</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a:t>提纲</a:t>
            </a:r>
            <a:endParaRPr lang="de-DE" dirty="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2</a:t>
            </a:fld>
            <a:endParaRPr lang="en-US" dirty="0"/>
          </a:p>
        </p:txBody>
      </p:sp>
      <p:sp>
        <p:nvSpPr>
          <p:cNvPr id="80899" name="Text Box 3"/>
          <p:cNvSpPr txBox="1">
            <a:spLocks noChangeArrowheads="1"/>
          </p:cNvSpPr>
          <p:nvPr/>
        </p:nvSpPr>
        <p:spPr bwMode="auto">
          <a:xfrm>
            <a:off x="138113" y="1357298"/>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7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000" dirty="0">
              <a:solidFill>
                <a:srgbClr val="BDD3E9"/>
              </a:solidFill>
              <a:latin typeface="Times New Roman" pitchFamily="18" charset="0"/>
              <a:ea typeface="黑体" pitchFamily="49" charset="-122"/>
            </a:endParaRPr>
          </a:p>
          <a:p>
            <a:pPr marL="514350" indent="-514350">
              <a:lnSpc>
                <a:spcPct val="150000"/>
              </a:lnSpc>
              <a:spcBef>
                <a:spcPts val="700"/>
              </a:spcBef>
              <a:buClr>
                <a:srgbClr val="33669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a:solidFill>
                  <a:srgbClr val="336699"/>
                </a:solidFill>
                <a:latin typeface="Times New Roman" pitchFamily="18" charset="0"/>
                <a:ea typeface="黑体" pitchFamily="49" charset="-122"/>
              </a:rPr>
              <a:t>上一讲回顾</a:t>
            </a:r>
            <a:r>
              <a:rPr lang="en-US" sz="3000" dirty="0">
                <a:solidFill>
                  <a:srgbClr val="336699"/>
                </a:solidFill>
                <a:latin typeface="Times New Roman" pitchFamily="18" charset="0"/>
                <a:ea typeface="黑体" pitchFamily="49" charset="-122"/>
              </a:rPr>
              <a:t> </a:t>
            </a:r>
          </a:p>
          <a:p>
            <a:pPr marL="514350" indent="-514350">
              <a:lnSpc>
                <a:spcPct val="150000"/>
              </a:lnSpc>
              <a:spcBef>
                <a:spcPts val="700"/>
              </a:spcBef>
              <a:buClr>
                <a:srgbClr val="33669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336699"/>
                </a:solidFill>
                <a:latin typeface="Times New Roman" pitchFamily="18" charset="0"/>
                <a:ea typeface="黑体" pitchFamily="49" charset="-122"/>
              </a:rPr>
              <a:t> </a:t>
            </a:r>
            <a:r>
              <a:rPr lang="zh-CN" altLang="en-US" sz="3000" dirty="0">
                <a:solidFill>
                  <a:srgbClr val="336699"/>
                </a:solidFill>
                <a:latin typeface="Times New Roman" pitchFamily="18" charset="0"/>
                <a:ea typeface="黑体" pitchFamily="49" charset="-122"/>
              </a:rPr>
              <a:t>互联网发展趋势</a:t>
            </a:r>
            <a:endParaRPr lang="en-US" sz="3000" dirty="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336699"/>
                </a:solidFill>
                <a:latin typeface="Times New Roman" pitchFamily="18" charset="0"/>
                <a:ea typeface="黑体" pitchFamily="49" charset="-122"/>
              </a:rPr>
              <a:t> </a:t>
            </a:r>
            <a:r>
              <a:rPr lang="zh-CN" altLang="en-US" sz="3000" dirty="0">
                <a:solidFill>
                  <a:srgbClr val="336699"/>
                </a:solidFill>
                <a:latin typeface="Times New Roman" pitchFamily="18" charset="0"/>
                <a:ea typeface="黑体" pitchFamily="49" charset="-122"/>
              </a:rPr>
              <a:t>互联网广告</a:t>
            </a:r>
            <a:r>
              <a:rPr lang="en-US" sz="3000" dirty="0">
                <a:solidFill>
                  <a:srgbClr val="336699"/>
                </a:solidFill>
                <a:latin typeface="Times New Roman" pitchFamily="18" charset="0"/>
                <a:ea typeface="黑体" pitchFamily="49" charset="-122"/>
              </a:rPr>
              <a:t> </a:t>
            </a:r>
          </a:p>
          <a:p>
            <a:pPr marL="514350" indent="-514350">
              <a:lnSpc>
                <a:spcPct val="150000"/>
              </a:lnSpc>
              <a:spcBef>
                <a:spcPts val="700"/>
              </a:spcBef>
              <a:buClr>
                <a:srgbClr val="33669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336699"/>
                </a:solidFill>
                <a:latin typeface="Times New Roman" pitchFamily="18" charset="0"/>
                <a:ea typeface="黑体" pitchFamily="49" charset="-122"/>
              </a:rPr>
              <a:t> </a:t>
            </a:r>
            <a:r>
              <a:rPr lang="zh-CN" altLang="en-US" sz="3000" dirty="0">
                <a:solidFill>
                  <a:srgbClr val="336699"/>
                </a:solidFill>
                <a:latin typeface="Times New Roman" pitchFamily="18" charset="0"/>
                <a:ea typeface="黑体" pitchFamily="49" charset="-122"/>
              </a:rPr>
              <a:t>重复检测</a:t>
            </a:r>
            <a:endParaRPr lang="en-US" sz="3000" dirty="0">
              <a:solidFill>
                <a:srgbClr val="336699"/>
              </a:solidFill>
              <a:latin typeface="Times New Roman" pitchFamily="18" charset="0"/>
              <a:ea typeface="黑体" pitchFamily="49"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a:t>提纲</a:t>
            </a:r>
            <a:endParaRPr lang="de-DE" dirty="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20</a:t>
            </a:fld>
            <a:endParaRPr lang="en-US" dirty="0"/>
          </a:p>
        </p:txBody>
      </p:sp>
      <p:sp>
        <p:nvSpPr>
          <p:cNvPr id="80899" name="Text Box 3"/>
          <p:cNvSpPr txBox="1">
            <a:spLocks noChangeArrowheads="1"/>
          </p:cNvSpPr>
          <p:nvPr/>
        </p:nvSpPr>
        <p:spPr bwMode="auto">
          <a:xfrm>
            <a:off x="138113" y="1357298"/>
            <a:ext cx="8505825" cy="4725988"/>
          </a:xfrm>
          <a:prstGeom prst="rect">
            <a:avLst/>
          </a:prstGeom>
          <a:noFill/>
          <a:ln w="9525">
            <a:noFill/>
            <a:round/>
            <a:headEnd/>
            <a:tailEnd/>
          </a:ln>
        </p:spPr>
        <p:txBody>
          <a:bodyPr/>
          <a:lstStyle/>
          <a:p>
            <a:pPr marL="514350" indent="-514350">
              <a:lnSpc>
                <a:spcPct val="150000"/>
              </a:lnSpc>
              <a:spcBef>
                <a:spcPts val="700"/>
              </a:spcBef>
              <a:buClr>
                <a:srgbClr val="BDD3E9"/>
              </a:buClr>
              <a:buSzPct val="7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BDD3E9"/>
                </a:solidFill>
                <a:latin typeface="Times New Roman" pitchFamily="18" charset="0"/>
                <a:ea typeface="黑体" pitchFamily="49" charset="-122"/>
              </a:rPr>
              <a:t> </a:t>
            </a:r>
          </a:p>
          <a:p>
            <a:pPr marL="514350" indent="-514350">
              <a:lnSpc>
                <a:spcPct val="150000"/>
              </a:lnSpc>
              <a:spcBef>
                <a:spcPts val="700"/>
              </a:spcBef>
              <a:buClr>
                <a:srgbClr val="BDD3E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a:solidFill>
                  <a:srgbClr val="BDD3E9"/>
                </a:solidFill>
                <a:latin typeface="Times New Roman" pitchFamily="18" charset="0"/>
                <a:ea typeface="黑体" pitchFamily="49" charset="-122"/>
              </a:rPr>
              <a:t>上一讲回顾</a:t>
            </a:r>
            <a:r>
              <a:rPr lang="en-US" sz="3000" dirty="0">
                <a:solidFill>
                  <a:srgbClr val="BDD3E9"/>
                </a:solidFill>
                <a:latin typeface="Times New Roman" pitchFamily="18" charset="0"/>
                <a:ea typeface="黑体" pitchFamily="49" charset="-122"/>
              </a:rPr>
              <a:t> </a:t>
            </a:r>
          </a:p>
          <a:p>
            <a:pPr marL="514350" indent="-514350">
              <a:lnSpc>
                <a:spcPct val="150000"/>
              </a:lnSpc>
              <a:spcBef>
                <a:spcPts val="700"/>
              </a:spcBef>
              <a:buClr>
                <a:srgbClr val="BDD3E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336699"/>
                </a:solidFill>
                <a:latin typeface="Times New Roman" pitchFamily="18" charset="0"/>
                <a:ea typeface="黑体" pitchFamily="49" charset="-122"/>
              </a:rPr>
              <a:t> </a:t>
            </a:r>
            <a:r>
              <a:rPr lang="zh-CN" altLang="en-US" sz="3000" dirty="0">
                <a:solidFill>
                  <a:srgbClr val="BDD3E9"/>
                </a:solidFill>
                <a:latin typeface="Times New Roman" pitchFamily="18" charset="0"/>
                <a:ea typeface="黑体" pitchFamily="49" charset="-122"/>
              </a:rPr>
              <a:t>互联网发展趋势</a:t>
            </a:r>
            <a:endParaRPr lang="en-US" sz="3000" dirty="0">
              <a:solidFill>
                <a:srgbClr val="BDD3E9"/>
              </a:solidFill>
              <a:latin typeface="Times New Roman" pitchFamily="18" charset="0"/>
              <a:ea typeface="黑体" pitchFamily="49" charset="-122"/>
            </a:endParaRPr>
          </a:p>
          <a:p>
            <a:pPr marL="514350" indent="-514350">
              <a:lnSpc>
                <a:spcPct val="150000"/>
              </a:lnSpc>
              <a:spcBef>
                <a:spcPts val="700"/>
              </a:spcBef>
              <a:buClr>
                <a:srgbClr val="33669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BDD3E9"/>
                </a:solidFill>
                <a:latin typeface="Times New Roman" pitchFamily="18" charset="0"/>
                <a:ea typeface="黑体" pitchFamily="49" charset="-122"/>
              </a:rPr>
              <a:t> </a:t>
            </a:r>
            <a:r>
              <a:rPr lang="zh-CN" altLang="en-US" sz="3000" dirty="0">
                <a:solidFill>
                  <a:srgbClr val="336699"/>
                </a:solidFill>
                <a:latin typeface="Times New Roman" pitchFamily="18" charset="0"/>
                <a:ea typeface="黑体" pitchFamily="49" charset="-122"/>
              </a:rPr>
              <a:t>互联网广告</a:t>
            </a:r>
            <a:r>
              <a:rPr lang="en-US" sz="3000" dirty="0">
                <a:solidFill>
                  <a:srgbClr val="336699"/>
                </a:solidFill>
                <a:latin typeface="Times New Roman" pitchFamily="18" charset="0"/>
                <a:ea typeface="黑体" pitchFamily="49" charset="-122"/>
              </a:rPr>
              <a:t> </a:t>
            </a:r>
          </a:p>
          <a:p>
            <a:pPr marL="514350" indent="-514350">
              <a:lnSpc>
                <a:spcPct val="150000"/>
              </a:lnSpc>
              <a:spcBef>
                <a:spcPts val="700"/>
              </a:spcBef>
              <a:buClr>
                <a:srgbClr val="BDD3E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BDD3E9"/>
                </a:solidFill>
                <a:latin typeface="Times New Roman" pitchFamily="18" charset="0"/>
                <a:ea typeface="黑体" pitchFamily="49" charset="-122"/>
              </a:rPr>
              <a:t> </a:t>
            </a:r>
            <a:r>
              <a:rPr lang="zh-CN" altLang="en-US" sz="3000" dirty="0">
                <a:solidFill>
                  <a:srgbClr val="BDD3E9"/>
                </a:solidFill>
                <a:latin typeface="Times New Roman" pitchFamily="18" charset="0"/>
                <a:ea typeface="黑体" pitchFamily="49" charset="-122"/>
              </a:rPr>
              <a:t>重复检测</a:t>
            </a:r>
            <a:endParaRPr lang="en-US" sz="3000" dirty="0">
              <a:solidFill>
                <a:srgbClr val="336699"/>
              </a:solidFill>
              <a:latin typeface="Times New Roman" pitchFamily="18" charset="0"/>
              <a:ea typeface="黑体" pitchFamily="49" charset="-122"/>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传统广告</a:t>
            </a:r>
            <a:r>
              <a:rPr lang="en-US" altLang="zh-CN" dirty="0"/>
              <a:t>(1) </a:t>
            </a:r>
            <a:endParaRPr lang="zh-CN" altLang="en-US" dirty="0"/>
          </a:p>
        </p:txBody>
      </p:sp>
      <p:sp>
        <p:nvSpPr>
          <p:cNvPr id="3" name="内容占位符 2"/>
          <p:cNvSpPr>
            <a:spLocks noGrp="1"/>
          </p:cNvSpPr>
          <p:nvPr>
            <p:ph idx="1"/>
          </p:nvPr>
        </p:nvSpPr>
        <p:spPr/>
        <p:txBody>
          <a:bodyPr/>
          <a:lstStyle/>
          <a:p>
            <a:r>
              <a:rPr lang="zh-CN" altLang="en-US" dirty="0"/>
              <a:t>品牌广告</a:t>
            </a:r>
            <a:r>
              <a:rPr lang="en-US" altLang="zh-CN" dirty="0"/>
              <a:t>(Brand Advertising)</a:t>
            </a:r>
            <a:endParaRPr lang="zh-CN" altLang="en-US"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21</a:t>
            </a:fld>
            <a:endParaRPr lang="en-US"/>
          </a:p>
        </p:txBody>
      </p:sp>
      <p:pic>
        <p:nvPicPr>
          <p:cNvPr id="4098" name="Picture 2"/>
          <p:cNvPicPr>
            <a:picLocks noChangeAspect="1" noChangeArrowheads="1"/>
          </p:cNvPicPr>
          <p:nvPr/>
        </p:nvPicPr>
        <p:blipFill>
          <a:blip r:embed="rId2" cstate="print"/>
          <a:srcRect/>
          <a:stretch>
            <a:fillRect/>
          </a:stretch>
        </p:blipFill>
        <p:spPr bwMode="auto">
          <a:xfrm>
            <a:off x="539552" y="2492896"/>
            <a:ext cx="7324725" cy="383857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传统广告</a:t>
            </a:r>
            <a:r>
              <a:rPr lang="en-US" altLang="zh-CN" dirty="0"/>
              <a:t>(2)</a:t>
            </a:r>
            <a:endParaRPr lang="zh-CN" altLang="en-US" dirty="0"/>
          </a:p>
        </p:txBody>
      </p:sp>
      <p:sp>
        <p:nvSpPr>
          <p:cNvPr id="3" name="内容占位符 2"/>
          <p:cNvSpPr>
            <a:spLocks noGrp="1"/>
          </p:cNvSpPr>
          <p:nvPr>
            <p:ph idx="1"/>
          </p:nvPr>
        </p:nvSpPr>
        <p:spPr>
          <a:xfrm>
            <a:off x="395536" y="1600200"/>
            <a:ext cx="8291264" cy="5069160"/>
          </a:xfrm>
        </p:spPr>
        <p:txBody>
          <a:bodyPr/>
          <a:lstStyle/>
          <a:p>
            <a:r>
              <a:rPr lang="zh-CN" altLang="en-US" dirty="0"/>
              <a:t>直接营销</a:t>
            </a:r>
            <a:r>
              <a:rPr lang="en-US" altLang="zh-CN" dirty="0"/>
              <a:t>(Direct marketing)</a:t>
            </a:r>
            <a:endParaRPr lang="zh-CN" altLang="en-US"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22</a:t>
            </a:fld>
            <a:endParaRPr lang="en-US"/>
          </a:p>
        </p:txBody>
      </p:sp>
      <p:pic>
        <p:nvPicPr>
          <p:cNvPr id="5122" name="Picture 2"/>
          <p:cNvPicPr>
            <a:picLocks noChangeAspect="1" noChangeArrowheads="1"/>
          </p:cNvPicPr>
          <p:nvPr/>
        </p:nvPicPr>
        <p:blipFill>
          <a:blip r:embed="rId2" cstate="print"/>
          <a:srcRect/>
          <a:stretch>
            <a:fillRect/>
          </a:stretch>
        </p:blipFill>
        <p:spPr bwMode="auto">
          <a:xfrm>
            <a:off x="755576" y="2132856"/>
            <a:ext cx="6962775" cy="452437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传统广告的不足</a:t>
            </a:r>
          </a:p>
        </p:txBody>
      </p:sp>
      <p:sp>
        <p:nvSpPr>
          <p:cNvPr id="3" name="内容占位符 2"/>
          <p:cNvSpPr>
            <a:spLocks noGrp="1"/>
          </p:cNvSpPr>
          <p:nvPr>
            <p:ph idx="1"/>
          </p:nvPr>
        </p:nvSpPr>
        <p:spPr/>
        <p:txBody>
          <a:bodyPr/>
          <a:lstStyle/>
          <a:p>
            <a:r>
              <a:rPr lang="zh-CN" altLang="en-US" dirty="0"/>
              <a:t>广告投放场地或媒介相对有限：报纸、电视、杂志、橱窗、公汽、电梯等</a:t>
            </a:r>
            <a:endParaRPr lang="en-US" altLang="zh-CN" dirty="0"/>
          </a:p>
          <a:p>
            <a:r>
              <a:rPr lang="zh-CN" altLang="en-US" dirty="0"/>
              <a:t>广告场地的费用一般不菲：</a:t>
            </a:r>
            <a:r>
              <a:rPr lang="en-US" altLang="zh-CN" dirty="0"/>
              <a:t>CCTV </a:t>
            </a:r>
            <a:r>
              <a:rPr lang="zh-CN" altLang="en-US" dirty="0"/>
              <a:t>标王</a:t>
            </a:r>
            <a:endParaRPr lang="en-US" altLang="zh-CN" dirty="0"/>
          </a:p>
          <a:p>
            <a:r>
              <a:rPr lang="zh-CN" altLang="en-US" dirty="0"/>
              <a:t>很难进行个性化</a:t>
            </a:r>
            <a:endParaRPr lang="en-US" altLang="zh-CN" dirty="0"/>
          </a:p>
          <a:p>
            <a:r>
              <a:rPr lang="zh-CN" altLang="en-US" dirty="0"/>
              <a:t>投放效果取决于广告商的智慧</a:t>
            </a:r>
            <a:endParaRPr lang="en-US" altLang="zh-CN" dirty="0"/>
          </a:p>
          <a:p>
            <a:r>
              <a:rPr lang="zh-CN" altLang="en-US" dirty="0"/>
              <a:t>投放效果很难度量</a:t>
            </a:r>
            <a:endParaRPr lang="en-US" altLang="zh-CN" dirty="0"/>
          </a:p>
          <a:p>
            <a:endParaRPr lang="en-US" altLang="zh-CN" dirty="0"/>
          </a:p>
          <a:p>
            <a:endParaRPr lang="en-US" altLang="zh-CN" dirty="0"/>
          </a:p>
          <a:p>
            <a:r>
              <a:rPr lang="zh-CN" altLang="en-US" dirty="0"/>
              <a:t>互联网的出现改变了这一切</a:t>
            </a:r>
            <a:r>
              <a:rPr lang="en-US" altLang="zh-CN" dirty="0"/>
              <a:t>……</a:t>
            </a:r>
          </a:p>
          <a:p>
            <a:endParaRPr lang="zh-CN" altLang="en-US"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互联网广告的优点</a:t>
            </a:r>
          </a:p>
        </p:txBody>
      </p:sp>
      <p:sp>
        <p:nvSpPr>
          <p:cNvPr id="3" name="内容占位符 2"/>
          <p:cNvSpPr>
            <a:spLocks noGrp="1"/>
          </p:cNvSpPr>
          <p:nvPr>
            <p:ph idx="1"/>
          </p:nvPr>
        </p:nvSpPr>
        <p:spPr/>
        <p:txBody>
          <a:bodyPr/>
          <a:lstStyle/>
          <a:p>
            <a:r>
              <a:rPr lang="zh-CN" altLang="en-US" dirty="0"/>
              <a:t>无限机会</a:t>
            </a:r>
            <a:endParaRPr lang="en-US" altLang="zh-CN" dirty="0"/>
          </a:p>
          <a:p>
            <a:r>
              <a:rPr lang="zh-CN" altLang="en-US" dirty="0"/>
              <a:t>无限创意</a:t>
            </a:r>
            <a:endParaRPr lang="en-US" altLang="zh-CN" dirty="0"/>
          </a:p>
          <a:p>
            <a:r>
              <a:rPr lang="zh-CN" altLang="en-US" dirty="0"/>
              <a:t>完全可以个性化处理</a:t>
            </a:r>
            <a:endParaRPr lang="en-US" altLang="zh-CN" dirty="0"/>
          </a:p>
          <a:p>
            <a:r>
              <a:rPr lang="zh-CN" altLang="en-US" dirty="0"/>
              <a:t>每次点击花费的代价很低</a:t>
            </a:r>
            <a:endParaRPr lang="en-US" altLang="zh-CN" dirty="0"/>
          </a:p>
          <a:p>
            <a:r>
              <a:rPr lang="zh-CN" altLang="en-US" dirty="0"/>
              <a:t>定量度量程度高</a:t>
            </a:r>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互联网广告的主要形式</a:t>
            </a:r>
            <a:r>
              <a:rPr lang="en-US" altLang="zh-CN" dirty="0"/>
              <a:t>(1)</a:t>
            </a:r>
            <a:endParaRPr lang="zh-CN" altLang="en-US" dirty="0"/>
          </a:p>
        </p:txBody>
      </p:sp>
      <p:sp>
        <p:nvSpPr>
          <p:cNvPr id="3" name="内容占位符 2"/>
          <p:cNvSpPr>
            <a:spLocks noGrp="1"/>
          </p:cNvSpPr>
          <p:nvPr>
            <p:ph idx="1"/>
          </p:nvPr>
        </p:nvSpPr>
        <p:spPr/>
        <p:txBody>
          <a:bodyPr/>
          <a:lstStyle/>
          <a:p>
            <a:r>
              <a:rPr lang="zh-CN" altLang="en-US" dirty="0"/>
              <a:t>图片广告</a:t>
            </a:r>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25</a:t>
            </a:fld>
            <a:endParaRPr lang="en-US"/>
          </a:p>
        </p:txBody>
      </p:sp>
      <p:pic>
        <p:nvPicPr>
          <p:cNvPr id="6146" name="Picture 2"/>
          <p:cNvPicPr>
            <a:picLocks noChangeAspect="1" noChangeArrowheads="1"/>
          </p:cNvPicPr>
          <p:nvPr/>
        </p:nvPicPr>
        <p:blipFill>
          <a:blip r:embed="rId2" cstate="print"/>
          <a:srcRect/>
          <a:stretch>
            <a:fillRect/>
          </a:stretch>
        </p:blipFill>
        <p:spPr bwMode="auto">
          <a:xfrm>
            <a:off x="827584" y="2204864"/>
            <a:ext cx="7496175" cy="4486275"/>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互联网广告的主要形式</a:t>
            </a:r>
            <a:r>
              <a:rPr lang="en-US" altLang="zh-CN" dirty="0"/>
              <a:t>(2)</a:t>
            </a:r>
            <a:endParaRPr lang="zh-CN" altLang="en-US" dirty="0"/>
          </a:p>
        </p:txBody>
      </p:sp>
      <p:sp>
        <p:nvSpPr>
          <p:cNvPr id="3" name="内容占位符 2"/>
          <p:cNvSpPr>
            <a:spLocks noGrp="1"/>
          </p:cNvSpPr>
          <p:nvPr>
            <p:ph idx="1"/>
          </p:nvPr>
        </p:nvSpPr>
        <p:spPr/>
        <p:txBody>
          <a:bodyPr/>
          <a:lstStyle/>
          <a:p>
            <a:r>
              <a:rPr lang="zh-CN" altLang="en-US" dirty="0"/>
              <a:t>文本广告</a:t>
            </a:r>
            <a:endParaRPr lang="en-US" altLang="zh-CN" dirty="0"/>
          </a:p>
          <a:p>
            <a:pPr lvl="1"/>
            <a:r>
              <a:rPr lang="zh-CN" altLang="en-US" dirty="0"/>
              <a:t>搜索关键词触发的广告</a:t>
            </a:r>
            <a:r>
              <a:rPr lang="en-US" altLang="zh-CN" dirty="0"/>
              <a:t>(Sponsored Search driven Ad, paid Ad)</a:t>
            </a:r>
            <a:r>
              <a:rPr lang="zh-CN" altLang="en-US" dirty="0"/>
              <a:t>，也称搜索广告。</a:t>
            </a:r>
            <a:r>
              <a:rPr lang="en-US" altLang="zh-CN" dirty="0"/>
              <a:t>Google </a:t>
            </a:r>
            <a:r>
              <a:rPr lang="en-US" altLang="zh-CN" dirty="0" err="1"/>
              <a:t>Adwords</a:t>
            </a:r>
            <a:endParaRPr lang="en-US" altLang="zh-CN" dirty="0"/>
          </a:p>
          <a:p>
            <a:pPr lvl="1"/>
            <a:endParaRPr lang="en-US" altLang="zh-CN" dirty="0"/>
          </a:p>
          <a:p>
            <a:pPr lvl="1"/>
            <a:r>
              <a:rPr lang="zh-CN" altLang="en-US" dirty="0"/>
              <a:t>网页内容触发的广告</a:t>
            </a:r>
            <a:r>
              <a:rPr lang="en-US" altLang="zh-CN" dirty="0"/>
              <a:t>(Web Page driven Ad)</a:t>
            </a:r>
            <a:r>
              <a:rPr lang="zh-CN" altLang="en-US" dirty="0"/>
              <a:t>，也称上下文广告</a:t>
            </a:r>
            <a:r>
              <a:rPr lang="en-US" altLang="zh-CN" dirty="0"/>
              <a:t>(Contextual Ad)</a:t>
            </a:r>
            <a:r>
              <a:rPr lang="zh-CN" altLang="en-US" dirty="0"/>
              <a:t>。</a:t>
            </a:r>
            <a:r>
              <a:rPr lang="en-US" altLang="zh-CN" dirty="0"/>
              <a:t> Google Adverb</a:t>
            </a:r>
            <a:endParaRPr lang="zh-CN" altLang="en-US"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互联网文本广告的主要类型</a:t>
            </a:r>
            <a:r>
              <a:rPr lang="en-US" altLang="zh-CN" dirty="0"/>
              <a:t>(1) </a:t>
            </a:r>
            <a:endParaRPr lang="zh-CN" altLang="en-US" dirty="0"/>
          </a:p>
        </p:txBody>
      </p:sp>
      <p:sp>
        <p:nvSpPr>
          <p:cNvPr id="3" name="内容占位符 2"/>
          <p:cNvSpPr>
            <a:spLocks noGrp="1"/>
          </p:cNvSpPr>
          <p:nvPr>
            <p:ph idx="1"/>
          </p:nvPr>
        </p:nvSpPr>
        <p:spPr/>
        <p:txBody>
          <a:bodyPr/>
          <a:lstStyle/>
          <a:p>
            <a:r>
              <a:rPr lang="zh-CN" altLang="en-US" dirty="0"/>
              <a:t>搜索广告</a:t>
            </a:r>
            <a:endParaRPr lang="en-US" altLang="zh-CN" dirty="0"/>
          </a:p>
          <a:p>
            <a:endParaRPr lang="en-US" altLang="zh-CN" dirty="0"/>
          </a:p>
          <a:p>
            <a:endParaRPr lang="en-US" altLang="zh-CN" dirty="0"/>
          </a:p>
          <a:p>
            <a:endParaRPr lang="en-US" altLang="zh-CN"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27</a:t>
            </a:fld>
            <a:endParaRPr lang="en-US"/>
          </a:p>
        </p:txBody>
      </p:sp>
      <p:pic>
        <p:nvPicPr>
          <p:cNvPr id="2050" name="Picture 2"/>
          <p:cNvPicPr>
            <a:picLocks noChangeAspect="1" noChangeArrowheads="1"/>
          </p:cNvPicPr>
          <p:nvPr/>
        </p:nvPicPr>
        <p:blipFill>
          <a:blip r:embed="rId3" cstate="print"/>
          <a:srcRect/>
          <a:stretch>
            <a:fillRect/>
          </a:stretch>
        </p:blipFill>
        <p:spPr bwMode="auto">
          <a:xfrm>
            <a:off x="899592" y="2132856"/>
            <a:ext cx="7553325" cy="4505325"/>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互联网广告的主要类型</a:t>
            </a:r>
            <a:r>
              <a:rPr lang="en-US" altLang="zh-CN" dirty="0"/>
              <a:t>(2) </a:t>
            </a:r>
            <a:endParaRPr lang="zh-CN" altLang="en-US" dirty="0"/>
          </a:p>
        </p:txBody>
      </p:sp>
      <p:sp>
        <p:nvSpPr>
          <p:cNvPr id="3" name="内容占位符 2"/>
          <p:cNvSpPr>
            <a:spLocks noGrp="1"/>
          </p:cNvSpPr>
          <p:nvPr>
            <p:ph idx="1"/>
          </p:nvPr>
        </p:nvSpPr>
        <p:spPr/>
        <p:txBody>
          <a:bodyPr/>
          <a:lstStyle/>
          <a:p>
            <a:r>
              <a:rPr lang="zh-CN" altLang="en-US" dirty="0"/>
              <a:t>网页广告</a:t>
            </a:r>
            <a:r>
              <a:rPr lang="en-US" altLang="zh-CN" dirty="0"/>
              <a:t>(</a:t>
            </a:r>
            <a:r>
              <a:rPr lang="zh-CN" altLang="en-US" dirty="0"/>
              <a:t>内容匹配广告，</a:t>
            </a:r>
            <a:r>
              <a:rPr lang="en-US" altLang="zh-CN" dirty="0"/>
              <a:t>Content Match)</a:t>
            </a:r>
            <a:endParaRPr lang="zh-CN" altLang="en-US"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28</a:t>
            </a:fld>
            <a:endParaRPr lang="en-US"/>
          </a:p>
        </p:txBody>
      </p:sp>
      <p:pic>
        <p:nvPicPr>
          <p:cNvPr id="1026" name="Picture 2"/>
          <p:cNvPicPr>
            <a:picLocks noChangeAspect="1" noChangeArrowheads="1"/>
          </p:cNvPicPr>
          <p:nvPr/>
        </p:nvPicPr>
        <p:blipFill>
          <a:blip r:embed="rId3" cstate="print"/>
          <a:srcRect/>
          <a:stretch>
            <a:fillRect/>
          </a:stretch>
        </p:blipFill>
        <p:spPr bwMode="auto">
          <a:xfrm>
            <a:off x="971600" y="2181225"/>
            <a:ext cx="7172325" cy="4676775"/>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互联网广告中的利益三方</a:t>
            </a:r>
          </a:p>
        </p:txBody>
      </p:sp>
      <p:sp>
        <p:nvSpPr>
          <p:cNvPr id="3" name="灯片编号占位符 2"/>
          <p:cNvSpPr>
            <a:spLocks noGrp="1"/>
          </p:cNvSpPr>
          <p:nvPr>
            <p:ph type="sldNum" sz="quarter" idx="16"/>
          </p:nvPr>
        </p:nvSpPr>
        <p:spPr/>
        <p:txBody>
          <a:bodyPr/>
          <a:lstStyle/>
          <a:p>
            <a:pPr>
              <a:defRPr/>
            </a:pPr>
            <a:fld id="{F1FB7D08-67DA-430D-B31F-1498AA061A61}" type="slidenum">
              <a:rPr lang="en-US" smtClean="0"/>
              <a:pPr>
                <a:defRPr/>
              </a:pPr>
              <a:t>29</a:t>
            </a:fld>
            <a:endParaRPr lang="en-US"/>
          </a:p>
        </p:txBody>
      </p:sp>
      <p:pic>
        <p:nvPicPr>
          <p:cNvPr id="3076" name="Picture 4"/>
          <p:cNvPicPr>
            <a:picLocks noChangeAspect="1" noChangeArrowheads="1"/>
          </p:cNvPicPr>
          <p:nvPr/>
        </p:nvPicPr>
        <p:blipFill>
          <a:blip r:embed="rId3" cstate="print"/>
          <a:srcRect/>
          <a:stretch>
            <a:fillRect/>
          </a:stretch>
        </p:blipFill>
        <p:spPr bwMode="auto">
          <a:xfrm>
            <a:off x="539552" y="1573113"/>
            <a:ext cx="7772400" cy="4448175"/>
          </a:xfrm>
          <a:prstGeom prst="rect">
            <a:avLst/>
          </a:prstGeom>
          <a:noFill/>
          <a:ln w="9525">
            <a:noFill/>
            <a:miter lim="800000"/>
            <a:headEnd/>
            <a:tailEnd/>
          </a:ln>
        </p:spPr>
      </p:pic>
      <p:sp>
        <p:nvSpPr>
          <p:cNvPr id="4" name="TextBox 3"/>
          <p:cNvSpPr txBox="1"/>
          <p:nvPr/>
        </p:nvSpPr>
        <p:spPr>
          <a:xfrm>
            <a:off x="457200" y="4149080"/>
            <a:ext cx="2646878" cy="1200329"/>
          </a:xfrm>
          <a:prstGeom prst="rect">
            <a:avLst/>
          </a:prstGeom>
          <a:noFill/>
        </p:spPr>
        <p:txBody>
          <a:bodyPr wrap="none" rtlCol="0">
            <a:spAutoFit/>
          </a:bodyPr>
          <a:lstStyle/>
          <a:p>
            <a:r>
              <a:rPr lang="zh-CN" altLang="en-US" dirty="0">
                <a:solidFill>
                  <a:schemeClr val="tx1"/>
                </a:solidFill>
                <a:latin typeface="+mn-ea"/>
                <a:ea typeface="+mn-ea"/>
              </a:rPr>
              <a:t>搜索引擎同时担任</a:t>
            </a:r>
            <a:endParaRPr lang="en-US" altLang="zh-CN" dirty="0">
              <a:solidFill>
                <a:schemeClr val="tx1"/>
              </a:solidFill>
              <a:latin typeface="+mn-ea"/>
              <a:ea typeface="+mn-ea"/>
            </a:endParaRPr>
          </a:p>
          <a:p>
            <a:r>
              <a:rPr lang="zh-CN" altLang="en-US" dirty="0">
                <a:solidFill>
                  <a:schemeClr val="tx1"/>
                </a:solidFill>
                <a:latin typeface="+mn-ea"/>
                <a:ea typeface="+mn-ea"/>
              </a:rPr>
              <a:t>发布商和广告代理</a:t>
            </a:r>
            <a:endParaRPr lang="en-US" altLang="zh-CN" dirty="0">
              <a:solidFill>
                <a:schemeClr val="tx1"/>
              </a:solidFill>
              <a:latin typeface="+mn-ea"/>
              <a:ea typeface="+mn-ea"/>
            </a:endParaRPr>
          </a:p>
          <a:p>
            <a:r>
              <a:rPr lang="zh-CN" altLang="en-US" dirty="0">
                <a:solidFill>
                  <a:schemeClr val="tx1"/>
                </a:solidFill>
                <a:latin typeface="+mn-ea"/>
                <a:ea typeface="+mn-ea"/>
              </a:rPr>
              <a:t>两个角色</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a:t>提纲</a:t>
            </a:r>
            <a:endParaRPr lang="de-DE" dirty="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3</a:t>
            </a:fld>
            <a:endParaRPr lang="en-US" dirty="0"/>
          </a:p>
        </p:txBody>
      </p:sp>
      <p:sp>
        <p:nvSpPr>
          <p:cNvPr id="80899" name="Text Box 3"/>
          <p:cNvSpPr txBox="1">
            <a:spLocks noChangeArrowheads="1"/>
          </p:cNvSpPr>
          <p:nvPr/>
        </p:nvSpPr>
        <p:spPr bwMode="auto">
          <a:xfrm>
            <a:off x="138113" y="1357298"/>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7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000" dirty="0">
              <a:solidFill>
                <a:srgbClr val="BDD3E9"/>
              </a:solidFill>
              <a:latin typeface="Times New Roman" pitchFamily="18" charset="0"/>
              <a:ea typeface="黑体" pitchFamily="49" charset="-122"/>
            </a:endParaRPr>
          </a:p>
          <a:p>
            <a:pPr marL="514350" indent="-514350">
              <a:lnSpc>
                <a:spcPct val="150000"/>
              </a:lnSpc>
              <a:spcBef>
                <a:spcPts val="700"/>
              </a:spcBef>
              <a:buClr>
                <a:srgbClr val="33669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a:solidFill>
                  <a:srgbClr val="336699"/>
                </a:solidFill>
                <a:latin typeface="Times New Roman" pitchFamily="18" charset="0"/>
                <a:ea typeface="黑体" pitchFamily="49" charset="-122"/>
              </a:rPr>
              <a:t>上一讲回顾</a:t>
            </a:r>
            <a:r>
              <a:rPr lang="en-US" sz="3000" dirty="0">
                <a:solidFill>
                  <a:srgbClr val="336699"/>
                </a:solidFill>
                <a:latin typeface="Times New Roman" pitchFamily="18" charset="0"/>
                <a:ea typeface="黑体" pitchFamily="49" charset="-122"/>
              </a:rPr>
              <a:t> </a:t>
            </a:r>
          </a:p>
          <a:p>
            <a:pPr marL="514350" indent="-514350">
              <a:lnSpc>
                <a:spcPct val="150000"/>
              </a:lnSpc>
              <a:spcBef>
                <a:spcPts val="700"/>
              </a:spcBef>
              <a:buClr>
                <a:srgbClr val="BDD3E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336699"/>
                </a:solidFill>
                <a:latin typeface="Times New Roman" pitchFamily="18" charset="0"/>
                <a:ea typeface="黑体" pitchFamily="49" charset="-122"/>
              </a:rPr>
              <a:t> </a:t>
            </a:r>
            <a:r>
              <a:rPr lang="zh-CN" altLang="en-US" sz="3000" dirty="0">
                <a:solidFill>
                  <a:srgbClr val="BDD3E9"/>
                </a:solidFill>
                <a:latin typeface="Times New Roman" pitchFamily="18" charset="0"/>
                <a:ea typeface="黑体" pitchFamily="49" charset="-122"/>
              </a:rPr>
              <a:t>互联网发展趋势</a:t>
            </a:r>
            <a:endParaRPr lang="en-US" sz="3000" dirty="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BDD3E9"/>
                </a:solidFill>
                <a:latin typeface="Times New Roman" pitchFamily="18" charset="0"/>
                <a:ea typeface="黑体" pitchFamily="49" charset="-122"/>
              </a:rPr>
              <a:t> </a:t>
            </a:r>
            <a:r>
              <a:rPr lang="zh-CN" altLang="en-US" sz="3000" dirty="0">
                <a:solidFill>
                  <a:srgbClr val="BDD3E9"/>
                </a:solidFill>
                <a:latin typeface="Times New Roman" pitchFamily="18" charset="0"/>
                <a:ea typeface="黑体" pitchFamily="49" charset="-122"/>
              </a:rPr>
              <a:t>互联网广告</a:t>
            </a:r>
            <a:r>
              <a:rPr lang="en-US" sz="3000" dirty="0">
                <a:solidFill>
                  <a:srgbClr val="BDD3E9"/>
                </a:solidFill>
                <a:latin typeface="Times New Roman" pitchFamily="18" charset="0"/>
                <a:ea typeface="黑体" pitchFamily="49" charset="-122"/>
              </a:rPr>
              <a:t> </a:t>
            </a:r>
          </a:p>
          <a:p>
            <a:pPr marL="514350" indent="-514350">
              <a:lnSpc>
                <a:spcPct val="150000"/>
              </a:lnSpc>
              <a:spcBef>
                <a:spcPts val="700"/>
              </a:spcBef>
              <a:buClr>
                <a:srgbClr val="BDD3E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BDD3E9"/>
                </a:solidFill>
                <a:latin typeface="Times New Roman" pitchFamily="18" charset="0"/>
                <a:ea typeface="黑体" pitchFamily="49" charset="-122"/>
              </a:rPr>
              <a:t> </a:t>
            </a:r>
            <a:r>
              <a:rPr lang="zh-CN" altLang="en-US" sz="3000" dirty="0">
                <a:solidFill>
                  <a:srgbClr val="BDD3E9"/>
                </a:solidFill>
                <a:latin typeface="Times New Roman" pitchFamily="18" charset="0"/>
                <a:ea typeface="黑体" pitchFamily="49" charset="-122"/>
              </a:rPr>
              <a:t>重复检测</a:t>
            </a:r>
            <a:endParaRPr lang="en-US" sz="3000" dirty="0">
              <a:solidFill>
                <a:srgbClr val="336699"/>
              </a:solidFill>
              <a:latin typeface="Times New Roman" pitchFamily="18" charset="0"/>
              <a:ea typeface="黑体" pitchFamily="49" charset="-12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30</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第一代搜索广告</a:t>
            </a:r>
            <a:r>
              <a:rPr lang="en-US" sz="3600" dirty="0">
                <a:solidFill>
                  <a:schemeClr val="tx1"/>
                </a:solidFill>
                <a:latin typeface="Times New Roman" pitchFamily="18" charset="0"/>
                <a:ea typeface="黑体" pitchFamily="49" charset="-122"/>
              </a:rPr>
              <a:t>: </a:t>
            </a:r>
            <a:r>
              <a:rPr lang="en-US" sz="3600" dirty="0" err="1">
                <a:solidFill>
                  <a:schemeClr val="tx1"/>
                </a:solidFill>
                <a:latin typeface="Times New Roman" pitchFamily="18" charset="0"/>
                <a:ea typeface="黑体" pitchFamily="49" charset="-122"/>
              </a:rPr>
              <a:t>Goto</a:t>
            </a:r>
            <a:r>
              <a:rPr lang="en-US" sz="3600" dirty="0">
                <a:solidFill>
                  <a:schemeClr val="tx1"/>
                </a:solidFill>
                <a:latin typeface="Times New Roman" pitchFamily="18" charset="0"/>
                <a:ea typeface="黑体" pitchFamily="49" charset="-122"/>
              </a:rPr>
              <a:t> (1996) </a:t>
            </a:r>
            <a:r>
              <a:rPr lang="zh-CN" altLang="en-US" sz="3600" dirty="0">
                <a:solidFill>
                  <a:schemeClr val="tx1"/>
                </a:solidFill>
                <a:latin typeface="Times New Roman" pitchFamily="18" charset="0"/>
                <a:ea typeface="黑体" pitchFamily="49" charset="-122"/>
              </a:rPr>
              <a:t>竞价排名</a:t>
            </a:r>
            <a:endParaRPr lang="en-US" sz="36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30</a:t>
            </a:fld>
            <a:endParaRPr lang="en-US" dirty="0"/>
          </a:p>
        </p:txBody>
      </p:sp>
      <p:pic>
        <p:nvPicPr>
          <p:cNvPr id="7" name="Picture 6" descr="1917.png"/>
          <p:cNvPicPr>
            <a:picLocks noChangeAspect="1"/>
          </p:cNvPicPr>
          <p:nvPr/>
        </p:nvPicPr>
        <p:blipFill>
          <a:blip r:embed="rId3" cstate="print"/>
          <a:stretch>
            <a:fillRect/>
          </a:stretch>
        </p:blipFill>
        <p:spPr>
          <a:xfrm>
            <a:off x="500034" y="1500174"/>
            <a:ext cx="7072362" cy="5236154"/>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31</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第一代搜索广告</a:t>
            </a:r>
            <a:r>
              <a:rPr lang="en-US" sz="3600" dirty="0">
                <a:solidFill>
                  <a:schemeClr val="tx1"/>
                </a:solidFill>
                <a:latin typeface="Times New Roman" pitchFamily="18" charset="0"/>
                <a:ea typeface="黑体" pitchFamily="49" charset="-122"/>
              </a:rPr>
              <a:t>: </a:t>
            </a:r>
            <a:r>
              <a:rPr lang="en-US" sz="3600" dirty="0" err="1">
                <a:solidFill>
                  <a:schemeClr val="tx1"/>
                </a:solidFill>
                <a:latin typeface="Times New Roman" pitchFamily="18" charset="0"/>
                <a:ea typeface="黑体" pitchFamily="49" charset="-122"/>
              </a:rPr>
              <a:t>Goto</a:t>
            </a:r>
            <a:r>
              <a:rPr lang="en-US" sz="3600" dirty="0">
                <a:solidFill>
                  <a:schemeClr val="tx1"/>
                </a:solidFill>
                <a:latin typeface="Times New Roman" pitchFamily="18" charset="0"/>
                <a:ea typeface="黑体" pitchFamily="49" charset="-122"/>
              </a:rPr>
              <a:t> (1996)</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31</a:t>
            </a:fld>
            <a:endParaRPr lang="en-US" dirty="0"/>
          </a:p>
        </p:txBody>
      </p:sp>
      <p:pic>
        <p:nvPicPr>
          <p:cNvPr id="7" name="Picture 6" descr="1917.png"/>
          <p:cNvPicPr>
            <a:picLocks noChangeAspect="1"/>
          </p:cNvPicPr>
          <p:nvPr/>
        </p:nvPicPr>
        <p:blipFill>
          <a:blip r:embed="rId3" cstate="print"/>
          <a:stretch>
            <a:fillRect/>
          </a:stretch>
        </p:blipFill>
        <p:spPr>
          <a:xfrm>
            <a:off x="500034" y="1487849"/>
            <a:ext cx="2428892" cy="1798275"/>
          </a:xfrm>
          <a:prstGeom prst="rect">
            <a:avLst/>
          </a:prstGeom>
        </p:spPr>
      </p:pic>
      <p:sp>
        <p:nvSpPr>
          <p:cNvPr id="8" name="Rectangle 7"/>
          <p:cNvSpPr/>
          <p:nvPr/>
        </p:nvSpPr>
        <p:spPr>
          <a:xfrm>
            <a:off x="285720" y="2786058"/>
            <a:ext cx="8501122" cy="3954929"/>
          </a:xfrm>
          <a:prstGeom prst="rect">
            <a:avLst/>
          </a:prstGeom>
        </p:spPr>
        <p:txBody>
          <a:bodyPr wrap="square">
            <a:spAutoFit/>
          </a:bodyPr>
          <a:lstStyle/>
          <a:p>
            <a:pPr lvl="1">
              <a:spcBef>
                <a:spcPts val="700"/>
              </a:spcBef>
              <a:buClr>
                <a:srgbClr val="336699"/>
              </a:buClr>
            </a:pP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dirty="0">
                <a:solidFill>
                  <a:schemeClr val="tx1"/>
                </a:solidFill>
                <a:latin typeface="Times New Roman" pitchFamily="18" charset="0"/>
                <a:ea typeface="黑体" pitchFamily="49" charset="-122"/>
              </a:rPr>
              <a:t>Buddy Blake </a:t>
            </a:r>
            <a:r>
              <a:rPr lang="zh-CN" altLang="en-US" dirty="0">
                <a:solidFill>
                  <a:schemeClr val="tx1"/>
                </a:solidFill>
                <a:latin typeface="Times New Roman" pitchFamily="18" charset="0"/>
                <a:ea typeface="黑体" pitchFamily="49" charset="-122"/>
              </a:rPr>
              <a:t>为此搜索投出最高价</a:t>
            </a:r>
            <a:r>
              <a:rPr lang="en-US" dirty="0">
                <a:solidFill>
                  <a:schemeClr val="tx1"/>
                </a:solidFill>
                <a:latin typeface="Times New Roman" pitchFamily="18" charset="0"/>
                <a:ea typeface="黑体" pitchFamily="49" charset="-122"/>
              </a:rPr>
              <a:t> ($0.38)</a:t>
            </a: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只要某个人点击了该链接，</a:t>
            </a:r>
            <a:r>
              <a:rPr lang="en-US" altLang="zh-CN" dirty="0">
                <a:solidFill>
                  <a:schemeClr val="tx1"/>
                </a:solidFill>
                <a:latin typeface="Times New Roman" pitchFamily="18" charset="0"/>
                <a:ea typeface="黑体" pitchFamily="49" charset="-122"/>
              </a:rPr>
              <a:t>Buddy Blake</a:t>
            </a:r>
            <a:r>
              <a:rPr lang="zh-CN" altLang="en-US" dirty="0">
                <a:solidFill>
                  <a:schemeClr val="tx1"/>
                </a:solidFill>
                <a:latin typeface="Times New Roman" pitchFamily="18" charset="0"/>
                <a:ea typeface="黑体" pitchFamily="49" charset="-122"/>
              </a:rPr>
              <a:t>就要付</a:t>
            </a:r>
            <a:r>
              <a:rPr lang="en-US" dirty="0">
                <a:solidFill>
                  <a:schemeClr val="tx1"/>
                </a:solidFill>
                <a:latin typeface="Times New Roman" pitchFamily="18" charset="0"/>
                <a:ea typeface="黑体" pitchFamily="49" charset="-122"/>
              </a:rPr>
              <a:t>$0.38</a:t>
            </a:r>
            <a:r>
              <a:rPr lang="zh-CN" altLang="en-US" dirty="0">
                <a:solidFill>
                  <a:schemeClr val="tx1"/>
                </a:solidFill>
                <a:latin typeface="Times New Roman" pitchFamily="18" charset="0"/>
                <a:ea typeface="黑体" pitchFamily="49" charset="-122"/>
              </a:rPr>
              <a:t>的费用给</a:t>
            </a:r>
            <a:r>
              <a:rPr lang="en-US" dirty="0">
                <a:solidFill>
                  <a:schemeClr val="tx1"/>
                </a:solidFill>
                <a:latin typeface="Times New Roman" pitchFamily="18" charset="0"/>
                <a:ea typeface="黑体" pitchFamily="49" charset="-122"/>
              </a:rPr>
              <a:t> </a:t>
            </a:r>
            <a:r>
              <a:rPr lang="en-US" dirty="0" err="1">
                <a:solidFill>
                  <a:schemeClr val="tx1"/>
                </a:solidFill>
                <a:latin typeface="Times New Roman" pitchFamily="18" charset="0"/>
                <a:ea typeface="黑体" pitchFamily="49" charset="-122"/>
              </a:rPr>
              <a:t>Goto</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公司</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搜索结果按照投标价格的顺序排序</a:t>
            </a:r>
            <a:r>
              <a:rPr lang="en-US" dirty="0">
                <a:solidFill>
                  <a:schemeClr val="tx1"/>
                </a:solidFill>
                <a:latin typeface="Times New Roman" pitchFamily="18" charset="0"/>
                <a:ea typeface="黑体" pitchFamily="49" charset="-122"/>
              </a:rPr>
              <a:t> – </a:t>
            </a:r>
            <a:r>
              <a:rPr lang="en-US" altLang="zh-CN" dirty="0" err="1">
                <a:solidFill>
                  <a:schemeClr val="tx1"/>
                </a:solidFill>
                <a:latin typeface="Times New Roman" pitchFamily="18" charset="0"/>
                <a:ea typeface="黑体" pitchFamily="49" charset="-122"/>
              </a:rPr>
              <a:t>Goto</a:t>
            </a:r>
            <a:r>
              <a:rPr lang="zh-CN" altLang="en-US" dirty="0">
                <a:solidFill>
                  <a:schemeClr val="tx1"/>
                </a:solidFill>
                <a:latin typeface="Times New Roman" pitchFamily="18" charset="0"/>
                <a:ea typeface="黑体" pitchFamily="49" charset="-122"/>
              </a:rPr>
              <a:t>可以获得最大的收益</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不区分广告还是文档，仅仅是一个结果列表！</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广告预售，坦诚公开，没有相关度排序</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dirty="0">
                <a:solidFill>
                  <a:schemeClr val="tx1"/>
                </a:solidFill>
                <a:latin typeface="Times New Roman" pitchFamily="18" charset="0"/>
                <a:ea typeface="黑体" pitchFamily="49" charset="-122"/>
              </a:rPr>
              <a:t>. . . </a:t>
            </a:r>
            <a:r>
              <a:rPr lang="zh-CN" altLang="en-US" dirty="0">
                <a:solidFill>
                  <a:schemeClr val="tx1"/>
                </a:solidFill>
                <a:latin typeface="Times New Roman" pitchFamily="18" charset="0"/>
                <a:ea typeface="黑体" pitchFamily="49" charset="-122"/>
              </a:rPr>
              <a:t>但是</a:t>
            </a:r>
            <a:r>
              <a:rPr lang="en-US" dirty="0" err="1">
                <a:solidFill>
                  <a:schemeClr val="tx1"/>
                </a:solidFill>
                <a:latin typeface="Times New Roman" pitchFamily="18" charset="0"/>
                <a:ea typeface="黑体" pitchFamily="49" charset="-122"/>
              </a:rPr>
              <a:t>Goto</a:t>
            </a:r>
            <a:r>
              <a:rPr lang="zh-CN" altLang="en-US" dirty="0">
                <a:solidFill>
                  <a:schemeClr val="tx1"/>
                </a:solidFill>
                <a:latin typeface="Times New Roman" pitchFamily="18" charset="0"/>
                <a:ea typeface="黑体" pitchFamily="49" charset="-122"/>
              </a:rPr>
              <a:t>并不假装存在相关度</a:t>
            </a:r>
            <a:endParaRPr lang="en-US" dirty="0">
              <a:solidFill>
                <a:schemeClr val="tx1"/>
              </a:solidFill>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32</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zh-CN" altLang="en-US" sz="3400" dirty="0">
                <a:solidFill>
                  <a:schemeClr val="tx1"/>
                </a:solidFill>
                <a:latin typeface="Times New Roman" pitchFamily="18" charset="0"/>
                <a:ea typeface="黑体" pitchFamily="49" charset="-122"/>
              </a:rPr>
              <a:t>第二代搜索广告</a:t>
            </a:r>
            <a:r>
              <a:rPr lang="en-US" sz="3400" dirty="0">
                <a:solidFill>
                  <a:schemeClr val="tx1"/>
                </a:solidFill>
                <a:latin typeface="Times New Roman" pitchFamily="18" charset="0"/>
                <a:ea typeface="黑体" pitchFamily="49" charset="-122"/>
              </a:rPr>
              <a:t>: Google (2000/2001)</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32</a:t>
            </a:fld>
            <a:endParaRPr lang="en-US" dirty="0"/>
          </a:p>
        </p:txBody>
      </p:sp>
      <p:sp>
        <p:nvSpPr>
          <p:cNvPr id="8" name="Rectangle 7"/>
          <p:cNvSpPr/>
          <p:nvPr/>
        </p:nvSpPr>
        <p:spPr>
          <a:xfrm>
            <a:off x="285720" y="2786058"/>
            <a:ext cx="8501122" cy="830997"/>
          </a:xfrm>
          <a:prstGeom prst="rect">
            <a:avLst/>
          </a:prstGeom>
        </p:spPr>
        <p:txBody>
          <a:bodyPr wrap="square">
            <a:spAutoFit/>
          </a:bodyPr>
          <a:lstStyle/>
          <a:p>
            <a:pPr lvl="2">
              <a:spcBef>
                <a:spcPts val="700"/>
              </a:spcBef>
              <a:buClr>
                <a:srgbClr val="336699"/>
              </a:buClr>
              <a:buFont typeface="Wingdings" pitchFamily="2" charset="2"/>
              <a:buChar char="§"/>
            </a:pPr>
            <a:endParaRPr lang="en-US" dirty="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严格区分搜索结果和搜索广告</a:t>
            </a:r>
            <a:endParaRPr lang="en-US" dirty="0">
              <a:solidFill>
                <a:schemeClr val="tx1"/>
              </a:solidFill>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33</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r>
              <a:rPr lang="zh-CN" altLang="en-US" sz="3400" dirty="0">
                <a:solidFill>
                  <a:schemeClr val="tx1"/>
                </a:solidFill>
                <a:latin typeface="Times New Roman" pitchFamily="18" charset="0"/>
                <a:ea typeface="黑体" pitchFamily="49" charset="-122"/>
              </a:rPr>
              <a:t>两个列表结果</a:t>
            </a:r>
            <a:r>
              <a:rPr lang="en-US" sz="3400" dirty="0">
                <a:solidFill>
                  <a:schemeClr val="tx1"/>
                </a:solidFill>
                <a:latin typeface="Times New Roman" pitchFamily="18" charset="0"/>
                <a:ea typeface="黑体" pitchFamily="49" charset="-122"/>
              </a:rPr>
              <a:t>: web </a:t>
            </a:r>
            <a:r>
              <a:rPr lang="zh-CN" altLang="en-US" sz="3400" dirty="0">
                <a:solidFill>
                  <a:schemeClr val="tx1"/>
                </a:solidFill>
                <a:latin typeface="Times New Roman" pitchFamily="18" charset="0"/>
                <a:ea typeface="黑体" pitchFamily="49" charset="-122"/>
              </a:rPr>
              <a:t>网页</a:t>
            </a:r>
            <a:r>
              <a:rPr lang="en-US" sz="3400" dirty="0">
                <a:solidFill>
                  <a:schemeClr val="tx1"/>
                </a:solidFill>
                <a:latin typeface="Times New Roman" pitchFamily="18" charset="0"/>
                <a:ea typeface="黑体" pitchFamily="49" charset="-122"/>
              </a:rPr>
              <a:t> (</a:t>
            </a:r>
            <a:r>
              <a:rPr lang="zh-CN" altLang="en-US" sz="3400" dirty="0">
                <a:solidFill>
                  <a:schemeClr val="tx1"/>
                </a:solidFill>
                <a:latin typeface="Times New Roman" pitchFamily="18" charset="0"/>
                <a:ea typeface="黑体" pitchFamily="49" charset="-122"/>
              </a:rPr>
              <a:t>左图</a:t>
            </a:r>
            <a:r>
              <a:rPr lang="en-US" sz="3400" dirty="0">
                <a:solidFill>
                  <a:schemeClr val="tx1"/>
                </a:solidFill>
                <a:latin typeface="Times New Roman" pitchFamily="18" charset="0"/>
                <a:ea typeface="黑体" pitchFamily="49" charset="-122"/>
              </a:rPr>
              <a:t>) </a:t>
            </a:r>
            <a:r>
              <a:rPr lang="zh-CN" altLang="en-US" sz="3400" dirty="0">
                <a:solidFill>
                  <a:schemeClr val="tx1"/>
                </a:solidFill>
                <a:latin typeface="Times New Roman" pitchFamily="18" charset="0"/>
                <a:ea typeface="黑体" pitchFamily="49" charset="-122"/>
              </a:rPr>
              <a:t>及广告</a:t>
            </a:r>
            <a:r>
              <a:rPr lang="en-US" sz="3400" dirty="0">
                <a:solidFill>
                  <a:schemeClr val="tx1"/>
                </a:solidFill>
                <a:latin typeface="Times New Roman" pitchFamily="18" charset="0"/>
                <a:ea typeface="黑体" pitchFamily="49" charset="-122"/>
              </a:rPr>
              <a:t> (</a:t>
            </a:r>
            <a:r>
              <a:rPr lang="zh-CN" altLang="en-US" sz="3400" dirty="0">
                <a:solidFill>
                  <a:schemeClr val="tx1"/>
                </a:solidFill>
                <a:latin typeface="Times New Roman" pitchFamily="18" charset="0"/>
                <a:ea typeface="黑体" pitchFamily="49" charset="-122"/>
              </a:rPr>
              <a:t>右图</a:t>
            </a:r>
            <a:r>
              <a:rPr lang="en-US" sz="3400" dirty="0">
                <a:solidFill>
                  <a:schemeClr val="tx1"/>
                </a:solidFill>
                <a:latin typeface="Times New Roman" pitchFamily="18" charset="0"/>
                <a:ea typeface="黑体" pitchFamily="49" charset="-122"/>
              </a:rPr>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33</a:t>
            </a:fld>
            <a:endParaRPr lang="en-US" dirty="0"/>
          </a:p>
        </p:txBody>
      </p:sp>
      <p:sp>
        <p:nvSpPr>
          <p:cNvPr id="8" name="Text Box 3"/>
          <p:cNvSpPr txBox="1">
            <a:spLocks noChangeArrowheads="1"/>
          </p:cNvSpPr>
          <p:nvPr/>
        </p:nvSpPr>
        <p:spPr bwMode="auto">
          <a:xfrm>
            <a:off x="6072166" y="1428736"/>
            <a:ext cx="3071834" cy="5429264"/>
          </a:xfrm>
          <a:prstGeom prst="rect">
            <a:avLst/>
          </a:prstGeom>
          <a:noFill/>
          <a:ln w="9525">
            <a:noFill/>
            <a:round/>
            <a:headEnd/>
            <a:tailEnd/>
          </a:ln>
        </p:spPr>
        <p:txBody>
          <a:bodyPr/>
          <a:lstStyle/>
          <a:p>
            <a:r>
              <a:rPr lang="de-DE" dirty="0">
                <a:solidFill>
                  <a:schemeClr val="tx1"/>
                </a:solidFill>
                <a:latin typeface="Times New Roman" pitchFamily="18" charset="0"/>
                <a:ea typeface="黑体" pitchFamily="49" charset="-122"/>
              </a:rPr>
              <a:t>SogoTrade </a:t>
            </a:r>
            <a:r>
              <a:rPr lang="zh-CN" altLang="en-US" dirty="0">
                <a:solidFill>
                  <a:schemeClr val="tx1"/>
                </a:solidFill>
                <a:latin typeface="Times New Roman" pitchFamily="18" charset="0"/>
                <a:ea typeface="黑体" pitchFamily="49" charset="-122"/>
              </a:rPr>
              <a:t>出现在搜索结果中</a:t>
            </a:r>
            <a:endParaRPr lang="en-US" altLang="zh-CN" dirty="0">
              <a:solidFill>
                <a:schemeClr val="tx1"/>
              </a:solidFill>
              <a:latin typeface="Times New Roman" pitchFamily="18" charset="0"/>
              <a:ea typeface="黑体" pitchFamily="49" charset="-122"/>
            </a:endParaRPr>
          </a:p>
          <a:p>
            <a:endParaRPr lang="de-DE" dirty="0">
              <a:solidFill>
                <a:schemeClr val="tx1"/>
              </a:solidFill>
              <a:latin typeface="Times New Roman" pitchFamily="18" charset="0"/>
              <a:ea typeface="黑体" pitchFamily="49" charset="-122"/>
            </a:endParaRPr>
          </a:p>
          <a:p>
            <a:r>
              <a:rPr lang="de-DE" dirty="0">
                <a:solidFill>
                  <a:schemeClr val="tx1"/>
                </a:solidFill>
                <a:latin typeface="Times New Roman" pitchFamily="18" charset="0"/>
                <a:ea typeface="黑体" pitchFamily="49" charset="-122"/>
              </a:rPr>
              <a:t>SogoTrade </a:t>
            </a:r>
            <a:r>
              <a:rPr lang="zh-CN" altLang="en-US" dirty="0">
                <a:solidFill>
                  <a:schemeClr val="tx1"/>
                </a:solidFill>
                <a:latin typeface="Times New Roman" pitchFamily="18" charset="0"/>
                <a:ea typeface="黑体" pitchFamily="49" charset="-122"/>
              </a:rPr>
              <a:t>出现在广告中</a:t>
            </a:r>
            <a:endParaRPr lang="en-US" altLang="zh-CN" dirty="0">
              <a:solidFill>
                <a:schemeClr val="tx1"/>
              </a:solidFill>
              <a:latin typeface="Times New Roman" pitchFamily="18" charset="0"/>
              <a:ea typeface="黑体" pitchFamily="49" charset="-122"/>
            </a:endParaRPr>
          </a:p>
          <a:p>
            <a:endParaRPr lang="de-DE" dirty="0">
              <a:solidFill>
                <a:schemeClr val="tx1"/>
              </a:solidFill>
              <a:latin typeface="Times New Roman" pitchFamily="18" charset="0"/>
              <a:ea typeface="黑体" pitchFamily="49" charset="-122"/>
            </a:endParaRPr>
          </a:p>
          <a:p>
            <a:r>
              <a:rPr lang="zh-CN" altLang="en-US" dirty="0">
                <a:solidFill>
                  <a:schemeClr val="tx1"/>
                </a:solidFill>
                <a:latin typeface="Times New Roman" pitchFamily="18" charset="0"/>
                <a:ea typeface="黑体" pitchFamily="49" charset="-122"/>
              </a:rPr>
              <a:t>搜索引擎是不是把广告商的结果放在非广告商的结果之前？</a:t>
            </a:r>
            <a:endParaRPr lang="en-US" altLang="zh-CN" dirty="0">
              <a:solidFill>
                <a:schemeClr val="tx1"/>
              </a:solidFill>
              <a:latin typeface="Times New Roman" pitchFamily="18" charset="0"/>
              <a:ea typeface="黑体" pitchFamily="49" charset="-122"/>
            </a:endParaRPr>
          </a:p>
          <a:p>
            <a:endParaRPr lang="de-DE" dirty="0">
              <a:solidFill>
                <a:schemeClr val="tx1"/>
              </a:solidFill>
              <a:latin typeface="Times New Roman" pitchFamily="18" charset="0"/>
              <a:ea typeface="黑体" pitchFamily="49" charset="-122"/>
            </a:endParaRPr>
          </a:p>
          <a:p>
            <a:r>
              <a:rPr lang="zh-CN" altLang="en-US" dirty="0">
                <a:solidFill>
                  <a:srgbClr val="0070C0"/>
                </a:solidFill>
                <a:latin typeface="Times New Roman" pitchFamily="18" charset="0"/>
                <a:ea typeface="黑体" pitchFamily="49" charset="-122"/>
              </a:rPr>
              <a:t>所有的主流搜索引擎都否认这一点</a:t>
            </a:r>
            <a:endParaRPr lang="de-DE" dirty="0">
              <a:solidFill>
                <a:srgbClr val="0070C0"/>
              </a:solidFill>
              <a:latin typeface="Times New Roman" pitchFamily="18" charset="0"/>
              <a:ea typeface="黑体" pitchFamily="49" charset="-122"/>
            </a:endParaRPr>
          </a:p>
        </p:txBody>
      </p:sp>
      <p:pic>
        <p:nvPicPr>
          <p:cNvPr id="10" name="Picture 9" descr="1920.png"/>
          <p:cNvPicPr>
            <a:picLocks noChangeAspect="1"/>
          </p:cNvPicPr>
          <p:nvPr/>
        </p:nvPicPr>
        <p:blipFill>
          <a:blip r:embed="rId3" cstate="print"/>
          <a:stretch>
            <a:fillRect/>
          </a:stretch>
        </p:blipFill>
        <p:spPr>
          <a:xfrm>
            <a:off x="285720" y="1571612"/>
            <a:ext cx="5805754" cy="428628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广告是否会影响编辑的内容？</a:t>
            </a:r>
            <a:endParaRPr lang="en-US"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285860"/>
            <a:ext cx="8286808" cy="4714908"/>
          </a:xfrm>
          <a:prstGeom prst="rect">
            <a:avLst/>
          </a:prstGeom>
          <a:noFill/>
          <a:ln w="9525">
            <a:noFill/>
            <a:round/>
            <a:headEnd/>
            <a:tailEnd/>
          </a:ln>
        </p:spPr>
        <p:txBody>
          <a:bodyPr/>
          <a:lstStyle/>
          <a:p>
            <a:pPr lvl="2">
              <a:spcBef>
                <a:spcPts val="700"/>
              </a:spcBef>
              <a:buClr>
                <a:srgbClr val="336699"/>
              </a:buClr>
            </a:pPr>
            <a:endParaRPr lang="de-DE" dirty="0">
              <a:solidFill>
                <a:schemeClr val="tx1"/>
              </a:solidFill>
              <a:latin typeface="Times New Roman" pitchFamily="18" charset="0"/>
              <a:ea typeface="黑体" pitchFamily="49" charset="-122"/>
            </a:endParaRPr>
          </a:p>
          <a:p>
            <a:pPr lvl="1">
              <a:spcBef>
                <a:spcPts val="700"/>
              </a:spcBef>
            </a:pPr>
            <a:r>
              <a:rPr lang="de-DE" dirty="0">
                <a:solidFill>
                  <a:schemeClr val="tx1"/>
                </a:solidFill>
                <a:latin typeface="Times New Roman" pitchFamily="18" charset="0"/>
                <a:ea typeface="黑体" pitchFamily="49" charset="-122"/>
              </a:rPr>
              <a:t> </a:t>
            </a: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在报纸、电视上存在类似问题</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报纸一般不会刊登针对其主要广告商的严厉指责性质的文章</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在报纸和</a:t>
            </a:r>
            <a:r>
              <a:rPr lang="en-US" altLang="zh-CN" dirty="0">
                <a:solidFill>
                  <a:schemeClr val="tx1"/>
                </a:solidFill>
                <a:latin typeface="Times New Roman" pitchFamily="18" charset="0"/>
                <a:ea typeface="黑体" pitchFamily="49" charset="-122"/>
              </a:rPr>
              <a:t>TV</a:t>
            </a:r>
            <a:r>
              <a:rPr lang="zh-CN" altLang="en-US" dirty="0">
                <a:solidFill>
                  <a:schemeClr val="tx1"/>
                </a:solidFill>
                <a:latin typeface="Times New Roman" pitchFamily="18" charset="0"/>
                <a:ea typeface="黑体" pitchFamily="49" charset="-122"/>
              </a:rPr>
              <a:t>上，广告和编辑内容之间的界限往往变得很模糊</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现在还不清楚搜索引擎广告是否和上面一样</a:t>
            </a: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34</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广告在右部如何排序？</a:t>
            </a:r>
            <a:endParaRPr lang="en-US" sz="36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35</a:t>
            </a:fld>
            <a:endParaRPr lang="en-US" dirty="0"/>
          </a:p>
        </p:txBody>
      </p:sp>
      <p:pic>
        <p:nvPicPr>
          <p:cNvPr id="8" name="Picture 7" descr="1922.png"/>
          <p:cNvPicPr>
            <a:picLocks noChangeAspect="1"/>
          </p:cNvPicPr>
          <p:nvPr/>
        </p:nvPicPr>
        <p:blipFill>
          <a:blip r:embed="rId3" cstate="print"/>
          <a:stretch>
            <a:fillRect/>
          </a:stretch>
        </p:blipFill>
        <p:spPr>
          <a:xfrm>
            <a:off x="357158" y="1500174"/>
            <a:ext cx="7000924" cy="513163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如何对广告排序？</a:t>
            </a:r>
            <a:endParaRPr lang="en-US"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142984"/>
            <a:ext cx="8286808" cy="4714908"/>
          </a:xfrm>
          <a:prstGeom prst="rect">
            <a:avLst/>
          </a:prstGeom>
          <a:noFill/>
          <a:ln w="9525">
            <a:noFill/>
            <a:round/>
            <a:headEnd/>
            <a:tailEnd/>
          </a:ln>
        </p:spPr>
        <p:txBody>
          <a:bodyPr/>
          <a:lstStyle/>
          <a:p>
            <a:pPr lvl="2">
              <a:spcBef>
                <a:spcPts val="700"/>
              </a:spcBef>
              <a:buClr>
                <a:srgbClr val="336699"/>
              </a:buClr>
              <a:buFont typeface="Wingdings" pitchFamily="2" charset="2"/>
              <a:buChar char="§"/>
            </a:pPr>
            <a:endParaRPr lang="de-DE" dirty="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广告商对关键词竞标</a:t>
            </a:r>
            <a:r>
              <a:rPr lang="en-US" dirty="0">
                <a:solidFill>
                  <a:schemeClr val="tx1"/>
                </a:solidFill>
                <a:latin typeface="Times New Roman" pitchFamily="18" charset="0"/>
                <a:ea typeface="黑体" pitchFamily="49" charset="-122"/>
              </a:rPr>
              <a:t> – </a:t>
            </a:r>
            <a:r>
              <a:rPr lang="zh-CN" altLang="en-US" dirty="0">
                <a:solidFill>
                  <a:schemeClr val="tx1"/>
                </a:solidFill>
                <a:latin typeface="Times New Roman" pitchFamily="18" charset="0"/>
                <a:ea typeface="黑体" pitchFamily="49" charset="-122"/>
              </a:rPr>
              <a:t>拍卖方式</a:t>
            </a:r>
            <a:endParaRPr lang="en-US" dirty="0">
              <a:solidFill>
                <a:srgbClr val="0070C0"/>
              </a:solidFill>
              <a:latin typeface="Times New Roman" pitchFamily="18" charset="0"/>
              <a:ea typeface="黑体" pitchFamily="49" charset="-122"/>
            </a:endParaRPr>
          </a:p>
          <a:p>
            <a:pPr lvl="1">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拍卖系统公开，任何人都可以参与关键词竞标</a:t>
            </a:r>
            <a:endParaRPr lang="en-US" dirty="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广告商仅在用户点击广告商才真正付费</a:t>
            </a:r>
            <a:endParaRPr lang="en-US" dirty="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拍卖机制如何确定某条广告的排序以及该广告的支付价格？</a:t>
            </a:r>
            <a:endParaRPr lang="de-DE" dirty="0">
              <a:solidFill>
                <a:schemeClr val="tx1"/>
              </a:solidFill>
              <a:latin typeface="Times New Roman" pitchFamily="18" charset="0"/>
              <a:ea typeface="黑体" pitchFamily="49" charset="-122"/>
              <a:cs typeface="Times New Roman" pitchFamily="18" charset="0"/>
            </a:endParaRPr>
          </a:p>
          <a:p>
            <a:pPr lvl="1">
              <a:buClr>
                <a:srgbClr val="336699"/>
              </a:buClr>
              <a:buFont typeface="Wingdings" pitchFamily="2" charset="2"/>
              <a:buChar char="§"/>
            </a:pPr>
            <a:r>
              <a:rPr lang="zh-CN" altLang="en-US" dirty="0">
                <a:solidFill>
                  <a:schemeClr val="tx1"/>
                </a:solidFill>
                <a:latin typeface="Times New Roman" pitchFamily="18" charset="0"/>
                <a:ea typeface="黑体" pitchFamily="49" charset="-122"/>
                <a:cs typeface="Times New Roman" pitchFamily="18" charset="0"/>
              </a:rPr>
              <a:t>基本思路是次高价拍卖</a:t>
            </a:r>
            <a:r>
              <a:rPr lang="en-US" altLang="zh-CN" dirty="0">
                <a:solidFill>
                  <a:schemeClr val="tx1"/>
                </a:solidFill>
                <a:latin typeface="Times New Roman" pitchFamily="18" charset="0"/>
                <a:ea typeface="黑体" pitchFamily="49" charset="-122"/>
                <a:cs typeface="Times New Roman" pitchFamily="18" charset="0"/>
              </a:rPr>
              <a:t>(</a:t>
            </a:r>
            <a:r>
              <a:rPr lang="en-US" altLang="zh-CN" dirty="0">
                <a:solidFill>
                  <a:srgbClr val="0070C0"/>
                </a:solidFill>
                <a:latin typeface="Times New Roman" pitchFamily="18" charset="0"/>
                <a:ea typeface="黑体" pitchFamily="49" charset="-122"/>
                <a:cs typeface="Times New Roman" pitchFamily="18" charset="0"/>
              </a:rPr>
              <a:t>second price auction</a:t>
            </a:r>
            <a:r>
              <a:rPr lang="en-US" altLang="zh-CN"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原则</a:t>
            </a:r>
            <a:endParaRPr lang="en-US" altLang="zh-CN" dirty="0">
              <a:solidFill>
                <a:schemeClr val="tx1"/>
              </a:solidFill>
              <a:latin typeface="Times New Roman" pitchFamily="18" charset="0"/>
              <a:ea typeface="黑体" pitchFamily="49" charset="-122"/>
            </a:endParaRPr>
          </a:p>
          <a:p>
            <a:pPr lvl="1">
              <a:buClr>
                <a:srgbClr val="336699"/>
              </a:buClr>
              <a:buFont typeface="Wingdings" pitchFamily="2" charset="2"/>
              <a:buChar char="§"/>
            </a:pPr>
            <a:endParaRPr lang="en-US" dirty="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搜索引擎中最重要的研究领域之一</a:t>
            </a:r>
            <a:r>
              <a:rPr lang="en-US" altLang="zh-CN"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计算广告学</a:t>
            </a:r>
            <a:endParaRPr lang="en-US" dirty="0">
              <a:solidFill>
                <a:schemeClr val="tx1"/>
              </a:solidFill>
              <a:latin typeface="Times New Roman" pitchFamily="18" charset="0"/>
              <a:ea typeface="黑体" pitchFamily="49" charset="-122"/>
            </a:endParaRPr>
          </a:p>
          <a:p>
            <a:pPr lvl="2">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对每条广告压榨出一分钱也就意味着为搜索引擎公司带来上亿的额外收益</a:t>
            </a:r>
            <a:endParaRPr lang="en-US" sz="22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36</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040036"/>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如何对广告排序？</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107504" y="1124744"/>
            <a:ext cx="8786842" cy="5429264"/>
          </a:xfrm>
          <a:prstGeom prst="rect">
            <a:avLst/>
          </a:prstGeom>
          <a:noFill/>
          <a:ln w="9525">
            <a:noFill/>
            <a:round/>
            <a:headEnd/>
            <a:tailEnd/>
          </a:ln>
        </p:spPr>
        <p:txBody>
          <a:bodyPr/>
          <a:lstStyle/>
          <a:p>
            <a:pPr lvl="1">
              <a:spcBef>
                <a:spcPts val="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简单的方法</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按照类似</a:t>
            </a:r>
            <a:r>
              <a:rPr lang="en-US" altLang="zh-CN" dirty="0" err="1">
                <a:solidFill>
                  <a:schemeClr val="tx1"/>
                </a:solidFill>
                <a:latin typeface="Times New Roman" pitchFamily="18" charset="0"/>
                <a:ea typeface="黑体" pitchFamily="49" charset="-122"/>
              </a:rPr>
              <a:t>Goto</a:t>
            </a:r>
            <a:r>
              <a:rPr lang="zh-CN" altLang="en-US" dirty="0">
                <a:solidFill>
                  <a:schemeClr val="tx1"/>
                </a:solidFill>
                <a:latin typeface="Times New Roman" pitchFamily="18" charset="0"/>
                <a:ea typeface="黑体" pitchFamily="49" charset="-122"/>
              </a:rPr>
              <a:t>的方式，即按照投标价格排序</a:t>
            </a:r>
            <a:endParaRPr lang="en-US" dirty="0">
              <a:solidFill>
                <a:schemeClr val="tx1"/>
              </a:solidFill>
              <a:latin typeface="Times New Roman" pitchFamily="18" charset="0"/>
              <a:ea typeface="黑体" pitchFamily="49" charset="-122"/>
            </a:endParaRPr>
          </a:p>
          <a:p>
            <a:pPr lvl="2">
              <a:spcBef>
                <a:spcPts val="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不好的方法</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可能会被滥用</a:t>
            </a:r>
            <a:endParaRPr lang="en-US" dirty="0">
              <a:solidFill>
                <a:schemeClr val="tx1"/>
              </a:solidFill>
              <a:latin typeface="Times New Roman" pitchFamily="18" charset="0"/>
              <a:ea typeface="黑体" pitchFamily="49" charset="-122"/>
            </a:endParaRPr>
          </a:p>
          <a:p>
            <a:pPr lvl="2">
              <a:spcBef>
                <a:spcPts val="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例如：</a:t>
            </a:r>
            <a:r>
              <a:rPr lang="en-US" dirty="0">
                <a:solidFill>
                  <a:schemeClr val="tx1"/>
                </a:solidFill>
                <a:latin typeface="Times New Roman" pitchFamily="18" charset="0"/>
                <a:ea typeface="黑体" pitchFamily="49" charset="-122"/>
              </a:rPr>
              <a:t> query [does my husband cheat?] → </a:t>
            </a:r>
            <a:r>
              <a:rPr lang="zh-CN" altLang="en-US" dirty="0">
                <a:solidFill>
                  <a:schemeClr val="tx1"/>
                </a:solidFill>
                <a:latin typeface="Times New Roman" pitchFamily="18" charset="0"/>
                <a:ea typeface="黑体" pitchFamily="49" charset="-122"/>
              </a:rPr>
              <a:t>有关离婚律师的广告</a:t>
            </a:r>
            <a:endParaRPr lang="en-US" altLang="zh-CN" dirty="0">
              <a:solidFill>
                <a:schemeClr val="tx1"/>
              </a:solidFill>
              <a:latin typeface="Times New Roman" pitchFamily="18" charset="0"/>
              <a:ea typeface="黑体" pitchFamily="49" charset="-122"/>
            </a:endParaRPr>
          </a:p>
          <a:p>
            <a:pPr lvl="2">
              <a:spcBef>
                <a:spcPts val="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我们并不像得到相关性上无关的广告</a:t>
            </a:r>
            <a:endParaRPr lang="en-US" dirty="0">
              <a:solidFill>
                <a:schemeClr val="tx1"/>
              </a:solidFill>
              <a:latin typeface="Times New Roman" pitchFamily="18" charset="0"/>
              <a:ea typeface="黑体" pitchFamily="49" charset="-122"/>
            </a:endParaRPr>
          </a:p>
          <a:p>
            <a:pPr lvl="1">
              <a:spcBef>
                <a:spcPts val="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替代方法：</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按照投标价格和相关性排序</a:t>
            </a:r>
            <a:endParaRPr lang="en-US" dirty="0">
              <a:solidFill>
                <a:srgbClr val="0070C0"/>
              </a:solidFill>
              <a:latin typeface="Times New Roman" pitchFamily="18" charset="0"/>
              <a:ea typeface="黑体" pitchFamily="49" charset="-122"/>
            </a:endParaRPr>
          </a:p>
          <a:p>
            <a:pPr lvl="1">
              <a:spcBef>
                <a:spcPts val="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相关度度量的关键指标：点击率 </a:t>
            </a:r>
            <a:r>
              <a:rPr lang="en-US" altLang="zh-CN" dirty="0">
                <a:solidFill>
                  <a:schemeClr val="tx1"/>
                </a:solidFill>
                <a:latin typeface="Times New Roman" pitchFamily="18" charset="0"/>
                <a:ea typeface="黑体" pitchFamily="49" charset="-122"/>
              </a:rPr>
              <a:t>(</a:t>
            </a:r>
            <a:r>
              <a:rPr lang="en-US" dirty="0" err="1">
                <a:solidFill>
                  <a:schemeClr val="tx1"/>
                </a:solidFill>
                <a:latin typeface="Times New Roman" pitchFamily="18" charset="0"/>
                <a:ea typeface="黑体" pitchFamily="49" charset="-122"/>
              </a:rPr>
              <a:t>clickthrough</a:t>
            </a:r>
            <a:r>
              <a:rPr lang="en-US" dirty="0">
                <a:solidFill>
                  <a:schemeClr val="tx1"/>
                </a:solidFill>
                <a:latin typeface="Times New Roman" pitchFamily="18" charset="0"/>
                <a:ea typeface="黑体" pitchFamily="49" charset="-122"/>
              </a:rPr>
              <a:t> rate, CTR)</a:t>
            </a:r>
          </a:p>
          <a:p>
            <a:pPr lvl="2">
              <a:spcBef>
                <a:spcPts val="0"/>
              </a:spcBef>
              <a:buClr>
                <a:srgbClr val="336699"/>
              </a:buClr>
              <a:buFont typeface="Wingdings" pitchFamily="2" charset="2"/>
              <a:buChar char="§"/>
            </a:pPr>
            <a:r>
              <a:rPr lang="en-US" dirty="0">
                <a:solidFill>
                  <a:schemeClr val="tx1"/>
                </a:solidFill>
                <a:latin typeface="Times New Roman" pitchFamily="18" charset="0"/>
                <a:ea typeface="黑体" pitchFamily="49" charset="-122"/>
              </a:rPr>
              <a:t>CTR = clicks per impressions</a:t>
            </a:r>
          </a:p>
          <a:p>
            <a:pPr lvl="1">
              <a:spcBef>
                <a:spcPts val="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结果：无关的广告将得到很低的排名</a:t>
            </a:r>
            <a:endParaRPr lang="en-US" dirty="0">
              <a:solidFill>
                <a:schemeClr val="tx1"/>
              </a:solidFill>
              <a:latin typeface="Times New Roman" pitchFamily="18" charset="0"/>
              <a:ea typeface="黑体" pitchFamily="49" charset="-122"/>
            </a:endParaRPr>
          </a:p>
          <a:p>
            <a:pPr lvl="2">
              <a:spcBef>
                <a:spcPts val="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即使在短期时间内降低了搜索引擎的收益</a:t>
            </a:r>
            <a:endParaRPr lang="en-US" dirty="0">
              <a:solidFill>
                <a:schemeClr val="tx1"/>
              </a:solidFill>
              <a:latin typeface="Times New Roman" pitchFamily="18" charset="0"/>
              <a:ea typeface="黑体" pitchFamily="49" charset="-122"/>
            </a:endParaRPr>
          </a:p>
          <a:p>
            <a:pPr lvl="2">
              <a:spcBef>
                <a:spcPts val="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希望：如果用户能通过系统获得有价值的信息，那么系统的总体接受程度和整体收益将最大化</a:t>
            </a:r>
            <a:endParaRPr lang="en-US" dirty="0">
              <a:solidFill>
                <a:schemeClr val="tx1"/>
              </a:solidFill>
              <a:latin typeface="Times New Roman" pitchFamily="18" charset="0"/>
              <a:ea typeface="黑体" pitchFamily="49" charset="-122"/>
            </a:endParaRPr>
          </a:p>
          <a:p>
            <a:pPr lvl="1">
              <a:spcBef>
                <a:spcPts val="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其他排序因子：位置、一天内的时间、着陆页</a:t>
            </a:r>
            <a:r>
              <a:rPr lang="en-US" altLang="zh-CN" dirty="0">
                <a:solidFill>
                  <a:schemeClr val="tx1"/>
                </a:solidFill>
                <a:latin typeface="Times New Roman" pitchFamily="18" charset="0"/>
                <a:ea typeface="黑体" pitchFamily="49" charset="-122"/>
              </a:rPr>
              <a:t>(landing page)</a:t>
            </a:r>
            <a:r>
              <a:rPr lang="zh-CN" altLang="en-US" dirty="0">
                <a:solidFill>
                  <a:schemeClr val="tx1"/>
                </a:solidFill>
                <a:latin typeface="Times New Roman" pitchFamily="18" charset="0"/>
                <a:ea typeface="黑体" pitchFamily="49" charset="-122"/>
              </a:rPr>
              <a:t>的质量和装载速度</a:t>
            </a:r>
            <a:endParaRPr lang="en-US" altLang="zh-CN" dirty="0">
              <a:solidFill>
                <a:schemeClr val="tx1"/>
              </a:solidFill>
              <a:latin typeface="Times New Roman" pitchFamily="18" charset="0"/>
              <a:ea typeface="黑体" pitchFamily="49" charset="-122"/>
            </a:endParaRPr>
          </a:p>
          <a:p>
            <a:pPr lvl="1">
              <a:spcBef>
                <a:spcPts val="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最主要的排序因子：查询</a:t>
            </a: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37</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Web</a:t>
            </a:r>
            <a:r>
              <a:rPr lang="zh-CN" altLang="en-US" sz="3200" dirty="0"/>
              <a:t>查询“长尾”现象：基于</a:t>
            </a:r>
            <a:r>
              <a:rPr lang="en-US" altLang="zh-CN" sz="3200" dirty="0"/>
              <a:t>AOL</a:t>
            </a:r>
            <a:r>
              <a:rPr lang="zh-CN" altLang="en-US" sz="3200" dirty="0"/>
              <a:t>查询频次的统计</a:t>
            </a:r>
          </a:p>
        </p:txBody>
      </p:sp>
      <p:sp>
        <p:nvSpPr>
          <p:cNvPr id="3" name="内容占位符 2"/>
          <p:cNvSpPr>
            <a:spLocks noGrp="1"/>
          </p:cNvSpPr>
          <p:nvPr>
            <p:ph idx="1"/>
          </p:nvPr>
        </p:nvSpPr>
        <p:spPr>
          <a:xfrm>
            <a:off x="457200" y="1628800"/>
            <a:ext cx="8229600" cy="1008112"/>
          </a:xfrm>
        </p:spPr>
        <p:txBody>
          <a:bodyPr/>
          <a:lstStyle/>
          <a:p>
            <a:r>
              <a:rPr lang="zh-CN" altLang="en-US" dirty="0"/>
              <a:t>罕见查询形成一个大“尾巴”。</a:t>
            </a:r>
            <a:r>
              <a:rPr lang="zh-CN" altLang="en-US" dirty="0">
                <a:latin typeface="+mn-ea"/>
              </a:rPr>
              <a:t>大约</a:t>
            </a:r>
            <a:r>
              <a:rPr lang="en-US" altLang="zh-CN" dirty="0">
                <a:latin typeface="+mn-ea"/>
              </a:rPr>
              <a:t>50%</a:t>
            </a:r>
            <a:r>
              <a:rPr lang="zh-CN" altLang="en-US" dirty="0">
                <a:latin typeface="+mn-ea"/>
              </a:rPr>
              <a:t>的查询的频次小于等于</a:t>
            </a:r>
            <a:r>
              <a:rPr lang="en-US" altLang="zh-CN" dirty="0">
                <a:latin typeface="+mn-ea"/>
              </a:rPr>
              <a:t>5</a:t>
            </a:r>
            <a:r>
              <a:rPr lang="zh-CN" altLang="en-US" dirty="0"/>
              <a:t>。</a:t>
            </a:r>
            <a:endParaRPr lang="en-US" altLang="zh-CN" sz="1800"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t>38</a:t>
            </a:fld>
            <a:endParaRPr lang="en-US"/>
          </a:p>
        </p:txBody>
      </p:sp>
      <p:pic>
        <p:nvPicPr>
          <p:cNvPr id="7" name="Picture 6"/>
          <p:cNvPicPr>
            <a:picLocks noChangeAspect="1"/>
          </p:cNvPicPr>
          <p:nvPr/>
        </p:nvPicPr>
        <p:blipFill>
          <a:blip r:embed="rId2"/>
          <a:stretch>
            <a:fillRect/>
          </a:stretch>
        </p:blipFill>
        <p:spPr>
          <a:xfrm>
            <a:off x="971600" y="2852936"/>
            <a:ext cx="7488832" cy="3463676"/>
          </a:xfrm>
          <a:prstGeom prst="rect">
            <a:avLst/>
          </a:prstGeom>
        </p:spPr>
      </p:pic>
    </p:spTree>
    <p:extLst>
      <p:ext uri="{BB962C8B-B14F-4D97-AF65-F5344CB8AC3E}">
        <p14:creationId xmlns:p14="http://schemas.microsoft.com/office/powerpoint/2010/main" val="13729017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t>基于查询频次的流量统计（数据来源：</a:t>
            </a:r>
            <a:r>
              <a:rPr lang="en-US" altLang="zh-CN" sz="3200" dirty="0"/>
              <a:t>Yahoo</a:t>
            </a:r>
            <a:r>
              <a:rPr lang="zh-CN" altLang="en-US" sz="3200" dirty="0"/>
              <a:t>）</a:t>
            </a:r>
          </a:p>
        </p:txBody>
      </p:sp>
      <p:sp>
        <p:nvSpPr>
          <p:cNvPr id="3" name="内容占位符 2"/>
          <p:cNvSpPr>
            <a:spLocks noGrp="1"/>
          </p:cNvSpPr>
          <p:nvPr>
            <p:ph idx="1"/>
          </p:nvPr>
        </p:nvSpPr>
        <p:spPr>
          <a:xfrm>
            <a:off x="457200" y="1628800"/>
            <a:ext cx="8229600" cy="648072"/>
          </a:xfrm>
        </p:spPr>
        <p:txBody>
          <a:bodyPr/>
          <a:lstStyle/>
          <a:p>
            <a:r>
              <a:rPr lang="zh-CN" altLang="en-US" sz="1800" dirty="0"/>
              <a:t>大部分流量都在“头”（常见）和“尾”（罕见）</a:t>
            </a:r>
            <a:endParaRPr lang="en-US" altLang="zh-CN" sz="1800"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t>39</a:t>
            </a:fld>
            <a:endParaRPr lang="en-US"/>
          </a:p>
        </p:txBody>
      </p:sp>
      <p:pic>
        <p:nvPicPr>
          <p:cNvPr id="7" name="Picture 6"/>
          <p:cNvPicPr>
            <a:picLocks noChangeAspect="1"/>
          </p:cNvPicPr>
          <p:nvPr/>
        </p:nvPicPr>
        <p:blipFill>
          <a:blip r:embed="rId2"/>
          <a:stretch>
            <a:fillRect/>
          </a:stretch>
        </p:blipFill>
        <p:spPr>
          <a:xfrm>
            <a:off x="1115616" y="2335836"/>
            <a:ext cx="6769058" cy="3973484"/>
          </a:xfrm>
          <a:prstGeom prst="rect">
            <a:avLst/>
          </a:prstGeom>
        </p:spPr>
      </p:pic>
    </p:spTree>
    <p:extLst>
      <p:ext uri="{BB962C8B-B14F-4D97-AF65-F5344CB8AC3E}">
        <p14:creationId xmlns:p14="http://schemas.microsoft.com/office/powerpoint/2010/main" val="2125690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46" y="12700"/>
            <a:ext cx="9358378" cy="1403350"/>
          </a:xfrm>
          <a:prstGeom prst="rect">
            <a:avLst/>
          </a:prstGeom>
          <a:noFill/>
          <a:ln w="9525">
            <a:noFill/>
            <a:round/>
            <a:headEnd/>
            <a:tailEnd/>
          </a:ln>
        </p:spPr>
        <p:txBody>
          <a:bodyPr anchor="b"/>
          <a:lstStyle/>
          <a:p>
            <a:pPr lvl="1">
              <a:spcBef>
                <a:spcPts val="700"/>
              </a:spcBef>
              <a:buClr>
                <a:srgbClr val="336699"/>
              </a:buClr>
            </a:pPr>
            <a:r>
              <a:rPr lang="en-US" altLang="zh-CN" sz="3400" dirty="0">
                <a:solidFill>
                  <a:schemeClr val="tx1"/>
                </a:solidFill>
                <a:latin typeface="Times New Roman" pitchFamily="18" charset="0"/>
                <a:ea typeface="黑体" pitchFamily="49" charset="-122"/>
              </a:rPr>
              <a:t>SVD</a:t>
            </a:r>
            <a:r>
              <a:rPr lang="zh-CN" altLang="en-US" sz="3400" dirty="0">
                <a:solidFill>
                  <a:schemeClr val="tx1"/>
                </a:solidFill>
                <a:latin typeface="Times New Roman" pitchFamily="18" charset="0"/>
                <a:ea typeface="黑体" pitchFamily="49" charset="-122"/>
              </a:rPr>
              <a:t>分解的例子</a:t>
            </a:r>
            <a:r>
              <a:rPr lang="en-US" sz="3400" i="1" dirty="0">
                <a:solidFill>
                  <a:schemeClr val="tx1"/>
                </a:solidFill>
                <a:latin typeface="Times New Roman" pitchFamily="18" charset="0"/>
                <a:ea typeface="黑体" pitchFamily="49" charset="-122"/>
              </a:rPr>
              <a:t>C </a:t>
            </a:r>
            <a:r>
              <a:rPr lang="en-US" sz="3400" dirty="0">
                <a:solidFill>
                  <a:schemeClr val="tx1"/>
                </a:solidFill>
                <a:latin typeface="Times New Roman" pitchFamily="18" charset="0"/>
                <a:ea typeface="黑体" pitchFamily="49" charset="-122"/>
              </a:rPr>
              <a:t>= </a:t>
            </a:r>
            <a:r>
              <a:rPr lang="en-US" sz="3400" i="1" dirty="0">
                <a:solidFill>
                  <a:schemeClr val="tx1"/>
                </a:solidFill>
                <a:latin typeface="Times New Roman" pitchFamily="18" charset="0"/>
                <a:ea typeface="黑体" pitchFamily="49" charset="-122"/>
              </a:rPr>
              <a:t>U</a:t>
            </a:r>
            <a:r>
              <a:rPr lang="el-GR" sz="3400" dirty="0">
                <a:solidFill>
                  <a:schemeClr val="tx1"/>
                </a:solidFill>
                <a:latin typeface="Times New Roman" pitchFamily="18" charset="0"/>
                <a:ea typeface="黑体" pitchFamily="49" charset="-122"/>
                <a:cs typeface="Times New Roman" pitchFamily="18" charset="0"/>
              </a:rPr>
              <a:t>Σ</a:t>
            </a:r>
            <a:r>
              <a:rPr lang="en-US" sz="3400" i="1" dirty="0">
                <a:solidFill>
                  <a:schemeClr val="tx1"/>
                </a:solidFill>
                <a:latin typeface="Times New Roman" pitchFamily="18" charset="0"/>
                <a:ea typeface="黑体" pitchFamily="49" charset="-122"/>
              </a:rPr>
              <a:t>V</a:t>
            </a:r>
            <a:r>
              <a:rPr lang="en-US" sz="3400" i="1" baseline="30000" dirty="0">
                <a:solidFill>
                  <a:schemeClr val="tx1"/>
                </a:solidFill>
                <a:latin typeface="Times New Roman" pitchFamily="18" charset="0"/>
                <a:ea typeface="黑体" pitchFamily="49" charset="-122"/>
              </a:rPr>
              <a:t>T</a:t>
            </a:r>
            <a:r>
              <a:rPr lang="en-US" sz="3400" dirty="0">
                <a:solidFill>
                  <a:schemeClr val="tx1"/>
                </a:solidFill>
                <a:latin typeface="Times New Roman" pitchFamily="18" charset="0"/>
                <a:ea typeface="黑体" pitchFamily="49" charset="-122"/>
              </a:rPr>
              <a:t> : </a:t>
            </a:r>
            <a:r>
              <a:rPr lang="zh-CN" altLang="en-US" sz="3400" dirty="0">
                <a:solidFill>
                  <a:schemeClr val="tx1"/>
                </a:solidFill>
                <a:latin typeface="Times New Roman" pitchFamily="18" charset="0"/>
                <a:ea typeface="黑体" pitchFamily="49" charset="-122"/>
              </a:rPr>
              <a:t>所有的四个矩阵</a:t>
            </a:r>
            <a:endParaRPr lang="de-DE" sz="3400" i="1" baseline="300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a:t>
            </a:fld>
            <a:endParaRPr lang="en-US" dirty="0"/>
          </a:p>
        </p:txBody>
      </p:sp>
      <p:pic>
        <p:nvPicPr>
          <p:cNvPr id="9" name="Picture 8" descr="1810.png"/>
          <p:cNvPicPr>
            <a:picLocks noChangeAspect="1"/>
          </p:cNvPicPr>
          <p:nvPr/>
        </p:nvPicPr>
        <p:blipFill>
          <a:blip r:embed="rId3" cstate="print"/>
          <a:stretch>
            <a:fillRect/>
          </a:stretch>
        </p:blipFill>
        <p:spPr>
          <a:xfrm>
            <a:off x="500034" y="1500174"/>
            <a:ext cx="4138078" cy="5220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t>长尾效应的解释</a:t>
            </a:r>
          </a:p>
        </p:txBody>
      </p:sp>
      <p:sp>
        <p:nvSpPr>
          <p:cNvPr id="3" name="内容占位符 2"/>
          <p:cNvSpPr>
            <a:spLocks noGrp="1"/>
          </p:cNvSpPr>
          <p:nvPr>
            <p:ph idx="1"/>
          </p:nvPr>
        </p:nvSpPr>
        <p:spPr>
          <a:xfrm>
            <a:off x="457200" y="1628800"/>
            <a:ext cx="8229600" cy="4953000"/>
          </a:xfrm>
        </p:spPr>
        <p:txBody>
          <a:bodyPr/>
          <a:lstStyle/>
          <a:p>
            <a:r>
              <a:rPr lang="zh-CN" altLang="en-US" dirty="0">
                <a:latin typeface="+mn-ea"/>
              </a:rPr>
              <a:t>有两种解释：</a:t>
            </a:r>
            <a:endParaRPr lang="en-US" altLang="zh-CN" dirty="0">
              <a:latin typeface="+mn-ea"/>
            </a:endParaRPr>
          </a:p>
          <a:p>
            <a:pPr lvl="1"/>
            <a:r>
              <a:rPr lang="zh-CN" altLang="en-US" sz="2000" dirty="0">
                <a:latin typeface="+mn-ea"/>
              </a:rPr>
              <a:t>大多数用户搜索“常见”查询；一小部分用户搜索“罕见”查询</a:t>
            </a:r>
            <a:endParaRPr lang="en-US" altLang="zh-CN" sz="2000" dirty="0">
              <a:latin typeface="+mn-ea"/>
            </a:endParaRPr>
          </a:p>
          <a:p>
            <a:pPr lvl="1"/>
            <a:r>
              <a:rPr lang="zh-CN" altLang="en-US" sz="2000" dirty="0">
                <a:latin typeface="+mn-ea"/>
              </a:rPr>
              <a:t>大量用户使用“常见”查询；同时大量用户也会使用一些“罕见”查询</a:t>
            </a:r>
            <a:endParaRPr lang="en-US" altLang="zh-CN" sz="2000" dirty="0">
              <a:latin typeface="+mn-ea"/>
            </a:endParaRPr>
          </a:p>
          <a:p>
            <a:r>
              <a:rPr lang="zh-CN" altLang="en-US" dirty="0">
                <a:latin typeface="+mn-ea"/>
              </a:rPr>
              <a:t>对在线零售的研究支持第二种解释</a:t>
            </a:r>
            <a:r>
              <a:rPr lang="en-US" altLang="zh-CN" sz="2400" dirty="0">
                <a:latin typeface="+mn-ea"/>
              </a:rPr>
              <a:t>[</a:t>
            </a:r>
            <a:r>
              <a:rPr lang="en-US" altLang="zh-CN" sz="2400" dirty="0" err="1">
                <a:latin typeface="+mn-ea"/>
              </a:rPr>
              <a:t>Goel</a:t>
            </a:r>
            <a:r>
              <a:rPr lang="en-US" altLang="zh-CN" sz="2400" dirty="0">
                <a:latin typeface="+mn-ea"/>
              </a:rPr>
              <a:t> et al CIKM 2009]</a:t>
            </a:r>
            <a:endParaRPr lang="en-US" altLang="zh-CN" dirty="0">
              <a:latin typeface="+mn-ea"/>
            </a:endParaRPr>
          </a:p>
          <a:p>
            <a:pPr lvl="1"/>
            <a:r>
              <a:rPr lang="zh-CN" altLang="en-US" sz="2000" dirty="0">
                <a:latin typeface="+mn-ea"/>
              </a:rPr>
              <a:t>每个人都有一些不同常人的独特喜好，所以热销或冷门商品都会购买</a:t>
            </a:r>
            <a:endParaRPr lang="en-US" altLang="zh-CN" sz="2000" dirty="0">
              <a:latin typeface="+mn-ea"/>
            </a:endParaRPr>
          </a:p>
          <a:p>
            <a:pPr lvl="1"/>
            <a:r>
              <a:rPr lang="zh-CN" altLang="en-US" sz="2000" dirty="0">
                <a:latin typeface="+mn-ea"/>
              </a:rPr>
              <a:t>但是，不同顾客的独特程度不同</a:t>
            </a:r>
            <a:endParaRPr lang="en-US" altLang="zh-CN" sz="2000" dirty="0">
              <a:latin typeface="+mn-ea"/>
            </a:endParaRPr>
          </a:p>
          <a:p>
            <a:pPr lvl="1"/>
            <a:r>
              <a:rPr lang="zh-CN" altLang="en-US" sz="2000" dirty="0">
                <a:latin typeface="+mn-ea"/>
              </a:rPr>
              <a:t>对一站式营销的研究表明，罕见商品的存在可以提升常见商品的销量</a:t>
            </a:r>
            <a:endParaRPr lang="en-US" altLang="zh-CN" sz="2000" dirty="0">
              <a:latin typeface="+mn-ea"/>
            </a:endParaRPr>
          </a:p>
          <a:p>
            <a:pPr lvl="2"/>
            <a:r>
              <a:rPr lang="zh-CN" altLang="en-US" sz="1400" dirty="0">
                <a:latin typeface="+mn-ea"/>
              </a:rPr>
              <a:t>对于搜索引擎，对罕见查询的有效覆盖可以提升用户满意度，可望在将来从常见查询获益</a:t>
            </a:r>
            <a:endParaRPr lang="en-US" altLang="zh-CN" sz="1400" dirty="0">
              <a:latin typeface="+mn-ea"/>
            </a:endParaRPr>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t>40</a:t>
            </a:fld>
            <a:endParaRPr lang="en-US"/>
          </a:p>
        </p:txBody>
      </p:sp>
    </p:spTree>
    <p:extLst>
      <p:ext uri="{BB962C8B-B14F-4D97-AF65-F5344CB8AC3E}">
        <p14:creationId xmlns:p14="http://schemas.microsoft.com/office/powerpoint/2010/main" val="26403364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41</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428736"/>
            <a:ext cx="8286808" cy="4357718"/>
          </a:xfrm>
          <a:prstGeom prst="rect">
            <a:avLst/>
          </a:prstGeom>
          <a:noFill/>
          <a:ln w="9525">
            <a:noFill/>
            <a:round/>
            <a:headEnd/>
            <a:tailEnd/>
          </a:ln>
        </p:spPr>
        <p:txBody>
          <a:bodyPr/>
          <a:lstStyle/>
          <a:p>
            <a:pPr lvl="1">
              <a:spcBef>
                <a:spcPts val="0"/>
              </a:spcBef>
              <a:buClr>
                <a:srgbClr val="336699"/>
              </a:buClr>
            </a:pPr>
            <a:endParaRPr lang="en-US" sz="3600" dirty="0">
              <a:solidFill>
                <a:schemeClr val="tx1"/>
              </a:solidFill>
              <a:latin typeface="Times New Roman" pitchFamily="18" charset="0"/>
              <a:ea typeface="黑体" pitchFamily="49" charset="-122"/>
            </a:endParaRPr>
          </a:p>
          <a:p>
            <a:pPr lvl="1">
              <a:spcBef>
                <a:spcPts val="0"/>
              </a:spcBef>
              <a:buClr>
                <a:srgbClr val="336699"/>
              </a:buClr>
            </a:pPr>
            <a:endParaRPr lang="en-US" sz="3600" dirty="0">
              <a:solidFill>
                <a:schemeClr val="tx1"/>
              </a:solidFill>
              <a:latin typeface="Times New Roman" pitchFamily="18" charset="0"/>
              <a:ea typeface="黑体" pitchFamily="49" charset="-122"/>
            </a:endParaRPr>
          </a:p>
          <a:p>
            <a:pPr lvl="1">
              <a:spcBef>
                <a:spcPts val="0"/>
              </a:spcBef>
              <a:buClr>
                <a:srgbClr val="336699"/>
              </a:buClr>
            </a:pPr>
            <a:r>
              <a:rPr lang="en-US" sz="3600" dirty="0">
                <a:solidFill>
                  <a:schemeClr val="tx1"/>
                </a:solidFill>
                <a:latin typeface="Times New Roman" pitchFamily="18" charset="0"/>
                <a:ea typeface="黑体" pitchFamily="49" charset="-122"/>
              </a:rPr>
              <a:t>Google </a:t>
            </a:r>
            <a:r>
              <a:rPr lang="en-US" sz="3600" dirty="0" err="1">
                <a:solidFill>
                  <a:schemeClr val="tx1"/>
                </a:solidFill>
                <a:latin typeface="Times New Roman" pitchFamily="18" charset="0"/>
                <a:ea typeface="黑体" pitchFamily="49" charset="-122"/>
              </a:rPr>
              <a:t>AdsWords</a:t>
            </a:r>
            <a:r>
              <a:rPr lang="en-US" sz="3600" dirty="0">
                <a:solidFill>
                  <a:schemeClr val="tx1"/>
                </a:solidFill>
                <a:latin typeface="Times New Roman" pitchFamily="18" charset="0"/>
                <a:ea typeface="黑体" pitchFamily="49" charset="-122"/>
              </a:rPr>
              <a:t> </a:t>
            </a:r>
            <a:r>
              <a:rPr lang="zh-CN" altLang="en-US" sz="3600" dirty="0">
                <a:solidFill>
                  <a:schemeClr val="tx1"/>
                </a:solidFill>
                <a:latin typeface="Times New Roman" pitchFamily="18" charset="0"/>
                <a:ea typeface="黑体" pitchFamily="49" charset="-122"/>
              </a:rPr>
              <a:t>的例子</a:t>
            </a:r>
            <a:endParaRPr lang="en-US" sz="36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41</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42</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de-DE" sz="3600" dirty="0">
                <a:solidFill>
                  <a:schemeClr val="tx1"/>
                </a:solidFill>
                <a:latin typeface="Times New Roman" pitchFamily="18" charset="0"/>
                <a:ea typeface="黑体" pitchFamily="49" charset="-122"/>
              </a:rPr>
              <a:t>Google</a:t>
            </a:r>
            <a:r>
              <a:rPr lang="zh-CN" altLang="en-US" sz="3600" dirty="0">
                <a:solidFill>
                  <a:schemeClr val="tx1"/>
                </a:solidFill>
                <a:latin typeface="Times New Roman" pitchFamily="18" charset="0"/>
                <a:ea typeface="黑体" pitchFamily="49" charset="-122"/>
              </a:rPr>
              <a:t>次高竞标价格拍卖机制</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2" y="3214710"/>
            <a:ext cx="8929750" cy="3929066"/>
          </a:xfrm>
          <a:prstGeom prst="rect">
            <a:avLst/>
          </a:prstGeom>
          <a:noFill/>
          <a:ln w="9525">
            <a:noFill/>
            <a:round/>
            <a:headEnd/>
            <a:tailEnd/>
          </a:ln>
        </p:spPr>
        <p:txBody>
          <a:bodyPr/>
          <a:lstStyle/>
          <a:p>
            <a:pPr lvl="1">
              <a:buClr>
                <a:srgbClr val="336699"/>
              </a:buClr>
              <a:buFont typeface="Wingdings" pitchFamily="2" charset="2"/>
              <a:buChar char="§"/>
            </a:pPr>
            <a:r>
              <a:rPr lang="de-DE" sz="2200" dirty="0">
                <a:solidFill>
                  <a:srgbClr val="0070C0"/>
                </a:solidFill>
                <a:latin typeface="Times New Roman" pitchFamily="18" charset="0"/>
                <a:ea typeface="黑体" pitchFamily="49" charset="-122"/>
              </a:rPr>
              <a:t> </a:t>
            </a:r>
            <a:r>
              <a:rPr lang="en-US" sz="2200" dirty="0">
                <a:solidFill>
                  <a:srgbClr val="0070C0"/>
                </a:solidFill>
                <a:latin typeface="Times New Roman" pitchFamily="18" charset="0"/>
                <a:ea typeface="黑体" pitchFamily="49" charset="-122"/>
              </a:rPr>
              <a:t>bid</a:t>
            </a:r>
            <a:r>
              <a:rPr lang="en-US" sz="2200" dirty="0">
                <a:solidFill>
                  <a:schemeClr val="tx1"/>
                </a:solidFill>
                <a:latin typeface="Times New Roman" pitchFamily="18" charset="0"/>
                <a:ea typeface="黑体" pitchFamily="49" charset="-122"/>
              </a:rPr>
              <a:t>: </a:t>
            </a:r>
            <a:r>
              <a:rPr lang="zh-CN" altLang="en-US" sz="2200" dirty="0">
                <a:solidFill>
                  <a:schemeClr val="tx1"/>
                </a:solidFill>
                <a:latin typeface="Times New Roman" pitchFamily="18" charset="0"/>
                <a:ea typeface="黑体" pitchFamily="49" charset="-122"/>
              </a:rPr>
              <a:t>每个广告商为每次点击给出的最大投标价格</a:t>
            </a:r>
            <a:endParaRPr lang="en-US" sz="2200" dirty="0">
              <a:solidFill>
                <a:schemeClr val="tx1"/>
              </a:solidFill>
              <a:latin typeface="Times New Roman" pitchFamily="18" charset="0"/>
              <a:ea typeface="黑体" pitchFamily="49" charset="-122"/>
            </a:endParaRPr>
          </a:p>
          <a:p>
            <a:pPr lvl="1">
              <a:buClr>
                <a:srgbClr val="336699"/>
              </a:buClr>
              <a:buFont typeface="Wingdings" pitchFamily="2" charset="2"/>
              <a:buChar char="§"/>
            </a:pPr>
            <a:r>
              <a:rPr lang="en-US" sz="2200" dirty="0">
                <a:solidFill>
                  <a:srgbClr val="0070C0"/>
                </a:solidFill>
                <a:latin typeface="Times New Roman" pitchFamily="18" charset="0"/>
                <a:ea typeface="黑体" pitchFamily="49" charset="-122"/>
              </a:rPr>
              <a:t>CTR</a:t>
            </a:r>
            <a:r>
              <a:rPr lang="en-US" sz="2200" dirty="0">
                <a:solidFill>
                  <a:schemeClr val="tx1"/>
                </a:solidFill>
                <a:latin typeface="Times New Roman" pitchFamily="18" charset="0"/>
                <a:ea typeface="黑体" pitchFamily="49" charset="-122"/>
              </a:rPr>
              <a:t>: </a:t>
            </a:r>
            <a:r>
              <a:rPr lang="zh-CN" altLang="en-US" sz="2200" dirty="0">
                <a:solidFill>
                  <a:schemeClr val="tx1"/>
                </a:solidFill>
                <a:latin typeface="Times New Roman" pitchFamily="18" charset="0"/>
                <a:ea typeface="黑体" pitchFamily="49" charset="-122"/>
              </a:rPr>
              <a:t>点击率，即一旦被显示后被点击的比率。</a:t>
            </a:r>
            <a:r>
              <a:rPr lang="en-US" altLang="zh-CN" sz="2200" dirty="0">
                <a:solidFill>
                  <a:schemeClr val="tx1"/>
                </a:solidFill>
                <a:latin typeface="Times New Roman" pitchFamily="18" charset="0"/>
                <a:ea typeface="黑体" pitchFamily="49" charset="-122"/>
              </a:rPr>
              <a:t>CTR</a:t>
            </a:r>
            <a:r>
              <a:rPr lang="zh-CN" altLang="en-US" sz="2200" dirty="0">
                <a:solidFill>
                  <a:schemeClr val="tx1"/>
                </a:solidFill>
                <a:latin typeface="Times New Roman" pitchFamily="18" charset="0"/>
                <a:ea typeface="黑体" pitchFamily="49" charset="-122"/>
              </a:rPr>
              <a:t>是一种相关性度量指标。</a:t>
            </a:r>
            <a:endParaRPr lang="de-DE" sz="2200" dirty="0">
              <a:solidFill>
                <a:schemeClr val="tx1"/>
              </a:solidFill>
              <a:latin typeface="Times New Roman" pitchFamily="18" charset="0"/>
              <a:ea typeface="黑体" pitchFamily="49" charset="-122"/>
            </a:endParaRPr>
          </a:p>
          <a:p>
            <a:pPr lvl="1">
              <a:buClr>
                <a:srgbClr val="336699"/>
              </a:buClr>
              <a:buFont typeface="Wingdings" pitchFamily="2" charset="2"/>
              <a:buChar char="§"/>
            </a:pPr>
            <a:r>
              <a:rPr lang="en-US" sz="2200" dirty="0">
                <a:solidFill>
                  <a:srgbClr val="0070C0"/>
                </a:solidFill>
                <a:latin typeface="Times New Roman" pitchFamily="18" charset="0"/>
                <a:ea typeface="黑体" pitchFamily="49" charset="-122"/>
              </a:rPr>
              <a:t>ad rank</a:t>
            </a:r>
            <a:r>
              <a:rPr lang="en-US" sz="2200" dirty="0">
                <a:solidFill>
                  <a:schemeClr val="tx1"/>
                </a:solidFill>
                <a:latin typeface="Times New Roman" pitchFamily="18" charset="0"/>
                <a:ea typeface="黑体" pitchFamily="49" charset="-122"/>
              </a:rPr>
              <a:t>: bid × CTR: </a:t>
            </a:r>
            <a:r>
              <a:rPr lang="zh-CN" altLang="en-US" sz="2200" dirty="0">
                <a:solidFill>
                  <a:schemeClr val="tx1"/>
                </a:solidFill>
                <a:latin typeface="Times New Roman" pitchFamily="18" charset="0"/>
                <a:ea typeface="黑体" pitchFamily="49" charset="-122"/>
              </a:rPr>
              <a:t>这种做法可以在</a:t>
            </a:r>
            <a:r>
              <a:rPr lang="en-US" sz="2200" dirty="0">
                <a:solidFill>
                  <a:schemeClr val="tx1"/>
                </a:solidFill>
                <a:latin typeface="Times New Roman" pitchFamily="18" charset="0"/>
                <a:ea typeface="黑体" pitchFamily="49" charset="-122"/>
              </a:rPr>
              <a:t> (</a:t>
            </a:r>
            <a:r>
              <a:rPr lang="en-US" sz="2200" dirty="0" err="1">
                <a:solidFill>
                  <a:schemeClr val="tx1"/>
                </a:solidFill>
                <a:latin typeface="Times New Roman" pitchFamily="18" charset="0"/>
                <a:ea typeface="黑体" pitchFamily="49" charset="-122"/>
              </a:rPr>
              <a:t>i</a:t>
            </a:r>
            <a:r>
              <a:rPr lang="en-US" sz="2200" dirty="0">
                <a:solidFill>
                  <a:schemeClr val="tx1"/>
                </a:solidFill>
                <a:latin typeface="Times New Roman" pitchFamily="18" charset="0"/>
                <a:ea typeface="黑体" pitchFamily="49" charset="-122"/>
              </a:rPr>
              <a:t>) </a:t>
            </a:r>
            <a:r>
              <a:rPr lang="zh-CN" altLang="en-US" sz="2200" dirty="0">
                <a:solidFill>
                  <a:schemeClr val="tx1"/>
                </a:solidFill>
                <a:latin typeface="Times New Roman" pitchFamily="18" charset="0"/>
                <a:ea typeface="黑体" pitchFamily="49" charset="-122"/>
              </a:rPr>
              <a:t>广告商愿意支付的价钱</a:t>
            </a:r>
            <a:r>
              <a:rPr lang="en-US" sz="2200" dirty="0">
                <a:solidFill>
                  <a:schemeClr val="tx1"/>
                </a:solidFill>
                <a:latin typeface="Times New Roman" pitchFamily="18" charset="0"/>
                <a:ea typeface="黑体" pitchFamily="49" charset="-122"/>
              </a:rPr>
              <a:t> (ii) </a:t>
            </a:r>
            <a:r>
              <a:rPr lang="zh-CN" altLang="en-US" sz="2200" dirty="0">
                <a:solidFill>
                  <a:schemeClr val="tx1"/>
                </a:solidFill>
                <a:latin typeface="Times New Roman" pitchFamily="18" charset="0"/>
                <a:ea typeface="黑体" pitchFamily="49" charset="-122"/>
              </a:rPr>
              <a:t>广告的相关度高低之间进行平衡。</a:t>
            </a:r>
            <a:endParaRPr lang="en-US" sz="2200" dirty="0">
              <a:solidFill>
                <a:schemeClr val="tx1"/>
              </a:solidFill>
              <a:latin typeface="Times New Roman" pitchFamily="18" charset="0"/>
              <a:ea typeface="黑体" pitchFamily="49" charset="-122"/>
            </a:endParaRPr>
          </a:p>
          <a:p>
            <a:pPr lvl="1">
              <a:buClr>
                <a:srgbClr val="336699"/>
              </a:buClr>
              <a:buFont typeface="Wingdings" pitchFamily="2" charset="2"/>
              <a:buChar char="§"/>
            </a:pPr>
            <a:r>
              <a:rPr lang="de-DE" sz="2200" dirty="0">
                <a:solidFill>
                  <a:srgbClr val="0070C0"/>
                </a:solidFill>
                <a:latin typeface="Times New Roman" pitchFamily="18" charset="0"/>
                <a:ea typeface="黑体" pitchFamily="49" charset="-122"/>
              </a:rPr>
              <a:t>rank</a:t>
            </a:r>
            <a:r>
              <a:rPr lang="de-DE" sz="2200" dirty="0">
                <a:solidFill>
                  <a:schemeClr val="tx1"/>
                </a:solidFill>
                <a:latin typeface="Times New Roman" pitchFamily="18" charset="0"/>
                <a:ea typeface="黑体" pitchFamily="49" charset="-122"/>
              </a:rPr>
              <a:t>: </a:t>
            </a:r>
            <a:r>
              <a:rPr lang="zh-CN" altLang="en-US" sz="2200" dirty="0">
                <a:solidFill>
                  <a:schemeClr val="tx1"/>
                </a:solidFill>
                <a:latin typeface="Times New Roman" pitchFamily="18" charset="0"/>
                <a:ea typeface="黑体" pitchFamily="49" charset="-122"/>
              </a:rPr>
              <a:t>拍卖中的（基于</a:t>
            </a:r>
            <a:r>
              <a:rPr lang="en-US" altLang="zh-CN" sz="2200" dirty="0">
                <a:solidFill>
                  <a:schemeClr val="tx1"/>
                </a:solidFill>
                <a:latin typeface="Times New Roman" pitchFamily="18" charset="0"/>
                <a:ea typeface="黑体" pitchFamily="49" charset="-122"/>
              </a:rPr>
              <a:t>ad rank</a:t>
            </a:r>
            <a:r>
              <a:rPr lang="zh-CN" altLang="en-US" sz="2200" dirty="0">
                <a:solidFill>
                  <a:schemeClr val="tx1"/>
                </a:solidFill>
                <a:latin typeface="Times New Roman" pitchFamily="18" charset="0"/>
                <a:ea typeface="黑体" pitchFamily="49" charset="-122"/>
              </a:rPr>
              <a:t>）排名</a:t>
            </a:r>
            <a:endParaRPr lang="de-DE" sz="2200" dirty="0">
              <a:solidFill>
                <a:schemeClr val="tx1"/>
              </a:solidFill>
              <a:latin typeface="Times New Roman" pitchFamily="18" charset="0"/>
              <a:ea typeface="黑体" pitchFamily="49" charset="-122"/>
            </a:endParaRPr>
          </a:p>
          <a:p>
            <a:pPr lvl="1">
              <a:buClr>
                <a:srgbClr val="336699"/>
              </a:buClr>
              <a:buFont typeface="Wingdings" pitchFamily="2" charset="2"/>
              <a:buChar char="§"/>
            </a:pPr>
            <a:r>
              <a:rPr lang="en-US" sz="2200" dirty="0">
                <a:solidFill>
                  <a:srgbClr val="0070C0"/>
                </a:solidFill>
                <a:latin typeface="Times New Roman" pitchFamily="18" charset="0"/>
                <a:ea typeface="黑体" pitchFamily="49" charset="-122"/>
              </a:rPr>
              <a:t>paid</a:t>
            </a:r>
            <a:r>
              <a:rPr lang="en-US" sz="2200" dirty="0">
                <a:solidFill>
                  <a:schemeClr val="tx1"/>
                </a:solidFill>
                <a:latin typeface="Times New Roman" pitchFamily="18" charset="0"/>
                <a:ea typeface="黑体" pitchFamily="49" charset="-122"/>
              </a:rPr>
              <a:t>: </a:t>
            </a:r>
            <a:r>
              <a:rPr lang="zh-CN" altLang="en-US" sz="2200" dirty="0">
                <a:solidFill>
                  <a:schemeClr val="tx1"/>
                </a:solidFill>
                <a:latin typeface="Times New Roman" pitchFamily="18" charset="0"/>
                <a:ea typeface="黑体" pitchFamily="49" charset="-122"/>
              </a:rPr>
              <a:t>广告商的次高竞标价格</a:t>
            </a:r>
            <a:endParaRPr lang="en-US" dirty="0">
              <a:solidFill>
                <a:schemeClr val="tx1"/>
              </a:solidFill>
              <a:latin typeface="Times New Roman" pitchFamily="18" charset="0"/>
              <a:ea typeface="黑体" pitchFamily="49" charset="-122"/>
            </a:endParaRPr>
          </a:p>
          <a:p>
            <a:pPr lvl="1">
              <a:buClr>
                <a:srgbClr val="336699"/>
              </a:buClr>
              <a:buFont typeface="Wingdings" pitchFamily="2" charset="2"/>
              <a:buChar char="§"/>
            </a:pP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42</a:t>
            </a:fld>
            <a:endParaRPr lang="en-US" dirty="0"/>
          </a:p>
        </p:txBody>
      </p:sp>
      <p:pic>
        <p:nvPicPr>
          <p:cNvPr id="7" name="Picture 6" descr="1926.png"/>
          <p:cNvPicPr>
            <a:picLocks noChangeAspect="1"/>
          </p:cNvPicPr>
          <p:nvPr/>
        </p:nvPicPr>
        <p:blipFill>
          <a:blip r:embed="rId3" cstate="print"/>
          <a:stretch>
            <a:fillRect/>
          </a:stretch>
        </p:blipFill>
        <p:spPr>
          <a:xfrm>
            <a:off x="428595" y="1500174"/>
            <a:ext cx="5889545" cy="142876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43</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de-DE" sz="3600" dirty="0">
                <a:solidFill>
                  <a:schemeClr val="tx1"/>
                </a:solidFill>
                <a:latin typeface="Times New Roman" pitchFamily="18" charset="0"/>
                <a:ea typeface="黑体" pitchFamily="49" charset="-122"/>
              </a:rPr>
              <a:t>Google</a:t>
            </a:r>
            <a:r>
              <a:rPr lang="zh-CN" altLang="en-US" sz="3600" dirty="0">
                <a:solidFill>
                  <a:schemeClr val="tx1"/>
                </a:solidFill>
                <a:latin typeface="Times New Roman" pitchFamily="18" charset="0"/>
                <a:ea typeface="黑体" pitchFamily="49" charset="-122"/>
              </a:rPr>
              <a:t>次高竞标价格拍卖机制</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2" y="2928934"/>
            <a:ext cx="8929750" cy="3929066"/>
          </a:xfrm>
          <a:prstGeom prst="rect">
            <a:avLst/>
          </a:prstGeom>
          <a:noFill/>
          <a:ln w="9525">
            <a:noFill/>
            <a:round/>
            <a:headEnd/>
            <a:tailEnd/>
          </a:ln>
        </p:spPr>
        <p:txBody>
          <a:bodyPr/>
          <a:lstStyle/>
          <a:p>
            <a:pPr lvl="1">
              <a:buClr>
                <a:srgbClr val="336699"/>
              </a:buClr>
            </a:pPr>
            <a:endParaRPr lang="en-US" dirty="0">
              <a:solidFill>
                <a:schemeClr val="tx1"/>
              </a:solidFill>
              <a:latin typeface="Times New Roman" pitchFamily="18" charset="0"/>
              <a:ea typeface="黑体" pitchFamily="49" charset="-122"/>
            </a:endParaRPr>
          </a:p>
          <a:p>
            <a:pPr lvl="1">
              <a:buClr>
                <a:srgbClr val="336699"/>
              </a:buClr>
            </a:pPr>
            <a:r>
              <a:rPr lang="zh-CN" altLang="en-US" dirty="0">
                <a:solidFill>
                  <a:schemeClr val="tx1"/>
                </a:solidFill>
                <a:latin typeface="Times New Roman" pitchFamily="18" charset="0"/>
                <a:ea typeface="黑体" pitchFamily="49" charset="-122"/>
              </a:rPr>
              <a:t>次高竞标价格拍卖：</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广告商支付其维持在拍卖中排名所必须的价钱</a:t>
            </a:r>
            <a:r>
              <a:rPr lang="en-US" altLang="zh-CN"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加上一分钱</a:t>
            </a:r>
            <a:r>
              <a:rPr lang="en-US" altLang="zh-CN"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用它的下一名计算其支付价格</a:t>
            </a:r>
            <a:r>
              <a:rPr lang="en-US" altLang="zh-CN" dirty="0">
                <a:solidFill>
                  <a:schemeClr val="tx1"/>
                </a:solidFill>
                <a:latin typeface="Times New Roman" pitchFamily="18" charset="0"/>
                <a:ea typeface="黑体" pitchFamily="49" charset="-122"/>
              </a:rPr>
              <a:t>)</a:t>
            </a:r>
          </a:p>
          <a:p>
            <a:pPr lvl="1">
              <a:buClr>
                <a:srgbClr val="336699"/>
              </a:buClr>
            </a:pPr>
            <a:endParaRPr lang="en-US" sz="1000" dirty="0">
              <a:solidFill>
                <a:schemeClr val="tx1"/>
              </a:solidFill>
              <a:latin typeface="Times New Roman" pitchFamily="18" charset="0"/>
              <a:ea typeface="黑体" pitchFamily="49" charset="-122"/>
            </a:endParaRPr>
          </a:p>
          <a:p>
            <a:pPr lvl="1"/>
            <a:r>
              <a:rPr lang="en-US" dirty="0">
                <a:solidFill>
                  <a:schemeClr val="tx1"/>
                </a:solidFill>
                <a:latin typeface="Times New Roman" pitchFamily="18" charset="0"/>
                <a:ea typeface="黑体" pitchFamily="49" charset="-122"/>
              </a:rPr>
              <a:t>price</a:t>
            </a:r>
            <a:r>
              <a:rPr lang="en-US" baseline="-25000" dirty="0">
                <a:solidFill>
                  <a:schemeClr val="tx1"/>
                </a:solidFill>
                <a:latin typeface="Times New Roman" pitchFamily="18" charset="0"/>
                <a:ea typeface="黑体" pitchFamily="49" charset="-122"/>
              </a:rPr>
              <a:t>1</a:t>
            </a:r>
            <a:r>
              <a:rPr lang="en-US" dirty="0">
                <a:solidFill>
                  <a:schemeClr val="tx1"/>
                </a:solidFill>
                <a:latin typeface="Times New Roman" pitchFamily="18" charset="0"/>
                <a:ea typeface="黑体" pitchFamily="49" charset="-122"/>
              </a:rPr>
              <a:t> × CTR</a:t>
            </a:r>
            <a:r>
              <a:rPr lang="en-US" baseline="-25000" dirty="0">
                <a:solidFill>
                  <a:schemeClr val="tx1"/>
                </a:solidFill>
                <a:latin typeface="Times New Roman" pitchFamily="18" charset="0"/>
                <a:ea typeface="黑体" pitchFamily="49" charset="-122"/>
              </a:rPr>
              <a:t>1</a:t>
            </a:r>
            <a:r>
              <a:rPr lang="en-US" dirty="0">
                <a:solidFill>
                  <a:schemeClr val="tx1"/>
                </a:solidFill>
                <a:latin typeface="Times New Roman" pitchFamily="18" charset="0"/>
                <a:ea typeface="黑体" pitchFamily="49" charset="-122"/>
              </a:rPr>
              <a:t> = bid</a:t>
            </a:r>
            <a:r>
              <a:rPr lang="en-US" baseline="-25000" dirty="0">
                <a:solidFill>
                  <a:schemeClr val="tx1"/>
                </a:solidFill>
                <a:latin typeface="Times New Roman" pitchFamily="18" charset="0"/>
                <a:ea typeface="黑体" pitchFamily="49" charset="-122"/>
              </a:rPr>
              <a:t>2</a:t>
            </a:r>
            <a:r>
              <a:rPr lang="en-US" dirty="0">
                <a:solidFill>
                  <a:schemeClr val="tx1"/>
                </a:solidFill>
                <a:latin typeface="Times New Roman" pitchFamily="18" charset="0"/>
                <a:ea typeface="黑体" pitchFamily="49" charset="-122"/>
              </a:rPr>
              <a:t> × CTR</a:t>
            </a:r>
            <a:r>
              <a:rPr lang="en-US" baseline="-25000" dirty="0">
                <a:solidFill>
                  <a:schemeClr val="tx1"/>
                </a:solidFill>
                <a:latin typeface="Times New Roman" pitchFamily="18" charset="0"/>
                <a:ea typeface="黑体" pitchFamily="49" charset="-122"/>
              </a:rPr>
              <a:t>2</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使得排名</a:t>
            </a:r>
            <a:r>
              <a:rPr lang="en-US" dirty="0">
                <a:solidFill>
                  <a:schemeClr val="tx1"/>
                </a:solidFill>
                <a:latin typeface="Times New Roman" pitchFamily="18" charset="0"/>
                <a:ea typeface="黑体" pitchFamily="49" charset="-122"/>
              </a:rPr>
              <a:t>rank</a:t>
            </a:r>
            <a:r>
              <a:rPr lang="en-US" baseline="-25000" dirty="0">
                <a:solidFill>
                  <a:schemeClr val="tx1"/>
                </a:solidFill>
                <a:latin typeface="Times New Roman" pitchFamily="18" charset="0"/>
                <a:ea typeface="黑体" pitchFamily="49" charset="-122"/>
              </a:rPr>
              <a:t>1</a:t>
            </a:r>
            <a:r>
              <a:rPr lang="en-US" dirty="0">
                <a:solidFill>
                  <a:schemeClr val="tx1"/>
                </a:solidFill>
                <a:latin typeface="Times New Roman" pitchFamily="18" charset="0"/>
                <a:ea typeface="黑体" pitchFamily="49" charset="-122"/>
              </a:rPr>
              <a:t>=rank</a:t>
            </a:r>
            <a:r>
              <a:rPr lang="en-US" baseline="-25000" dirty="0">
                <a:solidFill>
                  <a:schemeClr val="tx1"/>
                </a:solidFill>
                <a:latin typeface="Times New Roman" pitchFamily="18" charset="0"/>
                <a:ea typeface="黑体" pitchFamily="49" charset="-122"/>
              </a:rPr>
              <a:t>2</a:t>
            </a:r>
            <a:r>
              <a:rPr lang="en-US" dirty="0">
                <a:solidFill>
                  <a:schemeClr val="tx1"/>
                </a:solidFill>
                <a:latin typeface="Times New Roman" pitchFamily="18" charset="0"/>
                <a:ea typeface="黑体" pitchFamily="49" charset="-122"/>
              </a:rPr>
              <a:t>)</a:t>
            </a:r>
          </a:p>
          <a:p>
            <a:pPr lvl="1"/>
            <a:endParaRPr lang="en-US" sz="1000" dirty="0">
              <a:solidFill>
                <a:schemeClr val="tx1"/>
              </a:solidFill>
              <a:latin typeface="Times New Roman" pitchFamily="18" charset="0"/>
              <a:ea typeface="黑体" pitchFamily="49" charset="-122"/>
            </a:endParaRPr>
          </a:p>
          <a:p>
            <a:pPr lvl="1"/>
            <a:r>
              <a:rPr lang="de-DE" dirty="0">
                <a:solidFill>
                  <a:schemeClr val="tx1"/>
                </a:solidFill>
                <a:latin typeface="Times New Roman" pitchFamily="18" charset="0"/>
                <a:ea typeface="黑体" pitchFamily="49" charset="-122"/>
              </a:rPr>
              <a:t>price</a:t>
            </a:r>
            <a:r>
              <a:rPr lang="de-DE" baseline="-25000" dirty="0">
                <a:solidFill>
                  <a:schemeClr val="tx1"/>
                </a:solidFill>
                <a:latin typeface="Times New Roman" pitchFamily="18" charset="0"/>
                <a:ea typeface="黑体" pitchFamily="49" charset="-122"/>
              </a:rPr>
              <a:t>1</a:t>
            </a:r>
            <a:r>
              <a:rPr lang="de-DE" dirty="0">
                <a:solidFill>
                  <a:schemeClr val="tx1"/>
                </a:solidFill>
                <a:latin typeface="Times New Roman" pitchFamily="18" charset="0"/>
                <a:ea typeface="黑体" pitchFamily="49" charset="-122"/>
              </a:rPr>
              <a:t> = bid</a:t>
            </a:r>
            <a:r>
              <a:rPr lang="de-DE" baseline="-25000" dirty="0">
                <a:solidFill>
                  <a:schemeClr val="tx1"/>
                </a:solidFill>
                <a:latin typeface="Times New Roman" pitchFamily="18" charset="0"/>
                <a:ea typeface="黑体" pitchFamily="49" charset="-122"/>
              </a:rPr>
              <a:t>2</a:t>
            </a:r>
            <a:r>
              <a:rPr lang="de-DE" dirty="0">
                <a:solidFill>
                  <a:schemeClr val="tx1"/>
                </a:solidFill>
                <a:latin typeface="Times New Roman" pitchFamily="18" charset="0"/>
                <a:ea typeface="黑体" pitchFamily="49" charset="-122"/>
              </a:rPr>
              <a:t> × CTR</a:t>
            </a:r>
            <a:r>
              <a:rPr lang="de-DE" baseline="-25000" dirty="0">
                <a:solidFill>
                  <a:schemeClr val="tx1"/>
                </a:solidFill>
                <a:latin typeface="Times New Roman" pitchFamily="18" charset="0"/>
                <a:ea typeface="黑体" pitchFamily="49" charset="-122"/>
              </a:rPr>
              <a:t>2</a:t>
            </a:r>
            <a:r>
              <a:rPr lang="de-DE" dirty="0">
                <a:solidFill>
                  <a:schemeClr val="tx1"/>
                </a:solidFill>
                <a:latin typeface="Times New Roman" pitchFamily="18" charset="0"/>
                <a:ea typeface="黑体" pitchFamily="49" charset="-122"/>
              </a:rPr>
              <a:t> / CTR</a:t>
            </a:r>
            <a:r>
              <a:rPr lang="de-DE" baseline="-25000" dirty="0">
                <a:solidFill>
                  <a:schemeClr val="tx1"/>
                </a:solidFill>
                <a:latin typeface="Times New Roman" pitchFamily="18" charset="0"/>
                <a:ea typeface="黑体" pitchFamily="49" charset="-122"/>
              </a:rPr>
              <a:t>1</a:t>
            </a:r>
          </a:p>
          <a:p>
            <a:pPr lvl="1"/>
            <a:endParaRPr lang="de-DE" sz="1000" baseline="-25000" dirty="0">
              <a:solidFill>
                <a:schemeClr val="tx1"/>
              </a:solidFill>
              <a:latin typeface="Times New Roman" pitchFamily="18" charset="0"/>
              <a:ea typeface="黑体" pitchFamily="49" charset="-122"/>
            </a:endParaRPr>
          </a:p>
          <a:p>
            <a:pPr lvl="1"/>
            <a:r>
              <a:rPr lang="en-US" dirty="0">
                <a:solidFill>
                  <a:schemeClr val="tx1"/>
                </a:solidFill>
                <a:latin typeface="Times New Roman" pitchFamily="18" charset="0"/>
                <a:ea typeface="黑体" pitchFamily="49" charset="-122"/>
              </a:rPr>
              <a:t>p</a:t>
            </a:r>
            <a:r>
              <a:rPr lang="en-US" baseline="-25000" dirty="0">
                <a:solidFill>
                  <a:schemeClr val="tx1"/>
                </a:solidFill>
                <a:latin typeface="Times New Roman" pitchFamily="18" charset="0"/>
                <a:ea typeface="黑体" pitchFamily="49" charset="-122"/>
              </a:rPr>
              <a:t>1</a:t>
            </a:r>
            <a:r>
              <a:rPr lang="en-US" dirty="0">
                <a:solidFill>
                  <a:schemeClr val="tx1"/>
                </a:solidFill>
                <a:latin typeface="Times New Roman" pitchFamily="18" charset="0"/>
                <a:ea typeface="黑体" pitchFamily="49" charset="-122"/>
              </a:rPr>
              <a:t> = bid</a:t>
            </a:r>
            <a:r>
              <a:rPr lang="en-US" baseline="-25000" dirty="0">
                <a:solidFill>
                  <a:schemeClr val="tx1"/>
                </a:solidFill>
                <a:latin typeface="Times New Roman" pitchFamily="18" charset="0"/>
                <a:ea typeface="黑体" pitchFamily="49" charset="-122"/>
              </a:rPr>
              <a:t>2</a:t>
            </a:r>
            <a:r>
              <a:rPr lang="en-US" dirty="0">
                <a:solidFill>
                  <a:schemeClr val="tx1"/>
                </a:solidFill>
                <a:latin typeface="Times New Roman" pitchFamily="18" charset="0"/>
                <a:ea typeface="黑体" pitchFamily="49" charset="-122"/>
              </a:rPr>
              <a:t> × CTR</a:t>
            </a:r>
            <a:r>
              <a:rPr lang="en-US" baseline="-25000" dirty="0">
                <a:solidFill>
                  <a:schemeClr val="tx1"/>
                </a:solidFill>
                <a:latin typeface="Times New Roman" pitchFamily="18" charset="0"/>
                <a:ea typeface="黑体" pitchFamily="49" charset="-122"/>
              </a:rPr>
              <a:t>2</a:t>
            </a:r>
            <a:r>
              <a:rPr lang="en-US" dirty="0">
                <a:solidFill>
                  <a:schemeClr val="tx1"/>
                </a:solidFill>
                <a:latin typeface="Times New Roman" pitchFamily="18" charset="0"/>
                <a:ea typeface="黑体" pitchFamily="49" charset="-122"/>
              </a:rPr>
              <a:t>/CTR</a:t>
            </a:r>
            <a:r>
              <a:rPr lang="en-US" baseline="-25000" dirty="0">
                <a:solidFill>
                  <a:schemeClr val="tx1"/>
                </a:solidFill>
                <a:latin typeface="Times New Roman" pitchFamily="18" charset="0"/>
                <a:ea typeface="黑体" pitchFamily="49" charset="-122"/>
              </a:rPr>
              <a:t>1</a:t>
            </a:r>
            <a:r>
              <a:rPr lang="en-US" dirty="0">
                <a:solidFill>
                  <a:schemeClr val="tx1"/>
                </a:solidFill>
                <a:latin typeface="Times New Roman" pitchFamily="18" charset="0"/>
                <a:ea typeface="黑体" pitchFamily="49" charset="-122"/>
              </a:rPr>
              <a:t> = 3.00 × 0.03/0.06 = 1.50</a:t>
            </a:r>
          </a:p>
          <a:p>
            <a:pPr lvl="1"/>
            <a:r>
              <a:rPr lang="en-US" dirty="0">
                <a:solidFill>
                  <a:schemeClr val="tx1"/>
                </a:solidFill>
                <a:latin typeface="Times New Roman" pitchFamily="18" charset="0"/>
                <a:ea typeface="黑体" pitchFamily="49" charset="-122"/>
              </a:rPr>
              <a:t>p</a:t>
            </a:r>
            <a:r>
              <a:rPr lang="en-US" baseline="-25000" dirty="0">
                <a:solidFill>
                  <a:schemeClr val="tx1"/>
                </a:solidFill>
                <a:latin typeface="Times New Roman" pitchFamily="18" charset="0"/>
                <a:ea typeface="黑体" pitchFamily="49" charset="-122"/>
              </a:rPr>
              <a:t>2</a:t>
            </a:r>
            <a:r>
              <a:rPr lang="en-US" dirty="0">
                <a:solidFill>
                  <a:schemeClr val="tx1"/>
                </a:solidFill>
                <a:latin typeface="Times New Roman" pitchFamily="18" charset="0"/>
                <a:ea typeface="黑体" pitchFamily="49" charset="-122"/>
              </a:rPr>
              <a:t> = bid</a:t>
            </a:r>
            <a:r>
              <a:rPr lang="en-US" baseline="-25000" dirty="0">
                <a:solidFill>
                  <a:schemeClr val="tx1"/>
                </a:solidFill>
                <a:latin typeface="Times New Roman" pitchFamily="18" charset="0"/>
                <a:ea typeface="黑体" pitchFamily="49" charset="-122"/>
              </a:rPr>
              <a:t>3</a:t>
            </a:r>
            <a:r>
              <a:rPr lang="en-US" dirty="0">
                <a:solidFill>
                  <a:schemeClr val="tx1"/>
                </a:solidFill>
                <a:latin typeface="Times New Roman" pitchFamily="18" charset="0"/>
                <a:ea typeface="黑体" pitchFamily="49" charset="-122"/>
              </a:rPr>
              <a:t> × CTR</a:t>
            </a:r>
            <a:r>
              <a:rPr lang="en-US" baseline="-25000" dirty="0">
                <a:solidFill>
                  <a:schemeClr val="tx1"/>
                </a:solidFill>
                <a:latin typeface="Times New Roman" pitchFamily="18" charset="0"/>
                <a:ea typeface="黑体" pitchFamily="49" charset="-122"/>
              </a:rPr>
              <a:t>3</a:t>
            </a:r>
            <a:r>
              <a:rPr lang="en-US" dirty="0">
                <a:solidFill>
                  <a:schemeClr val="tx1"/>
                </a:solidFill>
                <a:latin typeface="Times New Roman" pitchFamily="18" charset="0"/>
                <a:ea typeface="黑体" pitchFamily="49" charset="-122"/>
              </a:rPr>
              <a:t>/CTR</a:t>
            </a:r>
            <a:r>
              <a:rPr lang="en-US" baseline="-25000" dirty="0">
                <a:solidFill>
                  <a:schemeClr val="tx1"/>
                </a:solidFill>
                <a:latin typeface="Times New Roman" pitchFamily="18" charset="0"/>
                <a:ea typeface="黑体" pitchFamily="49" charset="-122"/>
              </a:rPr>
              <a:t>2</a:t>
            </a:r>
            <a:r>
              <a:rPr lang="en-US" dirty="0">
                <a:solidFill>
                  <a:schemeClr val="tx1"/>
                </a:solidFill>
                <a:latin typeface="Times New Roman" pitchFamily="18" charset="0"/>
                <a:ea typeface="黑体" pitchFamily="49" charset="-122"/>
              </a:rPr>
              <a:t> = 1.00 × 0.08/0.03 = 2.67</a:t>
            </a:r>
          </a:p>
          <a:p>
            <a:pPr lvl="1"/>
            <a:r>
              <a:rPr lang="en-US" dirty="0">
                <a:solidFill>
                  <a:schemeClr val="tx1"/>
                </a:solidFill>
                <a:latin typeface="Times New Roman" pitchFamily="18" charset="0"/>
                <a:ea typeface="黑体" pitchFamily="49" charset="-122"/>
              </a:rPr>
              <a:t>p</a:t>
            </a:r>
            <a:r>
              <a:rPr lang="en-US" baseline="-25000" dirty="0">
                <a:solidFill>
                  <a:schemeClr val="tx1"/>
                </a:solidFill>
                <a:latin typeface="Times New Roman" pitchFamily="18" charset="0"/>
                <a:ea typeface="黑体" pitchFamily="49" charset="-122"/>
              </a:rPr>
              <a:t>3</a:t>
            </a:r>
            <a:r>
              <a:rPr lang="en-US" dirty="0">
                <a:solidFill>
                  <a:schemeClr val="tx1"/>
                </a:solidFill>
                <a:latin typeface="Times New Roman" pitchFamily="18" charset="0"/>
                <a:ea typeface="黑体" pitchFamily="49" charset="-122"/>
              </a:rPr>
              <a:t> = bid</a:t>
            </a:r>
            <a:r>
              <a:rPr lang="en-US" baseline="-25000" dirty="0">
                <a:solidFill>
                  <a:schemeClr val="tx1"/>
                </a:solidFill>
                <a:latin typeface="Times New Roman" pitchFamily="18" charset="0"/>
                <a:ea typeface="黑体" pitchFamily="49" charset="-122"/>
              </a:rPr>
              <a:t>4</a:t>
            </a:r>
            <a:r>
              <a:rPr lang="en-US" dirty="0">
                <a:solidFill>
                  <a:schemeClr val="tx1"/>
                </a:solidFill>
                <a:latin typeface="Times New Roman" pitchFamily="18" charset="0"/>
                <a:ea typeface="黑体" pitchFamily="49" charset="-122"/>
              </a:rPr>
              <a:t> × CTR</a:t>
            </a:r>
            <a:r>
              <a:rPr lang="en-US" baseline="-25000" dirty="0">
                <a:solidFill>
                  <a:schemeClr val="tx1"/>
                </a:solidFill>
                <a:latin typeface="Times New Roman" pitchFamily="18" charset="0"/>
                <a:ea typeface="黑体" pitchFamily="49" charset="-122"/>
              </a:rPr>
              <a:t>4</a:t>
            </a:r>
            <a:r>
              <a:rPr lang="en-US" dirty="0">
                <a:solidFill>
                  <a:schemeClr val="tx1"/>
                </a:solidFill>
                <a:latin typeface="Times New Roman" pitchFamily="18" charset="0"/>
                <a:ea typeface="黑体" pitchFamily="49" charset="-122"/>
              </a:rPr>
              <a:t>/CTR</a:t>
            </a:r>
            <a:r>
              <a:rPr lang="en-US" baseline="-25000" dirty="0">
                <a:solidFill>
                  <a:schemeClr val="tx1"/>
                </a:solidFill>
                <a:latin typeface="Times New Roman" pitchFamily="18" charset="0"/>
                <a:ea typeface="黑体" pitchFamily="49" charset="-122"/>
              </a:rPr>
              <a:t>3</a:t>
            </a:r>
            <a:r>
              <a:rPr lang="en-US" dirty="0">
                <a:solidFill>
                  <a:schemeClr val="tx1"/>
                </a:solidFill>
                <a:latin typeface="Times New Roman" pitchFamily="18" charset="0"/>
                <a:ea typeface="黑体" pitchFamily="49" charset="-122"/>
              </a:rPr>
              <a:t> = 4.00 × 0.01/0.08 = 0.50</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43</a:t>
            </a:fld>
            <a:endParaRPr lang="en-US" dirty="0"/>
          </a:p>
        </p:txBody>
      </p:sp>
      <p:pic>
        <p:nvPicPr>
          <p:cNvPr id="7" name="Picture 6" descr="1926.png"/>
          <p:cNvPicPr>
            <a:picLocks noChangeAspect="1"/>
          </p:cNvPicPr>
          <p:nvPr/>
        </p:nvPicPr>
        <p:blipFill>
          <a:blip r:embed="rId3" cstate="print"/>
          <a:stretch>
            <a:fillRect/>
          </a:stretch>
        </p:blipFill>
        <p:spPr>
          <a:xfrm>
            <a:off x="428595" y="1500174"/>
            <a:ext cx="5889545" cy="142876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具有高投标价格的关键词</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428736"/>
            <a:ext cx="8572592" cy="5143536"/>
          </a:xfrm>
          <a:prstGeom prst="rect">
            <a:avLst/>
          </a:prstGeom>
          <a:noFill/>
          <a:ln w="9525">
            <a:noFill/>
            <a:round/>
            <a:headEnd/>
            <a:tailEnd/>
          </a:ln>
        </p:spPr>
        <p:txBody>
          <a:bodyPr/>
          <a:lstStyle/>
          <a:p>
            <a:r>
              <a:rPr lang="de-DE"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参考</a:t>
            </a:r>
            <a:r>
              <a:rPr lang="de-DE" dirty="0">
                <a:solidFill>
                  <a:schemeClr val="tx1"/>
                </a:solidFill>
                <a:latin typeface="Times New Roman" pitchFamily="18" charset="0"/>
                <a:ea typeface="黑体" pitchFamily="49" charset="-122"/>
              </a:rPr>
              <a:t>http://www.cwire.org/highest-paying-search-terms/</a:t>
            </a:r>
          </a:p>
          <a:p>
            <a:r>
              <a:rPr lang="de-DE" sz="2200" dirty="0">
                <a:solidFill>
                  <a:schemeClr val="tx1"/>
                </a:solidFill>
                <a:latin typeface="Times New Roman" pitchFamily="18" charset="0"/>
                <a:ea typeface="黑体" pitchFamily="49" charset="-122"/>
              </a:rPr>
              <a:t>$69.1 	mesothelioma</a:t>
            </a:r>
            <a:r>
              <a:rPr lang="zh-CN" altLang="en-US" sz="2200" dirty="0">
                <a:solidFill>
                  <a:schemeClr val="tx1"/>
                </a:solidFill>
                <a:latin typeface="Times New Roman" pitchFamily="18" charset="0"/>
                <a:ea typeface="黑体" pitchFamily="49" charset="-122"/>
              </a:rPr>
              <a:t> </a:t>
            </a:r>
            <a:r>
              <a:rPr lang="de-DE" sz="2200" dirty="0">
                <a:solidFill>
                  <a:schemeClr val="tx1"/>
                </a:solidFill>
                <a:latin typeface="Times New Roman" pitchFamily="18" charset="0"/>
                <a:ea typeface="黑体" pitchFamily="49" charset="-122"/>
              </a:rPr>
              <a:t>treatment options</a:t>
            </a:r>
          </a:p>
          <a:p>
            <a:r>
              <a:rPr lang="en-US" sz="2200" dirty="0">
                <a:solidFill>
                  <a:schemeClr val="tx1"/>
                </a:solidFill>
                <a:latin typeface="Times New Roman" pitchFamily="18" charset="0"/>
                <a:ea typeface="黑体" pitchFamily="49" charset="-122"/>
              </a:rPr>
              <a:t>$65.9 	personal injury lawyer </a:t>
            </a:r>
            <a:r>
              <a:rPr lang="en-US" sz="2200" dirty="0" err="1">
                <a:solidFill>
                  <a:schemeClr val="tx1"/>
                </a:solidFill>
                <a:latin typeface="Times New Roman" pitchFamily="18" charset="0"/>
                <a:ea typeface="黑体" pitchFamily="49" charset="-122"/>
              </a:rPr>
              <a:t>michigan</a:t>
            </a:r>
            <a:endParaRPr lang="en-US" sz="2200" dirty="0">
              <a:solidFill>
                <a:schemeClr val="tx1"/>
              </a:solidFill>
              <a:latin typeface="Times New Roman" pitchFamily="18" charset="0"/>
              <a:ea typeface="黑体" pitchFamily="49" charset="-122"/>
            </a:endParaRPr>
          </a:p>
          <a:p>
            <a:r>
              <a:rPr lang="de-DE" sz="2200" dirty="0">
                <a:solidFill>
                  <a:schemeClr val="tx1"/>
                </a:solidFill>
                <a:latin typeface="Times New Roman" pitchFamily="18" charset="0"/>
                <a:ea typeface="黑体" pitchFamily="49" charset="-122"/>
              </a:rPr>
              <a:t>$62.6 	</a:t>
            </a:r>
            <a:r>
              <a:rPr lang="de-DE" sz="2200" dirty="0" err="1">
                <a:solidFill>
                  <a:schemeClr val="tx1"/>
                </a:solidFill>
                <a:latin typeface="Times New Roman" pitchFamily="18" charset="0"/>
                <a:ea typeface="黑体" pitchFamily="49" charset="-122"/>
              </a:rPr>
              <a:t>student</a:t>
            </a:r>
            <a:r>
              <a:rPr lang="de-DE" sz="2200" dirty="0">
                <a:solidFill>
                  <a:schemeClr val="tx1"/>
                </a:solidFill>
                <a:latin typeface="Times New Roman" pitchFamily="18" charset="0"/>
                <a:ea typeface="黑体" pitchFamily="49" charset="-122"/>
              </a:rPr>
              <a:t> </a:t>
            </a:r>
            <a:r>
              <a:rPr lang="de-DE" sz="2200" dirty="0" err="1">
                <a:solidFill>
                  <a:schemeClr val="tx1"/>
                </a:solidFill>
                <a:latin typeface="Times New Roman" pitchFamily="18" charset="0"/>
                <a:ea typeface="黑体" pitchFamily="49" charset="-122"/>
              </a:rPr>
              <a:t>loans</a:t>
            </a:r>
            <a:r>
              <a:rPr lang="de-DE" sz="2200" dirty="0">
                <a:solidFill>
                  <a:schemeClr val="tx1"/>
                </a:solidFill>
                <a:latin typeface="Times New Roman" pitchFamily="18" charset="0"/>
                <a:ea typeface="黑体" pitchFamily="49" charset="-122"/>
              </a:rPr>
              <a:t> </a:t>
            </a:r>
            <a:r>
              <a:rPr lang="de-DE" sz="2200" dirty="0" err="1">
                <a:solidFill>
                  <a:schemeClr val="tx1"/>
                </a:solidFill>
                <a:latin typeface="Times New Roman" pitchFamily="18" charset="0"/>
                <a:ea typeface="黑体" pitchFamily="49" charset="-122"/>
              </a:rPr>
              <a:t>consolidation</a:t>
            </a:r>
            <a:endParaRPr lang="de-DE" sz="2200" dirty="0">
              <a:solidFill>
                <a:schemeClr val="tx1"/>
              </a:solidFill>
              <a:latin typeface="Times New Roman" pitchFamily="18" charset="0"/>
              <a:ea typeface="黑体" pitchFamily="49" charset="-122"/>
            </a:endParaRPr>
          </a:p>
          <a:p>
            <a:r>
              <a:rPr lang="en-US" sz="2200" dirty="0">
                <a:solidFill>
                  <a:schemeClr val="tx1"/>
                </a:solidFill>
                <a:latin typeface="Times New Roman" pitchFamily="18" charset="0"/>
                <a:ea typeface="黑体" pitchFamily="49" charset="-122"/>
              </a:rPr>
              <a:t>$61.4 	car accident attorney los </a:t>
            </a:r>
            <a:r>
              <a:rPr lang="en-US" sz="2200" dirty="0" err="1">
                <a:solidFill>
                  <a:schemeClr val="tx1"/>
                </a:solidFill>
                <a:latin typeface="Times New Roman" pitchFamily="18" charset="0"/>
                <a:ea typeface="黑体" pitchFamily="49" charset="-122"/>
              </a:rPr>
              <a:t>angeles</a:t>
            </a:r>
            <a:endParaRPr lang="en-US" sz="2200" dirty="0">
              <a:solidFill>
                <a:schemeClr val="tx1"/>
              </a:solidFill>
              <a:latin typeface="Times New Roman" pitchFamily="18" charset="0"/>
              <a:ea typeface="黑体" pitchFamily="49" charset="-122"/>
            </a:endParaRPr>
          </a:p>
          <a:p>
            <a:r>
              <a:rPr lang="fr-FR" sz="2200" dirty="0">
                <a:solidFill>
                  <a:schemeClr val="tx1"/>
                </a:solidFill>
                <a:latin typeface="Times New Roman" pitchFamily="18" charset="0"/>
                <a:ea typeface="黑体" pitchFamily="49" charset="-122"/>
              </a:rPr>
              <a:t>$59.4 	online car </a:t>
            </a:r>
            <a:r>
              <a:rPr lang="fr-FR" sz="2200" dirty="0" err="1">
                <a:solidFill>
                  <a:schemeClr val="tx1"/>
                </a:solidFill>
                <a:latin typeface="Times New Roman" pitchFamily="18" charset="0"/>
                <a:ea typeface="黑体" pitchFamily="49" charset="-122"/>
              </a:rPr>
              <a:t>insurance</a:t>
            </a:r>
            <a:r>
              <a:rPr lang="fr-FR" sz="2200" dirty="0">
                <a:solidFill>
                  <a:schemeClr val="tx1"/>
                </a:solidFill>
                <a:latin typeface="Times New Roman" pitchFamily="18" charset="0"/>
                <a:ea typeface="黑体" pitchFamily="49" charset="-122"/>
              </a:rPr>
              <a:t> </a:t>
            </a:r>
            <a:r>
              <a:rPr lang="fr-FR" sz="2200" dirty="0" err="1">
                <a:solidFill>
                  <a:schemeClr val="tx1"/>
                </a:solidFill>
                <a:latin typeface="Times New Roman" pitchFamily="18" charset="0"/>
                <a:ea typeface="黑体" pitchFamily="49" charset="-122"/>
              </a:rPr>
              <a:t>quotes</a:t>
            </a:r>
            <a:endParaRPr lang="fr-FR" sz="2200" dirty="0">
              <a:solidFill>
                <a:schemeClr val="tx1"/>
              </a:solidFill>
              <a:latin typeface="Times New Roman" pitchFamily="18" charset="0"/>
              <a:ea typeface="黑体" pitchFamily="49" charset="-122"/>
            </a:endParaRPr>
          </a:p>
          <a:p>
            <a:r>
              <a:rPr lang="de-DE" sz="2200" dirty="0">
                <a:solidFill>
                  <a:schemeClr val="tx1"/>
                </a:solidFill>
                <a:latin typeface="Times New Roman" pitchFamily="18" charset="0"/>
                <a:ea typeface="黑体" pitchFamily="49" charset="-122"/>
              </a:rPr>
              <a:t>$59.4 	</a:t>
            </a:r>
            <a:r>
              <a:rPr lang="de-DE" sz="2200" dirty="0" err="1">
                <a:solidFill>
                  <a:schemeClr val="tx1"/>
                </a:solidFill>
                <a:latin typeface="Times New Roman" pitchFamily="18" charset="0"/>
                <a:ea typeface="黑体" pitchFamily="49" charset="-122"/>
              </a:rPr>
              <a:t>arizona</a:t>
            </a:r>
            <a:r>
              <a:rPr lang="de-DE" sz="2200" dirty="0">
                <a:solidFill>
                  <a:schemeClr val="tx1"/>
                </a:solidFill>
                <a:latin typeface="Times New Roman" pitchFamily="18" charset="0"/>
                <a:ea typeface="黑体" pitchFamily="49" charset="-122"/>
              </a:rPr>
              <a:t> </a:t>
            </a:r>
            <a:r>
              <a:rPr lang="de-DE" sz="2200" dirty="0" err="1">
                <a:solidFill>
                  <a:schemeClr val="tx1"/>
                </a:solidFill>
                <a:latin typeface="Times New Roman" pitchFamily="18" charset="0"/>
                <a:ea typeface="黑体" pitchFamily="49" charset="-122"/>
              </a:rPr>
              <a:t>dui</a:t>
            </a:r>
            <a:r>
              <a:rPr lang="de-DE" sz="2200" dirty="0">
                <a:solidFill>
                  <a:schemeClr val="tx1"/>
                </a:solidFill>
                <a:latin typeface="Times New Roman" pitchFamily="18" charset="0"/>
                <a:ea typeface="黑体" pitchFamily="49" charset="-122"/>
              </a:rPr>
              <a:t> </a:t>
            </a:r>
            <a:r>
              <a:rPr lang="de-DE" sz="2200" dirty="0" err="1">
                <a:solidFill>
                  <a:schemeClr val="tx1"/>
                </a:solidFill>
                <a:latin typeface="Times New Roman" pitchFamily="18" charset="0"/>
                <a:ea typeface="黑体" pitchFamily="49" charset="-122"/>
              </a:rPr>
              <a:t>lawyer</a:t>
            </a:r>
            <a:endParaRPr lang="de-DE" sz="2200" dirty="0">
              <a:solidFill>
                <a:schemeClr val="tx1"/>
              </a:solidFill>
              <a:latin typeface="Times New Roman" pitchFamily="18" charset="0"/>
              <a:ea typeface="黑体" pitchFamily="49" charset="-122"/>
            </a:endParaRPr>
          </a:p>
          <a:p>
            <a:r>
              <a:rPr lang="de-DE" sz="2200" dirty="0">
                <a:solidFill>
                  <a:schemeClr val="tx1"/>
                </a:solidFill>
                <a:latin typeface="Times New Roman" pitchFamily="18" charset="0"/>
                <a:ea typeface="黑体" pitchFamily="49" charset="-122"/>
              </a:rPr>
              <a:t>$46.4 	</a:t>
            </a:r>
            <a:r>
              <a:rPr lang="de-DE" sz="2200" dirty="0" err="1">
                <a:solidFill>
                  <a:schemeClr val="tx1"/>
                </a:solidFill>
                <a:latin typeface="Times New Roman" pitchFamily="18" charset="0"/>
                <a:ea typeface="黑体" pitchFamily="49" charset="-122"/>
              </a:rPr>
              <a:t>asbestos</a:t>
            </a:r>
            <a:r>
              <a:rPr lang="de-DE" sz="2200" dirty="0">
                <a:solidFill>
                  <a:schemeClr val="tx1"/>
                </a:solidFill>
                <a:latin typeface="Times New Roman" pitchFamily="18" charset="0"/>
                <a:ea typeface="黑体" pitchFamily="49" charset="-122"/>
              </a:rPr>
              <a:t> </a:t>
            </a:r>
            <a:r>
              <a:rPr lang="de-DE" sz="2200" dirty="0" err="1">
                <a:solidFill>
                  <a:schemeClr val="tx1"/>
                </a:solidFill>
                <a:latin typeface="Times New Roman" pitchFamily="18" charset="0"/>
                <a:ea typeface="黑体" pitchFamily="49" charset="-122"/>
              </a:rPr>
              <a:t>cancer</a:t>
            </a:r>
            <a:endParaRPr lang="de-DE" sz="2200" dirty="0">
              <a:solidFill>
                <a:schemeClr val="tx1"/>
              </a:solidFill>
              <a:latin typeface="Times New Roman" pitchFamily="18" charset="0"/>
              <a:ea typeface="黑体" pitchFamily="49" charset="-122"/>
            </a:endParaRPr>
          </a:p>
          <a:p>
            <a:r>
              <a:rPr lang="en-US" sz="2200" dirty="0">
                <a:solidFill>
                  <a:schemeClr val="tx1"/>
                </a:solidFill>
                <a:latin typeface="Times New Roman" pitchFamily="18" charset="0"/>
                <a:ea typeface="黑体" pitchFamily="49" charset="-122"/>
              </a:rPr>
              <a:t>$40.1 	home equity line of credit</a:t>
            </a:r>
          </a:p>
          <a:p>
            <a:r>
              <a:rPr lang="de-DE" sz="2200" dirty="0">
                <a:solidFill>
                  <a:schemeClr val="tx1"/>
                </a:solidFill>
                <a:latin typeface="Times New Roman" pitchFamily="18" charset="0"/>
                <a:ea typeface="黑体" pitchFamily="49" charset="-122"/>
              </a:rPr>
              <a:t>$39.8 	</a:t>
            </a:r>
            <a:r>
              <a:rPr lang="de-DE" sz="2200" dirty="0" err="1">
                <a:solidFill>
                  <a:schemeClr val="tx1"/>
                </a:solidFill>
                <a:latin typeface="Times New Roman" pitchFamily="18" charset="0"/>
                <a:ea typeface="黑体" pitchFamily="49" charset="-122"/>
              </a:rPr>
              <a:t>life</a:t>
            </a:r>
            <a:r>
              <a:rPr lang="de-DE" sz="2200" dirty="0">
                <a:solidFill>
                  <a:schemeClr val="tx1"/>
                </a:solidFill>
                <a:latin typeface="Times New Roman" pitchFamily="18" charset="0"/>
                <a:ea typeface="黑体" pitchFamily="49" charset="-122"/>
              </a:rPr>
              <a:t> </a:t>
            </a:r>
            <a:r>
              <a:rPr lang="de-DE" sz="2200" dirty="0" err="1">
                <a:solidFill>
                  <a:schemeClr val="tx1"/>
                </a:solidFill>
                <a:latin typeface="Times New Roman" pitchFamily="18" charset="0"/>
                <a:ea typeface="黑体" pitchFamily="49" charset="-122"/>
              </a:rPr>
              <a:t>insurance</a:t>
            </a:r>
            <a:r>
              <a:rPr lang="de-DE" sz="2200" dirty="0">
                <a:solidFill>
                  <a:schemeClr val="tx1"/>
                </a:solidFill>
                <a:latin typeface="Times New Roman" pitchFamily="18" charset="0"/>
                <a:ea typeface="黑体" pitchFamily="49" charset="-122"/>
              </a:rPr>
              <a:t> </a:t>
            </a:r>
            <a:r>
              <a:rPr lang="de-DE" sz="2200" dirty="0" err="1">
                <a:solidFill>
                  <a:schemeClr val="tx1"/>
                </a:solidFill>
                <a:latin typeface="Times New Roman" pitchFamily="18" charset="0"/>
                <a:ea typeface="黑体" pitchFamily="49" charset="-122"/>
              </a:rPr>
              <a:t>quotes</a:t>
            </a:r>
            <a:endParaRPr lang="de-DE" sz="2200" dirty="0">
              <a:solidFill>
                <a:schemeClr val="tx1"/>
              </a:solidFill>
              <a:latin typeface="Times New Roman" pitchFamily="18" charset="0"/>
              <a:ea typeface="黑体" pitchFamily="49" charset="-122"/>
            </a:endParaRPr>
          </a:p>
          <a:p>
            <a:r>
              <a:rPr lang="de-DE" sz="2200" dirty="0">
                <a:solidFill>
                  <a:schemeClr val="tx1"/>
                </a:solidFill>
                <a:latin typeface="Times New Roman" pitchFamily="18" charset="0"/>
                <a:ea typeface="黑体" pitchFamily="49" charset="-122"/>
              </a:rPr>
              <a:t>$39.2 	</a:t>
            </a:r>
            <a:r>
              <a:rPr lang="de-DE" sz="2200" dirty="0" err="1">
                <a:solidFill>
                  <a:schemeClr val="tx1"/>
                </a:solidFill>
                <a:latin typeface="Times New Roman" pitchFamily="18" charset="0"/>
                <a:ea typeface="黑体" pitchFamily="49" charset="-122"/>
              </a:rPr>
              <a:t>refinancing</a:t>
            </a:r>
            <a:endParaRPr lang="de-DE" sz="2200" dirty="0">
              <a:solidFill>
                <a:schemeClr val="tx1"/>
              </a:solidFill>
              <a:latin typeface="Times New Roman" pitchFamily="18" charset="0"/>
              <a:ea typeface="黑体" pitchFamily="49" charset="-122"/>
            </a:endParaRPr>
          </a:p>
          <a:p>
            <a:r>
              <a:rPr lang="en-US" sz="2200" dirty="0">
                <a:solidFill>
                  <a:schemeClr val="tx1"/>
                </a:solidFill>
                <a:latin typeface="Times New Roman" pitchFamily="18" charset="0"/>
                <a:ea typeface="黑体" pitchFamily="49" charset="-122"/>
              </a:rPr>
              <a:t>$38.7 	equity line of credit</a:t>
            </a:r>
          </a:p>
          <a:p>
            <a:r>
              <a:rPr lang="en-US" sz="2200" dirty="0">
                <a:solidFill>
                  <a:schemeClr val="tx1"/>
                </a:solidFill>
                <a:latin typeface="Times New Roman" pitchFamily="18" charset="0"/>
                <a:ea typeface="黑体" pitchFamily="49" charset="-122"/>
              </a:rPr>
              <a:t>$38.0 	</a:t>
            </a:r>
            <a:r>
              <a:rPr lang="en-US" sz="2200" dirty="0" err="1">
                <a:solidFill>
                  <a:schemeClr val="tx1"/>
                </a:solidFill>
                <a:latin typeface="Times New Roman" pitchFamily="18" charset="0"/>
                <a:ea typeface="黑体" pitchFamily="49" charset="-122"/>
              </a:rPr>
              <a:t>lasik</a:t>
            </a:r>
            <a:r>
              <a:rPr lang="en-US" sz="2200" dirty="0">
                <a:solidFill>
                  <a:schemeClr val="tx1"/>
                </a:solidFill>
                <a:latin typeface="Times New Roman" pitchFamily="18" charset="0"/>
                <a:ea typeface="黑体" pitchFamily="49" charset="-122"/>
              </a:rPr>
              <a:t> eye surgery new </a:t>
            </a:r>
            <a:r>
              <a:rPr lang="en-US" sz="2200" dirty="0" err="1">
                <a:solidFill>
                  <a:schemeClr val="tx1"/>
                </a:solidFill>
                <a:latin typeface="Times New Roman" pitchFamily="18" charset="0"/>
                <a:ea typeface="黑体" pitchFamily="49" charset="-122"/>
              </a:rPr>
              <a:t>york</a:t>
            </a:r>
            <a:r>
              <a:rPr lang="en-US" sz="2200" dirty="0">
                <a:solidFill>
                  <a:schemeClr val="tx1"/>
                </a:solidFill>
                <a:latin typeface="Times New Roman" pitchFamily="18" charset="0"/>
                <a:ea typeface="黑体" pitchFamily="49" charset="-122"/>
              </a:rPr>
              <a:t> city</a:t>
            </a:r>
          </a:p>
          <a:p>
            <a:r>
              <a:rPr lang="de-DE" sz="2200" dirty="0">
                <a:solidFill>
                  <a:schemeClr val="tx1"/>
                </a:solidFill>
                <a:latin typeface="Times New Roman" pitchFamily="18" charset="0"/>
                <a:ea typeface="黑体" pitchFamily="49" charset="-122"/>
              </a:rPr>
              <a:t>$37.0 	2nd </a:t>
            </a:r>
            <a:r>
              <a:rPr lang="de-DE" sz="2200" dirty="0" err="1">
                <a:solidFill>
                  <a:schemeClr val="tx1"/>
                </a:solidFill>
                <a:latin typeface="Times New Roman" pitchFamily="18" charset="0"/>
                <a:ea typeface="黑体" pitchFamily="49" charset="-122"/>
              </a:rPr>
              <a:t>mortgage</a:t>
            </a:r>
            <a:endParaRPr lang="de-DE" sz="2200" dirty="0">
              <a:solidFill>
                <a:schemeClr val="tx1"/>
              </a:solidFill>
              <a:latin typeface="Times New Roman" pitchFamily="18" charset="0"/>
              <a:ea typeface="黑体" pitchFamily="49" charset="-122"/>
            </a:endParaRPr>
          </a:p>
          <a:p>
            <a:r>
              <a:rPr lang="de-DE" sz="2200" dirty="0">
                <a:solidFill>
                  <a:schemeClr val="tx1"/>
                </a:solidFill>
                <a:latin typeface="Times New Roman" pitchFamily="18" charset="0"/>
                <a:ea typeface="黑体" pitchFamily="49" charset="-122"/>
              </a:rPr>
              <a:t>$35.9 	</a:t>
            </a:r>
            <a:r>
              <a:rPr lang="de-DE" sz="2200" dirty="0" err="1">
                <a:solidFill>
                  <a:schemeClr val="tx1"/>
                </a:solidFill>
                <a:latin typeface="Times New Roman" pitchFamily="18" charset="0"/>
                <a:ea typeface="黑体" pitchFamily="49" charset="-122"/>
              </a:rPr>
              <a:t>free</a:t>
            </a:r>
            <a:r>
              <a:rPr lang="de-DE" sz="2200" dirty="0">
                <a:solidFill>
                  <a:schemeClr val="tx1"/>
                </a:solidFill>
                <a:latin typeface="Times New Roman" pitchFamily="18" charset="0"/>
                <a:ea typeface="黑体" pitchFamily="49" charset="-122"/>
              </a:rPr>
              <a:t> </a:t>
            </a:r>
            <a:r>
              <a:rPr lang="de-DE" sz="2200" dirty="0" err="1">
                <a:solidFill>
                  <a:schemeClr val="tx1"/>
                </a:solidFill>
                <a:latin typeface="Times New Roman" pitchFamily="18" charset="0"/>
                <a:ea typeface="黑体" pitchFamily="49" charset="-122"/>
              </a:rPr>
              <a:t>car</a:t>
            </a:r>
            <a:r>
              <a:rPr lang="de-DE" sz="2200" dirty="0">
                <a:solidFill>
                  <a:schemeClr val="tx1"/>
                </a:solidFill>
                <a:latin typeface="Times New Roman" pitchFamily="18" charset="0"/>
                <a:ea typeface="黑体" pitchFamily="49" charset="-122"/>
              </a:rPr>
              <a:t> </a:t>
            </a:r>
            <a:r>
              <a:rPr lang="de-DE" sz="2200" dirty="0" err="1">
                <a:solidFill>
                  <a:schemeClr val="tx1"/>
                </a:solidFill>
                <a:latin typeface="Times New Roman" pitchFamily="18" charset="0"/>
                <a:ea typeface="黑体" pitchFamily="49" charset="-122"/>
              </a:rPr>
              <a:t>insurance</a:t>
            </a:r>
            <a:r>
              <a:rPr lang="de-DE" sz="2200" dirty="0">
                <a:solidFill>
                  <a:schemeClr val="tx1"/>
                </a:solidFill>
                <a:latin typeface="Times New Roman" pitchFamily="18" charset="0"/>
                <a:ea typeface="黑体" pitchFamily="49" charset="-122"/>
              </a:rPr>
              <a:t> </a:t>
            </a:r>
            <a:r>
              <a:rPr lang="de-DE" sz="2200" dirty="0" err="1">
                <a:solidFill>
                  <a:schemeClr val="tx1"/>
                </a:solidFill>
                <a:latin typeface="Times New Roman" pitchFamily="18" charset="0"/>
                <a:ea typeface="黑体" pitchFamily="49" charset="-122"/>
              </a:rPr>
              <a:t>quote</a:t>
            </a:r>
            <a:endParaRPr lang="de-DE" sz="2200"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44</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搜索广告</a:t>
            </a:r>
            <a:r>
              <a:rPr lang="de-DE" sz="3600" dirty="0">
                <a:solidFill>
                  <a:schemeClr val="tx1"/>
                </a:solidFill>
                <a:latin typeface="Times New Roman" pitchFamily="18" charset="0"/>
                <a:ea typeface="黑体" pitchFamily="49" charset="-122"/>
              </a:rPr>
              <a:t>: </a:t>
            </a:r>
            <a:r>
              <a:rPr lang="zh-CN" altLang="en-US" sz="3600" dirty="0">
                <a:solidFill>
                  <a:schemeClr val="tx1"/>
                </a:solidFill>
                <a:latin typeface="Times New Roman" pitchFamily="18" charset="0"/>
                <a:ea typeface="黑体" pitchFamily="49" charset="-122"/>
              </a:rPr>
              <a:t>三赢？</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428736"/>
            <a:ext cx="8286808" cy="4357718"/>
          </a:xfrm>
          <a:prstGeom prst="rect">
            <a:avLst/>
          </a:prstGeom>
          <a:noFill/>
          <a:ln w="9525">
            <a:noFill/>
            <a:round/>
            <a:headEnd/>
            <a:tailEnd/>
          </a:ln>
        </p:spPr>
        <p:txBody>
          <a:bodyPr/>
          <a:lstStyle/>
          <a:p>
            <a:pPr lvl="1">
              <a:spcBef>
                <a:spcPts val="700"/>
              </a:spcBef>
              <a:buClr>
                <a:srgbClr val="336699"/>
              </a:buClr>
            </a:pP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每次用户点击广告，搜索引擎公司将会获得收益</a:t>
            </a:r>
            <a:endParaRPr lang="en-US" altLang="zh-CN"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用户只会点击其感兴趣的广告</a:t>
            </a:r>
            <a:endParaRPr lang="en-US"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搜索引擎会对误导性和不相关的广告进行惩罚</a:t>
            </a:r>
            <a:endParaRPr lang="en-US" sz="2200"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于是，用户在点击广告后往往会感到满意</a:t>
            </a:r>
            <a:endParaRPr lang="de-DE" sz="2200"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altLang="zh-CN"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广告商通过广告能够在物有所值的情况下找到新的客户</a:t>
            </a: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45</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de-DE" sz="3600" dirty="0">
                <a:solidFill>
                  <a:schemeClr val="tx1"/>
                </a:solidFill>
                <a:latin typeface="Times New Roman" pitchFamily="18" charset="0"/>
                <a:ea typeface="黑体" pitchFamily="49" charset="-122"/>
              </a:rPr>
              <a:t> </a:t>
            </a:r>
            <a:r>
              <a:rPr lang="zh-CN" altLang="en-US" sz="3600" dirty="0">
                <a:solidFill>
                  <a:schemeClr val="tx1"/>
                </a:solidFill>
                <a:latin typeface="Times New Roman" pitchFamily="18" charset="0"/>
                <a:ea typeface="黑体" pitchFamily="49" charset="-122"/>
              </a:rPr>
              <a:t>课堂练习</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714488"/>
            <a:ext cx="8286808" cy="4357718"/>
          </a:xfrm>
          <a:prstGeom prst="rect">
            <a:avLst/>
          </a:prstGeom>
          <a:noFill/>
          <a:ln w="9525">
            <a:noFill/>
            <a:round/>
            <a:headEnd/>
            <a:tailEnd/>
          </a:ln>
        </p:spPr>
        <p:txBody>
          <a:bodyPr/>
          <a:lstStyle/>
          <a:p>
            <a:pPr lvl="2">
              <a:spcBef>
                <a:spcPts val="700"/>
              </a:spcBef>
              <a:buClr>
                <a:srgbClr val="336699"/>
              </a:buClr>
              <a:buFont typeface="Wingdings" pitchFamily="2" charset="2"/>
              <a:buChar char="§"/>
            </a:pP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为什么和</a:t>
            </a:r>
            <a:r>
              <a:rPr lang="en-US" altLang="zh-CN" dirty="0">
                <a:solidFill>
                  <a:schemeClr val="tx1"/>
                </a:solidFill>
                <a:latin typeface="Times New Roman" pitchFamily="18" charset="0"/>
                <a:ea typeface="黑体" pitchFamily="49" charset="-122"/>
              </a:rPr>
              <a:t>TV</a:t>
            </a:r>
            <a:r>
              <a:rPr lang="zh-CN" altLang="en-US" dirty="0">
                <a:solidFill>
                  <a:schemeClr val="tx1"/>
                </a:solidFill>
                <a:latin typeface="Times New Roman" pitchFamily="18" charset="0"/>
                <a:ea typeface="黑体" pitchFamily="49" charset="-122"/>
              </a:rPr>
              <a:t>、报纸和电台相比，</a:t>
            </a:r>
            <a:r>
              <a:rPr lang="en-US" altLang="zh-CN" dirty="0">
                <a:solidFill>
                  <a:schemeClr val="tx1"/>
                </a:solidFill>
                <a:latin typeface="Times New Roman" pitchFamily="18" charset="0"/>
                <a:ea typeface="黑体" pitchFamily="49" charset="-122"/>
              </a:rPr>
              <a:t>Web</a:t>
            </a:r>
            <a:r>
              <a:rPr lang="zh-CN" altLang="en-US" dirty="0">
                <a:solidFill>
                  <a:schemeClr val="tx1"/>
                </a:solidFill>
                <a:latin typeface="Times New Roman" pitchFamily="18" charset="0"/>
                <a:ea typeface="黑体" pitchFamily="49" charset="-122"/>
              </a:rPr>
              <a:t>搜索对广告商更有吸引力？</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广告商会为所有一切买单，那么它们会受到欺骗吗？</a:t>
            </a:r>
            <a:endParaRPr lang="en-US" altLang="zh-CN"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这对用户来说究竟是好消息还是坏消息？</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当然，不论如何做，这都会危害搜索引擎</a:t>
            </a: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46</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de-DE" sz="3600" dirty="0">
                <a:solidFill>
                  <a:schemeClr val="tx1"/>
                </a:solidFill>
                <a:latin typeface="Times New Roman" pitchFamily="18" charset="0"/>
                <a:ea typeface="黑体" pitchFamily="49" charset="-122"/>
              </a:rPr>
              <a:t> </a:t>
            </a:r>
            <a:r>
              <a:rPr lang="zh-CN" altLang="en-US" sz="3600" dirty="0">
                <a:solidFill>
                  <a:schemeClr val="tx1"/>
                </a:solidFill>
                <a:latin typeface="Times New Roman" pitchFamily="18" charset="0"/>
                <a:ea typeface="黑体" pitchFamily="49" charset="-122"/>
              </a:rPr>
              <a:t>并非三赢</a:t>
            </a:r>
            <a:r>
              <a:rPr lang="de-DE" sz="3600" dirty="0">
                <a:solidFill>
                  <a:schemeClr val="tx1"/>
                </a:solidFill>
                <a:latin typeface="Times New Roman" pitchFamily="18" charset="0"/>
                <a:ea typeface="黑体" pitchFamily="49" charset="-122"/>
              </a:rPr>
              <a:t>: </a:t>
            </a:r>
            <a:r>
              <a:rPr lang="zh-CN" altLang="en-US" sz="3600" dirty="0">
                <a:solidFill>
                  <a:schemeClr val="tx1"/>
                </a:solidFill>
                <a:latin typeface="Times New Roman" pitchFamily="18" charset="0"/>
                <a:ea typeface="黑体" pitchFamily="49" charset="-122"/>
              </a:rPr>
              <a:t>关键词套现</a:t>
            </a:r>
            <a:r>
              <a:rPr lang="en-US" altLang="zh-CN" sz="3600" dirty="0">
                <a:solidFill>
                  <a:schemeClr val="tx1"/>
                </a:solidFill>
                <a:latin typeface="Times New Roman" pitchFamily="18" charset="0"/>
                <a:ea typeface="黑体" pitchFamily="49" charset="-122"/>
              </a:rPr>
              <a:t>(</a:t>
            </a:r>
            <a:r>
              <a:rPr lang="de-DE" sz="3600" dirty="0">
                <a:solidFill>
                  <a:schemeClr val="tx1"/>
                </a:solidFill>
                <a:latin typeface="Times New Roman" pitchFamily="18" charset="0"/>
                <a:ea typeface="黑体" pitchFamily="49" charset="-122"/>
              </a:rPr>
              <a:t>Keyword arbitrage)</a:t>
            </a:r>
          </a:p>
        </p:txBody>
      </p:sp>
      <p:sp>
        <p:nvSpPr>
          <p:cNvPr id="84996" name="Text Box 3"/>
          <p:cNvSpPr txBox="1">
            <a:spLocks noChangeArrowheads="1"/>
          </p:cNvSpPr>
          <p:nvPr/>
        </p:nvSpPr>
        <p:spPr bwMode="auto">
          <a:xfrm>
            <a:off x="357158" y="2000240"/>
            <a:ext cx="8286808" cy="435771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比如从</a:t>
            </a:r>
            <a:r>
              <a:rPr lang="en-US" altLang="zh-CN" dirty="0">
                <a:solidFill>
                  <a:schemeClr val="tx1"/>
                </a:solidFill>
                <a:latin typeface="Times New Roman" pitchFamily="18" charset="0"/>
                <a:ea typeface="黑体" pitchFamily="49" charset="-122"/>
              </a:rPr>
              <a:t>Google</a:t>
            </a:r>
            <a:r>
              <a:rPr lang="zh-CN" altLang="en-US" dirty="0">
                <a:solidFill>
                  <a:schemeClr val="tx1"/>
                </a:solidFill>
                <a:latin typeface="Times New Roman" pitchFamily="18" charset="0"/>
                <a:ea typeface="黑体" pitchFamily="49" charset="-122"/>
              </a:rPr>
              <a:t>买一个关键词</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然后将流量导向一个第三方页面，该页面对应机构付的钱将比你付给</a:t>
            </a:r>
            <a:r>
              <a:rPr lang="en-US" altLang="zh-CN" dirty="0">
                <a:solidFill>
                  <a:schemeClr val="tx1"/>
                </a:solidFill>
                <a:latin typeface="Times New Roman" pitchFamily="18" charset="0"/>
                <a:ea typeface="黑体" pitchFamily="49" charset="-122"/>
              </a:rPr>
              <a:t>Google</a:t>
            </a:r>
            <a:r>
              <a:rPr lang="zh-CN" altLang="en-US" dirty="0">
                <a:solidFill>
                  <a:schemeClr val="tx1"/>
                </a:solidFill>
                <a:latin typeface="Times New Roman" pitchFamily="18" charset="0"/>
                <a:ea typeface="黑体" pitchFamily="49" charset="-122"/>
              </a:rPr>
              <a:t>的多得多</a:t>
            </a:r>
            <a:endParaRPr lang="en-US"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比如，重定向到一个满是广告的页面</a:t>
            </a:r>
            <a:endParaRPr lang="en-US" sz="2200"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该页面对于搜索用户来说基本没意义</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广告作弊者一直在钻营想招</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搜索引擎必须要要花时间对付他们</a:t>
            </a: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47</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48</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并非三赢</a:t>
            </a:r>
            <a:r>
              <a:rPr lang="en-US" sz="3600" dirty="0">
                <a:solidFill>
                  <a:schemeClr val="tx1"/>
                </a:solidFill>
                <a:latin typeface="Times New Roman" pitchFamily="18" charset="0"/>
                <a:ea typeface="黑体" pitchFamily="49" charset="-122"/>
              </a:rPr>
              <a:t>: </a:t>
            </a:r>
            <a:r>
              <a:rPr lang="zh-CN" altLang="en-US" sz="3600" dirty="0">
                <a:solidFill>
                  <a:schemeClr val="tx1"/>
                </a:solidFill>
                <a:latin typeface="Times New Roman" pitchFamily="18" charset="0"/>
                <a:ea typeface="黑体" pitchFamily="49" charset="-122"/>
              </a:rPr>
              <a:t>商标侵权</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785926"/>
            <a:ext cx="8286808" cy="4357718"/>
          </a:xfrm>
          <a:prstGeom prst="rect">
            <a:avLst/>
          </a:prstGeom>
          <a:noFill/>
          <a:ln w="9525">
            <a:noFill/>
            <a:round/>
            <a:headEnd/>
            <a:tailEnd/>
          </a:ln>
        </p:spPr>
        <p:txBody>
          <a:bodyPr/>
          <a:lstStyle/>
          <a:p>
            <a:pPr lvl="1">
              <a:spcBef>
                <a:spcPts val="700"/>
              </a:spcBef>
              <a:buClr>
                <a:srgbClr val="336699"/>
              </a:buClr>
            </a:pP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例子</a:t>
            </a:r>
            <a:r>
              <a:rPr lang="de-DE" dirty="0">
                <a:solidFill>
                  <a:schemeClr val="tx1"/>
                </a:solidFill>
                <a:latin typeface="Times New Roman" pitchFamily="18" charset="0"/>
                <a:ea typeface="黑体" pitchFamily="49" charset="-122"/>
              </a:rPr>
              <a:t>: geico </a:t>
            </a:r>
            <a:r>
              <a:rPr lang="en-US"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美国政府雇员保险公司，是美国第四大私人客户汽车保险公司</a:t>
            </a:r>
            <a:r>
              <a:rPr lang="en-US" dirty="0">
                <a:solidFill>
                  <a:schemeClr val="tx1"/>
                </a:solidFill>
                <a:latin typeface="Times New Roman" pitchFamily="18" charset="0"/>
                <a:ea typeface="黑体" pitchFamily="49" charset="-122"/>
              </a:rPr>
              <a:t>)</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dirty="0">
                <a:solidFill>
                  <a:schemeClr val="tx1"/>
                </a:solidFill>
                <a:latin typeface="Times New Roman" pitchFamily="18" charset="0"/>
                <a:ea typeface="黑体" pitchFamily="49" charset="-122"/>
              </a:rPr>
              <a:t>2005</a:t>
            </a:r>
            <a:r>
              <a:rPr lang="zh-CN" altLang="en-US" dirty="0">
                <a:solidFill>
                  <a:schemeClr val="tx1"/>
                </a:solidFill>
                <a:latin typeface="Times New Roman" pitchFamily="18" charset="0"/>
                <a:ea typeface="黑体" pitchFamily="49" charset="-122"/>
              </a:rPr>
              <a:t>年的部分时间内</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搜索词项</a:t>
            </a:r>
            <a:r>
              <a:rPr lang="en-US" dirty="0">
                <a:solidFill>
                  <a:schemeClr val="tx1"/>
                </a:solidFill>
                <a:latin typeface="Times New Roman" pitchFamily="18" charset="0"/>
                <a:ea typeface="黑体" pitchFamily="49" charset="-122"/>
              </a:rPr>
              <a:t> “</a:t>
            </a:r>
            <a:r>
              <a:rPr lang="en-US" dirty="0" err="1">
                <a:solidFill>
                  <a:schemeClr val="tx1"/>
                </a:solidFill>
                <a:latin typeface="Times New Roman" pitchFamily="18" charset="0"/>
                <a:ea typeface="黑体" pitchFamily="49" charset="-122"/>
              </a:rPr>
              <a:t>geico</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在</a:t>
            </a:r>
            <a:r>
              <a:rPr lang="en-US" altLang="zh-CN" dirty="0">
                <a:solidFill>
                  <a:schemeClr val="tx1"/>
                </a:solidFill>
                <a:latin typeface="Times New Roman" pitchFamily="18" charset="0"/>
                <a:ea typeface="黑体" pitchFamily="49" charset="-122"/>
              </a:rPr>
              <a:t>Google</a:t>
            </a:r>
            <a:r>
              <a:rPr lang="zh-CN" altLang="en-US" dirty="0">
                <a:solidFill>
                  <a:schemeClr val="tx1"/>
                </a:solidFill>
                <a:latin typeface="Times New Roman" pitchFamily="18" charset="0"/>
                <a:ea typeface="黑体" pitchFamily="49" charset="-122"/>
              </a:rPr>
              <a:t>上可以买到</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dirty="0" err="1">
                <a:solidFill>
                  <a:schemeClr val="tx1"/>
                </a:solidFill>
                <a:latin typeface="Times New Roman" pitchFamily="18" charset="0"/>
                <a:ea typeface="黑体" pitchFamily="49" charset="-122"/>
              </a:rPr>
              <a:t>Geico</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在美国控告</a:t>
            </a:r>
            <a:r>
              <a:rPr lang="en-US" altLang="zh-CN" dirty="0">
                <a:solidFill>
                  <a:schemeClr val="tx1"/>
                </a:solidFill>
                <a:latin typeface="Times New Roman" pitchFamily="18" charset="0"/>
                <a:ea typeface="黑体" pitchFamily="49" charset="-122"/>
              </a:rPr>
              <a:t>Google</a:t>
            </a:r>
            <a:r>
              <a:rPr lang="zh-CN" altLang="en-US" dirty="0">
                <a:solidFill>
                  <a:schemeClr val="tx1"/>
                </a:solidFill>
                <a:latin typeface="Times New Roman" pitchFamily="18" charset="0"/>
                <a:ea typeface="黑体" pitchFamily="49" charset="-122"/>
              </a:rPr>
              <a:t>侵权</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dirty="0">
                <a:solidFill>
                  <a:schemeClr val="tx1"/>
                </a:solidFill>
                <a:latin typeface="Times New Roman" pitchFamily="18" charset="0"/>
                <a:ea typeface="黑体" pitchFamily="49" charset="-122"/>
              </a:rPr>
              <a:t>Louis </a:t>
            </a:r>
            <a:r>
              <a:rPr lang="en-US" dirty="0" err="1">
                <a:solidFill>
                  <a:schemeClr val="tx1"/>
                </a:solidFill>
                <a:latin typeface="Times New Roman" pitchFamily="18" charset="0"/>
                <a:ea typeface="黑体" pitchFamily="49" charset="-122"/>
              </a:rPr>
              <a:t>Vuitton</a:t>
            </a:r>
            <a:r>
              <a:rPr lang="en-US" dirty="0">
                <a:solidFill>
                  <a:schemeClr val="tx1"/>
                </a:solidFill>
                <a:latin typeface="Times New Roman" pitchFamily="18" charset="0"/>
                <a:ea typeface="黑体" pitchFamily="49" charset="-122"/>
              </a:rPr>
              <a:t>(LV) </a:t>
            </a:r>
            <a:r>
              <a:rPr lang="zh-CN" altLang="en-US" dirty="0">
                <a:solidFill>
                  <a:schemeClr val="tx1"/>
                </a:solidFill>
                <a:latin typeface="Times New Roman" pitchFamily="18" charset="0"/>
                <a:ea typeface="黑体" pitchFamily="49" charset="-122"/>
              </a:rPr>
              <a:t>在欧洲控告</a:t>
            </a:r>
            <a:r>
              <a:rPr lang="en-US" altLang="zh-CN" dirty="0">
                <a:solidFill>
                  <a:schemeClr val="tx1"/>
                </a:solidFill>
                <a:latin typeface="Times New Roman" pitchFamily="18" charset="0"/>
                <a:ea typeface="黑体" pitchFamily="49" charset="-122"/>
              </a:rPr>
              <a:t>Google</a:t>
            </a:r>
            <a:r>
              <a:rPr lang="zh-CN" altLang="en-US" dirty="0">
                <a:solidFill>
                  <a:schemeClr val="tx1"/>
                </a:solidFill>
                <a:latin typeface="Times New Roman" pitchFamily="18" charset="0"/>
                <a:ea typeface="黑体" pitchFamily="49" charset="-122"/>
              </a:rPr>
              <a:t>侵权</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参考</a:t>
            </a:r>
            <a:r>
              <a:rPr lang="de-DE" dirty="0">
                <a:solidFill>
                  <a:schemeClr val="tx1"/>
                </a:solidFill>
                <a:latin typeface="Times New Roman" pitchFamily="18" charset="0"/>
                <a:ea typeface="黑体" pitchFamily="49" charset="-122"/>
              </a:rPr>
              <a:t> http://google.com/tm complaint.html</a:t>
            </a: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如果采用商标做关键词，那么用户可能被误导到一个页面，该页面实际和用户期望购买的品牌产品无关</a:t>
            </a: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48</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a:t>提纲</a:t>
            </a:r>
            <a:endParaRPr lang="de-DE" dirty="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49</a:t>
            </a:fld>
            <a:endParaRPr lang="en-US" dirty="0"/>
          </a:p>
        </p:txBody>
      </p:sp>
      <p:sp>
        <p:nvSpPr>
          <p:cNvPr id="80899" name="Text Box 3"/>
          <p:cNvSpPr txBox="1">
            <a:spLocks noChangeArrowheads="1"/>
          </p:cNvSpPr>
          <p:nvPr/>
        </p:nvSpPr>
        <p:spPr bwMode="auto">
          <a:xfrm>
            <a:off x="138113" y="1357298"/>
            <a:ext cx="8505825" cy="4725988"/>
          </a:xfrm>
          <a:prstGeom prst="rect">
            <a:avLst/>
          </a:prstGeom>
          <a:noFill/>
          <a:ln w="9525">
            <a:noFill/>
            <a:round/>
            <a:headEnd/>
            <a:tailEnd/>
          </a:ln>
        </p:spPr>
        <p:txBody>
          <a:bodyPr/>
          <a:lstStyle/>
          <a:p>
            <a:pPr marL="514350" indent="-514350">
              <a:lnSpc>
                <a:spcPct val="150000"/>
              </a:lnSpc>
              <a:spcBef>
                <a:spcPts val="700"/>
              </a:spcBef>
              <a:buClr>
                <a:srgbClr val="BDD3E9"/>
              </a:buClr>
              <a:buSzPct val="7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000" dirty="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a:solidFill>
                  <a:srgbClr val="BDD3E9"/>
                </a:solidFill>
                <a:latin typeface="Times New Roman" pitchFamily="18" charset="0"/>
                <a:ea typeface="黑体" pitchFamily="49" charset="-122"/>
              </a:rPr>
              <a:t>上一讲回顾</a:t>
            </a:r>
            <a:r>
              <a:rPr lang="en-US" sz="3000" dirty="0">
                <a:solidFill>
                  <a:srgbClr val="BDD3E9"/>
                </a:solidFill>
                <a:latin typeface="Times New Roman" pitchFamily="18" charset="0"/>
                <a:ea typeface="黑体" pitchFamily="49" charset="-122"/>
              </a:rPr>
              <a:t> </a:t>
            </a:r>
          </a:p>
          <a:p>
            <a:pPr marL="514350" indent="-514350">
              <a:lnSpc>
                <a:spcPct val="150000"/>
              </a:lnSpc>
              <a:spcBef>
                <a:spcPts val="700"/>
              </a:spcBef>
              <a:buClr>
                <a:srgbClr val="BDD3E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336699"/>
                </a:solidFill>
                <a:latin typeface="Times New Roman" pitchFamily="18" charset="0"/>
                <a:ea typeface="黑体" pitchFamily="49" charset="-122"/>
              </a:rPr>
              <a:t> </a:t>
            </a:r>
            <a:r>
              <a:rPr lang="zh-CN" altLang="en-US" sz="3000" dirty="0">
                <a:solidFill>
                  <a:srgbClr val="BDD3E9"/>
                </a:solidFill>
                <a:latin typeface="Times New Roman" pitchFamily="18" charset="0"/>
                <a:ea typeface="黑体" pitchFamily="49" charset="-122"/>
              </a:rPr>
              <a:t>互联网发展趋势</a:t>
            </a:r>
            <a:endParaRPr lang="en-US" sz="3000" dirty="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BDD3E9"/>
                </a:solidFill>
                <a:latin typeface="Times New Roman" pitchFamily="18" charset="0"/>
                <a:ea typeface="黑体" pitchFamily="49" charset="-122"/>
              </a:rPr>
              <a:t> </a:t>
            </a:r>
            <a:r>
              <a:rPr lang="zh-CN" altLang="en-US" sz="3000" dirty="0">
                <a:solidFill>
                  <a:srgbClr val="BDD3E9"/>
                </a:solidFill>
                <a:latin typeface="Times New Roman" pitchFamily="18" charset="0"/>
                <a:ea typeface="黑体" pitchFamily="49" charset="-122"/>
              </a:rPr>
              <a:t>互联网广告</a:t>
            </a:r>
            <a:r>
              <a:rPr lang="en-US" sz="3000" dirty="0">
                <a:solidFill>
                  <a:srgbClr val="BDD3E9"/>
                </a:solidFill>
                <a:latin typeface="Times New Roman" pitchFamily="18" charset="0"/>
                <a:ea typeface="黑体" pitchFamily="49" charset="-122"/>
              </a:rPr>
              <a:t> </a:t>
            </a:r>
          </a:p>
          <a:p>
            <a:pPr marL="514350" indent="-514350">
              <a:lnSpc>
                <a:spcPct val="150000"/>
              </a:lnSpc>
              <a:spcBef>
                <a:spcPts val="700"/>
              </a:spcBef>
              <a:buClr>
                <a:srgbClr val="33669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BDD3E9"/>
                </a:solidFill>
                <a:latin typeface="Times New Roman" pitchFamily="18" charset="0"/>
                <a:ea typeface="黑体" pitchFamily="49" charset="-122"/>
              </a:rPr>
              <a:t> </a:t>
            </a:r>
            <a:r>
              <a:rPr lang="zh-CN" altLang="en-US" sz="3000" dirty="0">
                <a:solidFill>
                  <a:srgbClr val="336699"/>
                </a:solidFill>
                <a:latin typeface="Times New Roman" pitchFamily="18" charset="0"/>
                <a:ea typeface="黑体" pitchFamily="49" charset="-122"/>
              </a:rPr>
              <a:t>重复检测</a:t>
            </a:r>
            <a:endParaRPr lang="en-US" sz="3000" dirty="0">
              <a:solidFill>
                <a:srgbClr val="336699"/>
              </a:solidFill>
              <a:latin typeface="Times New Roman" pitchFamily="18" charset="0"/>
              <a:ea typeface="黑体" pitchFamily="49" charset="-122"/>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将空间维度降为</a:t>
            </a:r>
            <a:r>
              <a:rPr lang="en-US" sz="3600" dirty="0">
                <a:solidFill>
                  <a:schemeClr val="tx1"/>
                </a:solidFill>
                <a:latin typeface="Times New Roman" pitchFamily="18" charset="0"/>
                <a:ea typeface="黑体" pitchFamily="49" charset="-122"/>
              </a:rPr>
              <a:t> 2</a:t>
            </a:r>
          </a:p>
        </p:txBody>
      </p:sp>
      <p:sp>
        <p:nvSpPr>
          <p:cNvPr id="84996" name="Text Box 3"/>
          <p:cNvSpPr txBox="1">
            <a:spLocks noChangeArrowheads="1"/>
          </p:cNvSpPr>
          <p:nvPr/>
        </p:nvSpPr>
        <p:spPr bwMode="auto">
          <a:xfrm>
            <a:off x="5929322" y="1571612"/>
            <a:ext cx="3071834" cy="4786346"/>
          </a:xfrm>
          <a:prstGeom prst="rect">
            <a:avLst/>
          </a:prstGeom>
          <a:noFill/>
          <a:ln w="9525">
            <a:noFill/>
            <a:round/>
            <a:headEnd/>
            <a:tailEnd/>
          </a:ln>
        </p:spPr>
        <p:txBody>
          <a:bodyPr/>
          <a:lstStyle/>
          <a:p>
            <a:pPr lvl="1"/>
            <a:r>
              <a:rPr lang="zh-CN" altLang="en-US" dirty="0">
                <a:solidFill>
                  <a:schemeClr val="tx1"/>
                </a:solidFill>
                <a:latin typeface="Times New Roman" pitchFamily="18" charset="0"/>
                <a:ea typeface="黑体" pitchFamily="49" charset="-122"/>
              </a:rPr>
              <a:t>实际上，我们只需将矩阵</a:t>
            </a:r>
            <a:r>
              <a:rPr lang="el-GR" dirty="0">
                <a:solidFill>
                  <a:schemeClr val="tx1"/>
                </a:solidFill>
                <a:latin typeface="Times New Roman" pitchFamily="18" charset="0"/>
                <a:ea typeface="黑体" pitchFamily="49" charset="-122"/>
                <a:cs typeface="Times New Roman" pitchFamily="18" charset="0"/>
              </a:rPr>
              <a:t>Σ</a:t>
            </a:r>
            <a:r>
              <a:rPr lang="zh-CN" altLang="en-US" dirty="0">
                <a:solidFill>
                  <a:schemeClr val="tx1"/>
                </a:solidFill>
                <a:latin typeface="Times New Roman" pitchFamily="18" charset="0"/>
                <a:ea typeface="黑体" pitchFamily="49" charset="-122"/>
                <a:cs typeface="Times New Roman" pitchFamily="18" charset="0"/>
              </a:rPr>
              <a:t>中相应的维度置为</a:t>
            </a:r>
            <a:r>
              <a:rPr lang="en-US" altLang="zh-CN" dirty="0">
                <a:solidFill>
                  <a:schemeClr val="tx1"/>
                </a:solidFill>
                <a:latin typeface="Times New Roman" pitchFamily="18" charset="0"/>
                <a:ea typeface="黑体" pitchFamily="49" charset="-122"/>
                <a:cs typeface="Times New Roman" pitchFamily="18" charset="0"/>
              </a:rPr>
              <a:t>0</a:t>
            </a:r>
            <a:r>
              <a:rPr lang="zh-CN" altLang="en-US" dirty="0">
                <a:solidFill>
                  <a:schemeClr val="tx1"/>
                </a:solidFill>
                <a:latin typeface="Times New Roman" pitchFamily="18" charset="0"/>
                <a:ea typeface="黑体" pitchFamily="49" charset="-122"/>
                <a:cs typeface="Times New Roman" pitchFamily="18" charset="0"/>
              </a:rPr>
              <a:t>即可。此时，相当于矩阵</a:t>
            </a:r>
            <a:r>
              <a:rPr lang="de-DE" i="1" dirty="0">
                <a:solidFill>
                  <a:schemeClr val="tx1"/>
                </a:solidFill>
                <a:latin typeface="Times New Roman" pitchFamily="18" charset="0"/>
                <a:ea typeface="黑体" pitchFamily="49" charset="-122"/>
              </a:rPr>
              <a:t>U </a:t>
            </a:r>
            <a:r>
              <a:rPr lang="zh-CN" altLang="en-US" dirty="0">
                <a:solidFill>
                  <a:schemeClr val="tx1"/>
                </a:solidFill>
                <a:latin typeface="Times New Roman" pitchFamily="18" charset="0"/>
                <a:ea typeface="黑体" pitchFamily="49" charset="-122"/>
              </a:rPr>
              <a:t>和</a:t>
            </a:r>
            <a:r>
              <a:rPr lang="de-DE" i="1" dirty="0">
                <a:solidFill>
                  <a:schemeClr val="tx1"/>
                </a:solidFill>
                <a:latin typeface="Times New Roman" pitchFamily="18" charset="0"/>
                <a:ea typeface="黑体" pitchFamily="49" charset="-122"/>
              </a:rPr>
              <a:t>V </a:t>
            </a:r>
            <a:r>
              <a:rPr lang="de-DE" i="1" baseline="30000" dirty="0">
                <a:solidFill>
                  <a:schemeClr val="tx1"/>
                </a:solidFill>
                <a:latin typeface="Times New Roman" pitchFamily="18" charset="0"/>
                <a:ea typeface="黑体" pitchFamily="49" charset="-122"/>
              </a:rPr>
              <a:t>T</a:t>
            </a:r>
            <a:r>
              <a:rPr lang="de-DE" baseline="30000"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的相应维度被忽略，然后计算</a:t>
            </a:r>
            <a:r>
              <a:rPr lang="de-DE" i="1" dirty="0">
                <a:solidFill>
                  <a:schemeClr val="tx1"/>
                </a:solidFill>
                <a:latin typeface="Times New Roman" pitchFamily="18" charset="0"/>
                <a:ea typeface="黑体" pitchFamily="49" charset="-122"/>
              </a:rPr>
              <a:t>C</a:t>
            </a:r>
            <a:r>
              <a:rPr lang="de-DE" i="1" baseline="-25000" dirty="0">
                <a:solidFill>
                  <a:schemeClr val="tx1"/>
                </a:solidFill>
                <a:latin typeface="Times New Roman" pitchFamily="18" charset="0"/>
                <a:ea typeface="黑体" pitchFamily="49" charset="-122"/>
              </a:rPr>
              <a:t>2</a:t>
            </a:r>
            <a:r>
              <a:rPr lang="de-DE" dirty="0">
                <a:solidFill>
                  <a:schemeClr val="tx1"/>
                </a:solidFill>
                <a:latin typeface="Times New Roman" pitchFamily="18" charset="0"/>
                <a:ea typeface="黑体" pitchFamily="49" charset="-122"/>
              </a:rPr>
              <a:t> = </a:t>
            </a:r>
            <a:r>
              <a:rPr lang="de-DE" i="1" dirty="0">
                <a:solidFill>
                  <a:schemeClr val="tx1"/>
                </a:solidFill>
                <a:latin typeface="Times New Roman" pitchFamily="18" charset="0"/>
                <a:ea typeface="黑体" pitchFamily="49" charset="-122"/>
              </a:rPr>
              <a:t>U</a:t>
            </a:r>
            <a:r>
              <a:rPr lang="el-GR" dirty="0">
                <a:solidFill>
                  <a:schemeClr val="tx1"/>
                </a:solidFill>
                <a:latin typeface="Times New Roman" pitchFamily="18" charset="0"/>
                <a:ea typeface="黑体" pitchFamily="49" charset="-122"/>
                <a:cs typeface="Times New Roman" pitchFamily="18" charset="0"/>
              </a:rPr>
              <a:t>Σ</a:t>
            </a:r>
            <a:r>
              <a:rPr lang="en-US" baseline="-25000" dirty="0">
                <a:solidFill>
                  <a:schemeClr val="tx1"/>
                </a:solidFill>
                <a:latin typeface="Times New Roman" pitchFamily="18" charset="0"/>
                <a:ea typeface="黑体" pitchFamily="49" charset="-122"/>
                <a:cs typeface="Times New Roman" pitchFamily="18" charset="0"/>
              </a:rPr>
              <a:t>2</a:t>
            </a:r>
            <a:r>
              <a:rPr lang="de-DE" dirty="0">
                <a:solidFill>
                  <a:schemeClr val="tx1"/>
                </a:solidFill>
                <a:latin typeface="Times New Roman" pitchFamily="18" charset="0"/>
                <a:ea typeface="黑体" pitchFamily="49" charset="-122"/>
              </a:rPr>
              <a:t>V </a:t>
            </a:r>
            <a:r>
              <a:rPr lang="de-DE" i="1" baseline="30000" dirty="0">
                <a:solidFill>
                  <a:schemeClr val="tx1"/>
                </a:solidFill>
                <a:latin typeface="Times New Roman" pitchFamily="18" charset="0"/>
                <a:ea typeface="黑体" pitchFamily="49" charset="-122"/>
              </a:rPr>
              <a:t>T</a:t>
            </a:r>
            <a:r>
              <a:rPr lang="de-DE" dirty="0">
                <a:solidFill>
                  <a:schemeClr val="tx1"/>
                </a:solidFill>
                <a:latin typeface="Times New Roman" pitchFamily="18" charset="0"/>
                <a:ea typeface="黑体" pitchFamily="49" charset="-122"/>
              </a:rPr>
              <a:t> .</a:t>
            </a:r>
          </a:p>
          <a:p>
            <a:pPr lvl="1"/>
            <a:endParaRPr lang="de-DE"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5</a:t>
            </a:fld>
            <a:endParaRPr lang="en-US" dirty="0"/>
          </a:p>
        </p:txBody>
      </p:sp>
      <p:pic>
        <p:nvPicPr>
          <p:cNvPr id="8" name="Picture 7" descr="1814.png"/>
          <p:cNvPicPr>
            <a:picLocks noChangeAspect="1"/>
          </p:cNvPicPr>
          <p:nvPr/>
        </p:nvPicPr>
        <p:blipFill>
          <a:blip r:embed="rId3" cstate="print"/>
          <a:stretch>
            <a:fillRect/>
          </a:stretch>
        </p:blipFill>
        <p:spPr>
          <a:xfrm>
            <a:off x="428593" y="1500174"/>
            <a:ext cx="5165101" cy="4932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50</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de-DE" sz="3600" dirty="0">
                <a:solidFill>
                  <a:schemeClr val="tx1"/>
                </a:solidFill>
                <a:latin typeface="Times New Roman" pitchFamily="18" charset="0"/>
                <a:ea typeface="黑体" pitchFamily="49" charset="-122"/>
              </a:rPr>
              <a:t> </a:t>
            </a:r>
            <a:r>
              <a:rPr lang="zh-CN" altLang="en-US" sz="3600" dirty="0">
                <a:solidFill>
                  <a:schemeClr val="tx1"/>
                </a:solidFill>
                <a:latin typeface="Times New Roman" pitchFamily="18" charset="0"/>
                <a:ea typeface="黑体" pitchFamily="49" charset="-122"/>
              </a:rPr>
              <a:t>重复检测</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428736"/>
            <a:ext cx="8286808" cy="5072098"/>
          </a:xfrm>
          <a:prstGeom prst="rect">
            <a:avLst/>
          </a:prstGeom>
          <a:noFill/>
          <a:ln w="9525">
            <a:noFill/>
            <a:round/>
            <a:headEnd/>
            <a:tailEnd/>
          </a:ln>
        </p:spPr>
        <p:txBody>
          <a:bodyPr/>
          <a:lstStyle/>
          <a:p>
            <a:pPr lvl="1">
              <a:spcBef>
                <a:spcPts val="0"/>
              </a:spcBef>
              <a:buClr>
                <a:srgbClr val="336699"/>
              </a:buClr>
              <a:buFont typeface="Wingdings" pitchFamily="2" charset="2"/>
              <a:buChar char="§"/>
            </a:pPr>
            <a:r>
              <a:rPr lang="en-US" altLang="zh-CN" dirty="0">
                <a:solidFill>
                  <a:schemeClr val="tx1"/>
                </a:solidFill>
                <a:latin typeface="Times New Roman" pitchFamily="18" charset="0"/>
                <a:ea typeface="黑体" pitchFamily="49" charset="-122"/>
              </a:rPr>
              <a:t>Web</a:t>
            </a:r>
            <a:r>
              <a:rPr lang="zh-CN" altLang="en-US" dirty="0">
                <a:solidFill>
                  <a:schemeClr val="tx1"/>
                </a:solidFill>
                <a:latin typeface="Times New Roman" pitchFamily="18" charset="0"/>
                <a:ea typeface="黑体" pitchFamily="49" charset="-122"/>
              </a:rPr>
              <a:t>上充斥重复内容</a:t>
            </a:r>
            <a:endParaRPr lang="en-US" dirty="0">
              <a:solidFill>
                <a:schemeClr val="tx1"/>
              </a:solidFill>
              <a:latin typeface="Times New Roman" pitchFamily="18" charset="0"/>
              <a:ea typeface="黑体" pitchFamily="49" charset="-122"/>
            </a:endParaRPr>
          </a:p>
          <a:p>
            <a:pPr lvl="1">
              <a:spcBef>
                <a:spcPts val="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相对其它文档集合，</a:t>
            </a:r>
            <a:r>
              <a:rPr lang="en-US" altLang="zh-CN" dirty="0">
                <a:solidFill>
                  <a:schemeClr val="tx1"/>
                </a:solidFill>
                <a:latin typeface="Times New Roman" pitchFamily="18" charset="0"/>
                <a:ea typeface="黑体" pitchFamily="49" charset="-122"/>
              </a:rPr>
              <a:t>Web</a:t>
            </a:r>
            <a:r>
              <a:rPr lang="zh-CN" altLang="en-US" dirty="0">
                <a:solidFill>
                  <a:schemeClr val="tx1"/>
                </a:solidFill>
                <a:latin typeface="Times New Roman" pitchFamily="18" charset="0"/>
                <a:ea typeface="黑体" pitchFamily="49" charset="-122"/>
              </a:rPr>
              <a:t>上的重复内容更多</a:t>
            </a:r>
            <a:endParaRPr lang="en-US" dirty="0">
              <a:solidFill>
                <a:schemeClr val="tx1"/>
              </a:solidFill>
              <a:latin typeface="Times New Roman" pitchFamily="18" charset="0"/>
              <a:ea typeface="黑体" pitchFamily="49" charset="-122"/>
            </a:endParaRPr>
          </a:p>
          <a:p>
            <a:pPr lvl="1">
              <a:spcBef>
                <a:spcPts val="0"/>
              </a:spcBef>
              <a:buClr>
                <a:srgbClr val="336699"/>
              </a:buClr>
              <a:buFont typeface="Wingdings" pitchFamily="2" charset="2"/>
              <a:buChar char="§"/>
            </a:pPr>
            <a:r>
              <a:rPr lang="zh-CN" altLang="en-US" b="1" dirty="0">
                <a:solidFill>
                  <a:schemeClr val="tx1"/>
                </a:solidFill>
                <a:latin typeface="Times New Roman" pitchFamily="18" charset="0"/>
                <a:ea typeface="黑体" pitchFamily="49" charset="-122"/>
              </a:rPr>
              <a:t>完全重复</a:t>
            </a:r>
            <a:r>
              <a:rPr lang="en-US" altLang="zh-CN" dirty="0">
                <a:solidFill>
                  <a:schemeClr val="tx1"/>
                </a:solidFill>
                <a:latin typeface="Times New Roman" pitchFamily="18" charset="0"/>
                <a:ea typeface="黑体" pitchFamily="49" charset="-122"/>
              </a:rPr>
              <a:t>(Exact duplicate)</a:t>
            </a:r>
            <a:endParaRPr lang="de-DE" dirty="0">
              <a:solidFill>
                <a:schemeClr val="tx1"/>
              </a:solidFill>
              <a:latin typeface="Times New Roman" pitchFamily="18" charset="0"/>
              <a:ea typeface="黑体" pitchFamily="49" charset="-122"/>
            </a:endParaRPr>
          </a:p>
          <a:p>
            <a:pPr lvl="2">
              <a:spcBef>
                <a:spcPts val="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易剔除，比如采用哈希</a:t>
            </a:r>
            <a:r>
              <a:rPr lang="en-US" altLang="zh-CN" sz="2200" dirty="0">
                <a:solidFill>
                  <a:schemeClr val="tx1"/>
                </a:solidFill>
                <a:latin typeface="Times New Roman" pitchFamily="18" charset="0"/>
                <a:ea typeface="黑体" pitchFamily="49" charset="-122"/>
              </a:rPr>
              <a:t>/</a:t>
            </a:r>
            <a:r>
              <a:rPr lang="zh-CN" altLang="en-US" sz="2200" dirty="0">
                <a:solidFill>
                  <a:schemeClr val="tx1"/>
                </a:solidFill>
                <a:latin typeface="Times New Roman" pitchFamily="18" charset="0"/>
                <a:ea typeface="黑体" pitchFamily="49" charset="-122"/>
              </a:rPr>
              <a:t>指纹的方法</a:t>
            </a:r>
            <a:endParaRPr lang="en-US" altLang="zh-CN" sz="2200" dirty="0">
              <a:solidFill>
                <a:schemeClr val="tx1"/>
              </a:solidFill>
              <a:latin typeface="Times New Roman" pitchFamily="18" charset="0"/>
              <a:ea typeface="黑体" pitchFamily="49" charset="-122"/>
            </a:endParaRPr>
          </a:p>
          <a:p>
            <a:pPr lvl="1">
              <a:spcBef>
                <a:spcPts val="0"/>
              </a:spcBef>
              <a:buClr>
                <a:srgbClr val="336699"/>
              </a:buClr>
              <a:buFont typeface="Wingdings" pitchFamily="2" charset="2"/>
              <a:buChar char="§"/>
            </a:pPr>
            <a:r>
              <a:rPr lang="zh-CN" altLang="en-US" b="1" dirty="0">
                <a:solidFill>
                  <a:schemeClr val="tx1"/>
                </a:solidFill>
                <a:latin typeface="Times New Roman" pitchFamily="18" charset="0"/>
                <a:ea typeface="黑体" pitchFamily="49" charset="-122"/>
              </a:rPr>
              <a:t>近似重复</a:t>
            </a:r>
            <a:r>
              <a:rPr lang="en-US" altLang="zh-CN" dirty="0">
                <a:solidFill>
                  <a:schemeClr val="tx1"/>
                </a:solidFill>
                <a:latin typeface="Times New Roman" pitchFamily="18" charset="0"/>
                <a:ea typeface="黑体" pitchFamily="49" charset="-122"/>
              </a:rPr>
              <a:t>(</a:t>
            </a:r>
            <a:r>
              <a:rPr lang="de-DE" dirty="0">
                <a:solidFill>
                  <a:schemeClr val="tx1"/>
                </a:solidFill>
                <a:latin typeface="Times New Roman" pitchFamily="18" charset="0"/>
                <a:ea typeface="黑体" pitchFamily="49" charset="-122"/>
              </a:rPr>
              <a:t>Near-duplicate</a:t>
            </a:r>
            <a:r>
              <a:rPr lang="en-US" dirty="0">
                <a:solidFill>
                  <a:schemeClr val="tx1"/>
                </a:solidFill>
                <a:latin typeface="Times New Roman" pitchFamily="18" charset="0"/>
                <a:ea typeface="黑体" pitchFamily="49" charset="-122"/>
              </a:rPr>
              <a:t>)</a:t>
            </a:r>
            <a:endParaRPr lang="de-DE" dirty="0">
              <a:solidFill>
                <a:schemeClr val="tx1"/>
              </a:solidFill>
              <a:latin typeface="Times New Roman" pitchFamily="18" charset="0"/>
              <a:ea typeface="黑体" pitchFamily="49" charset="-122"/>
            </a:endParaRPr>
          </a:p>
          <a:p>
            <a:pPr lvl="2">
              <a:spcBef>
                <a:spcPts val="0"/>
              </a:spcBef>
              <a:buClr>
                <a:srgbClr val="336699"/>
              </a:buClr>
              <a:buFont typeface="Wingdings" pitchFamily="2" charset="2"/>
              <a:buChar char="§"/>
            </a:pPr>
            <a:r>
              <a:rPr lang="de-DE" sz="2200" dirty="0">
                <a:solidFill>
                  <a:schemeClr val="tx1"/>
                </a:solidFill>
                <a:latin typeface="Times New Roman" pitchFamily="18" charset="0"/>
                <a:ea typeface="黑体" pitchFamily="49" charset="-122"/>
              </a:rPr>
              <a:t>Web</a:t>
            </a:r>
            <a:r>
              <a:rPr lang="zh-CN" altLang="en-US" sz="2200" dirty="0">
                <a:solidFill>
                  <a:schemeClr val="tx1"/>
                </a:solidFill>
                <a:latin typeface="Times New Roman" pitchFamily="18" charset="0"/>
                <a:ea typeface="黑体" pitchFamily="49" charset="-122"/>
              </a:rPr>
              <a:t>上存在大量近似重复</a:t>
            </a:r>
            <a:endParaRPr lang="de-DE" sz="2200" dirty="0">
              <a:solidFill>
                <a:schemeClr val="tx1"/>
              </a:solidFill>
              <a:latin typeface="Times New Roman" pitchFamily="18" charset="0"/>
              <a:ea typeface="黑体" pitchFamily="49" charset="-122"/>
            </a:endParaRPr>
          </a:p>
          <a:p>
            <a:pPr lvl="2">
              <a:spcBef>
                <a:spcPts val="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很难剔除</a:t>
            </a:r>
            <a:endParaRPr lang="de-DE" sz="2200" dirty="0">
              <a:solidFill>
                <a:schemeClr val="tx1"/>
              </a:solidFill>
              <a:latin typeface="Times New Roman" pitchFamily="18" charset="0"/>
              <a:ea typeface="黑体" pitchFamily="49" charset="-122"/>
            </a:endParaRPr>
          </a:p>
          <a:p>
            <a:pPr lvl="1">
              <a:spcBef>
                <a:spcPts val="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对用户而言，如果搜索结果中存在不少几乎相同的页面，那么体验非常不好</a:t>
            </a:r>
            <a:endParaRPr lang="de-DE" dirty="0">
              <a:solidFill>
                <a:schemeClr val="tx1"/>
              </a:solidFill>
              <a:latin typeface="Times New Roman" pitchFamily="18" charset="0"/>
              <a:ea typeface="黑体" pitchFamily="49" charset="-122"/>
            </a:endParaRPr>
          </a:p>
          <a:p>
            <a:pPr lvl="1">
              <a:spcBef>
                <a:spcPts val="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边缘相关度</a:t>
            </a:r>
            <a:r>
              <a:rPr lang="en-US" altLang="zh-CN" dirty="0">
                <a:solidFill>
                  <a:schemeClr val="tx1"/>
                </a:solidFill>
                <a:latin typeface="Times New Roman" pitchFamily="18" charset="0"/>
                <a:ea typeface="黑体" pitchFamily="49" charset="-122"/>
              </a:rPr>
              <a:t>(</a:t>
            </a:r>
            <a:r>
              <a:rPr lang="en-US" altLang="zh-CN" dirty="0">
                <a:solidFill>
                  <a:schemeClr val="tx1"/>
                </a:solidFill>
                <a:latin typeface="Times New Roman" pitchFamily="18" charset="0"/>
                <a:ea typeface="黑体" pitchFamily="49" charset="-122"/>
                <a:cs typeface="Times New Roman" pitchFamily="18" charset="0"/>
              </a:rPr>
              <a:t>Marginal relevance)</a:t>
            </a:r>
            <a:r>
              <a:rPr lang="zh-CN" altLang="en-US" dirty="0">
                <a:solidFill>
                  <a:schemeClr val="tx1"/>
                </a:solidFill>
                <a:latin typeface="Times New Roman" pitchFamily="18" charset="0"/>
                <a:ea typeface="黑体" pitchFamily="49" charset="-122"/>
              </a:rPr>
              <a:t>为</a:t>
            </a:r>
            <a:r>
              <a:rPr lang="en-US" altLang="zh-CN" dirty="0">
                <a:solidFill>
                  <a:schemeClr val="tx1"/>
                </a:solidFill>
                <a:latin typeface="Times New Roman" pitchFamily="18" charset="0"/>
                <a:ea typeface="黑体" pitchFamily="49" charset="-122"/>
              </a:rPr>
              <a:t>0</a:t>
            </a:r>
            <a:r>
              <a:rPr lang="zh-CN" altLang="en-US" dirty="0">
                <a:solidFill>
                  <a:schemeClr val="tx1"/>
                </a:solidFill>
                <a:latin typeface="Times New Roman" pitchFamily="18" charset="0"/>
                <a:ea typeface="黑体" pitchFamily="49" charset="-122"/>
              </a:rPr>
              <a:t>：如果一篇高度相关的文档出现在另一篇高度近似的文档之后，那么该文档变得不相关</a:t>
            </a:r>
            <a:r>
              <a:rPr lang="en-US" altLang="zh-CN"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冗余</a:t>
            </a:r>
            <a:r>
              <a:rPr lang="en-US" altLang="zh-CN" dirty="0">
                <a:solidFill>
                  <a:schemeClr val="tx1"/>
                </a:solidFill>
                <a:latin typeface="Times New Roman" pitchFamily="18" charset="0"/>
                <a:ea typeface="黑体" pitchFamily="49" charset="-122"/>
              </a:rPr>
              <a:t>)</a:t>
            </a:r>
            <a:endParaRPr lang="en-US" dirty="0">
              <a:solidFill>
                <a:schemeClr val="tx1"/>
              </a:solidFill>
              <a:latin typeface="Times New Roman" pitchFamily="18" charset="0"/>
              <a:ea typeface="黑体" pitchFamily="49" charset="-122"/>
            </a:endParaRPr>
          </a:p>
          <a:p>
            <a:pPr lvl="1">
              <a:spcBef>
                <a:spcPts val="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必须要去除这些近似重复</a:t>
            </a: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50</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51</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de-DE" sz="3600" dirty="0">
                <a:solidFill>
                  <a:schemeClr val="tx1"/>
                </a:solidFill>
                <a:latin typeface="Times New Roman" pitchFamily="18" charset="0"/>
                <a:ea typeface="黑体" pitchFamily="49" charset="-122"/>
              </a:rPr>
              <a:t> </a:t>
            </a:r>
            <a:r>
              <a:rPr lang="zh-CN" altLang="en-US" sz="3600" dirty="0">
                <a:solidFill>
                  <a:schemeClr val="tx1"/>
                </a:solidFill>
                <a:latin typeface="Times New Roman" pitchFamily="18" charset="0"/>
                <a:ea typeface="黑体" pitchFamily="49" charset="-122"/>
              </a:rPr>
              <a:t>近似重复的例子</a:t>
            </a:r>
            <a:endParaRPr lang="de-DE" sz="36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51</a:t>
            </a:fld>
            <a:endParaRPr lang="en-US" dirty="0"/>
          </a:p>
        </p:txBody>
      </p:sp>
      <p:pic>
        <p:nvPicPr>
          <p:cNvPr id="7" name="Picture 6" descr="1934.png"/>
          <p:cNvPicPr>
            <a:picLocks noChangeAspect="1"/>
          </p:cNvPicPr>
          <p:nvPr/>
        </p:nvPicPr>
        <p:blipFill>
          <a:blip r:embed="rId3" cstate="print"/>
          <a:stretch>
            <a:fillRect/>
          </a:stretch>
        </p:blipFill>
        <p:spPr>
          <a:xfrm>
            <a:off x="142844" y="1714488"/>
            <a:ext cx="8853210" cy="428628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52</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de-DE" sz="3600" dirty="0">
                <a:solidFill>
                  <a:schemeClr val="tx1"/>
                </a:solidFill>
                <a:latin typeface="Times New Roman" pitchFamily="18" charset="0"/>
                <a:ea typeface="黑体" pitchFamily="49" charset="-122"/>
              </a:rPr>
              <a:t> </a:t>
            </a:r>
            <a:r>
              <a:rPr lang="zh-CN" altLang="en-US" sz="3600" dirty="0">
                <a:solidFill>
                  <a:schemeClr val="tx1"/>
                </a:solidFill>
                <a:latin typeface="Times New Roman" pitchFamily="18" charset="0"/>
                <a:ea typeface="黑体" pitchFamily="49" charset="-122"/>
              </a:rPr>
              <a:t>课堂思考题</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428736"/>
            <a:ext cx="8286808" cy="5072098"/>
          </a:xfrm>
          <a:prstGeom prst="rect">
            <a:avLst/>
          </a:prstGeom>
          <a:noFill/>
          <a:ln w="9525">
            <a:noFill/>
            <a:round/>
            <a:headEnd/>
            <a:tailEnd/>
          </a:ln>
        </p:spPr>
        <p:txBody>
          <a:bodyPr/>
          <a:lstStyle/>
          <a:p>
            <a:endParaRPr lang="en-US"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a:p>
            <a:r>
              <a:rPr lang="zh-CN" altLang="en-US" dirty="0">
                <a:solidFill>
                  <a:schemeClr val="tx1"/>
                </a:solidFill>
                <a:latin typeface="Times New Roman" pitchFamily="18" charset="0"/>
                <a:ea typeface="黑体" pitchFamily="49" charset="-122"/>
              </a:rPr>
              <a:t>如何去掉</a:t>
            </a:r>
            <a:r>
              <a:rPr lang="en-US" altLang="zh-CN" dirty="0">
                <a:solidFill>
                  <a:schemeClr val="tx1"/>
                </a:solidFill>
                <a:latin typeface="Times New Roman" pitchFamily="18" charset="0"/>
                <a:ea typeface="黑体" pitchFamily="49" charset="-122"/>
              </a:rPr>
              <a:t>Web</a:t>
            </a:r>
            <a:r>
              <a:rPr lang="zh-CN" altLang="en-US" dirty="0">
                <a:solidFill>
                  <a:schemeClr val="tx1"/>
                </a:solidFill>
                <a:latin typeface="Times New Roman" pitchFamily="18" charset="0"/>
                <a:ea typeface="黑体" pitchFamily="49" charset="-122"/>
              </a:rPr>
              <a:t>上的近似重复页面呢？</a:t>
            </a: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52</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53</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近似重复的检测</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714488"/>
            <a:ext cx="8286808" cy="507209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采用编辑距离指标计算页面之间的相似度</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需要说明的是，我们希望检测那些“语法”</a:t>
            </a:r>
            <a:r>
              <a:rPr lang="en-US" altLang="zh-CN" dirty="0">
                <a:solidFill>
                  <a:schemeClr val="tx1"/>
                </a:solidFill>
                <a:latin typeface="Times New Roman" pitchFamily="18" charset="0"/>
                <a:ea typeface="黑体" pitchFamily="49" charset="-122"/>
              </a:rPr>
              <a:t>(syntactic)</a:t>
            </a:r>
            <a:r>
              <a:rPr lang="zh-CN" altLang="en-US" dirty="0">
                <a:solidFill>
                  <a:schemeClr val="tx1"/>
                </a:solidFill>
                <a:latin typeface="Times New Roman" pitchFamily="18" charset="0"/>
                <a:ea typeface="黑体" pitchFamily="49" charset="-122"/>
              </a:rPr>
              <a:t>上而不是“语义”</a:t>
            </a:r>
            <a:r>
              <a:rPr lang="en-US" altLang="zh-CN" dirty="0">
                <a:solidFill>
                  <a:schemeClr val="tx1"/>
                </a:solidFill>
                <a:latin typeface="Times New Roman" pitchFamily="18" charset="0"/>
                <a:ea typeface="黑体" pitchFamily="49" charset="-122"/>
              </a:rPr>
              <a:t>(semantic)</a:t>
            </a:r>
            <a:r>
              <a:rPr lang="zh-CN" altLang="en-US" dirty="0">
                <a:solidFill>
                  <a:schemeClr val="tx1"/>
                </a:solidFill>
                <a:latin typeface="Times New Roman" pitchFamily="18" charset="0"/>
                <a:ea typeface="黑体" pitchFamily="49" charset="-122"/>
              </a:rPr>
              <a:t>上相似的页面</a:t>
            </a:r>
            <a:endParaRPr lang="en-US"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页面的语义相似度</a:t>
            </a:r>
            <a:r>
              <a:rPr lang="en-US" altLang="zh-CN" sz="2200" dirty="0">
                <a:solidFill>
                  <a:schemeClr val="tx1"/>
                </a:solidFill>
                <a:latin typeface="Times New Roman" pitchFamily="18" charset="0"/>
                <a:ea typeface="黑体" pitchFamily="49" charset="-122"/>
              </a:rPr>
              <a:t>(</a:t>
            </a:r>
            <a:r>
              <a:rPr lang="zh-CN" altLang="en-US" sz="2200" dirty="0">
                <a:solidFill>
                  <a:schemeClr val="tx1"/>
                </a:solidFill>
                <a:latin typeface="Times New Roman" pitchFamily="18" charset="0"/>
                <a:ea typeface="黑体" pitchFamily="49" charset="-122"/>
              </a:rPr>
              <a:t>即内容语义之间的相似度</a:t>
            </a:r>
            <a:r>
              <a:rPr lang="en-US" altLang="zh-CN" sz="2200" dirty="0">
                <a:solidFill>
                  <a:schemeClr val="tx1"/>
                </a:solidFill>
                <a:latin typeface="Times New Roman" pitchFamily="18" charset="0"/>
                <a:ea typeface="黑体" pitchFamily="49" charset="-122"/>
              </a:rPr>
              <a:t>)</a:t>
            </a:r>
            <a:r>
              <a:rPr lang="zh-CN" altLang="en-US" sz="2200" dirty="0">
                <a:solidFill>
                  <a:schemeClr val="tx1"/>
                </a:solidFill>
                <a:latin typeface="Times New Roman" pitchFamily="18" charset="0"/>
                <a:ea typeface="黑体" pitchFamily="49" charset="-122"/>
              </a:rPr>
              <a:t>非常难以计算</a:t>
            </a:r>
            <a:endParaRPr lang="de-DE" sz="2200"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也就是说，我们并不考虑那些内容意义上相似但是表达方式不同的近似重复</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引入一个相似度阈值</a:t>
            </a:r>
            <a:r>
              <a:rPr lang="en-US" dirty="0">
                <a:solidFill>
                  <a:schemeClr val="tx1"/>
                </a:solidFill>
                <a:latin typeface="Times New Roman" pitchFamily="18" charset="0"/>
                <a:ea typeface="黑体" pitchFamily="49" charset="-122"/>
              </a:rPr>
              <a:t>θ </a:t>
            </a:r>
            <a:r>
              <a:rPr lang="zh-CN" altLang="en-US" dirty="0">
                <a:solidFill>
                  <a:schemeClr val="tx1"/>
                </a:solidFill>
                <a:latin typeface="Times New Roman" pitchFamily="18" charset="0"/>
                <a:ea typeface="黑体" pitchFamily="49" charset="-122"/>
              </a:rPr>
              <a:t>来判定“两个页面之间是否近似重复”</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比如，如果两篇文档的相似度</a:t>
            </a:r>
            <a:r>
              <a:rPr lang="de-DE" dirty="0">
                <a:solidFill>
                  <a:schemeClr val="tx1"/>
                </a:solidFill>
                <a:latin typeface="Times New Roman" pitchFamily="18" charset="0"/>
                <a:ea typeface="黑体" pitchFamily="49" charset="-122"/>
              </a:rPr>
              <a:t> </a:t>
            </a:r>
            <a:r>
              <a:rPr lang="el-GR" dirty="0">
                <a:solidFill>
                  <a:schemeClr val="tx1"/>
                </a:solidFill>
                <a:latin typeface="Times New Roman" pitchFamily="18" charset="0"/>
                <a:ea typeface="黑体" pitchFamily="49" charset="-122"/>
              </a:rPr>
              <a:t>&gt;</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阈值</a:t>
            </a:r>
            <a:r>
              <a:rPr lang="el-GR" dirty="0">
                <a:solidFill>
                  <a:schemeClr val="tx1"/>
                </a:solidFill>
                <a:latin typeface="Times New Roman" pitchFamily="18" charset="0"/>
                <a:ea typeface="黑体" pitchFamily="49" charset="-122"/>
              </a:rPr>
              <a:t>θ = 80%</a:t>
            </a:r>
            <a:r>
              <a:rPr lang="zh-CN" altLang="en-US" dirty="0">
                <a:solidFill>
                  <a:schemeClr val="tx1"/>
                </a:solidFill>
                <a:latin typeface="Times New Roman" pitchFamily="18" charset="0"/>
                <a:ea typeface="黑体" pitchFamily="49" charset="-122"/>
              </a:rPr>
              <a:t>，那么认为两篇文档近似重复</a:t>
            </a:r>
            <a:endParaRPr lang="el-GR"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53</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将每篇文档表示成一个</a:t>
            </a:r>
            <a:r>
              <a:rPr lang="en-US" sz="3600" b="1" dirty="0">
                <a:solidFill>
                  <a:schemeClr val="tx1"/>
                </a:solidFill>
                <a:latin typeface="Times New Roman" pitchFamily="18" charset="0"/>
                <a:ea typeface="黑体" pitchFamily="49" charset="-122"/>
              </a:rPr>
              <a:t>shingle</a:t>
            </a:r>
            <a:r>
              <a:rPr lang="zh-CN" altLang="en-US" sz="3600" dirty="0">
                <a:solidFill>
                  <a:schemeClr val="tx1"/>
                </a:solidFill>
                <a:latin typeface="Times New Roman" pitchFamily="18" charset="0"/>
                <a:ea typeface="黑体" pitchFamily="49" charset="-122"/>
              </a:rPr>
              <a:t>集合</a:t>
            </a:r>
            <a:endParaRPr lang="en-US"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714488"/>
            <a:ext cx="8286808" cy="507209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每个</a:t>
            </a:r>
            <a:r>
              <a:rPr lang="en-US" dirty="0">
                <a:solidFill>
                  <a:schemeClr val="tx1"/>
                </a:solidFill>
                <a:latin typeface="Times New Roman" pitchFamily="18" charset="0"/>
                <a:ea typeface="黑体" pitchFamily="49" charset="-122"/>
              </a:rPr>
              <a:t> shingle </a:t>
            </a:r>
            <a:r>
              <a:rPr lang="zh-CN" altLang="en-US" dirty="0">
                <a:solidFill>
                  <a:schemeClr val="tx1"/>
                </a:solidFill>
                <a:latin typeface="Times New Roman" pitchFamily="18" charset="0"/>
                <a:ea typeface="黑体" pitchFamily="49" charset="-122"/>
              </a:rPr>
              <a:t>是一个基于词语的</a:t>
            </a:r>
            <a:r>
              <a:rPr lang="en-US" dirty="0">
                <a:solidFill>
                  <a:srgbClr val="0070C0"/>
                </a:solidFill>
                <a:latin typeface="Times New Roman" pitchFamily="18" charset="0"/>
                <a:ea typeface="黑体" pitchFamily="49" charset="-122"/>
              </a:rPr>
              <a:t>n-gram</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使用</a:t>
            </a:r>
            <a:r>
              <a:rPr lang="en-US" dirty="0">
                <a:solidFill>
                  <a:schemeClr val="tx1"/>
                </a:solidFill>
                <a:latin typeface="Times New Roman" pitchFamily="18" charset="0"/>
                <a:ea typeface="黑体" pitchFamily="49" charset="-122"/>
              </a:rPr>
              <a:t>shingle</a:t>
            </a:r>
            <a:r>
              <a:rPr lang="zh-CN" altLang="en-US" dirty="0">
                <a:solidFill>
                  <a:schemeClr val="tx1"/>
                </a:solidFill>
                <a:latin typeface="Times New Roman" pitchFamily="18" charset="0"/>
                <a:ea typeface="黑体" pitchFamily="49" charset="-122"/>
              </a:rPr>
              <a:t>来计算文档之间的语法相似度</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比如，对于</a:t>
            </a:r>
            <a:r>
              <a:rPr lang="en-US" i="1" dirty="0">
                <a:solidFill>
                  <a:schemeClr val="tx1"/>
                </a:solidFill>
                <a:latin typeface="Times New Roman" pitchFamily="18" charset="0"/>
                <a:ea typeface="黑体" pitchFamily="49" charset="-122"/>
              </a:rPr>
              <a:t>n</a:t>
            </a:r>
            <a:r>
              <a:rPr lang="en-US" dirty="0">
                <a:solidFill>
                  <a:schemeClr val="tx1"/>
                </a:solidFill>
                <a:latin typeface="Times New Roman" pitchFamily="18" charset="0"/>
                <a:ea typeface="黑体" pitchFamily="49" charset="-122"/>
              </a:rPr>
              <a:t> = 3</a:t>
            </a:r>
            <a:r>
              <a:rPr lang="zh-CN" altLang="en-US" dirty="0">
                <a:solidFill>
                  <a:schemeClr val="tx1"/>
                </a:solidFill>
                <a:latin typeface="Times New Roman" pitchFamily="18" charset="0"/>
                <a:ea typeface="黑体" pitchFamily="49" charset="-122"/>
              </a:rPr>
              <a:t>，那么文档</a:t>
            </a:r>
            <a:r>
              <a:rPr lang="en-US" dirty="0">
                <a:solidFill>
                  <a:schemeClr val="tx1"/>
                </a:solidFill>
                <a:latin typeface="Times New Roman" pitchFamily="18" charset="0"/>
                <a:ea typeface="黑体" pitchFamily="49" charset="-122"/>
              </a:rPr>
              <a:t> “a rose is a rose” </a:t>
            </a:r>
            <a:r>
              <a:rPr lang="zh-CN" altLang="en-US" dirty="0">
                <a:solidFill>
                  <a:schemeClr val="tx1"/>
                </a:solidFill>
                <a:latin typeface="Times New Roman" pitchFamily="18" charset="0"/>
                <a:ea typeface="黑体" pitchFamily="49" charset="-122"/>
              </a:rPr>
              <a:t>就可以表示成</a:t>
            </a:r>
            <a:r>
              <a:rPr lang="en-US" altLang="zh-CN" dirty="0">
                <a:solidFill>
                  <a:schemeClr val="tx1"/>
                </a:solidFill>
                <a:latin typeface="Times New Roman" pitchFamily="18" charset="0"/>
                <a:ea typeface="黑体" pitchFamily="49" charset="-122"/>
              </a:rPr>
              <a:t>shingle</a:t>
            </a:r>
            <a:r>
              <a:rPr lang="zh-CN" altLang="en-US" dirty="0">
                <a:solidFill>
                  <a:schemeClr val="tx1"/>
                </a:solidFill>
                <a:latin typeface="Times New Roman" pitchFamily="18" charset="0"/>
                <a:ea typeface="黑体" pitchFamily="49" charset="-122"/>
              </a:rPr>
              <a:t>的集合：</a:t>
            </a:r>
            <a:endParaRPr lang="en-US"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de-DE" sz="2200" dirty="0">
                <a:solidFill>
                  <a:schemeClr val="tx1"/>
                </a:solidFill>
                <a:latin typeface="Times New Roman" pitchFamily="18" charset="0"/>
                <a:ea typeface="黑体" pitchFamily="49" charset="-122"/>
              </a:rPr>
              <a:t>{ a-</a:t>
            </a:r>
            <a:r>
              <a:rPr lang="de-DE" sz="2200" dirty="0" err="1">
                <a:solidFill>
                  <a:schemeClr val="tx1"/>
                </a:solidFill>
                <a:latin typeface="Times New Roman" pitchFamily="18" charset="0"/>
                <a:ea typeface="黑体" pitchFamily="49" charset="-122"/>
              </a:rPr>
              <a:t>rose</a:t>
            </a:r>
            <a:r>
              <a:rPr lang="de-DE" sz="2200" dirty="0">
                <a:solidFill>
                  <a:schemeClr val="tx1"/>
                </a:solidFill>
                <a:latin typeface="Times New Roman" pitchFamily="18" charset="0"/>
                <a:ea typeface="黑体" pitchFamily="49" charset="-122"/>
              </a:rPr>
              <a:t>-</a:t>
            </a:r>
            <a:r>
              <a:rPr lang="de-DE" sz="2200" dirty="0" err="1">
                <a:solidFill>
                  <a:schemeClr val="tx1"/>
                </a:solidFill>
                <a:latin typeface="Times New Roman" pitchFamily="18" charset="0"/>
                <a:ea typeface="黑体" pitchFamily="49" charset="-122"/>
              </a:rPr>
              <a:t>is</a:t>
            </a:r>
            <a:r>
              <a:rPr lang="de-DE" sz="2200" dirty="0">
                <a:solidFill>
                  <a:schemeClr val="tx1"/>
                </a:solidFill>
                <a:latin typeface="Times New Roman" pitchFamily="18" charset="0"/>
                <a:ea typeface="黑体" pitchFamily="49" charset="-122"/>
              </a:rPr>
              <a:t>, </a:t>
            </a:r>
            <a:r>
              <a:rPr lang="de-DE" sz="2200" dirty="0" err="1">
                <a:solidFill>
                  <a:schemeClr val="tx1"/>
                </a:solidFill>
                <a:latin typeface="Times New Roman" pitchFamily="18" charset="0"/>
                <a:ea typeface="黑体" pitchFamily="49" charset="-122"/>
              </a:rPr>
              <a:t>rose</a:t>
            </a:r>
            <a:r>
              <a:rPr lang="de-DE" sz="2200" dirty="0">
                <a:solidFill>
                  <a:schemeClr val="tx1"/>
                </a:solidFill>
                <a:latin typeface="Times New Roman" pitchFamily="18" charset="0"/>
                <a:ea typeface="黑体" pitchFamily="49" charset="-122"/>
              </a:rPr>
              <a:t>-</a:t>
            </a:r>
            <a:r>
              <a:rPr lang="de-DE" sz="2200" dirty="0" err="1">
                <a:solidFill>
                  <a:schemeClr val="tx1"/>
                </a:solidFill>
                <a:latin typeface="Times New Roman" pitchFamily="18" charset="0"/>
                <a:ea typeface="黑体" pitchFamily="49" charset="-122"/>
              </a:rPr>
              <a:t>is</a:t>
            </a:r>
            <a:r>
              <a:rPr lang="de-DE" sz="2200" dirty="0">
                <a:solidFill>
                  <a:schemeClr val="tx1"/>
                </a:solidFill>
                <a:latin typeface="Times New Roman" pitchFamily="18" charset="0"/>
                <a:ea typeface="黑体" pitchFamily="49" charset="-122"/>
              </a:rPr>
              <a:t>-a, </a:t>
            </a:r>
            <a:r>
              <a:rPr lang="de-DE" sz="2200" dirty="0" err="1">
                <a:solidFill>
                  <a:schemeClr val="tx1"/>
                </a:solidFill>
                <a:latin typeface="Times New Roman" pitchFamily="18" charset="0"/>
                <a:ea typeface="黑体" pitchFamily="49" charset="-122"/>
              </a:rPr>
              <a:t>is</a:t>
            </a:r>
            <a:r>
              <a:rPr lang="de-DE" sz="2200" dirty="0">
                <a:solidFill>
                  <a:schemeClr val="tx1"/>
                </a:solidFill>
                <a:latin typeface="Times New Roman" pitchFamily="18" charset="0"/>
                <a:ea typeface="黑体" pitchFamily="49" charset="-122"/>
              </a:rPr>
              <a:t>-a-</a:t>
            </a:r>
            <a:r>
              <a:rPr lang="de-DE" sz="2200" dirty="0" err="1">
                <a:solidFill>
                  <a:schemeClr val="tx1"/>
                </a:solidFill>
                <a:latin typeface="Times New Roman" pitchFamily="18" charset="0"/>
                <a:ea typeface="黑体" pitchFamily="49" charset="-122"/>
              </a:rPr>
              <a:t>rose</a:t>
            </a:r>
            <a:r>
              <a:rPr lang="de-DE" sz="2200" dirty="0">
                <a:solidFill>
                  <a:schemeClr val="tx1"/>
                </a:solidFill>
                <a:latin typeface="Times New Roman" pitchFamily="18" charset="0"/>
                <a:ea typeface="黑体" pitchFamily="49" charset="-122"/>
              </a:rPr>
              <a:t> }</a:t>
            </a: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我们可以通过指纹</a:t>
            </a:r>
            <a:r>
              <a:rPr lang="en-US" altLang="zh-CN" dirty="0">
                <a:solidFill>
                  <a:schemeClr val="tx1"/>
                </a:solidFill>
                <a:latin typeface="Times New Roman" pitchFamily="18" charset="0"/>
                <a:ea typeface="黑体" pitchFamily="49" charset="-122"/>
              </a:rPr>
              <a:t>(fingerprinting)</a:t>
            </a:r>
            <a:r>
              <a:rPr lang="zh-CN" altLang="en-US" dirty="0">
                <a:solidFill>
                  <a:schemeClr val="tx1"/>
                </a:solidFill>
                <a:latin typeface="Times New Roman" pitchFamily="18" charset="0"/>
                <a:ea typeface="黑体" pitchFamily="49" charset="-122"/>
              </a:rPr>
              <a:t>算法将</a:t>
            </a:r>
            <a:r>
              <a:rPr lang="en-US" altLang="zh-CN" dirty="0">
                <a:solidFill>
                  <a:schemeClr val="tx1"/>
                </a:solidFill>
                <a:latin typeface="Times New Roman" pitchFamily="18" charset="0"/>
                <a:ea typeface="黑体" pitchFamily="49" charset="-122"/>
              </a:rPr>
              <a:t>shingle</a:t>
            </a:r>
            <a:r>
              <a:rPr lang="zh-CN" altLang="en-US" dirty="0">
                <a:solidFill>
                  <a:schemeClr val="tx1"/>
                </a:solidFill>
                <a:latin typeface="Times New Roman" pitchFamily="18" charset="0"/>
                <a:ea typeface="黑体" pitchFamily="49" charset="-122"/>
              </a:rPr>
              <a:t>映射到</a:t>
            </a:r>
            <a:r>
              <a:rPr lang="en-US" dirty="0">
                <a:solidFill>
                  <a:schemeClr val="tx1"/>
                </a:solidFill>
                <a:latin typeface="Times New Roman" pitchFamily="18" charset="0"/>
                <a:ea typeface="黑体" pitchFamily="49" charset="-122"/>
              </a:rPr>
              <a:t> 1..2</a:t>
            </a:r>
            <a:r>
              <a:rPr lang="en-US" i="1" baseline="30000" dirty="0">
                <a:solidFill>
                  <a:schemeClr val="tx1"/>
                </a:solidFill>
                <a:latin typeface="Times New Roman" pitchFamily="18" charset="0"/>
                <a:ea typeface="黑体" pitchFamily="49" charset="-122"/>
              </a:rPr>
              <a:t>m</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例如</a:t>
            </a:r>
            <a:r>
              <a:rPr lang="en-US" i="1" dirty="0">
                <a:solidFill>
                  <a:schemeClr val="tx1"/>
                </a:solidFill>
                <a:latin typeface="Times New Roman" pitchFamily="18" charset="0"/>
                <a:ea typeface="黑体" pitchFamily="49" charset="-122"/>
              </a:rPr>
              <a:t> m </a:t>
            </a:r>
            <a:r>
              <a:rPr lang="en-US" dirty="0">
                <a:solidFill>
                  <a:schemeClr val="tx1"/>
                </a:solidFill>
                <a:latin typeface="Times New Roman" pitchFamily="18" charset="0"/>
                <a:ea typeface="黑体" pitchFamily="49" charset="-122"/>
              </a:rPr>
              <a:t>= 64)</a:t>
            </a:r>
            <a:r>
              <a:rPr lang="zh-CN" altLang="en-US" dirty="0">
                <a:solidFill>
                  <a:schemeClr val="tx1"/>
                </a:solidFill>
                <a:latin typeface="Times New Roman" pitchFamily="18" charset="0"/>
                <a:ea typeface="黑体" pitchFamily="49" charset="-122"/>
              </a:rPr>
              <a:t>之间</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接下来我们用</a:t>
            </a:r>
            <a:r>
              <a:rPr lang="en-US" i="1" dirty="0" err="1">
                <a:solidFill>
                  <a:schemeClr val="tx1"/>
                </a:solidFill>
                <a:latin typeface="Times New Roman" pitchFamily="18" charset="0"/>
                <a:ea typeface="黑体" pitchFamily="49" charset="-122"/>
              </a:rPr>
              <a:t>s</a:t>
            </a:r>
            <a:r>
              <a:rPr lang="en-US" i="1" baseline="-25000" dirty="0" err="1">
                <a:solidFill>
                  <a:schemeClr val="tx1"/>
                </a:solidFill>
                <a:latin typeface="Times New Roman" pitchFamily="18" charset="0"/>
                <a:ea typeface="黑体" pitchFamily="49" charset="-122"/>
              </a:rPr>
              <a:t>k</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来代表某个</a:t>
            </a:r>
            <a:r>
              <a:rPr lang="en-US" altLang="zh-CN" dirty="0">
                <a:solidFill>
                  <a:schemeClr val="tx1"/>
                </a:solidFill>
                <a:latin typeface="Times New Roman" pitchFamily="18" charset="0"/>
                <a:ea typeface="黑体" pitchFamily="49" charset="-122"/>
              </a:rPr>
              <a:t>shingle</a:t>
            </a:r>
            <a:r>
              <a:rPr lang="zh-CN" altLang="en-US" dirty="0">
                <a:solidFill>
                  <a:schemeClr val="tx1"/>
                </a:solidFill>
                <a:latin typeface="Times New Roman" pitchFamily="18" charset="0"/>
                <a:ea typeface="黑体" pitchFamily="49" charset="-122"/>
              </a:rPr>
              <a:t>映射到</a:t>
            </a:r>
            <a:r>
              <a:rPr lang="en-US" dirty="0">
                <a:solidFill>
                  <a:schemeClr val="tx1"/>
                </a:solidFill>
                <a:latin typeface="Times New Roman" pitchFamily="18" charset="0"/>
                <a:ea typeface="黑体" pitchFamily="49" charset="-122"/>
              </a:rPr>
              <a:t>1..2</a:t>
            </a:r>
            <a:r>
              <a:rPr lang="en-US" i="1" baseline="30000" dirty="0">
                <a:solidFill>
                  <a:schemeClr val="tx1"/>
                </a:solidFill>
                <a:latin typeface="Times New Roman" pitchFamily="18" charset="0"/>
                <a:ea typeface="黑体" pitchFamily="49" charset="-122"/>
              </a:rPr>
              <a:t>m</a:t>
            </a:r>
            <a:r>
              <a:rPr lang="zh-CN" altLang="en-US" dirty="0">
                <a:solidFill>
                  <a:schemeClr val="tx1"/>
                </a:solidFill>
                <a:latin typeface="Times New Roman" pitchFamily="18" charset="0"/>
                <a:ea typeface="黑体" pitchFamily="49" charset="-122"/>
              </a:rPr>
              <a:t>之间的一个数</a:t>
            </a:r>
            <a:endParaRPr lang="en-US" altLang="zh-CN"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两个文档的相似度定义为它们的</a:t>
            </a:r>
            <a:r>
              <a:rPr lang="en-US" altLang="zh-CN" dirty="0">
                <a:solidFill>
                  <a:schemeClr val="tx1"/>
                </a:solidFill>
                <a:latin typeface="Times New Roman" pitchFamily="18" charset="0"/>
                <a:ea typeface="黑体" pitchFamily="49" charset="-122"/>
              </a:rPr>
              <a:t>shingle</a:t>
            </a:r>
            <a:r>
              <a:rPr lang="zh-CN" altLang="en-US" dirty="0">
                <a:solidFill>
                  <a:schemeClr val="tx1"/>
                </a:solidFill>
                <a:latin typeface="Times New Roman" pitchFamily="18" charset="0"/>
                <a:ea typeface="黑体" pitchFamily="49" charset="-122"/>
              </a:rPr>
              <a:t>集合的</a:t>
            </a:r>
            <a:r>
              <a:rPr lang="en-US" altLang="zh-CN" dirty="0" err="1">
                <a:solidFill>
                  <a:schemeClr val="tx1"/>
                </a:solidFill>
                <a:latin typeface="Times New Roman" pitchFamily="18" charset="0"/>
                <a:ea typeface="黑体" pitchFamily="49" charset="-122"/>
              </a:rPr>
              <a:t>Jaccard</a:t>
            </a:r>
            <a:r>
              <a:rPr lang="zh-CN" altLang="en-US" dirty="0">
                <a:solidFill>
                  <a:schemeClr val="tx1"/>
                </a:solidFill>
                <a:latin typeface="Times New Roman" pitchFamily="18" charset="0"/>
                <a:ea typeface="黑体" pitchFamily="49" charset="-122"/>
              </a:rPr>
              <a:t>距离</a:t>
            </a: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54</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de-DE" sz="3600" dirty="0">
                <a:solidFill>
                  <a:schemeClr val="tx1"/>
                </a:solidFill>
                <a:latin typeface="Times New Roman" pitchFamily="18" charset="0"/>
                <a:ea typeface="黑体" pitchFamily="49" charset="-122"/>
              </a:rPr>
              <a:t>Jaccard</a:t>
            </a:r>
            <a:r>
              <a:rPr lang="zh-CN" altLang="en-US" sz="3600" dirty="0">
                <a:solidFill>
                  <a:schemeClr val="tx1"/>
                </a:solidFill>
                <a:latin typeface="Times New Roman" pitchFamily="18" charset="0"/>
                <a:ea typeface="黑体" pitchFamily="49" charset="-122"/>
              </a:rPr>
              <a:t>距离计算回顾</a:t>
            </a:r>
            <a:endParaRPr lang="en-US" sz="3600" b="1"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071546"/>
            <a:ext cx="8286808" cy="5072098"/>
          </a:xfrm>
          <a:prstGeom prst="rect">
            <a:avLst/>
          </a:prstGeom>
          <a:noFill/>
          <a:ln w="9525">
            <a:noFill/>
            <a:round/>
            <a:headEnd/>
            <a:tailEnd/>
          </a:ln>
        </p:spPr>
        <p:txBody>
          <a:bodyPr/>
          <a:lstStyle/>
          <a:p>
            <a:pPr lvl="1">
              <a:spcBef>
                <a:spcPts val="700"/>
              </a:spcBef>
              <a:buClr>
                <a:srgbClr val="336699"/>
              </a:buClr>
            </a:pP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一个常用的计算两个集合重合度的方法</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令</a:t>
            </a:r>
            <a:r>
              <a:rPr lang="en-US" dirty="0">
                <a:solidFill>
                  <a:schemeClr val="tx1"/>
                </a:solidFill>
                <a:latin typeface="Times New Roman" pitchFamily="18" charset="0"/>
                <a:ea typeface="黑体" pitchFamily="49" charset="-122"/>
              </a:rPr>
              <a:t> </a:t>
            </a:r>
            <a:r>
              <a:rPr lang="en-US" i="1" dirty="0">
                <a:solidFill>
                  <a:schemeClr val="tx1"/>
                </a:solidFill>
                <a:latin typeface="Times New Roman" pitchFamily="18" charset="0"/>
                <a:ea typeface="黑体" pitchFamily="49" charset="-122"/>
              </a:rPr>
              <a:t>A</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和</a:t>
            </a:r>
            <a:r>
              <a:rPr lang="en-US" dirty="0">
                <a:solidFill>
                  <a:schemeClr val="tx1"/>
                </a:solidFill>
                <a:latin typeface="Times New Roman" pitchFamily="18" charset="0"/>
                <a:ea typeface="黑体" pitchFamily="49" charset="-122"/>
              </a:rPr>
              <a:t> </a:t>
            </a:r>
            <a:r>
              <a:rPr lang="en-US" i="1" dirty="0">
                <a:solidFill>
                  <a:schemeClr val="tx1"/>
                </a:solidFill>
                <a:latin typeface="Times New Roman" pitchFamily="18" charset="0"/>
                <a:ea typeface="黑体" pitchFamily="49" charset="-122"/>
              </a:rPr>
              <a:t>B</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分别表示两个集合</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de-DE" dirty="0">
                <a:solidFill>
                  <a:schemeClr val="tx1"/>
                </a:solidFill>
                <a:latin typeface="Times New Roman" pitchFamily="18" charset="0"/>
                <a:ea typeface="黑体" pitchFamily="49" charset="-122"/>
              </a:rPr>
              <a:t>Jaccard</a:t>
            </a:r>
            <a:r>
              <a:rPr lang="zh-CN" altLang="en-US" dirty="0">
                <a:solidFill>
                  <a:schemeClr val="tx1"/>
                </a:solidFill>
                <a:latin typeface="Times New Roman" pitchFamily="18" charset="0"/>
                <a:ea typeface="黑体" pitchFamily="49" charset="-122"/>
              </a:rPr>
              <a:t>距离</a:t>
            </a:r>
            <a:r>
              <a:rPr lang="de-DE" dirty="0">
                <a:solidFill>
                  <a:schemeClr val="tx1"/>
                </a:solidFill>
                <a:latin typeface="Times New Roman" pitchFamily="18" charset="0"/>
                <a:ea typeface="黑体" pitchFamily="49" charset="-122"/>
              </a:rPr>
              <a:t>:</a:t>
            </a:r>
          </a:p>
          <a:p>
            <a:pPr lvl="1">
              <a:spcBef>
                <a:spcPts val="700"/>
              </a:spcBef>
              <a:buClr>
                <a:srgbClr val="336699"/>
              </a:buClr>
            </a:pPr>
            <a:endParaRPr lang="de-DE" dirty="0">
              <a:solidFill>
                <a:schemeClr val="tx1"/>
              </a:solidFill>
              <a:latin typeface="Times New Roman" pitchFamily="18" charset="0"/>
              <a:ea typeface="黑体" pitchFamily="49" charset="-122"/>
            </a:endParaRPr>
          </a:p>
          <a:p>
            <a:pPr lvl="1">
              <a:spcBef>
                <a:spcPts val="700"/>
              </a:spcBef>
              <a:buClr>
                <a:srgbClr val="336699"/>
              </a:buClr>
            </a:pPr>
            <a:r>
              <a:rPr lang="en-US" dirty="0">
                <a:solidFill>
                  <a:schemeClr val="tx1"/>
                </a:solidFill>
                <a:latin typeface="Times New Roman" pitchFamily="18" charset="0"/>
                <a:ea typeface="黑体" pitchFamily="49" charset="-122"/>
              </a:rPr>
              <a:t>     </a:t>
            </a:r>
          </a:p>
          <a:p>
            <a:pPr lvl="1">
              <a:spcBef>
                <a:spcPts val="700"/>
              </a:spcBef>
              <a:buClr>
                <a:srgbClr val="336699"/>
              </a:buClr>
              <a:buFont typeface="Wingdings" pitchFamily="2" charset="2"/>
              <a:buChar char="§"/>
            </a:pP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de-DE" sz="2200" dirty="0">
                <a:solidFill>
                  <a:schemeClr val="tx1"/>
                </a:solidFill>
                <a:latin typeface="Times New Roman" pitchFamily="18" charset="0"/>
                <a:ea typeface="黑体" pitchFamily="49" charset="-122"/>
              </a:rPr>
              <a:t>JACCARD</a:t>
            </a:r>
            <a:r>
              <a:rPr lang="de-DE" dirty="0">
                <a:solidFill>
                  <a:schemeClr val="tx1"/>
                </a:solidFill>
                <a:latin typeface="Times New Roman" pitchFamily="18" charset="0"/>
                <a:ea typeface="黑体" pitchFamily="49" charset="-122"/>
              </a:rPr>
              <a:t>(</a:t>
            </a:r>
            <a:r>
              <a:rPr lang="de-DE" i="1" dirty="0">
                <a:solidFill>
                  <a:schemeClr val="tx1"/>
                </a:solidFill>
                <a:latin typeface="Times New Roman" pitchFamily="18" charset="0"/>
                <a:ea typeface="黑体" pitchFamily="49" charset="-122"/>
              </a:rPr>
              <a:t>A</a:t>
            </a:r>
            <a:r>
              <a:rPr lang="de-DE" dirty="0">
                <a:solidFill>
                  <a:schemeClr val="tx1"/>
                </a:solidFill>
                <a:latin typeface="Times New Roman" pitchFamily="18" charset="0"/>
                <a:ea typeface="黑体" pitchFamily="49" charset="-122"/>
              </a:rPr>
              <a:t>,</a:t>
            </a:r>
            <a:r>
              <a:rPr lang="de-DE" i="1" dirty="0">
                <a:solidFill>
                  <a:schemeClr val="tx1"/>
                </a:solidFill>
                <a:latin typeface="Times New Roman" pitchFamily="18" charset="0"/>
                <a:ea typeface="黑体" pitchFamily="49" charset="-122"/>
              </a:rPr>
              <a:t>A</a:t>
            </a:r>
            <a:r>
              <a:rPr lang="de-DE" dirty="0">
                <a:solidFill>
                  <a:schemeClr val="tx1"/>
                </a:solidFill>
                <a:latin typeface="Times New Roman" pitchFamily="18" charset="0"/>
                <a:ea typeface="黑体" pitchFamily="49" charset="-122"/>
              </a:rPr>
              <a:t>) = 1</a:t>
            </a:r>
          </a:p>
          <a:p>
            <a:pPr lvl="1">
              <a:spcBef>
                <a:spcPts val="700"/>
              </a:spcBef>
              <a:buClr>
                <a:srgbClr val="336699"/>
              </a:buClr>
              <a:buFont typeface="Wingdings" pitchFamily="2" charset="2"/>
              <a:buChar char="§"/>
            </a:pPr>
            <a:r>
              <a:rPr lang="de-DE" sz="2200" dirty="0">
                <a:solidFill>
                  <a:schemeClr val="tx1"/>
                </a:solidFill>
                <a:latin typeface="Times New Roman" pitchFamily="18" charset="0"/>
                <a:ea typeface="黑体" pitchFamily="49" charset="-122"/>
              </a:rPr>
              <a:t>JACCARD</a:t>
            </a:r>
            <a:r>
              <a:rPr lang="en-US" dirty="0">
                <a:solidFill>
                  <a:schemeClr val="tx1"/>
                </a:solidFill>
                <a:latin typeface="Times New Roman" pitchFamily="18" charset="0"/>
                <a:ea typeface="黑体" pitchFamily="49" charset="-122"/>
              </a:rPr>
              <a:t>(</a:t>
            </a:r>
            <a:r>
              <a:rPr lang="en-US" i="1" dirty="0">
                <a:solidFill>
                  <a:schemeClr val="tx1"/>
                </a:solidFill>
                <a:latin typeface="Times New Roman" pitchFamily="18" charset="0"/>
                <a:ea typeface="黑体" pitchFamily="49" charset="-122"/>
              </a:rPr>
              <a:t>A</a:t>
            </a:r>
            <a:r>
              <a:rPr lang="en-US" dirty="0">
                <a:solidFill>
                  <a:schemeClr val="tx1"/>
                </a:solidFill>
                <a:latin typeface="Times New Roman" pitchFamily="18" charset="0"/>
                <a:ea typeface="黑体" pitchFamily="49" charset="-122"/>
              </a:rPr>
              <a:t>,</a:t>
            </a:r>
            <a:r>
              <a:rPr lang="en-US" i="1" dirty="0">
                <a:solidFill>
                  <a:schemeClr val="tx1"/>
                </a:solidFill>
                <a:latin typeface="Times New Roman" pitchFamily="18" charset="0"/>
                <a:ea typeface="黑体" pitchFamily="49" charset="-122"/>
              </a:rPr>
              <a:t>B</a:t>
            </a:r>
            <a:r>
              <a:rPr lang="en-US" dirty="0">
                <a:solidFill>
                  <a:schemeClr val="tx1"/>
                </a:solidFill>
                <a:latin typeface="Times New Roman" pitchFamily="18" charset="0"/>
                <a:ea typeface="黑体" pitchFamily="49" charset="-122"/>
              </a:rPr>
              <a:t>) = 0 if</a:t>
            </a:r>
            <a:r>
              <a:rPr lang="en-US" i="1" dirty="0">
                <a:solidFill>
                  <a:schemeClr val="tx1"/>
                </a:solidFill>
                <a:latin typeface="Times New Roman" pitchFamily="18" charset="0"/>
                <a:ea typeface="黑体" pitchFamily="49" charset="-122"/>
              </a:rPr>
              <a:t> A </a:t>
            </a:r>
            <a:r>
              <a:rPr lang="en-US" dirty="0">
                <a:solidFill>
                  <a:schemeClr val="tx1"/>
                </a:solidFill>
                <a:latin typeface="Times New Roman" pitchFamily="18" charset="0"/>
                <a:ea typeface="黑体" pitchFamily="49" charset="-122"/>
              </a:rPr>
              <a:t>∩</a:t>
            </a:r>
            <a:r>
              <a:rPr lang="en-US" i="1" dirty="0">
                <a:solidFill>
                  <a:schemeClr val="tx1"/>
                </a:solidFill>
                <a:latin typeface="Times New Roman" pitchFamily="18" charset="0"/>
                <a:ea typeface="黑体" pitchFamily="49" charset="-122"/>
              </a:rPr>
              <a:t> B </a:t>
            </a:r>
            <a:r>
              <a:rPr lang="en-US" dirty="0">
                <a:solidFill>
                  <a:schemeClr val="tx1"/>
                </a:solidFill>
                <a:latin typeface="Times New Roman" pitchFamily="18" charset="0"/>
                <a:ea typeface="黑体" pitchFamily="49" charset="-122"/>
              </a:rPr>
              <a:t>= 0</a:t>
            </a: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并不要求</a:t>
            </a:r>
            <a:r>
              <a:rPr lang="en-US" i="1" dirty="0">
                <a:solidFill>
                  <a:schemeClr val="tx1"/>
                </a:solidFill>
                <a:latin typeface="Times New Roman" pitchFamily="18" charset="0"/>
                <a:ea typeface="黑体" pitchFamily="49" charset="-122"/>
              </a:rPr>
              <a:t>A</a:t>
            </a:r>
            <a:r>
              <a:rPr lang="zh-CN" altLang="en-US" dirty="0">
                <a:solidFill>
                  <a:schemeClr val="tx1"/>
                </a:solidFill>
                <a:latin typeface="Times New Roman" pitchFamily="18" charset="0"/>
                <a:ea typeface="黑体" pitchFamily="49" charset="-122"/>
              </a:rPr>
              <a:t>和</a:t>
            </a:r>
            <a:r>
              <a:rPr lang="en-US" i="1" dirty="0">
                <a:solidFill>
                  <a:schemeClr val="tx1"/>
                </a:solidFill>
                <a:latin typeface="Times New Roman" pitchFamily="18" charset="0"/>
                <a:ea typeface="黑体" pitchFamily="49" charset="-122"/>
              </a:rPr>
              <a:t>B</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的大小一样</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dirty="0" err="1">
                <a:solidFill>
                  <a:schemeClr val="tx1"/>
                </a:solidFill>
                <a:latin typeface="Times New Roman" pitchFamily="18" charset="0"/>
                <a:ea typeface="黑体" pitchFamily="49" charset="-122"/>
              </a:rPr>
              <a:t>Jaccard</a:t>
            </a:r>
            <a:r>
              <a:rPr lang="zh-CN" altLang="en-US" dirty="0">
                <a:solidFill>
                  <a:schemeClr val="tx1"/>
                </a:solidFill>
                <a:latin typeface="Times New Roman" pitchFamily="18" charset="0"/>
                <a:ea typeface="黑体" pitchFamily="49" charset="-122"/>
              </a:rPr>
              <a:t>距离取值在</a:t>
            </a:r>
            <a:r>
              <a:rPr lang="en-US" altLang="zh-CN" dirty="0">
                <a:solidFill>
                  <a:schemeClr val="tx1"/>
                </a:solidFill>
                <a:latin typeface="Times New Roman" pitchFamily="18" charset="0"/>
                <a:ea typeface="黑体" pitchFamily="49" charset="-122"/>
              </a:rPr>
              <a:t>[0,1]</a:t>
            </a:r>
            <a:r>
              <a:rPr lang="zh-CN" altLang="en-US" dirty="0">
                <a:solidFill>
                  <a:schemeClr val="tx1"/>
                </a:solidFill>
                <a:latin typeface="Times New Roman" pitchFamily="18" charset="0"/>
                <a:ea typeface="黑体" pitchFamily="49" charset="-122"/>
              </a:rPr>
              <a:t>之间</a:t>
            </a: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55</a:t>
            </a:fld>
            <a:endParaRPr lang="en-US" dirty="0"/>
          </a:p>
        </p:txBody>
      </p:sp>
      <p:pic>
        <p:nvPicPr>
          <p:cNvPr id="7" name="Picture 6" descr="1938.png"/>
          <p:cNvPicPr>
            <a:picLocks noChangeAspect="1"/>
          </p:cNvPicPr>
          <p:nvPr/>
        </p:nvPicPr>
        <p:blipFill>
          <a:blip r:embed="rId3" cstate="print"/>
          <a:stretch>
            <a:fillRect/>
          </a:stretch>
        </p:blipFill>
        <p:spPr>
          <a:xfrm>
            <a:off x="2643172" y="2857495"/>
            <a:ext cx="3216208" cy="756000"/>
          </a:xfrm>
          <a:prstGeom prst="rect">
            <a:avLst/>
          </a:prstGeom>
        </p:spPr>
      </p:pic>
      <p:pic>
        <p:nvPicPr>
          <p:cNvPr id="8" name="Picture 7" descr="19382.png"/>
          <p:cNvPicPr>
            <a:picLocks noChangeAspect="1"/>
          </p:cNvPicPr>
          <p:nvPr/>
        </p:nvPicPr>
        <p:blipFill>
          <a:blip r:embed="rId4" cstate="print"/>
          <a:stretch>
            <a:fillRect/>
          </a:stretch>
        </p:blipFill>
        <p:spPr>
          <a:xfrm>
            <a:off x="1142976" y="3714751"/>
            <a:ext cx="2071057" cy="432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de-DE" sz="3600" dirty="0">
                <a:solidFill>
                  <a:schemeClr val="tx1"/>
                </a:solidFill>
                <a:latin typeface="Times New Roman" pitchFamily="18" charset="0"/>
                <a:ea typeface="黑体" pitchFamily="49" charset="-122"/>
              </a:rPr>
              <a:t>Jaccard</a:t>
            </a:r>
            <a:r>
              <a:rPr lang="zh-CN" altLang="en-US" sz="3600" dirty="0">
                <a:solidFill>
                  <a:schemeClr val="tx1"/>
                </a:solidFill>
                <a:latin typeface="Times New Roman" pitchFamily="18" charset="0"/>
                <a:ea typeface="黑体" pitchFamily="49" charset="-122"/>
              </a:rPr>
              <a:t>距离计算的例子</a:t>
            </a:r>
            <a:endParaRPr lang="en-US" sz="3600" b="1"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714488"/>
            <a:ext cx="8286808" cy="507209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de-DE" dirty="0">
                <a:solidFill>
                  <a:schemeClr val="tx1"/>
                </a:solidFill>
                <a:latin typeface="Times New Roman" pitchFamily="18" charset="0"/>
                <a:ea typeface="黑体" pitchFamily="49" charset="-122"/>
              </a:rPr>
              <a:t>3</a:t>
            </a:r>
            <a:r>
              <a:rPr lang="zh-CN" altLang="en-US" dirty="0">
                <a:solidFill>
                  <a:schemeClr val="tx1"/>
                </a:solidFill>
                <a:latin typeface="Times New Roman" pitchFamily="18" charset="0"/>
                <a:ea typeface="黑体" pitchFamily="49" charset="-122"/>
              </a:rPr>
              <a:t>篇文档：</a:t>
            </a:r>
            <a:endParaRPr lang="de-DE" dirty="0">
              <a:solidFill>
                <a:schemeClr val="tx1"/>
              </a:solidFill>
              <a:latin typeface="Times New Roman" pitchFamily="18" charset="0"/>
              <a:ea typeface="黑体" pitchFamily="49" charset="-122"/>
            </a:endParaRPr>
          </a:p>
          <a:p>
            <a:pPr lvl="1">
              <a:spcBef>
                <a:spcPts val="700"/>
              </a:spcBef>
              <a:buClr>
                <a:srgbClr val="336699"/>
              </a:buClr>
            </a:pPr>
            <a:r>
              <a:rPr lang="de-DE" i="1" dirty="0">
                <a:solidFill>
                  <a:schemeClr val="tx1"/>
                </a:solidFill>
                <a:latin typeface="Times New Roman" pitchFamily="18" charset="0"/>
                <a:ea typeface="黑体" pitchFamily="49" charset="-122"/>
              </a:rPr>
              <a:t>    </a:t>
            </a:r>
            <a:r>
              <a:rPr lang="en-US" i="1" dirty="0">
                <a:solidFill>
                  <a:schemeClr val="tx1"/>
                </a:solidFill>
                <a:latin typeface="Times New Roman" pitchFamily="18" charset="0"/>
                <a:ea typeface="黑体" pitchFamily="49" charset="-122"/>
              </a:rPr>
              <a:t>d</a:t>
            </a:r>
            <a:r>
              <a:rPr lang="en-US" sz="1400" dirty="0">
                <a:solidFill>
                  <a:schemeClr val="tx1"/>
                </a:solidFill>
                <a:latin typeface="Times New Roman" pitchFamily="18" charset="0"/>
                <a:ea typeface="黑体" pitchFamily="49" charset="-122"/>
              </a:rPr>
              <a:t>1</a:t>
            </a:r>
            <a:r>
              <a:rPr lang="en-US" dirty="0">
                <a:solidFill>
                  <a:schemeClr val="tx1"/>
                </a:solidFill>
                <a:latin typeface="Times New Roman" pitchFamily="18" charset="0"/>
                <a:ea typeface="黑体" pitchFamily="49" charset="-122"/>
              </a:rPr>
              <a:t>: “Jack London traveled to Oakland”</a:t>
            </a:r>
          </a:p>
          <a:p>
            <a:pPr lvl="1">
              <a:spcBef>
                <a:spcPts val="700"/>
              </a:spcBef>
              <a:buClr>
                <a:srgbClr val="336699"/>
              </a:buClr>
            </a:pPr>
            <a:r>
              <a:rPr lang="en-US" i="1" dirty="0">
                <a:solidFill>
                  <a:schemeClr val="tx1"/>
                </a:solidFill>
                <a:latin typeface="Times New Roman" pitchFamily="18" charset="0"/>
                <a:ea typeface="黑体" pitchFamily="49" charset="-122"/>
              </a:rPr>
              <a:t>    d</a:t>
            </a:r>
            <a:r>
              <a:rPr lang="en-US" sz="1400" dirty="0">
                <a:solidFill>
                  <a:schemeClr val="tx1"/>
                </a:solidFill>
                <a:latin typeface="Times New Roman" pitchFamily="18" charset="0"/>
                <a:ea typeface="黑体" pitchFamily="49" charset="-122"/>
              </a:rPr>
              <a:t>2</a:t>
            </a:r>
            <a:r>
              <a:rPr lang="en-US" dirty="0">
                <a:solidFill>
                  <a:schemeClr val="tx1"/>
                </a:solidFill>
                <a:latin typeface="Times New Roman" pitchFamily="18" charset="0"/>
                <a:ea typeface="黑体" pitchFamily="49" charset="-122"/>
              </a:rPr>
              <a:t>: “Jack London traveled to the city of Oakland” </a:t>
            </a:r>
          </a:p>
          <a:p>
            <a:pPr lvl="1">
              <a:spcBef>
                <a:spcPts val="700"/>
              </a:spcBef>
              <a:buClr>
                <a:srgbClr val="336699"/>
              </a:buClr>
            </a:pPr>
            <a:r>
              <a:rPr lang="en-US" i="1" dirty="0">
                <a:solidFill>
                  <a:schemeClr val="tx1"/>
                </a:solidFill>
                <a:latin typeface="Times New Roman" pitchFamily="18" charset="0"/>
                <a:ea typeface="黑体" pitchFamily="49" charset="-122"/>
              </a:rPr>
              <a:t>    d</a:t>
            </a:r>
            <a:r>
              <a:rPr lang="en-US" sz="1400" dirty="0">
                <a:solidFill>
                  <a:schemeClr val="tx1"/>
                </a:solidFill>
                <a:latin typeface="Times New Roman" pitchFamily="18" charset="0"/>
                <a:ea typeface="黑体" pitchFamily="49" charset="-122"/>
              </a:rPr>
              <a:t>3</a:t>
            </a:r>
            <a:r>
              <a:rPr lang="en-US" dirty="0">
                <a:solidFill>
                  <a:schemeClr val="tx1"/>
                </a:solidFill>
                <a:latin typeface="Times New Roman" pitchFamily="18" charset="0"/>
                <a:ea typeface="黑体" pitchFamily="49" charset="-122"/>
              </a:rPr>
              <a:t>: “Jack traveled from Oakland to London”</a:t>
            </a: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基于</a:t>
            </a:r>
            <a:r>
              <a:rPr lang="en-US" altLang="zh-CN" dirty="0">
                <a:solidFill>
                  <a:schemeClr val="tx1"/>
                </a:solidFill>
                <a:latin typeface="Times New Roman" pitchFamily="18" charset="0"/>
                <a:ea typeface="黑体" pitchFamily="49" charset="-122"/>
              </a:rPr>
              <a:t>2-gram</a:t>
            </a:r>
            <a:r>
              <a:rPr lang="zh-CN" altLang="en-US" dirty="0">
                <a:solidFill>
                  <a:schemeClr val="tx1"/>
                </a:solidFill>
                <a:latin typeface="Times New Roman" pitchFamily="18" charset="0"/>
                <a:ea typeface="黑体" pitchFamily="49" charset="-122"/>
              </a:rPr>
              <a:t>的</a:t>
            </a:r>
            <a:r>
              <a:rPr lang="en-US" dirty="0">
                <a:solidFill>
                  <a:schemeClr val="tx1"/>
                </a:solidFill>
                <a:latin typeface="Times New Roman" pitchFamily="18" charset="0"/>
                <a:ea typeface="黑体" pitchFamily="49" charset="-122"/>
              </a:rPr>
              <a:t>shingle</a:t>
            </a:r>
            <a:r>
              <a:rPr lang="zh-CN" altLang="en-US" dirty="0">
                <a:solidFill>
                  <a:schemeClr val="tx1"/>
                </a:solidFill>
                <a:latin typeface="Times New Roman" pitchFamily="18" charset="0"/>
                <a:ea typeface="黑体" pitchFamily="49" charset="-122"/>
              </a:rPr>
              <a:t>表示，可以计算文档之间的</a:t>
            </a:r>
            <a:r>
              <a:rPr lang="en-US" altLang="zh-CN" dirty="0" err="1">
                <a:solidFill>
                  <a:schemeClr val="tx1"/>
                </a:solidFill>
                <a:latin typeface="Times New Roman" pitchFamily="18" charset="0"/>
                <a:ea typeface="黑体" pitchFamily="49" charset="-122"/>
              </a:rPr>
              <a:t>Jaccard</a:t>
            </a:r>
            <a:r>
              <a:rPr lang="zh-CN" altLang="en-US" dirty="0">
                <a:solidFill>
                  <a:schemeClr val="tx1"/>
                </a:solidFill>
                <a:latin typeface="Times New Roman" pitchFamily="18" charset="0"/>
                <a:ea typeface="黑体" pitchFamily="49" charset="-122"/>
              </a:rPr>
              <a:t>距离如下：</a:t>
            </a:r>
            <a:endParaRPr lang="en-US"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de-DE" i="1" dirty="0">
                <a:solidFill>
                  <a:schemeClr val="tx1"/>
                </a:solidFill>
                <a:latin typeface="Times New Roman" pitchFamily="18" charset="0"/>
                <a:ea typeface="黑体" pitchFamily="49" charset="-122"/>
              </a:rPr>
              <a:t>J</a:t>
            </a:r>
            <a:r>
              <a:rPr lang="de-DE" dirty="0">
                <a:solidFill>
                  <a:schemeClr val="tx1"/>
                </a:solidFill>
                <a:latin typeface="Times New Roman" pitchFamily="18" charset="0"/>
                <a:ea typeface="黑体" pitchFamily="49" charset="-122"/>
              </a:rPr>
              <a:t>(</a:t>
            </a:r>
            <a:r>
              <a:rPr lang="de-DE" i="1" dirty="0">
                <a:solidFill>
                  <a:schemeClr val="tx1"/>
                </a:solidFill>
                <a:latin typeface="Times New Roman" pitchFamily="18" charset="0"/>
                <a:ea typeface="黑体" pitchFamily="49" charset="-122"/>
              </a:rPr>
              <a:t>d</a:t>
            </a:r>
            <a:r>
              <a:rPr lang="de-DE" sz="1400" dirty="0">
                <a:solidFill>
                  <a:schemeClr val="tx1"/>
                </a:solidFill>
                <a:latin typeface="Times New Roman" pitchFamily="18" charset="0"/>
                <a:ea typeface="黑体" pitchFamily="49" charset="-122"/>
              </a:rPr>
              <a:t>1</a:t>
            </a:r>
            <a:r>
              <a:rPr lang="de-DE" dirty="0">
                <a:solidFill>
                  <a:schemeClr val="tx1"/>
                </a:solidFill>
                <a:latin typeface="Times New Roman" pitchFamily="18" charset="0"/>
                <a:ea typeface="黑体" pitchFamily="49" charset="-122"/>
              </a:rPr>
              <a:t>, </a:t>
            </a:r>
            <a:r>
              <a:rPr lang="de-DE" i="1" dirty="0">
                <a:solidFill>
                  <a:schemeClr val="tx1"/>
                </a:solidFill>
                <a:latin typeface="Times New Roman" pitchFamily="18" charset="0"/>
                <a:ea typeface="黑体" pitchFamily="49" charset="-122"/>
              </a:rPr>
              <a:t>d</a:t>
            </a:r>
            <a:r>
              <a:rPr lang="de-DE" sz="1400" dirty="0">
                <a:solidFill>
                  <a:schemeClr val="tx1"/>
                </a:solidFill>
                <a:latin typeface="Times New Roman" pitchFamily="18" charset="0"/>
                <a:ea typeface="黑体" pitchFamily="49" charset="-122"/>
              </a:rPr>
              <a:t>2</a:t>
            </a:r>
            <a:r>
              <a:rPr lang="de-DE" dirty="0">
                <a:solidFill>
                  <a:schemeClr val="tx1"/>
                </a:solidFill>
                <a:latin typeface="Times New Roman" pitchFamily="18" charset="0"/>
                <a:ea typeface="黑体" pitchFamily="49" charset="-122"/>
              </a:rPr>
              <a:t>) = 3/8 = 0.375</a:t>
            </a:r>
          </a:p>
          <a:p>
            <a:pPr lvl="2">
              <a:spcBef>
                <a:spcPts val="700"/>
              </a:spcBef>
              <a:buClr>
                <a:srgbClr val="336699"/>
              </a:buClr>
              <a:buFont typeface="Wingdings" pitchFamily="2" charset="2"/>
              <a:buChar char="§"/>
            </a:pPr>
            <a:r>
              <a:rPr lang="de-DE" i="1" dirty="0">
                <a:solidFill>
                  <a:schemeClr val="tx1"/>
                </a:solidFill>
                <a:latin typeface="Times New Roman" pitchFamily="18" charset="0"/>
                <a:ea typeface="黑体" pitchFamily="49" charset="-122"/>
              </a:rPr>
              <a:t>J</a:t>
            </a:r>
            <a:r>
              <a:rPr lang="de-DE" dirty="0">
                <a:solidFill>
                  <a:schemeClr val="tx1"/>
                </a:solidFill>
                <a:latin typeface="Times New Roman" pitchFamily="18" charset="0"/>
                <a:ea typeface="黑体" pitchFamily="49" charset="-122"/>
              </a:rPr>
              <a:t>(</a:t>
            </a:r>
            <a:r>
              <a:rPr lang="de-DE" i="1" dirty="0">
                <a:solidFill>
                  <a:schemeClr val="tx1"/>
                </a:solidFill>
                <a:latin typeface="Times New Roman" pitchFamily="18" charset="0"/>
                <a:ea typeface="黑体" pitchFamily="49" charset="-122"/>
              </a:rPr>
              <a:t>d</a:t>
            </a:r>
            <a:r>
              <a:rPr lang="de-DE" sz="1400" dirty="0">
                <a:solidFill>
                  <a:schemeClr val="tx1"/>
                </a:solidFill>
                <a:latin typeface="Times New Roman" pitchFamily="18" charset="0"/>
                <a:ea typeface="黑体" pitchFamily="49" charset="-122"/>
              </a:rPr>
              <a:t>1</a:t>
            </a:r>
            <a:r>
              <a:rPr lang="de-DE" dirty="0">
                <a:solidFill>
                  <a:schemeClr val="tx1"/>
                </a:solidFill>
                <a:latin typeface="Times New Roman" pitchFamily="18" charset="0"/>
                <a:ea typeface="黑体" pitchFamily="49" charset="-122"/>
              </a:rPr>
              <a:t>, </a:t>
            </a:r>
            <a:r>
              <a:rPr lang="de-DE" i="1" dirty="0">
                <a:solidFill>
                  <a:schemeClr val="tx1"/>
                </a:solidFill>
                <a:latin typeface="Times New Roman" pitchFamily="18" charset="0"/>
                <a:ea typeface="黑体" pitchFamily="49" charset="-122"/>
              </a:rPr>
              <a:t>d</a:t>
            </a:r>
            <a:r>
              <a:rPr lang="de-DE" sz="1400" dirty="0">
                <a:solidFill>
                  <a:schemeClr val="tx1"/>
                </a:solidFill>
                <a:latin typeface="Times New Roman" pitchFamily="18" charset="0"/>
                <a:ea typeface="黑体" pitchFamily="49" charset="-122"/>
              </a:rPr>
              <a:t>3</a:t>
            </a:r>
            <a:r>
              <a:rPr lang="de-DE" dirty="0">
                <a:solidFill>
                  <a:schemeClr val="tx1"/>
                </a:solidFill>
                <a:latin typeface="Times New Roman" pitchFamily="18" charset="0"/>
                <a:ea typeface="黑体" pitchFamily="49" charset="-122"/>
              </a:rPr>
              <a:t>) = 0</a:t>
            </a: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注意：</a:t>
            </a:r>
            <a:r>
              <a:rPr lang="en-US" altLang="zh-CN" dirty="0" err="1">
                <a:solidFill>
                  <a:schemeClr val="tx1"/>
                </a:solidFill>
                <a:latin typeface="Times New Roman" pitchFamily="18" charset="0"/>
                <a:ea typeface="黑体" pitchFamily="49" charset="-122"/>
              </a:rPr>
              <a:t>Jaccard</a:t>
            </a:r>
            <a:r>
              <a:rPr lang="zh-CN" altLang="en-US" dirty="0">
                <a:solidFill>
                  <a:schemeClr val="tx1"/>
                </a:solidFill>
                <a:latin typeface="Times New Roman" pitchFamily="18" charset="0"/>
                <a:ea typeface="黑体" pitchFamily="49" charset="-122"/>
              </a:rPr>
              <a:t>距离对差异十分敏感</a:t>
            </a: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56</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将文档表示成梗概</a:t>
            </a:r>
            <a:r>
              <a:rPr lang="en-US" altLang="zh-CN" sz="3600" dirty="0">
                <a:solidFill>
                  <a:schemeClr val="tx1"/>
                </a:solidFill>
                <a:latin typeface="Times New Roman" pitchFamily="18" charset="0"/>
                <a:ea typeface="黑体" pitchFamily="49" charset="-122"/>
              </a:rPr>
              <a:t>(</a:t>
            </a:r>
            <a:r>
              <a:rPr lang="en-US" sz="3600" dirty="0">
                <a:solidFill>
                  <a:schemeClr val="tx1"/>
                </a:solidFill>
                <a:latin typeface="Times New Roman" pitchFamily="18" charset="0"/>
                <a:ea typeface="黑体" pitchFamily="49" charset="-122"/>
              </a:rPr>
              <a:t>sketch)</a:t>
            </a:r>
            <a:endParaRPr lang="en-US" sz="3600" b="1"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285860"/>
            <a:ext cx="8286808" cy="5072098"/>
          </a:xfrm>
          <a:prstGeom prst="rect">
            <a:avLst/>
          </a:prstGeom>
          <a:noFill/>
          <a:ln w="9525">
            <a:noFill/>
            <a:round/>
            <a:headEnd/>
            <a:tailEnd/>
          </a:ln>
        </p:spPr>
        <p:txBody>
          <a:bodyPr/>
          <a:lstStyle/>
          <a:p>
            <a:pPr lvl="1">
              <a:spcBef>
                <a:spcPts val="700"/>
              </a:spcBef>
              <a:buClr>
                <a:srgbClr val="336699"/>
              </a:buClr>
            </a:pP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每篇文档的</a:t>
            </a:r>
            <a:r>
              <a:rPr lang="en-US" altLang="zh-CN" dirty="0">
                <a:solidFill>
                  <a:schemeClr val="tx1"/>
                </a:solidFill>
                <a:latin typeface="Times New Roman" pitchFamily="18" charset="0"/>
                <a:ea typeface="黑体" pitchFamily="49" charset="-122"/>
              </a:rPr>
              <a:t>shingle</a:t>
            </a:r>
            <a:r>
              <a:rPr lang="zh-CN" altLang="en-US" dirty="0">
                <a:solidFill>
                  <a:schemeClr val="tx1"/>
                </a:solidFill>
                <a:latin typeface="Times New Roman" pitchFamily="18" charset="0"/>
                <a:ea typeface="黑体" pitchFamily="49" charset="-122"/>
              </a:rPr>
              <a:t>的个数非常大</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为提高效率，接下来我们使用文档的梗概来表示文档，它由文档的</a:t>
            </a:r>
            <a:r>
              <a:rPr lang="en-US" altLang="zh-CN" dirty="0">
                <a:solidFill>
                  <a:schemeClr val="tx1"/>
                </a:solidFill>
                <a:latin typeface="Times New Roman" pitchFamily="18" charset="0"/>
                <a:ea typeface="黑体" pitchFamily="49" charset="-122"/>
              </a:rPr>
              <a:t>shingle</a:t>
            </a:r>
            <a:r>
              <a:rPr lang="zh-CN" altLang="en-US" dirty="0">
                <a:solidFill>
                  <a:schemeClr val="tx1"/>
                </a:solidFill>
                <a:latin typeface="Times New Roman" pitchFamily="18" charset="0"/>
                <a:ea typeface="黑体" pitchFamily="49" charset="-122"/>
              </a:rPr>
              <a:t>集合中精巧挑选出的子集构成</a:t>
            </a:r>
            <a:endParaRPr lang="en-US" altLang="zh-CN"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比如，梗概中</a:t>
            </a:r>
            <a:r>
              <a:rPr lang="en-US" altLang="zh-CN" dirty="0">
                <a:solidFill>
                  <a:schemeClr val="tx1"/>
                </a:solidFill>
                <a:latin typeface="Times New Roman" pitchFamily="18" charset="0"/>
                <a:ea typeface="黑体" pitchFamily="49" charset="-122"/>
              </a:rPr>
              <a:t>shingle</a:t>
            </a:r>
            <a:r>
              <a:rPr lang="zh-CN" altLang="en-US" dirty="0">
                <a:solidFill>
                  <a:schemeClr val="tx1"/>
                </a:solidFill>
                <a:latin typeface="Times New Roman" pitchFamily="18" charset="0"/>
                <a:ea typeface="黑体" pitchFamily="49" charset="-122"/>
              </a:rPr>
              <a:t>的数目为</a:t>
            </a:r>
            <a:r>
              <a:rPr lang="en-US" dirty="0">
                <a:solidFill>
                  <a:schemeClr val="tx1"/>
                </a:solidFill>
                <a:latin typeface="Times New Roman" pitchFamily="18" charset="0"/>
                <a:ea typeface="黑体" pitchFamily="49" charset="-122"/>
              </a:rPr>
              <a:t> </a:t>
            </a:r>
            <a:r>
              <a:rPr lang="en-US" i="1" dirty="0">
                <a:solidFill>
                  <a:schemeClr val="tx1"/>
                </a:solidFill>
                <a:latin typeface="Times New Roman" pitchFamily="18" charset="0"/>
                <a:ea typeface="黑体" pitchFamily="49" charset="-122"/>
              </a:rPr>
              <a:t>n</a:t>
            </a:r>
            <a:r>
              <a:rPr lang="en-US" dirty="0">
                <a:solidFill>
                  <a:schemeClr val="tx1"/>
                </a:solidFill>
                <a:latin typeface="Times New Roman" pitchFamily="18" charset="0"/>
                <a:ea typeface="黑体" pitchFamily="49" charset="-122"/>
              </a:rPr>
              <a:t> = 200 . . .</a:t>
            </a:r>
          </a:p>
          <a:p>
            <a:pPr lvl="1">
              <a:spcBef>
                <a:spcPts val="700"/>
              </a:spcBef>
              <a:buClr>
                <a:srgbClr val="336699"/>
              </a:buClr>
              <a:buFont typeface="Wingdings" pitchFamily="2" charset="2"/>
              <a:buChar char="§"/>
            </a:pPr>
            <a:r>
              <a:rPr lang="en-US" dirty="0">
                <a:solidFill>
                  <a:schemeClr val="tx1"/>
                </a:solidFill>
                <a:latin typeface="Times New Roman" pitchFamily="18" charset="0"/>
                <a:ea typeface="黑体" pitchFamily="49" charset="-122"/>
              </a:rPr>
              <a:t>. . .</a:t>
            </a:r>
            <a:r>
              <a:rPr lang="zh-CN" altLang="en-US" dirty="0">
                <a:solidFill>
                  <a:schemeClr val="tx1"/>
                </a:solidFill>
                <a:latin typeface="Times New Roman" pitchFamily="18" charset="0"/>
                <a:ea typeface="黑体" pitchFamily="49" charset="-122"/>
              </a:rPr>
              <a:t>通过一系列置换</a:t>
            </a:r>
            <a:r>
              <a:rPr lang="en-US" altLang="zh-CN" i="1" dirty="0">
                <a:solidFill>
                  <a:schemeClr val="tx1"/>
                </a:solidFill>
                <a:latin typeface="Times New Roman" pitchFamily="18" charset="0"/>
                <a:ea typeface="黑体" pitchFamily="49" charset="-122"/>
              </a:rPr>
              <a:t>π</a:t>
            </a:r>
            <a:r>
              <a:rPr lang="en-US" altLang="zh-CN" i="1" baseline="-25000" dirty="0">
                <a:solidFill>
                  <a:schemeClr val="tx1"/>
                </a:solidFill>
                <a:latin typeface="Times New Roman" pitchFamily="18" charset="0"/>
                <a:ea typeface="黑体" pitchFamily="49" charset="-122"/>
              </a:rPr>
              <a:t>1</a:t>
            </a:r>
            <a:r>
              <a:rPr lang="en-US" altLang="zh-CN" i="1" dirty="0">
                <a:solidFill>
                  <a:schemeClr val="tx1"/>
                </a:solidFill>
                <a:latin typeface="Times New Roman" pitchFamily="18" charset="0"/>
                <a:ea typeface="黑体" pitchFamily="49" charset="-122"/>
              </a:rPr>
              <a:t> . . . π</a:t>
            </a:r>
            <a:r>
              <a:rPr lang="en-US" altLang="zh-CN" i="1" baseline="-25000" dirty="0">
                <a:solidFill>
                  <a:schemeClr val="tx1"/>
                </a:solidFill>
                <a:latin typeface="Times New Roman" pitchFamily="18" charset="0"/>
                <a:ea typeface="黑体" pitchFamily="49" charset="-122"/>
              </a:rPr>
              <a:t>200</a:t>
            </a:r>
            <a:r>
              <a:rPr lang="zh-CN" altLang="en-US" dirty="0">
                <a:solidFill>
                  <a:schemeClr val="tx1"/>
                </a:solidFill>
                <a:latin typeface="Times New Roman" pitchFamily="18" charset="0"/>
                <a:ea typeface="黑体" pitchFamily="49" charset="-122"/>
              </a:rPr>
              <a:t>来定义</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每个置换</a:t>
            </a:r>
            <a:r>
              <a:rPr lang="en-US" dirty="0">
                <a:solidFill>
                  <a:schemeClr val="tx1"/>
                </a:solidFill>
                <a:latin typeface="Times New Roman" pitchFamily="18" charset="0"/>
                <a:ea typeface="黑体" pitchFamily="49" charset="-122"/>
              </a:rPr>
              <a:t> </a:t>
            </a:r>
            <a:r>
              <a:rPr lang="en-US" i="1" dirty="0" err="1">
                <a:solidFill>
                  <a:schemeClr val="tx1"/>
                </a:solidFill>
                <a:latin typeface="Times New Roman" pitchFamily="18" charset="0"/>
                <a:ea typeface="黑体" pitchFamily="49" charset="-122"/>
              </a:rPr>
              <a:t>π</a:t>
            </a:r>
            <a:r>
              <a:rPr lang="en-US" baseline="-25000" dirty="0" err="1">
                <a:solidFill>
                  <a:schemeClr val="tx1"/>
                </a:solidFill>
                <a:latin typeface="Times New Roman" pitchFamily="18" charset="0"/>
                <a:ea typeface="黑体" pitchFamily="49" charset="-122"/>
              </a:rPr>
              <a:t>i</a:t>
            </a:r>
            <a:r>
              <a:rPr lang="en-US" sz="1400"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都是</a:t>
            </a:r>
            <a:r>
              <a:rPr lang="en-US" dirty="0">
                <a:solidFill>
                  <a:schemeClr val="tx1"/>
                </a:solidFill>
                <a:latin typeface="Times New Roman" pitchFamily="18" charset="0"/>
                <a:ea typeface="黑体" pitchFamily="49" charset="-122"/>
              </a:rPr>
              <a:t>1..2</a:t>
            </a:r>
            <a:r>
              <a:rPr lang="en-US" i="1" baseline="30000" dirty="0">
                <a:solidFill>
                  <a:schemeClr val="tx1"/>
                </a:solidFill>
                <a:latin typeface="Times New Roman" pitchFamily="18" charset="0"/>
                <a:ea typeface="黑体" pitchFamily="49" charset="-122"/>
              </a:rPr>
              <a:t>m</a:t>
            </a:r>
            <a:r>
              <a:rPr lang="zh-CN" altLang="en-US" dirty="0">
                <a:solidFill>
                  <a:schemeClr val="tx1"/>
                </a:solidFill>
                <a:latin typeface="Times New Roman" pitchFamily="18" charset="0"/>
                <a:ea typeface="黑体" pitchFamily="49" charset="-122"/>
              </a:rPr>
              <a:t>上的随机置换</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文档</a:t>
            </a:r>
            <a:r>
              <a:rPr lang="en-US" altLang="zh-CN" i="1" dirty="0">
                <a:solidFill>
                  <a:schemeClr val="tx1"/>
                </a:solidFill>
                <a:latin typeface="Times New Roman" pitchFamily="18" charset="0"/>
                <a:ea typeface="黑体" pitchFamily="49" charset="-122"/>
              </a:rPr>
              <a:t>d</a:t>
            </a:r>
            <a:r>
              <a:rPr lang="zh-CN" altLang="en-US" dirty="0">
                <a:solidFill>
                  <a:schemeClr val="tx1"/>
                </a:solidFill>
                <a:latin typeface="Times New Roman" pitchFamily="18" charset="0"/>
                <a:ea typeface="黑体" pitchFamily="49" charset="-122"/>
              </a:rPr>
              <a:t>的梗概定义为：</a:t>
            </a:r>
            <a:endParaRPr lang="en-US" dirty="0">
              <a:solidFill>
                <a:schemeClr val="tx1"/>
              </a:solidFill>
              <a:latin typeface="Times New Roman" pitchFamily="18" charset="0"/>
              <a:ea typeface="黑体" pitchFamily="49" charset="-122"/>
            </a:endParaRPr>
          </a:p>
          <a:p>
            <a:pPr lvl="1">
              <a:spcBef>
                <a:spcPts val="700"/>
              </a:spcBef>
              <a:buClr>
                <a:srgbClr val="336699"/>
              </a:buClr>
            </a:pPr>
            <a:r>
              <a:rPr lang="nl-NL" dirty="0">
                <a:solidFill>
                  <a:schemeClr val="tx1"/>
                </a:solidFill>
                <a:latin typeface="Times New Roman" pitchFamily="18" charset="0"/>
                <a:ea typeface="黑体" pitchFamily="49" charset="-122"/>
              </a:rPr>
              <a:t>    &lt; min</a:t>
            </a:r>
            <a:r>
              <a:rPr lang="nl-NL" i="1" baseline="-25000" dirty="0">
                <a:solidFill>
                  <a:schemeClr val="tx1"/>
                </a:solidFill>
                <a:latin typeface="Times New Roman" pitchFamily="18" charset="0"/>
                <a:ea typeface="黑体" pitchFamily="49" charset="-122"/>
              </a:rPr>
              <a:t>s</a:t>
            </a:r>
            <a:r>
              <a:rPr lang="nl-NL" baseline="-25000" dirty="0">
                <a:solidFill>
                  <a:schemeClr val="tx1"/>
                </a:solidFill>
                <a:latin typeface="Times New Roman" pitchFamily="18" charset="0"/>
                <a:ea typeface="黑体" pitchFamily="49" charset="-122"/>
              </a:rPr>
              <a:t>∈</a:t>
            </a:r>
            <a:r>
              <a:rPr lang="nl-NL" i="1" baseline="-25000" dirty="0">
                <a:solidFill>
                  <a:schemeClr val="tx1"/>
                </a:solidFill>
                <a:latin typeface="Times New Roman" pitchFamily="18" charset="0"/>
                <a:ea typeface="黑体" pitchFamily="49" charset="-122"/>
              </a:rPr>
              <a:t>d</a:t>
            </a:r>
            <a:r>
              <a:rPr lang="nl-NL" baseline="-25000" dirty="0">
                <a:solidFill>
                  <a:schemeClr val="tx1"/>
                </a:solidFill>
                <a:latin typeface="Times New Roman" pitchFamily="18" charset="0"/>
                <a:ea typeface="黑体" pitchFamily="49" charset="-122"/>
              </a:rPr>
              <a:t> </a:t>
            </a:r>
            <a:r>
              <a:rPr lang="nl-NL" i="1" dirty="0">
                <a:solidFill>
                  <a:schemeClr val="tx1"/>
                </a:solidFill>
                <a:latin typeface="Times New Roman" pitchFamily="18" charset="0"/>
                <a:ea typeface="黑体" pitchFamily="49" charset="-122"/>
              </a:rPr>
              <a:t>π</a:t>
            </a:r>
            <a:r>
              <a:rPr lang="nl-NL" baseline="-25000" dirty="0">
                <a:solidFill>
                  <a:schemeClr val="tx1"/>
                </a:solidFill>
                <a:latin typeface="Times New Roman" pitchFamily="18" charset="0"/>
                <a:ea typeface="黑体" pitchFamily="49" charset="-122"/>
              </a:rPr>
              <a:t>1</a:t>
            </a:r>
            <a:r>
              <a:rPr lang="nl-NL" dirty="0">
                <a:solidFill>
                  <a:schemeClr val="tx1"/>
                </a:solidFill>
                <a:latin typeface="Times New Roman" pitchFamily="18" charset="0"/>
                <a:ea typeface="黑体" pitchFamily="49" charset="-122"/>
              </a:rPr>
              <a:t>(</a:t>
            </a:r>
            <a:r>
              <a:rPr lang="nl-NL" i="1" dirty="0">
                <a:solidFill>
                  <a:schemeClr val="tx1"/>
                </a:solidFill>
                <a:latin typeface="Times New Roman" pitchFamily="18" charset="0"/>
                <a:ea typeface="黑体" pitchFamily="49" charset="-122"/>
              </a:rPr>
              <a:t>s</a:t>
            </a:r>
            <a:r>
              <a:rPr lang="nl-NL" dirty="0">
                <a:solidFill>
                  <a:schemeClr val="tx1"/>
                </a:solidFill>
                <a:latin typeface="Times New Roman" pitchFamily="18" charset="0"/>
                <a:ea typeface="黑体" pitchFamily="49" charset="-122"/>
              </a:rPr>
              <a:t>),min</a:t>
            </a:r>
            <a:r>
              <a:rPr lang="nl-NL" i="1" baseline="-25000" dirty="0">
                <a:solidFill>
                  <a:schemeClr val="tx1"/>
                </a:solidFill>
                <a:latin typeface="Times New Roman" pitchFamily="18" charset="0"/>
                <a:ea typeface="黑体" pitchFamily="49" charset="-122"/>
              </a:rPr>
              <a:t>s</a:t>
            </a:r>
            <a:r>
              <a:rPr lang="nl-NL" baseline="-25000" dirty="0">
                <a:solidFill>
                  <a:schemeClr val="tx1"/>
                </a:solidFill>
                <a:latin typeface="Times New Roman" pitchFamily="18" charset="0"/>
                <a:ea typeface="黑体" pitchFamily="49" charset="-122"/>
              </a:rPr>
              <a:t>∈</a:t>
            </a:r>
            <a:r>
              <a:rPr lang="nl-NL" i="1" baseline="-25000" dirty="0">
                <a:solidFill>
                  <a:schemeClr val="tx1"/>
                </a:solidFill>
                <a:latin typeface="Times New Roman" pitchFamily="18" charset="0"/>
                <a:ea typeface="黑体" pitchFamily="49" charset="-122"/>
              </a:rPr>
              <a:t>d</a:t>
            </a:r>
            <a:r>
              <a:rPr lang="nl-NL" baseline="-25000" dirty="0">
                <a:solidFill>
                  <a:schemeClr val="tx1"/>
                </a:solidFill>
                <a:latin typeface="Times New Roman" pitchFamily="18" charset="0"/>
                <a:ea typeface="黑体" pitchFamily="49" charset="-122"/>
              </a:rPr>
              <a:t> </a:t>
            </a:r>
            <a:r>
              <a:rPr lang="nl-NL" i="1" dirty="0">
                <a:solidFill>
                  <a:schemeClr val="tx1"/>
                </a:solidFill>
                <a:latin typeface="Times New Roman" pitchFamily="18" charset="0"/>
                <a:ea typeface="黑体" pitchFamily="49" charset="-122"/>
              </a:rPr>
              <a:t>π</a:t>
            </a:r>
            <a:r>
              <a:rPr lang="nl-NL" baseline="-25000" dirty="0">
                <a:solidFill>
                  <a:schemeClr val="tx1"/>
                </a:solidFill>
                <a:latin typeface="Times New Roman" pitchFamily="18" charset="0"/>
                <a:ea typeface="黑体" pitchFamily="49" charset="-122"/>
              </a:rPr>
              <a:t>2</a:t>
            </a:r>
            <a:r>
              <a:rPr lang="nl-NL" dirty="0">
                <a:solidFill>
                  <a:schemeClr val="tx1"/>
                </a:solidFill>
                <a:latin typeface="Times New Roman" pitchFamily="18" charset="0"/>
                <a:ea typeface="黑体" pitchFamily="49" charset="-122"/>
              </a:rPr>
              <a:t>(</a:t>
            </a:r>
            <a:r>
              <a:rPr lang="nl-NL" i="1" dirty="0">
                <a:solidFill>
                  <a:schemeClr val="tx1"/>
                </a:solidFill>
                <a:latin typeface="Times New Roman" pitchFamily="18" charset="0"/>
                <a:ea typeface="黑体" pitchFamily="49" charset="-122"/>
              </a:rPr>
              <a:t>s</a:t>
            </a:r>
            <a:r>
              <a:rPr lang="nl-NL" dirty="0">
                <a:solidFill>
                  <a:schemeClr val="tx1"/>
                </a:solidFill>
                <a:latin typeface="Times New Roman" pitchFamily="18" charset="0"/>
                <a:ea typeface="黑体" pitchFamily="49" charset="-122"/>
              </a:rPr>
              <a:t>), . . . ,min</a:t>
            </a:r>
            <a:r>
              <a:rPr lang="nl-NL" i="1" baseline="-25000" dirty="0">
                <a:solidFill>
                  <a:schemeClr val="tx1"/>
                </a:solidFill>
                <a:latin typeface="Times New Roman" pitchFamily="18" charset="0"/>
                <a:ea typeface="黑体" pitchFamily="49" charset="-122"/>
              </a:rPr>
              <a:t>s</a:t>
            </a:r>
            <a:r>
              <a:rPr lang="nl-NL" baseline="-25000" dirty="0">
                <a:solidFill>
                  <a:schemeClr val="tx1"/>
                </a:solidFill>
                <a:latin typeface="Times New Roman" pitchFamily="18" charset="0"/>
                <a:ea typeface="黑体" pitchFamily="49" charset="-122"/>
              </a:rPr>
              <a:t>∈</a:t>
            </a:r>
            <a:r>
              <a:rPr lang="nl-NL" i="1" baseline="-25000" dirty="0">
                <a:solidFill>
                  <a:schemeClr val="tx1"/>
                </a:solidFill>
                <a:latin typeface="Times New Roman" pitchFamily="18" charset="0"/>
                <a:ea typeface="黑体" pitchFamily="49" charset="-122"/>
              </a:rPr>
              <a:t>d</a:t>
            </a:r>
            <a:r>
              <a:rPr lang="nl-NL" baseline="-25000" dirty="0">
                <a:solidFill>
                  <a:schemeClr val="tx1"/>
                </a:solidFill>
                <a:latin typeface="Times New Roman" pitchFamily="18" charset="0"/>
                <a:ea typeface="黑体" pitchFamily="49" charset="-122"/>
              </a:rPr>
              <a:t> </a:t>
            </a:r>
            <a:r>
              <a:rPr lang="nl-NL" i="1" dirty="0">
                <a:solidFill>
                  <a:schemeClr val="tx1"/>
                </a:solidFill>
                <a:latin typeface="Times New Roman" pitchFamily="18" charset="0"/>
                <a:ea typeface="黑体" pitchFamily="49" charset="-122"/>
              </a:rPr>
              <a:t>π</a:t>
            </a:r>
            <a:r>
              <a:rPr lang="nl-NL" baseline="-25000" dirty="0">
                <a:solidFill>
                  <a:schemeClr val="tx1"/>
                </a:solidFill>
                <a:latin typeface="Times New Roman" pitchFamily="18" charset="0"/>
                <a:ea typeface="黑体" pitchFamily="49" charset="-122"/>
              </a:rPr>
              <a:t>200</a:t>
            </a:r>
            <a:r>
              <a:rPr lang="nl-NL" dirty="0">
                <a:solidFill>
                  <a:schemeClr val="tx1"/>
                </a:solidFill>
                <a:latin typeface="Times New Roman" pitchFamily="18" charset="0"/>
                <a:ea typeface="黑体" pitchFamily="49" charset="-122"/>
              </a:rPr>
              <a:t>(</a:t>
            </a:r>
            <a:r>
              <a:rPr lang="nl-NL" i="1" dirty="0">
                <a:solidFill>
                  <a:schemeClr val="tx1"/>
                </a:solidFill>
                <a:latin typeface="Times New Roman" pitchFamily="18" charset="0"/>
                <a:ea typeface="黑体" pitchFamily="49" charset="-122"/>
              </a:rPr>
              <a:t>s</a:t>
            </a:r>
            <a:r>
              <a:rPr lang="nl-NL" dirty="0">
                <a:solidFill>
                  <a:schemeClr val="tx1"/>
                </a:solidFill>
                <a:latin typeface="Times New Roman" pitchFamily="18" charset="0"/>
                <a:ea typeface="黑体" pitchFamily="49" charset="-122"/>
              </a:rPr>
              <a:t>) &gt; </a:t>
            </a:r>
          </a:p>
          <a:p>
            <a:pPr lvl="1">
              <a:spcBef>
                <a:spcPts val="700"/>
              </a:spcBef>
              <a:buClr>
                <a:srgbClr val="336699"/>
              </a:buClr>
            </a:pP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一个</a:t>
            </a:r>
            <a:r>
              <a:rPr lang="en-US" dirty="0">
                <a:solidFill>
                  <a:schemeClr val="tx1"/>
                </a:solidFill>
                <a:latin typeface="Times New Roman" pitchFamily="18" charset="0"/>
                <a:ea typeface="黑体" pitchFamily="49" charset="-122"/>
              </a:rPr>
              <a:t>200</a:t>
            </a:r>
            <a:r>
              <a:rPr lang="zh-CN" altLang="en-US" dirty="0">
                <a:solidFill>
                  <a:schemeClr val="tx1"/>
                </a:solidFill>
                <a:latin typeface="Times New Roman" pitchFamily="18" charset="0"/>
                <a:ea typeface="黑体" pitchFamily="49" charset="-122"/>
              </a:rPr>
              <a:t>维的数字向量</a:t>
            </a:r>
            <a:r>
              <a:rPr lang="en-US" dirty="0">
                <a:solidFill>
                  <a:schemeClr val="tx1"/>
                </a:solidFill>
                <a:latin typeface="Times New Roman" pitchFamily="18" charset="0"/>
                <a:ea typeface="黑体" pitchFamily="49" charset="-122"/>
              </a:rPr>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57</a:t>
            </a:fld>
            <a:endParaRPr lang="en-US" dirty="0"/>
          </a:p>
        </p:txBody>
      </p:sp>
      <p:sp>
        <p:nvSpPr>
          <p:cNvPr id="2" name="TextBox 1"/>
          <p:cNvSpPr txBox="1"/>
          <p:nvPr/>
        </p:nvSpPr>
        <p:spPr>
          <a:xfrm>
            <a:off x="1043608" y="6165304"/>
            <a:ext cx="6417141" cy="369332"/>
          </a:xfrm>
          <a:prstGeom prst="rect">
            <a:avLst/>
          </a:prstGeom>
          <a:noFill/>
        </p:spPr>
        <p:txBody>
          <a:bodyPr wrap="none" rtlCol="0">
            <a:spAutoFit/>
          </a:bodyPr>
          <a:lstStyle/>
          <a:p>
            <a:r>
              <a:rPr lang="zh-CN" altLang="en-US" sz="1800" dirty="0">
                <a:solidFill>
                  <a:schemeClr val="tx1"/>
                </a:solidFill>
                <a:latin typeface="+mn-ea"/>
                <a:ea typeface="+mn-ea"/>
              </a:rPr>
              <a:t>注：“置换”的英文原文是</a:t>
            </a:r>
            <a:r>
              <a:rPr lang="en-US" altLang="zh-CN" sz="1800" dirty="0">
                <a:solidFill>
                  <a:schemeClr val="tx1"/>
                </a:solidFill>
                <a:latin typeface="+mn-ea"/>
                <a:ea typeface="+mn-ea"/>
              </a:rPr>
              <a:t>Permutation,</a:t>
            </a:r>
            <a:r>
              <a:rPr lang="zh-CN" altLang="en-US" sz="1800" dirty="0">
                <a:solidFill>
                  <a:schemeClr val="tx1"/>
                </a:solidFill>
                <a:latin typeface="+mn-ea"/>
                <a:ea typeface="+mn-ea"/>
              </a:rPr>
              <a:t>也可以译为“排列”</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58</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置换和最小值：例子</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428736"/>
            <a:ext cx="8286808" cy="5072098"/>
          </a:xfrm>
          <a:prstGeom prst="rect">
            <a:avLst/>
          </a:prstGeom>
          <a:noFill/>
          <a:ln w="9525">
            <a:noFill/>
            <a:round/>
            <a:headEnd/>
            <a:tailEnd/>
          </a:ln>
        </p:spPr>
        <p:txBody>
          <a:bodyPr/>
          <a:lstStyle/>
          <a:p>
            <a:r>
              <a:rPr lang="zh-CN" altLang="en-US" dirty="0">
                <a:solidFill>
                  <a:schemeClr val="tx1"/>
                </a:solidFill>
                <a:latin typeface="Times New Roman" pitchFamily="18" charset="0"/>
                <a:ea typeface="黑体" pitchFamily="49" charset="-122"/>
              </a:rPr>
              <a:t>文档</a:t>
            </a:r>
            <a:r>
              <a:rPr lang="de-DE" dirty="0">
                <a:solidFill>
                  <a:schemeClr val="tx1"/>
                </a:solidFill>
                <a:latin typeface="Times New Roman" pitchFamily="18" charset="0"/>
                <a:ea typeface="黑体" pitchFamily="49" charset="-122"/>
              </a:rPr>
              <a:t> 1:  {</a:t>
            </a:r>
            <a:r>
              <a:rPr lang="de-DE" i="1" dirty="0">
                <a:solidFill>
                  <a:schemeClr val="tx1"/>
                </a:solidFill>
                <a:latin typeface="Times New Roman" pitchFamily="18" charset="0"/>
                <a:ea typeface="黑体" pitchFamily="49" charset="-122"/>
              </a:rPr>
              <a:t>s</a:t>
            </a:r>
            <a:r>
              <a:rPr lang="de-DE" i="1" baseline="-25000" dirty="0">
                <a:solidFill>
                  <a:schemeClr val="tx1"/>
                </a:solidFill>
                <a:latin typeface="Times New Roman" pitchFamily="18" charset="0"/>
                <a:ea typeface="黑体" pitchFamily="49" charset="-122"/>
              </a:rPr>
              <a:t>k</a:t>
            </a:r>
            <a:r>
              <a:rPr lang="de-DE"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文档</a:t>
            </a:r>
            <a:r>
              <a:rPr lang="de-DE" dirty="0">
                <a:solidFill>
                  <a:schemeClr val="tx1"/>
                </a:solidFill>
                <a:latin typeface="Times New Roman" pitchFamily="18" charset="0"/>
                <a:ea typeface="黑体" pitchFamily="49" charset="-122"/>
              </a:rPr>
              <a:t>2: {</a:t>
            </a:r>
            <a:r>
              <a:rPr lang="de-DE" i="1" dirty="0">
                <a:solidFill>
                  <a:schemeClr val="tx1"/>
                </a:solidFill>
                <a:latin typeface="Times New Roman" pitchFamily="18" charset="0"/>
                <a:ea typeface="黑体" pitchFamily="49" charset="-122"/>
              </a:rPr>
              <a:t>s</a:t>
            </a:r>
            <a:r>
              <a:rPr lang="de-DE" i="1" baseline="-25000" dirty="0">
                <a:solidFill>
                  <a:schemeClr val="tx1"/>
                </a:solidFill>
                <a:latin typeface="Times New Roman" pitchFamily="18" charset="0"/>
                <a:ea typeface="黑体" pitchFamily="49" charset="-122"/>
              </a:rPr>
              <a:t>k</a:t>
            </a:r>
            <a:r>
              <a:rPr lang="de-DE" dirty="0">
                <a:solidFill>
                  <a:schemeClr val="tx1"/>
                </a:solidFill>
                <a:latin typeface="Times New Roman" pitchFamily="18" charset="0"/>
                <a:ea typeface="黑体" pitchFamily="49" charset="-122"/>
              </a:rPr>
              <a:t>}</a:t>
            </a:r>
          </a:p>
          <a:p>
            <a:endParaRPr lang="en-US"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a:p>
            <a:r>
              <a:rPr lang="zh-CN" altLang="en-US" dirty="0">
                <a:solidFill>
                  <a:schemeClr val="tx1"/>
                </a:solidFill>
                <a:latin typeface="Times New Roman" pitchFamily="18" charset="0"/>
                <a:ea typeface="黑体" pitchFamily="49" charset="-122"/>
              </a:rPr>
              <a:t>使用</a:t>
            </a:r>
            <a:r>
              <a:rPr lang="en-US" dirty="0">
                <a:solidFill>
                  <a:schemeClr val="tx1"/>
                </a:solidFill>
                <a:latin typeface="Times New Roman" pitchFamily="18" charset="0"/>
                <a:ea typeface="黑体" pitchFamily="49" charset="-122"/>
              </a:rPr>
              <a:t>min</a:t>
            </a:r>
            <a:r>
              <a:rPr lang="en-US" i="1" baseline="-25000" dirty="0">
                <a:solidFill>
                  <a:schemeClr val="tx1"/>
                </a:solidFill>
                <a:latin typeface="Times New Roman" pitchFamily="18" charset="0"/>
                <a:ea typeface="黑体" pitchFamily="49" charset="-122"/>
              </a:rPr>
              <a:t>s</a:t>
            </a:r>
            <a:r>
              <a:rPr lang="en-US" baseline="-25000" dirty="0">
                <a:solidFill>
                  <a:schemeClr val="tx1"/>
                </a:solidFill>
                <a:latin typeface="Times New Roman" pitchFamily="18" charset="0"/>
                <a:ea typeface="黑体" pitchFamily="49" charset="-122"/>
              </a:rPr>
              <a:t>∈</a:t>
            </a:r>
            <a:r>
              <a:rPr lang="en-US" i="1" baseline="-25000" dirty="0">
                <a:solidFill>
                  <a:schemeClr val="tx1"/>
                </a:solidFill>
                <a:latin typeface="Times New Roman" pitchFamily="18" charset="0"/>
                <a:ea typeface="黑体" pitchFamily="49" charset="-122"/>
              </a:rPr>
              <a:t>d</a:t>
            </a:r>
            <a:r>
              <a:rPr lang="en-US" baseline="-25000" dirty="0">
                <a:solidFill>
                  <a:schemeClr val="tx1"/>
                </a:solidFill>
                <a:latin typeface="Times New Roman" pitchFamily="18" charset="0"/>
                <a:ea typeface="黑体" pitchFamily="49" charset="-122"/>
              </a:rPr>
              <a:t>1 </a:t>
            </a:r>
            <a:r>
              <a:rPr lang="en-US" i="1" dirty="0">
                <a:solidFill>
                  <a:schemeClr val="tx1"/>
                </a:solidFill>
                <a:latin typeface="Times New Roman" pitchFamily="18" charset="0"/>
                <a:ea typeface="黑体" pitchFamily="49" charset="-122"/>
              </a:rPr>
              <a:t>π</a:t>
            </a:r>
            <a:r>
              <a:rPr lang="en-US" dirty="0">
                <a:solidFill>
                  <a:schemeClr val="tx1"/>
                </a:solidFill>
                <a:latin typeface="Times New Roman" pitchFamily="18" charset="0"/>
                <a:ea typeface="黑体" pitchFamily="49" charset="-122"/>
              </a:rPr>
              <a:t>(</a:t>
            </a:r>
            <a:r>
              <a:rPr lang="en-US" i="1" dirty="0">
                <a:solidFill>
                  <a:schemeClr val="tx1"/>
                </a:solidFill>
                <a:latin typeface="Times New Roman" pitchFamily="18" charset="0"/>
                <a:ea typeface="黑体" pitchFamily="49" charset="-122"/>
              </a:rPr>
              <a:t>s</a:t>
            </a:r>
            <a:r>
              <a:rPr lang="en-US" dirty="0">
                <a:solidFill>
                  <a:schemeClr val="tx1"/>
                </a:solidFill>
                <a:latin typeface="Times New Roman" pitchFamily="18" charset="0"/>
                <a:ea typeface="黑体" pitchFamily="49" charset="-122"/>
              </a:rPr>
              <a:t>) = min</a:t>
            </a:r>
            <a:r>
              <a:rPr lang="en-US" i="1" baseline="-25000" dirty="0">
                <a:solidFill>
                  <a:schemeClr val="tx1"/>
                </a:solidFill>
                <a:latin typeface="Times New Roman" pitchFamily="18" charset="0"/>
                <a:ea typeface="黑体" pitchFamily="49" charset="-122"/>
              </a:rPr>
              <a:t>s∈d2 </a:t>
            </a:r>
            <a:r>
              <a:rPr lang="en-US" i="1" dirty="0">
                <a:solidFill>
                  <a:schemeClr val="tx1"/>
                </a:solidFill>
                <a:latin typeface="Times New Roman" pitchFamily="18" charset="0"/>
                <a:ea typeface="黑体" pitchFamily="49" charset="-122"/>
              </a:rPr>
              <a:t>π</a:t>
            </a:r>
            <a:r>
              <a:rPr lang="en-US" dirty="0">
                <a:solidFill>
                  <a:schemeClr val="tx1"/>
                </a:solidFill>
                <a:latin typeface="Times New Roman" pitchFamily="18" charset="0"/>
                <a:ea typeface="黑体" pitchFamily="49" charset="-122"/>
              </a:rPr>
              <a:t>(</a:t>
            </a:r>
            <a:r>
              <a:rPr lang="en-US" i="1" dirty="0">
                <a:solidFill>
                  <a:schemeClr val="tx1"/>
                </a:solidFill>
                <a:latin typeface="Times New Roman" pitchFamily="18" charset="0"/>
                <a:ea typeface="黑体" pitchFamily="49" charset="-122"/>
              </a:rPr>
              <a:t>s</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作为文档</a:t>
            </a:r>
            <a:r>
              <a:rPr lang="en-US" dirty="0">
                <a:solidFill>
                  <a:schemeClr val="tx1"/>
                </a:solidFill>
                <a:latin typeface="Times New Roman" pitchFamily="18" charset="0"/>
                <a:ea typeface="黑体" pitchFamily="49" charset="-122"/>
              </a:rPr>
              <a:t> </a:t>
            </a:r>
            <a:r>
              <a:rPr lang="en-US" i="1" dirty="0">
                <a:solidFill>
                  <a:schemeClr val="tx1"/>
                </a:solidFill>
                <a:latin typeface="Times New Roman" pitchFamily="18" charset="0"/>
                <a:ea typeface="黑体" pitchFamily="49" charset="-122"/>
              </a:rPr>
              <a:t>d</a:t>
            </a:r>
            <a:r>
              <a:rPr lang="en-US" baseline="-25000" dirty="0">
                <a:solidFill>
                  <a:schemeClr val="tx1"/>
                </a:solidFill>
                <a:latin typeface="Times New Roman" pitchFamily="18" charset="0"/>
                <a:ea typeface="黑体" pitchFamily="49" charset="-122"/>
              </a:rPr>
              <a:t>1</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和</a:t>
            </a:r>
            <a:r>
              <a:rPr lang="en-US" dirty="0">
                <a:solidFill>
                  <a:schemeClr val="tx1"/>
                </a:solidFill>
                <a:latin typeface="Times New Roman" pitchFamily="18" charset="0"/>
                <a:ea typeface="黑体" pitchFamily="49" charset="-122"/>
              </a:rPr>
              <a:t> </a:t>
            </a:r>
            <a:r>
              <a:rPr lang="en-US" i="1" dirty="0">
                <a:solidFill>
                  <a:schemeClr val="tx1"/>
                </a:solidFill>
                <a:latin typeface="Times New Roman" pitchFamily="18" charset="0"/>
                <a:ea typeface="黑体" pitchFamily="49" charset="-122"/>
              </a:rPr>
              <a:t>d</a:t>
            </a:r>
            <a:r>
              <a:rPr lang="en-US" baseline="-25000" dirty="0">
                <a:solidFill>
                  <a:schemeClr val="tx1"/>
                </a:solidFill>
                <a:latin typeface="Times New Roman" pitchFamily="18" charset="0"/>
                <a:ea typeface="黑体" pitchFamily="49" charset="-122"/>
              </a:rPr>
              <a:t>2</a:t>
            </a:r>
            <a:r>
              <a:rPr lang="zh-CN" altLang="en-US" dirty="0">
                <a:solidFill>
                  <a:schemeClr val="tx1"/>
                </a:solidFill>
                <a:latin typeface="Times New Roman" pitchFamily="18" charset="0"/>
                <a:ea typeface="黑体" pitchFamily="49" charset="-122"/>
              </a:rPr>
              <a:t>是否近似重复的测试条件？</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该例子中置换</a:t>
            </a:r>
            <a:r>
              <a:rPr lang="en-US" dirty="0">
                <a:solidFill>
                  <a:schemeClr val="tx1"/>
                </a:solidFill>
                <a:latin typeface="Times New Roman" pitchFamily="18" charset="0"/>
                <a:ea typeface="黑体" pitchFamily="49" charset="-122"/>
              </a:rPr>
              <a:t>π</a:t>
            </a:r>
            <a:r>
              <a:rPr lang="zh-CN" altLang="en-US" dirty="0">
                <a:solidFill>
                  <a:schemeClr val="tx1"/>
                </a:solidFill>
                <a:latin typeface="Times New Roman" pitchFamily="18" charset="0"/>
                <a:ea typeface="黑体" pitchFamily="49" charset="-122"/>
              </a:rPr>
              <a:t>表明</a:t>
            </a:r>
            <a:r>
              <a:rPr lang="en-US" dirty="0">
                <a:solidFill>
                  <a:schemeClr val="tx1"/>
                </a:solidFill>
                <a:latin typeface="Times New Roman" pitchFamily="18" charset="0"/>
                <a:ea typeface="黑体" pitchFamily="49" charset="-122"/>
              </a:rPr>
              <a:t>: </a:t>
            </a:r>
            <a:r>
              <a:rPr lang="en-US" i="1" dirty="0">
                <a:solidFill>
                  <a:schemeClr val="tx1"/>
                </a:solidFill>
                <a:latin typeface="Times New Roman" pitchFamily="18" charset="0"/>
                <a:ea typeface="黑体" pitchFamily="49" charset="-122"/>
              </a:rPr>
              <a:t>d</a:t>
            </a:r>
            <a:r>
              <a:rPr lang="en-US" baseline="-25000" dirty="0">
                <a:solidFill>
                  <a:schemeClr val="tx1"/>
                </a:solidFill>
                <a:latin typeface="Times New Roman" pitchFamily="18" charset="0"/>
                <a:ea typeface="黑体" pitchFamily="49" charset="-122"/>
              </a:rPr>
              <a:t>1</a:t>
            </a:r>
            <a:r>
              <a:rPr lang="en-US" dirty="0">
                <a:solidFill>
                  <a:schemeClr val="tx1"/>
                </a:solidFill>
                <a:latin typeface="Times New Roman" pitchFamily="18" charset="0"/>
                <a:ea typeface="黑体" pitchFamily="49" charset="-122"/>
              </a:rPr>
              <a:t> ≈ </a:t>
            </a:r>
            <a:r>
              <a:rPr lang="en-US" i="1" dirty="0">
                <a:solidFill>
                  <a:schemeClr val="tx1"/>
                </a:solidFill>
                <a:latin typeface="Times New Roman" pitchFamily="18" charset="0"/>
                <a:ea typeface="黑体" pitchFamily="49" charset="-122"/>
              </a:rPr>
              <a:t>d</a:t>
            </a:r>
            <a:r>
              <a:rPr lang="en-US" baseline="-25000" dirty="0">
                <a:solidFill>
                  <a:schemeClr val="tx1"/>
                </a:solidFill>
                <a:latin typeface="Times New Roman" pitchFamily="18" charset="0"/>
                <a:ea typeface="黑体" pitchFamily="49" charset="-122"/>
              </a:rPr>
              <a:t>2</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58</a:t>
            </a:fld>
            <a:endParaRPr lang="en-US" dirty="0"/>
          </a:p>
        </p:txBody>
      </p:sp>
      <p:pic>
        <p:nvPicPr>
          <p:cNvPr id="7" name="Picture 6" descr="1941.png"/>
          <p:cNvPicPr>
            <a:picLocks noChangeAspect="1"/>
          </p:cNvPicPr>
          <p:nvPr/>
        </p:nvPicPr>
        <p:blipFill>
          <a:blip r:embed="rId3" cstate="print"/>
          <a:stretch>
            <a:fillRect/>
          </a:stretch>
        </p:blipFill>
        <p:spPr>
          <a:xfrm>
            <a:off x="428596" y="1928802"/>
            <a:ext cx="7143800" cy="3418032"/>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59</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计算梗概之间的</a:t>
            </a:r>
            <a:r>
              <a:rPr lang="en-US" altLang="zh-CN" sz="3600" dirty="0" err="1">
                <a:solidFill>
                  <a:schemeClr val="tx1"/>
                </a:solidFill>
                <a:latin typeface="Times New Roman" pitchFamily="18" charset="0"/>
                <a:ea typeface="黑体" pitchFamily="49" charset="-122"/>
              </a:rPr>
              <a:t>Jaccard</a:t>
            </a:r>
            <a:r>
              <a:rPr lang="zh-CN" altLang="en-US" sz="3600" dirty="0">
                <a:solidFill>
                  <a:schemeClr val="tx1"/>
                </a:solidFill>
                <a:latin typeface="Times New Roman" pitchFamily="18" charset="0"/>
                <a:ea typeface="黑体" pitchFamily="49" charset="-122"/>
              </a:rPr>
              <a:t>距离 </a:t>
            </a:r>
            <a:r>
              <a:rPr lang="en-US" altLang="zh-CN" sz="3600" dirty="0">
                <a:solidFill>
                  <a:schemeClr val="tx1"/>
                </a:solidFill>
                <a:latin typeface="Times New Roman" pitchFamily="18" charset="0"/>
                <a:ea typeface="黑体" pitchFamily="49" charset="-122"/>
              </a:rPr>
              <a:t>(1) </a:t>
            </a:r>
            <a:endParaRPr lang="en-US" sz="3600" b="1"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2000240"/>
            <a:ext cx="8286808" cy="3857652"/>
          </a:xfrm>
          <a:prstGeom prst="rect">
            <a:avLst/>
          </a:prstGeom>
          <a:noFill/>
          <a:ln w="9525">
            <a:noFill/>
            <a:round/>
            <a:headEnd/>
            <a:tailEnd/>
          </a:ln>
        </p:spPr>
        <p:txBody>
          <a:bodyPr/>
          <a:lstStyle/>
          <a:p>
            <a:pPr lvl="1">
              <a:spcBef>
                <a:spcPts val="700"/>
              </a:spcBef>
            </a:pP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现在每篇文档都变成了一个</a:t>
            </a:r>
            <a:r>
              <a:rPr lang="en-US" altLang="zh-CN" i="1" dirty="0">
                <a:solidFill>
                  <a:schemeClr val="tx1"/>
                </a:solidFill>
                <a:latin typeface="Times New Roman" pitchFamily="18" charset="0"/>
                <a:ea typeface="黑体" pitchFamily="49" charset="-122"/>
              </a:rPr>
              <a:t>n</a:t>
            </a:r>
            <a:r>
              <a:rPr lang="en-US" altLang="zh-CN" dirty="0">
                <a:solidFill>
                  <a:schemeClr val="tx1"/>
                </a:solidFill>
                <a:latin typeface="Times New Roman" pitchFamily="18" charset="0"/>
                <a:ea typeface="黑体" pitchFamily="49" charset="-122"/>
              </a:rPr>
              <a:t>=200</a:t>
            </a:r>
            <a:r>
              <a:rPr lang="zh-CN" altLang="en-US" dirty="0">
                <a:solidFill>
                  <a:schemeClr val="tx1"/>
                </a:solidFill>
                <a:latin typeface="Times New Roman" pitchFamily="18" charset="0"/>
                <a:ea typeface="黑体" pitchFamily="49" charset="-122"/>
              </a:rPr>
              <a:t>维的数字向量</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该向量比高维空间下的</a:t>
            </a:r>
            <a:r>
              <a:rPr lang="en-US" altLang="zh-CN" dirty="0">
                <a:solidFill>
                  <a:schemeClr val="tx1"/>
                </a:solidFill>
                <a:latin typeface="Times New Roman" pitchFamily="18" charset="0"/>
                <a:ea typeface="黑体" pitchFamily="49" charset="-122"/>
              </a:rPr>
              <a:t>shingle</a:t>
            </a:r>
            <a:r>
              <a:rPr lang="zh-CN" altLang="en-US" dirty="0">
                <a:solidFill>
                  <a:schemeClr val="tx1"/>
                </a:solidFill>
                <a:latin typeface="Times New Roman" pitchFamily="18" charset="0"/>
                <a:ea typeface="黑体" pitchFamily="49" charset="-122"/>
              </a:rPr>
              <a:t>容易处理得多</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如何计算</a:t>
            </a:r>
            <a:r>
              <a:rPr lang="en-US" dirty="0" err="1">
                <a:solidFill>
                  <a:schemeClr val="tx1"/>
                </a:solidFill>
                <a:latin typeface="Times New Roman" pitchFamily="18" charset="0"/>
                <a:ea typeface="黑体" pitchFamily="49" charset="-122"/>
              </a:rPr>
              <a:t>Jaccard</a:t>
            </a:r>
            <a:r>
              <a:rPr lang="zh-CN" altLang="en-US" dirty="0">
                <a:solidFill>
                  <a:schemeClr val="tx1"/>
                </a:solidFill>
                <a:latin typeface="Times New Roman" pitchFamily="18" charset="0"/>
                <a:ea typeface="黑体" pitchFamily="49" charset="-122"/>
              </a:rPr>
              <a:t>距离</a:t>
            </a:r>
            <a:r>
              <a:rPr lang="en-US" dirty="0">
                <a:solidFill>
                  <a:schemeClr val="tx1"/>
                </a:solidFill>
                <a:latin typeface="Times New Roman" pitchFamily="18" charset="0"/>
                <a:ea typeface="黑体" pitchFamily="49" charset="-122"/>
              </a:rPr>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59</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为什么新的低维空间更好？</a:t>
            </a:r>
            <a:endParaRPr lang="es-ES" sz="3600" i="1" baseline="300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6</a:t>
            </a:fld>
            <a:endParaRPr lang="en-US" dirty="0"/>
          </a:p>
        </p:txBody>
      </p:sp>
      <p:pic>
        <p:nvPicPr>
          <p:cNvPr id="9" name="Picture 8" descr="1817.png"/>
          <p:cNvPicPr>
            <a:picLocks noChangeAspect="1"/>
          </p:cNvPicPr>
          <p:nvPr/>
        </p:nvPicPr>
        <p:blipFill>
          <a:blip r:embed="rId3" cstate="print"/>
          <a:stretch>
            <a:fillRect/>
          </a:stretch>
        </p:blipFill>
        <p:spPr>
          <a:xfrm>
            <a:off x="428595" y="1643050"/>
            <a:ext cx="5622435" cy="3571900"/>
          </a:xfrm>
          <a:prstGeom prst="rect">
            <a:avLst/>
          </a:prstGeom>
        </p:spPr>
      </p:pic>
      <p:sp>
        <p:nvSpPr>
          <p:cNvPr id="8" name="Text Box 3"/>
          <p:cNvSpPr txBox="1">
            <a:spLocks noChangeArrowheads="1"/>
          </p:cNvSpPr>
          <p:nvPr/>
        </p:nvSpPr>
        <p:spPr bwMode="auto">
          <a:xfrm>
            <a:off x="6072166" y="1571612"/>
            <a:ext cx="3071834" cy="4786346"/>
          </a:xfrm>
          <a:prstGeom prst="rect">
            <a:avLst/>
          </a:prstGeom>
          <a:noFill/>
          <a:ln w="9525">
            <a:noFill/>
            <a:round/>
            <a:headEnd/>
            <a:tailEnd/>
          </a:ln>
        </p:spPr>
        <p:txBody>
          <a:bodyPr/>
          <a:lstStyle/>
          <a:p>
            <a:r>
              <a:rPr lang="zh-CN" altLang="en-US" dirty="0">
                <a:solidFill>
                  <a:schemeClr val="tx1"/>
                </a:solidFill>
                <a:latin typeface="Times New Roman" pitchFamily="18" charset="0"/>
                <a:ea typeface="黑体" pitchFamily="49" charset="-122"/>
              </a:rPr>
              <a:t>在原始空间中，</a:t>
            </a:r>
            <a:r>
              <a:rPr lang="de-DE" dirty="0">
                <a:solidFill>
                  <a:schemeClr val="tx1"/>
                </a:solidFill>
                <a:latin typeface="Times New Roman" pitchFamily="18" charset="0"/>
                <a:ea typeface="黑体" pitchFamily="49" charset="-122"/>
              </a:rPr>
              <a:t> d2 </a:t>
            </a:r>
            <a:r>
              <a:rPr lang="zh-CN" altLang="en-US" dirty="0">
                <a:solidFill>
                  <a:schemeClr val="tx1"/>
                </a:solidFill>
                <a:latin typeface="Times New Roman" pitchFamily="18" charset="0"/>
                <a:ea typeface="黑体" pitchFamily="49" charset="-122"/>
              </a:rPr>
              <a:t>和</a:t>
            </a:r>
            <a:r>
              <a:rPr lang="de-DE" dirty="0">
                <a:solidFill>
                  <a:schemeClr val="tx1"/>
                </a:solidFill>
                <a:latin typeface="Times New Roman" pitchFamily="18" charset="0"/>
                <a:ea typeface="黑体" pitchFamily="49" charset="-122"/>
              </a:rPr>
              <a:t>d3</a:t>
            </a:r>
            <a:r>
              <a:rPr lang="zh-CN" altLang="en-US" dirty="0">
                <a:solidFill>
                  <a:schemeClr val="tx1"/>
                </a:solidFill>
                <a:latin typeface="Times New Roman" pitchFamily="18" charset="0"/>
                <a:ea typeface="黑体" pitchFamily="49" charset="-122"/>
              </a:rPr>
              <a:t>的相似度为</a:t>
            </a:r>
            <a:r>
              <a:rPr lang="en-US" altLang="zh-CN" dirty="0">
                <a:solidFill>
                  <a:schemeClr val="tx1"/>
                </a:solidFill>
                <a:latin typeface="Times New Roman" pitchFamily="18" charset="0"/>
                <a:ea typeface="黑体" pitchFamily="49" charset="-122"/>
              </a:rPr>
              <a:t>0</a:t>
            </a:r>
            <a:r>
              <a:rPr lang="zh-CN" altLang="en-US" dirty="0">
                <a:solidFill>
                  <a:schemeClr val="tx1"/>
                </a:solidFill>
                <a:latin typeface="Times New Roman" pitchFamily="18" charset="0"/>
                <a:ea typeface="黑体" pitchFamily="49" charset="-122"/>
              </a:rPr>
              <a:t>；</a:t>
            </a:r>
            <a:endParaRPr lang="en-US" altLang="zh-CN" dirty="0">
              <a:solidFill>
                <a:schemeClr val="tx1"/>
              </a:solidFill>
              <a:latin typeface="Times New Roman" pitchFamily="18" charset="0"/>
              <a:ea typeface="黑体" pitchFamily="49" charset="-122"/>
            </a:endParaRPr>
          </a:p>
          <a:p>
            <a:r>
              <a:rPr lang="zh-CN" altLang="en-US" dirty="0">
                <a:solidFill>
                  <a:schemeClr val="tx1"/>
                </a:solidFill>
                <a:latin typeface="Times New Roman" pitchFamily="18" charset="0"/>
                <a:ea typeface="黑体" pitchFamily="49" charset="-122"/>
              </a:rPr>
              <a:t>但是在新空间下，</a:t>
            </a:r>
            <a:r>
              <a:rPr lang="de-DE" dirty="0">
                <a:solidFill>
                  <a:schemeClr val="tx1"/>
                </a:solidFill>
                <a:latin typeface="Times New Roman" pitchFamily="18" charset="0"/>
                <a:ea typeface="黑体" pitchFamily="49" charset="-122"/>
              </a:rPr>
              <a:t> </a:t>
            </a:r>
            <a:r>
              <a:rPr lang="en-US" dirty="0">
                <a:solidFill>
                  <a:schemeClr val="tx1"/>
                </a:solidFill>
                <a:latin typeface="Times New Roman" pitchFamily="18" charset="0"/>
                <a:ea typeface="黑体" pitchFamily="49" charset="-122"/>
              </a:rPr>
              <a:t>d2 </a:t>
            </a:r>
            <a:r>
              <a:rPr lang="zh-CN" altLang="en-US" dirty="0">
                <a:solidFill>
                  <a:schemeClr val="tx1"/>
                </a:solidFill>
                <a:latin typeface="Times New Roman" pitchFamily="18" charset="0"/>
                <a:ea typeface="黑体" pitchFamily="49" charset="-122"/>
              </a:rPr>
              <a:t>和</a:t>
            </a:r>
            <a:r>
              <a:rPr lang="en-US" dirty="0">
                <a:solidFill>
                  <a:schemeClr val="tx1"/>
                </a:solidFill>
                <a:latin typeface="Times New Roman" pitchFamily="18" charset="0"/>
                <a:ea typeface="黑体" pitchFamily="49" charset="-122"/>
              </a:rPr>
              <a:t> d3</a:t>
            </a:r>
            <a:r>
              <a:rPr lang="zh-CN" altLang="en-US" dirty="0">
                <a:solidFill>
                  <a:schemeClr val="tx1"/>
                </a:solidFill>
                <a:latin typeface="Times New Roman" pitchFamily="18" charset="0"/>
                <a:ea typeface="黑体" pitchFamily="49" charset="-122"/>
              </a:rPr>
              <a:t>的相似度为：</a:t>
            </a:r>
            <a:endParaRPr lang="en-US" dirty="0">
              <a:solidFill>
                <a:schemeClr val="tx1"/>
              </a:solidFill>
              <a:latin typeface="Times New Roman" pitchFamily="18" charset="0"/>
              <a:ea typeface="黑体" pitchFamily="49" charset="-122"/>
            </a:endParaRPr>
          </a:p>
          <a:p>
            <a:r>
              <a:rPr lang="en-US" dirty="0">
                <a:solidFill>
                  <a:schemeClr val="tx1"/>
                </a:solidFill>
                <a:latin typeface="Times New Roman" pitchFamily="18" charset="0"/>
                <a:ea typeface="黑体" pitchFamily="49" charset="-122"/>
              </a:rPr>
              <a:t>0.52 * 0.28 + 0.36 * 0.16 + 0.72 * 0.36 + 0.12 * 0.20 + - 0.39 * - 0.08 </a:t>
            </a:r>
            <a:r>
              <a:rPr lang="en-US" dirty="0">
                <a:solidFill>
                  <a:schemeClr val="tx1"/>
                </a:solidFill>
                <a:latin typeface="Times New Roman" pitchFamily="18" charset="0"/>
                <a:ea typeface="黑体" pitchFamily="49" charset="-122"/>
                <a:cs typeface="Times New Roman" pitchFamily="18" charset="0"/>
              </a:rPr>
              <a:t>≈ 0.52</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60</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计算梗概之间的</a:t>
            </a:r>
            <a:r>
              <a:rPr lang="en-US" altLang="zh-CN" sz="3600" dirty="0" err="1">
                <a:solidFill>
                  <a:schemeClr val="tx1"/>
                </a:solidFill>
                <a:latin typeface="Times New Roman" pitchFamily="18" charset="0"/>
                <a:ea typeface="黑体" pitchFamily="49" charset="-122"/>
              </a:rPr>
              <a:t>Jaccard</a:t>
            </a:r>
            <a:r>
              <a:rPr lang="zh-CN" altLang="en-US" sz="3600" dirty="0">
                <a:solidFill>
                  <a:schemeClr val="tx1"/>
                </a:solidFill>
                <a:latin typeface="Times New Roman" pitchFamily="18" charset="0"/>
                <a:ea typeface="黑体" pitchFamily="49" charset="-122"/>
              </a:rPr>
              <a:t>距离</a:t>
            </a:r>
            <a:r>
              <a:rPr lang="en-US" sz="3600" dirty="0">
                <a:solidFill>
                  <a:schemeClr val="tx1"/>
                </a:solidFill>
                <a:latin typeface="Times New Roman" pitchFamily="18" charset="0"/>
                <a:ea typeface="黑体" pitchFamily="49" charset="-122"/>
              </a:rPr>
              <a:t> (2)</a:t>
            </a:r>
          </a:p>
        </p:txBody>
      </p:sp>
      <p:sp>
        <p:nvSpPr>
          <p:cNvPr id="84996" name="Text Box 3"/>
          <p:cNvSpPr txBox="1">
            <a:spLocks noChangeArrowheads="1"/>
          </p:cNvSpPr>
          <p:nvPr/>
        </p:nvSpPr>
        <p:spPr bwMode="auto">
          <a:xfrm>
            <a:off x="357158" y="1071546"/>
            <a:ext cx="8286808" cy="5786454"/>
          </a:xfrm>
          <a:prstGeom prst="rect">
            <a:avLst/>
          </a:prstGeom>
          <a:noFill/>
          <a:ln w="9525">
            <a:noFill/>
            <a:round/>
            <a:headEnd/>
            <a:tailEnd/>
          </a:ln>
        </p:spPr>
        <p:txBody>
          <a:bodyPr/>
          <a:lstStyle/>
          <a:p>
            <a:pPr lvl="2">
              <a:spcBef>
                <a:spcPts val="700"/>
              </a:spcBef>
              <a:buClr>
                <a:srgbClr val="336699"/>
              </a:buClr>
              <a:buFont typeface="Wingdings" pitchFamily="2" charset="2"/>
              <a:buChar char="§"/>
            </a:pPr>
            <a:endParaRPr lang="en-US" dirty="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如何计算？</a:t>
            </a:r>
            <a:endParaRPr lang="en-US" dirty="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令</a:t>
            </a:r>
            <a:r>
              <a:rPr lang="en-US" i="1" dirty="0">
                <a:solidFill>
                  <a:schemeClr val="tx1"/>
                </a:solidFill>
                <a:latin typeface="Times New Roman" pitchFamily="18" charset="0"/>
                <a:ea typeface="黑体" pitchFamily="49" charset="-122"/>
              </a:rPr>
              <a:t>U</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为</a:t>
            </a:r>
            <a:r>
              <a:rPr lang="en-US" altLang="zh-CN" dirty="0">
                <a:solidFill>
                  <a:schemeClr val="tx1"/>
                </a:solidFill>
                <a:latin typeface="Times New Roman" pitchFamily="18" charset="0"/>
                <a:ea typeface="黑体" pitchFamily="49" charset="-122"/>
              </a:rPr>
              <a:t>d1</a:t>
            </a:r>
            <a:r>
              <a:rPr lang="zh-CN" altLang="en-US" dirty="0">
                <a:solidFill>
                  <a:schemeClr val="tx1"/>
                </a:solidFill>
                <a:latin typeface="Times New Roman" pitchFamily="18" charset="0"/>
                <a:ea typeface="黑体" pitchFamily="49" charset="-122"/>
              </a:rPr>
              <a:t>和</a:t>
            </a:r>
            <a:r>
              <a:rPr lang="en-US" altLang="zh-CN" dirty="0">
                <a:solidFill>
                  <a:schemeClr val="tx1"/>
                </a:solidFill>
                <a:latin typeface="Times New Roman" pitchFamily="18" charset="0"/>
                <a:ea typeface="黑体" pitchFamily="49" charset="-122"/>
              </a:rPr>
              <a:t>d2</a:t>
            </a:r>
            <a:r>
              <a:rPr lang="zh-CN" altLang="en-US" dirty="0">
                <a:solidFill>
                  <a:schemeClr val="tx1"/>
                </a:solidFill>
                <a:latin typeface="Times New Roman" pitchFamily="18" charset="0"/>
                <a:ea typeface="黑体" pitchFamily="49" charset="-122"/>
              </a:rPr>
              <a:t>的并集，</a:t>
            </a:r>
            <a:r>
              <a:rPr lang="en-US" altLang="zh-CN" i="1" dirty="0">
                <a:solidFill>
                  <a:schemeClr val="tx1"/>
                </a:solidFill>
                <a:latin typeface="Times New Roman" pitchFamily="18" charset="0"/>
                <a:ea typeface="黑体" pitchFamily="49" charset="-122"/>
              </a:rPr>
              <a:t>I</a:t>
            </a:r>
            <a:r>
              <a:rPr lang="zh-CN" altLang="en-US" dirty="0">
                <a:solidFill>
                  <a:schemeClr val="tx1"/>
                </a:solidFill>
                <a:latin typeface="Times New Roman" pitchFamily="18" charset="0"/>
                <a:ea typeface="黑体" pitchFamily="49" charset="-122"/>
              </a:rPr>
              <a:t>为它们的交集</a:t>
            </a:r>
            <a:endParaRPr lang="de-DE" dirty="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对于</a:t>
            </a:r>
            <a:r>
              <a:rPr lang="en-US" altLang="zh-CN" i="1" dirty="0">
                <a:solidFill>
                  <a:schemeClr val="tx1"/>
                </a:solidFill>
                <a:latin typeface="Times New Roman" pitchFamily="18" charset="0"/>
                <a:ea typeface="黑体" pitchFamily="49" charset="-122"/>
              </a:rPr>
              <a:t>U</a:t>
            </a:r>
            <a:r>
              <a:rPr lang="zh-CN" altLang="en-US" dirty="0">
                <a:solidFill>
                  <a:schemeClr val="tx1"/>
                </a:solidFill>
                <a:latin typeface="Times New Roman" pitchFamily="18" charset="0"/>
                <a:ea typeface="黑体" pitchFamily="49" charset="-122"/>
              </a:rPr>
              <a:t>而言就存在</a:t>
            </a:r>
            <a:r>
              <a:rPr lang="en-US" dirty="0">
                <a:solidFill>
                  <a:schemeClr val="tx1"/>
                </a:solidFill>
                <a:latin typeface="Times New Roman" pitchFamily="18" charset="0"/>
                <a:ea typeface="黑体" pitchFamily="49" charset="-122"/>
              </a:rPr>
              <a:t> |</a:t>
            </a:r>
            <a:r>
              <a:rPr lang="en-US" i="1" dirty="0">
                <a:solidFill>
                  <a:schemeClr val="tx1"/>
                </a:solidFill>
                <a:latin typeface="Times New Roman" pitchFamily="18" charset="0"/>
                <a:ea typeface="黑体" pitchFamily="49" charset="-122"/>
              </a:rPr>
              <a:t>U</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个置换</a:t>
            </a:r>
            <a:endParaRPr lang="en-US" dirty="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对于</a:t>
            </a:r>
            <a:r>
              <a:rPr lang="en-US" dirty="0">
                <a:solidFill>
                  <a:schemeClr val="tx1"/>
                </a:solidFill>
                <a:latin typeface="Times New Roman" pitchFamily="18" charset="0"/>
                <a:ea typeface="黑体" pitchFamily="49" charset="-122"/>
              </a:rPr>
              <a:t> </a:t>
            </a:r>
            <a:r>
              <a:rPr lang="en-US" i="1" dirty="0">
                <a:solidFill>
                  <a:schemeClr val="tx1"/>
                </a:solidFill>
                <a:latin typeface="Times New Roman" pitchFamily="18" charset="0"/>
                <a:ea typeface="黑体" pitchFamily="49" charset="-122"/>
              </a:rPr>
              <a:t>s′ </a:t>
            </a:r>
            <a:r>
              <a:rPr lang="en-US" dirty="0">
                <a:solidFill>
                  <a:schemeClr val="tx1"/>
                </a:solidFill>
                <a:latin typeface="Times New Roman" pitchFamily="18" charset="0"/>
                <a:ea typeface="黑体" pitchFamily="49" charset="-122"/>
              </a:rPr>
              <a:t>∈ </a:t>
            </a:r>
            <a:r>
              <a:rPr lang="en-US" i="1" dirty="0">
                <a:solidFill>
                  <a:schemeClr val="tx1"/>
                </a:solidFill>
                <a:latin typeface="Times New Roman" pitchFamily="18" charset="0"/>
                <a:ea typeface="黑体" pitchFamily="49" charset="-122"/>
              </a:rPr>
              <a:t>I</a:t>
            </a:r>
            <a:r>
              <a:rPr lang="en-US" dirty="0">
                <a:solidFill>
                  <a:schemeClr val="tx1"/>
                </a:solidFill>
                <a:latin typeface="Times New Roman" pitchFamily="18" charset="0"/>
                <a:ea typeface="黑体" pitchFamily="49" charset="-122"/>
              </a:rPr>
              <a:t> , </a:t>
            </a:r>
            <a:r>
              <a:rPr lang="zh-CN" altLang="en-US" dirty="0">
                <a:solidFill>
                  <a:schemeClr val="tx1"/>
                </a:solidFill>
                <a:latin typeface="Times New Roman" pitchFamily="18" charset="0"/>
                <a:ea typeface="黑体" pitchFamily="49" charset="-122"/>
              </a:rPr>
              <a:t>有多少置换</a:t>
            </a:r>
            <a:r>
              <a:rPr lang="en-US" dirty="0">
                <a:solidFill>
                  <a:schemeClr val="tx1"/>
                </a:solidFill>
                <a:latin typeface="Times New Roman" pitchFamily="18" charset="0"/>
                <a:ea typeface="黑体" pitchFamily="49" charset="-122"/>
              </a:rPr>
              <a:t> </a:t>
            </a:r>
            <a:r>
              <a:rPr lang="en-US" i="1" dirty="0">
                <a:solidFill>
                  <a:schemeClr val="tx1"/>
                </a:solidFill>
                <a:latin typeface="Times New Roman" pitchFamily="18" charset="0"/>
                <a:ea typeface="黑体" pitchFamily="49" charset="-122"/>
              </a:rPr>
              <a:t>π</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会使得</a:t>
            </a:r>
            <a:endParaRPr lang="en-US" dirty="0">
              <a:solidFill>
                <a:schemeClr val="tx1"/>
              </a:solidFill>
              <a:latin typeface="Times New Roman" pitchFamily="18" charset="0"/>
              <a:ea typeface="黑体" pitchFamily="49" charset="-122"/>
            </a:endParaRPr>
          </a:p>
          <a:p>
            <a:pPr lvl="1">
              <a:buClr>
                <a:srgbClr val="336699"/>
              </a:buClr>
            </a:pPr>
            <a:r>
              <a:rPr lang="en-US" dirty="0">
                <a:solidFill>
                  <a:schemeClr val="tx1"/>
                </a:solidFill>
                <a:latin typeface="Times New Roman" pitchFamily="18" charset="0"/>
                <a:ea typeface="黑体" pitchFamily="49" charset="-122"/>
              </a:rPr>
              <a:t>     </a:t>
            </a:r>
            <a:r>
              <a:rPr lang="de-DE" dirty="0">
                <a:solidFill>
                  <a:schemeClr val="tx1"/>
                </a:solidFill>
                <a:latin typeface="Times New Roman" pitchFamily="18" charset="0"/>
                <a:ea typeface="黑体" pitchFamily="49" charset="-122"/>
              </a:rPr>
              <a:t>argmin</a:t>
            </a:r>
            <a:r>
              <a:rPr lang="de-DE" i="1" baseline="-25000" dirty="0">
                <a:solidFill>
                  <a:schemeClr val="tx1"/>
                </a:solidFill>
                <a:latin typeface="Times New Roman" pitchFamily="18" charset="0"/>
                <a:ea typeface="黑体" pitchFamily="49" charset="-122"/>
              </a:rPr>
              <a:t>s</a:t>
            </a:r>
            <a:r>
              <a:rPr lang="de-DE" baseline="-25000" dirty="0">
                <a:solidFill>
                  <a:schemeClr val="tx1"/>
                </a:solidFill>
                <a:latin typeface="Times New Roman" pitchFamily="18" charset="0"/>
                <a:ea typeface="黑体" pitchFamily="49" charset="-122"/>
              </a:rPr>
              <a:t>∈</a:t>
            </a:r>
            <a:r>
              <a:rPr lang="de-DE" i="1" baseline="-25000" dirty="0">
                <a:solidFill>
                  <a:schemeClr val="tx1"/>
                </a:solidFill>
                <a:latin typeface="Times New Roman" pitchFamily="18" charset="0"/>
                <a:ea typeface="黑体" pitchFamily="49" charset="-122"/>
              </a:rPr>
              <a:t>d</a:t>
            </a:r>
            <a:r>
              <a:rPr lang="de-DE" baseline="-25000" dirty="0">
                <a:solidFill>
                  <a:schemeClr val="tx1"/>
                </a:solidFill>
                <a:latin typeface="Times New Roman" pitchFamily="18" charset="0"/>
                <a:ea typeface="黑体" pitchFamily="49" charset="-122"/>
              </a:rPr>
              <a:t>1</a:t>
            </a:r>
            <a:r>
              <a:rPr lang="de-DE" dirty="0">
                <a:solidFill>
                  <a:schemeClr val="tx1"/>
                </a:solidFill>
                <a:latin typeface="Times New Roman" pitchFamily="18" charset="0"/>
                <a:ea typeface="黑体" pitchFamily="49" charset="-122"/>
              </a:rPr>
              <a:t> </a:t>
            </a:r>
            <a:r>
              <a:rPr lang="el-GR" i="1" dirty="0">
                <a:solidFill>
                  <a:schemeClr val="tx1"/>
                </a:solidFill>
                <a:latin typeface="Times New Roman" pitchFamily="18" charset="0"/>
                <a:ea typeface="黑体" pitchFamily="49" charset="-122"/>
              </a:rPr>
              <a:t>π</a:t>
            </a:r>
            <a:r>
              <a:rPr lang="el-GR" dirty="0">
                <a:solidFill>
                  <a:schemeClr val="tx1"/>
                </a:solidFill>
                <a:latin typeface="Times New Roman" pitchFamily="18" charset="0"/>
                <a:ea typeface="黑体" pitchFamily="49" charset="-122"/>
              </a:rPr>
              <a:t>(</a:t>
            </a:r>
            <a:r>
              <a:rPr lang="de-DE" i="1" dirty="0">
                <a:solidFill>
                  <a:schemeClr val="tx1"/>
                </a:solidFill>
                <a:latin typeface="Times New Roman" pitchFamily="18" charset="0"/>
                <a:ea typeface="黑体" pitchFamily="49" charset="-122"/>
              </a:rPr>
              <a:t>s</a:t>
            </a:r>
            <a:r>
              <a:rPr lang="de-DE" dirty="0">
                <a:solidFill>
                  <a:schemeClr val="tx1"/>
                </a:solidFill>
                <a:latin typeface="Times New Roman" pitchFamily="18" charset="0"/>
                <a:ea typeface="黑体" pitchFamily="49" charset="-122"/>
              </a:rPr>
              <a:t>) = </a:t>
            </a:r>
            <a:r>
              <a:rPr lang="de-DE" i="1" dirty="0" err="1">
                <a:solidFill>
                  <a:schemeClr val="tx1"/>
                </a:solidFill>
                <a:latin typeface="Times New Roman" pitchFamily="18" charset="0"/>
                <a:ea typeface="黑体" pitchFamily="49" charset="-122"/>
              </a:rPr>
              <a:t>s′</a:t>
            </a:r>
            <a:r>
              <a:rPr lang="de-DE" dirty="0">
                <a:solidFill>
                  <a:schemeClr val="tx1"/>
                </a:solidFill>
                <a:latin typeface="Times New Roman" pitchFamily="18" charset="0"/>
                <a:ea typeface="黑体" pitchFamily="49" charset="-122"/>
              </a:rPr>
              <a:t> = argmin</a:t>
            </a:r>
            <a:r>
              <a:rPr lang="de-DE" i="1" baseline="-25000" dirty="0">
                <a:solidFill>
                  <a:schemeClr val="tx1"/>
                </a:solidFill>
                <a:latin typeface="Times New Roman" pitchFamily="18" charset="0"/>
                <a:ea typeface="黑体" pitchFamily="49" charset="-122"/>
              </a:rPr>
              <a:t>s</a:t>
            </a:r>
            <a:r>
              <a:rPr lang="de-DE" baseline="-25000" dirty="0">
                <a:solidFill>
                  <a:schemeClr val="tx1"/>
                </a:solidFill>
                <a:latin typeface="Times New Roman" pitchFamily="18" charset="0"/>
                <a:ea typeface="黑体" pitchFamily="49" charset="-122"/>
              </a:rPr>
              <a:t>∈</a:t>
            </a:r>
            <a:r>
              <a:rPr lang="de-DE" i="1" baseline="-25000" dirty="0">
                <a:solidFill>
                  <a:schemeClr val="tx1"/>
                </a:solidFill>
                <a:latin typeface="Times New Roman" pitchFamily="18" charset="0"/>
                <a:ea typeface="黑体" pitchFamily="49" charset="-122"/>
              </a:rPr>
              <a:t>d</a:t>
            </a:r>
            <a:r>
              <a:rPr lang="de-DE" baseline="-25000" dirty="0">
                <a:solidFill>
                  <a:schemeClr val="tx1"/>
                </a:solidFill>
                <a:latin typeface="Times New Roman" pitchFamily="18" charset="0"/>
                <a:ea typeface="黑体" pitchFamily="49" charset="-122"/>
              </a:rPr>
              <a:t>2</a:t>
            </a:r>
            <a:r>
              <a:rPr lang="de-DE" dirty="0">
                <a:solidFill>
                  <a:schemeClr val="tx1"/>
                </a:solidFill>
                <a:latin typeface="Times New Roman" pitchFamily="18" charset="0"/>
                <a:ea typeface="黑体" pitchFamily="49" charset="-122"/>
              </a:rPr>
              <a:t> </a:t>
            </a:r>
            <a:r>
              <a:rPr lang="el-GR" i="1" dirty="0">
                <a:solidFill>
                  <a:schemeClr val="tx1"/>
                </a:solidFill>
                <a:latin typeface="Times New Roman" pitchFamily="18" charset="0"/>
                <a:ea typeface="黑体" pitchFamily="49" charset="-122"/>
              </a:rPr>
              <a:t>π</a:t>
            </a:r>
            <a:r>
              <a:rPr lang="el-GR" dirty="0">
                <a:solidFill>
                  <a:schemeClr val="tx1"/>
                </a:solidFill>
                <a:latin typeface="Times New Roman" pitchFamily="18" charset="0"/>
                <a:ea typeface="黑体" pitchFamily="49" charset="-122"/>
              </a:rPr>
              <a:t>(</a:t>
            </a:r>
            <a:r>
              <a:rPr lang="de-DE" i="1" dirty="0">
                <a:solidFill>
                  <a:schemeClr val="tx1"/>
                </a:solidFill>
                <a:latin typeface="Times New Roman" pitchFamily="18" charset="0"/>
                <a:ea typeface="黑体" pitchFamily="49" charset="-122"/>
              </a:rPr>
              <a:t>s</a:t>
            </a:r>
            <a:r>
              <a:rPr lang="de-DE" dirty="0">
                <a:solidFill>
                  <a:schemeClr val="tx1"/>
                </a:solidFill>
                <a:latin typeface="Times New Roman" pitchFamily="18" charset="0"/>
                <a:ea typeface="黑体" pitchFamily="49" charset="-122"/>
              </a:rPr>
              <a:t>)?</a:t>
            </a:r>
          </a:p>
          <a:p>
            <a:pPr lvl="1">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答案是</a:t>
            </a:r>
            <a:r>
              <a:rPr lang="de-DE" dirty="0">
                <a:solidFill>
                  <a:schemeClr val="tx1"/>
                </a:solidFill>
                <a:latin typeface="Times New Roman" pitchFamily="18" charset="0"/>
                <a:ea typeface="黑体" pitchFamily="49" charset="-122"/>
              </a:rPr>
              <a:t>: (|</a:t>
            </a:r>
            <a:r>
              <a:rPr lang="de-DE" i="1" dirty="0">
                <a:solidFill>
                  <a:schemeClr val="tx1"/>
                </a:solidFill>
                <a:latin typeface="Times New Roman" pitchFamily="18" charset="0"/>
                <a:ea typeface="黑体" pitchFamily="49" charset="-122"/>
              </a:rPr>
              <a:t>U</a:t>
            </a:r>
            <a:r>
              <a:rPr lang="de-DE" dirty="0">
                <a:solidFill>
                  <a:schemeClr val="tx1"/>
                </a:solidFill>
                <a:latin typeface="Times New Roman" pitchFamily="18" charset="0"/>
                <a:ea typeface="黑体" pitchFamily="49" charset="-122"/>
              </a:rPr>
              <a:t>| − 1)!</a:t>
            </a:r>
          </a:p>
          <a:p>
            <a:pPr lvl="1">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对于</a:t>
            </a:r>
            <a:r>
              <a:rPr lang="en-US" altLang="zh-CN" i="1" dirty="0">
                <a:solidFill>
                  <a:schemeClr val="tx1"/>
                </a:solidFill>
                <a:latin typeface="Times New Roman" pitchFamily="18" charset="0"/>
                <a:ea typeface="黑体" pitchFamily="49" charset="-122"/>
              </a:rPr>
              <a:t>I </a:t>
            </a:r>
            <a:r>
              <a:rPr lang="zh-CN" altLang="en-US" dirty="0">
                <a:solidFill>
                  <a:schemeClr val="tx1"/>
                </a:solidFill>
                <a:latin typeface="Times New Roman" pitchFamily="18" charset="0"/>
                <a:ea typeface="黑体" pitchFamily="49" charset="-122"/>
              </a:rPr>
              <a:t>的每个</a:t>
            </a:r>
            <a:r>
              <a:rPr lang="en-US" altLang="zh-CN" i="1" dirty="0">
                <a:solidFill>
                  <a:schemeClr val="tx1"/>
                </a:solidFill>
                <a:latin typeface="Times New Roman" pitchFamily="18" charset="0"/>
                <a:ea typeface="黑体" pitchFamily="49" charset="-122"/>
              </a:rPr>
              <a:t>s</a:t>
            </a:r>
            <a:r>
              <a:rPr lang="zh-CN" altLang="en-US" i="1"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存在着</a:t>
            </a:r>
            <a:r>
              <a:rPr lang="en-US" dirty="0">
                <a:solidFill>
                  <a:schemeClr val="tx1"/>
                </a:solidFill>
                <a:latin typeface="Times New Roman" pitchFamily="18" charset="0"/>
                <a:ea typeface="黑体" pitchFamily="49" charset="-122"/>
              </a:rPr>
              <a:t> (|</a:t>
            </a:r>
            <a:r>
              <a:rPr lang="en-US" i="1" dirty="0">
                <a:solidFill>
                  <a:schemeClr val="tx1"/>
                </a:solidFill>
                <a:latin typeface="Times New Roman" pitchFamily="18" charset="0"/>
                <a:ea typeface="黑体" pitchFamily="49" charset="-122"/>
              </a:rPr>
              <a:t>U</a:t>
            </a:r>
            <a:r>
              <a:rPr lang="en-US" dirty="0">
                <a:solidFill>
                  <a:schemeClr val="tx1"/>
                </a:solidFill>
                <a:latin typeface="Times New Roman" pitchFamily="18" charset="0"/>
                <a:ea typeface="黑体" pitchFamily="49" charset="-122"/>
              </a:rPr>
              <a:t>| − 1)! </a:t>
            </a:r>
            <a:r>
              <a:rPr lang="zh-CN" altLang="en-US" dirty="0">
                <a:solidFill>
                  <a:schemeClr val="tx1"/>
                </a:solidFill>
                <a:latin typeface="Times New Roman" pitchFamily="18" charset="0"/>
                <a:ea typeface="黑体" pitchFamily="49" charset="-122"/>
              </a:rPr>
              <a:t>个不同的置换集合</a:t>
            </a:r>
            <a:r>
              <a:rPr lang="en-US" dirty="0">
                <a:solidFill>
                  <a:schemeClr val="tx1"/>
                </a:solidFill>
                <a:latin typeface="Times New Roman" pitchFamily="18" charset="0"/>
                <a:ea typeface="黑体" pitchFamily="49" charset="-122"/>
              </a:rPr>
              <a:t> ⇒ </a:t>
            </a:r>
            <a:r>
              <a:rPr lang="zh-CN" altLang="en-US" dirty="0">
                <a:solidFill>
                  <a:schemeClr val="tx1"/>
                </a:solidFill>
                <a:latin typeface="Times New Roman" pitchFamily="18" charset="0"/>
                <a:ea typeface="黑体" pitchFamily="49" charset="-122"/>
              </a:rPr>
              <a:t>于是总共有 </a:t>
            </a:r>
            <a:r>
              <a:rPr lang="en-US" dirty="0">
                <a:solidFill>
                  <a:schemeClr val="tx1"/>
                </a:solidFill>
                <a:latin typeface="Times New Roman" pitchFamily="18" charset="0"/>
                <a:ea typeface="黑体" pitchFamily="49" charset="-122"/>
              </a:rPr>
              <a:t>|</a:t>
            </a:r>
            <a:r>
              <a:rPr lang="en-US" i="1" dirty="0">
                <a:solidFill>
                  <a:schemeClr val="tx1"/>
                </a:solidFill>
                <a:latin typeface="Times New Roman" pitchFamily="18" charset="0"/>
                <a:ea typeface="黑体" pitchFamily="49" charset="-122"/>
              </a:rPr>
              <a:t>I</a:t>
            </a:r>
            <a:r>
              <a:rPr lang="en-US" dirty="0">
                <a:solidFill>
                  <a:schemeClr val="tx1"/>
                </a:solidFill>
                <a:latin typeface="Times New Roman" pitchFamily="18" charset="0"/>
                <a:ea typeface="黑体" pitchFamily="49" charset="-122"/>
              </a:rPr>
              <a:t> |(|</a:t>
            </a:r>
            <a:r>
              <a:rPr lang="en-US" i="1" dirty="0">
                <a:solidFill>
                  <a:schemeClr val="tx1"/>
                </a:solidFill>
                <a:latin typeface="Times New Roman" pitchFamily="18" charset="0"/>
                <a:ea typeface="黑体" pitchFamily="49" charset="-122"/>
              </a:rPr>
              <a:t>U</a:t>
            </a:r>
            <a:r>
              <a:rPr lang="en-US" dirty="0">
                <a:solidFill>
                  <a:schemeClr val="tx1"/>
                </a:solidFill>
                <a:latin typeface="Times New Roman" pitchFamily="18" charset="0"/>
                <a:ea typeface="黑体" pitchFamily="49" charset="-122"/>
              </a:rPr>
              <a:t>| − 1)! </a:t>
            </a:r>
            <a:r>
              <a:rPr lang="zh-CN" altLang="en-US" dirty="0">
                <a:solidFill>
                  <a:schemeClr val="tx1"/>
                </a:solidFill>
                <a:latin typeface="Times New Roman" pitchFamily="18" charset="0"/>
                <a:ea typeface="黑体" pitchFamily="49" charset="-122"/>
              </a:rPr>
              <a:t>个置换能够保证</a:t>
            </a:r>
            <a:r>
              <a:rPr lang="en-US" dirty="0">
                <a:solidFill>
                  <a:schemeClr val="tx1"/>
                </a:solidFill>
                <a:latin typeface="Times New Roman" pitchFamily="18" charset="0"/>
                <a:ea typeface="黑体" pitchFamily="49" charset="-122"/>
              </a:rPr>
              <a:t> </a:t>
            </a:r>
          </a:p>
          <a:p>
            <a:pPr lvl="1">
              <a:buClr>
                <a:srgbClr val="336699"/>
              </a:buClr>
            </a:pPr>
            <a:r>
              <a:rPr lang="en-US" dirty="0">
                <a:solidFill>
                  <a:schemeClr val="tx1"/>
                </a:solidFill>
                <a:latin typeface="Times New Roman" pitchFamily="18" charset="0"/>
                <a:ea typeface="黑体" pitchFamily="49" charset="-122"/>
              </a:rPr>
              <a:t>    </a:t>
            </a:r>
            <a:r>
              <a:rPr lang="de-DE" dirty="0">
                <a:solidFill>
                  <a:schemeClr val="tx1"/>
                </a:solidFill>
                <a:latin typeface="Times New Roman" pitchFamily="18" charset="0"/>
                <a:ea typeface="黑体" pitchFamily="49" charset="-122"/>
              </a:rPr>
              <a:t>argmin</a:t>
            </a:r>
            <a:r>
              <a:rPr lang="de-DE" i="1" baseline="-25000" dirty="0">
                <a:solidFill>
                  <a:schemeClr val="tx1"/>
                </a:solidFill>
                <a:latin typeface="Times New Roman" pitchFamily="18" charset="0"/>
                <a:ea typeface="黑体" pitchFamily="49" charset="-122"/>
              </a:rPr>
              <a:t>s</a:t>
            </a:r>
            <a:r>
              <a:rPr lang="de-DE" baseline="-25000" dirty="0">
                <a:solidFill>
                  <a:schemeClr val="tx1"/>
                </a:solidFill>
                <a:latin typeface="Times New Roman" pitchFamily="18" charset="0"/>
                <a:ea typeface="黑体" pitchFamily="49" charset="-122"/>
              </a:rPr>
              <a:t>∈</a:t>
            </a:r>
            <a:r>
              <a:rPr lang="de-DE" i="1" baseline="-25000" dirty="0">
                <a:solidFill>
                  <a:schemeClr val="tx1"/>
                </a:solidFill>
                <a:latin typeface="Times New Roman" pitchFamily="18" charset="0"/>
                <a:ea typeface="黑体" pitchFamily="49" charset="-122"/>
              </a:rPr>
              <a:t>d</a:t>
            </a:r>
            <a:r>
              <a:rPr lang="de-DE" baseline="-25000" dirty="0">
                <a:solidFill>
                  <a:schemeClr val="tx1"/>
                </a:solidFill>
                <a:latin typeface="Times New Roman" pitchFamily="18" charset="0"/>
                <a:ea typeface="黑体" pitchFamily="49" charset="-122"/>
              </a:rPr>
              <a:t>1</a:t>
            </a:r>
            <a:r>
              <a:rPr lang="de-DE" dirty="0">
                <a:solidFill>
                  <a:schemeClr val="tx1"/>
                </a:solidFill>
                <a:latin typeface="Times New Roman" pitchFamily="18" charset="0"/>
                <a:ea typeface="黑体" pitchFamily="49" charset="-122"/>
              </a:rPr>
              <a:t> </a:t>
            </a:r>
            <a:r>
              <a:rPr lang="el-GR" i="1" dirty="0">
                <a:solidFill>
                  <a:schemeClr val="tx1"/>
                </a:solidFill>
                <a:latin typeface="Times New Roman" pitchFamily="18" charset="0"/>
                <a:ea typeface="黑体" pitchFamily="49" charset="-122"/>
              </a:rPr>
              <a:t>π</a:t>
            </a:r>
            <a:r>
              <a:rPr lang="el-GR" dirty="0">
                <a:solidFill>
                  <a:schemeClr val="tx1"/>
                </a:solidFill>
                <a:latin typeface="Times New Roman" pitchFamily="18" charset="0"/>
                <a:ea typeface="黑体" pitchFamily="49" charset="-122"/>
              </a:rPr>
              <a:t>(</a:t>
            </a:r>
            <a:r>
              <a:rPr lang="de-DE" i="1" dirty="0">
                <a:solidFill>
                  <a:schemeClr val="tx1"/>
                </a:solidFill>
                <a:latin typeface="Times New Roman" pitchFamily="18" charset="0"/>
                <a:ea typeface="黑体" pitchFamily="49" charset="-122"/>
              </a:rPr>
              <a:t>s</a:t>
            </a:r>
            <a:r>
              <a:rPr lang="de-DE" dirty="0">
                <a:solidFill>
                  <a:schemeClr val="tx1"/>
                </a:solidFill>
                <a:latin typeface="Times New Roman" pitchFamily="18" charset="0"/>
                <a:ea typeface="黑体" pitchFamily="49" charset="-122"/>
              </a:rPr>
              <a:t>) = argmin</a:t>
            </a:r>
            <a:r>
              <a:rPr lang="de-DE" i="1" baseline="-25000" dirty="0">
                <a:solidFill>
                  <a:schemeClr val="tx1"/>
                </a:solidFill>
                <a:latin typeface="Times New Roman" pitchFamily="18" charset="0"/>
                <a:ea typeface="黑体" pitchFamily="49" charset="-122"/>
              </a:rPr>
              <a:t>s</a:t>
            </a:r>
            <a:r>
              <a:rPr lang="de-DE" baseline="-25000" dirty="0">
                <a:solidFill>
                  <a:schemeClr val="tx1"/>
                </a:solidFill>
                <a:latin typeface="Times New Roman" pitchFamily="18" charset="0"/>
                <a:ea typeface="黑体" pitchFamily="49" charset="-122"/>
              </a:rPr>
              <a:t>∈</a:t>
            </a:r>
            <a:r>
              <a:rPr lang="de-DE" i="1" baseline="-25000" dirty="0">
                <a:solidFill>
                  <a:schemeClr val="tx1"/>
                </a:solidFill>
                <a:latin typeface="Times New Roman" pitchFamily="18" charset="0"/>
                <a:ea typeface="黑体" pitchFamily="49" charset="-122"/>
              </a:rPr>
              <a:t>d</a:t>
            </a:r>
            <a:r>
              <a:rPr lang="de-DE" baseline="-25000" dirty="0">
                <a:solidFill>
                  <a:schemeClr val="tx1"/>
                </a:solidFill>
                <a:latin typeface="Times New Roman" pitchFamily="18" charset="0"/>
                <a:ea typeface="黑体" pitchFamily="49" charset="-122"/>
              </a:rPr>
              <a:t>2</a:t>
            </a:r>
            <a:r>
              <a:rPr lang="de-DE" dirty="0">
                <a:solidFill>
                  <a:schemeClr val="tx1"/>
                </a:solidFill>
                <a:latin typeface="Times New Roman" pitchFamily="18" charset="0"/>
                <a:ea typeface="黑体" pitchFamily="49" charset="-122"/>
              </a:rPr>
              <a:t> </a:t>
            </a:r>
            <a:r>
              <a:rPr lang="el-GR" i="1" dirty="0">
                <a:solidFill>
                  <a:schemeClr val="tx1"/>
                </a:solidFill>
                <a:latin typeface="Times New Roman" pitchFamily="18" charset="0"/>
                <a:ea typeface="黑体" pitchFamily="49" charset="-122"/>
              </a:rPr>
              <a:t>π</a:t>
            </a:r>
            <a:r>
              <a:rPr lang="el-GR" dirty="0">
                <a:solidFill>
                  <a:schemeClr val="tx1"/>
                </a:solidFill>
                <a:latin typeface="Times New Roman" pitchFamily="18" charset="0"/>
                <a:ea typeface="黑体" pitchFamily="49" charset="-122"/>
              </a:rPr>
              <a:t>(</a:t>
            </a:r>
            <a:r>
              <a:rPr lang="de-DE" i="1" dirty="0">
                <a:solidFill>
                  <a:schemeClr val="tx1"/>
                </a:solidFill>
                <a:latin typeface="Times New Roman" pitchFamily="18" charset="0"/>
                <a:ea typeface="黑体" pitchFamily="49" charset="-122"/>
              </a:rPr>
              <a:t>s</a:t>
            </a:r>
            <a:r>
              <a:rPr lang="de-DE"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为真</a:t>
            </a:r>
            <a:endParaRPr lang="de-DE" dirty="0">
              <a:solidFill>
                <a:schemeClr val="tx1"/>
              </a:solidFill>
              <a:latin typeface="Times New Roman" pitchFamily="18" charset="0"/>
              <a:ea typeface="黑体" pitchFamily="49" charset="-122"/>
            </a:endParaRPr>
          </a:p>
          <a:p>
            <a:pPr lvl="1">
              <a:buClr>
                <a:srgbClr val="336699"/>
              </a:buClr>
              <a:buFont typeface="Wingdings" pitchFamily="2" charset="2"/>
              <a:buChar char="§"/>
            </a:pPr>
            <a:endParaRPr lang="en-US" altLang="zh-CN" dirty="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因此，使得</a:t>
            </a:r>
            <a:r>
              <a:rPr lang="de-DE" dirty="0">
                <a:solidFill>
                  <a:schemeClr val="tx1"/>
                </a:solidFill>
                <a:latin typeface="Times New Roman" pitchFamily="18" charset="0"/>
                <a:ea typeface="黑体" pitchFamily="49" charset="-122"/>
              </a:rPr>
              <a:t>     min</a:t>
            </a:r>
            <a:r>
              <a:rPr lang="de-DE" i="1" baseline="-25000" dirty="0">
                <a:solidFill>
                  <a:schemeClr val="tx1"/>
                </a:solidFill>
                <a:latin typeface="Times New Roman" pitchFamily="18" charset="0"/>
                <a:ea typeface="黑体" pitchFamily="49" charset="-122"/>
              </a:rPr>
              <a:t>s</a:t>
            </a:r>
            <a:r>
              <a:rPr lang="de-DE" baseline="-25000" dirty="0">
                <a:solidFill>
                  <a:schemeClr val="tx1"/>
                </a:solidFill>
                <a:latin typeface="Times New Roman" pitchFamily="18" charset="0"/>
                <a:ea typeface="黑体" pitchFamily="49" charset="-122"/>
              </a:rPr>
              <a:t>∈</a:t>
            </a:r>
            <a:r>
              <a:rPr lang="de-DE" i="1" baseline="-25000" dirty="0">
                <a:solidFill>
                  <a:schemeClr val="tx1"/>
                </a:solidFill>
                <a:latin typeface="Times New Roman" pitchFamily="18" charset="0"/>
                <a:ea typeface="黑体" pitchFamily="49" charset="-122"/>
              </a:rPr>
              <a:t>d</a:t>
            </a:r>
            <a:r>
              <a:rPr lang="de-DE" baseline="-25000" dirty="0">
                <a:solidFill>
                  <a:schemeClr val="tx1"/>
                </a:solidFill>
                <a:latin typeface="Times New Roman" pitchFamily="18" charset="0"/>
                <a:ea typeface="黑体" pitchFamily="49" charset="-122"/>
              </a:rPr>
              <a:t>1 </a:t>
            </a:r>
            <a:r>
              <a:rPr lang="el-GR" i="1" dirty="0">
                <a:solidFill>
                  <a:schemeClr val="tx1"/>
                </a:solidFill>
                <a:latin typeface="Times New Roman" pitchFamily="18" charset="0"/>
                <a:ea typeface="黑体" pitchFamily="49" charset="-122"/>
              </a:rPr>
              <a:t>π</a:t>
            </a:r>
            <a:r>
              <a:rPr lang="el-GR" dirty="0">
                <a:solidFill>
                  <a:schemeClr val="tx1"/>
                </a:solidFill>
                <a:latin typeface="Times New Roman" pitchFamily="18" charset="0"/>
                <a:ea typeface="黑体" pitchFamily="49" charset="-122"/>
              </a:rPr>
              <a:t>(</a:t>
            </a:r>
            <a:r>
              <a:rPr lang="de-DE" i="1" dirty="0">
                <a:solidFill>
                  <a:schemeClr val="tx1"/>
                </a:solidFill>
                <a:latin typeface="Times New Roman" pitchFamily="18" charset="0"/>
                <a:ea typeface="黑体" pitchFamily="49" charset="-122"/>
              </a:rPr>
              <a:t>s</a:t>
            </a:r>
            <a:r>
              <a:rPr lang="de-DE" dirty="0">
                <a:solidFill>
                  <a:schemeClr val="tx1"/>
                </a:solidFill>
                <a:latin typeface="Times New Roman" pitchFamily="18" charset="0"/>
                <a:ea typeface="黑体" pitchFamily="49" charset="-122"/>
              </a:rPr>
              <a:t>) = min</a:t>
            </a:r>
            <a:r>
              <a:rPr lang="de-DE" i="1" baseline="-25000" dirty="0">
                <a:solidFill>
                  <a:schemeClr val="tx1"/>
                </a:solidFill>
                <a:latin typeface="Times New Roman" pitchFamily="18" charset="0"/>
                <a:ea typeface="黑体" pitchFamily="49" charset="-122"/>
              </a:rPr>
              <a:t>s</a:t>
            </a:r>
            <a:r>
              <a:rPr lang="de-DE" baseline="-25000" dirty="0">
                <a:solidFill>
                  <a:schemeClr val="tx1"/>
                </a:solidFill>
                <a:latin typeface="Times New Roman" pitchFamily="18" charset="0"/>
                <a:ea typeface="黑体" pitchFamily="49" charset="-122"/>
              </a:rPr>
              <a:t>∈</a:t>
            </a:r>
            <a:r>
              <a:rPr lang="de-DE" i="1" baseline="-25000" dirty="0">
                <a:solidFill>
                  <a:schemeClr val="tx1"/>
                </a:solidFill>
                <a:latin typeface="Times New Roman" pitchFamily="18" charset="0"/>
                <a:ea typeface="黑体" pitchFamily="49" charset="-122"/>
              </a:rPr>
              <a:t>d</a:t>
            </a:r>
            <a:r>
              <a:rPr lang="de-DE" baseline="-25000" dirty="0">
                <a:solidFill>
                  <a:schemeClr val="tx1"/>
                </a:solidFill>
                <a:latin typeface="Times New Roman" pitchFamily="18" charset="0"/>
                <a:ea typeface="黑体" pitchFamily="49" charset="-122"/>
              </a:rPr>
              <a:t>2 </a:t>
            </a:r>
            <a:r>
              <a:rPr lang="el-GR" i="1" dirty="0">
                <a:solidFill>
                  <a:schemeClr val="tx1"/>
                </a:solidFill>
                <a:latin typeface="Times New Roman" pitchFamily="18" charset="0"/>
                <a:ea typeface="黑体" pitchFamily="49" charset="-122"/>
              </a:rPr>
              <a:t>π</a:t>
            </a:r>
            <a:r>
              <a:rPr lang="el-GR" dirty="0">
                <a:solidFill>
                  <a:schemeClr val="tx1"/>
                </a:solidFill>
                <a:latin typeface="Times New Roman" pitchFamily="18" charset="0"/>
                <a:ea typeface="黑体" pitchFamily="49" charset="-122"/>
              </a:rPr>
              <a:t>(</a:t>
            </a:r>
            <a:r>
              <a:rPr lang="de-DE" i="1" dirty="0">
                <a:solidFill>
                  <a:schemeClr val="tx1"/>
                </a:solidFill>
                <a:latin typeface="Times New Roman" pitchFamily="18" charset="0"/>
                <a:ea typeface="黑体" pitchFamily="49" charset="-122"/>
              </a:rPr>
              <a:t>s</a:t>
            </a:r>
            <a:r>
              <a:rPr lang="de-DE"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为真的置换比例为：</a:t>
            </a:r>
            <a:endParaRPr lang="de-DE"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60</a:t>
            </a:fld>
            <a:endParaRPr lang="en-US" dirty="0"/>
          </a:p>
        </p:txBody>
      </p:sp>
      <p:pic>
        <p:nvPicPr>
          <p:cNvPr id="7" name="Picture 6" descr="1943.png"/>
          <p:cNvPicPr>
            <a:picLocks noChangeAspect="1"/>
          </p:cNvPicPr>
          <p:nvPr/>
        </p:nvPicPr>
        <p:blipFill>
          <a:blip r:embed="rId3" cstate="print"/>
          <a:stretch>
            <a:fillRect/>
          </a:stretch>
        </p:blipFill>
        <p:spPr>
          <a:xfrm>
            <a:off x="2357422" y="5929330"/>
            <a:ext cx="3451786" cy="648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61</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50" y="0"/>
            <a:ext cx="8929750" cy="1403350"/>
          </a:xfrm>
          <a:prstGeom prst="rect">
            <a:avLst/>
          </a:prstGeom>
          <a:noFill/>
          <a:ln w="9525">
            <a:noFill/>
            <a:round/>
            <a:headEnd/>
            <a:tailEnd/>
          </a:ln>
        </p:spPr>
        <p:txBody>
          <a:bodyPr anchor="b"/>
          <a:lstStyle/>
          <a:p>
            <a:r>
              <a:rPr lang="de-DE" sz="3600" dirty="0">
                <a:solidFill>
                  <a:schemeClr val="tx1"/>
                </a:solidFill>
                <a:latin typeface="Times New Roman" pitchFamily="18" charset="0"/>
                <a:ea typeface="黑体" pitchFamily="49" charset="-122"/>
              </a:rPr>
              <a:t>Jaccard</a:t>
            </a:r>
            <a:r>
              <a:rPr lang="zh-CN" altLang="en-US" sz="3600" dirty="0">
                <a:solidFill>
                  <a:schemeClr val="tx1"/>
                </a:solidFill>
                <a:latin typeface="Times New Roman" pitchFamily="18" charset="0"/>
                <a:ea typeface="黑体" pitchFamily="49" charset="-122"/>
              </a:rPr>
              <a:t>距离估计</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071546"/>
            <a:ext cx="8286808" cy="5429288"/>
          </a:xfrm>
          <a:prstGeom prst="rect">
            <a:avLst/>
          </a:prstGeom>
          <a:noFill/>
          <a:ln w="9525">
            <a:noFill/>
            <a:round/>
            <a:headEnd/>
            <a:tailEnd/>
          </a:ln>
        </p:spPr>
        <p:txBody>
          <a:bodyPr/>
          <a:lstStyle/>
          <a:p>
            <a:pPr lvl="2">
              <a:spcBef>
                <a:spcPts val="700"/>
              </a:spcBef>
              <a:buClr>
                <a:srgbClr val="336699"/>
              </a:buClr>
              <a:buFont typeface="Wingdings" pitchFamily="2" charset="2"/>
              <a:buChar char="§"/>
            </a:pP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rgbClr val="0070C0"/>
                </a:solidFill>
                <a:latin typeface="Times New Roman" pitchFamily="18" charset="0"/>
                <a:ea typeface="黑体" pitchFamily="49" charset="-122"/>
              </a:rPr>
              <a:t>因此，成功的置换比例就等于</a:t>
            </a:r>
            <a:r>
              <a:rPr lang="en-US" altLang="zh-CN" dirty="0" err="1">
                <a:solidFill>
                  <a:srgbClr val="0070C0"/>
                </a:solidFill>
                <a:latin typeface="Times New Roman" pitchFamily="18" charset="0"/>
                <a:ea typeface="黑体" pitchFamily="49" charset="-122"/>
              </a:rPr>
              <a:t>Jaccard</a:t>
            </a:r>
            <a:r>
              <a:rPr lang="zh-CN" altLang="en-US" dirty="0">
                <a:solidFill>
                  <a:srgbClr val="0070C0"/>
                </a:solidFill>
                <a:latin typeface="Times New Roman" pitchFamily="18" charset="0"/>
                <a:ea typeface="黑体" pitchFamily="49" charset="-122"/>
              </a:rPr>
              <a:t>距离</a:t>
            </a:r>
            <a:endParaRPr lang="de-DE" dirty="0">
              <a:solidFill>
                <a:srgbClr val="0070C0"/>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置换</a:t>
            </a:r>
            <a:r>
              <a:rPr lang="en-US" sz="2200" dirty="0">
                <a:solidFill>
                  <a:schemeClr val="tx1"/>
                </a:solidFill>
                <a:latin typeface="Times New Roman" pitchFamily="18" charset="0"/>
                <a:ea typeface="黑体" pitchFamily="49" charset="-122"/>
              </a:rPr>
              <a:t> </a:t>
            </a:r>
            <a:r>
              <a:rPr lang="en-US" sz="2200" i="1" dirty="0">
                <a:solidFill>
                  <a:schemeClr val="tx1"/>
                </a:solidFill>
                <a:latin typeface="Times New Roman" pitchFamily="18" charset="0"/>
                <a:ea typeface="黑体" pitchFamily="49" charset="-122"/>
              </a:rPr>
              <a:t>π </a:t>
            </a:r>
            <a:r>
              <a:rPr lang="zh-CN" altLang="en-US" sz="2200" dirty="0">
                <a:solidFill>
                  <a:schemeClr val="tx1"/>
                </a:solidFill>
                <a:latin typeface="Times New Roman" pitchFamily="18" charset="0"/>
                <a:ea typeface="黑体" pitchFamily="49" charset="-122"/>
              </a:rPr>
              <a:t>成功当且仅当</a:t>
            </a:r>
            <a:r>
              <a:rPr lang="en-US" sz="2200" dirty="0">
                <a:solidFill>
                  <a:schemeClr val="tx1"/>
                </a:solidFill>
                <a:latin typeface="Times New Roman" pitchFamily="18" charset="0"/>
                <a:ea typeface="黑体" pitchFamily="49" charset="-122"/>
              </a:rPr>
              <a:t> </a:t>
            </a:r>
            <a:r>
              <a:rPr lang="de-DE" sz="2200" dirty="0">
                <a:solidFill>
                  <a:schemeClr val="tx1"/>
                </a:solidFill>
                <a:latin typeface="Times New Roman" pitchFamily="18" charset="0"/>
                <a:ea typeface="黑体" pitchFamily="49" charset="-122"/>
              </a:rPr>
              <a:t>min</a:t>
            </a:r>
            <a:r>
              <a:rPr lang="de-DE" sz="2200" i="1" baseline="-25000" dirty="0">
                <a:solidFill>
                  <a:schemeClr val="tx1"/>
                </a:solidFill>
                <a:latin typeface="Times New Roman" pitchFamily="18" charset="0"/>
                <a:ea typeface="黑体" pitchFamily="49" charset="-122"/>
              </a:rPr>
              <a:t>s</a:t>
            </a:r>
            <a:r>
              <a:rPr lang="de-DE" sz="2200" baseline="-25000" dirty="0">
                <a:solidFill>
                  <a:schemeClr val="tx1"/>
                </a:solidFill>
                <a:latin typeface="Times New Roman" pitchFamily="18" charset="0"/>
                <a:ea typeface="黑体" pitchFamily="49" charset="-122"/>
              </a:rPr>
              <a:t>∈</a:t>
            </a:r>
            <a:r>
              <a:rPr lang="de-DE" sz="2200" i="1" baseline="-25000" dirty="0">
                <a:solidFill>
                  <a:schemeClr val="tx1"/>
                </a:solidFill>
                <a:latin typeface="Times New Roman" pitchFamily="18" charset="0"/>
                <a:ea typeface="黑体" pitchFamily="49" charset="-122"/>
              </a:rPr>
              <a:t>d</a:t>
            </a:r>
            <a:r>
              <a:rPr lang="de-DE" sz="2200" baseline="-25000" dirty="0">
                <a:solidFill>
                  <a:schemeClr val="tx1"/>
                </a:solidFill>
                <a:latin typeface="Times New Roman" pitchFamily="18" charset="0"/>
                <a:ea typeface="黑体" pitchFamily="49" charset="-122"/>
              </a:rPr>
              <a:t>1 </a:t>
            </a:r>
            <a:r>
              <a:rPr lang="el-GR" sz="2200" i="1" dirty="0">
                <a:solidFill>
                  <a:schemeClr val="tx1"/>
                </a:solidFill>
                <a:latin typeface="Times New Roman" pitchFamily="18" charset="0"/>
                <a:ea typeface="黑体" pitchFamily="49" charset="-122"/>
              </a:rPr>
              <a:t>π</a:t>
            </a:r>
            <a:r>
              <a:rPr lang="el-GR" sz="2200" dirty="0">
                <a:solidFill>
                  <a:schemeClr val="tx1"/>
                </a:solidFill>
                <a:latin typeface="Times New Roman" pitchFamily="18" charset="0"/>
                <a:ea typeface="黑体" pitchFamily="49" charset="-122"/>
              </a:rPr>
              <a:t>(</a:t>
            </a:r>
            <a:r>
              <a:rPr lang="de-DE" sz="2200" i="1" dirty="0">
                <a:solidFill>
                  <a:schemeClr val="tx1"/>
                </a:solidFill>
                <a:latin typeface="Times New Roman" pitchFamily="18" charset="0"/>
                <a:ea typeface="黑体" pitchFamily="49" charset="-122"/>
              </a:rPr>
              <a:t>s</a:t>
            </a:r>
            <a:r>
              <a:rPr lang="de-DE" sz="2200" dirty="0">
                <a:solidFill>
                  <a:schemeClr val="tx1"/>
                </a:solidFill>
                <a:latin typeface="Times New Roman" pitchFamily="18" charset="0"/>
                <a:ea typeface="黑体" pitchFamily="49" charset="-122"/>
              </a:rPr>
              <a:t>) = min</a:t>
            </a:r>
            <a:r>
              <a:rPr lang="de-DE" sz="2200" i="1" baseline="-25000" dirty="0">
                <a:solidFill>
                  <a:schemeClr val="tx1"/>
                </a:solidFill>
                <a:latin typeface="Times New Roman" pitchFamily="18" charset="0"/>
                <a:ea typeface="黑体" pitchFamily="49" charset="-122"/>
              </a:rPr>
              <a:t>s</a:t>
            </a:r>
            <a:r>
              <a:rPr lang="de-DE" sz="2200" baseline="-25000" dirty="0">
                <a:solidFill>
                  <a:schemeClr val="tx1"/>
                </a:solidFill>
                <a:latin typeface="Times New Roman" pitchFamily="18" charset="0"/>
                <a:ea typeface="黑体" pitchFamily="49" charset="-122"/>
              </a:rPr>
              <a:t>∈</a:t>
            </a:r>
            <a:r>
              <a:rPr lang="de-DE" sz="2200" i="1" baseline="-25000" dirty="0">
                <a:solidFill>
                  <a:schemeClr val="tx1"/>
                </a:solidFill>
                <a:latin typeface="Times New Roman" pitchFamily="18" charset="0"/>
                <a:ea typeface="黑体" pitchFamily="49" charset="-122"/>
              </a:rPr>
              <a:t>d</a:t>
            </a:r>
            <a:r>
              <a:rPr lang="de-DE" sz="2200" baseline="-25000" dirty="0">
                <a:solidFill>
                  <a:schemeClr val="tx1"/>
                </a:solidFill>
                <a:latin typeface="Times New Roman" pitchFamily="18" charset="0"/>
                <a:ea typeface="黑体" pitchFamily="49" charset="-122"/>
              </a:rPr>
              <a:t>2 </a:t>
            </a:r>
            <a:r>
              <a:rPr lang="el-GR" sz="2200" i="1" dirty="0">
                <a:solidFill>
                  <a:schemeClr val="tx1"/>
                </a:solidFill>
                <a:latin typeface="Times New Roman" pitchFamily="18" charset="0"/>
                <a:ea typeface="黑体" pitchFamily="49" charset="-122"/>
              </a:rPr>
              <a:t>π</a:t>
            </a:r>
            <a:r>
              <a:rPr lang="el-GR" sz="2200" dirty="0">
                <a:solidFill>
                  <a:schemeClr val="tx1"/>
                </a:solidFill>
                <a:latin typeface="Times New Roman" pitchFamily="18" charset="0"/>
                <a:ea typeface="黑体" pitchFamily="49" charset="-122"/>
              </a:rPr>
              <a:t>(</a:t>
            </a:r>
            <a:r>
              <a:rPr lang="de-DE" sz="2200" i="1" dirty="0">
                <a:solidFill>
                  <a:schemeClr val="tx1"/>
                </a:solidFill>
                <a:latin typeface="Times New Roman" pitchFamily="18" charset="0"/>
                <a:ea typeface="黑体" pitchFamily="49" charset="-122"/>
              </a:rPr>
              <a:t>s</a:t>
            </a:r>
            <a:r>
              <a:rPr lang="de-DE" sz="2200" dirty="0">
                <a:solidFill>
                  <a:schemeClr val="tx1"/>
                </a:solidFill>
                <a:latin typeface="Times New Roman" pitchFamily="18" charset="0"/>
                <a:ea typeface="黑体" pitchFamily="49" charset="-122"/>
              </a:rPr>
              <a:t>) </a:t>
            </a:r>
            <a:endParaRPr lang="en-US" sz="2200"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随机选取一个置换，当置换成功是输出</a:t>
            </a:r>
            <a:r>
              <a:rPr lang="en-US" altLang="zh-CN" dirty="0">
                <a:solidFill>
                  <a:schemeClr val="tx1"/>
                </a:solidFill>
                <a:latin typeface="Times New Roman" pitchFamily="18" charset="0"/>
                <a:ea typeface="黑体" pitchFamily="49" charset="-122"/>
              </a:rPr>
              <a:t>1</a:t>
            </a:r>
            <a:r>
              <a:rPr lang="zh-CN" altLang="en-US" dirty="0">
                <a:solidFill>
                  <a:schemeClr val="tx1"/>
                </a:solidFill>
                <a:latin typeface="Times New Roman" pitchFamily="18" charset="0"/>
                <a:ea typeface="黑体" pitchFamily="49" charset="-122"/>
              </a:rPr>
              <a:t>，否则输出</a:t>
            </a:r>
            <a:r>
              <a:rPr lang="en-US" altLang="zh-CN" dirty="0">
                <a:solidFill>
                  <a:schemeClr val="tx1"/>
                </a:solidFill>
                <a:latin typeface="Times New Roman" pitchFamily="18" charset="0"/>
                <a:ea typeface="黑体" pitchFamily="49" charset="-122"/>
              </a:rPr>
              <a:t>0</a:t>
            </a:r>
            <a:r>
              <a:rPr lang="zh-CN" altLang="en-US" dirty="0">
                <a:solidFill>
                  <a:schemeClr val="tx1"/>
                </a:solidFill>
                <a:latin typeface="Times New Roman" pitchFamily="18" charset="0"/>
                <a:ea typeface="黑体" pitchFamily="49" charset="-122"/>
              </a:rPr>
              <a:t>，该过程是一个贝努利试验过程</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成功概率的估计：在</a:t>
            </a:r>
            <a:r>
              <a:rPr lang="en-US" dirty="0">
                <a:solidFill>
                  <a:schemeClr val="tx1"/>
                </a:solidFill>
                <a:latin typeface="Times New Roman" pitchFamily="18" charset="0"/>
                <a:ea typeface="黑体" pitchFamily="49" charset="-122"/>
              </a:rPr>
              <a:t> </a:t>
            </a:r>
            <a:r>
              <a:rPr lang="pt-BR" i="1" dirty="0">
                <a:solidFill>
                  <a:schemeClr val="tx1"/>
                </a:solidFill>
                <a:latin typeface="Times New Roman" pitchFamily="18" charset="0"/>
                <a:ea typeface="黑体" pitchFamily="49" charset="-122"/>
              </a:rPr>
              <a:t>n</a:t>
            </a:r>
            <a:r>
              <a:rPr lang="pt-BR"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次贝努利试验中成功比率</a:t>
            </a:r>
            <a:r>
              <a:rPr lang="pt-BR" dirty="0">
                <a:solidFill>
                  <a:schemeClr val="tx1"/>
                </a:solidFill>
                <a:latin typeface="Times New Roman" pitchFamily="18" charset="0"/>
                <a:ea typeface="黑体" pitchFamily="49" charset="-122"/>
              </a:rPr>
              <a:t> (</a:t>
            </a:r>
            <a:r>
              <a:rPr lang="pt-BR" i="1" dirty="0">
                <a:solidFill>
                  <a:schemeClr val="tx1"/>
                </a:solidFill>
                <a:latin typeface="Times New Roman" pitchFamily="18" charset="0"/>
                <a:ea typeface="黑体" pitchFamily="49" charset="-122"/>
              </a:rPr>
              <a:t>n</a:t>
            </a:r>
            <a:r>
              <a:rPr lang="pt-BR" dirty="0">
                <a:solidFill>
                  <a:schemeClr val="tx1"/>
                </a:solidFill>
                <a:latin typeface="Times New Roman" pitchFamily="18" charset="0"/>
                <a:ea typeface="黑体" pitchFamily="49" charset="-122"/>
              </a:rPr>
              <a:t> = 200)</a:t>
            </a: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我们使用的梗概基于置换的随机选择</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因此，为了计算</a:t>
            </a:r>
            <a:r>
              <a:rPr lang="en-US" dirty="0" err="1">
                <a:solidFill>
                  <a:schemeClr val="tx1"/>
                </a:solidFill>
                <a:latin typeface="Times New Roman" pitchFamily="18" charset="0"/>
                <a:ea typeface="黑体" pitchFamily="49" charset="-122"/>
              </a:rPr>
              <a:t>Jaccard</a:t>
            </a:r>
            <a:r>
              <a:rPr lang="zh-CN" altLang="en-US" dirty="0">
                <a:solidFill>
                  <a:schemeClr val="tx1"/>
                </a:solidFill>
                <a:latin typeface="Times New Roman" pitchFamily="18" charset="0"/>
                <a:ea typeface="黑体" pitchFamily="49" charset="-122"/>
              </a:rPr>
              <a:t>距离，统计</a:t>
            </a:r>
            <a:r>
              <a:rPr lang="en-US" altLang="zh-CN" dirty="0">
                <a:solidFill>
                  <a:schemeClr val="tx1"/>
                </a:solidFill>
                <a:latin typeface="Times New Roman" pitchFamily="18" charset="0"/>
                <a:ea typeface="黑体" pitchFamily="49" charset="-122"/>
              </a:rPr>
              <a:t>&lt; </a:t>
            </a:r>
            <a:r>
              <a:rPr lang="en-US" altLang="zh-CN" i="1" dirty="0">
                <a:solidFill>
                  <a:schemeClr val="tx1"/>
                </a:solidFill>
                <a:latin typeface="Times New Roman" pitchFamily="18" charset="0"/>
                <a:ea typeface="黑体" pitchFamily="49" charset="-122"/>
              </a:rPr>
              <a:t>d</a:t>
            </a:r>
            <a:r>
              <a:rPr lang="en-US" altLang="zh-CN" baseline="-25000" dirty="0">
                <a:solidFill>
                  <a:schemeClr val="tx1"/>
                </a:solidFill>
                <a:latin typeface="Times New Roman" pitchFamily="18" charset="0"/>
                <a:ea typeface="黑体" pitchFamily="49" charset="-122"/>
              </a:rPr>
              <a:t>1</a:t>
            </a:r>
            <a:r>
              <a:rPr lang="en-US" altLang="zh-CN" dirty="0">
                <a:solidFill>
                  <a:schemeClr val="tx1"/>
                </a:solidFill>
                <a:latin typeface="Times New Roman" pitchFamily="18" charset="0"/>
                <a:ea typeface="黑体" pitchFamily="49" charset="-122"/>
              </a:rPr>
              <a:t>, </a:t>
            </a:r>
            <a:r>
              <a:rPr lang="en-US" altLang="zh-CN" i="1" dirty="0">
                <a:solidFill>
                  <a:schemeClr val="tx1"/>
                </a:solidFill>
                <a:latin typeface="Times New Roman" pitchFamily="18" charset="0"/>
                <a:ea typeface="黑体" pitchFamily="49" charset="-122"/>
              </a:rPr>
              <a:t>d</a:t>
            </a:r>
            <a:r>
              <a:rPr lang="en-US" altLang="zh-CN" baseline="-25000" dirty="0">
                <a:solidFill>
                  <a:schemeClr val="tx1"/>
                </a:solidFill>
                <a:latin typeface="Times New Roman" pitchFamily="18" charset="0"/>
                <a:ea typeface="黑体" pitchFamily="49" charset="-122"/>
              </a:rPr>
              <a:t>2</a:t>
            </a:r>
            <a:r>
              <a:rPr lang="en-US" altLang="zh-CN" dirty="0">
                <a:solidFill>
                  <a:schemeClr val="tx1"/>
                </a:solidFill>
                <a:latin typeface="Times New Roman" pitchFamily="18" charset="0"/>
                <a:ea typeface="黑体" pitchFamily="49" charset="-122"/>
              </a:rPr>
              <a:t> &gt; </a:t>
            </a:r>
            <a:r>
              <a:rPr lang="zh-CN" altLang="en-US" dirty="0">
                <a:solidFill>
                  <a:schemeClr val="tx1"/>
                </a:solidFill>
                <a:latin typeface="Times New Roman" pitchFamily="18" charset="0"/>
                <a:ea typeface="黑体" pitchFamily="49" charset="-122"/>
              </a:rPr>
              <a:t>上的成功置换个数</a:t>
            </a:r>
            <a:r>
              <a:rPr lang="en-US" altLang="zh-CN" dirty="0">
                <a:solidFill>
                  <a:schemeClr val="tx1"/>
                </a:solidFill>
                <a:latin typeface="Times New Roman" pitchFamily="18" charset="0"/>
                <a:ea typeface="黑体" pitchFamily="49" charset="-122"/>
              </a:rPr>
              <a:t>k</a:t>
            </a:r>
            <a:r>
              <a:rPr lang="zh-CN" altLang="en-US" dirty="0">
                <a:solidFill>
                  <a:schemeClr val="tx1"/>
                </a:solidFill>
                <a:latin typeface="Times New Roman" pitchFamily="18" charset="0"/>
                <a:ea typeface="黑体" pitchFamily="49" charset="-122"/>
              </a:rPr>
              <a:t>，然后除以</a:t>
            </a:r>
            <a:r>
              <a:rPr lang="en-US" i="1" dirty="0">
                <a:solidFill>
                  <a:schemeClr val="tx1"/>
                </a:solidFill>
                <a:latin typeface="Times New Roman" pitchFamily="18" charset="0"/>
                <a:ea typeface="黑体" pitchFamily="49" charset="-122"/>
              </a:rPr>
              <a:t>n</a:t>
            </a:r>
            <a:r>
              <a:rPr lang="en-US" dirty="0">
                <a:solidFill>
                  <a:schemeClr val="tx1"/>
                </a:solidFill>
                <a:latin typeface="Times New Roman" pitchFamily="18" charset="0"/>
                <a:ea typeface="黑体" pitchFamily="49" charset="-122"/>
              </a:rPr>
              <a:t> = 200.</a:t>
            </a:r>
          </a:p>
          <a:p>
            <a:pPr lvl="1">
              <a:spcBef>
                <a:spcPts val="700"/>
              </a:spcBef>
              <a:buClr>
                <a:srgbClr val="336699"/>
              </a:buClr>
              <a:buFont typeface="Wingdings" pitchFamily="2" charset="2"/>
              <a:buChar char="§"/>
            </a:pPr>
            <a:r>
              <a:rPr lang="pt-BR" i="1" dirty="0">
                <a:solidFill>
                  <a:schemeClr val="tx1"/>
                </a:solidFill>
                <a:latin typeface="Times New Roman" pitchFamily="18" charset="0"/>
                <a:ea typeface="黑体" pitchFamily="49" charset="-122"/>
              </a:rPr>
              <a:t>k</a:t>
            </a:r>
            <a:r>
              <a:rPr lang="pt-BR" dirty="0">
                <a:solidFill>
                  <a:schemeClr val="tx1"/>
                </a:solidFill>
                <a:latin typeface="Times New Roman" pitchFamily="18" charset="0"/>
                <a:ea typeface="黑体" pitchFamily="49" charset="-122"/>
              </a:rPr>
              <a:t>/</a:t>
            </a:r>
            <a:r>
              <a:rPr lang="pt-BR" i="1" dirty="0">
                <a:solidFill>
                  <a:schemeClr val="tx1"/>
                </a:solidFill>
                <a:latin typeface="Times New Roman" pitchFamily="18" charset="0"/>
                <a:ea typeface="黑体" pitchFamily="49" charset="-122"/>
              </a:rPr>
              <a:t>n</a:t>
            </a:r>
            <a:r>
              <a:rPr lang="pt-BR" dirty="0">
                <a:solidFill>
                  <a:schemeClr val="tx1"/>
                </a:solidFill>
                <a:latin typeface="Times New Roman" pitchFamily="18" charset="0"/>
                <a:ea typeface="黑体" pitchFamily="49" charset="-122"/>
              </a:rPr>
              <a:t> = </a:t>
            </a:r>
            <a:r>
              <a:rPr lang="pt-BR" i="1" dirty="0">
                <a:solidFill>
                  <a:schemeClr val="tx1"/>
                </a:solidFill>
                <a:latin typeface="Times New Roman" pitchFamily="18" charset="0"/>
                <a:ea typeface="黑体" pitchFamily="49" charset="-122"/>
              </a:rPr>
              <a:t>k</a:t>
            </a:r>
            <a:r>
              <a:rPr lang="pt-BR" dirty="0">
                <a:solidFill>
                  <a:schemeClr val="tx1"/>
                </a:solidFill>
                <a:latin typeface="Times New Roman" pitchFamily="18" charset="0"/>
                <a:ea typeface="黑体" pitchFamily="49" charset="-122"/>
              </a:rPr>
              <a:t>/200 </a:t>
            </a:r>
            <a:r>
              <a:rPr lang="zh-CN" altLang="en-US" dirty="0">
                <a:solidFill>
                  <a:schemeClr val="tx1"/>
                </a:solidFill>
                <a:latin typeface="Times New Roman" pitchFamily="18" charset="0"/>
                <a:ea typeface="黑体" pitchFamily="49" charset="-122"/>
              </a:rPr>
              <a:t>就是</a:t>
            </a:r>
            <a:r>
              <a:rPr lang="pt-BR" dirty="0">
                <a:solidFill>
                  <a:schemeClr val="tx1"/>
                </a:solidFill>
                <a:latin typeface="Times New Roman" pitchFamily="18" charset="0"/>
                <a:ea typeface="黑体" pitchFamily="49" charset="-122"/>
              </a:rPr>
              <a:t> </a:t>
            </a:r>
            <a:r>
              <a:rPr lang="pt-BR" i="1" dirty="0">
                <a:solidFill>
                  <a:schemeClr val="tx1"/>
                </a:solidFill>
                <a:latin typeface="Times New Roman" pitchFamily="18" charset="0"/>
                <a:ea typeface="黑体" pitchFamily="49" charset="-122"/>
              </a:rPr>
              <a:t>J</a:t>
            </a:r>
            <a:r>
              <a:rPr lang="pt-BR" dirty="0">
                <a:solidFill>
                  <a:schemeClr val="tx1"/>
                </a:solidFill>
                <a:latin typeface="Times New Roman" pitchFamily="18" charset="0"/>
                <a:ea typeface="黑体" pitchFamily="49" charset="-122"/>
              </a:rPr>
              <a:t>(</a:t>
            </a:r>
            <a:r>
              <a:rPr lang="pt-BR" i="1" dirty="0">
                <a:solidFill>
                  <a:schemeClr val="tx1"/>
                </a:solidFill>
                <a:latin typeface="Times New Roman" pitchFamily="18" charset="0"/>
                <a:ea typeface="黑体" pitchFamily="49" charset="-122"/>
              </a:rPr>
              <a:t>d</a:t>
            </a:r>
            <a:r>
              <a:rPr lang="pt-BR" baseline="-25000" dirty="0">
                <a:solidFill>
                  <a:schemeClr val="tx1"/>
                </a:solidFill>
                <a:latin typeface="Times New Roman" pitchFamily="18" charset="0"/>
                <a:ea typeface="黑体" pitchFamily="49" charset="-122"/>
              </a:rPr>
              <a:t>1</a:t>
            </a:r>
            <a:r>
              <a:rPr lang="pt-BR" dirty="0">
                <a:solidFill>
                  <a:schemeClr val="tx1"/>
                </a:solidFill>
                <a:latin typeface="Times New Roman" pitchFamily="18" charset="0"/>
                <a:ea typeface="黑体" pitchFamily="49" charset="-122"/>
              </a:rPr>
              <a:t>, </a:t>
            </a:r>
            <a:r>
              <a:rPr lang="pt-BR" i="1" dirty="0">
                <a:solidFill>
                  <a:schemeClr val="tx1"/>
                </a:solidFill>
                <a:latin typeface="Times New Roman" pitchFamily="18" charset="0"/>
                <a:ea typeface="黑体" pitchFamily="49" charset="-122"/>
              </a:rPr>
              <a:t>d</a:t>
            </a:r>
            <a:r>
              <a:rPr lang="pt-BR" baseline="-25000" dirty="0">
                <a:solidFill>
                  <a:schemeClr val="tx1"/>
                </a:solidFill>
                <a:latin typeface="Times New Roman" pitchFamily="18" charset="0"/>
                <a:ea typeface="黑体" pitchFamily="49" charset="-122"/>
              </a:rPr>
              <a:t>2</a:t>
            </a:r>
            <a:r>
              <a:rPr lang="pt-BR"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的估计值</a:t>
            </a:r>
            <a:endParaRPr lang="pt-BR"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61</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62</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50" y="0"/>
            <a:ext cx="8929750" cy="1403350"/>
          </a:xfrm>
          <a:prstGeom prst="rect">
            <a:avLst/>
          </a:prstGeom>
          <a:noFill/>
          <a:ln w="9525">
            <a:noFill/>
            <a:round/>
            <a:headEnd/>
            <a:tailEnd/>
          </a:ln>
        </p:spPr>
        <p:txBody>
          <a:bodyPr anchor="b"/>
          <a:lstStyle/>
          <a:p>
            <a:r>
              <a:rPr lang="de-DE" sz="3600" dirty="0">
                <a:solidFill>
                  <a:schemeClr val="tx1"/>
                </a:solidFill>
                <a:latin typeface="Times New Roman" pitchFamily="18" charset="0"/>
                <a:ea typeface="黑体" pitchFamily="49" charset="-122"/>
              </a:rPr>
              <a:t> </a:t>
            </a:r>
            <a:r>
              <a:rPr lang="zh-CN" altLang="en-US" sz="3600" dirty="0">
                <a:solidFill>
                  <a:schemeClr val="tx1"/>
                </a:solidFill>
                <a:latin typeface="Times New Roman" pitchFamily="18" charset="0"/>
                <a:ea typeface="黑体" pitchFamily="49" charset="-122"/>
              </a:rPr>
              <a:t>实现</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928802"/>
            <a:ext cx="8286808" cy="3357586"/>
          </a:xfrm>
          <a:prstGeom prst="rect">
            <a:avLst/>
          </a:prstGeom>
          <a:noFill/>
          <a:ln w="9525">
            <a:noFill/>
            <a:round/>
            <a:headEnd/>
            <a:tailEnd/>
          </a:ln>
        </p:spPr>
        <p:txBody>
          <a:bodyPr/>
          <a:lstStyle/>
          <a:p>
            <a:pPr lvl="2">
              <a:spcBef>
                <a:spcPts val="700"/>
              </a:spcBef>
              <a:buClr>
                <a:srgbClr val="336699"/>
              </a:buClr>
            </a:pP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使用哈希函数来实现高效的置换</a:t>
            </a:r>
            <a:r>
              <a:rPr lang="en-US" dirty="0">
                <a:solidFill>
                  <a:schemeClr val="tx1"/>
                </a:solidFill>
                <a:latin typeface="Times New Roman" pitchFamily="18" charset="0"/>
                <a:ea typeface="黑体" pitchFamily="49" charset="-122"/>
              </a:rPr>
              <a:t>:</a:t>
            </a:r>
          </a:p>
          <a:p>
            <a:pPr lvl="1">
              <a:spcBef>
                <a:spcPts val="700"/>
              </a:spcBef>
              <a:buClr>
                <a:srgbClr val="336699"/>
              </a:buClr>
            </a:pPr>
            <a:r>
              <a:rPr lang="de-DE" i="1" dirty="0">
                <a:solidFill>
                  <a:schemeClr val="tx1"/>
                </a:solidFill>
                <a:latin typeface="Times New Roman" pitchFamily="18" charset="0"/>
                <a:ea typeface="黑体" pitchFamily="49" charset="-122"/>
              </a:rPr>
              <a:t>	h</a:t>
            </a:r>
            <a:r>
              <a:rPr lang="de-DE" i="1" baseline="-25000" dirty="0">
                <a:solidFill>
                  <a:schemeClr val="tx1"/>
                </a:solidFill>
                <a:latin typeface="Times New Roman" pitchFamily="18" charset="0"/>
                <a:ea typeface="黑体" pitchFamily="49" charset="-122"/>
              </a:rPr>
              <a:t>i</a:t>
            </a:r>
            <a:r>
              <a:rPr lang="de-DE" dirty="0">
                <a:solidFill>
                  <a:schemeClr val="tx1"/>
                </a:solidFill>
                <a:latin typeface="Times New Roman" pitchFamily="18" charset="0"/>
                <a:ea typeface="黑体" pitchFamily="49" charset="-122"/>
              </a:rPr>
              <a:t> : {1..2</a:t>
            </a:r>
            <a:r>
              <a:rPr lang="de-DE" i="1" baseline="30000" dirty="0">
                <a:solidFill>
                  <a:schemeClr val="tx1"/>
                </a:solidFill>
                <a:latin typeface="Times New Roman" pitchFamily="18" charset="0"/>
                <a:ea typeface="黑体" pitchFamily="49" charset="-122"/>
              </a:rPr>
              <a:t>m</a:t>
            </a:r>
            <a:r>
              <a:rPr lang="de-DE" dirty="0">
                <a:solidFill>
                  <a:schemeClr val="tx1"/>
                </a:solidFill>
                <a:latin typeface="Times New Roman" pitchFamily="18" charset="0"/>
                <a:ea typeface="黑体" pitchFamily="49" charset="-122"/>
              </a:rPr>
              <a:t>} → {1..2</a:t>
            </a:r>
            <a:r>
              <a:rPr lang="de-DE" i="1" baseline="30000" dirty="0">
                <a:solidFill>
                  <a:schemeClr val="tx1"/>
                </a:solidFill>
                <a:latin typeface="Times New Roman" pitchFamily="18" charset="0"/>
                <a:ea typeface="黑体" pitchFamily="49" charset="-122"/>
              </a:rPr>
              <a:t>m</a:t>
            </a:r>
            <a:r>
              <a:rPr lang="de-DE" dirty="0">
                <a:solidFill>
                  <a:schemeClr val="tx1"/>
                </a:solidFill>
                <a:latin typeface="Times New Roman" pitchFamily="18" charset="0"/>
                <a:ea typeface="黑体" pitchFamily="49" charset="-122"/>
              </a:rPr>
              <a:t>}</a:t>
            </a: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以任意顺序扫描两个集合并集中的所有</a:t>
            </a:r>
            <a:r>
              <a:rPr lang="en-US" dirty="0">
                <a:solidFill>
                  <a:schemeClr val="tx1"/>
                </a:solidFill>
                <a:latin typeface="Times New Roman" pitchFamily="18" charset="0"/>
                <a:ea typeface="黑体" pitchFamily="49" charset="-122"/>
              </a:rPr>
              <a:t>shingle </a:t>
            </a:r>
            <a:r>
              <a:rPr lang="en-US" i="1" dirty="0" err="1">
                <a:solidFill>
                  <a:schemeClr val="tx1"/>
                </a:solidFill>
                <a:latin typeface="Times New Roman" pitchFamily="18" charset="0"/>
                <a:ea typeface="黑体" pitchFamily="49" charset="-122"/>
              </a:rPr>
              <a:t>s</a:t>
            </a:r>
            <a:r>
              <a:rPr lang="en-US" i="1" baseline="-25000" dirty="0" err="1">
                <a:solidFill>
                  <a:schemeClr val="tx1"/>
                </a:solidFill>
                <a:latin typeface="Times New Roman" pitchFamily="18" charset="0"/>
                <a:ea typeface="黑体" pitchFamily="49" charset="-122"/>
              </a:rPr>
              <a:t>k</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对每个哈希函数</a:t>
            </a:r>
            <a:r>
              <a:rPr lang="en-US" dirty="0">
                <a:solidFill>
                  <a:schemeClr val="tx1"/>
                </a:solidFill>
                <a:latin typeface="Times New Roman" pitchFamily="18" charset="0"/>
                <a:ea typeface="黑体" pitchFamily="49" charset="-122"/>
              </a:rPr>
              <a:t> </a:t>
            </a:r>
            <a:r>
              <a:rPr lang="en-US" i="1" dirty="0">
                <a:solidFill>
                  <a:schemeClr val="tx1"/>
                </a:solidFill>
                <a:latin typeface="Times New Roman" pitchFamily="18" charset="0"/>
                <a:ea typeface="黑体" pitchFamily="49" charset="-122"/>
              </a:rPr>
              <a:t>h</a:t>
            </a:r>
            <a:r>
              <a:rPr lang="en-US" i="1" baseline="-25000" dirty="0">
                <a:solidFill>
                  <a:schemeClr val="tx1"/>
                </a:solidFill>
                <a:latin typeface="Times New Roman" pitchFamily="18" charset="0"/>
                <a:ea typeface="黑体" pitchFamily="49" charset="-122"/>
              </a:rPr>
              <a:t>i</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及文档</a:t>
            </a:r>
            <a:r>
              <a:rPr lang="en-US" i="1" dirty="0">
                <a:solidFill>
                  <a:schemeClr val="tx1"/>
                </a:solidFill>
                <a:latin typeface="Times New Roman" pitchFamily="18" charset="0"/>
                <a:ea typeface="黑体" pitchFamily="49" charset="-122"/>
              </a:rPr>
              <a:t>d</a:t>
            </a:r>
            <a:r>
              <a:rPr lang="en-US" baseline="-25000" dirty="0">
                <a:solidFill>
                  <a:schemeClr val="tx1"/>
                </a:solidFill>
                <a:latin typeface="Times New Roman" pitchFamily="18" charset="0"/>
                <a:ea typeface="黑体" pitchFamily="49" charset="-122"/>
              </a:rPr>
              <a:t>1</a:t>
            </a:r>
            <a:r>
              <a:rPr lang="en-US" dirty="0">
                <a:solidFill>
                  <a:schemeClr val="tx1"/>
                </a:solidFill>
                <a:latin typeface="Times New Roman" pitchFamily="18" charset="0"/>
                <a:ea typeface="黑体" pitchFamily="49" charset="-122"/>
              </a:rPr>
              <a:t>, </a:t>
            </a:r>
            <a:r>
              <a:rPr lang="en-US" i="1" dirty="0">
                <a:solidFill>
                  <a:schemeClr val="tx1"/>
                </a:solidFill>
                <a:latin typeface="Times New Roman" pitchFamily="18" charset="0"/>
                <a:ea typeface="黑体" pitchFamily="49" charset="-122"/>
              </a:rPr>
              <a:t>d</a:t>
            </a:r>
            <a:r>
              <a:rPr lang="en-US" baseline="-25000" dirty="0">
                <a:solidFill>
                  <a:schemeClr val="tx1"/>
                </a:solidFill>
                <a:latin typeface="Times New Roman" pitchFamily="18" charset="0"/>
                <a:ea typeface="黑体" pitchFamily="49" charset="-122"/>
              </a:rPr>
              <a:t>2</a:t>
            </a:r>
            <a:r>
              <a:rPr lang="en-US" dirty="0">
                <a:solidFill>
                  <a:schemeClr val="tx1"/>
                </a:solidFill>
                <a:latin typeface="Times New Roman" pitchFamily="18" charset="0"/>
                <a:ea typeface="黑体" pitchFamily="49" charset="-122"/>
              </a:rPr>
              <a:t>, . . .: </a:t>
            </a:r>
            <a:r>
              <a:rPr lang="zh-CN" altLang="en-US" dirty="0">
                <a:solidFill>
                  <a:schemeClr val="tx1"/>
                </a:solidFill>
                <a:latin typeface="Times New Roman" pitchFamily="18" charset="0"/>
                <a:ea typeface="黑体" pitchFamily="49" charset="-122"/>
              </a:rPr>
              <a:t>在某个固定存储位置（即下一页例子中的</a:t>
            </a:r>
            <a:r>
              <a:rPr lang="en-US" altLang="zh-CN" dirty="0">
                <a:solidFill>
                  <a:schemeClr val="tx1"/>
                </a:solidFill>
                <a:latin typeface="Times New Roman" pitchFamily="18" charset="0"/>
                <a:ea typeface="黑体" pitchFamily="49" charset="-122"/>
              </a:rPr>
              <a:t>slot</a:t>
            </a:r>
            <a:r>
              <a:rPr lang="zh-CN" altLang="en-US" dirty="0">
                <a:solidFill>
                  <a:schemeClr val="tx1"/>
                </a:solidFill>
                <a:latin typeface="Times New Roman" pitchFamily="18" charset="0"/>
                <a:ea typeface="黑体" pitchFamily="49" charset="-122"/>
              </a:rPr>
              <a:t>）中保留当前的最小值</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如果</a:t>
            </a:r>
            <a:r>
              <a:rPr lang="de-DE" i="1" dirty="0">
                <a:solidFill>
                  <a:schemeClr val="tx1"/>
                </a:solidFill>
                <a:latin typeface="Times New Roman" pitchFamily="18" charset="0"/>
                <a:ea typeface="黑体" pitchFamily="49" charset="-122"/>
              </a:rPr>
              <a:t>h</a:t>
            </a:r>
            <a:r>
              <a:rPr lang="de-DE" i="1" baseline="-25000" dirty="0">
                <a:solidFill>
                  <a:schemeClr val="tx1"/>
                </a:solidFill>
                <a:latin typeface="Times New Roman" pitchFamily="18" charset="0"/>
                <a:ea typeface="黑体" pitchFamily="49" charset="-122"/>
              </a:rPr>
              <a:t>i</a:t>
            </a:r>
            <a:r>
              <a:rPr lang="en-US" dirty="0">
                <a:solidFill>
                  <a:schemeClr val="tx1"/>
                </a:solidFill>
                <a:latin typeface="Times New Roman" pitchFamily="18" charset="0"/>
                <a:ea typeface="黑体" pitchFamily="49" charset="-122"/>
              </a:rPr>
              <a:t> (</a:t>
            </a:r>
            <a:r>
              <a:rPr lang="en-US" i="1" dirty="0" err="1">
                <a:solidFill>
                  <a:schemeClr val="tx1"/>
                </a:solidFill>
                <a:latin typeface="Times New Roman" pitchFamily="18" charset="0"/>
                <a:ea typeface="黑体" pitchFamily="49" charset="-122"/>
              </a:rPr>
              <a:t>s</a:t>
            </a:r>
            <a:r>
              <a:rPr lang="en-US" i="1" baseline="-25000" dirty="0" err="1">
                <a:solidFill>
                  <a:schemeClr val="tx1"/>
                </a:solidFill>
                <a:latin typeface="Times New Roman" pitchFamily="18" charset="0"/>
                <a:ea typeface="黑体" pitchFamily="49" charset="-122"/>
              </a:rPr>
              <a:t>k</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小于当前的最小值，那么对固定存储位置上的值进行更新</a:t>
            </a: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62</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63</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de-DE" sz="3600" dirty="0">
                <a:solidFill>
                  <a:schemeClr val="tx1"/>
                </a:solidFill>
                <a:latin typeface="Times New Roman" pitchFamily="18" charset="0"/>
                <a:ea typeface="黑体" pitchFamily="49" charset="-122"/>
              </a:rPr>
              <a:t> </a:t>
            </a:r>
            <a:r>
              <a:rPr lang="zh-CN" altLang="en-US" sz="3600" dirty="0">
                <a:solidFill>
                  <a:schemeClr val="tx1"/>
                </a:solidFill>
                <a:latin typeface="Times New Roman" pitchFamily="18" charset="0"/>
                <a:ea typeface="黑体" pitchFamily="49" charset="-122"/>
              </a:rPr>
              <a:t>例子</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5357818" y="5643578"/>
            <a:ext cx="1928826" cy="714380"/>
          </a:xfrm>
          <a:prstGeom prst="rect">
            <a:avLst/>
          </a:prstGeom>
          <a:noFill/>
          <a:ln w="9525">
            <a:noFill/>
            <a:round/>
            <a:headEnd/>
            <a:tailEnd/>
          </a:ln>
        </p:spPr>
        <p:txBody>
          <a:bodyPr/>
          <a:lstStyle/>
          <a:p>
            <a:pPr lvl="1">
              <a:spcBef>
                <a:spcPts val="700"/>
              </a:spcBef>
            </a:pPr>
            <a:endParaRPr lang="de-DE" dirty="0">
              <a:solidFill>
                <a:schemeClr val="tx1"/>
              </a:solidFill>
              <a:latin typeface="Times New Roman" pitchFamily="18" charset="0"/>
              <a:ea typeface="黑体" pitchFamily="49" charset="-122"/>
            </a:endParaRPr>
          </a:p>
          <a:p>
            <a:r>
              <a:rPr lang="zh-CN" altLang="en-US" dirty="0">
                <a:solidFill>
                  <a:schemeClr val="tx1"/>
                </a:solidFill>
                <a:latin typeface="Times New Roman" pitchFamily="18" charset="0"/>
                <a:ea typeface="黑体" pitchFamily="49" charset="-122"/>
              </a:rPr>
              <a:t>最终的梗概</a:t>
            </a:r>
            <a:endParaRPr lang="de-DE"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63</a:t>
            </a:fld>
            <a:endParaRPr lang="en-US" dirty="0"/>
          </a:p>
        </p:txBody>
      </p:sp>
      <p:pic>
        <p:nvPicPr>
          <p:cNvPr id="7" name="Picture 6" descr="1946.png"/>
          <p:cNvPicPr>
            <a:picLocks noChangeAspect="1"/>
          </p:cNvPicPr>
          <p:nvPr/>
        </p:nvPicPr>
        <p:blipFill>
          <a:blip r:embed="rId3" cstate="print"/>
          <a:stretch>
            <a:fillRect/>
          </a:stretch>
        </p:blipFill>
        <p:spPr>
          <a:xfrm>
            <a:off x="571471" y="1500174"/>
            <a:ext cx="3231831" cy="4929222"/>
          </a:xfrm>
          <a:prstGeom prst="rect">
            <a:avLst/>
          </a:prstGeom>
        </p:spPr>
      </p:pic>
      <p:pic>
        <p:nvPicPr>
          <p:cNvPr id="8" name="Picture 7" descr="19462.png"/>
          <p:cNvPicPr>
            <a:picLocks noChangeAspect="1"/>
          </p:cNvPicPr>
          <p:nvPr/>
        </p:nvPicPr>
        <p:blipFill>
          <a:blip r:embed="rId4" cstate="print"/>
          <a:stretch>
            <a:fillRect/>
          </a:stretch>
        </p:blipFill>
        <p:spPr>
          <a:xfrm>
            <a:off x="4786313" y="1571612"/>
            <a:ext cx="3223785" cy="4214842"/>
          </a:xfrm>
          <a:prstGeom prst="rect">
            <a:avLst/>
          </a:prstGeom>
        </p:spPr>
      </p:pic>
      <p:sp>
        <p:nvSpPr>
          <p:cNvPr id="2" name="TextBox 1"/>
          <p:cNvSpPr txBox="1"/>
          <p:nvPr/>
        </p:nvSpPr>
        <p:spPr>
          <a:xfrm>
            <a:off x="2483768" y="548680"/>
            <a:ext cx="5910592" cy="523220"/>
          </a:xfrm>
          <a:prstGeom prst="rect">
            <a:avLst/>
          </a:prstGeom>
          <a:noFill/>
        </p:spPr>
        <p:txBody>
          <a:bodyPr wrap="none" rtlCol="0">
            <a:spAutoFit/>
          </a:bodyPr>
          <a:lstStyle/>
          <a:p>
            <a:r>
              <a:rPr lang="zh-CN" altLang="en-US" sz="1400" dirty="0">
                <a:solidFill>
                  <a:schemeClr val="tx1"/>
                </a:solidFill>
                <a:latin typeface="+mn-ea"/>
                <a:ea typeface="+mn-ea"/>
              </a:rPr>
              <a:t>定义两个哈希函数</a:t>
            </a:r>
            <a:r>
              <a:rPr lang="en-US" altLang="zh-CN" sz="1400" dirty="0">
                <a:solidFill>
                  <a:schemeClr val="tx1"/>
                </a:solidFill>
                <a:latin typeface="+mn-ea"/>
                <a:ea typeface="+mn-ea"/>
              </a:rPr>
              <a:t>h(x), g(x)</a:t>
            </a:r>
            <a:r>
              <a:rPr lang="zh-CN" altLang="en-US" sz="1400" dirty="0">
                <a:solidFill>
                  <a:schemeClr val="tx1"/>
                </a:solidFill>
                <a:latin typeface="+mn-ea"/>
                <a:ea typeface="+mn-ea"/>
              </a:rPr>
              <a:t>。表格中自上而下表示每一步对</a:t>
            </a:r>
            <a:r>
              <a:rPr lang="en-US" altLang="zh-CN" sz="1400" dirty="0" err="1">
                <a:solidFill>
                  <a:schemeClr val="tx1"/>
                </a:solidFill>
                <a:latin typeface="+mn-ea"/>
                <a:ea typeface="+mn-ea"/>
              </a:rPr>
              <a:t>s</a:t>
            </a:r>
            <a:r>
              <a:rPr lang="en-US" altLang="zh-CN" sz="1100" dirty="0" err="1">
                <a:solidFill>
                  <a:schemeClr val="tx1"/>
                </a:solidFill>
                <a:latin typeface="+mn-ea"/>
                <a:ea typeface="+mn-ea"/>
              </a:rPr>
              <a:t>i</a:t>
            </a:r>
            <a:r>
              <a:rPr lang="zh-CN" altLang="en-US" sz="1400" dirty="0">
                <a:solidFill>
                  <a:schemeClr val="tx1"/>
                </a:solidFill>
                <a:latin typeface="+mn-ea"/>
                <a:ea typeface="+mn-ea"/>
              </a:rPr>
              <a:t>的计算，</a:t>
            </a:r>
            <a:endParaRPr lang="en-US" altLang="zh-CN" sz="1400" dirty="0">
              <a:solidFill>
                <a:schemeClr val="tx1"/>
              </a:solidFill>
              <a:latin typeface="+mn-ea"/>
              <a:ea typeface="+mn-ea"/>
            </a:endParaRPr>
          </a:p>
          <a:p>
            <a:r>
              <a:rPr lang="en-US" altLang="zh-CN" sz="1400" dirty="0">
                <a:solidFill>
                  <a:schemeClr val="tx1"/>
                </a:solidFill>
                <a:latin typeface="+mn-ea"/>
                <a:ea typeface="+mn-ea"/>
              </a:rPr>
              <a:t>slot</a:t>
            </a:r>
            <a:r>
              <a:rPr lang="zh-CN" altLang="en-US" sz="1400" dirty="0">
                <a:solidFill>
                  <a:schemeClr val="tx1"/>
                </a:solidFill>
                <a:latin typeface="+mn-ea"/>
                <a:ea typeface="+mn-ea"/>
              </a:rPr>
              <a:t>表示当前最小值</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50" y="0"/>
            <a:ext cx="8929750" cy="1403350"/>
          </a:xfrm>
          <a:prstGeom prst="rect">
            <a:avLst/>
          </a:prstGeom>
          <a:noFill/>
          <a:ln w="9525">
            <a:noFill/>
            <a:round/>
            <a:headEnd/>
            <a:tailEnd/>
          </a:ln>
        </p:spPr>
        <p:txBody>
          <a:bodyPr anchor="b"/>
          <a:lstStyle/>
          <a:p>
            <a:r>
              <a:rPr lang="de-DE" sz="3600" dirty="0">
                <a:solidFill>
                  <a:schemeClr val="tx1"/>
                </a:solidFill>
                <a:latin typeface="Times New Roman" pitchFamily="18" charset="0"/>
                <a:ea typeface="黑体" pitchFamily="49" charset="-122"/>
              </a:rPr>
              <a:t> </a:t>
            </a:r>
            <a:r>
              <a:rPr lang="zh-CN" altLang="en-US" sz="3600" dirty="0">
                <a:solidFill>
                  <a:schemeClr val="tx1"/>
                </a:solidFill>
                <a:latin typeface="Times New Roman" pitchFamily="18" charset="0"/>
                <a:ea typeface="黑体" pitchFamily="49" charset="-122"/>
              </a:rPr>
              <a:t>课堂练习</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286116" y="2857496"/>
            <a:ext cx="2928958" cy="2428892"/>
          </a:xfrm>
          <a:prstGeom prst="rect">
            <a:avLst/>
          </a:prstGeom>
          <a:noFill/>
          <a:ln w="9525">
            <a:noFill/>
            <a:round/>
            <a:headEnd/>
            <a:tailEnd/>
          </a:ln>
        </p:spPr>
        <p:txBody>
          <a:bodyPr/>
          <a:lstStyle/>
          <a:p>
            <a:r>
              <a:rPr lang="de-DE" dirty="0">
                <a:solidFill>
                  <a:schemeClr val="tx1"/>
                </a:solidFill>
                <a:latin typeface="Times New Roman" pitchFamily="18" charset="0"/>
                <a:ea typeface="黑体" pitchFamily="49" charset="-122"/>
              </a:rPr>
              <a:t> </a:t>
            </a:r>
          </a:p>
          <a:p>
            <a:r>
              <a:rPr lang="de-DE" i="1" dirty="0">
                <a:solidFill>
                  <a:schemeClr val="tx1"/>
                </a:solidFill>
                <a:latin typeface="Times New Roman" pitchFamily="18" charset="0"/>
                <a:ea typeface="黑体" pitchFamily="49" charset="-122"/>
              </a:rPr>
              <a:t>h</a:t>
            </a:r>
            <a:r>
              <a:rPr lang="de-DE" dirty="0">
                <a:solidFill>
                  <a:schemeClr val="tx1"/>
                </a:solidFill>
                <a:latin typeface="Times New Roman" pitchFamily="18" charset="0"/>
                <a:ea typeface="黑体" pitchFamily="49" charset="-122"/>
              </a:rPr>
              <a:t>(</a:t>
            </a:r>
            <a:r>
              <a:rPr lang="de-DE" i="1" dirty="0">
                <a:solidFill>
                  <a:schemeClr val="tx1"/>
                </a:solidFill>
                <a:latin typeface="Times New Roman" pitchFamily="18" charset="0"/>
                <a:ea typeface="黑体" pitchFamily="49" charset="-122"/>
              </a:rPr>
              <a:t>x</a:t>
            </a:r>
            <a:r>
              <a:rPr lang="de-DE" dirty="0">
                <a:solidFill>
                  <a:schemeClr val="tx1"/>
                </a:solidFill>
                <a:latin typeface="Times New Roman" pitchFamily="18" charset="0"/>
                <a:ea typeface="黑体" pitchFamily="49" charset="-122"/>
              </a:rPr>
              <a:t>) = 5</a:t>
            </a:r>
            <a:r>
              <a:rPr lang="de-DE" i="1" dirty="0">
                <a:solidFill>
                  <a:schemeClr val="tx1"/>
                </a:solidFill>
                <a:latin typeface="Times New Roman" pitchFamily="18" charset="0"/>
                <a:ea typeface="黑体" pitchFamily="49" charset="-122"/>
              </a:rPr>
              <a:t>x</a:t>
            </a:r>
            <a:r>
              <a:rPr lang="de-DE" dirty="0">
                <a:solidFill>
                  <a:schemeClr val="tx1"/>
                </a:solidFill>
                <a:latin typeface="Times New Roman" pitchFamily="18" charset="0"/>
                <a:ea typeface="黑体" pitchFamily="49" charset="-122"/>
              </a:rPr>
              <a:t> + 5 </a:t>
            </a:r>
            <a:r>
              <a:rPr lang="de-DE" dirty="0" err="1">
                <a:solidFill>
                  <a:schemeClr val="tx1"/>
                </a:solidFill>
                <a:latin typeface="Times New Roman" pitchFamily="18" charset="0"/>
                <a:ea typeface="黑体" pitchFamily="49" charset="-122"/>
              </a:rPr>
              <a:t>mod</a:t>
            </a:r>
            <a:r>
              <a:rPr lang="de-DE" dirty="0">
                <a:solidFill>
                  <a:schemeClr val="tx1"/>
                </a:solidFill>
                <a:latin typeface="Times New Roman" pitchFamily="18" charset="0"/>
                <a:ea typeface="黑体" pitchFamily="49" charset="-122"/>
              </a:rPr>
              <a:t> 4</a:t>
            </a:r>
          </a:p>
          <a:p>
            <a:r>
              <a:rPr lang="da-DK" i="1" dirty="0">
                <a:solidFill>
                  <a:schemeClr val="tx1"/>
                </a:solidFill>
                <a:latin typeface="Times New Roman" pitchFamily="18" charset="0"/>
                <a:ea typeface="黑体" pitchFamily="49" charset="-122"/>
              </a:rPr>
              <a:t>g</a:t>
            </a:r>
            <a:r>
              <a:rPr lang="da-DK" dirty="0">
                <a:solidFill>
                  <a:schemeClr val="tx1"/>
                </a:solidFill>
                <a:latin typeface="Times New Roman" pitchFamily="18" charset="0"/>
                <a:ea typeface="黑体" pitchFamily="49" charset="-122"/>
              </a:rPr>
              <a:t>(</a:t>
            </a:r>
            <a:r>
              <a:rPr lang="da-DK" i="1" dirty="0">
                <a:solidFill>
                  <a:schemeClr val="tx1"/>
                </a:solidFill>
                <a:latin typeface="Times New Roman" pitchFamily="18" charset="0"/>
                <a:ea typeface="黑体" pitchFamily="49" charset="-122"/>
              </a:rPr>
              <a:t>x</a:t>
            </a:r>
            <a:r>
              <a:rPr lang="da-DK" dirty="0">
                <a:solidFill>
                  <a:schemeClr val="tx1"/>
                </a:solidFill>
                <a:latin typeface="Times New Roman" pitchFamily="18" charset="0"/>
                <a:ea typeface="黑体" pitchFamily="49" charset="-122"/>
              </a:rPr>
              <a:t>) = (3</a:t>
            </a:r>
            <a:r>
              <a:rPr lang="da-DK" i="1" dirty="0">
                <a:solidFill>
                  <a:schemeClr val="tx1"/>
                </a:solidFill>
                <a:latin typeface="Times New Roman" pitchFamily="18" charset="0"/>
                <a:ea typeface="黑体" pitchFamily="49" charset="-122"/>
              </a:rPr>
              <a:t>x</a:t>
            </a:r>
            <a:r>
              <a:rPr lang="da-DK" dirty="0">
                <a:solidFill>
                  <a:schemeClr val="tx1"/>
                </a:solidFill>
                <a:latin typeface="Times New Roman" pitchFamily="18" charset="0"/>
                <a:ea typeface="黑体" pitchFamily="49" charset="-122"/>
              </a:rPr>
              <a:t> + 1) mod 4</a:t>
            </a:r>
            <a:endParaRPr lang="de-DE"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64</a:t>
            </a:fld>
            <a:endParaRPr lang="en-US" dirty="0"/>
          </a:p>
        </p:txBody>
      </p:sp>
      <p:pic>
        <p:nvPicPr>
          <p:cNvPr id="7" name="Picture 6" descr="1947.png"/>
          <p:cNvPicPr>
            <a:picLocks noChangeAspect="1"/>
          </p:cNvPicPr>
          <p:nvPr/>
        </p:nvPicPr>
        <p:blipFill>
          <a:blip r:embed="rId3" cstate="print"/>
          <a:stretch>
            <a:fillRect/>
          </a:stretch>
        </p:blipFill>
        <p:spPr>
          <a:xfrm>
            <a:off x="642910" y="2143116"/>
            <a:ext cx="2070665" cy="1785950"/>
          </a:xfrm>
          <a:prstGeom prst="rect">
            <a:avLst/>
          </a:prstGeom>
        </p:spPr>
      </p:pic>
      <p:pic>
        <p:nvPicPr>
          <p:cNvPr id="8" name="Picture 7" descr="19472.png"/>
          <p:cNvPicPr>
            <a:picLocks noChangeAspect="1"/>
          </p:cNvPicPr>
          <p:nvPr/>
        </p:nvPicPr>
        <p:blipFill>
          <a:blip r:embed="rId4" cstate="print"/>
          <a:stretch>
            <a:fillRect/>
          </a:stretch>
        </p:blipFill>
        <p:spPr>
          <a:xfrm>
            <a:off x="428596" y="4143380"/>
            <a:ext cx="2428891" cy="571504"/>
          </a:xfrm>
          <a:prstGeom prst="rect">
            <a:avLst/>
          </a:prstGeom>
        </p:spPr>
      </p:pic>
      <p:pic>
        <p:nvPicPr>
          <p:cNvPr id="9" name="Picture 8" descr="19473.png"/>
          <p:cNvPicPr>
            <a:picLocks noChangeAspect="1"/>
          </p:cNvPicPr>
          <p:nvPr/>
        </p:nvPicPr>
        <p:blipFill>
          <a:blip r:embed="rId5" cstate="print"/>
          <a:stretch>
            <a:fillRect/>
          </a:stretch>
        </p:blipFill>
        <p:spPr>
          <a:xfrm>
            <a:off x="6072198" y="3214686"/>
            <a:ext cx="2480211" cy="504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de-DE" sz="3600" dirty="0">
                <a:solidFill>
                  <a:schemeClr val="tx1"/>
                </a:solidFill>
                <a:latin typeface="Times New Roman" pitchFamily="18" charset="0"/>
                <a:ea typeface="黑体" pitchFamily="49" charset="-122"/>
              </a:rPr>
              <a:t> </a:t>
            </a:r>
            <a:r>
              <a:rPr lang="zh-CN" altLang="en-US" sz="3600" dirty="0">
                <a:solidFill>
                  <a:schemeClr val="tx1"/>
                </a:solidFill>
                <a:latin typeface="Times New Roman" pitchFamily="18" charset="0"/>
                <a:ea typeface="黑体" pitchFamily="49" charset="-122"/>
              </a:rPr>
              <a:t>解答</a:t>
            </a:r>
            <a:r>
              <a:rPr lang="de-DE" sz="3600" dirty="0">
                <a:solidFill>
                  <a:schemeClr val="tx1"/>
                </a:solidFill>
                <a:latin typeface="Times New Roman" pitchFamily="18" charset="0"/>
                <a:ea typeface="黑体" pitchFamily="49" charset="-122"/>
              </a:rPr>
              <a:t> (1)</a:t>
            </a:r>
          </a:p>
        </p:txBody>
      </p:sp>
      <p:sp>
        <p:nvSpPr>
          <p:cNvPr id="84996" name="Text Box 3"/>
          <p:cNvSpPr txBox="1">
            <a:spLocks noChangeArrowheads="1"/>
          </p:cNvSpPr>
          <p:nvPr/>
        </p:nvSpPr>
        <p:spPr bwMode="auto">
          <a:xfrm>
            <a:off x="5357818" y="5643578"/>
            <a:ext cx="1928826" cy="714380"/>
          </a:xfrm>
          <a:prstGeom prst="rect">
            <a:avLst/>
          </a:prstGeom>
          <a:noFill/>
          <a:ln w="9525">
            <a:noFill/>
            <a:round/>
            <a:headEnd/>
            <a:tailEnd/>
          </a:ln>
        </p:spPr>
        <p:txBody>
          <a:bodyPr/>
          <a:lstStyle/>
          <a:p>
            <a:pPr lvl="1">
              <a:spcBef>
                <a:spcPts val="700"/>
              </a:spcBef>
            </a:pPr>
            <a:endParaRPr lang="de-DE" dirty="0">
              <a:solidFill>
                <a:schemeClr val="tx1"/>
              </a:solidFill>
              <a:latin typeface="Times New Roman" pitchFamily="18" charset="0"/>
              <a:ea typeface="黑体" pitchFamily="49" charset="-122"/>
            </a:endParaRPr>
          </a:p>
          <a:p>
            <a:r>
              <a:rPr lang="de-DE" dirty="0">
                <a:solidFill>
                  <a:schemeClr val="tx1"/>
                </a:solidFill>
                <a:latin typeface="Times New Roman" pitchFamily="18" charset="0"/>
                <a:ea typeface="黑体" pitchFamily="49" charset="-122"/>
              </a:rPr>
              <a:t>final </a:t>
            </a:r>
            <a:r>
              <a:rPr lang="de-DE" dirty="0" err="1">
                <a:solidFill>
                  <a:schemeClr val="tx1"/>
                </a:solidFill>
                <a:latin typeface="Times New Roman" pitchFamily="18" charset="0"/>
                <a:ea typeface="黑体" pitchFamily="49" charset="-122"/>
              </a:rPr>
              <a:t>sketches</a:t>
            </a:r>
            <a:endParaRPr lang="de-DE"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65</a:t>
            </a:fld>
            <a:endParaRPr lang="en-US" dirty="0"/>
          </a:p>
        </p:txBody>
      </p:sp>
      <p:pic>
        <p:nvPicPr>
          <p:cNvPr id="9" name="Picture 8" descr="1948.png"/>
          <p:cNvPicPr>
            <a:picLocks noChangeAspect="1"/>
          </p:cNvPicPr>
          <p:nvPr/>
        </p:nvPicPr>
        <p:blipFill>
          <a:blip r:embed="rId3" cstate="print"/>
          <a:stretch>
            <a:fillRect/>
          </a:stretch>
        </p:blipFill>
        <p:spPr>
          <a:xfrm>
            <a:off x="500034" y="2071679"/>
            <a:ext cx="2286016" cy="1924306"/>
          </a:xfrm>
          <a:prstGeom prst="rect">
            <a:avLst/>
          </a:prstGeom>
        </p:spPr>
      </p:pic>
      <p:pic>
        <p:nvPicPr>
          <p:cNvPr id="10" name="Picture 9" descr="19482.png"/>
          <p:cNvPicPr>
            <a:picLocks noChangeAspect="1"/>
          </p:cNvPicPr>
          <p:nvPr/>
        </p:nvPicPr>
        <p:blipFill>
          <a:blip r:embed="rId4" cstate="print"/>
          <a:stretch>
            <a:fillRect/>
          </a:stretch>
        </p:blipFill>
        <p:spPr>
          <a:xfrm>
            <a:off x="4143372" y="1500174"/>
            <a:ext cx="4746385" cy="4071966"/>
          </a:xfrm>
          <a:prstGeom prst="rect">
            <a:avLst/>
          </a:prstGeom>
        </p:spPr>
      </p:pic>
      <p:sp>
        <p:nvSpPr>
          <p:cNvPr id="11" name="Rectangle 10"/>
          <p:cNvSpPr/>
          <p:nvPr/>
        </p:nvSpPr>
        <p:spPr>
          <a:xfrm>
            <a:off x="500034" y="4714884"/>
            <a:ext cx="3357586" cy="830997"/>
          </a:xfrm>
          <a:prstGeom prst="rect">
            <a:avLst/>
          </a:prstGeom>
        </p:spPr>
        <p:txBody>
          <a:bodyPr wrap="square">
            <a:spAutoFit/>
          </a:bodyPr>
          <a:lstStyle/>
          <a:p>
            <a:r>
              <a:rPr lang="de-DE" i="1" dirty="0">
                <a:solidFill>
                  <a:schemeClr val="tx1"/>
                </a:solidFill>
                <a:latin typeface="Times New Roman" pitchFamily="18" charset="0"/>
                <a:ea typeface="黑体" pitchFamily="49" charset="-122"/>
              </a:rPr>
              <a:t>h</a:t>
            </a:r>
            <a:r>
              <a:rPr lang="de-DE" dirty="0">
                <a:solidFill>
                  <a:schemeClr val="tx1"/>
                </a:solidFill>
                <a:latin typeface="Times New Roman" pitchFamily="18" charset="0"/>
                <a:ea typeface="黑体" pitchFamily="49" charset="-122"/>
              </a:rPr>
              <a:t>(</a:t>
            </a:r>
            <a:r>
              <a:rPr lang="de-DE" i="1" dirty="0">
                <a:solidFill>
                  <a:schemeClr val="tx1"/>
                </a:solidFill>
                <a:latin typeface="Times New Roman" pitchFamily="18" charset="0"/>
                <a:ea typeface="黑体" pitchFamily="49" charset="-122"/>
              </a:rPr>
              <a:t>x</a:t>
            </a:r>
            <a:r>
              <a:rPr lang="de-DE" dirty="0">
                <a:solidFill>
                  <a:schemeClr val="tx1"/>
                </a:solidFill>
                <a:latin typeface="Times New Roman" pitchFamily="18" charset="0"/>
                <a:ea typeface="黑体" pitchFamily="49" charset="-122"/>
              </a:rPr>
              <a:t>) = 5</a:t>
            </a:r>
            <a:r>
              <a:rPr lang="de-DE" i="1" dirty="0">
                <a:solidFill>
                  <a:schemeClr val="tx1"/>
                </a:solidFill>
                <a:latin typeface="Times New Roman" pitchFamily="18" charset="0"/>
                <a:ea typeface="黑体" pitchFamily="49" charset="-122"/>
              </a:rPr>
              <a:t>x</a:t>
            </a:r>
            <a:r>
              <a:rPr lang="de-DE" dirty="0">
                <a:solidFill>
                  <a:schemeClr val="tx1"/>
                </a:solidFill>
                <a:latin typeface="Times New Roman" pitchFamily="18" charset="0"/>
                <a:ea typeface="黑体" pitchFamily="49" charset="-122"/>
              </a:rPr>
              <a:t> + 5 </a:t>
            </a:r>
            <a:r>
              <a:rPr lang="de-DE" dirty="0" err="1">
                <a:solidFill>
                  <a:schemeClr val="tx1"/>
                </a:solidFill>
                <a:latin typeface="Times New Roman" pitchFamily="18" charset="0"/>
                <a:ea typeface="黑体" pitchFamily="49" charset="-122"/>
              </a:rPr>
              <a:t>mod</a:t>
            </a:r>
            <a:r>
              <a:rPr lang="de-DE" dirty="0">
                <a:solidFill>
                  <a:schemeClr val="tx1"/>
                </a:solidFill>
                <a:latin typeface="Times New Roman" pitchFamily="18" charset="0"/>
                <a:ea typeface="黑体" pitchFamily="49" charset="-122"/>
              </a:rPr>
              <a:t> 4</a:t>
            </a:r>
          </a:p>
          <a:p>
            <a:r>
              <a:rPr lang="da-DK" i="1" dirty="0">
                <a:solidFill>
                  <a:schemeClr val="tx1"/>
                </a:solidFill>
                <a:latin typeface="Times New Roman" pitchFamily="18" charset="0"/>
                <a:ea typeface="黑体" pitchFamily="49" charset="-122"/>
              </a:rPr>
              <a:t>g</a:t>
            </a:r>
            <a:r>
              <a:rPr lang="da-DK" dirty="0">
                <a:solidFill>
                  <a:schemeClr val="tx1"/>
                </a:solidFill>
                <a:latin typeface="Times New Roman" pitchFamily="18" charset="0"/>
                <a:ea typeface="黑体" pitchFamily="49" charset="-122"/>
              </a:rPr>
              <a:t>(x) = (3</a:t>
            </a:r>
            <a:r>
              <a:rPr lang="da-DK" i="1" dirty="0">
                <a:solidFill>
                  <a:schemeClr val="tx1"/>
                </a:solidFill>
                <a:latin typeface="Times New Roman" pitchFamily="18" charset="0"/>
                <a:ea typeface="黑体" pitchFamily="49" charset="-122"/>
              </a:rPr>
              <a:t>x</a:t>
            </a:r>
            <a:r>
              <a:rPr lang="da-DK" dirty="0">
                <a:solidFill>
                  <a:schemeClr val="tx1"/>
                </a:solidFill>
                <a:latin typeface="Times New Roman" pitchFamily="18" charset="0"/>
                <a:ea typeface="黑体" pitchFamily="49" charset="-122"/>
              </a:rPr>
              <a:t> + 1) mod 4</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de-DE" sz="3600" dirty="0">
                <a:solidFill>
                  <a:schemeClr val="tx1"/>
                </a:solidFill>
                <a:latin typeface="Times New Roman" pitchFamily="18" charset="0"/>
                <a:ea typeface="黑体" pitchFamily="49" charset="-122"/>
              </a:rPr>
              <a:t> </a:t>
            </a:r>
            <a:r>
              <a:rPr lang="zh-CN" altLang="en-US" sz="3600" dirty="0">
                <a:solidFill>
                  <a:schemeClr val="tx1"/>
                </a:solidFill>
                <a:latin typeface="Times New Roman" pitchFamily="18" charset="0"/>
                <a:ea typeface="黑体" pitchFamily="49" charset="-122"/>
              </a:rPr>
              <a:t>解答</a:t>
            </a:r>
            <a:r>
              <a:rPr lang="de-DE" sz="3600" dirty="0">
                <a:solidFill>
                  <a:schemeClr val="tx1"/>
                </a:solidFill>
                <a:latin typeface="Times New Roman" pitchFamily="18" charset="0"/>
                <a:ea typeface="黑体" pitchFamily="49" charset="-122"/>
              </a:rPr>
              <a:t> (2)</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66</a:t>
            </a:fld>
            <a:endParaRPr lang="en-US" dirty="0"/>
          </a:p>
        </p:txBody>
      </p:sp>
      <p:pic>
        <p:nvPicPr>
          <p:cNvPr id="12" name="Picture 11" descr="1949.png"/>
          <p:cNvPicPr>
            <a:picLocks noChangeAspect="1"/>
          </p:cNvPicPr>
          <p:nvPr/>
        </p:nvPicPr>
        <p:blipFill>
          <a:blip r:embed="rId3" cstate="print"/>
          <a:stretch>
            <a:fillRect/>
          </a:stretch>
        </p:blipFill>
        <p:spPr>
          <a:xfrm>
            <a:off x="2500298" y="2643182"/>
            <a:ext cx="3790338" cy="2214578"/>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50" y="0"/>
            <a:ext cx="8929750" cy="1403350"/>
          </a:xfrm>
          <a:prstGeom prst="rect">
            <a:avLst/>
          </a:prstGeom>
          <a:noFill/>
          <a:ln w="9525">
            <a:noFill/>
            <a:round/>
            <a:headEnd/>
            <a:tailEnd/>
          </a:ln>
        </p:spPr>
        <p:txBody>
          <a:bodyPr anchor="b"/>
          <a:lstStyle/>
          <a:p>
            <a:r>
              <a:rPr lang="de-DE" sz="3600" dirty="0">
                <a:solidFill>
                  <a:schemeClr val="tx1"/>
                </a:solidFill>
                <a:latin typeface="Times New Roman" pitchFamily="18" charset="0"/>
                <a:ea typeface="黑体" pitchFamily="49" charset="-122"/>
              </a:rPr>
              <a:t>Shingling</a:t>
            </a:r>
            <a:r>
              <a:rPr lang="zh-CN" altLang="en-US" sz="3600" dirty="0">
                <a:solidFill>
                  <a:schemeClr val="tx1"/>
                </a:solidFill>
                <a:latin typeface="Times New Roman" pitchFamily="18" charset="0"/>
                <a:ea typeface="黑体" pitchFamily="49" charset="-122"/>
              </a:rPr>
              <a:t>技术概要</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428736"/>
            <a:ext cx="8286808" cy="4643470"/>
          </a:xfrm>
          <a:prstGeom prst="rect">
            <a:avLst/>
          </a:prstGeom>
          <a:noFill/>
          <a:ln w="9525">
            <a:noFill/>
            <a:round/>
            <a:headEnd/>
            <a:tailEnd/>
          </a:ln>
        </p:spPr>
        <p:txBody>
          <a:bodyPr/>
          <a:lstStyle/>
          <a:p>
            <a:pPr lvl="1">
              <a:spcBef>
                <a:spcPts val="700"/>
              </a:spcBef>
            </a:pPr>
            <a:r>
              <a:rPr lang="de-DE" dirty="0">
                <a:solidFill>
                  <a:schemeClr val="tx1"/>
                </a:solidFill>
                <a:latin typeface="Times New Roman" pitchFamily="18" charset="0"/>
                <a:ea typeface="黑体" pitchFamily="49" charset="-122"/>
              </a:rPr>
              <a:t> </a:t>
            </a: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输入：</a:t>
            </a:r>
            <a:r>
              <a:rPr lang="de-DE" dirty="0">
                <a:solidFill>
                  <a:schemeClr val="tx1"/>
                </a:solidFill>
                <a:latin typeface="Times New Roman" pitchFamily="18" charset="0"/>
                <a:ea typeface="黑体" pitchFamily="49" charset="-122"/>
              </a:rPr>
              <a:t> </a:t>
            </a:r>
            <a:r>
              <a:rPr lang="de-DE" i="1" dirty="0">
                <a:solidFill>
                  <a:schemeClr val="tx1"/>
                </a:solidFill>
                <a:latin typeface="Times New Roman" pitchFamily="18" charset="0"/>
                <a:ea typeface="黑体" pitchFamily="49" charset="-122"/>
              </a:rPr>
              <a:t>N</a:t>
            </a:r>
            <a:r>
              <a:rPr lang="de-DE"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篇文档</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选择用于生成</a:t>
            </a:r>
            <a:r>
              <a:rPr lang="en-US" altLang="zh-CN" dirty="0">
                <a:solidFill>
                  <a:schemeClr val="tx1"/>
                </a:solidFill>
                <a:latin typeface="Times New Roman" pitchFamily="18" charset="0"/>
                <a:ea typeface="黑体" pitchFamily="49" charset="-122"/>
              </a:rPr>
              <a:t>shingle</a:t>
            </a:r>
            <a:r>
              <a:rPr lang="zh-CN" altLang="en-US" dirty="0">
                <a:solidFill>
                  <a:schemeClr val="tx1"/>
                </a:solidFill>
                <a:latin typeface="Times New Roman" pitchFamily="18" charset="0"/>
                <a:ea typeface="黑体" pitchFamily="49" charset="-122"/>
              </a:rPr>
              <a:t>的</a:t>
            </a:r>
            <a:r>
              <a:rPr lang="en-US" dirty="0">
                <a:solidFill>
                  <a:schemeClr val="tx1"/>
                </a:solidFill>
                <a:latin typeface="Times New Roman" pitchFamily="18" charset="0"/>
                <a:ea typeface="黑体" pitchFamily="49" charset="-122"/>
              </a:rPr>
              <a:t>n-gram</a:t>
            </a:r>
            <a:r>
              <a:rPr lang="zh-CN" altLang="en-US" dirty="0">
                <a:solidFill>
                  <a:schemeClr val="tx1"/>
                </a:solidFill>
                <a:latin typeface="Times New Roman" pitchFamily="18" charset="0"/>
                <a:ea typeface="黑体" pitchFamily="49" charset="-122"/>
              </a:rPr>
              <a:t>的大小，例如</a:t>
            </a:r>
            <a:r>
              <a:rPr lang="en-US" dirty="0">
                <a:solidFill>
                  <a:schemeClr val="tx1"/>
                </a:solidFill>
                <a:latin typeface="Times New Roman" pitchFamily="18" charset="0"/>
                <a:ea typeface="黑体" pitchFamily="49" charset="-122"/>
              </a:rPr>
              <a:t> </a:t>
            </a:r>
            <a:r>
              <a:rPr lang="en-US" i="1" dirty="0">
                <a:solidFill>
                  <a:schemeClr val="tx1"/>
                </a:solidFill>
                <a:latin typeface="Times New Roman" pitchFamily="18" charset="0"/>
                <a:ea typeface="黑体" pitchFamily="49" charset="-122"/>
              </a:rPr>
              <a:t>n</a:t>
            </a:r>
            <a:r>
              <a:rPr lang="en-US" dirty="0">
                <a:solidFill>
                  <a:schemeClr val="tx1"/>
                </a:solidFill>
                <a:latin typeface="Times New Roman" pitchFamily="18" charset="0"/>
                <a:ea typeface="黑体" pitchFamily="49" charset="-122"/>
              </a:rPr>
              <a:t> = 5</a:t>
            </a: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选择</a:t>
            </a:r>
            <a:r>
              <a:rPr lang="en-US" dirty="0">
                <a:solidFill>
                  <a:schemeClr val="tx1"/>
                </a:solidFill>
                <a:latin typeface="Times New Roman" pitchFamily="18" charset="0"/>
                <a:ea typeface="黑体" pitchFamily="49" charset="-122"/>
              </a:rPr>
              <a:t>200</a:t>
            </a:r>
            <a:r>
              <a:rPr lang="zh-CN" altLang="en-US" dirty="0">
                <a:solidFill>
                  <a:schemeClr val="tx1"/>
                </a:solidFill>
                <a:latin typeface="Times New Roman" pitchFamily="18" charset="0"/>
                <a:ea typeface="黑体" pitchFamily="49" charset="-122"/>
              </a:rPr>
              <a:t>个随机置换，每个置换可以通过哈希函数表示</a:t>
            </a:r>
            <a:endParaRPr lang="en-US" altLang="zh-CN"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计算</a:t>
            </a:r>
            <a:r>
              <a:rPr lang="en-US" dirty="0">
                <a:solidFill>
                  <a:schemeClr val="tx1"/>
                </a:solidFill>
                <a:latin typeface="Times New Roman" pitchFamily="18" charset="0"/>
                <a:ea typeface="黑体" pitchFamily="49" charset="-122"/>
              </a:rPr>
              <a:t> </a:t>
            </a:r>
            <a:r>
              <a:rPr lang="en-US" i="1" dirty="0">
                <a:solidFill>
                  <a:schemeClr val="tx1"/>
                </a:solidFill>
                <a:latin typeface="Times New Roman" pitchFamily="18" charset="0"/>
                <a:ea typeface="黑体" pitchFamily="49" charset="-122"/>
              </a:rPr>
              <a:t>N</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个梗概值</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得到一个</a:t>
            </a:r>
            <a:r>
              <a:rPr lang="en-US" dirty="0">
                <a:solidFill>
                  <a:schemeClr val="tx1"/>
                </a:solidFill>
                <a:latin typeface="Times New Roman" pitchFamily="18" charset="0"/>
                <a:ea typeface="黑体" pitchFamily="49" charset="-122"/>
              </a:rPr>
              <a:t>200 × </a:t>
            </a:r>
            <a:r>
              <a:rPr lang="en-US" i="1" dirty="0">
                <a:solidFill>
                  <a:schemeClr val="tx1"/>
                </a:solidFill>
                <a:latin typeface="Times New Roman" pitchFamily="18" charset="0"/>
                <a:ea typeface="黑体" pitchFamily="49" charset="-122"/>
              </a:rPr>
              <a:t>N</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的矩阵</a:t>
            </a:r>
            <a:r>
              <a:rPr lang="en-US" altLang="zh-CN"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参考前面的例子</a:t>
            </a:r>
            <a:r>
              <a:rPr lang="en-US" altLang="zh-CN"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，其中每一行对应一个置换，每一列对应一个文档</a:t>
            </a:r>
            <a:endParaRPr lang="en-US" altLang="zh-CN"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计算</a:t>
            </a:r>
            <a:r>
              <a:rPr lang="de-DE"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个两两文档之间的相似度</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将所有两两之间相似度大于</a:t>
            </a:r>
            <a:r>
              <a:rPr lang="en-US" dirty="0">
                <a:solidFill>
                  <a:schemeClr val="tx1"/>
                </a:solidFill>
                <a:latin typeface="Times New Roman" pitchFamily="18" charset="0"/>
                <a:ea typeface="黑体" pitchFamily="49" charset="-122"/>
              </a:rPr>
              <a:t>θ</a:t>
            </a:r>
            <a:r>
              <a:rPr lang="zh-CN" altLang="en-US" dirty="0">
                <a:solidFill>
                  <a:schemeClr val="tx1"/>
                </a:solidFill>
                <a:latin typeface="Times New Roman" pitchFamily="18" charset="0"/>
                <a:ea typeface="黑体" pitchFamily="49" charset="-122"/>
              </a:rPr>
              <a:t>的文档构成一个传递闭包</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对每一个传递闭包只索引一篇文档</a:t>
            </a: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67</a:t>
            </a:fld>
            <a:endParaRPr lang="en-US" dirty="0"/>
          </a:p>
        </p:txBody>
      </p:sp>
      <p:pic>
        <p:nvPicPr>
          <p:cNvPr id="7" name="Picture 6" descr="1950.png"/>
          <p:cNvPicPr>
            <a:picLocks noChangeAspect="1"/>
          </p:cNvPicPr>
          <p:nvPr/>
        </p:nvPicPr>
        <p:blipFill>
          <a:blip r:embed="rId3" cstate="print"/>
          <a:stretch>
            <a:fillRect/>
          </a:stretch>
        </p:blipFill>
        <p:spPr>
          <a:xfrm>
            <a:off x="1979712" y="4365104"/>
            <a:ext cx="1065792" cy="540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文档的表示过程</a:t>
            </a:r>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68</a:t>
            </a:fld>
            <a:endParaRPr lang="en-US"/>
          </a:p>
        </p:txBody>
      </p:sp>
      <p:sp>
        <p:nvSpPr>
          <p:cNvPr id="5" name="矩形 4"/>
          <p:cNvSpPr/>
          <p:nvPr/>
        </p:nvSpPr>
        <p:spPr>
          <a:xfrm>
            <a:off x="1259632" y="1988840"/>
            <a:ext cx="1872208" cy="7200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t>文档</a:t>
            </a:r>
          </a:p>
        </p:txBody>
      </p:sp>
      <p:sp>
        <p:nvSpPr>
          <p:cNvPr id="7" name="矩形 6"/>
          <p:cNvSpPr/>
          <p:nvPr/>
        </p:nvSpPr>
        <p:spPr>
          <a:xfrm>
            <a:off x="4644008" y="2060848"/>
            <a:ext cx="2016224" cy="7200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t>Shingle</a:t>
            </a:r>
            <a:r>
              <a:rPr lang="zh-CN" altLang="en-US" dirty="0"/>
              <a:t>集合</a:t>
            </a:r>
            <a:r>
              <a:rPr lang="en-US" altLang="zh-CN" dirty="0"/>
              <a:t>(</a:t>
            </a:r>
            <a:r>
              <a:rPr lang="zh-CN" altLang="en-US" dirty="0"/>
              <a:t>大，</a:t>
            </a:r>
            <a:r>
              <a:rPr lang="en-US" altLang="zh-CN" dirty="0"/>
              <a:t>N)</a:t>
            </a:r>
            <a:endParaRPr lang="zh-CN" altLang="en-US" dirty="0"/>
          </a:p>
        </p:txBody>
      </p:sp>
      <p:sp>
        <p:nvSpPr>
          <p:cNvPr id="8" name="右箭头 7"/>
          <p:cNvSpPr/>
          <p:nvPr/>
        </p:nvSpPr>
        <p:spPr>
          <a:xfrm>
            <a:off x="3347864" y="2204864"/>
            <a:ext cx="1080120" cy="36004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矩形 8"/>
          <p:cNvSpPr/>
          <p:nvPr/>
        </p:nvSpPr>
        <p:spPr>
          <a:xfrm>
            <a:off x="4644008" y="3789040"/>
            <a:ext cx="1872208" cy="7200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t>整数集合</a:t>
            </a:r>
            <a:r>
              <a:rPr lang="en-US" altLang="zh-CN" dirty="0"/>
              <a:t>(</a:t>
            </a:r>
            <a:r>
              <a:rPr lang="zh-CN" altLang="en-US" dirty="0"/>
              <a:t>大</a:t>
            </a:r>
            <a:r>
              <a:rPr lang="en-US" altLang="zh-CN" dirty="0"/>
              <a:t>,N)</a:t>
            </a:r>
            <a:endParaRPr lang="zh-CN" altLang="en-US" dirty="0"/>
          </a:p>
        </p:txBody>
      </p:sp>
      <p:sp>
        <p:nvSpPr>
          <p:cNvPr id="10" name="下箭头 9"/>
          <p:cNvSpPr/>
          <p:nvPr/>
        </p:nvSpPr>
        <p:spPr>
          <a:xfrm>
            <a:off x="5508104" y="2924944"/>
            <a:ext cx="216024" cy="79208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 name="矩形 10"/>
          <p:cNvSpPr/>
          <p:nvPr/>
        </p:nvSpPr>
        <p:spPr>
          <a:xfrm>
            <a:off x="4644008" y="5517232"/>
            <a:ext cx="1872208" cy="7200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t>梗概</a:t>
            </a:r>
            <a:r>
              <a:rPr lang="en-US" altLang="zh-CN" dirty="0"/>
              <a:t>-</a:t>
            </a:r>
            <a:r>
              <a:rPr lang="zh-CN" altLang="en-US" dirty="0"/>
              <a:t>整数集合</a:t>
            </a:r>
            <a:r>
              <a:rPr lang="en-US" altLang="zh-CN" dirty="0"/>
              <a:t>(</a:t>
            </a:r>
            <a:r>
              <a:rPr lang="zh-CN" altLang="en-US" dirty="0"/>
              <a:t>小</a:t>
            </a:r>
            <a:r>
              <a:rPr lang="en-US" altLang="zh-CN" dirty="0"/>
              <a:t>,n)</a:t>
            </a:r>
            <a:endParaRPr lang="zh-CN" altLang="en-US" dirty="0"/>
          </a:p>
        </p:txBody>
      </p:sp>
      <p:sp>
        <p:nvSpPr>
          <p:cNvPr id="12" name="下箭头 11"/>
          <p:cNvSpPr/>
          <p:nvPr/>
        </p:nvSpPr>
        <p:spPr>
          <a:xfrm>
            <a:off x="5508104" y="4581128"/>
            <a:ext cx="216024" cy="79208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6156176" y="4797152"/>
            <a:ext cx="2520280" cy="461665"/>
          </a:xfrm>
          <a:prstGeom prst="rect">
            <a:avLst/>
          </a:prstGeom>
          <a:noFill/>
        </p:spPr>
        <p:txBody>
          <a:bodyPr wrap="square" rtlCol="0">
            <a:spAutoFit/>
          </a:bodyPr>
          <a:lstStyle/>
          <a:p>
            <a:r>
              <a:rPr lang="en-US" altLang="zh-CN" dirty="0">
                <a:solidFill>
                  <a:schemeClr val="tx1"/>
                </a:solidFill>
              </a:rPr>
              <a:t>n</a:t>
            </a:r>
            <a:r>
              <a:rPr lang="zh-CN" altLang="en-US" dirty="0">
                <a:solidFill>
                  <a:schemeClr val="tx1"/>
                </a:solidFill>
              </a:rPr>
              <a:t>个不同置换运算</a:t>
            </a:r>
          </a:p>
        </p:txBody>
      </p:sp>
      <p:sp>
        <p:nvSpPr>
          <p:cNvPr id="14" name="TextBox 13"/>
          <p:cNvSpPr txBox="1"/>
          <p:nvPr/>
        </p:nvSpPr>
        <p:spPr>
          <a:xfrm>
            <a:off x="6372200" y="2996952"/>
            <a:ext cx="2016224" cy="461665"/>
          </a:xfrm>
          <a:prstGeom prst="rect">
            <a:avLst/>
          </a:prstGeom>
          <a:noFill/>
        </p:spPr>
        <p:txBody>
          <a:bodyPr wrap="square" rtlCol="0">
            <a:spAutoFit/>
          </a:bodyPr>
          <a:lstStyle/>
          <a:p>
            <a:r>
              <a:rPr lang="zh-CN" altLang="en-US" dirty="0">
                <a:solidFill>
                  <a:schemeClr val="tx1"/>
                </a:solidFill>
              </a:rPr>
              <a:t>映射函数</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69</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50" y="0"/>
            <a:ext cx="8929750"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高效的近似重复检测</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571612"/>
            <a:ext cx="8286808" cy="4643470"/>
          </a:xfrm>
          <a:prstGeom prst="rect">
            <a:avLst/>
          </a:prstGeom>
          <a:noFill/>
          <a:ln w="9525">
            <a:noFill/>
            <a:round/>
            <a:headEnd/>
            <a:tailEnd/>
          </a:ln>
        </p:spPr>
        <p:txBody>
          <a:bodyPr/>
          <a:lstStyle/>
          <a:p>
            <a:pPr lvl="2">
              <a:spcBef>
                <a:spcPts val="700"/>
              </a:spcBef>
              <a:buClr>
                <a:srgbClr val="336699"/>
              </a:buClr>
            </a:pP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现在我们已经得到了一个非常高效的算法来估计两篇文档的</a:t>
            </a:r>
            <a:r>
              <a:rPr lang="en-US" altLang="zh-CN" dirty="0" err="1">
                <a:solidFill>
                  <a:schemeClr val="tx1"/>
                </a:solidFill>
                <a:latin typeface="Times New Roman" pitchFamily="18" charset="0"/>
                <a:ea typeface="黑体" pitchFamily="49" charset="-122"/>
              </a:rPr>
              <a:t>Jaccard</a:t>
            </a:r>
            <a:r>
              <a:rPr lang="zh-CN" altLang="en-US" dirty="0">
                <a:solidFill>
                  <a:schemeClr val="tx1"/>
                </a:solidFill>
                <a:latin typeface="Times New Roman" pitchFamily="18" charset="0"/>
                <a:ea typeface="黑体" pitchFamily="49" charset="-122"/>
              </a:rPr>
              <a:t>距离</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但是，如果</a:t>
            </a:r>
            <a:r>
              <a:rPr lang="en-US" altLang="zh-CN" dirty="0">
                <a:solidFill>
                  <a:schemeClr val="tx1"/>
                </a:solidFill>
                <a:latin typeface="Times New Roman" pitchFamily="18" charset="0"/>
                <a:ea typeface="黑体" pitchFamily="49" charset="-122"/>
              </a:rPr>
              <a:t>Web</a:t>
            </a:r>
            <a:r>
              <a:rPr lang="zh-CN" altLang="en-US" dirty="0">
                <a:solidFill>
                  <a:schemeClr val="tx1"/>
                </a:solidFill>
                <a:latin typeface="Times New Roman" pitchFamily="18" charset="0"/>
                <a:ea typeface="黑体" pitchFamily="49" charset="-122"/>
              </a:rPr>
              <a:t>网页数目为</a:t>
            </a:r>
            <a:r>
              <a:rPr lang="en-US" altLang="zh-CN" dirty="0">
                <a:solidFill>
                  <a:schemeClr val="tx1"/>
                </a:solidFill>
                <a:latin typeface="Times New Roman" pitchFamily="18" charset="0"/>
                <a:ea typeface="黑体" pitchFamily="49" charset="-122"/>
              </a:rPr>
              <a:t>N</a:t>
            </a:r>
            <a:r>
              <a:rPr lang="zh-CN" altLang="en-US" dirty="0">
                <a:solidFill>
                  <a:schemeClr val="tx1"/>
                </a:solidFill>
                <a:latin typeface="Times New Roman" pitchFamily="18" charset="0"/>
                <a:ea typeface="黑体" pitchFamily="49" charset="-122"/>
              </a:rPr>
              <a:t>，那么仍然需要估计</a:t>
            </a:r>
            <a:r>
              <a:rPr lang="en-US" i="1" dirty="0">
                <a:solidFill>
                  <a:schemeClr val="tx1"/>
                </a:solidFill>
                <a:latin typeface="Times New Roman" pitchFamily="18" charset="0"/>
                <a:ea typeface="黑体" pitchFamily="49" charset="-122"/>
              </a:rPr>
              <a:t>O</a:t>
            </a:r>
            <a:r>
              <a:rPr lang="en-US" dirty="0">
                <a:solidFill>
                  <a:schemeClr val="tx1"/>
                </a:solidFill>
                <a:latin typeface="Times New Roman" pitchFamily="18" charset="0"/>
                <a:ea typeface="黑体" pitchFamily="49" charset="-122"/>
              </a:rPr>
              <a:t>(</a:t>
            </a:r>
            <a:r>
              <a:rPr lang="en-US" i="1" dirty="0">
                <a:solidFill>
                  <a:schemeClr val="tx1"/>
                </a:solidFill>
                <a:latin typeface="Times New Roman" pitchFamily="18" charset="0"/>
                <a:ea typeface="黑体" pitchFamily="49" charset="-122"/>
              </a:rPr>
              <a:t>N</a:t>
            </a:r>
            <a:r>
              <a:rPr lang="en-US" baseline="30000" dirty="0">
                <a:solidFill>
                  <a:schemeClr val="tx1"/>
                </a:solidFill>
                <a:latin typeface="Times New Roman" pitchFamily="18" charset="0"/>
                <a:ea typeface="黑体" pitchFamily="49" charset="-122"/>
              </a:rPr>
              <a:t>2</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个相似度</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仍然无法处理</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一种解决办法</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局部敏感哈希</a:t>
            </a:r>
            <a:r>
              <a:rPr lang="en-US" altLang="zh-CN" dirty="0">
                <a:solidFill>
                  <a:schemeClr val="tx1"/>
                </a:solidFill>
                <a:latin typeface="Times New Roman" pitchFamily="18" charset="0"/>
                <a:ea typeface="黑体" pitchFamily="49" charset="-122"/>
              </a:rPr>
              <a:t>(</a:t>
            </a:r>
            <a:r>
              <a:rPr lang="en-US" dirty="0">
                <a:solidFill>
                  <a:schemeClr val="tx1"/>
                </a:solidFill>
                <a:latin typeface="Times New Roman" pitchFamily="18" charset="0"/>
                <a:ea typeface="黑体" pitchFamily="49" charset="-122"/>
              </a:rPr>
              <a:t>locality sensitive hashing </a:t>
            </a:r>
            <a:r>
              <a:rPr lang="zh-CN" altLang="en-US" dirty="0">
                <a:solidFill>
                  <a:schemeClr val="tx1"/>
                </a:solidFill>
                <a:latin typeface="Times New Roman" pitchFamily="18" charset="0"/>
                <a:ea typeface="黑体" pitchFamily="49" charset="-122"/>
              </a:rPr>
              <a:t>，简称</a:t>
            </a:r>
            <a:r>
              <a:rPr lang="en-US" dirty="0">
                <a:solidFill>
                  <a:schemeClr val="tx1"/>
                </a:solidFill>
                <a:latin typeface="Times New Roman" pitchFamily="18" charset="0"/>
                <a:ea typeface="黑体" pitchFamily="49" charset="-122"/>
              </a:rPr>
              <a:t>LSH</a:t>
            </a:r>
            <a:r>
              <a:rPr lang="zh-CN" altLang="en-US" dirty="0">
                <a:solidFill>
                  <a:schemeClr val="tx1"/>
                </a:solidFill>
                <a:latin typeface="Times New Roman" pitchFamily="18" charset="0"/>
                <a:ea typeface="黑体" pitchFamily="49" charset="-122"/>
              </a:rPr>
              <a:t>，也常译成位置敏感哈希</a:t>
            </a:r>
            <a:r>
              <a:rPr lang="en-US" dirty="0">
                <a:solidFill>
                  <a:schemeClr val="tx1"/>
                </a:solidFill>
                <a:latin typeface="Times New Roman" pitchFamily="18" charset="0"/>
                <a:ea typeface="黑体" pitchFamily="49" charset="-122"/>
              </a:rPr>
              <a:t>)</a:t>
            </a: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另一种解决办法</a:t>
            </a:r>
            <a:r>
              <a:rPr lang="de-DE"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排序</a:t>
            </a:r>
            <a:r>
              <a:rPr lang="de-DE" dirty="0">
                <a:solidFill>
                  <a:schemeClr val="tx1"/>
                </a:solidFill>
                <a:latin typeface="Times New Roman" pitchFamily="18" charset="0"/>
                <a:ea typeface="黑体" pitchFamily="49" charset="-122"/>
              </a:rPr>
              <a:t> (Henzinger 2006)</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69</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回顾原始未分解的矩阵</a:t>
            </a:r>
            <a:r>
              <a:rPr lang="en-US" sz="3600" dirty="0">
                <a:solidFill>
                  <a:schemeClr val="tx1"/>
                </a:solidFill>
                <a:latin typeface="Times New Roman" pitchFamily="18" charset="0"/>
                <a:ea typeface="黑体" pitchFamily="49" charset="-122"/>
              </a:rPr>
              <a:t> </a:t>
            </a:r>
            <a:r>
              <a:rPr lang="en-US" sz="3600" i="1" dirty="0">
                <a:solidFill>
                  <a:schemeClr val="tx1"/>
                </a:solidFill>
                <a:latin typeface="Times New Roman" pitchFamily="18" charset="0"/>
                <a:ea typeface="黑体" pitchFamily="49" charset="-122"/>
              </a:rPr>
              <a:t>C</a:t>
            </a:r>
            <a:r>
              <a:rPr lang="en-US" sz="3600" dirty="0">
                <a:solidFill>
                  <a:schemeClr val="tx1"/>
                </a:solidFill>
                <a:latin typeface="Times New Roman" pitchFamily="18" charset="0"/>
                <a:ea typeface="黑体" pitchFamily="49" charset="-122"/>
              </a:rPr>
              <a:t>=</a:t>
            </a:r>
            <a:r>
              <a:rPr lang="en-US" sz="3600" i="1" dirty="0">
                <a:solidFill>
                  <a:schemeClr val="tx1"/>
                </a:solidFill>
                <a:latin typeface="Times New Roman" pitchFamily="18" charset="0"/>
                <a:ea typeface="黑体" pitchFamily="49" charset="-122"/>
              </a:rPr>
              <a:t>U</a:t>
            </a:r>
            <a:r>
              <a:rPr lang="el-GR" sz="3600" dirty="0">
                <a:solidFill>
                  <a:schemeClr val="tx1"/>
                </a:solidFill>
                <a:latin typeface="Times New Roman" pitchFamily="18" charset="0"/>
                <a:ea typeface="黑体" pitchFamily="49" charset="-122"/>
                <a:cs typeface="Times New Roman" pitchFamily="18" charset="0"/>
              </a:rPr>
              <a:t>Σ</a:t>
            </a:r>
            <a:r>
              <a:rPr lang="en-US" sz="3600" i="1" dirty="0">
                <a:solidFill>
                  <a:schemeClr val="tx1"/>
                </a:solidFill>
                <a:latin typeface="Times New Roman" pitchFamily="18" charset="0"/>
                <a:ea typeface="黑体" pitchFamily="49" charset="-122"/>
              </a:rPr>
              <a:t>V</a:t>
            </a:r>
            <a:r>
              <a:rPr lang="en-US" sz="3600" i="1" baseline="30000" dirty="0">
                <a:solidFill>
                  <a:schemeClr val="tx1"/>
                </a:solidFill>
                <a:latin typeface="Times New Roman" pitchFamily="18" charset="0"/>
                <a:ea typeface="黑体" pitchFamily="49" charset="-122"/>
              </a:rPr>
              <a:t>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7</a:t>
            </a:fld>
            <a:endParaRPr lang="en-US" dirty="0"/>
          </a:p>
        </p:txBody>
      </p:sp>
      <p:pic>
        <p:nvPicPr>
          <p:cNvPr id="7" name="Picture 6" descr="1816.png"/>
          <p:cNvPicPr>
            <a:picLocks noChangeAspect="1"/>
          </p:cNvPicPr>
          <p:nvPr/>
        </p:nvPicPr>
        <p:blipFill>
          <a:blip r:embed="rId3" cstate="print"/>
          <a:stretch>
            <a:fillRect/>
          </a:stretch>
        </p:blipFill>
        <p:spPr>
          <a:xfrm>
            <a:off x="571480" y="1500174"/>
            <a:ext cx="4149238" cy="5220000"/>
          </a:xfrm>
          <a:prstGeom prst="rect">
            <a:avLst/>
          </a:prstGeom>
        </p:spPr>
      </p:pic>
    </p:spTree>
    <p:extLst>
      <p:ext uri="{BB962C8B-B14F-4D97-AF65-F5344CB8AC3E}">
        <p14:creationId xmlns:p14="http://schemas.microsoft.com/office/powerpoint/2010/main" val="151988604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70</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本讲小结</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857364"/>
            <a:ext cx="8286808"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互联网发展趋势分析</a:t>
            </a:r>
            <a:endParaRPr lang="en-US" altLang="zh-CN"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i="1"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互联网广告</a:t>
            </a:r>
            <a:endParaRPr lang="en-US" altLang="zh-CN"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重复检测</a:t>
            </a:r>
            <a:endParaRPr lang="en-US" altLang="zh-CN"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70</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71</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de-DE" sz="3600" dirty="0">
                <a:solidFill>
                  <a:schemeClr val="tx1"/>
                </a:solidFill>
                <a:latin typeface="Times New Roman" pitchFamily="18" charset="0"/>
                <a:ea typeface="黑体" pitchFamily="49" charset="-122"/>
              </a:rPr>
              <a:t> </a:t>
            </a:r>
            <a:r>
              <a:rPr lang="zh-CN" altLang="en-US" sz="3600" dirty="0">
                <a:solidFill>
                  <a:schemeClr val="tx1"/>
                </a:solidFill>
                <a:latin typeface="Times New Roman" pitchFamily="18" charset="0"/>
                <a:ea typeface="黑体" pitchFamily="49" charset="-122"/>
              </a:rPr>
              <a:t>参考资料</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500174"/>
            <a:ext cx="8501122" cy="4714908"/>
          </a:xfrm>
          <a:prstGeom prst="rect">
            <a:avLst/>
          </a:prstGeom>
          <a:noFill/>
          <a:ln w="9525">
            <a:noFill/>
            <a:round/>
            <a:headEnd/>
            <a:tailEnd/>
          </a:ln>
        </p:spPr>
        <p:txBody>
          <a:bodyPr/>
          <a:lstStyle/>
          <a:p>
            <a:pPr lvl="2">
              <a:spcBef>
                <a:spcPts val="700"/>
              </a:spcBef>
              <a:buClr>
                <a:srgbClr val="336699"/>
              </a:buClr>
              <a:buFont typeface="Wingdings" pitchFamily="2" charset="2"/>
              <a:buChar char="§"/>
            </a:pP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altLang="zh-CN"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信息检索导论</a:t>
            </a:r>
            <a:r>
              <a:rPr lang="en-US" altLang="zh-CN"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第</a:t>
            </a:r>
            <a:r>
              <a:rPr lang="de-DE" dirty="0">
                <a:solidFill>
                  <a:schemeClr val="tx1"/>
                </a:solidFill>
                <a:latin typeface="Times New Roman" pitchFamily="18" charset="0"/>
                <a:ea typeface="黑体" pitchFamily="49" charset="-122"/>
              </a:rPr>
              <a:t> 19 </a:t>
            </a:r>
            <a:r>
              <a:rPr lang="zh-CN" altLang="en-US" dirty="0">
                <a:solidFill>
                  <a:schemeClr val="tx1"/>
                </a:solidFill>
                <a:latin typeface="Times New Roman" pitchFamily="18" charset="0"/>
                <a:ea typeface="黑体" pitchFamily="49" charset="-122"/>
              </a:rPr>
              <a:t>章</a:t>
            </a:r>
            <a:endParaRPr lang="en-US" altLang="zh-CN"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de-DE" dirty="0">
                <a:solidFill>
                  <a:schemeClr val="tx1"/>
                </a:solidFill>
                <a:latin typeface="Times New Roman" pitchFamily="18" charset="0"/>
                <a:ea typeface="黑体" pitchFamily="49" charset="-122"/>
                <a:hlinkClick r:id="rId3"/>
              </a:rPr>
              <a:t>http://ifnlp.org/ir</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altLang="zh-CN" dirty="0">
                <a:solidFill>
                  <a:schemeClr val="tx1"/>
                </a:solidFill>
                <a:latin typeface="Times New Roman" pitchFamily="18" charset="0"/>
                <a:ea typeface="黑体" pitchFamily="49" charset="-122"/>
              </a:rPr>
              <a:t>Stanford </a:t>
            </a:r>
            <a:r>
              <a:rPr lang="zh-CN" altLang="en-US" dirty="0">
                <a:solidFill>
                  <a:schemeClr val="tx1"/>
                </a:solidFill>
                <a:latin typeface="Times New Roman" pitchFamily="18" charset="0"/>
                <a:ea typeface="黑体" pitchFamily="49" charset="-122"/>
              </a:rPr>
              <a:t>计算广告学课程，</a:t>
            </a:r>
            <a:r>
              <a:rPr lang="en-US" altLang="zh-CN" dirty="0">
                <a:hlinkClick r:id="rId4"/>
              </a:rPr>
              <a:t> </a:t>
            </a:r>
            <a:r>
              <a:rPr lang="en-US" altLang="zh-CN" dirty="0">
                <a:latin typeface="Times New Roman" pitchFamily="18" charset="0"/>
                <a:cs typeface="Times New Roman" pitchFamily="18" charset="0"/>
                <a:hlinkClick r:id="rId4"/>
              </a:rPr>
              <a:t>http://www.stanford.edu/class/msande239/</a:t>
            </a:r>
            <a:endParaRPr lang="de-DE" dirty="0">
              <a:solidFill>
                <a:schemeClr val="tx1"/>
              </a:solidFill>
              <a:latin typeface="Times New Roman" pitchFamily="18" charset="0"/>
              <a:ea typeface="黑体" pitchFamily="49" charset="-122"/>
              <a:cs typeface="Times New Roman" pitchFamily="18" charset="0"/>
            </a:endParaRPr>
          </a:p>
          <a:p>
            <a:pPr lvl="1">
              <a:spcBef>
                <a:spcPts val="700"/>
              </a:spcBef>
              <a:buClr>
                <a:srgbClr val="336699"/>
              </a:buClr>
            </a:pPr>
            <a:endParaRPr lang="de-DE"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71</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72</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de-DE" sz="3600" dirty="0">
                <a:solidFill>
                  <a:schemeClr val="tx1"/>
                </a:solidFill>
                <a:latin typeface="Times New Roman" pitchFamily="18" charset="0"/>
                <a:ea typeface="黑体" pitchFamily="49" charset="-122"/>
              </a:rPr>
              <a:t> </a:t>
            </a:r>
            <a:r>
              <a:rPr lang="zh-CN" altLang="en-US" sz="3600" dirty="0">
                <a:solidFill>
                  <a:schemeClr val="tx1"/>
                </a:solidFill>
                <a:latin typeface="Times New Roman" pitchFamily="18" charset="0"/>
                <a:ea typeface="黑体" pitchFamily="49" charset="-122"/>
              </a:rPr>
              <a:t>课后练习</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500174"/>
            <a:ext cx="8501122" cy="4714908"/>
          </a:xfrm>
          <a:prstGeom prst="rect">
            <a:avLst/>
          </a:prstGeom>
          <a:noFill/>
          <a:ln w="9525">
            <a:noFill/>
            <a:round/>
            <a:headEnd/>
            <a:tailEnd/>
          </a:ln>
        </p:spPr>
        <p:txBody>
          <a:bodyPr/>
          <a:lstStyle/>
          <a:p>
            <a:pPr lvl="2">
              <a:spcBef>
                <a:spcPts val="700"/>
              </a:spcBef>
              <a:buClr>
                <a:srgbClr val="336699"/>
              </a:buClr>
              <a:buFont typeface="Wingdings" pitchFamily="2" charset="2"/>
              <a:buChar char="§"/>
            </a:pP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无！</a:t>
            </a:r>
            <a:endParaRPr lang="de-DE"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72</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314" y="12700"/>
            <a:ext cx="8929718"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为什么新的低维空间更好？</a:t>
            </a:r>
            <a:endParaRPr lang="es-ES" sz="3600" i="1" baseline="300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8</a:t>
            </a:fld>
            <a:endParaRPr lang="en-US" dirty="0"/>
          </a:p>
        </p:txBody>
      </p:sp>
      <p:pic>
        <p:nvPicPr>
          <p:cNvPr id="9" name="Picture 8" descr="1817.png"/>
          <p:cNvPicPr>
            <a:picLocks noChangeAspect="1"/>
          </p:cNvPicPr>
          <p:nvPr/>
        </p:nvPicPr>
        <p:blipFill>
          <a:blip r:embed="rId3" cstate="print"/>
          <a:stretch>
            <a:fillRect/>
          </a:stretch>
        </p:blipFill>
        <p:spPr>
          <a:xfrm>
            <a:off x="428595" y="1643050"/>
            <a:ext cx="5622435" cy="3571900"/>
          </a:xfrm>
          <a:prstGeom prst="rect">
            <a:avLst/>
          </a:prstGeom>
        </p:spPr>
      </p:pic>
      <p:sp>
        <p:nvSpPr>
          <p:cNvPr id="8" name="Text Box 3"/>
          <p:cNvSpPr txBox="1">
            <a:spLocks noChangeArrowheads="1"/>
          </p:cNvSpPr>
          <p:nvPr/>
        </p:nvSpPr>
        <p:spPr bwMode="auto">
          <a:xfrm>
            <a:off x="6072166" y="1571612"/>
            <a:ext cx="3071834" cy="4786346"/>
          </a:xfrm>
          <a:prstGeom prst="rect">
            <a:avLst/>
          </a:prstGeom>
          <a:noFill/>
          <a:ln w="9525">
            <a:noFill/>
            <a:round/>
            <a:headEnd/>
            <a:tailEnd/>
          </a:ln>
        </p:spPr>
        <p:txBody>
          <a:bodyPr/>
          <a:lstStyle/>
          <a:p>
            <a:r>
              <a:rPr lang="zh-CN" altLang="en-US" dirty="0">
                <a:solidFill>
                  <a:schemeClr val="tx1"/>
                </a:solidFill>
                <a:latin typeface="Times New Roman" pitchFamily="18" charset="0"/>
                <a:ea typeface="黑体" pitchFamily="49" charset="-122"/>
              </a:rPr>
              <a:t>在原始空间中，</a:t>
            </a:r>
            <a:r>
              <a:rPr lang="de-DE" dirty="0">
                <a:solidFill>
                  <a:schemeClr val="tx1"/>
                </a:solidFill>
                <a:latin typeface="Times New Roman" pitchFamily="18" charset="0"/>
                <a:ea typeface="黑体" pitchFamily="49" charset="-122"/>
              </a:rPr>
              <a:t> d2 </a:t>
            </a:r>
            <a:r>
              <a:rPr lang="zh-CN" altLang="en-US" dirty="0">
                <a:solidFill>
                  <a:schemeClr val="tx1"/>
                </a:solidFill>
                <a:latin typeface="Times New Roman" pitchFamily="18" charset="0"/>
                <a:ea typeface="黑体" pitchFamily="49" charset="-122"/>
              </a:rPr>
              <a:t>和</a:t>
            </a:r>
            <a:r>
              <a:rPr lang="de-DE" dirty="0">
                <a:solidFill>
                  <a:schemeClr val="tx1"/>
                </a:solidFill>
                <a:latin typeface="Times New Roman" pitchFamily="18" charset="0"/>
                <a:ea typeface="黑体" pitchFamily="49" charset="-122"/>
              </a:rPr>
              <a:t>d3</a:t>
            </a:r>
            <a:r>
              <a:rPr lang="zh-CN" altLang="en-US" dirty="0">
                <a:solidFill>
                  <a:schemeClr val="tx1"/>
                </a:solidFill>
                <a:latin typeface="Times New Roman" pitchFamily="18" charset="0"/>
                <a:ea typeface="黑体" pitchFamily="49" charset="-122"/>
              </a:rPr>
              <a:t>的相似度为</a:t>
            </a:r>
            <a:r>
              <a:rPr lang="en-US" altLang="zh-CN" dirty="0">
                <a:solidFill>
                  <a:schemeClr val="tx1"/>
                </a:solidFill>
                <a:latin typeface="Times New Roman" pitchFamily="18" charset="0"/>
                <a:ea typeface="黑体" pitchFamily="49" charset="-122"/>
              </a:rPr>
              <a:t>0</a:t>
            </a:r>
            <a:r>
              <a:rPr lang="zh-CN" altLang="en-US" dirty="0">
                <a:solidFill>
                  <a:schemeClr val="tx1"/>
                </a:solidFill>
                <a:latin typeface="Times New Roman" pitchFamily="18" charset="0"/>
                <a:ea typeface="黑体" pitchFamily="49" charset="-122"/>
              </a:rPr>
              <a:t>；</a:t>
            </a:r>
            <a:endParaRPr lang="en-US" altLang="zh-CN" dirty="0">
              <a:solidFill>
                <a:schemeClr val="tx1"/>
              </a:solidFill>
              <a:latin typeface="Times New Roman" pitchFamily="18" charset="0"/>
              <a:ea typeface="黑体" pitchFamily="49" charset="-122"/>
            </a:endParaRPr>
          </a:p>
          <a:p>
            <a:r>
              <a:rPr lang="zh-CN" altLang="en-US" dirty="0">
                <a:solidFill>
                  <a:schemeClr val="tx1"/>
                </a:solidFill>
                <a:latin typeface="Times New Roman" pitchFamily="18" charset="0"/>
                <a:ea typeface="黑体" pitchFamily="49" charset="-122"/>
              </a:rPr>
              <a:t>但是在新空间下，</a:t>
            </a:r>
            <a:r>
              <a:rPr lang="de-DE" dirty="0">
                <a:solidFill>
                  <a:schemeClr val="tx1"/>
                </a:solidFill>
                <a:latin typeface="Times New Roman" pitchFamily="18" charset="0"/>
                <a:ea typeface="黑体" pitchFamily="49" charset="-122"/>
              </a:rPr>
              <a:t> </a:t>
            </a:r>
            <a:r>
              <a:rPr lang="en-US" dirty="0">
                <a:solidFill>
                  <a:schemeClr val="tx1"/>
                </a:solidFill>
                <a:latin typeface="Times New Roman" pitchFamily="18" charset="0"/>
                <a:ea typeface="黑体" pitchFamily="49" charset="-122"/>
              </a:rPr>
              <a:t>d2 </a:t>
            </a:r>
            <a:r>
              <a:rPr lang="zh-CN" altLang="en-US" dirty="0">
                <a:solidFill>
                  <a:schemeClr val="tx1"/>
                </a:solidFill>
                <a:latin typeface="Times New Roman" pitchFamily="18" charset="0"/>
                <a:ea typeface="黑体" pitchFamily="49" charset="-122"/>
              </a:rPr>
              <a:t>和</a:t>
            </a:r>
            <a:r>
              <a:rPr lang="en-US" dirty="0">
                <a:solidFill>
                  <a:schemeClr val="tx1"/>
                </a:solidFill>
                <a:latin typeface="Times New Roman" pitchFamily="18" charset="0"/>
                <a:ea typeface="黑体" pitchFamily="49" charset="-122"/>
              </a:rPr>
              <a:t> d3</a:t>
            </a:r>
            <a:r>
              <a:rPr lang="zh-CN" altLang="en-US" dirty="0">
                <a:solidFill>
                  <a:schemeClr val="tx1"/>
                </a:solidFill>
                <a:latin typeface="Times New Roman" pitchFamily="18" charset="0"/>
                <a:ea typeface="黑体" pitchFamily="49" charset="-122"/>
              </a:rPr>
              <a:t>的相似度为：</a:t>
            </a:r>
            <a:endParaRPr lang="en-US" dirty="0">
              <a:solidFill>
                <a:schemeClr val="tx1"/>
              </a:solidFill>
              <a:latin typeface="Times New Roman" pitchFamily="18" charset="0"/>
              <a:ea typeface="黑体" pitchFamily="49" charset="-122"/>
            </a:endParaRPr>
          </a:p>
          <a:p>
            <a:r>
              <a:rPr lang="en-US" dirty="0">
                <a:solidFill>
                  <a:schemeClr val="tx1"/>
                </a:solidFill>
                <a:latin typeface="Times New Roman" pitchFamily="18" charset="0"/>
                <a:ea typeface="黑体" pitchFamily="49" charset="-122"/>
              </a:rPr>
              <a:t>0.52 * 0.28 + 0.36 * 0.16 + 0.72 * 0.36 + 0.12 * 0.20 + - 0.39 * - 0.08 </a:t>
            </a:r>
            <a:r>
              <a:rPr lang="en-US" dirty="0">
                <a:solidFill>
                  <a:schemeClr val="tx1"/>
                </a:solidFill>
                <a:latin typeface="Times New Roman" pitchFamily="18" charset="0"/>
                <a:ea typeface="黑体" pitchFamily="49" charset="-122"/>
                <a:cs typeface="Times New Roman" pitchFamily="18" charset="0"/>
              </a:rPr>
              <a:t>≈ 0.52</a:t>
            </a:r>
          </a:p>
        </p:txBody>
      </p:sp>
    </p:spTree>
    <p:extLst>
      <p:ext uri="{BB962C8B-B14F-4D97-AF65-F5344CB8AC3E}">
        <p14:creationId xmlns:p14="http://schemas.microsoft.com/office/powerpoint/2010/main" val="303088175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zh-CN" altLang="en-US" dirty="0"/>
              <a:t>神经元</a:t>
            </a:r>
          </a:p>
        </p:txBody>
      </p:sp>
      <mc:AlternateContent xmlns:mc="http://schemas.openxmlformats.org/markup-compatibility/2006" xmlns:a14="http://schemas.microsoft.com/office/drawing/2010/main">
        <mc:Choice Requires="a14">
          <p:sp>
            <p:nvSpPr>
              <p:cNvPr id="145411" name="Rectangle 3"/>
              <p:cNvSpPr>
                <a:spLocks noGrp="1" noChangeArrowheads="1"/>
              </p:cNvSpPr>
              <p:nvPr>
                <p:ph idx="1"/>
              </p:nvPr>
            </p:nvSpPr>
            <p:spPr>
              <a:xfrm>
                <a:off x="251520" y="1641239"/>
                <a:ext cx="7772400" cy="4968551"/>
              </a:xfrm>
            </p:spPr>
            <p:txBody>
              <a:bodyPr/>
              <a:lstStyle/>
              <a:p>
                <a:pPr marL="457200" lvl="1" indent="0">
                  <a:lnSpc>
                    <a:spcPct val="80000"/>
                  </a:lnSpc>
                  <a:buNone/>
                </a:pPr>
                <a:endParaRPr lang="en-US" altLang="zh-CN" sz="2000" dirty="0"/>
              </a:p>
              <a:p>
                <a:pPr lvl="1">
                  <a:lnSpc>
                    <a:spcPts val="2500"/>
                  </a:lnSpc>
                </a:pPr>
                <a:r>
                  <a:rPr lang="zh-CN" altLang="en-US" sz="2000" dirty="0"/>
                  <a:t>最简单的神经网络</a:t>
                </a:r>
                <a:r>
                  <a:rPr lang="en-US" altLang="zh-CN" sz="2000" dirty="0"/>
                  <a:t>—</a:t>
                </a:r>
                <a:r>
                  <a:rPr lang="zh-CN" altLang="en-US" sz="2000" dirty="0"/>
                  <a:t>神经元</a:t>
                </a:r>
                <a:endParaRPr lang="en-US" altLang="zh-CN" sz="2000" dirty="0"/>
              </a:p>
              <a:p>
                <a:pPr marL="457200" lvl="1" indent="0">
                  <a:lnSpc>
                    <a:spcPts val="2500"/>
                  </a:lnSpc>
                  <a:buNone/>
                </a:pPr>
                <a:endParaRPr lang="en-US" altLang="zh-CN" sz="2000" dirty="0"/>
              </a:p>
              <a:p>
                <a:pPr marL="457200" lvl="1" indent="0">
                  <a:lnSpc>
                    <a:spcPts val="2500"/>
                  </a:lnSpc>
                  <a:buNone/>
                </a:pPr>
                <a:endParaRPr lang="en-US" altLang="zh-CN" sz="2000" dirty="0"/>
              </a:p>
              <a:p>
                <a:pPr marL="457200" lvl="1" indent="0">
                  <a:lnSpc>
                    <a:spcPts val="2500"/>
                  </a:lnSpc>
                  <a:buNone/>
                </a:pPr>
                <a:endParaRPr lang="en-US" altLang="zh-CN" sz="2000" dirty="0"/>
              </a:p>
              <a:p>
                <a:pPr marL="457200" lvl="1" indent="0">
                  <a:lnSpc>
                    <a:spcPts val="2500"/>
                  </a:lnSpc>
                  <a:buNone/>
                </a:pPr>
                <a:endParaRPr lang="en-US" altLang="zh-CN" sz="2000" dirty="0"/>
              </a:p>
              <a:p>
                <a:pPr marL="457200" lvl="1" indent="0">
                  <a:lnSpc>
                    <a:spcPts val="2500"/>
                  </a:lnSpc>
                  <a:buNone/>
                </a:pPr>
                <a:endParaRPr lang="en-US" altLang="zh-CN" sz="2000" dirty="0"/>
              </a:p>
              <a:p>
                <a:pPr marL="457200" lvl="1" indent="0">
                  <a:lnSpc>
                    <a:spcPts val="2500"/>
                  </a:lnSpc>
                  <a:buNone/>
                </a:pPr>
                <a:r>
                  <a:rPr lang="en-US" altLang="zh-CN" sz="2000" dirty="0"/>
                  <a:t>	</a:t>
                </a:r>
                <a:r>
                  <a:rPr lang="zh-CN" altLang="en-US" sz="2000" dirty="0"/>
                  <a:t>对应的计算如下：</a:t>
                </a:r>
                <a:endParaRPr lang="en-US" altLang="zh-CN" sz="2000" dirty="0"/>
              </a:p>
              <a:p>
                <a:pPr marL="457200" lvl="1" indent="0">
                  <a:lnSpc>
                    <a:spcPts val="2500"/>
                  </a:lnSpc>
                  <a:buNone/>
                </a:pPr>
                <a:endParaRPr lang="en-US" altLang="zh-CN" sz="2000" dirty="0"/>
              </a:p>
              <a:p>
                <a:pPr marL="457200" lvl="1" indent="0">
                  <a:lnSpc>
                    <a:spcPts val="2500"/>
                  </a:lnSpc>
                  <a:buNone/>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en-US" altLang="zh-CN" sz="2000" b="0" i="1" smtClean="0">
                              <a:latin typeface="Cambria Math" panose="02040503050406030204" pitchFamily="18" charset="0"/>
                            </a:rPr>
                            <m:t>𝑊</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𝑏</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𝑊</m:t>
                              </m:r>
                            </m:e>
                            <m:sup>
                              <m:r>
                                <a:rPr lang="en-US" altLang="zh-CN" sz="2000" b="0" i="1" smtClean="0">
                                  <a:latin typeface="Cambria Math" panose="02040503050406030204" pitchFamily="18" charset="0"/>
                                </a:rPr>
                                <m:t>𝑇</m:t>
                              </m:r>
                            </m:sup>
                          </m:sSup>
                          <m:r>
                            <a:rPr lang="en-US" altLang="zh-CN" sz="2000" b="0" i="1" smtClean="0">
                              <a:latin typeface="Cambria Math" panose="02040503050406030204" pitchFamily="18" charset="0"/>
                            </a:rPr>
                            <m:t>𝑥</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𝑓</m:t>
                      </m:r>
                      <m:r>
                        <a:rPr lang="en-US" altLang="zh-CN" sz="2000" b="0" i="1" smtClean="0">
                          <a:latin typeface="Cambria Math" panose="02040503050406030204" pitchFamily="18" charset="0"/>
                        </a:rPr>
                        <m:t>(</m:t>
                      </m:r>
                      <m:nary>
                        <m:naryPr>
                          <m:chr m:val="∑"/>
                          <m:limLoc m:val="subSup"/>
                          <m:ctrlPr>
                            <a:rPr lang="en-US" altLang="zh-CN" sz="2000" b="0" i="1" smtClean="0">
                              <a:latin typeface="Cambria Math" panose="02040503050406030204" pitchFamily="18" charset="0"/>
                            </a:rPr>
                          </m:ctrlPr>
                        </m:naryPr>
                        <m:sub>
                          <m:r>
                            <m:rPr>
                              <m:brk m:alnAt="25"/>
                            </m:rP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3</m:t>
                          </m:r>
                        </m:sup>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𝑊</m:t>
                              </m:r>
                            </m:e>
                            <m:sub>
                              <m:r>
                                <a:rPr lang="en-US" altLang="zh-CN" sz="2000" b="0" i="1" smtClean="0">
                                  <a:latin typeface="Cambria Math" panose="02040503050406030204" pitchFamily="18" charset="0"/>
                                </a:rPr>
                                <m:t>𝑖</m:t>
                              </m:r>
                            </m:sub>
                          </m:s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𝑏</m:t>
                          </m:r>
                          <m:r>
                            <a:rPr lang="en-US" altLang="zh-CN" sz="2000" b="0" i="1" smtClean="0">
                              <a:latin typeface="Cambria Math" panose="02040503050406030204" pitchFamily="18" charset="0"/>
                            </a:rPr>
                            <m:t>)</m:t>
                          </m:r>
                        </m:e>
                      </m:nary>
                    </m:oMath>
                  </m:oMathPara>
                </a14:m>
                <a:endParaRPr lang="en-US" altLang="zh-CN" sz="2000" dirty="0"/>
              </a:p>
              <a:p>
                <a:pPr marL="457200" lvl="1" indent="0">
                  <a:lnSpc>
                    <a:spcPts val="2500"/>
                  </a:lnSpc>
                  <a:buNone/>
                </a:pPr>
                <a:endParaRPr lang="en-US" altLang="zh-CN" sz="2000" dirty="0"/>
              </a:p>
              <a:p>
                <a:pPr marL="457200" lvl="1" indent="0">
                  <a:lnSpc>
                    <a:spcPts val="2500"/>
                  </a:lnSpc>
                  <a:buNone/>
                </a:pPr>
                <a:r>
                  <a:rPr lang="en-US" altLang="zh-CN" sz="2000" dirty="0"/>
                  <a:t>	</a:t>
                </a:r>
                <a:r>
                  <a:rPr lang="zh-CN" altLang="en-US" sz="2000" dirty="0"/>
                  <a:t>其中</a:t>
                </a:r>
                <a14:m>
                  <m:oMath xmlns:m="http://schemas.openxmlformats.org/officeDocument/2006/math">
                    <m:r>
                      <a:rPr lang="en-US" altLang="zh-CN" sz="2000" b="0" i="1" smtClean="0">
                        <a:latin typeface="Cambria Math" panose="02040503050406030204" pitchFamily="18" charset="0"/>
                      </a:rPr>
                      <m:t>𝑊</m:t>
                    </m:r>
                    <m:r>
                      <a:rPr lang="zh-CN" altLang="en-US" sz="2000" i="1">
                        <a:latin typeface="Cambria Math" panose="02040503050406030204" pitchFamily="18" charset="0"/>
                      </a:rPr>
                      <m:t>和</m:t>
                    </m:r>
                    <m:r>
                      <a:rPr lang="en-US" altLang="zh-CN" sz="2000" b="0" i="1" smtClean="0">
                        <a:latin typeface="Cambria Math" panose="02040503050406030204" pitchFamily="18" charset="0"/>
                      </a:rPr>
                      <m:t>𝑏</m:t>
                    </m:r>
                    <m:r>
                      <a:rPr lang="zh-CN" altLang="en-US" sz="2000" i="1">
                        <a:latin typeface="Cambria Math" panose="02040503050406030204" pitchFamily="18" charset="0"/>
                      </a:rPr>
                      <m:t>为</m:t>
                    </m:r>
                  </m:oMath>
                </a14:m>
                <a:r>
                  <a:rPr lang="zh-CN" altLang="en-US" sz="2000" dirty="0"/>
                  <a:t>需要学习的网络参数，</a:t>
                </a:r>
                <a14:m>
                  <m:oMath xmlns:m="http://schemas.openxmlformats.org/officeDocument/2006/math">
                    <m:r>
                      <a:rPr lang="en-US" altLang="zh-CN" sz="2000" b="0" i="1" smtClean="0">
                        <a:latin typeface="Cambria Math" panose="02040503050406030204" pitchFamily="18" charset="0"/>
                      </a:rPr>
                      <m:t>𝑓</m:t>
                    </m:r>
                  </m:oMath>
                </a14:m>
                <a:r>
                  <a:rPr lang="zh-CN" altLang="en-US" sz="2000" dirty="0"/>
                  <a:t>为激活函数。</a:t>
                </a:r>
                <a:endParaRPr lang="en-US" altLang="zh-CN" sz="2000" dirty="0"/>
              </a:p>
              <a:p>
                <a:pPr marL="457200" lvl="1" indent="0">
                  <a:lnSpc>
                    <a:spcPct val="80000"/>
                  </a:lnSpc>
                  <a:buNone/>
                </a:pPr>
                <a:endParaRPr lang="en-US" altLang="zh-CN" sz="2000" dirty="0"/>
              </a:p>
              <a:p>
                <a:pPr lvl="1">
                  <a:lnSpc>
                    <a:spcPct val="80000"/>
                  </a:lnSpc>
                </a:pPr>
                <a:endParaRPr lang="en-US" altLang="zh-CN" sz="2000" dirty="0"/>
              </a:p>
              <a:p>
                <a:pPr lvl="1">
                  <a:lnSpc>
                    <a:spcPct val="80000"/>
                  </a:lnSpc>
                </a:pPr>
                <a:endParaRPr lang="en-US" altLang="zh-CN" sz="2000" dirty="0"/>
              </a:p>
              <a:p>
                <a:pPr lvl="1">
                  <a:lnSpc>
                    <a:spcPct val="80000"/>
                  </a:lnSpc>
                </a:pPr>
                <a:endParaRPr lang="en-US" altLang="zh-CN" sz="2000" dirty="0"/>
              </a:p>
              <a:p>
                <a:pPr lvl="1">
                  <a:lnSpc>
                    <a:spcPct val="80000"/>
                  </a:lnSpc>
                </a:pPr>
                <a:endParaRPr lang="en-US" altLang="zh-CN" sz="2000" dirty="0"/>
              </a:p>
              <a:p>
                <a:pPr lvl="1">
                  <a:lnSpc>
                    <a:spcPct val="80000"/>
                  </a:lnSpc>
                </a:pPr>
                <a:endParaRPr lang="en-US" altLang="zh-CN" sz="2000" dirty="0"/>
              </a:p>
            </p:txBody>
          </p:sp>
        </mc:Choice>
        <mc:Fallback xmlns="">
          <p:sp>
            <p:nvSpPr>
              <p:cNvPr id="145411" name="Rectangle 3"/>
              <p:cNvSpPr>
                <a:spLocks noGrp="1" noRot="1" noChangeAspect="1" noMove="1" noResize="1" noEditPoints="1" noAdjustHandles="1" noChangeArrowheads="1" noChangeShapeType="1" noTextEdit="1"/>
              </p:cNvSpPr>
              <p:nvPr>
                <p:ph idx="1"/>
              </p:nvPr>
            </p:nvSpPr>
            <p:spPr>
              <a:xfrm>
                <a:off x="251520" y="1641239"/>
                <a:ext cx="7772400" cy="4968551"/>
              </a:xfrm>
              <a:blipFill rotWithShape="0">
                <a:blip r:embed="rId3"/>
                <a:stretch>
                  <a:fillRect b="-8221"/>
                </a:stretch>
              </a:blipFill>
            </p:spPr>
            <p:txBody>
              <a:bodyPr/>
              <a:lstStyle/>
              <a:p>
                <a:r>
                  <a:rPr lang="zh-CN" altLang="en-US">
                    <a:noFill/>
                  </a:rPr>
                  <a:t> </a:t>
                </a:r>
              </a:p>
            </p:txBody>
          </p:sp>
        </mc:Fallback>
      </mc:AlternateContent>
      <p:sp>
        <p:nvSpPr>
          <p:cNvPr id="9" name="灯片编号占位符 5"/>
          <p:cNvSpPr>
            <a:spLocks noGrp="1"/>
          </p:cNvSpPr>
          <p:nvPr>
            <p:ph type="sldNum" sz="quarter" idx="12"/>
          </p:nvPr>
        </p:nvSpPr>
        <p:spPr/>
        <p:txBody>
          <a:bodyPr/>
          <a:lstStyle/>
          <a:p>
            <a:fld id="{16275B0F-5FD6-48EB-BC46-0AB463BC73A6}" type="slidenum">
              <a:rPr lang="en-US" altLang="zh-CN"/>
              <a:pPr/>
              <a:t>9</a:t>
            </a:fld>
            <a:endParaRPr lang="en-US" altLang="zh-CN"/>
          </a:p>
        </p:txBody>
      </p:sp>
      <p:pic>
        <p:nvPicPr>
          <p:cNvPr id="2" name="图片 1">
            <a:extLst>
              <a:ext uri="{FF2B5EF4-FFF2-40B4-BE49-F238E27FC236}">
                <a16:creationId xmlns:a16="http://schemas.microsoft.com/office/drawing/2014/main" id="{8741A3A3-D293-4A8D-8129-ED05F18B84FE}"/>
              </a:ext>
            </a:extLst>
          </p:cNvPr>
          <p:cNvPicPr>
            <a:picLocks noChangeAspect="1"/>
          </p:cNvPicPr>
          <p:nvPr/>
        </p:nvPicPr>
        <p:blipFill>
          <a:blip r:embed="rId4"/>
          <a:stretch>
            <a:fillRect/>
          </a:stretch>
        </p:blipFill>
        <p:spPr>
          <a:xfrm>
            <a:off x="2987824" y="2636912"/>
            <a:ext cx="2520280" cy="1224136"/>
          </a:xfrm>
          <a:prstGeom prst="rect">
            <a:avLst/>
          </a:prstGeom>
        </p:spPr>
      </p:pic>
    </p:spTree>
    <p:extLst>
      <p:ext uri="{BB962C8B-B14F-4D97-AF65-F5344CB8AC3E}">
        <p14:creationId xmlns:p14="http://schemas.microsoft.com/office/powerpoint/2010/main" val="954545823"/>
      </p:ext>
    </p:extLst>
  </p:cSld>
  <p:clrMapOvr>
    <a:masterClrMapping/>
  </p:clrMapOvr>
</p:sld>
</file>

<file path=ppt/theme/theme1.xml><?xml version="1.0" encoding="utf-8"?>
<a:theme xmlns:a="http://schemas.openxmlformats.org/drawingml/2006/main" name="course-template-2013">
  <a:themeElements>
    <a:clrScheme name="IIR Book">
      <a:dk1>
        <a:sysClr val="windowText" lastClr="000000"/>
      </a:dk1>
      <a:lt1>
        <a:sysClr val="window" lastClr="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course-template-2014</Template>
  <TotalTime>1491</TotalTime>
  <Words>3758</Words>
  <Application>Microsoft Office PowerPoint</Application>
  <PresentationFormat>全屏显示(4:3)</PresentationFormat>
  <Paragraphs>644</Paragraphs>
  <Slides>72</Slides>
  <Notes>55</Notes>
  <HiddenSlides>5</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72</vt:i4>
      </vt:variant>
    </vt:vector>
  </HeadingPairs>
  <TitlesOfParts>
    <vt:vector size="82" baseType="lpstr">
      <vt:lpstr>黑体</vt:lpstr>
      <vt:lpstr>楷体</vt:lpstr>
      <vt:lpstr>宋体</vt:lpstr>
      <vt:lpstr>Arial</vt:lpstr>
      <vt:lpstr>Calibri</vt:lpstr>
      <vt:lpstr>Cambria Math</vt:lpstr>
      <vt:lpstr>Lucida Sans</vt:lpstr>
      <vt:lpstr>Times New Roman</vt:lpstr>
      <vt:lpstr>Wingdings</vt:lpstr>
      <vt:lpstr>course-template-2013</vt:lpstr>
      <vt:lpstr>PowerPoint 演示文稿</vt:lpstr>
      <vt:lpstr>提纲</vt:lpstr>
      <vt:lpstr>提纲</vt:lpstr>
      <vt:lpstr>PowerPoint 演示文稿</vt:lpstr>
      <vt:lpstr>PowerPoint 演示文稿</vt:lpstr>
      <vt:lpstr>PowerPoint 演示文稿</vt:lpstr>
      <vt:lpstr>PowerPoint 演示文稿</vt:lpstr>
      <vt:lpstr>PowerPoint 演示文稿</vt:lpstr>
      <vt:lpstr>神经元</vt:lpstr>
      <vt:lpstr>神经元组合成为神经网络</vt:lpstr>
      <vt:lpstr>DNN基础：总结</vt:lpstr>
      <vt:lpstr>词嵌入：总结</vt:lpstr>
      <vt:lpstr>PowerPoint 演示文稿</vt:lpstr>
      <vt:lpstr>提纲</vt:lpstr>
      <vt:lpstr>PowerPoint 演示文稿</vt:lpstr>
      <vt:lpstr>PowerPoint 演示文稿</vt:lpstr>
      <vt:lpstr>PowerPoint 演示文稿</vt:lpstr>
      <vt:lpstr>PowerPoint 演示文稿</vt:lpstr>
      <vt:lpstr>PowerPoint 演示文稿</vt:lpstr>
      <vt:lpstr>提纲</vt:lpstr>
      <vt:lpstr>传统广告(1) </vt:lpstr>
      <vt:lpstr>传统广告(2)</vt:lpstr>
      <vt:lpstr>传统广告的不足</vt:lpstr>
      <vt:lpstr>互联网广告的优点</vt:lpstr>
      <vt:lpstr>互联网广告的主要形式(1)</vt:lpstr>
      <vt:lpstr>互联网广告的主要形式(2)</vt:lpstr>
      <vt:lpstr>互联网文本广告的主要类型(1) </vt:lpstr>
      <vt:lpstr>互联网广告的主要类型(2) </vt:lpstr>
      <vt:lpstr>互联网广告中的利益三方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Web查询“长尾”现象：基于AOL查询频次的统计</vt:lpstr>
      <vt:lpstr>基于查询频次的流量统计（数据来源：Yahoo）</vt:lpstr>
      <vt:lpstr>长尾效应的解释</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提纲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文档的表示过程</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Christopher Manning</dc:creator>
  <cp:lastModifiedBy>Ben He</cp:lastModifiedBy>
  <cp:revision>1411</cp:revision>
  <cp:lastPrinted>2009-09-22T15:48:09Z</cp:lastPrinted>
  <dcterms:created xsi:type="dcterms:W3CDTF">2009-09-21T23:46:17Z</dcterms:created>
  <dcterms:modified xsi:type="dcterms:W3CDTF">2019-08-27T07:40:53Z</dcterms:modified>
</cp:coreProperties>
</file>