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0" r:id="rId1"/>
  </p:sldMasterIdLst>
  <p:notesMasterIdLst>
    <p:notesMasterId r:id="rId52"/>
  </p:notesMasterIdLst>
  <p:handoutMasterIdLst>
    <p:handoutMasterId r:id="rId53"/>
  </p:handoutMasterIdLst>
  <p:sldIdLst>
    <p:sldId id="256" r:id="rId2"/>
    <p:sldId id="374" r:id="rId3"/>
    <p:sldId id="877" r:id="rId4"/>
    <p:sldId id="888" r:id="rId5"/>
    <p:sldId id="889" r:id="rId6"/>
    <p:sldId id="890" r:id="rId7"/>
    <p:sldId id="891" r:id="rId8"/>
    <p:sldId id="848" r:id="rId9"/>
    <p:sldId id="892" r:id="rId10"/>
    <p:sldId id="849" r:id="rId11"/>
    <p:sldId id="850" r:id="rId12"/>
    <p:sldId id="851" r:id="rId13"/>
    <p:sldId id="852" r:id="rId14"/>
    <p:sldId id="853" r:id="rId15"/>
    <p:sldId id="814" r:id="rId16"/>
    <p:sldId id="815" r:id="rId17"/>
    <p:sldId id="854" r:id="rId18"/>
    <p:sldId id="855" r:id="rId19"/>
    <p:sldId id="895" r:id="rId20"/>
    <p:sldId id="856" r:id="rId21"/>
    <p:sldId id="857" r:id="rId22"/>
    <p:sldId id="858" r:id="rId23"/>
    <p:sldId id="859" r:id="rId24"/>
    <p:sldId id="860" r:id="rId25"/>
    <p:sldId id="816" r:id="rId26"/>
    <p:sldId id="861" r:id="rId27"/>
    <p:sldId id="862" r:id="rId28"/>
    <p:sldId id="863" r:id="rId29"/>
    <p:sldId id="864" r:id="rId30"/>
    <p:sldId id="865" r:id="rId31"/>
    <p:sldId id="866" r:id="rId32"/>
    <p:sldId id="878" r:id="rId33"/>
    <p:sldId id="879" r:id="rId34"/>
    <p:sldId id="880" r:id="rId35"/>
    <p:sldId id="881" r:id="rId36"/>
    <p:sldId id="882" r:id="rId37"/>
    <p:sldId id="868" r:id="rId38"/>
    <p:sldId id="885" r:id="rId39"/>
    <p:sldId id="884" r:id="rId40"/>
    <p:sldId id="869" r:id="rId41"/>
    <p:sldId id="886" r:id="rId42"/>
    <p:sldId id="870" r:id="rId43"/>
    <p:sldId id="871" r:id="rId44"/>
    <p:sldId id="872" r:id="rId45"/>
    <p:sldId id="873" r:id="rId46"/>
    <p:sldId id="874" r:id="rId47"/>
    <p:sldId id="875" r:id="rId48"/>
    <p:sldId id="893" r:id="rId49"/>
    <p:sldId id="876" r:id="rId50"/>
    <p:sldId id="894" r:id="rId51"/>
  </p:sldIdLst>
  <p:sldSz cx="9144000" cy="6858000" type="screen4x3"/>
  <p:notesSz cx="7315200" cy="9601200"/>
  <p:defaultTextStyle>
    <a:defPPr>
      <a:defRPr lang="en-GB"/>
    </a:defPPr>
    <a:lvl1pPr algn="l" defTabSz="449263" rtl="0" fontAlgn="base">
      <a:spcBef>
        <a:spcPct val="0"/>
      </a:spcBef>
      <a:spcAft>
        <a:spcPct val="0"/>
      </a:spcAft>
      <a:defRPr sz="2400" kern="1200">
        <a:solidFill>
          <a:schemeClr val="bg1"/>
        </a:solidFill>
        <a:latin typeface="Lucida Sans" charset="0"/>
        <a:ea typeface="ＭＳ Ｐゴシック" charset="-128"/>
        <a:cs typeface="+mn-cs"/>
      </a:defRPr>
    </a:lvl1pPr>
    <a:lvl2pPr marL="742950" indent="-285750" algn="l" defTabSz="449263" rtl="0" fontAlgn="base">
      <a:spcBef>
        <a:spcPct val="0"/>
      </a:spcBef>
      <a:spcAft>
        <a:spcPct val="0"/>
      </a:spcAft>
      <a:defRPr sz="2400" kern="1200">
        <a:solidFill>
          <a:schemeClr val="bg1"/>
        </a:solidFill>
        <a:latin typeface="Lucida Sans" charset="0"/>
        <a:ea typeface="ＭＳ Ｐゴシック" charset="-128"/>
        <a:cs typeface="+mn-cs"/>
      </a:defRPr>
    </a:lvl2pPr>
    <a:lvl3pPr marL="11430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3pPr>
    <a:lvl4pPr marL="16002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4pPr>
    <a:lvl5pPr marL="2057400" indent="-228600" algn="l" defTabSz="449263" rtl="0" fontAlgn="base">
      <a:spcBef>
        <a:spcPct val="0"/>
      </a:spcBef>
      <a:spcAft>
        <a:spcPct val="0"/>
      </a:spcAft>
      <a:defRPr sz="2400" kern="1200">
        <a:solidFill>
          <a:schemeClr val="bg1"/>
        </a:solidFill>
        <a:latin typeface="Lucida Sans" charset="0"/>
        <a:ea typeface="ＭＳ Ｐゴシック" charset="-128"/>
        <a:cs typeface="+mn-cs"/>
      </a:defRPr>
    </a:lvl5pPr>
    <a:lvl6pPr marL="2286000" algn="l" defTabSz="914400" rtl="0" eaLnBrk="1" latinLnBrk="0" hangingPunct="1">
      <a:defRPr sz="2400" kern="1200">
        <a:solidFill>
          <a:schemeClr val="bg1"/>
        </a:solidFill>
        <a:latin typeface="Lucida Sans" charset="0"/>
        <a:ea typeface="ＭＳ Ｐゴシック" charset="-128"/>
        <a:cs typeface="+mn-cs"/>
      </a:defRPr>
    </a:lvl6pPr>
    <a:lvl7pPr marL="2743200" algn="l" defTabSz="914400" rtl="0" eaLnBrk="1" latinLnBrk="0" hangingPunct="1">
      <a:defRPr sz="2400" kern="1200">
        <a:solidFill>
          <a:schemeClr val="bg1"/>
        </a:solidFill>
        <a:latin typeface="Lucida Sans" charset="0"/>
        <a:ea typeface="ＭＳ Ｐゴシック" charset="-128"/>
        <a:cs typeface="+mn-cs"/>
      </a:defRPr>
    </a:lvl7pPr>
    <a:lvl8pPr marL="3200400" algn="l" defTabSz="914400" rtl="0" eaLnBrk="1" latinLnBrk="0" hangingPunct="1">
      <a:defRPr sz="2400" kern="1200">
        <a:solidFill>
          <a:schemeClr val="bg1"/>
        </a:solidFill>
        <a:latin typeface="Lucida Sans" charset="0"/>
        <a:ea typeface="ＭＳ Ｐゴシック" charset="-128"/>
        <a:cs typeface="+mn-cs"/>
      </a:defRPr>
    </a:lvl8pPr>
    <a:lvl9pPr marL="3657600" algn="l" defTabSz="914400" rtl="0" eaLnBrk="1" latinLnBrk="0" hangingPunct="1">
      <a:defRPr sz="2400" kern="1200">
        <a:solidFill>
          <a:schemeClr val="bg1"/>
        </a:solidFill>
        <a:latin typeface="Lucida Sans" charset="0"/>
        <a:ea typeface="ＭＳ Ｐゴシック" charset="-128"/>
        <a:cs typeface="+mn-cs"/>
      </a:defRPr>
    </a:lvl9pPr>
  </p:defaultTextStyle>
  <p:extLst>
    <p:ext uri="{521415D9-36F7-43E2-AB2F-B90AF26B5E84}">
      <p14:sectionLst xmlns:p14="http://schemas.microsoft.com/office/powerpoint/2010/main">
        <p14:section name="Default Section" id="{E6A3AAA1-34D5-4693-A673-24F7C740D4E7}">
          <p14:sldIdLst>
            <p14:sldId id="256"/>
            <p14:sldId id="374"/>
            <p14:sldId id="877"/>
            <p14:sldId id="888"/>
            <p14:sldId id="889"/>
            <p14:sldId id="890"/>
            <p14:sldId id="891"/>
            <p14:sldId id="848"/>
            <p14:sldId id="892"/>
            <p14:sldId id="849"/>
            <p14:sldId id="850"/>
            <p14:sldId id="851"/>
            <p14:sldId id="852"/>
            <p14:sldId id="853"/>
            <p14:sldId id="814"/>
            <p14:sldId id="815"/>
            <p14:sldId id="854"/>
            <p14:sldId id="855"/>
            <p14:sldId id="895"/>
            <p14:sldId id="856"/>
            <p14:sldId id="857"/>
            <p14:sldId id="858"/>
            <p14:sldId id="859"/>
            <p14:sldId id="860"/>
            <p14:sldId id="816"/>
            <p14:sldId id="861"/>
            <p14:sldId id="862"/>
            <p14:sldId id="863"/>
            <p14:sldId id="864"/>
            <p14:sldId id="865"/>
            <p14:sldId id="866"/>
            <p14:sldId id="878"/>
            <p14:sldId id="879"/>
            <p14:sldId id="880"/>
          </p14:sldIdLst>
        </p14:section>
        <p14:section name="Untitled Section" id="{2A4CFAFB-FB93-4F2D-A04F-1B3362DE9FF2}">
          <p14:sldIdLst>
            <p14:sldId id="881"/>
            <p14:sldId id="882"/>
            <p14:sldId id="868"/>
            <p14:sldId id="885"/>
            <p14:sldId id="884"/>
            <p14:sldId id="869"/>
            <p14:sldId id="886"/>
            <p14:sldId id="870"/>
            <p14:sldId id="871"/>
            <p14:sldId id="872"/>
            <p14:sldId id="873"/>
            <p14:sldId id="874"/>
            <p14:sldId id="875"/>
            <p14:sldId id="893"/>
            <p14:sldId id="876"/>
            <p14:sldId id="89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D3E9"/>
    <a:srgbClr val="336699"/>
    <a:srgbClr val="E6F2ED"/>
    <a:srgbClr val="DBEDE6"/>
    <a:srgbClr val="D7F1E6"/>
    <a:srgbClr val="D4F0E5"/>
    <a:srgbClr val="CCFFCC"/>
    <a:srgbClr val="2A70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67" autoAdjust="0"/>
    <p:restoredTop sz="75766" autoAdjust="0"/>
  </p:normalViewPr>
  <p:slideViewPr>
    <p:cSldViewPr>
      <p:cViewPr varScale="1">
        <p:scale>
          <a:sx n="51" d="100"/>
          <a:sy n="51" d="100"/>
        </p:scale>
        <p:origin x="1696" y="44"/>
      </p:cViewPr>
      <p:guideLst>
        <p:guide orient="horz" pos="2160"/>
        <p:guide pos="2880"/>
      </p:guideLst>
    </p:cSldViewPr>
  </p:slideViewPr>
  <p:outlineViewPr>
    <p:cViewPr varScale="1">
      <p:scale>
        <a:sx n="170" d="200"/>
        <a:sy n="170" d="200"/>
      </p:scale>
      <p:origin x="0" y="12432"/>
    </p:cViewPr>
  </p:outlineViewPr>
  <p:notesTextViewPr>
    <p:cViewPr>
      <p:scale>
        <a:sx n="100" d="100"/>
        <a:sy n="100" d="100"/>
      </p:scale>
      <p:origin x="0" y="0"/>
    </p:cViewPr>
  </p:notesTextViewPr>
  <p:sorterViewPr>
    <p:cViewPr>
      <p:scale>
        <a:sx n="66" d="100"/>
        <a:sy n="66" d="100"/>
      </p:scale>
      <p:origin x="0" y="474"/>
    </p:cViewPr>
  </p:sorterViewPr>
  <p:notesViewPr>
    <p:cSldViewPr>
      <p:cViewPr varScale="1">
        <p:scale>
          <a:sx n="35" d="100"/>
          <a:sy n="35" d="100"/>
        </p:scale>
        <p:origin x="-157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buClr>
                <a:srgbClr val="000000"/>
              </a:buClr>
              <a:buSzPct val="100000"/>
              <a:buFont typeface="Times New Roman" pitchFamily="16" charset="0"/>
              <a:buNone/>
              <a:defRPr sz="1200">
                <a:cs typeface="+mn-cs"/>
              </a:defRPr>
            </a:lvl1pPr>
          </a:lstStyle>
          <a:p>
            <a:pPr>
              <a:defRPr/>
            </a:pPr>
            <a:fld id="{FAC8717C-415A-44F2-932B-9470F257B40D}" type="datetimeFigureOut">
              <a:rPr lang="de-DE">
                <a:latin typeface="Times New Roman" pitchFamily="18" charset="0"/>
                <a:ea typeface="黑体" pitchFamily="49" charset="-122"/>
              </a:rPr>
              <a:pPr>
                <a:defRPr/>
              </a:pPr>
              <a:t>13.11.2018</a:t>
            </a:fld>
            <a:endParaRPr lang="de-DE" dirty="0">
              <a:latin typeface="Times New Roman" pitchFamily="18" charset="0"/>
              <a:ea typeface="黑体" pitchFamily="49" charset="-122"/>
            </a:endParaRPr>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buClr>
                <a:srgbClr val="000000"/>
              </a:buClr>
              <a:buSzPct val="100000"/>
              <a:buFont typeface="Times New Roman" pitchFamily="16" charset="0"/>
              <a:buNone/>
              <a:defRPr sz="1200">
                <a:cs typeface="+mn-cs"/>
              </a:defRPr>
            </a:lvl1pPr>
          </a:lstStyle>
          <a:p>
            <a:pPr>
              <a:defRPr/>
            </a:pPr>
            <a:endParaRPr lang="de-DE" dirty="0">
              <a:latin typeface="Times New Roman" pitchFamily="18" charset="0"/>
              <a:ea typeface="黑体" pitchFamily="49" charset="-122"/>
            </a:endParaRPr>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buClr>
                <a:srgbClr val="000000"/>
              </a:buClr>
              <a:buSzPct val="100000"/>
              <a:buFont typeface="Times New Roman" pitchFamily="16" charset="0"/>
              <a:buNone/>
              <a:defRPr sz="1200">
                <a:cs typeface="+mn-cs"/>
              </a:defRPr>
            </a:lvl1pPr>
          </a:lstStyle>
          <a:p>
            <a:pPr>
              <a:defRPr/>
            </a:pPr>
            <a:fld id="{436286E6-33A4-43B5-AF89-26A9B7F2651B}" type="slidenum">
              <a:rPr lang="de-DE">
                <a:latin typeface="Times New Roman" pitchFamily="18" charset="0"/>
                <a:ea typeface="黑体" pitchFamily="49" charset="-122"/>
              </a:rPr>
              <a:pPr>
                <a:defRPr/>
              </a:pPr>
              <a:t>‹#›</a:t>
            </a:fld>
            <a:endParaRPr lang="de-DE" dirty="0">
              <a:latin typeface="Times New Roman" pitchFamily="18" charset="0"/>
              <a:ea typeface="黑体" pitchFamily="49" charset="-122"/>
            </a:endParaRPr>
          </a:p>
        </p:txBody>
      </p:sp>
    </p:spTree>
    <p:extLst>
      <p:ext uri="{BB962C8B-B14F-4D97-AF65-F5344CB8AC3E}">
        <p14:creationId xmlns:p14="http://schemas.microsoft.com/office/powerpoint/2010/main" val="3548839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AutoShape 1"/>
          <p:cNvSpPr>
            <a:spLocks noChangeArrowheads="1"/>
          </p:cNvSpPr>
          <p:nvPr/>
        </p:nvSpPr>
        <p:spPr bwMode="auto">
          <a:xfrm>
            <a:off x="0" y="0"/>
            <a:ext cx="7315200" cy="9601200"/>
          </a:xfrm>
          <a:prstGeom prst="roundRect">
            <a:avLst>
              <a:gd name="adj" fmla="val 19"/>
            </a:avLst>
          </a:prstGeom>
          <a:solidFill>
            <a:srgbClr val="FFFFFF"/>
          </a:solidFill>
          <a:ln w="9360">
            <a:noFill/>
            <a:miter lim="800000"/>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8" name="AutoShape 2"/>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19" name="AutoShape 3"/>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0" name="AutoShape 4"/>
          <p:cNvSpPr>
            <a:spLocks noChangeArrowheads="1"/>
          </p:cNvSpPr>
          <p:nvPr/>
        </p:nvSpPr>
        <p:spPr bwMode="auto">
          <a:xfrm>
            <a:off x="0" y="0"/>
            <a:ext cx="7315200" cy="9601200"/>
          </a:xfrm>
          <a:prstGeom prst="roundRect">
            <a:avLst>
              <a:gd name="adj" fmla="val 19"/>
            </a:avLst>
          </a:prstGeom>
          <a:solidFill>
            <a:srgbClr val="FFFFFF"/>
          </a:solid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1" name="Text Box 5"/>
          <p:cNvSpPr txBox="1">
            <a:spLocks noChangeArrowheads="1"/>
          </p:cNvSpPr>
          <p:nvPr/>
        </p:nvSpPr>
        <p:spPr bwMode="auto">
          <a:xfrm>
            <a:off x="0" y="0"/>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2" name="Text Box 6"/>
          <p:cNvSpPr txBox="1">
            <a:spLocks noChangeArrowheads="1"/>
          </p:cNvSpPr>
          <p:nvPr/>
        </p:nvSpPr>
        <p:spPr bwMode="auto">
          <a:xfrm>
            <a:off x="4144963" y="0"/>
            <a:ext cx="3170237"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288776" name="Rectangle 7"/>
          <p:cNvSpPr>
            <a:spLocks noGrp="1" noRot="1" noChangeAspect="1" noChangeArrowheads="1"/>
          </p:cNvSpPr>
          <p:nvPr>
            <p:ph type="sldImg"/>
          </p:nvPr>
        </p:nvSpPr>
        <p:spPr bwMode="auto">
          <a:xfrm>
            <a:off x="1257300" y="720725"/>
            <a:ext cx="4794250" cy="3594100"/>
          </a:xfrm>
          <a:prstGeom prst="rect">
            <a:avLst/>
          </a:prstGeom>
          <a:noFill/>
          <a:ln w="9360">
            <a:solidFill>
              <a:srgbClr val="000000"/>
            </a:solidFill>
            <a:miter lim="800000"/>
            <a:headEnd/>
            <a:tailEnd/>
          </a:ln>
        </p:spPr>
      </p:sp>
      <p:sp>
        <p:nvSpPr>
          <p:cNvPr id="9224" name="Rectangle 8"/>
          <p:cNvSpPr>
            <a:spLocks noGrp="1" noChangeArrowheads="1"/>
          </p:cNvSpPr>
          <p:nvPr>
            <p:ph type="body"/>
          </p:nvPr>
        </p:nvSpPr>
        <p:spPr bwMode="auto">
          <a:xfrm>
            <a:off x="974725" y="4560888"/>
            <a:ext cx="5359400" cy="4313237"/>
          </a:xfrm>
          <a:prstGeom prst="rect">
            <a:avLst/>
          </a:prstGeom>
          <a:noFill/>
          <a:ln w="9525">
            <a:noFill/>
            <a:round/>
            <a:headEnd/>
            <a:tailEnd/>
          </a:ln>
          <a:effectLst/>
        </p:spPr>
        <p:txBody>
          <a:bodyPr vert="horz" wrap="square" lIns="95400" tIns="47520" rIns="95400" bIns="47520" numCol="1" anchor="t" anchorCtr="0" compatLnSpc="1">
            <a:prstTxWarp prst="textNoShape">
              <a:avLst/>
            </a:prstTxWarp>
          </a:bodyPr>
          <a:lstStyle/>
          <a:p>
            <a:pPr lvl="0"/>
            <a:endParaRPr lang="de-DE" noProof="0"/>
          </a:p>
        </p:txBody>
      </p:sp>
      <p:sp>
        <p:nvSpPr>
          <p:cNvPr id="9225" name="Text Box 9"/>
          <p:cNvSpPr txBox="1">
            <a:spLocks noChangeArrowheads="1"/>
          </p:cNvSpPr>
          <p:nvPr/>
        </p:nvSpPr>
        <p:spPr bwMode="auto">
          <a:xfrm>
            <a:off x="0" y="9121775"/>
            <a:ext cx="3170238" cy="479425"/>
          </a:xfrm>
          <a:prstGeom prst="rect">
            <a:avLst/>
          </a:prstGeom>
          <a:noFill/>
          <a:ln w="9525">
            <a:noFill/>
            <a:round/>
            <a:headEnd/>
            <a:tailEnd/>
          </a:ln>
          <a:effectLst/>
        </p:spPr>
        <p:txBody>
          <a:bodyPr wrap="none" anchor="ctr"/>
          <a:lstStyle/>
          <a:p>
            <a:pPr>
              <a:buClr>
                <a:srgbClr val="000000"/>
              </a:buClr>
              <a:buSzPct val="100000"/>
              <a:buFont typeface="Times New Roman" pitchFamily="16" charset="0"/>
              <a:buNone/>
              <a:defRPr/>
            </a:pPr>
            <a:endParaRPr lang="de-DE" dirty="0">
              <a:latin typeface="Times New Roman" pitchFamily="18" charset="0"/>
              <a:ea typeface="黑体" pitchFamily="49" charset="-122"/>
              <a:cs typeface="Arial Unicode MS" charset="0"/>
            </a:endParaRPr>
          </a:p>
        </p:txBody>
      </p:sp>
      <p:sp>
        <p:nvSpPr>
          <p:cNvPr id="9226" name="Rectangle 10"/>
          <p:cNvSpPr>
            <a:spLocks noGrp="1" noChangeArrowheads="1"/>
          </p:cNvSpPr>
          <p:nvPr>
            <p:ph type="sldNum"/>
          </p:nvPr>
        </p:nvSpPr>
        <p:spPr bwMode="auto">
          <a:xfrm>
            <a:off x="4144963" y="9120188"/>
            <a:ext cx="3163887" cy="473075"/>
          </a:xfrm>
          <a:prstGeom prst="rect">
            <a:avLst/>
          </a:prstGeom>
          <a:noFill/>
          <a:ln w="9525">
            <a:noFill/>
            <a:round/>
            <a:headEnd/>
            <a:tailEnd/>
          </a:ln>
          <a:effectLst/>
        </p:spPr>
        <p:txBody>
          <a:bodyPr vert="horz" wrap="square" lIns="95400" tIns="47520" rIns="95400" bIns="47520" numCol="1" anchor="b" anchorCtr="0" compatLnSpc="1">
            <a:prstTxWarp prst="textNoShape">
              <a:avLst/>
            </a:prstTxWarp>
          </a:bodyPr>
          <a:lstStyle>
            <a:lvl1pPr algn="r">
              <a:buClrTx/>
              <a:buSzPct val="100000"/>
              <a:buFontTx/>
              <a:buNone/>
              <a:tabLst>
                <a:tab pos="723900" algn="l"/>
                <a:tab pos="1447800" algn="l"/>
                <a:tab pos="2171700" algn="l"/>
                <a:tab pos="2895600" algn="l"/>
              </a:tabLst>
              <a:defRPr sz="1200">
                <a:solidFill>
                  <a:srgbClr val="000000"/>
                </a:solidFill>
                <a:latin typeface="Times New Roman" pitchFamily="16" charset="0"/>
                <a:ea typeface="+mn-ea"/>
                <a:cs typeface="Arial Unicode MS" charset="0"/>
              </a:defRPr>
            </a:lvl1pPr>
          </a:lstStyle>
          <a:p>
            <a:pPr>
              <a:defRPr/>
            </a:pPr>
            <a:fld id="{655445CD-BE69-4A95-B1A9-CC7D8B1B044C}" type="slidenum">
              <a:rPr lang="en-US"/>
              <a:pPr>
                <a:defRPr/>
              </a:pPr>
              <a:t>‹#›</a:t>
            </a:fld>
            <a:endParaRPr lang="en-US"/>
          </a:p>
        </p:txBody>
      </p:sp>
    </p:spTree>
    <p:extLst>
      <p:ext uri="{BB962C8B-B14F-4D97-AF65-F5344CB8AC3E}">
        <p14:creationId xmlns:p14="http://schemas.microsoft.com/office/powerpoint/2010/main" val="256028754"/>
      </p:ext>
    </p:extLst>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9794" name="Rectangle 10"/>
          <p:cNvSpPr>
            <a:spLocks noGrp="1" noChangeArrowheads="1"/>
          </p:cNvSpPr>
          <p:nvPr>
            <p:ph type="sldNum" sz="quarter"/>
          </p:nvPr>
        </p:nvSpPr>
        <p:spPr>
          <a:noFill/>
        </p:spPr>
        <p:txBody>
          <a:bodyPr/>
          <a:lstStyle/>
          <a:p>
            <a:fld id="{9F1E893B-7686-47E7-8BAA-792CEA63E874}" type="slidenum">
              <a:rPr lang="en-US" smtClean="0">
                <a:ea typeface="黑体" pitchFamily="49" charset="-122"/>
              </a:rPr>
              <a:pPr/>
              <a:t>1</a:t>
            </a:fld>
            <a:endParaRPr lang="en-US" dirty="0">
              <a:ea typeface="黑体" pitchFamily="49" charset="-122"/>
            </a:endParaRPr>
          </a:p>
        </p:txBody>
      </p:sp>
      <p:sp>
        <p:nvSpPr>
          <p:cNvPr id="289795"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89796"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1315065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9285579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24162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1482206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137559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7874219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7464529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684207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7076624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94266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778335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3837850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630103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7121223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915218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503466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29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6743948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742617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822969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900195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1048990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0601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5252986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721697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137963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078357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65082411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39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3813819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605552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41226965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0616593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43</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0515445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44</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1128862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8390609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45</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0988716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46</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1029189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86461994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9637233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49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15360899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50</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14160587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7</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463474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8</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693849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9</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955402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11</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291382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1842" name="Rectangle 10"/>
          <p:cNvSpPr>
            <a:spLocks noGrp="1" noChangeArrowheads="1"/>
          </p:cNvSpPr>
          <p:nvPr>
            <p:ph type="sldNum" sz="quarter"/>
          </p:nvPr>
        </p:nvSpPr>
        <p:spPr>
          <a:noFill/>
        </p:spPr>
        <p:txBody>
          <a:bodyPr/>
          <a:lstStyle/>
          <a:p>
            <a:fld id="{7877EAF2-EF67-4E70-95E3-8FCEFB74D208}" type="slidenum">
              <a:rPr lang="en-US" smtClean="0">
                <a:ea typeface="黑体" pitchFamily="49" charset="-122"/>
              </a:rPr>
              <a:pPr/>
              <a:t>12</a:t>
            </a:fld>
            <a:endParaRPr lang="en-US" dirty="0">
              <a:ea typeface="黑体" pitchFamily="49" charset="-122"/>
            </a:endParaRPr>
          </a:p>
        </p:txBody>
      </p:sp>
      <p:sp>
        <p:nvSpPr>
          <p:cNvPr id="291843" name="Rectangle 1"/>
          <p:cNvSpPr>
            <a:spLocks noGrp="1" noRot="1" noChangeAspect="1" noChangeArrowheads="1" noTextEdit="1"/>
          </p:cNvSpPr>
          <p:nvPr>
            <p:ph type="sldImg"/>
          </p:nvPr>
        </p:nvSpPr>
        <p:spPr>
          <a:xfrm>
            <a:off x="1257300" y="720725"/>
            <a:ext cx="4800600" cy="3600450"/>
          </a:xfrm>
          <a:solidFill>
            <a:srgbClr val="FFFFFF"/>
          </a:solidFill>
          <a:ln/>
        </p:spPr>
      </p:sp>
      <p:sp>
        <p:nvSpPr>
          <p:cNvPr id="291844" name="Rectangle 2"/>
          <p:cNvSpPr>
            <a:spLocks noGrp="1" noChangeArrowheads="1"/>
          </p:cNvSpPr>
          <p:nvPr>
            <p:ph type="body" idx="1"/>
          </p:nvPr>
        </p:nvSpPr>
        <p:spPr>
          <a:xfrm>
            <a:off x="974725" y="4560888"/>
            <a:ext cx="5360988" cy="4316412"/>
          </a:xfrm>
          <a:noFill/>
          <a:ln/>
        </p:spPr>
        <p:txBody>
          <a:bodyPr wrap="none" anchor="ctr"/>
          <a:lstStyle/>
          <a:p>
            <a:endParaRPr lang="de-DE"/>
          </a:p>
        </p:txBody>
      </p:sp>
    </p:spTree>
    <p:extLst>
      <p:ext uri="{BB962C8B-B14F-4D97-AF65-F5344CB8AC3E}">
        <p14:creationId xmlns:p14="http://schemas.microsoft.com/office/powerpoint/2010/main" val="3614208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TextBox 5"/>
          <p:cNvSpPr txBox="1"/>
          <p:nvPr/>
        </p:nvSpPr>
        <p:spPr>
          <a:xfrm>
            <a:off x="2590800" y="1600200"/>
            <a:ext cx="3878263" cy="830263"/>
          </a:xfrm>
          <a:prstGeom prst="rect">
            <a:avLst/>
          </a:prstGeom>
          <a:noFill/>
        </p:spPr>
        <p:txBody>
          <a:bodyPr wrap="none">
            <a:spAutoFit/>
          </a:bodyPr>
          <a:lstStyle/>
          <a:p>
            <a:pPr algn="ctr">
              <a:defRPr/>
            </a:pPr>
            <a:r>
              <a:rPr lang="zh-CN" altLang="en-US" sz="4800" b="1" dirty="0">
                <a:solidFill>
                  <a:srgbClr val="FBFCFF"/>
                </a:solidFill>
                <a:latin typeface="黑体" pitchFamily="49" charset="-122"/>
                <a:ea typeface="黑体" pitchFamily="49" charset="-122"/>
                <a:cs typeface="Arial Unicode MS" charset="0"/>
              </a:rPr>
              <a:t>现代信息检索</a:t>
            </a:r>
            <a:endParaRPr lang="en-US" sz="4800" b="1" dirty="0">
              <a:solidFill>
                <a:srgbClr val="FBFCFF"/>
              </a:solidFill>
              <a:latin typeface="黑体" pitchFamily="49" charset="-122"/>
              <a:ea typeface="黑体" pitchFamily="49" charset="-122"/>
              <a:cs typeface="Arial Unicode MS" charset="0"/>
            </a:endParaRPr>
          </a:p>
        </p:txBody>
      </p:sp>
      <p:sp>
        <p:nvSpPr>
          <p:cNvPr id="7"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dirty="0">
                <a:solidFill>
                  <a:srgbClr val="FFFFFF"/>
                </a:solidFill>
                <a:latin typeface="楷体" pitchFamily="49" charset="-122"/>
                <a:ea typeface="楷体" pitchFamily="49" charset="-122"/>
              </a:rPr>
              <a:t>中国科学院大学</a:t>
            </a:r>
            <a:r>
              <a:rPr lang="en-US" altLang="zh-CN" sz="1400" dirty="0">
                <a:solidFill>
                  <a:srgbClr val="FFFFFF"/>
                </a:solidFill>
                <a:latin typeface="楷体" pitchFamily="49" charset="-122"/>
                <a:ea typeface="楷体" pitchFamily="49" charset="-122"/>
              </a:rPr>
              <a:t>2018</a:t>
            </a:r>
            <a:r>
              <a:rPr lang="zh-CN" altLang="en-US" sz="1400" dirty="0">
                <a:solidFill>
                  <a:srgbClr val="FFFFFF"/>
                </a:solidFill>
                <a:latin typeface="楷体" pitchFamily="49" charset="-122"/>
                <a:ea typeface="楷体" pitchFamily="49" charset="-122"/>
              </a:rPr>
              <a:t>年秋季课程</a:t>
            </a:r>
            <a:r>
              <a:rPr lang="en-US" altLang="zh-CN" sz="1400" dirty="0">
                <a:solidFill>
                  <a:srgbClr val="FFFFFF"/>
                </a:solidFill>
                <a:latin typeface="楷体" pitchFamily="49" charset="-122"/>
                <a:ea typeface="楷体" pitchFamily="49" charset="-122"/>
              </a:rPr>
              <a:t>《</a:t>
            </a:r>
            <a:r>
              <a:rPr lang="zh-CN" altLang="en-US" sz="1400" dirty="0">
                <a:solidFill>
                  <a:srgbClr val="FFFFFF"/>
                </a:solidFill>
                <a:latin typeface="楷体" pitchFamily="49" charset="-122"/>
                <a:ea typeface="楷体" pitchFamily="49" charset="-122"/>
              </a:rPr>
              <a:t>现代信息检索</a:t>
            </a:r>
            <a:r>
              <a:rPr lang="en-US" altLang="zh-CN" sz="1400" dirty="0">
                <a:solidFill>
                  <a:srgbClr val="FFFFFF"/>
                </a:solidFill>
                <a:latin typeface="楷体" pitchFamily="49" charset="-122"/>
                <a:ea typeface="楷体" pitchFamily="49" charset="-122"/>
              </a:rPr>
              <a:t>》                                    </a:t>
            </a:r>
            <a:r>
              <a:rPr lang="zh-CN" altLang="en-US" sz="1400" dirty="0">
                <a:solidFill>
                  <a:srgbClr val="FFFFFF"/>
                </a:solidFill>
                <a:latin typeface="楷体" pitchFamily="49" charset="-122"/>
                <a:ea typeface="楷体" pitchFamily="49" charset="-122"/>
              </a:rPr>
              <a:t>更新时间：</a:t>
            </a:r>
            <a:r>
              <a:rPr lang="en-US" altLang="zh-CN" sz="1400" dirty="0">
                <a:solidFill>
                  <a:srgbClr val="FFFFFF"/>
                </a:solidFill>
                <a:latin typeface="楷体" pitchFamily="49" charset="-122"/>
                <a:ea typeface="楷体" pitchFamily="49" charset="-122"/>
              </a:rPr>
              <a:t>                                                                                                   </a:t>
            </a:r>
            <a:endParaRPr lang="zh-CN" altLang="en-US" sz="1400" dirty="0">
              <a:solidFill>
                <a:srgbClr val="FFFFFF"/>
              </a:solidFill>
              <a:latin typeface="楷体" pitchFamily="49" charset="-122"/>
              <a:ea typeface="楷体" pitchFamily="49" charset="-122"/>
            </a:endParaRPr>
          </a:p>
        </p:txBody>
      </p:sp>
      <p:sp>
        <p:nvSpPr>
          <p:cNvPr id="8" name="Rectangle 11"/>
          <p:cNvSpPr/>
          <p:nvPr/>
        </p:nvSpPr>
        <p:spPr>
          <a:xfrm>
            <a:off x="481013" y="2362200"/>
            <a:ext cx="8251825" cy="830263"/>
          </a:xfrm>
          <a:prstGeom prst="rect">
            <a:avLst/>
          </a:prstGeom>
        </p:spPr>
        <p:txBody>
          <a:bodyPr wrap="none">
            <a:spAutoFit/>
          </a:bodyPr>
          <a:lstStyle/>
          <a:p>
            <a:pPr algn="ctr">
              <a:defRPr/>
            </a:pPr>
            <a:r>
              <a:rPr lang="en-US" altLang="zh-CN" sz="4800" b="1" dirty="0">
                <a:solidFill>
                  <a:srgbClr val="139CB7"/>
                </a:solidFill>
                <a:latin typeface="Times New Roman" panose="02020603050405020304" pitchFamily="18" charset="0"/>
                <a:ea typeface="Arial Unicode MS" charset="0"/>
                <a:cs typeface="Times New Roman" panose="02020603050405020304" pitchFamily="18" charset="0"/>
              </a:rPr>
              <a:t>Modern </a:t>
            </a:r>
            <a:r>
              <a:rPr lang="en-US" sz="4800" b="1" dirty="0">
                <a:solidFill>
                  <a:srgbClr val="139CB7"/>
                </a:solidFill>
                <a:latin typeface="Times New Roman" panose="02020603050405020304" pitchFamily="18" charset="0"/>
                <a:ea typeface="Arial Unicode MS" charset="0"/>
                <a:cs typeface="Times New Roman" panose="02020603050405020304" pitchFamily="18" charset="0"/>
              </a:rPr>
              <a:t>Information Retrieval</a:t>
            </a:r>
          </a:p>
        </p:txBody>
      </p:sp>
      <p:sp>
        <p:nvSpPr>
          <p:cNvPr id="10" name="日期占位符 13"/>
          <p:cNvSpPr txBox="1">
            <a:spLocks/>
          </p:cNvSpPr>
          <p:nvPr/>
        </p:nvSpPr>
        <p:spPr>
          <a:xfrm>
            <a:off x="0" y="6553200"/>
            <a:ext cx="9144000" cy="304800"/>
          </a:xfrm>
          <a:prstGeom prst="rect">
            <a:avLst/>
          </a:prstGeom>
        </p:spPr>
        <p:txBody>
          <a:bodyPr anchor="ctr"/>
          <a:lstStyle>
            <a:lvl1pPr>
              <a:defRPr>
                <a:solidFill>
                  <a:schemeClr val="bg1"/>
                </a:solidFill>
              </a:defRPr>
            </a:lvl1pPr>
          </a:lstStyle>
          <a:p>
            <a:pPr>
              <a:defRPr/>
            </a:pPr>
            <a:r>
              <a:rPr lang="zh-CN" altLang="en-US" sz="1200" dirty="0">
                <a:latin typeface="Calibri" pitchFamily="34" charset="0"/>
              </a:rPr>
              <a:t>*改编自</a:t>
            </a:r>
            <a:r>
              <a:rPr lang="en-US" altLang="zh-CN" sz="1200" dirty="0">
                <a:latin typeface="Calibri" pitchFamily="34" charset="0"/>
              </a:rPr>
              <a:t>”An introduction to  Information retrieval”</a:t>
            </a:r>
            <a:r>
              <a:rPr lang="zh-CN" altLang="en-US" sz="1200" dirty="0">
                <a:latin typeface="Calibri" pitchFamily="34" charset="0"/>
              </a:rPr>
              <a:t>网上公开的课件，地址 </a:t>
            </a:r>
            <a:r>
              <a:rPr lang="en-US" altLang="zh-CN" sz="1200" dirty="0">
                <a:ea typeface="宋体" charset="-122"/>
              </a:rPr>
              <a:t>http://nlp.stanford.edu/IR-book/</a:t>
            </a:r>
            <a:endParaRPr lang="zh-CN" altLang="en-US" sz="1200" dirty="0">
              <a:latin typeface="Calibri" pitchFamily="34" charset="0"/>
            </a:endParaRPr>
          </a:p>
        </p:txBody>
      </p:sp>
      <p:sp>
        <p:nvSpPr>
          <p:cNvPr id="3" name="Subtitle 2"/>
          <p:cNvSpPr>
            <a:spLocks noGrp="1"/>
          </p:cNvSpPr>
          <p:nvPr>
            <p:ph type="subTitle" idx="1"/>
          </p:nvPr>
        </p:nvSpPr>
        <p:spPr>
          <a:xfrm>
            <a:off x="1371600" y="3352800"/>
            <a:ext cx="6400800" cy="1066800"/>
          </a:xfrm>
        </p:spPr>
        <p:txBody>
          <a:bodyPr/>
          <a:lstStyle>
            <a:lvl1pPr marL="0" indent="0" algn="ctr">
              <a:buNone/>
              <a:defRPr>
                <a:solidFill>
                  <a:schemeClr val="bg1"/>
                </a:solidFill>
                <a:latin typeface="+mn-ea"/>
                <a:ea typeface="+mn-e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Tree>
    <p:extLst>
      <p:ext uri="{BB962C8B-B14F-4D97-AF65-F5344CB8AC3E}">
        <p14:creationId xmlns:p14="http://schemas.microsoft.com/office/powerpoint/2010/main" val="410729076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lvl1pPr>
              <a:defRPr/>
            </a:lvl1pPr>
          </a:lstStyle>
          <a:p>
            <a:pPr>
              <a:defRPr/>
            </a:pPr>
            <a:endParaRPr lang="zh-CN" altLang="en-US"/>
          </a:p>
        </p:txBody>
      </p:sp>
      <p:sp>
        <p:nvSpPr>
          <p:cNvPr id="4" name="Footer Placeholder 3"/>
          <p:cNvSpPr>
            <a:spLocks noGrp="1"/>
          </p:cNvSpPr>
          <p:nvPr>
            <p:ph type="ftr" sz="quarter" idx="11"/>
          </p:nvPr>
        </p:nvSpPr>
        <p:spPr/>
        <p:txBody>
          <a:bodyPr/>
          <a:lstStyle>
            <a:lvl1pPr>
              <a:defRPr/>
            </a:lvl1pPr>
          </a:lstStyle>
          <a:p>
            <a:pPr>
              <a:defRPr/>
            </a:pPr>
            <a:endParaRPr lang="zh-CN" altLang="en-US"/>
          </a:p>
        </p:txBody>
      </p:sp>
      <p:sp>
        <p:nvSpPr>
          <p:cNvPr id="5" name="Slide Number Placeholder 4"/>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36469864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1_标题幻灯片">
    <p:bg>
      <p:bgPr>
        <a:solidFill>
          <a:srgbClr val="233337"/>
        </a:solidFill>
        <a:effectLst/>
      </p:bgPr>
    </p:bg>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i="1">
                <a:solidFill>
                  <a:srgbClr val="FFFFFF"/>
                </a:solidFill>
                <a:latin typeface="+mn-lt"/>
                <a:ea typeface="ＭＳ Ｐゴシック" charset="-128"/>
                <a:cs typeface="ＭＳ Ｐゴシック" charset="-128"/>
              </a:rPr>
              <a:t>Introduction to Information Retrieval</a:t>
            </a: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TextBox 6"/>
          <p:cNvSpPr txBox="1"/>
          <p:nvPr/>
        </p:nvSpPr>
        <p:spPr>
          <a:xfrm>
            <a:off x="990600" y="1981200"/>
            <a:ext cx="3262313" cy="708025"/>
          </a:xfrm>
          <a:prstGeom prst="rect">
            <a:avLst/>
          </a:prstGeom>
          <a:noFill/>
        </p:spPr>
        <p:txBody>
          <a:bodyPr wrap="none">
            <a:spAutoFit/>
          </a:bodyPr>
          <a:lstStyle/>
          <a:p>
            <a:pPr>
              <a:defRPr/>
            </a:pPr>
            <a:r>
              <a:rPr lang="zh-CN" altLang="en-US" sz="4000" dirty="0">
                <a:solidFill>
                  <a:srgbClr val="FBFCFF"/>
                </a:solidFill>
                <a:latin typeface="黑体" pitchFamily="49" charset="-122"/>
                <a:ea typeface="黑体" pitchFamily="49" charset="-122"/>
                <a:cs typeface="Arial Unicode MS" charset="0"/>
              </a:rPr>
              <a:t>现代信息检索</a:t>
            </a:r>
            <a:endParaRPr lang="en-US" sz="4000" dirty="0">
              <a:solidFill>
                <a:srgbClr val="FBFCFF"/>
              </a:solidFill>
              <a:latin typeface="黑体" pitchFamily="49" charset="-122"/>
              <a:ea typeface="黑体" pitchFamily="49" charset="-122"/>
              <a:cs typeface="Arial Unicode MS" charset="0"/>
            </a:endParaRPr>
          </a:p>
        </p:txBody>
      </p:sp>
      <p:sp>
        <p:nvSpPr>
          <p:cNvPr id="8" name="Rectangle 10"/>
          <p:cNvSpPr>
            <a:spLocks noChangeArrowheads="1"/>
          </p:cNvSpPr>
          <p:nvPr/>
        </p:nvSpPr>
        <p:spPr bwMode="auto">
          <a:xfrm>
            <a:off x="0" y="0"/>
            <a:ext cx="9144000" cy="304800"/>
          </a:xfrm>
          <a:prstGeom prst="rect">
            <a:avLst/>
          </a:prstGeom>
          <a:solidFill>
            <a:srgbClr val="139CB7"/>
          </a:solidFill>
          <a:ln w="9525">
            <a:solidFill>
              <a:srgbClr val="406E84"/>
            </a:solidFill>
            <a:miter lim="800000"/>
            <a:headEnd/>
            <a:tailEnd/>
          </a:ln>
          <a:effectLst>
            <a:outerShdw dist="23000" dir="5400000" rotWithShape="0">
              <a:srgbClr val="808080">
                <a:alpha val="34999"/>
              </a:srgbClr>
            </a:outerShdw>
          </a:effectLst>
        </p:spPr>
        <p:txBody>
          <a:bodyPr anchor="ctr"/>
          <a:lstStyle/>
          <a:p>
            <a:pPr>
              <a:defRPr/>
            </a:pPr>
            <a:r>
              <a:rPr lang="zh-CN" altLang="en-US" sz="1400" i="1" dirty="0">
                <a:solidFill>
                  <a:srgbClr val="FFFFFF"/>
                </a:solidFill>
                <a:latin typeface="Calibri" pitchFamily="34" charset="0"/>
              </a:rPr>
              <a:t>中国科学院大学</a:t>
            </a:r>
            <a:r>
              <a:rPr lang="en-US" altLang="zh-CN" sz="1400" i="1" dirty="0">
                <a:solidFill>
                  <a:srgbClr val="FFFFFF"/>
                </a:solidFill>
                <a:latin typeface="Calibri" pitchFamily="34" charset="0"/>
              </a:rPr>
              <a:t>2013</a:t>
            </a:r>
            <a:r>
              <a:rPr lang="zh-CN" altLang="en-US" sz="1400" i="1" dirty="0">
                <a:solidFill>
                  <a:srgbClr val="FFFFFF"/>
                </a:solidFill>
                <a:latin typeface="Calibri" pitchFamily="34" charset="0"/>
              </a:rPr>
              <a:t>年秋季课程</a:t>
            </a:r>
            <a:r>
              <a:rPr lang="en-US" altLang="zh-CN" sz="1400" i="1" dirty="0">
                <a:solidFill>
                  <a:srgbClr val="FFFFFF"/>
                </a:solidFill>
                <a:latin typeface="Calibri" pitchFamily="34" charset="0"/>
              </a:rPr>
              <a:t>《</a:t>
            </a:r>
            <a:r>
              <a:rPr lang="zh-CN" altLang="en-US" sz="1400" i="1" dirty="0">
                <a:solidFill>
                  <a:srgbClr val="FFFFFF"/>
                </a:solidFill>
                <a:latin typeface="Calibri" pitchFamily="34" charset="0"/>
              </a:rPr>
              <a:t>现代信息检索</a:t>
            </a:r>
            <a:r>
              <a:rPr lang="en-US" altLang="zh-CN" sz="1400" i="1" dirty="0">
                <a:solidFill>
                  <a:srgbClr val="FFFFFF"/>
                </a:solidFill>
                <a:latin typeface="Calibri" pitchFamily="34" charset="0"/>
              </a:rPr>
              <a:t>》                                                                                                    </a:t>
            </a:r>
            <a:r>
              <a:rPr lang="zh-CN" altLang="en-US" sz="1400" i="1" dirty="0">
                <a:solidFill>
                  <a:srgbClr val="FFFFFF"/>
                </a:solidFill>
                <a:latin typeface="Calibri" pitchFamily="34" charset="0"/>
              </a:rPr>
              <a:t>主讲人：王斌</a:t>
            </a:r>
          </a:p>
        </p:txBody>
      </p:sp>
      <p:sp>
        <p:nvSpPr>
          <p:cNvPr id="9" name="Rectangle 11"/>
          <p:cNvSpPr/>
          <p:nvPr/>
        </p:nvSpPr>
        <p:spPr>
          <a:xfrm>
            <a:off x="914400" y="2819400"/>
            <a:ext cx="8251825" cy="830263"/>
          </a:xfrm>
          <a:prstGeom prst="rect">
            <a:avLst/>
          </a:prstGeom>
        </p:spPr>
        <p:txBody>
          <a:bodyPr wrap="none">
            <a:spAutoFit/>
          </a:bodyPr>
          <a:lstStyle/>
          <a:p>
            <a:pPr>
              <a:defRPr/>
            </a:pPr>
            <a:r>
              <a:rPr lang="en-US" altLang="zh-CN" sz="4800" b="1" dirty="0">
                <a:solidFill>
                  <a:srgbClr val="139CB7"/>
                </a:solidFill>
                <a:ea typeface="Arial Unicode MS" charset="0"/>
                <a:cs typeface="Times New Roman" pitchFamily="18" charset="0"/>
              </a:rPr>
              <a:t>Modern </a:t>
            </a:r>
            <a:r>
              <a:rPr lang="en-US" sz="4800" b="1" dirty="0">
                <a:solidFill>
                  <a:srgbClr val="139CB7"/>
                </a:solidFill>
                <a:ea typeface="Arial Unicode MS" charset="0"/>
                <a:cs typeface="Times New Roman" pitchFamily="18" charset="0"/>
              </a:rPr>
              <a:t>Information Retrieval</a:t>
            </a:r>
          </a:p>
        </p:txBody>
      </p:sp>
      <p:sp>
        <p:nvSpPr>
          <p:cNvPr id="3" name="Subtitle 2"/>
          <p:cNvSpPr>
            <a:spLocks noGrp="1"/>
          </p:cNvSpPr>
          <p:nvPr>
            <p:ph type="subTitle" idx="1"/>
          </p:nvPr>
        </p:nvSpPr>
        <p:spPr>
          <a:xfrm>
            <a:off x="1371600" y="3886200"/>
            <a:ext cx="6400800" cy="2362200"/>
          </a:xfrm>
        </p:spPr>
        <p:txBody>
          <a:bodyPr/>
          <a:lstStyle>
            <a:lvl1pPr marL="0" indent="0" algn="ctr">
              <a:buNone/>
              <a:defRPr>
                <a:solidFill>
                  <a:srgbClr val="43708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10" name="Date Placeholder 3"/>
          <p:cNvSpPr>
            <a:spLocks noGrp="1"/>
          </p:cNvSpPr>
          <p:nvPr>
            <p:ph type="dt" sz="half" idx="10"/>
          </p:nvPr>
        </p:nvSpPr>
        <p:spPr/>
        <p:txBody>
          <a:bodyPr/>
          <a:lstStyle>
            <a:lvl1pPr>
              <a:defRPr>
                <a:solidFill>
                  <a:srgbClr val="437085"/>
                </a:solidFill>
              </a:defRPr>
            </a:lvl1pPr>
          </a:lstStyle>
          <a:p>
            <a:pPr>
              <a:defRPr/>
            </a:pPr>
            <a:endParaRPr lang="en-US" altLang="zh-CN" dirty="0"/>
          </a:p>
        </p:txBody>
      </p:sp>
      <p:sp>
        <p:nvSpPr>
          <p:cNvPr id="11" name="Footer Placeholder 4"/>
          <p:cNvSpPr>
            <a:spLocks noGrp="1"/>
          </p:cNvSpPr>
          <p:nvPr>
            <p:ph type="ftr" sz="quarter" idx="11"/>
          </p:nvPr>
        </p:nvSpPr>
        <p:spPr/>
        <p:txBody>
          <a:bodyPr/>
          <a:lstStyle>
            <a:lvl1pPr>
              <a:defRPr>
                <a:solidFill>
                  <a:srgbClr val="437085"/>
                </a:solidFill>
              </a:defRPr>
            </a:lvl1pPr>
          </a:lstStyle>
          <a:p>
            <a:pPr>
              <a:defRPr/>
            </a:pPr>
            <a:r>
              <a:rPr lang="en-US" altLang="zh-CN"/>
              <a:t>中科院研究生院2012年度秋季课程</a:t>
            </a:r>
            <a:endParaRPr lang="en-US" altLang="zh-CN" dirty="0"/>
          </a:p>
        </p:txBody>
      </p:sp>
      <p:sp>
        <p:nvSpPr>
          <p:cNvPr id="12" name="Slide Number Placeholder 5"/>
          <p:cNvSpPr>
            <a:spLocks noGrp="1"/>
          </p:cNvSpPr>
          <p:nvPr>
            <p:ph type="sldNum" sz="quarter" idx="12"/>
          </p:nvPr>
        </p:nvSpPr>
        <p:spPr/>
        <p:txBody>
          <a:bodyPr/>
          <a:lstStyle>
            <a:lvl1pPr>
              <a:defRPr>
                <a:solidFill>
                  <a:srgbClr val="437085"/>
                </a:solidFill>
              </a:defRPr>
            </a:lvl1pPr>
          </a:lstStyle>
          <a:p>
            <a:pPr>
              <a:defRPr/>
            </a:pPr>
            <a:fld id="{F1FB7D08-67DA-430D-B31F-1498AA061A61}" type="slidenum">
              <a:rPr lang="en-US" smtClean="0"/>
              <a:pPr>
                <a:defRPr/>
              </a:pPr>
              <a:t>‹#›</a:t>
            </a:fld>
            <a:endParaRPr lang="en-US" dirty="0"/>
          </a:p>
        </p:txBody>
      </p:sp>
    </p:spTree>
    <p:extLst>
      <p:ext uri="{BB962C8B-B14F-4D97-AF65-F5344CB8AC3E}">
        <p14:creationId xmlns:p14="http://schemas.microsoft.com/office/powerpoint/2010/main" val="1296828668"/>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zh-CN" altLang="en-US"/>
          </a:p>
        </p:txBody>
      </p:sp>
      <p:sp>
        <p:nvSpPr>
          <p:cNvPr id="3" name="Footer Placeholder 4"/>
          <p:cNvSpPr>
            <a:spLocks noGrp="1"/>
          </p:cNvSpPr>
          <p:nvPr>
            <p:ph type="ftr" sz="quarter" idx="11"/>
          </p:nvPr>
        </p:nvSpPr>
        <p:spPr/>
        <p:txBody>
          <a:bodyPr/>
          <a:lstStyle>
            <a:lvl1pPr>
              <a:defRPr/>
            </a:lvl1pPr>
          </a:lstStyle>
          <a:p>
            <a:pPr>
              <a:defRPr/>
            </a:pPr>
            <a:endParaRPr lang="zh-CN" altLang="en-US"/>
          </a:p>
        </p:txBody>
      </p:sp>
      <p:sp>
        <p:nvSpPr>
          <p:cNvPr id="4"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561238063"/>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提纲">
    <p:spTree>
      <p:nvGrpSpPr>
        <p:cNvPr id="1" name=""/>
        <p:cNvGrpSpPr/>
        <p:nvPr/>
      </p:nvGrpSpPr>
      <p:grpSpPr>
        <a:xfrm>
          <a:off x="0" y="0"/>
          <a:ext cx="0" cy="0"/>
          <a:chOff x="0" y="0"/>
          <a:chExt cx="0" cy="0"/>
        </a:xfrm>
      </p:grpSpPr>
      <p:sp>
        <p:nvSpPr>
          <p:cNvPr id="4" name="TextBox 3"/>
          <p:cNvSpPr txBox="1"/>
          <p:nvPr/>
        </p:nvSpPr>
        <p:spPr>
          <a:xfrm>
            <a:off x="468313" y="1773238"/>
            <a:ext cx="8207375" cy="4154487"/>
          </a:xfrm>
          <a:prstGeom prst="rect">
            <a:avLst/>
          </a:prstGeom>
          <a:noFill/>
        </p:spPr>
        <p:txBody>
          <a:bodyPr>
            <a:spAutoFit/>
          </a:bodyPr>
          <a:lstStyle/>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en-US" altLang="zh-CN" dirty="0">
              <a:ea typeface="宋体" charset="-122"/>
            </a:endParaRPr>
          </a:p>
          <a:p>
            <a:pPr>
              <a:defRPr/>
            </a:pPr>
            <a:endParaRPr lang="zh-CN" altLang="en-US" dirty="0">
              <a:ea typeface="宋体" charset="-122"/>
            </a:endParaRPr>
          </a:p>
        </p:txBody>
      </p:sp>
      <p:sp>
        <p:nvSpPr>
          <p:cNvPr id="5" name="TextBox 4"/>
          <p:cNvSpPr txBox="1"/>
          <p:nvPr/>
        </p:nvSpPr>
        <p:spPr>
          <a:xfrm>
            <a:off x="481013" y="1773238"/>
            <a:ext cx="8208962" cy="830262"/>
          </a:xfrm>
          <a:prstGeom prst="rect">
            <a:avLst/>
          </a:prstGeom>
          <a:noFill/>
        </p:spPr>
        <p:txBody>
          <a:bodyPr>
            <a:spAutoFit/>
          </a:bodyPr>
          <a:lstStyle/>
          <a:p>
            <a:pPr marL="457200" indent="-457200">
              <a:buFont typeface="+mj-ea"/>
              <a:buAutoNum type="circleNumDbPlain"/>
              <a:defRPr/>
            </a:pPr>
            <a:endParaRPr lang="en-US" altLang="zh-CN" dirty="0">
              <a:ea typeface="宋体" charset="-122"/>
            </a:endParaRPr>
          </a:p>
          <a:p>
            <a:pPr marL="457200" indent="-457200">
              <a:buFont typeface="+mj-ea"/>
              <a:buAutoNum type="circleNumDbPlain"/>
              <a:defRPr/>
            </a:pPr>
            <a:endParaRPr lang="zh-CN" altLang="en-US" dirty="0">
              <a:ea typeface="宋体" charset="-122"/>
            </a:endParaRPr>
          </a:p>
        </p:txBody>
      </p:sp>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11" name="文本占位符 10"/>
          <p:cNvSpPr>
            <a:spLocks noGrp="1"/>
          </p:cNvSpPr>
          <p:nvPr>
            <p:ph type="body" sz="quarter" idx="13"/>
          </p:nvPr>
        </p:nvSpPr>
        <p:spPr>
          <a:xfrm>
            <a:off x="467544" y="1916832"/>
            <a:ext cx="8208912" cy="4320480"/>
          </a:xfrm>
        </p:spPr>
        <p:txBody>
          <a:bodyPr/>
          <a:lstStyle>
            <a:lvl1pPr marL="514350" indent="-514350">
              <a:lnSpc>
                <a:spcPct val="150000"/>
              </a:lnSpc>
              <a:buFont typeface="+mj-ea"/>
              <a:buAutoNum type="circleNumDbPlain"/>
              <a:defRPr b="1" baseline="0">
                <a:solidFill>
                  <a:schemeClr val="accent5">
                    <a:lumMod val="75000"/>
                  </a:schemeClr>
                </a:solidFill>
                <a:latin typeface="Times New Roman" pitchFamily="18" charset="0"/>
                <a:ea typeface="+mn-ea"/>
              </a:defRPr>
            </a:lvl1pPr>
            <a:lvl2pPr marL="914400" indent="-457200">
              <a:buFont typeface="+mj-lt"/>
              <a:buAutoNum type="alphaLcParenR"/>
              <a:defRPr baseline="0">
                <a:solidFill>
                  <a:schemeClr val="accent5">
                    <a:lumMod val="75000"/>
                  </a:schemeClr>
                </a:solidFill>
                <a:latin typeface="Times New Roman" pitchFamily="18" charset="0"/>
                <a:ea typeface="+mn-ea"/>
              </a:defRPr>
            </a:lvl2pPr>
          </a:lstStyle>
          <a:p>
            <a:pPr lvl="0"/>
            <a:r>
              <a:rPr lang="zh-CN" altLang="en-US"/>
              <a:t>单击此处编辑母版文本样式</a:t>
            </a:r>
          </a:p>
          <a:p>
            <a:pPr lvl="1"/>
            <a:r>
              <a:rPr lang="zh-CN" altLang="en-US"/>
              <a:t>第二级</a:t>
            </a:r>
          </a:p>
        </p:txBody>
      </p:sp>
      <p:sp>
        <p:nvSpPr>
          <p:cNvPr id="6" name="Date Placeholder 3"/>
          <p:cNvSpPr>
            <a:spLocks noGrp="1"/>
          </p:cNvSpPr>
          <p:nvPr>
            <p:ph type="dt" sz="half" idx="14"/>
          </p:nvPr>
        </p:nvSpPr>
        <p:spPr/>
        <p:txBody>
          <a:bodyPr/>
          <a:lstStyle>
            <a:lvl1pPr>
              <a:defRPr/>
            </a:lvl1pPr>
          </a:lstStyle>
          <a:p>
            <a:pPr>
              <a:defRPr/>
            </a:pPr>
            <a:endParaRPr lang="en-US" altLang="zh-CN"/>
          </a:p>
        </p:txBody>
      </p:sp>
      <p:sp>
        <p:nvSpPr>
          <p:cNvPr id="7" name="Footer Placeholder 4"/>
          <p:cNvSpPr>
            <a:spLocks noGrp="1"/>
          </p:cNvSpPr>
          <p:nvPr>
            <p:ph type="ftr" sz="quarter" idx="15"/>
          </p:nvPr>
        </p:nvSpPr>
        <p:spPr/>
        <p:txBody>
          <a:bodyPr/>
          <a:lstStyle>
            <a:lvl1pPr>
              <a:defRPr/>
            </a:lvl1pPr>
          </a:lstStyle>
          <a:p>
            <a:pPr>
              <a:defRPr/>
            </a:pPr>
            <a:r>
              <a:rPr lang="en-US" altLang="zh-CN"/>
              <a:t>中科院研究生院2012年度秋季课程</a:t>
            </a:r>
            <a:endParaRPr lang="en-US" altLang="zh-CN" dirty="0"/>
          </a:p>
        </p:txBody>
      </p:sp>
      <p:sp>
        <p:nvSpPr>
          <p:cNvPr id="8" name="Slide Number Placeholder 5"/>
          <p:cNvSpPr>
            <a:spLocks noGrp="1"/>
          </p:cNvSpPr>
          <p:nvPr>
            <p:ph type="sldNum" sz="quarter" idx="16"/>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205543209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dirty="0"/>
          </a:p>
        </p:txBody>
      </p:sp>
      <p:sp>
        <p:nvSpPr>
          <p:cNvPr id="3" name="Date Placeholder 3"/>
          <p:cNvSpPr>
            <a:spLocks noGrp="1"/>
          </p:cNvSpPr>
          <p:nvPr>
            <p:ph type="dt" sz="half" idx="10"/>
          </p:nvPr>
        </p:nvSpPr>
        <p:spPr/>
        <p:txBody>
          <a:bodyPr/>
          <a:lstStyle>
            <a:lvl1pPr>
              <a:defRPr/>
            </a:lvl1pPr>
          </a:lstStyle>
          <a:p>
            <a:pPr>
              <a:defRPr/>
            </a:pPr>
            <a:endParaRPr lang="en-US" altLang="zh-CN"/>
          </a:p>
        </p:txBody>
      </p:sp>
      <p:sp>
        <p:nvSpPr>
          <p:cNvPr id="4" name="Footer Placeholder 4"/>
          <p:cNvSpPr>
            <a:spLocks noGrp="1"/>
          </p:cNvSpPr>
          <p:nvPr>
            <p:ph type="ftr" sz="quarter" idx="11"/>
          </p:nvPr>
        </p:nvSpPr>
        <p:spPr/>
        <p:txBody>
          <a:bodyPr/>
          <a:lstStyle>
            <a:lvl1pPr>
              <a:defRPr/>
            </a:lvl1pPr>
          </a:lstStyle>
          <a:p>
            <a:pPr>
              <a:defRPr/>
            </a:pPr>
            <a:r>
              <a:rPr lang="en-US" altLang="zh-CN"/>
              <a:t>中科院研究生院2012年度秋季课程</a:t>
            </a:r>
            <a:endParaRPr lang="en-US" altLang="zh-CN" dirty="0"/>
          </a:p>
        </p:txBody>
      </p:sp>
      <p:sp>
        <p:nvSpPr>
          <p:cNvPr id="5" name="Slide Number Placeholder 5"/>
          <p:cNvSpPr>
            <a:spLocks noGrp="1"/>
          </p:cNvSpPr>
          <p:nvPr>
            <p:ph type="sldNum" sz="quarter" idx="12"/>
          </p:nvPr>
        </p:nvSpPr>
        <p:spPr/>
        <p:txBody>
          <a:bodyPr/>
          <a:lstStyle>
            <a:lvl1pPr>
              <a:defRPr/>
            </a:lvl1pPr>
          </a:lstStyle>
          <a:p>
            <a:pPr>
              <a:defRPr/>
            </a:pPr>
            <a:fld id="{F1FB7D08-67DA-430D-B31F-1498AA061A61}" type="slidenum">
              <a:rPr lang="en-US" smtClean="0"/>
              <a:pPr>
                <a:defRPr/>
              </a:pPr>
              <a:t>‹#›</a:t>
            </a:fld>
            <a:endParaRPr lang="en-US"/>
          </a:p>
        </p:txBody>
      </p:sp>
    </p:spTree>
    <p:extLst>
      <p:ext uri="{BB962C8B-B14F-4D97-AF65-F5344CB8AC3E}">
        <p14:creationId xmlns:p14="http://schemas.microsoft.com/office/powerpoint/2010/main" val="362738680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endParaRPr lang="en-US" sz="1600" i="1" dirty="0">
              <a:solidFill>
                <a:srgbClr val="FFFFFF"/>
              </a:solidFill>
              <a:latin typeface="+mn-lt"/>
              <a:ea typeface="ＭＳ Ｐゴシック" charset="-128"/>
              <a:cs typeface="ＭＳ Ｐゴシック" charset="-128"/>
            </a:endParaRPr>
          </a:p>
        </p:txBody>
      </p:sp>
      <p:sp>
        <p:nvSpPr>
          <p:cNvPr id="5"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6"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7"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8" name="Rectangle 6"/>
          <p:cNvSpPr>
            <a:spLocks noChangeArrowheads="1"/>
          </p:cNvSpPr>
          <p:nvPr/>
        </p:nvSpPr>
        <p:spPr bwMode="auto">
          <a:xfrm>
            <a:off x="3175"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457200" y="1600200"/>
            <a:ext cx="8229600" cy="4953000"/>
          </a:xfrm>
        </p:spPr>
        <p:txBody>
          <a:bodyPr/>
          <a:lstStyle>
            <a:lvl1pPr>
              <a:defRPr baseline="0">
                <a:latin typeface="Times New Roman" pitchFamily="18" charset="0"/>
              </a:defRPr>
            </a:lvl1pPr>
            <a:lvl2pPr>
              <a:defRPr baseline="0">
                <a:latin typeface="Times New Roman" pitchFamily="18" charset="0"/>
              </a:defRPr>
            </a:lvl2pPr>
            <a:lvl3pPr>
              <a:defRPr baseline="0">
                <a:latin typeface="Times New Roman" pitchFamily="18" charset="0"/>
              </a:defRPr>
            </a:lvl3pPr>
            <a:lvl4pPr>
              <a:defRPr baseline="0">
                <a:latin typeface="Times New Roman" pitchFamily="18" charset="0"/>
              </a:defRPr>
            </a:lvl4pPr>
            <a:lvl5pPr>
              <a:defRPr baseline="0">
                <a:latin typeface="Times New Roman" pitchFamily="18" charset="0"/>
              </a:defRPr>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9" name="Date Placeholder 3"/>
          <p:cNvSpPr>
            <a:spLocks noGrp="1"/>
          </p:cNvSpPr>
          <p:nvPr>
            <p:ph type="dt" sz="half" idx="10"/>
          </p:nvPr>
        </p:nvSpPr>
        <p:spPr/>
        <p:txBody>
          <a:bodyPr/>
          <a:lstStyle>
            <a:lvl1pPr>
              <a:defRPr/>
            </a:lvl1pPr>
          </a:lstStyle>
          <a:p>
            <a:pPr>
              <a:defRPr/>
            </a:pPr>
            <a:endParaRPr lang="zh-CN" altLang="en-US"/>
          </a:p>
        </p:txBody>
      </p:sp>
      <p:sp>
        <p:nvSpPr>
          <p:cNvPr id="10" name="Footer Placeholder 4"/>
          <p:cNvSpPr>
            <a:spLocks noGrp="1"/>
          </p:cNvSpPr>
          <p:nvPr>
            <p:ph type="ftr" sz="quarter" idx="11"/>
          </p:nvPr>
        </p:nvSpPr>
        <p:spPr/>
        <p:txBody>
          <a:bodyPr/>
          <a:lstStyle>
            <a:lvl1pPr>
              <a:defRPr/>
            </a:lvl1pPr>
          </a:lstStyle>
          <a:p>
            <a:pPr>
              <a:defRPr/>
            </a:pPr>
            <a:endParaRPr lang="zh-CN" altLang="en-US"/>
          </a:p>
        </p:txBody>
      </p:sp>
      <p:sp>
        <p:nvSpPr>
          <p:cNvPr id="11"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3604268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5"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6"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7"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8"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9" name="Date Placeholder 4"/>
          <p:cNvSpPr>
            <a:spLocks noGrp="1"/>
          </p:cNvSpPr>
          <p:nvPr>
            <p:ph type="dt" sz="half" idx="10"/>
          </p:nvPr>
        </p:nvSpPr>
        <p:spPr/>
        <p:txBody>
          <a:bodyPr/>
          <a:lstStyle>
            <a:lvl1pPr>
              <a:defRPr/>
            </a:lvl1pPr>
          </a:lstStyle>
          <a:p>
            <a:pPr>
              <a:defRPr/>
            </a:pPr>
            <a:endParaRPr lang="zh-CN" altLang="en-US"/>
          </a:p>
        </p:txBody>
      </p:sp>
      <p:sp>
        <p:nvSpPr>
          <p:cNvPr id="10" name="Footer Placeholder 5"/>
          <p:cNvSpPr>
            <a:spLocks noGrp="1"/>
          </p:cNvSpPr>
          <p:nvPr>
            <p:ph type="ftr" sz="quarter" idx="11"/>
          </p:nvPr>
        </p:nvSpPr>
        <p:spPr/>
        <p:txBody>
          <a:bodyPr/>
          <a:lstStyle>
            <a:lvl1pPr>
              <a:defRPr/>
            </a:lvl1pPr>
          </a:lstStyle>
          <a:p>
            <a:pPr>
              <a:defRPr/>
            </a:pPr>
            <a:endParaRPr lang="zh-CN" altLang="en-US"/>
          </a:p>
        </p:txBody>
      </p:sp>
      <p:sp>
        <p:nvSpPr>
          <p:cNvPr id="11" name="Slide Number Placeholder 6"/>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68707314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cxnSp>
        <p:nvCxnSpPr>
          <p:cNvPr id="10"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Date Placeholder 6"/>
          <p:cNvSpPr>
            <a:spLocks noGrp="1"/>
          </p:cNvSpPr>
          <p:nvPr>
            <p:ph type="dt" sz="half" idx="10"/>
          </p:nvPr>
        </p:nvSpPr>
        <p:spPr/>
        <p:txBody>
          <a:bodyPr/>
          <a:lstStyle>
            <a:lvl1pPr>
              <a:defRPr/>
            </a:lvl1pPr>
          </a:lstStyle>
          <a:p>
            <a:pPr>
              <a:defRPr/>
            </a:pPr>
            <a:endParaRPr lang="zh-CN" altLang="en-US"/>
          </a:p>
        </p:txBody>
      </p:sp>
      <p:sp>
        <p:nvSpPr>
          <p:cNvPr id="12" name="Footer Placeholder 7"/>
          <p:cNvSpPr>
            <a:spLocks noGrp="1"/>
          </p:cNvSpPr>
          <p:nvPr>
            <p:ph type="ftr" sz="quarter" idx="11"/>
          </p:nvPr>
        </p:nvSpPr>
        <p:spPr/>
        <p:txBody>
          <a:bodyPr/>
          <a:lstStyle>
            <a:lvl1pPr>
              <a:defRPr/>
            </a:lvl1pPr>
          </a:lstStyle>
          <a:p>
            <a:pPr>
              <a:defRPr/>
            </a:pPr>
            <a:endParaRPr lang="zh-CN" altLang="en-US"/>
          </a:p>
        </p:txBody>
      </p:sp>
      <p:sp>
        <p:nvSpPr>
          <p:cNvPr id="13" name="Slide Number Placeholder 8"/>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35791687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cxnSp>
        <p:nvCxnSpPr>
          <p:cNvPr id="4" name="Straight Connector 9"/>
          <p:cNvCxnSpPr>
            <a:cxnSpLocks noChangeShapeType="1"/>
          </p:cNvCxnSpPr>
          <p:nvPr/>
        </p:nvCxnSpPr>
        <p:spPr bwMode="auto">
          <a:xfrm>
            <a:off x="228600" y="1447800"/>
            <a:ext cx="8686800" cy="1588"/>
          </a:xfrm>
          <a:prstGeom prst="line">
            <a:avLst/>
          </a:prstGeom>
          <a:noFill/>
          <a:ln w="38100">
            <a:solidFill>
              <a:srgbClr val="139CB7"/>
            </a:solidFill>
            <a:round/>
            <a:headEnd/>
            <a:tailEnd/>
          </a:ln>
          <a:effectLst>
            <a:outerShdw dist="20000" dir="5400000" rotWithShape="0">
              <a:srgbClr val="808080">
                <a:alpha val="37999"/>
              </a:srgbClr>
            </a:outerShdw>
          </a:effectLst>
        </p:spPr>
      </p:cxn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3"/>
          <p:cNvSpPr>
            <a:spLocks noGrp="1"/>
          </p:cNvSpPr>
          <p:nvPr>
            <p:ph type="dt" sz="half" idx="10"/>
          </p:nvPr>
        </p:nvSpPr>
        <p:spPr/>
        <p:txBody>
          <a:bodyPr/>
          <a:lstStyle>
            <a:lvl1pPr>
              <a:defRPr/>
            </a:lvl1pPr>
          </a:lstStyle>
          <a:p>
            <a:pPr>
              <a:defRPr/>
            </a:pPr>
            <a:endParaRPr lang="zh-CN" altLang="en-US"/>
          </a:p>
        </p:txBody>
      </p:sp>
      <p:sp>
        <p:nvSpPr>
          <p:cNvPr id="6" name="Footer Placeholder 4"/>
          <p:cNvSpPr>
            <a:spLocks noGrp="1"/>
          </p:cNvSpPr>
          <p:nvPr>
            <p:ph type="ftr" sz="quarter" idx="11"/>
          </p:nvPr>
        </p:nvSpPr>
        <p:spPr/>
        <p:txBody>
          <a:bodyPr/>
          <a:lstStyle>
            <a:lvl1pPr>
              <a:defRPr/>
            </a:lvl1pPr>
          </a:lstStyle>
          <a:p>
            <a:pPr>
              <a:defRPr/>
            </a:pPr>
            <a:endParaRPr lang="zh-CN" altLang="en-US"/>
          </a:p>
        </p:txBody>
      </p:sp>
      <p:sp>
        <p:nvSpPr>
          <p:cNvPr id="7"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276338683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53707961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077200" cy="990600"/>
          </a:xfrm>
        </p:spPr>
        <p:txBody>
          <a:bodyPr/>
          <a:lstStyle/>
          <a:p>
            <a:r>
              <a:rPr lang="zh-CN" altLang="en-US"/>
              <a:t>单击此处编辑母版标题样式</a:t>
            </a:r>
            <a:endParaRPr lang="en-US" dirty="0"/>
          </a:p>
        </p:txBody>
      </p:sp>
      <p:sp>
        <p:nvSpPr>
          <p:cNvPr id="3" name="Chart Placeholder 2"/>
          <p:cNvSpPr>
            <a:spLocks noGrp="1"/>
          </p:cNvSpPr>
          <p:nvPr>
            <p:ph type="chart" idx="1"/>
          </p:nvPr>
        </p:nvSpPr>
        <p:spPr>
          <a:xfrm>
            <a:off x="685800" y="1752600"/>
            <a:ext cx="7772400" cy="4876800"/>
          </a:xfrm>
        </p:spPr>
        <p:txBody>
          <a:bodyPr/>
          <a:lstStyle/>
          <a:p>
            <a:pPr lvl="0"/>
            <a:r>
              <a:rPr lang="zh-CN" altLang="en-US" noProof="0"/>
              <a:t>单击图标添加图表</a:t>
            </a:r>
            <a:endParaRPr lang="en-US" noProof="0" dirty="0"/>
          </a:p>
        </p:txBody>
      </p:sp>
      <p:sp>
        <p:nvSpPr>
          <p:cNvPr id="4" name="Date Placeholder 3"/>
          <p:cNvSpPr>
            <a:spLocks noGrp="1"/>
          </p:cNvSpPr>
          <p:nvPr>
            <p:ph type="dt" sz="half" idx="10"/>
          </p:nvPr>
        </p:nvSpPr>
        <p:spPr/>
        <p:txBody>
          <a:bodyPr/>
          <a:lstStyle>
            <a:lvl1pPr>
              <a:defRPr/>
            </a:lvl1pPr>
          </a:lstStyle>
          <a:p>
            <a:pPr>
              <a:defRPr/>
            </a:pPr>
            <a:endParaRPr lang="zh-CN" altLang="en-US"/>
          </a:p>
        </p:txBody>
      </p:sp>
      <p:sp>
        <p:nvSpPr>
          <p:cNvPr id="5" name="Footer Placeholder 4"/>
          <p:cNvSpPr>
            <a:spLocks noGrp="1"/>
          </p:cNvSpPr>
          <p:nvPr>
            <p:ph type="ftr" sz="quarter" idx="11"/>
          </p:nvPr>
        </p:nvSpPr>
        <p:spPr/>
        <p:txBody>
          <a:bodyPr/>
          <a:lstStyle>
            <a:lvl1pPr>
              <a:defRPr/>
            </a:lvl1pPr>
          </a:lstStyle>
          <a:p>
            <a:pPr>
              <a:defRPr/>
            </a:pPr>
            <a:endParaRPr lang="zh-CN" altLang="en-US"/>
          </a:p>
        </p:txBody>
      </p:sp>
      <p:sp>
        <p:nvSpPr>
          <p:cNvPr id="6" name="Slide Number Placeholder 5"/>
          <p:cNvSpPr>
            <a:spLocks noGrp="1"/>
          </p:cNvSpPr>
          <p:nvPr>
            <p:ph type="sldNum" sz="quarter" idx="12"/>
          </p:nvPr>
        </p:nvSpPr>
        <p:spPr/>
        <p:txBody>
          <a:bodyPr/>
          <a:lstStyle>
            <a:lvl1pPr>
              <a:defRPr/>
            </a:lvl1pPr>
          </a:lstStyle>
          <a:p>
            <a:pPr>
              <a:defRPr/>
            </a:pPr>
            <a:fld id="{DB3EC566-48E6-4552-87D6-CB322A8F1925}" type="slidenum">
              <a:rPr lang="en-US" smtClean="0"/>
              <a:pPr>
                <a:defRPr/>
              </a:pPr>
              <a:t>‹#›</a:t>
            </a:fld>
            <a:endParaRPr lang="en-US"/>
          </a:p>
        </p:txBody>
      </p:sp>
    </p:spTree>
    <p:extLst>
      <p:ext uri="{BB962C8B-B14F-4D97-AF65-F5344CB8AC3E}">
        <p14:creationId xmlns:p14="http://schemas.microsoft.com/office/powerpoint/2010/main" val="3668927248"/>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Text Placeholder 2"/>
          <p:cNvSpPr>
            <a:spLocks noGrp="1"/>
          </p:cNvSpPr>
          <p:nvPr>
            <p:ph type="body" idx="1"/>
          </p:nvPr>
        </p:nvSpPr>
        <p:spPr bwMode="auto">
          <a:xfrm>
            <a:off x="457200" y="1600200"/>
            <a:ext cx="822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4" name="Date Placeholder 3"/>
          <p:cNvSpPr>
            <a:spLocks noGrp="1"/>
          </p:cNvSpPr>
          <p:nvPr>
            <p:ph type="dt" sz="half" idx="2"/>
          </p:nvPr>
        </p:nvSpPr>
        <p:spPr>
          <a:xfrm>
            <a:off x="457200" y="6477000"/>
            <a:ext cx="2133600" cy="24447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Calibri" pitchFamily="34" charset="0"/>
                <a:ea typeface="宋体" pitchFamily="2" charset="-122"/>
              </a:defRPr>
            </a:lvl1pPr>
          </a:lstStyle>
          <a:p>
            <a:pPr>
              <a:defRPr/>
            </a:pPr>
            <a:endParaRPr lang="en-US" altLang="zh-CN" dirty="0"/>
          </a:p>
        </p:txBody>
      </p:sp>
      <p:sp>
        <p:nvSpPr>
          <p:cNvPr id="5" name="Footer Placeholder 4"/>
          <p:cNvSpPr>
            <a:spLocks noGrp="1"/>
          </p:cNvSpPr>
          <p:nvPr>
            <p:ph type="ftr" sz="quarter" idx="3"/>
          </p:nvPr>
        </p:nvSpPr>
        <p:spPr>
          <a:xfrm>
            <a:off x="3124200" y="6477000"/>
            <a:ext cx="2895600" cy="24447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pitchFamily="34" charset="0"/>
                <a:ea typeface="宋体" pitchFamily="2" charset="-122"/>
              </a:defRPr>
            </a:lvl1pPr>
          </a:lstStyle>
          <a:p>
            <a:pPr>
              <a:defRPr/>
            </a:pPr>
            <a:r>
              <a:rPr lang="en-US" altLang="zh-CN"/>
              <a:t>中科院研究生院2012年度秋季课程</a:t>
            </a:r>
            <a:endParaRPr lang="en-US" altLang="zh-CN" dirty="0"/>
          </a:p>
        </p:txBody>
      </p:sp>
      <p:sp>
        <p:nvSpPr>
          <p:cNvPr id="6" name="Slide Number Placeholder 5"/>
          <p:cNvSpPr>
            <a:spLocks noGrp="1"/>
          </p:cNvSpPr>
          <p:nvPr>
            <p:ph type="sldNum" sz="quarter" idx="4"/>
          </p:nvPr>
        </p:nvSpPr>
        <p:spPr>
          <a:xfrm>
            <a:off x="6553200" y="6477000"/>
            <a:ext cx="2133600" cy="24447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Calibri" pitchFamily="34" charset="0"/>
                <a:ea typeface="宋体" pitchFamily="2" charset="-122"/>
              </a:defRPr>
            </a:lvl1pPr>
          </a:lstStyle>
          <a:p>
            <a:pPr>
              <a:defRPr/>
            </a:pPr>
            <a:fld id="{F1FB7D08-67DA-430D-B31F-1498AA061A61}" type="slidenum">
              <a:rPr lang="en-US" smtClean="0"/>
              <a:pPr>
                <a:defRPr/>
              </a:pPr>
              <a:t>‹#›</a:t>
            </a:fld>
            <a:endParaRPr lang="en-US" dirty="0"/>
          </a:p>
        </p:txBody>
      </p:sp>
      <p:sp>
        <p:nvSpPr>
          <p:cNvPr id="7" name="Rectangle 6"/>
          <p:cNvSpPr>
            <a:spLocks noChangeArrowheads="1"/>
          </p:cNvSpPr>
          <p:nvPr/>
        </p:nvSpPr>
        <p:spPr bwMode="auto">
          <a:xfrm>
            <a:off x="0" y="0"/>
            <a:ext cx="37338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dirty="0">
                <a:solidFill>
                  <a:srgbClr val="FFFFFF"/>
                </a:solidFill>
                <a:latin typeface="楷体" pitchFamily="49" charset="-122"/>
                <a:ea typeface="楷体" pitchFamily="49" charset="-122"/>
                <a:cs typeface="ＭＳ Ｐゴシック" charset="-128"/>
              </a:rPr>
              <a:t>现代信息检索</a:t>
            </a:r>
            <a:endParaRPr lang="en-US" sz="1600" dirty="0">
              <a:solidFill>
                <a:srgbClr val="FFFFFF"/>
              </a:solidFill>
              <a:latin typeface="楷体" pitchFamily="49" charset="-122"/>
              <a:ea typeface="楷体" pitchFamily="49" charset="-122"/>
              <a:cs typeface="ＭＳ Ｐゴシック" charset="-128"/>
            </a:endParaRPr>
          </a:p>
        </p:txBody>
      </p:sp>
      <p:sp>
        <p:nvSpPr>
          <p:cNvPr id="8" name="Rectangle 7"/>
          <p:cNvSpPr>
            <a:spLocks noChangeArrowheads="1"/>
          </p:cNvSpPr>
          <p:nvPr/>
        </p:nvSpPr>
        <p:spPr bwMode="auto">
          <a:xfrm>
            <a:off x="3733800" y="0"/>
            <a:ext cx="3886200" cy="274638"/>
          </a:xfrm>
          <a:prstGeom prst="rect">
            <a:avLst/>
          </a:prstGeom>
          <a:solidFill>
            <a:srgbClr val="0E4851"/>
          </a:solidFill>
          <a:ln w="9525">
            <a:noFill/>
            <a:miter lim="800000"/>
            <a:headEnd/>
            <a:tailEnd/>
          </a:ln>
          <a:effectLst>
            <a:outerShdw dist="23000" dir="5400000" rotWithShape="0">
              <a:srgbClr val="808080">
                <a:alpha val="34999"/>
              </a:srgbClr>
            </a:outerShdw>
          </a:effectLst>
        </p:spPr>
        <p:txBody>
          <a:bodyPr anchor="ctr"/>
          <a:lstStyle/>
          <a:p>
            <a:pPr>
              <a:defRPr/>
            </a:pPr>
            <a:r>
              <a:rPr lang="en-US" sz="1600">
                <a:solidFill>
                  <a:srgbClr val="FFFFFF"/>
                </a:solidFill>
                <a:latin typeface="+mn-lt"/>
                <a:ea typeface="ＭＳ Ｐゴシック" charset="-128"/>
                <a:cs typeface="ＭＳ Ｐゴシック" charset="-128"/>
              </a:rPr>
              <a:t> </a:t>
            </a:r>
          </a:p>
        </p:txBody>
      </p:sp>
      <p:sp>
        <p:nvSpPr>
          <p:cNvPr id="9" name="Rectangle 8"/>
          <p:cNvSpPr>
            <a:spLocks noChangeArrowheads="1"/>
          </p:cNvSpPr>
          <p:nvPr/>
        </p:nvSpPr>
        <p:spPr bwMode="auto">
          <a:xfrm>
            <a:off x="7620000" y="0"/>
            <a:ext cx="1524000" cy="274638"/>
          </a:xfrm>
          <a:prstGeom prst="rect">
            <a:avLst/>
          </a:prstGeom>
          <a:solidFill>
            <a:srgbClr val="139CB7"/>
          </a:solidFill>
          <a:ln w="9525">
            <a:noFill/>
            <a:miter lim="800000"/>
            <a:headEnd/>
            <a:tailEnd/>
          </a:ln>
          <a:effectLst>
            <a:outerShdw dist="23000" dir="5400000" rotWithShape="0">
              <a:srgbClr val="808080">
                <a:alpha val="34999"/>
              </a:srgbClr>
            </a:outerShdw>
          </a:effectLst>
        </p:spPr>
        <p:txBody>
          <a:bodyPr anchor="ctr"/>
          <a:lstStyle/>
          <a:p>
            <a:pPr>
              <a:defRPr/>
            </a:pPr>
            <a:r>
              <a:rPr lang="zh-CN" altLang="en-US" sz="1600">
                <a:solidFill>
                  <a:srgbClr val="FFFFFF"/>
                </a:solidFill>
                <a:latin typeface="Calibri" pitchFamily="34" charset="0"/>
                <a:ea typeface="ＭＳ Ｐゴシック" pitchFamily="34" charset="-128"/>
              </a:rPr>
              <a:t> </a:t>
            </a:r>
          </a:p>
        </p:txBody>
      </p:sp>
    </p:spTree>
    <p:extLst>
      <p:ext uri="{BB962C8B-B14F-4D97-AF65-F5344CB8AC3E}">
        <p14:creationId xmlns:p14="http://schemas.microsoft.com/office/powerpoint/2010/main" val="408567592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hf hdr="0" ftr="0" dt="0"/>
  <p:txStyles>
    <p:titleStyle>
      <a:lvl1pPr algn="l" defTabSz="457200" rtl="0" eaLnBrk="1" fontAlgn="base" hangingPunct="1">
        <a:spcBef>
          <a:spcPct val="0"/>
        </a:spcBef>
        <a:spcAft>
          <a:spcPct val="0"/>
        </a:spcAft>
        <a:defRPr sz="4000" kern="1200">
          <a:solidFill>
            <a:schemeClr val="tx1"/>
          </a:solidFill>
          <a:latin typeface="Times New Roman" pitchFamily="18" charset="0"/>
          <a:ea typeface="黑体" pitchFamily="49" charset="-122"/>
          <a:cs typeface="黑体" pitchFamily="49" charset="-122"/>
        </a:defRPr>
      </a:lvl1pPr>
      <a:lvl2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2pPr>
      <a:lvl3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3pPr>
      <a:lvl4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4pPr>
      <a:lvl5pPr algn="l" defTabSz="457200" rtl="0" eaLnBrk="1" fontAlgn="base" hangingPunct="1">
        <a:spcBef>
          <a:spcPct val="0"/>
        </a:spcBef>
        <a:spcAft>
          <a:spcPct val="0"/>
        </a:spcAft>
        <a:defRPr sz="4000">
          <a:solidFill>
            <a:schemeClr val="tx1"/>
          </a:solidFill>
          <a:latin typeface="Times New Roman" pitchFamily="18" charset="0"/>
          <a:ea typeface="黑体" pitchFamily="49" charset="-122"/>
          <a:cs typeface="ＭＳ Ｐゴシック" pitchFamily="-65" charset="-128"/>
        </a:defRPr>
      </a:lvl5pPr>
      <a:lvl6pPr marL="4572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6pPr>
      <a:lvl7pPr marL="9144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7pPr>
      <a:lvl8pPr marL="13716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8pPr>
      <a:lvl9pPr marL="1828800" algn="l" defTabSz="457200" rtl="0" eaLnBrk="1" fontAlgn="base" hangingPunct="1">
        <a:spcBef>
          <a:spcPct val="0"/>
        </a:spcBef>
        <a:spcAft>
          <a:spcPct val="0"/>
        </a:spcAft>
        <a:defRPr sz="4000">
          <a:solidFill>
            <a:schemeClr val="tx1"/>
          </a:solidFill>
          <a:latin typeface="Calibri" pitchFamily="-65" charset="0"/>
          <a:ea typeface="ＭＳ Ｐゴシック" pitchFamily="-65" charset="-128"/>
          <a:cs typeface="ＭＳ Ｐゴシック" pitchFamily="-65" charset="-128"/>
        </a:defRPr>
      </a:lvl9pPr>
    </p:titleStyle>
    <p:bodyStyle>
      <a:lvl1pPr marL="342900" indent="-342900" algn="l" defTabSz="457200" rtl="0" eaLnBrk="1" fontAlgn="base" hangingPunct="1">
        <a:spcBef>
          <a:spcPct val="20000"/>
        </a:spcBef>
        <a:spcAft>
          <a:spcPct val="0"/>
        </a:spcAft>
        <a:buClr>
          <a:srgbClr val="437085"/>
        </a:buClr>
        <a:buFont typeface="Wingdings" pitchFamily="2" charset="2"/>
        <a:buChar char="§"/>
        <a:defRPr sz="2800" kern="1200">
          <a:solidFill>
            <a:schemeClr val="tx1"/>
          </a:solidFill>
          <a:latin typeface="Times New Roman" pitchFamily="18" charset="0"/>
          <a:ea typeface="+mn-ea"/>
          <a:cs typeface="ＭＳ Ｐゴシック" pitchFamily="-65" charset="-128"/>
        </a:defRPr>
      </a:lvl1pPr>
      <a:lvl2pPr marL="742950" indent="-285750" algn="l" defTabSz="457200" rtl="0" eaLnBrk="1" fontAlgn="base" hangingPunct="1">
        <a:spcBef>
          <a:spcPct val="20000"/>
        </a:spcBef>
        <a:spcAft>
          <a:spcPct val="0"/>
        </a:spcAft>
        <a:buClr>
          <a:srgbClr val="357E69"/>
        </a:buClr>
        <a:buFont typeface="Wingdings" pitchFamily="2" charset="2"/>
        <a:buChar char="§"/>
        <a:defRPr sz="2400" kern="1200">
          <a:solidFill>
            <a:schemeClr val="tx1"/>
          </a:solidFill>
          <a:latin typeface="Times New Roman" pitchFamily="18" charset="0"/>
          <a:ea typeface="+mn-ea"/>
          <a:cs typeface="+mn-cs"/>
        </a:defRPr>
      </a:lvl2pPr>
      <a:lvl3pPr marL="1143000" indent="-228600" algn="l" defTabSz="457200" rtl="0" eaLnBrk="1" fontAlgn="base" hangingPunct="1">
        <a:spcBef>
          <a:spcPct val="20000"/>
        </a:spcBef>
        <a:spcAft>
          <a:spcPct val="0"/>
        </a:spcAft>
        <a:buClr>
          <a:srgbClr val="918BA3"/>
        </a:buClr>
        <a:buFont typeface="Wingdings" pitchFamily="2" charset="2"/>
        <a:buChar char="§"/>
        <a:defRPr sz="2000" kern="1200">
          <a:solidFill>
            <a:schemeClr val="tx1"/>
          </a:solidFill>
          <a:latin typeface="Times New Roman" pitchFamily="18" charset="0"/>
          <a:ea typeface="+mn-ea"/>
          <a:cs typeface="+mn-cs"/>
        </a:defRPr>
      </a:lvl3pPr>
      <a:lvl4pPr marL="1600200" indent="-228600" algn="l" defTabSz="457200" rtl="0" eaLnBrk="1" fontAlgn="base" hangingPunct="1">
        <a:spcBef>
          <a:spcPct val="20000"/>
        </a:spcBef>
        <a:spcAft>
          <a:spcPct val="0"/>
        </a:spcAft>
        <a:buClr>
          <a:srgbClr val="2F6E7E"/>
        </a:buClr>
        <a:buFont typeface="Wingdings" pitchFamily="2" charset="2"/>
        <a:buChar char="§"/>
        <a:defRPr sz="2000" kern="1200">
          <a:solidFill>
            <a:schemeClr val="tx1"/>
          </a:solidFill>
          <a:latin typeface="Times New Roman" pitchFamily="18" charset="0"/>
          <a:ea typeface="+mn-ea"/>
          <a:cs typeface="+mn-cs"/>
        </a:defRPr>
      </a:lvl4pPr>
      <a:lvl5pPr marL="2057400" indent="-228600" algn="l" defTabSz="457200" rtl="0" eaLnBrk="1" fontAlgn="base" hangingPunct="1">
        <a:spcBef>
          <a:spcPct val="20000"/>
        </a:spcBef>
        <a:spcAft>
          <a:spcPct val="0"/>
        </a:spcAft>
        <a:buClr>
          <a:srgbClr val="233337"/>
        </a:buClr>
        <a:buFont typeface="Wingdings" pitchFamily="2" charset="2"/>
        <a:buChar char="§"/>
        <a:defRPr sz="2000" kern="1200">
          <a:solidFill>
            <a:schemeClr val="tx1"/>
          </a:solidFill>
          <a:latin typeface="Times New Roman" pitchFamily="18" charset="0"/>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mit.edu/" TargetMode="External"/><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3"/>
          <p:cNvSpPr>
            <a:spLocks noGrp="1"/>
          </p:cNvSpPr>
          <p:nvPr>
            <p:ph type="subTitle" idx="1"/>
          </p:nvPr>
        </p:nvSpPr>
        <p:spPr/>
        <p:txBody>
          <a:bodyPr/>
          <a:lstStyle/>
          <a:p>
            <a:r>
              <a:rPr lang="zh-CN" altLang="en-US" sz="3200" dirty="0"/>
              <a:t>第</a:t>
            </a:r>
            <a:r>
              <a:rPr lang="en-US" altLang="zh-CN" sz="3200" dirty="0"/>
              <a:t>18</a:t>
            </a:r>
            <a:r>
              <a:rPr lang="zh-CN" altLang="en-US" sz="3200" dirty="0"/>
              <a:t>讲 信息采集</a:t>
            </a:r>
            <a:endParaRPr lang="en-US" altLang="zh-CN" sz="3200" dirty="0"/>
          </a:p>
          <a:p>
            <a:r>
              <a:rPr lang="en-US" altLang="zh-CN" sz="3200" dirty="0"/>
              <a:t>Crawling</a:t>
            </a:r>
            <a:endParaRPr lang="zh-CN" altLang="en-US" sz="3200" dirty="0"/>
          </a:p>
        </p:txBody>
      </p:sp>
      <p:sp>
        <p:nvSpPr>
          <p:cNvPr id="3" name="Slide Number Placeholder 2"/>
          <p:cNvSpPr>
            <a:spLocks noGrp="1"/>
          </p:cNvSpPr>
          <p:nvPr>
            <p:ph type="sldNum" sz="quarter" idx="4294967295"/>
          </p:nvPr>
        </p:nvSpPr>
        <p:spPr>
          <a:xfrm>
            <a:off x="7010400" y="6477000"/>
            <a:ext cx="2133600" cy="244475"/>
          </a:xfrm>
        </p:spPr>
        <p:txBody>
          <a:bodyPr/>
          <a:lstStyle/>
          <a:p>
            <a:pPr>
              <a:defRPr/>
            </a:pPr>
            <a:fld id="{B4197FBB-C416-4B51-9ADA-F9A87D712B86}" type="slidenum">
              <a:rPr lang="en-US" smtClean="0"/>
              <a:pPr>
                <a:defRPr/>
              </a:pPr>
              <a:t>1</a:t>
            </a:fld>
            <a:endParaRPr lang="en-US"/>
          </a:p>
        </p:txBody>
      </p:sp>
      <p:sp>
        <p:nvSpPr>
          <p:cNvPr id="5" name="TextBox 6"/>
          <p:cNvSpPr txBox="1">
            <a:spLocks noChangeArrowheads="1"/>
          </p:cNvSpPr>
          <p:nvPr/>
        </p:nvSpPr>
        <p:spPr bwMode="auto">
          <a:xfrm>
            <a:off x="8077200" y="28188"/>
            <a:ext cx="1066800" cy="276999"/>
          </a:xfrm>
          <a:prstGeom prst="rect">
            <a:avLst/>
          </a:prstGeom>
          <a:noFill/>
          <a:ln w="9525">
            <a:noFill/>
            <a:miter lim="800000"/>
            <a:headEnd/>
            <a:tailEnd/>
          </a:ln>
        </p:spPr>
        <p:txBody>
          <a:bodyPr anchor="ctr">
            <a:spAutoFit/>
          </a:bodyPr>
          <a:lstStyle/>
          <a:p>
            <a:r>
              <a:rPr lang="en-US" altLang="zh-CN" sz="1200" dirty="0">
                <a:solidFill>
                  <a:srgbClr val="FBFCFF"/>
                </a:solidFill>
                <a:latin typeface="Arial" pitchFamily="34" charset="0"/>
                <a:ea typeface="宋体" charset="-122"/>
              </a:rPr>
              <a:t>2018/09</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10</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BDD3E9"/>
                </a:solidFill>
                <a:latin typeface="Times New Roman" pitchFamily="18" charset="0"/>
                <a:ea typeface="黑体" pitchFamily="49" charset="-122"/>
              </a:rPr>
              <a:t> </a:t>
            </a:r>
            <a:r>
              <a:rPr lang="zh-CN" altLang="en-US" sz="3400" dirty="0">
                <a:solidFill>
                  <a:srgbClr val="BDD3E9"/>
                </a:solidFill>
                <a:latin typeface="Times New Roman" pitchFamily="18" charset="0"/>
                <a:ea typeface="黑体" pitchFamily="49" charset="-122"/>
              </a:rPr>
              <a:t>上一讲回顾</a:t>
            </a:r>
            <a:r>
              <a:rPr lang="en-US" sz="3400" dirty="0">
                <a:solidFill>
                  <a:srgbClr val="BDD3E9"/>
                </a:solidFill>
                <a:latin typeface="Times New Roman" pitchFamily="18" charset="0"/>
                <a:ea typeface="黑体" pitchFamily="49" charset="-122"/>
              </a:rPr>
              <a:t> </a:t>
            </a:r>
          </a:p>
          <a:p>
            <a:pPr marL="514350" indent="-514350">
              <a:lnSpc>
                <a:spcPct val="150000"/>
              </a:lnSpc>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Times New Roman" pitchFamily="18" charset="0"/>
                <a:ea typeface="黑体" pitchFamily="49" charset="-122"/>
              </a:rPr>
              <a:t> </a:t>
            </a:r>
            <a:r>
              <a:rPr lang="zh-CN" altLang="en-US" sz="3400" dirty="0">
                <a:solidFill>
                  <a:srgbClr val="336699"/>
                </a:solidFill>
                <a:latin typeface="Times New Roman" pitchFamily="18" charset="0"/>
                <a:ea typeface="黑体" pitchFamily="49" charset="-122"/>
              </a:rPr>
              <a:t>一个简单的采集器</a:t>
            </a:r>
            <a:endParaRPr lang="en-US" sz="3400" dirty="0">
              <a:solidFill>
                <a:srgbClr val="336699"/>
              </a:solidFill>
              <a:latin typeface="Times New Roman" pitchFamily="18" charset="0"/>
              <a:ea typeface="黑体" pitchFamily="49" charset="-122"/>
            </a:endParaRPr>
          </a:p>
          <a:p>
            <a:pPr marL="514350" indent="-514350">
              <a:lnSpc>
                <a:spcPct val="150000"/>
              </a:lnSpc>
              <a:spcBef>
                <a:spcPts val="700"/>
              </a:spcBef>
              <a:buClr>
                <a:srgbClr val="BDD3E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Times New Roman" pitchFamily="18" charset="0"/>
                <a:ea typeface="黑体" pitchFamily="49" charset="-122"/>
              </a:rPr>
              <a:t> </a:t>
            </a:r>
            <a:r>
              <a:rPr lang="zh-CN" altLang="en-US" sz="3400" dirty="0">
                <a:solidFill>
                  <a:srgbClr val="BDD3E9"/>
                </a:solidFill>
                <a:latin typeface="Times New Roman" pitchFamily="18" charset="0"/>
                <a:ea typeface="黑体" pitchFamily="49" charset="-122"/>
              </a:rPr>
              <a:t>一个真实的采集器</a:t>
            </a:r>
            <a:endParaRPr lang="en-US" sz="3400" dirty="0">
              <a:solidFill>
                <a:srgbClr val="BDD3E9"/>
              </a:solidFill>
              <a:latin typeface="Times New Roman" pitchFamily="18" charset="0"/>
              <a:ea typeface="黑体"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采集会有多难</a:t>
            </a:r>
            <a:r>
              <a:rPr lang="en-US" sz="3600" dirty="0">
                <a:solidFill>
                  <a:schemeClr val="tx1"/>
                </a:solidFill>
                <a:latin typeface="Times New Roman" pitchFamily="18" charset="0"/>
                <a:ea typeface="黑体" pitchFamily="49" charset="-122"/>
              </a:rPr>
              <a:t>?</a:t>
            </a:r>
          </a:p>
        </p:txBody>
      </p:sp>
      <p:sp>
        <p:nvSpPr>
          <p:cNvPr id="84996" name="Text Box 3"/>
          <p:cNvSpPr txBox="1">
            <a:spLocks noChangeArrowheads="1"/>
          </p:cNvSpPr>
          <p:nvPr/>
        </p:nvSpPr>
        <p:spPr bwMode="auto">
          <a:xfrm>
            <a:off x="214282" y="1928802"/>
            <a:ext cx="8286808"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Web</a:t>
            </a:r>
            <a:r>
              <a:rPr lang="zh-CN" altLang="en-US" dirty="0">
                <a:solidFill>
                  <a:schemeClr val="tx1"/>
                </a:solidFill>
                <a:latin typeface="Times New Roman" pitchFamily="18" charset="0"/>
                <a:ea typeface="黑体" pitchFamily="49" charset="-122"/>
              </a:rPr>
              <a:t>搜索引擎必须要要采集网页文档</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其他有些</a:t>
            </a:r>
            <a:r>
              <a:rPr lang="en-US" altLang="zh-CN" dirty="0">
                <a:solidFill>
                  <a:schemeClr val="tx1"/>
                </a:solidFill>
                <a:latin typeface="Times New Roman" pitchFamily="18" charset="0"/>
                <a:ea typeface="黑体" pitchFamily="49" charset="-122"/>
              </a:rPr>
              <a:t>IR</a:t>
            </a:r>
            <a:r>
              <a:rPr lang="zh-CN" altLang="en-US" dirty="0">
                <a:solidFill>
                  <a:schemeClr val="tx1"/>
                </a:solidFill>
                <a:latin typeface="Times New Roman" pitchFamily="18" charset="0"/>
                <a:ea typeface="黑体" pitchFamily="49" charset="-122"/>
              </a:rPr>
              <a:t>系统获得文档内容相对容易一些</a:t>
            </a:r>
            <a:endParaRPr lang="de-DE"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比如，对硬盘上所有文档建立索引只需要基于文件系统进行迭代式扫描即可</a:t>
            </a:r>
            <a:endParaRPr lang="en-US"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但是对于</a:t>
            </a:r>
            <a:r>
              <a:rPr lang="en-US" altLang="zh-CN" dirty="0">
                <a:solidFill>
                  <a:schemeClr val="tx1"/>
                </a:solidFill>
                <a:latin typeface="Times New Roman" pitchFamily="18" charset="0"/>
                <a:ea typeface="黑体" pitchFamily="49" charset="-122"/>
              </a:rPr>
              <a:t>W</a:t>
            </a:r>
            <a:r>
              <a:rPr lang="en-US" dirty="0">
                <a:solidFill>
                  <a:schemeClr val="tx1"/>
                </a:solidFill>
                <a:latin typeface="Times New Roman" pitchFamily="18" charset="0"/>
                <a:ea typeface="黑体" pitchFamily="49" charset="-122"/>
              </a:rPr>
              <a:t>eb IR</a:t>
            </a:r>
            <a:r>
              <a:rPr lang="zh-CN" altLang="en-US" dirty="0">
                <a:solidFill>
                  <a:schemeClr val="tx1"/>
                </a:solidFill>
                <a:latin typeface="Times New Roman" pitchFamily="18" charset="0"/>
                <a:ea typeface="黑体" pitchFamily="49" charset="-122"/>
              </a:rPr>
              <a:t>系统来说，获得文档内容需要更长的时间</a:t>
            </a:r>
            <a:r>
              <a:rPr lang="de-DE" dirty="0">
                <a:solidFill>
                  <a:schemeClr val="tx1"/>
                </a:solidFill>
                <a:latin typeface="Times New Roman" pitchFamily="18" charset="0"/>
                <a:ea typeface="黑体" pitchFamily="49" charset="-122"/>
              </a:rPr>
              <a:t> . . .</a:t>
            </a:r>
          </a:p>
          <a:p>
            <a:pPr lvl="1">
              <a:spcBef>
                <a:spcPts val="700"/>
              </a:spcBef>
              <a:buClr>
                <a:srgbClr val="336699"/>
              </a:buClr>
              <a:buFont typeface="Wingdings" pitchFamily="2" charset="2"/>
              <a:buChar char="§"/>
            </a:pPr>
            <a:r>
              <a:rPr lang="de-DE" dirty="0">
                <a:solidFill>
                  <a:schemeClr val="tx1"/>
                </a:solidFill>
                <a:latin typeface="Times New Roman" pitchFamily="18" charset="0"/>
                <a:ea typeface="黑体" pitchFamily="49" charset="-122"/>
              </a:rPr>
              <a:t>. . . </a:t>
            </a:r>
            <a:r>
              <a:rPr lang="zh-CN" altLang="en-US" dirty="0">
                <a:solidFill>
                  <a:schemeClr val="tx1"/>
                </a:solidFill>
                <a:latin typeface="Times New Roman" pitchFamily="18" charset="0"/>
                <a:ea typeface="黑体" pitchFamily="49" charset="-122"/>
              </a:rPr>
              <a:t>这是因为存在延迟</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但是这真的是系统设计中的一个难点吗？</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11</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基本的采集过程</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928802"/>
            <a:ext cx="8286808"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初始化采集</a:t>
            </a:r>
            <a:r>
              <a:rPr lang="en-US" altLang="zh-CN" dirty="0">
                <a:solidFill>
                  <a:schemeClr val="tx1"/>
                </a:solidFill>
                <a:latin typeface="Times New Roman" pitchFamily="18" charset="0"/>
                <a:ea typeface="黑体" pitchFamily="49" charset="-122"/>
              </a:rPr>
              <a:t>URL</a:t>
            </a:r>
            <a:r>
              <a:rPr lang="zh-CN" altLang="en-US" dirty="0">
                <a:solidFill>
                  <a:schemeClr val="tx1"/>
                </a:solidFill>
                <a:latin typeface="Times New Roman" pitchFamily="18" charset="0"/>
                <a:ea typeface="黑体" pitchFamily="49" charset="-122"/>
              </a:rPr>
              <a:t>种子队列；</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重复如下过程：</a:t>
            </a:r>
            <a:endParaRPr lang="de-DE"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从队列中取出</a:t>
            </a:r>
            <a:r>
              <a:rPr lang="de-DE" sz="2200" dirty="0">
                <a:solidFill>
                  <a:schemeClr val="tx1"/>
                </a:solidFill>
                <a:latin typeface="Times New Roman" pitchFamily="18" charset="0"/>
                <a:ea typeface="黑体" pitchFamily="49" charset="-122"/>
              </a:rPr>
              <a:t>URL</a:t>
            </a: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下载并分析网页</a:t>
            </a:r>
            <a:endParaRPr lang="de-DE"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从网页中抽取更多的</a:t>
            </a:r>
            <a:r>
              <a:rPr lang="de-DE" sz="2200" dirty="0">
                <a:solidFill>
                  <a:schemeClr val="tx1"/>
                </a:solidFill>
                <a:latin typeface="Times New Roman" pitchFamily="18" charset="0"/>
                <a:ea typeface="黑体" pitchFamily="49" charset="-122"/>
              </a:rPr>
              <a:t>URL</a:t>
            </a: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将这些</a:t>
            </a:r>
            <a:r>
              <a:rPr lang="en-US" altLang="zh-CN" sz="2200" dirty="0">
                <a:solidFill>
                  <a:schemeClr val="tx1"/>
                </a:solidFill>
                <a:latin typeface="Times New Roman" pitchFamily="18" charset="0"/>
                <a:ea typeface="黑体" pitchFamily="49" charset="-122"/>
              </a:rPr>
              <a:t>URL</a:t>
            </a:r>
            <a:r>
              <a:rPr lang="zh-CN" altLang="en-US" sz="2200" dirty="0">
                <a:solidFill>
                  <a:schemeClr val="tx1"/>
                </a:solidFill>
                <a:latin typeface="Times New Roman" pitchFamily="18" charset="0"/>
                <a:ea typeface="黑体" pitchFamily="49" charset="-122"/>
              </a:rPr>
              <a:t>放到队列中</a:t>
            </a:r>
            <a:endParaRPr lang="de-DE"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这里有个“</a:t>
            </a:r>
            <a:r>
              <a:rPr lang="en-US" altLang="zh-CN" dirty="0">
                <a:solidFill>
                  <a:schemeClr val="tx1"/>
                </a:solidFill>
                <a:latin typeface="Times New Roman" pitchFamily="18" charset="0"/>
                <a:ea typeface="黑体" pitchFamily="49" charset="-122"/>
              </a:rPr>
              <a:t>Web</a:t>
            </a:r>
            <a:r>
              <a:rPr lang="zh-CN" altLang="en-US" dirty="0">
                <a:solidFill>
                  <a:schemeClr val="tx1"/>
                </a:solidFill>
                <a:latin typeface="Times New Roman" pitchFamily="18" charset="0"/>
                <a:ea typeface="黑体" pitchFamily="49" charset="-122"/>
              </a:rPr>
              <a:t>的连通性很好”的基本假设</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12</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课堂思考题</a:t>
            </a:r>
            <a:r>
              <a:rPr lang="en-US"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下列爬虫有什么问题？</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928802"/>
            <a:ext cx="8643998" cy="3571876"/>
          </a:xfrm>
          <a:prstGeom prst="rect">
            <a:avLst/>
          </a:prstGeom>
          <a:noFill/>
          <a:ln w="9525">
            <a:noFill/>
            <a:round/>
            <a:headEnd/>
            <a:tailEnd/>
          </a:ln>
        </p:spPr>
        <p:txBody>
          <a:bodyPr/>
          <a:lstStyle/>
          <a:p>
            <a:pPr>
              <a:spcBef>
                <a:spcPts val="500"/>
              </a:spcBef>
            </a:pPr>
            <a:r>
              <a:rPr lang="en-US" sz="2200" dirty="0" err="1">
                <a:solidFill>
                  <a:schemeClr val="tx1"/>
                </a:solidFill>
                <a:latin typeface="Consolas" pitchFamily="49" charset="0"/>
                <a:ea typeface="Batang" pitchFamily="18" charset="-127"/>
                <a:cs typeface="Consolas" pitchFamily="49" charset="0"/>
              </a:rPr>
              <a:t>urlqueue</a:t>
            </a:r>
            <a:r>
              <a:rPr lang="en-US" sz="2200" dirty="0">
                <a:solidFill>
                  <a:schemeClr val="tx1"/>
                </a:solidFill>
                <a:latin typeface="Consolas" pitchFamily="49" charset="0"/>
                <a:ea typeface="Batang" pitchFamily="18" charset="-127"/>
                <a:cs typeface="Consolas" pitchFamily="49" charset="0"/>
              </a:rPr>
              <a:t> := (some carefully selected set of seed </a:t>
            </a:r>
            <a:r>
              <a:rPr lang="en-US" sz="2200" dirty="0" err="1">
                <a:solidFill>
                  <a:schemeClr val="tx1"/>
                </a:solidFill>
                <a:latin typeface="Consolas" pitchFamily="49" charset="0"/>
                <a:ea typeface="Batang" pitchFamily="18" charset="-127"/>
                <a:cs typeface="Consolas" pitchFamily="49" charset="0"/>
              </a:rPr>
              <a:t>urls</a:t>
            </a:r>
            <a:r>
              <a:rPr lang="en-US" sz="2200" dirty="0">
                <a:solidFill>
                  <a:schemeClr val="tx1"/>
                </a:solidFill>
                <a:latin typeface="Consolas" pitchFamily="49" charset="0"/>
                <a:ea typeface="Batang" pitchFamily="18" charset="-127"/>
                <a:cs typeface="Consolas" pitchFamily="49" charset="0"/>
              </a:rPr>
              <a:t>)</a:t>
            </a:r>
          </a:p>
          <a:p>
            <a:pPr>
              <a:spcBef>
                <a:spcPts val="500"/>
              </a:spcBef>
            </a:pPr>
            <a:r>
              <a:rPr lang="en-US" sz="2200" dirty="0">
                <a:solidFill>
                  <a:schemeClr val="tx1"/>
                </a:solidFill>
                <a:latin typeface="Consolas" pitchFamily="49" charset="0"/>
                <a:ea typeface="Batang" pitchFamily="18" charset="-127"/>
                <a:cs typeface="Consolas" pitchFamily="49" charset="0"/>
              </a:rPr>
              <a:t>while </a:t>
            </a:r>
            <a:r>
              <a:rPr lang="en-US" sz="2200" dirty="0" err="1">
                <a:solidFill>
                  <a:schemeClr val="tx1"/>
                </a:solidFill>
                <a:latin typeface="Consolas" pitchFamily="49" charset="0"/>
                <a:ea typeface="Batang" pitchFamily="18" charset="-127"/>
                <a:cs typeface="Consolas" pitchFamily="49" charset="0"/>
              </a:rPr>
              <a:t>urlqueue</a:t>
            </a:r>
            <a:r>
              <a:rPr lang="en-US" sz="2200" dirty="0">
                <a:solidFill>
                  <a:schemeClr val="tx1"/>
                </a:solidFill>
                <a:latin typeface="Consolas" pitchFamily="49" charset="0"/>
                <a:ea typeface="Batang" pitchFamily="18" charset="-127"/>
                <a:cs typeface="Consolas" pitchFamily="49" charset="0"/>
              </a:rPr>
              <a:t> is not empty:</a:t>
            </a:r>
          </a:p>
          <a:p>
            <a:pPr>
              <a:spcBef>
                <a:spcPts val="500"/>
              </a:spcBef>
            </a:pPr>
            <a:r>
              <a:rPr lang="de-DE" sz="2200" dirty="0" err="1">
                <a:solidFill>
                  <a:schemeClr val="tx1"/>
                </a:solidFill>
                <a:latin typeface="Consolas" pitchFamily="49" charset="0"/>
                <a:ea typeface="Batang" pitchFamily="18" charset="-127"/>
                <a:cs typeface="Consolas" pitchFamily="49" charset="0"/>
              </a:rPr>
              <a:t>myurl</a:t>
            </a:r>
            <a:r>
              <a:rPr lang="de-DE" sz="2200" dirty="0">
                <a:solidFill>
                  <a:schemeClr val="tx1"/>
                </a:solidFill>
                <a:latin typeface="Consolas" pitchFamily="49" charset="0"/>
                <a:ea typeface="Batang" pitchFamily="18" charset="-127"/>
                <a:cs typeface="Consolas" pitchFamily="49" charset="0"/>
              </a:rPr>
              <a:t> := </a:t>
            </a:r>
            <a:r>
              <a:rPr lang="de-DE" sz="2200" dirty="0" err="1">
                <a:solidFill>
                  <a:schemeClr val="tx1"/>
                </a:solidFill>
                <a:latin typeface="Consolas" pitchFamily="49" charset="0"/>
                <a:ea typeface="Batang" pitchFamily="18" charset="-127"/>
                <a:cs typeface="Consolas" pitchFamily="49" charset="0"/>
              </a:rPr>
              <a:t>urlqueue.getlastanddelete</a:t>
            </a:r>
            <a:r>
              <a:rPr lang="de-DE" sz="2200" dirty="0">
                <a:solidFill>
                  <a:schemeClr val="tx1"/>
                </a:solidFill>
                <a:latin typeface="Consolas" pitchFamily="49" charset="0"/>
                <a:ea typeface="Batang" pitchFamily="18" charset="-127"/>
                <a:cs typeface="Consolas" pitchFamily="49" charset="0"/>
              </a:rPr>
              <a:t>()</a:t>
            </a:r>
          </a:p>
          <a:p>
            <a:pPr>
              <a:spcBef>
                <a:spcPts val="500"/>
              </a:spcBef>
            </a:pPr>
            <a:r>
              <a:rPr lang="de-DE" sz="2200" dirty="0" err="1">
                <a:solidFill>
                  <a:schemeClr val="tx1"/>
                </a:solidFill>
                <a:latin typeface="Consolas" pitchFamily="49" charset="0"/>
                <a:ea typeface="Batang" pitchFamily="18" charset="-127"/>
                <a:cs typeface="Consolas" pitchFamily="49" charset="0"/>
              </a:rPr>
              <a:t>mypage</a:t>
            </a:r>
            <a:r>
              <a:rPr lang="de-DE" sz="2200" dirty="0">
                <a:solidFill>
                  <a:schemeClr val="tx1"/>
                </a:solidFill>
                <a:latin typeface="Consolas" pitchFamily="49" charset="0"/>
                <a:ea typeface="Batang" pitchFamily="18" charset="-127"/>
                <a:cs typeface="Consolas" pitchFamily="49" charset="0"/>
              </a:rPr>
              <a:t> := </a:t>
            </a:r>
            <a:r>
              <a:rPr lang="de-DE" sz="2200" dirty="0" err="1">
                <a:solidFill>
                  <a:schemeClr val="tx1"/>
                </a:solidFill>
                <a:latin typeface="Consolas" pitchFamily="49" charset="0"/>
                <a:ea typeface="Batang" pitchFamily="18" charset="-127"/>
                <a:cs typeface="Consolas" pitchFamily="49" charset="0"/>
              </a:rPr>
              <a:t>myurl.fetch</a:t>
            </a:r>
            <a:r>
              <a:rPr lang="de-DE" sz="2200" dirty="0">
                <a:solidFill>
                  <a:schemeClr val="tx1"/>
                </a:solidFill>
                <a:latin typeface="Consolas" pitchFamily="49" charset="0"/>
                <a:ea typeface="Batang" pitchFamily="18" charset="-127"/>
                <a:cs typeface="Consolas" pitchFamily="49" charset="0"/>
              </a:rPr>
              <a:t>()</a:t>
            </a:r>
          </a:p>
          <a:p>
            <a:pPr>
              <a:spcBef>
                <a:spcPts val="500"/>
              </a:spcBef>
            </a:pPr>
            <a:r>
              <a:rPr lang="de-DE" sz="2200" dirty="0">
                <a:solidFill>
                  <a:schemeClr val="tx1"/>
                </a:solidFill>
                <a:latin typeface="Consolas" pitchFamily="49" charset="0"/>
                <a:ea typeface="Batang" pitchFamily="18" charset="-127"/>
                <a:cs typeface="Consolas" pitchFamily="49" charset="0"/>
              </a:rPr>
              <a:t>fetchedurls.add(</a:t>
            </a:r>
            <a:r>
              <a:rPr lang="de-DE" sz="2200" dirty="0" err="1">
                <a:solidFill>
                  <a:schemeClr val="tx1"/>
                </a:solidFill>
                <a:latin typeface="Consolas" pitchFamily="49" charset="0"/>
                <a:ea typeface="Batang" pitchFamily="18" charset="-127"/>
                <a:cs typeface="Consolas" pitchFamily="49" charset="0"/>
              </a:rPr>
              <a:t>myurl</a:t>
            </a:r>
            <a:r>
              <a:rPr lang="de-DE" sz="2200" dirty="0">
                <a:solidFill>
                  <a:schemeClr val="tx1"/>
                </a:solidFill>
                <a:latin typeface="Consolas" pitchFamily="49" charset="0"/>
                <a:ea typeface="Batang" pitchFamily="18" charset="-127"/>
                <a:cs typeface="Consolas" pitchFamily="49" charset="0"/>
              </a:rPr>
              <a:t>)</a:t>
            </a:r>
          </a:p>
          <a:p>
            <a:pPr>
              <a:spcBef>
                <a:spcPts val="500"/>
              </a:spcBef>
            </a:pPr>
            <a:r>
              <a:rPr lang="de-DE" sz="2200" dirty="0" err="1">
                <a:solidFill>
                  <a:schemeClr val="tx1"/>
                </a:solidFill>
                <a:latin typeface="Consolas" pitchFamily="49" charset="0"/>
                <a:ea typeface="Batang" pitchFamily="18" charset="-127"/>
                <a:cs typeface="Consolas" pitchFamily="49" charset="0"/>
              </a:rPr>
              <a:t>newurls</a:t>
            </a:r>
            <a:r>
              <a:rPr lang="de-DE" sz="2200" dirty="0">
                <a:solidFill>
                  <a:schemeClr val="tx1"/>
                </a:solidFill>
                <a:latin typeface="Consolas" pitchFamily="49" charset="0"/>
                <a:ea typeface="Batang" pitchFamily="18" charset="-127"/>
                <a:cs typeface="Consolas" pitchFamily="49" charset="0"/>
              </a:rPr>
              <a:t> := </a:t>
            </a:r>
            <a:r>
              <a:rPr lang="de-DE" sz="2200" dirty="0" err="1">
                <a:solidFill>
                  <a:schemeClr val="tx1"/>
                </a:solidFill>
                <a:latin typeface="Consolas" pitchFamily="49" charset="0"/>
                <a:ea typeface="Batang" pitchFamily="18" charset="-127"/>
                <a:cs typeface="Consolas" pitchFamily="49" charset="0"/>
              </a:rPr>
              <a:t>mypage.extracturls</a:t>
            </a:r>
            <a:r>
              <a:rPr lang="de-DE" sz="2200" dirty="0">
                <a:solidFill>
                  <a:schemeClr val="tx1"/>
                </a:solidFill>
                <a:latin typeface="Consolas" pitchFamily="49" charset="0"/>
                <a:ea typeface="Batang" pitchFamily="18" charset="-127"/>
                <a:cs typeface="Consolas" pitchFamily="49" charset="0"/>
              </a:rPr>
              <a:t>()</a:t>
            </a:r>
          </a:p>
          <a:p>
            <a:pPr>
              <a:spcBef>
                <a:spcPts val="500"/>
              </a:spcBef>
            </a:pPr>
            <a:r>
              <a:rPr lang="de-DE" sz="2200" dirty="0" err="1">
                <a:solidFill>
                  <a:schemeClr val="tx1"/>
                </a:solidFill>
                <a:latin typeface="Consolas" pitchFamily="49" charset="0"/>
                <a:ea typeface="Batang" pitchFamily="18" charset="-127"/>
                <a:cs typeface="Consolas" pitchFamily="49" charset="0"/>
              </a:rPr>
              <a:t>for</a:t>
            </a:r>
            <a:r>
              <a:rPr lang="de-DE" sz="2200" dirty="0">
                <a:solidFill>
                  <a:schemeClr val="tx1"/>
                </a:solidFill>
                <a:latin typeface="Consolas" pitchFamily="49" charset="0"/>
                <a:ea typeface="Batang" pitchFamily="18" charset="-127"/>
                <a:cs typeface="Consolas" pitchFamily="49" charset="0"/>
              </a:rPr>
              <a:t> </a:t>
            </a:r>
            <a:r>
              <a:rPr lang="de-DE" sz="2200" dirty="0" err="1">
                <a:solidFill>
                  <a:schemeClr val="tx1"/>
                </a:solidFill>
                <a:latin typeface="Consolas" pitchFamily="49" charset="0"/>
                <a:ea typeface="Batang" pitchFamily="18" charset="-127"/>
                <a:cs typeface="Consolas" pitchFamily="49" charset="0"/>
              </a:rPr>
              <a:t>myurl</a:t>
            </a:r>
            <a:r>
              <a:rPr lang="de-DE" sz="2200" dirty="0">
                <a:solidFill>
                  <a:schemeClr val="tx1"/>
                </a:solidFill>
                <a:latin typeface="Consolas" pitchFamily="49" charset="0"/>
                <a:ea typeface="Batang" pitchFamily="18" charset="-127"/>
                <a:cs typeface="Consolas" pitchFamily="49" charset="0"/>
              </a:rPr>
              <a:t> in </a:t>
            </a:r>
            <a:r>
              <a:rPr lang="de-DE" sz="2200" dirty="0" err="1">
                <a:solidFill>
                  <a:schemeClr val="tx1"/>
                </a:solidFill>
                <a:latin typeface="Consolas" pitchFamily="49" charset="0"/>
                <a:ea typeface="Batang" pitchFamily="18" charset="-127"/>
                <a:cs typeface="Consolas" pitchFamily="49" charset="0"/>
              </a:rPr>
              <a:t>newurls</a:t>
            </a:r>
            <a:r>
              <a:rPr lang="de-DE" sz="2200" dirty="0">
                <a:solidFill>
                  <a:schemeClr val="tx1"/>
                </a:solidFill>
                <a:latin typeface="Consolas" pitchFamily="49" charset="0"/>
                <a:ea typeface="Batang" pitchFamily="18" charset="-127"/>
                <a:cs typeface="Consolas" pitchFamily="49" charset="0"/>
              </a:rPr>
              <a:t>:</a:t>
            </a:r>
          </a:p>
          <a:p>
            <a:pPr>
              <a:spcBef>
                <a:spcPts val="500"/>
              </a:spcBef>
            </a:pPr>
            <a:r>
              <a:rPr lang="en-US" sz="2200" dirty="0">
                <a:solidFill>
                  <a:schemeClr val="tx1"/>
                </a:solidFill>
                <a:latin typeface="Consolas" pitchFamily="49" charset="0"/>
                <a:ea typeface="Batang" pitchFamily="18" charset="-127"/>
                <a:cs typeface="Consolas" pitchFamily="49" charset="0"/>
              </a:rPr>
              <a:t>if </a:t>
            </a:r>
            <a:r>
              <a:rPr lang="en-US" sz="2200" dirty="0" err="1">
                <a:solidFill>
                  <a:schemeClr val="tx1"/>
                </a:solidFill>
                <a:latin typeface="Consolas" pitchFamily="49" charset="0"/>
                <a:ea typeface="Batang" pitchFamily="18" charset="-127"/>
                <a:cs typeface="Consolas" pitchFamily="49" charset="0"/>
              </a:rPr>
              <a:t>myurl</a:t>
            </a:r>
            <a:r>
              <a:rPr lang="en-US" sz="2200" dirty="0">
                <a:solidFill>
                  <a:schemeClr val="tx1"/>
                </a:solidFill>
                <a:latin typeface="Consolas" pitchFamily="49" charset="0"/>
                <a:ea typeface="Batang" pitchFamily="18" charset="-127"/>
                <a:cs typeface="Consolas" pitchFamily="49" charset="0"/>
              </a:rPr>
              <a:t> not in </a:t>
            </a:r>
            <a:r>
              <a:rPr lang="en-US" sz="2200" dirty="0" err="1">
                <a:solidFill>
                  <a:schemeClr val="tx1"/>
                </a:solidFill>
                <a:latin typeface="Consolas" pitchFamily="49" charset="0"/>
                <a:ea typeface="Batang" pitchFamily="18" charset="-127"/>
                <a:cs typeface="Consolas" pitchFamily="49" charset="0"/>
              </a:rPr>
              <a:t>fetchedurls</a:t>
            </a:r>
            <a:r>
              <a:rPr lang="en-US" sz="2200" dirty="0">
                <a:solidFill>
                  <a:schemeClr val="tx1"/>
                </a:solidFill>
                <a:latin typeface="Consolas" pitchFamily="49" charset="0"/>
                <a:ea typeface="Batang" pitchFamily="18" charset="-127"/>
                <a:cs typeface="Consolas" pitchFamily="49" charset="0"/>
              </a:rPr>
              <a:t> and not in </a:t>
            </a:r>
            <a:r>
              <a:rPr lang="en-US" sz="2200" dirty="0" err="1">
                <a:solidFill>
                  <a:schemeClr val="tx1"/>
                </a:solidFill>
                <a:latin typeface="Consolas" pitchFamily="49" charset="0"/>
                <a:ea typeface="Batang" pitchFamily="18" charset="-127"/>
                <a:cs typeface="Consolas" pitchFamily="49" charset="0"/>
              </a:rPr>
              <a:t>urlqueue</a:t>
            </a:r>
            <a:r>
              <a:rPr lang="en-US" sz="2200" dirty="0">
                <a:solidFill>
                  <a:schemeClr val="tx1"/>
                </a:solidFill>
                <a:latin typeface="Consolas" pitchFamily="49" charset="0"/>
                <a:ea typeface="Batang" pitchFamily="18" charset="-127"/>
                <a:cs typeface="Consolas" pitchFamily="49" charset="0"/>
              </a:rPr>
              <a:t>:</a:t>
            </a:r>
          </a:p>
          <a:p>
            <a:pPr>
              <a:spcBef>
                <a:spcPts val="500"/>
              </a:spcBef>
            </a:pPr>
            <a:r>
              <a:rPr lang="de-DE" sz="2200" dirty="0">
                <a:solidFill>
                  <a:schemeClr val="tx1"/>
                </a:solidFill>
                <a:latin typeface="Consolas" pitchFamily="49" charset="0"/>
                <a:ea typeface="Batang" pitchFamily="18" charset="-127"/>
                <a:cs typeface="Consolas" pitchFamily="49" charset="0"/>
              </a:rPr>
              <a:t>urlqueue.add(</a:t>
            </a:r>
            <a:r>
              <a:rPr lang="de-DE" sz="2200" dirty="0" err="1">
                <a:solidFill>
                  <a:schemeClr val="tx1"/>
                </a:solidFill>
                <a:latin typeface="Consolas" pitchFamily="49" charset="0"/>
                <a:ea typeface="Batang" pitchFamily="18" charset="-127"/>
                <a:cs typeface="Consolas" pitchFamily="49" charset="0"/>
              </a:rPr>
              <a:t>myurl</a:t>
            </a:r>
            <a:r>
              <a:rPr lang="de-DE" sz="2200" dirty="0">
                <a:solidFill>
                  <a:schemeClr val="tx1"/>
                </a:solidFill>
                <a:latin typeface="Consolas" pitchFamily="49" charset="0"/>
                <a:ea typeface="Batang" pitchFamily="18" charset="-127"/>
                <a:cs typeface="Consolas" pitchFamily="49" charset="0"/>
              </a:rPr>
              <a:t>)</a:t>
            </a:r>
          </a:p>
          <a:p>
            <a:pPr>
              <a:spcBef>
                <a:spcPts val="500"/>
              </a:spcBef>
            </a:pPr>
            <a:r>
              <a:rPr lang="de-DE" sz="2200" dirty="0" err="1">
                <a:solidFill>
                  <a:schemeClr val="tx1"/>
                </a:solidFill>
                <a:latin typeface="Consolas" pitchFamily="49" charset="0"/>
                <a:ea typeface="Batang" pitchFamily="18" charset="-127"/>
                <a:cs typeface="Consolas" pitchFamily="49" charset="0"/>
              </a:rPr>
              <a:t>addtoinvertedindex</a:t>
            </a:r>
            <a:r>
              <a:rPr lang="de-DE" sz="2200" dirty="0">
                <a:solidFill>
                  <a:schemeClr val="tx1"/>
                </a:solidFill>
                <a:latin typeface="Consolas" pitchFamily="49" charset="0"/>
                <a:ea typeface="Batang" pitchFamily="18" charset="-127"/>
                <a:cs typeface="Consolas" pitchFamily="49" charset="0"/>
              </a:rPr>
              <a:t>(</a:t>
            </a:r>
            <a:r>
              <a:rPr lang="de-DE" sz="2200" dirty="0" err="1">
                <a:solidFill>
                  <a:schemeClr val="tx1"/>
                </a:solidFill>
                <a:latin typeface="Consolas" pitchFamily="49" charset="0"/>
                <a:ea typeface="Batang" pitchFamily="18" charset="-127"/>
                <a:cs typeface="Consolas" pitchFamily="49" charset="0"/>
              </a:rPr>
              <a:t>mypage</a:t>
            </a:r>
            <a:r>
              <a:rPr lang="de-DE" sz="2200" dirty="0">
                <a:solidFill>
                  <a:schemeClr val="tx1"/>
                </a:solidFill>
                <a:latin typeface="Consolas" pitchFamily="49" charset="0"/>
                <a:ea typeface="Batang" pitchFamily="18" charset="-127"/>
                <a:cs typeface="Consolas" pitchFamily="49" charset="0"/>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13</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上述简单采集器的问题</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643050"/>
            <a:ext cx="8286808" cy="3571876"/>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规模问题</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必须要分布式处理</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我们不可能索引所有网页，必须要从中选择部分网页，如何选择？</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重复网页：必须要集成重复检测功能</a:t>
            </a:r>
            <a:endParaRPr lang="en-US" dirty="0">
              <a:solidFill>
                <a:srgbClr val="0070C0"/>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作弊网页和采集器陷阱：必须要集成作弊网页检测功能</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礼貌性问题： 对同一网站的访问按遵照协议规定，并且访问的间隔必须要足够</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新鲜度</a:t>
            </a:r>
            <a:r>
              <a:rPr lang="en-US" altLang="zh-CN" dirty="0">
                <a:solidFill>
                  <a:schemeClr val="tx1"/>
                </a:solidFill>
                <a:latin typeface="Times New Roman" pitchFamily="18" charset="0"/>
                <a:ea typeface="黑体" pitchFamily="49" charset="-122"/>
              </a:rPr>
              <a:t>(freshness)</a:t>
            </a:r>
            <a:r>
              <a:rPr lang="zh-CN" altLang="en-US" dirty="0">
                <a:solidFill>
                  <a:schemeClr val="tx1"/>
                </a:solidFill>
                <a:latin typeface="Times New Roman" pitchFamily="18" charset="0"/>
                <a:ea typeface="黑体" pitchFamily="49" charset="-122"/>
              </a:rPr>
              <a:t>问题：必须要定期更新或者重采</a:t>
            </a:r>
            <a:endParaRPr lang="en-US"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由于</a:t>
            </a:r>
            <a:r>
              <a:rPr lang="en-US" altLang="zh-CN" sz="2200" dirty="0">
                <a:solidFill>
                  <a:schemeClr val="tx1"/>
                </a:solidFill>
                <a:latin typeface="Times New Roman" pitchFamily="18" charset="0"/>
                <a:ea typeface="黑体" pitchFamily="49" charset="-122"/>
              </a:rPr>
              <a:t>Web</a:t>
            </a:r>
            <a:r>
              <a:rPr lang="zh-CN" altLang="en-US" sz="2200" dirty="0">
                <a:solidFill>
                  <a:schemeClr val="tx1"/>
                </a:solidFill>
                <a:latin typeface="Times New Roman" pitchFamily="18" charset="0"/>
                <a:ea typeface="黑体" pitchFamily="49" charset="-122"/>
              </a:rPr>
              <a:t>的规模巨大，我们只能对一个小的网页子集频繁重采</a:t>
            </a: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同样，这也存在一个选择或者优先级问题</a:t>
            </a:r>
            <a:endParaRPr lang="en-US" sz="2200" dirty="0">
              <a:solidFill>
                <a:srgbClr val="0070C0"/>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14</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采集规模的数量级</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85720" y="2714620"/>
            <a:ext cx="8572560" cy="235745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如果要在一个月内采集</a:t>
            </a:r>
            <a:r>
              <a:rPr lang="en-US" dirty="0">
                <a:solidFill>
                  <a:schemeClr val="tx1"/>
                </a:solidFill>
                <a:latin typeface="Times New Roman" pitchFamily="18" charset="0"/>
                <a:ea typeface="黑体" pitchFamily="49" charset="-122"/>
              </a:rPr>
              <a:t>20,000,000,000</a:t>
            </a:r>
            <a:r>
              <a:rPr lang="zh-CN" altLang="en-US" dirty="0">
                <a:solidFill>
                  <a:schemeClr val="tx1"/>
                </a:solidFill>
                <a:latin typeface="Times New Roman" pitchFamily="18" charset="0"/>
                <a:ea typeface="黑体" pitchFamily="49" charset="-122"/>
              </a:rPr>
              <a:t>个页面</a:t>
            </a:r>
            <a:r>
              <a:rPr lang="en-US" dirty="0">
                <a:solidFill>
                  <a:schemeClr val="tx1"/>
                </a:solidFill>
                <a:latin typeface="Times New Roman" pitchFamily="18" charset="0"/>
                <a:ea typeface="黑体" pitchFamily="49" charset="-122"/>
              </a:rPr>
              <a:t>. . .</a:t>
            </a: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 . . </a:t>
            </a:r>
            <a:r>
              <a:rPr lang="zh-CN" altLang="en-US" dirty="0">
                <a:solidFill>
                  <a:schemeClr val="tx1"/>
                </a:solidFill>
                <a:latin typeface="Times New Roman" pitchFamily="18" charset="0"/>
                <a:ea typeface="黑体" pitchFamily="49" charset="-122"/>
              </a:rPr>
              <a:t>那么必须要在一秒内大概采集</a:t>
            </a:r>
            <a:r>
              <a:rPr lang="en-US" dirty="0">
                <a:solidFill>
                  <a:schemeClr val="tx1"/>
                </a:solidFill>
                <a:latin typeface="Times New Roman" pitchFamily="18" charset="0"/>
                <a:ea typeface="黑体" pitchFamily="49" charset="-122"/>
              </a:rPr>
              <a:t> 8000</a:t>
            </a:r>
            <a:r>
              <a:rPr lang="zh-CN" altLang="en-US" dirty="0">
                <a:solidFill>
                  <a:schemeClr val="tx1"/>
                </a:solidFill>
                <a:latin typeface="Times New Roman" pitchFamily="18" charset="0"/>
                <a:ea typeface="黑体" pitchFamily="49" charset="-122"/>
              </a:rPr>
              <a:t>个网页</a:t>
            </a:r>
            <a:r>
              <a:rPr lang="en-US" dirty="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由于我们采集的网页可能重复、不可下载或者是作弊网页，实际上可能需要更快的采集速度才能达到上述指标</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15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dk1"/>
                </a:solidFill>
                <a:latin typeface="Times New Roman" pitchFamily="18" charset="0"/>
                <a:ea typeface="黑体" pitchFamily="49" charset="-122"/>
              </a:rPr>
              <a:t>采集器必须做到</a:t>
            </a:r>
            <a:endParaRPr lang="en-US" sz="3600" dirty="0">
              <a:solidFill>
                <a:schemeClr val="dk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1500198"/>
            <a:ext cx="8286808" cy="5429264"/>
          </a:xfrm>
          <a:prstGeom prst="rect">
            <a:avLst/>
          </a:prstGeom>
          <a:noFill/>
          <a:ln w="9525">
            <a:noFill/>
            <a:round/>
            <a:headEnd/>
            <a:tailEnd/>
          </a:ln>
        </p:spPr>
        <p:txBody>
          <a:bodyPr/>
          <a:lstStyle/>
          <a:p>
            <a:endParaRPr lang="en-US"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graphicFrame>
        <p:nvGraphicFramePr>
          <p:cNvPr id="6" name="Table 5"/>
          <p:cNvGraphicFramePr>
            <a:graphicFrameLocks noGrp="1"/>
          </p:cNvGraphicFramePr>
          <p:nvPr/>
        </p:nvGraphicFramePr>
        <p:xfrm>
          <a:off x="428596" y="4357694"/>
          <a:ext cx="8143932" cy="1280160"/>
        </p:xfrm>
        <a:graphic>
          <a:graphicData uri="http://schemas.openxmlformats.org/drawingml/2006/table">
            <a:tbl>
              <a:tblPr firstRow="1" bandRow="1">
                <a:tableStyleId>{5C22544A-7EE6-4342-B048-85BDC9FD1C3A}</a:tableStyleId>
              </a:tblPr>
              <a:tblGrid>
                <a:gridCol w="8143932">
                  <a:extLst>
                    <a:ext uri="{9D8B030D-6E8A-4147-A177-3AD203B41FA5}">
                      <a16:colId xmlns:a16="http://schemas.microsoft.com/office/drawing/2014/main" val="20000"/>
                    </a:ext>
                  </a:extLst>
                </a:gridCol>
              </a:tblGrid>
              <a:tr h="3571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baseline="0" dirty="0">
                          <a:solidFill>
                            <a:schemeClr val="bg1"/>
                          </a:solidFill>
                          <a:latin typeface="Times New Roman" pitchFamily="18" charset="0"/>
                          <a:ea typeface="+mn-ea"/>
                          <a:cs typeface="+mn-cs"/>
                        </a:rPr>
                        <a:t>鲁棒性</a:t>
                      </a:r>
                      <a:endParaRPr lang="de-DE" sz="2400" b="0" kern="1200" baseline="0" dirty="0">
                        <a:solidFill>
                          <a:schemeClr val="bg1"/>
                        </a:solidFill>
                        <a:latin typeface="Times New Roman" pitchFamily="18" charset="0"/>
                        <a:ea typeface="+mn-ea"/>
                        <a:cs typeface="+mn-cs"/>
                      </a:endParaRPr>
                    </a:p>
                  </a:txBody>
                  <a:tcPr>
                    <a:solidFill>
                      <a:srgbClr val="336699"/>
                    </a:solidFill>
                  </a:tcPr>
                </a:tc>
                <a:extLst>
                  <a:ext uri="{0D108BD9-81ED-4DB2-BD59-A6C34878D82A}">
                    <a16:rowId xmlns:a16="http://schemas.microsoft.com/office/drawing/2014/main" val="10000"/>
                  </a:ext>
                </a:extLst>
              </a:tr>
              <a:tr h="513716">
                <a:tc>
                  <a:txBody>
                    <a:bodyPr/>
                    <a:lstStyle/>
                    <a:p>
                      <a:pPr>
                        <a:spcBef>
                          <a:spcPts val="700"/>
                        </a:spcBef>
                        <a:buClr>
                          <a:srgbClr val="336699"/>
                        </a:buClr>
                        <a:buFont typeface="Wingdings" pitchFamily="2" charset="2"/>
                        <a:buChar char="§"/>
                      </a:pPr>
                      <a:r>
                        <a:rPr lang="en-US" sz="2400" kern="1200" baseline="0" dirty="0">
                          <a:solidFill>
                            <a:schemeClr val="dk1"/>
                          </a:solidFill>
                          <a:latin typeface="Times New Roman" pitchFamily="18" charset="0"/>
                          <a:ea typeface="+mn-ea"/>
                          <a:cs typeface="+mn-cs"/>
                        </a:rPr>
                        <a:t>  </a:t>
                      </a:r>
                      <a:r>
                        <a:rPr lang="zh-CN" altLang="en-US" sz="2400" kern="1200" baseline="0" dirty="0">
                          <a:solidFill>
                            <a:schemeClr val="dk1"/>
                          </a:solidFill>
                          <a:latin typeface="Times New Roman" pitchFamily="18" charset="0"/>
                          <a:ea typeface="+mn-ea"/>
                          <a:cs typeface="+mn-cs"/>
                        </a:rPr>
                        <a:t>能够处理采集器陷阱、重复页面、超大页面、超大网站、动态页面等问题</a:t>
                      </a:r>
                      <a:endParaRPr lang="fr-FR" sz="2400" kern="1200" baseline="0" dirty="0">
                        <a:solidFill>
                          <a:schemeClr val="dk1"/>
                        </a:solidFill>
                        <a:latin typeface="Times New Roman" pitchFamily="18" charset="0"/>
                        <a:ea typeface="+mn-ea"/>
                        <a:cs typeface="+mn-cs"/>
                      </a:endParaRPr>
                    </a:p>
                  </a:txBody>
                  <a:tcPr>
                    <a:solidFill>
                      <a:schemeClr val="bg2">
                        <a:lumMod val="20000"/>
                        <a:lumOff val="80000"/>
                      </a:schemeClr>
                    </a:solidFill>
                  </a:tcPr>
                </a:tc>
                <a:extLst>
                  <a:ext uri="{0D108BD9-81ED-4DB2-BD59-A6C34878D82A}">
                    <a16:rowId xmlns:a16="http://schemas.microsoft.com/office/drawing/2014/main" val="10001"/>
                  </a:ext>
                </a:extLst>
              </a:tr>
            </a:tbl>
          </a:graphicData>
        </a:graphic>
      </p:graphicFrame>
      <p:sp>
        <p:nvSpPr>
          <p:cNvPr id="7" name="Slide Number Placeholder 6"/>
          <p:cNvSpPr>
            <a:spLocks noGrp="1"/>
          </p:cNvSpPr>
          <p:nvPr>
            <p:ph type="sldNum" sz="quarter" idx="12"/>
          </p:nvPr>
        </p:nvSpPr>
        <p:spPr/>
        <p:txBody>
          <a:bodyPr/>
          <a:lstStyle/>
          <a:p>
            <a:pPr>
              <a:defRPr/>
            </a:pPr>
            <a:fld id="{74BF2C0F-05D6-4882-A325-BE394602789D}" type="slidenum">
              <a:rPr lang="en-US" smtClean="0"/>
              <a:pPr>
                <a:defRPr/>
              </a:pPr>
              <a:t>16</a:t>
            </a:fld>
            <a:endParaRPr lang="en-US"/>
          </a:p>
        </p:txBody>
      </p:sp>
      <p:graphicFrame>
        <p:nvGraphicFramePr>
          <p:cNvPr id="8" name="Table 7"/>
          <p:cNvGraphicFramePr>
            <a:graphicFrameLocks noGrp="1"/>
          </p:cNvGraphicFramePr>
          <p:nvPr/>
        </p:nvGraphicFramePr>
        <p:xfrm>
          <a:off x="428596" y="2068833"/>
          <a:ext cx="8143932" cy="1571636"/>
        </p:xfrm>
        <a:graphic>
          <a:graphicData uri="http://schemas.openxmlformats.org/drawingml/2006/table">
            <a:tbl>
              <a:tblPr firstRow="1" bandRow="1">
                <a:tableStyleId>{5C22544A-7EE6-4342-B048-85BDC9FD1C3A}</a:tableStyleId>
              </a:tblPr>
              <a:tblGrid>
                <a:gridCol w="8143932">
                  <a:extLst>
                    <a:ext uri="{9D8B030D-6E8A-4147-A177-3AD203B41FA5}">
                      <a16:colId xmlns:a16="http://schemas.microsoft.com/office/drawing/2014/main" val="20000"/>
                    </a:ext>
                  </a:extLst>
                </a:gridCol>
              </a:tblGrid>
              <a:tr h="3571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2400" b="0" kern="1200" baseline="0" dirty="0">
                          <a:solidFill>
                            <a:schemeClr val="bg1"/>
                          </a:solidFill>
                          <a:latin typeface="Times New Roman" pitchFamily="18" charset="0"/>
                          <a:ea typeface="+mn-ea"/>
                          <a:cs typeface="+mn-cs"/>
                        </a:rPr>
                        <a:t>礼貌性</a:t>
                      </a:r>
                      <a:endParaRPr lang="de-DE" sz="2400" b="0" kern="1200" baseline="0" dirty="0">
                        <a:solidFill>
                          <a:schemeClr val="bg1"/>
                        </a:solidFill>
                        <a:latin typeface="Times New Roman" pitchFamily="18" charset="0"/>
                        <a:ea typeface="+mn-ea"/>
                        <a:cs typeface="+mn-cs"/>
                      </a:endParaRPr>
                    </a:p>
                  </a:txBody>
                  <a:tcPr>
                    <a:solidFill>
                      <a:srgbClr val="336699"/>
                    </a:solidFill>
                  </a:tcPr>
                </a:tc>
                <a:extLst>
                  <a:ext uri="{0D108BD9-81ED-4DB2-BD59-A6C34878D82A}">
                    <a16:rowId xmlns:a16="http://schemas.microsoft.com/office/drawing/2014/main" val="10000"/>
                  </a:ext>
                </a:extLst>
              </a:tr>
              <a:tr h="1114436">
                <a:tc>
                  <a:txBody>
                    <a:bodyPr/>
                    <a:lstStyle/>
                    <a:p>
                      <a:pPr>
                        <a:spcBef>
                          <a:spcPts val="700"/>
                        </a:spcBef>
                        <a:buClr>
                          <a:srgbClr val="336699"/>
                        </a:buClr>
                        <a:buFont typeface="Wingdings" pitchFamily="2" charset="2"/>
                        <a:buChar char="§"/>
                      </a:pPr>
                      <a:r>
                        <a:rPr lang="en-US" sz="2400" kern="1200" baseline="0" dirty="0">
                          <a:solidFill>
                            <a:schemeClr val="dk1"/>
                          </a:solidFill>
                          <a:latin typeface="Times New Roman" pitchFamily="18" charset="0"/>
                          <a:ea typeface="+mn-ea"/>
                          <a:cs typeface="+mn-cs"/>
                        </a:rPr>
                        <a:t>  </a:t>
                      </a:r>
                      <a:r>
                        <a:rPr lang="zh-CN" altLang="en-US" sz="2400" kern="1200" baseline="0" dirty="0">
                          <a:solidFill>
                            <a:schemeClr val="dk1"/>
                          </a:solidFill>
                          <a:latin typeface="Times New Roman" pitchFamily="18" charset="0"/>
                          <a:ea typeface="+mn-ea"/>
                          <a:cs typeface="+mn-cs"/>
                        </a:rPr>
                        <a:t>不要高频率采集某个网站</a:t>
                      </a:r>
                      <a:endParaRPr lang="en-US" sz="2400" kern="1200" baseline="0" dirty="0">
                        <a:solidFill>
                          <a:schemeClr val="dk1"/>
                        </a:solidFill>
                        <a:latin typeface="Times New Roman" pitchFamily="18" charset="0"/>
                        <a:ea typeface="+mn-ea"/>
                        <a:cs typeface="+mn-cs"/>
                      </a:endParaRPr>
                    </a:p>
                    <a:p>
                      <a:pPr>
                        <a:spcBef>
                          <a:spcPts val="700"/>
                        </a:spcBef>
                        <a:buClr>
                          <a:srgbClr val="336699"/>
                        </a:buClr>
                        <a:buFont typeface="Wingdings" pitchFamily="2" charset="2"/>
                        <a:buChar char="§"/>
                      </a:pPr>
                      <a:r>
                        <a:rPr lang="en-US" sz="2400" kern="1200" baseline="0" dirty="0">
                          <a:solidFill>
                            <a:schemeClr val="dk1"/>
                          </a:solidFill>
                          <a:latin typeface="Times New Roman" pitchFamily="18" charset="0"/>
                          <a:ea typeface="+mn-ea"/>
                          <a:cs typeface="+mn-cs"/>
                        </a:rPr>
                        <a:t>  </a:t>
                      </a:r>
                      <a:r>
                        <a:rPr lang="zh-CN" altLang="en-US" sz="2400" kern="1200" baseline="0" dirty="0">
                          <a:solidFill>
                            <a:schemeClr val="dk1"/>
                          </a:solidFill>
                          <a:latin typeface="Times New Roman" pitchFamily="18" charset="0"/>
                          <a:ea typeface="+mn-ea"/>
                          <a:cs typeface="+mn-cs"/>
                        </a:rPr>
                        <a:t>仅仅采集</a:t>
                      </a:r>
                      <a:r>
                        <a:rPr lang="en-US" sz="2400" kern="1200" baseline="0" dirty="0">
                          <a:solidFill>
                            <a:schemeClr val="dk1"/>
                          </a:solidFill>
                          <a:latin typeface="Times New Roman" pitchFamily="18" charset="0"/>
                          <a:ea typeface="+mn-ea"/>
                          <a:cs typeface="+mn-cs"/>
                        </a:rPr>
                        <a:t>robots.txt</a:t>
                      </a:r>
                      <a:r>
                        <a:rPr lang="zh-CN" altLang="en-US" sz="2400" kern="1200" baseline="0" dirty="0">
                          <a:solidFill>
                            <a:schemeClr val="dk1"/>
                          </a:solidFill>
                          <a:latin typeface="Times New Roman" pitchFamily="18" charset="0"/>
                          <a:ea typeface="+mn-ea"/>
                          <a:cs typeface="+mn-cs"/>
                        </a:rPr>
                        <a:t>所规定的可以采集的网页</a:t>
                      </a:r>
                      <a:endParaRPr lang="en-US" sz="2400" kern="1200" baseline="0" dirty="0">
                        <a:solidFill>
                          <a:schemeClr val="dk1"/>
                        </a:solidFill>
                        <a:latin typeface="Times New Roman" pitchFamily="18" charset="0"/>
                        <a:ea typeface="+mn-ea"/>
                        <a:cs typeface="+mn-cs"/>
                      </a:endParaRPr>
                    </a:p>
                  </a:txBody>
                  <a:tcPr>
                    <a:solidFill>
                      <a:schemeClr val="bg2">
                        <a:lumMod val="20000"/>
                        <a:lumOff val="80000"/>
                      </a:schemeClr>
                    </a:solidFill>
                  </a:tcPr>
                </a:tc>
                <a:extLst>
                  <a:ext uri="{0D108BD9-81ED-4DB2-BD59-A6C34878D82A}">
                    <a16:rowId xmlns:a16="http://schemas.microsoft.com/office/drawing/2014/main" val="10001"/>
                  </a:ext>
                </a:extLst>
              </a:tr>
            </a:tbl>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Robots.txt</a:t>
            </a:r>
            <a:r>
              <a:rPr lang="zh-CN" altLang="en-US" sz="3600" dirty="0">
                <a:solidFill>
                  <a:schemeClr val="tx1"/>
                </a:solidFill>
                <a:latin typeface="Times New Roman" pitchFamily="18" charset="0"/>
                <a:ea typeface="黑体" pitchFamily="49" charset="-122"/>
              </a:rPr>
              <a:t>文件</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2214554"/>
            <a:ext cx="8929718" cy="235745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1994</a:t>
            </a:r>
            <a:r>
              <a:rPr lang="zh-CN" altLang="en-US" dirty="0">
                <a:solidFill>
                  <a:schemeClr val="tx1"/>
                </a:solidFill>
                <a:latin typeface="Times New Roman" pitchFamily="18" charset="0"/>
                <a:ea typeface="黑体" pitchFamily="49" charset="-122"/>
              </a:rPr>
              <a:t>年起使用的采集器协议</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即规定了采集器对网站的访问限制</a:t>
            </a:r>
            <a:r>
              <a:rPr lang="en-US" altLang="zh-CN" dirty="0">
                <a:solidFill>
                  <a:schemeClr val="tx1"/>
                </a:solidFill>
                <a:latin typeface="Times New Roman" pitchFamily="18" charset="0"/>
                <a:ea typeface="黑体" pitchFamily="49" charset="-122"/>
              </a:rPr>
              <a:t>)</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例子：</a:t>
            </a:r>
            <a:endParaRPr lang="de-DE"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de-DE" sz="2200" dirty="0">
                <a:solidFill>
                  <a:schemeClr val="tx1"/>
                </a:solidFill>
                <a:latin typeface="Times New Roman" pitchFamily="18" charset="0"/>
                <a:ea typeface="黑体" pitchFamily="49" charset="-122"/>
              </a:rPr>
              <a:t>User-</a:t>
            </a:r>
            <a:r>
              <a:rPr lang="de-DE" sz="2200" dirty="0" err="1">
                <a:solidFill>
                  <a:schemeClr val="tx1"/>
                </a:solidFill>
                <a:latin typeface="Times New Roman" pitchFamily="18" charset="0"/>
                <a:ea typeface="黑体" pitchFamily="49" charset="-122"/>
              </a:rPr>
              <a:t>agent</a:t>
            </a:r>
            <a:r>
              <a:rPr lang="de-DE" sz="2200" dirty="0">
                <a:solidFill>
                  <a:schemeClr val="tx1"/>
                </a:solidFill>
                <a:latin typeface="Times New Roman" pitchFamily="18" charset="0"/>
                <a:ea typeface="黑体" pitchFamily="49" charset="-122"/>
              </a:rPr>
              <a:t>: *</a:t>
            </a:r>
          </a:p>
          <a:p>
            <a:pPr lvl="2">
              <a:spcBef>
                <a:spcPts val="700"/>
              </a:spcBef>
              <a:buClr>
                <a:srgbClr val="336699"/>
              </a:buClr>
            </a:pPr>
            <a:r>
              <a:rPr lang="de-DE" sz="2200" dirty="0">
                <a:solidFill>
                  <a:schemeClr val="tx1"/>
                </a:solidFill>
                <a:latin typeface="Times New Roman" pitchFamily="18" charset="0"/>
                <a:ea typeface="黑体" pitchFamily="49" charset="-122"/>
              </a:rPr>
              <a:t>    </a:t>
            </a:r>
            <a:r>
              <a:rPr lang="de-DE" sz="2200" dirty="0" err="1">
                <a:solidFill>
                  <a:schemeClr val="tx1"/>
                </a:solidFill>
                <a:latin typeface="Times New Roman" pitchFamily="18" charset="0"/>
                <a:ea typeface="黑体" pitchFamily="49" charset="-122"/>
              </a:rPr>
              <a:t>Disallow</a:t>
            </a:r>
            <a:r>
              <a:rPr lang="de-DE" sz="2200" dirty="0">
                <a:solidFill>
                  <a:schemeClr val="tx1"/>
                </a:solidFill>
                <a:latin typeface="Times New Roman" pitchFamily="18" charset="0"/>
                <a:ea typeface="黑体" pitchFamily="49" charset="-122"/>
              </a:rPr>
              <a:t>: /</a:t>
            </a:r>
            <a:r>
              <a:rPr lang="de-DE" sz="2200" dirty="0" err="1">
                <a:solidFill>
                  <a:schemeClr val="tx1"/>
                </a:solidFill>
                <a:latin typeface="Times New Roman" pitchFamily="18" charset="0"/>
                <a:ea typeface="黑体" pitchFamily="49" charset="-122"/>
              </a:rPr>
              <a:t>yoursite</a:t>
            </a:r>
            <a:r>
              <a:rPr lang="de-DE" sz="2200" dirty="0">
                <a:solidFill>
                  <a:schemeClr val="tx1"/>
                </a:solidFill>
                <a:latin typeface="Times New Roman" pitchFamily="18" charset="0"/>
                <a:ea typeface="黑体" pitchFamily="49" charset="-122"/>
              </a:rPr>
              <a:t>/</a:t>
            </a:r>
            <a:r>
              <a:rPr lang="de-DE" sz="2200" dirty="0" err="1">
                <a:solidFill>
                  <a:schemeClr val="tx1"/>
                </a:solidFill>
                <a:latin typeface="Times New Roman" pitchFamily="18" charset="0"/>
                <a:ea typeface="黑体" pitchFamily="49" charset="-122"/>
              </a:rPr>
              <a:t>temp</a:t>
            </a:r>
            <a:r>
              <a:rPr lang="de-DE" sz="2200" dirty="0">
                <a:solidFill>
                  <a:schemeClr val="tx1"/>
                </a:solidFill>
                <a:latin typeface="Times New Roman" pitchFamily="18" charset="0"/>
                <a:ea typeface="黑体" pitchFamily="49" charset="-122"/>
              </a:rPr>
              <a:t>/</a:t>
            </a:r>
          </a:p>
          <a:p>
            <a:pPr lvl="2">
              <a:spcBef>
                <a:spcPts val="700"/>
              </a:spcBef>
              <a:buClr>
                <a:srgbClr val="336699"/>
              </a:buClr>
              <a:buFont typeface="Wingdings" pitchFamily="2" charset="2"/>
              <a:buChar char="§"/>
            </a:pPr>
            <a:r>
              <a:rPr lang="de-DE" sz="2200" dirty="0">
                <a:solidFill>
                  <a:schemeClr val="tx1"/>
                </a:solidFill>
                <a:latin typeface="Times New Roman" pitchFamily="18" charset="0"/>
                <a:ea typeface="黑体" pitchFamily="49" charset="-122"/>
              </a:rPr>
              <a:t>User-</a:t>
            </a:r>
            <a:r>
              <a:rPr lang="de-DE" sz="2200" dirty="0" err="1">
                <a:solidFill>
                  <a:schemeClr val="tx1"/>
                </a:solidFill>
                <a:latin typeface="Times New Roman" pitchFamily="18" charset="0"/>
                <a:ea typeface="黑体" pitchFamily="49" charset="-122"/>
              </a:rPr>
              <a:t>agent</a:t>
            </a:r>
            <a:r>
              <a:rPr lang="de-DE" sz="2200" dirty="0">
                <a:solidFill>
                  <a:schemeClr val="tx1"/>
                </a:solidFill>
                <a:latin typeface="Times New Roman" pitchFamily="18" charset="0"/>
                <a:ea typeface="黑体" pitchFamily="49" charset="-122"/>
              </a:rPr>
              <a:t>: </a:t>
            </a:r>
            <a:r>
              <a:rPr lang="de-DE" sz="2200" dirty="0" err="1">
                <a:solidFill>
                  <a:schemeClr val="tx1"/>
                </a:solidFill>
                <a:latin typeface="Times New Roman" pitchFamily="18" charset="0"/>
                <a:ea typeface="黑体" pitchFamily="49" charset="-122"/>
              </a:rPr>
              <a:t>searchengine</a:t>
            </a:r>
            <a:r>
              <a:rPr lang="de-DE" sz="2200" dirty="0">
                <a:solidFill>
                  <a:schemeClr val="tx1"/>
                </a:solidFill>
                <a:latin typeface="Times New Roman" pitchFamily="18" charset="0"/>
                <a:ea typeface="黑体" pitchFamily="49" charset="-122"/>
              </a:rPr>
              <a:t> </a:t>
            </a:r>
          </a:p>
          <a:p>
            <a:pPr lvl="2">
              <a:spcBef>
                <a:spcPts val="700"/>
              </a:spcBef>
              <a:buClr>
                <a:srgbClr val="336699"/>
              </a:buClr>
            </a:pPr>
            <a:r>
              <a:rPr lang="de-DE" sz="2200" dirty="0">
                <a:solidFill>
                  <a:schemeClr val="tx1"/>
                </a:solidFill>
                <a:latin typeface="Times New Roman" pitchFamily="18" charset="0"/>
                <a:ea typeface="黑体" pitchFamily="49" charset="-122"/>
              </a:rPr>
              <a:t>    </a:t>
            </a:r>
            <a:r>
              <a:rPr lang="de-DE" sz="2200" dirty="0" err="1">
                <a:solidFill>
                  <a:schemeClr val="tx1"/>
                </a:solidFill>
                <a:latin typeface="Times New Roman" pitchFamily="18" charset="0"/>
                <a:ea typeface="黑体" pitchFamily="49" charset="-122"/>
              </a:rPr>
              <a:t>Disallow</a:t>
            </a:r>
            <a:r>
              <a:rPr lang="de-DE" sz="2200" dirty="0">
                <a:solidFill>
                  <a:schemeClr val="tx1"/>
                </a:solidFill>
                <a:latin typeface="Times New Roman" pitchFamily="18" charset="0"/>
                <a:ea typeface="黑体" pitchFamily="49" charset="-122"/>
              </a:rPr>
              <a:t>: /</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采集时，要将每个站点的</a:t>
            </a:r>
            <a:r>
              <a:rPr lang="en-US" dirty="0">
                <a:solidFill>
                  <a:schemeClr val="tx1"/>
                </a:solidFill>
                <a:latin typeface="Times New Roman" pitchFamily="18" charset="0"/>
                <a:ea typeface="黑体" pitchFamily="49" charset="-122"/>
              </a:rPr>
              <a:t> robots.txt</a:t>
            </a:r>
            <a:r>
              <a:rPr lang="zh-CN" altLang="en-US" dirty="0">
                <a:solidFill>
                  <a:schemeClr val="tx1"/>
                </a:solidFill>
                <a:latin typeface="Times New Roman" pitchFamily="18" charset="0"/>
                <a:ea typeface="黑体" pitchFamily="49" charset="-122"/>
              </a:rPr>
              <a:t>放到高速缓存中，这一点相当重要</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17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18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en-US" sz="3600" dirty="0">
                <a:solidFill>
                  <a:schemeClr val="tx1"/>
                </a:solidFill>
                <a:latin typeface="Times New Roman" pitchFamily="18" charset="0"/>
                <a:ea typeface="黑体" pitchFamily="49" charset="-122"/>
              </a:rPr>
              <a:t>Example of a robots.txt (nih.gov)</a:t>
            </a:r>
          </a:p>
        </p:txBody>
      </p:sp>
      <p:sp>
        <p:nvSpPr>
          <p:cNvPr id="84996" name="Text Box 3"/>
          <p:cNvSpPr txBox="1">
            <a:spLocks noChangeArrowheads="1"/>
          </p:cNvSpPr>
          <p:nvPr/>
        </p:nvSpPr>
        <p:spPr bwMode="auto">
          <a:xfrm>
            <a:off x="428596" y="1500174"/>
            <a:ext cx="8715404" cy="4857784"/>
          </a:xfrm>
          <a:prstGeom prst="rect">
            <a:avLst/>
          </a:prstGeom>
          <a:noFill/>
          <a:ln w="9525">
            <a:noFill/>
            <a:round/>
            <a:headEnd/>
            <a:tailEnd/>
          </a:ln>
        </p:spPr>
        <p:txBody>
          <a:bodyPr/>
          <a:lstStyle/>
          <a:p>
            <a:r>
              <a:rPr lang="de-DE" sz="2200" dirty="0">
                <a:solidFill>
                  <a:schemeClr val="tx1"/>
                </a:solidFill>
                <a:latin typeface="Consolas" pitchFamily="49" charset="0"/>
                <a:ea typeface="黑体" pitchFamily="49" charset="-122"/>
                <a:cs typeface="Consolas" pitchFamily="49" charset="0"/>
              </a:rPr>
              <a:t>User-</a:t>
            </a:r>
            <a:r>
              <a:rPr lang="de-DE" sz="2200" dirty="0" err="1">
                <a:solidFill>
                  <a:schemeClr val="tx1"/>
                </a:solidFill>
                <a:latin typeface="Consolas" pitchFamily="49" charset="0"/>
                <a:ea typeface="黑体" pitchFamily="49" charset="-122"/>
                <a:cs typeface="Consolas" pitchFamily="49" charset="0"/>
              </a:rPr>
              <a:t>agent</a:t>
            </a:r>
            <a:r>
              <a:rPr lang="de-DE" sz="2200" dirty="0">
                <a:solidFill>
                  <a:schemeClr val="tx1"/>
                </a:solidFill>
                <a:latin typeface="Consolas" pitchFamily="49" charset="0"/>
                <a:ea typeface="黑体" pitchFamily="49" charset="-122"/>
                <a:cs typeface="Consolas" pitchFamily="49" charset="0"/>
              </a:rPr>
              <a:t>: </a:t>
            </a:r>
            <a:r>
              <a:rPr lang="de-DE" sz="2200" dirty="0" err="1">
                <a:solidFill>
                  <a:schemeClr val="tx1"/>
                </a:solidFill>
                <a:latin typeface="Consolas" pitchFamily="49" charset="0"/>
                <a:ea typeface="黑体" pitchFamily="49" charset="-122"/>
                <a:cs typeface="Consolas" pitchFamily="49" charset="0"/>
              </a:rPr>
              <a:t>PicoSearch</a:t>
            </a:r>
            <a:r>
              <a:rPr lang="de-DE" sz="2200" dirty="0">
                <a:solidFill>
                  <a:schemeClr val="tx1"/>
                </a:solidFill>
                <a:latin typeface="Consolas" pitchFamily="49" charset="0"/>
                <a:ea typeface="黑体" pitchFamily="49" charset="-122"/>
                <a:cs typeface="Consolas" pitchFamily="49" charset="0"/>
              </a:rPr>
              <a:t>/1.0</a:t>
            </a:r>
          </a:p>
          <a:p>
            <a:r>
              <a:rPr lang="de-DE" sz="2200" dirty="0" err="1">
                <a:solidFill>
                  <a:schemeClr val="tx1"/>
                </a:solidFill>
                <a:latin typeface="Consolas" pitchFamily="49" charset="0"/>
                <a:ea typeface="黑体" pitchFamily="49" charset="-122"/>
                <a:cs typeface="Consolas" pitchFamily="49" charset="0"/>
              </a:rPr>
              <a:t>Disallow</a:t>
            </a:r>
            <a:r>
              <a:rPr lang="de-DE" sz="2200" dirty="0">
                <a:solidFill>
                  <a:schemeClr val="tx1"/>
                </a:solidFill>
                <a:latin typeface="Consolas" pitchFamily="49" charset="0"/>
                <a:ea typeface="黑体" pitchFamily="49" charset="-122"/>
                <a:cs typeface="Consolas" pitchFamily="49" charset="0"/>
              </a:rPr>
              <a:t>: /</a:t>
            </a:r>
            <a:r>
              <a:rPr lang="de-DE" sz="2200" dirty="0" err="1">
                <a:solidFill>
                  <a:schemeClr val="tx1"/>
                </a:solidFill>
                <a:latin typeface="Consolas" pitchFamily="49" charset="0"/>
                <a:ea typeface="黑体" pitchFamily="49" charset="-122"/>
                <a:cs typeface="Consolas" pitchFamily="49" charset="0"/>
              </a:rPr>
              <a:t>news</a:t>
            </a:r>
            <a:r>
              <a:rPr lang="de-DE" sz="2200" dirty="0">
                <a:solidFill>
                  <a:schemeClr val="tx1"/>
                </a:solidFill>
                <a:latin typeface="Consolas" pitchFamily="49" charset="0"/>
                <a:ea typeface="黑体" pitchFamily="49" charset="-122"/>
                <a:cs typeface="Consolas" pitchFamily="49" charset="0"/>
              </a:rPr>
              <a:t>/</a:t>
            </a:r>
            <a:r>
              <a:rPr lang="de-DE" sz="2200" dirty="0" err="1">
                <a:solidFill>
                  <a:schemeClr val="tx1"/>
                </a:solidFill>
                <a:latin typeface="Consolas" pitchFamily="49" charset="0"/>
                <a:ea typeface="黑体" pitchFamily="49" charset="-122"/>
                <a:cs typeface="Consolas" pitchFamily="49" charset="0"/>
              </a:rPr>
              <a:t>information</a:t>
            </a:r>
            <a:r>
              <a:rPr lang="de-DE" sz="2200" dirty="0">
                <a:solidFill>
                  <a:schemeClr val="tx1"/>
                </a:solidFill>
                <a:latin typeface="Consolas" pitchFamily="49" charset="0"/>
                <a:ea typeface="黑体" pitchFamily="49" charset="-122"/>
                <a:cs typeface="Consolas" pitchFamily="49" charset="0"/>
              </a:rPr>
              <a:t>/</a:t>
            </a:r>
            <a:r>
              <a:rPr lang="de-DE" sz="2200" dirty="0" err="1">
                <a:solidFill>
                  <a:schemeClr val="tx1"/>
                </a:solidFill>
                <a:latin typeface="Consolas" pitchFamily="49" charset="0"/>
                <a:ea typeface="黑体" pitchFamily="49" charset="-122"/>
                <a:cs typeface="Consolas" pitchFamily="49" charset="0"/>
              </a:rPr>
              <a:t>knight</a:t>
            </a:r>
            <a:r>
              <a:rPr lang="de-DE" sz="2200" dirty="0">
                <a:solidFill>
                  <a:schemeClr val="tx1"/>
                </a:solidFill>
                <a:latin typeface="Consolas" pitchFamily="49" charset="0"/>
                <a:ea typeface="黑体" pitchFamily="49" charset="-122"/>
                <a:cs typeface="Consolas" pitchFamily="49" charset="0"/>
              </a:rPr>
              <a:t>/</a:t>
            </a:r>
          </a:p>
          <a:p>
            <a:r>
              <a:rPr lang="de-DE" sz="2200" dirty="0" err="1">
                <a:solidFill>
                  <a:schemeClr val="tx1"/>
                </a:solidFill>
                <a:latin typeface="Consolas" pitchFamily="49" charset="0"/>
                <a:ea typeface="黑体" pitchFamily="49" charset="-122"/>
                <a:cs typeface="Consolas" pitchFamily="49" charset="0"/>
              </a:rPr>
              <a:t>Disallow</a:t>
            </a:r>
            <a:r>
              <a:rPr lang="de-DE" sz="2200" dirty="0">
                <a:solidFill>
                  <a:schemeClr val="tx1"/>
                </a:solidFill>
                <a:latin typeface="Consolas" pitchFamily="49" charset="0"/>
                <a:ea typeface="黑体" pitchFamily="49" charset="-122"/>
                <a:cs typeface="Consolas" pitchFamily="49" charset="0"/>
              </a:rPr>
              <a:t>: /</a:t>
            </a:r>
            <a:r>
              <a:rPr lang="de-DE" sz="2200" dirty="0" err="1">
                <a:solidFill>
                  <a:schemeClr val="tx1"/>
                </a:solidFill>
                <a:latin typeface="Consolas" pitchFamily="49" charset="0"/>
                <a:ea typeface="黑体" pitchFamily="49" charset="-122"/>
                <a:cs typeface="Consolas" pitchFamily="49" charset="0"/>
              </a:rPr>
              <a:t>nidcd</a:t>
            </a:r>
            <a:r>
              <a:rPr lang="de-DE" sz="2200" dirty="0">
                <a:solidFill>
                  <a:schemeClr val="tx1"/>
                </a:solidFill>
                <a:latin typeface="Consolas" pitchFamily="49" charset="0"/>
                <a:ea typeface="黑体" pitchFamily="49" charset="-122"/>
                <a:cs typeface="Consolas" pitchFamily="49" charset="0"/>
              </a:rPr>
              <a:t>/</a:t>
            </a:r>
          </a:p>
          <a:p>
            <a:r>
              <a:rPr lang="de-DE" sz="2200" dirty="0">
                <a:solidFill>
                  <a:schemeClr val="tx1"/>
                </a:solidFill>
                <a:latin typeface="Consolas" pitchFamily="49" charset="0"/>
                <a:ea typeface="黑体" pitchFamily="49" charset="-122"/>
                <a:cs typeface="Consolas" pitchFamily="49" charset="0"/>
              </a:rPr>
              <a:t>...</a:t>
            </a:r>
          </a:p>
          <a:p>
            <a:r>
              <a:rPr lang="de-DE" sz="2200" dirty="0" err="1">
                <a:solidFill>
                  <a:schemeClr val="tx1"/>
                </a:solidFill>
                <a:latin typeface="Consolas" pitchFamily="49" charset="0"/>
                <a:ea typeface="黑体" pitchFamily="49" charset="-122"/>
                <a:cs typeface="Consolas" pitchFamily="49" charset="0"/>
              </a:rPr>
              <a:t>Disallow</a:t>
            </a:r>
            <a:r>
              <a:rPr lang="de-DE" sz="2200" dirty="0">
                <a:solidFill>
                  <a:schemeClr val="tx1"/>
                </a:solidFill>
                <a:latin typeface="Consolas" pitchFamily="49" charset="0"/>
                <a:ea typeface="黑体" pitchFamily="49" charset="-122"/>
                <a:cs typeface="Consolas" pitchFamily="49" charset="0"/>
              </a:rPr>
              <a:t>: /</a:t>
            </a:r>
            <a:r>
              <a:rPr lang="de-DE" sz="2200" dirty="0" err="1">
                <a:solidFill>
                  <a:schemeClr val="tx1"/>
                </a:solidFill>
                <a:latin typeface="Consolas" pitchFamily="49" charset="0"/>
                <a:ea typeface="黑体" pitchFamily="49" charset="-122"/>
                <a:cs typeface="Consolas" pitchFamily="49" charset="0"/>
              </a:rPr>
              <a:t>news</a:t>
            </a:r>
            <a:r>
              <a:rPr lang="de-DE" sz="2200" dirty="0">
                <a:solidFill>
                  <a:schemeClr val="tx1"/>
                </a:solidFill>
                <a:latin typeface="Consolas" pitchFamily="49" charset="0"/>
                <a:ea typeface="黑体" pitchFamily="49" charset="-122"/>
                <a:cs typeface="Consolas" pitchFamily="49" charset="0"/>
              </a:rPr>
              <a:t>/</a:t>
            </a:r>
            <a:r>
              <a:rPr lang="de-DE" sz="2200" dirty="0" err="1">
                <a:solidFill>
                  <a:schemeClr val="tx1"/>
                </a:solidFill>
                <a:latin typeface="Consolas" pitchFamily="49" charset="0"/>
                <a:ea typeface="黑体" pitchFamily="49" charset="-122"/>
                <a:cs typeface="Consolas" pitchFamily="49" charset="0"/>
              </a:rPr>
              <a:t>research_matters</a:t>
            </a:r>
            <a:r>
              <a:rPr lang="de-DE" sz="2200" dirty="0">
                <a:solidFill>
                  <a:schemeClr val="tx1"/>
                </a:solidFill>
                <a:latin typeface="Consolas" pitchFamily="49" charset="0"/>
                <a:ea typeface="黑体" pitchFamily="49" charset="-122"/>
                <a:cs typeface="Consolas" pitchFamily="49" charset="0"/>
              </a:rPr>
              <a:t>/</a:t>
            </a:r>
            <a:r>
              <a:rPr lang="de-DE" sz="2200" dirty="0" err="1">
                <a:solidFill>
                  <a:schemeClr val="tx1"/>
                </a:solidFill>
                <a:latin typeface="Consolas" pitchFamily="49" charset="0"/>
                <a:ea typeface="黑体" pitchFamily="49" charset="-122"/>
                <a:cs typeface="Consolas" pitchFamily="49" charset="0"/>
              </a:rPr>
              <a:t>secure</a:t>
            </a:r>
            <a:r>
              <a:rPr lang="de-DE" sz="2200" dirty="0">
                <a:solidFill>
                  <a:schemeClr val="tx1"/>
                </a:solidFill>
                <a:latin typeface="Consolas" pitchFamily="49" charset="0"/>
                <a:ea typeface="黑体" pitchFamily="49" charset="-122"/>
                <a:cs typeface="Consolas" pitchFamily="49" charset="0"/>
              </a:rPr>
              <a:t>/</a:t>
            </a:r>
          </a:p>
          <a:p>
            <a:r>
              <a:rPr lang="de-DE" sz="2200" dirty="0" err="1">
                <a:solidFill>
                  <a:schemeClr val="tx1"/>
                </a:solidFill>
                <a:latin typeface="Consolas" pitchFamily="49" charset="0"/>
                <a:ea typeface="黑体" pitchFamily="49" charset="-122"/>
                <a:cs typeface="Consolas" pitchFamily="49" charset="0"/>
              </a:rPr>
              <a:t>Disallow</a:t>
            </a:r>
            <a:r>
              <a:rPr lang="de-DE" sz="2200" dirty="0">
                <a:solidFill>
                  <a:schemeClr val="tx1"/>
                </a:solidFill>
                <a:latin typeface="Consolas" pitchFamily="49" charset="0"/>
                <a:ea typeface="黑体" pitchFamily="49" charset="-122"/>
                <a:cs typeface="Consolas" pitchFamily="49" charset="0"/>
              </a:rPr>
              <a:t>: /</a:t>
            </a:r>
            <a:r>
              <a:rPr lang="de-DE" sz="2200" dirty="0" err="1">
                <a:solidFill>
                  <a:schemeClr val="tx1"/>
                </a:solidFill>
                <a:latin typeface="Consolas" pitchFamily="49" charset="0"/>
                <a:ea typeface="黑体" pitchFamily="49" charset="-122"/>
                <a:cs typeface="Consolas" pitchFamily="49" charset="0"/>
              </a:rPr>
              <a:t>od</a:t>
            </a:r>
            <a:r>
              <a:rPr lang="de-DE" sz="2200" dirty="0">
                <a:solidFill>
                  <a:schemeClr val="tx1"/>
                </a:solidFill>
                <a:latin typeface="Consolas" pitchFamily="49" charset="0"/>
                <a:ea typeface="黑体" pitchFamily="49" charset="-122"/>
                <a:cs typeface="Consolas" pitchFamily="49" charset="0"/>
              </a:rPr>
              <a:t>/</a:t>
            </a:r>
            <a:r>
              <a:rPr lang="de-DE" sz="2200" dirty="0" err="1">
                <a:solidFill>
                  <a:schemeClr val="tx1"/>
                </a:solidFill>
                <a:latin typeface="Consolas" pitchFamily="49" charset="0"/>
                <a:ea typeface="黑体" pitchFamily="49" charset="-122"/>
                <a:cs typeface="Consolas" pitchFamily="49" charset="0"/>
              </a:rPr>
              <a:t>ocpl</a:t>
            </a:r>
            <a:r>
              <a:rPr lang="de-DE" sz="2200" dirty="0">
                <a:solidFill>
                  <a:schemeClr val="tx1"/>
                </a:solidFill>
                <a:latin typeface="Consolas" pitchFamily="49" charset="0"/>
                <a:ea typeface="黑体" pitchFamily="49" charset="-122"/>
                <a:cs typeface="Consolas" pitchFamily="49" charset="0"/>
              </a:rPr>
              <a:t>/wag/</a:t>
            </a:r>
          </a:p>
          <a:p>
            <a:r>
              <a:rPr lang="de-DE" sz="2200" dirty="0">
                <a:solidFill>
                  <a:schemeClr val="tx1"/>
                </a:solidFill>
                <a:latin typeface="Consolas" pitchFamily="49" charset="0"/>
                <a:ea typeface="黑体" pitchFamily="49" charset="-122"/>
                <a:cs typeface="Consolas" pitchFamily="49" charset="0"/>
              </a:rPr>
              <a:t>User-</a:t>
            </a:r>
            <a:r>
              <a:rPr lang="de-DE" sz="2200" dirty="0" err="1">
                <a:solidFill>
                  <a:schemeClr val="tx1"/>
                </a:solidFill>
                <a:latin typeface="Consolas" pitchFamily="49" charset="0"/>
                <a:ea typeface="黑体" pitchFamily="49" charset="-122"/>
                <a:cs typeface="Consolas" pitchFamily="49" charset="0"/>
              </a:rPr>
              <a:t>agent</a:t>
            </a:r>
            <a:r>
              <a:rPr lang="de-DE" sz="2200" dirty="0">
                <a:solidFill>
                  <a:schemeClr val="tx1"/>
                </a:solidFill>
                <a:latin typeface="Consolas" pitchFamily="49" charset="0"/>
                <a:ea typeface="黑体" pitchFamily="49" charset="-122"/>
                <a:cs typeface="Consolas" pitchFamily="49" charset="0"/>
              </a:rPr>
              <a:t>: *</a:t>
            </a:r>
          </a:p>
          <a:p>
            <a:r>
              <a:rPr lang="de-DE" sz="2200" dirty="0" err="1">
                <a:solidFill>
                  <a:schemeClr val="tx1"/>
                </a:solidFill>
                <a:latin typeface="Consolas" pitchFamily="49" charset="0"/>
                <a:ea typeface="黑体" pitchFamily="49" charset="-122"/>
                <a:cs typeface="Consolas" pitchFamily="49" charset="0"/>
              </a:rPr>
              <a:t>Disallow</a:t>
            </a:r>
            <a:r>
              <a:rPr lang="de-DE" sz="2200" dirty="0">
                <a:solidFill>
                  <a:schemeClr val="tx1"/>
                </a:solidFill>
                <a:latin typeface="Consolas" pitchFamily="49" charset="0"/>
                <a:ea typeface="黑体" pitchFamily="49" charset="-122"/>
                <a:cs typeface="Consolas" pitchFamily="49" charset="0"/>
              </a:rPr>
              <a:t>: /</a:t>
            </a:r>
            <a:r>
              <a:rPr lang="de-DE" sz="2200" dirty="0" err="1">
                <a:solidFill>
                  <a:schemeClr val="tx1"/>
                </a:solidFill>
                <a:latin typeface="Consolas" pitchFamily="49" charset="0"/>
                <a:ea typeface="黑体" pitchFamily="49" charset="-122"/>
                <a:cs typeface="Consolas" pitchFamily="49" charset="0"/>
              </a:rPr>
              <a:t>news</a:t>
            </a:r>
            <a:r>
              <a:rPr lang="de-DE" sz="2200" dirty="0">
                <a:solidFill>
                  <a:schemeClr val="tx1"/>
                </a:solidFill>
                <a:latin typeface="Consolas" pitchFamily="49" charset="0"/>
                <a:ea typeface="黑体" pitchFamily="49" charset="-122"/>
                <a:cs typeface="Consolas" pitchFamily="49" charset="0"/>
              </a:rPr>
              <a:t>/</a:t>
            </a:r>
            <a:r>
              <a:rPr lang="de-DE" sz="2200" dirty="0" err="1">
                <a:solidFill>
                  <a:schemeClr val="tx1"/>
                </a:solidFill>
                <a:latin typeface="Consolas" pitchFamily="49" charset="0"/>
                <a:ea typeface="黑体" pitchFamily="49" charset="-122"/>
                <a:cs typeface="Consolas" pitchFamily="49" charset="0"/>
              </a:rPr>
              <a:t>information</a:t>
            </a:r>
            <a:r>
              <a:rPr lang="de-DE" sz="2200" dirty="0">
                <a:solidFill>
                  <a:schemeClr val="tx1"/>
                </a:solidFill>
                <a:latin typeface="Consolas" pitchFamily="49" charset="0"/>
                <a:ea typeface="黑体" pitchFamily="49" charset="-122"/>
                <a:cs typeface="Consolas" pitchFamily="49" charset="0"/>
              </a:rPr>
              <a:t>/</a:t>
            </a:r>
            <a:r>
              <a:rPr lang="de-DE" sz="2200" dirty="0" err="1">
                <a:solidFill>
                  <a:schemeClr val="tx1"/>
                </a:solidFill>
                <a:latin typeface="Consolas" pitchFamily="49" charset="0"/>
                <a:ea typeface="黑体" pitchFamily="49" charset="-122"/>
                <a:cs typeface="Consolas" pitchFamily="49" charset="0"/>
              </a:rPr>
              <a:t>knight</a:t>
            </a:r>
            <a:r>
              <a:rPr lang="de-DE" sz="2200" dirty="0">
                <a:solidFill>
                  <a:schemeClr val="tx1"/>
                </a:solidFill>
                <a:latin typeface="Consolas" pitchFamily="49" charset="0"/>
                <a:ea typeface="黑体" pitchFamily="49" charset="-122"/>
                <a:cs typeface="Consolas" pitchFamily="49" charset="0"/>
              </a:rPr>
              <a:t>/</a:t>
            </a:r>
          </a:p>
          <a:p>
            <a:r>
              <a:rPr lang="de-DE" sz="2200" dirty="0" err="1">
                <a:solidFill>
                  <a:schemeClr val="tx1"/>
                </a:solidFill>
                <a:latin typeface="Consolas" pitchFamily="49" charset="0"/>
                <a:ea typeface="黑体" pitchFamily="49" charset="-122"/>
                <a:cs typeface="Consolas" pitchFamily="49" charset="0"/>
              </a:rPr>
              <a:t>Disallow</a:t>
            </a:r>
            <a:r>
              <a:rPr lang="de-DE" sz="2200" dirty="0">
                <a:solidFill>
                  <a:schemeClr val="tx1"/>
                </a:solidFill>
                <a:latin typeface="Consolas" pitchFamily="49" charset="0"/>
                <a:ea typeface="黑体" pitchFamily="49" charset="-122"/>
                <a:cs typeface="Consolas" pitchFamily="49" charset="0"/>
              </a:rPr>
              <a:t>: /</a:t>
            </a:r>
            <a:r>
              <a:rPr lang="de-DE" sz="2200" dirty="0" err="1">
                <a:solidFill>
                  <a:schemeClr val="tx1"/>
                </a:solidFill>
                <a:latin typeface="Consolas" pitchFamily="49" charset="0"/>
                <a:ea typeface="黑体" pitchFamily="49" charset="-122"/>
                <a:cs typeface="Consolas" pitchFamily="49" charset="0"/>
              </a:rPr>
              <a:t>nidcd</a:t>
            </a:r>
            <a:r>
              <a:rPr lang="de-DE" sz="2200" dirty="0">
                <a:solidFill>
                  <a:schemeClr val="tx1"/>
                </a:solidFill>
                <a:latin typeface="Consolas" pitchFamily="49" charset="0"/>
                <a:ea typeface="黑体" pitchFamily="49" charset="-122"/>
                <a:cs typeface="Consolas" pitchFamily="49" charset="0"/>
              </a:rPr>
              <a:t>/</a:t>
            </a:r>
          </a:p>
          <a:p>
            <a:r>
              <a:rPr lang="de-DE" sz="2200" dirty="0">
                <a:solidFill>
                  <a:schemeClr val="tx1"/>
                </a:solidFill>
                <a:latin typeface="Consolas" pitchFamily="49" charset="0"/>
                <a:ea typeface="黑体" pitchFamily="49" charset="-122"/>
                <a:cs typeface="Consolas" pitchFamily="49" charset="0"/>
              </a:rPr>
              <a:t>...</a:t>
            </a:r>
          </a:p>
          <a:p>
            <a:r>
              <a:rPr lang="de-DE" sz="2200" dirty="0" err="1">
                <a:solidFill>
                  <a:schemeClr val="tx1"/>
                </a:solidFill>
                <a:latin typeface="Consolas" pitchFamily="49" charset="0"/>
                <a:ea typeface="黑体" pitchFamily="49" charset="-122"/>
                <a:cs typeface="Consolas" pitchFamily="49" charset="0"/>
              </a:rPr>
              <a:t>Disallow</a:t>
            </a:r>
            <a:r>
              <a:rPr lang="de-DE" sz="2200" dirty="0">
                <a:solidFill>
                  <a:schemeClr val="tx1"/>
                </a:solidFill>
                <a:latin typeface="Consolas" pitchFamily="49" charset="0"/>
                <a:ea typeface="黑体" pitchFamily="49" charset="-122"/>
                <a:cs typeface="Consolas" pitchFamily="49" charset="0"/>
              </a:rPr>
              <a:t>: /</a:t>
            </a:r>
            <a:r>
              <a:rPr lang="de-DE" sz="2200" dirty="0" err="1">
                <a:solidFill>
                  <a:schemeClr val="tx1"/>
                </a:solidFill>
                <a:latin typeface="Consolas" pitchFamily="49" charset="0"/>
                <a:ea typeface="黑体" pitchFamily="49" charset="-122"/>
                <a:cs typeface="Consolas" pitchFamily="49" charset="0"/>
              </a:rPr>
              <a:t>news</a:t>
            </a:r>
            <a:r>
              <a:rPr lang="de-DE" sz="2200" dirty="0">
                <a:solidFill>
                  <a:schemeClr val="tx1"/>
                </a:solidFill>
                <a:latin typeface="Consolas" pitchFamily="49" charset="0"/>
                <a:ea typeface="黑体" pitchFamily="49" charset="-122"/>
                <a:cs typeface="Consolas" pitchFamily="49" charset="0"/>
              </a:rPr>
              <a:t>/</a:t>
            </a:r>
            <a:r>
              <a:rPr lang="de-DE" sz="2200" dirty="0" err="1">
                <a:solidFill>
                  <a:schemeClr val="tx1"/>
                </a:solidFill>
                <a:latin typeface="Consolas" pitchFamily="49" charset="0"/>
                <a:ea typeface="黑体" pitchFamily="49" charset="-122"/>
                <a:cs typeface="Consolas" pitchFamily="49" charset="0"/>
              </a:rPr>
              <a:t>research_matters</a:t>
            </a:r>
            <a:r>
              <a:rPr lang="de-DE" sz="2200" dirty="0">
                <a:solidFill>
                  <a:schemeClr val="tx1"/>
                </a:solidFill>
                <a:latin typeface="Consolas" pitchFamily="49" charset="0"/>
                <a:ea typeface="黑体" pitchFamily="49" charset="-122"/>
                <a:cs typeface="Consolas" pitchFamily="49" charset="0"/>
              </a:rPr>
              <a:t>/</a:t>
            </a:r>
            <a:r>
              <a:rPr lang="de-DE" sz="2200" dirty="0" err="1">
                <a:solidFill>
                  <a:schemeClr val="tx1"/>
                </a:solidFill>
                <a:latin typeface="Consolas" pitchFamily="49" charset="0"/>
                <a:ea typeface="黑体" pitchFamily="49" charset="-122"/>
                <a:cs typeface="Consolas" pitchFamily="49" charset="0"/>
              </a:rPr>
              <a:t>secure</a:t>
            </a:r>
            <a:r>
              <a:rPr lang="de-DE" sz="2200" dirty="0">
                <a:solidFill>
                  <a:schemeClr val="tx1"/>
                </a:solidFill>
                <a:latin typeface="Consolas" pitchFamily="49" charset="0"/>
                <a:ea typeface="黑体" pitchFamily="49" charset="-122"/>
                <a:cs typeface="Consolas" pitchFamily="49" charset="0"/>
              </a:rPr>
              <a:t>/</a:t>
            </a:r>
          </a:p>
          <a:p>
            <a:r>
              <a:rPr lang="de-DE" sz="2200" dirty="0" err="1">
                <a:solidFill>
                  <a:schemeClr val="tx1"/>
                </a:solidFill>
                <a:latin typeface="Consolas" pitchFamily="49" charset="0"/>
                <a:ea typeface="黑体" pitchFamily="49" charset="-122"/>
                <a:cs typeface="Consolas" pitchFamily="49" charset="0"/>
              </a:rPr>
              <a:t>Disallow</a:t>
            </a:r>
            <a:r>
              <a:rPr lang="de-DE" sz="2200" dirty="0">
                <a:solidFill>
                  <a:schemeClr val="tx1"/>
                </a:solidFill>
                <a:latin typeface="Consolas" pitchFamily="49" charset="0"/>
                <a:ea typeface="黑体" pitchFamily="49" charset="-122"/>
                <a:cs typeface="Consolas" pitchFamily="49" charset="0"/>
              </a:rPr>
              <a:t>: /</a:t>
            </a:r>
            <a:r>
              <a:rPr lang="de-DE" sz="2200" dirty="0" err="1">
                <a:solidFill>
                  <a:schemeClr val="tx1"/>
                </a:solidFill>
                <a:latin typeface="Consolas" pitchFamily="49" charset="0"/>
                <a:ea typeface="黑体" pitchFamily="49" charset="-122"/>
                <a:cs typeface="Consolas" pitchFamily="49" charset="0"/>
              </a:rPr>
              <a:t>od</a:t>
            </a:r>
            <a:r>
              <a:rPr lang="de-DE" sz="2200" dirty="0">
                <a:solidFill>
                  <a:schemeClr val="tx1"/>
                </a:solidFill>
                <a:latin typeface="Consolas" pitchFamily="49" charset="0"/>
                <a:ea typeface="黑体" pitchFamily="49" charset="-122"/>
                <a:cs typeface="Consolas" pitchFamily="49" charset="0"/>
              </a:rPr>
              <a:t>/</a:t>
            </a:r>
            <a:r>
              <a:rPr lang="de-DE" sz="2200" dirty="0" err="1">
                <a:solidFill>
                  <a:schemeClr val="tx1"/>
                </a:solidFill>
                <a:latin typeface="Consolas" pitchFamily="49" charset="0"/>
                <a:ea typeface="黑体" pitchFamily="49" charset="-122"/>
                <a:cs typeface="Consolas" pitchFamily="49" charset="0"/>
              </a:rPr>
              <a:t>ocpl</a:t>
            </a:r>
            <a:r>
              <a:rPr lang="de-DE" sz="2200" dirty="0">
                <a:solidFill>
                  <a:schemeClr val="tx1"/>
                </a:solidFill>
                <a:latin typeface="Consolas" pitchFamily="49" charset="0"/>
                <a:ea typeface="黑体" pitchFamily="49" charset="-122"/>
                <a:cs typeface="Consolas" pitchFamily="49" charset="0"/>
              </a:rPr>
              <a:t>/wag/</a:t>
            </a:r>
          </a:p>
          <a:p>
            <a:r>
              <a:rPr lang="de-DE" sz="2200" dirty="0" err="1">
                <a:solidFill>
                  <a:schemeClr val="tx1"/>
                </a:solidFill>
                <a:latin typeface="Consolas" pitchFamily="49" charset="0"/>
                <a:ea typeface="黑体" pitchFamily="49" charset="-122"/>
                <a:cs typeface="Consolas" pitchFamily="49" charset="0"/>
              </a:rPr>
              <a:t>Disallow</a:t>
            </a:r>
            <a:r>
              <a:rPr lang="de-DE" sz="2200" dirty="0">
                <a:solidFill>
                  <a:schemeClr val="tx1"/>
                </a:solidFill>
                <a:latin typeface="Consolas" pitchFamily="49" charset="0"/>
                <a:ea typeface="黑体" pitchFamily="49" charset="-122"/>
                <a:cs typeface="Consolas" pitchFamily="49" charset="0"/>
              </a:rPr>
              <a:t>: /</a:t>
            </a:r>
            <a:r>
              <a:rPr lang="de-DE" sz="2200" dirty="0" err="1">
                <a:solidFill>
                  <a:schemeClr val="tx1"/>
                </a:solidFill>
                <a:latin typeface="Consolas" pitchFamily="49" charset="0"/>
                <a:ea typeface="黑体" pitchFamily="49" charset="-122"/>
                <a:cs typeface="Consolas" pitchFamily="49" charset="0"/>
              </a:rPr>
              <a:t>ddir</a:t>
            </a:r>
            <a:r>
              <a:rPr lang="de-DE" sz="2200" dirty="0">
                <a:solidFill>
                  <a:schemeClr val="tx1"/>
                </a:solidFill>
                <a:latin typeface="Consolas" pitchFamily="49" charset="0"/>
                <a:ea typeface="黑体" pitchFamily="49" charset="-122"/>
                <a:cs typeface="Consolas" pitchFamily="49" charset="0"/>
              </a:rPr>
              <a:t>/</a:t>
            </a:r>
          </a:p>
          <a:p>
            <a:r>
              <a:rPr lang="de-DE" sz="2200" dirty="0" err="1">
                <a:solidFill>
                  <a:schemeClr val="tx1"/>
                </a:solidFill>
                <a:latin typeface="Consolas" pitchFamily="49" charset="0"/>
                <a:ea typeface="黑体" pitchFamily="49" charset="-122"/>
                <a:cs typeface="Consolas" pitchFamily="49" charset="0"/>
              </a:rPr>
              <a:t>Disallow</a:t>
            </a:r>
            <a:r>
              <a:rPr lang="de-DE" sz="2200" dirty="0">
                <a:solidFill>
                  <a:schemeClr val="tx1"/>
                </a:solidFill>
                <a:latin typeface="Consolas" pitchFamily="49" charset="0"/>
                <a:ea typeface="黑体" pitchFamily="49" charset="-122"/>
                <a:cs typeface="Consolas" pitchFamily="49" charset="0"/>
              </a:rPr>
              <a:t>: /</a:t>
            </a:r>
            <a:r>
              <a:rPr lang="de-DE" sz="2200" dirty="0" err="1">
                <a:solidFill>
                  <a:schemeClr val="tx1"/>
                </a:solidFill>
                <a:latin typeface="Consolas" pitchFamily="49" charset="0"/>
                <a:ea typeface="黑体" pitchFamily="49" charset="-122"/>
                <a:cs typeface="Consolas" pitchFamily="49" charset="0"/>
              </a:rPr>
              <a:t>sdminutes</a:t>
            </a:r>
            <a:r>
              <a:rPr lang="de-DE" sz="2200" dirty="0">
                <a:solidFill>
                  <a:schemeClr val="tx1"/>
                </a:solidFill>
                <a:latin typeface="Consolas" pitchFamily="49" charset="0"/>
                <a:ea typeface="黑体" pitchFamily="49" charset="-122"/>
                <a:cs typeface="Consolas" pitchFamily="49" charset="0"/>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18</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392B12-6C6B-41C6-8AD9-735931820F37}"/>
              </a:ext>
            </a:extLst>
          </p:cNvPr>
          <p:cNvSpPr>
            <a:spLocks noGrp="1"/>
          </p:cNvSpPr>
          <p:nvPr>
            <p:ph type="sldNum" sz="quarter" idx="12"/>
          </p:nvPr>
        </p:nvSpPr>
        <p:spPr/>
        <p:txBody>
          <a:bodyPr/>
          <a:lstStyle/>
          <a:p>
            <a:pPr>
              <a:defRPr/>
            </a:pPr>
            <a:fld id="{DB3EC566-48E6-4552-87D6-CB322A8F1925}" type="slidenum">
              <a:rPr lang="en-US" smtClean="0"/>
              <a:pPr>
                <a:defRPr/>
              </a:pPr>
              <a:t>19</a:t>
            </a:fld>
            <a:endParaRPr lang="en-US"/>
          </a:p>
        </p:txBody>
      </p:sp>
      <p:pic>
        <p:nvPicPr>
          <p:cNvPr id="3" name="图片 2">
            <a:extLst>
              <a:ext uri="{FF2B5EF4-FFF2-40B4-BE49-F238E27FC236}">
                <a16:creationId xmlns:a16="http://schemas.microsoft.com/office/drawing/2014/main" id="{53EF4D37-6995-46ED-A0FD-B98BB66C384D}"/>
              </a:ext>
            </a:extLst>
          </p:cNvPr>
          <p:cNvPicPr>
            <a:picLocks noChangeAspect="1"/>
          </p:cNvPicPr>
          <p:nvPr/>
        </p:nvPicPr>
        <p:blipFill>
          <a:blip r:embed="rId2"/>
          <a:stretch>
            <a:fillRect/>
          </a:stretch>
        </p:blipFill>
        <p:spPr>
          <a:xfrm>
            <a:off x="1008454" y="2204864"/>
            <a:ext cx="4222411" cy="3978810"/>
          </a:xfrm>
          <a:prstGeom prst="rect">
            <a:avLst/>
          </a:prstGeom>
        </p:spPr>
      </p:pic>
      <p:sp>
        <p:nvSpPr>
          <p:cNvPr id="4" name="文本框 3">
            <a:extLst>
              <a:ext uri="{FF2B5EF4-FFF2-40B4-BE49-F238E27FC236}">
                <a16:creationId xmlns:a16="http://schemas.microsoft.com/office/drawing/2014/main" id="{3D6D38A1-990D-4C07-BB9B-615646A587D2}"/>
              </a:ext>
            </a:extLst>
          </p:cNvPr>
          <p:cNvSpPr txBox="1"/>
          <p:nvPr/>
        </p:nvSpPr>
        <p:spPr>
          <a:xfrm>
            <a:off x="395536" y="836712"/>
            <a:ext cx="4828566" cy="461665"/>
          </a:xfrm>
          <a:prstGeom prst="rect">
            <a:avLst/>
          </a:prstGeom>
          <a:noFill/>
        </p:spPr>
        <p:txBody>
          <a:bodyPr wrap="none" rtlCol="0">
            <a:spAutoFit/>
          </a:bodyPr>
          <a:lstStyle/>
          <a:p>
            <a:r>
              <a:rPr lang="en-US" altLang="zh-CN" dirty="0">
                <a:solidFill>
                  <a:schemeClr val="tx1"/>
                </a:solidFill>
              </a:rPr>
              <a:t>https://www.jd.com/robots.txt</a:t>
            </a:r>
            <a:endParaRPr lang="zh-CN" altLang="en-US" dirty="0">
              <a:solidFill>
                <a:schemeClr val="tx1"/>
              </a:solidFill>
            </a:endParaRPr>
          </a:p>
        </p:txBody>
      </p:sp>
    </p:spTree>
    <p:extLst>
      <p:ext uri="{BB962C8B-B14F-4D97-AF65-F5344CB8AC3E}">
        <p14:creationId xmlns:p14="http://schemas.microsoft.com/office/powerpoint/2010/main" val="3523307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Times New Roman" pitchFamily="18" charset="0"/>
                <a:ea typeface="黑体" pitchFamily="49" charset="-122"/>
              </a:rPr>
              <a:t> </a:t>
            </a:r>
            <a:r>
              <a:rPr lang="zh-CN" altLang="en-US" sz="3400" dirty="0">
                <a:solidFill>
                  <a:srgbClr val="336699"/>
                </a:solidFill>
                <a:latin typeface="Times New Roman" pitchFamily="18" charset="0"/>
                <a:ea typeface="黑体" pitchFamily="49" charset="-122"/>
              </a:rPr>
              <a:t>上一讲回顾</a:t>
            </a:r>
            <a:r>
              <a:rPr lang="en-US" sz="34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33669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Times New Roman" pitchFamily="18" charset="0"/>
                <a:ea typeface="黑体" pitchFamily="49" charset="-122"/>
              </a:rPr>
              <a:t> </a:t>
            </a:r>
            <a:r>
              <a:rPr lang="zh-CN" altLang="en-US" sz="3400" dirty="0">
                <a:solidFill>
                  <a:srgbClr val="336699"/>
                </a:solidFill>
                <a:latin typeface="Times New Roman" pitchFamily="18" charset="0"/>
                <a:ea typeface="黑体" pitchFamily="49" charset="-122"/>
              </a:rPr>
              <a:t>一个简单的采集器</a:t>
            </a:r>
            <a:endParaRPr lang="en-US" sz="3400" dirty="0">
              <a:solidFill>
                <a:srgbClr val="33669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Times New Roman" pitchFamily="18" charset="0"/>
                <a:ea typeface="黑体" pitchFamily="49" charset="-122"/>
              </a:rPr>
              <a:t> </a:t>
            </a:r>
            <a:r>
              <a:rPr lang="zh-CN" altLang="en-US" sz="3400" dirty="0">
                <a:solidFill>
                  <a:srgbClr val="336699"/>
                </a:solidFill>
                <a:latin typeface="Times New Roman" pitchFamily="18" charset="0"/>
                <a:ea typeface="黑体" pitchFamily="49" charset="-122"/>
              </a:rPr>
              <a:t>一个真实的采集器</a:t>
            </a:r>
            <a:endParaRPr lang="en-US" sz="3400" dirty="0">
              <a:solidFill>
                <a:srgbClr val="336699"/>
              </a:solidFill>
              <a:latin typeface="Times New Roman" pitchFamily="18" charset="0"/>
              <a:ea typeface="黑体" pitchFamily="49"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任意一个采集器应该做到</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500306"/>
            <a:ext cx="8501122" cy="4857784"/>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能够进行分布式处理</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支持规模的扩展：能够通过增加机器支持更高的采集速度</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优先采集高质量网页</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能够持续运行：对已采集网页进行更新</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20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21</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BDD3E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BDD3E9"/>
                </a:solidFill>
                <a:latin typeface="Times New Roman" pitchFamily="18" charset="0"/>
                <a:ea typeface="黑体" pitchFamily="49" charset="-122"/>
              </a:rPr>
              <a:t> </a:t>
            </a:r>
            <a:r>
              <a:rPr lang="zh-CN" altLang="en-US" sz="3400" dirty="0">
                <a:solidFill>
                  <a:srgbClr val="BDD3E9"/>
                </a:solidFill>
                <a:latin typeface="Times New Roman" pitchFamily="18" charset="0"/>
                <a:ea typeface="黑体" pitchFamily="49" charset="-122"/>
              </a:rPr>
              <a:t>上一讲回顾</a:t>
            </a:r>
            <a:r>
              <a:rPr lang="en-US" sz="3400" dirty="0">
                <a:solidFill>
                  <a:srgbClr val="BDD3E9"/>
                </a:solidFill>
                <a:latin typeface="Times New Roman" pitchFamily="18" charset="0"/>
                <a:ea typeface="黑体" pitchFamily="49" charset="-122"/>
              </a:rPr>
              <a:t> </a:t>
            </a:r>
          </a:p>
          <a:p>
            <a:pPr marL="514350" indent="-514350">
              <a:lnSpc>
                <a:spcPct val="150000"/>
              </a:lnSpc>
              <a:spcBef>
                <a:spcPts val="700"/>
              </a:spcBef>
              <a:buClr>
                <a:srgbClr val="BDD3E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BDD3E9"/>
                </a:solidFill>
                <a:latin typeface="Times New Roman" pitchFamily="18" charset="0"/>
                <a:ea typeface="黑体" pitchFamily="49" charset="-122"/>
              </a:rPr>
              <a:t> </a:t>
            </a:r>
            <a:r>
              <a:rPr lang="zh-CN" altLang="en-US" sz="3400" dirty="0">
                <a:solidFill>
                  <a:srgbClr val="BDD3E9"/>
                </a:solidFill>
                <a:latin typeface="Times New Roman" pitchFamily="18" charset="0"/>
                <a:ea typeface="黑体" pitchFamily="49" charset="-122"/>
              </a:rPr>
              <a:t>一个简单的采集器</a:t>
            </a:r>
            <a:endParaRPr lang="en-US" sz="3400" dirty="0">
              <a:solidFill>
                <a:srgbClr val="BDD3E9"/>
              </a:solidFill>
              <a:latin typeface="Times New Roman" pitchFamily="18" charset="0"/>
              <a:ea typeface="黑体" pitchFamily="49" charset="-122"/>
            </a:endParaRPr>
          </a:p>
          <a:p>
            <a:pPr marL="514350" indent="-514350">
              <a:lnSpc>
                <a:spcPct val="150000"/>
              </a:lnSpc>
              <a:spcBef>
                <a:spcPts val="700"/>
              </a:spcBef>
              <a:buClr>
                <a:srgbClr val="33669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Times New Roman" pitchFamily="18" charset="0"/>
                <a:ea typeface="黑体" pitchFamily="49" charset="-122"/>
              </a:rPr>
              <a:t> </a:t>
            </a:r>
            <a:r>
              <a:rPr lang="zh-CN" altLang="en-US" sz="3400" dirty="0">
                <a:solidFill>
                  <a:srgbClr val="336699"/>
                </a:solidFill>
                <a:latin typeface="Times New Roman" pitchFamily="18" charset="0"/>
                <a:ea typeface="黑体" pitchFamily="49" charset="-122"/>
              </a:rPr>
              <a:t>一个真实的采集器</a:t>
            </a:r>
            <a:endParaRPr lang="en-US" sz="3400" dirty="0">
              <a:solidFill>
                <a:srgbClr val="336699"/>
              </a:solidFill>
              <a:latin typeface="Times New Roman" pitchFamily="18" charset="0"/>
              <a:ea typeface="黑体" pitchFamily="49" charset="-122"/>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待采集</a:t>
            </a:r>
            <a:r>
              <a:rPr lang="en-US" altLang="zh-CN" sz="3600" dirty="0">
                <a:solidFill>
                  <a:schemeClr val="tx1"/>
                </a:solidFill>
                <a:latin typeface="Times New Roman" pitchFamily="18" charset="0"/>
                <a:ea typeface="黑体" pitchFamily="49" charset="-122"/>
              </a:rPr>
              <a:t>URL</a:t>
            </a:r>
            <a:r>
              <a:rPr lang="zh-CN" altLang="en-US" sz="3600" dirty="0">
                <a:solidFill>
                  <a:schemeClr val="tx1"/>
                </a:solidFill>
                <a:latin typeface="Times New Roman" pitchFamily="18" charset="0"/>
                <a:ea typeface="黑体" pitchFamily="49" charset="-122"/>
              </a:rPr>
              <a:t>池</a:t>
            </a:r>
            <a:r>
              <a:rPr lang="en-US" altLang="zh-CN" sz="3600" dirty="0">
                <a:solidFill>
                  <a:schemeClr val="tx1"/>
                </a:solidFill>
                <a:latin typeface="Times New Roman" pitchFamily="18" charset="0"/>
                <a:ea typeface="黑体" pitchFamily="49" charset="-122"/>
              </a:rPr>
              <a:t>(</a:t>
            </a:r>
            <a:r>
              <a:rPr lang="en-US" sz="3600" dirty="0">
                <a:solidFill>
                  <a:schemeClr val="tx1"/>
                </a:solidFill>
                <a:latin typeface="Times New Roman" pitchFamily="18" charset="0"/>
                <a:ea typeface="黑体" pitchFamily="49" charset="-122"/>
              </a:rPr>
              <a:t>URL frontier)</a:t>
            </a:r>
          </a:p>
        </p:txBody>
      </p:sp>
      <p:sp>
        <p:nvSpPr>
          <p:cNvPr id="84996" name="Text Box 3"/>
          <p:cNvSpPr txBox="1">
            <a:spLocks noChangeArrowheads="1"/>
          </p:cNvSpPr>
          <p:nvPr/>
        </p:nvSpPr>
        <p:spPr bwMode="auto">
          <a:xfrm>
            <a:off x="214282" y="2500306"/>
            <a:ext cx="8501122" cy="4857784"/>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22</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539552" y="1772816"/>
            <a:ext cx="7743011" cy="4032149"/>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待采集</a:t>
            </a:r>
            <a:r>
              <a:rPr lang="en-US" altLang="zh-CN" sz="3600" dirty="0">
                <a:solidFill>
                  <a:schemeClr val="tx1"/>
                </a:solidFill>
                <a:latin typeface="Times New Roman" pitchFamily="18" charset="0"/>
                <a:ea typeface="黑体" pitchFamily="49" charset="-122"/>
              </a:rPr>
              <a:t>URL</a:t>
            </a:r>
            <a:r>
              <a:rPr lang="zh-CN" altLang="en-US" sz="3600" dirty="0">
                <a:solidFill>
                  <a:schemeClr val="tx1"/>
                </a:solidFill>
                <a:latin typeface="Times New Roman" pitchFamily="18" charset="0"/>
                <a:ea typeface="黑体" pitchFamily="49" charset="-122"/>
              </a:rPr>
              <a:t>池</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357430"/>
            <a:ext cx="8501122" cy="2857520"/>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待采集</a:t>
            </a:r>
            <a:r>
              <a:rPr lang="en-US" dirty="0">
                <a:solidFill>
                  <a:schemeClr val="tx1"/>
                </a:solidFill>
                <a:latin typeface="Times New Roman" pitchFamily="18" charset="0"/>
                <a:ea typeface="黑体" pitchFamily="49" charset="-122"/>
              </a:rPr>
              <a:t>URL</a:t>
            </a:r>
            <a:r>
              <a:rPr lang="zh-CN" altLang="en-US" dirty="0">
                <a:solidFill>
                  <a:schemeClr val="tx1"/>
                </a:solidFill>
                <a:latin typeface="Times New Roman" pitchFamily="18" charset="0"/>
                <a:ea typeface="黑体" pitchFamily="49" charset="-122"/>
              </a:rPr>
              <a:t>池是一个数据结构，它存放并管理那些已经看到但是还没有采集的</a:t>
            </a:r>
            <a:r>
              <a:rPr lang="en-US" altLang="zh-CN" dirty="0">
                <a:solidFill>
                  <a:schemeClr val="tx1"/>
                </a:solidFill>
                <a:latin typeface="Times New Roman" pitchFamily="18" charset="0"/>
                <a:ea typeface="黑体" pitchFamily="49" charset="-122"/>
              </a:rPr>
              <a:t>URL</a:t>
            </a:r>
            <a:r>
              <a:rPr lang="zh-CN" altLang="en-US" dirty="0">
                <a:solidFill>
                  <a:schemeClr val="tx1"/>
                </a:solidFill>
                <a:latin typeface="Times New Roman" pitchFamily="18" charset="0"/>
                <a:ea typeface="黑体" pitchFamily="49" charset="-122"/>
              </a:rPr>
              <a:t>集合</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可能包含来自同一主机的不同页面</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必要要避免在同一时间采集这些来自同一主机的页面</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必须要保证采集线程任务饱和</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23</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12700"/>
            <a:ext cx="857256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基本的采集架构</a:t>
            </a:r>
            <a:endParaRPr lang="en-US" sz="36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8" name="Slide Number Placeholder 7"/>
          <p:cNvSpPr>
            <a:spLocks noGrp="1"/>
          </p:cNvSpPr>
          <p:nvPr>
            <p:ph type="sldNum" sz="quarter" idx="12"/>
          </p:nvPr>
        </p:nvSpPr>
        <p:spPr/>
        <p:txBody>
          <a:bodyPr/>
          <a:lstStyle/>
          <a:p>
            <a:pPr>
              <a:defRPr/>
            </a:pPr>
            <a:fld id="{74BF2C0F-05D6-4882-A325-BE394602789D}" type="slidenum">
              <a:rPr lang="en-US" smtClean="0"/>
              <a:pPr>
                <a:defRPr/>
              </a:pPr>
              <a:t>24</a:t>
            </a:fld>
            <a:endParaRPr lang="en-US"/>
          </a:p>
        </p:txBody>
      </p:sp>
      <p:pic>
        <p:nvPicPr>
          <p:cNvPr id="7" name="Picture 1"/>
          <p:cNvPicPr>
            <a:picLocks noChangeAspect="1" noChangeArrowheads="1"/>
          </p:cNvPicPr>
          <p:nvPr/>
        </p:nvPicPr>
        <p:blipFill>
          <a:blip r:embed="rId3" cstate="print"/>
          <a:srcRect/>
          <a:stretch>
            <a:fillRect/>
          </a:stretch>
        </p:blipFill>
        <p:spPr bwMode="auto">
          <a:xfrm>
            <a:off x="1115616" y="1556792"/>
            <a:ext cx="7113461" cy="475252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URL </a:t>
            </a:r>
            <a:r>
              <a:rPr lang="zh-CN" altLang="en-US" sz="3600" dirty="0">
                <a:solidFill>
                  <a:schemeClr val="tx1"/>
                </a:solidFill>
                <a:latin typeface="Times New Roman" pitchFamily="18" charset="0"/>
                <a:ea typeface="黑体" pitchFamily="49" charset="-122"/>
              </a:rPr>
              <a:t>规范化</a:t>
            </a:r>
            <a:r>
              <a:rPr lang="en-US" altLang="zh-CN" sz="3600" dirty="0">
                <a:solidFill>
                  <a:schemeClr val="tx1"/>
                </a:solidFill>
                <a:latin typeface="Times New Roman" pitchFamily="18" charset="0"/>
                <a:ea typeface="黑体" pitchFamily="49" charset="-122"/>
              </a:rPr>
              <a:t>(</a:t>
            </a:r>
            <a:r>
              <a:rPr lang="de-DE" sz="3600" dirty="0">
                <a:solidFill>
                  <a:schemeClr val="tx1"/>
                </a:solidFill>
                <a:latin typeface="Times New Roman" pitchFamily="18" charset="0"/>
                <a:ea typeface="黑体" pitchFamily="49" charset="-122"/>
              </a:rPr>
              <a:t>normalization)</a:t>
            </a:r>
          </a:p>
        </p:txBody>
      </p:sp>
      <p:sp>
        <p:nvSpPr>
          <p:cNvPr id="84996" name="Text Box 3"/>
          <p:cNvSpPr txBox="1">
            <a:spLocks noChangeArrowheads="1"/>
          </p:cNvSpPr>
          <p:nvPr/>
        </p:nvSpPr>
        <p:spPr bwMode="auto">
          <a:xfrm>
            <a:off x="214282" y="2857520"/>
            <a:ext cx="8643998"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从网页中抽取的</a:t>
            </a:r>
            <a:r>
              <a:rPr lang="en-US" dirty="0">
                <a:solidFill>
                  <a:schemeClr val="tx1"/>
                </a:solidFill>
                <a:latin typeface="Times New Roman" pitchFamily="18" charset="0"/>
                <a:ea typeface="黑体" pitchFamily="49" charset="-122"/>
              </a:rPr>
              <a:t>URL</a:t>
            </a:r>
            <a:r>
              <a:rPr lang="zh-CN" altLang="en-US" dirty="0">
                <a:solidFill>
                  <a:schemeClr val="tx1"/>
                </a:solidFill>
                <a:latin typeface="Times New Roman" pitchFamily="18" charset="0"/>
                <a:ea typeface="黑体" pitchFamily="49" charset="-122"/>
              </a:rPr>
              <a:t>有些是相对地址</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比如，在</a:t>
            </a:r>
            <a:r>
              <a:rPr lang="en-US" dirty="0">
                <a:solidFill>
                  <a:schemeClr val="tx1"/>
                </a:solidFill>
                <a:latin typeface="Times New Roman" pitchFamily="18" charset="0"/>
                <a:ea typeface="黑体" pitchFamily="49" charset="-122"/>
                <a:hlinkClick r:id="rId3"/>
              </a:rPr>
              <a:t>http://mit.edu</a:t>
            </a:r>
            <a:r>
              <a:rPr lang="zh-CN" altLang="en-US" dirty="0">
                <a:solidFill>
                  <a:schemeClr val="tx1"/>
                </a:solidFill>
                <a:latin typeface="Times New Roman" pitchFamily="18" charset="0"/>
                <a:ea typeface="黑体" pitchFamily="49" charset="-122"/>
              </a:rPr>
              <a:t>网站下，我们会采集页面</a:t>
            </a:r>
            <a:r>
              <a:rPr lang="en-US" dirty="0">
                <a:solidFill>
                  <a:schemeClr val="tx1"/>
                </a:solidFill>
                <a:latin typeface="Times New Roman" pitchFamily="18" charset="0"/>
                <a:ea typeface="黑体" pitchFamily="49" charset="-122"/>
              </a:rPr>
              <a:t>aboutsite.html</a:t>
            </a: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该页面的绝对地址为：</a:t>
            </a:r>
            <a:r>
              <a:rPr lang="en-US" sz="2200" dirty="0">
                <a:solidFill>
                  <a:schemeClr val="tx1"/>
                </a:solidFill>
                <a:latin typeface="Times New Roman" pitchFamily="18" charset="0"/>
                <a:ea typeface="黑体" pitchFamily="49" charset="-122"/>
              </a:rPr>
              <a:t> http://mit.edu/aboutsite.html</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在网页分析过程中，必须要将相对</a:t>
            </a:r>
            <a:r>
              <a:rPr lang="en-US" altLang="zh-CN" dirty="0">
                <a:solidFill>
                  <a:schemeClr val="tx1"/>
                </a:solidFill>
                <a:latin typeface="Times New Roman" pitchFamily="18" charset="0"/>
                <a:ea typeface="黑体" pitchFamily="49" charset="-122"/>
              </a:rPr>
              <a:t>URL</a:t>
            </a:r>
            <a:r>
              <a:rPr lang="zh-CN" altLang="en-US" dirty="0">
                <a:solidFill>
                  <a:schemeClr val="tx1"/>
                </a:solidFill>
                <a:latin typeface="Times New Roman" pitchFamily="18" charset="0"/>
                <a:ea typeface="黑体" pitchFamily="49" charset="-122"/>
              </a:rPr>
              <a:t>地址规范化</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25</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内容重复判别</a:t>
            </a:r>
            <a:r>
              <a:rPr lang="en-US" altLang="zh-CN" sz="3600" dirty="0">
                <a:solidFill>
                  <a:schemeClr val="tx1"/>
                </a:solidFill>
                <a:latin typeface="Times New Roman" pitchFamily="18" charset="0"/>
                <a:ea typeface="黑体" pitchFamily="49" charset="-122"/>
              </a:rPr>
              <a:t>(</a:t>
            </a:r>
            <a:r>
              <a:rPr lang="de-DE" sz="3600" dirty="0">
                <a:solidFill>
                  <a:schemeClr val="tx1"/>
                </a:solidFill>
                <a:latin typeface="Times New Roman" pitchFamily="18" charset="0"/>
                <a:ea typeface="黑体" pitchFamily="49" charset="-122"/>
              </a:rPr>
              <a:t>Content seen)</a:t>
            </a:r>
          </a:p>
        </p:txBody>
      </p:sp>
      <p:sp>
        <p:nvSpPr>
          <p:cNvPr id="84996" name="Text Box 3"/>
          <p:cNvSpPr txBox="1">
            <a:spLocks noChangeArrowheads="1"/>
          </p:cNvSpPr>
          <p:nvPr/>
        </p:nvSpPr>
        <p:spPr bwMode="auto">
          <a:xfrm>
            <a:off x="214282" y="2714644"/>
            <a:ext cx="8643998"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对每个抓取的页面，判断它是否已在索引当中</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可以采用文档指纹或者</a:t>
            </a:r>
            <a:r>
              <a:rPr lang="en-US" dirty="0">
                <a:solidFill>
                  <a:schemeClr val="tx1"/>
                </a:solidFill>
                <a:latin typeface="Times New Roman" pitchFamily="18" charset="0"/>
                <a:ea typeface="黑体" pitchFamily="49" charset="-122"/>
              </a:rPr>
              <a:t>shingle</a:t>
            </a:r>
            <a:r>
              <a:rPr lang="zh-CN" altLang="en-US" dirty="0">
                <a:solidFill>
                  <a:schemeClr val="tx1"/>
                </a:solidFill>
                <a:latin typeface="Times New Roman" pitchFamily="18" charset="0"/>
                <a:ea typeface="黑体" pitchFamily="49" charset="-122"/>
              </a:rPr>
              <a:t>的方法判别</a:t>
            </a: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忽略那些已经在索引中的重复页面</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26</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分布式采集</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786082"/>
            <a:ext cx="8643998"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运行多个采集线程，这些线程可以分布在不同节点上</a:t>
            </a:r>
            <a:endParaRPr lang="en-US"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这些节点往往在地理上分散在不同位置</a:t>
            </a:r>
            <a:endParaRPr lang="de-DE"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将采集的主机分配到不同节点上</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Google </a:t>
            </a:r>
            <a:r>
              <a:rPr lang="zh-CN" altLang="en-US" sz="3600" dirty="0">
                <a:solidFill>
                  <a:schemeClr val="tx1"/>
                </a:solidFill>
                <a:latin typeface="Times New Roman" pitchFamily="18" charset="0"/>
                <a:ea typeface="黑体" pitchFamily="49" charset="-122"/>
              </a:rPr>
              <a:t>数据中心</a:t>
            </a:r>
            <a:r>
              <a:rPr lang="de-DE" sz="3600" dirty="0">
                <a:solidFill>
                  <a:schemeClr val="tx1"/>
                </a:solidFill>
                <a:latin typeface="Times New Roman" pitchFamily="18" charset="0"/>
                <a:ea typeface="黑体" pitchFamily="49" charset="-122"/>
              </a:rPr>
              <a:t>(wazfaring. </a:t>
            </a:r>
            <a:r>
              <a:rPr lang="de-DE" sz="3600" dirty="0" err="1">
                <a:solidFill>
                  <a:schemeClr val="tx1"/>
                </a:solidFill>
                <a:latin typeface="Times New Roman" pitchFamily="18" charset="0"/>
                <a:ea typeface="黑体" pitchFamily="49" charset="-122"/>
              </a:rPr>
              <a:t>com</a:t>
            </a:r>
            <a:r>
              <a:rPr lang="de-DE" sz="3600" dirty="0">
                <a:solidFill>
                  <a:schemeClr val="tx1"/>
                </a:solidFill>
                <a:latin typeface="Times New Roman" pitchFamily="18" charset="0"/>
                <a:ea typeface="黑体" pitchFamily="49" charset="-122"/>
              </a:rPr>
              <a:t>)</a:t>
            </a:r>
          </a:p>
        </p:txBody>
      </p:sp>
      <p:sp>
        <p:nvSpPr>
          <p:cNvPr id="84996" name="Text Box 3"/>
          <p:cNvSpPr txBox="1">
            <a:spLocks noChangeArrowheads="1"/>
          </p:cNvSpPr>
          <p:nvPr/>
        </p:nvSpPr>
        <p:spPr bwMode="auto">
          <a:xfrm>
            <a:off x="214282" y="2786082"/>
            <a:ext cx="8643998"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28</a:t>
            </a:fld>
            <a:endParaRPr lang="en-US"/>
          </a:p>
        </p:txBody>
      </p:sp>
      <p:pic>
        <p:nvPicPr>
          <p:cNvPr id="7" name="Picture 6" descr="2025.png"/>
          <p:cNvPicPr>
            <a:picLocks noChangeAspect="1"/>
          </p:cNvPicPr>
          <p:nvPr/>
        </p:nvPicPr>
        <p:blipFill>
          <a:blip r:embed="rId3" cstate="print"/>
          <a:stretch>
            <a:fillRect/>
          </a:stretch>
        </p:blipFill>
        <p:spPr>
          <a:xfrm>
            <a:off x="285721" y="2071678"/>
            <a:ext cx="8572559" cy="321471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29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分布式采集器</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786082"/>
            <a:ext cx="8643998"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29</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539552" y="1839813"/>
            <a:ext cx="7848600" cy="41814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a:xfrm>
            <a:off x="214313" y="104775"/>
            <a:ext cx="8223250" cy="1306513"/>
          </a:xfrm>
        </p:spPr>
        <p:txBody>
          <a:bodyPr/>
          <a:lstStyle/>
          <a:p>
            <a:r>
              <a:rPr lang="zh-CN" altLang="en-US" dirty="0"/>
              <a:t>提纲</a:t>
            </a:r>
            <a:endParaRPr lang="de-DE" dirty="0"/>
          </a:p>
        </p:txBody>
      </p:sp>
      <p:sp>
        <p:nvSpPr>
          <p:cNvPr id="4" name="Slide Number Placeholder 3"/>
          <p:cNvSpPr>
            <a:spLocks noGrp="1"/>
          </p:cNvSpPr>
          <p:nvPr>
            <p:ph type="sldNum" sz="quarter" idx="12"/>
          </p:nvPr>
        </p:nvSpPr>
        <p:spPr/>
        <p:txBody>
          <a:bodyPr/>
          <a:lstStyle/>
          <a:p>
            <a:pPr>
              <a:defRPr/>
            </a:pPr>
            <a:fld id="{6231DFBC-2454-451B-9C42-04D7F724382E}" type="slidenum">
              <a:rPr lang="en-US" smtClean="0"/>
              <a:pPr>
                <a:defRPr/>
              </a:pPr>
              <a:t>3</a:t>
            </a:fld>
            <a:endParaRPr lang="en-US"/>
          </a:p>
        </p:txBody>
      </p:sp>
      <p:sp>
        <p:nvSpPr>
          <p:cNvPr id="80899" name="Text Box 3"/>
          <p:cNvSpPr txBox="1">
            <a:spLocks noChangeArrowheads="1"/>
          </p:cNvSpPr>
          <p:nvPr/>
        </p:nvSpPr>
        <p:spPr bwMode="auto">
          <a:xfrm>
            <a:off x="138113" y="1774825"/>
            <a:ext cx="8505825" cy="4725988"/>
          </a:xfrm>
          <a:prstGeom prst="rect">
            <a:avLst/>
          </a:prstGeom>
          <a:noFill/>
          <a:ln w="9525">
            <a:noFill/>
            <a:round/>
            <a:headEnd/>
            <a:tailEnd/>
          </a:ln>
        </p:spPr>
        <p:txBody>
          <a:bodyPr/>
          <a:lstStyle/>
          <a:p>
            <a:pPr marL="514350" indent="-514350">
              <a:lnSpc>
                <a:spcPct val="150000"/>
              </a:lnSpc>
              <a:spcBef>
                <a:spcPts val="700"/>
              </a:spcBef>
              <a:buClr>
                <a:srgbClr val="336699"/>
              </a:buClr>
              <a:buSzPct val="80000"/>
              <a:buFont typeface="Calibri" charset="0"/>
              <a:buChar char="❶"/>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Times New Roman" pitchFamily="18" charset="0"/>
                <a:ea typeface="黑体" pitchFamily="49" charset="-122"/>
              </a:rPr>
              <a:t> </a:t>
            </a:r>
            <a:r>
              <a:rPr lang="zh-CN" altLang="en-US" sz="3400" dirty="0">
                <a:solidFill>
                  <a:srgbClr val="336699"/>
                </a:solidFill>
                <a:latin typeface="Times New Roman" pitchFamily="18" charset="0"/>
                <a:ea typeface="黑体" pitchFamily="49" charset="-122"/>
              </a:rPr>
              <a:t>上一讲回顾</a:t>
            </a:r>
            <a:r>
              <a:rPr lang="en-US" sz="3400" dirty="0">
                <a:solidFill>
                  <a:srgbClr val="336699"/>
                </a:solidFill>
                <a:latin typeface="Times New Roman" pitchFamily="18" charset="0"/>
                <a:ea typeface="黑体" pitchFamily="49" charset="-122"/>
              </a:rPr>
              <a:t> </a:t>
            </a:r>
          </a:p>
          <a:p>
            <a:pPr marL="514350" indent="-514350">
              <a:lnSpc>
                <a:spcPct val="150000"/>
              </a:lnSpc>
              <a:spcBef>
                <a:spcPts val="700"/>
              </a:spcBef>
              <a:buClr>
                <a:srgbClr val="BDD3E9"/>
              </a:buClr>
              <a:buSzPct val="80000"/>
              <a:buFont typeface="Calibri" charset="0"/>
              <a:buChar char="❷"/>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336699"/>
                </a:solidFill>
                <a:latin typeface="Times New Roman" pitchFamily="18" charset="0"/>
                <a:ea typeface="黑体" pitchFamily="49" charset="-122"/>
              </a:rPr>
              <a:t> </a:t>
            </a:r>
            <a:r>
              <a:rPr lang="zh-CN" altLang="en-US" sz="3400" dirty="0">
                <a:solidFill>
                  <a:srgbClr val="BDD3E9"/>
                </a:solidFill>
                <a:latin typeface="Times New Roman" pitchFamily="18" charset="0"/>
                <a:ea typeface="黑体" pitchFamily="49" charset="-122"/>
              </a:rPr>
              <a:t>一个简单的采集器</a:t>
            </a:r>
            <a:endParaRPr lang="en-US" sz="3400" dirty="0">
              <a:solidFill>
                <a:srgbClr val="BDD3E9"/>
              </a:solidFill>
              <a:latin typeface="Times New Roman" pitchFamily="18" charset="0"/>
              <a:ea typeface="黑体" pitchFamily="49" charset="-122"/>
            </a:endParaRPr>
          </a:p>
          <a:p>
            <a:pPr marL="514350" indent="-514350">
              <a:lnSpc>
                <a:spcPct val="150000"/>
              </a:lnSpc>
              <a:spcBef>
                <a:spcPts val="700"/>
              </a:spcBef>
              <a:buClr>
                <a:srgbClr val="BDD3E9"/>
              </a:buClr>
              <a:buSzPct val="80000"/>
              <a:buFont typeface="Calibri" charset="0"/>
              <a:buChar char="❸"/>
              <a:tabLst>
                <a:tab pos="336550" algn="l"/>
                <a:tab pos="784225" algn="l"/>
                <a:tab pos="1233488" algn="l"/>
                <a:tab pos="1682750" algn="l"/>
                <a:tab pos="2132013" algn="l"/>
                <a:tab pos="2581275" algn="l"/>
                <a:tab pos="3030538" algn="l"/>
                <a:tab pos="3479800" algn="l"/>
                <a:tab pos="3929063" algn="l"/>
                <a:tab pos="4378325" algn="l"/>
                <a:tab pos="4827588" algn="l"/>
                <a:tab pos="5276850" algn="l"/>
                <a:tab pos="5726113" algn="l"/>
                <a:tab pos="6175375" algn="l"/>
                <a:tab pos="6624638" algn="l"/>
                <a:tab pos="7073900" algn="l"/>
                <a:tab pos="7523163" algn="l"/>
                <a:tab pos="7972425" algn="l"/>
                <a:tab pos="8421688" algn="l"/>
                <a:tab pos="8870950" algn="l"/>
                <a:tab pos="9320213" algn="l"/>
              </a:tabLst>
            </a:pPr>
            <a:r>
              <a:rPr lang="en-US" sz="3400" dirty="0">
                <a:solidFill>
                  <a:srgbClr val="BDD3E9"/>
                </a:solidFill>
                <a:latin typeface="Times New Roman" pitchFamily="18" charset="0"/>
                <a:ea typeface="黑体" pitchFamily="49" charset="-122"/>
              </a:rPr>
              <a:t> </a:t>
            </a:r>
            <a:r>
              <a:rPr lang="zh-CN" altLang="en-US" sz="3400" dirty="0">
                <a:solidFill>
                  <a:srgbClr val="BDD3E9"/>
                </a:solidFill>
                <a:latin typeface="Times New Roman" pitchFamily="18" charset="0"/>
                <a:ea typeface="黑体" pitchFamily="49" charset="-122"/>
              </a:rPr>
              <a:t>一个真实的采集器</a:t>
            </a:r>
            <a:endParaRPr lang="en-US" sz="3400" dirty="0">
              <a:solidFill>
                <a:srgbClr val="BDD3E9"/>
              </a:solidFill>
              <a:latin typeface="Times New Roman" pitchFamily="18" charset="0"/>
              <a:ea typeface="黑体" pitchFamily="49" charset="-122"/>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待采集</a:t>
            </a:r>
            <a:r>
              <a:rPr lang="en-US" altLang="zh-CN" sz="3600" dirty="0">
                <a:solidFill>
                  <a:schemeClr val="tx1"/>
                </a:solidFill>
                <a:latin typeface="Times New Roman" pitchFamily="18" charset="0"/>
                <a:ea typeface="黑体" pitchFamily="49" charset="-122"/>
              </a:rPr>
              <a:t>URL</a:t>
            </a:r>
            <a:r>
              <a:rPr lang="zh-CN" altLang="en-US" sz="3600" dirty="0">
                <a:solidFill>
                  <a:schemeClr val="tx1"/>
                </a:solidFill>
                <a:latin typeface="Times New Roman" pitchFamily="18" charset="0"/>
                <a:ea typeface="黑体" pitchFamily="49" charset="-122"/>
              </a:rPr>
              <a:t>池</a:t>
            </a:r>
            <a:r>
              <a:rPr lang="en-US"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主要考虑两点</a:t>
            </a:r>
            <a:endParaRPr lang="en-US"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500306"/>
            <a:ext cx="8501122"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礼貌性</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不要非常频繁第访问某个</a:t>
            </a:r>
            <a:r>
              <a:rPr lang="en-US" altLang="zh-CN" dirty="0">
                <a:solidFill>
                  <a:schemeClr val="tx1"/>
                </a:solidFill>
                <a:latin typeface="Times New Roman" pitchFamily="18" charset="0"/>
                <a:ea typeface="黑体" pitchFamily="49" charset="-122"/>
              </a:rPr>
              <a:t>Web</a:t>
            </a:r>
            <a:r>
              <a:rPr lang="zh-CN" altLang="en-US" dirty="0">
                <a:solidFill>
                  <a:schemeClr val="tx1"/>
                </a:solidFill>
                <a:latin typeface="Times New Roman" pitchFamily="18" charset="0"/>
                <a:ea typeface="黑体" pitchFamily="49" charset="-122"/>
              </a:rPr>
              <a:t>服务器</a:t>
            </a:r>
            <a:endParaRPr lang="en-US"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比如，可以在两次服务器访问之间设置一个时间间隔</a:t>
            </a:r>
            <a:endParaRPr lang="de-DE" sz="2200"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新鲜度</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对某些网站的采集频率</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如新闻网站</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要高于其他网站</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要实现上述功能并不容易，一个简单的优先级队列难以成功</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Mercator </a:t>
            </a:r>
            <a:r>
              <a:rPr lang="zh-CN" altLang="en-US" sz="3600" dirty="0">
                <a:solidFill>
                  <a:schemeClr val="tx1"/>
                </a:solidFill>
                <a:latin typeface="Times New Roman" pitchFamily="18" charset="0"/>
                <a:ea typeface="黑体" pitchFamily="49" charset="-122"/>
              </a:rPr>
              <a:t>中的待采集</a:t>
            </a:r>
            <a:r>
              <a:rPr lang="de-DE" sz="3600" dirty="0">
                <a:solidFill>
                  <a:schemeClr val="tx1"/>
                </a:solidFill>
                <a:latin typeface="Times New Roman" pitchFamily="18" charset="0"/>
                <a:ea typeface="黑体" pitchFamily="49" charset="-122"/>
              </a:rPr>
              <a:t>URL</a:t>
            </a:r>
            <a:r>
              <a:rPr lang="zh-CN" altLang="en-US" sz="3600" dirty="0">
                <a:solidFill>
                  <a:schemeClr val="tx1"/>
                </a:solidFill>
                <a:latin typeface="Times New Roman" pitchFamily="18" charset="0"/>
                <a:ea typeface="黑体" pitchFamily="49" charset="-122"/>
              </a:rPr>
              <a:t>缓冲池</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500562" y="2786058"/>
            <a:ext cx="4214842"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31</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2339752" y="1484784"/>
            <a:ext cx="4392488" cy="5246271"/>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a:solidFill>
                  <a:schemeClr val="tx1"/>
                </a:solidFill>
                <a:latin typeface="Times New Roman" pitchFamily="18" charset="0"/>
                <a:ea typeface="黑体" pitchFamily="49" charset="-122"/>
              </a:rPr>
              <a:t>Mercator </a:t>
            </a:r>
            <a:r>
              <a:rPr lang="zh-CN" altLang="en-US" sz="3600" dirty="0">
                <a:solidFill>
                  <a:schemeClr val="tx1"/>
                </a:solidFill>
                <a:latin typeface="Times New Roman" pitchFamily="18" charset="0"/>
                <a:ea typeface="黑体" pitchFamily="49" charset="-122"/>
              </a:rPr>
              <a:t>中的待采集</a:t>
            </a:r>
            <a:r>
              <a:rPr lang="de-DE" altLang="zh-CN" sz="3600" dirty="0">
                <a:solidFill>
                  <a:schemeClr val="tx1"/>
                </a:solidFill>
                <a:latin typeface="Times New Roman" pitchFamily="18" charset="0"/>
                <a:ea typeface="黑体" pitchFamily="49" charset="-122"/>
              </a:rPr>
              <a:t>URL</a:t>
            </a:r>
            <a:r>
              <a:rPr lang="zh-CN" altLang="en-US" sz="3600" dirty="0">
                <a:solidFill>
                  <a:schemeClr val="tx1"/>
                </a:solidFill>
                <a:latin typeface="Times New Roman" pitchFamily="18" charset="0"/>
                <a:ea typeface="黑体" pitchFamily="49" charset="-122"/>
              </a:rPr>
              <a:t>缓冲池</a:t>
            </a:r>
            <a:endParaRPr lang="de-DE" altLang="zh-CN"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500562" y="2786058"/>
            <a:ext cx="4214842"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URL</a:t>
            </a:r>
            <a:r>
              <a:rPr lang="zh-CN" altLang="en-US" dirty="0">
                <a:solidFill>
                  <a:schemeClr val="tx1"/>
                </a:solidFill>
                <a:latin typeface="Times New Roman" pitchFamily="18" charset="0"/>
                <a:ea typeface="黑体" pitchFamily="49" charset="-122"/>
              </a:rPr>
              <a:t>从上部流入缓冲池</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32</a:t>
            </a:fld>
            <a:endParaRPr lang="en-US"/>
          </a:p>
        </p:txBody>
      </p:sp>
      <p:pic>
        <p:nvPicPr>
          <p:cNvPr id="5122" name="Picture 2"/>
          <p:cNvPicPr>
            <a:picLocks noChangeAspect="1" noChangeArrowheads="1"/>
          </p:cNvPicPr>
          <p:nvPr/>
        </p:nvPicPr>
        <p:blipFill>
          <a:blip r:embed="rId3" cstate="print"/>
          <a:srcRect/>
          <a:stretch>
            <a:fillRect/>
          </a:stretch>
        </p:blipFill>
        <p:spPr bwMode="auto">
          <a:xfrm>
            <a:off x="611560" y="1717129"/>
            <a:ext cx="3724275" cy="44481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a:solidFill>
                  <a:schemeClr val="tx1"/>
                </a:solidFill>
                <a:latin typeface="Times New Roman" pitchFamily="18" charset="0"/>
                <a:ea typeface="黑体" pitchFamily="49" charset="-122"/>
              </a:rPr>
              <a:t>Mercator </a:t>
            </a:r>
            <a:r>
              <a:rPr lang="zh-CN" altLang="en-US" sz="3600" dirty="0">
                <a:solidFill>
                  <a:schemeClr val="tx1"/>
                </a:solidFill>
                <a:latin typeface="Times New Roman" pitchFamily="18" charset="0"/>
                <a:ea typeface="黑体" pitchFamily="49" charset="-122"/>
              </a:rPr>
              <a:t>中的待采集</a:t>
            </a:r>
            <a:r>
              <a:rPr lang="de-DE" altLang="zh-CN" sz="3600" dirty="0">
                <a:solidFill>
                  <a:schemeClr val="tx1"/>
                </a:solidFill>
                <a:latin typeface="Times New Roman" pitchFamily="18" charset="0"/>
                <a:ea typeface="黑体" pitchFamily="49" charset="-122"/>
              </a:rPr>
              <a:t>URL</a:t>
            </a:r>
            <a:r>
              <a:rPr lang="zh-CN" altLang="en-US" sz="3600" dirty="0">
                <a:solidFill>
                  <a:schemeClr val="tx1"/>
                </a:solidFill>
                <a:latin typeface="Times New Roman" pitchFamily="18" charset="0"/>
                <a:ea typeface="黑体" pitchFamily="49" charset="-122"/>
              </a:rPr>
              <a:t>缓冲池</a:t>
            </a:r>
            <a:endParaRPr lang="de-DE" altLang="zh-CN"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500562" y="2786058"/>
            <a:ext cx="4214842"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URL</a:t>
            </a:r>
            <a:r>
              <a:rPr lang="zh-CN" altLang="en-US" dirty="0">
                <a:solidFill>
                  <a:schemeClr val="tx1"/>
                </a:solidFill>
                <a:latin typeface="Times New Roman" pitchFamily="18" charset="0"/>
                <a:ea typeface="黑体" pitchFamily="49" charset="-122"/>
              </a:rPr>
              <a:t>从上部流入缓冲池</a:t>
            </a:r>
            <a:endParaRPr lang="de-DE"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前端队列</a:t>
            </a:r>
            <a:r>
              <a:rPr lang="en-US" altLang="zh-CN" dirty="0">
                <a:solidFill>
                  <a:schemeClr val="tx1"/>
                </a:solidFill>
                <a:latin typeface="Times New Roman" pitchFamily="18" charset="0"/>
                <a:ea typeface="黑体" pitchFamily="49" charset="-122"/>
              </a:rPr>
              <a:t>(</a:t>
            </a:r>
            <a:r>
              <a:rPr lang="de-DE" dirty="0">
                <a:solidFill>
                  <a:schemeClr val="tx1"/>
                </a:solidFill>
                <a:latin typeface="Times New Roman" pitchFamily="18" charset="0"/>
                <a:ea typeface="黑体" pitchFamily="49" charset="-122"/>
              </a:rPr>
              <a:t>Front queue)</a:t>
            </a:r>
            <a:r>
              <a:rPr lang="zh-CN" altLang="en-US" dirty="0">
                <a:solidFill>
                  <a:schemeClr val="tx1"/>
                </a:solidFill>
                <a:latin typeface="Times New Roman" pitchFamily="18" charset="0"/>
                <a:ea typeface="黑体" pitchFamily="49" charset="-122"/>
              </a:rPr>
              <a:t>管理优先级</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33</a:t>
            </a:fld>
            <a:endParaRPr lang="en-US"/>
          </a:p>
        </p:txBody>
      </p:sp>
      <p:pic>
        <p:nvPicPr>
          <p:cNvPr id="9" name="Picture 2"/>
          <p:cNvPicPr>
            <a:picLocks noChangeAspect="1" noChangeArrowheads="1"/>
          </p:cNvPicPr>
          <p:nvPr/>
        </p:nvPicPr>
        <p:blipFill>
          <a:blip r:embed="rId3" cstate="print"/>
          <a:srcRect/>
          <a:stretch>
            <a:fillRect/>
          </a:stretch>
        </p:blipFill>
        <p:spPr bwMode="auto">
          <a:xfrm>
            <a:off x="611560" y="1717129"/>
            <a:ext cx="3724275" cy="44481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a:solidFill>
                  <a:schemeClr val="tx1"/>
                </a:solidFill>
                <a:latin typeface="Times New Roman" pitchFamily="18" charset="0"/>
                <a:ea typeface="黑体" pitchFamily="49" charset="-122"/>
              </a:rPr>
              <a:t>Mercator </a:t>
            </a:r>
            <a:r>
              <a:rPr lang="zh-CN" altLang="en-US" sz="3600" dirty="0">
                <a:solidFill>
                  <a:schemeClr val="tx1"/>
                </a:solidFill>
                <a:latin typeface="Times New Roman" pitchFamily="18" charset="0"/>
                <a:ea typeface="黑体" pitchFamily="49" charset="-122"/>
              </a:rPr>
              <a:t>中的待采集</a:t>
            </a:r>
            <a:r>
              <a:rPr lang="de-DE" altLang="zh-CN" sz="3600" dirty="0">
                <a:solidFill>
                  <a:schemeClr val="tx1"/>
                </a:solidFill>
                <a:latin typeface="Times New Roman" pitchFamily="18" charset="0"/>
                <a:ea typeface="黑体" pitchFamily="49" charset="-122"/>
              </a:rPr>
              <a:t>URL</a:t>
            </a:r>
            <a:r>
              <a:rPr lang="zh-CN" altLang="en-US" sz="3600" dirty="0">
                <a:solidFill>
                  <a:schemeClr val="tx1"/>
                </a:solidFill>
                <a:latin typeface="Times New Roman" pitchFamily="18" charset="0"/>
                <a:ea typeface="黑体" pitchFamily="49" charset="-122"/>
              </a:rPr>
              <a:t>缓冲池</a:t>
            </a:r>
            <a:endParaRPr lang="de-DE" altLang="zh-CN"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500562" y="2786058"/>
            <a:ext cx="4214842"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URL</a:t>
            </a:r>
            <a:r>
              <a:rPr lang="zh-CN" altLang="en-US" dirty="0">
                <a:solidFill>
                  <a:schemeClr val="tx1"/>
                </a:solidFill>
                <a:latin typeface="Times New Roman" pitchFamily="18" charset="0"/>
                <a:ea typeface="黑体" pitchFamily="49" charset="-122"/>
              </a:rPr>
              <a:t>从上部流入缓冲池</a:t>
            </a:r>
            <a:endParaRPr lang="de-DE"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前端队列</a:t>
            </a:r>
            <a:r>
              <a:rPr lang="en-US" altLang="zh-CN" dirty="0">
                <a:solidFill>
                  <a:schemeClr val="tx1"/>
                </a:solidFill>
                <a:latin typeface="Times New Roman" pitchFamily="18" charset="0"/>
                <a:ea typeface="黑体" pitchFamily="49" charset="-122"/>
              </a:rPr>
              <a:t>(</a:t>
            </a:r>
            <a:r>
              <a:rPr lang="de-DE" altLang="zh-CN" dirty="0">
                <a:solidFill>
                  <a:schemeClr val="tx1"/>
                </a:solidFill>
                <a:latin typeface="Times New Roman" pitchFamily="18" charset="0"/>
                <a:ea typeface="黑体" pitchFamily="49" charset="-122"/>
              </a:rPr>
              <a:t>Front queue)</a:t>
            </a:r>
            <a:r>
              <a:rPr lang="zh-CN" altLang="en-US" dirty="0">
                <a:solidFill>
                  <a:schemeClr val="tx1"/>
                </a:solidFill>
                <a:latin typeface="Times New Roman" pitchFamily="18" charset="0"/>
                <a:ea typeface="黑体" pitchFamily="49" charset="-122"/>
              </a:rPr>
              <a:t>管理优先级</a:t>
            </a:r>
            <a:endParaRPr lang="de-DE"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后端队列</a:t>
            </a:r>
            <a:r>
              <a:rPr lang="en-US" altLang="zh-CN" dirty="0">
                <a:solidFill>
                  <a:schemeClr val="tx1"/>
                </a:solidFill>
                <a:latin typeface="Times New Roman" pitchFamily="18" charset="0"/>
                <a:ea typeface="黑体" pitchFamily="49" charset="-122"/>
              </a:rPr>
              <a:t>(</a:t>
            </a:r>
            <a:r>
              <a:rPr lang="de-DE" dirty="0">
                <a:solidFill>
                  <a:schemeClr val="tx1"/>
                </a:solidFill>
                <a:latin typeface="Times New Roman" pitchFamily="18" charset="0"/>
                <a:ea typeface="黑体" pitchFamily="49" charset="-122"/>
              </a:rPr>
              <a:t>Back queue) </a:t>
            </a:r>
            <a:r>
              <a:rPr lang="zh-CN" altLang="en-US" dirty="0">
                <a:solidFill>
                  <a:schemeClr val="tx1"/>
                </a:solidFill>
                <a:latin typeface="Times New Roman" pitchFamily="18" charset="0"/>
                <a:ea typeface="黑体" pitchFamily="49" charset="-122"/>
              </a:rPr>
              <a:t>实现礼貌性</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34</a:t>
            </a:fld>
            <a:endParaRPr lang="en-US"/>
          </a:p>
        </p:txBody>
      </p:sp>
      <p:pic>
        <p:nvPicPr>
          <p:cNvPr id="8" name="Picture 2"/>
          <p:cNvPicPr>
            <a:picLocks noChangeAspect="1" noChangeArrowheads="1"/>
          </p:cNvPicPr>
          <p:nvPr/>
        </p:nvPicPr>
        <p:blipFill>
          <a:blip r:embed="rId3" cstate="print"/>
          <a:srcRect/>
          <a:stretch>
            <a:fillRect/>
          </a:stretch>
        </p:blipFill>
        <p:spPr bwMode="auto">
          <a:xfrm>
            <a:off x="611560" y="1717129"/>
            <a:ext cx="3724275" cy="44481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a:solidFill>
                  <a:schemeClr val="tx1"/>
                </a:solidFill>
                <a:latin typeface="Times New Roman" pitchFamily="18" charset="0"/>
                <a:ea typeface="黑体" pitchFamily="49" charset="-122"/>
              </a:rPr>
              <a:t>Mercator </a:t>
            </a:r>
            <a:r>
              <a:rPr lang="zh-CN" altLang="en-US" sz="3600" dirty="0">
                <a:solidFill>
                  <a:schemeClr val="tx1"/>
                </a:solidFill>
                <a:latin typeface="Times New Roman" pitchFamily="18" charset="0"/>
                <a:ea typeface="黑体" pitchFamily="49" charset="-122"/>
              </a:rPr>
              <a:t>中的待采集</a:t>
            </a:r>
            <a:r>
              <a:rPr lang="de-DE" altLang="zh-CN" sz="3600" dirty="0">
                <a:solidFill>
                  <a:schemeClr val="tx1"/>
                </a:solidFill>
                <a:latin typeface="Times New Roman" pitchFamily="18" charset="0"/>
                <a:ea typeface="黑体" pitchFamily="49" charset="-122"/>
              </a:rPr>
              <a:t>URL</a:t>
            </a:r>
            <a:r>
              <a:rPr lang="zh-CN" altLang="en-US" sz="3600" dirty="0">
                <a:solidFill>
                  <a:schemeClr val="tx1"/>
                </a:solidFill>
                <a:latin typeface="Times New Roman" pitchFamily="18" charset="0"/>
                <a:ea typeface="黑体" pitchFamily="49" charset="-122"/>
              </a:rPr>
              <a:t>缓冲池</a:t>
            </a:r>
            <a:endParaRPr lang="de-DE" altLang="zh-CN"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500562" y="2786058"/>
            <a:ext cx="4214842"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URL</a:t>
            </a:r>
            <a:r>
              <a:rPr lang="zh-CN" altLang="en-US" dirty="0">
                <a:solidFill>
                  <a:schemeClr val="tx1"/>
                </a:solidFill>
                <a:latin typeface="Times New Roman" pitchFamily="18" charset="0"/>
                <a:ea typeface="黑体" pitchFamily="49" charset="-122"/>
              </a:rPr>
              <a:t>从上部流入缓冲池</a:t>
            </a:r>
            <a:endParaRPr lang="de-DE"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前端队列</a:t>
            </a:r>
            <a:r>
              <a:rPr lang="en-US" altLang="zh-CN" dirty="0">
                <a:solidFill>
                  <a:schemeClr val="tx1"/>
                </a:solidFill>
                <a:latin typeface="Times New Roman" pitchFamily="18" charset="0"/>
                <a:ea typeface="黑体" pitchFamily="49" charset="-122"/>
              </a:rPr>
              <a:t>(</a:t>
            </a:r>
            <a:r>
              <a:rPr lang="de-DE" altLang="zh-CN" dirty="0">
                <a:solidFill>
                  <a:schemeClr val="tx1"/>
                </a:solidFill>
                <a:latin typeface="Times New Roman" pitchFamily="18" charset="0"/>
                <a:ea typeface="黑体" pitchFamily="49" charset="-122"/>
              </a:rPr>
              <a:t>Front queue)</a:t>
            </a:r>
            <a:r>
              <a:rPr lang="zh-CN" altLang="en-US" dirty="0">
                <a:solidFill>
                  <a:schemeClr val="tx1"/>
                </a:solidFill>
                <a:latin typeface="Times New Roman" pitchFamily="18" charset="0"/>
                <a:ea typeface="黑体" pitchFamily="49" charset="-122"/>
              </a:rPr>
              <a:t>管理优先级</a:t>
            </a:r>
            <a:endParaRPr lang="de-DE"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后端队列</a:t>
            </a:r>
            <a:r>
              <a:rPr lang="en-US" altLang="zh-CN" dirty="0">
                <a:solidFill>
                  <a:schemeClr val="tx1"/>
                </a:solidFill>
                <a:latin typeface="Times New Roman" pitchFamily="18" charset="0"/>
                <a:ea typeface="黑体" pitchFamily="49" charset="-122"/>
              </a:rPr>
              <a:t>(</a:t>
            </a:r>
            <a:r>
              <a:rPr lang="de-DE" altLang="zh-CN" dirty="0">
                <a:solidFill>
                  <a:schemeClr val="tx1"/>
                </a:solidFill>
                <a:latin typeface="Times New Roman" pitchFamily="18" charset="0"/>
                <a:ea typeface="黑体" pitchFamily="49" charset="-122"/>
              </a:rPr>
              <a:t>Back queue) </a:t>
            </a:r>
            <a:r>
              <a:rPr lang="zh-CN" altLang="en-US" dirty="0">
                <a:solidFill>
                  <a:schemeClr val="tx1"/>
                </a:solidFill>
                <a:latin typeface="Times New Roman" pitchFamily="18" charset="0"/>
                <a:ea typeface="黑体" pitchFamily="49" charset="-122"/>
              </a:rPr>
              <a:t>实现礼貌性</a:t>
            </a:r>
            <a:endParaRPr lang="de-DE"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每个队列都是</a:t>
            </a:r>
            <a:r>
              <a:rPr lang="de-DE" dirty="0">
                <a:solidFill>
                  <a:schemeClr val="tx1"/>
                </a:solidFill>
                <a:latin typeface="Times New Roman" pitchFamily="18" charset="0"/>
                <a:ea typeface="黑体" pitchFamily="49" charset="-122"/>
              </a:rPr>
              <a:t>FIFO (First in First out</a:t>
            </a:r>
            <a:r>
              <a:rPr lang="zh-CN" altLang="en-US">
                <a:solidFill>
                  <a:schemeClr val="tx1"/>
                </a:solidFill>
                <a:latin typeface="Times New Roman" pitchFamily="18" charset="0"/>
                <a:ea typeface="黑体" pitchFamily="49" charset="-122"/>
              </a:rPr>
              <a:t>，先进先出</a:t>
            </a:r>
            <a:r>
              <a:rPr lang="de-DE">
                <a:solidFill>
                  <a:schemeClr val="tx1"/>
                </a:solidFill>
                <a:latin typeface="Times New Roman" pitchFamily="18" charset="0"/>
                <a:ea typeface="黑体" pitchFamily="49" charset="-122"/>
              </a:rPr>
              <a:t>)</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35</a:t>
            </a:fld>
            <a:endParaRPr lang="en-US"/>
          </a:p>
        </p:txBody>
      </p:sp>
      <p:pic>
        <p:nvPicPr>
          <p:cNvPr id="8" name="Picture 2"/>
          <p:cNvPicPr>
            <a:picLocks noChangeAspect="1" noChangeArrowheads="1"/>
          </p:cNvPicPr>
          <p:nvPr/>
        </p:nvPicPr>
        <p:blipFill>
          <a:blip r:embed="rId3" cstate="print"/>
          <a:srcRect/>
          <a:stretch>
            <a:fillRect/>
          </a:stretch>
        </p:blipFill>
        <p:spPr bwMode="auto">
          <a:xfrm>
            <a:off x="611560" y="1717129"/>
            <a:ext cx="3724275" cy="44481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a:solidFill>
                  <a:schemeClr val="tx1"/>
                </a:solidFill>
                <a:latin typeface="Times New Roman" pitchFamily="18" charset="0"/>
                <a:ea typeface="黑体" pitchFamily="49" charset="-122"/>
              </a:rPr>
              <a:t>Mercator </a:t>
            </a:r>
            <a:r>
              <a:rPr lang="zh-CN" altLang="en-US" sz="3600" dirty="0">
                <a:solidFill>
                  <a:schemeClr val="tx1"/>
                </a:solidFill>
                <a:latin typeface="Times New Roman" pitchFamily="18" charset="0"/>
                <a:ea typeface="黑体" pitchFamily="49" charset="-122"/>
              </a:rPr>
              <a:t>中的待采集</a:t>
            </a:r>
            <a:r>
              <a:rPr lang="de-DE" altLang="zh-CN" sz="3600" dirty="0">
                <a:solidFill>
                  <a:schemeClr val="tx1"/>
                </a:solidFill>
                <a:latin typeface="Times New Roman" pitchFamily="18" charset="0"/>
                <a:ea typeface="黑体" pitchFamily="49" charset="-122"/>
              </a:rPr>
              <a:t>URL</a:t>
            </a:r>
            <a:r>
              <a:rPr lang="zh-CN" altLang="en-US" sz="3600" dirty="0">
                <a:solidFill>
                  <a:schemeClr val="tx1"/>
                </a:solidFill>
                <a:latin typeface="Times New Roman" pitchFamily="18" charset="0"/>
                <a:ea typeface="黑体" pitchFamily="49" charset="-122"/>
              </a:rPr>
              <a:t>缓冲池</a:t>
            </a:r>
            <a:endParaRPr lang="de-DE" altLang="zh-CN" sz="3600" dirty="0">
              <a:solidFill>
                <a:schemeClr val="tx1"/>
              </a:solidFill>
              <a:latin typeface="Times New Roman" pitchFamily="18" charset="0"/>
              <a:ea typeface="黑体" pitchFamily="49" charset="-122"/>
            </a:endParaRPr>
          </a:p>
          <a:p>
            <a:r>
              <a:rPr lang="de-DE"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前端队列</a:t>
            </a:r>
            <a:r>
              <a:rPr lang="en-US" altLang="zh-CN" sz="3600" dirty="0">
                <a:solidFill>
                  <a:schemeClr val="tx1"/>
                </a:solidFill>
                <a:latin typeface="Times New Roman" pitchFamily="18" charset="0"/>
                <a:ea typeface="黑体" pitchFamily="49" charset="-122"/>
              </a:rPr>
              <a:t>(</a:t>
            </a:r>
            <a:r>
              <a:rPr lang="de-DE" sz="3600" dirty="0">
                <a:solidFill>
                  <a:schemeClr val="tx1"/>
                </a:solidFill>
                <a:latin typeface="Times New Roman" pitchFamily="18" charset="0"/>
                <a:ea typeface="黑体" pitchFamily="49" charset="-122"/>
              </a:rPr>
              <a:t>Front queue)</a:t>
            </a:r>
          </a:p>
        </p:txBody>
      </p:sp>
      <p:sp>
        <p:nvSpPr>
          <p:cNvPr id="84996" name="Text Box 3"/>
          <p:cNvSpPr txBox="1">
            <a:spLocks noChangeArrowheads="1"/>
          </p:cNvSpPr>
          <p:nvPr/>
        </p:nvSpPr>
        <p:spPr bwMode="auto">
          <a:xfrm>
            <a:off x="4714876" y="2000240"/>
            <a:ext cx="4000528"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36</a:t>
            </a:fld>
            <a:endParaRPr lang="en-US"/>
          </a:p>
        </p:txBody>
      </p:sp>
      <p:pic>
        <p:nvPicPr>
          <p:cNvPr id="6146" name="Picture 2"/>
          <p:cNvPicPr>
            <a:picLocks noChangeAspect="1" noChangeArrowheads="1"/>
          </p:cNvPicPr>
          <p:nvPr/>
        </p:nvPicPr>
        <p:blipFill>
          <a:blip r:embed="rId3" cstate="print"/>
          <a:srcRect/>
          <a:stretch>
            <a:fillRect/>
          </a:stretch>
        </p:blipFill>
        <p:spPr bwMode="auto">
          <a:xfrm>
            <a:off x="167939" y="1769939"/>
            <a:ext cx="5268157" cy="360327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a:solidFill>
                  <a:schemeClr val="tx1"/>
                </a:solidFill>
                <a:latin typeface="Times New Roman" pitchFamily="18" charset="0"/>
                <a:ea typeface="黑体" pitchFamily="49" charset="-122"/>
              </a:rPr>
              <a:t>Mercator </a:t>
            </a:r>
            <a:r>
              <a:rPr lang="zh-CN" altLang="en-US" sz="3600" dirty="0">
                <a:solidFill>
                  <a:schemeClr val="tx1"/>
                </a:solidFill>
                <a:latin typeface="Times New Roman" pitchFamily="18" charset="0"/>
                <a:ea typeface="黑体" pitchFamily="49" charset="-122"/>
              </a:rPr>
              <a:t>中的待采集</a:t>
            </a:r>
            <a:r>
              <a:rPr lang="de-DE" altLang="zh-CN" sz="3600" dirty="0">
                <a:solidFill>
                  <a:schemeClr val="tx1"/>
                </a:solidFill>
                <a:latin typeface="Times New Roman" pitchFamily="18" charset="0"/>
                <a:ea typeface="黑体" pitchFamily="49" charset="-122"/>
              </a:rPr>
              <a:t>URL</a:t>
            </a:r>
            <a:r>
              <a:rPr lang="zh-CN" altLang="en-US" sz="3600" dirty="0">
                <a:solidFill>
                  <a:schemeClr val="tx1"/>
                </a:solidFill>
                <a:latin typeface="Times New Roman" pitchFamily="18" charset="0"/>
                <a:ea typeface="黑体" pitchFamily="49" charset="-122"/>
              </a:rPr>
              <a:t>缓冲池</a:t>
            </a:r>
            <a:endParaRPr lang="de-DE" altLang="zh-CN" sz="3600" dirty="0">
              <a:solidFill>
                <a:schemeClr val="tx1"/>
              </a:solidFill>
              <a:latin typeface="Times New Roman" pitchFamily="18" charset="0"/>
              <a:ea typeface="黑体" pitchFamily="49" charset="-122"/>
            </a:endParaRPr>
          </a:p>
          <a:p>
            <a:r>
              <a:rPr lang="de-DE" altLang="zh-CN"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前端队列</a:t>
            </a:r>
            <a:r>
              <a:rPr lang="en-US" altLang="zh-CN" sz="3600" dirty="0">
                <a:solidFill>
                  <a:schemeClr val="tx1"/>
                </a:solidFill>
                <a:latin typeface="Times New Roman" pitchFamily="18" charset="0"/>
                <a:ea typeface="黑体" pitchFamily="49" charset="-122"/>
              </a:rPr>
              <a:t>(</a:t>
            </a:r>
            <a:r>
              <a:rPr lang="de-DE" altLang="zh-CN" sz="3600" dirty="0">
                <a:solidFill>
                  <a:schemeClr val="tx1"/>
                </a:solidFill>
                <a:latin typeface="Times New Roman" pitchFamily="18" charset="0"/>
                <a:ea typeface="黑体" pitchFamily="49" charset="-122"/>
              </a:rPr>
              <a:t>Front queue)</a:t>
            </a:r>
          </a:p>
        </p:txBody>
      </p:sp>
      <p:sp>
        <p:nvSpPr>
          <p:cNvPr id="84996" name="Text Box 3"/>
          <p:cNvSpPr txBox="1">
            <a:spLocks noChangeArrowheads="1"/>
          </p:cNvSpPr>
          <p:nvPr/>
        </p:nvSpPr>
        <p:spPr bwMode="auto">
          <a:xfrm>
            <a:off x="5076056" y="2000240"/>
            <a:ext cx="4000528"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优先级分配器给每个</a:t>
            </a:r>
            <a:r>
              <a:rPr lang="de-DE" dirty="0">
                <a:solidFill>
                  <a:schemeClr val="tx1"/>
                </a:solidFill>
                <a:latin typeface="Times New Roman" pitchFamily="18" charset="0"/>
                <a:ea typeface="黑体" pitchFamily="49" charset="-122"/>
              </a:rPr>
              <a:t>URL</a:t>
            </a:r>
            <a:r>
              <a:rPr lang="zh-CN" altLang="en-US" dirty="0">
                <a:solidFill>
                  <a:schemeClr val="tx1"/>
                </a:solidFill>
                <a:latin typeface="Times New Roman" pitchFamily="18" charset="0"/>
                <a:ea typeface="黑体" pitchFamily="49" charset="-122"/>
              </a:rPr>
              <a:t>分配一个</a:t>
            </a:r>
            <a:r>
              <a:rPr lang="en-US" altLang="zh-CN" dirty="0">
                <a:solidFill>
                  <a:schemeClr val="tx1"/>
                </a:solidFill>
                <a:latin typeface="Times New Roman" pitchFamily="18" charset="0"/>
                <a:ea typeface="黑体" pitchFamily="49" charset="-122"/>
              </a:rPr>
              <a:t>0</a:t>
            </a:r>
            <a:r>
              <a:rPr lang="zh-CN" altLang="en-US" dirty="0">
                <a:solidFill>
                  <a:schemeClr val="tx1"/>
                </a:solidFill>
                <a:latin typeface="Times New Roman" pitchFamily="18" charset="0"/>
                <a:ea typeface="黑体" pitchFamily="49" charset="-122"/>
              </a:rPr>
              <a:t>到</a:t>
            </a:r>
            <a:r>
              <a:rPr lang="en-US" altLang="zh-CN" i="1" dirty="0">
                <a:solidFill>
                  <a:schemeClr val="tx1"/>
                </a:solidFill>
                <a:latin typeface="Times New Roman" pitchFamily="18" charset="0"/>
                <a:ea typeface="黑体" pitchFamily="49" charset="-122"/>
              </a:rPr>
              <a:t>F</a:t>
            </a:r>
            <a:r>
              <a:rPr lang="zh-CN" altLang="en-US" dirty="0">
                <a:solidFill>
                  <a:schemeClr val="tx1"/>
                </a:solidFill>
                <a:latin typeface="Times New Roman" pitchFamily="18" charset="0"/>
                <a:ea typeface="黑体" pitchFamily="49" charset="-122"/>
              </a:rPr>
              <a:t>之间的优先级整数</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37</a:t>
            </a:fld>
            <a:endParaRPr lang="en-US"/>
          </a:p>
        </p:txBody>
      </p:sp>
      <p:pic>
        <p:nvPicPr>
          <p:cNvPr id="9" name="Picture 2"/>
          <p:cNvPicPr>
            <a:picLocks noChangeAspect="1" noChangeArrowheads="1"/>
          </p:cNvPicPr>
          <p:nvPr/>
        </p:nvPicPr>
        <p:blipFill>
          <a:blip r:embed="rId3" cstate="print"/>
          <a:srcRect/>
          <a:stretch>
            <a:fillRect/>
          </a:stretch>
        </p:blipFill>
        <p:spPr bwMode="auto">
          <a:xfrm>
            <a:off x="167939" y="1769939"/>
            <a:ext cx="5268157" cy="360327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a:solidFill>
                  <a:schemeClr val="tx1"/>
                </a:solidFill>
                <a:latin typeface="Times New Roman" pitchFamily="18" charset="0"/>
                <a:ea typeface="黑体" pitchFamily="49" charset="-122"/>
              </a:rPr>
              <a:t>Mercator </a:t>
            </a:r>
            <a:r>
              <a:rPr lang="zh-CN" altLang="en-US" sz="3600" dirty="0">
                <a:solidFill>
                  <a:schemeClr val="tx1"/>
                </a:solidFill>
                <a:latin typeface="Times New Roman" pitchFamily="18" charset="0"/>
                <a:ea typeface="黑体" pitchFamily="49" charset="-122"/>
              </a:rPr>
              <a:t>中的待采集</a:t>
            </a:r>
            <a:r>
              <a:rPr lang="de-DE" altLang="zh-CN" sz="3600" dirty="0">
                <a:solidFill>
                  <a:schemeClr val="tx1"/>
                </a:solidFill>
                <a:latin typeface="Times New Roman" pitchFamily="18" charset="0"/>
                <a:ea typeface="黑体" pitchFamily="49" charset="-122"/>
              </a:rPr>
              <a:t>URL</a:t>
            </a:r>
            <a:r>
              <a:rPr lang="zh-CN" altLang="en-US" sz="3600" dirty="0">
                <a:solidFill>
                  <a:schemeClr val="tx1"/>
                </a:solidFill>
                <a:latin typeface="Times New Roman" pitchFamily="18" charset="0"/>
                <a:ea typeface="黑体" pitchFamily="49" charset="-122"/>
              </a:rPr>
              <a:t>缓冲池</a:t>
            </a:r>
            <a:endParaRPr lang="de-DE" altLang="zh-CN" sz="3600" dirty="0">
              <a:solidFill>
                <a:schemeClr val="tx1"/>
              </a:solidFill>
              <a:latin typeface="Times New Roman" pitchFamily="18" charset="0"/>
              <a:ea typeface="黑体" pitchFamily="49" charset="-122"/>
            </a:endParaRPr>
          </a:p>
          <a:p>
            <a:r>
              <a:rPr lang="de-DE" altLang="zh-CN"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前端队列</a:t>
            </a:r>
            <a:r>
              <a:rPr lang="en-US" altLang="zh-CN" sz="3600" dirty="0">
                <a:solidFill>
                  <a:schemeClr val="tx1"/>
                </a:solidFill>
                <a:latin typeface="Times New Roman" pitchFamily="18" charset="0"/>
                <a:ea typeface="黑体" pitchFamily="49" charset="-122"/>
              </a:rPr>
              <a:t>(</a:t>
            </a:r>
            <a:r>
              <a:rPr lang="de-DE" altLang="zh-CN" sz="3600" dirty="0">
                <a:solidFill>
                  <a:schemeClr val="tx1"/>
                </a:solidFill>
                <a:latin typeface="Times New Roman" pitchFamily="18" charset="0"/>
                <a:ea typeface="黑体" pitchFamily="49" charset="-122"/>
              </a:rPr>
              <a:t>Front queue)</a:t>
            </a:r>
          </a:p>
        </p:txBody>
      </p:sp>
      <p:sp>
        <p:nvSpPr>
          <p:cNvPr id="84996" name="Text Box 3"/>
          <p:cNvSpPr txBox="1">
            <a:spLocks noChangeArrowheads="1"/>
          </p:cNvSpPr>
          <p:nvPr/>
        </p:nvSpPr>
        <p:spPr bwMode="auto">
          <a:xfrm>
            <a:off x="5143472" y="1988840"/>
            <a:ext cx="4000528"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优先级分配器给每个</a:t>
            </a:r>
            <a:r>
              <a:rPr lang="de-DE" altLang="zh-CN" dirty="0">
                <a:solidFill>
                  <a:schemeClr val="tx1"/>
                </a:solidFill>
                <a:latin typeface="Times New Roman" pitchFamily="18" charset="0"/>
                <a:ea typeface="黑体" pitchFamily="49" charset="-122"/>
              </a:rPr>
              <a:t>URL</a:t>
            </a:r>
            <a:r>
              <a:rPr lang="zh-CN" altLang="en-US" dirty="0">
                <a:solidFill>
                  <a:schemeClr val="tx1"/>
                </a:solidFill>
                <a:latin typeface="Times New Roman" pitchFamily="18" charset="0"/>
                <a:ea typeface="黑体" pitchFamily="49" charset="-122"/>
              </a:rPr>
              <a:t>分配一个</a:t>
            </a:r>
            <a:r>
              <a:rPr lang="en-US" altLang="zh-CN" dirty="0">
                <a:solidFill>
                  <a:schemeClr val="tx1"/>
                </a:solidFill>
                <a:latin typeface="Times New Roman" pitchFamily="18" charset="0"/>
                <a:ea typeface="黑体" pitchFamily="49" charset="-122"/>
              </a:rPr>
              <a:t>0</a:t>
            </a:r>
            <a:r>
              <a:rPr lang="zh-CN" altLang="en-US" dirty="0">
                <a:solidFill>
                  <a:schemeClr val="tx1"/>
                </a:solidFill>
                <a:latin typeface="Times New Roman" pitchFamily="18" charset="0"/>
                <a:ea typeface="黑体" pitchFamily="49" charset="-122"/>
              </a:rPr>
              <a:t>到</a:t>
            </a:r>
            <a:r>
              <a:rPr lang="en-US" altLang="zh-CN" i="1" dirty="0">
                <a:solidFill>
                  <a:schemeClr val="tx1"/>
                </a:solidFill>
                <a:latin typeface="Times New Roman" pitchFamily="18" charset="0"/>
                <a:ea typeface="黑体" pitchFamily="49" charset="-122"/>
              </a:rPr>
              <a:t>F</a:t>
            </a:r>
            <a:r>
              <a:rPr lang="zh-CN" altLang="en-US" dirty="0">
                <a:solidFill>
                  <a:schemeClr val="tx1"/>
                </a:solidFill>
                <a:latin typeface="Times New Roman" pitchFamily="18" charset="0"/>
                <a:ea typeface="黑体" pitchFamily="49" charset="-122"/>
              </a:rPr>
              <a:t>之间的优先级整数</a:t>
            </a:r>
            <a:endParaRPr lang="de-DE"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然后将</a:t>
            </a:r>
            <a:r>
              <a:rPr lang="en-US" altLang="zh-CN" dirty="0">
                <a:solidFill>
                  <a:schemeClr val="tx1"/>
                </a:solidFill>
                <a:latin typeface="Times New Roman" pitchFamily="18" charset="0"/>
                <a:ea typeface="黑体" pitchFamily="49" charset="-122"/>
              </a:rPr>
              <a:t>URL</a:t>
            </a:r>
            <a:r>
              <a:rPr lang="zh-CN" altLang="en-US" dirty="0">
                <a:solidFill>
                  <a:schemeClr val="tx1"/>
                </a:solidFill>
                <a:latin typeface="Times New Roman" pitchFamily="18" charset="0"/>
                <a:ea typeface="黑体" pitchFamily="49" charset="-122"/>
              </a:rPr>
              <a:t>添加到相应的队列中</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38</a:t>
            </a:fld>
            <a:endParaRPr lang="en-US"/>
          </a:p>
        </p:txBody>
      </p:sp>
      <p:pic>
        <p:nvPicPr>
          <p:cNvPr id="9" name="Picture 2"/>
          <p:cNvPicPr>
            <a:picLocks noChangeAspect="1" noChangeArrowheads="1"/>
          </p:cNvPicPr>
          <p:nvPr/>
        </p:nvPicPr>
        <p:blipFill>
          <a:blip r:embed="rId3" cstate="print"/>
          <a:srcRect/>
          <a:stretch>
            <a:fillRect/>
          </a:stretch>
        </p:blipFill>
        <p:spPr bwMode="auto">
          <a:xfrm>
            <a:off x="167939" y="1769939"/>
            <a:ext cx="5268157" cy="360327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39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a:solidFill>
                  <a:schemeClr val="tx1"/>
                </a:solidFill>
                <a:latin typeface="Times New Roman" pitchFamily="18" charset="0"/>
                <a:ea typeface="黑体" pitchFamily="49" charset="-122"/>
              </a:rPr>
              <a:t>Mercator </a:t>
            </a:r>
            <a:r>
              <a:rPr lang="zh-CN" altLang="en-US" sz="3600" dirty="0">
                <a:solidFill>
                  <a:schemeClr val="tx1"/>
                </a:solidFill>
                <a:latin typeface="Times New Roman" pitchFamily="18" charset="0"/>
                <a:ea typeface="黑体" pitchFamily="49" charset="-122"/>
              </a:rPr>
              <a:t>中的待采集</a:t>
            </a:r>
            <a:r>
              <a:rPr lang="de-DE" altLang="zh-CN" sz="3600" dirty="0">
                <a:solidFill>
                  <a:schemeClr val="tx1"/>
                </a:solidFill>
                <a:latin typeface="Times New Roman" pitchFamily="18" charset="0"/>
                <a:ea typeface="黑体" pitchFamily="49" charset="-122"/>
              </a:rPr>
              <a:t>URL</a:t>
            </a:r>
            <a:r>
              <a:rPr lang="zh-CN" altLang="en-US" sz="3600" dirty="0">
                <a:solidFill>
                  <a:schemeClr val="tx1"/>
                </a:solidFill>
                <a:latin typeface="Times New Roman" pitchFamily="18" charset="0"/>
                <a:ea typeface="黑体" pitchFamily="49" charset="-122"/>
              </a:rPr>
              <a:t>缓冲池</a:t>
            </a:r>
            <a:endParaRPr lang="de-DE" altLang="zh-CN" sz="3600" dirty="0">
              <a:solidFill>
                <a:schemeClr val="tx1"/>
              </a:solidFill>
              <a:latin typeface="Times New Roman" pitchFamily="18" charset="0"/>
              <a:ea typeface="黑体" pitchFamily="49" charset="-122"/>
            </a:endParaRPr>
          </a:p>
          <a:p>
            <a:r>
              <a:rPr lang="de-DE" altLang="zh-CN"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前端队列</a:t>
            </a:r>
            <a:r>
              <a:rPr lang="en-US" altLang="zh-CN" sz="3600" dirty="0">
                <a:solidFill>
                  <a:schemeClr val="tx1"/>
                </a:solidFill>
                <a:latin typeface="Times New Roman" pitchFamily="18" charset="0"/>
                <a:ea typeface="黑体" pitchFamily="49" charset="-122"/>
              </a:rPr>
              <a:t>(</a:t>
            </a:r>
            <a:r>
              <a:rPr lang="de-DE" altLang="zh-CN" sz="3600" dirty="0">
                <a:solidFill>
                  <a:schemeClr val="tx1"/>
                </a:solidFill>
                <a:latin typeface="Times New Roman" pitchFamily="18" charset="0"/>
                <a:ea typeface="黑体" pitchFamily="49" charset="-122"/>
              </a:rPr>
              <a:t>Front queue)</a:t>
            </a:r>
          </a:p>
        </p:txBody>
      </p:sp>
      <p:sp>
        <p:nvSpPr>
          <p:cNvPr id="84996" name="Text Box 3"/>
          <p:cNvSpPr txBox="1">
            <a:spLocks noChangeArrowheads="1"/>
          </p:cNvSpPr>
          <p:nvPr/>
        </p:nvSpPr>
        <p:spPr bwMode="auto">
          <a:xfrm>
            <a:off x="4714876" y="2000240"/>
            <a:ext cx="4000528"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优先级分配器给每个</a:t>
            </a:r>
            <a:r>
              <a:rPr lang="de-DE" altLang="zh-CN" dirty="0">
                <a:solidFill>
                  <a:schemeClr val="tx1"/>
                </a:solidFill>
                <a:latin typeface="Times New Roman" pitchFamily="18" charset="0"/>
                <a:ea typeface="黑体" pitchFamily="49" charset="-122"/>
              </a:rPr>
              <a:t>URL</a:t>
            </a:r>
            <a:r>
              <a:rPr lang="zh-CN" altLang="en-US" dirty="0">
                <a:solidFill>
                  <a:schemeClr val="tx1"/>
                </a:solidFill>
                <a:latin typeface="Times New Roman" pitchFamily="18" charset="0"/>
                <a:ea typeface="黑体" pitchFamily="49" charset="-122"/>
              </a:rPr>
              <a:t>分配一个</a:t>
            </a:r>
            <a:r>
              <a:rPr lang="en-US" altLang="zh-CN" dirty="0">
                <a:solidFill>
                  <a:schemeClr val="tx1"/>
                </a:solidFill>
                <a:latin typeface="Times New Roman" pitchFamily="18" charset="0"/>
                <a:ea typeface="黑体" pitchFamily="49" charset="-122"/>
              </a:rPr>
              <a:t>0</a:t>
            </a:r>
            <a:r>
              <a:rPr lang="zh-CN" altLang="en-US" dirty="0">
                <a:solidFill>
                  <a:schemeClr val="tx1"/>
                </a:solidFill>
                <a:latin typeface="Times New Roman" pitchFamily="18" charset="0"/>
                <a:ea typeface="黑体" pitchFamily="49" charset="-122"/>
              </a:rPr>
              <a:t>到</a:t>
            </a:r>
            <a:r>
              <a:rPr lang="en-US" altLang="zh-CN" i="1" dirty="0">
                <a:solidFill>
                  <a:schemeClr val="tx1"/>
                </a:solidFill>
                <a:latin typeface="Times New Roman" pitchFamily="18" charset="0"/>
                <a:ea typeface="黑体" pitchFamily="49" charset="-122"/>
              </a:rPr>
              <a:t>F</a:t>
            </a:r>
            <a:r>
              <a:rPr lang="zh-CN" altLang="en-US" dirty="0">
                <a:solidFill>
                  <a:schemeClr val="tx1"/>
                </a:solidFill>
                <a:latin typeface="Times New Roman" pitchFamily="18" charset="0"/>
                <a:ea typeface="黑体" pitchFamily="49" charset="-122"/>
              </a:rPr>
              <a:t>之间的优先级整数</a:t>
            </a:r>
            <a:endParaRPr lang="de-DE"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然后将</a:t>
            </a:r>
            <a:r>
              <a:rPr lang="en-US" altLang="zh-CN" dirty="0">
                <a:solidFill>
                  <a:schemeClr val="tx1"/>
                </a:solidFill>
                <a:latin typeface="Times New Roman" pitchFamily="18" charset="0"/>
                <a:ea typeface="黑体" pitchFamily="49" charset="-122"/>
              </a:rPr>
              <a:t>URL</a:t>
            </a:r>
            <a:r>
              <a:rPr lang="zh-CN" altLang="en-US" dirty="0">
                <a:solidFill>
                  <a:schemeClr val="tx1"/>
                </a:solidFill>
                <a:latin typeface="Times New Roman" pitchFamily="18" charset="0"/>
                <a:ea typeface="黑体" pitchFamily="49" charset="-122"/>
              </a:rPr>
              <a:t>添加到相应的队列中</a:t>
            </a:r>
            <a:endParaRPr lang="de-DE"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分配优先级可以基于启发式信息：更新率、</a:t>
            </a:r>
            <a:r>
              <a:rPr lang="en-US" altLang="zh-CN" dirty="0" err="1">
                <a:solidFill>
                  <a:schemeClr val="tx1"/>
                </a:solidFill>
                <a:latin typeface="Times New Roman" pitchFamily="18" charset="0"/>
                <a:ea typeface="黑体" pitchFamily="49" charset="-122"/>
              </a:rPr>
              <a:t>PageRank</a:t>
            </a:r>
            <a:r>
              <a:rPr lang="zh-CN" altLang="en-US" dirty="0">
                <a:solidFill>
                  <a:schemeClr val="tx1"/>
                </a:solidFill>
                <a:latin typeface="Times New Roman" pitchFamily="18" charset="0"/>
                <a:ea typeface="黑体" pitchFamily="49" charset="-122"/>
              </a:rPr>
              <a:t>等等</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39</a:t>
            </a:fld>
            <a:endParaRPr lang="en-US"/>
          </a:p>
        </p:txBody>
      </p:sp>
      <p:pic>
        <p:nvPicPr>
          <p:cNvPr id="9" name="Picture 2"/>
          <p:cNvPicPr>
            <a:picLocks noChangeAspect="1" noChangeArrowheads="1"/>
          </p:cNvPicPr>
          <p:nvPr/>
        </p:nvPicPr>
        <p:blipFill>
          <a:blip r:embed="rId3" cstate="print"/>
          <a:srcRect/>
          <a:stretch>
            <a:fillRect/>
          </a:stretch>
        </p:blipFill>
        <p:spPr bwMode="auto">
          <a:xfrm>
            <a:off x="0" y="1700808"/>
            <a:ext cx="5268157" cy="360327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搜索广告</a:t>
            </a:r>
            <a:endParaRPr lang="en-US" sz="36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a:t>
            </a:fld>
            <a:endParaRPr lang="en-US" dirty="0"/>
          </a:p>
        </p:txBody>
      </p:sp>
      <p:pic>
        <p:nvPicPr>
          <p:cNvPr id="8" name="Picture 7" descr="1922.png"/>
          <p:cNvPicPr>
            <a:picLocks noChangeAspect="1"/>
          </p:cNvPicPr>
          <p:nvPr/>
        </p:nvPicPr>
        <p:blipFill>
          <a:blip r:embed="rId3" cstate="print"/>
          <a:stretch>
            <a:fillRect/>
          </a:stretch>
        </p:blipFill>
        <p:spPr>
          <a:xfrm>
            <a:off x="357158" y="1500174"/>
            <a:ext cx="7000924" cy="513163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a:solidFill>
                  <a:schemeClr val="tx1"/>
                </a:solidFill>
                <a:latin typeface="Times New Roman" pitchFamily="18" charset="0"/>
                <a:ea typeface="黑体" pitchFamily="49" charset="-122"/>
              </a:rPr>
              <a:t>Mercator </a:t>
            </a:r>
            <a:r>
              <a:rPr lang="zh-CN" altLang="en-US" sz="3600" dirty="0">
                <a:solidFill>
                  <a:schemeClr val="tx1"/>
                </a:solidFill>
                <a:latin typeface="Times New Roman" pitchFamily="18" charset="0"/>
                <a:ea typeface="黑体" pitchFamily="49" charset="-122"/>
              </a:rPr>
              <a:t>中的待采集</a:t>
            </a:r>
            <a:r>
              <a:rPr lang="de-DE" altLang="zh-CN" sz="3600" dirty="0">
                <a:solidFill>
                  <a:schemeClr val="tx1"/>
                </a:solidFill>
                <a:latin typeface="Times New Roman" pitchFamily="18" charset="0"/>
                <a:ea typeface="黑体" pitchFamily="49" charset="-122"/>
              </a:rPr>
              <a:t>URL</a:t>
            </a:r>
            <a:r>
              <a:rPr lang="zh-CN" altLang="en-US" sz="3600" dirty="0">
                <a:solidFill>
                  <a:schemeClr val="tx1"/>
                </a:solidFill>
                <a:latin typeface="Times New Roman" pitchFamily="18" charset="0"/>
                <a:ea typeface="黑体" pitchFamily="49" charset="-122"/>
              </a:rPr>
              <a:t>缓冲池</a:t>
            </a:r>
            <a:endParaRPr lang="de-DE" altLang="zh-CN" sz="3600" dirty="0">
              <a:solidFill>
                <a:schemeClr val="tx1"/>
              </a:solidFill>
              <a:latin typeface="Times New Roman" pitchFamily="18" charset="0"/>
              <a:ea typeface="黑体" pitchFamily="49" charset="-122"/>
            </a:endParaRPr>
          </a:p>
          <a:p>
            <a:r>
              <a:rPr lang="de-DE" altLang="zh-CN"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前端队列</a:t>
            </a:r>
            <a:r>
              <a:rPr lang="en-US" altLang="zh-CN" sz="3600" dirty="0">
                <a:solidFill>
                  <a:schemeClr val="tx1"/>
                </a:solidFill>
                <a:latin typeface="Times New Roman" pitchFamily="18" charset="0"/>
                <a:ea typeface="黑体" pitchFamily="49" charset="-122"/>
              </a:rPr>
              <a:t>(</a:t>
            </a:r>
            <a:r>
              <a:rPr lang="de-DE" altLang="zh-CN" sz="3600" dirty="0">
                <a:solidFill>
                  <a:schemeClr val="tx1"/>
                </a:solidFill>
                <a:latin typeface="Times New Roman" pitchFamily="18" charset="0"/>
                <a:ea typeface="黑体" pitchFamily="49" charset="-122"/>
              </a:rPr>
              <a:t>Front queue)</a:t>
            </a:r>
          </a:p>
        </p:txBody>
      </p:sp>
      <p:sp>
        <p:nvSpPr>
          <p:cNvPr id="84996" name="Text Box 3"/>
          <p:cNvSpPr txBox="1">
            <a:spLocks noChangeArrowheads="1"/>
          </p:cNvSpPr>
          <p:nvPr/>
        </p:nvSpPr>
        <p:spPr bwMode="auto">
          <a:xfrm>
            <a:off x="4963960" y="2000240"/>
            <a:ext cx="4000528"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从前端队列中进行选择由后端队列发起</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选择一个前端队列来选择下一个</a:t>
            </a:r>
            <a:r>
              <a:rPr lang="en-US" altLang="zh-CN" dirty="0">
                <a:solidFill>
                  <a:schemeClr val="tx1"/>
                </a:solidFill>
                <a:latin typeface="Times New Roman" pitchFamily="18" charset="0"/>
                <a:ea typeface="黑体" pitchFamily="49" charset="-122"/>
              </a:rPr>
              <a:t>URL</a:t>
            </a:r>
            <a:r>
              <a:rPr lang="zh-CN" altLang="en-US" dirty="0">
                <a:solidFill>
                  <a:schemeClr val="tx1"/>
                </a:solidFill>
                <a:latin typeface="Times New Roman" pitchFamily="18" charset="0"/>
                <a:ea typeface="黑体" pitchFamily="49" charset="-122"/>
              </a:rPr>
              <a:t>：轮询法</a:t>
            </a:r>
            <a:r>
              <a:rPr lang="en-US" altLang="zh-CN" dirty="0">
                <a:solidFill>
                  <a:schemeClr val="tx1"/>
                </a:solidFill>
                <a:latin typeface="Times New Roman" pitchFamily="18" charset="0"/>
                <a:ea typeface="黑体" pitchFamily="49" charset="-122"/>
              </a:rPr>
              <a:t>(</a:t>
            </a:r>
            <a:r>
              <a:rPr lang="de-DE" dirty="0">
                <a:solidFill>
                  <a:schemeClr val="tx1"/>
                </a:solidFill>
                <a:latin typeface="Times New Roman" pitchFamily="18" charset="0"/>
                <a:ea typeface="黑体" pitchFamily="49" charset="-122"/>
              </a:rPr>
              <a:t>Round robin)</a:t>
            </a:r>
            <a:r>
              <a:rPr lang="zh-CN" altLang="en-US" dirty="0">
                <a:solidFill>
                  <a:schemeClr val="tx1"/>
                </a:solidFill>
                <a:latin typeface="Times New Roman" pitchFamily="18" charset="0"/>
                <a:ea typeface="黑体" pitchFamily="49" charset="-122"/>
              </a:rPr>
              <a:t>、随机法或者更复杂的方法</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但是上述选择过程倾向于高优先级的前端队列</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40</a:t>
            </a:fld>
            <a:endParaRPr lang="en-US"/>
          </a:p>
        </p:txBody>
      </p:sp>
      <p:pic>
        <p:nvPicPr>
          <p:cNvPr id="9" name="Picture 2"/>
          <p:cNvPicPr>
            <a:picLocks noChangeAspect="1" noChangeArrowheads="1"/>
          </p:cNvPicPr>
          <p:nvPr/>
        </p:nvPicPr>
        <p:blipFill>
          <a:blip r:embed="rId3" cstate="print"/>
          <a:srcRect/>
          <a:stretch>
            <a:fillRect/>
          </a:stretch>
        </p:blipFill>
        <p:spPr bwMode="auto">
          <a:xfrm>
            <a:off x="95931" y="1769939"/>
            <a:ext cx="5268157" cy="3603277"/>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41</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a:solidFill>
                  <a:schemeClr val="tx1"/>
                </a:solidFill>
                <a:latin typeface="Times New Roman" pitchFamily="18" charset="0"/>
                <a:ea typeface="黑体" pitchFamily="49" charset="-122"/>
              </a:rPr>
              <a:t>Mercator </a:t>
            </a:r>
            <a:r>
              <a:rPr lang="zh-CN" altLang="en-US" sz="3600" dirty="0">
                <a:solidFill>
                  <a:schemeClr val="tx1"/>
                </a:solidFill>
                <a:latin typeface="Times New Roman" pitchFamily="18" charset="0"/>
                <a:ea typeface="黑体" pitchFamily="49" charset="-122"/>
              </a:rPr>
              <a:t>中的待采集</a:t>
            </a:r>
            <a:r>
              <a:rPr lang="de-DE" altLang="zh-CN" sz="3600" dirty="0">
                <a:solidFill>
                  <a:schemeClr val="tx1"/>
                </a:solidFill>
                <a:latin typeface="Times New Roman" pitchFamily="18" charset="0"/>
                <a:ea typeface="黑体" pitchFamily="49" charset="-122"/>
              </a:rPr>
              <a:t>URL</a:t>
            </a:r>
            <a:r>
              <a:rPr lang="zh-CN" altLang="en-US" sz="3600" dirty="0">
                <a:solidFill>
                  <a:schemeClr val="tx1"/>
                </a:solidFill>
                <a:latin typeface="Times New Roman" pitchFamily="18" charset="0"/>
                <a:ea typeface="黑体" pitchFamily="49" charset="-122"/>
              </a:rPr>
              <a:t>缓冲池</a:t>
            </a:r>
            <a:endParaRPr lang="de-DE" altLang="zh-CN" sz="3600" dirty="0">
              <a:solidFill>
                <a:schemeClr val="tx1"/>
              </a:solidFill>
              <a:latin typeface="Times New Roman" pitchFamily="18" charset="0"/>
              <a:ea typeface="黑体" pitchFamily="49" charset="-122"/>
            </a:endParaRPr>
          </a:p>
          <a:p>
            <a:r>
              <a:rPr lang="de-DE" altLang="zh-CN"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后端队列</a:t>
            </a:r>
            <a:r>
              <a:rPr lang="en-US" altLang="zh-CN" sz="3600" dirty="0">
                <a:solidFill>
                  <a:schemeClr val="tx1"/>
                </a:solidFill>
                <a:latin typeface="Times New Roman" pitchFamily="18" charset="0"/>
                <a:ea typeface="黑体" pitchFamily="49" charset="-122"/>
              </a:rPr>
              <a:t>(Back</a:t>
            </a:r>
            <a:r>
              <a:rPr lang="de-DE" altLang="zh-CN" sz="3600" dirty="0">
                <a:solidFill>
                  <a:schemeClr val="tx1"/>
                </a:solidFill>
                <a:latin typeface="Times New Roman" pitchFamily="18" charset="0"/>
                <a:ea typeface="黑体" pitchFamily="49" charset="-122"/>
              </a:rPr>
              <a:t> queue)</a:t>
            </a:r>
          </a:p>
        </p:txBody>
      </p:sp>
      <p:sp>
        <p:nvSpPr>
          <p:cNvPr id="84996" name="Text Box 3"/>
          <p:cNvSpPr txBox="1">
            <a:spLocks noChangeArrowheads="1"/>
          </p:cNvSpPr>
          <p:nvPr/>
        </p:nvSpPr>
        <p:spPr bwMode="auto">
          <a:xfrm>
            <a:off x="4714876" y="1643050"/>
            <a:ext cx="4000528" cy="3857652"/>
          </a:xfrm>
          <a:prstGeom prst="rect">
            <a:avLst/>
          </a:prstGeom>
          <a:noFill/>
          <a:ln w="9525">
            <a:noFill/>
            <a:round/>
            <a:headEnd/>
            <a:tailEnd/>
          </a:ln>
        </p:spPr>
        <p:txBody>
          <a:bodyPr/>
          <a:lstStyle/>
          <a:p>
            <a:pPr lvl="1">
              <a:spcBef>
                <a:spcPts val="700"/>
              </a:spcBef>
              <a:buClr>
                <a:srgbClr val="336699"/>
              </a:buClr>
            </a:pP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41</a:t>
            </a:fld>
            <a:endParaRPr lang="en-US"/>
          </a:p>
        </p:txBody>
      </p:sp>
      <p:pic>
        <p:nvPicPr>
          <p:cNvPr id="8" name="Picture 2"/>
          <p:cNvPicPr>
            <a:picLocks noChangeAspect="1" noChangeArrowheads="1"/>
          </p:cNvPicPr>
          <p:nvPr/>
        </p:nvPicPr>
        <p:blipFill>
          <a:blip r:embed="rId3" cstate="print"/>
          <a:srcRect/>
          <a:stretch>
            <a:fillRect/>
          </a:stretch>
        </p:blipFill>
        <p:spPr bwMode="auto">
          <a:xfrm>
            <a:off x="323528" y="2132856"/>
            <a:ext cx="5140524" cy="295232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42</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a:solidFill>
                  <a:schemeClr val="tx1"/>
                </a:solidFill>
                <a:latin typeface="Times New Roman" pitchFamily="18" charset="0"/>
                <a:ea typeface="黑体" pitchFamily="49" charset="-122"/>
              </a:rPr>
              <a:t>Mercator </a:t>
            </a:r>
            <a:r>
              <a:rPr lang="zh-CN" altLang="en-US" sz="3600" dirty="0">
                <a:solidFill>
                  <a:schemeClr val="tx1"/>
                </a:solidFill>
                <a:latin typeface="Times New Roman" pitchFamily="18" charset="0"/>
                <a:ea typeface="黑体" pitchFamily="49" charset="-122"/>
              </a:rPr>
              <a:t>中的待采集</a:t>
            </a:r>
            <a:r>
              <a:rPr lang="de-DE" altLang="zh-CN" sz="3600" dirty="0">
                <a:solidFill>
                  <a:schemeClr val="tx1"/>
                </a:solidFill>
                <a:latin typeface="Times New Roman" pitchFamily="18" charset="0"/>
                <a:ea typeface="黑体" pitchFamily="49" charset="-122"/>
              </a:rPr>
              <a:t>URL</a:t>
            </a:r>
            <a:r>
              <a:rPr lang="zh-CN" altLang="en-US" sz="3600" dirty="0">
                <a:solidFill>
                  <a:schemeClr val="tx1"/>
                </a:solidFill>
                <a:latin typeface="Times New Roman" pitchFamily="18" charset="0"/>
                <a:ea typeface="黑体" pitchFamily="49" charset="-122"/>
              </a:rPr>
              <a:t>缓冲池</a:t>
            </a:r>
            <a:endParaRPr lang="de-DE" altLang="zh-CN" sz="3600" dirty="0">
              <a:solidFill>
                <a:schemeClr val="tx1"/>
              </a:solidFill>
              <a:latin typeface="Times New Roman" pitchFamily="18" charset="0"/>
              <a:ea typeface="黑体" pitchFamily="49" charset="-122"/>
            </a:endParaRPr>
          </a:p>
          <a:p>
            <a:r>
              <a:rPr lang="de-DE" altLang="zh-CN"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后端队列</a:t>
            </a:r>
            <a:r>
              <a:rPr lang="en-US" altLang="zh-CN" sz="3600" dirty="0">
                <a:solidFill>
                  <a:schemeClr val="tx1"/>
                </a:solidFill>
                <a:latin typeface="Times New Roman" pitchFamily="18" charset="0"/>
                <a:ea typeface="黑体" pitchFamily="49" charset="-122"/>
              </a:rPr>
              <a:t>(Back</a:t>
            </a:r>
            <a:r>
              <a:rPr lang="de-DE" altLang="zh-CN" sz="3600" dirty="0">
                <a:solidFill>
                  <a:schemeClr val="tx1"/>
                </a:solidFill>
                <a:latin typeface="Times New Roman" pitchFamily="18" charset="0"/>
                <a:ea typeface="黑体" pitchFamily="49" charset="-122"/>
              </a:rPr>
              <a:t> queue)</a:t>
            </a:r>
          </a:p>
        </p:txBody>
      </p:sp>
      <p:sp>
        <p:nvSpPr>
          <p:cNvPr id="84996" name="Text Box 3"/>
          <p:cNvSpPr txBox="1">
            <a:spLocks noChangeArrowheads="1"/>
          </p:cNvSpPr>
          <p:nvPr/>
        </p:nvSpPr>
        <p:spPr bwMode="auto">
          <a:xfrm>
            <a:off x="5035968" y="1731588"/>
            <a:ext cx="4000528" cy="3857652"/>
          </a:xfrm>
          <a:prstGeom prst="rect">
            <a:avLst/>
          </a:prstGeom>
          <a:noFill/>
          <a:ln w="9525">
            <a:noFill/>
            <a:round/>
            <a:headEnd/>
            <a:tailEnd/>
          </a:ln>
        </p:spPr>
        <p:txBody>
          <a:bodyPr/>
          <a:lstStyle/>
          <a:p>
            <a:pPr lvl="1">
              <a:spcBef>
                <a:spcPts val="700"/>
              </a:spcBef>
              <a:buClr>
                <a:srgbClr val="336699"/>
              </a:buClr>
            </a:pP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rgbClr val="0070C0"/>
                </a:solidFill>
                <a:latin typeface="Times New Roman" pitchFamily="18" charset="0"/>
                <a:ea typeface="黑体" pitchFamily="49" charset="-122"/>
              </a:rPr>
              <a:t>恒定情形</a:t>
            </a:r>
            <a:r>
              <a:rPr lang="de-DE" dirty="0">
                <a:solidFill>
                  <a:srgbClr val="0070C0"/>
                </a:solidFill>
                <a:latin typeface="Times New Roman" pitchFamily="18" charset="0"/>
                <a:ea typeface="黑体" pitchFamily="49" charset="-122"/>
              </a:rPr>
              <a:t>1</a:t>
            </a:r>
            <a:r>
              <a:rPr lang="zh-CN" altLang="en-US" dirty="0">
                <a:solidFill>
                  <a:srgbClr val="0070C0"/>
                </a:solidFill>
                <a:latin typeface="Times New Roman" pitchFamily="18" charset="0"/>
                <a:ea typeface="黑体" pitchFamily="49" charset="-122"/>
              </a:rPr>
              <a:t>：</a:t>
            </a:r>
            <a:r>
              <a:rPr lang="de-DE"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当采集器在运行时，每个后端队列不为空</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rgbClr val="0070C0"/>
                </a:solidFill>
                <a:latin typeface="Times New Roman" pitchFamily="18" charset="0"/>
                <a:ea typeface="黑体" pitchFamily="49" charset="-122"/>
              </a:rPr>
              <a:t>恒定情形</a:t>
            </a:r>
            <a:r>
              <a:rPr lang="de-DE" dirty="0">
                <a:solidFill>
                  <a:srgbClr val="0070C0"/>
                </a:solidFill>
                <a:latin typeface="Times New Roman" pitchFamily="18" charset="0"/>
                <a:ea typeface="黑体" pitchFamily="49" charset="-122"/>
              </a:rPr>
              <a:t>2</a:t>
            </a:r>
            <a:r>
              <a:rPr lang="zh-CN" altLang="en-US" dirty="0">
                <a:solidFill>
                  <a:schemeClr val="tx1"/>
                </a:solidFill>
                <a:latin typeface="Times New Roman" pitchFamily="18" charset="0"/>
                <a:ea typeface="黑体" pitchFamily="49" charset="-122"/>
              </a:rPr>
              <a:t>：</a:t>
            </a:r>
            <a:r>
              <a:rPr lang="de-DE"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每个后端队列中仅存放来自同一主机的</a:t>
            </a:r>
            <a:r>
              <a:rPr lang="en-US" altLang="zh-CN" dirty="0">
                <a:solidFill>
                  <a:schemeClr val="tx1"/>
                </a:solidFill>
                <a:latin typeface="Times New Roman" pitchFamily="18" charset="0"/>
                <a:ea typeface="黑体" pitchFamily="49" charset="-122"/>
              </a:rPr>
              <a:t>URL</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维护一张主机到后端队列的表</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42</a:t>
            </a:fld>
            <a:endParaRPr lang="en-US"/>
          </a:p>
        </p:txBody>
      </p:sp>
      <p:pic>
        <p:nvPicPr>
          <p:cNvPr id="7170" name="Picture 2"/>
          <p:cNvPicPr>
            <a:picLocks noChangeAspect="1" noChangeArrowheads="1"/>
          </p:cNvPicPr>
          <p:nvPr/>
        </p:nvPicPr>
        <p:blipFill>
          <a:blip r:embed="rId3" cstate="print"/>
          <a:srcRect/>
          <a:stretch>
            <a:fillRect/>
          </a:stretch>
        </p:blipFill>
        <p:spPr bwMode="auto">
          <a:xfrm>
            <a:off x="323528" y="2132856"/>
            <a:ext cx="5140524" cy="295232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43</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a:solidFill>
                  <a:schemeClr val="tx1"/>
                </a:solidFill>
                <a:latin typeface="Times New Roman" pitchFamily="18" charset="0"/>
                <a:ea typeface="黑体" pitchFamily="49" charset="-122"/>
              </a:rPr>
              <a:t>Mercator </a:t>
            </a:r>
            <a:r>
              <a:rPr lang="zh-CN" altLang="en-US" sz="3600" dirty="0">
                <a:solidFill>
                  <a:schemeClr val="tx1"/>
                </a:solidFill>
                <a:latin typeface="Times New Roman" pitchFamily="18" charset="0"/>
                <a:ea typeface="黑体" pitchFamily="49" charset="-122"/>
              </a:rPr>
              <a:t>中的待采集</a:t>
            </a:r>
            <a:r>
              <a:rPr lang="de-DE" altLang="zh-CN" sz="3600" dirty="0">
                <a:solidFill>
                  <a:schemeClr val="tx1"/>
                </a:solidFill>
                <a:latin typeface="Times New Roman" pitchFamily="18" charset="0"/>
                <a:ea typeface="黑体" pitchFamily="49" charset="-122"/>
              </a:rPr>
              <a:t>URL</a:t>
            </a:r>
            <a:r>
              <a:rPr lang="zh-CN" altLang="en-US" sz="3600" dirty="0">
                <a:solidFill>
                  <a:schemeClr val="tx1"/>
                </a:solidFill>
                <a:latin typeface="Times New Roman" pitchFamily="18" charset="0"/>
                <a:ea typeface="黑体" pitchFamily="49" charset="-122"/>
              </a:rPr>
              <a:t>缓冲池</a:t>
            </a:r>
            <a:endParaRPr lang="de-DE" altLang="zh-CN" sz="3600" dirty="0">
              <a:solidFill>
                <a:schemeClr val="tx1"/>
              </a:solidFill>
              <a:latin typeface="Times New Roman" pitchFamily="18" charset="0"/>
              <a:ea typeface="黑体" pitchFamily="49" charset="-122"/>
            </a:endParaRPr>
          </a:p>
          <a:p>
            <a:r>
              <a:rPr lang="de-DE" altLang="zh-CN"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后端队列</a:t>
            </a:r>
            <a:r>
              <a:rPr lang="en-US" altLang="zh-CN" sz="3600" dirty="0">
                <a:solidFill>
                  <a:schemeClr val="tx1"/>
                </a:solidFill>
                <a:latin typeface="Times New Roman" pitchFamily="18" charset="0"/>
                <a:ea typeface="黑体" pitchFamily="49" charset="-122"/>
              </a:rPr>
              <a:t>(Back</a:t>
            </a:r>
            <a:r>
              <a:rPr lang="de-DE" altLang="zh-CN" sz="3600" dirty="0">
                <a:solidFill>
                  <a:schemeClr val="tx1"/>
                </a:solidFill>
                <a:latin typeface="Times New Roman" pitchFamily="18" charset="0"/>
                <a:ea typeface="黑体" pitchFamily="49" charset="-122"/>
              </a:rPr>
              <a:t> queue)</a:t>
            </a:r>
          </a:p>
        </p:txBody>
      </p:sp>
      <p:sp>
        <p:nvSpPr>
          <p:cNvPr id="84996" name="Text Box 3"/>
          <p:cNvSpPr txBox="1">
            <a:spLocks noChangeArrowheads="1"/>
          </p:cNvSpPr>
          <p:nvPr/>
        </p:nvSpPr>
        <p:spPr bwMode="auto">
          <a:xfrm>
            <a:off x="4963960" y="1643050"/>
            <a:ext cx="4000528"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在堆中：</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每个后端队列对应一个元素</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zh-CN" dirty="0">
                <a:solidFill>
                  <a:schemeClr val="tx1"/>
                </a:solidFill>
                <a:latin typeface="Times New Roman" pitchFamily="18" charset="0"/>
                <a:ea typeface="黑体" pitchFamily="49" charset="-122"/>
              </a:rPr>
              <a:t>元素值为该队列对应的主机重新访问的最早时间</a:t>
            </a:r>
            <a:r>
              <a:rPr lang="de-DE" dirty="0">
                <a:solidFill>
                  <a:schemeClr val="tx1"/>
                </a:solidFill>
                <a:latin typeface="Times New Roman" pitchFamily="18" charset="0"/>
                <a:ea typeface="黑体" pitchFamily="49" charset="-122"/>
              </a:rPr>
              <a:t> t</a:t>
            </a:r>
            <a:r>
              <a:rPr lang="de-DE" i="1" baseline="-25000" dirty="0">
                <a:solidFill>
                  <a:schemeClr val="tx1"/>
                </a:solidFill>
                <a:latin typeface="Times New Roman" pitchFamily="18" charset="0"/>
                <a:ea typeface="黑体" pitchFamily="49" charset="-122"/>
              </a:rPr>
              <a:t>e</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该时间</a:t>
            </a:r>
            <a:r>
              <a:rPr lang="en-US" dirty="0" err="1">
                <a:solidFill>
                  <a:schemeClr val="tx1"/>
                </a:solidFill>
                <a:latin typeface="Times New Roman" pitchFamily="18" charset="0"/>
                <a:ea typeface="黑体" pitchFamily="49" charset="-122"/>
              </a:rPr>
              <a:t>t</a:t>
            </a:r>
            <a:r>
              <a:rPr lang="en-US" i="1" baseline="-25000" dirty="0" err="1">
                <a:solidFill>
                  <a:schemeClr val="tx1"/>
                </a:solidFill>
                <a:latin typeface="Times New Roman" pitchFamily="18" charset="0"/>
                <a:ea typeface="黑体" pitchFamily="49" charset="-122"/>
              </a:rPr>
              <a:t>e</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由下列因素确定</a:t>
            </a:r>
            <a:r>
              <a:rPr lang="en-US" dirty="0">
                <a:solidFill>
                  <a:schemeClr val="tx1"/>
                </a:solidFill>
                <a:latin typeface="Times New Roman" pitchFamily="18" charset="0"/>
                <a:ea typeface="黑体" pitchFamily="49" charset="-122"/>
              </a:rPr>
              <a:t> </a:t>
            </a:r>
            <a:r>
              <a:rPr lang="de-DE" dirty="0">
                <a:solidFill>
                  <a:schemeClr val="tx1"/>
                </a:solidFill>
                <a:latin typeface="Times New Roman" pitchFamily="18" charset="0"/>
                <a:ea typeface="黑体" pitchFamily="49" charset="-122"/>
              </a:rPr>
              <a:t>(i) </a:t>
            </a:r>
            <a:r>
              <a:rPr lang="zh-CN" altLang="en-US" dirty="0">
                <a:solidFill>
                  <a:schemeClr val="tx1"/>
                </a:solidFill>
                <a:latin typeface="Times New Roman" pitchFamily="18" charset="0"/>
                <a:ea typeface="黑体" pitchFamily="49" charset="-122"/>
              </a:rPr>
              <a:t>上次访问该主机的时间</a:t>
            </a:r>
            <a:r>
              <a:rPr lang="de-DE" dirty="0">
                <a:solidFill>
                  <a:schemeClr val="tx1"/>
                </a:solidFill>
                <a:latin typeface="Times New Roman" pitchFamily="18" charset="0"/>
                <a:ea typeface="黑体" pitchFamily="49" charset="-122"/>
              </a:rPr>
              <a:t> (ii) </a:t>
            </a:r>
            <a:r>
              <a:rPr lang="zh-CN" altLang="en-US" dirty="0">
                <a:solidFill>
                  <a:schemeClr val="tx1"/>
                </a:solidFill>
                <a:latin typeface="Times New Roman" pitchFamily="18" charset="0"/>
                <a:ea typeface="黑体" pitchFamily="49" charset="-122"/>
              </a:rPr>
              <a:t>时间间隔的启发式方法</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43</a:t>
            </a:fld>
            <a:endParaRPr lang="en-US"/>
          </a:p>
        </p:txBody>
      </p:sp>
      <p:pic>
        <p:nvPicPr>
          <p:cNvPr id="8" name="Picture 2"/>
          <p:cNvPicPr>
            <a:picLocks noChangeAspect="1" noChangeArrowheads="1"/>
          </p:cNvPicPr>
          <p:nvPr/>
        </p:nvPicPr>
        <p:blipFill>
          <a:blip r:embed="rId3" cstate="print"/>
          <a:srcRect/>
          <a:stretch>
            <a:fillRect/>
          </a:stretch>
        </p:blipFill>
        <p:spPr bwMode="auto">
          <a:xfrm>
            <a:off x="323528" y="2132856"/>
            <a:ext cx="5140524" cy="295232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44</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a:solidFill>
                  <a:schemeClr val="tx1"/>
                </a:solidFill>
                <a:latin typeface="Times New Roman" pitchFamily="18" charset="0"/>
                <a:ea typeface="黑体" pitchFamily="49" charset="-122"/>
              </a:rPr>
              <a:t>Mercator </a:t>
            </a:r>
            <a:r>
              <a:rPr lang="zh-CN" altLang="en-US" sz="3600" dirty="0">
                <a:solidFill>
                  <a:schemeClr val="tx1"/>
                </a:solidFill>
                <a:latin typeface="Times New Roman" pitchFamily="18" charset="0"/>
                <a:ea typeface="黑体" pitchFamily="49" charset="-122"/>
              </a:rPr>
              <a:t>中的待采集</a:t>
            </a:r>
            <a:r>
              <a:rPr lang="de-DE" altLang="zh-CN" sz="3600" dirty="0">
                <a:solidFill>
                  <a:schemeClr val="tx1"/>
                </a:solidFill>
                <a:latin typeface="Times New Roman" pitchFamily="18" charset="0"/>
                <a:ea typeface="黑体" pitchFamily="49" charset="-122"/>
              </a:rPr>
              <a:t>URL</a:t>
            </a:r>
            <a:r>
              <a:rPr lang="zh-CN" altLang="en-US" sz="3600" dirty="0">
                <a:solidFill>
                  <a:schemeClr val="tx1"/>
                </a:solidFill>
                <a:latin typeface="Times New Roman" pitchFamily="18" charset="0"/>
                <a:ea typeface="黑体" pitchFamily="49" charset="-122"/>
              </a:rPr>
              <a:t>缓冲池</a:t>
            </a:r>
            <a:endParaRPr lang="de-DE" altLang="zh-CN" sz="3600" dirty="0">
              <a:solidFill>
                <a:schemeClr val="tx1"/>
              </a:solidFill>
              <a:latin typeface="Times New Roman" pitchFamily="18" charset="0"/>
              <a:ea typeface="黑体" pitchFamily="49" charset="-122"/>
            </a:endParaRPr>
          </a:p>
          <a:p>
            <a:r>
              <a:rPr lang="de-DE" altLang="zh-CN"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后端队列</a:t>
            </a:r>
            <a:r>
              <a:rPr lang="en-US" altLang="zh-CN" sz="3600" dirty="0">
                <a:solidFill>
                  <a:schemeClr val="tx1"/>
                </a:solidFill>
                <a:latin typeface="Times New Roman" pitchFamily="18" charset="0"/>
                <a:ea typeface="黑体" pitchFamily="49" charset="-122"/>
              </a:rPr>
              <a:t>(Back</a:t>
            </a:r>
            <a:r>
              <a:rPr lang="de-DE" altLang="zh-CN" sz="3600" dirty="0">
                <a:solidFill>
                  <a:schemeClr val="tx1"/>
                </a:solidFill>
                <a:latin typeface="Times New Roman" pitchFamily="18" charset="0"/>
                <a:ea typeface="黑体" pitchFamily="49" charset="-122"/>
              </a:rPr>
              <a:t> queue)</a:t>
            </a:r>
          </a:p>
        </p:txBody>
      </p:sp>
      <p:sp>
        <p:nvSpPr>
          <p:cNvPr id="84996" name="Text Box 3"/>
          <p:cNvSpPr txBox="1">
            <a:spLocks noChangeArrowheads="1"/>
          </p:cNvSpPr>
          <p:nvPr/>
        </p:nvSpPr>
        <p:spPr bwMode="auto">
          <a:xfrm>
            <a:off x="4963960" y="1731588"/>
            <a:ext cx="4000528"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抓取器与后端队列交互方法：</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重复下列操作：</a:t>
            </a:r>
            <a:r>
              <a:rPr lang="de-DE" dirty="0">
                <a:solidFill>
                  <a:schemeClr val="tx1"/>
                </a:solidFill>
                <a:latin typeface="Times New Roman" pitchFamily="18" charset="0"/>
                <a:ea typeface="黑体" pitchFamily="49" charset="-122"/>
              </a:rPr>
              <a:t> (i) </a:t>
            </a:r>
            <a:r>
              <a:rPr lang="zh-CN" altLang="en-US" dirty="0">
                <a:solidFill>
                  <a:schemeClr val="tx1"/>
                </a:solidFill>
                <a:latin typeface="Times New Roman" pitchFamily="18" charset="0"/>
                <a:ea typeface="黑体" pitchFamily="49" charset="-122"/>
              </a:rPr>
              <a:t>抽取堆中的当前根节点</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q</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q</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是一个后端队列</a:t>
            </a:r>
            <a:r>
              <a:rPr lang="de-DE" dirty="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并且 </a:t>
            </a:r>
            <a:r>
              <a:rPr lang="en-US" dirty="0">
                <a:solidFill>
                  <a:schemeClr val="tx1"/>
                </a:solidFill>
                <a:latin typeface="Times New Roman" pitchFamily="18" charset="0"/>
                <a:ea typeface="黑体" pitchFamily="49" charset="-122"/>
              </a:rPr>
              <a:t>(ii) </a:t>
            </a:r>
            <a:r>
              <a:rPr lang="zh-CN" altLang="en-US" dirty="0">
                <a:solidFill>
                  <a:schemeClr val="tx1"/>
                </a:solidFill>
                <a:latin typeface="Times New Roman" pitchFamily="18" charset="0"/>
                <a:ea typeface="黑体" pitchFamily="49" charset="-122"/>
              </a:rPr>
              <a:t>抓取</a:t>
            </a:r>
            <a:r>
              <a:rPr lang="en-US" altLang="zh-CN" i="1" dirty="0">
                <a:solidFill>
                  <a:schemeClr val="tx1"/>
                </a:solidFill>
                <a:latin typeface="Times New Roman" pitchFamily="18" charset="0"/>
                <a:ea typeface="黑体" pitchFamily="49" charset="-122"/>
              </a:rPr>
              <a:t>q</a:t>
            </a:r>
            <a:r>
              <a:rPr lang="zh-CN" altLang="en-US" dirty="0">
                <a:solidFill>
                  <a:schemeClr val="tx1"/>
                </a:solidFill>
                <a:latin typeface="Times New Roman" pitchFamily="18" charset="0"/>
                <a:ea typeface="黑体" pitchFamily="49" charset="-122"/>
              </a:rPr>
              <a:t>中的头部</a:t>
            </a:r>
            <a:r>
              <a:rPr lang="en-US" dirty="0">
                <a:solidFill>
                  <a:schemeClr val="tx1"/>
                </a:solidFill>
                <a:latin typeface="Times New Roman" pitchFamily="18" charset="0"/>
                <a:ea typeface="黑体" pitchFamily="49" charset="-122"/>
              </a:rPr>
              <a:t>URL </a:t>
            </a:r>
            <a:r>
              <a:rPr lang="en-US" i="1" dirty="0">
                <a:solidFill>
                  <a:schemeClr val="tx1"/>
                </a:solidFill>
                <a:latin typeface="Times New Roman" pitchFamily="18" charset="0"/>
                <a:ea typeface="黑体" pitchFamily="49" charset="-122"/>
              </a:rPr>
              <a:t>u</a:t>
            </a:r>
            <a:r>
              <a:rPr lang="en-US" dirty="0">
                <a:solidFill>
                  <a:schemeClr val="tx1"/>
                </a:solidFill>
                <a:latin typeface="Times New Roman" pitchFamily="18" charset="0"/>
                <a:ea typeface="黑体" pitchFamily="49" charset="-122"/>
              </a:rPr>
              <a:t> </a:t>
            </a:r>
            <a:r>
              <a:rPr lang="de-DE" dirty="0">
                <a:solidFill>
                  <a:schemeClr val="tx1"/>
                </a:solidFill>
                <a:latin typeface="Times New Roman" pitchFamily="18" charset="0"/>
                <a:ea typeface="黑体" pitchFamily="49" charset="-122"/>
              </a:rPr>
              <a:t>. .</a:t>
            </a:r>
            <a:r>
              <a:rPr lang="de-DE" altLang="zh-CN" dirty="0">
                <a:solidFill>
                  <a:schemeClr val="tx1"/>
                </a:solidFill>
                <a:latin typeface="Times New Roman" pitchFamily="18" charset="0"/>
                <a:ea typeface="黑体" pitchFamily="49" charset="-122"/>
              </a:rPr>
              <a:t> .</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Times New Roman" pitchFamily="18" charset="0"/>
                <a:ea typeface="黑体" pitchFamily="49" charset="-122"/>
              </a:rPr>
              <a:t>. . .</a:t>
            </a:r>
            <a:r>
              <a:rPr lang="zh-CN" altLang="en-US" dirty="0">
                <a:solidFill>
                  <a:schemeClr val="tx1"/>
                </a:solidFill>
                <a:latin typeface="Times New Roman" pitchFamily="18" charset="0"/>
                <a:ea typeface="黑体" pitchFamily="49" charset="-122"/>
              </a:rPr>
              <a:t>直至</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q</a:t>
            </a:r>
            <a:r>
              <a:rPr lang="de-DE"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为空</a:t>
            </a:r>
            <a:r>
              <a:rPr lang="de-DE" dirty="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也就是说一直抓到</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u</a:t>
            </a:r>
            <a:r>
              <a:rPr lang="zh-CN" altLang="en-US" dirty="0">
                <a:solidFill>
                  <a:schemeClr val="tx1"/>
                </a:solidFill>
                <a:latin typeface="Times New Roman" pitchFamily="18" charset="0"/>
                <a:ea typeface="黑体" pitchFamily="49" charset="-122"/>
              </a:rPr>
              <a:t>为</a:t>
            </a:r>
            <a:r>
              <a:rPr lang="en-US" altLang="zh-CN" i="1" dirty="0">
                <a:solidFill>
                  <a:schemeClr val="tx1"/>
                </a:solidFill>
                <a:latin typeface="Times New Roman" pitchFamily="18" charset="0"/>
                <a:ea typeface="黑体" pitchFamily="49" charset="-122"/>
              </a:rPr>
              <a:t>q</a:t>
            </a:r>
            <a:r>
              <a:rPr lang="zh-CN" altLang="en-US" dirty="0">
                <a:solidFill>
                  <a:schemeClr val="tx1"/>
                </a:solidFill>
                <a:latin typeface="Times New Roman" pitchFamily="18" charset="0"/>
                <a:ea typeface="黑体" pitchFamily="49" charset="-122"/>
              </a:rPr>
              <a:t>中最后一个</a:t>
            </a:r>
            <a:r>
              <a:rPr lang="en-US" altLang="zh-CN" dirty="0">
                <a:solidFill>
                  <a:schemeClr val="tx1"/>
                </a:solidFill>
                <a:latin typeface="Times New Roman" pitchFamily="18" charset="0"/>
                <a:ea typeface="黑体" pitchFamily="49" charset="-122"/>
              </a:rPr>
              <a:t>URL</a:t>
            </a:r>
            <a:r>
              <a:rPr lang="zh-CN" altLang="en-US" dirty="0">
                <a:solidFill>
                  <a:schemeClr val="tx1"/>
                </a:solidFill>
                <a:latin typeface="Times New Roman" pitchFamily="18" charset="0"/>
                <a:ea typeface="黑体" pitchFamily="49" charset="-122"/>
              </a:rPr>
              <a:t>为止</a:t>
            </a:r>
            <a:r>
              <a:rPr lang="de-DE" dirty="0">
                <a:solidFill>
                  <a:schemeClr val="tx1"/>
                </a:solidFill>
                <a:latin typeface="Times New Roman" pitchFamily="18" charset="0"/>
                <a:ea typeface="黑体" pitchFamily="49" charset="-122"/>
              </a:rPr>
              <a:t>)</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44</a:t>
            </a:fld>
            <a:endParaRPr lang="en-US"/>
          </a:p>
        </p:txBody>
      </p:sp>
      <p:pic>
        <p:nvPicPr>
          <p:cNvPr id="8" name="Picture 2"/>
          <p:cNvPicPr>
            <a:picLocks noChangeAspect="1" noChangeArrowheads="1"/>
          </p:cNvPicPr>
          <p:nvPr/>
        </p:nvPicPr>
        <p:blipFill>
          <a:blip r:embed="rId3" cstate="print"/>
          <a:srcRect/>
          <a:stretch>
            <a:fillRect/>
          </a:stretch>
        </p:blipFill>
        <p:spPr bwMode="auto">
          <a:xfrm>
            <a:off x="323528" y="2132856"/>
            <a:ext cx="5140524" cy="295232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a:solidFill>
                  <a:schemeClr val="tx1"/>
                </a:solidFill>
                <a:latin typeface="Times New Roman" pitchFamily="18" charset="0"/>
                <a:ea typeface="黑体" pitchFamily="49" charset="-122"/>
              </a:rPr>
              <a:t>Mercator </a:t>
            </a:r>
            <a:r>
              <a:rPr lang="zh-CN" altLang="en-US" sz="3600" dirty="0">
                <a:solidFill>
                  <a:schemeClr val="tx1"/>
                </a:solidFill>
                <a:latin typeface="Times New Roman" pitchFamily="18" charset="0"/>
                <a:ea typeface="黑体" pitchFamily="49" charset="-122"/>
              </a:rPr>
              <a:t>中的待采集</a:t>
            </a:r>
            <a:r>
              <a:rPr lang="de-DE" altLang="zh-CN" sz="3600" dirty="0">
                <a:solidFill>
                  <a:schemeClr val="tx1"/>
                </a:solidFill>
                <a:latin typeface="Times New Roman" pitchFamily="18" charset="0"/>
                <a:ea typeface="黑体" pitchFamily="49" charset="-122"/>
              </a:rPr>
              <a:t>URL</a:t>
            </a:r>
            <a:r>
              <a:rPr lang="zh-CN" altLang="en-US" sz="3600" dirty="0">
                <a:solidFill>
                  <a:schemeClr val="tx1"/>
                </a:solidFill>
                <a:latin typeface="Times New Roman" pitchFamily="18" charset="0"/>
                <a:ea typeface="黑体" pitchFamily="49" charset="-122"/>
              </a:rPr>
              <a:t>缓冲池</a:t>
            </a:r>
            <a:endParaRPr lang="de-DE" altLang="zh-CN" sz="3600" dirty="0">
              <a:solidFill>
                <a:schemeClr val="tx1"/>
              </a:solidFill>
              <a:latin typeface="Times New Roman" pitchFamily="18" charset="0"/>
              <a:ea typeface="黑体" pitchFamily="49" charset="-122"/>
            </a:endParaRPr>
          </a:p>
          <a:p>
            <a:r>
              <a:rPr lang="de-DE" altLang="zh-CN" sz="3600" dirty="0">
                <a:solidFill>
                  <a:schemeClr val="tx1"/>
                </a:solidFill>
                <a:latin typeface="Times New Roman" pitchFamily="18" charset="0"/>
                <a:ea typeface="黑体" pitchFamily="49" charset="-122"/>
              </a:rPr>
              <a:t>: </a:t>
            </a:r>
            <a:r>
              <a:rPr lang="zh-CN" altLang="en-US" sz="3600" dirty="0">
                <a:solidFill>
                  <a:schemeClr val="tx1"/>
                </a:solidFill>
                <a:latin typeface="Times New Roman" pitchFamily="18" charset="0"/>
                <a:ea typeface="黑体" pitchFamily="49" charset="-122"/>
              </a:rPr>
              <a:t>后端队列</a:t>
            </a:r>
            <a:r>
              <a:rPr lang="en-US" altLang="zh-CN" sz="3600" dirty="0">
                <a:solidFill>
                  <a:schemeClr val="tx1"/>
                </a:solidFill>
                <a:latin typeface="Times New Roman" pitchFamily="18" charset="0"/>
                <a:ea typeface="黑体" pitchFamily="49" charset="-122"/>
              </a:rPr>
              <a:t>(Back</a:t>
            </a:r>
            <a:r>
              <a:rPr lang="de-DE" altLang="zh-CN" sz="3600" dirty="0">
                <a:solidFill>
                  <a:schemeClr val="tx1"/>
                </a:solidFill>
                <a:latin typeface="Times New Roman" pitchFamily="18" charset="0"/>
                <a:ea typeface="黑体" pitchFamily="49" charset="-122"/>
              </a:rPr>
              <a:t> queue)</a:t>
            </a:r>
          </a:p>
        </p:txBody>
      </p:sp>
      <p:sp>
        <p:nvSpPr>
          <p:cNvPr id="84996" name="Text Box 3"/>
          <p:cNvSpPr txBox="1">
            <a:spLocks noChangeArrowheads="1"/>
          </p:cNvSpPr>
          <p:nvPr/>
        </p:nvSpPr>
        <p:spPr bwMode="auto">
          <a:xfrm>
            <a:off x="4963960" y="1643050"/>
            <a:ext cx="4000528"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一旦后端队列</a:t>
            </a:r>
            <a:r>
              <a:rPr lang="de-DE" dirty="0">
                <a:solidFill>
                  <a:schemeClr val="tx1"/>
                </a:solidFill>
                <a:latin typeface="Times New Roman" pitchFamily="18" charset="0"/>
                <a:ea typeface="黑体" pitchFamily="49" charset="-122"/>
              </a:rPr>
              <a:t> </a:t>
            </a:r>
            <a:r>
              <a:rPr lang="de-DE" i="1" dirty="0">
                <a:solidFill>
                  <a:schemeClr val="tx1"/>
                </a:solidFill>
                <a:latin typeface="Times New Roman" pitchFamily="18" charset="0"/>
                <a:ea typeface="黑体" pitchFamily="49" charset="-122"/>
              </a:rPr>
              <a:t>q</a:t>
            </a:r>
            <a:r>
              <a:rPr lang="zh-CN" altLang="en-US" dirty="0">
                <a:solidFill>
                  <a:schemeClr val="tx1"/>
                </a:solidFill>
                <a:latin typeface="Times New Roman" pitchFamily="18" charset="0"/>
                <a:ea typeface="黑体" pitchFamily="49" charset="-122"/>
              </a:rPr>
              <a:t>为空</a:t>
            </a:r>
            <a:r>
              <a:rPr lang="de-DE" dirty="0">
                <a:solidFill>
                  <a:schemeClr val="tx1"/>
                </a:solidFill>
                <a:latin typeface="Times New Roman" pitchFamily="18" charset="0"/>
                <a:ea typeface="黑体" pitchFamily="49" charset="-122"/>
              </a:rPr>
              <a:t>:</a:t>
            </a: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重复下列操作</a:t>
            </a:r>
            <a:r>
              <a:rPr lang="de-DE" dirty="0">
                <a:solidFill>
                  <a:schemeClr val="tx1"/>
                </a:solidFill>
                <a:latin typeface="Times New Roman" pitchFamily="18" charset="0"/>
                <a:ea typeface="黑体" pitchFamily="49" charset="-122"/>
              </a:rPr>
              <a:t> (i) </a:t>
            </a:r>
            <a:r>
              <a:rPr lang="zh-CN" altLang="en-US" dirty="0">
                <a:solidFill>
                  <a:schemeClr val="tx1"/>
                </a:solidFill>
                <a:latin typeface="Times New Roman" pitchFamily="18" charset="0"/>
                <a:ea typeface="黑体" pitchFamily="49" charset="-122"/>
              </a:rPr>
              <a:t>从前端队列中将一系列</a:t>
            </a:r>
            <a:r>
              <a:rPr lang="en-US" altLang="zh-CN" dirty="0">
                <a:solidFill>
                  <a:schemeClr val="tx1"/>
                </a:solidFill>
                <a:latin typeface="Times New Roman" pitchFamily="18" charset="0"/>
                <a:ea typeface="黑体" pitchFamily="49" charset="-122"/>
              </a:rPr>
              <a:t>URL u</a:t>
            </a:r>
            <a:r>
              <a:rPr lang="zh-CN" altLang="en-US" dirty="0">
                <a:solidFill>
                  <a:schemeClr val="tx1"/>
                </a:solidFill>
                <a:latin typeface="Times New Roman" pitchFamily="18" charset="0"/>
                <a:ea typeface="黑体" pitchFamily="49" charset="-122"/>
              </a:rPr>
              <a:t>推入并且</a:t>
            </a:r>
            <a:r>
              <a:rPr lang="en-US" dirty="0">
                <a:solidFill>
                  <a:schemeClr val="tx1"/>
                </a:solidFill>
                <a:latin typeface="Times New Roman" pitchFamily="18" charset="0"/>
                <a:ea typeface="黑体" pitchFamily="49" charset="-122"/>
              </a:rPr>
              <a:t> (ii) </a:t>
            </a:r>
            <a:r>
              <a:rPr lang="zh-CN" altLang="en-US" dirty="0">
                <a:solidFill>
                  <a:schemeClr val="tx1"/>
                </a:solidFill>
                <a:latin typeface="Times New Roman" pitchFamily="18" charset="0"/>
                <a:ea typeface="黑体" pitchFamily="49" charset="-122"/>
              </a:rPr>
              <a:t>将</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u</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加到相应的后端队列中</a:t>
            </a:r>
            <a:r>
              <a:rPr lang="de-DE" dirty="0">
                <a:solidFill>
                  <a:schemeClr val="tx1"/>
                </a:solidFill>
                <a:latin typeface="Times New Roman" pitchFamily="18" charset="0"/>
                <a:ea typeface="黑体" pitchFamily="49" charset="-122"/>
              </a:rPr>
              <a:t>. . .</a:t>
            </a:r>
          </a:p>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 . . </a:t>
            </a:r>
            <a:r>
              <a:rPr lang="zh-CN" altLang="en-US" dirty="0">
                <a:solidFill>
                  <a:schemeClr val="tx1"/>
                </a:solidFill>
                <a:latin typeface="Times New Roman" pitchFamily="18" charset="0"/>
                <a:ea typeface="黑体" pitchFamily="49" charset="-122"/>
              </a:rPr>
              <a:t>直到得到一个</a:t>
            </a:r>
            <a:r>
              <a:rPr lang="en-US" altLang="zh-CN" i="1" dirty="0">
                <a:solidFill>
                  <a:schemeClr val="tx1"/>
                </a:solidFill>
                <a:latin typeface="Times New Roman" pitchFamily="18" charset="0"/>
                <a:ea typeface="黑体" pitchFamily="49" charset="-122"/>
              </a:rPr>
              <a:t>u</a:t>
            </a:r>
            <a:r>
              <a:rPr lang="zh-CN" altLang="en-US" dirty="0">
                <a:solidFill>
                  <a:schemeClr val="tx1"/>
                </a:solidFill>
                <a:latin typeface="Times New Roman" pitchFamily="18" charset="0"/>
                <a:ea typeface="黑体" pitchFamily="49" charset="-122"/>
              </a:rPr>
              <a:t>，</a:t>
            </a:r>
            <a:r>
              <a:rPr lang="en-US" altLang="zh-CN" i="1" dirty="0">
                <a:solidFill>
                  <a:schemeClr val="tx1"/>
                </a:solidFill>
                <a:latin typeface="Times New Roman" pitchFamily="18" charset="0"/>
                <a:ea typeface="黑体" pitchFamily="49" charset="-122"/>
              </a:rPr>
              <a:t>u</a:t>
            </a:r>
            <a:r>
              <a:rPr lang="zh-CN" altLang="en-US" dirty="0">
                <a:solidFill>
                  <a:schemeClr val="tx1"/>
                </a:solidFill>
                <a:latin typeface="Times New Roman" pitchFamily="18" charset="0"/>
                <a:ea typeface="黑体" pitchFamily="49" charset="-122"/>
              </a:rPr>
              <a:t>的主机没有对应的后端队列为止</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然后将</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u</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放入</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q</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并为它建立一个堆</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45</a:t>
            </a:fld>
            <a:endParaRPr lang="en-US"/>
          </a:p>
        </p:txBody>
      </p:sp>
      <p:pic>
        <p:nvPicPr>
          <p:cNvPr id="8" name="Picture 2"/>
          <p:cNvPicPr>
            <a:picLocks noChangeAspect="1" noChangeArrowheads="1"/>
          </p:cNvPicPr>
          <p:nvPr/>
        </p:nvPicPr>
        <p:blipFill>
          <a:blip r:embed="rId3" cstate="print"/>
          <a:srcRect/>
          <a:stretch>
            <a:fillRect/>
          </a:stretch>
        </p:blipFill>
        <p:spPr bwMode="auto">
          <a:xfrm>
            <a:off x="323528" y="2132856"/>
            <a:ext cx="5140524" cy="2952328"/>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85720" y="0"/>
            <a:ext cx="8470931" cy="1403350"/>
          </a:xfrm>
          <a:prstGeom prst="rect">
            <a:avLst/>
          </a:prstGeom>
          <a:noFill/>
          <a:ln w="9525">
            <a:noFill/>
            <a:round/>
            <a:headEnd/>
            <a:tailEnd/>
          </a:ln>
        </p:spPr>
        <p:txBody>
          <a:bodyPr anchor="b"/>
          <a:lstStyle/>
          <a:p>
            <a:r>
              <a:rPr lang="de-DE" altLang="zh-CN" sz="3600" dirty="0">
                <a:solidFill>
                  <a:schemeClr val="tx1"/>
                </a:solidFill>
                <a:latin typeface="Times New Roman" pitchFamily="18" charset="0"/>
                <a:ea typeface="黑体" pitchFamily="49" charset="-122"/>
              </a:rPr>
              <a:t>Mercator </a:t>
            </a:r>
            <a:r>
              <a:rPr lang="zh-CN" altLang="en-US" sz="3600" dirty="0">
                <a:solidFill>
                  <a:schemeClr val="tx1"/>
                </a:solidFill>
                <a:latin typeface="Times New Roman" pitchFamily="18" charset="0"/>
                <a:ea typeface="黑体" pitchFamily="49" charset="-122"/>
              </a:rPr>
              <a:t>中的待采集</a:t>
            </a:r>
            <a:r>
              <a:rPr lang="de-DE" altLang="zh-CN" sz="3600" dirty="0">
                <a:solidFill>
                  <a:schemeClr val="tx1"/>
                </a:solidFill>
                <a:latin typeface="Times New Roman" pitchFamily="18" charset="0"/>
                <a:ea typeface="黑体" pitchFamily="49" charset="-122"/>
              </a:rPr>
              <a:t>URL</a:t>
            </a:r>
            <a:r>
              <a:rPr lang="zh-CN" altLang="en-US" sz="3600" dirty="0">
                <a:solidFill>
                  <a:schemeClr val="tx1"/>
                </a:solidFill>
                <a:latin typeface="Times New Roman" pitchFamily="18" charset="0"/>
                <a:ea typeface="黑体" pitchFamily="49" charset="-122"/>
              </a:rPr>
              <a:t>缓冲池</a:t>
            </a:r>
            <a:endParaRPr lang="de-DE" altLang="zh-CN"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4714876" y="2928934"/>
            <a:ext cx="4000528" cy="3857652"/>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dirty="0">
                <a:solidFill>
                  <a:schemeClr val="tx1"/>
                </a:solidFill>
                <a:latin typeface="Times New Roman" pitchFamily="18" charset="0"/>
                <a:ea typeface="黑体" pitchFamily="49" charset="-122"/>
              </a:rPr>
              <a:t>URLs</a:t>
            </a:r>
            <a:r>
              <a:rPr lang="zh-CN" altLang="en-US" dirty="0">
                <a:solidFill>
                  <a:schemeClr val="tx1"/>
                </a:solidFill>
                <a:latin typeface="Times New Roman" pitchFamily="18" charset="0"/>
                <a:ea typeface="黑体" pitchFamily="49" charset="-122"/>
              </a:rPr>
              <a:t>从上流入到缓冲池</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前端队列管理优先级</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后端队列保证礼貌性</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46</a:t>
            </a:fld>
            <a:endParaRPr lang="en-US"/>
          </a:p>
        </p:txBody>
      </p:sp>
      <p:pic>
        <p:nvPicPr>
          <p:cNvPr id="9" name="Picture 2"/>
          <p:cNvPicPr>
            <a:picLocks noChangeAspect="1" noChangeArrowheads="1"/>
          </p:cNvPicPr>
          <p:nvPr/>
        </p:nvPicPr>
        <p:blipFill>
          <a:blip r:embed="rId3" cstate="print"/>
          <a:srcRect/>
          <a:stretch>
            <a:fillRect/>
          </a:stretch>
        </p:blipFill>
        <p:spPr bwMode="auto">
          <a:xfrm>
            <a:off x="323528" y="1916832"/>
            <a:ext cx="3724275" cy="4448175"/>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采集器陷阱</a:t>
            </a:r>
            <a:r>
              <a:rPr lang="en-US" altLang="zh-CN" sz="3600" dirty="0">
                <a:solidFill>
                  <a:schemeClr val="tx1"/>
                </a:solidFill>
                <a:latin typeface="Times New Roman" pitchFamily="18" charset="0"/>
                <a:ea typeface="黑体" pitchFamily="49" charset="-122"/>
              </a:rPr>
              <a:t>(</a:t>
            </a:r>
            <a:r>
              <a:rPr lang="de-DE" sz="3600" dirty="0">
                <a:solidFill>
                  <a:schemeClr val="tx1"/>
                </a:solidFill>
                <a:latin typeface="Times New Roman" pitchFamily="18" charset="0"/>
                <a:ea typeface="黑体" pitchFamily="49" charset="-122"/>
              </a:rPr>
              <a:t>Spider trap)</a:t>
            </a:r>
          </a:p>
        </p:txBody>
      </p:sp>
      <p:sp>
        <p:nvSpPr>
          <p:cNvPr id="84996" name="Text Box 3"/>
          <p:cNvSpPr txBox="1">
            <a:spLocks noChangeArrowheads="1"/>
          </p:cNvSpPr>
          <p:nvPr/>
        </p:nvSpPr>
        <p:spPr bwMode="auto">
          <a:xfrm>
            <a:off x="214282" y="2500306"/>
            <a:ext cx="8501122"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一些恶意的服务器可以产生无穷的链接网页序列</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一些复杂的采集器陷阱产生的页面不能简单地判断为动态页面</a:t>
            </a:r>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47</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本讲小结</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857364"/>
            <a:ext cx="8286808"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网页采集的概念</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i="1"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一个简单的采集器</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一个真实的采集器</a:t>
            </a:r>
            <a:r>
              <a:rPr lang="de-DE" altLang="zh-CN" dirty="0">
                <a:solidFill>
                  <a:schemeClr val="tx1"/>
                </a:solidFill>
                <a:latin typeface="Times New Roman" pitchFamily="18" charset="0"/>
                <a:ea typeface="黑体" pitchFamily="49" charset="-122"/>
              </a:rPr>
              <a:t>Mercator</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48</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49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参考资料</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500306"/>
            <a:ext cx="8501122"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信息检索导论</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第</a:t>
            </a:r>
            <a:r>
              <a:rPr lang="en-US" altLang="zh-CN" dirty="0">
                <a:solidFill>
                  <a:schemeClr val="tx1"/>
                </a:solidFill>
                <a:latin typeface="Times New Roman" pitchFamily="18" charset="0"/>
                <a:ea typeface="黑体" pitchFamily="49" charset="-122"/>
              </a:rPr>
              <a:t>20</a:t>
            </a:r>
            <a:r>
              <a:rPr lang="zh-CN" altLang="en-US" dirty="0">
                <a:solidFill>
                  <a:schemeClr val="tx1"/>
                </a:solidFill>
                <a:latin typeface="Times New Roman" pitchFamily="18" charset="0"/>
                <a:ea typeface="黑体" pitchFamily="49" charset="-122"/>
              </a:rPr>
              <a:t>章</a:t>
            </a:r>
            <a:endParaRPr lang="de-DE"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de-DE" dirty="0">
                <a:solidFill>
                  <a:schemeClr val="tx1"/>
                </a:solidFill>
                <a:latin typeface="Times New Roman" pitchFamily="18" charset="0"/>
                <a:ea typeface="黑体" pitchFamily="49" charset="-122"/>
              </a:rPr>
              <a:t>http://ifnlp.org/ir</a:t>
            </a:r>
          </a:p>
          <a:p>
            <a:pPr lvl="2">
              <a:spcBef>
                <a:spcPts val="700"/>
              </a:spcBef>
              <a:buClr>
                <a:srgbClr val="336699"/>
              </a:buClr>
              <a:buFont typeface="Wingdings" pitchFamily="2" charset="2"/>
              <a:buChar char="§"/>
            </a:pPr>
            <a:r>
              <a:rPr lang="en-US" altLang="zh-CN" sz="2200" dirty="0" err="1">
                <a:solidFill>
                  <a:schemeClr val="tx1"/>
                </a:solidFill>
                <a:latin typeface="Times New Roman" pitchFamily="18" charset="0"/>
                <a:ea typeface="黑体" pitchFamily="49" charset="-122"/>
              </a:rPr>
              <a:t>Heydon</a:t>
            </a:r>
            <a:r>
              <a:rPr lang="zh-CN" altLang="en-US" sz="2200" dirty="0">
                <a:solidFill>
                  <a:schemeClr val="tx1"/>
                </a:solidFill>
                <a:latin typeface="Times New Roman" pitchFamily="18" charset="0"/>
                <a:ea typeface="黑体" pitchFamily="49" charset="-122"/>
              </a:rPr>
              <a:t>等人撰写的有关</a:t>
            </a:r>
            <a:r>
              <a:rPr lang="en-US" sz="2200" dirty="0">
                <a:solidFill>
                  <a:schemeClr val="tx1"/>
                </a:solidFill>
                <a:latin typeface="Times New Roman" pitchFamily="18" charset="0"/>
                <a:ea typeface="黑体" pitchFamily="49" charset="-122"/>
              </a:rPr>
              <a:t>Mercator</a:t>
            </a:r>
            <a:r>
              <a:rPr lang="zh-CN" altLang="en-US" sz="2200" dirty="0">
                <a:solidFill>
                  <a:schemeClr val="tx1"/>
                </a:solidFill>
                <a:latin typeface="Times New Roman" pitchFamily="18" charset="0"/>
                <a:ea typeface="黑体" pitchFamily="49" charset="-122"/>
              </a:rPr>
              <a:t>的论文</a:t>
            </a:r>
            <a:endParaRPr lang="en-US"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endParaRPr lang="en-US" altLang="zh-CN" sz="2200" dirty="0">
              <a:solidFill>
                <a:schemeClr val="tx1"/>
              </a:solidFill>
              <a:latin typeface="Times New Roman" pitchFamily="18" charset="0"/>
              <a:ea typeface="黑体" pitchFamily="49" charset="-122"/>
            </a:endParaRPr>
          </a:p>
          <a:p>
            <a:pPr lvl="2">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采集协议标准</a:t>
            </a:r>
            <a:endParaRPr lang="de-DE"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49</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Google</a:t>
            </a:r>
            <a:r>
              <a:rPr lang="zh-CN" altLang="en-US" sz="3600" dirty="0">
                <a:solidFill>
                  <a:schemeClr val="tx1"/>
                </a:solidFill>
                <a:latin typeface="Times New Roman" pitchFamily="18" charset="0"/>
                <a:ea typeface="黑体" pitchFamily="49" charset="-122"/>
              </a:rPr>
              <a:t>次高竞标价格拍卖机制</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2" y="3214710"/>
            <a:ext cx="8929750" cy="3929066"/>
          </a:xfrm>
          <a:prstGeom prst="rect">
            <a:avLst/>
          </a:prstGeom>
          <a:noFill/>
          <a:ln w="9525">
            <a:noFill/>
            <a:round/>
            <a:headEnd/>
            <a:tailEnd/>
          </a:ln>
        </p:spPr>
        <p:txBody>
          <a:bodyPr/>
          <a:lstStyle/>
          <a:p>
            <a:pPr lvl="1">
              <a:buClr>
                <a:srgbClr val="336699"/>
              </a:buClr>
              <a:buFont typeface="Wingdings" pitchFamily="2" charset="2"/>
              <a:buChar char="§"/>
            </a:pPr>
            <a:r>
              <a:rPr lang="de-DE" sz="2200" dirty="0">
                <a:solidFill>
                  <a:srgbClr val="0070C0"/>
                </a:solidFill>
                <a:latin typeface="Times New Roman" pitchFamily="18" charset="0"/>
                <a:ea typeface="黑体" pitchFamily="49" charset="-122"/>
              </a:rPr>
              <a:t> </a:t>
            </a:r>
            <a:r>
              <a:rPr lang="en-US" sz="2200" dirty="0">
                <a:solidFill>
                  <a:srgbClr val="0070C0"/>
                </a:solidFill>
                <a:latin typeface="Times New Roman" pitchFamily="18" charset="0"/>
                <a:ea typeface="黑体" pitchFamily="49" charset="-122"/>
              </a:rPr>
              <a:t>bid</a:t>
            </a: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每个广告商为每次点击给出的最大投标价格</a:t>
            </a:r>
            <a:endParaRPr lang="en-US" sz="2200"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sz="2200" dirty="0">
                <a:solidFill>
                  <a:srgbClr val="0070C0"/>
                </a:solidFill>
                <a:latin typeface="Times New Roman" pitchFamily="18" charset="0"/>
                <a:ea typeface="黑体" pitchFamily="49" charset="-122"/>
              </a:rPr>
              <a:t>CTR</a:t>
            </a: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点击率，即一旦被显示后被点击的比率。</a:t>
            </a:r>
            <a:r>
              <a:rPr lang="en-US" altLang="zh-CN" sz="2200" dirty="0">
                <a:solidFill>
                  <a:schemeClr val="tx1"/>
                </a:solidFill>
                <a:latin typeface="Times New Roman" pitchFamily="18" charset="0"/>
                <a:ea typeface="黑体" pitchFamily="49" charset="-122"/>
              </a:rPr>
              <a:t>CTR</a:t>
            </a:r>
            <a:r>
              <a:rPr lang="zh-CN" altLang="en-US" sz="2200" dirty="0">
                <a:solidFill>
                  <a:schemeClr val="tx1"/>
                </a:solidFill>
                <a:latin typeface="Times New Roman" pitchFamily="18" charset="0"/>
                <a:ea typeface="黑体" pitchFamily="49" charset="-122"/>
              </a:rPr>
              <a:t>是一种相关性度量指标。</a:t>
            </a:r>
            <a:endParaRPr lang="de-DE" sz="2200"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sz="2200" dirty="0">
                <a:solidFill>
                  <a:srgbClr val="0070C0"/>
                </a:solidFill>
                <a:latin typeface="Times New Roman" pitchFamily="18" charset="0"/>
                <a:ea typeface="黑体" pitchFamily="49" charset="-122"/>
              </a:rPr>
              <a:t>ad rank</a:t>
            </a:r>
            <a:r>
              <a:rPr lang="en-US" sz="2200" dirty="0">
                <a:solidFill>
                  <a:schemeClr val="tx1"/>
                </a:solidFill>
                <a:latin typeface="Times New Roman" pitchFamily="18" charset="0"/>
                <a:ea typeface="黑体" pitchFamily="49" charset="-122"/>
              </a:rPr>
              <a:t>: bid × CTR: </a:t>
            </a:r>
            <a:r>
              <a:rPr lang="zh-CN" altLang="en-US" sz="2200" dirty="0">
                <a:solidFill>
                  <a:schemeClr val="tx1"/>
                </a:solidFill>
                <a:latin typeface="Times New Roman" pitchFamily="18" charset="0"/>
                <a:ea typeface="黑体" pitchFamily="49" charset="-122"/>
              </a:rPr>
              <a:t>这种做法可以在</a:t>
            </a:r>
            <a:r>
              <a:rPr lang="en-US" sz="2200" dirty="0">
                <a:solidFill>
                  <a:schemeClr val="tx1"/>
                </a:solidFill>
                <a:latin typeface="Times New Roman" pitchFamily="18" charset="0"/>
                <a:ea typeface="黑体" pitchFamily="49" charset="-122"/>
              </a:rPr>
              <a:t> (</a:t>
            </a:r>
            <a:r>
              <a:rPr lang="en-US" sz="2200" dirty="0" err="1">
                <a:solidFill>
                  <a:schemeClr val="tx1"/>
                </a:solidFill>
                <a:latin typeface="Times New Roman" pitchFamily="18" charset="0"/>
                <a:ea typeface="黑体" pitchFamily="49" charset="-122"/>
              </a:rPr>
              <a:t>i</a:t>
            </a: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广告商愿意支付的价钱</a:t>
            </a:r>
            <a:r>
              <a:rPr lang="en-US" sz="2200" dirty="0">
                <a:solidFill>
                  <a:schemeClr val="tx1"/>
                </a:solidFill>
                <a:latin typeface="Times New Roman" pitchFamily="18" charset="0"/>
                <a:ea typeface="黑体" pitchFamily="49" charset="-122"/>
              </a:rPr>
              <a:t> (ii) </a:t>
            </a:r>
            <a:r>
              <a:rPr lang="zh-CN" altLang="en-US" sz="2200" dirty="0">
                <a:solidFill>
                  <a:schemeClr val="tx1"/>
                </a:solidFill>
                <a:latin typeface="Times New Roman" pitchFamily="18" charset="0"/>
                <a:ea typeface="黑体" pitchFamily="49" charset="-122"/>
              </a:rPr>
              <a:t>广告的相关度高低 之间进行平衡。</a:t>
            </a:r>
            <a:endParaRPr lang="en-US" sz="2200"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de-DE" sz="2200" dirty="0">
                <a:solidFill>
                  <a:srgbClr val="0070C0"/>
                </a:solidFill>
                <a:latin typeface="Times New Roman" pitchFamily="18" charset="0"/>
                <a:ea typeface="黑体" pitchFamily="49" charset="-122"/>
              </a:rPr>
              <a:t>rank</a:t>
            </a:r>
            <a:r>
              <a:rPr lang="de-DE"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拍卖中的排名</a:t>
            </a:r>
            <a:endParaRPr lang="de-DE" sz="2200" dirty="0">
              <a:solidFill>
                <a:schemeClr val="tx1"/>
              </a:solidFill>
              <a:latin typeface="Times New Roman" pitchFamily="18" charset="0"/>
              <a:ea typeface="黑体" pitchFamily="49" charset="-122"/>
            </a:endParaRPr>
          </a:p>
          <a:p>
            <a:pPr lvl="1">
              <a:buClr>
                <a:srgbClr val="336699"/>
              </a:buClr>
              <a:buFont typeface="Wingdings" pitchFamily="2" charset="2"/>
              <a:buChar char="§"/>
            </a:pPr>
            <a:r>
              <a:rPr lang="en-US" sz="2200" dirty="0">
                <a:solidFill>
                  <a:srgbClr val="0070C0"/>
                </a:solidFill>
                <a:latin typeface="Times New Roman" pitchFamily="18" charset="0"/>
                <a:ea typeface="黑体" pitchFamily="49" charset="-122"/>
              </a:rPr>
              <a:t>paid</a:t>
            </a:r>
            <a:r>
              <a:rPr lang="en-US" sz="2200" dirty="0">
                <a:solidFill>
                  <a:schemeClr val="tx1"/>
                </a:solidFill>
                <a:latin typeface="Times New Roman" pitchFamily="18" charset="0"/>
                <a:ea typeface="黑体" pitchFamily="49" charset="-122"/>
              </a:rPr>
              <a:t>: </a:t>
            </a:r>
            <a:r>
              <a:rPr lang="zh-CN" altLang="en-US" sz="2200" dirty="0">
                <a:solidFill>
                  <a:schemeClr val="tx1"/>
                </a:solidFill>
                <a:latin typeface="Times New Roman" pitchFamily="18" charset="0"/>
                <a:ea typeface="黑体" pitchFamily="49" charset="-122"/>
              </a:rPr>
              <a:t>广告商的次高竞标价格</a:t>
            </a:r>
            <a:endParaRPr lang="en-US" dirty="0">
              <a:solidFill>
                <a:schemeClr val="tx1"/>
              </a:solidFill>
              <a:latin typeface="Times New Roman" pitchFamily="18" charset="0"/>
              <a:ea typeface="黑体" pitchFamily="49" charset="-122"/>
            </a:endParaRPr>
          </a:p>
          <a:p>
            <a:pPr lvl="1">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a:t>
            </a:fld>
            <a:endParaRPr lang="en-US" dirty="0"/>
          </a:p>
        </p:txBody>
      </p:sp>
      <p:pic>
        <p:nvPicPr>
          <p:cNvPr id="7" name="Picture 6" descr="1926.png"/>
          <p:cNvPicPr>
            <a:picLocks noChangeAspect="1"/>
          </p:cNvPicPr>
          <p:nvPr/>
        </p:nvPicPr>
        <p:blipFill>
          <a:blip r:embed="rId3" cstate="print"/>
          <a:stretch>
            <a:fillRect/>
          </a:stretch>
        </p:blipFill>
        <p:spPr>
          <a:xfrm>
            <a:off x="428595" y="1500174"/>
            <a:ext cx="5889545" cy="142876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50</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课后练习</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214282" y="2500306"/>
            <a:ext cx="8501122" cy="278605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sz="2200" dirty="0">
                <a:solidFill>
                  <a:schemeClr val="tx1"/>
                </a:solidFill>
                <a:latin typeface="Times New Roman" pitchFamily="18" charset="0"/>
                <a:ea typeface="黑体" pitchFamily="49" charset="-122"/>
              </a:rPr>
              <a:t>无！</a:t>
            </a:r>
            <a:endParaRPr lang="de-DE" sz="2200"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50</a:t>
            </a:fld>
            <a:endParaRPr lang="en-US"/>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6</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de-DE" sz="3600" dirty="0">
                <a:solidFill>
                  <a:schemeClr val="tx1"/>
                </a:solidFill>
                <a:latin typeface="Times New Roman" pitchFamily="18" charset="0"/>
                <a:ea typeface="黑体" pitchFamily="49" charset="-122"/>
              </a:rPr>
              <a:t>Google</a:t>
            </a:r>
            <a:r>
              <a:rPr lang="zh-CN" altLang="en-US" sz="3600" dirty="0">
                <a:solidFill>
                  <a:schemeClr val="tx1"/>
                </a:solidFill>
                <a:latin typeface="Times New Roman" pitchFamily="18" charset="0"/>
                <a:ea typeface="黑体" pitchFamily="49" charset="-122"/>
              </a:rPr>
              <a:t>次高竞标价格拍卖机制</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2" y="2928934"/>
            <a:ext cx="8929750" cy="3929066"/>
          </a:xfrm>
          <a:prstGeom prst="rect">
            <a:avLst/>
          </a:prstGeom>
          <a:noFill/>
          <a:ln w="9525">
            <a:noFill/>
            <a:round/>
            <a:headEnd/>
            <a:tailEnd/>
          </a:ln>
        </p:spPr>
        <p:txBody>
          <a:bodyPr/>
          <a:lstStyle/>
          <a:p>
            <a:pPr lvl="1">
              <a:buClr>
                <a:srgbClr val="336699"/>
              </a:buClr>
            </a:pPr>
            <a:endParaRPr lang="en-US" dirty="0">
              <a:solidFill>
                <a:schemeClr val="tx1"/>
              </a:solidFill>
              <a:latin typeface="Times New Roman" pitchFamily="18" charset="0"/>
              <a:ea typeface="黑体" pitchFamily="49" charset="-122"/>
            </a:endParaRPr>
          </a:p>
          <a:p>
            <a:pPr lvl="1">
              <a:buClr>
                <a:srgbClr val="336699"/>
              </a:buClr>
            </a:pPr>
            <a:r>
              <a:rPr lang="zh-CN" altLang="en-US" dirty="0">
                <a:solidFill>
                  <a:schemeClr val="tx1"/>
                </a:solidFill>
                <a:latin typeface="Times New Roman" pitchFamily="18" charset="0"/>
                <a:ea typeface="黑体" pitchFamily="49" charset="-122"/>
              </a:rPr>
              <a:t>次高竞标价格拍卖：</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广告商支付其维持在拍卖中排名所必须的价钱</a:t>
            </a:r>
            <a:r>
              <a:rPr lang="en-US" altLang="zh-CN" dirty="0">
                <a:solidFill>
                  <a:schemeClr val="tx1"/>
                </a:solidFill>
                <a:latin typeface="Times New Roman" pitchFamily="18" charset="0"/>
                <a:ea typeface="黑体" pitchFamily="49" charset="-122"/>
              </a:rPr>
              <a:t>(</a:t>
            </a:r>
            <a:r>
              <a:rPr lang="zh-CN" altLang="en-US" dirty="0">
                <a:solidFill>
                  <a:schemeClr val="tx1"/>
                </a:solidFill>
                <a:latin typeface="Times New Roman" pitchFamily="18" charset="0"/>
                <a:ea typeface="黑体" pitchFamily="49" charset="-122"/>
              </a:rPr>
              <a:t>加上一分钱</a:t>
            </a:r>
            <a:r>
              <a:rPr lang="en-US" altLang="zh-CN"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用它的下一名计算其支付价格</a:t>
            </a:r>
            <a:r>
              <a:rPr lang="en-US" altLang="zh-CN" dirty="0">
                <a:solidFill>
                  <a:schemeClr val="tx1"/>
                </a:solidFill>
                <a:latin typeface="Times New Roman" pitchFamily="18" charset="0"/>
                <a:ea typeface="黑体" pitchFamily="49" charset="-122"/>
              </a:rPr>
              <a:t>)</a:t>
            </a:r>
          </a:p>
          <a:p>
            <a:pPr lvl="1">
              <a:buClr>
                <a:srgbClr val="336699"/>
              </a:buClr>
            </a:pPr>
            <a:endParaRPr lang="en-US" sz="1000" dirty="0">
              <a:solidFill>
                <a:schemeClr val="tx1"/>
              </a:solidFill>
              <a:latin typeface="Times New Roman" pitchFamily="18" charset="0"/>
              <a:ea typeface="黑体" pitchFamily="49" charset="-122"/>
            </a:endParaRPr>
          </a:p>
          <a:p>
            <a:pPr lvl="1"/>
            <a:r>
              <a:rPr lang="en-US" dirty="0">
                <a:solidFill>
                  <a:schemeClr val="tx1"/>
                </a:solidFill>
                <a:latin typeface="Times New Roman" pitchFamily="18" charset="0"/>
                <a:ea typeface="黑体" pitchFamily="49" charset="-122"/>
              </a:rPr>
              <a:t>price</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 CTR</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 bid</a:t>
            </a:r>
            <a:r>
              <a:rPr lang="en-US" baseline="-250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 × CTR</a:t>
            </a:r>
            <a:r>
              <a:rPr lang="en-US" baseline="-250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使得排名</a:t>
            </a:r>
            <a:r>
              <a:rPr lang="en-US" dirty="0">
                <a:solidFill>
                  <a:schemeClr val="tx1"/>
                </a:solidFill>
                <a:latin typeface="Times New Roman" pitchFamily="18" charset="0"/>
                <a:ea typeface="黑体" pitchFamily="49" charset="-122"/>
              </a:rPr>
              <a:t>rank</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=rank</a:t>
            </a:r>
            <a:r>
              <a:rPr lang="en-US" baseline="-250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a:t>
            </a:r>
          </a:p>
          <a:p>
            <a:pPr lvl="1"/>
            <a:endParaRPr lang="en-US" sz="1000" dirty="0">
              <a:solidFill>
                <a:schemeClr val="tx1"/>
              </a:solidFill>
              <a:latin typeface="Times New Roman" pitchFamily="18" charset="0"/>
              <a:ea typeface="黑体" pitchFamily="49" charset="-122"/>
            </a:endParaRPr>
          </a:p>
          <a:p>
            <a:pPr lvl="1"/>
            <a:r>
              <a:rPr lang="de-DE" dirty="0">
                <a:solidFill>
                  <a:schemeClr val="tx1"/>
                </a:solidFill>
                <a:latin typeface="Times New Roman" pitchFamily="18" charset="0"/>
                <a:ea typeface="黑体" pitchFamily="49" charset="-122"/>
              </a:rPr>
              <a:t>price</a:t>
            </a:r>
            <a:r>
              <a:rPr lang="de-DE" baseline="-25000" dirty="0">
                <a:solidFill>
                  <a:schemeClr val="tx1"/>
                </a:solidFill>
                <a:latin typeface="Times New Roman" pitchFamily="18" charset="0"/>
                <a:ea typeface="黑体" pitchFamily="49" charset="-122"/>
              </a:rPr>
              <a:t>1</a:t>
            </a:r>
            <a:r>
              <a:rPr lang="de-DE" dirty="0">
                <a:solidFill>
                  <a:schemeClr val="tx1"/>
                </a:solidFill>
                <a:latin typeface="Times New Roman" pitchFamily="18" charset="0"/>
                <a:ea typeface="黑体" pitchFamily="49" charset="-122"/>
              </a:rPr>
              <a:t> = bid</a:t>
            </a:r>
            <a:r>
              <a:rPr lang="de-DE" baseline="-25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 × CTR</a:t>
            </a:r>
            <a:r>
              <a:rPr lang="de-DE" baseline="-25000" dirty="0">
                <a:solidFill>
                  <a:schemeClr val="tx1"/>
                </a:solidFill>
                <a:latin typeface="Times New Roman" pitchFamily="18" charset="0"/>
                <a:ea typeface="黑体" pitchFamily="49" charset="-122"/>
              </a:rPr>
              <a:t>2</a:t>
            </a:r>
            <a:r>
              <a:rPr lang="de-DE" dirty="0">
                <a:solidFill>
                  <a:schemeClr val="tx1"/>
                </a:solidFill>
                <a:latin typeface="Times New Roman" pitchFamily="18" charset="0"/>
                <a:ea typeface="黑体" pitchFamily="49" charset="-122"/>
              </a:rPr>
              <a:t> / CTR</a:t>
            </a:r>
            <a:r>
              <a:rPr lang="de-DE" baseline="-25000" dirty="0">
                <a:solidFill>
                  <a:schemeClr val="tx1"/>
                </a:solidFill>
                <a:latin typeface="Times New Roman" pitchFamily="18" charset="0"/>
                <a:ea typeface="黑体" pitchFamily="49" charset="-122"/>
              </a:rPr>
              <a:t>1</a:t>
            </a:r>
          </a:p>
          <a:p>
            <a:pPr lvl="1"/>
            <a:endParaRPr lang="de-DE" sz="1000" baseline="-25000" dirty="0">
              <a:solidFill>
                <a:schemeClr val="tx1"/>
              </a:solidFill>
              <a:latin typeface="Times New Roman" pitchFamily="18" charset="0"/>
              <a:ea typeface="黑体" pitchFamily="49" charset="-122"/>
            </a:endParaRPr>
          </a:p>
          <a:p>
            <a:pPr lvl="1"/>
            <a:r>
              <a:rPr lang="en-US" dirty="0">
                <a:solidFill>
                  <a:schemeClr val="tx1"/>
                </a:solidFill>
                <a:latin typeface="Times New Roman" pitchFamily="18" charset="0"/>
                <a:ea typeface="黑体" pitchFamily="49" charset="-122"/>
              </a:rPr>
              <a:t>p</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 bid</a:t>
            </a:r>
            <a:r>
              <a:rPr lang="en-US" baseline="-250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 × CTR</a:t>
            </a:r>
            <a:r>
              <a:rPr lang="en-US" baseline="-250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/CTR</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 3.00 × 0.03/0.06 = 1.50</a:t>
            </a:r>
          </a:p>
          <a:p>
            <a:pPr lvl="1"/>
            <a:r>
              <a:rPr lang="en-US" dirty="0">
                <a:solidFill>
                  <a:schemeClr val="tx1"/>
                </a:solidFill>
                <a:latin typeface="Times New Roman" pitchFamily="18" charset="0"/>
                <a:ea typeface="黑体" pitchFamily="49" charset="-122"/>
              </a:rPr>
              <a:t>p</a:t>
            </a:r>
            <a:r>
              <a:rPr lang="en-US" baseline="-250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 = bid</a:t>
            </a:r>
            <a:r>
              <a:rPr lang="en-US" baseline="-25000" dirty="0">
                <a:solidFill>
                  <a:schemeClr val="tx1"/>
                </a:solidFill>
                <a:latin typeface="Times New Roman" pitchFamily="18" charset="0"/>
                <a:ea typeface="黑体" pitchFamily="49" charset="-122"/>
              </a:rPr>
              <a:t>3</a:t>
            </a:r>
            <a:r>
              <a:rPr lang="en-US" dirty="0">
                <a:solidFill>
                  <a:schemeClr val="tx1"/>
                </a:solidFill>
                <a:latin typeface="Times New Roman" pitchFamily="18" charset="0"/>
                <a:ea typeface="黑体" pitchFamily="49" charset="-122"/>
              </a:rPr>
              <a:t> × CTR</a:t>
            </a:r>
            <a:r>
              <a:rPr lang="en-US" baseline="-25000" dirty="0">
                <a:solidFill>
                  <a:schemeClr val="tx1"/>
                </a:solidFill>
                <a:latin typeface="Times New Roman" pitchFamily="18" charset="0"/>
                <a:ea typeface="黑体" pitchFamily="49" charset="-122"/>
              </a:rPr>
              <a:t>3</a:t>
            </a:r>
            <a:r>
              <a:rPr lang="en-US" dirty="0">
                <a:solidFill>
                  <a:schemeClr val="tx1"/>
                </a:solidFill>
                <a:latin typeface="Times New Roman" pitchFamily="18" charset="0"/>
                <a:ea typeface="黑体" pitchFamily="49" charset="-122"/>
              </a:rPr>
              <a:t>/CTR</a:t>
            </a:r>
            <a:r>
              <a:rPr lang="en-US" baseline="-250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 = 1.00 × 0.08/0.03 = 2.67</a:t>
            </a:r>
          </a:p>
          <a:p>
            <a:pPr lvl="1"/>
            <a:r>
              <a:rPr lang="en-US" dirty="0">
                <a:solidFill>
                  <a:schemeClr val="tx1"/>
                </a:solidFill>
                <a:latin typeface="Times New Roman" pitchFamily="18" charset="0"/>
                <a:ea typeface="黑体" pitchFamily="49" charset="-122"/>
              </a:rPr>
              <a:t>p</a:t>
            </a:r>
            <a:r>
              <a:rPr lang="en-US" baseline="-25000" dirty="0">
                <a:solidFill>
                  <a:schemeClr val="tx1"/>
                </a:solidFill>
                <a:latin typeface="Times New Roman" pitchFamily="18" charset="0"/>
                <a:ea typeface="黑体" pitchFamily="49" charset="-122"/>
              </a:rPr>
              <a:t>3</a:t>
            </a:r>
            <a:r>
              <a:rPr lang="en-US" dirty="0">
                <a:solidFill>
                  <a:schemeClr val="tx1"/>
                </a:solidFill>
                <a:latin typeface="Times New Roman" pitchFamily="18" charset="0"/>
                <a:ea typeface="黑体" pitchFamily="49" charset="-122"/>
              </a:rPr>
              <a:t> = bid</a:t>
            </a:r>
            <a:r>
              <a:rPr lang="en-US" baseline="-25000" dirty="0">
                <a:solidFill>
                  <a:schemeClr val="tx1"/>
                </a:solidFill>
                <a:latin typeface="Times New Roman" pitchFamily="18" charset="0"/>
                <a:ea typeface="黑体" pitchFamily="49" charset="-122"/>
              </a:rPr>
              <a:t>4</a:t>
            </a:r>
            <a:r>
              <a:rPr lang="en-US" dirty="0">
                <a:solidFill>
                  <a:schemeClr val="tx1"/>
                </a:solidFill>
                <a:latin typeface="Times New Roman" pitchFamily="18" charset="0"/>
                <a:ea typeface="黑体" pitchFamily="49" charset="-122"/>
              </a:rPr>
              <a:t> × CTR</a:t>
            </a:r>
            <a:r>
              <a:rPr lang="en-US" baseline="-25000" dirty="0">
                <a:solidFill>
                  <a:schemeClr val="tx1"/>
                </a:solidFill>
                <a:latin typeface="Times New Roman" pitchFamily="18" charset="0"/>
                <a:ea typeface="黑体" pitchFamily="49" charset="-122"/>
              </a:rPr>
              <a:t>4</a:t>
            </a:r>
            <a:r>
              <a:rPr lang="en-US" dirty="0">
                <a:solidFill>
                  <a:schemeClr val="tx1"/>
                </a:solidFill>
                <a:latin typeface="Times New Roman" pitchFamily="18" charset="0"/>
                <a:ea typeface="黑体" pitchFamily="49" charset="-122"/>
              </a:rPr>
              <a:t>/CTR</a:t>
            </a:r>
            <a:r>
              <a:rPr lang="en-US" baseline="-25000" dirty="0">
                <a:solidFill>
                  <a:schemeClr val="tx1"/>
                </a:solidFill>
                <a:latin typeface="Times New Roman" pitchFamily="18" charset="0"/>
                <a:ea typeface="黑体" pitchFamily="49" charset="-122"/>
              </a:rPr>
              <a:t>3</a:t>
            </a:r>
            <a:r>
              <a:rPr lang="en-US" dirty="0">
                <a:solidFill>
                  <a:schemeClr val="tx1"/>
                </a:solidFill>
                <a:latin typeface="Times New Roman" pitchFamily="18" charset="0"/>
                <a:ea typeface="黑体" pitchFamily="49" charset="-122"/>
              </a:rPr>
              <a:t> = 4.00 × 0.01/0.08 = 0.50</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6</a:t>
            </a:fld>
            <a:endParaRPr lang="en-US" dirty="0"/>
          </a:p>
        </p:txBody>
      </p:sp>
      <p:pic>
        <p:nvPicPr>
          <p:cNvPr id="7" name="Picture 6" descr="1926.png"/>
          <p:cNvPicPr>
            <a:picLocks noChangeAspect="1"/>
          </p:cNvPicPr>
          <p:nvPr/>
        </p:nvPicPr>
        <p:blipFill>
          <a:blip r:embed="rId3" cstate="print"/>
          <a:stretch>
            <a:fillRect/>
          </a:stretch>
        </p:blipFill>
        <p:spPr>
          <a:xfrm>
            <a:off x="428595" y="1500174"/>
            <a:ext cx="5889545" cy="142876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7</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置换和最小值：例子</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428736"/>
            <a:ext cx="8286808" cy="5072098"/>
          </a:xfrm>
          <a:prstGeom prst="rect">
            <a:avLst/>
          </a:prstGeom>
          <a:noFill/>
          <a:ln w="9525">
            <a:noFill/>
            <a:round/>
            <a:headEnd/>
            <a:tailEnd/>
          </a:ln>
        </p:spPr>
        <p:txBody>
          <a:bodyPr/>
          <a:lstStyle/>
          <a:p>
            <a:r>
              <a:rPr lang="zh-CN" altLang="en-US" dirty="0">
                <a:solidFill>
                  <a:schemeClr val="tx1"/>
                </a:solidFill>
                <a:latin typeface="Times New Roman" pitchFamily="18" charset="0"/>
                <a:ea typeface="黑体" pitchFamily="49" charset="-122"/>
              </a:rPr>
              <a:t>文档</a:t>
            </a:r>
            <a:r>
              <a:rPr lang="de-DE" dirty="0">
                <a:solidFill>
                  <a:schemeClr val="tx1"/>
                </a:solidFill>
                <a:latin typeface="Times New Roman" pitchFamily="18" charset="0"/>
                <a:ea typeface="黑体" pitchFamily="49" charset="-122"/>
              </a:rPr>
              <a:t> 1:  {</a:t>
            </a:r>
            <a:r>
              <a:rPr lang="de-DE" i="1" dirty="0">
                <a:solidFill>
                  <a:schemeClr val="tx1"/>
                </a:solidFill>
                <a:latin typeface="Times New Roman" pitchFamily="18" charset="0"/>
                <a:ea typeface="黑体" pitchFamily="49" charset="-122"/>
              </a:rPr>
              <a:t>s</a:t>
            </a:r>
            <a:r>
              <a:rPr lang="de-DE" i="1" baseline="-25000" dirty="0">
                <a:solidFill>
                  <a:schemeClr val="tx1"/>
                </a:solidFill>
                <a:latin typeface="Times New Roman" pitchFamily="18" charset="0"/>
                <a:ea typeface="黑体" pitchFamily="49" charset="-122"/>
              </a:rPr>
              <a:t>k</a:t>
            </a:r>
            <a:r>
              <a:rPr lang="de-DE"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文档</a:t>
            </a:r>
            <a:r>
              <a:rPr lang="de-DE" dirty="0">
                <a:solidFill>
                  <a:schemeClr val="tx1"/>
                </a:solidFill>
                <a:latin typeface="Times New Roman" pitchFamily="18" charset="0"/>
                <a:ea typeface="黑体" pitchFamily="49" charset="-122"/>
              </a:rPr>
              <a:t>2: {</a:t>
            </a:r>
            <a:r>
              <a:rPr lang="de-DE" i="1" dirty="0">
                <a:solidFill>
                  <a:schemeClr val="tx1"/>
                </a:solidFill>
                <a:latin typeface="Times New Roman" pitchFamily="18" charset="0"/>
                <a:ea typeface="黑体" pitchFamily="49" charset="-122"/>
              </a:rPr>
              <a:t>s</a:t>
            </a:r>
            <a:r>
              <a:rPr lang="de-DE" i="1" baseline="-25000" dirty="0">
                <a:solidFill>
                  <a:schemeClr val="tx1"/>
                </a:solidFill>
                <a:latin typeface="Times New Roman" pitchFamily="18" charset="0"/>
                <a:ea typeface="黑体" pitchFamily="49" charset="-122"/>
              </a:rPr>
              <a:t>k</a:t>
            </a:r>
            <a:r>
              <a:rPr lang="de-DE" dirty="0">
                <a:solidFill>
                  <a:schemeClr val="tx1"/>
                </a:solidFill>
                <a:latin typeface="Times New Roman" pitchFamily="18" charset="0"/>
                <a:ea typeface="黑体" pitchFamily="49" charset="-122"/>
              </a:rPr>
              <a:t>}</a:t>
            </a: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endParaRPr lang="en-US" dirty="0">
              <a:solidFill>
                <a:schemeClr val="tx1"/>
              </a:solidFill>
              <a:latin typeface="Times New Roman" pitchFamily="18" charset="0"/>
              <a:ea typeface="黑体" pitchFamily="49" charset="-122"/>
            </a:endParaRPr>
          </a:p>
          <a:p>
            <a:r>
              <a:rPr lang="zh-CN" altLang="en-US" dirty="0">
                <a:solidFill>
                  <a:schemeClr val="tx1"/>
                </a:solidFill>
                <a:latin typeface="Times New Roman" pitchFamily="18" charset="0"/>
                <a:ea typeface="黑体" pitchFamily="49" charset="-122"/>
              </a:rPr>
              <a:t>使用</a:t>
            </a:r>
            <a:r>
              <a:rPr lang="en-US" dirty="0">
                <a:solidFill>
                  <a:schemeClr val="tx1"/>
                </a:solidFill>
                <a:latin typeface="Times New Roman" pitchFamily="18" charset="0"/>
                <a:ea typeface="黑体" pitchFamily="49" charset="-122"/>
              </a:rPr>
              <a:t>min</a:t>
            </a:r>
            <a:r>
              <a:rPr lang="en-US" i="1" baseline="-25000" dirty="0">
                <a:solidFill>
                  <a:schemeClr val="tx1"/>
                </a:solidFill>
                <a:latin typeface="Times New Roman" pitchFamily="18" charset="0"/>
                <a:ea typeface="黑体" pitchFamily="49" charset="-122"/>
              </a:rPr>
              <a:t>s</a:t>
            </a:r>
            <a:r>
              <a:rPr lang="en-US" baseline="-25000" dirty="0">
                <a:solidFill>
                  <a:schemeClr val="tx1"/>
                </a:solidFill>
                <a:latin typeface="Times New Roman" pitchFamily="18" charset="0"/>
                <a:ea typeface="黑体" pitchFamily="49" charset="-122"/>
              </a:rPr>
              <a:t>∈</a:t>
            </a:r>
            <a:r>
              <a:rPr lang="en-US" i="1" baseline="-25000" dirty="0">
                <a:solidFill>
                  <a:schemeClr val="tx1"/>
                </a:solidFill>
                <a:latin typeface="Times New Roman" pitchFamily="18" charset="0"/>
                <a:ea typeface="黑体" pitchFamily="49" charset="-122"/>
              </a:rPr>
              <a:t>d</a:t>
            </a:r>
            <a:r>
              <a:rPr lang="en-US" baseline="-25000" dirty="0">
                <a:solidFill>
                  <a:schemeClr val="tx1"/>
                </a:solidFill>
                <a:latin typeface="Times New Roman" pitchFamily="18" charset="0"/>
                <a:ea typeface="黑体" pitchFamily="49" charset="-122"/>
              </a:rPr>
              <a:t>1 </a:t>
            </a:r>
            <a:r>
              <a:rPr lang="en-US" i="1" dirty="0">
                <a:solidFill>
                  <a:schemeClr val="tx1"/>
                </a:solidFill>
                <a:latin typeface="Times New Roman" pitchFamily="18" charset="0"/>
                <a:ea typeface="黑体" pitchFamily="49" charset="-122"/>
              </a:rPr>
              <a:t>π</a:t>
            </a:r>
            <a:r>
              <a:rPr 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s</a:t>
            </a:r>
            <a:r>
              <a:rPr lang="en-US" dirty="0">
                <a:solidFill>
                  <a:schemeClr val="tx1"/>
                </a:solidFill>
                <a:latin typeface="Times New Roman" pitchFamily="18" charset="0"/>
                <a:ea typeface="黑体" pitchFamily="49" charset="-122"/>
              </a:rPr>
              <a:t>) = min</a:t>
            </a:r>
            <a:r>
              <a:rPr lang="en-US" i="1" dirty="0">
                <a:solidFill>
                  <a:schemeClr val="tx1"/>
                </a:solidFill>
                <a:latin typeface="Times New Roman" pitchFamily="18" charset="0"/>
                <a:ea typeface="黑体" pitchFamily="49" charset="-122"/>
              </a:rPr>
              <a:t>s</a:t>
            </a:r>
            <a:r>
              <a:rPr 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d</a:t>
            </a:r>
            <a:r>
              <a:rPr lang="en-US" baseline="-25000" dirty="0">
                <a:solidFill>
                  <a:schemeClr val="tx1"/>
                </a:solidFill>
                <a:latin typeface="Times New Roman" pitchFamily="18" charset="0"/>
                <a:ea typeface="黑体" pitchFamily="49" charset="-122"/>
              </a:rPr>
              <a:t>2</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π</a:t>
            </a:r>
            <a:r>
              <a:rPr lang="en-US" dirty="0">
                <a:solidFill>
                  <a:schemeClr val="tx1"/>
                </a:solidFill>
                <a:latin typeface="Times New Roman" pitchFamily="18" charset="0"/>
                <a:ea typeface="黑体" pitchFamily="49" charset="-122"/>
              </a:rPr>
              <a:t>(</a:t>
            </a:r>
            <a:r>
              <a:rPr lang="en-US" i="1" dirty="0">
                <a:solidFill>
                  <a:schemeClr val="tx1"/>
                </a:solidFill>
                <a:latin typeface="Times New Roman" pitchFamily="18" charset="0"/>
                <a:ea typeface="黑体" pitchFamily="49" charset="-122"/>
              </a:rPr>
              <a:t>s</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作为文档</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d</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和</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d</a:t>
            </a:r>
            <a:r>
              <a:rPr lang="en-US" baseline="-25000" dirty="0">
                <a:solidFill>
                  <a:schemeClr val="tx1"/>
                </a:solidFill>
                <a:latin typeface="Times New Roman" pitchFamily="18" charset="0"/>
                <a:ea typeface="黑体" pitchFamily="49" charset="-122"/>
              </a:rPr>
              <a:t>2</a:t>
            </a:r>
            <a:r>
              <a:rPr lang="zh-CN" altLang="en-US" dirty="0">
                <a:solidFill>
                  <a:schemeClr val="tx1"/>
                </a:solidFill>
                <a:latin typeface="Times New Roman" pitchFamily="18" charset="0"/>
                <a:ea typeface="黑体" pitchFamily="49" charset="-122"/>
              </a:rPr>
              <a:t>是否近似重复的测试条件？</a:t>
            </a:r>
            <a:r>
              <a:rPr lang="en-US" dirty="0">
                <a:solidFill>
                  <a:schemeClr val="tx1"/>
                </a:solidFill>
                <a:latin typeface="Times New Roman" pitchFamily="18" charset="0"/>
                <a:ea typeface="黑体" pitchFamily="49" charset="-122"/>
              </a:rPr>
              <a:t> </a:t>
            </a:r>
            <a:r>
              <a:rPr lang="zh-CN" altLang="en-US" dirty="0">
                <a:solidFill>
                  <a:schemeClr val="tx1"/>
                </a:solidFill>
                <a:latin typeface="Times New Roman" pitchFamily="18" charset="0"/>
                <a:ea typeface="黑体" pitchFamily="49" charset="-122"/>
              </a:rPr>
              <a:t>该例子中置换</a:t>
            </a:r>
            <a:r>
              <a:rPr lang="en-US" dirty="0">
                <a:solidFill>
                  <a:schemeClr val="tx1"/>
                </a:solidFill>
                <a:latin typeface="Times New Roman" pitchFamily="18" charset="0"/>
                <a:ea typeface="黑体" pitchFamily="49" charset="-122"/>
              </a:rPr>
              <a:t>π</a:t>
            </a:r>
            <a:r>
              <a:rPr lang="zh-CN" altLang="en-US" dirty="0">
                <a:solidFill>
                  <a:schemeClr val="tx1"/>
                </a:solidFill>
                <a:latin typeface="Times New Roman" pitchFamily="18" charset="0"/>
                <a:ea typeface="黑体" pitchFamily="49" charset="-122"/>
              </a:rPr>
              <a:t>表明</a:t>
            </a:r>
            <a:r>
              <a:rPr lang="en-US" dirty="0">
                <a:solidFill>
                  <a:schemeClr val="tx1"/>
                </a:solidFill>
                <a:latin typeface="Times New Roman" pitchFamily="18" charset="0"/>
                <a:ea typeface="黑体" pitchFamily="49" charset="-122"/>
              </a:rPr>
              <a:t>: </a:t>
            </a:r>
            <a:r>
              <a:rPr lang="en-US" i="1" dirty="0">
                <a:solidFill>
                  <a:schemeClr val="tx1"/>
                </a:solidFill>
                <a:latin typeface="Times New Roman" pitchFamily="18" charset="0"/>
                <a:ea typeface="黑体" pitchFamily="49" charset="-122"/>
              </a:rPr>
              <a:t>d</a:t>
            </a:r>
            <a:r>
              <a:rPr lang="en-US" baseline="-25000" dirty="0">
                <a:solidFill>
                  <a:schemeClr val="tx1"/>
                </a:solidFill>
                <a:latin typeface="Times New Roman" pitchFamily="18" charset="0"/>
                <a:ea typeface="黑体" pitchFamily="49" charset="-122"/>
              </a:rPr>
              <a:t>1</a:t>
            </a:r>
            <a:r>
              <a:rPr lang="en-US" dirty="0">
                <a:solidFill>
                  <a:schemeClr val="tx1"/>
                </a:solidFill>
                <a:latin typeface="Times New Roman" pitchFamily="18" charset="0"/>
                <a:ea typeface="黑体" pitchFamily="49" charset="-122"/>
              </a:rPr>
              <a:t> ≈ </a:t>
            </a:r>
            <a:r>
              <a:rPr lang="en-US" i="1" dirty="0">
                <a:solidFill>
                  <a:schemeClr val="tx1"/>
                </a:solidFill>
                <a:latin typeface="Times New Roman" pitchFamily="18" charset="0"/>
                <a:ea typeface="黑体" pitchFamily="49" charset="-122"/>
              </a:rPr>
              <a:t>d</a:t>
            </a:r>
            <a:r>
              <a:rPr lang="en-US" baseline="-25000" dirty="0">
                <a:solidFill>
                  <a:schemeClr val="tx1"/>
                </a:solidFill>
                <a:latin typeface="Times New Roman" pitchFamily="18" charset="0"/>
                <a:ea typeface="黑体" pitchFamily="49" charset="-122"/>
              </a:rPr>
              <a:t>2</a:t>
            </a: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7</a:t>
            </a:fld>
            <a:endParaRPr lang="en-US" dirty="0"/>
          </a:p>
        </p:txBody>
      </p:sp>
      <p:pic>
        <p:nvPicPr>
          <p:cNvPr id="7" name="Picture 6" descr="1941.png"/>
          <p:cNvPicPr>
            <a:picLocks noChangeAspect="1"/>
          </p:cNvPicPr>
          <p:nvPr/>
        </p:nvPicPr>
        <p:blipFill>
          <a:blip r:embed="rId3" cstate="print"/>
          <a:stretch>
            <a:fillRect/>
          </a:stretch>
        </p:blipFill>
        <p:spPr>
          <a:xfrm>
            <a:off x="428596" y="1928802"/>
            <a:ext cx="7143800" cy="3418032"/>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8</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470931"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例子</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0" y="3714752"/>
            <a:ext cx="4286248" cy="1357322"/>
          </a:xfrm>
          <a:prstGeom prst="rect">
            <a:avLst/>
          </a:prstGeom>
          <a:noFill/>
          <a:ln w="9525">
            <a:noFill/>
            <a:round/>
            <a:headEnd/>
            <a:tailEnd/>
          </a:ln>
        </p:spPr>
        <p:txBody>
          <a:bodyPr/>
          <a:lstStyle/>
          <a:p>
            <a:pPr lvl="1"/>
            <a:r>
              <a:rPr lang="de-DE" i="1" dirty="0">
                <a:solidFill>
                  <a:schemeClr val="tx1"/>
                </a:solidFill>
                <a:latin typeface="Times New Roman" pitchFamily="18" charset="0"/>
                <a:ea typeface="黑体" pitchFamily="49" charset="-122"/>
              </a:rPr>
              <a:t>h</a:t>
            </a:r>
            <a:r>
              <a:rPr lang="de-DE" dirty="0">
                <a:solidFill>
                  <a:schemeClr val="tx1"/>
                </a:solidFill>
                <a:latin typeface="Times New Roman" pitchFamily="18" charset="0"/>
                <a:ea typeface="黑体" pitchFamily="49" charset="-122"/>
              </a:rPr>
              <a:t>(</a:t>
            </a:r>
            <a:r>
              <a:rPr lang="de-DE" i="1" dirty="0">
                <a:solidFill>
                  <a:schemeClr val="tx1"/>
                </a:solidFill>
                <a:latin typeface="Times New Roman" pitchFamily="18" charset="0"/>
                <a:ea typeface="黑体" pitchFamily="49" charset="-122"/>
              </a:rPr>
              <a:t>x</a:t>
            </a:r>
            <a:r>
              <a:rPr lang="de-DE" dirty="0">
                <a:solidFill>
                  <a:schemeClr val="tx1"/>
                </a:solidFill>
                <a:latin typeface="Times New Roman" pitchFamily="18" charset="0"/>
                <a:ea typeface="黑体" pitchFamily="49" charset="-122"/>
              </a:rPr>
              <a:t>) = </a:t>
            </a:r>
            <a:r>
              <a:rPr lang="de-DE" i="1" dirty="0">
                <a:solidFill>
                  <a:schemeClr val="tx1"/>
                </a:solidFill>
                <a:latin typeface="Times New Roman" pitchFamily="18" charset="0"/>
                <a:ea typeface="黑体" pitchFamily="49" charset="-122"/>
              </a:rPr>
              <a:t>x</a:t>
            </a:r>
            <a:r>
              <a:rPr lang="de-DE" dirty="0">
                <a:solidFill>
                  <a:schemeClr val="tx1"/>
                </a:solidFill>
                <a:latin typeface="Times New Roman" pitchFamily="18" charset="0"/>
                <a:ea typeface="黑体" pitchFamily="49" charset="-122"/>
              </a:rPr>
              <a:t> </a:t>
            </a:r>
            <a:r>
              <a:rPr lang="de-DE" dirty="0" err="1">
                <a:solidFill>
                  <a:schemeClr val="tx1"/>
                </a:solidFill>
                <a:latin typeface="Times New Roman" pitchFamily="18" charset="0"/>
                <a:ea typeface="黑体" pitchFamily="49" charset="-122"/>
              </a:rPr>
              <a:t>mod</a:t>
            </a:r>
            <a:r>
              <a:rPr lang="de-DE" dirty="0">
                <a:solidFill>
                  <a:schemeClr val="tx1"/>
                </a:solidFill>
                <a:latin typeface="Times New Roman" pitchFamily="18" charset="0"/>
                <a:ea typeface="黑体" pitchFamily="49" charset="-122"/>
              </a:rPr>
              <a:t> 5</a:t>
            </a:r>
          </a:p>
          <a:p>
            <a:pPr lvl="1"/>
            <a:r>
              <a:rPr lang="da-DK" i="1" dirty="0">
                <a:solidFill>
                  <a:schemeClr val="tx1"/>
                </a:solidFill>
                <a:latin typeface="Times New Roman" pitchFamily="18" charset="0"/>
                <a:ea typeface="黑体" pitchFamily="49" charset="-122"/>
              </a:rPr>
              <a:t>g</a:t>
            </a:r>
            <a:r>
              <a:rPr lang="da-DK" dirty="0">
                <a:solidFill>
                  <a:schemeClr val="tx1"/>
                </a:solidFill>
                <a:latin typeface="Times New Roman" pitchFamily="18" charset="0"/>
                <a:ea typeface="黑体" pitchFamily="49" charset="-122"/>
              </a:rPr>
              <a:t>(</a:t>
            </a:r>
            <a:r>
              <a:rPr lang="da-DK" i="1" dirty="0">
                <a:solidFill>
                  <a:schemeClr val="tx1"/>
                </a:solidFill>
                <a:latin typeface="Times New Roman" pitchFamily="18" charset="0"/>
                <a:ea typeface="黑体" pitchFamily="49" charset="-122"/>
              </a:rPr>
              <a:t>x</a:t>
            </a:r>
            <a:r>
              <a:rPr lang="da-DK" dirty="0">
                <a:solidFill>
                  <a:schemeClr val="tx1"/>
                </a:solidFill>
                <a:latin typeface="Times New Roman" pitchFamily="18" charset="0"/>
                <a:ea typeface="黑体" pitchFamily="49" charset="-122"/>
              </a:rPr>
              <a:t>) = (2</a:t>
            </a:r>
            <a:r>
              <a:rPr lang="da-DK" i="1" dirty="0">
                <a:solidFill>
                  <a:schemeClr val="tx1"/>
                </a:solidFill>
                <a:latin typeface="Times New Roman" pitchFamily="18" charset="0"/>
                <a:ea typeface="黑体" pitchFamily="49" charset="-122"/>
              </a:rPr>
              <a:t>x</a:t>
            </a:r>
            <a:r>
              <a:rPr lang="da-DK" dirty="0">
                <a:solidFill>
                  <a:schemeClr val="tx1"/>
                </a:solidFill>
                <a:latin typeface="Times New Roman" pitchFamily="18" charset="0"/>
                <a:ea typeface="黑体" pitchFamily="49" charset="-122"/>
              </a:rPr>
              <a:t> + 1) mod 5</a:t>
            </a:r>
            <a:endParaRPr lang="nn-NO" dirty="0">
              <a:solidFill>
                <a:schemeClr val="tx1"/>
              </a:solidFill>
              <a:latin typeface="Times New Roman" pitchFamily="18" charset="0"/>
              <a:ea typeface="黑体" pitchFamily="49" charset="-122"/>
            </a:endParaRPr>
          </a:p>
          <a:p>
            <a:pPr lvl="1"/>
            <a:endParaRPr lang="de-DE" dirty="0">
              <a:solidFill>
                <a:schemeClr val="tx1"/>
              </a:solidFill>
              <a:latin typeface="Times New Roman" pitchFamily="18" charset="0"/>
              <a:ea typeface="黑体" pitchFamily="49" charset="-122"/>
            </a:endParaRPr>
          </a:p>
          <a:p>
            <a:pPr lvl="1"/>
            <a:endParaRPr lang="de-DE" dirty="0">
              <a:solidFill>
                <a:schemeClr val="tx1"/>
              </a:solidFill>
              <a:latin typeface="Times New Roman" pitchFamily="18" charset="0"/>
              <a:ea typeface="黑体" pitchFamily="49" charset="-122"/>
            </a:endParaRPr>
          </a:p>
          <a:p>
            <a:pPr lvl="1"/>
            <a:endParaRPr lang="de-DE" dirty="0">
              <a:solidFill>
                <a:schemeClr val="tx1"/>
              </a:solidFill>
              <a:latin typeface="Times New Roman" pitchFamily="18" charset="0"/>
              <a:ea typeface="黑体" pitchFamily="49" charset="-122"/>
            </a:endParaRPr>
          </a:p>
          <a:p>
            <a:pPr lvl="1"/>
            <a:endParaRPr lang="de-DE" dirty="0">
              <a:solidFill>
                <a:schemeClr val="tx1"/>
              </a:solidFill>
              <a:latin typeface="Times New Roman" pitchFamily="18" charset="0"/>
              <a:ea typeface="黑体" pitchFamily="49" charset="-122"/>
            </a:endParaRPr>
          </a:p>
          <a:p>
            <a:pPr lvl="1"/>
            <a:endParaRPr lang="de-DE"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8</a:t>
            </a:fld>
            <a:endParaRPr lang="en-US"/>
          </a:p>
        </p:txBody>
      </p:sp>
      <p:sp>
        <p:nvSpPr>
          <p:cNvPr id="8" name="Rectangle 7"/>
          <p:cNvSpPr/>
          <p:nvPr/>
        </p:nvSpPr>
        <p:spPr>
          <a:xfrm>
            <a:off x="5500694" y="6110607"/>
            <a:ext cx="1723549" cy="461665"/>
          </a:xfrm>
          <a:prstGeom prst="rect">
            <a:avLst/>
          </a:prstGeom>
        </p:spPr>
        <p:txBody>
          <a:bodyPr wrap="none">
            <a:spAutoFit/>
          </a:bodyPr>
          <a:lstStyle/>
          <a:p>
            <a:r>
              <a:rPr lang="zh-CN" altLang="en-US" dirty="0">
                <a:solidFill>
                  <a:srgbClr val="FF0000"/>
                </a:solidFill>
                <a:latin typeface="Times New Roman" pitchFamily="18" charset="0"/>
                <a:ea typeface="黑体" pitchFamily="49" charset="-122"/>
              </a:rPr>
              <a:t>最终的梗概</a:t>
            </a:r>
            <a:endParaRPr lang="de-DE" dirty="0">
              <a:solidFill>
                <a:srgbClr val="FF0000"/>
              </a:solidFill>
              <a:latin typeface="Times New Roman" pitchFamily="18" charset="0"/>
              <a:ea typeface="黑体" pitchFamily="49" charset="-122"/>
            </a:endParaRPr>
          </a:p>
        </p:txBody>
      </p:sp>
      <p:pic>
        <p:nvPicPr>
          <p:cNvPr id="9" name="Picture 8" descr="2007.png"/>
          <p:cNvPicPr>
            <a:picLocks noChangeAspect="1"/>
          </p:cNvPicPr>
          <p:nvPr/>
        </p:nvPicPr>
        <p:blipFill>
          <a:blip r:embed="rId3" cstate="print"/>
          <a:stretch>
            <a:fillRect/>
          </a:stretch>
        </p:blipFill>
        <p:spPr>
          <a:xfrm>
            <a:off x="4643438" y="1500174"/>
            <a:ext cx="3547961" cy="4643470"/>
          </a:xfrm>
          <a:prstGeom prst="rect">
            <a:avLst/>
          </a:prstGeom>
        </p:spPr>
      </p:pic>
      <p:pic>
        <p:nvPicPr>
          <p:cNvPr id="10" name="Picture 9" descr="20072.png"/>
          <p:cNvPicPr>
            <a:picLocks noChangeAspect="1"/>
          </p:cNvPicPr>
          <p:nvPr/>
        </p:nvPicPr>
        <p:blipFill>
          <a:blip r:embed="rId4" cstate="print"/>
          <a:stretch>
            <a:fillRect/>
          </a:stretch>
        </p:blipFill>
        <p:spPr>
          <a:xfrm>
            <a:off x="571472" y="1500174"/>
            <a:ext cx="1785950" cy="2256666"/>
          </a:xfrm>
          <a:prstGeom prst="rect">
            <a:avLst/>
          </a:prstGeom>
        </p:spPr>
      </p:pic>
      <p:pic>
        <p:nvPicPr>
          <p:cNvPr id="11" name="Picture 10" descr="20073.png"/>
          <p:cNvPicPr>
            <a:picLocks noChangeAspect="1"/>
          </p:cNvPicPr>
          <p:nvPr/>
        </p:nvPicPr>
        <p:blipFill>
          <a:blip r:embed="rId5" cstate="print"/>
          <a:stretch>
            <a:fillRect/>
          </a:stretch>
        </p:blipFill>
        <p:spPr>
          <a:xfrm>
            <a:off x="500034" y="4484272"/>
            <a:ext cx="3470195" cy="2088000"/>
          </a:xfrm>
          <a:prstGeom prst="rect">
            <a:avLst/>
          </a:prstGeom>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Text Box 1"/>
          <p:cNvSpPr txBox="1">
            <a:spLocks noChangeArrowheads="1"/>
          </p:cNvSpPr>
          <p:nvPr/>
        </p:nvSpPr>
        <p:spPr bwMode="auto">
          <a:xfrm>
            <a:off x="6553200" y="6477000"/>
            <a:ext cx="2133600" cy="244475"/>
          </a:xfrm>
          <a:prstGeom prst="rect">
            <a:avLst/>
          </a:prstGeom>
          <a:noFill/>
          <a:ln w="9525">
            <a:noFill/>
            <a:round/>
            <a:headEnd/>
            <a:tailEnd/>
          </a:ln>
        </p:spPr>
        <p:txBody>
          <a:bodyPr lIns="90000" tIns="46800" rIns="90000" bIns="46800" anchor="ctr"/>
          <a:lstStyle/>
          <a:p>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fld id="{48895EFF-1DBE-4654-84B8-EE5B6E2FA3CA}" type="slidenum">
              <a:rPr lang="en-US" sz="1200">
                <a:solidFill>
                  <a:srgbClr val="898989"/>
                </a:solidFill>
                <a:latin typeface="Times New Roman" pitchFamily="18" charset="0"/>
                <a:ea typeface="黑体" pitchFamily="49" charset="-122"/>
              </a:rPr>
              <a:pPr algn="r">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pPr>
              <a:t>9</a:t>
            </a:fld>
            <a:endParaRPr lang="en-US" sz="1200" dirty="0">
              <a:solidFill>
                <a:srgbClr val="898989"/>
              </a:solidFill>
              <a:latin typeface="Times New Roman" pitchFamily="18" charset="0"/>
              <a:ea typeface="黑体" pitchFamily="49" charset="-122"/>
            </a:endParaRPr>
          </a:p>
        </p:txBody>
      </p:sp>
      <p:sp>
        <p:nvSpPr>
          <p:cNvPr id="84995" name="Text Box 2"/>
          <p:cNvSpPr txBox="1">
            <a:spLocks noChangeArrowheads="1"/>
          </p:cNvSpPr>
          <p:nvPr/>
        </p:nvSpPr>
        <p:spPr bwMode="auto">
          <a:xfrm>
            <a:off x="214282" y="12700"/>
            <a:ext cx="8929750" cy="1403350"/>
          </a:xfrm>
          <a:prstGeom prst="rect">
            <a:avLst/>
          </a:prstGeom>
          <a:noFill/>
          <a:ln w="9525">
            <a:noFill/>
            <a:round/>
            <a:headEnd/>
            <a:tailEnd/>
          </a:ln>
        </p:spPr>
        <p:txBody>
          <a:bodyPr anchor="b"/>
          <a:lstStyle/>
          <a:p>
            <a:r>
              <a:rPr lang="zh-CN" altLang="en-US" sz="3600" dirty="0">
                <a:solidFill>
                  <a:schemeClr val="tx1"/>
                </a:solidFill>
                <a:latin typeface="Times New Roman" pitchFamily="18" charset="0"/>
                <a:ea typeface="黑体" pitchFamily="49" charset="-122"/>
              </a:rPr>
              <a:t>本讲内容</a:t>
            </a:r>
            <a:endParaRPr lang="de-DE" sz="3600" dirty="0">
              <a:solidFill>
                <a:schemeClr val="tx1"/>
              </a:solidFill>
              <a:latin typeface="Times New Roman" pitchFamily="18" charset="0"/>
              <a:ea typeface="黑体" pitchFamily="49" charset="-122"/>
            </a:endParaRPr>
          </a:p>
        </p:txBody>
      </p:sp>
      <p:sp>
        <p:nvSpPr>
          <p:cNvPr id="84996" name="Text Box 3"/>
          <p:cNvSpPr txBox="1">
            <a:spLocks noChangeArrowheads="1"/>
          </p:cNvSpPr>
          <p:nvPr/>
        </p:nvSpPr>
        <p:spPr bwMode="auto">
          <a:xfrm>
            <a:off x="357158" y="1857364"/>
            <a:ext cx="8286808" cy="4714908"/>
          </a:xfrm>
          <a:prstGeom prst="rect">
            <a:avLst/>
          </a:prstGeom>
          <a:noFill/>
          <a:ln w="9525">
            <a:noFill/>
            <a:round/>
            <a:headEnd/>
            <a:tailEnd/>
          </a:ln>
        </p:spPr>
        <p:txBody>
          <a:bodyPr/>
          <a:lstStyle/>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网页采集的概念</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i="1"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一个简单的采集器</a:t>
            </a:r>
            <a:endParaRPr lang="en-US" altLang="zh-CN"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endParaRPr lang="en-US" dirty="0">
              <a:solidFill>
                <a:schemeClr val="tx1"/>
              </a:solidFill>
              <a:latin typeface="Times New Roman" pitchFamily="18" charset="0"/>
              <a:ea typeface="黑体" pitchFamily="49" charset="-122"/>
            </a:endParaRPr>
          </a:p>
          <a:p>
            <a:pPr lvl="1">
              <a:spcBef>
                <a:spcPts val="700"/>
              </a:spcBef>
              <a:buClr>
                <a:srgbClr val="336699"/>
              </a:buClr>
              <a:buFont typeface="Wingdings" pitchFamily="2" charset="2"/>
              <a:buChar char="§"/>
            </a:pPr>
            <a:r>
              <a:rPr lang="zh-CN" altLang="en-US" dirty="0">
                <a:solidFill>
                  <a:schemeClr val="tx1"/>
                </a:solidFill>
                <a:latin typeface="Times New Roman" pitchFamily="18" charset="0"/>
                <a:ea typeface="黑体" pitchFamily="49" charset="-122"/>
              </a:rPr>
              <a:t>一个真实的采集器</a:t>
            </a:r>
            <a:endParaRPr lang="en-US" dirty="0">
              <a:solidFill>
                <a:schemeClr val="tx1"/>
              </a:solidFill>
              <a:latin typeface="Times New Roman" pitchFamily="18" charset="0"/>
              <a:ea typeface="黑体" pitchFamily="49" charset="-122"/>
            </a:endParaRPr>
          </a:p>
        </p:txBody>
      </p:sp>
      <p:sp>
        <p:nvSpPr>
          <p:cNvPr id="84997" name="Text Box 4"/>
          <p:cNvSpPr txBox="1">
            <a:spLocks noChangeArrowheads="1"/>
          </p:cNvSpPr>
          <p:nvPr/>
        </p:nvSpPr>
        <p:spPr bwMode="auto">
          <a:xfrm>
            <a:off x="7640638" y="-33338"/>
            <a:ext cx="925512" cy="336551"/>
          </a:xfrm>
          <a:prstGeom prst="rect">
            <a:avLst/>
          </a:prstGeom>
          <a:noFill/>
          <a:ln w="9525">
            <a:noFill/>
            <a:round/>
            <a:headEnd/>
            <a:tailEnd/>
          </a:ln>
        </p:spPr>
        <p:txBody>
          <a:bodyPr wrap="none" anchor="ctr"/>
          <a:lstStyle/>
          <a:p>
            <a:pPr>
              <a:buClr>
                <a:srgbClr val="000000"/>
              </a:buClr>
              <a:buSzPct val="100000"/>
              <a:buFont typeface="Times New Roman" pitchFamily="16" charset="0"/>
              <a:buNone/>
            </a:pPr>
            <a:endParaRPr lang="de-DE" dirty="0">
              <a:latin typeface="Times New Roman" pitchFamily="18" charset="0"/>
              <a:ea typeface="黑体" pitchFamily="49" charset="-122"/>
            </a:endParaRPr>
          </a:p>
        </p:txBody>
      </p:sp>
      <p:sp>
        <p:nvSpPr>
          <p:cNvPr id="6" name="Slide Number Placeholder 5"/>
          <p:cNvSpPr>
            <a:spLocks noGrp="1"/>
          </p:cNvSpPr>
          <p:nvPr>
            <p:ph type="sldNum" sz="quarter" idx="12"/>
          </p:nvPr>
        </p:nvSpPr>
        <p:spPr/>
        <p:txBody>
          <a:bodyPr/>
          <a:lstStyle/>
          <a:p>
            <a:pPr>
              <a:defRPr/>
            </a:pPr>
            <a:fld id="{74BF2C0F-05D6-4882-A325-BE394602789D}" type="slidenum">
              <a:rPr lang="en-US" smtClean="0"/>
              <a:pPr>
                <a:defRPr/>
              </a:pPr>
              <a:t>9</a:t>
            </a:fld>
            <a:endParaRPr lang="en-US"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urse-template-2013">
  <a:themeElements>
    <a:clrScheme name="IIR Book">
      <a:dk1>
        <a:sysClr val="windowText" lastClr="000000"/>
      </a:dk1>
      <a:lt1>
        <a:sysClr val="window" lastClr="FFFFFF"/>
      </a:lt1>
      <a:dk2>
        <a:srgbClr val="1F497D"/>
      </a:dk2>
      <a:lt2>
        <a:srgbClr val="EEECE1"/>
      </a:lt2>
      <a:accent1>
        <a:srgbClr val="437085"/>
      </a:accent1>
      <a:accent2>
        <a:srgbClr val="C0504D"/>
      </a:accent2>
      <a:accent3>
        <a:srgbClr val="357E69"/>
      </a:accent3>
      <a:accent4>
        <a:srgbClr val="918BA3"/>
      </a:accent4>
      <a:accent5>
        <a:srgbClr val="139CB7"/>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course-template-2014</Template>
  <TotalTime>113</TotalTime>
  <Words>2137</Words>
  <Application>Microsoft Office PowerPoint</Application>
  <PresentationFormat>全屏显示(4:3)</PresentationFormat>
  <Paragraphs>387</Paragraphs>
  <Slides>50</Slides>
  <Notes>45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50</vt:i4>
      </vt:variant>
    </vt:vector>
  </HeadingPairs>
  <TitlesOfParts>
    <vt:vector size="63" baseType="lpstr">
      <vt:lpstr>Arial Unicode MS</vt:lpstr>
      <vt:lpstr>Batang</vt:lpstr>
      <vt:lpstr>ＭＳ Ｐゴシック</vt:lpstr>
      <vt:lpstr>黑体</vt:lpstr>
      <vt:lpstr>楷体</vt:lpstr>
      <vt:lpstr>宋体</vt:lpstr>
      <vt:lpstr>Arial</vt:lpstr>
      <vt:lpstr>Calibri</vt:lpstr>
      <vt:lpstr>Consolas</vt:lpstr>
      <vt:lpstr>Lucida Sans</vt:lpstr>
      <vt:lpstr>Times New Roman</vt:lpstr>
      <vt:lpstr>Wingdings</vt:lpstr>
      <vt:lpstr>course-template-2013</vt:lpstr>
      <vt:lpstr>PowerPoint 演示文稿</vt:lpstr>
      <vt:lpstr>提纲</vt:lpstr>
      <vt:lpstr>提纲</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提纲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Christopher Manning</dc:creator>
  <cp:lastModifiedBy>He Ben</cp:lastModifiedBy>
  <cp:revision>989</cp:revision>
  <cp:lastPrinted>2009-09-22T15:48:09Z</cp:lastPrinted>
  <dcterms:created xsi:type="dcterms:W3CDTF">2009-09-21T23:46:17Z</dcterms:created>
  <dcterms:modified xsi:type="dcterms:W3CDTF">2018-11-13T06:41:41Z</dcterms:modified>
</cp:coreProperties>
</file>