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4" r:id="rId3"/>
    <p:sldId id="375" r:id="rId4"/>
    <p:sldId id="732" r:id="rId5"/>
    <p:sldId id="733" r:id="rId6"/>
    <p:sldId id="734" r:id="rId7"/>
    <p:sldId id="735" r:id="rId8"/>
    <p:sldId id="380" r:id="rId9"/>
    <p:sldId id="381" r:id="rId10"/>
    <p:sldId id="399" r:id="rId11"/>
    <p:sldId id="398" r:id="rId12"/>
    <p:sldId id="400" r:id="rId13"/>
    <p:sldId id="404" r:id="rId14"/>
    <p:sldId id="409" r:id="rId15"/>
    <p:sldId id="415" r:id="rId16"/>
    <p:sldId id="416" r:id="rId17"/>
    <p:sldId id="424" r:id="rId18"/>
    <p:sldId id="433" r:id="rId19"/>
    <p:sldId id="453" r:id="rId20"/>
    <p:sldId id="436" r:id="rId21"/>
    <p:sldId id="736" r:id="rId22"/>
    <p:sldId id="747" r:id="rId23"/>
    <p:sldId id="748" r:id="rId24"/>
    <p:sldId id="737" r:id="rId25"/>
    <p:sldId id="738" r:id="rId26"/>
    <p:sldId id="739" r:id="rId27"/>
    <p:sldId id="740" r:id="rId28"/>
    <p:sldId id="749" r:id="rId29"/>
    <p:sldId id="750" r:id="rId30"/>
    <p:sldId id="751" r:id="rId31"/>
    <p:sldId id="752" r:id="rId32"/>
    <p:sldId id="741" r:id="rId33"/>
    <p:sldId id="742" r:id="rId34"/>
    <p:sldId id="731" r:id="rId35"/>
    <p:sldId id="753" r:id="rId36"/>
    <p:sldId id="754" r:id="rId37"/>
    <p:sldId id="755" r:id="rId38"/>
    <p:sldId id="758" r:id="rId39"/>
    <p:sldId id="760" r:id="rId40"/>
    <p:sldId id="762" r:id="rId41"/>
    <p:sldId id="764" r:id="rId42"/>
    <p:sldId id="756" r:id="rId43"/>
    <p:sldId id="566" r:id="rId44"/>
    <p:sldId id="571" r:id="rId45"/>
    <p:sldId id="572" r:id="rId46"/>
    <p:sldId id="573" r:id="rId47"/>
    <p:sldId id="574" r:id="rId48"/>
    <p:sldId id="652" r:id="rId49"/>
    <p:sldId id="757" r:id="rId50"/>
    <p:sldId id="765" r:id="rId51"/>
    <p:sldId id="699" r:id="rId52"/>
    <p:sldId id="766" r:id="rId53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81096" autoAdjust="0"/>
  </p:normalViewPr>
  <p:slideViewPr>
    <p:cSldViewPr>
      <p:cViewPr varScale="1">
        <p:scale>
          <a:sx n="69" d="100"/>
          <a:sy n="69" d="100"/>
        </p:scale>
        <p:origin x="1176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55" d="100"/>
          <a:sy n="55" d="100"/>
        </p:scale>
        <p:origin x="277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27.08.2019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06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350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35B763-926C-4902-9BEC-D68847CBE524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23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3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4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08CF98-1E4B-40F0-9B06-827087F95A69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28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8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84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49FB77-6ED6-468B-A55F-B4C9D05EC989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34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4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3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81BDC3-5E57-442C-B708-8C8262650CEC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43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3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01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BCB63E-CF2A-4465-955B-550633DD8400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52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2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341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F77509-DA4D-4C5D-8B0D-01C9688E1EDD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57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7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289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6085F-44E8-4834-8F22-E351DF08C3ED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1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6085F-44E8-4834-8F22-E351DF08C3ED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E2E22-A026-4819-AA1D-7AC95E67344C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11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E2E22-A026-4819-AA1D-7AC95E67344C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2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D9954-05DF-4E06-9FB6-F74446890345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5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A5A25-B87D-4E7C-8502-335E4921C5F8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0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D54A9-3036-4B6A-BECF-109C711BD4E7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5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FE56AF-F7D9-430F-9738-AC3C1B00D96A}" type="slidenum">
              <a:rPr lang="en-US" altLang="zh-CN" smtClean="0">
                <a:latin typeface="Calibri" pitchFamily="34" charset="0"/>
              </a:rPr>
              <a:pPr/>
              <a:t>29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97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7EF7A1-9860-491A-A0CA-19371A60E239}" type="slidenum">
              <a:rPr lang="en-US" altLang="zh-CN" smtClean="0">
                <a:latin typeface="Calibri" pitchFamily="34" charset="0"/>
              </a:rPr>
              <a:pPr/>
              <a:t>30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35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最终权重会聚集于封闭循环通路</a:t>
            </a:r>
            <a:endParaRPr lang="zh-CN" altLang="zh-C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1F2756-842A-4277-8279-7ED31C1163ED}" type="slidenum">
              <a:rPr lang="en-US" altLang="zh-CN" smtClean="0">
                <a:latin typeface="Calibri" pitchFamily="34" charset="0"/>
              </a:rPr>
              <a:pPr/>
              <a:t>31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32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E1DB-C5A6-4610-98CE-C5788734D63C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4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4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相当于有一个全局节点，每一个节点都分配一点</a:t>
            </a:r>
            <a:r>
              <a:rPr lang="en-US" altLang="zh-CN" dirty="0" err="1">
                <a:latin typeface="Arial" pitchFamily="34" charset="0"/>
              </a:rPr>
              <a:t>pagerank</a:t>
            </a:r>
            <a:r>
              <a:rPr lang="zh-CN" altLang="en-US" dirty="0">
                <a:latin typeface="Arial" pitchFamily="34" charset="0"/>
              </a:rPr>
              <a:t>给这个全局节点</a:t>
            </a:r>
            <a:endParaRPr lang="zh-CN" altLang="zh-CN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87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6BEC3-6D5E-48F2-A69E-C141F00C0302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64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4C67E-CE02-434D-91BC-F96778A94786}" type="slidenum">
              <a:rPr lang="en-US" altLang="zh-CN" smtClean="0">
                <a:latin typeface="Arial" pitchFamily="34" charset="0"/>
              </a:rPr>
              <a:pPr/>
              <a:t>35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6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9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33E16-F8B2-42C3-9E57-6FE85B86B842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7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7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054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77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53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606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571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3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17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EBA0E-E1F8-4A70-AFB2-AEEA7E3A7E90}" type="slidenum">
              <a:rPr lang="en-US" altLang="zh-CN" smtClean="0">
                <a:latin typeface="Arial" pitchFamily="34" charset="0"/>
              </a:rPr>
              <a:pPr/>
              <a:t>42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8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8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19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793612-416D-428B-A16A-4ACC36DE96A6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45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5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00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310321-BAFE-4A25-A6C0-E4F79691BCD2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46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6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978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3CD7E-64D3-49ED-A230-D1D605E4D2E1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47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7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03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D7F60B-59A0-4995-82B1-D8D649458E2F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48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8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0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33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DFDBAB0-A75B-4E8B-BBDC-BF67E283B31F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49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9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272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3AC62A-3699-4AC6-A4A3-F5A834C20095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56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6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63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E2A32-B639-45E6-982E-03D887971AC8}" type="slidenum">
              <a:rPr lang="en-US" altLang="zh-CN" smtClean="0">
                <a:latin typeface="Arial" pitchFamily="34" charset="0"/>
              </a:rPr>
              <a:pPr/>
              <a:t>49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40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37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0460DC-3F39-4ECA-8F44-6477CE6F7AAC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00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468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261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41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9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0460DC-3F39-4ECA-8F44-6477CE6F7AAC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00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8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641F21-9862-479E-8FAB-EF56E60CD229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08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8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8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E99DF2-1E05-40C4-8E47-F03079C2CF3C}" type="slidenum">
              <a:rPr lang="en-US" smtClean="0">
                <a:ea typeface="黑体" pitchFamily="49" charset="-122"/>
              </a:rPr>
              <a:pPr/>
              <a:t>11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18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8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91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0DF754-31B6-477F-B768-8907AFEA38FF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320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0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中国科学院大学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2019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1013" y="2362200"/>
            <a:ext cx="8251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</a:rPr>
              <a:t>*改编自</a:t>
            </a:r>
            <a:r>
              <a:rPr lang="en-US" altLang="zh-CN" sz="1200" dirty="0">
                <a:latin typeface="Calibri" pitchFamily="34" charset="0"/>
              </a:rPr>
              <a:t>”An introduction to  Information retrieval”</a:t>
            </a:r>
            <a:r>
              <a:rPr lang="zh-CN" altLang="en-US" sz="1200" dirty="0">
                <a:latin typeface="Calibri" pitchFamily="34" charset="0"/>
              </a:rPr>
              <a:t>网上公开的课件，地址 </a:t>
            </a:r>
            <a:r>
              <a:rPr lang="en-US" altLang="zh-CN" sz="1200" dirty="0">
                <a:ea typeface="宋体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3262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中国科学院大学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2013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现代信息检索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》               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914400" y="2819400"/>
            <a:ext cx="8251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中科院研究生院2012年度秋季课程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>
              <a:ea typeface="宋体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中科院研究生院2012年度秋季课程</a:t>
            </a: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中科院研究生院2012年度秋季课程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中科院研究生院2012年度秋季课程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04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讲 链接分析</a:t>
            </a:r>
            <a:endParaRPr lang="en-US" altLang="zh-CN" dirty="0"/>
          </a:p>
          <a:p>
            <a:r>
              <a:rPr lang="en-US" altLang="zh-CN" dirty="0"/>
              <a:t>Link Analysis</a:t>
            </a:r>
            <a:endParaRPr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2019/08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56D278-1C50-45C7-A7BB-EE334B061FA1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4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</a:t>
            </a: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eb</a:t>
            </a:r>
            <a:r>
              <a:rPr lang="zh-CN" alt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可以看成一个有向图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3357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1: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超链接代表了某种质量认可信号</a:t>
            </a:r>
            <a:endParaRPr lang="en-US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超链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表示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的作者认可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的质量和相关性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  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2: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锚文本描述了文档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的内容</a:t>
            </a:r>
            <a:endParaRPr lang="en-US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这里的</a:t>
            </a:r>
            <a:r>
              <a:rPr lang="zh-CN" alt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锚文本定义比较</a:t>
            </a:r>
            <a:r>
              <a:rPr lang="zh-CN" altLang="en-US" sz="2000" dirty="0">
                <a:solidFill>
                  <a:srgbClr val="FF0000"/>
                </a:solidFill>
                <a:latin typeface="Calibri" charset="0"/>
                <a:ea typeface="黑体" pitchFamily="49" charset="-122"/>
              </a:rPr>
              <a:t>宽泛</a:t>
            </a:r>
            <a:r>
              <a:rPr lang="zh-CN" alt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，包括链接周围的文本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	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例子：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“You can find  cheap cars  ˂a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=http://…˃here ˂/a ˃. ”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“You can find cheap here”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  <a:ea typeface="黑体" pitchFamily="49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484784"/>
            <a:ext cx="414292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F683C1-9BE1-4B62-9973-09010B16D74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[</a:t>
            </a:r>
            <a:r>
              <a:rPr lang="en-US" sz="3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中文本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vs. [</a:t>
            </a:r>
            <a:r>
              <a:rPr lang="en-US" sz="3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中文本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+ [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→ </a:t>
            </a:r>
            <a:r>
              <a:rPr lang="en-US" sz="3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后者往往效果好于前者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查询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endParaRPr lang="en-US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的版权页匹配上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很多作弊网页匹配上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</a:t>
            </a:r>
            <a:r>
              <a:rPr lang="en-US" sz="2200" dirty="0" err="1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wikipedia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页面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可能与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的主页并不匹配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!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…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也许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IBM 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的主页上大部分都是图</a:t>
            </a:r>
            <a:endParaRPr lang="en-US" altLang="zh-CN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而按照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[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→ </a:t>
            </a:r>
            <a:r>
              <a:rPr lang="en-US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来搜索效果会比较好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这种表示下，出现</a:t>
            </a:r>
            <a:r>
              <a:rPr lang="en-US" altLang="zh-CN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最多的是其主页 </a:t>
            </a:r>
            <a:r>
              <a:rPr lang="en-US" sz="220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www.ibm.com</a:t>
            </a: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8900E9-837C-42DA-B94D-A9E8E8ABFE08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指向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  <a:hlinkClick r:id="rId3"/>
              </a:rPr>
              <a:t>www.ibm.com</a:t>
            </a:r>
            <a:r>
              <a:rPr lang="zh-CN" alt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的很多锚文本中包含</a:t>
            </a:r>
            <a:r>
              <a:rPr lang="en-US" altLang="zh-CN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IBM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07525" name="Picture 6" descr="35f-ib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1785938"/>
            <a:ext cx="77136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B90EF7-E678-4135-A700-B4166F4C7BA5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对锚文本构建索引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因此，锚文本往往比网页本身更能揭示网页的内容</a:t>
            </a:r>
            <a:endParaRPr lang="en-US" altLang="zh-CN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在计算过程中，锚文本应该被赋予比文档中文本更高的权重</a:t>
            </a: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3F61F0-7434-46DA-9043-1130ED17958B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课堂练习：</a:t>
            </a:r>
            <a:r>
              <a:rPr lang="en-US" altLang="zh-CN" sz="3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背后的假设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1: 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上的链接是网页质量的标志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—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链出网页的作者认为链向的网页具有很高的质量</a:t>
            </a:r>
            <a:endParaRPr lang="en-US" altLang="zh-CN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：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锚文本能够描述链向网页的内容</a:t>
            </a:r>
            <a:endParaRPr lang="en-US" altLang="zh-CN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通常情况下假设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是否成立？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通常情况下假设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是否成立？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E6CFBA-9033-4629-BD44-A86553437301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</a:t>
            </a:r>
            <a:r>
              <a:rPr lang="en-US" altLang="zh-CN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(Google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bomb)</a:t>
            </a:r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炸弹是指由于人为恶意构造锚文本而导致的结果很差的搜索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2007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月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引入了一个新的权重计算公式来修正了很多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炸弹的结果。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但是还有不少没有解决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[dangerous cult] on Google, Bing, Yahoo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一些厌恶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Church of Scientology</a:t>
            </a:r>
            <a:r>
              <a:rPr lang="zh-CN" alt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的人联合构建链接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已解决的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[dumb 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motherf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…], [who is a failure?], [evil empire]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HITS: Hub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849A45-8602-475A-ADD2-0A6E27FD7DA3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的起源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(1)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引用分析：科技文献中的引用分析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一个引用的例子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“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黑体" pitchFamily="49" charset="-122"/>
              </a:rPr>
              <a:t>Miller (2001)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可以把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“Miller (2001)”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看成是两篇学术文献之间的超链接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在科技文献领域使用这些“超链接”的一个应用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根据他人引用的重合率来度量两篇文献的相似度，这称为共引相似度</a:t>
            </a:r>
            <a:endParaRPr lang="en-US" sz="2200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上也存在共引相似度：</a:t>
            </a:r>
            <a:r>
              <a:rPr lang="en-US" altLang="zh-CN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中提供的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“find pages like this” </a:t>
            </a: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或者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“Similar” </a:t>
            </a: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功能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0B7C76-1103-4306-8704-B8F6F59B83A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起源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(2)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另一个应用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引用频率可以用度量一篇文档的影响度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最简单的度量指标：每篇文档都看成一个投票单位，引用可以看成是投票，然后计算一篇文档被投票的票数。当然这种方法不太精确。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上： 引用频率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入链数</a:t>
            </a:r>
            <a:endParaRPr lang="en-US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入链数目大并不一定意味着高质量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...  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... </a:t>
            </a: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主要原因是因为存在大量作弊链接</a:t>
            </a:r>
            <a:r>
              <a:rPr lang="en-US" altLang="zh-CN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…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更好的度量方法：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对不同网页来的引用频率进行加权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一篇文档的投票权重来自于它本身的引用因子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会不会出现循环计算？答案是否定的，实际上可以采用良好的形式化定义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2645FD-103B-4124-ACF8-927E846DD460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的起源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(3)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更好的度量方法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加权的引用频率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这就是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的基本思路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最早起源于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1960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年代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Pinsker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Narin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提出的引用分析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引用分析不是小事情，在美国，任何教职人员的薪水取决于其发表文章的影响力！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HITS: Hub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HITS: Hub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原始的</a:t>
            </a:r>
            <a:r>
              <a:rPr lang="en-US" altLang="zh-CN" dirty="0" err="1"/>
              <a:t>PageRank</a:t>
            </a:r>
            <a:r>
              <a:rPr lang="zh-CN" altLang="en-US" dirty="0"/>
              <a:t>公式</a:t>
            </a:r>
          </a:p>
        </p:txBody>
      </p:sp>
      <p:sp>
        <p:nvSpPr>
          <p:cNvPr id="287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AD0E3-1FB6-4609-AEB4-29DB725544E8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87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4267200" cy="1363663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287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963" y="1988840"/>
            <a:ext cx="3221037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51" name="Picture 5"/>
          <p:cNvPicPr>
            <a:picLocks noChangeAspect="1" noChangeArrowheads="1"/>
          </p:cNvPicPr>
          <p:nvPr/>
        </p:nvPicPr>
        <p:blipFill>
          <a:blip r:embed="rId4" cstate="print">
            <a:lum contrast="40000"/>
          </a:blip>
          <a:srcRect/>
          <a:stretch>
            <a:fillRect/>
          </a:stretch>
        </p:blipFill>
        <p:spPr bwMode="auto">
          <a:xfrm>
            <a:off x="1331640" y="1898849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2" name="Text Box 6"/>
          <p:cNvSpPr txBox="1">
            <a:spLocks noChangeArrowheads="1"/>
          </p:cNvSpPr>
          <p:nvPr/>
        </p:nvSpPr>
        <p:spPr bwMode="auto">
          <a:xfrm>
            <a:off x="539552" y="3068960"/>
            <a:ext cx="554461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是分别是网页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值，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指的是指向网页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的网页集合、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是网页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的出链数目。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等于所有的指向它的网页的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的分量之和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为归一化参数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。网页的每条出链上每个分量上承载了相同的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分量。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PageRank</a:t>
            </a:r>
            <a:r>
              <a:rPr lang="zh-CN" altLang="en-US" dirty="0"/>
              <a:t>的特点</a:t>
            </a:r>
          </a:p>
        </p:txBody>
      </p:sp>
      <p:sp>
        <p:nvSpPr>
          <p:cNvPr id="287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AD0E3-1FB6-4609-AEB4-29DB725544E8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87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4267200" cy="1363663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287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76872"/>
            <a:ext cx="3221037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2" name="Text Box 6"/>
          <p:cNvSpPr txBox="1">
            <a:spLocks noChangeArrowheads="1"/>
          </p:cNvSpPr>
          <p:nvPr/>
        </p:nvSpPr>
        <p:spPr bwMode="auto">
          <a:xfrm>
            <a:off x="755576" y="2132856"/>
            <a:ext cx="4536579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一个网页如果它的入链越多，那么它也越重要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一个网页如果被越重要的网页所指向，那么它也越重要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AutoNum type="arabicParenBoth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类比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(1)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打电话；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微博粉丝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简单计算的例子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=1)</a:t>
            </a:r>
          </a:p>
        </p:txBody>
      </p:sp>
      <p:sp>
        <p:nvSpPr>
          <p:cNvPr id="288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3ECFC-6CCF-4A36-90D1-60C21ECA76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5738" y="2349500"/>
            <a:ext cx="3878262" cy="417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R(A)=R(C)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R(B)=0.5R(A)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R(C)=R(B)+0.5R(A)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R(A)+R(B)+R(C)=1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解上述方程得：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R(A)=R(C)=0.4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R(B)=0.2</a:t>
            </a:r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1474937" y="27813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900262" y="4292600"/>
            <a:ext cx="5032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2411562" y="42926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709639" name="Line 7"/>
          <p:cNvSpPr>
            <a:spLocks noChangeShapeType="1"/>
          </p:cNvSpPr>
          <p:nvPr/>
        </p:nvSpPr>
        <p:spPr bwMode="auto">
          <a:xfrm flipH="1">
            <a:off x="1116162" y="3141663"/>
            <a:ext cx="576262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>
            <a:off x="1403499" y="45085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>
            <a:off x="1835299" y="3141663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2" name="Line 10"/>
          <p:cNvSpPr>
            <a:spLocks noChangeShapeType="1"/>
          </p:cNvSpPr>
          <p:nvPr/>
        </p:nvSpPr>
        <p:spPr bwMode="auto">
          <a:xfrm flipH="1" flipV="1">
            <a:off x="1979762" y="3141663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2124224" y="27082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4" name="Text Box 12"/>
          <p:cNvSpPr txBox="1">
            <a:spLocks noChangeArrowheads="1"/>
          </p:cNvSpPr>
          <p:nvPr/>
        </p:nvSpPr>
        <p:spPr bwMode="auto">
          <a:xfrm>
            <a:off x="827237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1547962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2411562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7" name="Text Box 15"/>
          <p:cNvSpPr txBox="1">
            <a:spLocks noChangeArrowheads="1"/>
          </p:cNvSpPr>
          <p:nvPr/>
        </p:nvSpPr>
        <p:spPr bwMode="auto">
          <a:xfrm>
            <a:off x="1547962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2411562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9" name="Text Box 17"/>
          <p:cNvSpPr txBox="1">
            <a:spLocks noChangeArrowheads="1"/>
          </p:cNvSpPr>
          <p:nvPr/>
        </p:nvSpPr>
        <p:spPr bwMode="auto">
          <a:xfrm>
            <a:off x="827237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  <p:bldP spid="709637" grpId="0" animBg="1"/>
      <p:bldP spid="709638" grpId="0" animBg="1"/>
      <p:bldP spid="709639" grpId="0" animBg="1"/>
      <p:bldP spid="709640" grpId="0" animBg="1"/>
      <p:bldP spid="709641" grpId="0" animBg="1"/>
      <p:bldP spid="709642" grpId="0" animBg="1"/>
      <p:bldP spid="709643" grpId="0"/>
      <p:bldP spid="709644" grpId="0"/>
      <p:bldP spid="709645" grpId="0"/>
      <p:bldP spid="709646" grpId="0"/>
      <p:bldP spid="709647" grpId="0"/>
      <p:bldP spid="709648" grpId="0"/>
      <p:bldP spid="7096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简单计算的例子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=1)</a:t>
            </a:r>
            <a:r>
              <a:rPr lang="zh-CN" altLang="en-US" dirty="0"/>
              <a:t>：迭代法求解</a:t>
            </a:r>
            <a:endParaRPr lang="en-US" altLang="zh-CN" dirty="0"/>
          </a:p>
        </p:txBody>
      </p:sp>
      <p:sp>
        <p:nvSpPr>
          <p:cNvPr id="288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3ECFC-6CCF-4A36-90D1-60C21ECA766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1762969" y="2612876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1188294" y="4124176"/>
            <a:ext cx="5032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2699594" y="4124176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709639" name="Line 7"/>
          <p:cNvSpPr>
            <a:spLocks noChangeShapeType="1"/>
          </p:cNvSpPr>
          <p:nvPr/>
        </p:nvSpPr>
        <p:spPr bwMode="auto">
          <a:xfrm flipH="1">
            <a:off x="1404194" y="2973239"/>
            <a:ext cx="576262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>
            <a:off x="1691531" y="434007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>
            <a:off x="2123331" y="2973239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2" name="Line 10"/>
          <p:cNvSpPr>
            <a:spLocks noChangeShapeType="1"/>
          </p:cNvSpPr>
          <p:nvPr/>
        </p:nvSpPr>
        <p:spPr bwMode="auto">
          <a:xfrm flipH="1" flipV="1">
            <a:off x="2267794" y="2973239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2412256" y="2539851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2699594" y="455597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9" name="Text Box 17"/>
          <p:cNvSpPr txBox="1">
            <a:spLocks noChangeArrowheads="1"/>
          </p:cNvSpPr>
          <p:nvPr/>
        </p:nvSpPr>
        <p:spPr bwMode="auto">
          <a:xfrm>
            <a:off x="1115269" y="455597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499992" y="3717032"/>
          <a:ext cx="34563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R(B)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R(C)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5/12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收敛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499992" y="1988840"/>
            <a:ext cx="3456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)=1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转化成矩阵形式</a:t>
            </a:r>
          </a:p>
        </p:txBody>
      </p:sp>
      <p:sp>
        <p:nvSpPr>
          <p:cNvPr id="289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B923C-9587-4E51-B9F9-B09651567CE5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89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28775"/>
            <a:ext cx="7772400" cy="3617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令</a:t>
            </a:r>
            <a:r>
              <a:rPr lang="en-US" altLang="zh-CN" sz="2800" b="1" i="1" dirty="0"/>
              <a:t>R</a:t>
            </a:r>
            <a:r>
              <a:rPr lang="zh-CN" altLang="en-US" sz="2800" dirty="0"/>
              <a:t>表示所有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个网页的</a:t>
            </a:r>
            <a:r>
              <a:rPr lang="en-US" altLang="zh-CN" sz="2800" dirty="0" err="1"/>
              <a:t>PageRank</a:t>
            </a:r>
            <a:r>
              <a:rPr lang="zh-CN" altLang="en-US" sz="2800" dirty="0"/>
              <a:t>组成的列向量，令网页间的连接矩阵</a:t>
            </a:r>
            <a:r>
              <a:rPr lang="en-US" altLang="zh-CN" sz="2800" b="1" i="1" dirty="0"/>
              <a:t>L</a:t>
            </a:r>
            <a:r>
              <a:rPr lang="en-US" altLang="zh-CN" sz="2800" dirty="0"/>
              <a:t>={</a:t>
            </a:r>
            <a:r>
              <a:rPr lang="en-US" altLang="zh-CN" sz="2800" i="1" dirty="0" err="1"/>
              <a:t>l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有链接指向</a:t>
            </a:r>
            <a:r>
              <a:rPr lang="en-US" altLang="zh-CN" sz="2800" i="1" dirty="0" err="1"/>
              <a:t>P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时，</a:t>
            </a:r>
            <a:r>
              <a:rPr lang="en-US" altLang="zh-CN" sz="2800" i="1" dirty="0" err="1"/>
              <a:t>l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=1</a:t>
            </a:r>
            <a:r>
              <a:rPr lang="zh-CN" altLang="en-US" sz="2800" dirty="0"/>
              <a:t>，否则</a:t>
            </a:r>
            <a:r>
              <a:rPr lang="en-US" altLang="zh-CN" sz="2800" i="1" dirty="0" err="1"/>
              <a:t>l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=0</a:t>
            </a:r>
            <a:r>
              <a:rPr lang="zh-CN" altLang="en-US" sz="2800" dirty="0"/>
              <a:t>。对</a:t>
            </a:r>
            <a:r>
              <a:rPr lang="en-US" altLang="zh-CN" sz="2800" b="1" i="1" dirty="0"/>
              <a:t>L</a:t>
            </a:r>
            <a:r>
              <a:rPr lang="zh-CN" altLang="en-US" sz="2800" dirty="0"/>
              <a:t>的每行进行归一化，即用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的出度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去除得到矩阵</a:t>
            </a:r>
            <a:r>
              <a:rPr lang="en-US" altLang="zh-CN" sz="2800" b="1" i="1" dirty="0"/>
              <a:t>A</a:t>
            </a:r>
            <a:r>
              <a:rPr lang="en-US" altLang="zh-CN" sz="2800" dirty="0"/>
              <a:t>={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l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/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i</a:t>
            </a:r>
            <a:r>
              <a:rPr lang="zh-CN" altLang="en-US" sz="2800" i="1" dirty="0"/>
              <a:t>，</a:t>
            </a:r>
            <a:r>
              <a:rPr lang="zh-CN" altLang="en-US" sz="2800" dirty="0"/>
              <a:t>则有</a:t>
            </a:r>
            <a:r>
              <a:rPr lang="en-US" altLang="zh-CN" sz="2800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aseline="30000" dirty="0"/>
              <a:t>T</a:t>
            </a:r>
            <a:r>
              <a:rPr lang="zh-CN" altLang="en-US" sz="2800" dirty="0"/>
              <a:t>表示</a:t>
            </a:r>
            <a:r>
              <a:rPr lang="en-US" altLang="zh-CN" sz="2800" b="1" i="1" dirty="0"/>
              <a:t>A</a:t>
            </a:r>
            <a:r>
              <a:rPr lang="zh-CN" altLang="en-US" sz="2800" dirty="0"/>
              <a:t>的转置矩阵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b="1" i="1" dirty="0"/>
              <a:t>R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c</a:t>
            </a:r>
            <a:r>
              <a:rPr lang="en-US" altLang="zh-CN" sz="2800" b="1" i="1" dirty="0" err="1"/>
              <a:t>A</a:t>
            </a:r>
            <a:r>
              <a:rPr lang="en-US" altLang="zh-CN" sz="2800" baseline="30000" dirty="0" err="1"/>
              <a:t>T</a:t>
            </a:r>
            <a:r>
              <a:rPr lang="en-US" altLang="zh-CN" sz="2800" b="1" i="1" dirty="0" err="1"/>
              <a:t>R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&lt;==&gt; </a:t>
            </a:r>
            <a:r>
              <a:rPr lang="en-US" altLang="zh-CN" sz="2800" i="1" dirty="0"/>
              <a:t>c</a:t>
            </a:r>
            <a:r>
              <a:rPr lang="en-US" altLang="zh-CN" sz="2800" baseline="30000" dirty="0"/>
              <a:t>-1</a:t>
            </a:r>
            <a:r>
              <a:rPr lang="en-US" altLang="zh-CN" sz="2800" b="1" i="1" dirty="0"/>
              <a:t>R</a:t>
            </a:r>
            <a:r>
              <a:rPr lang="en-US" altLang="zh-CN" sz="2800" dirty="0"/>
              <a:t>=</a:t>
            </a:r>
            <a:r>
              <a:rPr lang="en-US" altLang="zh-CN" sz="2800" b="1" i="1" dirty="0"/>
              <a:t>A</a:t>
            </a:r>
            <a:r>
              <a:rPr lang="en-US" altLang="zh-CN" sz="2800" baseline="30000" dirty="0"/>
              <a:t>T</a:t>
            </a:r>
            <a:r>
              <a:rPr lang="en-US" altLang="zh-CN" sz="2800" b="1" i="1" dirty="0"/>
              <a:t>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1" dirty="0"/>
              <a:t>   </a:t>
            </a:r>
            <a:r>
              <a:rPr lang="zh-CN" altLang="en-US" sz="2800" dirty="0"/>
              <a:t>根据线性代数中有关特征向量和特征值的理论，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是矩阵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T</a:t>
            </a:r>
            <a:r>
              <a:rPr lang="zh-CN" altLang="en-US" sz="2800" dirty="0"/>
              <a:t>的</a:t>
            </a:r>
            <a:r>
              <a:rPr lang="en-US" altLang="zh-CN" sz="2800" i="1" dirty="0"/>
              <a:t>c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特征值对应的特征向量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1115616" y="5301208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32040" y="5157192"/>
          <a:ext cx="372898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3" name="公式" r:id="rId4" imgW="1841400" imgH="711000" progId="Equation.3">
                  <p:embed/>
                </p:oleObj>
              </mc:Choice>
              <mc:Fallback>
                <p:oleObj name="公式" r:id="rId4" imgW="18414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157192"/>
                        <a:ext cx="3728986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283968" y="5661248"/>
            <a:ext cx="576064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一个稍微复杂的例子</a:t>
            </a:r>
          </a:p>
        </p:txBody>
      </p:sp>
      <p:sp>
        <p:nvSpPr>
          <p:cNvPr id="67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E4FF1-E630-443C-A0DB-1453E0B0554C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675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2420938"/>
            <a:ext cx="411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5651500" y="2205038"/>
          <a:ext cx="2819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68" name="Bitmap Image" r:id="rId5" imgW="2580952" imgH="1828571" progId="PBrush">
                  <p:embed/>
                </p:oleObj>
              </mc:Choice>
              <mc:Fallback>
                <p:oleObj name="Bitmap Image" r:id="rId5" imgW="2580952" imgH="182857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05038"/>
                        <a:ext cx="28194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6172200" y="4191000"/>
          <a:ext cx="226695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69" name="Bitmap Image" r:id="rId7" imgW="2019048" imgH="1257476" progId="PBrush">
                  <p:embed/>
                </p:oleObj>
              </mc:Choice>
              <mc:Fallback>
                <p:oleObj name="Bitmap Image" r:id="rId7" imgW="2019048" imgH="125747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91000"/>
                        <a:ext cx="226695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5410200" y="4689475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计算过程</a:t>
            </a:r>
          </a:p>
        </p:txBody>
      </p:sp>
      <p:sp>
        <p:nvSpPr>
          <p:cNvPr id="686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273EC-AF01-46C7-83B7-16229EBDB1C7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68610" name="Object 3"/>
          <p:cNvGraphicFramePr>
            <a:graphicFrameLocks noChangeAspect="1"/>
          </p:cNvGraphicFramePr>
          <p:nvPr/>
        </p:nvGraphicFramePr>
        <p:xfrm>
          <a:off x="2555875" y="2133600"/>
          <a:ext cx="28289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113" name="位图图像" r:id="rId4" imgW="2424155" imgH="1310973" progId="PBrush">
                  <p:embed/>
                </p:oleObj>
              </mc:Choice>
              <mc:Fallback>
                <p:oleObj name="位图图像" r:id="rId4" imgW="2424155" imgH="131097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282892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468313" y="2709863"/>
            <a:ext cx="2201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则归一化后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2195513" y="4508500"/>
          <a:ext cx="1323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114" name="Bitmap Image" r:id="rId6" imgW="1142857" imgH="1448002" progId="PBrush">
                  <p:embed/>
                </p:oleObj>
              </mc:Choice>
              <mc:Fallback>
                <p:oleObj name="Bitmap Image" r:id="rId6" imgW="1142857" imgH="144800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500"/>
                        <a:ext cx="1323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6"/>
          <p:cNvSpPr txBox="1">
            <a:spLocks noChangeArrowheads="1"/>
          </p:cNvSpPr>
          <p:nvPr/>
        </p:nvSpPr>
        <p:spPr bwMode="auto">
          <a:xfrm>
            <a:off x="1403350" y="49434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68612" name="Object 7"/>
          <p:cNvGraphicFramePr>
            <a:graphicFrameLocks noChangeAspect="1"/>
          </p:cNvGraphicFramePr>
          <p:nvPr/>
        </p:nvGraphicFramePr>
        <p:xfrm>
          <a:off x="6797675" y="4495800"/>
          <a:ext cx="12795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115" name="Bitmap Image" r:id="rId8" imgW="1181265" imgH="1476190" progId="PBrush">
                  <p:embed/>
                </p:oleObj>
              </mc:Choice>
              <mc:Fallback>
                <p:oleObj name="Bitmap Image" r:id="rId8" imgW="1181265" imgH="1476190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495800"/>
                        <a:ext cx="12795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4616450" y="5030788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Normalized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5472113" y="2708275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i="1" dirty="0"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＝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cA</a:t>
            </a:r>
            <a:r>
              <a:rPr kumimoji="0" lang="en-US" altLang="zh-CN" b="1" baseline="30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，令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=1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，解得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itchFamily="2" charset="-122"/>
              </a:rPr>
              <a:t>原始</a:t>
            </a:r>
            <a:r>
              <a:rPr lang="en-US" altLang="zh-CN" sz="3600" dirty="0" err="1">
                <a:ea typeface="宋体" pitchFamily="2" charset="-122"/>
              </a:rPr>
              <a:t>PageRank</a:t>
            </a:r>
            <a:r>
              <a:rPr lang="zh-CN" altLang="en-US" sz="3600" dirty="0">
                <a:ea typeface="宋体" pitchFamily="2" charset="-122"/>
              </a:rPr>
              <a:t>的一个不足</a:t>
            </a:r>
            <a:r>
              <a:rPr lang="en-US" altLang="zh-CN" sz="3600" dirty="0">
                <a:ea typeface="宋体" pitchFamily="2" charset="-122"/>
              </a:rPr>
              <a:t> 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989138"/>
            <a:ext cx="5638800" cy="2819400"/>
          </a:xfrm>
          <a:noFill/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316038" y="1700213"/>
            <a:ext cx="1322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entury Schoolbook" pitchFamily="18" charset="0"/>
                <a:ea typeface="宋体" pitchFamily="2" charset="-122"/>
              </a:rPr>
              <a:t>A loop: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980256" y="5181600"/>
            <a:ext cx="7696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图中存在一个循环通路，每次迭代，该循环通路中的每个节点的</a:t>
            </a:r>
            <a:r>
              <a:rPr lang="en-US" altLang="zh-CN" sz="2600" dirty="0" err="1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PageRank</a:t>
            </a:r>
            <a:r>
              <a:rPr lang="zh-CN" altLang="en-US" sz="2600" dirty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不断增加，但是它们并不指出去，即不将</a:t>
            </a:r>
            <a:r>
              <a:rPr lang="en-US" altLang="zh-CN" sz="2600" dirty="0" err="1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PageRank</a:t>
            </a:r>
            <a:r>
              <a:rPr lang="zh-CN" altLang="en-US" sz="2600" dirty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分配给其他节点！</a:t>
            </a:r>
            <a:endParaRPr lang="en-US" altLang="zh-CN" sz="2600" dirty="0">
              <a:solidFill>
                <a:schemeClr val="tx1"/>
              </a:solidFill>
              <a:latin typeface="Century Schoolbook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宋体" pitchFamily="2" charset="-122"/>
              </a:rPr>
              <a:t>一个例子</a:t>
            </a:r>
            <a:endParaRPr lang="en-US" altLang="zh-CN" sz="4000" dirty="0">
              <a:ea typeface="宋体" pitchFamily="2" charset="-122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36396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3200003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5038873"/>
            <a:ext cx="3414713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HITS: Hub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宋体" pitchFamily="2" charset="-122"/>
              </a:rPr>
              <a:t>一个例子</a:t>
            </a:r>
            <a:endParaRPr lang="en-US" altLang="zh-CN" sz="4000" dirty="0">
              <a:ea typeface="宋体" pitchFamily="2" charset="-122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157192"/>
            <a:ext cx="360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宋体" pitchFamily="2" charset="-122"/>
              </a:rPr>
              <a:t>一个例子</a:t>
            </a:r>
            <a:endParaRPr lang="en-US" altLang="zh-CN" sz="4000" dirty="0">
              <a:ea typeface="宋体" pitchFamily="2" charset="-122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507976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334401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789" y="5176539"/>
            <a:ext cx="3227387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</a:t>
            </a:r>
            <a:r>
              <a:rPr lang="en-US" altLang="zh-CN"/>
              <a:t>PageRank</a:t>
            </a:r>
            <a:r>
              <a:rPr lang="zh-CN" altLang="en-US"/>
              <a:t>公式</a:t>
            </a:r>
          </a:p>
        </p:txBody>
      </p:sp>
      <p:sp>
        <p:nvSpPr>
          <p:cNvPr id="696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F1E46-60CF-4CCE-B7C8-B03CEBDE2595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6963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7931713"/>
              </p:ext>
            </p:extLst>
          </p:nvPr>
        </p:nvGraphicFramePr>
        <p:xfrm>
          <a:off x="683568" y="3282345"/>
          <a:ext cx="33829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6" name="Equation" r:id="rId4" imgW="1638000" imgH="444240" progId="Equation.DSMT4">
                  <p:embed/>
                </p:oleObj>
              </mc:Choice>
              <mc:Fallback>
                <p:oleObj name="Equation" r:id="rId4" imgW="16380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2345"/>
                        <a:ext cx="33829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03546470"/>
              </p:ext>
            </p:extLst>
          </p:nvPr>
        </p:nvGraphicFramePr>
        <p:xfrm>
          <a:off x="5436096" y="3338731"/>
          <a:ext cx="34559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7" name="Equation" r:id="rId6" imgW="1650960" imgH="444240" progId="Equation.DSMT4">
                  <p:embed/>
                </p:oleObj>
              </mc:Choice>
              <mc:Fallback>
                <p:oleObj name="Equation" r:id="rId6" imgW="16509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338731"/>
                        <a:ext cx="34559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8066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随机冲浪或随机游走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(Random Walk)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模型：到达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的概率由两部分组成，一部分是直接随机选中的概率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)/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，另一部分是从指向它的网页顺着链接浏览的概率，则有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827584" y="4509120"/>
            <a:ext cx="7416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上述两个公式中，后一个公式所有网页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的和为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，前一个公式的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1-d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+d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可以证明，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是收敛的。计算时，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很难通过解析方式求解，通常通过迭代方式求解。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通常取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0.85</a:t>
            </a:r>
          </a:p>
        </p:txBody>
      </p:sp>
      <p:sp>
        <p:nvSpPr>
          <p:cNvPr id="69641" name="Text Box 7"/>
          <p:cNvSpPr txBox="1">
            <a:spLocks noChangeArrowheads="1"/>
          </p:cNvSpPr>
          <p:nvPr/>
        </p:nvSpPr>
        <p:spPr bwMode="auto">
          <a:xfrm>
            <a:off x="4572000" y="36449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PageRank</a:t>
            </a:r>
            <a:r>
              <a:rPr lang="zh-CN" altLang="en-US" sz="3600"/>
              <a:t>面对的</a:t>
            </a:r>
            <a:r>
              <a:rPr lang="en-US" altLang="zh-CN" sz="3600"/>
              <a:t>Spamming</a:t>
            </a:r>
            <a:r>
              <a:rPr lang="zh-CN" altLang="en-US" sz="3600"/>
              <a:t>问题</a:t>
            </a:r>
          </a:p>
        </p:txBody>
      </p:sp>
      <p:sp>
        <p:nvSpPr>
          <p:cNvPr id="290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3DC91-A42F-47EB-8264-EED96DFE6F6F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290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989138"/>
            <a:ext cx="7772400" cy="3617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SEO (Search Engine Optimization)</a:t>
            </a:r>
            <a:r>
              <a:rPr lang="zh-CN" altLang="en-US" dirty="0"/>
              <a:t>：通过正当或者作弊等手段提高网站的检索排名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 err="1"/>
              <a:t>PageRank</a:t>
            </a:r>
            <a:r>
              <a:rPr lang="en-US" altLang="zh-CN" dirty="0"/>
              <a:t>)</a:t>
            </a:r>
            <a:r>
              <a:rPr lang="zh-CN" altLang="en-US" dirty="0"/>
              <a:t>排名。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因此，实际中的</a:t>
            </a:r>
            <a:r>
              <a:rPr lang="en-US" altLang="zh-CN" dirty="0" err="1"/>
              <a:t>PageRank</a:t>
            </a:r>
            <a:r>
              <a:rPr lang="zh-CN" altLang="en-US" dirty="0"/>
              <a:t>实现必须应对这种作弊，实际实现复杂得多。实际中往往有多个因子</a:t>
            </a:r>
            <a:r>
              <a:rPr lang="en-US" altLang="zh-CN" dirty="0"/>
              <a:t>(</a:t>
            </a:r>
            <a:r>
              <a:rPr lang="zh-CN" altLang="en-US" dirty="0"/>
              <a:t>比如内容相似度</a:t>
            </a:r>
            <a:r>
              <a:rPr lang="en-US" altLang="zh-CN" dirty="0"/>
              <a:t>)</a:t>
            </a:r>
            <a:r>
              <a:rPr lang="zh-CN" altLang="en-US" dirty="0"/>
              <a:t>的融合。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 </a:t>
            </a:r>
            <a:r>
              <a:rPr lang="en-US" altLang="zh-CN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&amp; </a:t>
            </a: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HITS</a:t>
            </a:r>
            <a:r>
              <a:rPr lang="zh-CN" altLang="en-US" dirty="0"/>
              <a:t>算法</a:t>
            </a:r>
          </a:p>
        </p:txBody>
      </p:sp>
      <p:sp>
        <p:nvSpPr>
          <p:cNvPr id="291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02C3C-38AB-45BF-A364-B191E75A46F6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291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60575"/>
            <a:ext cx="7772400" cy="3617913"/>
          </a:xfrm>
        </p:spPr>
        <p:txBody>
          <a:bodyPr/>
          <a:lstStyle/>
          <a:p>
            <a:pPr eaLnBrk="1" hangingPunct="1"/>
            <a:r>
              <a:rPr lang="en-US" altLang="zh-CN" dirty="0"/>
              <a:t>HITS(Hyperlink-Induced Topic Search)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每个网页计算两个值</a:t>
            </a:r>
          </a:p>
          <a:p>
            <a:pPr lvl="1" eaLnBrk="1" hangingPunct="1"/>
            <a:r>
              <a:rPr lang="en-US" altLang="zh-CN" dirty="0"/>
              <a:t>Hub</a:t>
            </a:r>
            <a:r>
              <a:rPr lang="zh-CN" altLang="en-US" dirty="0"/>
              <a:t>：作为目录型或导航型网页的权重</a:t>
            </a:r>
          </a:p>
          <a:p>
            <a:pPr lvl="1" eaLnBrk="1" hangingPunct="1"/>
            <a:r>
              <a:rPr lang="en-US" altLang="zh-CN" dirty="0"/>
              <a:t>Authority</a:t>
            </a:r>
            <a:r>
              <a:rPr lang="zh-CN" altLang="en-US" dirty="0"/>
              <a:t>：作为权威型网页的权重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Hub &amp; Authority</a:t>
            </a:r>
          </a:p>
        </p:txBody>
      </p:sp>
      <p:sp>
        <p:nvSpPr>
          <p:cNvPr id="292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0C496-74A9-41A0-A154-B40089EC3EA4}" type="slidenum">
              <a:rPr lang="en-US" altLang="zh-CN" smtClean="0"/>
              <a:pPr/>
              <a:t>36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4692650"/>
            <a:ext cx="381000" cy="533400"/>
            <a:chOff x="1200" y="1536"/>
            <a:chExt cx="240" cy="336"/>
          </a:xfrm>
        </p:grpSpPr>
        <p:sp>
          <p:nvSpPr>
            <p:cNvPr id="292971" name="Rectangle 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2" name="Line 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3" name="Line 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4" name="Line 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5" name="Line 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6" name="Line 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7" name="Line 1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3092450"/>
            <a:ext cx="381000" cy="533400"/>
            <a:chOff x="1200" y="1536"/>
            <a:chExt cx="240" cy="336"/>
          </a:xfrm>
        </p:grpSpPr>
        <p:sp>
          <p:nvSpPr>
            <p:cNvPr id="292964" name="Rectangle 1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5" name="Line 1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6" name="Line 1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7" name="Line 1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8" name="Line 1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9" name="Line 1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0" name="Line 1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19600" y="4083050"/>
            <a:ext cx="381000" cy="533400"/>
            <a:chOff x="1200" y="1536"/>
            <a:chExt cx="240" cy="336"/>
          </a:xfrm>
        </p:grpSpPr>
        <p:sp>
          <p:nvSpPr>
            <p:cNvPr id="292957" name="Rectangle 2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8" name="Line 2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9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0" name="Line 2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1" name="Line 2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2" name="Line 2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3" name="Line 2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5988050"/>
            <a:ext cx="381000" cy="533400"/>
            <a:chOff x="1200" y="1536"/>
            <a:chExt cx="240" cy="336"/>
          </a:xfrm>
        </p:grpSpPr>
        <p:sp>
          <p:nvSpPr>
            <p:cNvPr id="292950" name="Rectangle 2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1" name="Line 2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2" name="Line 3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3" name="Line 3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4" name="Line 3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5" name="Line 3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6" name="Line 3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895600" y="4311650"/>
            <a:ext cx="381000" cy="533400"/>
            <a:chOff x="1200" y="1536"/>
            <a:chExt cx="240" cy="336"/>
          </a:xfrm>
        </p:grpSpPr>
        <p:sp>
          <p:nvSpPr>
            <p:cNvPr id="292943" name="Rectangle 3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4" name="Line 3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5" name="Line 3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6" name="Line 3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7" name="Line 4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8" name="Line 4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9" name="Line 4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495800" y="2787650"/>
            <a:ext cx="381000" cy="533400"/>
            <a:chOff x="1200" y="1536"/>
            <a:chExt cx="240" cy="336"/>
          </a:xfrm>
        </p:grpSpPr>
        <p:sp>
          <p:nvSpPr>
            <p:cNvPr id="292936" name="Rectangle 4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7" name="Line 4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8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9" name="Line 4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0" name="Line 4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1" name="Line 4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2" name="Line 5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733800" y="5454650"/>
            <a:ext cx="381000" cy="533400"/>
            <a:chOff x="1200" y="1536"/>
            <a:chExt cx="240" cy="336"/>
          </a:xfrm>
        </p:grpSpPr>
        <p:sp>
          <p:nvSpPr>
            <p:cNvPr id="292929" name="Rectangle 5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0" name="Line 5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1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2" name="Line 5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3" name="Line 5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4" name="Line 5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5" name="Line 5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400800" y="3397250"/>
            <a:ext cx="381000" cy="533400"/>
            <a:chOff x="1200" y="1536"/>
            <a:chExt cx="240" cy="336"/>
          </a:xfrm>
        </p:grpSpPr>
        <p:sp>
          <p:nvSpPr>
            <p:cNvPr id="292922" name="Rectangle 6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3" name="Line 6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4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5" name="Line 6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6" name="Line 6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7" name="Line 6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8" name="Line 6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7086600" y="5454650"/>
            <a:ext cx="381000" cy="533400"/>
            <a:chOff x="1200" y="1536"/>
            <a:chExt cx="240" cy="336"/>
          </a:xfrm>
        </p:grpSpPr>
        <p:sp>
          <p:nvSpPr>
            <p:cNvPr id="292915" name="Rectangle 6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6" name="Line 6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7" name="Line 7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8" name="Line 7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9" name="Line 7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0" name="Line 7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1" name="Line 7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6096000" y="4768850"/>
            <a:ext cx="381000" cy="533400"/>
            <a:chOff x="1200" y="1536"/>
            <a:chExt cx="240" cy="336"/>
          </a:xfrm>
        </p:grpSpPr>
        <p:sp>
          <p:nvSpPr>
            <p:cNvPr id="292908" name="Rectangle 7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9" name="Line 7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0" name="Line 7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1" name="Line 7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2" name="Line 8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3" name="Line 8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4" name="Line 8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5486400" y="6064250"/>
            <a:ext cx="381000" cy="533400"/>
            <a:chOff x="1200" y="1536"/>
            <a:chExt cx="240" cy="336"/>
          </a:xfrm>
        </p:grpSpPr>
        <p:sp>
          <p:nvSpPr>
            <p:cNvPr id="292901" name="Rectangle 8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2" name="Line 8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3" name="Line 8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4" name="Line 8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5" name="Line 8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6" name="Line 8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7" name="Line 9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92880" name="Line 91"/>
          <p:cNvSpPr>
            <a:spLocks noChangeShapeType="1"/>
          </p:cNvSpPr>
          <p:nvPr/>
        </p:nvSpPr>
        <p:spPr bwMode="auto">
          <a:xfrm flipV="1">
            <a:off x="1066800" y="3321050"/>
            <a:ext cx="838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1" name="Line 92"/>
          <p:cNvSpPr>
            <a:spLocks noChangeShapeType="1"/>
          </p:cNvSpPr>
          <p:nvPr/>
        </p:nvSpPr>
        <p:spPr bwMode="auto">
          <a:xfrm flipV="1">
            <a:off x="2057400" y="3016250"/>
            <a:ext cx="2438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2" name="Line 93"/>
          <p:cNvSpPr>
            <a:spLocks noChangeShapeType="1"/>
          </p:cNvSpPr>
          <p:nvPr/>
        </p:nvSpPr>
        <p:spPr bwMode="auto">
          <a:xfrm flipH="1">
            <a:off x="3124200" y="3092450"/>
            <a:ext cx="1524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3" name="Line 94"/>
          <p:cNvSpPr>
            <a:spLocks noChangeShapeType="1"/>
          </p:cNvSpPr>
          <p:nvPr/>
        </p:nvSpPr>
        <p:spPr bwMode="auto">
          <a:xfrm flipV="1">
            <a:off x="1143000" y="454025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4" name="Line 95"/>
          <p:cNvSpPr>
            <a:spLocks noChangeShapeType="1"/>
          </p:cNvSpPr>
          <p:nvPr/>
        </p:nvSpPr>
        <p:spPr bwMode="auto">
          <a:xfrm>
            <a:off x="3048000" y="469265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5" name="Line 96"/>
          <p:cNvSpPr>
            <a:spLocks noChangeShapeType="1"/>
          </p:cNvSpPr>
          <p:nvPr/>
        </p:nvSpPr>
        <p:spPr bwMode="auto">
          <a:xfrm flipV="1">
            <a:off x="2590800" y="583565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6" name="Line 97"/>
          <p:cNvSpPr>
            <a:spLocks noChangeShapeType="1"/>
          </p:cNvSpPr>
          <p:nvPr/>
        </p:nvSpPr>
        <p:spPr bwMode="auto">
          <a:xfrm flipV="1">
            <a:off x="3048000" y="4311650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7" name="Line 98"/>
          <p:cNvSpPr>
            <a:spLocks noChangeShapeType="1"/>
          </p:cNvSpPr>
          <p:nvPr/>
        </p:nvSpPr>
        <p:spPr bwMode="auto">
          <a:xfrm flipV="1">
            <a:off x="2514600" y="4845050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8" name="Line 99"/>
          <p:cNvSpPr>
            <a:spLocks noChangeShapeType="1"/>
          </p:cNvSpPr>
          <p:nvPr/>
        </p:nvSpPr>
        <p:spPr bwMode="auto">
          <a:xfrm>
            <a:off x="3124200" y="4616450"/>
            <a:ext cx="2971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9" name="Line 100"/>
          <p:cNvSpPr>
            <a:spLocks noChangeShapeType="1"/>
          </p:cNvSpPr>
          <p:nvPr/>
        </p:nvSpPr>
        <p:spPr bwMode="auto">
          <a:xfrm flipV="1">
            <a:off x="3962400" y="5149850"/>
            <a:ext cx="2133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0" name="Line 101"/>
          <p:cNvSpPr>
            <a:spLocks noChangeShapeType="1"/>
          </p:cNvSpPr>
          <p:nvPr/>
        </p:nvSpPr>
        <p:spPr bwMode="auto">
          <a:xfrm>
            <a:off x="4648200" y="3244850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1" name="Line 102"/>
          <p:cNvSpPr>
            <a:spLocks noChangeShapeType="1"/>
          </p:cNvSpPr>
          <p:nvPr/>
        </p:nvSpPr>
        <p:spPr bwMode="auto">
          <a:xfrm>
            <a:off x="4648200" y="2940050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2" name="Line 103"/>
          <p:cNvSpPr>
            <a:spLocks noChangeShapeType="1"/>
          </p:cNvSpPr>
          <p:nvPr/>
        </p:nvSpPr>
        <p:spPr bwMode="auto">
          <a:xfrm flipV="1">
            <a:off x="3886200" y="5683250"/>
            <a:ext cx="3200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3" name="Line 104"/>
          <p:cNvSpPr>
            <a:spLocks noChangeShapeType="1"/>
          </p:cNvSpPr>
          <p:nvPr/>
        </p:nvSpPr>
        <p:spPr bwMode="auto">
          <a:xfrm flipV="1">
            <a:off x="5715000" y="583565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3" name="Oval 105"/>
          <p:cNvSpPr>
            <a:spLocks noChangeArrowheads="1"/>
          </p:cNvSpPr>
          <p:nvPr/>
        </p:nvSpPr>
        <p:spPr bwMode="auto">
          <a:xfrm>
            <a:off x="5638800" y="43878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kumimoji="0" lang="zh-CN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4" name="Oval 106"/>
          <p:cNvSpPr>
            <a:spLocks noChangeArrowheads="1"/>
          </p:cNvSpPr>
          <p:nvPr/>
        </p:nvSpPr>
        <p:spPr bwMode="auto">
          <a:xfrm>
            <a:off x="4038600" y="24066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5" name="Oval 107"/>
          <p:cNvSpPr>
            <a:spLocks noChangeArrowheads="1"/>
          </p:cNvSpPr>
          <p:nvPr/>
        </p:nvSpPr>
        <p:spPr bwMode="auto">
          <a:xfrm>
            <a:off x="2514600" y="39306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6" name="Text Box 108"/>
          <p:cNvSpPr txBox="1">
            <a:spLocks noChangeArrowheads="1"/>
          </p:cNvSpPr>
          <p:nvPr/>
        </p:nvSpPr>
        <p:spPr bwMode="auto">
          <a:xfrm>
            <a:off x="5715000" y="4006850"/>
            <a:ext cx="1169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7" name="Text Box 109"/>
          <p:cNvSpPr txBox="1">
            <a:spLocks noChangeArrowheads="1"/>
          </p:cNvSpPr>
          <p:nvPr/>
        </p:nvSpPr>
        <p:spPr bwMode="auto">
          <a:xfrm>
            <a:off x="2514600" y="3549650"/>
            <a:ext cx="1169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8" name="Text Box 110"/>
          <p:cNvSpPr txBox="1">
            <a:spLocks noChangeArrowheads="1"/>
          </p:cNvSpPr>
          <p:nvPr/>
        </p:nvSpPr>
        <p:spPr bwMode="auto">
          <a:xfrm>
            <a:off x="4356100" y="1989138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Hub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73" grpId="0" animBg="1" autoUpdateAnimBg="0"/>
      <p:bldP spid="724074" grpId="0" animBg="1"/>
      <p:bldP spid="724075" grpId="0" animBg="1"/>
      <p:bldP spid="724076" grpId="0" autoUpdateAnimBg="0"/>
      <p:bldP spid="724077" grpId="0" autoUpdateAnimBg="0"/>
      <p:bldP spid="72407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例子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查询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[Chicago Bulls]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的权威网页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/>
                        <a:t>0.85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www.nba.com/bulls</a:t>
                      </a:r>
                      <a:endParaRPr lang="de-DE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0.25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www.essex1.com/people/jmiller/bulls.htm</a:t>
                      </a:r>
                    </a:p>
                    <a:p>
                      <a:r>
                        <a:rPr lang="en-US" sz="2400" dirty="0"/>
                        <a:t>“</a:t>
                      </a:r>
                      <a:r>
                        <a:rPr lang="en-US" sz="2400" dirty="0" err="1"/>
                        <a:t>da</a:t>
                      </a:r>
                      <a:r>
                        <a:rPr lang="en-US" sz="2400" dirty="0"/>
                        <a:t>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0.20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www.nando.net/SportServer/basketball/nba/chi.html</a:t>
                      </a:r>
                    </a:p>
                    <a:p>
                      <a:r>
                        <a:rPr lang="en-US" sz="2400" dirty="0"/>
                        <a:t>“The</a:t>
                      </a:r>
                      <a:r>
                        <a:rPr lang="en-US" sz="2400" baseline="0" dirty="0"/>
                        <a:t> Chicago Bulls</a:t>
                      </a:r>
                      <a:r>
                        <a:rPr lang="en-US" sz="2400" dirty="0"/>
                        <a:t>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0.15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Users.aol.com/</a:t>
                      </a:r>
                      <a:r>
                        <a:rPr lang="en-US" sz="2400" dirty="0" err="1"/>
                        <a:t>rynocub</a:t>
                      </a:r>
                      <a:r>
                        <a:rPr lang="en-US" sz="2400" dirty="0"/>
                        <a:t>/bulls.htm</a:t>
                      </a:r>
                    </a:p>
                    <a:p>
                      <a:r>
                        <a:rPr lang="en-US" sz="2400" dirty="0"/>
                        <a:t>“The</a:t>
                      </a:r>
                      <a:r>
                        <a:rPr lang="en-US" sz="2400" baseline="0" dirty="0"/>
                        <a:t> Chicago Bulls Home Page</a:t>
                      </a:r>
                      <a:r>
                        <a:rPr lang="en-US" sz="2400" dirty="0"/>
                        <a:t> 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www.geocities.com/Colosseum/6095</a:t>
                      </a:r>
                    </a:p>
                    <a:p>
                      <a:r>
                        <a:rPr lang="en-US" sz="2400" baseline="0" dirty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5637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[Chicago Bulls]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的权威网页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6" name="Picture 5" descr="29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857364"/>
            <a:ext cx="8153980" cy="42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基本的采集过程</a:t>
            </a:r>
            <a:endParaRPr lang="de-DE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初始化采集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种子队列；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重复如下过程：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从队列中取出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下载并分析网页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从网页中抽取更多的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将这些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放到队列中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这里有个“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的连通性很好”的基本假设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查询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[Chicago Bulls]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的导航型网页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/>
                        <a:t>1.62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www.geocities.com/Colosseum/1778</a:t>
                      </a:r>
                    </a:p>
                    <a:p>
                      <a:r>
                        <a:rPr lang="en-US" sz="2400" b="0" dirty="0"/>
                        <a:t>“</a:t>
                      </a:r>
                      <a:r>
                        <a:rPr lang="en-US" sz="2400" b="0" dirty="0" err="1"/>
                        <a:t>Unbelieveabulls</a:t>
                      </a:r>
                      <a:r>
                        <a:rPr lang="en-US" sz="2400" b="0" dirty="0"/>
                        <a:t>!!!!!”</a:t>
                      </a:r>
                      <a:endParaRPr lang="de-DE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1.24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www.webring.org/cgi-bin/webring?ring=chbulls</a:t>
                      </a:r>
                    </a:p>
                    <a:p>
                      <a:r>
                        <a:rPr lang="en-US" sz="2400" dirty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0.74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www.geocities.com/Hollywood/Lot/3330/Bulls.html</a:t>
                      </a:r>
                    </a:p>
                    <a:p>
                      <a:r>
                        <a:rPr lang="en-US" sz="2400" dirty="0"/>
                        <a:t>“</a:t>
                      </a:r>
                      <a:r>
                        <a:rPr lang="en-US" sz="2400" baseline="0" dirty="0"/>
                        <a:t>Chicago Bulls</a:t>
                      </a:r>
                      <a:r>
                        <a:rPr lang="en-US" sz="2400" dirty="0"/>
                        <a:t>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www.nobull.net/web_position/kw-search-15-M2.html</a:t>
                      </a:r>
                    </a:p>
                    <a:p>
                      <a:r>
                        <a:rPr lang="en-US" sz="2400" dirty="0"/>
                        <a:t>“Excite</a:t>
                      </a:r>
                      <a:r>
                        <a:rPr lang="en-US" sz="2400" baseline="0" dirty="0"/>
                        <a:t> Search Results: bulls</a:t>
                      </a:r>
                      <a:r>
                        <a:rPr lang="en-US" sz="2400" dirty="0"/>
                        <a:t> 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www.halcyon.com/wordltd/bball/bulls.html</a:t>
                      </a:r>
                    </a:p>
                    <a:p>
                      <a:r>
                        <a:rPr lang="en-US" sz="2400" baseline="0" dirty="0"/>
                        <a:t>“Chicago Bulls Links”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[Chicago Bulls]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导航型网页的例子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" name="Picture 7" descr="294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757" y="1571612"/>
            <a:ext cx="7055387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2B708-FEB8-4570-809A-AF81AAB5E312}" type="slidenum">
              <a:rPr lang="en-US" altLang="zh-CN" smtClean="0"/>
              <a:pPr/>
              <a:t>42</a:t>
            </a:fld>
            <a:endParaRPr lang="en-US" altLang="zh-CN"/>
          </a:p>
        </p:txBody>
      </p:sp>
      <p:graphicFrame>
        <p:nvGraphicFramePr>
          <p:cNvPr id="70658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47934893"/>
              </p:ext>
            </p:extLst>
          </p:nvPr>
        </p:nvGraphicFramePr>
        <p:xfrm>
          <a:off x="767258" y="1557338"/>
          <a:ext cx="4668838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67" name="Equation" r:id="rId4" imgW="2286000" imgH="1155600" progId="Equation.DSMT4">
                  <p:embed/>
                </p:oleObj>
              </mc:Choice>
              <mc:Fallback>
                <p:oleObj name="Equation" r:id="rId4" imgW="228600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58" y="1557338"/>
                        <a:ext cx="4668838" cy="23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827584" y="4437112"/>
            <a:ext cx="73448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一个网页被越重要的导航型网页指向越多，那么它的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Authority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一个网页指向的高重要度权威型网页越多，那么它的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Hub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HITS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算法也是收敛的，也可以通过迭代的方式计算。</a:t>
            </a:r>
          </a:p>
        </p:txBody>
      </p:sp>
      <p:sp>
        <p:nvSpPr>
          <p:cNvPr id="726021" name="Oval 5"/>
          <p:cNvSpPr>
            <a:spLocks noChangeArrowheads="1"/>
          </p:cNvSpPr>
          <p:nvPr/>
        </p:nvSpPr>
        <p:spPr bwMode="auto">
          <a:xfrm>
            <a:off x="7740848" y="1773262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>
            <a:off x="6659761" y="1628800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5" name="Line 7"/>
          <p:cNvSpPr>
            <a:spLocks noChangeShapeType="1"/>
          </p:cNvSpPr>
          <p:nvPr/>
        </p:nvSpPr>
        <p:spPr bwMode="auto">
          <a:xfrm>
            <a:off x="6732786" y="20606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6" name="Line 8"/>
          <p:cNvSpPr>
            <a:spLocks noChangeShapeType="1"/>
          </p:cNvSpPr>
          <p:nvPr/>
        </p:nvSpPr>
        <p:spPr bwMode="auto">
          <a:xfrm flipV="1">
            <a:off x="6804223" y="2132037"/>
            <a:ext cx="935038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6025" name="Oval 9"/>
          <p:cNvSpPr>
            <a:spLocks noChangeArrowheads="1"/>
          </p:cNvSpPr>
          <p:nvPr/>
        </p:nvSpPr>
        <p:spPr bwMode="auto">
          <a:xfrm>
            <a:off x="6877248" y="3141687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</a:t>
            </a:r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>
            <a:off x="7523361" y="3502050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>
            <a:off x="7523361" y="343061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V="1">
            <a:off x="7523361" y="2854350"/>
            <a:ext cx="935037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 animBg="1" autoUpdateAnimBg="0"/>
      <p:bldP spid="72602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F4B3DBF-1953-45E7-90D2-B10E87AC3677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3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</a:t>
            </a: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算法的实际计算过程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4" name="Text Box 3"/>
          <p:cNvSpPr txBox="1">
            <a:spLocks noChangeArrowheads="1"/>
          </p:cNvSpPr>
          <p:nvPr/>
        </p:nvSpPr>
        <p:spPr bwMode="auto">
          <a:xfrm>
            <a:off x="138113" y="2204864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首先进行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搜索；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搜索的结果称为根集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root set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；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(</a:t>
            </a:r>
            <a:r>
              <a:rPr lang="zh-CN" alt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注：从搜索结果中选择一部分排名靠前的网页作为根集，也叫做种子集合</a:t>
            </a:r>
            <a:r>
              <a:rPr lang="en-US" altLang="zh-CN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将所有链向种子集合和种子集合链出的网页加入到种子集合；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新的更大的集合称为基本集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base set</a:t>
            </a:r>
            <a:r>
              <a:rPr 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；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最后，在基本集上计算每个网页的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hub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值和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authority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值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(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该基本集可以看成一个小的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图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。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根集和基本集</a:t>
            </a:r>
            <a:r>
              <a:rPr lang="en-US" dirty="0"/>
              <a:t> (1)</a:t>
            </a:r>
          </a:p>
        </p:txBody>
      </p:sp>
      <p:sp>
        <p:nvSpPr>
          <p:cNvPr id="267267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68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69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0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1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2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3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6" name="Text Box 37"/>
          <p:cNvSpPr txBox="1">
            <a:spLocks noChangeArrowheads="1"/>
          </p:cNvSpPr>
          <p:nvPr/>
        </p:nvSpPr>
        <p:spPr bwMode="auto">
          <a:xfrm>
            <a:off x="3995936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根集和基本集 </a:t>
            </a:r>
            <a:r>
              <a:rPr lang="en-US" dirty="0"/>
              <a:t>(2)</a:t>
            </a:r>
          </a:p>
        </p:txBody>
      </p:sp>
      <p:sp>
        <p:nvSpPr>
          <p:cNvPr id="268291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2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3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4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5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6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7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8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9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0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1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2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68303" name="AutoShape 27"/>
          <p:cNvCxnSpPr>
            <a:cxnSpLocks noChangeShapeType="1"/>
            <a:stCxn id="268296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4" name="AutoShape 28"/>
          <p:cNvCxnSpPr>
            <a:cxnSpLocks noChangeShapeType="1"/>
            <a:stCxn id="268299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5" name="AutoShape 29"/>
          <p:cNvCxnSpPr>
            <a:cxnSpLocks noChangeShapeType="1"/>
            <a:stCxn id="268299" idx="7"/>
            <a:endCxn id="268298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6" name="AutoShape 30"/>
          <p:cNvCxnSpPr>
            <a:cxnSpLocks noChangeShapeType="1"/>
            <a:stCxn id="268299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7" name="AutoShape 31"/>
          <p:cNvCxnSpPr>
            <a:cxnSpLocks noChangeShapeType="1"/>
            <a:stCxn id="268299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8" name="AutoShape 32"/>
          <p:cNvCxnSpPr>
            <a:cxnSpLocks noChangeShapeType="1"/>
            <a:stCxn id="268301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8309" name="Text Box 35"/>
          <p:cNvSpPr txBox="1">
            <a:spLocks noChangeArrowheads="1"/>
          </p:cNvSpPr>
          <p:nvPr/>
        </p:nvSpPr>
        <p:spPr bwMode="auto">
          <a:xfrm>
            <a:off x="1835696" y="5877272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根集中节点链向的网页节点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8310" name="Text Box 37"/>
          <p:cNvSpPr txBox="1">
            <a:spLocks noChangeArrowheads="1"/>
          </p:cNvSpPr>
          <p:nvPr/>
        </p:nvSpPr>
        <p:spPr bwMode="auto">
          <a:xfrm>
            <a:off x="4023097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根集和基本集 </a:t>
            </a:r>
            <a:r>
              <a:rPr lang="en-US" dirty="0"/>
              <a:t>(3)</a:t>
            </a:r>
          </a:p>
        </p:txBody>
      </p:sp>
      <p:sp>
        <p:nvSpPr>
          <p:cNvPr id="269315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6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7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8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9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0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1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2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3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4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5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6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7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8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9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30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31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69332" name="AutoShape 20"/>
          <p:cNvCxnSpPr>
            <a:cxnSpLocks noChangeShapeType="1"/>
            <a:stCxn id="269317" idx="5"/>
            <a:endCxn id="269319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3" name="AutoShape 21"/>
          <p:cNvCxnSpPr>
            <a:cxnSpLocks noChangeShapeType="1"/>
            <a:stCxn id="269318" idx="6"/>
            <a:endCxn id="269319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4" name="AutoShape 22"/>
          <p:cNvCxnSpPr>
            <a:cxnSpLocks noChangeShapeType="1"/>
            <a:endCxn id="269319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5" name="AutoShape 23"/>
          <p:cNvCxnSpPr>
            <a:cxnSpLocks noChangeShapeType="1"/>
            <a:endCxn id="269321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6" name="AutoShape 24"/>
          <p:cNvCxnSpPr>
            <a:cxnSpLocks noChangeShapeType="1"/>
            <a:endCxn id="269322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7" name="AutoShape 25"/>
          <p:cNvCxnSpPr>
            <a:cxnSpLocks noChangeShapeType="1"/>
            <a:endCxn id="269322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8" name="AutoShape 26"/>
          <p:cNvCxnSpPr>
            <a:cxnSpLocks noChangeShapeType="1"/>
            <a:endCxn id="269324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9" name="AutoShape 27"/>
          <p:cNvCxnSpPr>
            <a:cxnSpLocks noChangeShapeType="1"/>
            <a:stCxn id="269325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0" name="AutoShape 28"/>
          <p:cNvCxnSpPr>
            <a:cxnSpLocks noChangeShapeType="1"/>
            <a:stCxn id="269328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1" name="AutoShape 29"/>
          <p:cNvCxnSpPr>
            <a:cxnSpLocks noChangeShapeType="1"/>
            <a:stCxn id="269328" idx="7"/>
            <a:endCxn id="269327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2" name="AutoShape 30"/>
          <p:cNvCxnSpPr>
            <a:cxnSpLocks noChangeShapeType="1"/>
            <a:stCxn id="269328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3" name="AutoShape 31"/>
          <p:cNvCxnSpPr>
            <a:cxnSpLocks noChangeShapeType="1"/>
            <a:stCxn id="269328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4" name="AutoShape 32"/>
          <p:cNvCxnSpPr>
            <a:cxnSpLocks noChangeShapeType="1"/>
            <a:stCxn id="269330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9345" name="Text Box 36"/>
          <p:cNvSpPr txBox="1">
            <a:spLocks noChangeArrowheads="1"/>
          </p:cNvSpPr>
          <p:nvPr/>
        </p:nvSpPr>
        <p:spPr bwMode="auto">
          <a:xfrm>
            <a:off x="947738" y="5902325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指向根集节点的那些节点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9346" name="Text Box 37"/>
          <p:cNvSpPr txBox="1">
            <a:spLocks noChangeArrowheads="1"/>
          </p:cNvSpPr>
          <p:nvPr/>
        </p:nvSpPr>
        <p:spPr bwMode="auto">
          <a:xfrm>
            <a:off x="3951089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根集和基本集 </a:t>
            </a:r>
            <a:r>
              <a:rPr lang="en-US" dirty="0"/>
              <a:t>(4)</a:t>
            </a:r>
          </a:p>
        </p:txBody>
      </p:sp>
      <p:sp>
        <p:nvSpPr>
          <p:cNvPr id="270339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0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1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2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3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4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5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6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7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8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9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0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1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2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3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5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6" name="Oval 19"/>
          <p:cNvSpPr>
            <a:spLocks noChangeArrowheads="1"/>
          </p:cNvSpPr>
          <p:nvPr/>
        </p:nvSpPr>
        <p:spPr bwMode="auto">
          <a:xfrm>
            <a:off x="1069975" y="1719263"/>
            <a:ext cx="6583363" cy="4133850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70357" name="AutoShape 20"/>
          <p:cNvCxnSpPr>
            <a:cxnSpLocks noChangeShapeType="1"/>
            <a:stCxn id="270341" idx="5"/>
            <a:endCxn id="270343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8" name="AutoShape 21"/>
          <p:cNvCxnSpPr>
            <a:cxnSpLocks noChangeShapeType="1"/>
            <a:stCxn id="270342" idx="6"/>
            <a:endCxn id="270343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9" name="AutoShape 22"/>
          <p:cNvCxnSpPr>
            <a:cxnSpLocks noChangeShapeType="1"/>
            <a:endCxn id="270343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0" name="AutoShape 23"/>
          <p:cNvCxnSpPr>
            <a:cxnSpLocks noChangeShapeType="1"/>
            <a:endCxn id="270345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1" name="AutoShape 24"/>
          <p:cNvCxnSpPr>
            <a:cxnSpLocks noChangeShapeType="1"/>
            <a:endCxn id="270346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2" name="AutoShape 25"/>
          <p:cNvCxnSpPr>
            <a:cxnSpLocks noChangeShapeType="1"/>
            <a:endCxn id="270346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3" name="AutoShape 26"/>
          <p:cNvCxnSpPr>
            <a:cxnSpLocks noChangeShapeType="1"/>
            <a:endCxn id="270348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4" name="AutoShape 27"/>
          <p:cNvCxnSpPr>
            <a:cxnSpLocks noChangeShapeType="1"/>
            <a:stCxn id="270349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5" name="AutoShape 28"/>
          <p:cNvCxnSpPr>
            <a:cxnSpLocks noChangeShapeType="1"/>
            <a:stCxn id="270352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6" name="AutoShape 29"/>
          <p:cNvCxnSpPr>
            <a:cxnSpLocks noChangeShapeType="1"/>
            <a:stCxn id="270352" idx="7"/>
            <a:endCxn id="270351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7" name="AutoShape 30"/>
          <p:cNvCxnSpPr>
            <a:cxnSpLocks noChangeShapeType="1"/>
            <a:stCxn id="270352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8" name="AutoShape 31"/>
          <p:cNvCxnSpPr>
            <a:cxnSpLocks noChangeShapeType="1"/>
            <a:stCxn id="270352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9" name="AutoShape 32"/>
          <p:cNvCxnSpPr>
            <a:cxnSpLocks noChangeShapeType="1"/>
            <a:stCxn id="270354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914400" y="5902325"/>
            <a:ext cx="194468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基本集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0371" name="Text Box 37"/>
          <p:cNvSpPr txBox="1">
            <a:spLocks noChangeArrowheads="1"/>
          </p:cNvSpPr>
          <p:nvPr/>
        </p:nvSpPr>
        <p:spPr bwMode="auto">
          <a:xfrm>
            <a:off x="3951089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0372" name="Text Box 38"/>
          <p:cNvSpPr txBox="1">
            <a:spLocks noChangeArrowheads="1"/>
          </p:cNvSpPr>
          <p:nvPr/>
        </p:nvSpPr>
        <p:spPr bwMode="auto">
          <a:xfrm>
            <a:off x="3794125" y="1804988"/>
            <a:ext cx="13335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基本集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EFC26A-704F-425F-8CD7-6D389E45755B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648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根集和基本集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(5)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27648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09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根集（注：种子集合）往往包含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200-1000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个节点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基本集可以达到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5000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个节点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64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PageRank</a:t>
            </a:r>
            <a:r>
              <a:rPr lang="en-US" altLang="zh-CN" dirty="0"/>
              <a:t> vs. HITS</a:t>
            </a:r>
          </a:p>
        </p:txBody>
      </p:sp>
      <p:sp>
        <p:nvSpPr>
          <p:cNvPr id="293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79B83-0F68-4874-9AC2-EF7DF8ED9849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293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60575"/>
            <a:ext cx="7772400" cy="3617913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网页的</a:t>
            </a:r>
            <a:r>
              <a:rPr lang="en-US" altLang="zh-CN" sz="2600" dirty="0" err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PageRank</a:t>
            </a:r>
            <a:r>
              <a:rPr lang="zh-CN" altLang="en-US" sz="2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与查询主题无关，可以事先算好，因此适合于大型搜索引擎的应用。</a:t>
            </a:r>
            <a:endParaRPr lang="en-US" altLang="zh-CN" sz="2600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sz="2600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  <a:p>
            <a:pPr eaLnBrk="1" hangingPunct="1"/>
            <a:endParaRPr lang="zh-CN" altLang="en-US" sz="2600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HITS</a:t>
            </a:r>
            <a:r>
              <a:rPr lang="zh-CN" altLang="en-US" sz="2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算法的计算与查询主题相关，检索之后再进行计算，因此，不适合于大型搜索引擎。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基本的采集架构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08187"/>
            <a:ext cx="66294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DA0D88-C666-454D-B328-B2C34786CA99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本讲内容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上的链接相关信息为什么对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IR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有用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?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3190" name="Text Box 3"/>
          <p:cNvSpPr txBox="1">
            <a:spLocks noChangeArrowheads="1"/>
          </p:cNvSpPr>
          <p:nvPr/>
        </p:nvSpPr>
        <p:spPr bwMode="auto">
          <a:xfrm>
            <a:off x="142875" y="4786313"/>
            <a:ext cx="8505825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 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另一个著名的基于链接分析的排序算法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(IBM)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:  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一个著名的基于链接分析的排序算法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(Google)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引用分析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Citation analysis): 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及其他基于链接排序方法的数学基础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参考资料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信息检索导论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章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http://ifnlp.org/ir</a:t>
            </a:r>
            <a:endParaRPr lang="en-US" sz="2200" dirty="0">
              <a:solidFill>
                <a:srgbClr val="000000"/>
              </a:solidFill>
              <a:latin typeface="+mj-lt"/>
              <a:ea typeface="黑体" pitchFamily="49" charset="-122"/>
              <a:cs typeface="Courier New" pitchFamily="49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American Mathematical Society article on </a:t>
            </a:r>
            <a:r>
              <a:rPr lang="en-US" sz="2200" dirty="0" err="1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(popular science style)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Jon Kleinberg’s home page (main person behind HITS)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A Google bomb and its defusing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Google’s official description of </a:t>
            </a:r>
            <a:r>
              <a:rPr lang="en-US" sz="2200" dirty="0" err="1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: 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i="1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reflects our view of the importance of web pages by considering more than 500 million variables and 2 billion terms. Pages that believe are important pages receive a higher </a:t>
            </a:r>
            <a:r>
              <a:rPr lang="en-US" sz="2200" i="1" dirty="0" err="1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i="1" dirty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and are more likely to appear at the top of the search results.</a:t>
            </a:r>
            <a:endParaRPr lang="en-US" sz="2200" dirty="0">
              <a:solidFill>
                <a:srgbClr val="000000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课后习题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分布式采集器</a:t>
            </a:r>
            <a:endParaRPr lang="de-DE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82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40" y="1623789"/>
            <a:ext cx="7848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Mercator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采集器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待采集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缓冲池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de-DE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484784"/>
            <a:ext cx="4392488" cy="524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DA0D88-C666-454D-B328-B2C34786CA99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本讲内容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上的链接相关信息为什么对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IR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有用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?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3190" name="Text Box 3"/>
          <p:cNvSpPr txBox="1">
            <a:spLocks noChangeArrowheads="1"/>
          </p:cNvSpPr>
          <p:nvPr/>
        </p:nvSpPr>
        <p:spPr bwMode="auto">
          <a:xfrm>
            <a:off x="142875" y="4786313"/>
            <a:ext cx="8505825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 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另一个著名的基于链接分析的排序算法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(IBM)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:  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一个著名的基于链接分析的排序算法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(Google)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引用分析</a:t>
            </a:r>
            <a:r>
              <a:rPr lang="en-US" altLang="zh-CN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Citation analysis): 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及其他基于链接排序方法的数学基础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HITS: Hub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urse-template-2013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course-template-2014</Template>
  <TotalTime>4635</TotalTime>
  <Words>2425</Words>
  <Application>Microsoft Office PowerPoint</Application>
  <PresentationFormat>全屏显示(4:3)</PresentationFormat>
  <Paragraphs>414</Paragraphs>
  <Slides>52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Myriad Web</vt:lpstr>
      <vt:lpstr>黑体</vt:lpstr>
      <vt:lpstr>楷体</vt:lpstr>
      <vt:lpstr>宋体</vt:lpstr>
      <vt:lpstr>Arial</vt:lpstr>
      <vt:lpstr>Calibri</vt:lpstr>
      <vt:lpstr>Century Schoolbook</vt:lpstr>
      <vt:lpstr>Courier New</vt:lpstr>
      <vt:lpstr>Lucida Sans</vt:lpstr>
      <vt:lpstr>Times New Roman</vt:lpstr>
      <vt:lpstr>Wingdings</vt:lpstr>
      <vt:lpstr>course-template-2013</vt:lpstr>
      <vt:lpstr>Vergelijking</vt:lpstr>
      <vt:lpstr>公式</vt:lpstr>
      <vt:lpstr>Bitmap Image</vt:lpstr>
      <vt:lpstr>位图图像</vt:lpstr>
      <vt:lpstr>Equation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原始的PageRank公式</vt:lpstr>
      <vt:lpstr>PageRank的特点</vt:lpstr>
      <vt:lpstr>简单计算的例子(c=1)</vt:lpstr>
      <vt:lpstr>简单计算的例子(c=1)：迭代法求解</vt:lpstr>
      <vt:lpstr>转化成矩阵形式</vt:lpstr>
      <vt:lpstr>一个稍微复杂的例子</vt:lpstr>
      <vt:lpstr>计算过程</vt:lpstr>
      <vt:lpstr>原始PageRank的一个不足 </vt:lpstr>
      <vt:lpstr>一个例子</vt:lpstr>
      <vt:lpstr>一个例子</vt:lpstr>
      <vt:lpstr>一个例子</vt:lpstr>
      <vt:lpstr>改进的PageRank公式</vt:lpstr>
      <vt:lpstr>PageRank面对的Spamming问题</vt:lpstr>
      <vt:lpstr>PowerPoint 演示文稿</vt:lpstr>
      <vt:lpstr>IBM的HITS算法</vt:lpstr>
      <vt:lpstr>Hub &amp; Authority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计算方法</vt:lpstr>
      <vt:lpstr>PowerPoint 演示文稿</vt:lpstr>
      <vt:lpstr>根集和基本集 (1)</vt:lpstr>
      <vt:lpstr>根集和基本集 (2)</vt:lpstr>
      <vt:lpstr>根集和基本集 (3)</vt:lpstr>
      <vt:lpstr>根集和基本集 (4)</vt:lpstr>
      <vt:lpstr>PowerPoint 演示文稿</vt:lpstr>
      <vt:lpstr>PageRank vs. HITS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Ben He</cp:lastModifiedBy>
  <cp:revision>740</cp:revision>
  <cp:lastPrinted>2009-09-22T15:48:09Z</cp:lastPrinted>
  <dcterms:created xsi:type="dcterms:W3CDTF">2009-09-21T23:46:17Z</dcterms:created>
  <dcterms:modified xsi:type="dcterms:W3CDTF">2019-08-27T07:42:32Z</dcterms:modified>
</cp:coreProperties>
</file>