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14" r:id="rId1"/>
  </p:sldMasterIdLst>
  <p:notesMasterIdLst>
    <p:notesMasterId r:id="rId80"/>
  </p:notesMasterIdLst>
  <p:handoutMasterIdLst>
    <p:handoutMasterId r:id="rId81"/>
  </p:handoutMasterIdLst>
  <p:sldIdLst>
    <p:sldId id="256" r:id="rId2"/>
    <p:sldId id="872" r:id="rId3"/>
    <p:sldId id="1049" r:id="rId4"/>
    <p:sldId id="1050" r:id="rId5"/>
    <p:sldId id="1038" r:id="rId6"/>
    <p:sldId id="1039" r:id="rId7"/>
    <p:sldId id="1040" r:id="rId8"/>
    <p:sldId id="1051" r:id="rId9"/>
    <p:sldId id="1041" r:id="rId10"/>
    <p:sldId id="1042" r:id="rId11"/>
    <p:sldId id="1043" r:id="rId12"/>
    <p:sldId id="1044" r:id="rId13"/>
    <p:sldId id="982" r:id="rId14"/>
    <p:sldId id="983" r:id="rId15"/>
    <p:sldId id="1054" r:id="rId16"/>
    <p:sldId id="1055" r:id="rId17"/>
    <p:sldId id="1056" r:id="rId18"/>
    <p:sldId id="1057" r:id="rId19"/>
    <p:sldId id="1059" r:id="rId20"/>
    <p:sldId id="1060" r:id="rId21"/>
    <p:sldId id="1069" r:id="rId22"/>
    <p:sldId id="1061" r:id="rId23"/>
    <p:sldId id="1062" r:id="rId24"/>
    <p:sldId id="1063" r:id="rId25"/>
    <p:sldId id="1058" r:id="rId26"/>
    <p:sldId id="1064" r:id="rId27"/>
    <p:sldId id="1065" r:id="rId28"/>
    <p:sldId id="1066" r:id="rId29"/>
    <p:sldId id="1067" r:id="rId30"/>
    <p:sldId id="1068" r:id="rId31"/>
    <p:sldId id="1070" r:id="rId32"/>
    <p:sldId id="1071" r:id="rId33"/>
    <p:sldId id="1072" r:id="rId34"/>
    <p:sldId id="1073" r:id="rId35"/>
    <p:sldId id="1074" r:id="rId36"/>
    <p:sldId id="1075" r:id="rId37"/>
    <p:sldId id="1117" r:id="rId38"/>
    <p:sldId id="1076" r:id="rId39"/>
    <p:sldId id="1077" r:id="rId40"/>
    <p:sldId id="1078" r:id="rId41"/>
    <p:sldId id="1079" r:id="rId42"/>
    <p:sldId id="1080" r:id="rId43"/>
    <p:sldId id="1081" r:id="rId44"/>
    <p:sldId id="1082" r:id="rId45"/>
    <p:sldId id="1083" r:id="rId46"/>
    <p:sldId id="1084" r:id="rId47"/>
    <p:sldId id="1085" r:id="rId48"/>
    <p:sldId id="1086" r:id="rId49"/>
    <p:sldId id="1087" r:id="rId50"/>
    <p:sldId id="1088" r:id="rId51"/>
    <p:sldId id="1089" r:id="rId52"/>
    <p:sldId id="1090" r:id="rId53"/>
    <p:sldId id="1091" r:id="rId54"/>
    <p:sldId id="1092" r:id="rId55"/>
    <p:sldId id="1094" r:id="rId56"/>
    <p:sldId id="1093" r:id="rId57"/>
    <p:sldId id="1095" r:id="rId58"/>
    <p:sldId id="1096" r:id="rId59"/>
    <p:sldId id="1097" r:id="rId60"/>
    <p:sldId id="1098" r:id="rId61"/>
    <p:sldId id="1099" r:id="rId62"/>
    <p:sldId id="1100" r:id="rId63"/>
    <p:sldId id="1109" r:id="rId64"/>
    <p:sldId id="1111" r:id="rId65"/>
    <p:sldId id="1112" r:id="rId66"/>
    <p:sldId id="1113" r:id="rId67"/>
    <p:sldId id="1114" r:id="rId68"/>
    <p:sldId id="1115" r:id="rId69"/>
    <p:sldId id="1116" r:id="rId70"/>
    <p:sldId id="1101" r:id="rId71"/>
    <p:sldId id="1102" r:id="rId72"/>
    <p:sldId id="1103" r:id="rId73"/>
    <p:sldId id="1104" r:id="rId74"/>
    <p:sldId id="1105" r:id="rId75"/>
    <p:sldId id="1106" r:id="rId76"/>
    <p:sldId id="1108" r:id="rId77"/>
    <p:sldId id="1107" r:id="rId78"/>
    <p:sldId id="1046" r:id="rId79"/>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99"/>
    <a:srgbClr val="BDD3E9"/>
    <a:srgbClr val="2A7041"/>
    <a:srgbClr val="E6F2ED"/>
    <a:srgbClr val="DBEDE6"/>
    <a:srgbClr val="D7F1E6"/>
    <a:srgbClr val="D4F0E5"/>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75" autoAdjust="0"/>
    <p:restoredTop sz="83475" autoAdjust="0"/>
  </p:normalViewPr>
  <p:slideViewPr>
    <p:cSldViewPr>
      <p:cViewPr varScale="1">
        <p:scale>
          <a:sx n="71" d="100"/>
          <a:sy n="71" d="100"/>
        </p:scale>
        <p:origin x="1144" y="56"/>
      </p:cViewPr>
      <p:guideLst>
        <p:guide orient="horz" pos="2160"/>
        <p:guide pos="2880"/>
      </p:guideLst>
    </p:cSldViewPr>
  </p:slideViewPr>
  <p:outlineViewPr>
    <p:cViewPr varScale="1">
      <p:scale>
        <a:sx n="170" d="200"/>
        <a:sy n="170" d="200"/>
      </p:scale>
      <p:origin x="0" y="0"/>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46" d="100"/>
          <a:sy n="46" d="100"/>
        </p:scale>
        <p:origin x="-222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presProps" Target="presProps.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ea typeface="黑体" pitchFamily="49" charset="-122"/>
              </a:rPr>
              <a:pPr>
                <a:defRPr/>
              </a:pPr>
              <a:t>08.08.2019</a:t>
            </a:fld>
            <a:endParaRPr lang="de-DE" dirty="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ea typeface="黑体" pitchFamily="49" charset="-122"/>
              </a:rPr>
              <a:pPr>
                <a:defRPr/>
              </a:pPr>
              <a:t>‹#›</a:t>
            </a:fld>
            <a:endParaRPr lang="de-DE" dirty="0">
              <a:ea typeface="黑体" pitchFamily="49" charset="-122"/>
            </a:endParaRPr>
          </a:p>
        </p:txBody>
      </p:sp>
    </p:spTree>
    <p:extLst>
      <p:ext uri="{BB962C8B-B14F-4D97-AF65-F5344CB8AC3E}">
        <p14:creationId xmlns:p14="http://schemas.microsoft.com/office/powerpoint/2010/main" val="30604432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1538660867"/>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44889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830261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027890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8952046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277082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2020159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一共</a:t>
            </a:r>
            <a:r>
              <a:rPr lang="en-US" altLang="zh-CN" dirty="0"/>
              <a:t>6</a:t>
            </a:r>
            <a:r>
              <a:rPr lang="zh-CN" altLang="en-US" dirty="0"/>
              <a:t>个词项，</a:t>
            </a:r>
            <a:r>
              <a:rPr lang="en-US" altLang="zh-CN" dirty="0"/>
              <a:t>1</a:t>
            </a:r>
            <a:r>
              <a:rPr lang="zh-CN" altLang="en-US" dirty="0"/>
              <a:t>个匹配词项</a:t>
            </a:r>
            <a:r>
              <a:rPr lang="en-US" altLang="zh-CN" dirty="0"/>
              <a:t>(March)</a:t>
            </a:r>
            <a:endParaRPr lang="de-DE" dirty="0"/>
          </a:p>
        </p:txBody>
      </p:sp>
    </p:spTree>
    <p:extLst>
      <p:ext uri="{BB962C8B-B14F-4D97-AF65-F5344CB8AC3E}">
        <p14:creationId xmlns:p14="http://schemas.microsoft.com/office/powerpoint/2010/main" val="977495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de-DE" dirty="0"/>
              <a:t>J(q, d1)</a:t>
            </a:r>
            <a:r>
              <a:rPr lang="en-US" altLang="zh-CN" dirty="0"/>
              <a:t>=1/11, cars</a:t>
            </a:r>
          </a:p>
          <a:p>
            <a:r>
              <a:rPr lang="en-US" altLang="zh-CN" dirty="0"/>
              <a:t>J(q,</a:t>
            </a:r>
            <a:r>
              <a:rPr lang="en-US" altLang="zh-CN" baseline="0" dirty="0"/>
              <a:t> d2</a:t>
            </a:r>
            <a:r>
              <a:rPr lang="en-US" altLang="zh-CN" dirty="0"/>
              <a:t>)=2/6=1/3, information on</a:t>
            </a:r>
          </a:p>
          <a:p>
            <a:r>
              <a:rPr lang="en-US" dirty="0"/>
              <a:t>J(q, d3)=2/8=1/4, red cars</a:t>
            </a:r>
          </a:p>
          <a:p>
            <a:r>
              <a:rPr lang="zh-CN" altLang="en-US" dirty="0"/>
              <a:t>可以看出，查询文档词项重合度并不一定与文档相关性一致</a:t>
            </a:r>
            <a:endParaRPr lang="en-US" dirty="0"/>
          </a:p>
          <a:p>
            <a:endParaRPr lang="en-US" dirty="0"/>
          </a:p>
          <a:p>
            <a:r>
              <a:rPr lang="en-US" dirty="0"/>
              <a:t>J(q, d2)</a:t>
            </a:r>
            <a:r>
              <a:rPr lang="zh-CN" altLang="en-US" dirty="0"/>
              <a:t>最高但</a:t>
            </a:r>
            <a:r>
              <a:rPr lang="en-US" altLang="zh-CN" dirty="0"/>
              <a:t>d2</a:t>
            </a:r>
            <a:r>
              <a:rPr lang="zh-CN" altLang="en-US" dirty="0"/>
              <a:t>与</a:t>
            </a:r>
            <a:r>
              <a:rPr lang="en-US" altLang="zh-CN" dirty="0"/>
              <a:t>q</a:t>
            </a:r>
            <a:r>
              <a:rPr lang="zh-CN" altLang="en-US" dirty="0"/>
              <a:t>并不相关：忽略了词项之间重要性的差异。</a:t>
            </a:r>
            <a:r>
              <a:rPr lang="en-US" altLang="zh-CN" dirty="0"/>
              <a:t>Cars</a:t>
            </a:r>
            <a:r>
              <a:rPr lang="zh-CN" altLang="en-US" dirty="0"/>
              <a:t>比</a:t>
            </a:r>
            <a:r>
              <a:rPr lang="en-US" altLang="zh-CN" dirty="0"/>
              <a:t>information on</a:t>
            </a:r>
            <a:r>
              <a:rPr lang="zh-CN" altLang="en-US" dirty="0"/>
              <a:t>更重要</a:t>
            </a:r>
            <a:endParaRPr lang="de-DE" dirty="0"/>
          </a:p>
        </p:txBody>
      </p:sp>
    </p:spTree>
    <p:extLst>
      <p:ext uri="{BB962C8B-B14F-4D97-AF65-F5344CB8AC3E}">
        <p14:creationId xmlns:p14="http://schemas.microsoft.com/office/powerpoint/2010/main" val="4105162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573423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23</a:t>
            </a:fld>
            <a:endParaRPr lang="en-US"/>
          </a:p>
        </p:txBody>
      </p:sp>
    </p:spTree>
    <p:extLst>
      <p:ext uri="{BB962C8B-B14F-4D97-AF65-F5344CB8AC3E}">
        <p14:creationId xmlns:p14="http://schemas.microsoft.com/office/powerpoint/2010/main" val="3488145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19319764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76031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每行对应一个词项，每列对应一篇文档。</a:t>
            </a:r>
            <a:r>
              <a:rPr lang="en-US" altLang="zh-CN" dirty="0"/>
              <a:t>1/0</a:t>
            </a:r>
            <a:r>
              <a:rPr lang="zh-CN" altLang="en-US" dirty="0"/>
              <a:t>表示词项在文档中出现</a:t>
            </a:r>
            <a:r>
              <a:rPr lang="en-US" altLang="zh-CN" dirty="0"/>
              <a:t>/</a:t>
            </a:r>
            <a:r>
              <a:rPr lang="zh-CN" altLang="en-US" dirty="0"/>
              <a:t>不出现。</a:t>
            </a:r>
            <a:endParaRPr lang="de-DE" dirty="0"/>
          </a:p>
        </p:txBody>
      </p:sp>
    </p:spTree>
    <p:extLst>
      <p:ext uri="{BB962C8B-B14F-4D97-AF65-F5344CB8AC3E}">
        <p14:creationId xmlns:p14="http://schemas.microsoft.com/office/powerpoint/2010/main" val="41114889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377033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err="1"/>
              <a:t>BoW</a:t>
            </a:r>
            <a:r>
              <a:rPr lang="zh-CN" altLang="en-US" dirty="0"/>
              <a:t>是一种常见的文档表示（</a:t>
            </a:r>
            <a:r>
              <a:rPr lang="en-US" altLang="zh-CN" dirty="0"/>
              <a:t>Document Representation</a:t>
            </a:r>
            <a:r>
              <a:rPr lang="zh-CN" altLang="en-US" dirty="0"/>
              <a:t>）模型</a:t>
            </a:r>
            <a:endParaRPr lang="de-DE" dirty="0"/>
          </a:p>
        </p:txBody>
      </p:sp>
    </p:spTree>
    <p:extLst>
      <p:ext uri="{BB962C8B-B14F-4D97-AF65-F5344CB8AC3E}">
        <p14:creationId xmlns:p14="http://schemas.microsoft.com/office/powerpoint/2010/main" val="511400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de-DE" dirty="0"/>
              <a:t>t: </a:t>
            </a:r>
            <a:r>
              <a:rPr lang="zh-CN" altLang="en-US" dirty="0"/>
              <a:t>词项；</a:t>
            </a:r>
            <a:r>
              <a:rPr lang="en-US" altLang="zh-CN" dirty="0"/>
              <a:t>d</a:t>
            </a:r>
            <a:r>
              <a:rPr lang="zh-CN" altLang="en-US" dirty="0"/>
              <a:t>：文档</a:t>
            </a:r>
            <a:endParaRPr lang="en-US" altLang="zh-CN" dirty="0"/>
          </a:p>
          <a:p>
            <a:r>
              <a:rPr lang="zh-CN" altLang="en-US" dirty="0"/>
              <a:t>局部信息：相对于整个语料的全局信息而言</a:t>
            </a:r>
            <a:endParaRPr lang="de-DE" dirty="0"/>
          </a:p>
        </p:txBody>
      </p:sp>
    </p:spTree>
    <p:extLst>
      <p:ext uri="{BB962C8B-B14F-4D97-AF65-F5344CB8AC3E}">
        <p14:creationId xmlns:p14="http://schemas.microsoft.com/office/powerpoint/2010/main" val="20032260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206040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910217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314320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比如查询“信息 检索”，查询词“检索” 的重要性大于 “信息”</a:t>
            </a:r>
            <a:endParaRPr lang="de-DE" dirty="0"/>
          </a:p>
        </p:txBody>
      </p:sp>
    </p:spTree>
    <p:extLst>
      <p:ext uri="{BB962C8B-B14F-4D97-AF65-F5344CB8AC3E}">
        <p14:creationId xmlns:p14="http://schemas.microsoft.com/office/powerpoint/2010/main" val="2951662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97590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27453117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826807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158833751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随着</a:t>
            </a:r>
            <a:r>
              <a:rPr lang="en-US" altLang="zh-CN" dirty="0" err="1"/>
              <a:t>df</a:t>
            </a:r>
            <a:r>
              <a:rPr lang="zh-CN" altLang="en-US" dirty="0"/>
              <a:t>增大，</a:t>
            </a:r>
            <a:r>
              <a:rPr lang="en-US" altLang="zh-CN" dirty="0" err="1"/>
              <a:t>idf</a:t>
            </a:r>
            <a:r>
              <a:rPr lang="zh-CN" altLang="en-US"/>
              <a:t>权重降低</a:t>
            </a:r>
            <a:endParaRPr lang="de-DE"/>
          </a:p>
        </p:txBody>
      </p:sp>
    </p:spTree>
    <p:extLst>
      <p:ext uri="{BB962C8B-B14F-4D97-AF65-F5344CB8AC3E}">
        <p14:creationId xmlns:p14="http://schemas.microsoft.com/office/powerpoint/2010/main" val="1364391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0559794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err="1"/>
              <a:t>cf</a:t>
            </a:r>
            <a:r>
              <a:rPr lang="zh-CN" altLang="en-US" dirty="0"/>
              <a:t>接近，但是</a:t>
            </a:r>
            <a:r>
              <a:rPr lang="en-US" altLang="zh-CN" dirty="0"/>
              <a:t>df</a:t>
            </a:r>
            <a:r>
              <a:rPr lang="zh-CN" altLang="en-US" dirty="0"/>
              <a:t>差别很大。</a:t>
            </a:r>
            <a:endParaRPr lang="en-US" altLang="zh-CN" dirty="0"/>
          </a:p>
          <a:p>
            <a:r>
              <a:rPr lang="zh-CN" altLang="en-US" dirty="0"/>
              <a:t>与词项分布情况有关：</a:t>
            </a:r>
            <a:r>
              <a:rPr lang="en-US" altLang="zh-CN" dirty="0"/>
              <a:t>try</a:t>
            </a:r>
            <a:r>
              <a:rPr lang="zh-CN" altLang="en-US" dirty="0"/>
              <a:t>是常见词，在不同文档中均匀出现。而</a:t>
            </a:r>
            <a:r>
              <a:rPr lang="en-US" altLang="zh-CN" dirty="0"/>
              <a:t>insurance</a:t>
            </a:r>
            <a:r>
              <a:rPr lang="zh-CN" altLang="en-US" dirty="0"/>
              <a:t>是具有一定专门意义的名词，在相关文档中会高频次出现</a:t>
            </a:r>
            <a:endParaRPr lang="en-US" altLang="zh-CN" dirty="0"/>
          </a:p>
          <a:p>
            <a:r>
              <a:rPr lang="zh-CN" altLang="en-US" dirty="0"/>
              <a:t>但是近年来出现的语言模型基于</a:t>
            </a:r>
            <a:r>
              <a:rPr lang="en-US" altLang="zh-CN" dirty="0" err="1"/>
              <a:t>cf</a:t>
            </a:r>
            <a:r>
              <a:rPr lang="zh-CN" altLang="en-US" dirty="0"/>
              <a:t>进行概率估计</a:t>
            </a:r>
            <a:endParaRPr lang="de-DE" dirty="0"/>
          </a:p>
        </p:txBody>
      </p:sp>
    </p:spTree>
    <p:extLst>
      <p:ext uri="{BB962C8B-B14F-4D97-AF65-F5344CB8AC3E}">
        <p14:creationId xmlns:p14="http://schemas.microsoft.com/office/powerpoint/2010/main" val="33905029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zh-CN" altLang="en-US" sz="800" kern="1200" dirty="0">
                <a:solidFill>
                  <a:schemeClr val="tx1"/>
                </a:solidFill>
                <a:latin typeface="Times New Roman" pitchFamily="16" charset="0"/>
                <a:ea typeface="黑体" pitchFamily="49" charset="-122"/>
                <a:cs typeface="+mn-cs"/>
              </a:rPr>
              <a:t>注意：</a:t>
            </a:r>
            <a:r>
              <a:rPr lang="en-US" altLang="zh-CN" sz="800" kern="1200" dirty="0" err="1">
                <a:solidFill>
                  <a:schemeClr val="tx1"/>
                </a:solidFill>
                <a:latin typeface="Times New Roman" pitchFamily="16" charset="0"/>
                <a:ea typeface="黑体" pitchFamily="49" charset="-122"/>
                <a:cs typeface="+mn-cs"/>
              </a:rPr>
              <a:t>tf-idf</a:t>
            </a:r>
            <a:r>
              <a:rPr lang="en-US" altLang="zh-CN" sz="800" kern="1200" dirty="0">
                <a:solidFill>
                  <a:schemeClr val="tx1"/>
                </a:solidFill>
                <a:latin typeface="Times New Roman" pitchFamily="16" charset="0"/>
                <a:ea typeface="黑体" pitchFamily="49" charset="-122"/>
                <a:cs typeface="+mn-cs"/>
              </a:rPr>
              <a:t> </a:t>
            </a:r>
            <a:r>
              <a:rPr lang="zh-CN" altLang="en-US" sz="800" kern="1200" dirty="0">
                <a:solidFill>
                  <a:schemeClr val="tx1"/>
                </a:solidFill>
                <a:latin typeface="Times New Roman" pitchFamily="16" charset="0"/>
                <a:ea typeface="黑体" pitchFamily="49" charset="-122"/>
                <a:cs typeface="+mn-cs"/>
              </a:rPr>
              <a:t>的</a:t>
            </a:r>
            <a:r>
              <a:rPr lang="en-US" altLang="zh-CN" sz="800" kern="1200" dirty="0">
                <a:solidFill>
                  <a:schemeClr val="tx1"/>
                </a:solidFill>
                <a:latin typeface="Times New Roman" pitchFamily="16" charset="0"/>
                <a:ea typeface="黑体" pitchFamily="49" charset="-122"/>
                <a:cs typeface="+mn-cs"/>
              </a:rPr>
              <a:t> “-”</a:t>
            </a:r>
            <a:r>
              <a:rPr lang="zh-CN" altLang="en-US" sz="800" kern="1200" dirty="0">
                <a:solidFill>
                  <a:schemeClr val="tx1"/>
                </a:solidFill>
                <a:latin typeface="Times New Roman" pitchFamily="16" charset="0"/>
                <a:ea typeface="黑体" pitchFamily="49" charset="-122"/>
                <a:cs typeface="+mn-cs"/>
              </a:rPr>
              <a:t>是连接符，不是减号</a:t>
            </a:r>
            <a:endParaRPr lang="en-US" altLang="zh-CN" sz="800" kern="1200" dirty="0">
              <a:solidFill>
                <a:schemeClr val="tx1"/>
              </a:solidFill>
              <a:latin typeface="Times New Roman" pitchFamily="16" charset="0"/>
              <a:ea typeface="黑体" pitchFamily="49" charset="-122"/>
              <a:cs typeface="+mn-cs"/>
            </a:endParaRPr>
          </a:p>
          <a:p>
            <a:endParaRPr lang="de-DE" dirty="0"/>
          </a:p>
        </p:txBody>
      </p:sp>
    </p:spTree>
    <p:extLst>
      <p:ext uri="{BB962C8B-B14F-4D97-AF65-F5344CB8AC3E}">
        <p14:creationId xmlns:p14="http://schemas.microsoft.com/office/powerpoint/2010/main" val="5318579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109281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pPr marL="171450" indent="-171450">
              <a:buFont typeface="Arial" panose="020B0604020202020204" pitchFamily="34" charset="0"/>
              <a:buChar char="•"/>
            </a:pPr>
            <a:r>
              <a:rPr lang="en-US" altLang="zh-CN" dirty="0" err="1"/>
              <a:t>df</a:t>
            </a:r>
            <a:r>
              <a:rPr lang="en-US" altLang="zh-CN" baseline="0" dirty="0"/>
              <a:t> </a:t>
            </a:r>
            <a:r>
              <a:rPr lang="zh-CN" altLang="en-US" baseline="0" dirty="0"/>
              <a:t>和 </a:t>
            </a:r>
            <a:r>
              <a:rPr lang="en-US" altLang="zh-CN" baseline="0" dirty="0" err="1"/>
              <a:t>cf</a:t>
            </a:r>
            <a:r>
              <a:rPr lang="zh-CN" altLang="en-US" baseline="0" dirty="0"/>
              <a:t>都是全局变量。</a:t>
            </a:r>
            <a:r>
              <a:rPr lang="en-US" altLang="zh-CN" baseline="0" dirty="0" err="1"/>
              <a:t>df</a:t>
            </a:r>
            <a:r>
              <a:rPr lang="zh-CN" altLang="en-US" baseline="0" dirty="0"/>
              <a:t>和词频在文档中分布有关，</a:t>
            </a:r>
            <a:r>
              <a:rPr lang="en-US" altLang="zh-CN" baseline="0" dirty="0" err="1"/>
              <a:t>cf</a:t>
            </a:r>
            <a:r>
              <a:rPr lang="zh-CN" altLang="en-US" baseline="0" dirty="0"/>
              <a:t>和词项是否常用有关</a:t>
            </a:r>
            <a:endParaRPr lang="en-US" altLang="zh-CN" baseline="0" dirty="0"/>
          </a:p>
          <a:p>
            <a:pPr marL="171450" indent="-171450">
              <a:buFont typeface="Arial" panose="020B0604020202020204" pitchFamily="34" charset="0"/>
              <a:buChar char="•"/>
            </a:pPr>
            <a:r>
              <a:rPr lang="en-US" altLang="zh-CN" baseline="0" dirty="0" err="1"/>
              <a:t>tf</a:t>
            </a:r>
            <a:r>
              <a:rPr lang="en-US" altLang="zh-CN" baseline="0" dirty="0"/>
              <a:t> </a:t>
            </a:r>
            <a:r>
              <a:rPr lang="zh-CN" altLang="en-US" baseline="0" dirty="0"/>
              <a:t>是 局部变量，</a:t>
            </a:r>
            <a:r>
              <a:rPr lang="en-US" altLang="zh-CN" baseline="0" dirty="0" err="1"/>
              <a:t>cf</a:t>
            </a:r>
            <a:r>
              <a:rPr lang="zh-CN" altLang="en-US" baseline="0" dirty="0"/>
              <a:t>是全局变量。常见词</a:t>
            </a:r>
            <a:r>
              <a:rPr lang="en-US" altLang="zh-CN" baseline="0" dirty="0" err="1"/>
              <a:t>tf</a:t>
            </a:r>
            <a:r>
              <a:rPr lang="zh-CN" altLang="en-US" baseline="0" dirty="0"/>
              <a:t>会偏高，在重要的相关文档中相对</a:t>
            </a:r>
            <a:r>
              <a:rPr lang="en-US" altLang="zh-CN" baseline="0" dirty="0" err="1"/>
              <a:t>tf</a:t>
            </a:r>
            <a:r>
              <a:rPr lang="zh-CN" altLang="en-US" baseline="0" dirty="0"/>
              <a:t>较高</a:t>
            </a:r>
            <a:endParaRPr lang="en-US" altLang="zh-CN" baseline="0" dirty="0"/>
          </a:p>
          <a:p>
            <a:pPr marL="171450" indent="-171450">
              <a:buFont typeface="Arial" panose="020B0604020202020204" pitchFamily="34" charset="0"/>
              <a:buChar char="•"/>
            </a:pPr>
            <a:r>
              <a:rPr lang="en-US" altLang="zh-CN" baseline="0" dirty="0" err="1"/>
              <a:t>df</a:t>
            </a:r>
            <a:r>
              <a:rPr lang="zh-CN" altLang="en-US" baseline="0" dirty="0"/>
              <a:t>是全局变量。</a:t>
            </a:r>
            <a:endParaRPr lang="de-DE" dirty="0"/>
          </a:p>
        </p:txBody>
      </p:sp>
    </p:spTree>
    <p:extLst>
      <p:ext uri="{BB962C8B-B14F-4D97-AF65-F5344CB8AC3E}">
        <p14:creationId xmlns:p14="http://schemas.microsoft.com/office/powerpoint/2010/main" val="24308634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利用</a:t>
            </a:r>
            <a:r>
              <a:rPr lang="en-US" altLang="zh-CN" dirty="0" err="1"/>
              <a:t>tf-idf</a:t>
            </a:r>
            <a:r>
              <a:rPr lang="zh-CN" altLang="en-US" dirty="0"/>
              <a:t>权重得到查询和文档表示，构建向量空间模型</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44</a:t>
            </a:fld>
            <a:endParaRPr lang="en-US"/>
          </a:p>
        </p:txBody>
      </p:sp>
    </p:spTree>
    <p:extLst>
      <p:ext uri="{BB962C8B-B14F-4D97-AF65-F5344CB8AC3E}">
        <p14:creationId xmlns:p14="http://schemas.microsoft.com/office/powerpoint/2010/main" val="538399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945801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938599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23878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是一种更精细的文档</a:t>
            </a:r>
            <a:r>
              <a:rPr lang="en-US" altLang="zh-CN" dirty="0"/>
              <a:t>/</a:t>
            </a:r>
            <a:r>
              <a:rPr lang="zh-CN" altLang="en-US" dirty="0"/>
              <a:t>词项表示形式</a:t>
            </a:r>
            <a:endParaRPr lang="de-DE" dirty="0"/>
          </a:p>
        </p:txBody>
      </p:sp>
    </p:spTree>
    <p:extLst>
      <p:ext uri="{BB962C8B-B14F-4D97-AF65-F5344CB8AC3E}">
        <p14:creationId xmlns:p14="http://schemas.microsoft.com/office/powerpoint/2010/main" val="25289945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493334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943719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dirty="0"/>
          </a:p>
        </p:txBody>
      </p:sp>
    </p:spTree>
    <p:extLst>
      <p:ext uri="{BB962C8B-B14F-4D97-AF65-F5344CB8AC3E}">
        <p14:creationId xmlns:p14="http://schemas.microsoft.com/office/powerpoint/2010/main" val="244711290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756614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复制一份：向量方向不变，长度增加</a:t>
            </a:r>
            <a:endParaRPr lang="de-DE" dirty="0"/>
          </a:p>
        </p:txBody>
      </p:sp>
    </p:spTree>
    <p:extLst>
      <p:ext uri="{BB962C8B-B14F-4D97-AF65-F5344CB8AC3E}">
        <p14:creationId xmlns:p14="http://schemas.microsoft.com/office/powerpoint/2010/main" val="418316500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a:t>IR</a:t>
            </a:r>
            <a:r>
              <a:rPr lang="zh-CN" altLang="en-US" dirty="0"/>
              <a:t>应用里不考虑负角度的情况</a:t>
            </a:r>
            <a:endParaRPr lang="de-DE" dirty="0"/>
          </a:p>
        </p:txBody>
      </p:sp>
    </p:spTree>
    <p:extLst>
      <p:ext uri="{BB962C8B-B14F-4D97-AF65-F5344CB8AC3E}">
        <p14:creationId xmlns:p14="http://schemas.microsoft.com/office/powerpoint/2010/main" val="87683622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0547188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余弦</a:t>
            </a:r>
            <a:r>
              <a:rPr lang="en-US" altLang="zh-CN" dirty="0"/>
              <a:t>=</a:t>
            </a:r>
            <a:r>
              <a:rPr lang="zh-CN" altLang="en-US" dirty="0"/>
              <a:t>相似度</a:t>
            </a:r>
            <a:r>
              <a:rPr lang="en-US" altLang="zh-CN" dirty="0"/>
              <a:t>=</a:t>
            </a:r>
            <a:r>
              <a:rPr lang="zh-CN" altLang="en-US" dirty="0"/>
              <a:t>向量内积</a:t>
            </a:r>
            <a:r>
              <a:rPr lang="en-US" altLang="zh-CN" dirty="0"/>
              <a:t>/</a:t>
            </a:r>
            <a:r>
              <a:rPr lang="zh-CN" altLang="en-US" dirty="0"/>
              <a:t>长度乘积</a:t>
            </a:r>
            <a:endParaRPr lang="en-US" altLang="zh-CN" dirty="0"/>
          </a:p>
          <a:p>
            <a:r>
              <a:rPr lang="zh-CN" altLang="en-US" dirty="0"/>
              <a:t>向量长度</a:t>
            </a:r>
            <a:r>
              <a:rPr lang="en-US" altLang="zh-CN" dirty="0"/>
              <a:t>=2</a:t>
            </a:r>
            <a:r>
              <a:rPr lang="zh-CN" altLang="en-US" dirty="0"/>
              <a:t>范数</a:t>
            </a:r>
            <a:endParaRPr lang="en-US" altLang="zh-CN" dirty="0"/>
          </a:p>
          <a:p>
            <a:r>
              <a:rPr lang="zh-CN" altLang="en-US" dirty="0"/>
              <a:t>公式相当于对</a:t>
            </a:r>
            <a:r>
              <a:rPr lang="en-US" altLang="zh-CN" dirty="0"/>
              <a:t>q</a:t>
            </a:r>
            <a:r>
              <a:rPr lang="zh-CN" altLang="en-US" dirty="0"/>
              <a:t>、</a:t>
            </a:r>
            <a:r>
              <a:rPr lang="en-US" altLang="zh-CN" dirty="0"/>
              <a:t>d</a:t>
            </a:r>
            <a:r>
              <a:rPr lang="zh-CN" altLang="en-US" dirty="0"/>
              <a:t>向量里的</a:t>
            </a:r>
            <a:r>
              <a:rPr lang="en-US" altLang="zh-CN" dirty="0" err="1"/>
              <a:t>tf-idf</a:t>
            </a:r>
            <a:r>
              <a:rPr lang="zh-CN" altLang="en-US" dirty="0"/>
              <a:t>权重分别用</a:t>
            </a:r>
            <a:r>
              <a:rPr lang="en-US" altLang="zh-CN" dirty="0"/>
              <a:t>2</a:t>
            </a:r>
            <a:r>
              <a:rPr lang="zh-CN" altLang="en-US" dirty="0"/>
              <a:t>范数归一</a:t>
            </a:r>
            <a:endParaRPr lang="de-DE" dirty="0"/>
          </a:p>
        </p:txBody>
      </p:sp>
    </p:spTree>
    <p:extLst>
      <p:ext uri="{BB962C8B-B14F-4D97-AF65-F5344CB8AC3E}">
        <p14:creationId xmlns:p14="http://schemas.microsoft.com/office/powerpoint/2010/main" val="27303603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148825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9320282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0128717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3728301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2146791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首先计算对数词频</a:t>
            </a:r>
            <a:endParaRPr lang="de-DE" dirty="0"/>
          </a:p>
        </p:txBody>
      </p:sp>
    </p:spTree>
    <p:extLst>
      <p:ext uri="{BB962C8B-B14F-4D97-AF65-F5344CB8AC3E}">
        <p14:creationId xmlns:p14="http://schemas.microsoft.com/office/powerpoint/2010/main" val="89332885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计算余弦归一化后的文档表示。例如，文档</a:t>
            </a:r>
            <a:r>
              <a:rPr lang="en-US" altLang="zh-CN" dirty="0" err="1"/>
              <a:t>SaS</a:t>
            </a:r>
            <a:r>
              <a:rPr lang="zh-CN" altLang="en-US" dirty="0"/>
              <a:t>的归一化因子： √</a:t>
            </a:r>
            <a:r>
              <a:rPr lang="en-US" altLang="zh-CN" dirty="0"/>
              <a:t>3.06^2+2^2+1.3^2+0^2</a:t>
            </a:r>
          </a:p>
          <a:p>
            <a:r>
              <a:rPr lang="zh-CN" altLang="en-US" dirty="0"/>
              <a:t>归一化后的文档向量内积即为 </a:t>
            </a:r>
            <a:r>
              <a:rPr lang="en-US" altLang="zh-CN" dirty="0"/>
              <a:t>Cos</a:t>
            </a:r>
            <a:r>
              <a:rPr lang="zh-CN" altLang="en-US" dirty="0"/>
              <a:t>相似度</a:t>
            </a:r>
            <a:endParaRPr lang="de-DE" dirty="0"/>
          </a:p>
        </p:txBody>
      </p:sp>
    </p:spTree>
    <p:extLst>
      <p:ext uri="{BB962C8B-B14F-4D97-AF65-F5344CB8AC3E}">
        <p14:creationId xmlns:p14="http://schemas.microsoft.com/office/powerpoint/2010/main" val="15198886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a:t>4</a:t>
            </a:r>
            <a:r>
              <a:rPr lang="zh-CN" altLang="en-US" dirty="0"/>
              <a:t>： </a:t>
            </a:r>
            <a:r>
              <a:rPr lang="en-US" dirty="0" err="1"/>
              <a:t>w</a:t>
            </a:r>
            <a:r>
              <a:rPr lang="en-US" b="0" baseline="-25000" dirty="0" err="1"/>
              <a:t>t,q</a:t>
            </a:r>
            <a:r>
              <a:rPr lang="en-US" dirty="0"/>
              <a:t>: q</a:t>
            </a:r>
            <a:r>
              <a:rPr lang="zh-CN" altLang="en-US" dirty="0"/>
              <a:t>向量权重</a:t>
            </a:r>
            <a:endParaRPr lang="en-US" altLang="zh-CN" dirty="0"/>
          </a:p>
          <a:p>
            <a:r>
              <a:rPr lang="en-US" altLang="zh-CN" dirty="0"/>
              <a:t>6</a:t>
            </a:r>
            <a:r>
              <a:rPr lang="zh-CN" altLang="en-US" dirty="0"/>
              <a:t>： </a:t>
            </a:r>
            <a:r>
              <a:rPr lang="en-US" altLang="zh-CN" dirty="0"/>
              <a:t>q</a:t>
            </a:r>
            <a:r>
              <a:rPr lang="zh-CN" altLang="en-US" dirty="0"/>
              <a:t>、</a:t>
            </a:r>
            <a:r>
              <a:rPr lang="en-US" altLang="zh-CN" dirty="0"/>
              <a:t>d</a:t>
            </a:r>
            <a:r>
              <a:rPr lang="zh-CN" altLang="en-US" dirty="0"/>
              <a:t>向量内积累加</a:t>
            </a:r>
            <a:endParaRPr lang="en-US" altLang="zh-CN" dirty="0"/>
          </a:p>
          <a:p>
            <a:r>
              <a:rPr lang="en-US" altLang="zh-CN" dirty="0"/>
              <a:t>9</a:t>
            </a:r>
            <a:r>
              <a:rPr lang="zh-CN" altLang="en-US" dirty="0"/>
              <a:t>： 余弦归一化</a:t>
            </a:r>
            <a:endParaRPr lang="en-US" altLang="zh-CN" dirty="0"/>
          </a:p>
          <a:p>
            <a:r>
              <a:rPr lang="zh-CN" altLang="en-US" dirty="0"/>
              <a:t>与前几页的例子不同，这里是先计算内积，然后归一化</a:t>
            </a:r>
            <a:endParaRPr lang="de-DE" dirty="0"/>
          </a:p>
        </p:txBody>
      </p:sp>
    </p:spTree>
    <p:extLst>
      <p:ext uri="{BB962C8B-B14F-4D97-AF65-F5344CB8AC3E}">
        <p14:creationId xmlns:p14="http://schemas.microsoft.com/office/powerpoint/2010/main" val="3738690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58888" y="720725"/>
            <a:ext cx="4791075" cy="3594100"/>
          </a:xfrm>
        </p:spPr>
      </p:sp>
      <p:sp>
        <p:nvSpPr>
          <p:cNvPr id="3" name="Notes Placeholder 2"/>
          <p:cNvSpPr>
            <a:spLocks noGrp="1"/>
          </p:cNvSpPr>
          <p:nvPr>
            <p:ph type="body" idx="1"/>
          </p:nvPr>
        </p:nvSpPr>
        <p:spPr/>
        <p:txBody>
          <a:bodyPr/>
          <a:lstStyle/>
          <a:p>
            <a:r>
              <a:rPr lang="zh-CN" altLang="en-US" dirty="0"/>
              <a:t>期望</a:t>
            </a:r>
            <a:r>
              <a:rPr lang="en-US" altLang="zh-CN" dirty="0"/>
              <a:t>d1&gt;d2&gt;d3</a:t>
            </a:r>
            <a:r>
              <a:rPr lang="zh-CN" altLang="en-US" dirty="0"/>
              <a:t>，但是实际上按余弦相似度排序是 </a:t>
            </a:r>
            <a:r>
              <a:rPr lang="en-US" altLang="zh-CN" dirty="0"/>
              <a:t>d1&gt;d3&gt;d2</a:t>
            </a:r>
            <a:r>
              <a:rPr lang="zh-CN" altLang="en-US" dirty="0"/>
              <a:t>：余弦相似度可能对长度过度惩罚</a:t>
            </a:r>
          </a:p>
        </p:txBody>
      </p:sp>
      <p:sp>
        <p:nvSpPr>
          <p:cNvPr id="4" name="Slide Number Placeholder 3"/>
          <p:cNvSpPr>
            <a:spLocks noGrp="1"/>
          </p:cNvSpPr>
          <p:nvPr>
            <p:ph type="sldNum" idx="10"/>
          </p:nvPr>
        </p:nvSpPr>
        <p:spPr/>
        <p:txBody>
          <a:bodyPr/>
          <a:lstStyle/>
          <a:p>
            <a:pPr>
              <a:defRPr/>
            </a:pPr>
            <a:fld id="{655445CD-BE69-4A95-B1A9-CC7D8B1B044C}" type="slidenum">
              <a:rPr lang="en-US" smtClean="0"/>
              <a:pPr>
                <a:defRPr/>
              </a:pPr>
              <a:t>64</a:t>
            </a:fld>
            <a:endParaRPr lang="en-US"/>
          </a:p>
        </p:txBody>
      </p:sp>
    </p:spTree>
    <p:extLst>
      <p:ext uri="{BB962C8B-B14F-4D97-AF65-F5344CB8AC3E}">
        <p14:creationId xmlns:p14="http://schemas.microsoft.com/office/powerpoint/2010/main" val="4320227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这里“归一化因子”指的是</a:t>
            </a:r>
            <a:r>
              <a:rPr lang="en-US" altLang="zh-CN" dirty="0"/>
              <a:t>2</a:t>
            </a:r>
            <a:r>
              <a:rPr lang="zh-CN" altLang="en-US" dirty="0"/>
              <a:t>范数的倒数，即将“因子”视为一个系数而不是分母</a:t>
            </a:r>
            <a:endParaRPr lang="en-US" altLang="zh-CN" dirty="0"/>
          </a:p>
          <a:p>
            <a:r>
              <a:rPr lang="zh-CN" altLang="en-US" dirty="0"/>
              <a:t>余弦归一化对长文档的惩罚过重，实际上长文档中虽然词频较高，但也会包含较多的信息</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65</a:t>
            </a:fld>
            <a:endParaRPr lang="en-US"/>
          </a:p>
        </p:txBody>
      </p:sp>
    </p:spTree>
    <p:extLst>
      <p:ext uri="{BB962C8B-B14F-4D97-AF65-F5344CB8AC3E}">
        <p14:creationId xmlns:p14="http://schemas.microsoft.com/office/powerpoint/2010/main" val="164329849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en-US" altLang="zh-CN" dirty="0"/>
              <a:t>X</a:t>
            </a:r>
            <a:r>
              <a:rPr lang="zh-CN" altLang="en-US" dirty="0"/>
              <a:t>轴是文档长度，</a:t>
            </a:r>
            <a:r>
              <a:rPr lang="en-US" altLang="zh-CN" dirty="0"/>
              <a:t>Y</a:t>
            </a:r>
            <a:r>
              <a:rPr lang="zh-CN" altLang="en-US" dirty="0"/>
              <a:t>轴是文档“相关”的概率。这个概率从</a:t>
            </a:r>
            <a:r>
              <a:rPr lang="en-US" altLang="zh-CN" dirty="0"/>
              <a:t>IR</a:t>
            </a:r>
            <a:r>
              <a:rPr lang="zh-CN" altLang="en-US" dirty="0"/>
              <a:t>评测语料计算。</a:t>
            </a:r>
            <a:endParaRPr lang="en-US" altLang="zh-CN" dirty="0"/>
          </a:p>
          <a:p>
            <a:r>
              <a:rPr lang="zh-CN" altLang="en-US" dirty="0"/>
              <a:t>红色曲线是实际概率分布，蓝色虚线是由</a:t>
            </a:r>
            <a:r>
              <a:rPr lang="en-US" altLang="zh-CN" dirty="0"/>
              <a:t>cosine</a:t>
            </a:r>
            <a:r>
              <a:rPr lang="zh-CN" altLang="en-US" dirty="0"/>
              <a:t>归一化估计的概率分布。可见两条曲线存在一定的差异。</a:t>
            </a:r>
            <a:endParaRPr lang="de-DE" dirty="0"/>
          </a:p>
        </p:txBody>
      </p:sp>
    </p:spTree>
    <p:extLst>
      <p:ext uri="{BB962C8B-B14F-4D97-AF65-F5344CB8AC3E}">
        <p14:creationId xmlns:p14="http://schemas.microsoft.com/office/powerpoint/2010/main" val="1967534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基本思想：旋转归一化曲线，使得两条曲线尽量重合</a:t>
            </a:r>
            <a:endParaRPr lang="de-DE" dirty="0"/>
          </a:p>
        </p:txBody>
      </p:sp>
    </p:spTree>
    <p:extLst>
      <p:ext uri="{BB962C8B-B14F-4D97-AF65-F5344CB8AC3E}">
        <p14:creationId xmlns:p14="http://schemas.microsoft.com/office/powerpoint/2010/main" val="3883064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8836951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en-US" altLang="zh-CN" dirty="0"/>
              <a:t>Slope</a:t>
            </a:r>
            <a:r>
              <a:rPr lang="zh-CN" altLang="en-US" dirty="0"/>
              <a:t>：斜率，即“回转”参数</a:t>
            </a:r>
            <a:endParaRPr lang="en-US" altLang="zh-CN" dirty="0"/>
          </a:p>
          <a:p>
            <a:r>
              <a:rPr lang="en-US" altLang="zh-CN" dirty="0"/>
              <a:t>baseline</a:t>
            </a:r>
            <a:r>
              <a:rPr lang="zh-CN" altLang="en-US" dirty="0"/>
              <a:t>是</a:t>
            </a:r>
            <a:r>
              <a:rPr lang="en-US" altLang="zh-CN" dirty="0"/>
              <a:t>Cosine</a:t>
            </a:r>
            <a:r>
              <a:rPr lang="zh-CN" altLang="en-US" dirty="0"/>
              <a:t>归一化</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68</a:t>
            </a:fld>
            <a:endParaRPr lang="en-US"/>
          </a:p>
        </p:txBody>
      </p:sp>
    </p:spTree>
    <p:extLst>
      <p:ext uri="{BB962C8B-B14F-4D97-AF65-F5344CB8AC3E}">
        <p14:creationId xmlns:p14="http://schemas.microsoft.com/office/powerpoint/2010/main" val="6784296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en-US" altLang="zh-CN" dirty="0"/>
              <a:t>16</a:t>
            </a:r>
            <a:r>
              <a:rPr lang="zh-CN" altLang="en-US" dirty="0"/>
              <a:t>年离开</a:t>
            </a:r>
            <a:r>
              <a:rPr lang="en-US" altLang="zh-CN" dirty="0"/>
              <a:t>Google</a:t>
            </a:r>
            <a:r>
              <a:rPr lang="zh-CN" altLang="en-US" dirty="0"/>
              <a:t>，</a:t>
            </a:r>
            <a:r>
              <a:rPr lang="en-US" altLang="zh-CN" dirty="0"/>
              <a:t>17</a:t>
            </a:r>
            <a:r>
              <a:rPr lang="zh-CN" altLang="en-US" dirty="0"/>
              <a:t>年在</a:t>
            </a:r>
            <a:r>
              <a:rPr lang="en-US" altLang="zh-CN" dirty="0"/>
              <a:t>Uber</a:t>
            </a:r>
            <a:r>
              <a:rPr lang="zh-CN" altLang="en-US" dirty="0"/>
              <a:t>短暂任职</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69</a:t>
            </a:fld>
            <a:endParaRPr lang="en-US"/>
          </a:p>
        </p:txBody>
      </p:sp>
    </p:spTree>
    <p:extLst>
      <p:ext uri="{BB962C8B-B14F-4D97-AF65-F5344CB8AC3E}">
        <p14:creationId xmlns:p14="http://schemas.microsoft.com/office/powerpoint/2010/main" val="13048282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r>
              <a:rPr lang="zh-CN" altLang="en-US" dirty="0"/>
              <a:t>这是</a:t>
            </a:r>
            <a:r>
              <a:rPr lang="en-US" altLang="zh-CN" dirty="0"/>
              <a:t>71</a:t>
            </a:r>
            <a:r>
              <a:rPr lang="zh-CN" altLang="en-US" dirty="0"/>
              <a:t>年</a:t>
            </a:r>
            <a:r>
              <a:rPr lang="en-US" altLang="zh-CN" dirty="0"/>
              <a:t>Gerald Salton </a:t>
            </a:r>
            <a:r>
              <a:rPr lang="zh-CN" altLang="en-US" dirty="0"/>
              <a:t>书中关于向量空间模型给出的权重计算表</a:t>
            </a:r>
            <a:endParaRPr lang="en-US" altLang="zh-CN" dirty="0"/>
          </a:p>
          <a:p>
            <a:r>
              <a:rPr lang="zh-CN" altLang="en-US" dirty="0"/>
              <a:t>归一化方法</a:t>
            </a:r>
            <a:r>
              <a:rPr lang="en-US" altLang="zh-CN" dirty="0"/>
              <a:t>b</a:t>
            </a:r>
            <a:r>
              <a:rPr lang="zh-CN" altLang="en-US" dirty="0"/>
              <a:t>：以字节而不是词条为单位计算归一化因子，适合应用于</a:t>
            </a:r>
            <a:r>
              <a:rPr lang="en-US" altLang="zh-CN" dirty="0"/>
              <a:t>OCR</a:t>
            </a:r>
            <a:r>
              <a:rPr lang="zh-CN" altLang="en-US" dirty="0"/>
              <a:t>文档（会出现将两个单词识别为连在一起的一个单词的错误）</a:t>
            </a:r>
            <a:endParaRPr lang="de-DE" dirty="0"/>
          </a:p>
        </p:txBody>
      </p:sp>
    </p:spTree>
    <p:extLst>
      <p:ext uri="{BB962C8B-B14F-4D97-AF65-F5344CB8AC3E}">
        <p14:creationId xmlns:p14="http://schemas.microsoft.com/office/powerpoint/2010/main" val="2853441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pPr marL="0" marR="0" lvl="0" indent="0" algn="l" defTabSz="449263" rtl="0" eaLnBrk="0" fontAlgn="base" latinLnBrk="0" hangingPunct="0">
              <a:lnSpc>
                <a:spcPct val="100000"/>
              </a:lnSpc>
              <a:spcBef>
                <a:spcPct val="30000"/>
              </a:spcBef>
              <a:spcAft>
                <a:spcPct val="0"/>
              </a:spcAft>
              <a:buClr>
                <a:srgbClr val="000000"/>
              </a:buClr>
              <a:buSzPct val="100000"/>
              <a:buFont typeface="Times New Roman" pitchFamily="16" charset="0"/>
              <a:buNone/>
              <a:tabLst/>
              <a:defRPr/>
            </a:pPr>
            <a:r>
              <a:rPr lang="zh-CN" altLang="en-US" sz="800" kern="1200" dirty="0">
                <a:solidFill>
                  <a:schemeClr val="tx1"/>
                </a:solidFill>
                <a:latin typeface="Times New Roman" pitchFamily="16" charset="0"/>
                <a:ea typeface="黑体" pitchFamily="49" charset="-122"/>
                <a:cs typeface="+mn-cs"/>
              </a:rPr>
              <a:t>文档当中不用</a:t>
            </a:r>
            <a:r>
              <a:rPr lang="en-US" altLang="zh-CN" sz="800" kern="1200" dirty="0" err="1">
                <a:solidFill>
                  <a:schemeClr val="tx1"/>
                </a:solidFill>
                <a:latin typeface="Times New Roman" pitchFamily="16" charset="0"/>
                <a:ea typeface="黑体" pitchFamily="49" charset="-122"/>
                <a:cs typeface="+mn-cs"/>
              </a:rPr>
              <a:t>idf</a:t>
            </a:r>
            <a:r>
              <a:rPr lang="zh-CN" altLang="en-US" sz="800" kern="1200" dirty="0">
                <a:solidFill>
                  <a:schemeClr val="tx1"/>
                </a:solidFill>
                <a:latin typeface="Times New Roman" pitchFamily="16" charset="0"/>
                <a:ea typeface="黑体" pitchFamily="49" charset="-122"/>
                <a:cs typeface="+mn-cs"/>
              </a:rPr>
              <a:t>结果会不会很差？</a:t>
            </a:r>
            <a:endParaRPr lang="en-US" altLang="zh-CN" sz="800" kern="1200" dirty="0">
              <a:solidFill>
                <a:schemeClr val="tx1"/>
              </a:solidFill>
              <a:latin typeface="Times New Roman" pitchFamily="16" charset="0"/>
              <a:ea typeface="黑体" pitchFamily="49" charset="-122"/>
              <a:cs typeface="+mn-cs"/>
            </a:endParaRPr>
          </a:p>
          <a:p>
            <a:r>
              <a:rPr lang="zh-CN" altLang="en-US" dirty="0"/>
              <a:t>一般来说不会，因为查询中使用了</a:t>
            </a:r>
            <a:r>
              <a:rPr lang="en-US" altLang="zh-CN" dirty="0" err="1"/>
              <a:t>idf</a:t>
            </a:r>
            <a:r>
              <a:rPr lang="zh-CN" altLang="en-US" dirty="0"/>
              <a:t>因子。最终文档得分是</a:t>
            </a:r>
            <a:r>
              <a:rPr lang="en-US" altLang="zh-CN" dirty="0"/>
              <a:t>d</a:t>
            </a:r>
            <a:r>
              <a:rPr lang="zh-CN" altLang="en-US" dirty="0"/>
              <a:t>、</a:t>
            </a:r>
            <a:r>
              <a:rPr lang="en-US" altLang="zh-CN" dirty="0"/>
              <a:t>q</a:t>
            </a:r>
            <a:r>
              <a:rPr lang="zh-CN" altLang="en-US" dirty="0"/>
              <a:t>权重的内积，已经乘了</a:t>
            </a:r>
            <a:r>
              <a:rPr lang="en-US" altLang="zh-CN" dirty="0" err="1"/>
              <a:t>idf</a:t>
            </a:r>
            <a:r>
              <a:rPr lang="zh-CN" altLang="en-US" dirty="0"/>
              <a:t>。</a:t>
            </a:r>
            <a:endParaRPr lang="de-DE" dirty="0"/>
          </a:p>
        </p:txBody>
      </p:sp>
    </p:spTree>
    <p:extLst>
      <p:ext uri="{BB962C8B-B14F-4D97-AF65-F5344CB8AC3E}">
        <p14:creationId xmlns:p14="http://schemas.microsoft.com/office/powerpoint/2010/main" val="12395286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7547976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279191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258888" y="720725"/>
            <a:ext cx="4791075" cy="3594100"/>
          </a:xfrm>
        </p:spPr>
      </p:sp>
      <p:sp>
        <p:nvSpPr>
          <p:cNvPr id="3" name="备注占位符 2"/>
          <p:cNvSpPr>
            <a:spLocks noGrp="1"/>
          </p:cNvSpPr>
          <p:nvPr>
            <p:ph type="body" idx="1"/>
          </p:nvPr>
        </p:nvSpPr>
        <p:spPr/>
        <p:txBody>
          <a:bodyPr/>
          <a:lstStyle/>
          <a:p>
            <a:r>
              <a:rPr lang="zh-CN" altLang="en-US" dirty="0"/>
              <a:t>向量空间模型是现代信息检索模型的基石。</a:t>
            </a:r>
          </a:p>
        </p:txBody>
      </p:sp>
      <p:sp>
        <p:nvSpPr>
          <p:cNvPr id="4" name="灯片编号占位符 3"/>
          <p:cNvSpPr>
            <a:spLocks noGrp="1"/>
          </p:cNvSpPr>
          <p:nvPr>
            <p:ph type="sldNum"/>
          </p:nvPr>
        </p:nvSpPr>
        <p:spPr/>
        <p:txBody>
          <a:bodyPr/>
          <a:lstStyle/>
          <a:p>
            <a:pPr>
              <a:defRPr/>
            </a:pPr>
            <a:fld id="{655445CD-BE69-4A95-B1A9-CC7D8B1B044C}" type="slidenum">
              <a:rPr lang="en-US" smtClean="0"/>
              <a:pPr>
                <a:defRPr/>
              </a:pPr>
              <a:t>74</a:t>
            </a:fld>
            <a:endParaRPr lang="en-US"/>
          </a:p>
        </p:txBody>
      </p:sp>
    </p:spTree>
    <p:extLst>
      <p:ext uri="{BB962C8B-B14F-4D97-AF65-F5344CB8AC3E}">
        <p14:creationId xmlns:p14="http://schemas.microsoft.com/office/powerpoint/2010/main" val="3597396696"/>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1255540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8873660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250292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0701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06872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74112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2019</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0637" y="2362200"/>
            <a:ext cx="8252579" cy="830997"/>
          </a:xfrm>
          <a:prstGeom prst="rect">
            <a:avLst/>
          </a:prstGeom>
        </p:spPr>
        <p:txBody>
          <a:bodyPr wrap="none">
            <a:spAutoFit/>
          </a:bodyPr>
          <a:lstStyle/>
          <a:p>
            <a:pPr algn="ctr">
              <a:defRPr/>
            </a:pPr>
            <a:r>
              <a:rPr lang="en-US" altLang="zh-CN" sz="4800" b="1" dirty="0">
                <a:solidFill>
                  <a:srgbClr val="139CB7"/>
                </a:solidFill>
                <a:latin typeface="Times New Roman" pitchFamily="18" charset="0"/>
                <a:ea typeface="Arial Unicode MS" charset="0"/>
                <a:cs typeface="Times New Roman" pitchFamily="18" charset="0"/>
              </a:rPr>
              <a:t>Modern </a:t>
            </a:r>
            <a:r>
              <a:rPr lang="en-US" sz="4800" b="1" dirty="0">
                <a:solidFill>
                  <a:srgbClr val="139CB7"/>
                </a:solidFill>
                <a:latin typeface="Times New Roman" pitchFamily="18" charset="0"/>
                <a:ea typeface="Arial Unicode MS" charset="0"/>
                <a:cs typeface="Times New Roman" pitchFamily="18" charset="0"/>
              </a:rPr>
              <a:t>Information Retrieval</a:t>
            </a: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990600" y="1981200"/>
            <a:ext cx="3262313" cy="708025"/>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现代信息检索</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2013</a:t>
            </a:r>
            <a:r>
              <a:rPr lang="zh-CN" altLang="en-US" sz="1400" i="1" dirty="0">
                <a:solidFill>
                  <a:srgbClr val="FFFFFF"/>
                </a:solidFill>
                <a:latin typeface="Calibri" pitchFamily="34" charset="0"/>
              </a:rPr>
              <a:t>年秋季课程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现代信息检索</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914400" y="2819400"/>
            <a:ext cx="8251825" cy="830263"/>
          </a:xfrm>
          <a:prstGeom prst="rect">
            <a:avLst/>
          </a:prstGeom>
        </p:spPr>
        <p:txBody>
          <a:bodyPr wrap="none">
            <a:spAutoFit/>
          </a:bodyPr>
          <a:lstStyle/>
          <a:p>
            <a:pPr>
              <a:defRPr/>
            </a:pPr>
            <a:r>
              <a:rPr lang="en-US" altLang="zh-CN" sz="4800" b="1" dirty="0">
                <a:solidFill>
                  <a:srgbClr val="139CB7"/>
                </a:solidFill>
                <a:ea typeface="Arial Unicode MS" charset="0"/>
                <a:cs typeface="Times New Roman" pitchFamily="18" charset="0"/>
              </a:rPr>
              <a:t>Modern </a:t>
            </a:r>
            <a:r>
              <a:rPr lang="en-US" sz="48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zh-CN" altLang="en-US"/>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endParaRPr lang="zh-CN" altLang="en-US"/>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zh-CN" altLang="en-US"/>
          </a:p>
        </p:txBody>
      </p:sp>
      <p:sp>
        <p:nvSpPr>
          <p:cNvPr id="7" name="Footer Placeholder 4"/>
          <p:cNvSpPr>
            <a:spLocks noGrp="1"/>
          </p:cNvSpPr>
          <p:nvPr>
            <p:ph type="ftr" sz="quarter" idx="15"/>
          </p:nvPr>
        </p:nvSpPr>
        <p:spPr/>
        <p:txBody>
          <a:bodyPr/>
          <a:lstStyle>
            <a:lvl1pPr>
              <a:defRPr/>
            </a:lvl1pPr>
          </a:lstStyle>
          <a:p>
            <a:pPr>
              <a:defRPr/>
            </a:pPr>
            <a:endParaRPr lang="zh-CN" altLang="en-US"/>
          </a:p>
        </p:txBody>
      </p:sp>
      <p:sp>
        <p:nvSpPr>
          <p:cNvPr id="8" name="Slide Number Placeholder 5"/>
          <p:cNvSpPr>
            <a:spLocks noGrp="1"/>
          </p:cNvSpPr>
          <p:nvPr>
            <p:ph type="sldNum" sz="quarter" idx="16"/>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zh-CN" altLang="en-US"/>
          </a:p>
        </p:txBody>
      </p:sp>
      <p:sp>
        <p:nvSpPr>
          <p:cNvPr id="4" name="Footer Placeholder 4"/>
          <p:cNvSpPr>
            <a:spLocks noGrp="1"/>
          </p:cNvSpPr>
          <p:nvPr>
            <p:ph type="ftr" sz="quarter" idx="11"/>
          </p:nvPr>
        </p:nvSpPr>
        <p:spPr/>
        <p:txBody>
          <a:bodyPr/>
          <a:lstStyle>
            <a:lvl1pPr>
              <a:defRPr/>
            </a:lvl1pPr>
          </a:lstStyle>
          <a:p>
            <a:pPr>
              <a:defRPr/>
            </a:pPr>
            <a:endParaRPr lang="zh-CN" altLang="en-US"/>
          </a:p>
        </p:txBody>
      </p:sp>
      <p:sp>
        <p:nvSpPr>
          <p:cNvPr id="5"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zh-CN" altLang="en-US"/>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endParaRPr lang="zh-CN" altLang="en-US"/>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DB3EC566-48E6-4552-87D6-CB322A8F1925}" type="slidenum">
              <a:rPr lang="en-US" smtClean="0"/>
              <a:pPr>
                <a:defRPr/>
              </a:pPr>
              <a:t>‹#›</a:t>
            </a:fld>
            <a:endParaRPr lang="en-US"/>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1.bin"/><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8.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5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0.xml"/><Relationship Id="rId1" Type="http://schemas.openxmlformats.org/officeDocument/2006/relationships/slideLayout" Target="../slideLayouts/slideLayout12.xml"/><Relationship Id="rId5" Type="http://schemas.openxmlformats.org/officeDocument/2006/relationships/image" Target="../media/image24.png"/><Relationship Id="rId4" Type="http://schemas.openxmlformats.org/officeDocument/2006/relationships/image" Target="../media/image21.png"/></Relationships>
</file>

<file path=ppt/slides/_rels/slide5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64.xml"/><Relationship Id="rId7" Type="http://schemas.openxmlformats.org/officeDocument/2006/relationships/image" Target="../media/image33.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35.png"/><Relationship Id="rId4" Type="http://schemas.openxmlformats.org/officeDocument/2006/relationships/image" Target="../media/image34.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66.xml"/><Relationship Id="rId1" Type="http://schemas.openxmlformats.org/officeDocument/2006/relationships/slideLayout" Target="../slideLayouts/slideLayout4.xml"/><Relationship Id="rId4" Type="http://schemas.openxmlformats.org/officeDocument/2006/relationships/image" Target="../media/image37.jpe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a:xfrm>
            <a:off x="755576" y="3352800"/>
            <a:ext cx="8064896" cy="1066800"/>
          </a:xfrm>
        </p:spPr>
        <p:txBody>
          <a:bodyPr/>
          <a:lstStyle/>
          <a:p>
            <a:r>
              <a:rPr lang="zh-CN" altLang="en-US" dirty="0"/>
              <a:t>第</a:t>
            </a:r>
            <a:r>
              <a:rPr lang="en-US" altLang="zh-CN" dirty="0"/>
              <a:t>6</a:t>
            </a:r>
            <a:r>
              <a:rPr lang="zh-CN" altLang="en-US" dirty="0"/>
              <a:t>讲 文档评分、词项权重计算及向量空间模型</a:t>
            </a:r>
            <a:endParaRPr lang="en-US" altLang="zh-CN" dirty="0"/>
          </a:p>
          <a:p>
            <a:r>
              <a:rPr lang="en-US" altLang="zh-CN" dirty="0"/>
              <a:t>Scoring, Term Weighting &amp; Vector Space Model</a:t>
            </a:r>
            <a:endParaRPr lang="zh-CN" altLang="en-US"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dirty="0"/>
          </a:p>
        </p:txBody>
      </p:sp>
      <p:sp>
        <p:nvSpPr>
          <p:cNvPr id="6"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a:solidFill>
                  <a:srgbClr val="FBFCFF"/>
                </a:solidFill>
                <a:latin typeface="Arial" pitchFamily="34" charset="0"/>
                <a:ea typeface="宋体" charset="-122"/>
              </a:rPr>
              <a:t>2019/08</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倒排记录表压缩</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可变字节</a:t>
            </a:r>
            <a:r>
              <a:rPr lang="de-DE" altLang="zh-CN" sz="3600" dirty="0">
                <a:solidFill>
                  <a:schemeClr val="tx1"/>
                </a:solidFill>
                <a:ea typeface="黑体" pitchFamily="49" charset="-122"/>
              </a:rPr>
              <a:t>(VB)</a:t>
            </a:r>
            <a:r>
              <a:rPr lang="zh-CN" altLang="en-US" sz="3600" dirty="0">
                <a:solidFill>
                  <a:schemeClr val="tx1"/>
                </a:solidFill>
                <a:latin typeface="+mj-lt"/>
                <a:ea typeface="黑体" pitchFamily="49" charset="-122"/>
              </a:rPr>
              <a:t>码</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571612"/>
            <a:ext cx="8286808" cy="478634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设定一个专用位</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高位</a:t>
            </a:r>
            <a:r>
              <a:rPr lang="en-US" dirty="0">
                <a:solidFill>
                  <a:schemeClr val="tx1"/>
                </a:solidFill>
                <a:latin typeface="+mj-lt"/>
                <a:ea typeface="黑体" pitchFamily="49" charset="-122"/>
              </a:rPr>
              <a:t>) </a:t>
            </a:r>
            <a:r>
              <a:rPr lang="en-US" altLang="zh-CN" i="1" dirty="0">
                <a:solidFill>
                  <a:schemeClr val="tx1"/>
                </a:solidFill>
                <a:ea typeface="黑体" pitchFamily="49" charset="-122"/>
              </a:rPr>
              <a:t>c</a:t>
            </a:r>
            <a:r>
              <a:rPr lang="zh-CN" altLang="en-US" dirty="0">
                <a:solidFill>
                  <a:schemeClr val="tx1"/>
                </a:solidFill>
                <a:latin typeface="+mj-lt"/>
                <a:ea typeface="黑体" pitchFamily="49" charset="-122"/>
              </a:rPr>
              <a:t>作为延续位</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continuation bit)</a:t>
            </a: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如果间隔表示少于</a:t>
            </a:r>
            <a:r>
              <a:rPr lang="en-US" altLang="zh-CN" dirty="0">
                <a:solidFill>
                  <a:schemeClr val="tx1"/>
                </a:solidFill>
                <a:latin typeface="+mj-lt"/>
                <a:ea typeface="黑体" pitchFamily="49" charset="-122"/>
              </a:rPr>
              <a:t>7</a:t>
            </a:r>
            <a:r>
              <a:rPr lang="zh-CN" altLang="en-US" dirty="0">
                <a:solidFill>
                  <a:schemeClr val="tx1"/>
                </a:solidFill>
                <a:latin typeface="+mj-lt"/>
                <a:ea typeface="黑体" pitchFamily="49" charset="-122"/>
              </a:rPr>
              <a:t>比特，那么</a:t>
            </a:r>
            <a:r>
              <a:rPr lang="en-US" i="1" dirty="0">
                <a:solidFill>
                  <a:schemeClr val="tx1"/>
                </a:solidFill>
                <a:latin typeface="+mj-lt"/>
                <a:ea typeface="黑体" pitchFamily="49" charset="-122"/>
              </a:rPr>
              <a:t>c</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置</a:t>
            </a:r>
            <a:r>
              <a:rPr lang="en-US" dirty="0">
                <a:solidFill>
                  <a:schemeClr val="tx1"/>
                </a:solidFill>
                <a:latin typeface="+mj-lt"/>
                <a:ea typeface="黑体" pitchFamily="49" charset="-122"/>
              </a:rPr>
              <a:t> 1</a:t>
            </a:r>
            <a:r>
              <a:rPr lang="zh-CN" altLang="en-US" dirty="0">
                <a:solidFill>
                  <a:schemeClr val="tx1"/>
                </a:solidFill>
                <a:latin typeface="+mj-lt"/>
                <a:ea typeface="黑体" pitchFamily="49" charset="-122"/>
              </a:rPr>
              <a:t>，将间隔编入一个字节的后</a:t>
            </a:r>
            <a:r>
              <a:rPr lang="en-US" altLang="zh-CN" dirty="0">
                <a:solidFill>
                  <a:schemeClr val="tx1"/>
                </a:solidFill>
                <a:latin typeface="+mj-lt"/>
                <a:ea typeface="黑体" pitchFamily="49" charset="-122"/>
              </a:rPr>
              <a:t>7</a:t>
            </a:r>
            <a:r>
              <a:rPr lang="zh-CN" altLang="en-US" dirty="0">
                <a:solidFill>
                  <a:schemeClr val="tx1"/>
                </a:solidFill>
                <a:latin typeface="+mj-lt"/>
                <a:ea typeface="黑体" pitchFamily="49" charset="-122"/>
              </a:rPr>
              <a:t>位中</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否则：将低</a:t>
            </a:r>
            <a:r>
              <a:rPr lang="en-US" altLang="zh-CN" dirty="0">
                <a:solidFill>
                  <a:schemeClr val="tx1"/>
                </a:solidFill>
                <a:latin typeface="+mj-lt"/>
                <a:ea typeface="黑体" pitchFamily="49" charset="-122"/>
              </a:rPr>
              <a:t>7</a:t>
            </a:r>
            <a:r>
              <a:rPr lang="zh-CN" altLang="en-US" dirty="0">
                <a:solidFill>
                  <a:schemeClr val="tx1"/>
                </a:solidFill>
                <a:latin typeface="+mj-lt"/>
                <a:ea typeface="黑体" pitchFamily="49" charset="-122"/>
              </a:rPr>
              <a:t>位放入当前字节中，并将</a:t>
            </a:r>
            <a:r>
              <a:rPr lang="en-US" altLang="zh-CN" i="1" dirty="0">
                <a:solidFill>
                  <a:schemeClr val="tx1"/>
                </a:solidFill>
                <a:ea typeface="黑体" pitchFamily="49" charset="-122"/>
              </a:rPr>
              <a:t>c</a:t>
            </a:r>
            <a:r>
              <a:rPr lang="en-US" altLang="zh-CN" dirty="0">
                <a:solidFill>
                  <a:schemeClr val="tx1"/>
                </a:solidFill>
                <a:ea typeface="黑体" pitchFamily="49" charset="-122"/>
              </a:rPr>
              <a:t> </a:t>
            </a:r>
            <a:r>
              <a:rPr lang="zh-CN" altLang="en-US" dirty="0">
                <a:solidFill>
                  <a:schemeClr val="tx1"/>
                </a:solidFill>
                <a:ea typeface="黑体" pitchFamily="49" charset="-122"/>
              </a:rPr>
              <a:t>置</a:t>
            </a:r>
            <a:r>
              <a:rPr lang="en-US" altLang="zh-CN" dirty="0">
                <a:solidFill>
                  <a:schemeClr val="tx1"/>
                </a:solidFill>
                <a:ea typeface="黑体" pitchFamily="49" charset="-122"/>
              </a:rPr>
              <a:t> 0</a:t>
            </a:r>
            <a:r>
              <a:rPr lang="zh-CN" altLang="en-US" dirty="0">
                <a:solidFill>
                  <a:schemeClr val="tx1"/>
                </a:solidFill>
                <a:ea typeface="黑体" pitchFamily="49" charset="-122"/>
              </a:rPr>
              <a:t>，</a:t>
            </a:r>
            <a:r>
              <a:rPr lang="zh-CN" altLang="en-US" dirty="0">
                <a:solidFill>
                  <a:schemeClr val="tx1"/>
                </a:solidFill>
                <a:latin typeface="+mj-lt"/>
                <a:ea typeface="黑体" pitchFamily="49" charset="-122"/>
              </a:rPr>
              <a:t>剩下的位数采用同样的方法进行处理，最后一个字节的</a:t>
            </a:r>
            <a:r>
              <a:rPr lang="en-US" altLang="zh-CN" i="1" dirty="0">
                <a:solidFill>
                  <a:schemeClr val="tx1"/>
                </a:solidFill>
                <a:ea typeface="黑体" pitchFamily="49" charset="-122"/>
              </a:rPr>
              <a:t>c</a:t>
            </a:r>
            <a:r>
              <a:rPr lang="zh-CN" altLang="en-US" dirty="0">
                <a:solidFill>
                  <a:schemeClr val="tx1"/>
                </a:solidFill>
                <a:latin typeface="+mj-lt"/>
                <a:ea typeface="黑体" pitchFamily="49" charset="-122"/>
              </a:rPr>
              <a:t>置</a:t>
            </a:r>
            <a:r>
              <a:rPr lang="en-US" altLang="zh-CN" dirty="0">
                <a:solidFill>
                  <a:schemeClr val="tx1"/>
                </a:solidFill>
                <a:latin typeface="+mj-lt"/>
                <a:ea typeface="黑体" pitchFamily="49" charset="-122"/>
              </a:rPr>
              <a:t>1</a:t>
            </a:r>
            <a:r>
              <a:rPr lang="zh-CN" altLang="en-US" dirty="0">
                <a:solidFill>
                  <a:schemeClr val="tx1"/>
                </a:solidFill>
                <a:latin typeface="+mj-lt"/>
                <a:ea typeface="黑体" pitchFamily="49" charset="-122"/>
              </a:rPr>
              <a:t>（表示结束）</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比如，</a:t>
            </a:r>
            <a:r>
              <a:rPr lang="en-US" altLang="zh-CN" dirty="0">
                <a:solidFill>
                  <a:schemeClr val="tx1"/>
                </a:solidFill>
                <a:latin typeface="+mj-lt"/>
                <a:ea typeface="黑体" pitchFamily="49" charset="-122"/>
              </a:rPr>
              <a:t>257=1 00000001 =     0000010   0000001</a:t>
            </a:r>
            <a:r>
              <a:rPr lang="zh-CN" altLang="en-US" dirty="0">
                <a:solidFill>
                  <a:schemeClr val="tx1"/>
                </a:solidFill>
                <a:latin typeface="+mj-lt"/>
                <a:ea typeface="黑体" pitchFamily="49" charset="-122"/>
              </a:rPr>
              <a:t>  </a:t>
            </a:r>
            <a:r>
              <a:rPr lang="en-US" altLang="zh-CN" dirty="0">
                <a:solidFill>
                  <a:schemeClr val="tx1"/>
                </a:solidFill>
                <a:latin typeface="+mj-lt"/>
                <a:ea typeface="黑体" pitchFamily="49" charset="-122"/>
                <a:sym typeface="Wingdings" pitchFamily="2" charset="2"/>
              </a:rPr>
              <a:t></a:t>
            </a:r>
            <a:r>
              <a:rPr lang="en-US" altLang="zh-CN" dirty="0">
                <a:solidFill>
                  <a:schemeClr val="tx1"/>
                </a:solidFill>
                <a:latin typeface="+mj-lt"/>
                <a:ea typeface="黑体" pitchFamily="49" charset="-122"/>
              </a:rPr>
              <a:t> 0000010 1000001</a:t>
            </a:r>
          </a:p>
          <a:p>
            <a:pPr lvl="2">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ea typeface="黑体" pitchFamily="49" charset="-122"/>
              </a:rPr>
              <a:t>被很多商用</a:t>
            </a:r>
            <a:r>
              <a:rPr lang="en-US" altLang="zh-CN" dirty="0">
                <a:solidFill>
                  <a:schemeClr val="tx1"/>
                </a:solidFill>
                <a:ea typeface="黑体" pitchFamily="49" charset="-122"/>
              </a:rPr>
              <a:t>/</a:t>
            </a:r>
            <a:r>
              <a:rPr lang="zh-CN" altLang="en-US" dirty="0">
                <a:solidFill>
                  <a:schemeClr val="tx1"/>
                </a:solidFill>
                <a:ea typeface="黑体" pitchFamily="49" charset="-122"/>
              </a:rPr>
              <a:t>研究系统所采用</a:t>
            </a:r>
            <a:endParaRPr lang="en-US" altLang="zh-CN" dirty="0">
              <a:solidFill>
                <a:schemeClr val="tx1"/>
              </a:solidFill>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ea typeface="黑体" pitchFamily="49" charset="-122"/>
              </a:rPr>
              <a:t>变长编码及对齐敏感性</a:t>
            </a:r>
            <a:r>
              <a:rPr lang="en-US" altLang="zh-CN" dirty="0">
                <a:solidFill>
                  <a:schemeClr val="tx1"/>
                </a:solidFill>
                <a:ea typeface="黑体" pitchFamily="49" charset="-122"/>
              </a:rPr>
              <a:t>(</a:t>
            </a:r>
            <a:r>
              <a:rPr lang="zh-CN" altLang="en-US" dirty="0">
                <a:solidFill>
                  <a:schemeClr val="tx1"/>
                </a:solidFill>
                <a:ea typeface="黑体" pitchFamily="49" charset="-122"/>
              </a:rPr>
              <a:t>指匹配时按字节对齐还是按照位对齐</a:t>
            </a:r>
            <a:r>
              <a:rPr lang="en-US" altLang="zh-CN" dirty="0">
                <a:solidFill>
                  <a:schemeClr val="tx1"/>
                </a:solidFill>
                <a:ea typeface="黑体" pitchFamily="49" charset="-122"/>
              </a:rPr>
              <a:t>)</a:t>
            </a:r>
            <a:r>
              <a:rPr lang="zh-CN" altLang="en-US" dirty="0">
                <a:solidFill>
                  <a:schemeClr val="tx1"/>
                </a:solidFill>
                <a:ea typeface="黑体" pitchFamily="49" charset="-122"/>
              </a:rPr>
              <a:t>的简单且不错的混合产物</a:t>
            </a:r>
            <a:endParaRPr lang="en-US" altLang="zh-CN" dirty="0">
              <a:solidFill>
                <a:schemeClr val="tx1"/>
              </a:solidFill>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10</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Calibri"/>
                <a:ea typeface="黑体" pitchFamily="49" charset="-122"/>
                <a:cs typeface="Calibri"/>
              </a:rPr>
              <a:t>倒排记录表压缩</a:t>
            </a:r>
            <a:r>
              <a:rPr lang="en-US" altLang="zh-CN" sz="3600" dirty="0">
                <a:solidFill>
                  <a:schemeClr val="tx1"/>
                </a:solidFill>
                <a:latin typeface="Calibri"/>
                <a:ea typeface="黑体" pitchFamily="49" charset="-122"/>
                <a:cs typeface="Calibri"/>
              </a:rPr>
              <a:t>--</a:t>
            </a:r>
            <a:r>
              <a:rPr lang="el-GR" altLang="zh-CN" sz="3600" i="1" dirty="0">
                <a:solidFill>
                  <a:schemeClr val="tx1"/>
                </a:solidFill>
                <a:latin typeface="Calibri"/>
                <a:ea typeface="黑体" pitchFamily="49" charset="-122"/>
                <a:cs typeface="Calibri"/>
              </a:rPr>
              <a:t>ϒ</a:t>
            </a:r>
            <a:r>
              <a:rPr lang="zh-CN" altLang="en-US" sz="3600" dirty="0">
                <a:solidFill>
                  <a:schemeClr val="tx1"/>
                </a:solidFill>
                <a:latin typeface="+mj-lt"/>
                <a:ea typeface="黑体" pitchFamily="49" charset="-122"/>
              </a:rPr>
              <a:t>编码</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928802"/>
            <a:ext cx="8358246" cy="400050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将整数</a:t>
            </a:r>
            <a:r>
              <a:rPr lang="en-US" dirty="0">
                <a:solidFill>
                  <a:schemeClr val="tx1"/>
                </a:solidFill>
                <a:latin typeface="+mj-lt"/>
                <a:ea typeface="黑体" pitchFamily="49" charset="-122"/>
              </a:rPr>
              <a:t>G </a:t>
            </a:r>
            <a:r>
              <a:rPr lang="zh-CN" altLang="en-US" dirty="0">
                <a:solidFill>
                  <a:schemeClr val="tx1"/>
                </a:solidFill>
                <a:latin typeface="+mj-lt"/>
                <a:ea typeface="黑体" pitchFamily="49" charset="-122"/>
              </a:rPr>
              <a:t>表示成长度</a:t>
            </a:r>
            <a:r>
              <a:rPr lang="en-US" altLang="zh-CN" dirty="0">
                <a:solidFill>
                  <a:schemeClr val="tx1"/>
                </a:solidFill>
                <a:latin typeface="+mj-lt"/>
                <a:ea typeface="黑体" pitchFamily="49" charset="-122"/>
              </a:rPr>
              <a:t>(length)</a:t>
            </a:r>
            <a:r>
              <a:rPr lang="zh-CN" altLang="en-US" dirty="0">
                <a:solidFill>
                  <a:schemeClr val="tx1"/>
                </a:solidFill>
                <a:latin typeface="+mj-lt"/>
                <a:ea typeface="黑体" pitchFamily="49" charset="-122"/>
              </a:rPr>
              <a:t>和偏移</a:t>
            </a:r>
            <a:r>
              <a:rPr lang="en-US" altLang="zh-CN" dirty="0">
                <a:solidFill>
                  <a:schemeClr val="tx1"/>
                </a:solidFill>
                <a:latin typeface="+mj-lt"/>
                <a:ea typeface="黑体" pitchFamily="49" charset="-122"/>
              </a:rPr>
              <a:t>(offset)</a:t>
            </a:r>
            <a:r>
              <a:rPr lang="zh-CN" altLang="en-US" dirty="0">
                <a:solidFill>
                  <a:schemeClr val="tx1"/>
                </a:solidFill>
                <a:latin typeface="+mj-lt"/>
                <a:ea typeface="黑体" pitchFamily="49" charset="-122"/>
              </a:rPr>
              <a:t>两部分</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偏移对应</a:t>
            </a:r>
            <a:r>
              <a:rPr lang="en-US" altLang="zh-CN" dirty="0">
                <a:solidFill>
                  <a:schemeClr val="tx1"/>
                </a:solidFill>
                <a:latin typeface="+mj-lt"/>
                <a:ea typeface="黑体" pitchFamily="49" charset="-122"/>
              </a:rPr>
              <a:t>G</a:t>
            </a:r>
            <a:r>
              <a:rPr lang="zh-CN" altLang="en-US" dirty="0">
                <a:solidFill>
                  <a:schemeClr val="tx1"/>
                </a:solidFill>
                <a:latin typeface="+mj-lt"/>
                <a:ea typeface="黑体" pitchFamily="49" charset="-122"/>
              </a:rPr>
              <a:t>的二进制编码，只不过将首部的</a:t>
            </a:r>
            <a:r>
              <a:rPr lang="en-US" altLang="zh-CN" dirty="0">
                <a:solidFill>
                  <a:schemeClr val="tx1"/>
                </a:solidFill>
                <a:latin typeface="+mj-lt"/>
                <a:ea typeface="黑体" pitchFamily="49" charset="-122"/>
              </a:rPr>
              <a:t>1</a:t>
            </a:r>
            <a:r>
              <a:rPr lang="zh-CN" altLang="en-US" dirty="0">
                <a:solidFill>
                  <a:schemeClr val="tx1"/>
                </a:solidFill>
                <a:latin typeface="+mj-lt"/>
                <a:ea typeface="黑体" pitchFamily="49" charset="-122"/>
              </a:rPr>
              <a:t>去掉</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例如</a:t>
            </a:r>
            <a:r>
              <a:rPr lang="en-US" dirty="0">
                <a:solidFill>
                  <a:schemeClr val="tx1"/>
                </a:solidFill>
                <a:latin typeface="+mj-lt"/>
                <a:ea typeface="黑体" pitchFamily="49" charset="-122"/>
              </a:rPr>
              <a:t> 13 → 1101 → 101 = </a:t>
            </a:r>
            <a:r>
              <a:rPr lang="zh-CN" altLang="en-US" dirty="0">
                <a:solidFill>
                  <a:schemeClr val="tx1"/>
                </a:solidFill>
                <a:latin typeface="+mj-lt"/>
                <a:ea typeface="黑体" pitchFamily="49" charset="-122"/>
              </a:rPr>
              <a:t>偏移</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长度部分给出的是偏移的位数</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比如</a:t>
            </a:r>
            <a:r>
              <a:rPr lang="en-US" altLang="zh-CN" dirty="0">
                <a:solidFill>
                  <a:schemeClr val="tx1"/>
                </a:solidFill>
                <a:latin typeface="+mj-lt"/>
                <a:ea typeface="黑体" pitchFamily="49" charset="-122"/>
              </a:rPr>
              <a:t>G=</a:t>
            </a:r>
            <a:r>
              <a:rPr lang="en-US" dirty="0">
                <a:solidFill>
                  <a:schemeClr val="tx1"/>
                </a:solidFill>
                <a:latin typeface="+mj-lt"/>
                <a:ea typeface="黑体" pitchFamily="49" charset="-122"/>
              </a:rPr>
              <a:t>13 (</a:t>
            </a:r>
            <a:r>
              <a:rPr lang="zh-CN" altLang="en-US" dirty="0">
                <a:solidFill>
                  <a:schemeClr val="tx1"/>
                </a:solidFill>
                <a:latin typeface="+mj-lt"/>
                <a:ea typeface="黑体" pitchFamily="49" charset="-122"/>
              </a:rPr>
              <a:t>偏移为</a:t>
            </a:r>
            <a:r>
              <a:rPr lang="en-US" dirty="0">
                <a:solidFill>
                  <a:schemeClr val="tx1"/>
                </a:solidFill>
                <a:latin typeface="+mj-lt"/>
                <a:ea typeface="黑体" pitchFamily="49" charset="-122"/>
              </a:rPr>
              <a:t> 101), </a:t>
            </a:r>
            <a:r>
              <a:rPr lang="zh-CN" altLang="en-US" dirty="0">
                <a:solidFill>
                  <a:schemeClr val="tx1"/>
                </a:solidFill>
                <a:latin typeface="+mj-lt"/>
                <a:ea typeface="黑体" pitchFamily="49" charset="-122"/>
              </a:rPr>
              <a:t>长度部分为</a:t>
            </a:r>
            <a:r>
              <a:rPr lang="en-US" dirty="0">
                <a:solidFill>
                  <a:schemeClr val="tx1"/>
                </a:solidFill>
                <a:latin typeface="+mj-lt"/>
                <a:ea typeface="黑体" pitchFamily="49" charset="-122"/>
              </a:rPr>
              <a:t> 3</a:t>
            </a: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长度部分采用一元编码</a:t>
            </a:r>
            <a:r>
              <a:rPr lang="en-US" dirty="0">
                <a:solidFill>
                  <a:schemeClr val="tx1"/>
                </a:solidFill>
                <a:latin typeface="+mj-lt"/>
                <a:ea typeface="黑体" pitchFamily="49" charset="-122"/>
              </a:rPr>
              <a:t>: 1110.</a:t>
            </a: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altLang="zh-CN" dirty="0">
                <a:solidFill>
                  <a:schemeClr val="tx1"/>
                </a:solidFill>
                <a:latin typeface="+mj-lt"/>
                <a:ea typeface="黑体" pitchFamily="49" charset="-122"/>
              </a:rPr>
              <a:t>G</a:t>
            </a:r>
            <a:r>
              <a:rPr lang="zh-CN" altLang="en-US" dirty="0">
                <a:solidFill>
                  <a:schemeClr val="tx1"/>
                </a:solidFill>
                <a:latin typeface="+mj-lt"/>
                <a:ea typeface="黑体" pitchFamily="49" charset="-122"/>
              </a:rPr>
              <a:t>的</a:t>
            </a:r>
            <a:r>
              <a:rPr lang="el-GR" altLang="zh-CN" i="1" dirty="0">
                <a:solidFill>
                  <a:schemeClr val="tx1"/>
                </a:solidFill>
                <a:latin typeface="Calibri"/>
                <a:ea typeface="黑体" pitchFamily="49" charset="-122"/>
                <a:cs typeface="Calibri"/>
              </a:rPr>
              <a:t>ϒ</a:t>
            </a:r>
            <a:r>
              <a:rPr lang="zh-CN" altLang="en-US" dirty="0">
                <a:solidFill>
                  <a:schemeClr val="tx1"/>
                </a:solidFill>
                <a:latin typeface="+mj-lt"/>
                <a:ea typeface="黑体" pitchFamily="49" charset="-122"/>
              </a:rPr>
              <a:t>编码就是将长度部分和偏移部分两者联接起来得到的结果。</a:t>
            </a:r>
            <a:endParaRPr lang="en-US"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11</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Reuters </a:t>
            </a:r>
            <a:r>
              <a:rPr lang="en-US" sz="3600" dirty="0">
                <a:solidFill>
                  <a:schemeClr val="tx1"/>
                </a:solidFill>
                <a:latin typeface="+mj-lt"/>
                <a:ea typeface="黑体" pitchFamily="49" charset="-122"/>
              </a:rPr>
              <a:t>RCV1</a:t>
            </a:r>
            <a:r>
              <a:rPr lang="zh-CN" altLang="en-US" sz="3600" dirty="0">
                <a:solidFill>
                  <a:schemeClr val="tx1"/>
                </a:solidFill>
                <a:latin typeface="+mj-lt"/>
                <a:ea typeface="黑体" pitchFamily="49" charset="-122"/>
              </a:rPr>
              <a:t>索引压缩总表</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928802"/>
            <a:ext cx="8358246" cy="3786214"/>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8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12</a:t>
            </a:fld>
            <a:endParaRPr lang="en-US" dirty="0"/>
          </a:p>
        </p:txBody>
      </p:sp>
      <p:pic>
        <p:nvPicPr>
          <p:cNvPr id="9219" name="Picture 3"/>
          <p:cNvPicPr>
            <a:picLocks noChangeAspect="1" noChangeArrowheads="1"/>
          </p:cNvPicPr>
          <p:nvPr/>
        </p:nvPicPr>
        <p:blipFill>
          <a:blip r:embed="rId3" cstate="print"/>
          <a:srcRect/>
          <a:stretch>
            <a:fillRect/>
          </a:stretch>
        </p:blipFill>
        <p:spPr bwMode="auto">
          <a:xfrm>
            <a:off x="1" y="2132856"/>
            <a:ext cx="9144000" cy="417094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本讲内容</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对搜索结果排序</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Ranking) : </a:t>
            </a:r>
            <a:r>
              <a:rPr lang="zh-CN" altLang="en-US" dirty="0">
                <a:solidFill>
                  <a:schemeClr val="tx1"/>
                </a:solidFill>
                <a:latin typeface="+mj-lt"/>
                <a:ea typeface="黑体" pitchFamily="49" charset="-122"/>
              </a:rPr>
              <a:t>为什么排序相当重要？</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词项频率</a:t>
            </a:r>
            <a:r>
              <a:rPr lang="en-US" altLang="zh-CN" dirty="0">
                <a:solidFill>
                  <a:schemeClr val="tx1"/>
                </a:solidFill>
                <a:latin typeface="+mj-lt"/>
                <a:ea typeface="黑体" pitchFamily="49" charset="-122"/>
              </a:rPr>
              <a:t>(Term Frequency, TF)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排序中的重要因子</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逆文档频率</a:t>
            </a:r>
            <a:r>
              <a:rPr lang="en-US" altLang="zh-CN" dirty="0">
                <a:solidFill>
                  <a:schemeClr val="tx1"/>
                </a:solidFill>
                <a:latin typeface="+mj-lt"/>
                <a:ea typeface="黑体" pitchFamily="49" charset="-122"/>
              </a:rPr>
              <a:t>(Inverse Document Frequency, IDF): </a:t>
            </a:r>
            <a:r>
              <a:rPr lang="zh-CN" altLang="en-US" dirty="0">
                <a:solidFill>
                  <a:schemeClr val="tx1"/>
                </a:solidFill>
                <a:latin typeface="+mj-lt"/>
                <a:ea typeface="黑体" pitchFamily="49" charset="-122"/>
              </a:rPr>
              <a:t>另一个重要因子</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Tf-idf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权重计算方法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最出名的经典排序方法</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向量空间模型</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Vector space model): </a:t>
            </a:r>
            <a:r>
              <a:rPr lang="zh-CN" altLang="en-US" dirty="0">
                <a:solidFill>
                  <a:schemeClr val="tx1"/>
                </a:solidFill>
                <a:latin typeface="+mj-lt"/>
                <a:ea typeface="黑体" pitchFamily="49" charset="-122"/>
              </a:rPr>
              <a:t>信息检索中最重要的形式化模型之一</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其他模型还包括布尔模型、概率模型、统计语言建模模型等</a:t>
            </a:r>
            <a:r>
              <a:rPr lang="de-DE" dirty="0">
                <a:solidFill>
                  <a:schemeClr val="tx1"/>
                </a:solidFill>
                <a:latin typeface="+mj-lt"/>
                <a:ea typeface="黑体" pitchFamily="49" charset="-122"/>
              </a:rPr>
              <a:t>)</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14</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排序式检索</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词项频率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en-US" sz="3200" dirty="0" err="1">
                <a:solidFill>
                  <a:srgbClr val="BDD3E9"/>
                </a:solidFill>
                <a:latin typeface="Calibri" charset="0"/>
                <a:ea typeface="黑体" pitchFamily="49" charset="-122"/>
              </a:rPr>
              <a:t>tf-idf</a:t>
            </a:r>
            <a:r>
              <a:rPr lang="zh-CN" altLang="en-US" sz="3200" dirty="0">
                <a:solidFill>
                  <a:srgbClr val="BDD3E9"/>
                </a:solidFill>
                <a:latin typeface="Calibri" charset="0"/>
                <a:ea typeface="黑体" pitchFamily="49" charset="-122"/>
              </a:rPr>
              <a:t>权重计算</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向量空间模型</a:t>
            </a: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303213"/>
            <a:ext cx="8280430" cy="89354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布尔检索</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31888" y="1268760"/>
            <a:ext cx="8572560" cy="46656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迄今为止，我们主要关注的是布尔检索，即文档</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与查询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要么匹配要么不匹配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布尔检索的优点：</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对自身需求和文档集性质</a:t>
            </a:r>
            <a:r>
              <a:rPr lang="zh-CN" altLang="en-US" dirty="0">
                <a:solidFill>
                  <a:schemeClr val="tx1"/>
                </a:solidFill>
                <a:ea typeface="黑体" pitchFamily="49" charset="-122"/>
              </a:rPr>
              <a:t>非常了解</a:t>
            </a:r>
            <a:r>
              <a:rPr lang="zh-CN" altLang="en-US" dirty="0">
                <a:solidFill>
                  <a:schemeClr val="tx1"/>
                </a:solidFill>
                <a:latin typeface="+mj-lt"/>
                <a:ea typeface="黑体" pitchFamily="49" charset="-122"/>
              </a:rPr>
              <a:t>的专家而言，布尔查询是不错的选择</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对应用开发来说也非常简单，很容易就可以返回</a:t>
            </a:r>
            <a:r>
              <a:rPr lang="en-US" altLang="zh-CN" dirty="0">
                <a:solidFill>
                  <a:schemeClr val="tx1"/>
                </a:solidFill>
                <a:latin typeface="+mj-lt"/>
                <a:ea typeface="黑体" pitchFamily="49" charset="-122"/>
              </a:rPr>
              <a:t>1000</a:t>
            </a:r>
            <a:r>
              <a:rPr lang="zh-CN" altLang="en-US" dirty="0">
                <a:solidFill>
                  <a:schemeClr val="tx1"/>
                </a:solidFill>
                <a:latin typeface="+mj-lt"/>
                <a:ea typeface="黑体" pitchFamily="49" charset="-122"/>
              </a:rPr>
              <a:t>多条结果</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布尔检索的不足：</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对大多数用户来说不方便</a:t>
            </a:r>
            <a:endParaRPr lang="en-US"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dirty="0">
                <a:solidFill>
                  <a:schemeClr val="tx1"/>
                </a:solidFill>
                <a:latin typeface="+mj-lt"/>
                <a:ea typeface="黑体" pitchFamily="49" charset="-122"/>
              </a:rPr>
              <a:t>大部分用户不能撰写布尔查询或者他们认为需要大量训练才能撰写出合适的布尔查询</a:t>
            </a:r>
            <a:endParaRPr lang="en-US" dirty="0">
              <a:solidFill>
                <a:schemeClr val="tx1"/>
              </a:solidFill>
              <a:latin typeface="+mj-lt"/>
              <a:ea typeface="黑体" pitchFamily="49" charset="-122"/>
            </a:endParaRPr>
          </a:p>
          <a:p>
            <a:pPr lvl="3">
              <a:spcBef>
                <a:spcPts val="700"/>
              </a:spcBef>
              <a:buClr>
                <a:srgbClr val="336699"/>
              </a:buClr>
              <a:buFont typeface="Wingdings" pitchFamily="2" charset="2"/>
              <a:buChar char="§"/>
            </a:pPr>
            <a:r>
              <a:rPr lang="zh-CN" altLang="en-US" dirty="0">
                <a:solidFill>
                  <a:schemeClr val="tx1"/>
                </a:solidFill>
                <a:latin typeface="+mj-lt"/>
                <a:ea typeface="黑体" pitchFamily="49" charset="-122"/>
              </a:rPr>
              <a:t>大部分用户不愿意逐条浏览</a:t>
            </a:r>
            <a:r>
              <a:rPr lang="en-US" altLang="zh-CN" dirty="0">
                <a:solidFill>
                  <a:schemeClr val="tx1"/>
                </a:solidFill>
                <a:latin typeface="+mj-lt"/>
                <a:ea typeface="黑体" pitchFamily="49" charset="-122"/>
              </a:rPr>
              <a:t>1000</a:t>
            </a:r>
            <a:r>
              <a:rPr lang="zh-CN" altLang="en-US" dirty="0">
                <a:solidFill>
                  <a:schemeClr val="tx1"/>
                </a:solidFill>
                <a:latin typeface="+mj-lt"/>
                <a:ea typeface="黑体" pitchFamily="49" charset="-122"/>
              </a:rPr>
              <a:t>多条结果，特别是对</a:t>
            </a:r>
            <a:r>
              <a:rPr lang="en-US" altLang="zh-CN" dirty="0">
                <a:solidFill>
                  <a:schemeClr val="tx1"/>
                </a:solidFill>
                <a:latin typeface="+mj-lt"/>
                <a:ea typeface="黑体" pitchFamily="49" charset="-122"/>
              </a:rPr>
              <a:t>Web</a:t>
            </a:r>
            <a:r>
              <a:rPr lang="zh-CN" altLang="en-US" dirty="0">
                <a:solidFill>
                  <a:schemeClr val="tx1"/>
                </a:solidFill>
                <a:latin typeface="+mj-lt"/>
                <a:ea typeface="黑体" pitchFamily="49" charset="-122"/>
              </a:rPr>
              <a:t>搜索更是如此</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布尔检索的其他不足</a:t>
            </a:r>
            <a:r>
              <a:rPr lang="en-US" sz="3400" dirty="0">
                <a:solidFill>
                  <a:schemeClr val="tx1"/>
                </a:solidFill>
                <a:latin typeface="+mj-lt"/>
                <a:ea typeface="黑体" pitchFamily="49" charset="-122"/>
              </a:rPr>
              <a:t>: </a:t>
            </a:r>
            <a:r>
              <a:rPr lang="zh-CN" altLang="en-US" sz="3400" dirty="0">
                <a:solidFill>
                  <a:schemeClr val="tx1"/>
                </a:solidFill>
                <a:latin typeface="+mj-lt"/>
                <a:ea typeface="黑体" pitchFamily="49" charset="-122"/>
              </a:rPr>
              <a:t>结果过少或者过多</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572560" cy="452451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布尔查询常常会导致过少</a:t>
            </a:r>
            <a:r>
              <a:rPr lang="en-US" altLang="zh-CN" dirty="0">
                <a:solidFill>
                  <a:schemeClr val="tx1"/>
                </a:solidFill>
                <a:ea typeface="黑体" pitchFamily="49" charset="-122"/>
              </a:rPr>
              <a:t>(=0)</a:t>
            </a:r>
            <a:r>
              <a:rPr lang="zh-CN" altLang="en-US" dirty="0">
                <a:solidFill>
                  <a:schemeClr val="tx1"/>
                </a:solidFill>
                <a:latin typeface="+mj-lt"/>
                <a:ea typeface="黑体" pitchFamily="49" charset="-122"/>
              </a:rPr>
              <a:t>或者过多</a:t>
            </a:r>
            <a:r>
              <a:rPr lang="de-DE" altLang="zh-CN" dirty="0">
                <a:solidFill>
                  <a:schemeClr val="tx1"/>
                </a:solidFill>
                <a:ea typeface="黑体" pitchFamily="49" charset="-122"/>
              </a:rPr>
              <a:t>(</a:t>
            </a:r>
            <a:r>
              <a:rPr lang="en-US" altLang="zh-CN" dirty="0">
                <a:solidFill>
                  <a:schemeClr val="tx1"/>
                </a:solidFill>
                <a:ea typeface="黑体" pitchFamily="49" charset="-122"/>
              </a:rPr>
              <a:t>&gt;</a:t>
            </a:r>
            <a:r>
              <a:rPr lang="de-DE" altLang="zh-CN" dirty="0">
                <a:solidFill>
                  <a:schemeClr val="tx1"/>
                </a:solidFill>
                <a:ea typeface="黑体" pitchFamily="49" charset="-122"/>
              </a:rPr>
              <a:t>1000)</a:t>
            </a:r>
            <a:r>
              <a:rPr lang="zh-CN" altLang="en-US" dirty="0">
                <a:solidFill>
                  <a:schemeClr val="tx1"/>
                </a:solidFill>
                <a:latin typeface="+mj-lt"/>
                <a:ea typeface="黑体" pitchFamily="49" charset="-122"/>
              </a:rPr>
              <a:t>的结果</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例子：</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查询</a:t>
            </a:r>
            <a:r>
              <a:rPr lang="en-US" dirty="0">
                <a:solidFill>
                  <a:schemeClr val="tx1"/>
                </a:solidFill>
                <a:latin typeface="+mj-lt"/>
                <a:ea typeface="黑体" pitchFamily="49" charset="-122"/>
              </a:rPr>
              <a:t> 1 (</a:t>
            </a:r>
            <a:r>
              <a:rPr lang="zh-CN" altLang="en-US" dirty="0">
                <a:solidFill>
                  <a:schemeClr val="tx1"/>
                </a:solidFill>
                <a:latin typeface="+mj-lt"/>
                <a:ea typeface="黑体" pitchFamily="49" charset="-122"/>
              </a:rPr>
              <a:t>布尔与操作</a:t>
            </a:r>
            <a:r>
              <a:rPr lang="en-US" dirty="0">
                <a:solidFill>
                  <a:schemeClr val="tx1"/>
                </a:solidFill>
                <a:latin typeface="+mj-lt"/>
                <a:ea typeface="黑体" pitchFamily="49" charset="-122"/>
              </a:rPr>
              <a:t>): [standard user </a:t>
            </a:r>
            <a:r>
              <a:rPr lang="en-US" dirty="0" err="1">
                <a:solidFill>
                  <a:schemeClr val="tx1"/>
                </a:solidFill>
                <a:latin typeface="+mj-lt"/>
                <a:ea typeface="黑体" pitchFamily="49" charset="-122"/>
              </a:rPr>
              <a:t>dlink</a:t>
            </a:r>
            <a:r>
              <a:rPr lang="en-US" dirty="0">
                <a:solidFill>
                  <a:schemeClr val="tx1"/>
                </a:solidFill>
                <a:latin typeface="+mj-lt"/>
                <a:ea typeface="黑体" pitchFamily="49" charset="-122"/>
              </a:rPr>
              <a:t> 650]</a:t>
            </a:r>
          </a:p>
          <a:p>
            <a:pPr lvl="3">
              <a:spcBef>
                <a:spcPts val="700"/>
              </a:spcBef>
              <a:buClr>
                <a:srgbClr val="336699"/>
              </a:buClr>
              <a:buFont typeface="Wingdings" pitchFamily="2" charset="2"/>
              <a:buChar char="§"/>
            </a:pPr>
            <a:r>
              <a:rPr lang="de-DE" sz="2200" dirty="0">
                <a:solidFill>
                  <a:schemeClr val="tx1"/>
                </a:solidFill>
                <a:latin typeface="+mj-lt"/>
                <a:ea typeface="黑体" pitchFamily="49" charset="-122"/>
              </a:rPr>
              <a:t>→ 200,000 </a:t>
            </a:r>
            <a:r>
              <a:rPr lang="zh-CN" altLang="en-US" sz="2200" dirty="0">
                <a:solidFill>
                  <a:schemeClr val="tx1"/>
                </a:solidFill>
                <a:latin typeface="+mj-lt"/>
                <a:ea typeface="黑体" pitchFamily="49" charset="-122"/>
              </a:rPr>
              <a:t>个结果</a:t>
            </a:r>
            <a:r>
              <a:rPr lang="de-DE" sz="2200" dirty="0">
                <a:solidFill>
                  <a:schemeClr val="tx1"/>
                </a:solidFill>
                <a:latin typeface="+mj-lt"/>
                <a:ea typeface="黑体" pitchFamily="49" charset="-122"/>
              </a:rPr>
              <a:t> – </a:t>
            </a:r>
            <a:r>
              <a:rPr lang="zh-CN" altLang="en-US" sz="2200" dirty="0">
                <a:solidFill>
                  <a:schemeClr val="tx1"/>
                </a:solidFill>
                <a:latin typeface="+mj-lt"/>
                <a:ea typeface="黑体" pitchFamily="49" charset="-122"/>
              </a:rPr>
              <a:t>太多</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查询</a:t>
            </a:r>
            <a:r>
              <a:rPr lang="en-US" altLang="zh-CN" dirty="0">
                <a:solidFill>
                  <a:schemeClr val="tx1"/>
                </a:solidFill>
                <a:latin typeface="+mj-lt"/>
                <a:ea typeface="黑体" pitchFamily="49" charset="-122"/>
              </a:rPr>
              <a:t>2</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布尔与操作</a:t>
            </a:r>
            <a:r>
              <a:rPr lang="en-US" dirty="0">
                <a:solidFill>
                  <a:schemeClr val="tx1"/>
                </a:solidFill>
                <a:latin typeface="+mj-lt"/>
                <a:ea typeface="黑体" pitchFamily="49" charset="-122"/>
              </a:rPr>
              <a:t>): [standard user </a:t>
            </a:r>
            <a:r>
              <a:rPr lang="en-US" dirty="0" err="1">
                <a:solidFill>
                  <a:schemeClr val="tx1"/>
                </a:solidFill>
                <a:latin typeface="+mj-lt"/>
                <a:ea typeface="黑体" pitchFamily="49" charset="-122"/>
              </a:rPr>
              <a:t>dlink</a:t>
            </a:r>
            <a:r>
              <a:rPr lang="en-US" dirty="0">
                <a:solidFill>
                  <a:schemeClr val="tx1"/>
                </a:solidFill>
                <a:latin typeface="+mj-lt"/>
                <a:ea typeface="黑体" pitchFamily="49" charset="-122"/>
              </a:rPr>
              <a:t> 650 no </a:t>
            </a:r>
            <a:r>
              <a:rPr lang="de-DE" dirty="0" err="1">
                <a:solidFill>
                  <a:schemeClr val="tx1"/>
                </a:solidFill>
                <a:latin typeface="+mj-lt"/>
                <a:ea typeface="黑体" pitchFamily="49" charset="-122"/>
              </a:rPr>
              <a:t>card</a:t>
            </a:r>
            <a:r>
              <a:rPr lang="de-DE" dirty="0">
                <a:solidFill>
                  <a:schemeClr val="tx1"/>
                </a:solidFill>
                <a:latin typeface="+mj-lt"/>
                <a:ea typeface="黑体" pitchFamily="49" charset="-122"/>
              </a:rPr>
              <a:t> </a:t>
            </a:r>
            <a:r>
              <a:rPr lang="de-DE" dirty="0" err="1">
                <a:solidFill>
                  <a:schemeClr val="tx1"/>
                </a:solidFill>
                <a:latin typeface="+mj-lt"/>
                <a:ea typeface="黑体" pitchFamily="49" charset="-122"/>
              </a:rPr>
              <a:t>found</a:t>
            </a:r>
            <a:r>
              <a:rPr lang="de-DE" dirty="0">
                <a:solidFill>
                  <a:schemeClr val="tx1"/>
                </a:solidFill>
                <a:latin typeface="+mj-lt"/>
                <a:ea typeface="黑体" pitchFamily="49" charset="-122"/>
              </a:rPr>
              <a:t>]</a:t>
            </a:r>
          </a:p>
          <a:p>
            <a:pPr lvl="3">
              <a:spcBef>
                <a:spcPts val="700"/>
              </a:spcBef>
              <a:buClr>
                <a:srgbClr val="336699"/>
              </a:buClr>
              <a:buFont typeface="Wingdings" pitchFamily="2" charset="2"/>
              <a:buChar char="§"/>
            </a:pPr>
            <a:r>
              <a:rPr lang="de-DE" sz="2200" dirty="0">
                <a:solidFill>
                  <a:schemeClr val="tx1"/>
                </a:solidFill>
                <a:latin typeface="+mj-lt"/>
                <a:ea typeface="黑体" pitchFamily="49" charset="-122"/>
              </a:rPr>
              <a:t>→ 0 </a:t>
            </a:r>
            <a:r>
              <a:rPr lang="zh-CN" altLang="en-US" sz="2200" dirty="0">
                <a:solidFill>
                  <a:schemeClr val="tx1"/>
                </a:solidFill>
                <a:latin typeface="+mj-lt"/>
                <a:ea typeface="黑体" pitchFamily="49" charset="-122"/>
              </a:rPr>
              <a:t>个结果</a:t>
            </a:r>
            <a:r>
              <a:rPr lang="de-DE" sz="2200" dirty="0">
                <a:solidFill>
                  <a:schemeClr val="tx1"/>
                </a:solidFill>
                <a:latin typeface="+mj-lt"/>
                <a:ea typeface="黑体" pitchFamily="49" charset="-122"/>
              </a:rPr>
              <a:t> – </a:t>
            </a:r>
            <a:r>
              <a:rPr lang="zh-CN" altLang="en-US" sz="2200" dirty="0">
                <a:solidFill>
                  <a:schemeClr val="tx1"/>
                </a:solidFill>
                <a:latin typeface="+mj-lt"/>
                <a:ea typeface="黑体" pitchFamily="49" charset="-122"/>
              </a:rPr>
              <a:t>太少</a:t>
            </a:r>
            <a:endParaRPr lang="de-DE" sz="2200" dirty="0">
              <a:solidFill>
                <a:srgbClr val="0070C0"/>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结论：</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在布尔检索中，需要大量技巧来生成一个可以获得合适规模结果的查询</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200" dirty="0">
                <a:solidFill>
                  <a:schemeClr val="tx1"/>
                </a:solidFill>
                <a:ea typeface="黑体" pitchFamily="49" charset="-122"/>
              </a:rPr>
              <a:t>排序式检索</a:t>
            </a:r>
            <a:r>
              <a:rPr lang="en-US" altLang="zh-CN" sz="3200" dirty="0">
                <a:solidFill>
                  <a:schemeClr val="tx1"/>
                </a:solidFill>
                <a:ea typeface="黑体" pitchFamily="49" charset="-122"/>
              </a:rPr>
              <a:t>(</a:t>
            </a:r>
            <a:r>
              <a:rPr lang="de-DE" altLang="zh-CN" sz="3200" dirty="0">
                <a:solidFill>
                  <a:schemeClr val="tx1"/>
                </a:solidFill>
                <a:ea typeface="黑体" pitchFamily="49" charset="-122"/>
              </a:rPr>
              <a:t>Ranked retrieval)</a:t>
            </a:r>
          </a:p>
        </p:txBody>
      </p:sp>
      <p:sp>
        <p:nvSpPr>
          <p:cNvPr id="84996" name="Text Box 3"/>
          <p:cNvSpPr txBox="1">
            <a:spLocks noChangeArrowheads="1"/>
          </p:cNvSpPr>
          <p:nvPr/>
        </p:nvSpPr>
        <p:spPr bwMode="auto">
          <a:xfrm>
            <a:off x="303929" y="1792822"/>
            <a:ext cx="8572560" cy="444449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排序式检索会对查询和文档的匹配程度进行排序，即给出一个查询和文档匹配评分</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排序式检索可以避免产生过多或者过少的结果</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可以通过排序技术来避免</a:t>
            </a:r>
            <a:r>
              <a:rPr lang="zh-CN" altLang="en-US" dirty="0">
                <a:solidFill>
                  <a:schemeClr val="tx1"/>
                </a:solidFill>
                <a:ea typeface="黑体" pitchFamily="49" charset="-122"/>
              </a:rPr>
              <a:t>大规模返回结果，比如</a:t>
            </a:r>
            <a:r>
              <a:rPr lang="zh-CN" altLang="en-US" dirty="0">
                <a:solidFill>
                  <a:schemeClr val="tx1"/>
                </a:solidFill>
                <a:latin typeface="+mj-lt"/>
                <a:ea typeface="黑体" pitchFamily="49" charset="-122"/>
              </a:rPr>
              <a:t>只需要显示前</a:t>
            </a:r>
            <a:r>
              <a:rPr lang="en-US" dirty="0">
                <a:solidFill>
                  <a:schemeClr val="tx1"/>
                </a:solidFill>
                <a:latin typeface="+mj-lt"/>
                <a:ea typeface="黑体" pitchFamily="49" charset="-122"/>
              </a:rPr>
              <a:t>10</a:t>
            </a:r>
            <a:r>
              <a:rPr lang="zh-CN" altLang="en-US" dirty="0">
                <a:solidFill>
                  <a:schemeClr val="tx1"/>
                </a:solidFill>
                <a:latin typeface="+mj-lt"/>
                <a:ea typeface="黑体" pitchFamily="49" charset="-122"/>
              </a:rPr>
              <a:t>条结果，这样不会让用户感觉到信息太多</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用户满意的前提：排序算法真的有效，即相关度大的文档结果会排在相关度小的文档结果之前</a:t>
            </a:r>
            <a:endParaRPr lang="en-US" dirty="0">
              <a:solidFill>
                <a:srgbClr val="0070C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排序式检索中的评分技术</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114240" y="1862580"/>
            <a:ext cx="8572560" cy="416789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我们希望，在同一查询下，文档集中相关度高的文档排名高于相关度低的文档</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如何实现？</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通常做法是对每个查询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文档对赋一个</a:t>
            </a:r>
            <a:r>
              <a:rPr lang="en-US" altLang="zh-CN" dirty="0">
                <a:solidFill>
                  <a:schemeClr val="tx1"/>
                </a:solidFill>
                <a:ea typeface="黑体" pitchFamily="49" charset="-122"/>
              </a:rPr>
              <a:t>[0, 1]</a:t>
            </a:r>
            <a:r>
              <a:rPr lang="zh-CN" altLang="en-US" dirty="0">
                <a:solidFill>
                  <a:schemeClr val="tx1"/>
                </a:solidFill>
                <a:ea typeface="黑体" pitchFamily="49" charset="-122"/>
              </a:rPr>
              <a:t>之间的分值</a:t>
            </a:r>
            <a:endParaRPr lang="en-US" altLang="zh-CN" dirty="0">
              <a:solidFill>
                <a:schemeClr val="tx1"/>
              </a:solidFill>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该分值度量了文档和查询的匹配程度</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第一种方法</a:t>
            </a:r>
            <a:r>
              <a:rPr lang="de-DE" sz="3600" dirty="0">
                <a:solidFill>
                  <a:schemeClr val="tx1"/>
                </a:solidFill>
                <a:latin typeface="+mj-lt"/>
                <a:ea typeface="黑体" pitchFamily="49" charset="-122"/>
              </a:rPr>
              <a:t>: Jaccard</a:t>
            </a:r>
            <a:r>
              <a:rPr lang="zh-CN" altLang="en-US" sz="3600" dirty="0">
                <a:solidFill>
                  <a:schemeClr val="tx1"/>
                </a:solidFill>
                <a:latin typeface="+mj-lt"/>
                <a:ea typeface="黑体" pitchFamily="49" charset="-122"/>
              </a:rPr>
              <a:t>系数</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00198"/>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计算两个集合重合度的常用方法</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令</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A</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和</a:t>
            </a:r>
            <a:r>
              <a:rPr lang="en-US" i="1" dirty="0">
                <a:solidFill>
                  <a:schemeClr val="tx1"/>
                </a:solidFill>
                <a:latin typeface="+mj-lt"/>
                <a:ea typeface="黑体" pitchFamily="49" charset="-122"/>
              </a:rPr>
              <a:t> B </a:t>
            </a:r>
            <a:r>
              <a:rPr lang="zh-CN" altLang="en-US" dirty="0">
                <a:solidFill>
                  <a:schemeClr val="tx1"/>
                </a:solidFill>
                <a:latin typeface="+mj-lt"/>
                <a:ea typeface="黑体" pitchFamily="49" charset="-122"/>
              </a:rPr>
              <a:t>为两个集合</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Jaccard</a:t>
            </a:r>
            <a:r>
              <a:rPr lang="zh-CN" altLang="en-US" dirty="0">
                <a:solidFill>
                  <a:schemeClr val="tx1"/>
                </a:solidFill>
                <a:latin typeface="+mj-lt"/>
                <a:ea typeface="黑体" pitchFamily="49" charset="-122"/>
              </a:rPr>
              <a:t>系数的计算方法</a:t>
            </a:r>
            <a:r>
              <a:rPr lang="de-DE" dirty="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2200"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sz="2200" dirty="0">
                <a:solidFill>
                  <a:schemeClr val="tx1"/>
                </a:solidFill>
                <a:latin typeface="+mj-lt"/>
                <a:ea typeface="黑体" pitchFamily="49" charset="-122"/>
              </a:rPr>
              <a:t>JACCARD</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A</a:t>
            </a:r>
            <a:r>
              <a:rPr lang="de-DE" dirty="0">
                <a:solidFill>
                  <a:schemeClr val="tx1"/>
                </a:solidFill>
                <a:latin typeface="+mj-lt"/>
                <a:ea typeface="黑体" pitchFamily="49" charset="-122"/>
              </a:rPr>
              <a:t>, </a:t>
            </a:r>
            <a:r>
              <a:rPr lang="de-DE" i="1" dirty="0">
                <a:solidFill>
                  <a:schemeClr val="tx1"/>
                </a:solidFill>
                <a:latin typeface="+mj-lt"/>
                <a:ea typeface="黑体" pitchFamily="49" charset="-122"/>
              </a:rPr>
              <a:t>A</a:t>
            </a:r>
            <a:r>
              <a:rPr lang="de-DE" dirty="0">
                <a:solidFill>
                  <a:schemeClr val="tx1"/>
                </a:solidFill>
                <a:latin typeface="+mj-lt"/>
                <a:ea typeface="黑体" pitchFamily="49" charset="-122"/>
              </a:rPr>
              <a:t>) = 1</a:t>
            </a:r>
          </a:p>
          <a:p>
            <a:pPr lvl="1">
              <a:spcBef>
                <a:spcPts val="700"/>
              </a:spcBef>
              <a:buClr>
                <a:srgbClr val="336699"/>
              </a:buClr>
              <a:buFont typeface="Wingdings" pitchFamily="2" charset="2"/>
              <a:buChar char="§"/>
            </a:pPr>
            <a:r>
              <a:rPr lang="de-DE" sz="2200" dirty="0">
                <a:solidFill>
                  <a:schemeClr val="tx1"/>
                </a:solidFill>
                <a:latin typeface="+mj-lt"/>
                <a:ea typeface="黑体" pitchFamily="49" charset="-122"/>
              </a:rPr>
              <a:t>JACCARD</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A</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B</a:t>
            </a:r>
            <a:r>
              <a:rPr lang="en-US" dirty="0">
                <a:solidFill>
                  <a:schemeClr val="tx1"/>
                </a:solidFill>
                <a:latin typeface="+mj-lt"/>
                <a:ea typeface="黑体" pitchFamily="49" charset="-122"/>
              </a:rPr>
              <a:t>) = 0 </a:t>
            </a:r>
            <a:r>
              <a:rPr lang="zh-CN" altLang="en-US" dirty="0">
                <a:solidFill>
                  <a:schemeClr val="tx1"/>
                </a:solidFill>
                <a:latin typeface="+mj-lt"/>
                <a:ea typeface="黑体" pitchFamily="49" charset="-122"/>
              </a:rPr>
              <a:t>如果</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A</a:t>
            </a:r>
            <a:r>
              <a:rPr lang="en-US" dirty="0">
                <a:solidFill>
                  <a:schemeClr val="tx1"/>
                </a:solidFill>
                <a:latin typeface="+mj-lt"/>
                <a:ea typeface="黑体" pitchFamily="49" charset="-122"/>
              </a:rPr>
              <a:t> ∩ </a:t>
            </a:r>
            <a:r>
              <a:rPr lang="en-US" i="1" dirty="0">
                <a:solidFill>
                  <a:schemeClr val="tx1"/>
                </a:solidFill>
                <a:latin typeface="+mj-lt"/>
                <a:ea typeface="黑体" pitchFamily="49" charset="-122"/>
              </a:rPr>
              <a:t>B</a:t>
            </a:r>
            <a:r>
              <a:rPr lang="en-US" dirty="0">
                <a:solidFill>
                  <a:schemeClr val="tx1"/>
                </a:solidFill>
                <a:latin typeface="+mj-lt"/>
                <a:ea typeface="黑体" pitchFamily="49" charset="-122"/>
              </a:rPr>
              <a:t> = 0</a:t>
            </a:r>
          </a:p>
          <a:p>
            <a:pPr lvl="1">
              <a:spcBef>
                <a:spcPts val="700"/>
              </a:spcBef>
              <a:buClr>
                <a:srgbClr val="336699"/>
              </a:buClr>
              <a:buFont typeface="Wingdings" pitchFamily="2" charset="2"/>
              <a:buChar char="§"/>
            </a:pPr>
            <a:r>
              <a:rPr lang="en-US" dirty="0">
                <a:solidFill>
                  <a:schemeClr val="tx1"/>
                </a:solidFill>
                <a:latin typeface="+mj-lt"/>
                <a:ea typeface="黑体" pitchFamily="49" charset="-122"/>
              </a:rPr>
              <a:t>A </a:t>
            </a:r>
            <a:r>
              <a:rPr lang="zh-CN" altLang="en-US" dirty="0">
                <a:solidFill>
                  <a:schemeClr val="tx1"/>
                </a:solidFill>
                <a:latin typeface="+mj-lt"/>
                <a:ea typeface="黑体" pitchFamily="49" charset="-122"/>
              </a:rPr>
              <a:t>和</a:t>
            </a:r>
            <a:r>
              <a:rPr lang="en-US" dirty="0">
                <a:solidFill>
                  <a:schemeClr val="tx1"/>
                </a:solidFill>
                <a:latin typeface="+mj-lt"/>
                <a:ea typeface="黑体" pitchFamily="49" charset="-122"/>
              </a:rPr>
              <a:t> B </a:t>
            </a:r>
            <a:r>
              <a:rPr lang="zh-CN" altLang="en-US" dirty="0">
                <a:solidFill>
                  <a:schemeClr val="tx1"/>
                </a:solidFill>
                <a:latin typeface="+mj-lt"/>
                <a:ea typeface="黑体" pitchFamily="49" charset="-122"/>
              </a:rPr>
              <a:t>不一定要同样大小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altLang="zh-CN" dirty="0" err="1">
                <a:solidFill>
                  <a:schemeClr val="tx1"/>
                </a:solidFill>
                <a:latin typeface="+mj-lt"/>
                <a:ea typeface="黑体" pitchFamily="49" charset="-122"/>
              </a:rPr>
              <a:t>Jaccard</a:t>
            </a:r>
            <a:r>
              <a:rPr lang="en-US" altLang="zh-CN" dirty="0">
                <a:solidFill>
                  <a:schemeClr val="tx1"/>
                </a:solidFill>
                <a:latin typeface="+mj-lt"/>
                <a:ea typeface="黑体" pitchFamily="49" charset="-122"/>
              </a:rPr>
              <a:t> </a:t>
            </a:r>
            <a:r>
              <a:rPr lang="zh-CN" altLang="en-US" dirty="0">
                <a:solidFill>
                  <a:schemeClr val="tx1"/>
                </a:solidFill>
                <a:latin typeface="+mj-lt"/>
                <a:ea typeface="黑体" pitchFamily="49" charset="-122"/>
              </a:rPr>
              <a:t>系数会给出一个</a:t>
            </a:r>
            <a:r>
              <a:rPr lang="en-US" dirty="0">
                <a:solidFill>
                  <a:schemeClr val="tx1"/>
                </a:solidFill>
                <a:latin typeface="+mj-lt"/>
                <a:ea typeface="黑体" pitchFamily="49" charset="-122"/>
              </a:rPr>
              <a:t>0</a:t>
            </a:r>
            <a:r>
              <a:rPr lang="zh-CN" altLang="en-US" dirty="0">
                <a:solidFill>
                  <a:schemeClr val="tx1"/>
                </a:solidFill>
                <a:latin typeface="+mj-lt"/>
                <a:ea typeface="黑体" pitchFamily="49" charset="-122"/>
              </a:rPr>
              <a:t>到</a:t>
            </a:r>
            <a:r>
              <a:rPr lang="en-US" dirty="0">
                <a:solidFill>
                  <a:schemeClr val="tx1"/>
                </a:solidFill>
                <a:latin typeface="+mj-lt"/>
                <a:ea typeface="黑体" pitchFamily="49" charset="-122"/>
              </a:rPr>
              <a:t>1</a:t>
            </a:r>
            <a:r>
              <a:rPr lang="zh-CN" altLang="en-US" dirty="0">
                <a:solidFill>
                  <a:schemeClr val="tx1"/>
                </a:solidFill>
                <a:latin typeface="+mj-lt"/>
                <a:ea typeface="黑体" pitchFamily="49" charset="-122"/>
              </a:rPr>
              <a:t>之间的值</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19</a:t>
            </a:fld>
            <a:endParaRPr lang="en-US" dirty="0"/>
          </a:p>
        </p:txBody>
      </p:sp>
      <p:pic>
        <p:nvPicPr>
          <p:cNvPr id="8" name="Picture 7" descr="618.png"/>
          <p:cNvPicPr>
            <a:picLocks noChangeAspect="1"/>
          </p:cNvPicPr>
          <p:nvPr/>
        </p:nvPicPr>
        <p:blipFill>
          <a:blip r:embed="rId3" cstate="print"/>
          <a:stretch>
            <a:fillRect/>
          </a:stretch>
        </p:blipFill>
        <p:spPr>
          <a:xfrm>
            <a:off x="2285984" y="2928934"/>
            <a:ext cx="3351990" cy="837998"/>
          </a:xfrm>
          <a:prstGeom prst="rect">
            <a:avLst/>
          </a:prstGeom>
        </p:spPr>
      </p:pic>
      <p:pic>
        <p:nvPicPr>
          <p:cNvPr id="10" name="Picture 9" descr="6172.png"/>
          <p:cNvPicPr>
            <a:picLocks noChangeAspect="1"/>
          </p:cNvPicPr>
          <p:nvPr/>
        </p:nvPicPr>
        <p:blipFill>
          <a:blip r:embed="rId4" cstate="print"/>
          <a:stretch>
            <a:fillRect/>
          </a:stretch>
        </p:blipFill>
        <p:spPr>
          <a:xfrm>
            <a:off x="928662" y="3857628"/>
            <a:ext cx="2209942" cy="396000"/>
          </a:xfrm>
          <a:prstGeom prst="rect">
            <a:avLst/>
          </a:prstGeom>
        </p:spPr>
      </p:pic>
      <p:sp>
        <p:nvSpPr>
          <p:cNvPr id="9" name="椭圆 8"/>
          <p:cNvSpPr/>
          <p:nvPr/>
        </p:nvSpPr>
        <p:spPr>
          <a:xfrm>
            <a:off x="5652120" y="1844824"/>
            <a:ext cx="1728192" cy="1584176"/>
          </a:xfrm>
          <a:prstGeom prst="ellipse">
            <a:avLst/>
          </a:prstGeom>
          <a:solidFill>
            <a:schemeClr val="accent3">
              <a:lumMod val="40000"/>
              <a:lumOff val="60000"/>
              <a:alpha val="4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A</a:t>
            </a:r>
            <a:endParaRPr lang="zh-CN" altLang="en-US" dirty="0">
              <a:solidFill>
                <a:schemeClr val="tx1"/>
              </a:solidFill>
            </a:endParaRPr>
          </a:p>
        </p:txBody>
      </p:sp>
      <p:sp>
        <p:nvSpPr>
          <p:cNvPr id="11" name="椭圆 10"/>
          <p:cNvSpPr/>
          <p:nvPr/>
        </p:nvSpPr>
        <p:spPr>
          <a:xfrm>
            <a:off x="6876256" y="1628800"/>
            <a:ext cx="1944216" cy="1944216"/>
          </a:xfrm>
          <a:prstGeom prst="ellipse">
            <a:avLst/>
          </a:prstGeom>
          <a:solidFill>
            <a:schemeClr val="accent6">
              <a:lumMod val="40000"/>
              <a:lumOff val="60000"/>
              <a:alpha val="46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dirty="0">
                <a:solidFill>
                  <a:schemeClr val="tx1"/>
                </a:solidFill>
              </a:rPr>
              <a:t>B</a:t>
            </a:r>
            <a:endParaRPr lang="zh-CN"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itchFamily="49" charset="-122"/>
                <a:ea typeface="黑体" pitchFamily="49" charset="-122"/>
              </a:rPr>
              <a:t>提纲</a:t>
            </a:r>
            <a:endParaRPr lang="de-DE" dirty="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dirty="0"/>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zh-CN" altLang="en-US" sz="3200" dirty="0">
                <a:solidFill>
                  <a:srgbClr val="336699"/>
                </a:solidFill>
                <a:latin typeface="+mn-ea"/>
                <a:ea typeface="+mn-ea"/>
              </a:rPr>
              <a:t>上一讲回顾</a:t>
            </a:r>
            <a:r>
              <a:rPr lang="en-US" sz="3200" dirty="0">
                <a:solidFill>
                  <a:srgbClr val="336699"/>
                </a:solidFill>
                <a:latin typeface="黑体" pitchFamily="49" charset="-122"/>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zh-CN" altLang="en-US" sz="3200" dirty="0">
                <a:solidFill>
                  <a:srgbClr val="336699"/>
                </a:solidFill>
                <a:latin typeface="+mn-ea"/>
                <a:ea typeface="+mn-ea"/>
              </a:rPr>
              <a:t>排序式检索</a:t>
            </a:r>
            <a:endParaRPr lang="en-US" sz="32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zh-CN" altLang="en-US" sz="3200" dirty="0">
                <a:solidFill>
                  <a:srgbClr val="336699"/>
                </a:solidFill>
                <a:latin typeface="+mn-ea"/>
                <a:ea typeface="+mn-ea"/>
              </a:rPr>
              <a:t>词项频率</a:t>
            </a:r>
            <a:endParaRPr lang="en-US" sz="32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en-US" sz="3200" dirty="0" err="1">
                <a:solidFill>
                  <a:srgbClr val="336699"/>
                </a:solidFill>
                <a:latin typeface="黑体" pitchFamily="49" charset="-122"/>
                <a:ea typeface="黑体" pitchFamily="49" charset="-122"/>
              </a:rPr>
              <a:t>tf-idf</a:t>
            </a:r>
            <a:r>
              <a:rPr lang="zh-CN" altLang="en-US" sz="3200" dirty="0">
                <a:solidFill>
                  <a:srgbClr val="336699"/>
                </a:solidFill>
                <a:latin typeface="+mn-ea"/>
                <a:ea typeface="+mn-ea"/>
              </a:rPr>
              <a:t>权重计算</a:t>
            </a:r>
            <a:endParaRPr lang="en-US" sz="3200" dirty="0">
              <a:solidFill>
                <a:srgbClr val="336699"/>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zh-CN" altLang="en-US" sz="3200" dirty="0">
                <a:solidFill>
                  <a:srgbClr val="336699"/>
                </a:solidFill>
                <a:latin typeface="+mn-ea"/>
                <a:ea typeface="+mn-ea"/>
              </a:rPr>
              <a:t>向量空间模型</a:t>
            </a:r>
            <a:endParaRPr lang="en-US" sz="3200" dirty="0">
              <a:solidFill>
                <a:srgbClr val="336699"/>
              </a:solidFill>
              <a:latin typeface="黑体" pitchFamily="49" charset="-122"/>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Jaccard</a:t>
            </a:r>
            <a:r>
              <a:rPr lang="zh-CN" altLang="en-US" sz="3600" dirty="0">
                <a:solidFill>
                  <a:schemeClr val="tx1"/>
                </a:solidFill>
                <a:latin typeface="+mj-lt"/>
                <a:ea typeface="黑体" pitchFamily="49" charset="-122"/>
              </a:rPr>
              <a:t>系数的计算样例</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60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查询</a:t>
            </a:r>
            <a:r>
              <a:rPr lang="de-DE" altLang="zh-CN" dirty="0">
                <a:solidFill>
                  <a:schemeClr val="tx1"/>
                </a:solidFill>
                <a:latin typeface="+mj-lt"/>
                <a:ea typeface="黑体" pitchFamily="49" charset="-122"/>
              </a:rPr>
              <a:t> </a:t>
            </a:r>
            <a:r>
              <a:rPr lang="de-DE" sz="2200" dirty="0">
                <a:solidFill>
                  <a:schemeClr val="tx1"/>
                </a:solidFill>
                <a:latin typeface="+mj-lt"/>
                <a:ea typeface="黑体" pitchFamily="49" charset="-122"/>
              </a:rPr>
              <a:t>“ides of March”      </a:t>
            </a:r>
            <a:r>
              <a:rPr lang="en-US" altLang="zh-CN" dirty="0">
                <a:solidFill>
                  <a:schemeClr val="tx1"/>
                </a:solidFill>
                <a:latin typeface="+mj-lt"/>
                <a:ea typeface="黑体" pitchFamily="49" charset="-122"/>
                <a:sym typeface="Wingdings" panose="05000000000000000000" pitchFamily="2" charset="2"/>
              </a:rPr>
              <a:t>  </a:t>
            </a:r>
            <a:r>
              <a:rPr lang="en-US" altLang="zh-CN" dirty="0">
                <a:solidFill>
                  <a:schemeClr val="tx1"/>
                </a:solidFill>
                <a:latin typeface="+mj-lt"/>
                <a:ea typeface="黑体" pitchFamily="49" charset="-122"/>
              </a:rPr>
              <a:t>3</a:t>
            </a:r>
            <a:r>
              <a:rPr lang="zh-CN" altLang="en-US" dirty="0">
                <a:solidFill>
                  <a:schemeClr val="tx1"/>
                </a:solidFill>
                <a:latin typeface="+mj-lt"/>
                <a:ea typeface="黑体" pitchFamily="49" charset="-122"/>
              </a:rPr>
              <a:t>月</a:t>
            </a:r>
            <a:r>
              <a:rPr lang="en-US" altLang="zh-CN" dirty="0">
                <a:solidFill>
                  <a:schemeClr val="tx1"/>
                </a:solidFill>
                <a:latin typeface="+mj-lt"/>
                <a:ea typeface="黑体" pitchFamily="49" charset="-122"/>
              </a:rPr>
              <a:t>15</a:t>
            </a:r>
            <a:r>
              <a:rPr lang="zh-CN" altLang="en-US" dirty="0">
                <a:solidFill>
                  <a:schemeClr val="tx1"/>
                </a:solidFill>
                <a:latin typeface="+mj-lt"/>
                <a:ea typeface="黑体" pitchFamily="49" charset="-122"/>
              </a:rPr>
              <a:t>日</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朱利乌斯恺撒的殉难日</a:t>
            </a:r>
            <a:r>
              <a:rPr lang="en-US" altLang="zh-CN" dirty="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en-US" altLang="zh-CN"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文档</a:t>
            </a:r>
            <a:r>
              <a:rPr lang="en-US" sz="2200" dirty="0">
                <a:solidFill>
                  <a:schemeClr val="tx1"/>
                </a:solidFill>
                <a:latin typeface="+mj-lt"/>
                <a:ea typeface="黑体" pitchFamily="49" charset="-122"/>
              </a:rPr>
              <a:t> “Caesar died in March”</a:t>
            </a:r>
          </a:p>
          <a:p>
            <a:pPr lvl="1">
              <a:spcBef>
                <a:spcPts val="700"/>
              </a:spcBef>
              <a:buClr>
                <a:srgbClr val="336699"/>
              </a:buClr>
              <a:buFont typeface="Wingdings" pitchFamily="2" charset="2"/>
              <a:buChar char="§"/>
            </a:pPr>
            <a:endParaRPr lang="en-US" sz="2200" dirty="0">
              <a:solidFill>
                <a:schemeClr val="tx1"/>
              </a:solidFill>
              <a:latin typeface="+mj-lt"/>
              <a:ea typeface="黑体" pitchFamily="49" charset="-122"/>
            </a:endParaRPr>
          </a:p>
          <a:p>
            <a:pPr lvl="2">
              <a:spcBef>
                <a:spcPts val="700"/>
              </a:spcBef>
              <a:buClr>
                <a:srgbClr val="336699"/>
              </a:buClr>
            </a:pPr>
            <a:r>
              <a:rPr lang="de-DE" sz="2200" dirty="0">
                <a:solidFill>
                  <a:schemeClr val="tx1"/>
                </a:solidFill>
                <a:latin typeface="+mj-lt"/>
                <a:ea typeface="黑体" pitchFamily="49" charset="-122"/>
              </a:rPr>
              <a:t>JACCARD(</a:t>
            </a:r>
            <a:r>
              <a:rPr lang="de-DE" sz="2200" i="1" dirty="0">
                <a:solidFill>
                  <a:schemeClr val="tx1"/>
                </a:solidFill>
                <a:latin typeface="+mj-lt"/>
                <a:ea typeface="黑体" pitchFamily="49" charset="-122"/>
              </a:rPr>
              <a:t>q</a:t>
            </a:r>
            <a:r>
              <a:rPr lang="de-DE" sz="2200" dirty="0">
                <a:solidFill>
                  <a:schemeClr val="tx1"/>
                </a:solidFill>
                <a:latin typeface="+mj-lt"/>
                <a:ea typeface="黑体" pitchFamily="49" charset="-122"/>
              </a:rPr>
              <a:t>, </a:t>
            </a:r>
            <a:r>
              <a:rPr lang="de-DE" sz="2200" i="1" dirty="0">
                <a:solidFill>
                  <a:schemeClr val="tx1"/>
                </a:solidFill>
                <a:latin typeface="+mj-lt"/>
                <a:ea typeface="黑体" pitchFamily="49" charset="-122"/>
              </a:rPr>
              <a:t>d</a:t>
            </a:r>
            <a:r>
              <a:rPr lang="de-DE" sz="2200" dirty="0">
                <a:solidFill>
                  <a:schemeClr val="tx1"/>
                </a:solidFill>
                <a:latin typeface="+mj-lt"/>
                <a:ea typeface="黑体" pitchFamily="49" charset="-122"/>
              </a:rPr>
              <a:t>) = 1/6</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课堂练习</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928826"/>
            <a:ext cx="8286808" cy="38764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计算下列查询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文档之间的</a:t>
            </a:r>
            <a:r>
              <a:rPr lang="en-US" dirty="0" err="1">
                <a:solidFill>
                  <a:schemeClr val="tx1"/>
                </a:solidFill>
                <a:latin typeface="+mj-lt"/>
                <a:ea typeface="黑体" pitchFamily="49" charset="-122"/>
              </a:rPr>
              <a:t>Jaccard</a:t>
            </a:r>
            <a:r>
              <a:rPr lang="zh-CN" altLang="en-US" dirty="0">
                <a:solidFill>
                  <a:schemeClr val="tx1"/>
                </a:solidFill>
                <a:latin typeface="+mj-lt"/>
                <a:ea typeface="黑体" pitchFamily="49" charset="-122"/>
              </a:rPr>
              <a:t>系数</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dirty="0">
                <a:solidFill>
                  <a:schemeClr val="tx1"/>
                </a:solidFill>
                <a:latin typeface="+mj-lt"/>
                <a:ea typeface="黑体" pitchFamily="49" charset="-122"/>
              </a:rPr>
              <a:t>q: [information on cars] d</a:t>
            </a:r>
            <a:r>
              <a:rPr lang="en-US" altLang="zh-CN" dirty="0">
                <a:solidFill>
                  <a:schemeClr val="tx1"/>
                </a:solidFill>
                <a:latin typeface="+mj-lt"/>
                <a:ea typeface="黑体" pitchFamily="49" charset="-122"/>
              </a:rPr>
              <a:t>1</a:t>
            </a:r>
            <a:r>
              <a:rPr lang="en-US" dirty="0">
                <a:solidFill>
                  <a:schemeClr val="tx1"/>
                </a:solidFill>
                <a:latin typeface="+mj-lt"/>
                <a:ea typeface="黑体" pitchFamily="49" charset="-122"/>
              </a:rPr>
              <a:t>: “all you’ve ever wanted to know </a:t>
            </a:r>
            <a:r>
              <a:rPr lang="de-DE" dirty="0" err="1">
                <a:solidFill>
                  <a:schemeClr val="tx1"/>
                </a:solidFill>
                <a:latin typeface="+mj-lt"/>
                <a:ea typeface="黑体" pitchFamily="49" charset="-122"/>
              </a:rPr>
              <a:t>about</a:t>
            </a:r>
            <a:r>
              <a:rPr lang="de-DE" dirty="0">
                <a:solidFill>
                  <a:schemeClr val="tx1"/>
                </a:solidFill>
                <a:latin typeface="+mj-lt"/>
                <a:ea typeface="黑体" pitchFamily="49" charset="-122"/>
              </a:rPr>
              <a:t> </a:t>
            </a:r>
            <a:r>
              <a:rPr lang="de-DE" dirty="0" err="1">
                <a:solidFill>
                  <a:schemeClr val="tx1"/>
                </a:solidFill>
                <a:latin typeface="+mj-lt"/>
                <a:ea typeface="黑体" pitchFamily="49" charset="-122"/>
              </a:rPr>
              <a:t>cars</a:t>
            </a:r>
            <a:r>
              <a:rPr lang="de-DE" dirty="0">
                <a:solidFill>
                  <a:schemeClr val="tx1"/>
                </a:solidFill>
                <a:latin typeface="+mj-lt"/>
                <a:ea typeface="黑体" pitchFamily="49" charset="-122"/>
              </a:rPr>
              <a:t>”</a:t>
            </a:r>
          </a:p>
          <a:p>
            <a:pPr lvl="2">
              <a:spcBef>
                <a:spcPts val="700"/>
              </a:spcBef>
              <a:buClr>
                <a:srgbClr val="336699"/>
              </a:buClr>
              <a:buFont typeface="Wingdings" pitchFamily="2" charset="2"/>
              <a:buChar char="§"/>
            </a:pPr>
            <a:r>
              <a:rPr lang="de-DE" dirty="0">
                <a:solidFill>
                  <a:schemeClr val="tx1"/>
                </a:solidFill>
                <a:latin typeface="+mj-lt"/>
                <a:ea typeface="黑体" pitchFamily="49" charset="-122"/>
              </a:rPr>
              <a:t>q: [information on cars] d</a:t>
            </a:r>
            <a:r>
              <a:rPr lang="en-US" altLang="zh-CN" dirty="0">
                <a:solidFill>
                  <a:schemeClr val="tx1"/>
                </a:solidFill>
                <a:latin typeface="+mj-lt"/>
                <a:ea typeface="黑体" pitchFamily="49" charset="-122"/>
              </a:rPr>
              <a:t>2</a:t>
            </a:r>
            <a:r>
              <a:rPr lang="de-DE" dirty="0">
                <a:solidFill>
                  <a:schemeClr val="tx1"/>
                </a:solidFill>
                <a:latin typeface="+mj-lt"/>
                <a:ea typeface="黑体" pitchFamily="49" charset="-122"/>
              </a:rPr>
              <a:t>: “information on trucks, </a:t>
            </a:r>
            <a:r>
              <a:rPr lang="fr-FR" dirty="0">
                <a:solidFill>
                  <a:schemeClr val="tx1"/>
                </a:solidFill>
                <a:latin typeface="+mj-lt"/>
                <a:ea typeface="黑体" pitchFamily="49" charset="-122"/>
              </a:rPr>
              <a:t>information on planes, information on trains”</a:t>
            </a:r>
          </a:p>
          <a:p>
            <a:pPr lvl="2">
              <a:spcBef>
                <a:spcPts val="700"/>
              </a:spcBef>
              <a:buClr>
                <a:srgbClr val="336699"/>
              </a:buClr>
              <a:buFont typeface="Wingdings" pitchFamily="2" charset="2"/>
              <a:buChar char="§"/>
            </a:pPr>
            <a:r>
              <a:rPr lang="en-US" dirty="0">
                <a:solidFill>
                  <a:schemeClr val="tx1"/>
                </a:solidFill>
                <a:latin typeface="+mj-lt"/>
                <a:ea typeface="黑体" pitchFamily="49" charset="-122"/>
              </a:rPr>
              <a:t>q: [red cars and red trucks] d</a:t>
            </a:r>
            <a:r>
              <a:rPr lang="en-US" altLang="zh-CN" dirty="0">
                <a:solidFill>
                  <a:schemeClr val="tx1"/>
                </a:solidFill>
                <a:latin typeface="+mj-lt"/>
                <a:ea typeface="黑体" pitchFamily="49" charset="-122"/>
              </a:rPr>
              <a:t>3</a:t>
            </a:r>
            <a:r>
              <a:rPr lang="en-US" dirty="0">
                <a:solidFill>
                  <a:schemeClr val="tx1"/>
                </a:solidFill>
                <a:latin typeface="+mj-lt"/>
                <a:ea typeface="黑体" pitchFamily="49" charset="-122"/>
              </a:rPr>
              <a:t>: “cops stop red cars more </a:t>
            </a:r>
            <a:r>
              <a:rPr lang="de-DE" dirty="0" err="1">
                <a:solidFill>
                  <a:schemeClr val="tx1"/>
                </a:solidFill>
                <a:latin typeface="+mj-lt"/>
                <a:ea typeface="黑体" pitchFamily="49" charset="-122"/>
              </a:rPr>
              <a:t>often</a:t>
            </a:r>
            <a:r>
              <a:rPr lang="de-DE"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Jaccard</a:t>
            </a:r>
            <a:r>
              <a:rPr lang="zh-CN" altLang="en-US" sz="3600" dirty="0">
                <a:solidFill>
                  <a:schemeClr val="tx1"/>
                </a:solidFill>
                <a:latin typeface="+mj-lt"/>
                <a:ea typeface="黑体" pitchFamily="49" charset="-122"/>
              </a:rPr>
              <a:t>系数的不足</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119873" y="1988840"/>
            <a:ext cx="8572560" cy="403244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不考虑词项频率</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，即词项在文档中的出现次数</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后面会定义</a:t>
            </a:r>
            <a:r>
              <a:rPr lang="en-US" altLang="zh-CN" dirty="0">
                <a:solidFill>
                  <a:schemeClr val="tx1"/>
                </a:solidFill>
                <a:latin typeface="+mj-lt"/>
                <a:ea typeface="黑体" pitchFamily="49" charset="-122"/>
              </a:rPr>
              <a:t>)</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一般而言，罕见词比高频词的信息量更大，</a:t>
            </a:r>
            <a:r>
              <a:rPr lang="en-US" dirty="0" err="1">
                <a:solidFill>
                  <a:schemeClr val="tx1"/>
                </a:solidFill>
                <a:latin typeface="+mj-lt"/>
                <a:ea typeface="黑体" pitchFamily="49" charset="-122"/>
              </a:rPr>
              <a:t>Jaccard</a:t>
            </a:r>
            <a:r>
              <a:rPr lang="zh-CN" altLang="en-US" dirty="0">
                <a:solidFill>
                  <a:schemeClr val="tx1"/>
                </a:solidFill>
                <a:latin typeface="+mj-lt"/>
                <a:ea typeface="黑体" pitchFamily="49" charset="-122"/>
              </a:rPr>
              <a:t>系数没有考虑这个信息</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没有仔细考虑文档的长度因素</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本讲义后面，我们将不考虑使用</a:t>
            </a:r>
            <a:r>
              <a:rPr lang="en-US" altLang="zh-CN" dirty="0" err="1">
                <a:solidFill>
                  <a:schemeClr val="tx1"/>
                </a:solidFill>
                <a:latin typeface="+mj-lt"/>
                <a:ea typeface="黑体" pitchFamily="49" charset="-122"/>
              </a:rPr>
              <a:t>Jaccard</a:t>
            </a:r>
            <a:r>
              <a:rPr lang="zh-CN" altLang="en-US" dirty="0">
                <a:solidFill>
                  <a:schemeClr val="tx1"/>
                </a:solidFill>
                <a:latin typeface="+mj-lt"/>
                <a:ea typeface="黑体" pitchFamily="49" charset="-122"/>
              </a:rPr>
              <a:t>系数来进行查询和文档的评分计算</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但是：在第</a:t>
            </a:r>
            <a:r>
              <a:rPr lang="en-US" altLang="zh-CN" dirty="0">
                <a:solidFill>
                  <a:schemeClr val="tx1"/>
                </a:solidFill>
                <a:latin typeface="+mj-lt"/>
                <a:ea typeface="黑体" pitchFamily="49" charset="-122"/>
              </a:rPr>
              <a:t>19</a:t>
            </a:r>
            <a:r>
              <a:rPr lang="zh-CN" altLang="en-US" dirty="0">
                <a:solidFill>
                  <a:schemeClr val="tx1"/>
                </a:solidFill>
                <a:latin typeface="+mj-lt"/>
                <a:ea typeface="黑体" pitchFamily="49" charset="-122"/>
              </a:rPr>
              <a:t>讲</a:t>
            </a:r>
            <a:r>
              <a:rPr lang="en-US" altLang="zh-CN" dirty="0">
                <a:solidFill>
                  <a:schemeClr val="tx1"/>
                </a:solidFill>
                <a:latin typeface="+mj-lt"/>
                <a:ea typeface="黑体" pitchFamily="49" charset="-122"/>
              </a:rPr>
              <a:t>Web</a:t>
            </a:r>
            <a:r>
              <a:rPr lang="zh-CN" altLang="en-US" dirty="0">
                <a:solidFill>
                  <a:schemeClr val="tx1"/>
                </a:solidFill>
                <a:latin typeface="+mj-lt"/>
                <a:ea typeface="黑体" pitchFamily="49" charset="-122"/>
              </a:rPr>
              <a:t>网页查重，我们还会介绍大规模网页下的</a:t>
            </a:r>
            <a:r>
              <a:rPr lang="en-US" altLang="zh-CN" dirty="0" err="1">
                <a:solidFill>
                  <a:schemeClr val="tx1"/>
                </a:solidFill>
                <a:latin typeface="+mj-lt"/>
                <a:ea typeface="黑体" pitchFamily="49" charset="-122"/>
              </a:rPr>
              <a:t>Jaccard</a:t>
            </a:r>
            <a:r>
              <a:rPr lang="zh-CN" altLang="en-US" dirty="0">
                <a:solidFill>
                  <a:schemeClr val="tx1"/>
                </a:solidFill>
                <a:latin typeface="+mj-lt"/>
                <a:ea typeface="黑体" pitchFamily="49" charset="-122"/>
              </a:rPr>
              <a:t>系数计算问题（网页和网页之间的相似度）</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Paul </a:t>
            </a:r>
            <a:r>
              <a:rPr lang="en-US" altLang="zh-CN" dirty="0" err="1"/>
              <a:t>Jaccard</a:t>
            </a:r>
            <a:r>
              <a:rPr lang="en-US" altLang="zh-CN" dirty="0"/>
              <a:t>(1868-1944)</a:t>
            </a:r>
            <a:endParaRPr lang="zh-CN" altLang="en-US" dirty="0"/>
          </a:p>
        </p:txBody>
      </p:sp>
      <p:sp>
        <p:nvSpPr>
          <p:cNvPr id="3" name="内容占位符 2"/>
          <p:cNvSpPr>
            <a:spLocks noGrp="1"/>
          </p:cNvSpPr>
          <p:nvPr>
            <p:ph idx="1"/>
          </p:nvPr>
        </p:nvSpPr>
        <p:spPr>
          <a:xfrm>
            <a:off x="457200" y="1600200"/>
            <a:ext cx="5338936" cy="4953000"/>
          </a:xfrm>
        </p:spPr>
        <p:txBody>
          <a:bodyPr/>
          <a:lstStyle/>
          <a:p>
            <a:r>
              <a:rPr lang="zh-CN" altLang="en-US" dirty="0"/>
              <a:t>瑞士植物学家，</a:t>
            </a:r>
            <a:r>
              <a:rPr lang="en-US" altLang="zh-CN" dirty="0"/>
              <a:t>ETH</a:t>
            </a:r>
            <a:r>
              <a:rPr lang="zh-CN" altLang="en-US" dirty="0"/>
              <a:t>教授</a:t>
            </a:r>
            <a:endParaRPr lang="en-US" altLang="zh-CN" dirty="0"/>
          </a:p>
          <a:p>
            <a:endParaRPr lang="en-US" altLang="zh-CN" dirty="0"/>
          </a:p>
          <a:p>
            <a:r>
              <a:rPr lang="en-US" altLang="zh-CN" dirty="0"/>
              <a:t>1894</a:t>
            </a:r>
            <a:r>
              <a:rPr lang="zh-CN" altLang="en-US" dirty="0"/>
              <a:t>年毕业于苏黎世联邦理工学院</a:t>
            </a:r>
            <a:r>
              <a:rPr lang="en-US" altLang="zh-CN" dirty="0"/>
              <a:t>ETH(</a:t>
            </a:r>
            <a:r>
              <a:rPr lang="zh-CN" altLang="en-US" dirty="0"/>
              <a:t>出过包括爱因斯坦在内的</a:t>
            </a:r>
            <a:r>
              <a:rPr lang="en-US" altLang="zh-CN" dirty="0"/>
              <a:t>21</a:t>
            </a:r>
            <a:r>
              <a:rPr lang="zh-CN" altLang="en-US" dirty="0"/>
              <a:t>位诺贝尔奖得主</a:t>
            </a:r>
            <a:r>
              <a:rPr lang="en-US" altLang="zh-CN" dirty="0"/>
              <a:t>)</a:t>
            </a:r>
          </a:p>
          <a:p>
            <a:endParaRPr lang="en-US" altLang="zh-CN" dirty="0"/>
          </a:p>
          <a:p>
            <a:r>
              <a:rPr lang="en-US" altLang="zh-CN" dirty="0"/>
              <a:t>1901</a:t>
            </a:r>
            <a:r>
              <a:rPr lang="zh-CN" altLang="en-US" dirty="0"/>
              <a:t>年提出</a:t>
            </a:r>
            <a:r>
              <a:rPr lang="en-US" altLang="zh-CN" dirty="0" err="1"/>
              <a:t>Jaccard</a:t>
            </a:r>
            <a:r>
              <a:rPr lang="en-US" altLang="zh-CN" dirty="0"/>
              <a:t> Index</a:t>
            </a:r>
            <a:r>
              <a:rPr lang="zh-CN" altLang="en-US" dirty="0"/>
              <a:t>即</a:t>
            </a:r>
            <a:r>
              <a:rPr lang="en-US" altLang="zh-CN" dirty="0" err="1"/>
              <a:t>Jaccard</a:t>
            </a:r>
            <a:r>
              <a:rPr lang="en-US" altLang="zh-CN" dirty="0"/>
              <a:t> Coefficient(</a:t>
            </a:r>
            <a:r>
              <a:rPr lang="en-US" altLang="zh-CN" dirty="0" err="1"/>
              <a:t>Jaccard</a:t>
            </a:r>
            <a:r>
              <a:rPr lang="zh-CN" altLang="en-US" dirty="0"/>
              <a:t>系数</a:t>
            </a:r>
            <a:r>
              <a:rPr lang="en-US" altLang="zh-CN" dirty="0"/>
              <a:t>)</a:t>
            </a:r>
            <a:r>
              <a:rPr lang="zh-CN" altLang="en-US" dirty="0"/>
              <a:t>概念</a:t>
            </a:r>
            <a:endParaRPr lang="en-US" altLang="zh-CN" dirty="0"/>
          </a:p>
          <a:p>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23</a:t>
            </a:fld>
            <a:endParaRPr lang="en-US"/>
          </a:p>
        </p:txBody>
      </p:sp>
      <p:pic>
        <p:nvPicPr>
          <p:cNvPr id="5" name="图片 4" descr="jaccard.jpg"/>
          <p:cNvPicPr>
            <a:picLocks noChangeAspect="1"/>
          </p:cNvPicPr>
          <p:nvPr/>
        </p:nvPicPr>
        <p:blipFill>
          <a:blip r:embed="rId3" cstate="print"/>
          <a:stretch>
            <a:fillRect/>
          </a:stretch>
        </p:blipFill>
        <p:spPr>
          <a:xfrm>
            <a:off x="5715000" y="1484784"/>
            <a:ext cx="3429000" cy="45720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24</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336699"/>
                </a:solidFill>
                <a:latin typeface="Calibri" charset="0"/>
                <a:ea typeface="黑体" pitchFamily="49" charset="-122"/>
              </a:rPr>
              <a:t>词项频率</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en-US" sz="3200" dirty="0" err="1">
                <a:solidFill>
                  <a:srgbClr val="BDD3E9"/>
                </a:solidFill>
                <a:latin typeface="Calibri" charset="0"/>
                <a:ea typeface="黑体" pitchFamily="49" charset="-122"/>
              </a:rPr>
              <a:t>tf-idf</a:t>
            </a:r>
            <a:r>
              <a:rPr lang="zh-CN" altLang="en-US" sz="3200" dirty="0">
                <a:solidFill>
                  <a:srgbClr val="BDD3E9"/>
                </a:solidFill>
                <a:latin typeface="Calibri" charset="0"/>
                <a:ea typeface="黑体" pitchFamily="49" charset="-122"/>
              </a:rPr>
              <a:t>权重计算</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向量空间模型</a:t>
            </a: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查询</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文档匹配评分计算</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如何计算查询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文档的匹配得分？</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先从单词项查询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查询只包含一个词项</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开始</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若该词项不出现在文档当中，该文档得分应该为</a:t>
            </a:r>
            <a:r>
              <a:rPr lang="en-US" altLang="zh-CN" dirty="0">
                <a:solidFill>
                  <a:schemeClr val="tx1"/>
                </a:solidFill>
                <a:latin typeface="+mj-lt"/>
                <a:ea typeface="黑体" pitchFamily="49" charset="-122"/>
              </a:rPr>
              <a:t>0</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该词项在文档中出现越多，则得分越高</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这就是所谓</a:t>
            </a:r>
            <a:r>
              <a:rPr lang="zh-CN" altLang="en-US" b="1" dirty="0">
                <a:solidFill>
                  <a:srgbClr val="0070C0"/>
                </a:solidFill>
                <a:latin typeface="+mj-lt"/>
                <a:ea typeface="黑体" pitchFamily="49" charset="-122"/>
              </a:rPr>
              <a:t>词项频率</a:t>
            </a:r>
            <a:r>
              <a:rPr lang="en-US" altLang="zh-CN" b="1" dirty="0">
                <a:solidFill>
                  <a:srgbClr val="0070C0"/>
                </a:solidFill>
                <a:latin typeface="+mj-lt"/>
                <a:ea typeface="黑体" pitchFamily="49" charset="-122"/>
              </a:rPr>
              <a:t> </a:t>
            </a:r>
            <a:r>
              <a:rPr lang="en-US" altLang="zh-CN" dirty="0">
                <a:solidFill>
                  <a:schemeClr val="tx1"/>
                </a:solidFill>
                <a:latin typeface="+mj-lt"/>
                <a:ea typeface="黑体" pitchFamily="49" charset="-122"/>
              </a:rPr>
              <a:t>(term frequency</a:t>
            </a:r>
            <a:r>
              <a:rPr lang="zh-CN" altLang="en-US" dirty="0">
                <a:solidFill>
                  <a:schemeClr val="tx1"/>
                </a:solidFill>
                <a:latin typeface="+mj-lt"/>
                <a:ea typeface="黑体" pitchFamily="49" charset="-122"/>
              </a:rPr>
              <a:t>，简称</a:t>
            </a:r>
            <a:r>
              <a:rPr lang="en-US" altLang="zh-CN" dirty="0" err="1">
                <a:solidFill>
                  <a:schemeClr val="tx1"/>
                </a:solidFill>
                <a:latin typeface="+mj-lt"/>
                <a:ea typeface="黑体" pitchFamily="49" charset="-122"/>
              </a:rPr>
              <a:t>tf</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评分</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后面我们将给出多种评分的方法</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二值关联矩阵</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每篇文档可以看成是一个二值的向量</a:t>
            </a:r>
            <a:r>
              <a:rPr lang="en-US" dirty="0">
                <a:solidFill>
                  <a:schemeClr val="tx1"/>
                </a:solidFill>
                <a:latin typeface="+mj-lt"/>
                <a:ea typeface="黑体" pitchFamily="49" charset="-122"/>
              </a:rPr>
              <a:t> ∈ {0, 1}</a:t>
            </a:r>
            <a:r>
              <a:rPr lang="en-US" baseline="30000" dirty="0">
                <a:solidFill>
                  <a:schemeClr val="tx1"/>
                </a:solidFill>
                <a:latin typeface="+mj-lt"/>
                <a:ea typeface="黑体" pitchFamily="49" charset="-122"/>
              </a:rPr>
              <a:t>|V|</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26</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a:t>
                      </a:r>
                    </a:p>
                    <a:p>
                      <a:pPr algn="r"/>
                      <a:r>
                        <a:rPr lang="de-DE" dirty="0"/>
                        <a:t>1</a:t>
                      </a:r>
                    </a:p>
                    <a:p>
                      <a:pPr algn="r"/>
                      <a:r>
                        <a:rPr lang="de-DE" dirty="0"/>
                        <a:t>1</a:t>
                      </a:r>
                    </a:p>
                    <a:p>
                      <a:pPr algn="r"/>
                      <a:r>
                        <a:rPr lang="de-DE" dirty="0"/>
                        <a:t>0</a:t>
                      </a:r>
                    </a:p>
                    <a:p>
                      <a:pPr algn="r"/>
                      <a:r>
                        <a:rPr lang="de-DE" dirty="0"/>
                        <a:t>1</a:t>
                      </a:r>
                    </a:p>
                    <a:p>
                      <a:pPr algn="r"/>
                      <a:r>
                        <a:rPr lang="de-DE" dirty="0"/>
                        <a:t>1</a:t>
                      </a:r>
                    </a:p>
                    <a:p>
                      <a:pPr algn="r"/>
                      <a:r>
                        <a:rPr lang="de-DE" dirty="0"/>
                        <a:t>1</a:t>
                      </a:r>
                    </a:p>
                  </a:txBody>
                  <a:tcPr/>
                </a:tc>
                <a:tc>
                  <a:txBody>
                    <a:bodyPr/>
                    <a:lstStyle/>
                    <a:p>
                      <a:pPr algn="r"/>
                      <a:r>
                        <a:rPr lang="de-DE" dirty="0"/>
                        <a:t>1</a:t>
                      </a:r>
                    </a:p>
                    <a:p>
                      <a:pPr algn="r"/>
                      <a:r>
                        <a:rPr lang="de-DE" dirty="0"/>
                        <a:t>1</a:t>
                      </a:r>
                    </a:p>
                    <a:p>
                      <a:pPr algn="r"/>
                      <a:r>
                        <a:rPr lang="de-DE" dirty="0"/>
                        <a:t>1</a:t>
                      </a:r>
                    </a:p>
                    <a:p>
                      <a:pPr algn="r"/>
                      <a:r>
                        <a:rPr lang="de-DE" dirty="0"/>
                        <a:t>1</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1</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0</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非二值关联矩阵</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词项频率</a:t>
            </a:r>
            <a:r>
              <a:rPr lang="en-US" altLang="zh-CN" sz="3600" dirty="0">
                <a:solidFill>
                  <a:schemeClr val="tx1"/>
                </a:solidFill>
                <a:latin typeface="+mj-lt"/>
                <a:ea typeface="黑体" pitchFamily="49" charset="-122"/>
              </a:rPr>
              <a:t>)</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每篇文档可以表示成一个词频向量</a:t>
            </a:r>
            <a:r>
              <a:rPr lang="en-US" dirty="0">
                <a:solidFill>
                  <a:schemeClr val="tx1"/>
                </a:solidFill>
                <a:latin typeface="+mj-lt"/>
                <a:ea typeface="黑体" pitchFamily="49" charset="-122"/>
              </a:rPr>
              <a:t> ∈ N</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27</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157</a:t>
                      </a:r>
                    </a:p>
                    <a:p>
                      <a:pPr algn="r"/>
                      <a:r>
                        <a:rPr lang="de-DE" dirty="0"/>
                        <a:t>4</a:t>
                      </a:r>
                    </a:p>
                    <a:p>
                      <a:pPr algn="r"/>
                      <a:r>
                        <a:rPr lang="de-DE" dirty="0"/>
                        <a:t>232</a:t>
                      </a:r>
                    </a:p>
                    <a:p>
                      <a:pPr algn="r"/>
                      <a:r>
                        <a:rPr lang="de-DE" dirty="0"/>
                        <a:t>0</a:t>
                      </a:r>
                    </a:p>
                    <a:p>
                      <a:pPr algn="r"/>
                      <a:r>
                        <a:rPr lang="de-DE" dirty="0"/>
                        <a:t>57</a:t>
                      </a:r>
                    </a:p>
                    <a:p>
                      <a:pPr algn="r"/>
                      <a:r>
                        <a:rPr lang="de-DE" dirty="0"/>
                        <a:t>2</a:t>
                      </a:r>
                    </a:p>
                    <a:p>
                      <a:pPr algn="r"/>
                      <a:r>
                        <a:rPr lang="de-DE" dirty="0"/>
                        <a:t>2</a:t>
                      </a:r>
                    </a:p>
                    <a:p>
                      <a:pPr algn="r"/>
                      <a:endParaRPr lang="de-DE" dirty="0"/>
                    </a:p>
                  </a:txBody>
                  <a:tcPr/>
                </a:tc>
                <a:tc>
                  <a:txBody>
                    <a:bodyPr/>
                    <a:lstStyle/>
                    <a:p>
                      <a:pPr algn="r"/>
                      <a:r>
                        <a:rPr lang="de-DE" dirty="0"/>
                        <a:t>73</a:t>
                      </a:r>
                    </a:p>
                    <a:p>
                      <a:pPr algn="r"/>
                      <a:r>
                        <a:rPr lang="de-DE" dirty="0"/>
                        <a:t>157</a:t>
                      </a:r>
                    </a:p>
                    <a:p>
                      <a:pPr algn="r"/>
                      <a:r>
                        <a:rPr lang="de-DE" dirty="0"/>
                        <a:t>227</a:t>
                      </a:r>
                    </a:p>
                    <a:p>
                      <a:pPr algn="r"/>
                      <a:r>
                        <a:rPr lang="de-DE" dirty="0"/>
                        <a:t>10</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3</a:t>
                      </a:r>
                    </a:p>
                    <a:p>
                      <a:pPr algn="r"/>
                      <a:r>
                        <a:rPr lang="de-DE" dirty="0"/>
                        <a:t>1</a:t>
                      </a:r>
                    </a:p>
                    <a:p>
                      <a:pPr algn="r"/>
                      <a:endParaRPr lang="de-DE" dirty="0"/>
                    </a:p>
                  </a:txBody>
                  <a:tcPr/>
                </a:tc>
                <a:tc>
                  <a:txBody>
                    <a:bodyPr/>
                    <a:lstStyle/>
                    <a:p>
                      <a:pPr algn="r"/>
                      <a:r>
                        <a:rPr lang="de-DE" dirty="0"/>
                        <a:t>0</a:t>
                      </a:r>
                    </a:p>
                    <a:p>
                      <a:pPr algn="r"/>
                      <a:r>
                        <a:rPr lang="de-DE" dirty="0"/>
                        <a:t>2</a:t>
                      </a:r>
                    </a:p>
                    <a:p>
                      <a:pPr algn="r"/>
                      <a:r>
                        <a:rPr lang="de-DE" dirty="0"/>
                        <a:t>2</a:t>
                      </a:r>
                    </a:p>
                    <a:p>
                      <a:pPr algn="r"/>
                      <a:r>
                        <a:rPr lang="de-DE" dirty="0"/>
                        <a:t>0</a:t>
                      </a:r>
                    </a:p>
                    <a:p>
                      <a:pPr algn="r"/>
                      <a:r>
                        <a:rPr lang="de-DE" dirty="0"/>
                        <a:t>0</a:t>
                      </a:r>
                    </a:p>
                    <a:p>
                      <a:pPr algn="r"/>
                      <a:r>
                        <a:rPr lang="de-DE" dirty="0"/>
                        <a:t>8</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5</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0</a:t>
                      </a:r>
                    </a:p>
                    <a:p>
                      <a:pPr algn="r"/>
                      <a:r>
                        <a:rPr lang="de-DE" dirty="0"/>
                        <a:t>0</a:t>
                      </a:r>
                    </a:p>
                    <a:p>
                      <a:pPr algn="r"/>
                      <a:r>
                        <a:rPr lang="de-DE" dirty="0"/>
                        <a:t>0</a:t>
                      </a:r>
                    </a:p>
                    <a:p>
                      <a:pPr algn="r"/>
                      <a:r>
                        <a:rPr lang="de-DE" dirty="0"/>
                        <a:t>8</a:t>
                      </a:r>
                    </a:p>
                    <a:p>
                      <a:pPr algn="r"/>
                      <a:r>
                        <a:rPr lang="de-DE" dirty="0"/>
                        <a:t>5</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词袋</a:t>
            </a:r>
            <a:r>
              <a:rPr lang="en-US" altLang="zh-CN" sz="3600" dirty="0">
                <a:solidFill>
                  <a:schemeClr val="tx1"/>
                </a:solidFill>
                <a:latin typeface="+mj-lt"/>
                <a:ea typeface="黑体" pitchFamily="49" charset="-122"/>
              </a:rPr>
              <a:t>(</a:t>
            </a:r>
            <a:r>
              <a:rPr lang="de-DE" sz="3600" dirty="0">
                <a:solidFill>
                  <a:schemeClr val="tx1"/>
                </a:solidFill>
                <a:latin typeface="+mj-lt"/>
                <a:ea typeface="黑体" pitchFamily="49" charset="-122"/>
              </a:rPr>
              <a:t>Bag of words)</a:t>
            </a:r>
            <a:r>
              <a:rPr lang="zh-CN" altLang="en-US" sz="3600" dirty="0">
                <a:solidFill>
                  <a:schemeClr val="tx1"/>
                </a:solidFill>
                <a:latin typeface="+mj-lt"/>
                <a:ea typeface="黑体" pitchFamily="49" charset="-122"/>
              </a:rPr>
              <a:t>模型</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857364"/>
            <a:ext cx="8286808" cy="416392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不考虑词在文档中出现的顺序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i="1" dirty="0">
                <a:solidFill>
                  <a:schemeClr val="tx1"/>
                </a:solidFill>
                <a:latin typeface="+mj-lt"/>
                <a:ea typeface="黑体" pitchFamily="49" charset="-122"/>
              </a:rPr>
              <a:t>John is quicker than Mary </a:t>
            </a:r>
            <a:r>
              <a:rPr lang="zh-CN" altLang="en-US" dirty="0">
                <a:solidFill>
                  <a:schemeClr val="tx1"/>
                </a:solidFill>
                <a:latin typeface="+mj-lt"/>
                <a:ea typeface="黑体" pitchFamily="49" charset="-122"/>
              </a:rPr>
              <a:t>及</a:t>
            </a:r>
            <a:r>
              <a:rPr lang="en-US" i="1" dirty="0">
                <a:solidFill>
                  <a:schemeClr val="tx1"/>
                </a:solidFill>
                <a:latin typeface="+mj-lt"/>
                <a:ea typeface="黑体" pitchFamily="49" charset="-122"/>
              </a:rPr>
              <a:t> Mary is quicker than John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的表示结果一样</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这称为一个词袋模型</a:t>
            </a:r>
            <a:r>
              <a:rPr lang="en-US" dirty="0">
                <a:solidFill>
                  <a:schemeClr val="tx1"/>
                </a:solidFill>
                <a:latin typeface="+mj-lt"/>
                <a:ea typeface="黑体" pitchFamily="49" charset="-122"/>
              </a:rPr>
              <a:t>(bag of words model, </a:t>
            </a:r>
            <a:r>
              <a:rPr lang="en-US" altLang="zh-CN" dirty="0">
                <a:solidFill>
                  <a:schemeClr val="tx1"/>
                </a:solidFill>
                <a:latin typeface="+mj-lt"/>
                <a:ea typeface="黑体" pitchFamily="49" charset="-122"/>
              </a:rPr>
              <a:t>BOW</a:t>
            </a:r>
            <a:r>
              <a:rPr lang="zh-CN" altLang="en-US" dirty="0">
                <a:solidFill>
                  <a:schemeClr val="tx1"/>
                </a:solidFill>
                <a:latin typeface="+mj-lt"/>
                <a:ea typeface="黑体" pitchFamily="49" charset="-122"/>
              </a:rPr>
              <a:t>模型</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在某种意思上说，这种表示方法是一种“倒退”，因为位置索引中能够区分上述两篇文档</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本课程后部将介绍如何“恢复”这些位置信息</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这里仅考虑词袋模型</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词项频率</a:t>
            </a:r>
            <a:r>
              <a:rPr lang="de-DE" sz="3600" dirty="0">
                <a:solidFill>
                  <a:schemeClr val="tx1"/>
                </a:solidFill>
                <a:latin typeface="+mj-lt"/>
                <a:ea typeface="黑体" pitchFamily="49" charset="-122"/>
              </a:rPr>
              <a:t> tf</a:t>
            </a: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ea typeface="黑体" pitchFamily="49" charset="-122"/>
              </a:rPr>
              <a:t>词项</a:t>
            </a:r>
            <a:r>
              <a:rPr lang="en-US" altLang="zh-CN" dirty="0">
                <a:solidFill>
                  <a:schemeClr val="tx1"/>
                </a:solidFill>
                <a:ea typeface="黑体" pitchFamily="49" charset="-122"/>
              </a:rPr>
              <a:t>t</a:t>
            </a:r>
            <a:r>
              <a:rPr lang="zh-CN" altLang="en-US" dirty="0">
                <a:solidFill>
                  <a:schemeClr val="tx1"/>
                </a:solidFill>
                <a:ea typeface="黑体" pitchFamily="49" charset="-122"/>
              </a:rPr>
              <a:t>的词项频率</a:t>
            </a:r>
            <a:r>
              <a:rPr lang="en-US" altLang="zh-CN" dirty="0">
                <a:solidFill>
                  <a:schemeClr val="tx1"/>
                </a:solidFill>
                <a:ea typeface="黑体" pitchFamily="49" charset="-122"/>
              </a:rPr>
              <a:t>(</a:t>
            </a:r>
            <a:r>
              <a:rPr lang="zh-CN" altLang="en-US" dirty="0">
                <a:solidFill>
                  <a:schemeClr val="tx1"/>
                </a:solidFill>
                <a:ea typeface="黑体" pitchFamily="49" charset="-122"/>
              </a:rPr>
              <a:t>以下简称词频</a:t>
            </a:r>
            <a:r>
              <a:rPr lang="en-US" altLang="zh-CN" dirty="0">
                <a:solidFill>
                  <a:schemeClr val="tx1"/>
                </a:solidFill>
                <a:ea typeface="黑体" pitchFamily="49" charset="-122"/>
              </a:rPr>
              <a:t>)</a:t>
            </a:r>
            <a:r>
              <a:rPr lang="en-US" dirty="0">
                <a:solidFill>
                  <a:schemeClr val="tx1"/>
                </a:solidFill>
                <a:ea typeface="黑体" pitchFamily="49" charset="-122"/>
              </a:rPr>
              <a:t> </a:t>
            </a:r>
            <a:r>
              <a:rPr lang="en-US" dirty="0" err="1">
                <a:solidFill>
                  <a:schemeClr val="tx1"/>
                </a:solidFill>
                <a:ea typeface="黑体" pitchFamily="49" charset="-122"/>
              </a:rPr>
              <a:t>tf</a:t>
            </a:r>
            <a:r>
              <a:rPr lang="en-US" baseline="-25000" dirty="0" err="1">
                <a:solidFill>
                  <a:schemeClr val="tx1"/>
                </a:solidFill>
                <a:ea typeface="黑体" pitchFamily="49" charset="-122"/>
              </a:rPr>
              <a:t>t,d</a:t>
            </a:r>
            <a:r>
              <a:rPr lang="en-US" dirty="0">
                <a:solidFill>
                  <a:schemeClr val="tx1"/>
                </a:solidFill>
                <a:ea typeface="黑体" pitchFamily="49" charset="-122"/>
              </a:rPr>
              <a:t> </a:t>
            </a:r>
            <a:r>
              <a:rPr lang="zh-CN" altLang="en-US" dirty="0">
                <a:solidFill>
                  <a:schemeClr val="tx1"/>
                </a:solidFill>
                <a:ea typeface="黑体" pitchFamily="49" charset="-122"/>
              </a:rPr>
              <a:t>是指</a:t>
            </a:r>
            <a:r>
              <a:rPr lang="en-US" dirty="0">
                <a:solidFill>
                  <a:schemeClr val="tx1"/>
                </a:solidFill>
                <a:ea typeface="黑体" pitchFamily="49" charset="-122"/>
              </a:rPr>
              <a:t>t </a:t>
            </a:r>
            <a:r>
              <a:rPr lang="zh-CN" altLang="en-US" dirty="0">
                <a:solidFill>
                  <a:schemeClr val="tx1"/>
                </a:solidFill>
                <a:ea typeface="黑体" pitchFamily="49" charset="-122"/>
              </a:rPr>
              <a:t>在</a:t>
            </a:r>
            <a:r>
              <a:rPr lang="en-US" dirty="0">
                <a:solidFill>
                  <a:schemeClr val="tx1"/>
                </a:solidFill>
                <a:ea typeface="黑体" pitchFamily="49" charset="-122"/>
              </a:rPr>
              <a:t>d</a:t>
            </a:r>
            <a:r>
              <a:rPr lang="zh-CN" altLang="en-US" dirty="0">
                <a:solidFill>
                  <a:schemeClr val="tx1"/>
                </a:solidFill>
                <a:ea typeface="黑体" pitchFamily="49" charset="-122"/>
              </a:rPr>
              <a:t>中出现的次数，是与文档相关的一个量，可以认为是</a:t>
            </a:r>
            <a:r>
              <a:rPr lang="zh-CN" altLang="en-US" b="1" dirty="0">
                <a:solidFill>
                  <a:schemeClr val="tx1"/>
                </a:solidFill>
                <a:ea typeface="黑体" pitchFamily="49" charset="-122"/>
              </a:rPr>
              <a:t>文档内代表度</a:t>
            </a:r>
            <a:r>
              <a:rPr lang="zh-CN" altLang="en-US" dirty="0">
                <a:solidFill>
                  <a:schemeClr val="tx1"/>
                </a:solidFill>
                <a:ea typeface="黑体" pitchFamily="49" charset="-122"/>
              </a:rPr>
              <a:t>的一个量，也可以认为是一种</a:t>
            </a:r>
            <a:r>
              <a:rPr lang="zh-CN" altLang="en-US" b="1" dirty="0">
                <a:solidFill>
                  <a:schemeClr val="tx1"/>
                </a:solidFill>
                <a:ea typeface="黑体" pitchFamily="49" charset="-122"/>
              </a:rPr>
              <a:t>局部信息</a:t>
            </a:r>
            <a:r>
              <a:rPr lang="zh-CN" altLang="en-US" dirty="0">
                <a:solidFill>
                  <a:schemeClr val="tx1"/>
                </a:solidFill>
                <a:ea typeface="黑体" pitchFamily="49" charset="-122"/>
              </a:rPr>
              <a:t>。</a:t>
            </a:r>
            <a:endParaRPr lang="en-US" altLang="zh-CN" dirty="0">
              <a:solidFill>
                <a:schemeClr val="tx1"/>
              </a:solidFill>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下面将介绍利用</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来计算文档评分的方法</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第一种方法是采用原始的</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值</a:t>
            </a:r>
            <a:r>
              <a:rPr lang="en-US" altLang="zh-CN" dirty="0">
                <a:solidFill>
                  <a:schemeClr val="tx1"/>
                </a:solidFill>
                <a:latin typeface="+mj-lt"/>
                <a:ea typeface="黑体" pitchFamily="49" charset="-122"/>
              </a:rPr>
              <a:t>(raw </a:t>
            </a:r>
            <a:r>
              <a:rPr lang="en-US" altLang="zh-CN" dirty="0" err="1">
                <a:solidFill>
                  <a:schemeClr val="tx1"/>
                </a:solidFill>
                <a:latin typeface="+mj-lt"/>
                <a:ea typeface="黑体" pitchFamily="49" charset="-122"/>
              </a:rPr>
              <a:t>tf</a:t>
            </a:r>
            <a:r>
              <a:rPr lang="en-US" altLang="zh-CN" dirty="0">
                <a:solidFill>
                  <a:schemeClr val="tx1"/>
                </a:solidFill>
                <a:latin typeface="+mj-lt"/>
                <a:ea typeface="黑体" pitchFamily="49" charset="-122"/>
              </a:rPr>
              <a:t>)</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但是原始</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不太合适：</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某个词项在</a:t>
            </a:r>
            <a:r>
              <a:rPr lang="en-US" altLang="zh-CN" dirty="0">
                <a:solidFill>
                  <a:schemeClr val="tx1"/>
                </a:solidFill>
                <a:latin typeface="+mj-lt"/>
                <a:ea typeface="黑体" pitchFamily="49" charset="-122"/>
              </a:rPr>
              <a:t>A</a:t>
            </a:r>
            <a:r>
              <a:rPr lang="zh-CN" altLang="en-US" dirty="0">
                <a:solidFill>
                  <a:schemeClr val="tx1"/>
                </a:solidFill>
                <a:latin typeface="+mj-lt"/>
                <a:ea typeface="黑体" pitchFamily="49" charset="-122"/>
              </a:rPr>
              <a:t>文档中出现十次，即</a:t>
            </a:r>
            <a:r>
              <a:rPr lang="en-US" dirty="0" err="1">
                <a:solidFill>
                  <a:schemeClr val="tx1"/>
                </a:solidFill>
                <a:latin typeface="+mj-lt"/>
                <a:ea typeface="黑体" pitchFamily="49" charset="-122"/>
              </a:rPr>
              <a:t>tf</a:t>
            </a:r>
            <a:r>
              <a:rPr lang="en-US" dirty="0">
                <a:solidFill>
                  <a:schemeClr val="tx1"/>
                </a:solidFill>
                <a:latin typeface="+mj-lt"/>
                <a:ea typeface="黑体" pitchFamily="49" charset="-122"/>
              </a:rPr>
              <a:t> = 10</a:t>
            </a:r>
            <a:r>
              <a:rPr lang="zh-CN" altLang="en-US" dirty="0">
                <a:solidFill>
                  <a:schemeClr val="tx1"/>
                </a:solidFill>
                <a:latin typeface="+mj-lt"/>
                <a:ea typeface="黑体" pitchFamily="49" charset="-122"/>
              </a:rPr>
              <a:t>，在</a:t>
            </a:r>
            <a:r>
              <a:rPr lang="en-US" altLang="zh-CN" dirty="0">
                <a:solidFill>
                  <a:schemeClr val="tx1"/>
                </a:solidFill>
                <a:latin typeface="+mj-lt"/>
                <a:ea typeface="黑体" pitchFamily="49" charset="-122"/>
              </a:rPr>
              <a:t>B</a:t>
            </a:r>
            <a:r>
              <a:rPr lang="zh-CN" altLang="en-US" dirty="0">
                <a:solidFill>
                  <a:schemeClr val="tx1"/>
                </a:solidFill>
                <a:latin typeface="+mj-lt"/>
                <a:ea typeface="黑体" pitchFamily="49" charset="-122"/>
              </a:rPr>
              <a:t>文档中</a:t>
            </a:r>
            <a:r>
              <a:rPr lang="en-US" dirty="0">
                <a:solidFill>
                  <a:schemeClr val="tx1"/>
                </a:solidFill>
                <a:latin typeface="+mj-lt"/>
                <a:ea typeface="黑体" pitchFamily="49" charset="-122"/>
              </a:rPr>
              <a:t> </a:t>
            </a:r>
            <a:r>
              <a:rPr lang="en-US" dirty="0" err="1">
                <a:solidFill>
                  <a:schemeClr val="tx1"/>
                </a:solidFill>
                <a:latin typeface="+mj-lt"/>
                <a:ea typeface="黑体" pitchFamily="49" charset="-122"/>
              </a:rPr>
              <a:t>tf</a:t>
            </a:r>
            <a:r>
              <a:rPr lang="en-US" dirty="0">
                <a:solidFill>
                  <a:schemeClr val="tx1"/>
                </a:solidFill>
                <a:latin typeface="+mj-lt"/>
                <a:ea typeface="黑体" pitchFamily="49" charset="-122"/>
              </a:rPr>
              <a:t> = 1</a:t>
            </a:r>
            <a:r>
              <a:rPr lang="zh-CN" altLang="en-US" dirty="0">
                <a:solidFill>
                  <a:schemeClr val="tx1"/>
                </a:solidFill>
                <a:latin typeface="+mj-lt"/>
                <a:ea typeface="黑体" pitchFamily="49" charset="-122"/>
              </a:rPr>
              <a:t>，那么</a:t>
            </a:r>
            <a:r>
              <a:rPr lang="en-US" altLang="zh-CN" dirty="0">
                <a:solidFill>
                  <a:schemeClr val="tx1"/>
                </a:solidFill>
                <a:latin typeface="+mj-lt"/>
                <a:ea typeface="黑体" pitchFamily="49" charset="-122"/>
              </a:rPr>
              <a:t>A</a:t>
            </a:r>
            <a:r>
              <a:rPr lang="zh-CN" altLang="en-US" dirty="0">
                <a:solidFill>
                  <a:schemeClr val="tx1"/>
                </a:solidFill>
                <a:latin typeface="+mj-lt"/>
                <a:ea typeface="黑体" pitchFamily="49" charset="-122"/>
              </a:rPr>
              <a:t>比</a:t>
            </a:r>
            <a:r>
              <a:rPr lang="en-US" altLang="zh-CN" dirty="0">
                <a:solidFill>
                  <a:schemeClr val="tx1"/>
                </a:solidFill>
                <a:latin typeface="+mj-lt"/>
                <a:ea typeface="黑体" pitchFamily="49" charset="-122"/>
              </a:rPr>
              <a:t>B</a:t>
            </a:r>
            <a:r>
              <a:rPr lang="zh-CN" altLang="en-US" dirty="0">
                <a:solidFill>
                  <a:schemeClr val="tx1"/>
                </a:solidFill>
                <a:latin typeface="+mj-lt"/>
                <a:ea typeface="黑体" pitchFamily="49" charset="-122"/>
              </a:rPr>
              <a:t>更相关</a:t>
            </a:r>
            <a:endParaRPr lang="en-US" altLang="zh-CN"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但是相关度不会相差</a:t>
            </a:r>
            <a:r>
              <a:rPr lang="en-US" altLang="zh-CN" dirty="0">
                <a:solidFill>
                  <a:schemeClr val="tx1"/>
                </a:solidFill>
                <a:latin typeface="+mj-lt"/>
                <a:ea typeface="黑体" pitchFamily="49" charset="-122"/>
              </a:rPr>
              <a:t>10</a:t>
            </a:r>
            <a:r>
              <a:rPr lang="zh-CN" altLang="en-US" dirty="0">
                <a:solidFill>
                  <a:schemeClr val="tx1"/>
                </a:solidFill>
                <a:latin typeface="+mj-lt"/>
                <a:ea typeface="黑体" pitchFamily="49" charset="-122"/>
              </a:rPr>
              <a:t>倍，即相关度不会正比于词项频率</a:t>
            </a:r>
            <a:r>
              <a:rPr lang="en-US" altLang="zh-CN" dirty="0" err="1">
                <a:solidFill>
                  <a:schemeClr val="tx1"/>
                </a:solidFill>
                <a:latin typeface="+mj-lt"/>
                <a:ea typeface="黑体" pitchFamily="49" charset="-122"/>
              </a:rPr>
              <a:t>tf</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29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latin typeface="黑体" pitchFamily="49" charset="-122"/>
                <a:ea typeface="黑体" pitchFamily="49" charset="-122"/>
              </a:rPr>
              <a:t>提纲</a:t>
            </a:r>
            <a:endParaRPr lang="de-DE" dirty="0">
              <a:latin typeface="黑体" pitchFamily="49" charset="-122"/>
              <a:ea typeface="黑体" pitchFamily="49" charset="-122"/>
            </a:endParaRPr>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黑体" pitchFamily="49" charset="-122"/>
                <a:ea typeface="黑体" pitchFamily="49" charset="-122"/>
              </a:rPr>
              <a:t> </a:t>
            </a:r>
            <a:r>
              <a:rPr lang="zh-CN" altLang="en-US" sz="3200" dirty="0">
                <a:solidFill>
                  <a:srgbClr val="336699"/>
                </a:solidFill>
                <a:latin typeface="+mn-ea"/>
                <a:ea typeface="+mn-ea"/>
              </a:rPr>
              <a:t>上一讲回顾</a:t>
            </a:r>
            <a:r>
              <a:rPr lang="en-US" sz="3200" dirty="0">
                <a:solidFill>
                  <a:srgbClr val="336699"/>
                </a:solidFill>
                <a:latin typeface="黑体" pitchFamily="49" charset="-122"/>
                <a:ea typeface="黑体" pitchFamily="49" charset="-122"/>
              </a:rPr>
              <a:t> </a:t>
            </a:r>
          </a:p>
          <a:p>
            <a:pPr marL="514350" indent="-514350">
              <a:lnSpc>
                <a:spcPct val="150000"/>
              </a:lnSpc>
              <a:spcBef>
                <a:spcPts val="700"/>
              </a:spcBef>
              <a:buClr>
                <a:srgbClr val="33669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黑体" pitchFamily="49" charset="-122"/>
                <a:ea typeface="黑体" pitchFamily="49" charset="-122"/>
              </a:rPr>
              <a:t> </a:t>
            </a:r>
            <a:r>
              <a:rPr lang="zh-CN" altLang="en-US" sz="3200" dirty="0">
                <a:solidFill>
                  <a:schemeClr val="tx2">
                    <a:lumMod val="20000"/>
                    <a:lumOff val="80000"/>
                  </a:schemeClr>
                </a:solidFill>
                <a:latin typeface="+mn-ea"/>
                <a:ea typeface="+mn-ea"/>
              </a:rPr>
              <a:t>排序式检索</a:t>
            </a:r>
            <a:endParaRPr lang="en-US" sz="32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黑体" pitchFamily="49" charset="-122"/>
                <a:ea typeface="黑体" pitchFamily="49" charset="-122"/>
              </a:rPr>
              <a:t> </a:t>
            </a:r>
            <a:r>
              <a:rPr lang="zh-CN" altLang="en-US" sz="3200" dirty="0">
                <a:solidFill>
                  <a:schemeClr val="tx2">
                    <a:lumMod val="20000"/>
                    <a:lumOff val="80000"/>
                  </a:schemeClr>
                </a:solidFill>
                <a:latin typeface="+mn-ea"/>
                <a:ea typeface="+mn-ea"/>
              </a:rPr>
              <a:t>词项频率</a:t>
            </a:r>
            <a:endParaRPr lang="en-US" sz="32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黑体" pitchFamily="49" charset="-122"/>
                <a:ea typeface="黑体" pitchFamily="49" charset="-122"/>
              </a:rPr>
              <a:t> </a:t>
            </a:r>
            <a:r>
              <a:rPr lang="en-US" sz="3200" dirty="0" err="1">
                <a:solidFill>
                  <a:schemeClr val="tx2">
                    <a:lumMod val="20000"/>
                    <a:lumOff val="80000"/>
                  </a:schemeClr>
                </a:solidFill>
                <a:latin typeface="黑体" pitchFamily="49" charset="-122"/>
                <a:ea typeface="黑体" pitchFamily="49" charset="-122"/>
              </a:rPr>
              <a:t>tf</a:t>
            </a:r>
            <a:r>
              <a:rPr lang="en-US" altLang="zh-CN" sz="3200" dirty="0" err="1">
                <a:solidFill>
                  <a:schemeClr val="tx2">
                    <a:lumMod val="20000"/>
                    <a:lumOff val="80000"/>
                  </a:schemeClr>
                </a:solidFill>
                <a:latin typeface="黑体" pitchFamily="49" charset="-122"/>
                <a:ea typeface="黑体" pitchFamily="49" charset="-122"/>
              </a:rPr>
              <a:t>-</a:t>
            </a:r>
            <a:r>
              <a:rPr lang="en-US" sz="3200" dirty="0" err="1">
                <a:solidFill>
                  <a:schemeClr val="tx2">
                    <a:lumMod val="20000"/>
                    <a:lumOff val="80000"/>
                  </a:schemeClr>
                </a:solidFill>
                <a:latin typeface="黑体" pitchFamily="49" charset="-122"/>
                <a:ea typeface="黑体" pitchFamily="49" charset="-122"/>
              </a:rPr>
              <a:t>idf</a:t>
            </a:r>
            <a:r>
              <a:rPr lang="zh-CN" altLang="en-US" sz="3200" dirty="0">
                <a:solidFill>
                  <a:schemeClr val="tx2">
                    <a:lumMod val="20000"/>
                    <a:lumOff val="80000"/>
                  </a:schemeClr>
                </a:solidFill>
                <a:latin typeface="+mn-ea"/>
                <a:ea typeface="+mn-ea"/>
              </a:rPr>
              <a:t>权重计算</a:t>
            </a:r>
            <a:endParaRPr lang="en-US" sz="3200" dirty="0">
              <a:solidFill>
                <a:schemeClr val="tx2">
                  <a:lumMod val="20000"/>
                  <a:lumOff val="80000"/>
                </a:schemeClr>
              </a:solidFill>
              <a:latin typeface="黑体" pitchFamily="49" charset="-122"/>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chemeClr val="tx2">
                    <a:lumMod val="20000"/>
                    <a:lumOff val="80000"/>
                  </a:schemeClr>
                </a:solidFill>
                <a:latin typeface="黑体" pitchFamily="49" charset="-122"/>
                <a:ea typeface="黑体" pitchFamily="49" charset="-122"/>
              </a:rPr>
              <a:t> </a:t>
            </a:r>
            <a:r>
              <a:rPr lang="zh-CN" altLang="en-US" sz="3200" dirty="0">
                <a:solidFill>
                  <a:schemeClr val="tx2">
                    <a:lumMod val="20000"/>
                    <a:lumOff val="80000"/>
                  </a:schemeClr>
                </a:solidFill>
                <a:latin typeface="+mn-ea"/>
                <a:ea typeface="+mn-ea"/>
              </a:rPr>
              <a:t>向量空间模型</a:t>
            </a:r>
            <a:endParaRPr lang="en-US" sz="3200" dirty="0">
              <a:solidFill>
                <a:schemeClr val="tx2">
                  <a:lumMod val="20000"/>
                  <a:lumOff val="80000"/>
                </a:schemeClr>
              </a:solidFill>
              <a:latin typeface="黑体" pitchFamily="49" charset="-122"/>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一种替代原始</a:t>
            </a:r>
            <a:r>
              <a:rPr lang="en-US" altLang="zh-CN" sz="3400" dirty="0" err="1">
                <a:solidFill>
                  <a:schemeClr val="tx1"/>
                </a:solidFill>
                <a:latin typeface="+mj-lt"/>
                <a:ea typeface="黑体" pitchFamily="49" charset="-122"/>
              </a:rPr>
              <a:t>tf</a:t>
            </a:r>
            <a:r>
              <a:rPr lang="zh-CN" altLang="en-US" sz="3400" dirty="0">
                <a:solidFill>
                  <a:schemeClr val="tx1"/>
                </a:solidFill>
                <a:latin typeface="+mj-lt"/>
                <a:ea typeface="黑体" pitchFamily="49" charset="-122"/>
              </a:rPr>
              <a:t>的方法</a:t>
            </a:r>
            <a:r>
              <a:rPr lang="en-US" sz="3400" dirty="0">
                <a:solidFill>
                  <a:schemeClr val="tx1"/>
                </a:solidFill>
                <a:latin typeface="+mj-lt"/>
                <a:ea typeface="黑体" pitchFamily="49" charset="-122"/>
              </a:rPr>
              <a:t>: </a:t>
            </a:r>
            <a:r>
              <a:rPr lang="zh-CN" altLang="en-US" sz="3400" dirty="0">
                <a:solidFill>
                  <a:schemeClr val="tx1"/>
                </a:solidFill>
                <a:latin typeface="+mj-lt"/>
                <a:ea typeface="黑体" pitchFamily="49" charset="-122"/>
              </a:rPr>
              <a:t>对数词频</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501122" cy="488172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a:solidFill>
                  <a:schemeClr val="tx1"/>
                </a:solidFill>
                <a:latin typeface="+mj-lt"/>
                <a:ea typeface="黑体" pitchFamily="49" charset="-122"/>
              </a:rPr>
              <a:t>t </a:t>
            </a:r>
            <a:r>
              <a:rPr lang="zh-CN" altLang="en-US" dirty="0">
                <a:solidFill>
                  <a:schemeClr val="tx1"/>
                </a:solidFill>
                <a:latin typeface="+mj-lt"/>
                <a:ea typeface="黑体" pitchFamily="49" charset="-122"/>
              </a:rPr>
              <a:t>在</a:t>
            </a:r>
            <a:r>
              <a:rPr lang="en-US" dirty="0">
                <a:solidFill>
                  <a:schemeClr val="tx1"/>
                </a:solidFill>
                <a:latin typeface="+mj-lt"/>
                <a:ea typeface="黑体" pitchFamily="49" charset="-122"/>
              </a:rPr>
              <a:t> d </a:t>
            </a:r>
            <a:r>
              <a:rPr lang="zh-CN" altLang="en-US" dirty="0">
                <a:solidFill>
                  <a:schemeClr val="tx1"/>
                </a:solidFill>
                <a:latin typeface="+mj-lt"/>
                <a:ea typeface="黑体" pitchFamily="49" charset="-122"/>
              </a:rPr>
              <a:t>中的对数词频权重定义如下：</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pPr>
            <a:endParaRPr lang="de-DE" dirty="0">
              <a:solidFill>
                <a:schemeClr val="tx1"/>
              </a:solidFill>
              <a:latin typeface="+mj-lt"/>
              <a:ea typeface="黑体" pitchFamily="49" charset="-122"/>
            </a:endParaRPr>
          </a:p>
          <a:p>
            <a:pPr lvl="1">
              <a:spcBef>
                <a:spcPts val="700"/>
              </a:spcBef>
              <a:buClr>
                <a:srgbClr val="336699"/>
              </a:buCl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tf</a:t>
            </a:r>
            <a:r>
              <a:rPr lang="de-DE" i="1" baseline="-25000" dirty="0">
                <a:solidFill>
                  <a:schemeClr val="tx1"/>
                </a:solidFill>
                <a:latin typeface="+mj-lt"/>
                <a:ea typeface="黑体" pitchFamily="49" charset="-122"/>
              </a:rPr>
              <a:t>t,d</a:t>
            </a:r>
            <a:r>
              <a:rPr lang="de-DE" dirty="0">
                <a:solidFill>
                  <a:schemeClr val="tx1"/>
                </a:solidFill>
                <a:latin typeface="+mj-lt"/>
                <a:ea typeface="黑体" pitchFamily="49" charset="-122"/>
              </a:rPr>
              <a:t> → w</a:t>
            </a:r>
            <a:r>
              <a:rPr lang="de-DE" i="1" baseline="-25000" dirty="0">
                <a:solidFill>
                  <a:schemeClr val="tx1"/>
                </a:solidFill>
                <a:latin typeface="+mj-lt"/>
                <a:ea typeface="黑体" pitchFamily="49" charset="-122"/>
              </a:rPr>
              <a:t>t,d</a:t>
            </a:r>
            <a:r>
              <a:rPr lang="de-DE" dirty="0">
                <a:solidFill>
                  <a:schemeClr val="tx1"/>
                </a:solidFill>
                <a:latin typeface="+mj-lt"/>
                <a:ea typeface="黑体" pitchFamily="49" charset="-122"/>
              </a:rPr>
              <a:t> :                                                                                         0 → 0, 1 → 1, 2 → 1.3, 10 → 2, 1000 → 4, </a:t>
            </a:r>
            <a:r>
              <a:rPr lang="zh-CN" altLang="en-US" dirty="0">
                <a:solidFill>
                  <a:schemeClr val="tx1"/>
                </a:solidFill>
                <a:latin typeface="+mj-lt"/>
                <a:ea typeface="黑体" pitchFamily="49" charset="-122"/>
              </a:rPr>
              <a:t>等等</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词项的匹配得分是所有同时出现在</a:t>
            </a:r>
            <a:r>
              <a:rPr lang="en-US" i="1" dirty="0">
                <a:solidFill>
                  <a:schemeClr val="tx1"/>
                </a:solidFill>
                <a:latin typeface="+mj-lt"/>
                <a:ea typeface="黑体" pitchFamily="49" charset="-122"/>
              </a:rPr>
              <a:t>q</a:t>
            </a:r>
            <a:r>
              <a:rPr lang="zh-CN" altLang="en-US" dirty="0">
                <a:solidFill>
                  <a:schemeClr val="tx1"/>
                </a:solidFill>
                <a:latin typeface="+mj-lt"/>
                <a:ea typeface="黑体" pitchFamily="49" charset="-122"/>
              </a:rPr>
              <a:t>和文档</a:t>
            </a:r>
            <a:r>
              <a:rPr lang="en-US" altLang="zh-CN" i="1" dirty="0">
                <a:solidFill>
                  <a:schemeClr val="tx1"/>
                </a:solidFill>
                <a:latin typeface="+mj-lt"/>
                <a:ea typeface="黑体" pitchFamily="49" charset="-122"/>
              </a:rPr>
              <a:t>d</a:t>
            </a:r>
            <a:r>
              <a:rPr lang="zh-CN" altLang="en-US" dirty="0">
                <a:solidFill>
                  <a:schemeClr val="tx1"/>
                </a:solidFill>
                <a:latin typeface="+mj-lt"/>
                <a:ea typeface="黑体" pitchFamily="49" charset="-122"/>
              </a:rPr>
              <a:t>中的词项的对数词频之和           </a:t>
            </a:r>
            <a:r>
              <a:rPr lang="en-US" altLang="zh-CN" i="1" baseline="-25000" dirty="0">
                <a:solidFill>
                  <a:schemeClr val="tx1"/>
                </a:solidFill>
                <a:latin typeface="+mj-lt"/>
                <a:ea typeface="黑体" pitchFamily="49" charset="-122"/>
              </a:rPr>
              <a:t>t </a:t>
            </a:r>
            <a:r>
              <a:rPr lang="en-US" altLang="zh-CN" baseline="-25000" dirty="0">
                <a:solidFill>
                  <a:schemeClr val="tx1"/>
                </a:solidFill>
                <a:latin typeface="+mj-lt"/>
                <a:ea typeface="黑体" pitchFamily="49" charset="-122"/>
              </a:rPr>
              <a:t>∈</a:t>
            </a:r>
            <a:r>
              <a:rPr lang="en-US" altLang="zh-CN" i="1" baseline="-25000" dirty="0" err="1">
                <a:solidFill>
                  <a:schemeClr val="tx1"/>
                </a:solidFill>
                <a:latin typeface="+mj-lt"/>
                <a:ea typeface="黑体" pitchFamily="49" charset="-122"/>
              </a:rPr>
              <a:t>q</a:t>
            </a:r>
            <a:r>
              <a:rPr lang="en-US" altLang="zh-CN" baseline="-25000" dirty="0" err="1">
                <a:solidFill>
                  <a:schemeClr val="tx1"/>
                </a:solidFill>
                <a:latin typeface="+mj-lt"/>
                <a:ea typeface="黑体" pitchFamily="49" charset="-122"/>
              </a:rPr>
              <a:t>∩</a:t>
            </a:r>
            <a:r>
              <a:rPr lang="en-US" altLang="zh-CN" i="1" baseline="-25000" dirty="0" err="1">
                <a:solidFill>
                  <a:schemeClr val="tx1"/>
                </a:solidFill>
                <a:latin typeface="+mj-lt"/>
                <a:ea typeface="黑体" pitchFamily="49" charset="-122"/>
              </a:rPr>
              <a:t>d</a:t>
            </a:r>
            <a:r>
              <a:rPr lang="en-US" altLang="zh-CN" i="1" baseline="-25000" dirty="0">
                <a:solidFill>
                  <a:schemeClr val="tx1"/>
                </a:solidFill>
                <a:latin typeface="+mj-lt"/>
                <a:ea typeface="黑体" pitchFamily="49" charset="-122"/>
              </a:rPr>
              <a:t> </a:t>
            </a:r>
            <a:r>
              <a:rPr lang="en-US" altLang="zh-CN" dirty="0">
                <a:solidFill>
                  <a:schemeClr val="tx1"/>
                </a:solidFill>
                <a:latin typeface="+mj-lt"/>
                <a:ea typeface="黑体" pitchFamily="49" charset="-122"/>
              </a:rPr>
              <a:t>(1 + log </a:t>
            </a:r>
            <a:r>
              <a:rPr lang="en-US" altLang="zh-CN" dirty="0" err="1">
                <a:solidFill>
                  <a:schemeClr val="tx1"/>
                </a:solidFill>
                <a:latin typeface="+mj-lt"/>
                <a:ea typeface="黑体" pitchFamily="49" charset="-122"/>
              </a:rPr>
              <a:t>tf</a:t>
            </a:r>
            <a:r>
              <a:rPr lang="en-US" altLang="zh-CN" i="1" baseline="-25000" dirty="0" err="1">
                <a:solidFill>
                  <a:schemeClr val="tx1"/>
                </a:solidFill>
                <a:latin typeface="+mj-lt"/>
                <a:ea typeface="黑体" pitchFamily="49" charset="-122"/>
              </a:rPr>
              <a:t>t</a:t>
            </a:r>
            <a:r>
              <a:rPr lang="en-US" altLang="zh-CN" baseline="-25000" dirty="0" err="1">
                <a:solidFill>
                  <a:schemeClr val="tx1"/>
                </a:solidFill>
                <a:latin typeface="+mj-lt"/>
                <a:ea typeface="黑体" pitchFamily="49" charset="-122"/>
              </a:rPr>
              <a:t>,</a:t>
            </a:r>
            <a:r>
              <a:rPr lang="en-US" altLang="zh-CN" i="1" baseline="-25000" dirty="0" err="1">
                <a:solidFill>
                  <a:schemeClr val="tx1"/>
                </a:solidFill>
                <a:latin typeface="+mj-lt"/>
                <a:ea typeface="黑体" pitchFamily="49" charset="-122"/>
              </a:rPr>
              <a:t>d</a:t>
            </a:r>
            <a:r>
              <a:rPr lang="en-US" altLang="zh-CN" dirty="0">
                <a:solidFill>
                  <a:schemeClr val="tx1"/>
                </a:solidFill>
                <a:latin typeface="+mj-lt"/>
                <a:ea typeface="黑体" pitchFamily="49" charset="-122"/>
              </a:rPr>
              <a:t> )</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如果两者没有公共词项，则得分为</a:t>
            </a:r>
            <a:r>
              <a:rPr lang="en-US" altLang="zh-CN" dirty="0">
                <a:solidFill>
                  <a:schemeClr val="tx1"/>
                </a:solidFill>
                <a:latin typeface="+mj-lt"/>
                <a:ea typeface="黑体" pitchFamily="49" charset="-122"/>
              </a:rPr>
              <a:t>0</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30</a:t>
            </a:fld>
            <a:endParaRPr lang="en-US"/>
          </a:p>
        </p:txBody>
      </p:sp>
      <p:pic>
        <p:nvPicPr>
          <p:cNvPr id="8" name="Picture 7" descr="626.png"/>
          <p:cNvPicPr>
            <a:picLocks noChangeAspect="1"/>
          </p:cNvPicPr>
          <p:nvPr/>
        </p:nvPicPr>
        <p:blipFill>
          <a:blip r:embed="rId4" cstate="print"/>
          <a:stretch>
            <a:fillRect/>
          </a:stretch>
        </p:blipFill>
        <p:spPr>
          <a:xfrm>
            <a:off x="2011779" y="2357430"/>
            <a:ext cx="5189999" cy="900000"/>
          </a:xfrm>
          <a:prstGeom prst="rect">
            <a:avLst/>
          </a:prstGeom>
        </p:spPr>
      </p:pic>
      <p:graphicFrame>
        <p:nvGraphicFramePr>
          <p:cNvPr id="9" name="Object 8"/>
          <p:cNvGraphicFramePr>
            <a:graphicFrameLocks noChangeAspect="1"/>
          </p:cNvGraphicFramePr>
          <p:nvPr>
            <p:extLst>
              <p:ext uri="{D42A27DB-BD31-4B8C-83A1-F6EECF244321}">
                <p14:modId xmlns:p14="http://schemas.microsoft.com/office/powerpoint/2010/main" val="1845616838"/>
              </p:ext>
            </p:extLst>
          </p:nvPr>
        </p:nvGraphicFramePr>
        <p:xfrm>
          <a:off x="3779912" y="5013176"/>
          <a:ext cx="538200" cy="468000"/>
        </p:xfrm>
        <a:graphic>
          <a:graphicData uri="http://schemas.openxmlformats.org/presentationml/2006/ole">
            <mc:AlternateContent xmlns:mc="http://schemas.openxmlformats.org/markup-compatibility/2006">
              <mc:Choice xmlns:v="urn:schemas-microsoft-com:vml" Requires="v">
                <p:oleObj spid="_x0000_s147557" name="Vergelijking" r:id="rId5" imgW="291960" imgH="253800" progId="Equation.3">
                  <p:embed/>
                </p:oleObj>
              </mc:Choice>
              <mc:Fallback>
                <p:oleObj name="Vergelijking" r:id="rId5" imgW="291960" imgH="25380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9912" y="5013176"/>
                        <a:ext cx="538200" cy="46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31</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词项频率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en-US" sz="3200" dirty="0" err="1">
                <a:solidFill>
                  <a:srgbClr val="336699"/>
                </a:solidFill>
                <a:latin typeface="Calibri" charset="0"/>
                <a:ea typeface="黑体" pitchFamily="49" charset="-122"/>
              </a:rPr>
              <a:t>tf-idf</a:t>
            </a:r>
            <a:r>
              <a:rPr lang="zh-CN" altLang="en-US" sz="3200" dirty="0">
                <a:solidFill>
                  <a:srgbClr val="336699"/>
                </a:solidFill>
                <a:latin typeface="Calibri" charset="0"/>
                <a:ea typeface="黑体" pitchFamily="49" charset="-122"/>
              </a:rPr>
              <a:t>权重计算</a:t>
            </a:r>
            <a:endParaRPr lang="en-US" sz="3200" dirty="0">
              <a:solidFill>
                <a:srgbClr val="336699"/>
              </a:solidFill>
              <a:latin typeface="Calibri" charset="0"/>
              <a:ea typeface="黑体" pitchFamily="49" charset="-122"/>
            </a:endParaRPr>
          </a:p>
          <a:p>
            <a:pPr marL="514350" indent="-514350">
              <a:lnSpc>
                <a:spcPct val="150000"/>
              </a:lnSpc>
              <a:spcBef>
                <a:spcPts val="700"/>
              </a:spcBef>
              <a:buClr>
                <a:srgbClr val="BDD3E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向量空间模型</a:t>
            </a: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文档中的词频 </a:t>
            </a:r>
            <a:r>
              <a:rPr lang="en-US" sz="3600" dirty="0">
                <a:solidFill>
                  <a:schemeClr val="tx1"/>
                </a:solidFill>
                <a:latin typeface="+mj-lt"/>
                <a:ea typeface="黑体" pitchFamily="49" charset="-122"/>
              </a:rPr>
              <a:t>vs. </a:t>
            </a:r>
            <a:r>
              <a:rPr lang="zh-CN" altLang="en-US" sz="3600" dirty="0">
                <a:solidFill>
                  <a:schemeClr val="tx1"/>
                </a:solidFill>
                <a:latin typeface="+mj-lt"/>
                <a:ea typeface="黑体" pitchFamily="49" charset="-122"/>
              </a:rPr>
              <a:t>文档集中的词频</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86016"/>
            <a:ext cx="8286808" cy="3807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除词项频率</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之外，我们还想利用词项在整个文档集中的频率进行权重和评分计算</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罕见词项所期望的权重</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179512" y="1916832"/>
            <a:ext cx="8286808" cy="380728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罕见词项比常见词所蕴含的信息更多</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考虑查询中某个词项，它在整个文档集中非常罕见</a:t>
            </a:r>
            <a:r>
              <a:rPr lang="en-US" dirty="0">
                <a:solidFill>
                  <a:schemeClr val="tx1"/>
                </a:solidFill>
                <a:latin typeface="+mj-lt"/>
                <a:ea typeface="黑体" pitchFamily="49" charset="-122"/>
              </a:rPr>
              <a:t> </a:t>
            </a:r>
            <a:r>
              <a:rPr lang="de-DE" dirty="0">
                <a:solidFill>
                  <a:schemeClr val="tx1"/>
                </a:solidFill>
                <a:latin typeface="+mj-lt"/>
                <a:ea typeface="黑体" pitchFamily="49" charset="-122"/>
              </a:rPr>
              <a:t>(</a:t>
            </a:r>
            <a:r>
              <a:rPr lang="zh-CN" altLang="en-US" dirty="0">
                <a:solidFill>
                  <a:schemeClr val="tx1"/>
                </a:solidFill>
                <a:latin typeface="+mj-lt"/>
                <a:ea typeface="黑体" pitchFamily="49" charset="-122"/>
              </a:rPr>
              <a:t>例如</a:t>
            </a:r>
            <a:r>
              <a:rPr lang="de-DE" dirty="0">
                <a:solidFill>
                  <a:schemeClr val="tx1"/>
                </a:solidFill>
                <a:latin typeface="+mj-lt"/>
                <a:ea typeface="黑体" pitchFamily="49" charset="-122"/>
              </a:rPr>
              <a:t> </a:t>
            </a:r>
            <a:r>
              <a:rPr lang="de-DE" sz="2200" dirty="0">
                <a:solidFill>
                  <a:schemeClr val="tx1"/>
                </a:solidFill>
                <a:latin typeface="+mj-lt"/>
                <a:ea typeface="黑体" pitchFamily="49" charset="-122"/>
              </a:rPr>
              <a:t>ARACHNOCENTRIC</a:t>
            </a:r>
            <a:r>
              <a:rPr lang="de-DE"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某篇包含该词项的文档很可能相关</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于是，我们希望像</a:t>
            </a:r>
            <a:r>
              <a:rPr lang="de-DE" altLang="zh-CN" sz="2200" dirty="0">
                <a:solidFill>
                  <a:schemeClr val="tx1"/>
                </a:solidFill>
                <a:latin typeface="+mj-lt"/>
                <a:ea typeface="黑体" pitchFamily="49" charset="-122"/>
              </a:rPr>
              <a:t>ARACHNOCENTRIC</a:t>
            </a:r>
            <a:r>
              <a:rPr lang="zh-CN" altLang="en-US" dirty="0">
                <a:solidFill>
                  <a:schemeClr val="tx1"/>
                </a:solidFill>
                <a:ea typeface="黑体" pitchFamily="49" charset="-122"/>
              </a:rPr>
              <a:t>一样的</a:t>
            </a:r>
            <a:r>
              <a:rPr lang="zh-CN" altLang="en-US" dirty="0">
                <a:solidFill>
                  <a:schemeClr val="tx1"/>
                </a:solidFill>
                <a:latin typeface="+mj-lt"/>
                <a:ea typeface="黑体" pitchFamily="49" charset="-122"/>
              </a:rPr>
              <a:t>罕见词项将有较高权重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物以稀为贵！</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常见词项所期望的权重</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785926"/>
            <a:ext cx="8286808" cy="437937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常见词项的信息量不如罕见词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考虑一个查询词项，它频繁出现在文档集中</a:t>
            </a:r>
            <a:r>
              <a:rPr lang="en-US" dirty="0">
                <a:solidFill>
                  <a:schemeClr val="tx1"/>
                </a:solidFill>
                <a:latin typeface="+mj-lt"/>
                <a:ea typeface="黑体" pitchFamily="49" charset="-122"/>
              </a:rPr>
              <a:t> </a:t>
            </a:r>
            <a:r>
              <a:rPr lang="de-DE" dirty="0">
                <a:solidFill>
                  <a:schemeClr val="tx1"/>
                </a:solidFill>
                <a:latin typeface="+mj-lt"/>
                <a:ea typeface="黑体" pitchFamily="49" charset="-122"/>
              </a:rPr>
              <a:t>(</a:t>
            </a:r>
            <a:r>
              <a:rPr lang="zh-CN" altLang="en-US" dirty="0">
                <a:solidFill>
                  <a:schemeClr val="tx1"/>
                </a:solidFill>
                <a:latin typeface="+mj-lt"/>
                <a:ea typeface="黑体" pitchFamily="49" charset="-122"/>
              </a:rPr>
              <a:t>如</a:t>
            </a:r>
            <a:r>
              <a:rPr lang="de-DE" dirty="0">
                <a:solidFill>
                  <a:schemeClr val="tx1"/>
                </a:solidFill>
                <a:latin typeface="+mj-lt"/>
                <a:ea typeface="黑体" pitchFamily="49" charset="-122"/>
              </a:rPr>
              <a:t> </a:t>
            </a:r>
            <a:r>
              <a:rPr lang="en-US" sz="2200" dirty="0">
                <a:solidFill>
                  <a:schemeClr val="tx1"/>
                </a:solidFill>
                <a:latin typeface="+mj-lt"/>
                <a:ea typeface="黑体" pitchFamily="49" charset="-122"/>
              </a:rPr>
              <a:t>GOOD, INCREASE, LINE</a:t>
            </a:r>
            <a:r>
              <a:rPr lang="zh-CN" altLang="en-US" sz="2200" dirty="0">
                <a:solidFill>
                  <a:schemeClr val="tx1"/>
                </a:solidFill>
                <a:latin typeface="+mj-lt"/>
                <a:ea typeface="黑体" pitchFamily="49" charset="-122"/>
              </a:rPr>
              <a:t>等等</a:t>
            </a:r>
            <a:r>
              <a:rPr lang="de-DE"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一篇包含该词项的文档当然比不包含该词项的文档的相关度要高</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但是，这些词对于相关度而言并不是非常强的指示词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于是，对于诸如</a:t>
            </a:r>
            <a:r>
              <a:rPr lang="en-US" altLang="zh-CN" sz="2200" dirty="0">
                <a:solidFill>
                  <a:schemeClr val="tx1"/>
                </a:solidFill>
                <a:latin typeface="+mj-lt"/>
                <a:ea typeface="黑体" pitchFamily="49" charset="-122"/>
              </a:rPr>
              <a:t>GOOD</a:t>
            </a:r>
            <a:r>
              <a:rPr lang="zh-CN" altLang="en-US" sz="2200" dirty="0">
                <a:solidFill>
                  <a:schemeClr val="tx1"/>
                </a:solidFill>
                <a:latin typeface="+mj-lt"/>
                <a:ea typeface="黑体" pitchFamily="49" charset="-122"/>
              </a:rPr>
              <a:t>、</a:t>
            </a:r>
            <a:r>
              <a:rPr lang="en-US" altLang="zh-CN" sz="2200" dirty="0">
                <a:solidFill>
                  <a:schemeClr val="tx1"/>
                </a:solidFill>
                <a:latin typeface="+mj-lt"/>
                <a:ea typeface="黑体" pitchFamily="49" charset="-122"/>
              </a:rPr>
              <a:t>INCREASE</a:t>
            </a:r>
            <a:r>
              <a:rPr lang="zh-CN" altLang="en-US" dirty="0">
                <a:solidFill>
                  <a:schemeClr val="tx1"/>
                </a:solidFill>
                <a:latin typeface="+mj-lt"/>
                <a:ea typeface="黑体" pitchFamily="49" charset="-122"/>
              </a:rPr>
              <a:t>和</a:t>
            </a:r>
            <a:r>
              <a:rPr lang="en-US" altLang="zh-CN" sz="2200" dirty="0">
                <a:solidFill>
                  <a:schemeClr val="tx1"/>
                </a:solidFill>
                <a:latin typeface="+mj-lt"/>
                <a:ea typeface="黑体" pitchFamily="49" charset="-122"/>
              </a:rPr>
              <a:t>LINE</a:t>
            </a:r>
            <a:r>
              <a:rPr lang="zh-CN" altLang="en-US" dirty="0">
                <a:solidFill>
                  <a:schemeClr val="tx1"/>
                </a:solidFill>
                <a:ea typeface="黑体" pitchFamily="49" charset="-122"/>
              </a:rPr>
              <a:t>的</a:t>
            </a:r>
            <a:r>
              <a:rPr lang="zh-CN" altLang="en-US" dirty="0">
                <a:solidFill>
                  <a:schemeClr val="tx1"/>
                </a:solidFill>
                <a:latin typeface="+mj-lt"/>
                <a:ea typeface="黑体" pitchFamily="49" charset="-122"/>
              </a:rPr>
              <a:t>频繁词，会给一个正的权重，但是这个权重小于罕见词权重</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文档频率</a:t>
            </a:r>
            <a:r>
              <a:rPr lang="en-US" altLang="zh-CN" sz="3600" dirty="0">
                <a:solidFill>
                  <a:schemeClr val="tx1"/>
                </a:solidFill>
                <a:latin typeface="+mj-lt"/>
                <a:ea typeface="黑体" pitchFamily="49" charset="-122"/>
              </a:rPr>
              <a:t>(</a:t>
            </a:r>
            <a:r>
              <a:rPr lang="de-DE" sz="3600" dirty="0">
                <a:solidFill>
                  <a:schemeClr val="tx1"/>
                </a:solidFill>
                <a:latin typeface="+mj-lt"/>
                <a:ea typeface="黑体" pitchFamily="49" charset="-122"/>
              </a:rPr>
              <a:t>Document frequency, df)</a:t>
            </a:r>
          </a:p>
        </p:txBody>
      </p:sp>
      <p:sp>
        <p:nvSpPr>
          <p:cNvPr id="84996" name="Text Box 3"/>
          <p:cNvSpPr txBox="1">
            <a:spLocks noChangeArrowheads="1"/>
          </p:cNvSpPr>
          <p:nvPr/>
        </p:nvSpPr>
        <p:spPr bwMode="auto">
          <a:xfrm>
            <a:off x="214282" y="1857388"/>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对于罕见词项我们希望赋予高权重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对于常见词我们希望赋</a:t>
            </a:r>
            <a:r>
              <a:rPr lang="zh-CN" altLang="en-US" dirty="0">
                <a:solidFill>
                  <a:schemeClr val="tx1"/>
                </a:solidFill>
                <a:ea typeface="黑体" pitchFamily="49" charset="-122"/>
              </a:rPr>
              <a:t>予正的</a:t>
            </a:r>
            <a:r>
              <a:rPr lang="zh-CN" altLang="en-US" dirty="0">
                <a:solidFill>
                  <a:schemeClr val="tx1"/>
                </a:solidFill>
                <a:latin typeface="+mj-lt"/>
                <a:ea typeface="黑体" pitchFamily="49" charset="-122"/>
              </a:rPr>
              <a:t>低权重</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接下来我们使用文档频率</a:t>
            </a:r>
            <a:r>
              <a:rPr lang="en-US" altLang="zh-CN" dirty="0" err="1">
                <a:solidFill>
                  <a:schemeClr val="tx1"/>
                </a:solidFill>
                <a:latin typeface="+mj-lt"/>
                <a:ea typeface="黑体" pitchFamily="49" charset="-122"/>
              </a:rPr>
              <a:t>df</a:t>
            </a:r>
            <a:r>
              <a:rPr lang="zh-CN" altLang="en-US" dirty="0">
                <a:solidFill>
                  <a:schemeClr val="tx1"/>
                </a:solidFill>
                <a:latin typeface="+mj-lt"/>
                <a:ea typeface="黑体" pitchFamily="49" charset="-122"/>
              </a:rPr>
              <a:t>这个因子来计算查询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文档的匹配得分</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文档频率</a:t>
            </a:r>
            <a:r>
              <a:rPr lang="en-US" altLang="zh-CN" dirty="0">
                <a:solidFill>
                  <a:schemeClr val="tx1"/>
                </a:solidFill>
                <a:latin typeface="+mj-lt"/>
                <a:ea typeface="黑体" pitchFamily="49" charset="-122"/>
              </a:rPr>
              <a:t>(document frequency, </a:t>
            </a:r>
            <a:r>
              <a:rPr lang="en-US" altLang="zh-CN" dirty="0" err="1">
                <a:solidFill>
                  <a:schemeClr val="tx1"/>
                </a:solidFill>
                <a:latin typeface="+mj-lt"/>
                <a:ea typeface="黑体" pitchFamily="49" charset="-122"/>
              </a:rPr>
              <a:t>df</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指的是出现词项的文档数目</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idf </a:t>
            </a:r>
            <a:r>
              <a:rPr lang="zh-CN" altLang="en-US" sz="3600" dirty="0">
                <a:solidFill>
                  <a:schemeClr val="tx1"/>
                </a:solidFill>
                <a:latin typeface="+mj-lt"/>
                <a:ea typeface="黑体" pitchFamily="49" charset="-122"/>
              </a:rPr>
              <a:t>权重</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df</a:t>
            </a:r>
            <a:r>
              <a:rPr lang="en-US" i="1"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是出现词项</a:t>
            </a:r>
            <a:r>
              <a:rPr lang="de-DE" i="1" dirty="0">
                <a:solidFill>
                  <a:schemeClr val="tx1"/>
                </a:solidFill>
                <a:latin typeface="+mj-lt"/>
                <a:ea typeface="黑体" pitchFamily="49" charset="-122"/>
              </a:rPr>
              <a:t>t</a:t>
            </a:r>
            <a:r>
              <a:rPr lang="zh-CN" altLang="en-US" dirty="0">
                <a:solidFill>
                  <a:schemeClr val="tx1"/>
                </a:solidFill>
                <a:latin typeface="+mj-lt"/>
                <a:ea typeface="黑体" pitchFamily="49" charset="-122"/>
              </a:rPr>
              <a:t>的文档数目</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df</a:t>
            </a:r>
            <a:r>
              <a:rPr lang="en-US" i="1"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是和词项</a:t>
            </a:r>
            <a:r>
              <a:rPr lang="en-US" i="1" dirty="0">
                <a:solidFill>
                  <a:schemeClr val="tx1"/>
                </a:solidFill>
                <a:latin typeface="+mj-lt"/>
                <a:ea typeface="黑体" pitchFamily="49" charset="-122"/>
              </a:rPr>
              <a:t>t</a:t>
            </a:r>
            <a:r>
              <a:rPr lang="zh-CN" altLang="en-US" dirty="0">
                <a:solidFill>
                  <a:schemeClr val="tx1"/>
                </a:solidFill>
                <a:latin typeface="+mj-lt"/>
                <a:ea typeface="黑体" pitchFamily="49" charset="-122"/>
              </a:rPr>
              <a:t>的信息量成反比的一个值</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于是可以定义词项</a:t>
            </a:r>
            <a:r>
              <a:rPr lang="en-US" altLang="zh-CN" dirty="0">
                <a:solidFill>
                  <a:schemeClr val="tx1"/>
                </a:solidFill>
                <a:latin typeface="+mj-lt"/>
                <a:ea typeface="黑体" pitchFamily="49" charset="-122"/>
              </a:rPr>
              <a:t>t</a:t>
            </a:r>
            <a:r>
              <a:rPr lang="zh-CN" altLang="en-US" dirty="0">
                <a:solidFill>
                  <a:schemeClr val="tx1"/>
                </a:solidFill>
                <a:latin typeface="+mj-lt"/>
                <a:ea typeface="黑体" pitchFamily="49" charset="-122"/>
              </a:rPr>
              <a:t>的</a:t>
            </a:r>
            <a:r>
              <a:rPr lang="en-US"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权重</a:t>
            </a:r>
            <a:r>
              <a:rPr lang="en-US" altLang="zh-CN" dirty="0">
                <a:solidFill>
                  <a:schemeClr val="tx1"/>
                </a:solidFill>
                <a:latin typeface="+mj-lt"/>
                <a:ea typeface="黑体" pitchFamily="49" charset="-122"/>
              </a:rPr>
              <a:t>(</a:t>
            </a:r>
            <a:r>
              <a:rPr lang="zh-CN" altLang="en-US" sz="2800" dirty="0">
                <a:solidFill>
                  <a:schemeClr val="tx1"/>
                </a:solidFill>
                <a:latin typeface="+mj-lt"/>
                <a:ea typeface="黑体" pitchFamily="49" charset="-122"/>
              </a:rPr>
              <a:t>逆文档频率</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pPr>
            <a:r>
              <a:rPr lang="de-DE" dirty="0">
                <a:solidFill>
                  <a:schemeClr val="tx1"/>
                </a:solidFill>
                <a:latin typeface="+mj-lt"/>
                <a:ea typeface="黑体" pitchFamily="49" charset="-122"/>
              </a:rPr>
              <a:t>    </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其中</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是文档集中文档的数目</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idf</a:t>
            </a:r>
            <a:r>
              <a:rPr lang="en-US" i="1"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是反映词项</a:t>
            </a:r>
            <a:r>
              <a:rPr lang="en-US" altLang="zh-CN" dirty="0">
                <a:solidFill>
                  <a:schemeClr val="tx1"/>
                </a:solidFill>
                <a:latin typeface="+mj-lt"/>
                <a:ea typeface="黑体" pitchFamily="49" charset="-122"/>
              </a:rPr>
              <a:t>t</a:t>
            </a:r>
            <a:r>
              <a:rPr lang="zh-CN" altLang="en-US" dirty="0">
                <a:solidFill>
                  <a:schemeClr val="tx1"/>
                </a:solidFill>
                <a:latin typeface="+mj-lt"/>
                <a:ea typeface="黑体" pitchFamily="49" charset="-122"/>
              </a:rPr>
              <a:t>的信息量的一个指标，是一种全局性指标，反应的是词项在全局的区别性。</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实际中往往计算</a:t>
            </a:r>
            <a:r>
              <a:rPr lang="en-US" dirty="0">
                <a:solidFill>
                  <a:schemeClr val="tx1"/>
                </a:solidFill>
                <a:latin typeface="+mj-lt"/>
                <a:ea typeface="黑体" pitchFamily="49" charset="-122"/>
              </a:rPr>
              <a:t>[log </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a:t>
            </a:r>
            <a:r>
              <a:rPr lang="en-US" dirty="0" err="1">
                <a:solidFill>
                  <a:schemeClr val="tx1"/>
                </a:solidFill>
                <a:latin typeface="+mj-lt"/>
                <a:ea typeface="黑体" pitchFamily="49" charset="-122"/>
              </a:rPr>
              <a:t>df</a:t>
            </a:r>
            <a:r>
              <a:rPr lang="en-US" i="1"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而不是</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N</a:t>
            </a:r>
            <a:r>
              <a:rPr lang="en-US" dirty="0">
                <a:solidFill>
                  <a:schemeClr val="tx1"/>
                </a:solidFill>
                <a:latin typeface="+mj-lt"/>
                <a:ea typeface="黑体" pitchFamily="49" charset="-122"/>
              </a:rPr>
              <a:t>/</a:t>
            </a:r>
            <a:r>
              <a:rPr lang="en-US" dirty="0" err="1">
                <a:solidFill>
                  <a:schemeClr val="tx1"/>
                </a:solidFill>
                <a:latin typeface="+mj-lt"/>
                <a:ea typeface="黑体" pitchFamily="49" charset="-122"/>
              </a:rPr>
              <a:t>df</a:t>
            </a:r>
            <a:r>
              <a:rPr lang="en-US" i="1"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 ] </a:t>
            </a:r>
            <a:r>
              <a:rPr lang="zh-CN" altLang="en-US" dirty="0">
                <a:solidFill>
                  <a:schemeClr val="tx1"/>
                </a:solidFill>
                <a:latin typeface="+mj-lt"/>
                <a:ea typeface="黑体" pitchFamily="49" charset="-122"/>
              </a:rPr>
              <a:t>，这可以对</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的影响有所抑制</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值得注意的是，对于</a:t>
            </a:r>
            <a:r>
              <a:rPr lang="en-US" altLang="zh-CN" dirty="0" err="1">
                <a:solidFill>
                  <a:schemeClr val="tx1"/>
                </a:solidFill>
                <a:latin typeface="+mj-lt"/>
                <a:ea typeface="黑体" pitchFamily="49" charset="-122"/>
              </a:rPr>
              <a:t>tf</a:t>
            </a:r>
            <a:r>
              <a:rPr lang="en-US" altLang="zh-CN" dirty="0">
                <a:solidFill>
                  <a:schemeClr val="tx1"/>
                </a:solidFill>
                <a:latin typeface="+mj-lt"/>
                <a:ea typeface="黑体" pitchFamily="49" charset="-122"/>
              </a:rPr>
              <a:t> </a:t>
            </a:r>
            <a:r>
              <a:rPr lang="zh-CN" altLang="en-US" dirty="0">
                <a:solidFill>
                  <a:schemeClr val="tx1"/>
                </a:solidFill>
                <a:latin typeface="+mj-lt"/>
                <a:ea typeface="黑体" pitchFamily="49" charset="-122"/>
              </a:rPr>
              <a:t>和</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我们都采用了对数计算方式</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36</a:t>
            </a:fld>
            <a:endParaRPr lang="en-US" dirty="0"/>
          </a:p>
        </p:txBody>
      </p:sp>
      <p:pic>
        <p:nvPicPr>
          <p:cNvPr id="8" name="Picture 7" descr="633.png"/>
          <p:cNvPicPr>
            <a:picLocks noChangeAspect="1"/>
          </p:cNvPicPr>
          <p:nvPr/>
        </p:nvPicPr>
        <p:blipFill>
          <a:blip r:embed="rId3" cstate="print"/>
          <a:stretch>
            <a:fillRect/>
          </a:stretch>
        </p:blipFill>
        <p:spPr>
          <a:xfrm>
            <a:off x="3203848" y="2961040"/>
            <a:ext cx="2155653" cy="82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idf </a:t>
            </a:r>
            <a:r>
              <a:rPr lang="zh-CN" altLang="en-US" sz="3600" dirty="0">
                <a:solidFill>
                  <a:schemeClr val="tx1"/>
                </a:solidFill>
                <a:latin typeface="+mj-lt"/>
                <a:ea typeface="黑体" pitchFamily="49" charset="-122"/>
              </a:rPr>
              <a:t>的另一种解读</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672144"/>
            <a:ext cx="8286808" cy="5429264"/>
          </a:xfrm>
          <a:prstGeom prst="rect">
            <a:avLst/>
          </a:prstGeom>
          <a:noFill/>
          <a:ln w="9525">
            <a:noFill/>
            <a:round/>
            <a:headEnd/>
            <a:tailEnd/>
          </a:ln>
        </p:spPr>
        <p:txBody>
          <a:bodyPr/>
          <a:lstStyle/>
          <a:p>
            <a:r>
              <a:rPr lang="de-DE" altLang="zh-CN" dirty="0">
                <a:solidFill>
                  <a:schemeClr val="tx1"/>
                </a:solidFill>
                <a:latin typeface="+mn-ea"/>
                <a:ea typeface="+mn-ea"/>
              </a:rPr>
              <a:t>Log N/df = -log df/N = -log P(t | Collection)</a:t>
            </a:r>
            <a:endParaRPr lang="en-US" altLang="zh-CN" dirty="0">
              <a:solidFill>
                <a:schemeClr val="tx1"/>
              </a:solidFill>
              <a:latin typeface="+mn-ea"/>
              <a:ea typeface="+mn-ea"/>
            </a:endParaRPr>
          </a:p>
          <a:p>
            <a:endParaRPr lang="en-US" altLang="zh-CN" dirty="0">
              <a:solidFill>
                <a:schemeClr val="tx1"/>
              </a:solidFill>
              <a:latin typeface="+mn-ea"/>
              <a:ea typeface="+mn-ea"/>
            </a:endParaRPr>
          </a:p>
          <a:p>
            <a:r>
              <a:rPr lang="en-US" altLang="zh-CN" dirty="0">
                <a:solidFill>
                  <a:schemeClr val="tx1"/>
                </a:solidFill>
                <a:latin typeface="+mn-ea"/>
                <a:ea typeface="+mn-ea"/>
              </a:rPr>
              <a:t>-log P(E): </a:t>
            </a:r>
            <a:r>
              <a:rPr lang="zh-CN" altLang="en-US" dirty="0">
                <a:solidFill>
                  <a:schemeClr val="tx1"/>
                </a:solidFill>
                <a:latin typeface="+mn-ea"/>
                <a:ea typeface="+mn-ea"/>
              </a:rPr>
              <a:t>事件</a:t>
            </a:r>
            <a:r>
              <a:rPr lang="en-US" altLang="zh-CN" dirty="0">
                <a:solidFill>
                  <a:schemeClr val="tx1"/>
                </a:solidFill>
                <a:latin typeface="+mn-ea"/>
                <a:ea typeface="+mn-ea"/>
              </a:rPr>
              <a:t>E</a:t>
            </a:r>
            <a:r>
              <a:rPr lang="zh-CN" altLang="en-US" dirty="0">
                <a:solidFill>
                  <a:schemeClr val="tx1"/>
                </a:solidFill>
                <a:latin typeface="+mn-ea"/>
                <a:ea typeface="+mn-ea"/>
              </a:rPr>
              <a:t>的信息量 </a:t>
            </a:r>
            <a:endParaRPr lang="en-US" altLang="zh-CN" dirty="0">
              <a:solidFill>
                <a:schemeClr val="tx1"/>
              </a:solidFill>
              <a:latin typeface="+mn-ea"/>
              <a:ea typeface="+mn-ea"/>
            </a:endParaRPr>
          </a:p>
          <a:p>
            <a:endParaRPr lang="en-US" altLang="zh-CN" dirty="0">
              <a:solidFill>
                <a:schemeClr val="tx1"/>
              </a:solidFill>
              <a:latin typeface="+mn-ea"/>
              <a:ea typeface="+mn-ea"/>
            </a:endParaRPr>
          </a:p>
          <a:p>
            <a:r>
              <a:rPr lang="zh-CN" altLang="en-US" dirty="0">
                <a:solidFill>
                  <a:schemeClr val="tx1"/>
                </a:solidFill>
                <a:latin typeface="+mn-ea"/>
                <a:ea typeface="+mn-ea"/>
              </a:rPr>
              <a:t>因而，</a:t>
            </a:r>
            <a:r>
              <a:rPr lang="en-US" altLang="zh-CN" dirty="0" err="1">
                <a:solidFill>
                  <a:schemeClr val="tx1"/>
                </a:solidFill>
                <a:latin typeface="+mn-ea"/>
                <a:ea typeface="+mn-ea"/>
              </a:rPr>
              <a:t>idf</a:t>
            </a:r>
            <a:r>
              <a:rPr lang="zh-CN" altLang="en-US" dirty="0">
                <a:solidFill>
                  <a:schemeClr val="tx1"/>
                </a:solidFill>
                <a:latin typeface="+mn-ea"/>
                <a:ea typeface="+mn-ea"/>
              </a:rPr>
              <a:t>可视为一种词项全局信息量的指标</a:t>
            </a:r>
            <a:endParaRPr lang="de-DE" altLang="zh-CN" dirty="0">
              <a:solidFill>
                <a:schemeClr val="tx1"/>
              </a:solidFill>
              <a:latin typeface="+mn-ea"/>
              <a:ea typeface="+mn-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37</a:t>
            </a:fld>
            <a:endParaRPr lang="en-US" dirty="0"/>
          </a:p>
        </p:txBody>
      </p:sp>
    </p:spTree>
    <p:extLst>
      <p:ext uri="{BB962C8B-B14F-4D97-AF65-F5344CB8AC3E}">
        <p14:creationId xmlns:p14="http://schemas.microsoft.com/office/powerpoint/2010/main" val="1066267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idf</a:t>
            </a:r>
            <a:r>
              <a:rPr lang="zh-CN" altLang="en-US" sz="3600" dirty="0">
                <a:solidFill>
                  <a:schemeClr val="tx1"/>
                </a:solidFill>
                <a:latin typeface="+mj-lt"/>
                <a:ea typeface="黑体" pitchFamily="49" charset="-122"/>
              </a:rPr>
              <a:t>的计算样例</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1571612"/>
            <a:ext cx="8286808" cy="542926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利用右式计算</a:t>
            </a:r>
            <a:r>
              <a:rPr lang="en-US" altLang="zh-CN" dirty="0" err="1">
                <a:solidFill>
                  <a:schemeClr val="tx1"/>
                </a:solidFill>
                <a:latin typeface="+mj-lt"/>
                <a:ea typeface="黑体" pitchFamily="49" charset="-122"/>
              </a:rPr>
              <a:t>idf</a:t>
            </a:r>
            <a:r>
              <a:rPr lang="en-US" altLang="zh-CN" baseline="-25000" dirty="0" err="1">
                <a:solidFill>
                  <a:schemeClr val="tx1"/>
                </a:solidFill>
                <a:latin typeface="+mj-lt"/>
                <a:ea typeface="黑体" pitchFamily="49" charset="-122"/>
              </a:rPr>
              <a:t>t</a:t>
            </a:r>
            <a:r>
              <a:rPr lang="en-US" dirty="0">
                <a:solidFill>
                  <a:schemeClr val="tx1"/>
                </a:solidFill>
                <a:latin typeface="+mj-lt"/>
                <a:ea typeface="黑体" pitchFamily="49" charset="-122"/>
              </a:rPr>
              <a:t>:</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38</a:t>
            </a:fld>
            <a:endParaRPr lang="en-US" dirty="0"/>
          </a:p>
        </p:txBody>
      </p:sp>
      <p:graphicFrame>
        <p:nvGraphicFramePr>
          <p:cNvPr id="9" name="Table 8"/>
          <p:cNvGraphicFramePr>
            <a:graphicFrameLocks noGrp="1"/>
          </p:cNvGraphicFramePr>
          <p:nvPr/>
        </p:nvGraphicFramePr>
        <p:xfrm>
          <a:off x="1000100" y="2258692"/>
          <a:ext cx="5072098" cy="2743200"/>
        </p:xfrm>
        <a:graphic>
          <a:graphicData uri="http://schemas.openxmlformats.org/drawingml/2006/table">
            <a:tbl>
              <a:tblPr firstRow="1" bandRow="1">
                <a:tableStyleId>{C083E6E3-FA7D-4D7B-A595-EF9225AFEA82}</a:tableStyleId>
              </a:tblPr>
              <a:tblGrid>
                <a:gridCol w="2032000">
                  <a:extLst>
                    <a:ext uri="{9D8B030D-6E8A-4147-A177-3AD203B41FA5}">
                      <a16:colId xmlns:a16="http://schemas.microsoft.com/office/drawing/2014/main" val="20000"/>
                    </a:ext>
                  </a:extLst>
                </a:gridCol>
                <a:gridCol w="1754214">
                  <a:extLst>
                    <a:ext uri="{9D8B030D-6E8A-4147-A177-3AD203B41FA5}">
                      <a16:colId xmlns:a16="http://schemas.microsoft.com/office/drawing/2014/main" val="20001"/>
                    </a:ext>
                  </a:extLst>
                </a:gridCol>
                <a:gridCol w="1285884">
                  <a:extLst>
                    <a:ext uri="{9D8B030D-6E8A-4147-A177-3AD203B41FA5}">
                      <a16:colId xmlns:a16="http://schemas.microsoft.com/office/drawing/2014/main" val="20002"/>
                    </a:ext>
                  </a:extLst>
                </a:gridCol>
              </a:tblGrid>
              <a:tr h="370840">
                <a:tc>
                  <a:txBody>
                    <a:bodyPr/>
                    <a:lstStyle/>
                    <a:p>
                      <a:pPr rtl="0"/>
                      <a:r>
                        <a:rPr lang="zh-CN" altLang="en-US" sz="2400" b="0" kern="1200" baseline="0" dirty="0">
                          <a:solidFill>
                            <a:schemeClr val="tx1"/>
                          </a:solidFill>
                          <a:latin typeface="+mn-lt"/>
                          <a:ea typeface="+mn-ea"/>
                          <a:cs typeface="+mn-cs"/>
                        </a:rPr>
                        <a:t>词项</a:t>
                      </a:r>
                      <a:endParaRPr lang="de-DE" sz="2400" b="0"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a:t>df</a:t>
                      </a:r>
                      <a:r>
                        <a:rPr lang="de-DE" sz="2400" b="0" i="1" baseline="-25000" dirty="0" err="1"/>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b="0" dirty="0" err="1"/>
                        <a:t>idf</a:t>
                      </a:r>
                      <a:r>
                        <a:rPr lang="de-DE" sz="2400" b="0" i="1" baseline="-25000" dirty="0" err="1"/>
                        <a:t>t</a:t>
                      </a:r>
                      <a:endParaRPr lang="de-DE" sz="2400" b="0" i="1" baseline="-25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rtl="0"/>
                      <a:r>
                        <a:rPr lang="de-DE" sz="2400" kern="1200" baseline="0" dirty="0" err="1"/>
                        <a:t>calpurnia</a:t>
                      </a:r>
                      <a:endParaRPr lang="de-DE" sz="2400" kern="1200" baseline="0" dirty="0"/>
                    </a:p>
                    <a:p>
                      <a:pPr rtl="0"/>
                      <a:r>
                        <a:rPr lang="de-DE" sz="2400" kern="1200" baseline="0" dirty="0" err="1"/>
                        <a:t>animal</a:t>
                      </a:r>
                      <a:endParaRPr lang="de-DE" sz="2400" kern="1200" baseline="0" dirty="0"/>
                    </a:p>
                    <a:p>
                      <a:pPr rtl="0"/>
                      <a:r>
                        <a:rPr lang="de-DE" sz="2400" kern="1200" baseline="0" dirty="0" err="1"/>
                        <a:t>sunday</a:t>
                      </a:r>
                      <a:endParaRPr lang="de-DE" sz="2400" kern="1200" baseline="0" dirty="0"/>
                    </a:p>
                    <a:p>
                      <a:pPr rtl="0"/>
                      <a:r>
                        <a:rPr lang="de-DE" sz="2400" kern="1200" baseline="0" dirty="0" err="1"/>
                        <a:t>fly</a:t>
                      </a:r>
                      <a:endParaRPr lang="de-DE" sz="2400" kern="1200" baseline="0" dirty="0"/>
                    </a:p>
                    <a:p>
                      <a:pPr rtl="0"/>
                      <a:r>
                        <a:rPr lang="de-DE" sz="2400" kern="1200" baseline="0" dirty="0" err="1"/>
                        <a:t>under</a:t>
                      </a:r>
                      <a:endParaRPr lang="de-DE" sz="2400" kern="1200" baseline="0" dirty="0"/>
                    </a:p>
                    <a:p>
                      <a:pPr rtl="0"/>
                      <a:r>
                        <a:rPr lang="de-DE" sz="2400" kern="1200" baseline="0" dirty="0" err="1"/>
                        <a:t>the</a:t>
                      </a:r>
                      <a:endParaRPr lang="de-DE" sz="2400"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a:t>1</a:t>
                      </a:r>
                    </a:p>
                    <a:p>
                      <a:pPr algn="r" rtl="0"/>
                      <a:r>
                        <a:rPr lang="de-DE" sz="2400" dirty="0"/>
                        <a:t>100</a:t>
                      </a:r>
                    </a:p>
                    <a:p>
                      <a:pPr algn="r" rtl="0"/>
                      <a:r>
                        <a:rPr lang="de-DE" sz="2400" dirty="0"/>
                        <a:t>1000</a:t>
                      </a:r>
                    </a:p>
                    <a:p>
                      <a:pPr algn="r" rtl="0"/>
                      <a:r>
                        <a:rPr lang="de-DE" sz="2400" dirty="0"/>
                        <a:t>10,000</a:t>
                      </a:r>
                    </a:p>
                    <a:p>
                      <a:pPr algn="r" rtl="0"/>
                      <a:r>
                        <a:rPr lang="de-DE" sz="2400" dirty="0"/>
                        <a:t>100,000</a:t>
                      </a:r>
                    </a:p>
                    <a:p>
                      <a:pPr algn="r" rtl="0"/>
                      <a:r>
                        <a:rPr lang="de-DE" sz="2400" dirty="0"/>
                        <a:t>1,000,000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rtl="0"/>
                      <a:r>
                        <a:rPr lang="de-DE" sz="2400" dirty="0"/>
                        <a:t>6</a:t>
                      </a:r>
                    </a:p>
                    <a:p>
                      <a:pPr algn="r" rtl="0"/>
                      <a:r>
                        <a:rPr lang="de-DE" sz="2400" dirty="0"/>
                        <a:t>4</a:t>
                      </a:r>
                    </a:p>
                    <a:p>
                      <a:pPr algn="r" rtl="0"/>
                      <a:r>
                        <a:rPr lang="de-DE" sz="2400" dirty="0"/>
                        <a:t>3</a:t>
                      </a:r>
                    </a:p>
                    <a:p>
                      <a:pPr algn="r" rtl="0"/>
                      <a:r>
                        <a:rPr lang="de-DE" sz="2400" dirty="0"/>
                        <a:t>2</a:t>
                      </a:r>
                    </a:p>
                    <a:p>
                      <a:pPr algn="r" rtl="0"/>
                      <a:r>
                        <a:rPr lang="de-DE" sz="2400" dirty="0"/>
                        <a:t>1</a:t>
                      </a:r>
                    </a:p>
                    <a:p>
                      <a:pPr algn="r" rtl="0"/>
                      <a:r>
                        <a:rPr lang="de-DE" sz="2400" dirty="0"/>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pic>
        <p:nvPicPr>
          <p:cNvPr id="10" name="Picture 9" descr="634.png"/>
          <p:cNvPicPr>
            <a:picLocks noChangeAspect="1"/>
          </p:cNvPicPr>
          <p:nvPr/>
        </p:nvPicPr>
        <p:blipFill>
          <a:blip r:embed="rId3" cstate="print"/>
          <a:stretch>
            <a:fillRect/>
          </a:stretch>
        </p:blipFill>
        <p:spPr>
          <a:xfrm>
            <a:off x="5085320" y="1571612"/>
            <a:ext cx="2558514" cy="576000"/>
          </a:xfrm>
          <a:prstGeom prst="rect">
            <a:avLst/>
          </a:prstGeom>
        </p:spPr>
      </p:pic>
      <p:sp>
        <p:nvSpPr>
          <p:cNvPr id="2" name="TextBox 1"/>
          <p:cNvSpPr txBox="1"/>
          <p:nvPr/>
        </p:nvSpPr>
        <p:spPr>
          <a:xfrm>
            <a:off x="1187624" y="5733256"/>
            <a:ext cx="4968027" cy="461665"/>
          </a:xfrm>
          <a:prstGeom prst="rect">
            <a:avLst/>
          </a:prstGeom>
          <a:noFill/>
        </p:spPr>
        <p:txBody>
          <a:bodyPr wrap="none" rtlCol="0">
            <a:spAutoFit/>
          </a:bodyPr>
          <a:lstStyle/>
          <a:p>
            <a:r>
              <a:rPr lang="zh-CN" altLang="en-US" dirty="0">
                <a:solidFill>
                  <a:schemeClr val="tx1"/>
                </a:solidFill>
              </a:rPr>
              <a:t>假设语料中文档数目</a:t>
            </a:r>
            <a:r>
              <a:rPr lang="en-US" altLang="zh-CN" dirty="0">
                <a:solidFill>
                  <a:schemeClr val="tx1"/>
                </a:solidFill>
              </a:rPr>
              <a:t>N=1</a:t>
            </a:r>
            <a:r>
              <a:rPr lang="zh-CN" altLang="en-US" dirty="0">
                <a:solidFill>
                  <a:schemeClr val="tx1"/>
                </a:solidFill>
              </a:rPr>
              <a:t>，</a:t>
            </a:r>
            <a:r>
              <a:rPr lang="en-US" altLang="zh-CN" dirty="0">
                <a:solidFill>
                  <a:schemeClr val="tx1"/>
                </a:solidFill>
              </a:rPr>
              <a:t>000</a:t>
            </a:r>
            <a:r>
              <a:rPr lang="zh-CN" altLang="en-US" dirty="0">
                <a:solidFill>
                  <a:schemeClr val="tx1"/>
                </a:solidFill>
              </a:rPr>
              <a:t>，</a:t>
            </a:r>
            <a:r>
              <a:rPr lang="en-US" altLang="zh-CN" dirty="0">
                <a:solidFill>
                  <a:schemeClr val="tx1"/>
                </a:solidFill>
              </a:rPr>
              <a:t>000</a:t>
            </a:r>
            <a:endParaRPr lang="zh-CN" altLang="en-US" dirty="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en-US" altLang="zh-CN" sz="3600" dirty="0" err="1">
                <a:solidFill>
                  <a:schemeClr val="tx1"/>
                </a:solidFill>
                <a:latin typeface="+mj-lt"/>
                <a:ea typeface="黑体" pitchFamily="49" charset="-122"/>
              </a:rPr>
              <a:t>i</a:t>
            </a:r>
            <a:r>
              <a:rPr lang="en-US" sz="3600" dirty="0" err="1">
                <a:solidFill>
                  <a:schemeClr val="tx1"/>
                </a:solidFill>
                <a:latin typeface="+mj-lt"/>
                <a:ea typeface="黑体" pitchFamily="49" charset="-122"/>
              </a:rPr>
              <a:t>df</a:t>
            </a:r>
            <a:r>
              <a:rPr lang="zh-CN" altLang="en-US" sz="3600" dirty="0">
                <a:solidFill>
                  <a:schemeClr val="tx1"/>
                </a:solidFill>
                <a:latin typeface="+mj-lt"/>
                <a:ea typeface="黑体" pitchFamily="49" charset="-122"/>
              </a:rPr>
              <a:t>对排序的影响</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071702"/>
            <a:ext cx="8286808" cy="373356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ea typeface="黑体" pitchFamily="49" charset="-122"/>
              </a:rPr>
              <a:t>对于单词项查询</a:t>
            </a:r>
            <a:r>
              <a:rPr lang="en-US" altLang="zh-CN" dirty="0">
                <a:solidFill>
                  <a:schemeClr val="tx1"/>
                </a:solidFill>
                <a:ea typeface="黑体" pitchFamily="49" charset="-122"/>
              </a:rPr>
              <a:t>,</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对文档排序没有任何影响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idf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会影响至少包含</a:t>
            </a:r>
            <a:r>
              <a:rPr lang="en-US" altLang="zh-CN" dirty="0">
                <a:solidFill>
                  <a:schemeClr val="tx1"/>
                </a:solidFill>
                <a:latin typeface="+mj-lt"/>
                <a:ea typeface="黑体" pitchFamily="49" charset="-122"/>
              </a:rPr>
              <a:t>2</a:t>
            </a:r>
            <a:r>
              <a:rPr lang="zh-CN" altLang="en-US" dirty="0">
                <a:solidFill>
                  <a:schemeClr val="tx1"/>
                </a:solidFill>
                <a:latin typeface="+mj-lt"/>
                <a:ea typeface="黑体" pitchFamily="49" charset="-122"/>
              </a:rPr>
              <a:t>个词项的查询的文档排序结果</a:t>
            </a:r>
            <a:endParaRPr lang="de-DE" dirty="0">
              <a:solidFill>
                <a:srgbClr val="0070C0"/>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例如，在查询</a:t>
            </a:r>
            <a:r>
              <a:rPr lang="en-US" dirty="0">
                <a:solidFill>
                  <a:schemeClr val="tx1"/>
                </a:solidFill>
                <a:latin typeface="+mj-lt"/>
                <a:ea typeface="黑体" pitchFamily="49" charset="-122"/>
              </a:rPr>
              <a:t> “</a:t>
            </a:r>
            <a:r>
              <a:rPr lang="en-US" dirty="0" err="1">
                <a:solidFill>
                  <a:schemeClr val="tx1"/>
                </a:solidFill>
                <a:latin typeface="+mj-lt"/>
                <a:ea typeface="黑体" pitchFamily="49" charset="-122"/>
              </a:rPr>
              <a:t>arachnocentric</a:t>
            </a:r>
            <a:r>
              <a:rPr lang="en-US" dirty="0">
                <a:solidFill>
                  <a:schemeClr val="tx1"/>
                </a:solidFill>
                <a:latin typeface="+mj-lt"/>
                <a:ea typeface="黑体" pitchFamily="49" charset="-122"/>
              </a:rPr>
              <a:t> line”</a:t>
            </a:r>
            <a:r>
              <a:rPr lang="zh-CN" altLang="en-US" dirty="0">
                <a:solidFill>
                  <a:schemeClr val="tx1"/>
                </a:solidFill>
                <a:latin typeface="+mj-lt"/>
                <a:ea typeface="黑体" pitchFamily="49" charset="-122"/>
              </a:rPr>
              <a:t>中</a:t>
            </a:r>
            <a:r>
              <a:rPr lang="en-US" dirty="0">
                <a:solidFill>
                  <a:schemeClr val="tx1"/>
                </a:solidFill>
                <a:latin typeface="+mj-lt"/>
                <a:ea typeface="黑体" pitchFamily="49" charset="-122"/>
              </a:rPr>
              <a:t>, </a:t>
            </a:r>
            <a:r>
              <a:rPr lang="en-US"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权重计算方法会增加</a:t>
            </a:r>
            <a:r>
              <a:rPr lang="en-US" altLang="zh-CN" sz="2000" dirty="0" err="1">
                <a:solidFill>
                  <a:schemeClr val="tx1"/>
                </a:solidFill>
                <a:ea typeface="黑体" pitchFamily="49" charset="-122"/>
              </a:rPr>
              <a:t>arachnocentric</a:t>
            </a:r>
            <a:r>
              <a:rPr lang="zh-CN" altLang="en-US" sz="2200" dirty="0">
                <a:solidFill>
                  <a:schemeClr val="tx1"/>
                </a:solidFill>
                <a:latin typeface="+mj-lt"/>
                <a:ea typeface="黑体" pitchFamily="49" charset="-122"/>
              </a:rPr>
              <a:t>的相对权重，同时降低</a:t>
            </a:r>
            <a:r>
              <a:rPr lang="en-US" dirty="0">
                <a:solidFill>
                  <a:schemeClr val="tx1"/>
                </a:solidFill>
                <a:latin typeface="+mj-lt"/>
                <a:ea typeface="黑体" pitchFamily="49" charset="-122"/>
              </a:rPr>
              <a:t> </a:t>
            </a:r>
            <a:r>
              <a:rPr lang="en-US" altLang="zh-CN" sz="2000" dirty="0">
                <a:solidFill>
                  <a:schemeClr val="tx1"/>
                </a:solidFill>
                <a:ea typeface="黑体" pitchFamily="49" charset="-122"/>
              </a:rPr>
              <a:t>line</a:t>
            </a:r>
            <a:r>
              <a:rPr lang="zh-CN" altLang="en-US" sz="2200" dirty="0">
                <a:solidFill>
                  <a:schemeClr val="tx1"/>
                </a:solidFill>
                <a:latin typeface="+mj-lt"/>
                <a:ea typeface="黑体" pitchFamily="49" charset="-122"/>
              </a:rPr>
              <a:t>的相对权重</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39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Heaps</a:t>
            </a:r>
            <a:r>
              <a:rPr lang="zh-CN" altLang="en-US" dirty="0"/>
              <a:t>定律</a:t>
            </a:r>
            <a:r>
              <a:rPr lang="en-US" altLang="zh-CN" dirty="0"/>
              <a:t>—</a:t>
            </a:r>
            <a:r>
              <a:rPr lang="zh-CN" altLang="en-US" dirty="0"/>
              <a:t>词典大小的估计</a:t>
            </a:r>
          </a:p>
        </p:txBody>
      </p:sp>
      <p:sp>
        <p:nvSpPr>
          <p:cNvPr id="8" name="内容占位符 2"/>
          <p:cNvSpPr>
            <a:spLocks noGrp="1"/>
          </p:cNvSpPr>
          <p:nvPr>
            <p:ph idx="1"/>
          </p:nvPr>
        </p:nvSpPr>
        <p:spPr>
          <a:xfrm>
            <a:off x="4860032" y="1628800"/>
            <a:ext cx="4042792" cy="5229200"/>
          </a:xfrm>
        </p:spPr>
        <p:txBody>
          <a:bodyPr/>
          <a:lstStyle/>
          <a:p>
            <a:r>
              <a:rPr lang="zh-CN" altLang="en-US" sz="2400" dirty="0">
                <a:latin typeface="+mn-ea"/>
                <a:ea typeface="+mn-ea"/>
              </a:rPr>
              <a:t>词汇表大小</a:t>
            </a:r>
            <a:r>
              <a:rPr lang="en-US" altLang="zh-CN" sz="2400" i="1" dirty="0">
                <a:latin typeface="+mn-ea"/>
                <a:ea typeface="+mn-ea"/>
              </a:rPr>
              <a:t>M </a:t>
            </a:r>
            <a:r>
              <a:rPr lang="zh-CN" altLang="en-US" sz="2400" dirty="0">
                <a:latin typeface="+mn-ea"/>
                <a:ea typeface="+mn-ea"/>
              </a:rPr>
              <a:t>是文档集规模</a:t>
            </a:r>
            <a:r>
              <a:rPr lang="en-US" altLang="zh-CN" sz="2400" i="1" dirty="0">
                <a:latin typeface="+mn-ea"/>
                <a:ea typeface="+mn-ea"/>
              </a:rPr>
              <a:t>T</a:t>
            </a:r>
            <a:r>
              <a:rPr lang="zh-CN" altLang="en-US" sz="2400" dirty="0">
                <a:latin typeface="+mn-ea"/>
                <a:ea typeface="+mn-ea"/>
              </a:rPr>
              <a:t>的一个函数</a:t>
            </a:r>
            <a:endParaRPr lang="en-US" altLang="zh-CN" sz="2400" dirty="0">
              <a:latin typeface="+mn-ea"/>
              <a:ea typeface="+mn-ea"/>
            </a:endParaRPr>
          </a:p>
          <a:p>
            <a:pPr>
              <a:buNone/>
            </a:pPr>
            <a:r>
              <a:rPr lang="en-US" altLang="zh-CN" sz="2400" dirty="0">
                <a:latin typeface="+mn-ea"/>
              </a:rPr>
              <a:t>    </a:t>
            </a:r>
            <a:r>
              <a:rPr lang="en-US" altLang="zh-CN" sz="2400" i="1" dirty="0">
                <a:latin typeface="+mn-ea"/>
              </a:rPr>
              <a:t>M </a:t>
            </a:r>
            <a:r>
              <a:rPr lang="en-US" altLang="zh-CN" sz="2400" dirty="0">
                <a:latin typeface="+mn-ea"/>
              </a:rPr>
              <a:t>= </a:t>
            </a:r>
            <a:r>
              <a:rPr lang="en-US" altLang="zh-CN" sz="2400" i="1" dirty="0" err="1">
                <a:latin typeface="+mn-ea"/>
              </a:rPr>
              <a:t>kT</a:t>
            </a:r>
            <a:r>
              <a:rPr lang="en-US" altLang="zh-CN" sz="2400" i="1" baseline="30000" dirty="0" err="1">
                <a:latin typeface="+mn-ea"/>
              </a:rPr>
              <a:t>b</a:t>
            </a:r>
            <a:endParaRPr lang="en-US" altLang="zh-CN" sz="2400" i="1" baseline="30000" dirty="0">
              <a:latin typeface="+mn-ea"/>
              <a:ea typeface="+mn-ea"/>
            </a:endParaRPr>
          </a:p>
          <a:p>
            <a:endParaRPr lang="en-US" altLang="zh-CN" sz="2400" dirty="0">
              <a:latin typeface="+mn-ea"/>
              <a:ea typeface="+mn-ea"/>
            </a:endParaRPr>
          </a:p>
          <a:p>
            <a:r>
              <a:rPr lang="zh-CN" altLang="en-US" sz="2400" dirty="0">
                <a:latin typeface="+mn-ea"/>
                <a:ea typeface="+mn-ea"/>
              </a:rPr>
              <a:t>图中通过最小二乘法拟合出的直线方程为：</a:t>
            </a:r>
            <a:endParaRPr lang="en-US" altLang="zh-CN" sz="2400" dirty="0">
              <a:latin typeface="+mn-ea"/>
              <a:ea typeface="+mn-ea"/>
            </a:endParaRPr>
          </a:p>
          <a:p>
            <a:pPr>
              <a:buNone/>
            </a:pPr>
            <a:r>
              <a:rPr lang="de-DE" altLang="zh-CN" sz="2400" dirty="0">
                <a:latin typeface="+mn-ea"/>
                <a:ea typeface="+mn-ea"/>
              </a:rPr>
              <a:t>    log</a:t>
            </a:r>
            <a:r>
              <a:rPr lang="de-DE" altLang="zh-CN" sz="2400" baseline="-25000" dirty="0">
                <a:latin typeface="+mn-ea"/>
                <a:ea typeface="+mn-ea"/>
              </a:rPr>
              <a:t>10</a:t>
            </a:r>
            <a:r>
              <a:rPr lang="de-DE" altLang="zh-CN" sz="2400" i="1" dirty="0">
                <a:latin typeface="+mn-ea"/>
                <a:ea typeface="+mn-ea"/>
              </a:rPr>
              <a:t>M</a:t>
            </a:r>
            <a:r>
              <a:rPr lang="de-DE" altLang="zh-CN" sz="2400" dirty="0">
                <a:latin typeface="+mn-ea"/>
                <a:ea typeface="+mn-ea"/>
              </a:rPr>
              <a:t> =</a:t>
            </a:r>
          </a:p>
          <a:p>
            <a:pPr>
              <a:buNone/>
            </a:pPr>
            <a:r>
              <a:rPr lang="en-US" altLang="zh-CN" sz="2400" dirty="0">
                <a:latin typeface="+mn-ea"/>
                <a:ea typeface="+mn-ea"/>
              </a:rPr>
              <a:t>    0.49 ∗ log</a:t>
            </a:r>
            <a:r>
              <a:rPr lang="en-US" altLang="zh-CN" sz="2400" baseline="-25000" dirty="0">
                <a:latin typeface="+mn-ea"/>
                <a:ea typeface="+mn-ea"/>
              </a:rPr>
              <a:t>10</a:t>
            </a:r>
            <a:r>
              <a:rPr lang="en-US" altLang="zh-CN" sz="2400" i="1" dirty="0">
                <a:latin typeface="+mn-ea"/>
                <a:ea typeface="+mn-ea"/>
              </a:rPr>
              <a:t>T</a:t>
            </a:r>
            <a:r>
              <a:rPr lang="en-US" altLang="zh-CN" sz="2400" dirty="0">
                <a:latin typeface="+mn-ea"/>
                <a:ea typeface="+mn-ea"/>
              </a:rPr>
              <a:t> + 1.64</a:t>
            </a:r>
          </a:p>
          <a:p>
            <a:r>
              <a:rPr lang="zh-CN" altLang="en-US" sz="2400" dirty="0">
                <a:latin typeface="+mn-ea"/>
                <a:ea typeface="+mn-ea"/>
              </a:rPr>
              <a:t>于是有：</a:t>
            </a:r>
            <a:endParaRPr lang="en-US" altLang="zh-CN" sz="2400" dirty="0">
              <a:latin typeface="+mn-ea"/>
              <a:ea typeface="+mn-ea"/>
            </a:endParaRPr>
          </a:p>
          <a:p>
            <a:r>
              <a:rPr lang="de-DE" altLang="zh-CN" sz="2400" dirty="0">
                <a:latin typeface="+mn-ea"/>
                <a:ea typeface="+mn-ea"/>
              </a:rPr>
              <a:t>	</a:t>
            </a:r>
            <a:r>
              <a:rPr lang="de-DE" altLang="zh-CN" sz="2400" i="1" dirty="0">
                <a:latin typeface="+mn-ea"/>
                <a:ea typeface="+mn-ea"/>
              </a:rPr>
              <a:t>M</a:t>
            </a:r>
            <a:r>
              <a:rPr lang="de-DE" altLang="zh-CN" sz="2400" dirty="0">
                <a:latin typeface="+mn-ea"/>
                <a:ea typeface="+mn-ea"/>
              </a:rPr>
              <a:t> = 10</a:t>
            </a:r>
            <a:r>
              <a:rPr lang="de-DE" altLang="zh-CN" sz="2400" baseline="30000" dirty="0">
                <a:latin typeface="+mn-ea"/>
                <a:ea typeface="+mn-ea"/>
              </a:rPr>
              <a:t>1.64</a:t>
            </a:r>
            <a:r>
              <a:rPr lang="de-DE" altLang="zh-CN" sz="2400" i="1" dirty="0">
                <a:latin typeface="+mn-ea"/>
                <a:ea typeface="+mn-ea"/>
              </a:rPr>
              <a:t>T</a:t>
            </a:r>
            <a:r>
              <a:rPr lang="de-DE" altLang="zh-CN" sz="2400" baseline="30000" dirty="0">
                <a:latin typeface="+mn-ea"/>
                <a:ea typeface="+mn-ea"/>
              </a:rPr>
              <a:t>0.49</a:t>
            </a:r>
          </a:p>
          <a:p>
            <a:r>
              <a:rPr lang="en-US" altLang="zh-CN" sz="2400" dirty="0">
                <a:latin typeface="+mn-ea"/>
                <a:ea typeface="+mn-ea"/>
              </a:rPr>
              <a:t>	</a:t>
            </a:r>
            <a:r>
              <a:rPr lang="en-US" altLang="zh-CN" sz="2400" i="1" dirty="0">
                <a:latin typeface="+mn-ea"/>
                <a:ea typeface="+mn-ea"/>
              </a:rPr>
              <a:t>k</a:t>
            </a:r>
            <a:r>
              <a:rPr lang="en-US" altLang="zh-CN" sz="2400" dirty="0">
                <a:latin typeface="+mn-ea"/>
                <a:ea typeface="+mn-ea"/>
              </a:rPr>
              <a:t> = 10</a:t>
            </a:r>
            <a:r>
              <a:rPr lang="en-US" altLang="zh-CN" sz="2400" baseline="30000" dirty="0">
                <a:latin typeface="+mn-ea"/>
                <a:ea typeface="+mn-ea"/>
              </a:rPr>
              <a:t>1.64</a:t>
            </a:r>
            <a:r>
              <a:rPr lang="en-US" altLang="zh-CN" sz="2400" dirty="0">
                <a:latin typeface="+mn-ea"/>
                <a:ea typeface="+mn-ea"/>
              </a:rPr>
              <a:t> ≈ 44</a:t>
            </a:r>
            <a:endParaRPr lang="en-US" altLang="zh-CN" dirty="0">
              <a:latin typeface="+mn-ea"/>
              <a:ea typeface="+mn-ea"/>
            </a:endParaRPr>
          </a:p>
          <a:p>
            <a:r>
              <a:rPr lang="de-DE" altLang="zh-CN" i="1" dirty="0">
                <a:latin typeface="+mn-ea"/>
                <a:ea typeface="+mn-ea"/>
              </a:rPr>
              <a:t> </a:t>
            </a:r>
            <a:r>
              <a:rPr lang="de-DE" altLang="zh-CN" sz="2400" i="1" dirty="0">
                <a:latin typeface="+mn-ea"/>
                <a:ea typeface="+mn-ea"/>
              </a:rPr>
              <a:t>b </a:t>
            </a:r>
            <a:r>
              <a:rPr lang="de-DE" altLang="zh-CN" sz="2400" dirty="0">
                <a:latin typeface="+mn-ea"/>
                <a:ea typeface="+mn-ea"/>
              </a:rPr>
              <a:t>= 0.49</a:t>
            </a:r>
            <a:endParaRPr lang="en-US" altLang="zh-CN" sz="2400" dirty="0">
              <a:latin typeface="+mn-ea"/>
              <a:ea typeface="+mn-ea"/>
            </a:endParaRPr>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4</a:t>
            </a:fld>
            <a:endParaRPr lang="en-US" dirty="0"/>
          </a:p>
        </p:txBody>
      </p:sp>
      <p:pic>
        <p:nvPicPr>
          <p:cNvPr id="5" name="Picture 7" descr="519.png"/>
          <p:cNvPicPr>
            <a:picLocks noChangeAspect="1"/>
          </p:cNvPicPr>
          <p:nvPr/>
        </p:nvPicPr>
        <p:blipFill>
          <a:blip r:embed="rId2" cstate="print"/>
          <a:stretch>
            <a:fillRect/>
          </a:stretch>
        </p:blipFill>
        <p:spPr>
          <a:xfrm>
            <a:off x="357157" y="1500174"/>
            <a:ext cx="4646198" cy="428628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文档集频率 </a:t>
            </a:r>
            <a:r>
              <a:rPr lang="de-DE" sz="3400" dirty="0">
                <a:solidFill>
                  <a:schemeClr val="tx1"/>
                </a:solidFill>
                <a:latin typeface="+mj-lt"/>
                <a:ea typeface="黑体" pitchFamily="49" charset="-122"/>
              </a:rPr>
              <a:t>vs. </a:t>
            </a:r>
            <a:r>
              <a:rPr lang="zh-CN" altLang="en-US" sz="3400" dirty="0">
                <a:solidFill>
                  <a:schemeClr val="tx1"/>
                </a:solidFill>
                <a:latin typeface="+mj-lt"/>
                <a:ea typeface="黑体" pitchFamily="49" charset="-122"/>
              </a:rPr>
              <a:t>文档频率</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3071810"/>
            <a:ext cx="8286808" cy="323751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词项</a:t>
            </a:r>
            <a:r>
              <a:rPr lang="en-US" altLang="zh-CN" i="1" dirty="0">
                <a:solidFill>
                  <a:schemeClr val="tx1"/>
                </a:solidFill>
                <a:ea typeface="黑体" pitchFamily="49" charset="-122"/>
              </a:rPr>
              <a:t>t</a:t>
            </a:r>
            <a:r>
              <a:rPr lang="zh-CN" altLang="en-US" dirty="0">
                <a:solidFill>
                  <a:schemeClr val="tx1"/>
                </a:solidFill>
                <a:ea typeface="黑体" pitchFamily="49" charset="-122"/>
              </a:rPr>
              <a:t>的</a:t>
            </a:r>
            <a:r>
              <a:rPr lang="zh-CN" altLang="en-US" dirty="0">
                <a:solidFill>
                  <a:schemeClr val="tx1"/>
                </a:solidFill>
                <a:latin typeface="+mj-lt"/>
                <a:ea typeface="黑体" pitchFamily="49" charset="-122"/>
              </a:rPr>
              <a:t>文档集频率</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Collection frequency</a:t>
            </a:r>
            <a:r>
              <a:rPr lang="zh-CN" altLang="en-US" dirty="0">
                <a:solidFill>
                  <a:schemeClr val="tx1"/>
                </a:solidFill>
                <a:latin typeface="+mj-lt"/>
                <a:ea typeface="黑体" pitchFamily="49" charset="-122"/>
              </a:rPr>
              <a:t>，</a:t>
            </a:r>
            <a:r>
              <a:rPr lang="en-US" altLang="zh-CN" dirty="0" err="1">
                <a:solidFill>
                  <a:schemeClr val="tx1"/>
                </a:solidFill>
                <a:latin typeface="+mj-lt"/>
                <a:ea typeface="黑体" pitchFamily="49" charset="-122"/>
              </a:rPr>
              <a:t>cf</a:t>
            </a:r>
            <a:r>
              <a:rPr lang="en-US" dirty="0">
                <a:solidFill>
                  <a:schemeClr val="tx1"/>
                </a:solidFill>
                <a:latin typeface="+mj-lt"/>
                <a:ea typeface="黑体" pitchFamily="49" charset="-122"/>
              </a:rPr>
              <a:t>) : </a:t>
            </a:r>
            <a:r>
              <a:rPr lang="zh-CN" altLang="en-US" dirty="0">
                <a:solidFill>
                  <a:schemeClr val="tx1"/>
                </a:solidFill>
                <a:latin typeface="+mj-lt"/>
                <a:ea typeface="黑体" pitchFamily="49" charset="-122"/>
              </a:rPr>
              <a:t>文档集中出现的</a:t>
            </a:r>
            <a:r>
              <a:rPr lang="en-US" altLang="zh-CN" dirty="0">
                <a:solidFill>
                  <a:schemeClr val="tx1"/>
                </a:solidFill>
                <a:latin typeface="+mj-lt"/>
                <a:ea typeface="黑体" pitchFamily="49" charset="-122"/>
              </a:rPr>
              <a:t>t</a:t>
            </a:r>
            <a:r>
              <a:rPr lang="zh-CN" altLang="en-US" dirty="0">
                <a:solidFill>
                  <a:schemeClr val="tx1"/>
                </a:solidFill>
                <a:latin typeface="+mj-lt"/>
                <a:ea typeface="黑体" pitchFamily="49" charset="-122"/>
              </a:rPr>
              <a:t>词条的个数</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词项</a:t>
            </a:r>
            <a:r>
              <a:rPr lang="en-US" i="1" dirty="0">
                <a:solidFill>
                  <a:schemeClr val="tx1"/>
                </a:solidFill>
                <a:latin typeface="+mj-lt"/>
                <a:ea typeface="黑体" pitchFamily="49" charset="-122"/>
              </a:rPr>
              <a:t>t</a:t>
            </a:r>
            <a:r>
              <a:rPr lang="zh-CN" altLang="en-US" dirty="0">
                <a:solidFill>
                  <a:schemeClr val="tx1"/>
                </a:solidFill>
                <a:latin typeface="+mj-lt"/>
                <a:ea typeface="黑体" pitchFamily="49" charset="-122"/>
              </a:rPr>
              <a:t>的文档频率</a:t>
            </a:r>
            <a:r>
              <a:rPr lang="en-US" altLang="zh-CN" dirty="0" err="1">
                <a:solidFill>
                  <a:schemeClr val="tx1"/>
                </a:solidFill>
                <a:latin typeface="+mj-lt"/>
                <a:ea typeface="黑体" pitchFamily="49" charset="-122"/>
              </a:rPr>
              <a:t>df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包含</a:t>
            </a:r>
            <a:r>
              <a:rPr lang="en-US" altLang="zh-CN" i="1" dirty="0">
                <a:solidFill>
                  <a:schemeClr val="tx1"/>
                </a:solidFill>
                <a:latin typeface="+mj-lt"/>
                <a:ea typeface="黑体" pitchFamily="49" charset="-122"/>
              </a:rPr>
              <a:t>t</a:t>
            </a:r>
            <a:r>
              <a:rPr lang="zh-CN" altLang="en-US" dirty="0">
                <a:solidFill>
                  <a:schemeClr val="tx1"/>
                </a:solidFill>
                <a:latin typeface="+mj-lt"/>
                <a:ea typeface="黑体" pitchFamily="49" charset="-122"/>
              </a:rPr>
              <a:t>的文档篇数</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lumMod val="95000"/>
                    <a:lumOff val="5000"/>
                  </a:schemeClr>
                </a:solidFill>
                <a:latin typeface="+mj-lt"/>
                <a:ea typeface="黑体" pitchFamily="49" charset="-122"/>
              </a:rPr>
              <a:t>为什么会出现上述表格的情况？即文档集频率相差不大，但是文档频率相差很大</a:t>
            </a:r>
            <a:endParaRPr lang="de-DE" dirty="0">
              <a:solidFill>
                <a:schemeClr val="tx1">
                  <a:lumMod val="95000"/>
                  <a:lumOff val="5000"/>
                </a:schemeClr>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lumMod val="95000"/>
                    <a:lumOff val="5000"/>
                  </a:schemeClr>
                </a:solidFill>
                <a:latin typeface="+mj-lt"/>
                <a:ea typeface="黑体" pitchFamily="49" charset="-122"/>
              </a:rPr>
              <a:t>哪个词是更好的搜索词项？即应该赋予更高的权重</a:t>
            </a:r>
            <a:endParaRPr lang="en-US" altLang="zh-CN" dirty="0">
              <a:solidFill>
                <a:schemeClr val="tx1">
                  <a:lumMod val="95000"/>
                  <a:lumOff val="5000"/>
                </a:schemeClr>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lumMod val="95000"/>
                    <a:lumOff val="5000"/>
                  </a:schemeClr>
                </a:solidFill>
                <a:latin typeface="+mj-lt"/>
                <a:ea typeface="黑体" pitchFamily="49" charset="-122"/>
              </a:rPr>
              <a:t>上例表明</a:t>
            </a:r>
            <a:r>
              <a:rPr lang="en-US" dirty="0">
                <a:solidFill>
                  <a:schemeClr val="tx1"/>
                </a:solidFill>
                <a:latin typeface="+mj-lt"/>
                <a:ea typeface="黑体" pitchFamily="49" charset="-122"/>
              </a:rPr>
              <a:t> </a:t>
            </a:r>
            <a:r>
              <a:rPr lang="en-US" dirty="0" err="1">
                <a:solidFill>
                  <a:schemeClr val="tx1"/>
                </a:solidFill>
                <a:latin typeface="+mj-lt"/>
                <a:ea typeface="黑体" pitchFamily="49" charset="-122"/>
              </a:rPr>
              <a:t>df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和</a:t>
            </a:r>
            <a:r>
              <a:rPr lang="en-US" dirty="0" err="1">
                <a:solidFill>
                  <a:schemeClr val="tx1"/>
                </a:solidFill>
                <a:latin typeface="+mj-lt"/>
                <a:ea typeface="黑体" pitchFamily="49" charset="-122"/>
              </a:rPr>
              <a:t>idf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比</a:t>
            </a:r>
            <a:r>
              <a:rPr lang="de-DE" dirty="0">
                <a:solidFill>
                  <a:schemeClr val="tx1"/>
                </a:solidFill>
                <a:latin typeface="+mj-lt"/>
                <a:ea typeface="黑体" pitchFamily="49" charset="-122"/>
              </a:rPr>
              <a:t>cf (</a:t>
            </a:r>
            <a:r>
              <a:rPr lang="zh-CN" altLang="en-US" dirty="0">
                <a:solidFill>
                  <a:schemeClr val="tx1"/>
                </a:solidFill>
                <a:latin typeface="+mj-lt"/>
                <a:ea typeface="黑体" pitchFamily="49" charset="-122"/>
              </a:rPr>
              <a:t>和</a:t>
            </a:r>
            <a:r>
              <a:rPr lang="de-DE" dirty="0">
                <a:solidFill>
                  <a:schemeClr val="tx1"/>
                </a:solidFill>
                <a:latin typeface="+mj-lt"/>
                <a:ea typeface="黑体" pitchFamily="49" charset="-122"/>
              </a:rPr>
              <a:t>“icf”)</a:t>
            </a:r>
            <a:r>
              <a:rPr lang="zh-CN" altLang="en-US" dirty="0">
                <a:solidFill>
                  <a:schemeClr val="tx1"/>
                </a:solidFill>
                <a:latin typeface="+mj-lt"/>
                <a:ea typeface="黑体" pitchFamily="49" charset="-122"/>
              </a:rPr>
              <a:t>更适合权重计算</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40</a:t>
            </a:fld>
            <a:endParaRPr lang="en-US"/>
          </a:p>
        </p:txBody>
      </p:sp>
      <p:graphicFrame>
        <p:nvGraphicFramePr>
          <p:cNvPr id="8" name="Table 7"/>
          <p:cNvGraphicFramePr>
            <a:graphicFrameLocks noGrp="1"/>
          </p:cNvGraphicFramePr>
          <p:nvPr/>
        </p:nvGraphicFramePr>
        <p:xfrm>
          <a:off x="857224" y="1615750"/>
          <a:ext cx="7643865" cy="1418592"/>
        </p:xfrm>
        <a:graphic>
          <a:graphicData uri="http://schemas.openxmlformats.org/drawingml/2006/table">
            <a:tbl>
              <a:tblPr firstRow="1" bandRow="1">
                <a:tableStyleId>{C083E6E3-FA7D-4D7B-A595-EF9225AFEA82}</a:tableStyleId>
              </a:tblPr>
              <a:tblGrid>
                <a:gridCol w="1652727">
                  <a:extLst>
                    <a:ext uri="{9D8B030D-6E8A-4147-A177-3AD203B41FA5}">
                      <a16:colId xmlns:a16="http://schemas.microsoft.com/office/drawing/2014/main" val="20000"/>
                    </a:ext>
                  </a:extLst>
                </a:gridCol>
                <a:gridCol w="2547955">
                  <a:extLst>
                    <a:ext uri="{9D8B030D-6E8A-4147-A177-3AD203B41FA5}">
                      <a16:colId xmlns:a16="http://schemas.microsoft.com/office/drawing/2014/main" val="20001"/>
                    </a:ext>
                  </a:extLst>
                </a:gridCol>
                <a:gridCol w="3443183">
                  <a:extLst>
                    <a:ext uri="{9D8B030D-6E8A-4147-A177-3AD203B41FA5}">
                      <a16:colId xmlns:a16="http://schemas.microsoft.com/office/drawing/2014/main" val="20002"/>
                    </a:ext>
                  </a:extLst>
                </a:gridCol>
              </a:tblGrid>
              <a:tr h="656592">
                <a:tc>
                  <a:txBody>
                    <a:bodyPr/>
                    <a:lstStyle/>
                    <a:p>
                      <a:r>
                        <a:rPr lang="zh-CN" altLang="en-US" sz="2200" b="0" dirty="0"/>
                        <a:t>单词</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a:t>文档集频率</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r"/>
                      <a:r>
                        <a:rPr lang="zh-CN" altLang="en-US" sz="2200" b="0" dirty="0"/>
                        <a:t>文档频率</a:t>
                      </a:r>
                      <a:endParaRPr lang="de-DE" sz="220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56592">
                <a:tc>
                  <a:txBody>
                    <a:bodyPr/>
                    <a:lstStyle/>
                    <a:p>
                      <a:r>
                        <a:rPr lang="de-DE" sz="2200" dirty="0"/>
                        <a:t>INSURANCE</a:t>
                      </a:r>
                    </a:p>
                    <a:p>
                      <a:r>
                        <a:rPr lang="de-DE" sz="2200" dirty="0"/>
                        <a:t>TRY</a:t>
                      </a:r>
                    </a:p>
                  </a:txBody>
                  <a:tcPr>
                    <a:lnT w="12700" cap="flat" cmpd="sng" algn="ctr">
                      <a:solidFill>
                        <a:schemeClr val="tx1"/>
                      </a:solidFill>
                      <a:prstDash val="solid"/>
                      <a:round/>
                      <a:headEnd type="none" w="med" len="med"/>
                      <a:tailEnd type="none" w="med" len="med"/>
                    </a:lnT>
                  </a:tcPr>
                </a:tc>
                <a:tc>
                  <a:txBody>
                    <a:bodyPr/>
                    <a:lstStyle/>
                    <a:p>
                      <a:pPr algn="r"/>
                      <a:r>
                        <a:rPr lang="de-DE" sz="2200" dirty="0"/>
                        <a:t>10440</a:t>
                      </a:r>
                    </a:p>
                    <a:p>
                      <a:pPr algn="r"/>
                      <a:r>
                        <a:rPr lang="de-DE" sz="2200" dirty="0"/>
                        <a:t>10422</a:t>
                      </a:r>
                    </a:p>
                  </a:txBody>
                  <a:tcPr>
                    <a:lnT w="12700" cap="flat" cmpd="sng" algn="ctr">
                      <a:solidFill>
                        <a:schemeClr val="tx1"/>
                      </a:solidFill>
                      <a:prstDash val="solid"/>
                      <a:round/>
                      <a:headEnd type="none" w="med" len="med"/>
                      <a:tailEnd type="none" w="med" len="med"/>
                    </a:lnT>
                  </a:tcPr>
                </a:tc>
                <a:tc>
                  <a:txBody>
                    <a:bodyPr/>
                    <a:lstStyle/>
                    <a:p>
                      <a:pPr algn="r"/>
                      <a:r>
                        <a:rPr lang="de-DE" sz="2200" dirty="0"/>
                        <a:t>3997</a:t>
                      </a:r>
                    </a:p>
                    <a:p>
                      <a:pPr algn="r"/>
                      <a:r>
                        <a:rPr lang="de-DE" sz="2200" dirty="0"/>
                        <a:t>8760</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tf-idf</a:t>
            </a:r>
            <a:r>
              <a:rPr lang="zh-CN" altLang="en-US" sz="3600" dirty="0">
                <a:solidFill>
                  <a:schemeClr val="tx1"/>
                </a:solidFill>
                <a:latin typeface="+mj-lt"/>
                <a:ea typeface="黑体" pitchFamily="49" charset="-122"/>
              </a:rPr>
              <a:t>权重计算</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词项的</a:t>
            </a:r>
            <a:r>
              <a:rPr lang="en-US" dirty="0" err="1">
                <a:solidFill>
                  <a:schemeClr val="tx1"/>
                </a:solidFill>
                <a:latin typeface="+mj-lt"/>
                <a:ea typeface="黑体" pitchFamily="49" charset="-122"/>
              </a:rPr>
              <a:t>tf-idf</a:t>
            </a:r>
            <a:r>
              <a:rPr lang="zh-CN" altLang="en-US" dirty="0">
                <a:solidFill>
                  <a:schemeClr val="tx1"/>
                </a:solidFill>
                <a:latin typeface="+mj-lt"/>
                <a:ea typeface="黑体" pitchFamily="49" charset="-122"/>
              </a:rPr>
              <a:t>权重是</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权重和</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权重的乘积</a:t>
            </a:r>
            <a:endParaRPr lang="de-DE" dirty="0">
              <a:solidFill>
                <a:srgbClr val="0070C0"/>
              </a:solidFill>
              <a:latin typeface="+mj-lt"/>
              <a:ea typeface="黑体" pitchFamily="49" charset="-122"/>
            </a:endParaRPr>
          </a:p>
          <a:p>
            <a:pPr lvl="1">
              <a:spcBef>
                <a:spcPts val="700"/>
              </a:spcBef>
              <a:buClr>
                <a:srgbClr val="336699"/>
              </a:buClr>
              <a:buFont typeface="Wingdings" pitchFamily="2" charset="2"/>
              <a:buChar char="§"/>
            </a:pPr>
            <a:endParaRPr lang="de-DE" sz="1400"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sz="1400" dirty="0">
              <a:solidFill>
                <a:schemeClr val="tx1"/>
              </a:solidFill>
              <a:latin typeface="+mj-lt"/>
              <a:ea typeface="黑体" pitchFamily="49" charset="-122"/>
            </a:endParaRPr>
          </a:p>
          <a:p>
            <a:pPr lvl="1">
              <a:spcBef>
                <a:spcPts val="700"/>
              </a:spcBef>
              <a:buClr>
                <a:srgbClr val="336699"/>
              </a:buClr>
            </a:pPr>
            <a:endParaRPr lang="de-DE" sz="1400"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信息检索中最出名的权重计算方法</a:t>
            </a:r>
            <a:endParaRPr lang="en-US" altLang="zh-CN" dirty="0">
              <a:solidFill>
                <a:schemeClr val="tx1"/>
              </a:solidFill>
              <a:latin typeface="+mj-lt"/>
              <a:ea typeface="黑体" pitchFamily="49" charset="-122"/>
            </a:endParaRPr>
          </a:p>
          <a:p>
            <a:pPr marL="457200" lvl="1" indent="0">
              <a:spcBef>
                <a:spcPts val="700"/>
              </a:spcBef>
              <a:buClr>
                <a:srgbClr val="336699"/>
              </a:buCl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其他叫法：</a:t>
            </a:r>
            <a:r>
              <a:rPr lang="de-DE" dirty="0">
                <a:solidFill>
                  <a:schemeClr val="tx1"/>
                </a:solidFill>
                <a:latin typeface="+mj-lt"/>
                <a:ea typeface="黑体" pitchFamily="49" charset="-122"/>
              </a:rPr>
              <a:t>tf.idf</a:t>
            </a:r>
            <a:r>
              <a:rPr lang="zh-CN" altLang="en-US" dirty="0">
                <a:solidFill>
                  <a:schemeClr val="tx1"/>
                </a:solidFill>
                <a:latin typeface="+mj-lt"/>
                <a:ea typeface="黑体" pitchFamily="49" charset="-122"/>
              </a:rPr>
              <a:t>、</a:t>
            </a:r>
            <a:r>
              <a:rPr lang="de-DE" dirty="0">
                <a:solidFill>
                  <a:schemeClr val="tx1"/>
                </a:solidFill>
                <a:latin typeface="+mj-lt"/>
                <a:ea typeface="黑体" pitchFamily="49" charset="-122"/>
              </a:rPr>
              <a:t>tf x idf</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41</a:t>
            </a:fld>
            <a:endParaRPr lang="en-US" dirty="0"/>
          </a:p>
        </p:txBody>
      </p:sp>
      <p:pic>
        <p:nvPicPr>
          <p:cNvPr id="9" name="Picture 8" descr="637.png"/>
          <p:cNvPicPr>
            <a:picLocks noChangeAspect="1"/>
          </p:cNvPicPr>
          <p:nvPr/>
        </p:nvPicPr>
        <p:blipFill>
          <a:blip r:embed="rId3" cstate="print"/>
          <a:stretch>
            <a:fillRect/>
          </a:stretch>
        </p:blipFill>
        <p:spPr>
          <a:xfrm>
            <a:off x="2255072" y="2204864"/>
            <a:ext cx="3960002" cy="79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tf-idf</a:t>
            </a:r>
            <a:r>
              <a:rPr lang="zh-CN" altLang="en-US" sz="3600" dirty="0">
                <a:solidFill>
                  <a:schemeClr val="tx1"/>
                </a:solidFill>
                <a:latin typeface="+mj-lt"/>
                <a:ea typeface="黑体" pitchFamily="49" charset="-122"/>
              </a:rPr>
              <a:t>小结</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00024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词项</a:t>
            </a:r>
            <a:r>
              <a:rPr lang="en-US" altLang="zh-CN" dirty="0">
                <a:solidFill>
                  <a:schemeClr val="tx1"/>
                </a:solidFill>
                <a:latin typeface="+mj-lt"/>
                <a:ea typeface="黑体" pitchFamily="49" charset="-122"/>
              </a:rPr>
              <a:t>t</a:t>
            </a:r>
            <a:r>
              <a:rPr lang="zh-CN" altLang="en-US" dirty="0">
                <a:solidFill>
                  <a:schemeClr val="tx1"/>
                </a:solidFill>
                <a:latin typeface="+mj-lt"/>
                <a:ea typeface="黑体" pitchFamily="49" charset="-122"/>
              </a:rPr>
              <a:t>在文档</a:t>
            </a:r>
            <a:r>
              <a:rPr lang="en-US" altLang="zh-CN" dirty="0">
                <a:solidFill>
                  <a:schemeClr val="tx1"/>
                </a:solidFill>
                <a:latin typeface="+mj-lt"/>
                <a:ea typeface="黑体" pitchFamily="49" charset="-122"/>
              </a:rPr>
              <a:t>d</a:t>
            </a:r>
            <a:r>
              <a:rPr lang="zh-CN" altLang="en-US" dirty="0">
                <a:solidFill>
                  <a:schemeClr val="tx1"/>
                </a:solidFill>
                <a:latin typeface="+mj-lt"/>
                <a:ea typeface="黑体" pitchFamily="49" charset="-122"/>
              </a:rPr>
              <a:t>中的权重可以采用下式计算</a:t>
            </a:r>
            <a:endParaRPr lang="en-US" dirty="0">
              <a:solidFill>
                <a:schemeClr val="tx1"/>
              </a:solidFill>
              <a:latin typeface="+mj-lt"/>
              <a:ea typeface="黑体" pitchFamily="49" charset="-122"/>
            </a:endParaRPr>
          </a:p>
          <a:p>
            <a:pPr lvl="1">
              <a:spcBef>
                <a:spcPts val="700"/>
              </a:spcBef>
              <a:buClr>
                <a:srgbClr val="336699"/>
              </a:buCl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tf-idf</a:t>
            </a:r>
            <a:r>
              <a:rPr lang="zh-CN" altLang="en-US" dirty="0">
                <a:solidFill>
                  <a:schemeClr val="tx1"/>
                </a:solidFill>
                <a:latin typeface="+mj-lt"/>
                <a:ea typeface="黑体" pitchFamily="49" charset="-122"/>
              </a:rPr>
              <a:t>权重</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随着词项频率的增大而增大 </a:t>
            </a:r>
            <a:r>
              <a:rPr lang="en-US" altLang="zh-CN" sz="2200" dirty="0">
                <a:solidFill>
                  <a:schemeClr val="tx1"/>
                </a:solidFill>
                <a:latin typeface="+mj-lt"/>
                <a:ea typeface="黑体" pitchFamily="49" charset="-122"/>
              </a:rPr>
              <a:t>(</a:t>
            </a:r>
            <a:r>
              <a:rPr lang="zh-CN" altLang="en-US" sz="2200" dirty="0">
                <a:solidFill>
                  <a:schemeClr val="tx1"/>
                </a:solidFill>
                <a:latin typeface="+mj-lt"/>
                <a:ea typeface="黑体" pitchFamily="49" charset="-122"/>
              </a:rPr>
              <a:t>局部信息</a:t>
            </a:r>
            <a:r>
              <a:rPr lang="en-US" altLang="zh-CN" sz="2200" dirty="0">
                <a:solidFill>
                  <a:schemeClr val="tx1"/>
                </a:solidFill>
                <a:latin typeface="+mj-lt"/>
                <a:ea typeface="黑体" pitchFamily="49" charset="-122"/>
              </a:rPr>
              <a:t>)</a:t>
            </a:r>
            <a:endParaRPr lang="de-DE"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随着词项罕见度的增加而增大 </a:t>
            </a:r>
            <a:r>
              <a:rPr lang="en-US" altLang="zh-CN" sz="2200" dirty="0">
                <a:solidFill>
                  <a:schemeClr val="tx1"/>
                </a:solidFill>
                <a:latin typeface="+mj-lt"/>
                <a:ea typeface="黑体" pitchFamily="49" charset="-122"/>
              </a:rPr>
              <a:t>(</a:t>
            </a:r>
            <a:r>
              <a:rPr lang="zh-CN" altLang="en-US" sz="2200" dirty="0">
                <a:solidFill>
                  <a:schemeClr val="tx1"/>
                </a:solidFill>
                <a:latin typeface="+mj-lt"/>
                <a:ea typeface="黑体" pitchFamily="49" charset="-122"/>
              </a:rPr>
              <a:t>全局信息</a:t>
            </a:r>
            <a:r>
              <a:rPr lang="en-US" altLang="zh-CN" sz="2200" dirty="0">
                <a:solidFill>
                  <a:schemeClr val="tx1"/>
                </a:solidFill>
                <a:latin typeface="+mj-lt"/>
                <a:ea typeface="黑体" pitchFamily="49" charset="-122"/>
              </a:rPr>
              <a:t>)</a:t>
            </a:r>
            <a:endParaRPr lang="de-DE"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42</a:t>
            </a:fld>
            <a:endParaRPr lang="en-US"/>
          </a:p>
        </p:txBody>
      </p:sp>
      <p:pic>
        <p:nvPicPr>
          <p:cNvPr id="8" name="Picture 7" descr="638.png"/>
          <p:cNvPicPr>
            <a:picLocks noChangeAspect="1"/>
          </p:cNvPicPr>
          <p:nvPr/>
        </p:nvPicPr>
        <p:blipFill>
          <a:blip r:embed="rId3" cstate="print"/>
          <a:stretch>
            <a:fillRect/>
          </a:stretch>
        </p:blipFill>
        <p:spPr>
          <a:xfrm>
            <a:off x="1214414" y="2424934"/>
            <a:ext cx="3647366" cy="504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858280"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课堂练习</a:t>
            </a:r>
            <a:r>
              <a:rPr lang="en-US" sz="3400" dirty="0">
                <a:solidFill>
                  <a:schemeClr val="tx1"/>
                </a:solidFill>
                <a:latin typeface="+mj-lt"/>
                <a:ea typeface="黑体" pitchFamily="49" charset="-122"/>
              </a:rPr>
              <a:t>: </a:t>
            </a:r>
            <a:r>
              <a:rPr lang="zh-CN" altLang="en-US" sz="3400" dirty="0">
                <a:solidFill>
                  <a:schemeClr val="tx1"/>
                </a:solidFill>
                <a:latin typeface="+mj-lt"/>
                <a:ea typeface="黑体" pitchFamily="49" charset="-122"/>
              </a:rPr>
              <a:t>词项、文档集及文档频率</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4857760"/>
            <a:ext cx="8286808" cy="242889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df</a:t>
            </a:r>
            <a:r>
              <a:rPr lang="zh-CN" altLang="en-US" dirty="0">
                <a:solidFill>
                  <a:schemeClr val="tx1"/>
                </a:solidFill>
                <a:latin typeface="+mj-lt"/>
                <a:ea typeface="黑体" pitchFamily="49" charset="-122"/>
              </a:rPr>
              <a:t>和</a:t>
            </a:r>
            <a:r>
              <a:rPr lang="en-US" dirty="0" err="1">
                <a:solidFill>
                  <a:schemeClr val="tx1"/>
                </a:solidFill>
                <a:latin typeface="+mj-lt"/>
                <a:ea typeface="黑体" pitchFamily="49" charset="-122"/>
              </a:rPr>
              <a:t>cf</a:t>
            </a:r>
            <a:r>
              <a:rPr lang="zh-CN" altLang="en-US" dirty="0">
                <a:solidFill>
                  <a:schemeClr val="tx1"/>
                </a:solidFill>
                <a:latin typeface="+mj-lt"/>
                <a:ea typeface="黑体" pitchFamily="49" charset="-122"/>
              </a:rPr>
              <a:t>有什么关系</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tf</a:t>
            </a:r>
            <a:r>
              <a:rPr lang="zh-CN" altLang="en-US" dirty="0">
                <a:solidFill>
                  <a:schemeClr val="tx1"/>
                </a:solidFill>
                <a:latin typeface="+mj-lt"/>
                <a:ea typeface="黑体" pitchFamily="49" charset="-122"/>
              </a:rPr>
              <a:t>和</a:t>
            </a:r>
            <a:r>
              <a:rPr lang="en-US" dirty="0" err="1">
                <a:solidFill>
                  <a:schemeClr val="tx1"/>
                </a:solidFill>
                <a:latin typeface="+mj-lt"/>
                <a:ea typeface="黑体" pitchFamily="49" charset="-122"/>
              </a:rPr>
              <a:t>cf</a:t>
            </a:r>
            <a:r>
              <a:rPr lang="zh-CN" altLang="en-US" dirty="0">
                <a:solidFill>
                  <a:schemeClr val="tx1"/>
                </a:solidFill>
                <a:latin typeface="+mj-lt"/>
                <a:ea typeface="黑体" pitchFamily="49" charset="-122"/>
              </a:rPr>
              <a:t>有什么关系</a:t>
            </a:r>
            <a:r>
              <a:rPr lang="en-US"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tf</a:t>
            </a:r>
            <a:r>
              <a:rPr lang="zh-CN" altLang="en-US" dirty="0">
                <a:solidFill>
                  <a:schemeClr val="tx1"/>
                </a:solidFill>
                <a:latin typeface="+mj-lt"/>
                <a:ea typeface="黑体" pitchFamily="49" charset="-122"/>
              </a:rPr>
              <a:t>和</a:t>
            </a:r>
            <a:r>
              <a:rPr lang="en-US" altLang="zh-CN" dirty="0" err="1">
                <a:solidFill>
                  <a:schemeClr val="tx1"/>
                </a:solidFill>
                <a:latin typeface="+mj-lt"/>
                <a:ea typeface="黑体" pitchFamily="49" charset="-122"/>
              </a:rPr>
              <a:t>df</a:t>
            </a:r>
            <a:r>
              <a:rPr lang="zh-CN" altLang="en-US" dirty="0">
                <a:solidFill>
                  <a:schemeClr val="tx1"/>
                </a:solidFill>
                <a:latin typeface="+mj-lt"/>
                <a:ea typeface="黑体" pitchFamily="49" charset="-122"/>
              </a:rPr>
              <a:t>有什么关系？</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43</a:t>
            </a:fld>
            <a:endParaRPr lang="en-US"/>
          </a:p>
        </p:txBody>
      </p:sp>
      <p:graphicFrame>
        <p:nvGraphicFramePr>
          <p:cNvPr id="8" name="Table 7"/>
          <p:cNvGraphicFramePr>
            <a:graphicFrameLocks noGrp="1"/>
          </p:cNvGraphicFramePr>
          <p:nvPr/>
        </p:nvGraphicFramePr>
        <p:xfrm>
          <a:off x="642910" y="1571612"/>
          <a:ext cx="7786742" cy="3071834"/>
        </p:xfrm>
        <a:graphic>
          <a:graphicData uri="http://schemas.openxmlformats.org/drawingml/2006/table">
            <a:tbl>
              <a:tblPr firstRow="1" bandRow="1">
                <a:tableStyleId>{C083E6E3-FA7D-4D7B-A595-EF9225AFEA82}</a:tableStyleId>
              </a:tblPr>
              <a:tblGrid>
                <a:gridCol w="2571768">
                  <a:extLst>
                    <a:ext uri="{9D8B030D-6E8A-4147-A177-3AD203B41FA5}">
                      <a16:colId xmlns:a16="http://schemas.microsoft.com/office/drawing/2014/main" val="20000"/>
                    </a:ext>
                  </a:extLst>
                </a:gridCol>
                <a:gridCol w="1022112">
                  <a:extLst>
                    <a:ext uri="{9D8B030D-6E8A-4147-A177-3AD203B41FA5}">
                      <a16:colId xmlns:a16="http://schemas.microsoft.com/office/drawing/2014/main" val="20001"/>
                    </a:ext>
                  </a:extLst>
                </a:gridCol>
                <a:gridCol w="4192862">
                  <a:extLst>
                    <a:ext uri="{9D8B030D-6E8A-4147-A177-3AD203B41FA5}">
                      <a16:colId xmlns:a16="http://schemas.microsoft.com/office/drawing/2014/main" val="20002"/>
                    </a:ext>
                  </a:extLst>
                </a:gridCol>
              </a:tblGrid>
              <a:tr h="466294">
                <a:tc>
                  <a:txBody>
                    <a:bodyPr/>
                    <a:lstStyle/>
                    <a:p>
                      <a:r>
                        <a:rPr lang="zh-CN" altLang="en-US" sz="2200" b="0" kern="1200" baseline="0" dirty="0">
                          <a:solidFill>
                            <a:schemeClr val="tx1"/>
                          </a:solidFill>
                          <a:latin typeface="+mn-lt"/>
                          <a:ea typeface="+mn-ea"/>
                          <a:cs typeface="+mn-cs"/>
                        </a:rPr>
                        <a:t>统计量</a:t>
                      </a:r>
                      <a:endParaRPr lang="de-DE" sz="2200" b="0" dirty="0"/>
                    </a:p>
                  </a:txBody>
                  <a:tcPr>
                    <a:lnB w="12700" cap="flat" cmpd="sng" algn="ctr">
                      <a:solidFill>
                        <a:schemeClr val="tx1"/>
                      </a:solidFill>
                      <a:prstDash val="solid"/>
                      <a:round/>
                      <a:headEnd type="none" w="med" len="med"/>
                      <a:tailEnd type="none" w="med" len="med"/>
                    </a:lnB>
                  </a:tcPr>
                </a:tc>
                <a:tc>
                  <a:txBody>
                    <a:bodyPr/>
                    <a:lstStyle/>
                    <a:p>
                      <a:pPr algn="ctr"/>
                      <a:r>
                        <a:rPr lang="zh-CN" altLang="en-US" sz="2200" b="0" dirty="0"/>
                        <a:t>符号</a:t>
                      </a:r>
                      <a:endParaRPr lang="de-DE" sz="2200" b="0" dirty="0"/>
                    </a:p>
                  </a:txBody>
                  <a:tcPr>
                    <a:lnB w="12700" cap="flat" cmpd="sng" algn="ctr">
                      <a:solidFill>
                        <a:schemeClr val="tx1"/>
                      </a:solidFill>
                      <a:prstDash val="solid"/>
                      <a:round/>
                      <a:headEnd type="none" w="med" len="med"/>
                      <a:tailEnd type="none" w="med" len="med"/>
                    </a:lnB>
                  </a:tcPr>
                </a:tc>
                <a:tc>
                  <a:txBody>
                    <a:bodyPr/>
                    <a:lstStyle/>
                    <a:p>
                      <a:r>
                        <a:rPr lang="zh-CN" altLang="en-US" sz="2200" b="0" kern="1200" baseline="0" dirty="0">
                          <a:solidFill>
                            <a:schemeClr val="tx1"/>
                          </a:solidFill>
                          <a:latin typeface="+mn-lt"/>
                          <a:ea typeface="+mn-ea"/>
                          <a:cs typeface="+mn-cs"/>
                        </a:rPr>
                        <a:t>定义</a:t>
                      </a:r>
                      <a:endParaRPr lang="de-DE" sz="2200" b="0"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605540">
                <a:tc>
                  <a:txBody>
                    <a:bodyPr/>
                    <a:lstStyle/>
                    <a:p>
                      <a:pPr>
                        <a:spcBef>
                          <a:spcPts val="700"/>
                        </a:spcBef>
                      </a:pPr>
                      <a:r>
                        <a:rPr lang="zh-CN" altLang="en-US" sz="2200" kern="1200" baseline="0" dirty="0">
                          <a:solidFill>
                            <a:schemeClr val="tx1"/>
                          </a:solidFill>
                          <a:latin typeface="+mn-lt"/>
                          <a:ea typeface="+mn-ea"/>
                          <a:cs typeface="+mn-cs"/>
                        </a:rPr>
                        <a:t>词项频率</a:t>
                      </a:r>
                      <a:r>
                        <a:rPr lang="en-US" sz="2200" kern="1200" baseline="0" dirty="0">
                          <a:solidFill>
                            <a:schemeClr val="tx1"/>
                          </a:solidFill>
                          <a:latin typeface="+mn-lt"/>
                          <a:ea typeface="+mn-ea"/>
                          <a:cs typeface="+mn-cs"/>
                        </a:rPr>
                        <a:t> </a:t>
                      </a:r>
                    </a:p>
                    <a:p>
                      <a:pPr>
                        <a:spcBef>
                          <a:spcPts val="700"/>
                        </a:spcBef>
                      </a:pPr>
                      <a:endParaRPr lang="en-US" sz="2200" kern="1200" baseline="0" dirty="0">
                        <a:solidFill>
                          <a:schemeClr val="tx1"/>
                        </a:solidFill>
                        <a:latin typeface="+mn-lt"/>
                        <a:ea typeface="+mn-ea"/>
                        <a:cs typeface="+mn-cs"/>
                      </a:endParaRPr>
                    </a:p>
                    <a:p>
                      <a:pPr>
                        <a:spcBef>
                          <a:spcPts val="700"/>
                        </a:spcBef>
                      </a:pPr>
                      <a:r>
                        <a:rPr lang="zh-CN" altLang="en-US" sz="2200" kern="1200" baseline="0" dirty="0">
                          <a:solidFill>
                            <a:schemeClr val="tx1"/>
                          </a:solidFill>
                          <a:latin typeface="+mn-lt"/>
                          <a:ea typeface="+mn-ea"/>
                          <a:cs typeface="+mn-cs"/>
                        </a:rPr>
                        <a:t>文档频率</a:t>
                      </a:r>
                      <a:endParaRPr lang="en-US" altLang="zh-CN" sz="2200" kern="1200" baseline="0" dirty="0">
                        <a:solidFill>
                          <a:schemeClr val="tx1"/>
                        </a:solidFill>
                        <a:latin typeface="+mn-lt"/>
                        <a:ea typeface="+mn-ea"/>
                        <a:cs typeface="+mn-cs"/>
                      </a:endParaRPr>
                    </a:p>
                    <a:p>
                      <a:pPr>
                        <a:spcBef>
                          <a:spcPts val="700"/>
                        </a:spcBef>
                      </a:pPr>
                      <a:endParaRPr lang="en-US" sz="2200" kern="1200" baseline="0" dirty="0">
                        <a:solidFill>
                          <a:schemeClr val="tx1"/>
                        </a:solidFill>
                        <a:latin typeface="+mn-lt"/>
                        <a:ea typeface="+mn-ea"/>
                        <a:cs typeface="+mn-cs"/>
                      </a:endParaRPr>
                    </a:p>
                    <a:p>
                      <a:pPr>
                        <a:spcBef>
                          <a:spcPts val="700"/>
                        </a:spcBef>
                      </a:pPr>
                      <a:r>
                        <a:rPr lang="zh-CN" altLang="en-US" sz="2200" dirty="0"/>
                        <a:t>文档集频率</a:t>
                      </a:r>
                      <a:endParaRPr lang="de-DE" sz="22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spcBef>
                          <a:spcPts val="700"/>
                        </a:spcBef>
                      </a:pPr>
                      <a:r>
                        <a:rPr lang="en-US" sz="2200" kern="1200" baseline="0" dirty="0" err="1">
                          <a:solidFill>
                            <a:schemeClr val="tx1"/>
                          </a:solidFill>
                          <a:latin typeface="+mn-lt"/>
                          <a:ea typeface="+mn-ea"/>
                          <a:cs typeface="+mn-cs"/>
                        </a:rPr>
                        <a:t>tf</a:t>
                      </a:r>
                      <a:r>
                        <a:rPr lang="en-US" sz="2200" i="1" kern="1200" baseline="-25000" dirty="0" err="1">
                          <a:solidFill>
                            <a:schemeClr val="tx1"/>
                          </a:solidFill>
                          <a:latin typeface="+mn-lt"/>
                          <a:ea typeface="+mn-ea"/>
                          <a:cs typeface="+mn-cs"/>
                        </a:rPr>
                        <a:t>t,d</a:t>
                      </a:r>
                      <a:endParaRPr lang="en-US" sz="2200" i="1" kern="1200" baseline="-25000" dirty="0">
                        <a:solidFill>
                          <a:schemeClr val="tx1"/>
                        </a:solidFill>
                        <a:latin typeface="+mn-lt"/>
                        <a:ea typeface="+mn-ea"/>
                        <a:cs typeface="+mn-cs"/>
                      </a:endParaRPr>
                    </a:p>
                    <a:p>
                      <a:pPr algn="ctr">
                        <a:spcBef>
                          <a:spcPts val="700"/>
                        </a:spcBef>
                      </a:pPr>
                      <a:endParaRPr lang="en-US" sz="2200" kern="1200" baseline="0" dirty="0">
                        <a:solidFill>
                          <a:schemeClr val="tx1"/>
                        </a:solidFill>
                        <a:latin typeface="+mn-lt"/>
                        <a:ea typeface="+mn-ea"/>
                        <a:cs typeface="+mn-cs"/>
                      </a:endParaRPr>
                    </a:p>
                    <a:p>
                      <a:pPr algn="ctr">
                        <a:spcBef>
                          <a:spcPts val="700"/>
                        </a:spcBef>
                      </a:pPr>
                      <a:r>
                        <a:rPr lang="en-US" sz="2200" kern="1200" baseline="0" dirty="0" err="1">
                          <a:solidFill>
                            <a:schemeClr val="tx1"/>
                          </a:solidFill>
                          <a:latin typeface="+mn-lt"/>
                          <a:ea typeface="+mn-ea"/>
                          <a:cs typeface="+mn-cs"/>
                        </a:rPr>
                        <a:t>df</a:t>
                      </a:r>
                      <a:r>
                        <a:rPr lang="en-US" sz="2200" i="1" kern="1200" baseline="-25000" dirty="0" err="1">
                          <a:solidFill>
                            <a:schemeClr val="tx1"/>
                          </a:solidFill>
                          <a:latin typeface="+mn-lt"/>
                          <a:ea typeface="+mn-ea"/>
                          <a:cs typeface="+mn-cs"/>
                        </a:rPr>
                        <a:t>t</a:t>
                      </a:r>
                      <a:endParaRPr lang="en-US" sz="2200" i="1" kern="1200" baseline="-25000" dirty="0">
                        <a:solidFill>
                          <a:schemeClr val="tx1"/>
                        </a:solidFill>
                        <a:latin typeface="+mn-lt"/>
                        <a:ea typeface="+mn-ea"/>
                        <a:cs typeface="+mn-cs"/>
                      </a:endParaRPr>
                    </a:p>
                    <a:p>
                      <a:pPr algn="ctr">
                        <a:spcBef>
                          <a:spcPts val="700"/>
                        </a:spcBef>
                      </a:pPr>
                      <a:endParaRPr lang="en-US" sz="2200" kern="1200" baseline="0" dirty="0">
                        <a:solidFill>
                          <a:schemeClr val="tx1"/>
                        </a:solidFill>
                        <a:latin typeface="+mn-lt"/>
                        <a:ea typeface="+mn-ea"/>
                        <a:cs typeface="+mn-cs"/>
                      </a:endParaRPr>
                    </a:p>
                    <a:p>
                      <a:pPr algn="ctr">
                        <a:spcBef>
                          <a:spcPts val="700"/>
                        </a:spcBef>
                      </a:pPr>
                      <a:r>
                        <a:rPr lang="en-US" sz="2200" kern="1200" baseline="0" dirty="0" err="1">
                          <a:solidFill>
                            <a:schemeClr val="tx1"/>
                          </a:solidFill>
                          <a:latin typeface="+mn-lt"/>
                          <a:ea typeface="+mn-ea"/>
                          <a:cs typeface="+mn-cs"/>
                        </a:rPr>
                        <a:t>cf</a:t>
                      </a:r>
                      <a:r>
                        <a:rPr lang="en-US" sz="2200" i="1" kern="1200" baseline="-25000" dirty="0" err="1">
                          <a:solidFill>
                            <a:schemeClr val="tx1"/>
                          </a:solidFill>
                          <a:latin typeface="+mn-lt"/>
                          <a:ea typeface="+mn-ea"/>
                          <a:cs typeface="+mn-cs"/>
                        </a:rPr>
                        <a:t>t</a:t>
                      </a:r>
                      <a:r>
                        <a:rPr lang="en-US" sz="2200" i="1" kern="1200" baseline="-25000" dirty="0">
                          <a:solidFill>
                            <a:schemeClr val="tx1"/>
                          </a:solidFill>
                          <a:latin typeface="+mn-lt"/>
                          <a:ea typeface="+mn-ea"/>
                          <a:cs typeface="+mn-cs"/>
                        </a:rPr>
                        <a:t> </a:t>
                      </a:r>
                      <a:endParaRPr lang="de-DE" sz="2200" i="1" baseline="-25000" dirty="0"/>
                    </a:p>
                  </a:txBody>
                  <a:tcP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spcBef>
                          <a:spcPts val="700"/>
                        </a:spcBef>
                      </a:pPr>
                      <a:r>
                        <a:rPr lang="en-US" sz="2200" i="1" kern="1200" baseline="0" dirty="0">
                          <a:solidFill>
                            <a:schemeClr val="tx1"/>
                          </a:solidFill>
                          <a:latin typeface="+mn-lt"/>
                          <a:ea typeface="+mn-ea"/>
                          <a:cs typeface="+mn-cs"/>
                        </a:rPr>
                        <a:t>t</a:t>
                      </a:r>
                      <a:r>
                        <a:rPr lang="zh-CN" altLang="en-US" sz="2200" i="0" kern="1200" baseline="0" dirty="0">
                          <a:solidFill>
                            <a:schemeClr val="tx1"/>
                          </a:solidFill>
                          <a:latin typeface="+mn-lt"/>
                          <a:ea typeface="+mn-ea"/>
                          <a:cs typeface="+mn-cs"/>
                        </a:rPr>
                        <a:t>在文档</a:t>
                      </a:r>
                      <a:r>
                        <a:rPr lang="de-DE" sz="2200" i="1" kern="1200" baseline="0" dirty="0">
                          <a:solidFill>
                            <a:schemeClr val="tx1"/>
                          </a:solidFill>
                          <a:latin typeface="+mn-lt"/>
                          <a:ea typeface="+mn-ea"/>
                          <a:cs typeface="+mn-cs"/>
                        </a:rPr>
                        <a:t>d</a:t>
                      </a:r>
                      <a:r>
                        <a:rPr lang="zh-CN" altLang="en-US" sz="2200" i="0" kern="1200" baseline="0" dirty="0">
                          <a:solidFill>
                            <a:schemeClr val="tx1"/>
                          </a:solidFill>
                          <a:latin typeface="+mn-lt"/>
                          <a:ea typeface="+mn-ea"/>
                          <a:cs typeface="+mn-cs"/>
                        </a:rPr>
                        <a:t>中出现的次数</a:t>
                      </a:r>
                      <a:endParaRPr lang="de-DE" sz="2200" i="0" kern="1200" baseline="0" dirty="0">
                        <a:solidFill>
                          <a:schemeClr val="tx1"/>
                        </a:solidFill>
                        <a:latin typeface="+mn-lt"/>
                        <a:ea typeface="+mn-ea"/>
                        <a:cs typeface="+mn-cs"/>
                      </a:endParaRPr>
                    </a:p>
                    <a:p>
                      <a:pPr>
                        <a:spcBef>
                          <a:spcPts val="700"/>
                        </a:spcBef>
                      </a:pPr>
                      <a:endParaRPr lang="en-US" sz="2200" kern="1200" baseline="0" dirty="0">
                        <a:solidFill>
                          <a:schemeClr val="tx1"/>
                        </a:solidFill>
                        <a:latin typeface="+mn-lt"/>
                        <a:ea typeface="+mn-ea"/>
                        <a:cs typeface="+mn-cs"/>
                      </a:endParaRPr>
                    </a:p>
                    <a:p>
                      <a:pPr>
                        <a:spcBef>
                          <a:spcPts val="700"/>
                        </a:spcBef>
                      </a:pPr>
                      <a:r>
                        <a:rPr lang="zh-CN" altLang="en-US" sz="2200" kern="1200" baseline="0" dirty="0">
                          <a:solidFill>
                            <a:schemeClr val="tx1"/>
                          </a:solidFill>
                          <a:latin typeface="+mn-lt"/>
                          <a:ea typeface="+mn-ea"/>
                          <a:cs typeface="+mn-cs"/>
                        </a:rPr>
                        <a:t>出现</a:t>
                      </a:r>
                      <a:r>
                        <a:rPr lang="en-US" altLang="zh-CN" sz="2200" kern="1200" baseline="0" dirty="0">
                          <a:solidFill>
                            <a:schemeClr val="tx1"/>
                          </a:solidFill>
                          <a:latin typeface="+mn-lt"/>
                          <a:ea typeface="+mn-ea"/>
                          <a:cs typeface="+mn-cs"/>
                        </a:rPr>
                        <a:t> t</a:t>
                      </a:r>
                      <a:r>
                        <a:rPr lang="zh-CN" altLang="en-US" sz="2200" kern="1200" baseline="0" dirty="0">
                          <a:solidFill>
                            <a:schemeClr val="tx1"/>
                          </a:solidFill>
                          <a:latin typeface="+mn-lt"/>
                          <a:ea typeface="+mn-ea"/>
                          <a:cs typeface="+mn-cs"/>
                        </a:rPr>
                        <a:t>的文档数目</a:t>
                      </a:r>
                      <a:endParaRPr lang="en-US" sz="2200" kern="1200" baseline="0" dirty="0">
                        <a:solidFill>
                          <a:schemeClr val="tx1"/>
                        </a:solidFill>
                        <a:latin typeface="+mn-lt"/>
                        <a:ea typeface="+mn-ea"/>
                        <a:cs typeface="+mn-cs"/>
                      </a:endParaRPr>
                    </a:p>
                    <a:p>
                      <a:pPr>
                        <a:spcBef>
                          <a:spcPts val="700"/>
                        </a:spcBef>
                      </a:pPr>
                      <a:endParaRPr lang="en-US" sz="2200" kern="1200" baseline="0" dirty="0">
                        <a:solidFill>
                          <a:schemeClr val="tx1"/>
                        </a:solidFill>
                        <a:latin typeface="+mn-lt"/>
                        <a:ea typeface="+mn-ea"/>
                        <a:cs typeface="+mn-cs"/>
                      </a:endParaRPr>
                    </a:p>
                    <a:p>
                      <a:pPr>
                        <a:spcBef>
                          <a:spcPts val="700"/>
                        </a:spcBef>
                      </a:pPr>
                      <a:r>
                        <a:rPr lang="en-US" altLang="zh-CN" sz="2200" kern="1200" baseline="0" dirty="0">
                          <a:solidFill>
                            <a:schemeClr val="tx1"/>
                          </a:solidFill>
                          <a:latin typeface="+mn-lt"/>
                          <a:ea typeface="+mn-ea"/>
                          <a:cs typeface="+mn-cs"/>
                        </a:rPr>
                        <a:t>t</a:t>
                      </a:r>
                      <a:r>
                        <a:rPr lang="zh-CN" altLang="en-US" sz="2200" kern="1200" baseline="0" dirty="0">
                          <a:solidFill>
                            <a:schemeClr val="tx1"/>
                          </a:solidFill>
                          <a:latin typeface="+mn-lt"/>
                          <a:ea typeface="+mn-ea"/>
                          <a:cs typeface="+mn-cs"/>
                        </a:rPr>
                        <a:t>在文档集中出现的总次数</a:t>
                      </a:r>
                      <a:endParaRPr lang="de-DE" sz="22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44</a:t>
            </a:fld>
            <a:endParaRPr lang="en-US"/>
          </a:p>
        </p:txBody>
      </p:sp>
      <p:sp>
        <p:nvSpPr>
          <p:cNvPr id="80899" name="Text Box 3"/>
          <p:cNvSpPr txBox="1">
            <a:spLocks noChangeArrowheads="1"/>
          </p:cNvSpPr>
          <p:nvPr/>
        </p:nvSpPr>
        <p:spPr bwMode="auto">
          <a:xfrm>
            <a:off x="138113" y="1714488"/>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7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上一讲回顾</a:t>
            </a:r>
            <a:r>
              <a:rPr lang="en-US" sz="3200" dirty="0">
                <a:solidFill>
                  <a:srgbClr val="BDD3E9"/>
                </a:solidFill>
                <a:latin typeface="Calibri" charset="0"/>
                <a:ea typeface="黑体" pitchFamily="49" charset="-122"/>
              </a:rPr>
              <a:t> </a:t>
            </a:r>
          </a:p>
          <a:p>
            <a:pPr marL="514350" indent="-514350">
              <a:lnSpc>
                <a:spcPct val="150000"/>
              </a:lnSpc>
              <a:spcBef>
                <a:spcPts val="700"/>
              </a:spcBef>
              <a:buClr>
                <a:srgbClr val="BDD3E9"/>
              </a:buClr>
              <a:buSzPct val="7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336699"/>
                </a:solidFill>
                <a:latin typeface="Calibri" charset="0"/>
                <a:ea typeface="黑体" pitchFamily="49" charset="-122"/>
              </a:rPr>
              <a:t> </a:t>
            </a:r>
            <a:r>
              <a:rPr lang="zh-CN" altLang="en-US" sz="3200" dirty="0">
                <a:solidFill>
                  <a:srgbClr val="BDD3E9"/>
                </a:solidFill>
                <a:latin typeface="Calibri" charset="0"/>
                <a:ea typeface="黑体" pitchFamily="49" charset="-122"/>
              </a:rPr>
              <a:t>排序式检索</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BDD3E9"/>
                </a:solidFill>
                <a:latin typeface="Calibri" charset="0"/>
                <a:ea typeface="黑体" pitchFamily="49" charset="-122"/>
              </a:rPr>
              <a:t>词项频率</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BDD3E9"/>
              </a:buClr>
              <a:buSzPct val="70000"/>
              <a:buFont typeface="Calibri" charset="0"/>
              <a:buChar char="❹"/>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en-US" sz="3200" dirty="0" err="1">
                <a:solidFill>
                  <a:srgbClr val="BDD3E9"/>
                </a:solidFill>
                <a:latin typeface="Calibri" charset="0"/>
                <a:ea typeface="黑体" pitchFamily="49" charset="-122"/>
              </a:rPr>
              <a:t>tf-idf</a:t>
            </a:r>
            <a:r>
              <a:rPr lang="zh-CN" altLang="en-US" sz="3200" dirty="0">
                <a:solidFill>
                  <a:srgbClr val="BDD3E9"/>
                </a:solidFill>
                <a:latin typeface="Calibri" charset="0"/>
                <a:ea typeface="黑体" pitchFamily="49" charset="-122"/>
              </a:rPr>
              <a:t>权重计算</a:t>
            </a:r>
            <a:endParaRPr lang="en-US" sz="3200" dirty="0">
              <a:solidFill>
                <a:srgbClr val="BDD3E9"/>
              </a:solidFill>
              <a:latin typeface="Calibri" charset="0"/>
              <a:ea typeface="黑体" pitchFamily="49" charset="-122"/>
            </a:endParaRPr>
          </a:p>
          <a:p>
            <a:pPr marL="514350" indent="-514350">
              <a:lnSpc>
                <a:spcPct val="150000"/>
              </a:lnSpc>
              <a:spcBef>
                <a:spcPts val="700"/>
              </a:spcBef>
              <a:buClr>
                <a:srgbClr val="336699"/>
              </a:buClr>
              <a:buSzPct val="70000"/>
              <a:buFont typeface="Calibri" pitchFamily="34" charset="0"/>
              <a:buChar char="❺"/>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200" dirty="0">
                <a:solidFill>
                  <a:srgbClr val="BDD3E9"/>
                </a:solidFill>
                <a:latin typeface="Calibri" charset="0"/>
                <a:ea typeface="黑体" pitchFamily="49" charset="-122"/>
              </a:rPr>
              <a:t> </a:t>
            </a:r>
            <a:r>
              <a:rPr lang="zh-CN" altLang="en-US" sz="3200" dirty="0">
                <a:solidFill>
                  <a:srgbClr val="336699"/>
                </a:solidFill>
                <a:latin typeface="Calibri" charset="0"/>
                <a:ea typeface="黑体" pitchFamily="49" charset="-122"/>
              </a:rPr>
              <a:t>向量空间模型</a:t>
            </a:r>
            <a:endParaRPr lang="en-US" sz="3200" dirty="0">
              <a:solidFill>
                <a:srgbClr val="336699"/>
              </a:solidFill>
              <a:latin typeface="Calibri" charset="0"/>
              <a:ea typeface="黑体" pitchFamily="49" charset="-122"/>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二值关联矩阵</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每篇文档表示成一个二值向量</a:t>
            </a:r>
            <a:r>
              <a:rPr lang="en-US" dirty="0">
                <a:solidFill>
                  <a:schemeClr val="tx1"/>
                </a:solidFill>
                <a:latin typeface="+mj-lt"/>
                <a:ea typeface="黑体" pitchFamily="49" charset="-122"/>
              </a:rPr>
              <a:t>∈ {0, 1}</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45</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a:t>
                      </a:r>
                    </a:p>
                    <a:p>
                      <a:pPr algn="r"/>
                      <a:r>
                        <a:rPr lang="de-DE" dirty="0"/>
                        <a:t>1</a:t>
                      </a:r>
                    </a:p>
                    <a:p>
                      <a:pPr algn="r"/>
                      <a:r>
                        <a:rPr lang="de-DE" dirty="0"/>
                        <a:t>1</a:t>
                      </a:r>
                    </a:p>
                    <a:p>
                      <a:pPr algn="r"/>
                      <a:r>
                        <a:rPr lang="de-DE" dirty="0"/>
                        <a:t>0</a:t>
                      </a:r>
                    </a:p>
                    <a:p>
                      <a:pPr algn="r"/>
                      <a:r>
                        <a:rPr lang="de-DE" dirty="0"/>
                        <a:t>1</a:t>
                      </a:r>
                    </a:p>
                    <a:p>
                      <a:pPr algn="r"/>
                      <a:r>
                        <a:rPr lang="de-DE" dirty="0"/>
                        <a:t>1</a:t>
                      </a:r>
                    </a:p>
                    <a:p>
                      <a:pPr algn="r"/>
                      <a:r>
                        <a:rPr lang="de-DE" dirty="0"/>
                        <a:t>1</a:t>
                      </a:r>
                    </a:p>
                  </a:txBody>
                  <a:tcPr/>
                </a:tc>
                <a:tc>
                  <a:txBody>
                    <a:bodyPr/>
                    <a:lstStyle/>
                    <a:p>
                      <a:pPr algn="r"/>
                      <a:r>
                        <a:rPr lang="de-DE" dirty="0"/>
                        <a:t>1</a:t>
                      </a:r>
                    </a:p>
                    <a:p>
                      <a:pPr algn="r"/>
                      <a:r>
                        <a:rPr lang="de-DE" dirty="0"/>
                        <a:t>1</a:t>
                      </a:r>
                    </a:p>
                    <a:p>
                      <a:pPr algn="r"/>
                      <a:r>
                        <a:rPr lang="de-DE" dirty="0"/>
                        <a:t>1</a:t>
                      </a:r>
                    </a:p>
                    <a:p>
                      <a:pPr algn="r"/>
                      <a:r>
                        <a:rPr lang="de-DE" dirty="0"/>
                        <a:t>1</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1</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1</a:t>
                      </a:r>
                    </a:p>
                    <a:p>
                      <a:pPr algn="r"/>
                      <a:r>
                        <a:rPr lang="de-DE" dirty="0"/>
                        <a:t>0</a:t>
                      </a:r>
                    </a:p>
                    <a:p>
                      <a:pPr algn="r"/>
                      <a:r>
                        <a:rPr lang="de-DE" dirty="0"/>
                        <a:t>0</a:t>
                      </a:r>
                    </a:p>
                    <a:p>
                      <a:pPr algn="r"/>
                      <a:r>
                        <a:rPr lang="de-DE" dirty="0"/>
                        <a:t>1</a:t>
                      </a:r>
                    </a:p>
                    <a:p>
                      <a:pPr algn="r"/>
                      <a:r>
                        <a:rPr lang="de-DE" dirty="0"/>
                        <a:t>0</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en-US" altLang="zh-CN" sz="3600" dirty="0" err="1">
                <a:solidFill>
                  <a:schemeClr val="tx1"/>
                </a:solidFill>
                <a:latin typeface="+mj-lt"/>
                <a:ea typeface="黑体" pitchFamily="49" charset="-122"/>
              </a:rPr>
              <a:t>tf</a:t>
            </a:r>
            <a:r>
              <a:rPr lang="zh-CN" altLang="en-US" sz="3600" dirty="0">
                <a:solidFill>
                  <a:schemeClr val="tx1"/>
                </a:solidFill>
                <a:latin typeface="+mj-lt"/>
                <a:ea typeface="黑体" pitchFamily="49" charset="-122"/>
              </a:rPr>
              <a:t>矩阵</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每篇文档表示成一个词频向量</a:t>
            </a:r>
            <a:r>
              <a:rPr lang="en-US" dirty="0">
                <a:solidFill>
                  <a:schemeClr val="tx1"/>
                </a:solidFill>
                <a:latin typeface="+mj-lt"/>
                <a:ea typeface="黑体" pitchFamily="49" charset="-122"/>
              </a:rPr>
              <a:t>∈ N</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46</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157</a:t>
                      </a:r>
                    </a:p>
                    <a:p>
                      <a:pPr algn="r"/>
                      <a:r>
                        <a:rPr lang="de-DE" dirty="0"/>
                        <a:t>4</a:t>
                      </a:r>
                    </a:p>
                    <a:p>
                      <a:pPr algn="r"/>
                      <a:r>
                        <a:rPr lang="de-DE" dirty="0"/>
                        <a:t>232</a:t>
                      </a:r>
                    </a:p>
                    <a:p>
                      <a:pPr algn="r"/>
                      <a:r>
                        <a:rPr lang="de-DE" dirty="0"/>
                        <a:t>0</a:t>
                      </a:r>
                    </a:p>
                    <a:p>
                      <a:pPr algn="r"/>
                      <a:r>
                        <a:rPr lang="de-DE" dirty="0"/>
                        <a:t>57</a:t>
                      </a:r>
                    </a:p>
                    <a:p>
                      <a:pPr algn="r"/>
                      <a:r>
                        <a:rPr lang="de-DE" dirty="0"/>
                        <a:t>2</a:t>
                      </a:r>
                    </a:p>
                    <a:p>
                      <a:pPr algn="r"/>
                      <a:r>
                        <a:rPr lang="de-DE" dirty="0"/>
                        <a:t>2</a:t>
                      </a:r>
                    </a:p>
                    <a:p>
                      <a:pPr algn="r"/>
                      <a:endParaRPr lang="de-DE" dirty="0"/>
                    </a:p>
                  </a:txBody>
                  <a:tcPr/>
                </a:tc>
                <a:tc>
                  <a:txBody>
                    <a:bodyPr/>
                    <a:lstStyle/>
                    <a:p>
                      <a:pPr algn="r"/>
                      <a:r>
                        <a:rPr lang="de-DE" dirty="0"/>
                        <a:t>73</a:t>
                      </a:r>
                    </a:p>
                    <a:p>
                      <a:pPr algn="r"/>
                      <a:r>
                        <a:rPr lang="de-DE" dirty="0"/>
                        <a:t>157</a:t>
                      </a:r>
                    </a:p>
                    <a:p>
                      <a:pPr algn="r"/>
                      <a:r>
                        <a:rPr lang="de-DE" dirty="0"/>
                        <a:t>227</a:t>
                      </a:r>
                    </a:p>
                    <a:p>
                      <a:pPr algn="r"/>
                      <a:r>
                        <a:rPr lang="de-DE" dirty="0"/>
                        <a:t>10</a:t>
                      </a:r>
                    </a:p>
                    <a:p>
                      <a:pPr algn="r"/>
                      <a:r>
                        <a:rPr lang="de-DE" dirty="0"/>
                        <a:t>0</a:t>
                      </a:r>
                    </a:p>
                    <a:p>
                      <a:pPr algn="r"/>
                      <a:r>
                        <a:rPr lang="de-DE" dirty="0"/>
                        <a:t>0</a:t>
                      </a:r>
                    </a:p>
                    <a:p>
                      <a:pPr algn="r"/>
                      <a:r>
                        <a:rPr lang="de-DE" dirty="0"/>
                        <a:t>0</a:t>
                      </a:r>
                    </a:p>
                    <a:p>
                      <a:pPr algn="r"/>
                      <a:endParaRPr lang="de-DE" dirty="0"/>
                    </a:p>
                  </a:txBody>
                  <a:tcPr/>
                </a:tc>
                <a:tc>
                  <a:txBody>
                    <a:bodyPr/>
                    <a:lstStyle/>
                    <a:p>
                      <a:pPr algn="r"/>
                      <a:r>
                        <a:rPr lang="de-DE" dirty="0"/>
                        <a:t>0</a:t>
                      </a:r>
                    </a:p>
                    <a:p>
                      <a:pPr algn="r"/>
                      <a:r>
                        <a:rPr lang="de-DE" dirty="0"/>
                        <a:t>0</a:t>
                      </a:r>
                    </a:p>
                    <a:p>
                      <a:pPr algn="r"/>
                      <a:r>
                        <a:rPr lang="de-DE" dirty="0"/>
                        <a:t>0</a:t>
                      </a:r>
                    </a:p>
                    <a:p>
                      <a:pPr algn="r"/>
                      <a:r>
                        <a:rPr lang="de-DE" dirty="0"/>
                        <a:t>0</a:t>
                      </a:r>
                    </a:p>
                    <a:p>
                      <a:pPr algn="r"/>
                      <a:r>
                        <a:rPr lang="de-DE" dirty="0"/>
                        <a:t>0</a:t>
                      </a:r>
                    </a:p>
                    <a:p>
                      <a:pPr algn="r"/>
                      <a:r>
                        <a:rPr lang="de-DE" dirty="0"/>
                        <a:t>3</a:t>
                      </a:r>
                    </a:p>
                    <a:p>
                      <a:pPr algn="r"/>
                      <a:r>
                        <a:rPr lang="de-DE" dirty="0"/>
                        <a:t>1</a:t>
                      </a:r>
                    </a:p>
                    <a:p>
                      <a:pPr algn="r"/>
                      <a:endParaRPr lang="de-DE" dirty="0"/>
                    </a:p>
                  </a:txBody>
                  <a:tcPr/>
                </a:tc>
                <a:tc>
                  <a:txBody>
                    <a:bodyPr/>
                    <a:lstStyle/>
                    <a:p>
                      <a:pPr algn="r"/>
                      <a:r>
                        <a:rPr lang="de-DE" dirty="0"/>
                        <a:t>0</a:t>
                      </a:r>
                    </a:p>
                    <a:p>
                      <a:pPr algn="r"/>
                      <a:r>
                        <a:rPr lang="de-DE" dirty="0"/>
                        <a:t>2</a:t>
                      </a:r>
                    </a:p>
                    <a:p>
                      <a:pPr algn="r"/>
                      <a:r>
                        <a:rPr lang="de-DE" dirty="0"/>
                        <a:t>2</a:t>
                      </a:r>
                    </a:p>
                    <a:p>
                      <a:pPr algn="r"/>
                      <a:r>
                        <a:rPr lang="de-DE" dirty="0"/>
                        <a:t>0</a:t>
                      </a:r>
                    </a:p>
                    <a:p>
                      <a:pPr algn="r"/>
                      <a:r>
                        <a:rPr lang="de-DE" dirty="0"/>
                        <a:t>0</a:t>
                      </a:r>
                    </a:p>
                    <a:p>
                      <a:pPr algn="r"/>
                      <a:r>
                        <a:rPr lang="de-DE" dirty="0"/>
                        <a:t>8</a:t>
                      </a:r>
                    </a:p>
                    <a:p>
                      <a:pPr algn="r"/>
                      <a:r>
                        <a:rPr lang="de-DE" dirty="0"/>
                        <a:t>1</a:t>
                      </a:r>
                    </a:p>
                    <a:p>
                      <a:pPr algn="r"/>
                      <a:endParaRPr lang="de-DE" dirty="0"/>
                    </a:p>
                  </a:txBody>
                  <a:tcPr/>
                </a:tc>
                <a:tc>
                  <a:txBody>
                    <a:bodyPr/>
                    <a:lstStyle/>
                    <a:p>
                      <a:pPr algn="r"/>
                      <a:r>
                        <a:rPr lang="de-DE" dirty="0"/>
                        <a:t>0</a:t>
                      </a:r>
                    </a:p>
                    <a:p>
                      <a:pPr algn="r"/>
                      <a:r>
                        <a:rPr lang="de-DE" dirty="0"/>
                        <a:t>0</a:t>
                      </a:r>
                    </a:p>
                    <a:p>
                      <a:pPr algn="r"/>
                      <a:r>
                        <a:rPr lang="de-DE" dirty="0"/>
                        <a:t>1</a:t>
                      </a:r>
                    </a:p>
                    <a:p>
                      <a:pPr algn="r"/>
                      <a:r>
                        <a:rPr lang="de-DE" dirty="0"/>
                        <a:t>0</a:t>
                      </a:r>
                    </a:p>
                    <a:p>
                      <a:pPr algn="r"/>
                      <a:r>
                        <a:rPr lang="de-DE" dirty="0"/>
                        <a:t>0</a:t>
                      </a:r>
                    </a:p>
                    <a:p>
                      <a:pPr algn="r"/>
                      <a:r>
                        <a:rPr lang="de-DE" dirty="0"/>
                        <a:t>5</a:t>
                      </a:r>
                    </a:p>
                    <a:p>
                      <a:pPr algn="r"/>
                      <a:r>
                        <a:rPr lang="de-DE" dirty="0"/>
                        <a:t>1</a:t>
                      </a:r>
                    </a:p>
                    <a:p>
                      <a:pPr algn="r"/>
                      <a:endParaRPr lang="de-DE" dirty="0"/>
                    </a:p>
                  </a:txBody>
                  <a:tcPr/>
                </a:tc>
                <a:tc>
                  <a:txBody>
                    <a:bodyPr/>
                    <a:lstStyle/>
                    <a:p>
                      <a:pPr algn="r"/>
                      <a:r>
                        <a:rPr lang="de-DE" dirty="0"/>
                        <a:t>1</a:t>
                      </a:r>
                    </a:p>
                    <a:p>
                      <a:pPr algn="r"/>
                      <a:r>
                        <a:rPr lang="de-DE" dirty="0"/>
                        <a:t>0</a:t>
                      </a:r>
                    </a:p>
                    <a:p>
                      <a:pPr algn="r"/>
                      <a:r>
                        <a:rPr lang="de-DE" dirty="0"/>
                        <a:t>0</a:t>
                      </a:r>
                    </a:p>
                    <a:p>
                      <a:pPr algn="r"/>
                      <a:r>
                        <a:rPr lang="de-DE" dirty="0"/>
                        <a:t>0</a:t>
                      </a:r>
                    </a:p>
                    <a:p>
                      <a:pPr algn="r"/>
                      <a:r>
                        <a:rPr lang="de-DE" dirty="0"/>
                        <a:t>0</a:t>
                      </a:r>
                    </a:p>
                    <a:p>
                      <a:pPr algn="r"/>
                      <a:r>
                        <a:rPr lang="de-DE" dirty="0"/>
                        <a:t>8</a:t>
                      </a:r>
                    </a:p>
                    <a:p>
                      <a:pPr algn="r"/>
                      <a:r>
                        <a:rPr lang="de-DE" dirty="0"/>
                        <a:t>5</a:t>
                      </a:r>
                    </a:p>
                    <a:p>
                      <a:pPr algn="r"/>
                      <a:endParaRPr lang="de-DE" dirty="0"/>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二值</a:t>
            </a:r>
            <a:r>
              <a:rPr lang="de-DE" sz="3600" dirty="0">
                <a:solidFill>
                  <a:schemeClr val="tx1"/>
                </a:solidFill>
                <a:latin typeface="+mj-lt"/>
                <a:ea typeface="黑体" pitchFamily="49" charset="-122"/>
              </a:rPr>
              <a:t> →  → </a:t>
            </a:r>
            <a:r>
              <a:rPr lang="en-US" altLang="zh-CN" sz="3600" dirty="0" err="1">
                <a:solidFill>
                  <a:schemeClr val="tx1"/>
                </a:solidFill>
                <a:latin typeface="+mj-lt"/>
                <a:ea typeface="黑体" pitchFamily="49" charset="-122"/>
              </a:rPr>
              <a:t>tfidf</a:t>
            </a:r>
            <a:r>
              <a:rPr lang="zh-CN" altLang="en-US" sz="3600" dirty="0">
                <a:solidFill>
                  <a:schemeClr val="tx1"/>
                </a:solidFill>
                <a:latin typeface="+mj-lt"/>
                <a:ea typeface="黑体" pitchFamily="49" charset="-122"/>
              </a:rPr>
              <a:t>矩阵</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5143536"/>
            <a:ext cx="8572560" cy="1714464"/>
          </a:xfrm>
          <a:prstGeom prst="rect">
            <a:avLst/>
          </a:prstGeom>
          <a:noFill/>
          <a:ln w="9525">
            <a:noFill/>
            <a:round/>
            <a:headEnd/>
            <a:tailEnd/>
          </a:ln>
        </p:spPr>
        <p:txBody>
          <a:bodyPr/>
          <a:lstStyle/>
          <a:p>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每篇文档表示成一个基于</a:t>
            </a:r>
            <a:r>
              <a:rPr lang="en-US" altLang="zh-CN" dirty="0" err="1">
                <a:solidFill>
                  <a:schemeClr val="tx1"/>
                </a:solidFill>
                <a:latin typeface="+mj-lt"/>
                <a:ea typeface="黑体" pitchFamily="49" charset="-122"/>
              </a:rPr>
              <a:t>tfidf</a:t>
            </a:r>
            <a:r>
              <a:rPr lang="zh-CN" altLang="en-US" dirty="0">
                <a:solidFill>
                  <a:schemeClr val="tx1"/>
                </a:solidFill>
                <a:latin typeface="+mj-lt"/>
                <a:ea typeface="黑体" pitchFamily="49" charset="-122"/>
              </a:rPr>
              <a:t>权重的实值向量</a:t>
            </a:r>
            <a:r>
              <a:rPr lang="de-DE" dirty="0">
                <a:solidFill>
                  <a:schemeClr val="tx1"/>
                </a:solidFill>
                <a:latin typeface="+mj-lt"/>
                <a:ea typeface="黑体" pitchFamily="49" charset="-122"/>
              </a:rPr>
              <a:t> </a:t>
            </a:r>
            <a:r>
              <a:rPr lang="en-US" dirty="0">
                <a:solidFill>
                  <a:schemeClr val="tx1"/>
                </a:solidFill>
                <a:latin typeface="+mj-lt"/>
                <a:ea typeface="黑体" pitchFamily="49" charset="-122"/>
              </a:rPr>
              <a:t>∈ R</a:t>
            </a:r>
            <a:r>
              <a:rPr lang="en-US" baseline="30000" dirty="0">
                <a:solidFill>
                  <a:schemeClr val="tx1"/>
                </a:solidFill>
                <a:latin typeface="+mj-lt"/>
                <a:ea typeface="黑体" pitchFamily="49" charset="-122"/>
              </a:rPr>
              <a:t>|</a:t>
            </a:r>
            <a:r>
              <a:rPr lang="en-US" i="1" baseline="30000" dirty="0">
                <a:solidFill>
                  <a:schemeClr val="tx1"/>
                </a:solidFill>
                <a:latin typeface="+mj-lt"/>
                <a:ea typeface="黑体" pitchFamily="49" charset="-122"/>
              </a:rPr>
              <a:t>V</a:t>
            </a:r>
            <a:r>
              <a:rPr lang="en-US" baseline="30000" dirty="0">
                <a:solidFill>
                  <a:schemeClr val="tx1"/>
                </a:solidFill>
                <a:latin typeface="+mj-lt"/>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47</a:t>
            </a:fld>
            <a:endParaRPr lang="en-US"/>
          </a:p>
        </p:txBody>
      </p:sp>
      <p:graphicFrame>
        <p:nvGraphicFramePr>
          <p:cNvPr id="9" name="Table 8"/>
          <p:cNvGraphicFramePr>
            <a:graphicFrameLocks noGrp="1"/>
          </p:cNvGraphicFramePr>
          <p:nvPr/>
        </p:nvGraphicFramePr>
        <p:xfrm>
          <a:off x="214282" y="1617356"/>
          <a:ext cx="8524894" cy="3383280"/>
        </p:xfrm>
        <a:graphic>
          <a:graphicData uri="http://schemas.openxmlformats.org/drawingml/2006/table">
            <a:tbl>
              <a:tblPr firstRow="1" bandRow="1">
                <a:tableStyleId>{C083E6E3-FA7D-4D7B-A595-EF9225AFEA82}</a:tableStyleId>
              </a:tblPr>
              <a:tblGrid>
                <a:gridCol w="1285884">
                  <a:extLst>
                    <a:ext uri="{9D8B030D-6E8A-4147-A177-3AD203B41FA5}">
                      <a16:colId xmlns:a16="http://schemas.microsoft.com/office/drawing/2014/main" val="20000"/>
                    </a:ext>
                  </a:extLst>
                </a:gridCol>
                <a:gridCol w="1285884">
                  <a:extLst>
                    <a:ext uri="{9D8B030D-6E8A-4147-A177-3AD203B41FA5}">
                      <a16:colId xmlns:a16="http://schemas.microsoft.com/office/drawing/2014/main" val="20001"/>
                    </a:ext>
                  </a:extLst>
                </a:gridCol>
                <a:gridCol w="1081758">
                  <a:extLst>
                    <a:ext uri="{9D8B030D-6E8A-4147-A177-3AD203B41FA5}">
                      <a16:colId xmlns:a16="http://schemas.microsoft.com/office/drawing/2014/main" val="20002"/>
                    </a:ext>
                  </a:extLst>
                </a:gridCol>
                <a:gridCol w="1217842">
                  <a:extLst>
                    <a:ext uri="{9D8B030D-6E8A-4147-A177-3AD203B41FA5}">
                      <a16:colId xmlns:a16="http://schemas.microsoft.com/office/drawing/2014/main" val="20003"/>
                    </a:ext>
                  </a:extLst>
                </a:gridCol>
                <a:gridCol w="1217842">
                  <a:extLst>
                    <a:ext uri="{9D8B030D-6E8A-4147-A177-3AD203B41FA5}">
                      <a16:colId xmlns:a16="http://schemas.microsoft.com/office/drawing/2014/main" val="20004"/>
                    </a:ext>
                  </a:extLst>
                </a:gridCol>
                <a:gridCol w="1217842">
                  <a:extLst>
                    <a:ext uri="{9D8B030D-6E8A-4147-A177-3AD203B41FA5}">
                      <a16:colId xmlns:a16="http://schemas.microsoft.com/office/drawing/2014/main" val="20005"/>
                    </a:ext>
                  </a:extLst>
                </a:gridCol>
                <a:gridCol w="1217842">
                  <a:extLst>
                    <a:ext uri="{9D8B030D-6E8A-4147-A177-3AD203B41FA5}">
                      <a16:colId xmlns:a16="http://schemas.microsoft.com/office/drawing/2014/main" val="20006"/>
                    </a:ext>
                  </a:extLst>
                </a:gridCol>
              </a:tblGrid>
              <a:tr h="370840">
                <a:tc>
                  <a:txBody>
                    <a:bodyPr/>
                    <a:lstStyle/>
                    <a:p>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Anthony </a:t>
                      </a:r>
                      <a:r>
                        <a:rPr lang="de-DE" sz="2200" b="0" kern="1200" baseline="0" dirty="0" err="1"/>
                        <a:t>and</a:t>
                      </a:r>
                      <a:r>
                        <a:rPr lang="de-DE" sz="2200" b="0" kern="1200" baseline="0" dirty="0"/>
                        <a:t>  Cleopatra</a:t>
                      </a:r>
                      <a:endParaRPr lang="de-DE" sz="2200" b="0" kern="1200" baseline="0" dirty="0">
                        <a:solidFill>
                          <a:schemeClr val="lt1"/>
                        </a:solidFill>
                        <a:latin typeface="+mn-lt"/>
                        <a:ea typeface="+mn-ea"/>
                        <a:cs typeface="+mn-cs"/>
                      </a:endParaRPr>
                    </a:p>
                  </a:txBody>
                  <a:tcPr/>
                </a:tc>
                <a:tc>
                  <a:txBody>
                    <a:bodyPr/>
                    <a:lstStyle/>
                    <a:p>
                      <a:r>
                        <a:rPr lang="en-US" sz="2200" b="0" kern="1200" baseline="0" dirty="0"/>
                        <a:t>Julius </a:t>
                      </a:r>
                      <a:r>
                        <a:rPr lang="de-DE" sz="2200" b="0" kern="1200" baseline="0" dirty="0"/>
                        <a:t>Caesar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The  </a:t>
                      </a:r>
                      <a:r>
                        <a:rPr lang="de-DE" sz="2200" b="0" kern="1200" baseline="0" dirty="0"/>
                        <a:t>Tempest</a:t>
                      </a:r>
                      <a:endParaRPr lang="de-DE" sz="2200" b="0" dirty="0"/>
                    </a:p>
                  </a:txBody>
                  <a:tcPr/>
                </a:tc>
                <a:tc>
                  <a:txBody>
                    <a:bodyPr/>
                    <a:lstStyle/>
                    <a:p>
                      <a:r>
                        <a:rPr lang="en-US" sz="2200" b="0" kern="1200" baseline="0" dirty="0"/>
                        <a:t>Hamlet </a:t>
                      </a:r>
                      <a:endParaRPr lang="de-DE" sz="2200" b="0" dirty="0"/>
                    </a:p>
                  </a:txBody>
                  <a:tcPr/>
                </a:tc>
                <a:tc>
                  <a:txBody>
                    <a:bodyPr/>
                    <a:lstStyle/>
                    <a:p>
                      <a:r>
                        <a:rPr lang="en-US" sz="2200" b="0" kern="1200" baseline="0" dirty="0"/>
                        <a:t>Othello </a:t>
                      </a:r>
                      <a:endParaRPr lang="de-DE" sz="22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b="0" kern="1200" baseline="0" dirty="0"/>
                        <a:t>Macbeth . . .</a:t>
                      </a:r>
                    </a:p>
                    <a:p>
                      <a:endParaRPr lang="de-DE" sz="2200" b="0" dirty="0"/>
                    </a:p>
                  </a:txBody>
                  <a:tcPr/>
                </a:tc>
                <a:extLst>
                  <a:ext uri="{0D108BD9-81ED-4DB2-BD59-A6C34878D82A}">
                    <a16:rowId xmlns:a16="http://schemas.microsoft.com/office/drawing/2014/main" val="10000"/>
                  </a:ext>
                </a:extLst>
              </a:tr>
              <a:tr h="370840">
                <a:tc>
                  <a:txBody>
                    <a:bodyPr/>
                    <a:lstStyle/>
                    <a:p>
                      <a:r>
                        <a:rPr lang="de-DE" dirty="0"/>
                        <a:t>ANTHONY</a:t>
                      </a:r>
                    </a:p>
                    <a:p>
                      <a:r>
                        <a:rPr lang="de-DE" dirty="0"/>
                        <a:t>BRUTUS</a:t>
                      </a:r>
                      <a:r>
                        <a:rPr lang="de-DE" baseline="0" dirty="0"/>
                        <a:t> </a:t>
                      </a:r>
                    </a:p>
                    <a:p>
                      <a:r>
                        <a:rPr lang="de-DE" baseline="0" dirty="0"/>
                        <a:t>CAESAR</a:t>
                      </a:r>
                    </a:p>
                    <a:p>
                      <a:r>
                        <a:rPr lang="de-DE" baseline="0" dirty="0"/>
                        <a:t>CALPURNIA</a:t>
                      </a:r>
                    </a:p>
                    <a:p>
                      <a:r>
                        <a:rPr lang="de-DE" baseline="0" dirty="0"/>
                        <a:t>CLEOPATRA</a:t>
                      </a:r>
                    </a:p>
                    <a:p>
                      <a:r>
                        <a:rPr lang="de-DE" baseline="0" dirty="0"/>
                        <a:t>MERCY</a:t>
                      </a:r>
                    </a:p>
                    <a:p>
                      <a:r>
                        <a:rPr lang="de-DE" baseline="0" dirty="0"/>
                        <a:t>WORSER</a:t>
                      </a:r>
                    </a:p>
                    <a:p>
                      <a:r>
                        <a:rPr lang="de-DE" baseline="0" dirty="0"/>
                        <a:t>. . .</a:t>
                      </a:r>
                      <a:endParaRPr lang="de-DE" dirty="0"/>
                    </a:p>
                  </a:txBody>
                  <a:tcPr/>
                </a:tc>
                <a:tc>
                  <a:txBody>
                    <a:bodyPr/>
                    <a:lstStyle/>
                    <a:p>
                      <a:pPr algn="r"/>
                      <a:r>
                        <a:rPr lang="de-DE" dirty="0"/>
                        <a:t>5.25</a:t>
                      </a:r>
                    </a:p>
                    <a:p>
                      <a:pPr algn="r"/>
                      <a:r>
                        <a:rPr lang="de-DE" dirty="0"/>
                        <a:t>1.21</a:t>
                      </a:r>
                    </a:p>
                    <a:p>
                      <a:pPr algn="r"/>
                      <a:r>
                        <a:rPr lang="de-DE" dirty="0"/>
                        <a:t>8.59</a:t>
                      </a:r>
                    </a:p>
                    <a:p>
                      <a:pPr algn="r"/>
                      <a:r>
                        <a:rPr lang="de-DE" dirty="0"/>
                        <a:t>0.0</a:t>
                      </a:r>
                    </a:p>
                    <a:p>
                      <a:pPr algn="r"/>
                      <a:r>
                        <a:rPr lang="de-DE" dirty="0"/>
                        <a:t>2.85</a:t>
                      </a:r>
                    </a:p>
                    <a:p>
                      <a:pPr algn="r"/>
                      <a:r>
                        <a:rPr lang="de-DE" dirty="0"/>
                        <a:t>1.51</a:t>
                      </a:r>
                    </a:p>
                    <a:p>
                      <a:pPr algn="r"/>
                      <a:r>
                        <a:rPr lang="de-DE" dirty="0"/>
                        <a:t>1.37</a:t>
                      </a:r>
                    </a:p>
                  </a:txBody>
                  <a:tcPr/>
                </a:tc>
                <a:tc>
                  <a:txBody>
                    <a:bodyPr/>
                    <a:lstStyle/>
                    <a:p>
                      <a:pPr algn="r"/>
                      <a:r>
                        <a:rPr lang="de-DE" dirty="0"/>
                        <a:t>3.18</a:t>
                      </a:r>
                    </a:p>
                    <a:p>
                      <a:pPr algn="r"/>
                      <a:r>
                        <a:rPr lang="de-DE" dirty="0"/>
                        <a:t>6.10</a:t>
                      </a:r>
                    </a:p>
                    <a:p>
                      <a:pPr algn="r"/>
                      <a:r>
                        <a:rPr lang="de-DE" dirty="0"/>
                        <a:t>2.54</a:t>
                      </a:r>
                    </a:p>
                    <a:p>
                      <a:pPr algn="r"/>
                      <a:r>
                        <a:rPr lang="de-DE" dirty="0"/>
                        <a:t>1.54</a:t>
                      </a:r>
                    </a:p>
                    <a:p>
                      <a:pPr algn="r"/>
                      <a:r>
                        <a:rPr lang="de-DE" dirty="0"/>
                        <a:t>0.0</a:t>
                      </a:r>
                    </a:p>
                    <a:p>
                      <a:pPr algn="r"/>
                      <a:r>
                        <a:rPr lang="de-DE" dirty="0"/>
                        <a:t>0.0</a:t>
                      </a:r>
                    </a:p>
                    <a:p>
                      <a:pPr algn="r"/>
                      <a:r>
                        <a:rPr lang="de-DE" dirty="0"/>
                        <a:t>0.0</a:t>
                      </a:r>
                    </a:p>
                    <a:p>
                      <a:pPr algn="r"/>
                      <a:endParaRPr lang="de-DE" dirty="0"/>
                    </a:p>
                  </a:txBody>
                  <a:tcPr/>
                </a:tc>
                <a:tc>
                  <a:txBody>
                    <a:bodyPr/>
                    <a:lstStyle/>
                    <a:p>
                      <a:pPr algn="r"/>
                      <a:r>
                        <a:rPr lang="de-DE" dirty="0"/>
                        <a:t>0.0</a:t>
                      </a:r>
                    </a:p>
                    <a:p>
                      <a:pPr algn="r"/>
                      <a:r>
                        <a:rPr lang="de-DE" dirty="0"/>
                        <a:t>0.0</a:t>
                      </a:r>
                    </a:p>
                    <a:p>
                      <a:pPr algn="r"/>
                      <a:r>
                        <a:rPr lang="de-DE" dirty="0"/>
                        <a:t>0.0</a:t>
                      </a:r>
                    </a:p>
                    <a:p>
                      <a:pPr algn="r"/>
                      <a:r>
                        <a:rPr lang="de-DE" dirty="0"/>
                        <a:t>0.0</a:t>
                      </a:r>
                    </a:p>
                    <a:p>
                      <a:pPr algn="r"/>
                      <a:r>
                        <a:rPr lang="de-DE" dirty="0"/>
                        <a:t>0.0</a:t>
                      </a:r>
                    </a:p>
                    <a:p>
                      <a:pPr algn="r"/>
                      <a:r>
                        <a:rPr lang="de-DE" dirty="0"/>
                        <a:t>1.90</a:t>
                      </a:r>
                    </a:p>
                    <a:p>
                      <a:pPr algn="r"/>
                      <a:r>
                        <a:rPr lang="de-DE" dirty="0"/>
                        <a:t>0.11</a:t>
                      </a:r>
                    </a:p>
                  </a:txBody>
                  <a:tcPr/>
                </a:tc>
                <a:tc>
                  <a:txBody>
                    <a:bodyPr/>
                    <a:lstStyle/>
                    <a:p>
                      <a:pPr algn="r"/>
                      <a:r>
                        <a:rPr lang="de-DE" dirty="0"/>
                        <a:t>0.0</a:t>
                      </a:r>
                    </a:p>
                    <a:p>
                      <a:pPr algn="r"/>
                      <a:r>
                        <a:rPr lang="de-DE" dirty="0"/>
                        <a:t>1.0</a:t>
                      </a:r>
                    </a:p>
                    <a:p>
                      <a:pPr algn="r"/>
                      <a:r>
                        <a:rPr lang="de-DE" dirty="0"/>
                        <a:t>1.51</a:t>
                      </a:r>
                    </a:p>
                    <a:p>
                      <a:pPr algn="r"/>
                      <a:r>
                        <a:rPr lang="de-DE" dirty="0"/>
                        <a:t>0.0</a:t>
                      </a:r>
                    </a:p>
                    <a:p>
                      <a:pPr algn="r"/>
                      <a:r>
                        <a:rPr lang="de-DE" dirty="0"/>
                        <a:t>0.0</a:t>
                      </a:r>
                    </a:p>
                    <a:p>
                      <a:pPr algn="r"/>
                      <a:r>
                        <a:rPr lang="de-DE" dirty="0"/>
                        <a:t>0.12</a:t>
                      </a:r>
                    </a:p>
                    <a:p>
                      <a:pPr algn="r"/>
                      <a:r>
                        <a:rPr lang="de-DE" dirty="0"/>
                        <a:t>4.15</a:t>
                      </a:r>
                    </a:p>
                  </a:txBody>
                  <a:tcPr/>
                </a:tc>
                <a:tc>
                  <a:txBody>
                    <a:bodyPr/>
                    <a:lstStyle/>
                    <a:p>
                      <a:pPr algn="r"/>
                      <a:r>
                        <a:rPr lang="de-DE" dirty="0"/>
                        <a:t>0.0</a:t>
                      </a:r>
                    </a:p>
                    <a:p>
                      <a:pPr algn="r"/>
                      <a:r>
                        <a:rPr lang="de-DE" dirty="0"/>
                        <a:t>0.0</a:t>
                      </a:r>
                    </a:p>
                    <a:p>
                      <a:pPr algn="r"/>
                      <a:r>
                        <a:rPr lang="de-DE" dirty="0"/>
                        <a:t>0.25</a:t>
                      </a:r>
                    </a:p>
                    <a:p>
                      <a:pPr algn="r"/>
                      <a:r>
                        <a:rPr lang="de-DE" dirty="0"/>
                        <a:t>0.0</a:t>
                      </a:r>
                    </a:p>
                    <a:p>
                      <a:pPr algn="r"/>
                      <a:r>
                        <a:rPr lang="de-DE" dirty="0"/>
                        <a:t>0.0</a:t>
                      </a:r>
                    </a:p>
                    <a:p>
                      <a:pPr algn="r"/>
                      <a:r>
                        <a:rPr lang="de-DE" dirty="0"/>
                        <a:t>5.25</a:t>
                      </a:r>
                    </a:p>
                    <a:p>
                      <a:pPr algn="r"/>
                      <a:r>
                        <a:rPr lang="de-DE" dirty="0"/>
                        <a:t>0.25</a:t>
                      </a:r>
                    </a:p>
                  </a:txBody>
                  <a:tcPr/>
                </a:tc>
                <a:tc>
                  <a:txBody>
                    <a:bodyPr/>
                    <a:lstStyle/>
                    <a:p>
                      <a:pPr algn="r"/>
                      <a:r>
                        <a:rPr lang="de-DE" dirty="0"/>
                        <a:t>0.35</a:t>
                      </a:r>
                    </a:p>
                    <a:p>
                      <a:pPr algn="r"/>
                      <a:r>
                        <a:rPr lang="de-DE" dirty="0"/>
                        <a:t>0.0</a:t>
                      </a:r>
                    </a:p>
                    <a:p>
                      <a:pPr algn="r"/>
                      <a:r>
                        <a:rPr lang="de-DE" dirty="0"/>
                        <a:t>0.0</a:t>
                      </a:r>
                    </a:p>
                    <a:p>
                      <a:pPr algn="r"/>
                      <a:r>
                        <a:rPr lang="de-DE" dirty="0"/>
                        <a:t>0.0</a:t>
                      </a:r>
                    </a:p>
                    <a:p>
                      <a:pPr algn="r"/>
                      <a:r>
                        <a:rPr lang="de-DE" dirty="0"/>
                        <a:t>0.0</a:t>
                      </a:r>
                    </a:p>
                    <a:p>
                      <a:pPr algn="r"/>
                      <a:r>
                        <a:rPr lang="de-DE" dirty="0"/>
                        <a:t>0.88</a:t>
                      </a:r>
                    </a:p>
                    <a:p>
                      <a:pPr algn="r"/>
                      <a:r>
                        <a:rPr lang="de-DE" dirty="0"/>
                        <a:t>1.95</a:t>
                      </a:r>
                    </a:p>
                  </a:txBody>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文档表示成向量</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857364"/>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ea typeface="黑体" pitchFamily="49" charset="-122"/>
              </a:rPr>
              <a:t>每篇文档表示成一个基于</a:t>
            </a:r>
            <a:r>
              <a:rPr lang="en-US" altLang="zh-CN" dirty="0" err="1">
                <a:solidFill>
                  <a:schemeClr val="tx1"/>
                </a:solidFill>
                <a:ea typeface="黑体" pitchFamily="49" charset="-122"/>
              </a:rPr>
              <a:t>tfidf</a:t>
            </a:r>
            <a:r>
              <a:rPr lang="zh-CN" altLang="en-US" dirty="0">
                <a:solidFill>
                  <a:schemeClr val="tx1"/>
                </a:solidFill>
                <a:ea typeface="黑体" pitchFamily="49" charset="-122"/>
              </a:rPr>
              <a:t>权重的实值向量</a:t>
            </a:r>
            <a:r>
              <a:rPr lang="de-DE" altLang="zh-CN" dirty="0">
                <a:solidFill>
                  <a:schemeClr val="tx1"/>
                </a:solidFill>
                <a:ea typeface="黑体" pitchFamily="49" charset="-122"/>
              </a:rPr>
              <a:t> </a:t>
            </a:r>
            <a:r>
              <a:rPr lang="de-DE" dirty="0">
                <a:solidFill>
                  <a:schemeClr val="tx1"/>
                </a:solidFill>
                <a:latin typeface="+mj-lt"/>
                <a:ea typeface="黑体" pitchFamily="49" charset="-122"/>
              </a:rPr>
              <a:t>∈ R</a:t>
            </a:r>
            <a:r>
              <a:rPr lang="de-DE" baseline="30000" dirty="0">
                <a:solidFill>
                  <a:schemeClr val="tx1"/>
                </a:solidFill>
                <a:latin typeface="+mj-lt"/>
                <a:ea typeface="黑体" pitchFamily="49" charset="-122"/>
              </a:rPr>
              <a:t>|</a:t>
            </a:r>
            <a:r>
              <a:rPr lang="de-DE" i="1" baseline="30000" dirty="0">
                <a:solidFill>
                  <a:schemeClr val="tx1"/>
                </a:solidFill>
                <a:latin typeface="+mj-lt"/>
                <a:ea typeface="黑体" pitchFamily="49" charset="-122"/>
              </a:rPr>
              <a:t>V</a:t>
            </a:r>
            <a:r>
              <a:rPr lang="de-DE" baseline="30000" dirty="0">
                <a:solidFill>
                  <a:schemeClr val="tx1"/>
                </a:solidFill>
                <a:latin typeface="+mj-lt"/>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于是，我们有一个</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V</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维实值空间</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空间的每一维都对应词项</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文档都是该空间下的一个点或者向量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极高维向量：对于</a:t>
            </a:r>
            <a:r>
              <a:rPr lang="en-US" altLang="zh-CN" dirty="0">
                <a:solidFill>
                  <a:schemeClr val="tx1"/>
                </a:solidFill>
                <a:latin typeface="+mj-lt"/>
                <a:ea typeface="黑体" pitchFamily="49" charset="-122"/>
              </a:rPr>
              <a:t>Web</a:t>
            </a:r>
            <a:r>
              <a:rPr lang="zh-CN" altLang="en-US" dirty="0">
                <a:solidFill>
                  <a:schemeClr val="tx1"/>
                </a:solidFill>
                <a:latin typeface="+mj-lt"/>
                <a:ea typeface="黑体" pitchFamily="49" charset="-122"/>
              </a:rPr>
              <a:t>搜索引擎，空间会上千万维</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对每个向量来说又非常稀疏，大部分都是</a:t>
            </a:r>
            <a:r>
              <a:rPr lang="en-US" altLang="zh-CN" dirty="0">
                <a:solidFill>
                  <a:schemeClr val="tx1"/>
                </a:solidFill>
                <a:latin typeface="+mj-lt"/>
                <a:ea typeface="黑体" pitchFamily="49" charset="-122"/>
              </a:rPr>
              <a:t>0</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查询看成向量</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关键思路</a:t>
            </a:r>
            <a:r>
              <a:rPr lang="en-US" dirty="0">
                <a:solidFill>
                  <a:schemeClr val="tx1"/>
                </a:solidFill>
                <a:latin typeface="+mj-lt"/>
                <a:ea typeface="黑体" pitchFamily="49" charset="-122"/>
              </a:rPr>
              <a:t>1: </a:t>
            </a:r>
            <a:r>
              <a:rPr lang="zh-CN" altLang="en-US" dirty="0">
                <a:solidFill>
                  <a:schemeClr val="tx1"/>
                </a:solidFill>
                <a:latin typeface="+mj-lt"/>
                <a:ea typeface="黑体" pitchFamily="49" charset="-122"/>
              </a:rPr>
              <a:t>对于查询做同样的处理，即将查询表示成同一高维空间的向量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关键思路</a:t>
            </a:r>
            <a:r>
              <a:rPr lang="en-US" dirty="0">
                <a:solidFill>
                  <a:schemeClr val="tx1"/>
                </a:solidFill>
                <a:latin typeface="+mj-lt"/>
                <a:ea typeface="黑体" pitchFamily="49" charset="-122"/>
              </a:rPr>
              <a:t>2: </a:t>
            </a:r>
            <a:r>
              <a:rPr lang="zh-CN" altLang="en-US" dirty="0">
                <a:solidFill>
                  <a:schemeClr val="tx1"/>
                </a:solidFill>
                <a:latin typeface="+mj-lt"/>
                <a:ea typeface="黑体" pitchFamily="49" charset="-122"/>
              </a:rPr>
              <a:t>按照文档对查询的邻近程度排序</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邻近度</a:t>
            </a:r>
            <a:r>
              <a:rPr lang="de-DE" dirty="0">
                <a:solidFill>
                  <a:schemeClr val="tx1"/>
                </a:solidFill>
                <a:latin typeface="+mj-lt"/>
                <a:ea typeface="黑体" pitchFamily="49" charset="-122"/>
              </a:rPr>
              <a:t> = </a:t>
            </a:r>
            <a:r>
              <a:rPr lang="zh-CN" altLang="en-US" dirty="0">
                <a:solidFill>
                  <a:schemeClr val="tx1"/>
                </a:solidFill>
                <a:latin typeface="+mj-lt"/>
                <a:ea typeface="黑体" pitchFamily="49" charset="-122"/>
              </a:rPr>
              <a:t>相似度</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ea typeface="黑体" pitchFamily="49" charset="-122"/>
              </a:rPr>
              <a:t>邻近度</a:t>
            </a:r>
            <a:r>
              <a:rPr lang="de-DE" dirty="0">
                <a:solidFill>
                  <a:schemeClr val="tx1"/>
                </a:solidFill>
                <a:latin typeface="+mj-lt"/>
                <a:ea typeface="黑体" pitchFamily="49" charset="-122"/>
              </a:rPr>
              <a:t>≈ </a:t>
            </a:r>
            <a:r>
              <a:rPr lang="zh-CN" altLang="en-US" dirty="0">
                <a:solidFill>
                  <a:schemeClr val="tx1"/>
                </a:solidFill>
                <a:latin typeface="+mj-lt"/>
                <a:ea typeface="黑体" pitchFamily="49" charset="-122"/>
              </a:rPr>
              <a:t>距离的反面</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回想一下，我们是希望和布尔模型不同，能够得到非二值的、既不是过多或也不是过少的检索结果</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这里，我们通过计算出相关文档的相关度高于不相关文档相关度的方法来实现</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49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Zipf</a:t>
            </a:r>
            <a:r>
              <a:rPr lang="zh-CN" altLang="en-US" sz="3600" dirty="0">
                <a:solidFill>
                  <a:schemeClr val="tx1"/>
                </a:solidFill>
                <a:latin typeface="+mj-lt"/>
                <a:ea typeface="黑体" pitchFamily="49" charset="-122"/>
              </a:rPr>
              <a:t>定律</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倒排记录表大小的估计</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5214942" y="1714488"/>
            <a:ext cx="3571900" cy="4286280"/>
          </a:xfrm>
          <a:prstGeom prst="rect">
            <a:avLst/>
          </a:prstGeom>
          <a:noFill/>
          <a:ln w="9525">
            <a:noFill/>
            <a:round/>
            <a:headEnd/>
            <a:tailEnd/>
          </a:ln>
        </p:spPr>
        <p:txBody>
          <a:bodyPr/>
          <a:lstStyle/>
          <a:p>
            <a:r>
              <a:rPr lang="zh-CN" altLang="en-US" dirty="0">
                <a:solidFill>
                  <a:schemeClr val="tx1"/>
                </a:solidFill>
                <a:latin typeface="+mj-ea"/>
                <a:ea typeface="+mj-ea"/>
              </a:rPr>
              <a:t>反映词项的分布情况</a:t>
            </a:r>
            <a:endParaRPr lang="en-US" altLang="zh-CN" dirty="0">
              <a:solidFill>
                <a:schemeClr val="tx1"/>
              </a:solidFill>
              <a:latin typeface="+mj-ea"/>
              <a:ea typeface="+mj-ea"/>
            </a:endParaRPr>
          </a:p>
          <a:p>
            <a:endParaRPr lang="en-US" altLang="zh-CN" dirty="0">
              <a:solidFill>
                <a:schemeClr val="tx1"/>
              </a:solidFill>
              <a:latin typeface="+mj-ea"/>
              <a:ea typeface="+mj-ea"/>
            </a:endParaRPr>
          </a:p>
          <a:p>
            <a:r>
              <a:rPr lang="en-US" altLang="zh-CN" i="1" dirty="0" err="1">
                <a:solidFill>
                  <a:schemeClr val="tx1"/>
                </a:solidFill>
                <a:latin typeface="Times New Roman" pitchFamily="18" charset="0"/>
                <a:ea typeface="+mj-ea"/>
                <a:cs typeface="Times New Roman" pitchFamily="18" charset="0"/>
              </a:rPr>
              <a:t>cf</a:t>
            </a:r>
            <a:r>
              <a:rPr lang="en-US" altLang="zh-CN" i="1" baseline="-25000" dirty="0" err="1">
                <a:solidFill>
                  <a:schemeClr val="tx1"/>
                </a:solidFill>
                <a:latin typeface="Times New Roman" pitchFamily="18" charset="0"/>
                <a:ea typeface="+mj-ea"/>
                <a:cs typeface="Times New Roman" pitchFamily="18" charset="0"/>
              </a:rPr>
              <a:t>i</a:t>
            </a:r>
            <a:r>
              <a:rPr lang="en-US" altLang="zh-CN" dirty="0">
                <a:solidFill>
                  <a:schemeClr val="tx1"/>
                </a:solidFill>
                <a:latin typeface="Times New Roman" pitchFamily="18" charset="0"/>
                <a:ea typeface="+mj-ea"/>
                <a:cs typeface="Times New Roman" pitchFamily="18" charset="0"/>
              </a:rPr>
              <a:t>*</a:t>
            </a:r>
            <a:r>
              <a:rPr lang="en-US" altLang="zh-CN" dirty="0" err="1">
                <a:solidFill>
                  <a:schemeClr val="tx1"/>
                </a:solidFill>
                <a:latin typeface="Times New Roman" pitchFamily="18" charset="0"/>
                <a:ea typeface="+mj-ea"/>
                <a:cs typeface="Times New Roman" pitchFamily="18" charset="0"/>
              </a:rPr>
              <a:t>i≈</a:t>
            </a:r>
            <a:r>
              <a:rPr lang="en-US" altLang="zh-CN" i="1" dirty="0" err="1">
                <a:solidFill>
                  <a:schemeClr val="tx1"/>
                </a:solidFill>
                <a:latin typeface="Times New Roman" pitchFamily="18" charset="0"/>
                <a:ea typeface="+mj-ea"/>
                <a:cs typeface="Times New Roman" pitchFamily="18" charset="0"/>
              </a:rPr>
              <a:t>c</a:t>
            </a:r>
            <a:endParaRPr lang="en-US" altLang="zh-CN" i="1" dirty="0">
              <a:solidFill>
                <a:schemeClr val="tx1"/>
              </a:solidFill>
              <a:latin typeface="Times New Roman" pitchFamily="18" charset="0"/>
              <a:ea typeface="+mj-ea"/>
              <a:cs typeface="Times New Roman" pitchFamily="18" charset="0"/>
            </a:endParaRPr>
          </a:p>
          <a:p>
            <a:endParaRPr lang="en-US" dirty="0">
              <a:solidFill>
                <a:schemeClr val="tx1"/>
              </a:solidFill>
              <a:latin typeface="黑体" pitchFamily="49" charset="-122"/>
              <a:ea typeface="黑体" pitchFamily="49" charset="-122"/>
            </a:endParaRPr>
          </a:p>
          <a:p>
            <a:r>
              <a:rPr lang="zh-CN" altLang="en-US" dirty="0">
                <a:solidFill>
                  <a:schemeClr val="tx1"/>
                </a:solidFill>
                <a:latin typeface="+mj-ea"/>
                <a:ea typeface="+mj-ea"/>
              </a:rPr>
              <a:t>拟合度不是太高，但是今本反映词项的分布规律：高频词少，低频词多。</a:t>
            </a:r>
            <a:endParaRPr lang="en-US" altLang="zh-CN" dirty="0">
              <a:solidFill>
                <a:schemeClr val="tx1"/>
              </a:solidFill>
              <a:latin typeface="+mj-ea"/>
              <a:ea typeface="+mj-ea"/>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a:t>
            </a:fld>
            <a:endParaRPr lang="en-US" dirty="0"/>
          </a:p>
        </p:txBody>
      </p:sp>
      <p:pic>
        <p:nvPicPr>
          <p:cNvPr id="9" name="Picture 8" descr="524.png"/>
          <p:cNvPicPr>
            <a:picLocks noChangeAspect="1"/>
          </p:cNvPicPr>
          <p:nvPr/>
        </p:nvPicPr>
        <p:blipFill>
          <a:blip r:embed="rId3" cstate="print"/>
          <a:stretch>
            <a:fillRect/>
          </a:stretch>
        </p:blipFill>
        <p:spPr>
          <a:xfrm>
            <a:off x="214282" y="1643050"/>
            <a:ext cx="4857784" cy="457441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向量空间下相似度的形式化定义</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14554"/>
            <a:ext cx="8286808" cy="32306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先考虑一下两个点之间的距离的倒数</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一种方法是采用欧氏距离</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但是，欧氏距离不是一种好的选择，这是因为欧氏距离对向量长度很敏感</a:t>
            </a:r>
            <a:endParaRPr lang="de-DE" dirty="0">
              <a:solidFill>
                <a:srgbClr val="0070C0"/>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欧氏距离不好的例子</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5143512"/>
            <a:ext cx="8286808" cy="1357322"/>
          </a:xfrm>
          <a:prstGeom prst="rect">
            <a:avLst/>
          </a:prstGeom>
          <a:noFill/>
          <a:ln w="9525">
            <a:noFill/>
            <a:round/>
            <a:headEnd/>
            <a:tailEnd/>
          </a:ln>
        </p:spPr>
        <p:txBody>
          <a:bodyPr/>
          <a:lstStyle/>
          <a:p>
            <a:r>
              <a:rPr lang="zh-CN" altLang="en-US" sz="2200" dirty="0">
                <a:solidFill>
                  <a:schemeClr val="tx1"/>
                </a:solidFill>
                <a:latin typeface="+mj-lt"/>
                <a:ea typeface="黑体" pitchFamily="49" charset="-122"/>
              </a:rPr>
              <a:t>尽管查询</a:t>
            </a:r>
            <a:r>
              <a:rPr lang="en-US" altLang="zh-CN" sz="2200" i="1" dirty="0">
                <a:solidFill>
                  <a:schemeClr val="tx1"/>
                </a:solidFill>
                <a:latin typeface="+mj-lt"/>
                <a:ea typeface="黑体" pitchFamily="49" charset="-122"/>
              </a:rPr>
              <a:t>q</a:t>
            </a:r>
            <a:r>
              <a:rPr lang="zh-CN" altLang="en-US" sz="2200" dirty="0">
                <a:solidFill>
                  <a:schemeClr val="tx1"/>
                </a:solidFill>
                <a:latin typeface="+mj-lt"/>
                <a:ea typeface="黑体" pitchFamily="49" charset="-122"/>
              </a:rPr>
              <a:t>和文档</a:t>
            </a:r>
            <a:r>
              <a:rPr lang="en-US" altLang="zh-CN" sz="2200" i="1" dirty="0">
                <a:solidFill>
                  <a:schemeClr val="tx1"/>
                </a:solidFill>
                <a:ea typeface="黑体" pitchFamily="49" charset="-122"/>
              </a:rPr>
              <a:t>d</a:t>
            </a:r>
            <a:r>
              <a:rPr lang="en-US" altLang="zh-CN" sz="2200" baseline="-25000" dirty="0">
                <a:solidFill>
                  <a:schemeClr val="tx1"/>
                </a:solidFill>
                <a:ea typeface="黑体" pitchFamily="49" charset="-122"/>
              </a:rPr>
              <a:t>2</a:t>
            </a:r>
            <a:r>
              <a:rPr lang="zh-CN" altLang="en-US" sz="2200" dirty="0">
                <a:solidFill>
                  <a:schemeClr val="tx1"/>
                </a:solidFill>
                <a:latin typeface="+mj-lt"/>
                <a:ea typeface="黑体" pitchFamily="49" charset="-122"/>
              </a:rPr>
              <a:t>的词项分布非常相似，但是采用欧氏距离计算它们对应向量之间的距离非常大。</a:t>
            </a:r>
            <a:endParaRPr lang="en-US" sz="22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51</a:t>
            </a:fld>
            <a:endParaRPr lang="en-US"/>
          </a:p>
        </p:txBody>
      </p:sp>
      <p:pic>
        <p:nvPicPr>
          <p:cNvPr id="9" name="Picture 8" descr="Picture4.png"/>
          <p:cNvPicPr>
            <a:picLocks noChangeAspect="1"/>
          </p:cNvPicPr>
          <p:nvPr/>
        </p:nvPicPr>
        <p:blipFill>
          <a:blip r:embed="rId3" cstate="print"/>
          <a:stretch>
            <a:fillRect/>
          </a:stretch>
        </p:blipFill>
        <p:spPr>
          <a:xfrm>
            <a:off x="500035" y="1500174"/>
            <a:ext cx="7215238" cy="3452691"/>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采用夹角而不是距离来计算</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14554"/>
            <a:ext cx="828680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将文档按照其向量和查询向量的夹角大小来排序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假想实验：将文档</a:t>
            </a:r>
            <a:r>
              <a:rPr lang="en-US" dirty="0">
                <a:solidFill>
                  <a:schemeClr val="tx1"/>
                </a:solidFill>
                <a:latin typeface="+mj-lt"/>
                <a:ea typeface="黑体" pitchFamily="49" charset="-122"/>
              </a:rPr>
              <a:t> d </a:t>
            </a:r>
            <a:r>
              <a:rPr lang="zh-CN" altLang="en-US" dirty="0">
                <a:solidFill>
                  <a:schemeClr val="tx1"/>
                </a:solidFill>
                <a:latin typeface="+mj-lt"/>
                <a:ea typeface="黑体" pitchFamily="49" charset="-122"/>
              </a:rPr>
              <a:t>复制一份加在自身末尾得到文档</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d′ </a:t>
            </a:r>
            <a:r>
              <a:rPr lang="zh-CN" altLang="en-US" dirty="0">
                <a:solidFill>
                  <a:schemeClr val="tx1"/>
                </a:solidFill>
                <a:latin typeface="+mj-lt"/>
                <a:ea typeface="黑体" pitchFamily="49" charset="-122"/>
              </a:rPr>
              <a:t>是</a:t>
            </a:r>
            <a:r>
              <a:rPr lang="en-US" altLang="zh-CN" i="1" dirty="0">
                <a:solidFill>
                  <a:schemeClr val="tx1"/>
                </a:solidFill>
                <a:latin typeface="+mj-lt"/>
                <a:ea typeface="黑体" pitchFamily="49" charset="-122"/>
              </a:rPr>
              <a:t>d</a:t>
            </a:r>
            <a:r>
              <a:rPr lang="zh-CN" altLang="en-US" dirty="0">
                <a:solidFill>
                  <a:schemeClr val="tx1"/>
                </a:solidFill>
                <a:latin typeface="+mj-lt"/>
                <a:ea typeface="黑体" pitchFamily="49" charset="-122"/>
              </a:rPr>
              <a:t>的两倍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很显然，从语义上看，</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和</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具有相同的内容</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两者之间的夹角为</a:t>
            </a:r>
            <a:r>
              <a:rPr lang="en-US" altLang="zh-CN" dirty="0">
                <a:solidFill>
                  <a:schemeClr val="tx1"/>
                </a:solidFill>
                <a:latin typeface="+mj-lt"/>
                <a:ea typeface="黑体" pitchFamily="49" charset="-122"/>
              </a:rPr>
              <a:t>0</a:t>
            </a:r>
            <a:r>
              <a:rPr lang="zh-CN" altLang="en-US" dirty="0">
                <a:solidFill>
                  <a:schemeClr val="tx1"/>
                </a:solidFill>
                <a:latin typeface="+mj-lt"/>
                <a:ea typeface="黑体" pitchFamily="49" charset="-122"/>
              </a:rPr>
              <a:t>，代表它们之间具有最大的相似度</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但是，它们的欧氏距离可能会很大</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从夹角到余弦</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下面两个说法是等价的：</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按照夹角从小到大排列文档</a:t>
            </a:r>
            <a:endParaRPr lang="en-US" altLang="zh-CN"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按照余弦从大到小排列文档</a:t>
            </a:r>
            <a:endParaRPr lang="de-DE" sz="2200"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这是因为在区间</a:t>
            </a:r>
            <a:r>
              <a:rPr lang="de-DE" dirty="0">
                <a:solidFill>
                  <a:schemeClr val="tx1"/>
                </a:solidFill>
                <a:latin typeface="+mj-lt"/>
                <a:ea typeface="黑体" pitchFamily="49" charset="-122"/>
              </a:rPr>
              <a:t>[0</a:t>
            </a:r>
            <a:r>
              <a:rPr lang="de-DE" baseline="30000" dirty="0">
                <a:solidFill>
                  <a:schemeClr val="tx1"/>
                </a:solidFill>
                <a:latin typeface="+mj-lt"/>
                <a:ea typeface="黑体" pitchFamily="49" charset="-122"/>
              </a:rPr>
              <a:t>◦</a:t>
            </a:r>
            <a:r>
              <a:rPr lang="de-DE" dirty="0">
                <a:solidFill>
                  <a:schemeClr val="tx1"/>
                </a:solidFill>
                <a:latin typeface="+mj-lt"/>
                <a:ea typeface="黑体" pitchFamily="49" charset="-122"/>
              </a:rPr>
              <a:t>, 180</a:t>
            </a:r>
            <a:r>
              <a:rPr lang="de-DE" baseline="30000" dirty="0">
                <a:solidFill>
                  <a:schemeClr val="tx1"/>
                </a:solidFill>
                <a:latin typeface="+mj-lt"/>
                <a:ea typeface="黑体" pitchFamily="49" charset="-122"/>
              </a:rPr>
              <a:t>◦</a:t>
            </a:r>
            <a:r>
              <a:rPr lang="de-DE" dirty="0">
                <a:solidFill>
                  <a:schemeClr val="tx1"/>
                </a:solidFill>
                <a:latin typeface="+mj-lt"/>
                <a:ea typeface="黑体" pitchFamily="49" charset="-122"/>
              </a:rPr>
              <a:t>]</a:t>
            </a:r>
            <a:r>
              <a:rPr lang="zh-CN" altLang="en-US" dirty="0">
                <a:solidFill>
                  <a:schemeClr val="tx1"/>
                </a:solidFill>
                <a:latin typeface="+mj-lt"/>
                <a:ea typeface="黑体" pitchFamily="49" charset="-122"/>
              </a:rPr>
              <a:t>上，余弦函数</a:t>
            </a:r>
            <a:r>
              <a:rPr lang="en-US" altLang="zh-CN" dirty="0">
                <a:solidFill>
                  <a:schemeClr val="tx1"/>
                </a:solidFill>
                <a:latin typeface="+mj-lt"/>
                <a:ea typeface="黑体" pitchFamily="49" charset="-122"/>
              </a:rPr>
              <a:t>cosine</a:t>
            </a:r>
            <a:r>
              <a:rPr lang="zh-CN" altLang="en-US" dirty="0">
                <a:solidFill>
                  <a:schemeClr val="tx1"/>
                </a:solidFill>
                <a:latin typeface="+mj-lt"/>
                <a:ea typeface="黑体" pitchFamily="49" charset="-122"/>
              </a:rPr>
              <a:t>是一个单调递减函数</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54</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Cosine</a:t>
            </a:r>
            <a:r>
              <a:rPr lang="zh-CN" altLang="en-US" sz="3600" dirty="0">
                <a:solidFill>
                  <a:schemeClr val="tx1"/>
                </a:solidFill>
                <a:latin typeface="+mj-lt"/>
                <a:ea typeface="黑体" pitchFamily="49" charset="-122"/>
              </a:rPr>
              <a:t>函数</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54</a:t>
            </a:fld>
            <a:endParaRPr lang="en-US"/>
          </a:p>
        </p:txBody>
      </p:sp>
      <p:pic>
        <p:nvPicPr>
          <p:cNvPr id="8" name="Picture 7" descr="650.png"/>
          <p:cNvPicPr>
            <a:picLocks noChangeAspect="1"/>
          </p:cNvPicPr>
          <p:nvPr/>
        </p:nvPicPr>
        <p:blipFill>
          <a:blip r:embed="rId3" cstate="print"/>
          <a:stretch>
            <a:fillRect/>
          </a:stretch>
        </p:blipFill>
        <p:spPr>
          <a:xfrm>
            <a:off x="642910" y="2000240"/>
            <a:ext cx="6274591" cy="392909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查询和文档之间的余弦相似度计算</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3429000"/>
            <a:ext cx="8534752" cy="259228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i="1" dirty="0" err="1">
                <a:solidFill>
                  <a:schemeClr val="tx1"/>
                </a:solidFill>
                <a:latin typeface="+mj-lt"/>
                <a:ea typeface="黑体" pitchFamily="49" charset="-122"/>
              </a:rPr>
              <a:t>q</a:t>
            </a:r>
            <a:r>
              <a:rPr lang="en-US" i="1" baseline="-25000" dirty="0" err="1">
                <a:solidFill>
                  <a:schemeClr val="tx1"/>
                </a:solidFill>
                <a:latin typeface="+mj-lt"/>
                <a:ea typeface="黑体" pitchFamily="49" charset="-122"/>
              </a:rPr>
              <a:t>i</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是第</a:t>
            </a:r>
            <a:r>
              <a:rPr lang="en-US" altLang="zh-CN" i="1" dirty="0" err="1">
                <a:solidFill>
                  <a:schemeClr val="tx1"/>
                </a:solidFill>
                <a:ea typeface="黑体" pitchFamily="49" charset="-122"/>
              </a:rPr>
              <a:t>i</a:t>
            </a:r>
            <a:r>
              <a:rPr lang="en-US" altLang="zh-CN" dirty="0">
                <a:solidFill>
                  <a:schemeClr val="tx1"/>
                </a:solidFill>
                <a:ea typeface="黑体" pitchFamily="49" charset="-122"/>
              </a:rPr>
              <a:t> </a:t>
            </a:r>
            <a:r>
              <a:rPr lang="zh-CN" altLang="en-US" dirty="0">
                <a:solidFill>
                  <a:schemeClr val="tx1"/>
                </a:solidFill>
                <a:ea typeface="黑体" pitchFamily="49" charset="-122"/>
              </a:rPr>
              <a:t>个词项在查询</a:t>
            </a:r>
            <a:r>
              <a:rPr lang="en-US" altLang="zh-CN" i="1" dirty="0">
                <a:solidFill>
                  <a:schemeClr val="tx1"/>
                </a:solidFill>
                <a:ea typeface="黑体" pitchFamily="49" charset="-122"/>
              </a:rPr>
              <a:t>q</a:t>
            </a:r>
            <a:r>
              <a:rPr lang="zh-CN" altLang="en-US" dirty="0">
                <a:solidFill>
                  <a:schemeClr val="tx1"/>
                </a:solidFill>
                <a:ea typeface="黑体" pitchFamily="49" charset="-122"/>
              </a:rPr>
              <a:t>中的</a:t>
            </a:r>
            <a:r>
              <a:rPr lang="en-US" dirty="0" err="1">
                <a:solidFill>
                  <a:schemeClr val="tx1"/>
                </a:solidFill>
                <a:latin typeface="+mj-lt"/>
                <a:ea typeface="黑体" pitchFamily="49" charset="-122"/>
              </a:rPr>
              <a:t>tf-idf</a:t>
            </a:r>
            <a:r>
              <a:rPr lang="zh-CN" altLang="en-US" dirty="0">
                <a:solidFill>
                  <a:schemeClr val="tx1"/>
                </a:solidFill>
                <a:latin typeface="+mj-lt"/>
                <a:ea typeface="黑体" pitchFamily="49" charset="-122"/>
              </a:rPr>
              <a:t>权重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i="1" dirty="0" err="1">
                <a:solidFill>
                  <a:schemeClr val="tx1"/>
                </a:solidFill>
                <a:latin typeface="+mj-lt"/>
                <a:ea typeface="黑体" pitchFamily="49" charset="-122"/>
              </a:rPr>
              <a:t>d</a:t>
            </a:r>
            <a:r>
              <a:rPr lang="en-US" i="1" baseline="-25000" dirty="0" err="1">
                <a:solidFill>
                  <a:schemeClr val="tx1"/>
                </a:solidFill>
                <a:latin typeface="+mj-lt"/>
                <a:ea typeface="黑体" pitchFamily="49" charset="-122"/>
              </a:rPr>
              <a:t>i</a:t>
            </a:r>
            <a:r>
              <a:rPr lang="zh-CN" altLang="en-US" dirty="0">
                <a:solidFill>
                  <a:schemeClr val="tx1"/>
                </a:solidFill>
                <a:ea typeface="黑体" pitchFamily="49" charset="-122"/>
              </a:rPr>
              <a:t>是第</a:t>
            </a:r>
            <a:r>
              <a:rPr lang="en-US" altLang="zh-CN" i="1" dirty="0" err="1">
                <a:solidFill>
                  <a:schemeClr val="tx1"/>
                </a:solidFill>
                <a:ea typeface="黑体" pitchFamily="49" charset="-122"/>
              </a:rPr>
              <a:t>i</a:t>
            </a:r>
            <a:r>
              <a:rPr lang="en-US" altLang="zh-CN" dirty="0">
                <a:solidFill>
                  <a:schemeClr val="tx1"/>
                </a:solidFill>
                <a:ea typeface="黑体" pitchFamily="49" charset="-122"/>
              </a:rPr>
              <a:t> </a:t>
            </a:r>
            <a:r>
              <a:rPr lang="zh-CN" altLang="en-US" dirty="0">
                <a:solidFill>
                  <a:schemeClr val="tx1"/>
                </a:solidFill>
                <a:ea typeface="黑体" pitchFamily="49" charset="-122"/>
              </a:rPr>
              <a:t>个词项在文档</a:t>
            </a:r>
            <a:r>
              <a:rPr lang="en-US" altLang="zh-CN" i="1" dirty="0">
                <a:solidFill>
                  <a:schemeClr val="tx1"/>
                </a:solidFill>
                <a:ea typeface="黑体" pitchFamily="49" charset="-122"/>
              </a:rPr>
              <a:t>d</a:t>
            </a:r>
            <a:r>
              <a:rPr lang="zh-CN" altLang="en-US" dirty="0">
                <a:solidFill>
                  <a:schemeClr val="tx1"/>
                </a:solidFill>
                <a:ea typeface="黑体" pitchFamily="49" charset="-122"/>
              </a:rPr>
              <a:t>中的</a:t>
            </a:r>
            <a:r>
              <a:rPr lang="en-US" altLang="zh-CN" dirty="0" err="1">
                <a:solidFill>
                  <a:schemeClr val="tx1"/>
                </a:solidFill>
                <a:ea typeface="黑体" pitchFamily="49" charset="-122"/>
              </a:rPr>
              <a:t>tf-idf</a:t>
            </a:r>
            <a:r>
              <a:rPr lang="zh-CN" altLang="en-US" dirty="0">
                <a:solidFill>
                  <a:schemeClr val="tx1"/>
                </a:solidFill>
                <a:ea typeface="黑体" pitchFamily="49" charset="-122"/>
              </a:rPr>
              <a:t>权重</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a:solidFill>
                  <a:schemeClr val="tx1"/>
                </a:solidFill>
                <a:latin typeface="+mj-lt"/>
                <a:ea typeface="黑体" pitchFamily="49" charset="-122"/>
              </a:rPr>
              <a:t>|    | </a:t>
            </a:r>
            <a:r>
              <a:rPr lang="zh-CN" altLang="en-US" dirty="0">
                <a:solidFill>
                  <a:schemeClr val="tx1"/>
                </a:solidFill>
                <a:latin typeface="+mj-lt"/>
                <a:ea typeface="黑体" pitchFamily="49" charset="-122"/>
              </a:rPr>
              <a:t>和</a:t>
            </a:r>
            <a:r>
              <a:rPr lang="en-US" dirty="0">
                <a:solidFill>
                  <a:schemeClr val="tx1"/>
                </a:solidFill>
                <a:latin typeface="+mj-lt"/>
                <a:ea typeface="黑体" pitchFamily="49" charset="-122"/>
              </a:rPr>
              <a:t> |    | </a:t>
            </a:r>
            <a:r>
              <a:rPr lang="zh-CN" altLang="en-US" dirty="0">
                <a:solidFill>
                  <a:schemeClr val="tx1"/>
                </a:solidFill>
                <a:latin typeface="+mj-lt"/>
                <a:ea typeface="黑体" pitchFamily="49" charset="-122"/>
              </a:rPr>
              <a:t>分别是     和      的长度</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上述公式就是      和      的余弦相似度，或者说向量     和      的夹角的余弦</a:t>
            </a:r>
            <a:r>
              <a:rPr lang="de-DE" dirty="0">
                <a:solidFill>
                  <a:schemeClr val="tx1"/>
                </a:solidFill>
                <a:latin typeface="+mj-lt"/>
                <a:ea typeface="黑体" pitchFamily="49" charset="-122"/>
              </a:rPr>
              <a:t>  </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55</a:t>
            </a:fld>
            <a:endParaRPr lang="en-US"/>
          </a:p>
        </p:txBody>
      </p:sp>
      <p:pic>
        <p:nvPicPr>
          <p:cNvPr id="10" name="Picture 9" descr="652.png"/>
          <p:cNvPicPr>
            <a:picLocks noChangeAspect="1"/>
          </p:cNvPicPr>
          <p:nvPr/>
        </p:nvPicPr>
        <p:blipFill>
          <a:blip r:embed="rId3" cstate="print"/>
          <a:stretch>
            <a:fillRect/>
          </a:stretch>
        </p:blipFill>
        <p:spPr>
          <a:xfrm>
            <a:off x="1000100" y="1884934"/>
            <a:ext cx="6645180" cy="1080000"/>
          </a:xfrm>
          <a:prstGeom prst="rect">
            <a:avLst/>
          </a:prstGeom>
        </p:spPr>
      </p:pic>
      <p:pic>
        <p:nvPicPr>
          <p:cNvPr id="12" name="Picture 11" descr="6522.png"/>
          <p:cNvPicPr>
            <a:picLocks noChangeAspect="1"/>
          </p:cNvPicPr>
          <p:nvPr/>
        </p:nvPicPr>
        <p:blipFill>
          <a:blip r:embed="rId4" cstate="print"/>
          <a:stretch>
            <a:fillRect/>
          </a:stretch>
        </p:blipFill>
        <p:spPr>
          <a:xfrm>
            <a:off x="1214414" y="4357694"/>
            <a:ext cx="317031" cy="468000"/>
          </a:xfrm>
          <a:prstGeom prst="rect">
            <a:avLst/>
          </a:prstGeom>
        </p:spPr>
      </p:pic>
      <p:pic>
        <p:nvPicPr>
          <p:cNvPr id="13" name="Picture 12" descr="6522.png"/>
          <p:cNvPicPr>
            <a:picLocks noChangeAspect="1"/>
          </p:cNvPicPr>
          <p:nvPr/>
        </p:nvPicPr>
        <p:blipFill>
          <a:blip r:embed="rId4" cstate="print"/>
          <a:stretch>
            <a:fillRect/>
          </a:stretch>
        </p:blipFill>
        <p:spPr>
          <a:xfrm>
            <a:off x="3635896" y="4293096"/>
            <a:ext cx="317031" cy="468000"/>
          </a:xfrm>
          <a:prstGeom prst="rect">
            <a:avLst/>
          </a:prstGeom>
        </p:spPr>
      </p:pic>
      <p:pic>
        <p:nvPicPr>
          <p:cNvPr id="14" name="Picture 13" descr="6522.png"/>
          <p:cNvPicPr>
            <a:picLocks noChangeAspect="1"/>
          </p:cNvPicPr>
          <p:nvPr/>
        </p:nvPicPr>
        <p:blipFill>
          <a:blip r:embed="rId4" cstate="print"/>
          <a:stretch>
            <a:fillRect/>
          </a:stretch>
        </p:blipFill>
        <p:spPr>
          <a:xfrm>
            <a:off x="2958825" y="4725144"/>
            <a:ext cx="317031" cy="468000"/>
          </a:xfrm>
          <a:prstGeom prst="rect">
            <a:avLst/>
          </a:prstGeom>
        </p:spPr>
      </p:pic>
      <p:pic>
        <p:nvPicPr>
          <p:cNvPr id="15" name="Picture 14" descr="6522.png"/>
          <p:cNvPicPr>
            <a:picLocks noChangeAspect="1"/>
          </p:cNvPicPr>
          <p:nvPr/>
        </p:nvPicPr>
        <p:blipFill>
          <a:blip r:embed="rId4" cstate="print"/>
          <a:stretch>
            <a:fillRect/>
          </a:stretch>
        </p:blipFill>
        <p:spPr>
          <a:xfrm>
            <a:off x="7711353" y="4725144"/>
            <a:ext cx="317031" cy="468000"/>
          </a:xfrm>
          <a:prstGeom prst="rect">
            <a:avLst/>
          </a:prstGeom>
        </p:spPr>
      </p:pic>
      <p:pic>
        <p:nvPicPr>
          <p:cNvPr id="16" name="Picture 15" descr="6521.png"/>
          <p:cNvPicPr>
            <a:picLocks noChangeAspect="1"/>
          </p:cNvPicPr>
          <p:nvPr/>
        </p:nvPicPr>
        <p:blipFill>
          <a:blip r:embed="rId5" cstate="print"/>
          <a:stretch>
            <a:fillRect/>
          </a:stretch>
        </p:blipFill>
        <p:spPr>
          <a:xfrm>
            <a:off x="3635896" y="4725144"/>
            <a:ext cx="366547" cy="504000"/>
          </a:xfrm>
          <a:prstGeom prst="rect">
            <a:avLst/>
          </a:prstGeom>
        </p:spPr>
      </p:pic>
      <p:pic>
        <p:nvPicPr>
          <p:cNvPr id="17" name="Picture 16" descr="6521.png"/>
          <p:cNvPicPr>
            <a:picLocks noChangeAspect="1"/>
          </p:cNvPicPr>
          <p:nvPr/>
        </p:nvPicPr>
        <p:blipFill>
          <a:blip r:embed="rId5" cstate="print"/>
          <a:stretch>
            <a:fillRect/>
          </a:stretch>
        </p:blipFill>
        <p:spPr>
          <a:xfrm>
            <a:off x="4355976" y="4293096"/>
            <a:ext cx="340365" cy="468000"/>
          </a:xfrm>
          <a:prstGeom prst="rect">
            <a:avLst/>
          </a:prstGeom>
        </p:spPr>
      </p:pic>
      <p:pic>
        <p:nvPicPr>
          <p:cNvPr id="18" name="Picture 17" descr="6521.png"/>
          <p:cNvPicPr>
            <a:picLocks noChangeAspect="1"/>
          </p:cNvPicPr>
          <p:nvPr/>
        </p:nvPicPr>
        <p:blipFill>
          <a:blip r:embed="rId5" cstate="print"/>
          <a:stretch>
            <a:fillRect/>
          </a:stretch>
        </p:blipFill>
        <p:spPr>
          <a:xfrm>
            <a:off x="8453925" y="4725200"/>
            <a:ext cx="366547" cy="504000"/>
          </a:xfrm>
          <a:prstGeom prst="rect">
            <a:avLst/>
          </a:prstGeom>
        </p:spPr>
      </p:pic>
      <p:pic>
        <p:nvPicPr>
          <p:cNvPr id="19" name="Picture 18" descr="Picture1.png"/>
          <p:cNvPicPr>
            <a:picLocks noChangeAspect="1"/>
          </p:cNvPicPr>
          <p:nvPr/>
        </p:nvPicPr>
        <p:blipFill>
          <a:blip r:embed="rId6" cstate="print"/>
          <a:stretch>
            <a:fillRect/>
          </a:stretch>
        </p:blipFill>
        <p:spPr>
          <a:xfrm>
            <a:off x="2195736" y="4293096"/>
            <a:ext cx="361031" cy="46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文档长度归一化</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500174"/>
            <a:ext cx="8286808" cy="437709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如何计算余弦相似度？</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一个向量可以通过除以它的长度进行归一化处理，以下使用</a:t>
            </a:r>
            <a:r>
              <a:rPr lang="en-US" i="1" dirty="0">
                <a:solidFill>
                  <a:schemeClr val="tx1"/>
                </a:solidFill>
                <a:latin typeface="+mj-lt"/>
                <a:ea typeface="黑体" pitchFamily="49" charset="-122"/>
              </a:rPr>
              <a:t>L</a:t>
            </a:r>
            <a:r>
              <a:rPr lang="en-US" baseline="-25000" dirty="0">
                <a:solidFill>
                  <a:schemeClr val="tx1"/>
                </a:solidFill>
                <a:latin typeface="+mj-lt"/>
                <a:ea typeface="黑体" pitchFamily="49" charset="-122"/>
              </a:rPr>
              <a:t>2</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a:t>
            </a:r>
            <a:r>
              <a:rPr lang="en-US" altLang="zh-CN" dirty="0">
                <a:solidFill>
                  <a:schemeClr val="tx1"/>
                </a:solidFill>
                <a:latin typeface="+mj-lt"/>
                <a:ea typeface="黑体" pitchFamily="49" charset="-122"/>
              </a:rPr>
              <a:t>2</a:t>
            </a:r>
            <a:r>
              <a:rPr lang="zh-CN" altLang="en-US" dirty="0">
                <a:solidFill>
                  <a:schemeClr val="tx1"/>
                </a:solidFill>
                <a:latin typeface="+mj-lt"/>
                <a:ea typeface="黑体" pitchFamily="49" charset="-122"/>
              </a:rPr>
              <a:t>范数）</a:t>
            </a:r>
            <a:r>
              <a:rPr lang="en-US" dirty="0">
                <a:solidFill>
                  <a:schemeClr val="tx1"/>
                </a:solidFill>
                <a:latin typeface="+mj-lt"/>
                <a:ea typeface="黑体" pitchFamily="49" charset="-122"/>
              </a:rPr>
              <a:t>:</a:t>
            </a:r>
          </a:p>
          <a:p>
            <a:pPr lvl="1">
              <a:spcBef>
                <a:spcPts val="700"/>
              </a:spcBef>
              <a:buClr>
                <a:srgbClr val="336699"/>
              </a:buCl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这相当于将向量映射到单位球面上</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这是因为归一化之后</a:t>
            </a:r>
            <a:r>
              <a:rPr lang="en-US" dirty="0">
                <a:solidFill>
                  <a:schemeClr val="tx1"/>
                </a:solidFill>
                <a:latin typeface="+mj-lt"/>
                <a:ea typeface="黑体" pitchFamily="49" charset="-122"/>
              </a:rPr>
              <a:t>: </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因此，长文档和短文档的向量中的权重都处于同一数量级</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前面提到的文档</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和</a:t>
            </a:r>
            <a:r>
              <a:rPr lang="en-US" dirty="0">
                <a:solidFill>
                  <a:schemeClr val="tx1"/>
                </a:solidFill>
                <a:latin typeface="+mj-lt"/>
                <a:ea typeface="黑体" pitchFamily="49" charset="-122"/>
              </a:rPr>
              <a:t> </a:t>
            </a:r>
            <a:r>
              <a:rPr lang="en-US" i="1" dirty="0">
                <a:solidFill>
                  <a:schemeClr val="tx1"/>
                </a:solidFill>
                <a:latin typeface="+mj-lt"/>
                <a:ea typeface="黑体" pitchFamily="49" charset="-122"/>
              </a:rPr>
              <a:t>d′ </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两个</a:t>
            </a:r>
            <a:r>
              <a:rPr lang="en-US" i="1" dirty="0">
                <a:solidFill>
                  <a:schemeClr val="tx1"/>
                </a:solidFill>
                <a:latin typeface="+mj-lt"/>
                <a:ea typeface="黑体" pitchFamily="49" charset="-122"/>
              </a:rPr>
              <a:t>d</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的叠加</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经过上述归一化之后的向量相同</a:t>
            </a: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56</a:t>
            </a:fld>
            <a:endParaRPr lang="en-US"/>
          </a:p>
        </p:txBody>
      </p:sp>
      <p:pic>
        <p:nvPicPr>
          <p:cNvPr id="8" name="Picture 7" descr="651.png"/>
          <p:cNvPicPr>
            <a:picLocks noChangeAspect="1"/>
          </p:cNvPicPr>
          <p:nvPr/>
        </p:nvPicPr>
        <p:blipFill>
          <a:blip r:embed="rId3" cstate="print"/>
          <a:stretch>
            <a:fillRect/>
          </a:stretch>
        </p:blipFill>
        <p:spPr>
          <a:xfrm>
            <a:off x="1062555" y="2714620"/>
            <a:ext cx="2294999" cy="612000"/>
          </a:xfrm>
          <a:prstGeom prst="rect">
            <a:avLst/>
          </a:prstGeom>
        </p:spPr>
      </p:pic>
      <p:pic>
        <p:nvPicPr>
          <p:cNvPr id="9" name="Picture 8" descr="6512.png"/>
          <p:cNvPicPr>
            <a:picLocks noChangeAspect="1"/>
          </p:cNvPicPr>
          <p:nvPr/>
        </p:nvPicPr>
        <p:blipFill>
          <a:blip r:embed="rId4" cstate="print"/>
          <a:stretch>
            <a:fillRect/>
          </a:stretch>
        </p:blipFill>
        <p:spPr>
          <a:xfrm>
            <a:off x="4714876" y="3602818"/>
            <a:ext cx="3005602" cy="612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归一化向量的余弦相似度</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50030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归一化向量的余弦相似度等价于它们的点积</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或内积</a:t>
            </a:r>
            <a:r>
              <a:rPr lang="en-US" altLang="zh-CN" dirty="0">
                <a:solidFill>
                  <a:schemeClr val="tx1"/>
                </a:solidFill>
                <a:latin typeface="+mj-lt"/>
                <a:ea typeface="黑体" pitchFamily="49" charset="-122"/>
              </a:rPr>
              <a:t>)</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2">
              <a:spcBef>
                <a:spcPts val="700"/>
              </a:spcBef>
              <a:buClr>
                <a:srgbClr val="336699"/>
              </a:buClr>
            </a:pPr>
            <a:endParaRPr lang="en-US" altLang="zh-CN" dirty="0">
              <a:solidFill>
                <a:schemeClr val="tx1"/>
              </a:solidFill>
              <a:latin typeface="+mj-lt"/>
              <a:ea typeface="黑体" pitchFamily="49" charset="-122"/>
            </a:endParaRPr>
          </a:p>
          <a:p>
            <a:pPr lvl="2">
              <a:spcBef>
                <a:spcPts val="700"/>
              </a:spcBef>
              <a:buClr>
                <a:srgbClr val="336699"/>
              </a:buClr>
            </a:pPr>
            <a:r>
              <a:rPr lang="zh-CN" altLang="en-US" dirty="0">
                <a:solidFill>
                  <a:schemeClr val="tx1"/>
                </a:solidFill>
                <a:latin typeface="+mj-lt"/>
                <a:ea typeface="黑体" pitchFamily="49" charset="-122"/>
              </a:rPr>
              <a:t>如果      和</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都是长度归一化后的向量</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57</a:t>
            </a:fld>
            <a:endParaRPr lang="en-US"/>
          </a:p>
        </p:txBody>
      </p:sp>
      <p:pic>
        <p:nvPicPr>
          <p:cNvPr id="12" name="Picture 11" descr="6522.png"/>
          <p:cNvPicPr>
            <a:picLocks noChangeAspect="1"/>
          </p:cNvPicPr>
          <p:nvPr/>
        </p:nvPicPr>
        <p:blipFill>
          <a:blip r:embed="rId3" cstate="print"/>
          <a:stretch>
            <a:fillRect/>
          </a:stretch>
        </p:blipFill>
        <p:spPr>
          <a:xfrm>
            <a:off x="1878705" y="3789040"/>
            <a:ext cx="317031" cy="468000"/>
          </a:xfrm>
          <a:prstGeom prst="rect">
            <a:avLst/>
          </a:prstGeom>
        </p:spPr>
      </p:pic>
      <p:pic>
        <p:nvPicPr>
          <p:cNvPr id="19" name="Picture 18" descr="Picture1.png"/>
          <p:cNvPicPr>
            <a:picLocks noChangeAspect="1"/>
          </p:cNvPicPr>
          <p:nvPr/>
        </p:nvPicPr>
        <p:blipFill>
          <a:blip r:embed="rId4" cstate="print"/>
          <a:stretch>
            <a:fillRect/>
          </a:stretch>
        </p:blipFill>
        <p:spPr>
          <a:xfrm>
            <a:off x="2627784" y="3789040"/>
            <a:ext cx="388803" cy="504000"/>
          </a:xfrm>
          <a:prstGeom prst="rect">
            <a:avLst/>
          </a:prstGeom>
        </p:spPr>
      </p:pic>
      <p:pic>
        <p:nvPicPr>
          <p:cNvPr id="29" name="Picture 28" descr="653.png"/>
          <p:cNvPicPr>
            <a:picLocks noChangeAspect="1"/>
          </p:cNvPicPr>
          <p:nvPr/>
        </p:nvPicPr>
        <p:blipFill>
          <a:blip r:embed="rId5" cstate="print"/>
          <a:stretch>
            <a:fillRect/>
          </a:stretch>
        </p:blipFill>
        <p:spPr>
          <a:xfrm>
            <a:off x="1356482" y="3177032"/>
            <a:ext cx="4367646" cy="540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58</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余弦相似度的图示</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58</a:t>
            </a:fld>
            <a:endParaRPr lang="en-US"/>
          </a:p>
        </p:txBody>
      </p:sp>
      <p:pic>
        <p:nvPicPr>
          <p:cNvPr id="8" name="Picture 7" descr="654.png"/>
          <p:cNvPicPr>
            <a:picLocks noChangeAspect="1"/>
          </p:cNvPicPr>
          <p:nvPr/>
        </p:nvPicPr>
        <p:blipFill>
          <a:blip r:embed="rId3" cstate="print"/>
          <a:stretch>
            <a:fillRect/>
          </a:stretch>
        </p:blipFill>
        <p:spPr>
          <a:xfrm>
            <a:off x="1071538" y="1928802"/>
            <a:ext cx="5160694" cy="3895094"/>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余弦相似度的计算样例</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0" y="1556792"/>
            <a:ext cx="8748464" cy="3643338"/>
          </a:xfrm>
          <a:prstGeom prst="rect">
            <a:avLst/>
          </a:prstGeom>
          <a:noFill/>
          <a:ln w="9525">
            <a:noFill/>
            <a:round/>
            <a:headEnd/>
            <a:tailEnd/>
          </a:ln>
        </p:spPr>
        <p:txBody>
          <a:bodyPr/>
          <a:lstStyle/>
          <a:p>
            <a:r>
              <a:rPr lang="de-DE" dirty="0">
                <a:solidFill>
                  <a:schemeClr val="tx1"/>
                </a:solidFill>
                <a:latin typeface="+mj-lt"/>
                <a:ea typeface="黑体" pitchFamily="49" charset="-122"/>
              </a:rPr>
              <a:t>                                                          </a:t>
            </a:r>
            <a:r>
              <a:rPr lang="zh-CN" altLang="en-US" dirty="0">
                <a:solidFill>
                  <a:schemeClr val="tx1"/>
                </a:solidFill>
                <a:latin typeface="+mj-lt"/>
                <a:ea typeface="黑体" pitchFamily="49" charset="-122"/>
              </a:rPr>
              <a:t>词项频率</a:t>
            </a:r>
            <a:r>
              <a:rPr lang="en-US" altLang="zh-CN" dirty="0" err="1">
                <a:solidFill>
                  <a:schemeClr val="tx1"/>
                </a:solidFill>
                <a:latin typeface="+mj-lt"/>
                <a:ea typeface="黑体" pitchFamily="49" charset="-122"/>
              </a:rPr>
              <a:t>tf</a:t>
            </a:r>
            <a:endParaRPr lang="de-DE" dirty="0">
              <a:solidFill>
                <a:schemeClr val="tx1"/>
              </a:solidFill>
              <a:latin typeface="+mj-lt"/>
              <a:ea typeface="黑体" pitchFamily="49" charset="-122"/>
            </a:endParaRPr>
          </a:p>
          <a:p>
            <a:pPr lvl="1"/>
            <a:r>
              <a:rPr lang="en-US" altLang="zh-CN" dirty="0">
                <a:solidFill>
                  <a:schemeClr val="tx1"/>
                </a:solidFill>
                <a:latin typeface="+mj-lt"/>
                <a:ea typeface="黑体" pitchFamily="49" charset="-122"/>
              </a:rPr>
              <a:t>3</a:t>
            </a:r>
            <a:r>
              <a:rPr lang="zh-CN" altLang="en-US" dirty="0">
                <a:solidFill>
                  <a:schemeClr val="tx1"/>
                </a:solidFill>
                <a:latin typeface="+mj-lt"/>
                <a:ea typeface="黑体" pitchFamily="49" charset="-122"/>
              </a:rPr>
              <a:t>本小说之间的相似度</a:t>
            </a:r>
            <a:endParaRPr lang="en-US" altLang="zh-CN" dirty="0">
              <a:solidFill>
                <a:schemeClr val="tx1"/>
              </a:solidFill>
              <a:latin typeface="+mj-lt"/>
              <a:ea typeface="黑体" pitchFamily="49" charset="-122"/>
            </a:endParaRPr>
          </a:p>
          <a:p>
            <a:pPr lvl="1"/>
            <a:endParaRPr lang="de-DE" dirty="0">
              <a:solidFill>
                <a:schemeClr val="tx1"/>
              </a:solidFill>
              <a:latin typeface="+mj-lt"/>
              <a:ea typeface="黑体" pitchFamily="49" charset="-122"/>
            </a:endParaRPr>
          </a:p>
          <a:p>
            <a:pPr lvl="1"/>
            <a:r>
              <a:rPr lang="en-US" dirty="0">
                <a:solidFill>
                  <a:schemeClr val="tx1"/>
                </a:solidFill>
                <a:latin typeface="+mj-lt"/>
                <a:ea typeface="黑体" pitchFamily="49" charset="-122"/>
              </a:rPr>
              <a:t>(1) </a:t>
            </a:r>
            <a:r>
              <a:rPr lang="de-DE" dirty="0">
                <a:solidFill>
                  <a:schemeClr val="tx1"/>
                </a:solidFill>
                <a:latin typeface="+mj-lt"/>
                <a:ea typeface="黑体" pitchFamily="49" charset="-122"/>
              </a:rPr>
              <a:t>SaS</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理智与情感</a:t>
            </a:r>
            <a:r>
              <a:rPr lang="en-US" dirty="0">
                <a:solidFill>
                  <a:schemeClr val="tx1"/>
                </a:solidFill>
                <a:latin typeface="+mj-lt"/>
                <a:ea typeface="黑体" pitchFamily="49" charset="-122"/>
              </a:rPr>
              <a:t>)</a:t>
            </a:r>
            <a:r>
              <a:rPr lang="de-DE" dirty="0">
                <a:solidFill>
                  <a:schemeClr val="tx1"/>
                </a:solidFill>
                <a:latin typeface="+mj-lt"/>
                <a:ea typeface="黑体" pitchFamily="49" charset="-122"/>
              </a:rPr>
              <a:t>:</a:t>
            </a:r>
          </a:p>
          <a:p>
            <a:pPr lvl="1"/>
            <a:r>
              <a:rPr lang="de-DE" dirty="0">
                <a:solidFill>
                  <a:schemeClr val="tx1"/>
                </a:solidFill>
                <a:latin typeface="+mj-lt"/>
                <a:ea typeface="黑体" pitchFamily="49" charset="-122"/>
              </a:rPr>
              <a:t>Sense </a:t>
            </a:r>
            <a:r>
              <a:rPr lang="de-DE" dirty="0" err="1">
                <a:solidFill>
                  <a:schemeClr val="tx1"/>
                </a:solidFill>
                <a:latin typeface="+mj-lt"/>
                <a:ea typeface="黑体" pitchFamily="49" charset="-122"/>
              </a:rPr>
              <a:t>and</a:t>
            </a:r>
            <a:endParaRPr lang="de-DE" dirty="0">
              <a:solidFill>
                <a:schemeClr val="tx1"/>
              </a:solidFill>
              <a:latin typeface="+mj-lt"/>
              <a:ea typeface="黑体" pitchFamily="49" charset="-122"/>
            </a:endParaRPr>
          </a:p>
          <a:p>
            <a:pPr lvl="1"/>
            <a:r>
              <a:rPr lang="de-DE" dirty="0">
                <a:solidFill>
                  <a:schemeClr val="tx1"/>
                </a:solidFill>
                <a:latin typeface="+mj-lt"/>
                <a:ea typeface="黑体" pitchFamily="49" charset="-122"/>
              </a:rPr>
              <a:t>Sensibility </a:t>
            </a:r>
          </a:p>
          <a:p>
            <a:pPr lvl="1"/>
            <a:r>
              <a:rPr lang="de-DE" dirty="0">
                <a:solidFill>
                  <a:schemeClr val="tx1"/>
                </a:solidFill>
                <a:latin typeface="+mj-lt"/>
                <a:ea typeface="黑体" pitchFamily="49" charset="-122"/>
              </a:rPr>
              <a:t>(2) PaP</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傲慢与偏见</a:t>
            </a:r>
            <a:r>
              <a:rPr lang="en-US" dirty="0">
                <a:solidFill>
                  <a:schemeClr val="tx1"/>
                </a:solidFill>
                <a:latin typeface="+mj-lt"/>
                <a:ea typeface="黑体" pitchFamily="49" charset="-122"/>
              </a:rPr>
              <a:t>)</a:t>
            </a:r>
            <a:r>
              <a:rPr lang="de-DE" dirty="0">
                <a:solidFill>
                  <a:schemeClr val="tx1"/>
                </a:solidFill>
                <a:latin typeface="+mj-lt"/>
                <a:ea typeface="黑体" pitchFamily="49" charset="-122"/>
              </a:rPr>
              <a:t>:</a:t>
            </a:r>
          </a:p>
          <a:p>
            <a:pPr lvl="1"/>
            <a:r>
              <a:rPr lang="de-DE" dirty="0">
                <a:solidFill>
                  <a:schemeClr val="tx1"/>
                </a:solidFill>
                <a:latin typeface="+mj-lt"/>
                <a:ea typeface="黑体" pitchFamily="49" charset="-122"/>
              </a:rPr>
              <a:t>Pride </a:t>
            </a:r>
            <a:r>
              <a:rPr lang="de-DE" dirty="0" err="1">
                <a:solidFill>
                  <a:schemeClr val="tx1"/>
                </a:solidFill>
                <a:latin typeface="+mj-lt"/>
                <a:ea typeface="黑体" pitchFamily="49" charset="-122"/>
              </a:rPr>
              <a:t>and</a:t>
            </a:r>
            <a:endParaRPr lang="de-DE" dirty="0">
              <a:solidFill>
                <a:schemeClr val="tx1"/>
              </a:solidFill>
              <a:latin typeface="+mj-lt"/>
              <a:ea typeface="黑体" pitchFamily="49" charset="-122"/>
            </a:endParaRPr>
          </a:p>
          <a:p>
            <a:pPr lvl="1"/>
            <a:r>
              <a:rPr lang="de-DE" dirty="0">
                <a:solidFill>
                  <a:schemeClr val="tx1"/>
                </a:solidFill>
                <a:latin typeface="+mj-lt"/>
                <a:ea typeface="黑体" pitchFamily="49" charset="-122"/>
              </a:rPr>
              <a:t>Prejudice </a:t>
            </a:r>
          </a:p>
          <a:p>
            <a:pPr lvl="1"/>
            <a:r>
              <a:rPr lang="de-DE" dirty="0">
                <a:solidFill>
                  <a:schemeClr val="tx1"/>
                </a:solidFill>
                <a:latin typeface="+mj-lt"/>
                <a:ea typeface="黑体" pitchFamily="49" charset="-122"/>
              </a:rPr>
              <a:t>(3) WH</a:t>
            </a:r>
            <a:r>
              <a:rPr lang="en-US" dirty="0">
                <a:solidFill>
                  <a:schemeClr val="tx1"/>
                </a:solidFill>
                <a:latin typeface="+mj-lt"/>
                <a:ea typeface="黑体" pitchFamily="49" charset="-122"/>
              </a:rPr>
              <a:t>(</a:t>
            </a:r>
            <a:r>
              <a:rPr lang="zh-CN" altLang="en-US" dirty="0">
                <a:solidFill>
                  <a:schemeClr val="tx1"/>
                </a:solidFill>
                <a:latin typeface="+mj-lt"/>
                <a:ea typeface="黑体" pitchFamily="49" charset="-122"/>
              </a:rPr>
              <a:t>呼啸山庄</a:t>
            </a:r>
            <a:r>
              <a:rPr lang="en-US" dirty="0">
                <a:solidFill>
                  <a:schemeClr val="tx1"/>
                </a:solidFill>
                <a:latin typeface="+mj-lt"/>
                <a:ea typeface="黑体" pitchFamily="49" charset="-122"/>
              </a:rPr>
              <a:t>)</a:t>
            </a:r>
            <a:r>
              <a:rPr lang="de-DE" dirty="0">
                <a:solidFill>
                  <a:schemeClr val="tx1"/>
                </a:solidFill>
                <a:latin typeface="+mj-lt"/>
                <a:ea typeface="黑体" pitchFamily="49" charset="-122"/>
              </a:rPr>
              <a:t>:</a:t>
            </a:r>
          </a:p>
          <a:p>
            <a:pPr lvl="1"/>
            <a:r>
              <a:rPr lang="de-DE" dirty="0">
                <a:solidFill>
                  <a:schemeClr val="tx1"/>
                </a:solidFill>
                <a:latin typeface="+mj-lt"/>
                <a:ea typeface="黑体" pitchFamily="49" charset="-122"/>
              </a:rPr>
              <a:t>Wuthering</a:t>
            </a:r>
          </a:p>
          <a:p>
            <a:pPr lvl="1"/>
            <a:r>
              <a:rPr lang="de-DE" dirty="0">
                <a:solidFill>
                  <a:schemeClr val="tx1"/>
                </a:solidFill>
                <a:latin typeface="+mj-lt"/>
                <a:ea typeface="黑体" pitchFamily="49" charset="-122"/>
              </a:rPr>
              <a:t>Heights</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59</a:t>
            </a:fld>
            <a:endParaRPr lang="en-US"/>
          </a:p>
        </p:txBody>
      </p:sp>
      <p:graphicFrame>
        <p:nvGraphicFramePr>
          <p:cNvPr id="10" name="Table 9"/>
          <p:cNvGraphicFramePr>
            <a:graphicFrameLocks noGrp="1"/>
          </p:cNvGraphicFramePr>
          <p:nvPr/>
        </p:nvGraphicFramePr>
        <p:xfrm>
          <a:off x="3786182" y="2417452"/>
          <a:ext cx="4643438" cy="2011680"/>
        </p:xfrm>
        <a:graphic>
          <a:graphicData uri="http://schemas.openxmlformats.org/drawingml/2006/table">
            <a:tbl>
              <a:tblPr firstRow="1" bandRow="1">
                <a:tableStyleId>{C083E6E3-FA7D-4D7B-A595-EF9225AFEA82}</a:tableStyleId>
              </a:tblPr>
              <a:tblGrid>
                <a:gridCol w="1785950">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1071570">
                  <a:extLst>
                    <a:ext uri="{9D8B030D-6E8A-4147-A177-3AD203B41FA5}">
                      <a16:colId xmlns:a16="http://schemas.microsoft.com/office/drawing/2014/main" val="20002"/>
                    </a:ext>
                  </a:extLst>
                </a:gridCol>
                <a:gridCol w="857224">
                  <a:extLst>
                    <a:ext uri="{9D8B030D-6E8A-4147-A177-3AD203B41FA5}">
                      <a16:colId xmlns:a16="http://schemas.microsoft.com/office/drawing/2014/main" val="20003"/>
                    </a:ext>
                  </a:extLst>
                </a:gridCol>
              </a:tblGrid>
              <a:tr h="356725">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400" dirty="0"/>
                        <a:t>115</a:t>
                      </a:r>
                    </a:p>
                    <a:p>
                      <a:pPr algn="r"/>
                      <a:r>
                        <a:rPr lang="de-DE" sz="2400" dirty="0"/>
                        <a:t>10</a:t>
                      </a:r>
                    </a:p>
                    <a:p>
                      <a:pPr algn="r"/>
                      <a:r>
                        <a:rPr lang="de-DE" sz="2400" dirty="0"/>
                        <a:t>2</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58</a:t>
                      </a:r>
                    </a:p>
                    <a:p>
                      <a:pPr algn="r"/>
                      <a:r>
                        <a:rPr lang="de-DE" sz="2400" dirty="0"/>
                        <a:t>7</a:t>
                      </a:r>
                    </a:p>
                    <a:p>
                      <a:pPr algn="r"/>
                      <a:r>
                        <a:rPr lang="de-DE" sz="2400" dirty="0"/>
                        <a:t>0</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20</a:t>
                      </a:r>
                    </a:p>
                    <a:p>
                      <a:pPr algn="r"/>
                      <a:r>
                        <a:rPr lang="de-DE" sz="2400" dirty="0"/>
                        <a:t>11</a:t>
                      </a:r>
                    </a:p>
                    <a:p>
                      <a:pPr algn="r"/>
                      <a:r>
                        <a:rPr lang="de-DE" sz="2400" dirty="0"/>
                        <a:t>6</a:t>
                      </a:r>
                    </a:p>
                    <a:p>
                      <a:pPr algn="r"/>
                      <a:r>
                        <a:rPr lang="de-DE" sz="2400" dirty="0"/>
                        <a:t>38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词典压缩</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将整部词典看成单一字符串</a:t>
            </a:r>
            <a:endParaRPr lang="en-US" altLang="zh-CN"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286808"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8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a:t>
            </a:fld>
            <a:endParaRPr lang="en-US" dirty="0"/>
          </a:p>
        </p:txBody>
      </p:sp>
      <p:pic>
        <p:nvPicPr>
          <p:cNvPr id="2050" name="Picture 2"/>
          <p:cNvPicPr>
            <a:picLocks noChangeAspect="1" noChangeArrowheads="1"/>
          </p:cNvPicPr>
          <p:nvPr/>
        </p:nvPicPr>
        <p:blipFill>
          <a:blip r:embed="rId3" cstate="print"/>
          <a:srcRect/>
          <a:stretch>
            <a:fillRect/>
          </a:stretch>
        </p:blipFill>
        <p:spPr bwMode="auto">
          <a:xfrm>
            <a:off x="611560" y="1916832"/>
            <a:ext cx="8331267" cy="422185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余弦相似度计算</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357158" y="1714488"/>
            <a:ext cx="8143932" cy="3643338"/>
          </a:xfrm>
          <a:prstGeom prst="rect">
            <a:avLst/>
          </a:prstGeom>
          <a:noFill/>
          <a:ln w="9525">
            <a:noFill/>
            <a:round/>
            <a:headEnd/>
            <a:tailEnd/>
          </a:ln>
        </p:spPr>
        <p:txBody>
          <a:bodyPr/>
          <a:lstStyle/>
          <a:p>
            <a:r>
              <a:rPr lang="de-DE" dirty="0">
                <a:solidFill>
                  <a:schemeClr val="tx1"/>
                </a:solidFill>
                <a:latin typeface="+mn-lt"/>
                <a:ea typeface="黑体" pitchFamily="49" charset="-122"/>
              </a:rPr>
              <a:t>         </a:t>
            </a:r>
            <a:r>
              <a:rPr lang="zh-CN" altLang="en-US" dirty="0">
                <a:solidFill>
                  <a:schemeClr val="tx1"/>
                </a:solidFill>
                <a:latin typeface="+mn-lt"/>
                <a:ea typeface="黑体" pitchFamily="49" charset="-122"/>
              </a:rPr>
              <a:t>词项频率</a:t>
            </a:r>
            <a:r>
              <a:rPr lang="de-DE" dirty="0">
                <a:solidFill>
                  <a:schemeClr val="tx1"/>
                </a:solidFill>
                <a:latin typeface="+mn-lt"/>
                <a:ea typeface="黑体" pitchFamily="49" charset="-122"/>
              </a:rPr>
              <a:t> tf                                      </a:t>
            </a:r>
            <a:r>
              <a:rPr lang="zh-CN" altLang="en-US" dirty="0">
                <a:solidFill>
                  <a:schemeClr val="tx1"/>
                </a:solidFill>
                <a:latin typeface="+mn-lt"/>
                <a:ea typeface="黑体" pitchFamily="49" charset="-122"/>
              </a:rPr>
              <a:t>对数词频（</a:t>
            </a:r>
            <a:r>
              <a:rPr lang="en-US" altLang="zh-CN" dirty="0">
                <a:solidFill>
                  <a:schemeClr val="tx1"/>
                </a:solidFill>
                <a:latin typeface="+mn-lt"/>
                <a:ea typeface="黑体" pitchFamily="49" charset="-122"/>
              </a:rPr>
              <a:t>1+log</a:t>
            </a:r>
            <a:r>
              <a:rPr lang="en-US" altLang="zh-CN" baseline="-25000" dirty="0">
                <a:solidFill>
                  <a:schemeClr val="tx1"/>
                </a:solidFill>
                <a:latin typeface="+mn-lt"/>
                <a:ea typeface="黑体" pitchFamily="49" charset="-122"/>
              </a:rPr>
              <a:t>10</a:t>
            </a:r>
            <a:r>
              <a:rPr lang="en-US" altLang="zh-CN" dirty="0">
                <a:solidFill>
                  <a:schemeClr val="tx1"/>
                </a:solidFill>
                <a:latin typeface="+mn-lt"/>
                <a:ea typeface="黑体" pitchFamily="49" charset="-122"/>
              </a:rPr>
              <a:t>tf</a:t>
            </a:r>
            <a:r>
              <a:rPr lang="zh-CN" altLang="en-US" dirty="0">
                <a:solidFill>
                  <a:schemeClr val="tx1"/>
                </a:solidFill>
                <a:latin typeface="+mn-lt"/>
                <a:ea typeface="黑体" pitchFamily="49" charset="-122"/>
              </a:rPr>
              <a:t>）</a:t>
            </a:r>
            <a:endParaRPr lang="de-DE" dirty="0">
              <a:solidFill>
                <a:schemeClr val="tx1"/>
              </a:solidFill>
              <a:latin typeface="+mn-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60</a:t>
            </a:fld>
            <a:endParaRPr lang="en-US"/>
          </a:p>
        </p:txBody>
      </p:sp>
      <p:graphicFrame>
        <p:nvGraphicFramePr>
          <p:cNvPr id="10" name="Table 9"/>
          <p:cNvGraphicFramePr>
            <a:graphicFrameLocks noGrp="1"/>
          </p:cNvGraphicFramePr>
          <p:nvPr/>
        </p:nvGraphicFramePr>
        <p:xfrm>
          <a:off x="4643438" y="2417452"/>
          <a:ext cx="4214841" cy="2011680"/>
        </p:xfrm>
        <a:graphic>
          <a:graphicData uri="http://schemas.openxmlformats.org/drawingml/2006/table">
            <a:tbl>
              <a:tblPr firstRow="1" bandRow="1">
                <a:tableStyleId>{C083E6E3-FA7D-4D7B-A595-EF9225AFEA82}</a:tableStyleId>
              </a:tblPr>
              <a:tblGrid>
                <a:gridCol w="1643074">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785818">
                  <a:extLst>
                    <a:ext uri="{9D8B030D-6E8A-4147-A177-3AD203B41FA5}">
                      <a16:colId xmlns:a16="http://schemas.microsoft.com/office/drawing/2014/main" val="20002"/>
                    </a:ext>
                  </a:extLst>
                </a:gridCol>
                <a:gridCol w="857255">
                  <a:extLst>
                    <a:ext uri="{9D8B030D-6E8A-4147-A177-3AD203B41FA5}">
                      <a16:colId xmlns:a16="http://schemas.microsoft.com/office/drawing/2014/main" val="20003"/>
                    </a:ext>
                  </a:extLst>
                </a:gridCol>
              </a:tblGrid>
              <a:tr h="440044">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400" dirty="0"/>
                        <a:t>3.06</a:t>
                      </a:r>
                    </a:p>
                    <a:p>
                      <a:pPr algn="r"/>
                      <a:r>
                        <a:rPr lang="de-DE" sz="2400" dirty="0"/>
                        <a:t>2.0</a:t>
                      </a:r>
                    </a:p>
                    <a:p>
                      <a:pPr algn="r"/>
                      <a:r>
                        <a:rPr lang="de-DE" sz="2400" dirty="0"/>
                        <a:t>1.30</a:t>
                      </a:r>
                    </a:p>
                    <a:p>
                      <a:pPr algn="r"/>
                      <a:r>
                        <a:rPr lang="de-DE" sz="2400" dirty="0"/>
                        <a:t>0</a:t>
                      </a:r>
                      <a:endParaRPr lang="de-DE" dirty="0"/>
                    </a:p>
                  </a:txBody>
                  <a:tcPr>
                    <a:lnT w="12700" cap="flat" cmpd="sng" algn="ctr">
                      <a:solidFill>
                        <a:schemeClr val="tx1"/>
                      </a:solidFill>
                      <a:prstDash val="solid"/>
                      <a:round/>
                      <a:headEnd type="none" w="med" len="med"/>
                      <a:tailEnd type="none" w="med" len="med"/>
                    </a:lnT>
                  </a:tcPr>
                </a:tc>
                <a:tc>
                  <a:txBody>
                    <a:bodyPr/>
                    <a:lstStyle/>
                    <a:p>
                      <a:pPr algn="r"/>
                      <a:r>
                        <a:rPr lang="de-DE" sz="2400" dirty="0"/>
                        <a:t>2.76</a:t>
                      </a:r>
                    </a:p>
                    <a:p>
                      <a:pPr algn="r"/>
                      <a:r>
                        <a:rPr lang="de-DE" sz="2400" dirty="0"/>
                        <a:t>1.85</a:t>
                      </a:r>
                    </a:p>
                    <a:p>
                      <a:pPr algn="r"/>
                      <a:r>
                        <a:rPr lang="de-DE" sz="2400" dirty="0"/>
                        <a:t>0</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2.30</a:t>
                      </a:r>
                    </a:p>
                    <a:p>
                      <a:pPr algn="r"/>
                      <a:r>
                        <a:rPr lang="de-DE" sz="2400" dirty="0"/>
                        <a:t>2.04</a:t>
                      </a:r>
                    </a:p>
                    <a:p>
                      <a:pPr algn="r"/>
                      <a:r>
                        <a:rPr lang="de-DE" sz="2400" dirty="0"/>
                        <a:t>1.78</a:t>
                      </a:r>
                    </a:p>
                    <a:p>
                      <a:pPr algn="r"/>
                      <a:r>
                        <a:rPr lang="de-DE" sz="2400" dirty="0"/>
                        <a:t>2.58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785786" y="2428868"/>
          <a:ext cx="3714776" cy="2011680"/>
        </p:xfrm>
        <a:graphic>
          <a:graphicData uri="http://schemas.openxmlformats.org/drawingml/2006/table">
            <a:tbl>
              <a:tblPr firstRow="1" bandRow="1">
                <a:tableStyleId>{C083E6E3-FA7D-4D7B-A595-EF9225AFEA82}</a:tableStyleId>
              </a:tblPr>
              <a:tblGrid>
                <a:gridCol w="1643074">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714380">
                  <a:extLst>
                    <a:ext uri="{9D8B030D-6E8A-4147-A177-3AD203B41FA5}">
                      <a16:colId xmlns:a16="http://schemas.microsoft.com/office/drawing/2014/main" val="20003"/>
                    </a:ext>
                  </a:extLst>
                </a:gridCol>
              </a:tblGrid>
              <a:tr h="440044">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400" dirty="0"/>
                        <a:t>115</a:t>
                      </a:r>
                    </a:p>
                    <a:p>
                      <a:pPr algn="r"/>
                      <a:r>
                        <a:rPr lang="de-DE" sz="2400" dirty="0"/>
                        <a:t>10</a:t>
                      </a:r>
                    </a:p>
                    <a:p>
                      <a:pPr algn="r"/>
                      <a:r>
                        <a:rPr lang="de-DE" sz="2400" dirty="0"/>
                        <a:t>2</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58</a:t>
                      </a:r>
                    </a:p>
                    <a:p>
                      <a:pPr algn="r"/>
                      <a:r>
                        <a:rPr lang="de-DE" sz="2400" dirty="0"/>
                        <a:t>7</a:t>
                      </a:r>
                    </a:p>
                    <a:p>
                      <a:pPr algn="r"/>
                      <a:r>
                        <a:rPr lang="de-DE" sz="2400" dirty="0"/>
                        <a:t>0</a:t>
                      </a:r>
                    </a:p>
                    <a:p>
                      <a:pPr algn="r"/>
                      <a:r>
                        <a:rPr lang="de-DE" sz="2400" dirty="0"/>
                        <a:t>0</a:t>
                      </a:r>
                    </a:p>
                  </a:txBody>
                  <a:tcPr>
                    <a:lnT w="12700" cap="flat" cmpd="sng" algn="ctr">
                      <a:solidFill>
                        <a:schemeClr val="tx1"/>
                      </a:solidFill>
                      <a:prstDash val="solid"/>
                      <a:round/>
                      <a:headEnd type="none" w="med" len="med"/>
                      <a:tailEnd type="none" w="med" len="med"/>
                    </a:lnT>
                  </a:tcPr>
                </a:tc>
                <a:tc>
                  <a:txBody>
                    <a:bodyPr/>
                    <a:lstStyle/>
                    <a:p>
                      <a:pPr algn="r"/>
                      <a:r>
                        <a:rPr lang="de-DE" sz="2400" dirty="0"/>
                        <a:t>20</a:t>
                      </a:r>
                    </a:p>
                    <a:p>
                      <a:pPr algn="r"/>
                      <a:r>
                        <a:rPr lang="de-DE" sz="2400" dirty="0"/>
                        <a:t>11</a:t>
                      </a:r>
                    </a:p>
                    <a:p>
                      <a:pPr algn="r"/>
                      <a:r>
                        <a:rPr lang="de-DE" sz="2400" dirty="0"/>
                        <a:t>6</a:t>
                      </a:r>
                    </a:p>
                    <a:p>
                      <a:pPr algn="r"/>
                      <a:r>
                        <a:rPr lang="de-DE" sz="2400" dirty="0"/>
                        <a:t>38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11" name="TextBox 10"/>
          <p:cNvSpPr txBox="1"/>
          <p:nvPr/>
        </p:nvSpPr>
        <p:spPr>
          <a:xfrm>
            <a:off x="611560" y="5157192"/>
            <a:ext cx="8532440" cy="461665"/>
          </a:xfrm>
          <a:prstGeom prst="rect">
            <a:avLst/>
          </a:prstGeom>
          <a:noFill/>
        </p:spPr>
        <p:txBody>
          <a:bodyPr wrap="square" rtlCol="0">
            <a:spAutoFit/>
          </a:bodyPr>
          <a:lstStyle/>
          <a:p>
            <a:r>
              <a:rPr lang="zh-CN" altLang="en-US" dirty="0">
                <a:solidFill>
                  <a:schemeClr val="tx1"/>
                </a:solidFill>
                <a:latin typeface="+mn-ea"/>
                <a:ea typeface="+mn-ea"/>
              </a:rPr>
              <a:t>为了简化计算，上述计算过程中没有引入</a:t>
            </a:r>
            <a:r>
              <a:rPr lang="en-US" altLang="zh-CN" dirty="0" err="1">
                <a:solidFill>
                  <a:schemeClr val="tx1"/>
                </a:solidFill>
                <a:latin typeface="+mn-ea"/>
                <a:ea typeface="+mn-ea"/>
              </a:rPr>
              <a:t>idf</a:t>
            </a:r>
            <a:endParaRPr lang="zh-CN" altLang="en-US" dirty="0">
              <a:solidFill>
                <a:schemeClr val="tx1"/>
              </a:solidFill>
              <a:latin typeface="+mn-ea"/>
              <a:ea typeface="+mn-ea"/>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ea typeface="黑体" pitchFamily="49" charset="-122"/>
              </a:rPr>
              <a:t>余弦相似度计算</a:t>
            </a:r>
            <a:endParaRPr lang="de-DE" altLang="zh-CN" sz="3600" dirty="0">
              <a:solidFill>
                <a:schemeClr val="tx1"/>
              </a:solidFill>
              <a:ea typeface="黑体" pitchFamily="49" charset="-122"/>
            </a:endParaRPr>
          </a:p>
        </p:txBody>
      </p:sp>
      <p:sp>
        <p:nvSpPr>
          <p:cNvPr id="84996" name="Text Box 3"/>
          <p:cNvSpPr txBox="1">
            <a:spLocks noChangeArrowheads="1"/>
          </p:cNvSpPr>
          <p:nvPr/>
        </p:nvSpPr>
        <p:spPr bwMode="auto">
          <a:xfrm>
            <a:off x="357158" y="1714488"/>
            <a:ext cx="8501122" cy="3643338"/>
          </a:xfrm>
          <a:prstGeom prst="rect">
            <a:avLst/>
          </a:prstGeom>
          <a:noFill/>
          <a:ln w="9525">
            <a:noFill/>
            <a:round/>
            <a:headEnd/>
            <a:tailEnd/>
          </a:ln>
        </p:spPr>
        <p:txBody>
          <a:bodyPr/>
          <a:lstStyle/>
          <a:p>
            <a:r>
              <a:rPr lang="de-DE" dirty="0">
                <a:solidFill>
                  <a:schemeClr val="tx1"/>
                </a:solidFill>
                <a:latin typeface="+mj-lt"/>
                <a:ea typeface="黑体" pitchFamily="49" charset="-122"/>
              </a:rPr>
              <a:t>   </a:t>
            </a:r>
            <a:r>
              <a:rPr lang="zh-CN" altLang="en-US" dirty="0">
                <a:solidFill>
                  <a:schemeClr val="tx1"/>
                </a:solidFill>
                <a:latin typeface="+mj-ea"/>
                <a:ea typeface="+mj-ea"/>
              </a:rPr>
              <a:t>对数词频</a:t>
            </a:r>
            <a:r>
              <a:rPr lang="en-US" altLang="zh-CN" dirty="0">
                <a:solidFill>
                  <a:schemeClr val="tx1"/>
                </a:solidFill>
                <a:latin typeface="+mj-ea"/>
                <a:ea typeface="+mj-ea"/>
              </a:rPr>
              <a:t>(1+log</a:t>
            </a:r>
            <a:r>
              <a:rPr lang="en-US" altLang="zh-CN" baseline="-25000" dirty="0">
                <a:solidFill>
                  <a:schemeClr val="tx1"/>
                </a:solidFill>
                <a:latin typeface="+mj-ea"/>
                <a:ea typeface="+mj-ea"/>
              </a:rPr>
              <a:t>10</a:t>
            </a:r>
            <a:r>
              <a:rPr lang="en-US" altLang="zh-CN" dirty="0">
                <a:solidFill>
                  <a:schemeClr val="tx1"/>
                </a:solidFill>
                <a:latin typeface="+mj-ea"/>
                <a:ea typeface="+mj-ea"/>
              </a:rPr>
              <a:t>tf)         </a:t>
            </a:r>
            <a:r>
              <a:rPr lang="zh-CN" altLang="en-US" dirty="0">
                <a:solidFill>
                  <a:schemeClr val="tx1"/>
                </a:solidFill>
                <a:latin typeface="+mj-ea"/>
                <a:ea typeface="+mj-ea"/>
              </a:rPr>
              <a:t>对数词频的余弦归一化结果</a:t>
            </a:r>
            <a:r>
              <a:rPr lang="de-DE" dirty="0">
                <a:solidFill>
                  <a:schemeClr val="tx1"/>
                </a:solidFill>
                <a:latin typeface="黑体" pitchFamily="49" charset="-122"/>
                <a:ea typeface="黑体" pitchFamily="49" charset="-122"/>
              </a:rPr>
              <a:t>                                                              </a:t>
            </a: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endParaRPr lang="de-DE" dirty="0">
              <a:solidFill>
                <a:schemeClr val="tx1"/>
              </a:solidFill>
              <a:latin typeface="+mj-lt"/>
              <a:ea typeface="黑体" pitchFamily="49" charset="-122"/>
            </a:endParaRPr>
          </a:p>
          <a:p>
            <a:r>
              <a:rPr lang="de-DE" dirty="0">
                <a:solidFill>
                  <a:schemeClr val="tx1"/>
                </a:solidFill>
                <a:latin typeface="+mj-lt"/>
                <a:ea typeface="黑体" pitchFamily="49" charset="-122"/>
              </a:rPr>
              <a:t>          </a:t>
            </a:r>
          </a:p>
          <a:p>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61</a:t>
            </a:fld>
            <a:endParaRPr lang="en-US"/>
          </a:p>
        </p:txBody>
      </p:sp>
      <p:graphicFrame>
        <p:nvGraphicFramePr>
          <p:cNvPr id="10" name="Table 9"/>
          <p:cNvGraphicFramePr>
            <a:graphicFrameLocks noGrp="1"/>
          </p:cNvGraphicFramePr>
          <p:nvPr/>
        </p:nvGraphicFramePr>
        <p:xfrm>
          <a:off x="357159" y="2417452"/>
          <a:ext cx="4000528" cy="2011680"/>
        </p:xfrm>
        <a:graphic>
          <a:graphicData uri="http://schemas.openxmlformats.org/drawingml/2006/table">
            <a:tbl>
              <a:tblPr firstRow="1" bandRow="1">
                <a:tableStyleId>{C083E6E3-FA7D-4D7B-A595-EF9225AFEA82}</a:tableStyleId>
              </a:tblPr>
              <a:tblGrid>
                <a:gridCol w="1643073">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785819">
                  <a:extLst>
                    <a:ext uri="{9D8B030D-6E8A-4147-A177-3AD203B41FA5}">
                      <a16:colId xmlns:a16="http://schemas.microsoft.com/office/drawing/2014/main" val="20003"/>
                    </a:ext>
                  </a:extLst>
                </a:gridCol>
              </a:tblGrid>
              <a:tr h="486697">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52498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200" dirty="0"/>
                        <a:t>3.06</a:t>
                      </a:r>
                    </a:p>
                    <a:p>
                      <a:pPr algn="r"/>
                      <a:r>
                        <a:rPr lang="de-DE" sz="2200" dirty="0"/>
                        <a:t>2.0</a:t>
                      </a:r>
                    </a:p>
                    <a:p>
                      <a:pPr algn="r"/>
                      <a:r>
                        <a:rPr lang="de-DE" sz="2200" dirty="0"/>
                        <a:t>1.30</a:t>
                      </a:r>
                    </a:p>
                    <a:p>
                      <a:pPr algn="r"/>
                      <a:r>
                        <a:rPr lang="de-DE" sz="2200" dirty="0"/>
                        <a:t>0</a:t>
                      </a:r>
                    </a:p>
                  </a:txBody>
                  <a:tcPr>
                    <a:lnT w="12700" cap="flat" cmpd="sng" algn="ctr">
                      <a:solidFill>
                        <a:schemeClr val="tx1"/>
                      </a:solidFill>
                      <a:prstDash val="solid"/>
                      <a:round/>
                      <a:headEnd type="none" w="med" len="med"/>
                      <a:tailEnd type="none" w="med" len="med"/>
                    </a:lnT>
                  </a:tcPr>
                </a:tc>
                <a:tc>
                  <a:txBody>
                    <a:bodyPr/>
                    <a:lstStyle/>
                    <a:p>
                      <a:pPr algn="r"/>
                      <a:r>
                        <a:rPr lang="de-DE" sz="2200" dirty="0"/>
                        <a:t>2.76</a:t>
                      </a:r>
                    </a:p>
                    <a:p>
                      <a:pPr algn="r"/>
                      <a:r>
                        <a:rPr lang="de-DE" sz="2200" dirty="0"/>
                        <a:t>1.85</a:t>
                      </a:r>
                    </a:p>
                    <a:p>
                      <a:pPr algn="r"/>
                      <a:r>
                        <a:rPr lang="de-DE" sz="2200" dirty="0"/>
                        <a:t>0</a:t>
                      </a:r>
                    </a:p>
                    <a:p>
                      <a:pPr algn="r"/>
                      <a:r>
                        <a:rPr lang="de-DE" sz="2200" dirty="0"/>
                        <a:t>0</a:t>
                      </a:r>
                    </a:p>
                  </a:txBody>
                  <a:tcPr>
                    <a:lnT w="12700" cap="flat" cmpd="sng" algn="ctr">
                      <a:solidFill>
                        <a:schemeClr val="tx1"/>
                      </a:solidFill>
                      <a:prstDash val="solid"/>
                      <a:round/>
                      <a:headEnd type="none" w="med" len="med"/>
                      <a:tailEnd type="none" w="med" len="med"/>
                    </a:lnT>
                  </a:tcPr>
                </a:tc>
                <a:tc>
                  <a:txBody>
                    <a:bodyPr/>
                    <a:lstStyle/>
                    <a:p>
                      <a:pPr algn="r"/>
                      <a:r>
                        <a:rPr lang="de-DE" sz="2200" dirty="0"/>
                        <a:t>2.30</a:t>
                      </a:r>
                    </a:p>
                    <a:p>
                      <a:pPr algn="r"/>
                      <a:r>
                        <a:rPr lang="de-DE" sz="2200" dirty="0"/>
                        <a:t>2.04</a:t>
                      </a:r>
                    </a:p>
                    <a:p>
                      <a:pPr algn="r"/>
                      <a:r>
                        <a:rPr lang="de-DE" sz="2200" dirty="0"/>
                        <a:t>1.78</a:t>
                      </a:r>
                    </a:p>
                    <a:p>
                      <a:pPr algn="r"/>
                      <a:r>
                        <a:rPr lang="de-DE" sz="2200" dirty="0"/>
                        <a:t>2.58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graphicFrame>
        <p:nvGraphicFramePr>
          <p:cNvPr id="9" name="Table 8"/>
          <p:cNvGraphicFramePr>
            <a:graphicFrameLocks noGrp="1"/>
          </p:cNvGraphicFramePr>
          <p:nvPr/>
        </p:nvGraphicFramePr>
        <p:xfrm>
          <a:off x="4500563" y="2467934"/>
          <a:ext cx="4357718" cy="1889760"/>
        </p:xfrm>
        <a:graphic>
          <a:graphicData uri="http://schemas.openxmlformats.org/drawingml/2006/table">
            <a:tbl>
              <a:tblPr firstRow="1" bandRow="1">
                <a:tableStyleId>{C083E6E3-FA7D-4D7B-A595-EF9225AFEA82}</a:tableStyleId>
              </a:tblPr>
              <a:tblGrid>
                <a:gridCol w="1643073">
                  <a:extLst>
                    <a:ext uri="{9D8B030D-6E8A-4147-A177-3AD203B41FA5}">
                      <a16:colId xmlns:a16="http://schemas.microsoft.com/office/drawing/2014/main" val="20000"/>
                    </a:ext>
                  </a:extLst>
                </a:gridCol>
                <a:gridCol w="928694">
                  <a:extLst>
                    <a:ext uri="{9D8B030D-6E8A-4147-A177-3AD203B41FA5}">
                      <a16:colId xmlns:a16="http://schemas.microsoft.com/office/drawing/2014/main" val="20001"/>
                    </a:ext>
                  </a:extLst>
                </a:gridCol>
                <a:gridCol w="857256">
                  <a:extLst>
                    <a:ext uri="{9D8B030D-6E8A-4147-A177-3AD203B41FA5}">
                      <a16:colId xmlns:a16="http://schemas.microsoft.com/office/drawing/2014/main" val="20002"/>
                    </a:ext>
                  </a:extLst>
                </a:gridCol>
                <a:gridCol w="928695">
                  <a:extLst>
                    <a:ext uri="{9D8B030D-6E8A-4147-A177-3AD203B41FA5}">
                      <a16:colId xmlns:a16="http://schemas.microsoft.com/office/drawing/2014/main" val="20003"/>
                    </a:ext>
                  </a:extLst>
                </a:gridCol>
              </a:tblGrid>
              <a:tr h="440044">
                <a:tc>
                  <a:txBody>
                    <a:bodyPr/>
                    <a:lstStyle/>
                    <a:p>
                      <a:r>
                        <a:rPr lang="zh-CN" altLang="en-US" sz="2400" b="0" dirty="0">
                          <a:solidFill>
                            <a:schemeClr val="tx1"/>
                          </a:solidFill>
                        </a:rPr>
                        <a:t>词项</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SaS</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err="1"/>
                        <a:t>PaP</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r"/>
                      <a:r>
                        <a:rPr lang="de-DE" sz="2400" b="0" dirty="0"/>
                        <a:t>WH</a:t>
                      </a:r>
                      <a:endParaRPr lang="de-DE" sz="24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143473">
                <a:tc>
                  <a:txBody>
                    <a:bodyPr/>
                    <a:lstStyle/>
                    <a:p>
                      <a:r>
                        <a:rPr lang="de-DE" sz="2200" dirty="0"/>
                        <a:t>AFFECTION</a:t>
                      </a:r>
                    </a:p>
                    <a:p>
                      <a:r>
                        <a:rPr lang="de-DE" sz="2200" dirty="0"/>
                        <a:t>JEALOUS</a:t>
                      </a:r>
                    </a:p>
                    <a:p>
                      <a:r>
                        <a:rPr lang="de-DE" sz="2200" dirty="0"/>
                        <a:t>GOSSIP</a:t>
                      </a:r>
                    </a:p>
                    <a:p>
                      <a:r>
                        <a:rPr lang="de-DE" sz="2200" dirty="0"/>
                        <a:t>WUTHERING</a:t>
                      </a:r>
                    </a:p>
                  </a:txBody>
                  <a:tcPr>
                    <a:lnT w="12700" cap="flat" cmpd="sng" algn="ctr">
                      <a:solidFill>
                        <a:schemeClr val="tx1"/>
                      </a:solidFill>
                      <a:prstDash val="solid"/>
                      <a:round/>
                      <a:headEnd type="none" w="med" len="med"/>
                      <a:tailEnd type="none" w="med" len="med"/>
                    </a:lnT>
                  </a:tcPr>
                </a:tc>
                <a:tc>
                  <a:txBody>
                    <a:bodyPr/>
                    <a:lstStyle/>
                    <a:p>
                      <a:pPr algn="r"/>
                      <a:r>
                        <a:rPr lang="de-DE" sz="2200" dirty="0"/>
                        <a:t>0.789</a:t>
                      </a:r>
                    </a:p>
                    <a:p>
                      <a:pPr algn="r"/>
                      <a:r>
                        <a:rPr lang="de-DE" sz="2200" dirty="0"/>
                        <a:t>0.515</a:t>
                      </a:r>
                    </a:p>
                    <a:p>
                      <a:pPr algn="r"/>
                      <a:r>
                        <a:rPr lang="de-DE" sz="2200" dirty="0"/>
                        <a:t>0.335</a:t>
                      </a:r>
                    </a:p>
                    <a:p>
                      <a:pPr algn="r"/>
                      <a:r>
                        <a:rPr lang="de-DE" sz="2200" dirty="0"/>
                        <a:t>0.0</a:t>
                      </a:r>
                    </a:p>
                  </a:txBody>
                  <a:tcPr>
                    <a:lnT w="12700" cap="flat" cmpd="sng" algn="ctr">
                      <a:solidFill>
                        <a:schemeClr val="tx1"/>
                      </a:solidFill>
                      <a:prstDash val="solid"/>
                      <a:round/>
                      <a:headEnd type="none" w="med" len="med"/>
                      <a:tailEnd type="none" w="med" len="med"/>
                    </a:lnT>
                  </a:tcPr>
                </a:tc>
                <a:tc>
                  <a:txBody>
                    <a:bodyPr/>
                    <a:lstStyle/>
                    <a:p>
                      <a:r>
                        <a:rPr lang="de-DE" sz="2200" dirty="0"/>
                        <a:t>0.832</a:t>
                      </a:r>
                    </a:p>
                    <a:p>
                      <a:r>
                        <a:rPr lang="de-DE" sz="2200" dirty="0"/>
                        <a:t>0.555</a:t>
                      </a:r>
                    </a:p>
                    <a:p>
                      <a:r>
                        <a:rPr lang="de-DE" sz="2200" dirty="0"/>
                        <a:t>0.0</a:t>
                      </a:r>
                    </a:p>
                    <a:p>
                      <a:r>
                        <a:rPr lang="de-DE" sz="2200" dirty="0"/>
                        <a:t>0.0</a:t>
                      </a:r>
                    </a:p>
                  </a:txBody>
                  <a:tcPr>
                    <a:lnT w="12700" cap="flat" cmpd="sng" algn="ctr">
                      <a:solidFill>
                        <a:schemeClr val="tx1"/>
                      </a:solidFill>
                      <a:prstDash val="solid"/>
                      <a:round/>
                      <a:headEnd type="none" w="med" len="med"/>
                      <a:tailEnd type="none" w="med" len="med"/>
                    </a:lnT>
                  </a:tcPr>
                </a:tc>
                <a:tc>
                  <a:txBody>
                    <a:bodyPr/>
                    <a:lstStyle/>
                    <a:p>
                      <a:r>
                        <a:rPr lang="de-DE" sz="2200" dirty="0"/>
                        <a:t>0.524</a:t>
                      </a:r>
                    </a:p>
                    <a:p>
                      <a:r>
                        <a:rPr lang="de-DE" sz="2200" dirty="0"/>
                        <a:t>0.465</a:t>
                      </a:r>
                    </a:p>
                    <a:p>
                      <a:r>
                        <a:rPr lang="de-DE" sz="2200" dirty="0"/>
                        <a:t>0.405</a:t>
                      </a:r>
                    </a:p>
                    <a:p>
                      <a:r>
                        <a:rPr lang="de-DE" sz="2200" dirty="0"/>
                        <a:t>0.588</a:t>
                      </a:r>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1"/>
                  </a:ext>
                </a:extLst>
              </a:tr>
            </a:tbl>
          </a:graphicData>
        </a:graphic>
      </p:graphicFrame>
      <p:sp>
        <p:nvSpPr>
          <p:cNvPr id="12" name="TextBox 11"/>
          <p:cNvSpPr txBox="1"/>
          <p:nvPr/>
        </p:nvSpPr>
        <p:spPr>
          <a:xfrm>
            <a:off x="251520" y="4549676"/>
            <a:ext cx="8568952" cy="1938992"/>
          </a:xfrm>
          <a:prstGeom prst="rect">
            <a:avLst/>
          </a:prstGeom>
          <a:noFill/>
        </p:spPr>
        <p:txBody>
          <a:bodyPr wrap="square" rtlCol="0">
            <a:spAutoFit/>
          </a:bodyPr>
          <a:lstStyle/>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SaS,PaP</a:t>
            </a:r>
            <a:r>
              <a:rPr lang="en-US" altLang="zh-CN" dirty="0">
                <a:solidFill>
                  <a:schemeClr val="tx1"/>
                </a:solidFill>
                <a:latin typeface="+mj-ea"/>
                <a:ea typeface="+mj-ea"/>
              </a:rPr>
              <a:t>) ≈ 0.789 ∗ 0.832 + 0.515 ∗ 0.555 + 0.335 ∗ 0.0 + 0.0 ∗ 0.0 ≈ 0.94.</a:t>
            </a:r>
          </a:p>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SaS,WH</a:t>
            </a:r>
            <a:r>
              <a:rPr lang="en-US" altLang="zh-CN" dirty="0">
                <a:solidFill>
                  <a:schemeClr val="tx1"/>
                </a:solidFill>
                <a:latin typeface="+mj-ea"/>
                <a:ea typeface="+mj-ea"/>
              </a:rPr>
              <a:t>) ≈ 0.79</a:t>
            </a:r>
          </a:p>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PaP,WH</a:t>
            </a:r>
            <a:r>
              <a:rPr lang="en-US" altLang="zh-CN" dirty="0">
                <a:solidFill>
                  <a:schemeClr val="tx1"/>
                </a:solidFill>
                <a:latin typeface="+mj-ea"/>
                <a:ea typeface="+mj-ea"/>
              </a:rPr>
              <a:t>) ≈ 0.69</a:t>
            </a:r>
          </a:p>
          <a:p>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SaS,PaP</a:t>
            </a:r>
            <a:r>
              <a:rPr lang="en-US" altLang="zh-CN" dirty="0">
                <a:solidFill>
                  <a:schemeClr val="tx1"/>
                </a:solidFill>
                <a:latin typeface="+mj-ea"/>
                <a:ea typeface="+mj-ea"/>
              </a:rPr>
              <a:t>) &gt; </a:t>
            </a:r>
            <a:r>
              <a:rPr lang="en-US" altLang="zh-CN" dirty="0" err="1">
                <a:solidFill>
                  <a:schemeClr val="tx1"/>
                </a:solidFill>
                <a:latin typeface="+mj-ea"/>
                <a:ea typeface="+mj-ea"/>
              </a:rPr>
              <a:t>cos</a:t>
            </a:r>
            <a:r>
              <a:rPr lang="en-US" altLang="zh-CN" dirty="0">
                <a:solidFill>
                  <a:schemeClr val="tx1"/>
                </a:solidFill>
                <a:latin typeface="+mj-ea"/>
                <a:ea typeface="+mj-ea"/>
              </a:rPr>
              <a:t>(SAS,WH) &gt; </a:t>
            </a:r>
            <a:r>
              <a:rPr lang="en-US" altLang="zh-CN" dirty="0" err="1">
                <a:solidFill>
                  <a:schemeClr val="tx1"/>
                </a:solidFill>
                <a:latin typeface="+mj-ea"/>
                <a:ea typeface="+mj-ea"/>
              </a:rPr>
              <a:t>cos</a:t>
            </a:r>
            <a:r>
              <a:rPr lang="en-US" altLang="zh-CN" dirty="0">
                <a:solidFill>
                  <a:schemeClr val="tx1"/>
                </a:solidFill>
                <a:latin typeface="+mj-ea"/>
                <a:ea typeface="+mj-ea"/>
              </a:rPr>
              <a:t>(</a:t>
            </a:r>
            <a:r>
              <a:rPr lang="en-US" altLang="zh-CN" dirty="0" err="1">
                <a:solidFill>
                  <a:schemeClr val="tx1"/>
                </a:solidFill>
                <a:latin typeface="+mj-ea"/>
                <a:ea typeface="+mj-ea"/>
              </a:rPr>
              <a:t>PaP,WH</a:t>
            </a:r>
            <a:r>
              <a:rPr lang="en-US" altLang="zh-CN" dirty="0">
                <a:solidFill>
                  <a:schemeClr val="tx1"/>
                </a:solidFill>
                <a:latin typeface="+mj-ea"/>
                <a:ea typeface="+mj-ea"/>
              </a:rPr>
              <a:t>) </a:t>
            </a:r>
            <a:endParaRPr lang="zh-CN" altLang="en-US" dirty="0">
              <a:solidFill>
                <a:schemeClr val="tx1"/>
              </a:solidFill>
              <a:latin typeface="+mj-ea"/>
              <a:ea typeface="+mj-ea"/>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余弦相似度计算算法</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500306"/>
            <a:ext cx="8286808" cy="364333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62</a:t>
            </a:fld>
            <a:endParaRPr lang="en-US"/>
          </a:p>
        </p:txBody>
      </p:sp>
      <p:pic>
        <p:nvPicPr>
          <p:cNvPr id="10" name="Picture 9" descr="658.png"/>
          <p:cNvPicPr>
            <a:picLocks noChangeAspect="1"/>
          </p:cNvPicPr>
          <p:nvPr/>
        </p:nvPicPr>
        <p:blipFill>
          <a:blip r:embed="rId3" cstate="print"/>
          <a:stretch>
            <a:fillRect/>
          </a:stretch>
        </p:blipFill>
        <p:spPr>
          <a:xfrm>
            <a:off x="500033" y="1785926"/>
            <a:ext cx="6166419" cy="4000528"/>
          </a:xfrm>
          <a:prstGeom prst="rect">
            <a:avLst/>
          </a:prstGeom>
        </p:spPr>
      </p:pic>
      <p:sp>
        <p:nvSpPr>
          <p:cNvPr id="2" name="TextBox 1"/>
          <p:cNvSpPr txBox="1"/>
          <p:nvPr/>
        </p:nvSpPr>
        <p:spPr>
          <a:xfrm>
            <a:off x="4572000" y="2204864"/>
            <a:ext cx="3429144" cy="646331"/>
          </a:xfrm>
          <a:prstGeom prst="rect">
            <a:avLst/>
          </a:prstGeom>
          <a:noFill/>
        </p:spPr>
        <p:txBody>
          <a:bodyPr wrap="none" rtlCol="0">
            <a:spAutoFit/>
          </a:bodyPr>
          <a:lstStyle/>
          <a:p>
            <a:r>
              <a:rPr lang="zh-CN" altLang="en-US" sz="1800" dirty="0">
                <a:solidFill>
                  <a:schemeClr val="tx1"/>
                </a:solidFill>
                <a:latin typeface="+mn-ea"/>
                <a:ea typeface="+mn-ea"/>
              </a:rPr>
              <a:t>假设数组</a:t>
            </a:r>
            <a:r>
              <a:rPr lang="en-US" altLang="zh-CN" sz="1800" dirty="0">
                <a:solidFill>
                  <a:schemeClr val="tx1"/>
                </a:solidFill>
                <a:latin typeface="+mn-ea"/>
                <a:ea typeface="+mn-ea"/>
              </a:rPr>
              <a:t>Length</a:t>
            </a:r>
            <a:r>
              <a:rPr lang="zh-CN" altLang="en-US" sz="1800" dirty="0">
                <a:solidFill>
                  <a:schemeClr val="tx1"/>
                </a:solidFill>
                <a:latin typeface="+mn-ea"/>
                <a:ea typeface="+mn-ea"/>
              </a:rPr>
              <a:t>预先存放了文档</a:t>
            </a:r>
            <a:endParaRPr lang="en-US" altLang="zh-CN" sz="1800" dirty="0">
              <a:solidFill>
                <a:schemeClr val="tx1"/>
              </a:solidFill>
              <a:latin typeface="+mn-ea"/>
              <a:ea typeface="+mn-ea"/>
            </a:endParaRPr>
          </a:p>
          <a:p>
            <a:r>
              <a:rPr lang="zh-CN" altLang="en-US" sz="1800" dirty="0">
                <a:solidFill>
                  <a:schemeClr val="tx1"/>
                </a:solidFill>
                <a:latin typeface="+mn-ea"/>
                <a:ea typeface="+mn-ea"/>
              </a:rPr>
              <a:t>归一化因子，即二范式</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600" dirty="0"/>
              <a:t>长度归一化</a:t>
            </a:r>
          </a:p>
        </p:txBody>
      </p:sp>
      <p:sp>
        <p:nvSpPr>
          <p:cNvPr id="3" name="内容占位符 2"/>
          <p:cNvSpPr>
            <a:spLocks noGrp="1"/>
          </p:cNvSpPr>
          <p:nvPr>
            <p:ph idx="1"/>
          </p:nvPr>
        </p:nvSpPr>
        <p:spPr/>
        <p:txBody>
          <a:bodyPr/>
          <a:lstStyle/>
          <a:p>
            <a:r>
              <a:rPr lang="zh-CN" altLang="en-US" dirty="0"/>
              <a:t>考虑三个因素</a:t>
            </a:r>
            <a:r>
              <a:rPr lang="en-US" altLang="zh-CN" dirty="0" err="1"/>
              <a:t>tf</a:t>
            </a:r>
            <a:r>
              <a:rPr lang="zh-CN" altLang="en-US" dirty="0"/>
              <a:t>、</a:t>
            </a:r>
            <a:r>
              <a:rPr lang="en-US" altLang="zh-CN" dirty="0" err="1"/>
              <a:t>idf</a:t>
            </a:r>
            <a:r>
              <a:rPr lang="zh-CN" altLang="en-US" dirty="0"/>
              <a:t>、文档长度</a:t>
            </a:r>
            <a:endParaRPr lang="en-US" altLang="zh-CN" dirty="0"/>
          </a:p>
          <a:p>
            <a:endParaRPr lang="en-US" altLang="zh-CN" dirty="0"/>
          </a:p>
          <a:p>
            <a:r>
              <a:rPr lang="zh-CN" altLang="en-US" dirty="0"/>
              <a:t>为什么长度因素很重要？</a:t>
            </a:r>
            <a:endParaRPr lang="en-US" altLang="zh-CN" dirty="0"/>
          </a:p>
          <a:p>
            <a:pPr lvl="1"/>
            <a:r>
              <a:rPr lang="zh-CN" altLang="en-US" dirty="0"/>
              <a:t>长度长的文档词项也多</a:t>
            </a:r>
            <a:endParaRPr lang="en-US" altLang="zh-CN" dirty="0"/>
          </a:p>
          <a:p>
            <a:pPr lvl="1"/>
            <a:r>
              <a:rPr lang="zh-CN" altLang="en-US" dirty="0"/>
              <a:t>长度长的文档</a:t>
            </a:r>
            <a:r>
              <a:rPr lang="en-US" altLang="zh-CN" dirty="0"/>
              <a:t>TF</a:t>
            </a:r>
            <a:r>
              <a:rPr lang="zh-CN" altLang="en-US" dirty="0"/>
              <a:t>高</a:t>
            </a:r>
            <a:endParaRPr lang="en-US" altLang="zh-CN" dirty="0"/>
          </a:p>
          <a:p>
            <a:pPr lvl="1"/>
            <a:endParaRPr lang="en-US" altLang="zh-CN" dirty="0"/>
          </a:p>
          <a:p>
            <a:r>
              <a:rPr lang="zh-CN" altLang="en-US" dirty="0"/>
              <a:t>需要对长度进行规整</a:t>
            </a:r>
            <a:r>
              <a:rPr lang="en-US" altLang="zh-CN" dirty="0"/>
              <a:t>/</a:t>
            </a:r>
            <a:r>
              <a:rPr lang="zh-CN" altLang="en-US"/>
              <a:t>归一</a:t>
            </a:r>
            <a:r>
              <a:rPr lang="en-US" altLang="zh-CN"/>
              <a:t>(</a:t>
            </a:r>
            <a:r>
              <a:rPr lang="en-US" altLang="zh-CN" dirty="0"/>
              <a:t>normalization)</a:t>
            </a:r>
            <a:r>
              <a:rPr lang="zh-CN" altLang="en-US" dirty="0"/>
              <a:t>处理！</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课堂练习：余弦相似度的一个问题</a:t>
            </a:r>
            <a:endParaRPr lang="zh-CN" altLang="en-US" dirty="0"/>
          </a:p>
        </p:txBody>
      </p:sp>
      <p:sp>
        <p:nvSpPr>
          <p:cNvPr id="3" name="内容占位符 2"/>
          <p:cNvSpPr>
            <a:spLocks noGrp="1"/>
          </p:cNvSpPr>
          <p:nvPr>
            <p:ph idx="1"/>
          </p:nvPr>
        </p:nvSpPr>
        <p:spPr/>
        <p:txBody>
          <a:bodyPr/>
          <a:lstStyle/>
          <a:p>
            <a:r>
              <a:rPr lang="zh-CN" altLang="en-US" dirty="0"/>
              <a:t>查询</a:t>
            </a:r>
            <a:r>
              <a:rPr lang="en-US" altLang="zh-CN" dirty="0"/>
              <a:t> q: “anti-doping rules Beijing 2008 </a:t>
            </a:r>
            <a:r>
              <a:rPr lang="en-US" altLang="zh-CN" dirty="0" err="1"/>
              <a:t>olympics</a:t>
            </a:r>
            <a:r>
              <a:rPr lang="en-US" altLang="zh-CN" dirty="0"/>
              <a:t>”      </a:t>
            </a:r>
            <a:r>
              <a:rPr lang="zh-CN" altLang="en-US" dirty="0"/>
              <a:t>反兴奋剂</a:t>
            </a:r>
            <a:endParaRPr lang="en-US" altLang="zh-CN" dirty="0"/>
          </a:p>
          <a:p>
            <a:r>
              <a:rPr lang="zh-CN" altLang="en-US" dirty="0"/>
              <a:t>计算并比较如下的三篇文档</a:t>
            </a:r>
            <a:endParaRPr lang="de-DE" altLang="zh-CN" dirty="0"/>
          </a:p>
          <a:p>
            <a:pPr lvl="1"/>
            <a:r>
              <a:rPr lang="en-US" altLang="zh-CN" dirty="0"/>
              <a:t>d1: </a:t>
            </a:r>
            <a:r>
              <a:rPr lang="zh-CN" altLang="en-US" dirty="0"/>
              <a:t>一篇有关“</a:t>
            </a:r>
            <a:r>
              <a:rPr lang="en-US" altLang="zh-CN" dirty="0"/>
              <a:t>anti-doping rules at 2008 Olympics”</a:t>
            </a:r>
            <a:r>
              <a:rPr lang="zh-CN" altLang="en-US" dirty="0"/>
              <a:t>的短文档</a:t>
            </a:r>
            <a:endParaRPr lang="en-US" altLang="zh-CN" dirty="0"/>
          </a:p>
          <a:p>
            <a:pPr lvl="1"/>
            <a:r>
              <a:rPr lang="en-US" altLang="zh-CN" dirty="0"/>
              <a:t>d2: </a:t>
            </a:r>
            <a:r>
              <a:rPr lang="zh-CN" altLang="en-US" dirty="0"/>
              <a:t>一篇包含</a:t>
            </a:r>
            <a:r>
              <a:rPr lang="en-US" altLang="zh-CN" dirty="0"/>
              <a:t>d1 </a:t>
            </a:r>
            <a:r>
              <a:rPr lang="zh-CN" altLang="en-US" dirty="0"/>
              <a:t>以及其他</a:t>
            </a:r>
            <a:r>
              <a:rPr lang="en-US" altLang="zh-CN" dirty="0"/>
              <a:t>5</a:t>
            </a:r>
            <a:r>
              <a:rPr lang="zh-CN" altLang="en-US" dirty="0"/>
              <a:t>篇新闻报道的长文档，其中这</a:t>
            </a:r>
            <a:r>
              <a:rPr lang="en-US" altLang="zh-CN" dirty="0"/>
              <a:t>5</a:t>
            </a:r>
            <a:r>
              <a:rPr lang="zh-CN" altLang="en-US" dirty="0"/>
              <a:t>篇新闻报道的主题都与</a:t>
            </a:r>
            <a:r>
              <a:rPr lang="en-US" altLang="zh-CN" dirty="0"/>
              <a:t>Olympics/anti-doping</a:t>
            </a:r>
            <a:r>
              <a:rPr lang="zh-CN" altLang="en-US" dirty="0"/>
              <a:t>无关</a:t>
            </a:r>
            <a:endParaRPr lang="en-US" altLang="zh-CN" dirty="0"/>
          </a:p>
          <a:p>
            <a:pPr lvl="1"/>
            <a:r>
              <a:rPr lang="en-US" altLang="zh-CN" dirty="0"/>
              <a:t>d3: </a:t>
            </a:r>
            <a:r>
              <a:rPr lang="zh-CN" altLang="en-US" dirty="0"/>
              <a:t>一篇有关“</a:t>
            </a:r>
            <a:r>
              <a:rPr lang="en-US" altLang="zh-CN" dirty="0"/>
              <a:t>anti-doping rules at the 2004 Athens </a:t>
            </a:r>
            <a:r>
              <a:rPr lang="de-DE" altLang="zh-CN" dirty="0"/>
              <a:t>Olympics</a:t>
            </a:r>
            <a:r>
              <a:rPr lang="zh-CN" altLang="en-US" dirty="0"/>
              <a:t>”的短文档</a:t>
            </a:r>
            <a:endParaRPr lang="de-DE" altLang="zh-CN" dirty="0"/>
          </a:p>
          <a:p>
            <a:r>
              <a:rPr lang="zh-CN" altLang="en-US" dirty="0"/>
              <a:t>我们期望的结果是什么？</a:t>
            </a:r>
            <a:endParaRPr lang="en-US" altLang="zh-CN" dirty="0"/>
          </a:p>
          <a:p>
            <a:r>
              <a:rPr lang="zh-CN" altLang="en-US" dirty="0"/>
              <a:t>如何实现上述结果？</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64</a:t>
            </a:fld>
            <a:endParaRPr lang="en-US"/>
          </a:p>
        </p:txBody>
      </p:sp>
    </p:spTree>
    <p:extLst>
      <p:ext uri="{BB962C8B-B14F-4D97-AF65-F5344CB8AC3E}">
        <p14:creationId xmlns:p14="http://schemas.microsoft.com/office/powerpoint/2010/main" val="179008099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回转归一化</a:t>
            </a:r>
            <a:endParaRPr lang="zh-CN" altLang="en-US" dirty="0"/>
          </a:p>
        </p:txBody>
      </p:sp>
      <p:sp>
        <p:nvSpPr>
          <p:cNvPr id="3" name="内容占位符 2"/>
          <p:cNvSpPr>
            <a:spLocks noGrp="1"/>
          </p:cNvSpPr>
          <p:nvPr>
            <p:ph idx="1"/>
          </p:nvPr>
        </p:nvSpPr>
        <p:spPr/>
        <p:txBody>
          <a:bodyPr/>
          <a:lstStyle/>
          <a:p>
            <a:r>
              <a:rPr lang="zh-CN" altLang="en-US" dirty="0"/>
              <a:t>余弦归一化倾向于短文档，即对短文档产生的归一化因子太大，而平均而言对长文档产生的归一化因子太小</a:t>
            </a:r>
            <a:endParaRPr lang="de-DE" altLang="zh-CN" dirty="0"/>
          </a:p>
          <a:p>
            <a:r>
              <a:rPr lang="zh-CN" altLang="en-US" dirty="0"/>
              <a:t>于是可以先找到一个支点</a:t>
            </a:r>
            <a:r>
              <a:rPr lang="en-US" altLang="zh-CN" dirty="0"/>
              <a:t>(pivot</a:t>
            </a:r>
            <a:r>
              <a:rPr lang="zh-CN" altLang="en-US" dirty="0"/>
              <a:t>，平衡点</a:t>
            </a:r>
            <a:r>
              <a:rPr lang="en-US" altLang="zh-CN" dirty="0"/>
              <a:t>)</a:t>
            </a:r>
            <a:r>
              <a:rPr lang="zh-CN" altLang="en-US" dirty="0"/>
              <a:t>，然后通过这个支点对余弦归一化操作进行线性调整。</a:t>
            </a:r>
            <a:endParaRPr lang="en-US" altLang="zh-CN" dirty="0"/>
          </a:p>
          <a:p>
            <a:r>
              <a:rPr lang="zh-CN" altLang="en-US" dirty="0"/>
              <a:t>效果：短文档的相似度降低，而长文档的相似度增大</a:t>
            </a:r>
            <a:endParaRPr lang="en-US" altLang="zh-CN" dirty="0"/>
          </a:p>
          <a:p>
            <a:r>
              <a:rPr lang="zh-CN" altLang="en-US" dirty="0"/>
              <a:t>这可以去除原来余弦归一化偏向短文档的问题</a:t>
            </a:r>
            <a:endParaRPr lang="en-US" altLang="zh-CN" dirty="0"/>
          </a:p>
        </p:txBody>
      </p:sp>
      <p:sp>
        <p:nvSpPr>
          <p:cNvPr id="4" name="灯片编号占位符 3"/>
          <p:cNvSpPr>
            <a:spLocks noGrp="1"/>
          </p:cNvSpPr>
          <p:nvPr>
            <p:ph type="sldNum" sz="quarter" idx="12"/>
          </p:nvPr>
        </p:nvSpPr>
        <p:spPr/>
        <p:txBody>
          <a:bodyPr/>
          <a:lstStyle/>
          <a:p>
            <a:fld id="{DB3EC566-48E6-4552-87D6-CB322A8F1925}" type="slidenum">
              <a:rPr lang="en-US" smtClean="0"/>
              <a:pPr/>
              <a:t>65</a:t>
            </a:fld>
            <a:endParaRPr lang="en-US"/>
          </a:p>
        </p:txBody>
      </p:sp>
    </p:spTree>
    <p:extLst>
      <p:ext uri="{BB962C8B-B14F-4D97-AF65-F5344CB8AC3E}">
        <p14:creationId xmlns:p14="http://schemas.microsoft.com/office/powerpoint/2010/main" val="23800141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66</a:t>
            </a:fld>
            <a:endParaRPr lang="en-US" sz="1200" dirty="0">
              <a:solidFill>
                <a:srgbClr val="898989"/>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solidFill>
                <a:prstClr val="white"/>
              </a:solidFill>
              <a:ea typeface="黑体" pitchFamily="49" charset="-122"/>
            </a:endParaRPr>
          </a:p>
        </p:txBody>
      </p:sp>
      <p:sp>
        <p:nvSpPr>
          <p:cNvPr id="8" name="标题 7"/>
          <p:cNvSpPr>
            <a:spLocks noGrp="1"/>
          </p:cNvSpPr>
          <p:nvPr>
            <p:ph type="title"/>
          </p:nvPr>
        </p:nvSpPr>
        <p:spPr/>
        <p:txBody>
          <a:bodyPr/>
          <a:lstStyle/>
          <a:p>
            <a:r>
              <a:rPr lang="zh-CN" altLang="en-US" sz="3600" dirty="0"/>
              <a:t>预测相关性概率 </a:t>
            </a:r>
            <a:r>
              <a:rPr lang="en-US" altLang="zh-CN" sz="3600" dirty="0"/>
              <a:t>vs. </a:t>
            </a:r>
            <a:r>
              <a:rPr lang="zh-CN" altLang="en-US" sz="3600" dirty="0"/>
              <a:t>真实相关性概率</a:t>
            </a:r>
          </a:p>
        </p:txBody>
      </p:sp>
      <p:sp>
        <p:nvSpPr>
          <p:cNvPr id="16" name="图表占位符 15"/>
          <p:cNvSpPr>
            <a:spLocks noGrp="1"/>
          </p:cNvSpPr>
          <p:nvPr>
            <p:ph type="chart" idx="1"/>
          </p:nvPr>
        </p:nvSpPr>
        <p:spPr/>
      </p:sp>
      <p:sp>
        <p:nvSpPr>
          <p:cNvPr id="7" name="Slide Number Placeholder 6"/>
          <p:cNvSpPr>
            <a:spLocks noGrp="1"/>
          </p:cNvSpPr>
          <p:nvPr>
            <p:ph type="sldNum" sz="quarter" idx="12"/>
          </p:nvPr>
        </p:nvSpPr>
        <p:spPr/>
        <p:txBody>
          <a:bodyPr/>
          <a:lstStyle/>
          <a:p>
            <a:fld id="{74BF2C0F-05D6-4882-A325-BE394602789D}" type="slidenum">
              <a:rPr lang="en-US" smtClean="0"/>
              <a:pPr/>
              <a:t>66</a:t>
            </a:fld>
            <a:endParaRPr lang="en-US" dirty="0"/>
          </a:p>
        </p:txBody>
      </p:sp>
      <p:pic>
        <p:nvPicPr>
          <p:cNvPr id="12" name="Picture 10" descr="725.png"/>
          <p:cNvPicPr>
            <a:picLocks noChangeAspect="1"/>
          </p:cNvPicPr>
          <p:nvPr/>
        </p:nvPicPr>
        <p:blipFill>
          <a:blip r:embed="rId3" cstate="print"/>
          <a:stretch>
            <a:fillRect/>
          </a:stretch>
        </p:blipFill>
        <p:spPr>
          <a:xfrm>
            <a:off x="539552" y="1772816"/>
            <a:ext cx="7300799" cy="4428000"/>
          </a:xfrm>
          <a:prstGeom prst="rect">
            <a:avLst/>
          </a:prstGeom>
        </p:spPr>
      </p:pic>
    </p:spTree>
    <p:extLst>
      <p:ext uri="{BB962C8B-B14F-4D97-AF65-F5344CB8AC3E}">
        <p14:creationId xmlns:p14="http://schemas.microsoft.com/office/powerpoint/2010/main" val="261514068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endParaRPr lang="de-DE" sz="3600" dirty="0">
              <a:solidFill>
                <a:prstClr val="black"/>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solidFill>
                <a:prstClr val="white"/>
              </a:solidFill>
              <a:ea typeface="黑体" pitchFamily="49" charset="-122"/>
            </a:endParaRPr>
          </a:p>
        </p:txBody>
      </p:sp>
      <p:sp>
        <p:nvSpPr>
          <p:cNvPr id="11" name="标题 10"/>
          <p:cNvSpPr>
            <a:spLocks noGrp="1"/>
          </p:cNvSpPr>
          <p:nvPr>
            <p:ph type="title"/>
          </p:nvPr>
        </p:nvSpPr>
        <p:spPr/>
        <p:txBody>
          <a:bodyPr/>
          <a:lstStyle/>
          <a:p>
            <a:r>
              <a:rPr lang="zh-CN" altLang="en-US"/>
              <a:t>回转归一化</a:t>
            </a:r>
            <a:r>
              <a:rPr lang="en-US" altLang="zh-CN"/>
              <a:t>(</a:t>
            </a:r>
            <a:r>
              <a:rPr lang="de-DE" altLang="zh-CN"/>
              <a:t>Pivot normalization)</a:t>
            </a:r>
            <a:endParaRPr lang="zh-CN" altLang="en-US" dirty="0"/>
          </a:p>
        </p:txBody>
      </p:sp>
      <p:pic>
        <p:nvPicPr>
          <p:cNvPr id="12" name="Picture 7" descr="726.png"/>
          <p:cNvPicPr>
            <a:picLocks noGrp="1" noChangeAspect="1"/>
          </p:cNvPicPr>
          <p:nvPr>
            <p:ph type="chart" idx="1"/>
          </p:nvPr>
        </p:nvPicPr>
        <p:blipFill>
          <a:blip r:embed="rId3" cstate="print"/>
          <a:stretch>
            <a:fillRect/>
          </a:stretch>
        </p:blipFill>
        <p:spPr>
          <a:xfrm>
            <a:off x="1475656" y="1730427"/>
            <a:ext cx="5760640" cy="4577812"/>
          </a:xfrm>
        </p:spPr>
      </p:pic>
      <p:sp>
        <p:nvSpPr>
          <p:cNvPr id="7" name="Slide Number Placeholder 6"/>
          <p:cNvSpPr>
            <a:spLocks noGrp="1"/>
          </p:cNvSpPr>
          <p:nvPr>
            <p:ph type="sldNum" sz="quarter" idx="12"/>
          </p:nvPr>
        </p:nvSpPr>
        <p:spPr/>
        <p:txBody>
          <a:bodyPr/>
          <a:lstStyle/>
          <a:p>
            <a:fld id="{74BF2C0F-05D6-4882-A325-BE394602789D}" type="slidenum">
              <a:rPr lang="en-US" smtClean="0"/>
              <a:pPr/>
              <a:t>67</a:t>
            </a:fld>
            <a:endParaRPr lang="en-US"/>
          </a:p>
        </p:txBody>
      </p:sp>
    </p:spTree>
    <p:extLst>
      <p:ext uri="{BB962C8B-B14F-4D97-AF65-F5344CB8AC3E}">
        <p14:creationId xmlns:p14="http://schemas.microsoft.com/office/powerpoint/2010/main" val="1342751657"/>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回转归一化</a:t>
            </a:r>
            <a:r>
              <a:rPr lang="en-US" altLang="zh-CN"/>
              <a:t>: Amit Singhal</a:t>
            </a:r>
            <a:r>
              <a:rPr lang="zh-CN" altLang="en-US"/>
              <a:t>的实验结果</a:t>
            </a:r>
            <a:endParaRPr lang="zh-CN" altLang="en-US" dirty="0"/>
          </a:p>
        </p:txBody>
      </p:sp>
      <p:sp>
        <p:nvSpPr>
          <p:cNvPr id="3" name="内容占位符 2"/>
          <p:cNvSpPr>
            <a:spLocks noGrp="1"/>
          </p:cNvSpPr>
          <p:nvPr>
            <p:ph idx="1"/>
          </p:nvPr>
        </p:nvSpPr>
        <p:spPr/>
        <p:txBody>
          <a:bodyPr/>
          <a:lstStyle/>
          <a:p>
            <a:endParaRPr lang="en-US" altLang="zh-CN"/>
          </a:p>
          <a:p>
            <a:endParaRPr lang="en-US" altLang="zh-CN"/>
          </a:p>
          <a:p>
            <a:endParaRPr lang="en-US" altLang="zh-CN"/>
          </a:p>
          <a:p>
            <a:endParaRPr lang="en-US" altLang="zh-CN"/>
          </a:p>
          <a:p>
            <a:endParaRPr lang="en-US" altLang="zh-CN"/>
          </a:p>
          <a:p>
            <a:r>
              <a:rPr lang="en-US" altLang="zh-CN"/>
              <a:t> </a:t>
            </a:r>
            <a:r>
              <a:rPr lang="zh-CN" altLang="en-US"/>
              <a:t>结果第一行：返回的相关文档数目</a:t>
            </a:r>
            <a:endParaRPr lang="en-US" altLang="zh-CN"/>
          </a:p>
          <a:p>
            <a:r>
              <a:rPr lang="en-US" altLang="zh-CN"/>
              <a:t> </a:t>
            </a:r>
            <a:r>
              <a:rPr lang="zh-CN" altLang="en-US"/>
              <a:t>结果第二行： 平均正确率</a:t>
            </a:r>
            <a:endParaRPr lang="en-US" altLang="zh-CN"/>
          </a:p>
          <a:p>
            <a:r>
              <a:rPr lang="en-US" altLang="zh-CN"/>
              <a:t> </a:t>
            </a:r>
            <a:r>
              <a:rPr lang="zh-CN" altLang="en-US"/>
              <a:t>结果第三行： 平均正确率的提高百分比</a:t>
            </a:r>
            <a:endParaRPr lang="en-US" altLang="zh-CN"/>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68</a:t>
            </a:fld>
            <a:endParaRPr lang="en-US"/>
          </a:p>
        </p:txBody>
      </p:sp>
      <p:pic>
        <p:nvPicPr>
          <p:cNvPr id="5" name="Picture 9" descr="727.png"/>
          <p:cNvPicPr>
            <a:picLocks noChangeAspect="1"/>
          </p:cNvPicPr>
          <p:nvPr/>
        </p:nvPicPr>
        <p:blipFill>
          <a:blip r:embed="rId3" cstate="print"/>
          <a:stretch>
            <a:fillRect/>
          </a:stretch>
        </p:blipFill>
        <p:spPr>
          <a:xfrm>
            <a:off x="467544" y="1916832"/>
            <a:ext cx="7929618" cy="2144897"/>
          </a:xfrm>
          <a:prstGeom prst="rect">
            <a:avLst/>
          </a:prstGeom>
        </p:spPr>
      </p:pic>
    </p:spTree>
    <p:extLst>
      <p:ext uri="{BB962C8B-B14F-4D97-AF65-F5344CB8AC3E}">
        <p14:creationId xmlns:p14="http://schemas.microsoft.com/office/powerpoint/2010/main" val="8278447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Amit Singhal </a:t>
            </a:r>
            <a:endParaRPr lang="zh-CN" altLang="en-US" dirty="0"/>
          </a:p>
        </p:txBody>
      </p:sp>
      <p:sp>
        <p:nvSpPr>
          <p:cNvPr id="3" name="内容占位符 2"/>
          <p:cNvSpPr>
            <a:spLocks noGrp="1"/>
          </p:cNvSpPr>
          <p:nvPr>
            <p:ph idx="1"/>
          </p:nvPr>
        </p:nvSpPr>
        <p:spPr/>
        <p:txBody>
          <a:bodyPr/>
          <a:lstStyle/>
          <a:p>
            <a:r>
              <a:rPr lang="en-US" altLang="zh-CN" sz="2400" dirty="0"/>
              <a:t>1989</a:t>
            </a:r>
            <a:r>
              <a:rPr lang="zh-CN" altLang="en-US" sz="2400" dirty="0"/>
              <a:t>年本科毕业于印度</a:t>
            </a:r>
            <a:r>
              <a:rPr lang="en-US" altLang="zh-CN" sz="2400" dirty="0"/>
              <a:t>IIT (Indian Institute of Technology) </a:t>
            </a:r>
            <a:r>
              <a:rPr lang="en-US" altLang="zh-CN" sz="2400" dirty="0" err="1"/>
              <a:t>Roorkee</a:t>
            </a:r>
            <a:r>
              <a:rPr lang="zh-CN" altLang="en-US" sz="2400" dirty="0"/>
              <a:t>分校</a:t>
            </a:r>
            <a:endParaRPr lang="en-US" altLang="zh-CN" sz="2400" dirty="0"/>
          </a:p>
          <a:p>
            <a:r>
              <a:rPr lang="en-US" altLang="zh-CN" sz="2400" dirty="0"/>
              <a:t>1996</a:t>
            </a:r>
            <a:r>
              <a:rPr lang="zh-CN" altLang="en-US" sz="2400" dirty="0"/>
              <a:t>年博士毕业于</a:t>
            </a:r>
            <a:r>
              <a:rPr lang="en-US" altLang="zh-CN" sz="2400" dirty="0"/>
              <a:t>Cornell University</a:t>
            </a:r>
            <a:r>
              <a:rPr lang="zh-CN" altLang="en-US" sz="2400" dirty="0"/>
              <a:t>，导师是</a:t>
            </a:r>
            <a:r>
              <a:rPr lang="en-US" altLang="zh-CN" sz="2400" dirty="0"/>
              <a:t>Gerard Salton</a:t>
            </a:r>
          </a:p>
          <a:p>
            <a:r>
              <a:rPr lang="zh-CN" altLang="en-US" sz="2400" dirty="0"/>
              <a:t>其论文获得</a:t>
            </a:r>
            <a:r>
              <a:rPr lang="en-US" altLang="zh-CN" sz="2400" dirty="0"/>
              <a:t>1996</a:t>
            </a:r>
            <a:r>
              <a:rPr lang="zh-CN" altLang="en-US" sz="2400" dirty="0"/>
              <a:t>年</a:t>
            </a:r>
            <a:r>
              <a:rPr lang="en-US" altLang="zh-CN" sz="2400" dirty="0"/>
              <a:t>SIGIR Best Student Paper Award</a:t>
            </a:r>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en-US" altLang="zh-CN" sz="2400" dirty="0"/>
              <a:t>2000</a:t>
            </a:r>
            <a:r>
              <a:rPr lang="zh-CN" altLang="en-US" sz="2400" dirty="0"/>
              <a:t>年加入</a:t>
            </a:r>
            <a:r>
              <a:rPr lang="en-US" altLang="zh-CN" sz="2400" dirty="0"/>
              <a:t>Google</a:t>
            </a:r>
            <a:r>
              <a:rPr lang="zh-CN" altLang="en-US" sz="2400" dirty="0"/>
              <a:t>，</a:t>
            </a:r>
            <a:r>
              <a:rPr lang="en-US" altLang="zh-CN" sz="2400" dirty="0"/>
              <a:t>2001</a:t>
            </a:r>
            <a:r>
              <a:rPr lang="zh-CN" altLang="en-US" sz="2400" dirty="0"/>
              <a:t>年被授予</a:t>
            </a:r>
            <a:r>
              <a:rPr lang="en-US" altLang="zh-CN" sz="2400" dirty="0"/>
              <a:t>Google Fellow</a:t>
            </a:r>
            <a:r>
              <a:rPr lang="zh-CN" altLang="en-US" sz="2400" dirty="0"/>
              <a:t>称号</a:t>
            </a:r>
            <a:endParaRPr lang="en-US" altLang="zh-CN" sz="2400" dirty="0"/>
          </a:p>
          <a:p>
            <a:r>
              <a:rPr lang="en-US" altLang="zh-CN" sz="2400" dirty="0"/>
              <a:t>Google </a:t>
            </a:r>
            <a:r>
              <a:rPr lang="zh-CN" altLang="en-US" sz="2400" dirty="0"/>
              <a:t>排序团队负责人</a:t>
            </a:r>
            <a:r>
              <a:rPr lang="en-US" altLang="zh-CN" sz="2400" dirty="0"/>
              <a:t>,</a:t>
            </a:r>
            <a:r>
              <a:rPr lang="zh-CN" altLang="en-US" sz="2400" dirty="0"/>
              <a:t>被财富杂志</a:t>
            </a:r>
            <a:r>
              <a:rPr lang="en-US" altLang="zh-CN" sz="2400" dirty="0"/>
              <a:t>(Fortune, 2010)</a:t>
            </a:r>
            <a:r>
              <a:rPr lang="zh-CN" altLang="en-US" sz="2400" dirty="0"/>
              <a:t>誉为世界科技界最聪明的</a:t>
            </a:r>
            <a:r>
              <a:rPr lang="en-US" altLang="zh-CN" sz="2400" dirty="0"/>
              <a:t>50</a:t>
            </a:r>
            <a:r>
              <a:rPr lang="zh-CN" altLang="en-US" sz="2400" dirty="0"/>
              <a:t>个人之一</a:t>
            </a:r>
          </a:p>
        </p:txBody>
      </p:sp>
      <p:sp>
        <p:nvSpPr>
          <p:cNvPr id="4" name="灯片编号占位符 3"/>
          <p:cNvSpPr>
            <a:spLocks noGrp="1"/>
          </p:cNvSpPr>
          <p:nvPr>
            <p:ph type="sldNum" sz="quarter" idx="12"/>
          </p:nvPr>
        </p:nvSpPr>
        <p:spPr/>
        <p:txBody>
          <a:bodyPr/>
          <a:lstStyle/>
          <a:p>
            <a:fld id="{DB3EC566-48E6-4552-87D6-CB322A8F1925}" type="slidenum">
              <a:rPr lang="en-US" smtClean="0"/>
              <a:pPr/>
              <a:t>69</a:t>
            </a:fld>
            <a:endParaRPr lang="en-US"/>
          </a:p>
        </p:txBody>
      </p:sp>
      <p:pic>
        <p:nvPicPr>
          <p:cNvPr id="194562" name="Picture 2"/>
          <p:cNvPicPr>
            <a:picLocks noChangeAspect="1" noChangeArrowheads="1"/>
          </p:cNvPicPr>
          <p:nvPr/>
        </p:nvPicPr>
        <p:blipFill>
          <a:blip r:embed="rId3" cstate="print"/>
          <a:srcRect/>
          <a:stretch>
            <a:fillRect/>
          </a:stretch>
        </p:blipFill>
        <p:spPr bwMode="auto">
          <a:xfrm>
            <a:off x="6084168" y="3356992"/>
            <a:ext cx="2448272" cy="1817597"/>
          </a:xfrm>
          <a:prstGeom prst="rect">
            <a:avLst/>
          </a:prstGeom>
          <a:noFill/>
          <a:ln w="9525">
            <a:noFill/>
            <a:miter lim="800000"/>
            <a:headEnd/>
            <a:tailEnd/>
          </a:ln>
        </p:spPr>
      </p:pic>
      <p:pic>
        <p:nvPicPr>
          <p:cNvPr id="194563" name="Picture 3"/>
          <p:cNvPicPr>
            <a:picLocks noChangeAspect="1" noChangeArrowheads="1"/>
          </p:cNvPicPr>
          <p:nvPr/>
        </p:nvPicPr>
        <p:blipFill>
          <a:blip r:embed="rId4" cstate="print"/>
          <a:srcRect/>
          <a:stretch>
            <a:fillRect/>
          </a:stretch>
        </p:blipFill>
        <p:spPr bwMode="auto">
          <a:xfrm>
            <a:off x="323528" y="3501008"/>
            <a:ext cx="5544616" cy="1634330"/>
          </a:xfrm>
          <a:prstGeom prst="rect">
            <a:avLst/>
          </a:prstGeom>
          <a:noFill/>
          <a:ln w="9525">
            <a:noFill/>
            <a:miter lim="800000"/>
            <a:headEnd/>
            <a:tailEnd/>
          </a:ln>
        </p:spPr>
      </p:pic>
    </p:spTree>
    <p:extLst>
      <p:ext uri="{BB962C8B-B14F-4D97-AF65-F5344CB8AC3E}">
        <p14:creationId xmlns:p14="http://schemas.microsoft.com/office/powerpoint/2010/main" val="17534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词典压缩</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单一字符串方式下按块存储</a:t>
            </a:r>
            <a:endParaRPr lang="en-US" sz="3600" b="1"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214554"/>
            <a:ext cx="8286808"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sz="88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a:t>
            </a:fld>
            <a:endParaRPr lang="en-US" dirty="0"/>
          </a:p>
        </p:txBody>
      </p:sp>
      <p:pic>
        <p:nvPicPr>
          <p:cNvPr id="4098" name="Picture 2"/>
          <p:cNvPicPr>
            <a:picLocks noChangeAspect="1" noChangeArrowheads="1"/>
          </p:cNvPicPr>
          <p:nvPr/>
        </p:nvPicPr>
        <p:blipFill>
          <a:blip r:embed="rId3" cstate="print"/>
          <a:srcRect/>
          <a:stretch>
            <a:fillRect/>
          </a:stretch>
        </p:blipFill>
        <p:spPr bwMode="auto">
          <a:xfrm>
            <a:off x="179512" y="1700808"/>
            <a:ext cx="8318258" cy="399856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70</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tf-idf</a:t>
            </a:r>
            <a:r>
              <a:rPr lang="zh-CN" altLang="en-US" sz="3600" dirty="0">
                <a:solidFill>
                  <a:schemeClr val="tx1"/>
                </a:solidFill>
                <a:latin typeface="+mj-lt"/>
                <a:ea typeface="黑体" pitchFamily="49" charset="-122"/>
              </a:rPr>
              <a:t>权重计算的三要素</a:t>
            </a:r>
            <a:endParaRPr lang="de-DE" sz="3600"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70</a:t>
            </a:fld>
            <a:endParaRPr lang="en-US"/>
          </a:p>
        </p:txBody>
      </p:sp>
      <p:pic>
        <p:nvPicPr>
          <p:cNvPr id="81921" name="Picture 1"/>
          <p:cNvPicPr>
            <a:picLocks noChangeAspect="1" noChangeArrowheads="1"/>
          </p:cNvPicPr>
          <p:nvPr/>
        </p:nvPicPr>
        <p:blipFill>
          <a:blip r:embed="rId3" cstate="print"/>
          <a:srcRect/>
          <a:stretch>
            <a:fillRect/>
          </a:stretch>
        </p:blipFill>
        <p:spPr bwMode="auto">
          <a:xfrm>
            <a:off x="0" y="1824039"/>
            <a:ext cx="9144000" cy="3163786"/>
          </a:xfrm>
          <a:prstGeom prst="rect">
            <a:avLst/>
          </a:prstGeom>
          <a:noFill/>
          <a:ln w="9525">
            <a:noFill/>
            <a:miter lim="800000"/>
            <a:headEnd/>
            <a:tailEnd/>
          </a:ln>
        </p:spPr>
      </p:pic>
      <p:sp>
        <p:nvSpPr>
          <p:cNvPr id="2" name="文本框 1">
            <a:extLst>
              <a:ext uri="{FF2B5EF4-FFF2-40B4-BE49-F238E27FC236}">
                <a16:creationId xmlns:a16="http://schemas.microsoft.com/office/drawing/2014/main" id="{37E4F136-3A3F-41B4-AC1E-60A969BA0B73}"/>
              </a:ext>
            </a:extLst>
          </p:cNvPr>
          <p:cNvSpPr txBox="1"/>
          <p:nvPr/>
        </p:nvSpPr>
        <p:spPr>
          <a:xfrm>
            <a:off x="285720" y="5164981"/>
            <a:ext cx="8572560" cy="1015663"/>
          </a:xfrm>
          <a:prstGeom prst="rect">
            <a:avLst/>
          </a:prstGeom>
          <a:noFill/>
        </p:spPr>
        <p:txBody>
          <a:bodyPr wrap="square" rtlCol="0">
            <a:spAutoFit/>
          </a:bodyPr>
          <a:lstStyle/>
          <a:p>
            <a:r>
              <a:rPr lang="zh-CN" altLang="en-US" sz="2000" dirty="0">
                <a:solidFill>
                  <a:schemeClr val="tx1"/>
                </a:solidFill>
                <a:latin typeface="+mn-ea"/>
                <a:ea typeface="+mn-ea"/>
                <a:cs typeface="Times New Roman" panose="02020603050405020304" pitchFamily="18" charset="0"/>
              </a:rPr>
              <a:t>权重机制：</a:t>
            </a:r>
            <a:r>
              <a:rPr lang="en-US" altLang="zh-CN" sz="2000" dirty="0">
                <a:solidFill>
                  <a:schemeClr val="tx1"/>
                </a:solidFill>
                <a:latin typeface="+mn-ea"/>
                <a:ea typeface="+mn-ea"/>
                <a:cs typeface="Times New Roman" panose="02020603050405020304" pitchFamily="18" charset="0"/>
              </a:rPr>
              <a:t>q</a:t>
            </a:r>
            <a:r>
              <a:rPr lang="zh-CN" altLang="en-US" sz="2000" dirty="0">
                <a:solidFill>
                  <a:schemeClr val="tx1"/>
                </a:solidFill>
                <a:latin typeface="+mn-ea"/>
                <a:ea typeface="+mn-ea"/>
                <a:cs typeface="Times New Roman" panose="02020603050405020304" pitchFamily="18" charset="0"/>
              </a:rPr>
              <a:t>和</a:t>
            </a:r>
            <a:r>
              <a:rPr lang="en-US" altLang="zh-CN" sz="2000" dirty="0">
                <a:solidFill>
                  <a:schemeClr val="tx1"/>
                </a:solidFill>
                <a:latin typeface="+mn-ea"/>
                <a:ea typeface="+mn-ea"/>
                <a:cs typeface="Times New Roman" panose="02020603050405020304" pitchFamily="18" charset="0"/>
              </a:rPr>
              <a:t>d</a:t>
            </a:r>
            <a:r>
              <a:rPr lang="zh-CN" altLang="en-US" sz="2000" dirty="0">
                <a:solidFill>
                  <a:schemeClr val="tx1"/>
                </a:solidFill>
                <a:latin typeface="+mn-ea"/>
                <a:ea typeface="+mn-ea"/>
                <a:cs typeface="Times New Roman" panose="02020603050405020304" pitchFamily="18" charset="0"/>
              </a:rPr>
              <a:t>的</a:t>
            </a:r>
            <a:r>
              <a:rPr lang="en-US" altLang="zh-CN" sz="2000" dirty="0" err="1">
                <a:solidFill>
                  <a:schemeClr val="tx1"/>
                </a:solidFill>
                <a:latin typeface="+mn-ea"/>
                <a:ea typeface="+mn-ea"/>
                <a:cs typeface="Times New Roman" panose="02020603050405020304" pitchFamily="18" charset="0"/>
              </a:rPr>
              <a:t>tf-idf</a:t>
            </a:r>
            <a:r>
              <a:rPr lang="zh-CN" altLang="en-US" sz="2000" dirty="0">
                <a:solidFill>
                  <a:schemeClr val="tx1"/>
                </a:solidFill>
                <a:latin typeface="+mn-ea"/>
                <a:ea typeface="+mn-ea"/>
                <a:cs typeface="Times New Roman" panose="02020603050405020304" pitchFamily="18" charset="0"/>
              </a:rPr>
              <a:t>权重是三个因子的乘积，每个因子的计算方法有多种选项，如上表。</a:t>
            </a:r>
            <a:r>
              <a:rPr lang="en-US" altLang="zh-CN" sz="2000" dirty="0">
                <a:solidFill>
                  <a:schemeClr val="tx1"/>
                </a:solidFill>
                <a:latin typeface="+mn-ea"/>
                <a:ea typeface="+mn-ea"/>
                <a:cs typeface="Times New Roman" panose="02020603050405020304" pitchFamily="18" charset="0"/>
              </a:rPr>
              <a:t>q</a:t>
            </a:r>
            <a:r>
              <a:rPr lang="zh-CN" altLang="en-US" sz="2000" dirty="0">
                <a:solidFill>
                  <a:schemeClr val="tx1"/>
                </a:solidFill>
                <a:latin typeface="+mn-ea"/>
                <a:ea typeface="+mn-ea"/>
                <a:cs typeface="Times New Roman" panose="02020603050405020304" pitchFamily="18" charset="0"/>
              </a:rPr>
              <a:t>和</a:t>
            </a:r>
            <a:r>
              <a:rPr lang="en-US" altLang="zh-CN" sz="2000" dirty="0">
                <a:solidFill>
                  <a:schemeClr val="tx1"/>
                </a:solidFill>
                <a:latin typeface="+mn-ea"/>
                <a:ea typeface="+mn-ea"/>
                <a:cs typeface="Times New Roman" panose="02020603050405020304" pitchFamily="18" charset="0"/>
              </a:rPr>
              <a:t>d</a:t>
            </a:r>
            <a:r>
              <a:rPr lang="zh-CN" altLang="en-US" sz="2000" dirty="0">
                <a:solidFill>
                  <a:schemeClr val="tx1"/>
                </a:solidFill>
                <a:latin typeface="+mn-ea"/>
                <a:ea typeface="+mn-ea"/>
                <a:cs typeface="Times New Roman" panose="02020603050405020304" pitchFamily="18" charset="0"/>
              </a:rPr>
              <a:t>的权重计算方式可以不同（例如，</a:t>
            </a:r>
            <a:r>
              <a:rPr lang="en-US" altLang="zh-CN" sz="2000" dirty="0">
                <a:solidFill>
                  <a:schemeClr val="tx1"/>
                </a:solidFill>
                <a:latin typeface="+mn-ea"/>
                <a:ea typeface="+mn-ea"/>
                <a:cs typeface="Times New Roman" panose="02020603050405020304" pitchFamily="18" charset="0"/>
              </a:rPr>
              <a:t>q</a:t>
            </a:r>
            <a:r>
              <a:rPr lang="zh-CN" altLang="en-US" sz="2000" dirty="0">
                <a:solidFill>
                  <a:schemeClr val="tx1"/>
                </a:solidFill>
                <a:latin typeface="+mn-ea"/>
                <a:ea typeface="+mn-ea"/>
                <a:cs typeface="Times New Roman" panose="02020603050405020304" pitchFamily="18" charset="0"/>
              </a:rPr>
              <a:t>可以不采用归一化，即归一化方法</a:t>
            </a:r>
            <a:r>
              <a:rPr lang="en-US" altLang="zh-CN" sz="2000" dirty="0">
                <a:solidFill>
                  <a:schemeClr val="tx1"/>
                </a:solidFill>
                <a:latin typeface="+mn-ea"/>
                <a:ea typeface="+mn-ea"/>
                <a:cs typeface="Times New Roman" panose="02020603050405020304" pitchFamily="18" charset="0"/>
              </a:rPr>
              <a:t>n</a:t>
            </a:r>
            <a:r>
              <a:rPr lang="zh-CN" altLang="en-US" sz="2000" dirty="0">
                <a:solidFill>
                  <a:schemeClr val="tx1"/>
                </a:solidFill>
                <a:latin typeface="+mn-ea"/>
                <a:ea typeface="+mn-ea"/>
                <a:cs typeface="Times New Roman" panose="02020603050405020304" pitchFamily="18" charset="0"/>
              </a:rPr>
              <a:t>）。最终的文档评分是归一化后的</a:t>
            </a:r>
            <a:r>
              <a:rPr lang="en-US" altLang="zh-CN" sz="2000" dirty="0">
                <a:solidFill>
                  <a:schemeClr val="tx1"/>
                </a:solidFill>
                <a:latin typeface="+mn-ea"/>
                <a:ea typeface="+mn-ea"/>
                <a:cs typeface="Times New Roman" panose="02020603050405020304" pitchFamily="18" charset="0"/>
              </a:rPr>
              <a:t>q</a:t>
            </a:r>
            <a:r>
              <a:rPr lang="zh-CN" altLang="en-US" sz="2000" dirty="0">
                <a:solidFill>
                  <a:schemeClr val="tx1"/>
                </a:solidFill>
                <a:latin typeface="+mn-ea"/>
                <a:ea typeface="+mn-ea"/>
                <a:cs typeface="Times New Roman" panose="02020603050405020304" pitchFamily="18" charset="0"/>
              </a:rPr>
              <a:t>、</a:t>
            </a:r>
            <a:r>
              <a:rPr lang="en-US" altLang="zh-CN" sz="2000" dirty="0">
                <a:solidFill>
                  <a:schemeClr val="tx1"/>
                </a:solidFill>
                <a:latin typeface="+mn-ea"/>
                <a:ea typeface="+mn-ea"/>
                <a:cs typeface="Times New Roman" panose="02020603050405020304" pitchFamily="18" charset="0"/>
              </a:rPr>
              <a:t>d</a:t>
            </a:r>
            <a:r>
              <a:rPr lang="zh-CN" altLang="en-US" sz="2000" dirty="0">
                <a:solidFill>
                  <a:schemeClr val="tx1"/>
                </a:solidFill>
                <a:latin typeface="+mn-ea"/>
                <a:ea typeface="+mn-ea"/>
                <a:cs typeface="Times New Roman" panose="02020603050405020304" pitchFamily="18" charset="0"/>
              </a:rPr>
              <a:t>向量的内积</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71</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tf-idf</a:t>
            </a:r>
            <a:r>
              <a:rPr lang="zh-CN" altLang="en-US" sz="3600" dirty="0">
                <a:solidFill>
                  <a:schemeClr val="tx1"/>
                </a:solidFill>
                <a:latin typeface="+mj-lt"/>
                <a:ea typeface="黑体" pitchFamily="49" charset="-122"/>
              </a:rPr>
              <a:t>权重机制举例</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1643050"/>
            <a:ext cx="864399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对于查询和文档常常采用不同的权重计算机制</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记法</a:t>
            </a:r>
            <a:r>
              <a:rPr lang="de-DE" dirty="0">
                <a:solidFill>
                  <a:schemeClr val="tx1"/>
                </a:solidFill>
                <a:latin typeface="+mj-lt"/>
                <a:ea typeface="黑体" pitchFamily="49" charset="-122"/>
              </a:rPr>
              <a:t>: ddd.qqq</a:t>
            </a: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例如</a:t>
            </a:r>
            <a:r>
              <a:rPr lang="de-DE" dirty="0">
                <a:solidFill>
                  <a:schemeClr val="tx1"/>
                </a:solidFill>
                <a:latin typeface="+mj-lt"/>
                <a:ea typeface="黑体" pitchFamily="49" charset="-122"/>
              </a:rPr>
              <a:t>: lnc.ltn</a:t>
            </a: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对数</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，无</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因子，余弦长度归一化</a:t>
            </a:r>
            <a:endParaRPr lang="de-DE"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查询</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对数</a:t>
            </a: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，无归一化</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文档当中不用</a:t>
            </a: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结果会不会很差？</a:t>
            </a:r>
            <a:endParaRPr lang="en-US"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查询</a:t>
            </a:r>
            <a:r>
              <a:rPr lang="en-US" dirty="0">
                <a:solidFill>
                  <a:schemeClr val="tx1"/>
                </a:solidFill>
                <a:latin typeface="+mj-lt"/>
                <a:ea typeface="黑体" pitchFamily="49" charset="-122"/>
              </a:rPr>
              <a:t>: “best car insurance”</a:t>
            </a:r>
          </a:p>
          <a:p>
            <a:pPr lvl="2">
              <a:spcBef>
                <a:spcPts val="700"/>
              </a:spcBef>
              <a:buClr>
                <a:srgbClr val="336699"/>
              </a:buClr>
              <a:buFont typeface="Wingdings" pitchFamily="2" charset="2"/>
              <a:buChar char="§"/>
            </a:pPr>
            <a:r>
              <a:rPr lang="zh-CN" altLang="en-US" dirty="0">
                <a:solidFill>
                  <a:schemeClr val="tx1"/>
                </a:solidFill>
                <a:latin typeface="+mj-lt"/>
                <a:ea typeface="黑体" pitchFamily="49" charset="-122"/>
              </a:rPr>
              <a:t>文档</a:t>
            </a:r>
            <a:r>
              <a:rPr lang="fr-FR" dirty="0">
                <a:solidFill>
                  <a:schemeClr val="tx1"/>
                </a:solidFill>
                <a:latin typeface="+mj-lt"/>
                <a:ea typeface="黑体" pitchFamily="49" charset="-122"/>
              </a:rPr>
              <a:t>: “car insurance auto insurance”</a:t>
            </a:r>
          </a:p>
          <a:p>
            <a:pPr lvl="1">
              <a:spcBef>
                <a:spcPts val="700"/>
              </a:spcBef>
              <a:buClr>
                <a:srgbClr val="336699"/>
              </a:buClr>
              <a:buFont typeface="Wingdings" pitchFamily="2" charset="2"/>
              <a:buChar char="§"/>
            </a:pPr>
            <a:endParaRPr lang="de-DE"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72</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mj-lt"/>
                <a:ea typeface="黑体" pitchFamily="49" charset="-122"/>
              </a:rPr>
              <a:t>tf-idf </a:t>
            </a:r>
            <a:r>
              <a:rPr lang="zh-CN" altLang="en-US" sz="3600" dirty="0">
                <a:solidFill>
                  <a:schemeClr val="tx1"/>
                </a:solidFill>
                <a:latin typeface="+mj-lt"/>
                <a:ea typeface="黑体" pitchFamily="49" charset="-122"/>
              </a:rPr>
              <a:t>计算样例</a:t>
            </a:r>
            <a:r>
              <a:rPr lang="de-DE" sz="3600" dirty="0">
                <a:solidFill>
                  <a:schemeClr val="tx1"/>
                </a:solidFill>
                <a:latin typeface="+mj-lt"/>
                <a:ea typeface="黑体" pitchFamily="49" charset="-122"/>
              </a:rPr>
              <a:t>: Inc.Itn</a:t>
            </a:r>
          </a:p>
        </p:txBody>
      </p:sp>
      <p:sp>
        <p:nvSpPr>
          <p:cNvPr id="84996" name="Text Box 3"/>
          <p:cNvSpPr txBox="1">
            <a:spLocks noChangeArrowheads="1"/>
          </p:cNvSpPr>
          <p:nvPr/>
        </p:nvSpPr>
        <p:spPr bwMode="auto">
          <a:xfrm>
            <a:off x="0" y="1556792"/>
            <a:ext cx="9144000" cy="714380"/>
          </a:xfrm>
          <a:prstGeom prst="rect">
            <a:avLst/>
          </a:prstGeom>
          <a:noFill/>
          <a:ln w="9525">
            <a:noFill/>
            <a:round/>
            <a:headEnd/>
            <a:tailEnd/>
          </a:ln>
        </p:spPr>
        <p:txBody>
          <a:bodyPr/>
          <a:lstStyle/>
          <a:p>
            <a:pPr lvl="1">
              <a:spcBef>
                <a:spcPts val="700"/>
              </a:spcBef>
              <a:buClr>
                <a:srgbClr val="336699"/>
              </a:buClr>
            </a:pPr>
            <a:r>
              <a:rPr lang="zh-CN" altLang="en-US" sz="2200" dirty="0">
                <a:solidFill>
                  <a:schemeClr val="tx1"/>
                </a:solidFill>
                <a:latin typeface="+mj-lt"/>
                <a:ea typeface="黑体" pitchFamily="49" charset="-122"/>
              </a:rPr>
              <a:t>查询</a:t>
            </a:r>
            <a:r>
              <a:rPr lang="de-DE" sz="2200" dirty="0">
                <a:solidFill>
                  <a:schemeClr val="tx1"/>
                </a:solidFill>
                <a:latin typeface="+mj-lt"/>
                <a:ea typeface="黑体" pitchFamily="49" charset="-122"/>
              </a:rPr>
              <a:t>: “best car insurance”. </a:t>
            </a:r>
            <a:r>
              <a:rPr lang="zh-CN" altLang="en-US" sz="2200" dirty="0">
                <a:solidFill>
                  <a:schemeClr val="tx1"/>
                </a:solidFill>
                <a:latin typeface="+mj-lt"/>
                <a:ea typeface="黑体" pitchFamily="49" charset="-122"/>
              </a:rPr>
              <a:t>文档</a:t>
            </a:r>
            <a:r>
              <a:rPr lang="de-DE" sz="2200" dirty="0">
                <a:solidFill>
                  <a:schemeClr val="tx1"/>
                </a:solidFill>
                <a:latin typeface="+mj-lt"/>
                <a:ea typeface="黑体" pitchFamily="49" charset="-122"/>
              </a:rPr>
              <a:t>: “car insurance auto insurance”.</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72</a:t>
            </a:fld>
            <a:endParaRPr lang="en-US"/>
          </a:p>
        </p:txBody>
      </p:sp>
      <p:pic>
        <p:nvPicPr>
          <p:cNvPr id="8" name="Picture 7" descr="661.png"/>
          <p:cNvPicPr>
            <a:picLocks noChangeAspect="1"/>
          </p:cNvPicPr>
          <p:nvPr/>
        </p:nvPicPr>
        <p:blipFill>
          <a:blip r:embed="rId4" cstate="print"/>
          <a:stretch>
            <a:fillRect/>
          </a:stretch>
        </p:blipFill>
        <p:spPr>
          <a:xfrm>
            <a:off x="214314" y="2235023"/>
            <a:ext cx="8643966" cy="1698033"/>
          </a:xfrm>
          <a:prstGeom prst="rect">
            <a:avLst/>
          </a:prstGeom>
        </p:spPr>
      </p:pic>
      <p:pic>
        <p:nvPicPr>
          <p:cNvPr id="11" name="Picture 10" descr="Picture3.png"/>
          <p:cNvPicPr>
            <a:picLocks noChangeAspect="1"/>
          </p:cNvPicPr>
          <p:nvPr/>
        </p:nvPicPr>
        <p:blipFill>
          <a:blip r:embed="rId5" cstate="print"/>
          <a:stretch>
            <a:fillRect/>
          </a:stretch>
        </p:blipFill>
        <p:spPr>
          <a:xfrm>
            <a:off x="251520" y="4365104"/>
            <a:ext cx="3182402" cy="468000"/>
          </a:xfrm>
          <a:prstGeom prst="rect">
            <a:avLst/>
          </a:prstGeom>
        </p:spPr>
      </p:pic>
      <p:sp>
        <p:nvSpPr>
          <p:cNvPr id="12" name="Rectangle 11"/>
          <p:cNvSpPr/>
          <p:nvPr/>
        </p:nvSpPr>
        <p:spPr>
          <a:xfrm>
            <a:off x="395536" y="5085184"/>
            <a:ext cx="8429684" cy="1107996"/>
          </a:xfrm>
          <a:prstGeom prst="rect">
            <a:avLst/>
          </a:prstGeom>
        </p:spPr>
        <p:txBody>
          <a:bodyPr wrap="square">
            <a:spAutoFit/>
          </a:bodyPr>
          <a:lstStyle/>
          <a:p>
            <a:r>
              <a:rPr lang="de-DE" sz="2200" dirty="0">
                <a:solidFill>
                  <a:schemeClr val="tx1"/>
                </a:solidFill>
                <a:latin typeface="+mj-lt"/>
                <a:ea typeface="黑体" pitchFamily="49" charset="-122"/>
              </a:rPr>
              <a:t>1/1.92 ≈ 0.52</a:t>
            </a:r>
          </a:p>
          <a:p>
            <a:r>
              <a:rPr lang="en-US" sz="2200" dirty="0">
                <a:solidFill>
                  <a:schemeClr val="tx1"/>
                </a:solidFill>
                <a:latin typeface="+mj-lt"/>
                <a:ea typeface="黑体" pitchFamily="49" charset="-122"/>
              </a:rPr>
              <a:t>1.3/1.92 ≈ 0.68 </a:t>
            </a:r>
          </a:p>
          <a:p>
            <a:r>
              <a:rPr lang="zh-CN" altLang="en-US" sz="2200" dirty="0">
                <a:solidFill>
                  <a:schemeClr val="tx1"/>
                </a:solidFill>
                <a:latin typeface="+mj-lt"/>
                <a:ea typeface="黑体" pitchFamily="49" charset="-122"/>
              </a:rPr>
              <a:t>最终结果     </a:t>
            </a:r>
            <a:r>
              <a:rPr lang="de-DE" sz="2200" i="1" baseline="-25000" dirty="0">
                <a:solidFill>
                  <a:schemeClr val="tx1"/>
                </a:solidFill>
                <a:latin typeface="+mj-lt"/>
                <a:ea typeface="黑体" pitchFamily="49" charset="-122"/>
              </a:rPr>
              <a:t> </a:t>
            </a:r>
            <a:r>
              <a:rPr lang="de-DE" sz="2200" i="1" dirty="0">
                <a:solidFill>
                  <a:schemeClr val="tx1"/>
                </a:solidFill>
                <a:latin typeface="+mj-lt"/>
                <a:ea typeface="黑体" pitchFamily="49" charset="-122"/>
              </a:rPr>
              <a:t>w</a:t>
            </a:r>
            <a:r>
              <a:rPr lang="de-DE" sz="2200" i="1" baseline="-25000" dirty="0">
                <a:solidFill>
                  <a:schemeClr val="tx1"/>
                </a:solidFill>
                <a:latin typeface="+mj-lt"/>
                <a:ea typeface="黑体" pitchFamily="49" charset="-122"/>
              </a:rPr>
              <a:t>qi</a:t>
            </a:r>
            <a:r>
              <a:rPr lang="de-DE" sz="2200" i="1" dirty="0">
                <a:solidFill>
                  <a:schemeClr val="tx1"/>
                </a:solidFill>
                <a:latin typeface="+mj-lt"/>
                <a:ea typeface="黑体" pitchFamily="49" charset="-122"/>
              </a:rPr>
              <a:t> · w</a:t>
            </a:r>
            <a:r>
              <a:rPr lang="de-DE" sz="2200" i="1" baseline="-25000" dirty="0">
                <a:solidFill>
                  <a:schemeClr val="tx1"/>
                </a:solidFill>
                <a:latin typeface="+mj-lt"/>
                <a:ea typeface="黑体" pitchFamily="49" charset="-122"/>
              </a:rPr>
              <a:t>di</a:t>
            </a:r>
            <a:r>
              <a:rPr lang="de-DE" sz="2200" i="1" dirty="0">
                <a:solidFill>
                  <a:schemeClr val="tx1"/>
                </a:solidFill>
                <a:latin typeface="+mj-lt"/>
                <a:ea typeface="黑体" pitchFamily="49" charset="-122"/>
              </a:rPr>
              <a:t> </a:t>
            </a:r>
            <a:r>
              <a:rPr lang="de-DE" sz="2200" dirty="0">
                <a:solidFill>
                  <a:schemeClr val="tx1"/>
                </a:solidFill>
                <a:latin typeface="+mj-lt"/>
                <a:ea typeface="黑体" pitchFamily="49" charset="-122"/>
              </a:rPr>
              <a:t>= 0 + 0 + 1.04 + 2.04 = 3.08</a:t>
            </a:r>
            <a:endParaRPr lang="de-DE" sz="2200" dirty="0">
              <a:solidFill>
                <a:srgbClr val="00B050"/>
              </a:solidFill>
              <a:latin typeface="+mj-lt"/>
              <a:ea typeface="黑体" pitchFamily="49" charset="-122"/>
            </a:endParaRPr>
          </a:p>
        </p:txBody>
      </p:sp>
      <p:graphicFrame>
        <p:nvGraphicFramePr>
          <p:cNvPr id="13" name="Object 12"/>
          <p:cNvGraphicFramePr>
            <a:graphicFrameLocks noChangeAspect="1"/>
          </p:cNvGraphicFramePr>
          <p:nvPr/>
        </p:nvGraphicFramePr>
        <p:xfrm>
          <a:off x="1619672" y="5805264"/>
          <a:ext cx="414000" cy="360000"/>
        </p:xfrm>
        <a:graphic>
          <a:graphicData uri="http://schemas.openxmlformats.org/presentationml/2006/ole">
            <mc:AlternateContent xmlns:mc="http://schemas.openxmlformats.org/markup-compatibility/2006">
              <mc:Choice xmlns:v="urn:schemas-microsoft-com:vml" Requires="v">
                <p:oleObj spid="_x0000_s148581" name="Vergelijking" r:id="rId6" imgW="291960" imgH="253800" progId="Equation.3">
                  <p:embed/>
                </p:oleObj>
              </mc:Choice>
              <mc:Fallback>
                <p:oleObj name="Vergelijking" r:id="rId6" imgW="291960" imgH="253800" progId="Equation.3">
                  <p:embed/>
                  <p:pic>
                    <p:nvPicPr>
                      <p:cNvPr id="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672" y="5805264"/>
                        <a:ext cx="414000"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73</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400" dirty="0">
                <a:solidFill>
                  <a:schemeClr val="tx1"/>
                </a:solidFill>
                <a:latin typeface="+mj-lt"/>
                <a:ea typeface="黑体" pitchFamily="49" charset="-122"/>
              </a:rPr>
              <a:t>向量空间模型小结</a:t>
            </a:r>
            <a:endParaRPr lang="en-US" sz="34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285992"/>
            <a:ext cx="8643998" cy="409533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将查询表示成</a:t>
            </a:r>
            <a:r>
              <a:rPr lang="en-US" dirty="0" err="1">
                <a:solidFill>
                  <a:schemeClr val="tx1"/>
                </a:solidFill>
                <a:latin typeface="+mj-lt"/>
                <a:ea typeface="黑体" pitchFamily="49" charset="-122"/>
              </a:rPr>
              <a:t>tf-idf</a:t>
            </a:r>
            <a:r>
              <a:rPr lang="zh-CN" altLang="en-US" dirty="0">
                <a:solidFill>
                  <a:schemeClr val="tx1"/>
                </a:solidFill>
                <a:latin typeface="+mj-lt"/>
                <a:ea typeface="黑体" pitchFamily="49" charset="-122"/>
              </a:rPr>
              <a:t>权重向量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将每篇文档表示成同一空间下的</a:t>
            </a:r>
            <a:r>
              <a:rPr lang="en-US" dirty="0">
                <a:solidFill>
                  <a:schemeClr val="tx1"/>
                </a:solidFill>
                <a:latin typeface="+mj-lt"/>
                <a:ea typeface="黑体" pitchFamily="49" charset="-122"/>
              </a:rPr>
              <a:t> </a:t>
            </a:r>
            <a:r>
              <a:rPr lang="en-US" dirty="0" err="1">
                <a:solidFill>
                  <a:schemeClr val="tx1"/>
                </a:solidFill>
                <a:latin typeface="+mj-lt"/>
                <a:ea typeface="黑体" pitchFamily="49" charset="-122"/>
              </a:rPr>
              <a:t>tf-idf</a:t>
            </a:r>
            <a:r>
              <a:rPr lang="zh-CN" altLang="en-US" dirty="0">
                <a:solidFill>
                  <a:schemeClr val="tx1"/>
                </a:solidFill>
                <a:latin typeface="+mj-lt"/>
                <a:ea typeface="黑体" pitchFamily="49" charset="-122"/>
              </a:rPr>
              <a:t>权重向量</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计算两个向量之间的某种相似度</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如余弦相似度</a:t>
            </a:r>
            <a:r>
              <a:rPr lang="en-US" altLang="zh-CN" dirty="0">
                <a:solidFill>
                  <a:schemeClr val="tx1"/>
                </a:solidFill>
                <a:latin typeface="+mj-lt"/>
                <a:ea typeface="黑体" pitchFamily="49" charset="-122"/>
              </a:rPr>
              <a:t>)</a:t>
            </a:r>
            <a:endParaRPr lang="de-DE"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按照相似度大小将文档排序</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将前</a:t>
            </a:r>
            <a:r>
              <a:rPr lang="en-US" altLang="zh-CN" i="1" dirty="0">
                <a:solidFill>
                  <a:schemeClr val="tx1"/>
                </a:solidFill>
                <a:latin typeface="+mj-lt"/>
                <a:ea typeface="黑体" pitchFamily="49" charset="-122"/>
              </a:rPr>
              <a:t>K</a:t>
            </a:r>
            <a:r>
              <a:rPr lang="zh-CN" altLang="en-US" dirty="0">
                <a:solidFill>
                  <a:schemeClr val="tx1"/>
                </a:solidFill>
                <a:latin typeface="+mj-lt"/>
                <a:ea typeface="黑体" pitchFamily="49" charset="-122"/>
              </a:rPr>
              <a:t>（如</a:t>
            </a:r>
            <a:r>
              <a:rPr lang="en-US" altLang="zh-CN" i="1" dirty="0">
                <a:solidFill>
                  <a:schemeClr val="tx1"/>
                </a:solidFill>
                <a:latin typeface="+mj-lt"/>
                <a:ea typeface="黑体" pitchFamily="49" charset="-122"/>
              </a:rPr>
              <a:t>K </a:t>
            </a:r>
            <a:r>
              <a:rPr lang="en-US" altLang="zh-CN" dirty="0">
                <a:solidFill>
                  <a:schemeClr val="tx1"/>
                </a:solidFill>
                <a:latin typeface="+mj-lt"/>
                <a:ea typeface="黑体" pitchFamily="49" charset="-122"/>
              </a:rPr>
              <a:t>=10</a:t>
            </a:r>
            <a:r>
              <a:rPr lang="zh-CN" altLang="en-US" dirty="0">
                <a:solidFill>
                  <a:schemeClr val="tx1"/>
                </a:solidFill>
                <a:latin typeface="+mj-lt"/>
                <a:ea typeface="黑体" pitchFamily="49" charset="-122"/>
              </a:rPr>
              <a:t>）篇文档返回给用户</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向量空间</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检索</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模型中包含一个向量表示模型，可以广泛用于其他领域，比如：判断论文抄袭、代码抄袭、图像相似度计算等等</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Gerard Salton(1927-1995)</a:t>
            </a:r>
            <a:endParaRPr lang="zh-CN" altLang="en-US" dirty="0"/>
          </a:p>
        </p:txBody>
      </p:sp>
      <p:sp>
        <p:nvSpPr>
          <p:cNvPr id="3" name="内容占位符 2"/>
          <p:cNvSpPr>
            <a:spLocks noGrp="1"/>
          </p:cNvSpPr>
          <p:nvPr>
            <p:ph idx="1"/>
          </p:nvPr>
        </p:nvSpPr>
        <p:spPr>
          <a:xfrm>
            <a:off x="457200" y="1600200"/>
            <a:ext cx="5482952" cy="4953000"/>
          </a:xfrm>
        </p:spPr>
        <p:txBody>
          <a:bodyPr/>
          <a:lstStyle/>
          <a:p>
            <a:r>
              <a:rPr lang="zh-CN" altLang="en-US" dirty="0"/>
              <a:t>信息检索领域的奠基人之一，向量空间模型的完善者和倡导者，</a:t>
            </a:r>
            <a:r>
              <a:rPr lang="en-US" altLang="zh-CN" dirty="0"/>
              <a:t>SMART</a:t>
            </a:r>
            <a:r>
              <a:rPr lang="zh-CN" altLang="en-US" dirty="0"/>
              <a:t>系统的主要研制者，</a:t>
            </a:r>
            <a:r>
              <a:rPr lang="en-US" altLang="zh-CN" dirty="0"/>
              <a:t>ACM Fellow</a:t>
            </a:r>
          </a:p>
          <a:p>
            <a:r>
              <a:rPr lang="en-US" altLang="zh-CN" dirty="0"/>
              <a:t>1958</a:t>
            </a:r>
            <a:r>
              <a:rPr lang="zh-CN" altLang="en-US" dirty="0"/>
              <a:t>年毕业于哈佛大学应用数学专业，是</a:t>
            </a:r>
            <a:r>
              <a:rPr lang="en-US" altLang="zh-CN" dirty="0"/>
              <a:t>Howard Aiken</a:t>
            </a:r>
            <a:r>
              <a:rPr lang="zh-CN" altLang="en-US" dirty="0"/>
              <a:t>的关门博士生。</a:t>
            </a:r>
            <a:r>
              <a:rPr lang="en-US" altLang="zh-CN" dirty="0"/>
              <a:t> Howard Aiken</a:t>
            </a:r>
            <a:r>
              <a:rPr lang="zh-CN" altLang="en-US" dirty="0"/>
              <a:t>是</a:t>
            </a:r>
            <a:r>
              <a:rPr lang="en-US" altLang="zh-CN" dirty="0"/>
              <a:t>IBM</a:t>
            </a:r>
            <a:r>
              <a:rPr lang="zh-CN" altLang="en-US" dirty="0"/>
              <a:t>第一台大型机</a:t>
            </a:r>
            <a:r>
              <a:rPr lang="en-US" altLang="zh-CN" dirty="0"/>
              <a:t>ASCC</a:t>
            </a:r>
            <a:r>
              <a:rPr lang="zh-CN" altLang="en-US" dirty="0"/>
              <a:t>的研制负责人。</a:t>
            </a:r>
            <a:endParaRPr lang="en-US" altLang="zh-CN" dirty="0"/>
          </a:p>
          <a:p>
            <a:r>
              <a:rPr lang="en-US" altLang="zh-CN" dirty="0"/>
              <a:t>Salton</a:t>
            </a:r>
            <a:r>
              <a:rPr lang="zh-CN" altLang="en-US" dirty="0"/>
              <a:t>是康奈尔大学计算机系的创建者之一。</a:t>
            </a:r>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74</a:t>
            </a:fld>
            <a:endParaRPr lang="en-US"/>
          </a:p>
        </p:txBody>
      </p:sp>
      <p:pic>
        <p:nvPicPr>
          <p:cNvPr id="5" name="图片 4" descr="images.jpg"/>
          <p:cNvPicPr>
            <a:picLocks noChangeAspect="1"/>
          </p:cNvPicPr>
          <p:nvPr/>
        </p:nvPicPr>
        <p:blipFill>
          <a:blip r:embed="rId3" cstate="print"/>
          <a:stretch>
            <a:fillRect/>
          </a:stretch>
        </p:blipFill>
        <p:spPr>
          <a:xfrm>
            <a:off x="6444208" y="1700808"/>
            <a:ext cx="1781175" cy="2562225"/>
          </a:xfrm>
          <a:prstGeom prst="rect">
            <a:avLst/>
          </a:prstGeom>
        </p:spPr>
      </p:pic>
      <p:pic>
        <p:nvPicPr>
          <p:cNvPr id="6" name="图片 5" descr="File-Aiken.jpeg"/>
          <p:cNvPicPr>
            <a:picLocks noChangeAspect="1"/>
          </p:cNvPicPr>
          <p:nvPr/>
        </p:nvPicPr>
        <p:blipFill>
          <a:blip r:embed="rId4" cstate="print"/>
          <a:stretch>
            <a:fillRect/>
          </a:stretch>
        </p:blipFill>
        <p:spPr>
          <a:xfrm>
            <a:off x="6444208" y="4365104"/>
            <a:ext cx="1800200" cy="2170241"/>
          </a:xfrm>
          <a:prstGeom prst="rect">
            <a:avLst/>
          </a:prstGeo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75</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本讲内容</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对搜索结果排序</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Ranking) : </a:t>
            </a:r>
            <a:r>
              <a:rPr lang="zh-CN" altLang="en-US" dirty="0">
                <a:solidFill>
                  <a:schemeClr val="tx1"/>
                </a:solidFill>
                <a:latin typeface="+mj-lt"/>
                <a:ea typeface="黑体" pitchFamily="49" charset="-122"/>
              </a:rPr>
              <a:t>为什么排序相当重要？</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词项频率</a:t>
            </a:r>
            <a:r>
              <a:rPr lang="en-US" altLang="zh-CN" dirty="0">
                <a:solidFill>
                  <a:schemeClr val="tx1"/>
                </a:solidFill>
                <a:latin typeface="+mj-lt"/>
                <a:ea typeface="黑体" pitchFamily="49" charset="-122"/>
              </a:rPr>
              <a:t>(Term Frequency, TF)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排序中的重要因子</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dirty="0" err="1">
                <a:solidFill>
                  <a:schemeClr val="tx1"/>
                </a:solidFill>
                <a:latin typeface="+mj-lt"/>
                <a:ea typeface="黑体" pitchFamily="49" charset="-122"/>
              </a:rPr>
              <a:t>Tf-idf</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权重计算方法</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最出名的经典排序方法</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向量空间模型</a:t>
            </a:r>
            <a:r>
              <a:rPr lang="en-US" altLang="zh-CN" dirty="0">
                <a:solidFill>
                  <a:schemeClr val="tx1"/>
                </a:solidFill>
                <a:latin typeface="+mj-lt"/>
                <a:ea typeface="黑体" pitchFamily="49" charset="-122"/>
              </a:rPr>
              <a:t>(</a:t>
            </a:r>
            <a:r>
              <a:rPr lang="en-US" dirty="0">
                <a:solidFill>
                  <a:schemeClr val="tx1"/>
                </a:solidFill>
                <a:latin typeface="+mj-lt"/>
                <a:ea typeface="黑体" pitchFamily="49" charset="-122"/>
              </a:rPr>
              <a:t>Vector space model): </a:t>
            </a:r>
            <a:r>
              <a:rPr lang="zh-CN" altLang="en-US" dirty="0">
                <a:solidFill>
                  <a:schemeClr val="tx1"/>
                </a:solidFill>
                <a:latin typeface="+mj-lt"/>
                <a:ea typeface="黑体" pitchFamily="49" charset="-122"/>
              </a:rPr>
              <a:t>信息检索中最重要的形式化模型之一</a:t>
            </a:r>
            <a:r>
              <a:rPr lang="en-US" dirty="0">
                <a:solidFill>
                  <a:schemeClr val="tx1"/>
                </a:solidFill>
                <a:latin typeface="+mj-lt"/>
                <a:ea typeface="黑体" pitchFamily="49" charset="-122"/>
              </a:rPr>
              <a:t> (</a:t>
            </a:r>
            <a:r>
              <a:rPr lang="zh-CN" altLang="en-US" dirty="0">
                <a:solidFill>
                  <a:schemeClr val="tx1"/>
                </a:solidFill>
                <a:latin typeface="+mj-lt"/>
                <a:ea typeface="黑体" pitchFamily="49" charset="-122"/>
              </a:rPr>
              <a:t>其他模型还包括布尔模型和概率模型</a:t>
            </a:r>
            <a:r>
              <a:rPr lang="de-DE" dirty="0">
                <a:solidFill>
                  <a:schemeClr val="tx1"/>
                </a:solidFill>
                <a:latin typeface="+mj-lt"/>
                <a:ea typeface="黑体" pitchFamily="49" charset="-122"/>
              </a:rPr>
              <a:t>)</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76</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本讲小结</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14282" y="2143116"/>
            <a:ext cx="8572560"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err="1">
                <a:solidFill>
                  <a:schemeClr val="tx1"/>
                </a:solidFill>
                <a:latin typeface="+mj-lt"/>
                <a:ea typeface="黑体" pitchFamily="49" charset="-122"/>
              </a:rPr>
              <a:t>tf</a:t>
            </a:r>
            <a:r>
              <a:rPr lang="zh-CN" altLang="en-US" dirty="0">
                <a:solidFill>
                  <a:schemeClr val="tx1"/>
                </a:solidFill>
                <a:latin typeface="+mj-lt"/>
                <a:ea typeface="黑体" pitchFamily="49" charset="-122"/>
              </a:rPr>
              <a:t>，反映词项在文档内部的权重，局部权重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altLang="zh-CN" dirty="0" err="1">
                <a:solidFill>
                  <a:schemeClr val="tx1"/>
                </a:solidFill>
                <a:latin typeface="+mj-lt"/>
                <a:ea typeface="黑体" pitchFamily="49" charset="-122"/>
              </a:rPr>
              <a:t>idf</a:t>
            </a:r>
            <a:r>
              <a:rPr lang="zh-CN" altLang="en-US" dirty="0">
                <a:solidFill>
                  <a:schemeClr val="tx1"/>
                </a:solidFill>
                <a:latin typeface="+mj-lt"/>
                <a:ea typeface="黑体" pitchFamily="49" charset="-122"/>
              </a:rPr>
              <a:t>，反映词项在文档集</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文档间</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的权重，全局权重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en-US" altLang="zh-CN" dirty="0" err="1">
                <a:solidFill>
                  <a:schemeClr val="tx1"/>
                </a:solidFill>
                <a:latin typeface="+mj-lt"/>
                <a:ea typeface="黑体" pitchFamily="49" charset="-122"/>
              </a:rPr>
              <a:t>tf-idf</a:t>
            </a:r>
            <a:r>
              <a:rPr lang="zh-CN" altLang="en-US" dirty="0">
                <a:solidFill>
                  <a:schemeClr val="tx1"/>
                </a:solidFill>
                <a:latin typeface="+mj-lt"/>
                <a:ea typeface="黑体" pitchFamily="49" charset="-122"/>
              </a:rPr>
              <a:t>，综合以后反映词在文档中的权重</a:t>
            </a:r>
            <a:endParaRPr lang="en-US" altLang="zh-CN"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mj-lt"/>
                <a:ea typeface="黑体" pitchFamily="49" charset="-122"/>
              </a:rPr>
              <a:t>长度因素，归一化</a:t>
            </a: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77</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参考资料</a:t>
            </a:r>
            <a:endParaRPr lang="de-DE"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285720" y="2143116"/>
            <a:ext cx="8643998" cy="464347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信息检索导论</a:t>
            </a:r>
            <a:r>
              <a:rPr lang="en-US" altLang="zh-CN" dirty="0">
                <a:solidFill>
                  <a:schemeClr val="tx1"/>
                </a:solidFill>
                <a:latin typeface="+mj-lt"/>
                <a:ea typeface="黑体" pitchFamily="49" charset="-122"/>
              </a:rPr>
              <a:t>》</a:t>
            </a:r>
            <a:r>
              <a:rPr lang="zh-CN" altLang="en-US" dirty="0">
                <a:solidFill>
                  <a:schemeClr val="tx1"/>
                </a:solidFill>
                <a:latin typeface="+mj-lt"/>
                <a:ea typeface="黑体" pitchFamily="49" charset="-122"/>
              </a:rPr>
              <a:t>第</a:t>
            </a:r>
            <a:r>
              <a:rPr lang="en-US" altLang="zh-CN" dirty="0">
                <a:solidFill>
                  <a:schemeClr val="tx1"/>
                </a:solidFill>
                <a:latin typeface="+mj-lt"/>
                <a:ea typeface="黑体" pitchFamily="49" charset="-122"/>
              </a:rPr>
              <a:t>6</a:t>
            </a:r>
            <a:r>
              <a:rPr lang="zh-CN" altLang="en-US" dirty="0">
                <a:solidFill>
                  <a:schemeClr val="tx1"/>
                </a:solidFill>
                <a:latin typeface="+mj-lt"/>
                <a:ea typeface="黑体" pitchFamily="49" charset="-122"/>
              </a:rPr>
              <a:t>、</a:t>
            </a:r>
            <a:r>
              <a:rPr lang="en-US" altLang="zh-CN" dirty="0">
                <a:solidFill>
                  <a:schemeClr val="tx1"/>
                </a:solidFill>
                <a:latin typeface="+mj-lt"/>
                <a:ea typeface="黑体" pitchFamily="49" charset="-122"/>
              </a:rPr>
              <a:t>7</a:t>
            </a:r>
            <a:r>
              <a:rPr lang="zh-CN" altLang="en-US" dirty="0">
                <a:solidFill>
                  <a:schemeClr val="tx1"/>
                </a:solidFill>
                <a:latin typeface="+mj-lt"/>
                <a:ea typeface="黑体" pitchFamily="49" charset="-122"/>
              </a:rPr>
              <a:t>章</a:t>
            </a:r>
            <a:endParaRPr lang="en-US" dirty="0">
              <a:solidFill>
                <a:schemeClr val="tx1"/>
              </a:solidFill>
              <a:latin typeface="+mj-lt"/>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mj-lt"/>
                <a:ea typeface="黑体" pitchFamily="49" charset="-122"/>
              </a:rPr>
              <a:t>http://ifnlp.org/ir</a:t>
            </a:r>
          </a:p>
          <a:p>
            <a:pPr lvl="2">
              <a:spcBef>
                <a:spcPts val="700"/>
              </a:spcBef>
              <a:buClr>
                <a:srgbClr val="336699"/>
              </a:buClr>
              <a:buFont typeface="Wingdings" pitchFamily="2" charset="2"/>
              <a:buChar char="§"/>
            </a:pPr>
            <a:r>
              <a:rPr lang="zh-CN" altLang="en-US" sz="2200" dirty="0">
                <a:solidFill>
                  <a:schemeClr val="tx1"/>
                </a:solidFill>
                <a:latin typeface="+mj-lt"/>
                <a:ea typeface="黑体" pitchFamily="49" charset="-122"/>
              </a:rPr>
              <a:t>向量空间入门</a:t>
            </a:r>
            <a:endParaRPr lang="de-DE" sz="2200" dirty="0">
              <a:solidFill>
                <a:schemeClr val="tx1"/>
              </a:solidFill>
              <a:latin typeface="+mj-lt"/>
              <a:ea typeface="黑体" pitchFamily="49" charset="-122"/>
            </a:endParaRPr>
          </a:p>
          <a:p>
            <a:pPr lvl="2">
              <a:spcBef>
                <a:spcPts val="700"/>
              </a:spcBef>
              <a:buClr>
                <a:srgbClr val="336699"/>
              </a:buClr>
              <a:buFont typeface="Wingdings" pitchFamily="2" charset="2"/>
              <a:buChar char="§"/>
            </a:pPr>
            <a:r>
              <a:rPr lang="en-US" sz="2200" dirty="0">
                <a:solidFill>
                  <a:schemeClr val="tx1"/>
                </a:solidFill>
                <a:latin typeface="+mj-lt"/>
                <a:ea typeface="黑体" pitchFamily="49" charset="-122"/>
              </a:rPr>
              <a:t>Exploring the similarity space (Moffat and </a:t>
            </a:r>
            <a:r>
              <a:rPr lang="en-US" sz="2200" dirty="0" err="1">
                <a:solidFill>
                  <a:schemeClr val="tx1"/>
                </a:solidFill>
                <a:latin typeface="+mj-lt"/>
                <a:ea typeface="黑体" pitchFamily="49" charset="-122"/>
              </a:rPr>
              <a:t>Zobel</a:t>
            </a:r>
            <a:r>
              <a:rPr lang="en-US" sz="2200" dirty="0">
                <a:solidFill>
                  <a:schemeClr val="tx1"/>
                </a:solidFill>
                <a:latin typeface="+mj-lt"/>
                <a:ea typeface="黑体" pitchFamily="49" charset="-122"/>
              </a:rPr>
              <a:t>, 2005)</a:t>
            </a:r>
          </a:p>
          <a:p>
            <a:pPr lvl="2">
              <a:spcBef>
                <a:spcPts val="700"/>
              </a:spcBef>
              <a:buClr>
                <a:srgbClr val="336699"/>
              </a:buClr>
              <a:buFont typeface="Wingdings" pitchFamily="2" charset="2"/>
              <a:buChar char="§"/>
            </a:pPr>
            <a:r>
              <a:rPr lang="en-US" sz="2200" dirty="0">
                <a:solidFill>
                  <a:schemeClr val="tx1"/>
                </a:solidFill>
                <a:latin typeface="+mj-lt"/>
                <a:ea typeface="黑体" pitchFamily="49" charset="-122"/>
              </a:rPr>
              <a:t>Okapi BM25 (</a:t>
            </a:r>
            <a:r>
              <a:rPr lang="zh-CN" altLang="en-US" sz="2200" dirty="0">
                <a:solidFill>
                  <a:schemeClr val="tx1"/>
                </a:solidFill>
                <a:latin typeface="+mj-lt"/>
                <a:ea typeface="黑体" pitchFamily="49" charset="-122"/>
              </a:rPr>
              <a:t>另外一种著名的权重计算方法</a:t>
            </a:r>
            <a:r>
              <a:rPr lang="en-US" sz="2200" dirty="0">
                <a:solidFill>
                  <a:schemeClr val="tx1"/>
                </a:solidFill>
                <a:latin typeface="+mj-lt"/>
                <a:ea typeface="黑体" pitchFamily="49" charset="-122"/>
              </a:rPr>
              <a:t>, </a:t>
            </a:r>
            <a:r>
              <a:rPr lang="en-US" altLang="zh-CN" sz="2200" dirty="0">
                <a:solidFill>
                  <a:schemeClr val="tx1"/>
                </a:solidFill>
                <a:latin typeface="+mj-lt"/>
                <a:ea typeface="黑体" pitchFamily="49" charset="-122"/>
              </a:rPr>
              <a:t>《</a:t>
            </a:r>
            <a:r>
              <a:rPr lang="zh-CN" altLang="en-US" sz="2200" dirty="0">
                <a:solidFill>
                  <a:schemeClr val="tx1"/>
                </a:solidFill>
                <a:latin typeface="+mj-lt"/>
                <a:ea typeface="黑体" pitchFamily="49" charset="-122"/>
              </a:rPr>
              <a:t>信息检索导论</a:t>
            </a:r>
            <a:r>
              <a:rPr lang="en-US" altLang="zh-CN" sz="2200" dirty="0">
                <a:solidFill>
                  <a:schemeClr val="tx1"/>
                </a:solidFill>
                <a:latin typeface="+mj-lt"/>
                <a:ea typeface="黑体" pitchFamily="49" charset="-122"/>
              </a:rPr>
              <a:t>》</a:t>
            </a:r>
            <a:r>
              <a:rPr lang="en-US" sz="2200" dirty="0">
                <a:solidFill>
                  <a:schemeClr val="tx1"/>
                </a:solidFill>
                <a:latin typeface="+mj-lt"/>
                <a:ea typeface="黑体" pitchFamily="49" charset="-122"/>
              </a:rPr>
              <a:t>11.4.3</a:t>
            </a:r>
            <a:r>
              <a:rPr lang="zh-CN" altLang="en-US" sz="2200" dirty="0">
                <a:solidFill>
                  <a:schemeClr val="tx1"/>
                </a:solidFill>
                <a:latin typeface="+mj-lt"/>
                <a:ea typeface="黑体" pitchFamily="49" charset="-122"/>
              </a:rPr>
              <a:t>节</a:t>
            </a:r>
            <a:r>
              <a:rPr lang="de-DE" sz="2200" dirty="0">
                <a:solidFill>
                  <a:schemeClr val="tx1"/>
                </a:solidFill>
                <a:latin typeface="+mj-lt"/>
                <a:ea typeface="黑体" pitchFamily="49" charset="-122"/>
              </a:rPr>
              <a:t>)</a:t>
            </a:r>
          </a:p>
          <a:p>
            <a:pPr lvl="1">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77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课后练习</a:t>
            </a:r>
          </a:p>
        </p:txBody>
      </p:sp>
      <p:sp>
        <p:nvSpPr>
          <p:cNvPr id="3" name="内容占位符 2"/>
          <p:cNvSpPr>
            <a:spLocks noGrp="1"/>
          </p:cNvSpPr>
          <p:nvPr>
            <p:ph idx="1"/>
          </p:nvPr>
        </p:nvSpPr>
        <p:spPr/>
        <p:txBody>
          <a:bodyPr/>
          <a:lstStyle/>
          <a:p>
            <a:r>
              <a:rPr lang="zh-CN" altLang="en-US" dirty="0"/>
              <a:t>有待补充</a:t>
            </a:r>
            <a:endParaRPr lang="en-US" altLang="zh-CN" dirty="0"/>
          </a:p>
          <a:p>
            <a:endParaRPr lang="zh-CN" altLang="en-US" dirty="0"/>
          </a:p>
        </p:txBody>
      </p:sp>
      <p:sp>
        <p:nvSpPr>
          <p:cNvPr id="4" name="灯片编号占位符 3"/>
          <p:cNvSpPr>
            <a:spLocks noGrp="1"/>
          </p:cNvSpPr>
          <p:nvPr>
            <p:ph type="sldNum" sz="quarter" idx="12"/>
          </p:nvPr>
        </p:nvSpPr>
        <p:spPr/>
        <p:txBody>
          <a:bodyPr/>
          <a:lstStyle/>
          <a:p>
            <a:pPr>
              <a:defRPr/>
            </a:pPr>
            <a:fld id="{DB3EC566-48E6-4552-87D6-CB322A8F1925}" type="slidenum">
              <a:rPr lang="en-US" smtClean="0"/>
              <a:pPr>
                <a:defRPr/>
              </a:pPr>
              <a:t>78</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词典压缩</a:t>
            </a:r>
            <a:r>
              <a:rPr lang="en-US" altLang="zh-CN" dirty="0"/>
              <a:t>--</a:t>
            </a:r>
            <a:r>
              <a:rPr lang="zh-CN" altLang="en-US" dirty="0"/>
              <a:t>前端编码</a:t>
            </a:r>
            <a:r>
              <a:rPr lang="en-US" altLang="zh-CN" dirty="0"/>
              <a:t>(</a:t>
            </a:r>
            <a:r>
              <a:rPr lang="de-DE" altLang="zh-CN" dirty="0"/>
              <a:t>Front coding)</a:t>
            </a:r>
            <a:endParaRPr lang="zh-CN" altLang="en-US" dirty="0"/>
          </a:p>
        </p:txBody>
      </p:sp>
      <p:sp>
        <p:nvSpPr>
          <p:cNvPr id="3" name="内容占位符 2"/>
          <p:cNvSpPr>
            <a:spLocks noGrp="1"/>
          </p:cNvSpPr>
          <p:nvPr>
            <p:ph idx="1"/>
          </p:nvPr>
        </p:nvSpPr>
        <p:spPr/>
        <p:txBody>
          <a:bodyPr/>
          <a:lstStyle/>
          <a:p>
            <a:r>
              <a:rPr lang="zh-CN" altLang="en-US" dirty="0"/>
              <a:t>每个块当中</a:t>
            </a:r>
            <a:r>
              <a:rPr lang="en-US" altLang="zh-CN" dirty="0"/>
              <a:t> (</a:t>
            </a:r>
            <a:r>
              <a:rPr lang="zh-CN" altLang="en-US" dirty="0"/>
              <a:t>下例</a:t>
            </a:r>
            <a:r>
              <a:rPr lang="en-US" altLang="zh-CN" dirty="0"/>
              <a:t>k = 4)</a:t>
            </a:r>
            <a:r>
              <a:rPr lang="zh-CN" altLang="en-US" dirty="0"/>
              <a:t>，会有公共前缀</a:t>
            </a:r>
            <a:r>
              <a:rPr lang="en-US" altLang="zh-CN" dirty="0"/>
              <a:t> </a:t>
            </a:r>
          </a:p>
          <a:p>
            <a:pPr marL="0" indent="0">
              <a:buNone/>
            </a:pPr>
            <a:r>
              <a:rPr lang="pt-BR" altLang="zh-CN" dirty="0"/>
              <a:t>    8 a u t o m a t a 8 a u t o m a t e 9 a u t o m a t i c 10 a u t o m a t i o n</a:t>
            </a:r>
          </a:p>
          <a:p>
            <a:pPr marL="0" indent="0">
              <a:buNone/>
            </a:pPr>
            <a:r>
              <a:rPr lang="de-DE" altLang="zh-CN" dirty="0"/>
              <a:t>							⇓</a:t>
            </a:r>
          </a:p>
          <a:p>
            <a:r>
              <a:rPr lang="zh-CN" altLang="en-US" dirty="0"/>
              <a:t>可以采用前端编码方式继续压缩</a:t>
            </a:r>
            <a:endParaRPr lang="en-US" altLang="zh-CN" dirty="0"/>
          </a:p>
          <a:p>
            <a:pPr marL="0" indent="0">
              <a:buNone/>
            </a:pPr>
            <a:r>
              <a:rPr lang="pt-BR" altLang="zh-CN" dirty="0"/>
              <a:t>   8 a u t o m a t ∗ a 1 ⋄ e 2 ⋄ i c 3 ⋄ i o n</a:t>
            </a:r>
            <a:endParaRPr lang="en-US" altLang="zh-CN" dirty="0"/>
          </a:p>
          <a:p>
            <a:endParaRPr lang="zh-CN" altLang="en-US" dirty="0"/>
          </a:p>
        </p:txBody>
      </p:sp>
      <p:sp>
        <p:nvSpPr>
          <p:cNvPr id="4" name="灯片编号占位符 3"/>
          <p:cNvSpPr>
            <a:spLocks noGrp="1"/>
          </p:cNvSpPr>
          <p:nvPr>
            <p:ph type="sldNum" sz="quarter" idx="12"/>
          </p:nvPr>
        </p:nvSpPr>
        <p:spPr/>
        <p:txBody>
          <a:bodyPr/>
          <a:lstStyle/>
          <a:p>
            <a:fld id="{DB3EC566-48E6-4552-87D6-CB322A8F1925}" type="slidenum">
              <a:rPr lang="en-US" smtClean="0"/>
              <a:pPr/>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Calibri"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Calibri" charset="0"/>
              <a:ea typeface="黑体" pitchFamily="49" charset="-122"/>
            </a:endParaRPr>
          </a:p>
        </p:txBody>
      </p:sp>
      <p:sp>
        <p:nvSpPr>
          <p:cNvPr id="84995" name="Text Box 2"/>
          <p:cNvSpPr txBox="1">
            <a:spLocks noChangeArrowheads="1"/>
          </p:cNvSpPr>
          <p:nvPr/>
        </p:nvSpPr>
        <p:spPr bwMode="auto">
          <a:xfrm>
            <a:off x="285720" y="12700"/>
            <a:ext cx="8643998" cy="1403350"/>
          </a:xfrm>
          <a:prstGeom prst="rect">
            <a:avLst/>
          </a:prstGeom>
          <a:noFill/>
          <a:ln w="9525">
            <a:noFill/>
            <a:round/>
            <a:headEnd/>
            <a:tailEnd/>
          </a:ln>
        </p:spPr>
        <p:txBody>
          <a:bodyPr anchor="b"/>
          <a:lstStyle/>
          <a:p>
            <a:r>
              <a:rPr lang="zh-CN" altLang="en-US" sz="3600" dirty="0">
                <a:solidFill>
                  <a:schemeClr val="tx1"/>
                </a:solidFill>
                <a:latin typeface="+mj-lt"/>
                <a:ea typeface="黑体" pitchFamily="49" charset="-122"/>
              </a:rPr>
              <a:t>倒排记录表压缩</a:t>
            </a:r>
            <a:r>
              <a:rPr lang="en-US" altLang="zh-CN" sz="3600" dirty="0">
                <a:solidFill>
                  <a:schemeClr val="tx1"/>
                </a:solidFill>
                <a:latin typeface="+mj-lt"/>
                <a:ea typeface="黑体" pitchFamily="49" charset="-122"/>
              </a:rPr>
              <a:t>--</a:t>
            </a:r>
            <a:r>
              <a:rPr lang="zh-CN" altLang="en-US" sz="3600" dirty="0">
                <a:solidFill>
                  <a:schemeClr val="tx1"/>
                </a:solidFill>
                <a:latin typeface="+mj-lt"/>
                <a:ea typeface="黑体" pitchFamily="49" charset="-122"/>
              </a:rPr>
              <a:t>对间隔编码</a:t>
            </a:r>
            <a:endParaRPr lang="en-US" sz="3600" dirty="0">
              <a:solidFill>
                <a:schemeClr val="tx1"/>
              </a:solidFill>
              <a:latin typeface="+mj-lt"/>
              <a:ea typeface="黑体" pitchFamily="49" charset="-122"/>
            </a:endParaRPr>
          </a:p>
        </p:txBody>
      </p:sp>
      <p:sp>
        <p:nvSpPr>
          <p:cNvPr id="84996" name="Text Box 3"/>
          <p:cNvSpPr txBox="1">
            <a:spLocks noChangeArrowheads="1"/>
          </p:cNvSpPr>
          <p:nvPr/>
        </p:nvSpPr>
        <p:spPr bwMode="auto">
          <a:xfrm>
            <a:off x="0" y="1928802"/>
            <a:ext cx="8858280" cy="2143140"/>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mj-lt"/>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ea typeface="黑体" pitchFamily="49" charset="-122"/>
            </a:endParaRPr>
          </a:p>
        </p:txBody>
      </p:sp>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9</a:t>
            </a:fld>
            <a:endParaRPr lang="en-US" dirty="0"/>
          </a:p>
        </p:txBody>
      </p:sp>
      <p:pic>
        <p:nvPicPr>
          <p:cNvPr id="6146" name="Picture 2"/>
          <p:cNvPicPr>
            <a:picLocks noChangeAspect="1" noChangeArrowheads="1"/>
          </p:cNvPicPr>
          <p:nvPr/>
        </p:nvPicPr>
        <p:blipFill>
          <a:blip r:embed="rId3" cstate="print"/>
          <a:srcRect/>
          <a:stretch>
            <a:fillRect/>
          </a:stretch>
        </p:blipFill>
        <p:spPr bwMode="auto">
          <a:xfrm>
            <a:off x="0" y="2066925"/>
            <a:ext cx="9296400" cy="272415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course-template-2014</Template>
  <TotalTime>9133</TotalTime>
  <Words>5503</Words>
  <Application>Microsoft Office PowerPoint</Application>
  <PresentationFormat>全屏显示(4:3)</PresentationFormat>
  <Paragraphs>1146</Paragraphs>
  <Slides>78</Slides>
  <Notes>69</Notes>
  <HiddenSlides>1</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78</vt:i4>
      </vt:variant>
    </vt:vector>
  </HeadingPairs>
  <TitlesOfParts>
    <vt:vector size="88" baseType="lpstr">
      <vt:lpstr>黑体</vt:lpstr>
      <vt:lpstr>楷体</vt:lpstr>
      <vt:lpstr>宋体</vt:lpstr>
      <vt:lpstr>Arial</vt:lpstr>
      <vt:lpstr>Calibri</vt:lpstr>
      <vt:lpstr>Lucida Sans</vt:lpstr>
      <vt:lpstr>Times New Roman</vt:lpstr>
      <vt:lpstr>Wingdings</vt:lpstr>
      <vt:lpstr>course-template-2013</vt:lpstr>
      <vt:lpstr>Vergelijking</vt:lpstr>
      <vt:lpstr>PowerPoint 演示文稿</vt:lpstr>
      <vt:lpstr>提纲</vt:lpstr>
      <vt:lpstr>提纲</vt:lpstr>
      <vt:lpstr>Heaps定律—词典大小的估计</vt:lpstr>
      <vt:lpstr>PowerPoint 演示文稿</vt:lpstr>
      <vt:lpstr>PowerPoint 演示文稿</vt:lpstr>
      <vt:lpstr>PowerPoint 演示文稿</vt:lpstr>
      <vt:lpstr>词典压缩--前端编码(Front coding)</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Paul Jaccard(1868-1944)</vt:lpstr>
      <vt:lpstr>提纲</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长度归一化</vt:lpstr>
      <vt:lpstr>课堂练习：余弦相似度的一个问题</vt:lpstr>
      <vt:lpstr>回转归一化</vt:lpstr>
      <vt:lpstr>预测相关性概率 vs. 真实相关性概率</vt:lpstr>
      <vt:lpstr>回转归一化(Pivot normalization)</vt:lpstr>
      <vt:lpstr>回转归一化: Amit Singhal的实验结果</vt:lpstr>
      <vt:lpstr>Amit Singhal </vt:lpstr>
      <vt:lpstr>PowerPoint 演示文稿</vt:lpstr>
      <vt:lpstr>PowerPoint 演示文稿</vt:lpstr>
      <vt:lpstr>PowerPoint 演示文稿</vt:lpstr>
      <vt:lpstr>PowerPoint 演示文稿</vt:lpstr>
      <vt:lpstr>Gerard Salton(1927-1995)</vt:lpstr>
      <vt:lpstr>PowerPoint 演示文稿</vt:lpstr>
      <vt:lpstr>PowerPoint 演示文稿</vt:lpstr>
      <vt:lpstr>PowerPoint 演示文稿</vt:lpstr>
      <vt:lpstr>课后练习</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Ben He</cp:lastModifiedBy>
  <cp:revision>1332</cp:revision>
  <cp:lastPrinted>2009-09-22T15:48:09Z</cp:lastPrinted>
  <dcterms:created xsi:type="dcterms:W3CDTF">2009-09-21T23:46:17Z</dcterms:created>
  <dcterms:modified xsi:type="dcterms:W3CDTF">2019-08-08T04:41:08Z</dcterms:modified>
</cp:coreProperties>
</file>