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28" r:id="rId1"/>
  </p:sldMasterIdLst>
  <p:notesMasterIdLst>
    <p:notesMasterId r:id="rId84"/>
  </p:notesMasterIdLst>
  <p:handoutMasterIdLst>
    <p:handoutMasterId r:id="rId85"/>
  </p:handoutMasterIdLst>
  <p:sldIdLst>
    <p:sldId id="256" r:id="rId2"/>
    <p:sldId id="872" r:id="rId3"/>
    <p:sldId id="1163" r:id="rId4"/>
    <p:sldId id="1051" r:id="rId5"/>
    <p:sldId id="1052" r:id="rId6"/>
    <p:sldId id="1173" r:id="rId7"/>
    <p:sldId id="1165" r:id="rId8"/>
    <p:sldId id="1151" r:id="rId9"/>
    <p:sldId id="1156" r:id="rId10"/>
    <p:sldId id="1157" r:id="rId11"/>
    <p:sldId id="1158" r:id="rId12"/>
    <p:sldId id="1159" r:id="rId13"/>
    <p:sldId id="1160" r:id="rId14"/>
    <p:sldId id="1161" r:id="rId15"/>
    <p:sldId id="1162" r:id="rId16"/>
    <p:sldId id="1154" r:id="rId17"/>
    <p:sldId id="1170" r:id="rId18"/>
    <p:sldId id="1171" r:id="rId19"/>
    <p:sldId id="1176" r:id="rId20"/>
    <p:sldId id="1172" r:id="rId21"/>
    <p:sldId id="1117" r:id="rId22"/>
    <p:sldId id="1102" r:id="rId23"/>
    <p:sldId id="1103" r:id="rId24"/>
    <p:sldId id="1104" r:id="rId25"/>
    <p:sldId id="1105" r:id="rId26"/>
    <p:sldId id="1118" r:id="rId27"/>
    <p:sldId id="1107" r:id="rId28"/>
    <p:sldId id="1108" r:id="rId29"/>
    <p:sldId id="1109" r:id="rId30"/>
    <p:sldId id="1110" r:id="rId31"/>
    <p:sldId id="1111" r:id="rId32"/>
    <p:sldId id="1112" r:id="rId33"/>
    <p:sldId id="1113" r:id="rId34"/>
    <p:sldId id="1114" r:id="rId35"/>
    <p:sldId id="1115" r:id="rId36"/>
    <p:sldId id="1116" r:id="rId37"/>
    <p:sldId id="1121" r:id="rId38"/>
    <p:sldId id="1174" r:id="rId39"/>
    <p:sldId id="1124" r:id="rId40"/>
    <p:sldId id="1125" r:id="rId41"/>
    <p:sldId id="1126" r:id="rId42"/>
    <p:sldId id="1127" r:id="rId43"/>
    <p:sldId id="1128" r:id="rId44"/>
    <p:sldId id="1129" r:id="rId45"/>
    <p:sldId id="1149" r:id="rId46"/>
    <p:sldId id="1131" r:id="rId47"/>
    <p:sldId id="1132" r:id="rId48"/>
    <p:sldId id="1133" r:id="rId49"/>
    <p:sldId id="1134" r:id="rId50"/>
    <p:sldId id="1136" r:id="rId51"/>
    <p:sldId id="1175" r:id="rId52"/>
    <p:sldId id="1137" r:id="rId53"/>
    <p:sldId id="1138" r:id="rId54"/>
    <p:sldId id="1139" r:id="rId55"/>
    <p:sldId id="1140" r:id="rId56"/>
    <p:sldId id="1141" r:id="rId57"/>
    <p:sldId id="1142" r:id="rId58"/>
    <p:sldId id="1143" r:id="rId59"/>
    <p:sldId id="1144" r:id="rId60"/>
    <p:sldId id="1145" r:id="rId61"/>
    <p:sldId id="1146" r:id="rId62"/>
    <p:sldId id="1147" r:id="rId63"/>
    <p:sldId id="1148" r:id="rId64"/>
    <p:sldId id="1150" r:id="rId65"/>
    <p:sldId id="1071" r:id="rId66"/>
    <p:sldId id="1073" r:id="rId67"/>
    <p:sldId id="1075" r:id="rId68"/>
    <p:sldId id="1076" r:id="rId69"/>
    <p:sldId id="1077" r:id="rId70"/>
    <p:sldId id="1078" r:id="rId71"/>
    <p:sldId id="1079" r:id="rId72"/>
    <p:sldId id="1155" r:id="rId73"/>
    <p:sldId id="1081" r:id="rId74"/>
    <p:sldId id="1082" r:id="rId75"/>
    <p:sldId id="1083" r:id="rId76"/>
    <p:sldId id="1084" r:id="rId77"/>
    <p:sldId id="1087" r:id="rId78"/>
    <p:sldId id="1088" r:id="rId79"/>
    <p:sldId id="1089" r:id="rId80"/>
    <p:sldId id="1119" r:id="rId81"/>
    <p:sldId id="1091" r:id="rId82"/>
    <p:sldId id="1120" r:id="rId83"/>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85790" autoAdjust="0"/>
  </p:normalViewPr>
  <p:slideViewPr>
    <p:cSldViewPr>
      <p:cViewPr varScale="1">
        <p:scale>
          <a:sx n="73" d="100"/>
          <a:sy n="73" d="100"/>
        </p:scale>
        <p:origin x="1084" y="48"/>
      </p:cViewPr>
      <p:guideLst>
        <p:guide orient="horz" pos="2160"/>
        <p:guide pos="2880"/>
      </p:guideLst>
    </p:cSldViewPr>
  </p:slideViewPr>
  <p:outlineViewPr>
    <p:cViewPr varScale="1">
      <p:scale>
        <a:sx n="170" d="200"/>
        <a:sy n="170" d="200"/>
      </p:scale>
      <p:origin x="0" y="215868"/>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13.08.2019</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extLst>
      <p:ext uri="{BB962C8B-B14F-4D97-AF65-F5344CB8AC3E}">
        <p14:creationId xmlns:p14="http://schemas.microsoft.com/office/powerpoint/2010/main" val="350124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4010218420"/>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75657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精确</a:t>
            </a:r>
            <a:r>
              <a:rPr lang="en-US" altLang="zh-CN" dirty="0"/>
              <a:t>top k</a:t>
            </a:r>
            <a:r>
              <a:rPr lang="zh-CN" altLang="en-US" dirty="0"/>
              <a:t>检索是相对非精确</a:t>
            </a:r>
            <a:r>
              <a:rPr lang="en-US" altLang="zh-CN" dirty="0"/>
              <a:t>top k</a:t>
            </a:r>
            <a:r>
              <a:rPr lang="zh-CN" altLang="en-US" dirty="0"/>
              <a:t>检索而言的：返回的</a:t>
            </a:r>
            <a:r>
              <a:rPr lang="en-US" altLang="zh-CN" dirty="0"/>
              <a:t>top k</a:t>
            </a:r>
            <a:r>
              <a:rPr lang="zh-CN" altLang="en-US" dirty="0"/>
              <a:t>文档是全局（与</a:t>
            </a:r>
            <a:r>
              <a:rPr lang="en-US" altLang="zh-CN" dirty="0"/>
              <a:t>q</a:t>
            </a:r>
            <a:r>
              <a:rPr lang="zh-CN" altLang="en-US" dirty="0"/>
              <a:t>）相似度最高的前</a:t>
            </a:r>
            <a:r>
              <a:rPr lang="en-US" altLang="zh-CN" dirty="0"/>
              <a:t>k</a:t>
            </a:r>
            <a:r>
              <a:rPr lang="zh-CN" altLang="en-US" dirty="0"/>
              <a:t>个文档</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22</a:t>
            </a:fld>
            <a:endParaRPr lang="en-US"/>
          </a:p>
        </p:txBody>
      </p:sp>
    </p:spTree>
    <p:extLst>
      <p:ext uri="{BB962C8B-B14F-4D97-AF65-F5344CB8AC3E}">
        <p14:creationId xmlns:p14="http://schemas.microsoft.com/office/powerpoint/2010/main" val="2453874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xfrm>
            <a:off x="1258888" y="720725"/>
            <a:ext cx="4791075" cy="3594100"/>
          </a:xfrm>
          <a:ln/>
        </p:spPr>
      </p:sp>
      <p:sp>
        <p:nvSpPr>
          <p:cNvPr id="70659" name="备注占位符 2"/>
          <p:cNvSpPr>
            <a:spLocks noGrp="1"/>
          </p:cNvSpPr>
          <p:nvPr>
            <p:ph type="body" idx="1"/>
          </p:nvPr>
        </p:nvSpPr>
        <p:spPr>
          <a:xfrm>
            <a:off x="974725" y="7391400"/>
            <a:ext cx="5365750" cy="1489075"/>
          </a:xfrm>
          <a:noFill/>
          <a:ln/>
        </p:spPr>
        <p:txBody>
          <a:bodyPr/>
          <a:lstStyle/>
          <a:p>
            <a:r>
              <a:rPr lang="zh-CN" altLang="en-US" dirty="0">
                <a:ea typeface="黑体" pitchFamily="49" charset="-122"/>
              </a:rPr>
              <a:t>实际上，这相当于一个</a:t>
            </a:r>
            <a:r>
              <a:rPr lang="en-US" altLang="zh-CN" dirty="0">
                <a:ea typeface="黑体" pitchFamily="49" charset="-122"/>
              </a:rPr>
              <a:t>k</a:t>
            </a:r>
            <a:r>
              <a:rPr lang="zh-CN" altLang="en-US" dirty="0">
                <a:ea typeface="黑体" pitchFamily="49" charset="-122"/>
              </a:rPr>
              <a:t>近邻问题。一般来讲，高维空间中没有好的解决方案，但是由于查询比较短。</a:t>
            </a:r>
          </a:p>
        </p:txBody>
      </p:sp>
      <p:sp>
        <p:nvSpPr>
          <p:cNvPr id="70660" name="灯片编号占位符 3"/>
          <p:cNvSpPr>
            <a:spLocks noGrp="1"/>
          </p:cNvSpPr>
          <p:nvPr>
            <p:ph type="sldNum" sz="quarter" idx="5"/>
          </p:nvPr>
        </p:nvSpPr>
        <p:spPr>
          <a:noFill/>
        </p:spPr>
        <p:txBody>
          <a:bodyPr/>
          <a:lstStyle/>
          <a:p>
            <a:fld id="{C75682EB-495F-4161-A409-1DF2B36006DB}" type="slidenum">
              <a:rPr lang="zh-CN" altLang="en-US" smtClean="0"/>
              <a:pPr/>
              <a:t>23</a:t>
            </a:fld>
            <a:endParaRPr lang="en-US" altLang="zh-CN"/>
          </a:p>
        </p:txBody>
      </p:sp>
    </p:spTree>
    <p:extLst>
      <p:ext uri="{BB962C8B-B14F-4D97-AF65-F5344CB8AC3E}">
        <p14:creationId xmlns:p14="http://schemas.microsoft.com/office/powerpoint/2010/main" val="408358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出现</a:t>
            </a:r>
            <a:r>
              <a:rPr lang="en-US" altLang="zh-CN" dirty="0"/>
              <a:t>1</a:t>
            </a:r>
            <a:r>
              <a:rPr lang="zh-CN" altLang="en-US" dirty="0"/>
              <a:t>次：不同查询词项的</a:t>
            </a:r>
            <a:r>
              <a:rPr lang="en-US" altLang="zh-CN" dirty="0"/>
              <a:t>TF</a:t>
            </a:r>
            <a:r>
              <a:rPr lang="zh-CN" altLang="en-US" dirty="0"/>
              <a:t>权重相同，起不到排序的作用，视为无权重。</a:t>
            </a:r>
            <a:endParaRPr lang="en-US" altLang="zh-CN" dirty="0"/>
          </a:p>
          <a:p>
            <a:r>
              <a:rPr lang="zh-CN" altLang="en-US" dirty="0"/>
              <a:t>省略了查询向量的归一化（假设查询都很短，互联网搜索）</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24</a:t>
            </a:fld>
            <a:endParaRPr lang="en-US"/>
          </a:p>
        </p:txBody>
      </p:sp>
    </p:spTree>
    <p:extLst>
      <p:ext uri="{BB962C8B-B14F-4D97-AF65-F5344CB8AC3E}">
        <p14:creationId xmlns:p14="http://schemas.microsoft.com/office/powerpoint/2010/main" val="33934638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xfrm>
            <a:off x="1258888" y="720725"/>
            <a:ext cx="4791075" cy="3594100"/>
          </a:xfrm>
          <a:ln/>
        </p:spPr>
      </p:sp>
      <p:sp>
        <p:nvSpPr>
          <p:cNvPr id="71683" name="备注占位符 2"/>
          <p:cNvSpPr>
            <a:spLocks noGrp="1"/>
          </p:cNvSpPr>
          <p:nvPr>
            <p:ph type="body" idx="1"/>
          </p:nvPr>
        </p:nvSpPr>
        <p:spPr>
          <a:noFill/>
          <a:ln/>
        </p:spPr>
        <p:txBody>
          <a:bodyPr/>
          <a:lstStyle/>
          <a:p>
            <a:r>
              <a:rPr lang="zh-CN" altLang="en-US" dirty="0">
                <a:ea typeface="黑体" pitchFamily="49" charset="-122"/>
              </a:rPr>
              <a:t>不计算查询词的权重，而且后面</a:t>
            </a:r>
            <a:r>
              <a:rPr lang="en-US" altLang="zh-CN" dirty="0">
                <a:ea typeface="黑体" pitchFamily="49" charset="-122"/>
              </a:rPr>
              <a:t>Step 7</a:t>
            </a:r>
            <a:r>
              <a:rPr lang="zh-CN" altLang="en-US" dirty="0">
                <a:ea typeface="黑体" pitchFamily="49" charset="-122"/>
              </a:rPr>
              <a:t>只做加法。。。。</a:t>
            </a:r>
          </a:p>
        </p:txBody>
      </p:sp>
      <p:sp>
        <p:nvSpPr>
          <p:cNvPr id="71684" name="灯片编号占位符 3"/>
          <p:cNvSpPr>
            <a:spLocks noGrp="1"/>
          </p:cNvSpPr>
          <p:nvPr>
            <p:ph type="sldNum" sz="quarter" idx="5"/>
          </p:nvPr>
        </p:nvSpPr>
        <p:spPr>
          <a:noFill/>
        </p:spPr>
        <p:txBody>
          <a:bodyPr/>
          <a:lstStyle/>
          <a:p>
            <a:fld id="{97B0B26D-0FFB-4051-B37D-9A35708C2391}" type="slidenum">
              <a:rPr lang="zh-CN" altLang="en-US" smtClean="0"/>
              <a:pPr/>
              <a:t>25</a:t>
            </a:fld>
            <a:endParaRPr lang="en-US" altLang="zh-CN"/>
          </a:p>
        </p:txBody>
      </p:sp>
    </p:spTree>
    <p:extLst>
      <p:ext uri="{BB962C8B-B14F-4D97-AF65-F5344CB8AC3E}">
        <p14:creationId xmlns:p14="http://schemas.microsoft.com/office/powerpoint/2010/main" val="609555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xfrm>
            <a:off x="1258888" y="720725"/>
            <a:ext cx="4791075" cy="3594100"/>
          </a:xfrm>
          <a:ln/>
        </p:spPr>
      </p:sp>
      <p:sp>
        <p:nvSpPr>
          <p:cNvPr id="72707" name="备注占位符 2"/>
          <p:cNvSpPr>
            <a:spLocks noGrp="1"/>
          </p:cNvSpPr>
          <p:nvPr>
            <p:ph type="body" idx="1"/>
          </p:nvPr>
        </p:nvSpPr>
        <p:spPr>
          <a:noFill/>
          <a:ln/>
        </p:spPr>
        <p:txBody>
          <a:bodyPr/>
          <a:lstStyle/>
          <a:p>
            <a:endParaRPr lang="zh-CN" altLang="en-US" dirty="0">
              <a:ea typeface="黑体" pitchFamily="49" charset="-122"/>
            </a:endParaRPr>
          </a:p>
        </p:txBody>
      </p:sp>
      <p:sp>
        <p:nvSpPr>
          <p:cNvPr id="72708" name="灯片编号占位符 3"/>
          <p:cNvSpPr>
            <a:spLocks noGrp="1"/>
          </p:cNvSpPr>
          <p:nvPr>
            <p:ph type="sldNum" sz="quarter" idx="5"/>
          </p:nvPr>
        </p:nvSpPr>
        <p:spPr>
          <a:noFill/>
        </p:spPr>
        <p:txBody>
          <a:bodyPr/>
          <a:lstStyle/>
          <a:p>
            <a:fld id="{E9C77AE0-3258-44BA-B095-99CA0FC37A90}" type="slidenum">
              <a:rPr lang="zh-CN" altLang="en-US" smtClean="0"/>
              <a:pPr/>
              <a:t>27</a:t>
            </a:fld>
            <a:endParaRPr lang="en-US" altLang="zh-CN"/>
          </a:p>
        </p:txBody>
      </p:sp>
    </p:spTree>
    <p:extLst>
      <p:ext uri="{BB962C8B-B14F-4D97-AF65-F5344CB8AC3E}">
        <p14:creationId xmlns:p14="http://schemas.microsoft.com/office/powerpoint/2010/main" val="193029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静态质量：与查询无关的文档评分指标，不随查询变化。动态质量：与查询相关的文档评分指标，例如</a:t>
            </a:r>
            <a:r>
              <a:rPr lang="en-US" altLang="zh-CN" dirty="0"/>
              <a:t>TF-IDF</a:t>
            </a:r>
            <a:r>
              <a:rPr lang="zh-CN" altLang="en-US" dirty="0"/>
              <a:t>、余弦相似度评分等。</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37</a:t>
            </a:fld>
            <a:endParaRPr lang="en-US"/>
          </a:p>
        </p:txBody>
      </p:sp>
    </p:spTree>
    <p:extLst>
      <p:ext uri="{BB962C8B-B14F-4D97-AF65-F5344CB8AC3E}">
        <p14:creationId xmlns:p14="http://schemas.microsoft.com/office/powerpoint/2010/main" val="3237506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38</a:t>
            </a:fld>
            <a:endParaRPr lang="en-US"/>
          </a:p>
        </p:txBody>
      </p:sp>
    </p:spTree>
    <p:extLst>
      <p:ext uri="{BB962C8B-B14F-4D97-AF65-F5344CB8AC3E}">
        <p14:creationId xmlns:p14="http://schemas.microsoft.com/office/powerpoint/2010/main" val="1620052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基于这个思路，以下介绍多种非精确</a:t>
            </a:r>
            <a:r>
              <a:rPr lang="en-US" altLang="zh-CN" dirty="0"/>
              <a:t>top k</a:t>
            </a:r>
            <a:r>
              <a:rPr lang="zh-CN" altLang="en-US" dirty="0"/>
              <a:t>检索的方法</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41</a:t>
            </a:fld>
            <a:endParaRPr lang="en-US"/>
          </a:p>
        </p:txBody>
      </p:sp>
    </p:spTree>
    <p:extLst>
      <p:ext uri="{BB962C8B-B14F-4D97-AF65-F5344CB8AC3E}">
        <p14:creationId xmlns:p14="http://schemas.microsoft.com/office/powerpoint/2010/main" val="35188843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a:xfrm>
            <a:off x="1258888" y="720725"/>
            <a:ext cx="4791075" cy="3594100"/>
          </a:xfrm>
          <a:ln/>
        </p:spPr>
      </p:sp>
      <p:sp>
        <p:nvSpPr>
          <p:cNvPr id="75779" name="备注占位符 2"/>
          <p:cNvSpPr>
            <a:spLocks noGrp="1"/>
          </p:cNvSpPr>
          <p:nvPr>
            <p:ph type="body" idx="1"/>
          </p:nvPr>
        </p:nvSpPr>
        <p:spPr>
          <a:noFill/>
          <a:ln/>
        </p:spPr>
        <p:txBody>
          <a:bodyPr/>
          <a:lstStyle/>
          <a:p>
            <a:r>
              <a:rPr lang="zh-CN" altLang="en-US" dirty="0">
                <a:ea typeface="黑体" pitchFamily="49" charset="-122"/>
              </a:rPr>
              <a:t>索引去除。。。从查询词角度，只考虑高</a:t>
            </a:r>
            <a:r>
              <a:rPr lang="en-US" altLang="zh-CN" dirty="0" err="1">
                <a:ea typeface="黑体" pitchFamily="49" charset="-122"/>
              </a:rPr>
              <a:t>idf</a:t>
            </a:r>
            <a:r>
              <a:rPr lang="zh-CN" altLang="en-US" dirty="0">
                <a:ea typeface="黑体" pitchFamily="49" charset="-122"/>
              </a:rPr>
              <a:t>查询词项。。。从文档角度，只考虑包含多个查询词的文档。。。。</a:t>
            </a:r>
          </a:p>
        </p:txBody>
      </p:sp>
      <p:sp>
        <p:nvSpPr>
          <p:cNvPr id="75780" name="灯片编号占位符 3"/>
          <p:cNvSpPr>
            <a:spLocks noGrp="1"/>
          </p:cNvSpPr>
          <p:nvPr>
            <p:ph type="sldNum" sz="quarter" idx="5"/>
          </p:nvPr>
        </p:nvSpPr>
        <p:spPr>
          <a:noFill/>
        </p:spPr>
        <p:txBody>
          <a:bodyPr/>
          <a:lstStyle/>
          <a:p>
            <a:fld id="{08CA77C3-CCF3-48BB-898D-8B074362BED3}" type="slidenum">
              <a:rPr lang="zh-CN" altLang="en-US" smtClean="0"/>
              <a:pPr/>
              <a:t>42</a:t>
            </a:fld>
            <a:endParaRPr lang="en-US" altLang="zh-CN"/>
          </a:p>
        </p:txBody>
      </p:sp>
    </p:spTree>
    <p:extLst>
      <p:ext uri="{BB962C8B-B14F-4D97-AF65-F5344CB8AC3E}">
        <p14:creationId xmlns:p14="http://schemas.microsoft.com/office/powerpoint/2010/main" val="2944727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如何实现：合并时增加文档包含查询词项的计数，如果文档不可能包含规定数量的查询词项，则不考虑该文档</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44</a:t>
            </a:fld>
            <a:endParaRPr lang="en-US"/>
          </a:p>
        </p:txBody>
      </p:sp>
    </p:spTree>
    <p:extLst>
      <p:ext uri="{BB962C8B-B14F-4D97-AF65-F5344CB8AC3E}">
        <p14:creationId xmlns:p14="http://schemas.microsoft.com/office/powerpoint/2010/main" val="73843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每页返回</a:t>
            </a:r>
            <a:r>
              <a:rPr lang="en-US" altLang="zh-CN" dirty="0"/>
              <a:t>10</a:t>
            </a:r>
            <a:r>
              <a:rPr lang="zh-CN" altLang="en-US" dirty="0"/>
              <a:t>个链接。大多数用户会浏览最多</a:t>
            </a:r>
            <a:r>
              <a:rPr lang="en-US" altLang="zh-CN" dirty="0"/>
              <a:t>3</a:t>
            </a:r>
            <a:r>
              <a:rPr lang="zh-CN" altLang="en-US" dirty="0"/>
              <a:t>个（即认为该网页可能相关）。有研究表明浏览</a:t>
            </a:r>
            <a:r>
              <a:rPr lang="en-US" altLang="zh-CN" dirty="0"/>
              <a:t>3</a:t>
            </a:r>
            <a:r>
              <a:rPr lang="zh-CN" altLang="en-US" dirty="0"/>
              <a:t>个链接后，往往需要翻页（但用户一般不愿翻页）。</a:t>
            </a:r>
            <a:endParaRPr lang="en-US" altLang="zh-CN" dirty="0"/>
          </a:p>
          <a:p>
            <a:r>
              <a:rPr lang="zh-CN" altLang="en-US" dirty="0"/>
              <a:t>这说明第一页返回结果的质量对用户体验非常重要。</a:t>
            </a:r>
            <a:endParaRPr lang="de-DE" dirty="0"/>
          </a:p>
        </p:txBody>
      </p:sp>
    </p:spTree>
    <p:extLst>
      <p:ext uri="{BB962C8B-B14F-4D97-AF65-F5344CB8AC3E}">
        <p14:creationId xmlns:p14="http://schemas.microsoft.com/office/powerpoint/2010/main" val="1158595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xfrm>
            <a:off x="1258888" y="720725"/>
            <a:ext cx="4791075" cy="3594100"/>
          </a:xfrm>
          <a:ln/>
        </p:spPr>
      </p:sp>
      <p:sp>
        <p:nvSpPr>
          <p:cNvPr id="76803" name="备注占位符 2"/>
          <p:cNvSpPr>
            <a:spLocks noGrp="1"/>
          </p:cNvSpPr>
          <p:nvPr>
            <p:ph type="body" idx="1"/>
          </p:nvPr>
        </p:nvSpPr>
        <p:spPr>
          <a:noFill/>
          <a:ln/>
        </p:spPr>
        <p:txBody>
          <a:bodyPr/>
          <a:lstStyle/>
          <a:p>
            <a:r>
              <a:rPr lang="zh-CN" altLang="en-US" dirty="0">
                <a:ea typeface="黑体" pitchFamily="49" charset="-122"/>
              </a:rPr>
              <a:t>刚才介绍的方法并没有对倒排索引特别是倒排记录表进行特殊的处理。下面介绍一种对倒排记录表进行特殊处理的方法。  只对胜者表中的文档进行评分处理。</a:t>
            </a:r>
          </a:p>
        </p:txBody>
      </p:sp>
      <p:sp>
        <p:nvSpPr>
          <p:cNvPr id="76804" name="灯片编号占位符 3"/>
          <p:cNvSpPr>
            <a:spLocks noGrp="1"/>
          </p:cNvSpPr>
          <p:nvPr>
            <p:ph type="sldNum" sz="quarter" idx="5"/>
          </p:nvPr>
        </p:nvSpPr>
        <p:spPr>
          <a:noFill/>
        </p:spPr>
        <p:txBody>
          <a:bodyPr/>
          <a:lstStyle/>
          <a:p>
            <a:fld id="{EC78C0C1-0B06-4E42-9C58-9C1EB8DC6130}" type="slidenum">
              <a:rPr lang="zh-CN" altLang="en-US" smtClean="0"/>
              <a:pPr/>
              <a:t>46</a:t>
            </a:fld>
            <a:endParaRPr lang="en-US" altLang="zh-CN"/>
          </a:p>
        </p:txBody>
      </p:sp>
    </p:spTree>
    <p:extLst>
      <p:ext uri="{BB962C8B-B14F-4D97-AF65-F5344CB8AC3E}">
        <p14:creationId xmlns:p14="http://schemas.microsoft.com/office/powerpoint/2010/main" val="4270624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pPr marL="228600" indent="-228600">
              <a:buAutoNum type="arabicPeriod"/>
            </a:pPr>
            <a:r>
              <a:rPr lang="zh-CN" altLang="en-US" dirty="0"/>
              <a:t>两者结合起来进一步简化：只考虑高</a:t>
            </a:r>
            <a:r>
              <a:rPr lang="en-US" altLang="zh-CN" dirty="0"/>
              <a:t>IDF</a:t>
            </a:r>
            <a:r>
              <a:rPr lang="zh-CN" altLang="en-US" dirty="0"/>
              <a:t>词项的胜者表，并且每个文档应包含大多数高</a:t>
            </a:r>
            <a:r>
              <a:rPr lang="en-US" altLang="zh-CN" dirty="0"/>
              <a:t>IDF</a:t>
            </a:r>
            <a:r>
              <a:rPr lang="zh-CN" altLang="en-US" dirty="0"/>
              <a:t>词项</a:t>
            </a:r>
            <a:endParaRPr lang="en-US" altLang="zh-CN" dirty="0"/>
          </a:p>
          <a:p>
            <a:pPr marL="228600" indent="-228600">
              <a:buAutoNum type="arabicPeriod"/>
            </a:pPr>
            <a:r>
              <a:rPr lang="zh-CN" altLang="en-US" dirty="0"/>
              <a:t>增加一位表示是否属于胜者表，</a:t>
            </a:r>
            <a:r>
              <a:rPr lang="en-US" altLang="zh-CN" dirty="0"/>
              <a:t>1</a:t>
            </a:r>
            <a:r>
              <a:rPr lang="zh-CN" altLang="en-US" dirty="0"/>
              <a:t>为是，</a:t>
            </a:r>
            <a:r>
              <a:rPr lang="en-US" altLang="zh-CN" dirty="0"/>
              <a:t>0</a:t>
            </a:r>
            <a:r>
              <a:rPr lang="zh-CN" altLang="en-US" dirty="0"/>
              <a:t>为不是。或者采用某种阈值机制，如果</a:t>
            </a:r>
            <a:r>
              <a:rPr lang="en-US" altLang="zh-CN" dirty="0" err="1"/>
              <a:t>tf</a:t>
            </a:r>
            <a:r>
              <a:rPr lang="zh-CN" altLang="en-US" dirty="0"/>
              <a:t>大于阈值</a:t>
            </a:r>
            <a:r>
              <a:rPr lang="en-US" altLang="zh-CN" dirty="0"/>
              <a:t>k</a:t>
            </a:r>
            <a:r>
              <a:rPr lang="zh-CN" altLang="en-US" dirty="0"/>
              <a:t>则属于胜者表，否则不属于</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47</a:t>
            </a:fld>
            <a:endParaRPr lang="en-US"/>
          </a:p>
        </p:txBody>
      </p:sp>
    </p:spTree>
    <p:extLst>
      <p:ext uri="{BB962C8B-B14F-4D97-AF65-F5344CB8AC3E}">
        <p14:creationId xmlns:p14="http://schemas.microsoft.com/office/powerpoint/2010/main" val="2490691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a:xfrm>
            <a:off x="1258888" y="720725"/>
            <a:ext cx="4791075" cy="3594100"/>
          </a:xfrm>
          <a:ln/>
        </p:spPr>
      </p:sp>
      <p:sp>
        <p:nvSpPr>
          <p:cNvPr id="77827" name="备注占位符 2"/>
          <p:cNvSpPr>
            <a:spLocks noGrp="1"/>
          </p:cNvSpPr>
          <p:nvPr>
            <p:ph type="body" idx="1"/>
          </p:nvPr>
        </p:nvSpPr>
        <p:spPr>
          <a:noFill/>
          <a:ln/>
        </p:spPr>
        <p:txBody>
          <a:bodyPr/>
          <a:lstStyle/>
          <a:p>
            <a:r>
              <a:rPr lang="zh-CN" altLang="en-US" dirty="0">
                <a:ea typeface="黑体" pitchFamily="49" charset="-122"/>
              </a:rPr>
              <a:t>刚才介绍的都是与查询有关的得分</a:t>
            </a:r>
            <a:r>
              <a:rPr lang="en-US" altLang="zh-CN" dirty="0">
                <a:ea typeface="黑体" pitchFamily="49" charset="-122"/>
              </a:rPr>
              <a:t>(</a:t>
            </a:r>
            <a:r>
              <a:rPr lang="zh-CN" altLang="en-US" dirty="0">
                <a:ea typeface="黑体" pitchFamily="49" charset="-122"/>
              </a:rPr>
              <a:t>与</a:t>
            </a:r>
            <a:r>
              <a:rPr lang="en-US" altLang="zh-CN" dirty="0">
                <a:ea typeface="黑体" pitchFamily="49" charset="-122"/>
              </a:rPr>
              <a:t>t</a:t>
            </a:r>
            <a:r>
              <a:rPr lang="zh-CN" altLang="en-US" dirty="0">
                <a:ea typeface="黑体" pitchFamily="49" charset="-122"/>
              </a:rPr>
              <a:t>有关</a:t>
            </a:r>
            <a:r>
              <a:rPr lang="en-US" altLang="zh-CN" dirty="0">
                <a:ea typeface="黑体" pitchFamily="49" charset="-122"/>
              </a:rPr>
              <a:t>)</a:t>
            </a:r>
            <a:r>
              <a:rPr lang="zh-CN" altLang="en-US" dirty="0">
                <a:ea typeface="黑体" pitchFamily="49" charset="-122"/>
              </a:rPr>
              <a:t>，权威度与查询无关，是一篇文档的静态得分</a:t>
            </a:r>
          </a:p>
        </p:txBody>
      </p:sp>
      <p:sp>
        <p:nvSpPr>
          <p:cNvPr id="77828" name="灯片编号占位符 3"/>
          <p:cNvSpPr>
            <a:spLocks noGrp="1"/>
          </p:cNvSpPr>
          <p:nvPr>
            <p:ph type="sldNum" sz="quarter" idx="5"/>
          </p:nvPr>
        </p:nvSpPr>
        <p:spPr>
          <a:noFill/>
        </p:spPr>
        <p:txBody>
          <a:bodyPr/>
          <a:lstStyle/>
          <a:p>
            <a:fld id="{7F47F1C8-0097-41B1-B9AC-5E77E402B2A9}" type="slidenum">
              <a:rPr lang="zh-CN" altLang="en-US" smtClean="0"/>
              <a:pPr/>
              <a:t>48</a:t>
            </a:fld>
            <a:endParaRPr lang="en-US" altLang="zh-CN"/>
          </a:p>
        </p:txBody>
      </p:sp>
    </p:spTree>
    <p:extLst>
      <p:ext uri="{BB962C8B-B14F-4D97-AF65-F5344CB8AC3E}">
        <p14:creationId xmlns:p14="http://schemas.microsoft.com/office/powerpoint/2010/main" val="19619337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xfrm>
            <a:off x="1258888" y="720725"/>
            <a:ext cx="4791075" cy="3594100"/>
          </a:xfrm>
          <a:ln/>
        </p:spPr>
      </p:sp>
      <p:sp>
        <p:nvSpPr>
          <p:cNvPr id="78851" name="备注占位符 2"/>
          <p:cNvSpPr>
            <a:spLocks noGrp="1"/>
          </p:cNvSpPr>
          <p:nvPr>
            <p:ph type="body" idx="1"/>
          </p:nvPr>
        </p:nvSpPr>
        <p:spPr>
          <a:noFill/>
          <a:ln/>
        </p:spPr>
        <p:txBody>
          <a:bodyPr/>
          <a:lstStyle/>
          <a:p>
            <a:r>
              <a:rPr lang="en-US" altLang="zh-CN" dirty="0">
                <a:ea typeface="黑体" pitchFamily="49" charset="-122"/>
              </a:rPr>
              <a:t>D=</a:t>
            </a:r>
            <a:r>
              <a:rPr lang="en-US" altLang="zh-CN" dirty="0" err="1">
                <a:ea typeface="黑体" pitchFamily="49" charset="-122"/>
              </a:rPr>
              <a:t>mergeAllPostings</a:t>
            </a:r>
            <a:r>
              <a:rPr lang="en-US" altLang="zh-CN" dirty="0">
                <a:ea typeface="黑体" pitchFamily="49" charset="-122"/>
              </a:rPr>
              <a:t>(postings(Q));</a:t>
            </a:r>
          </a:p>
          <a:p>
            <a:r>
              <a:rPr lang="en-US" altLang="zh-CN" dirty="0" err="1">
                <a:ea typeface="黑体" pitchFamily="49" charset="-122"/>
              </a:rPr>
              <a:t>sortDecreasingByGd</a:t>
            </a:r>
            <a:r>
              <a:rPr lang="en-US" altLang="zh-CN" dirty="0">
                <a:ea typeface="黑体" pitchFamily="49" charset="-122"/>
              </a:rPr>
              <a:t>(D);</a:t>
            </a:r>
          </a:p>
          <a:p>
            <a:r>
              <a:rPr lang="en-US" altLang="zh-CN" dirty="0">
                <a:ea typeface="黑体" pitchFamily="49" charset="-122"/>
              </a:rPr>
              <a:t>For p</a:t>
            </a:r>
            <a:r>
              <a:rPr lang="en-US" altLang="zh-CN" baseline="0" dirty="0">
                <a:ea typeface="黑体" pitchFamily="49" charset="-122"/>
              </a:rPr>
              <a:t> in postings(Q); </a:t>
            </a: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en-US" altLang="zh-CN" baseline="0" dirty="0">
                <a:ea typeface="黑体" pitchFamily="49" charset="-122"/>
              </a:rPr>
              <a:t>	</a:t>
            </a:r>
            <a:r>
              <a:rPr lang="en-US" altLang="zh-CN" dirty="0" err="1">
                <a:ea typeface="黑体" pitchFamily="49" charset="-122"/>
              </a:rPr>
              <a:t>sortDecreasingByGd</a:t>
            </a:r>
            <a:r>
              <a:rPr lang="en-US" altLang="zh-CN" dirty="0">
                <a:ea typeface="黑体" pitchFamily="49" charset="-122"/>
              </a:rPr>
              <a:t>(p);</a:t>
            </a:r>
          </a:p>
          <a:p>
            <a:r>
              <a:rPr lang="en-US" altLang="zh-CN" dirty="0">
                <a:ea typeface="黑体" pitchFamily="49" charset="-122"/>
              </a:rPr>
              <a:t>For d in </a:t>
            </a:r>
            <a:r>
              <a:rPr lang="en-US" altLang="zh-CN" dirty="0" err="1">
                <a:ea typeface="黑体" pitchFamily="49" charset="-122"/>
              </a:rPr>
              <a:t>D;do</a:t>
            </a:r>
            <a:endParaRPr lang="en-US" altLang="zh-CN" dirty="0">
              <a:ea typeface="黑体" pitchFamily="49" charset="-122"/>
            </a:endParaRPr>
          </a:p>
          <a:p>
            <a:r>
              <a:rPr lang="en-US" altLang="zh-CN" dirty="0">
                <a:ea typeface="黑体" pitchFamily="49" charset="-122"/>
              </a:rPr>
              <a:t>	if g(d)</a:t>
            </a:r>
            <a:r>
              <a:rPr lang="en-US" altLang="zh-CN" baseline="0" dirty="0">
                <a:ea typeface="黑体" pitchFamily="49" charset="-122"/>
              </a:rPr>
              <a:t>&lt; threshold</a:t>
            </a:r>
          </a:p>
          <a:p>
            <a:r>
              <a:rPr lang="en-US" altLang="zh-CN" baseline="0" dirty="0">
                <a:ea typeface="黑体" pitchFamily="49" charset="-122"/>
              </a:rPr>
              <a:t>	    end process;</a:t>
            </a:r>
            <a:endParaRPr lang="en-US" altLang="zh-CN" dirty="0">
              <a:ea typeface="黑体" pitchFamily="49" charset="-122"/>
            </a:endParaRPr>
          </a:p>
          <a:p>
            <a:endParaRPr lang="en-US" altLang="zh-CN" dirty="0">
              <a:ea typeface="黑体" pitchFamily="49" charset="-122"/>
            </a:endParaRPr>
          </a:p>
          <a:p>
            <a:r>
              <a:rPr lang="en-US" altLang="zh-CN" dirty="0">
                <a:ea typeface="黑体" pitchFamily="49" charset="-122"/>
              </a:rPr>
              <a:t>	for p in postings;</a:t>
            </a:r>
          </a:p>
          <a:p>
            <a:r>
              <a:rPr lang="en-US" altLang="zh-CN" dirty="0">
                <a:ea typeface="黑体" pitchFamily="49" charset="-122"/>
              </a:rPr>
              <a:t>		if d in p;{</a:t>
            </a:r>
          </a:p>
          <a:p>
            <a:r>
              <a:rPr lang="en-US" altLang="zh-CN" dirty="0">
                <a:ea typeface="黑体" pitchFamily="49" charset="-122"/>
              </a:rPr>
              <a:t>			score+=w(t, d);</a:t>
            </a:r>
          </a:p>
          <a:p>
            <a:r>
              <a:rPr lang="en-US" altLang="zh-CN" dirty="0">
                <a:ea typeface="黑体" pitchFamily="49" charset="-122"/>
              </a:rPr>
              <a:t>		}</a:t>
            </a:r>
          </a:p>
          <a:p>
            <a:r>
              <a:rPr lang="en-US" altLang="zh-CN" dirty="0">
                <a:ea typeface="黑体" pitchFamily="49" charset="-122"/>
              </a:rPr>
              <a:t>           score+=g(d)</a:t>
            </a:r>
          </a:p>
          <a:p>
            <a:r>
              <a:rPr lang="en-US" altLang="zh-CN" dirty="0">
                <a:ea typeface="黑体" pitchFamily="49" charset="-122"/>
              </a:rPr>
              <a:t>         </a:t>
            </a:r>
          </a:p>
          <a:p>
            <a:r>
              <a:rPr lang="en-US" altLang="zh-CN" dirty="0">
                <a:ea typeface="黑体" pitchFamily="49" charset="-122"/>
              </a:rPr>
              <a:t>Done;</a:t>
            </a:r>
          </a:p>
          <a:p>
            <a:endParaRPr lang="en-US" altLang="zh-CN" dirty="0">
              <a:ea typeface="黑体" pitchFamily="49" charset="-122"/>
            </a:endParaRPr>
          </a:p>
          <a:p>
            <a:r>
              <a:rPr lang="zh-CN" altLang="en-US" dirty="0">
                <a:ea typeface="黑体" pitchFamily="49" charset="-122"/>
              </a:rPr>
              <a:t>以上是一种典型的</a:t>
            </a:r>
            <a:r>
              <a:rPr lang="en-US" altLang="zh-CN" dirty="0">
                <a:ea typeface="黑体" pitchFamily="49" charset="-122"/>
              </a:rPr>
              <a:t>Document-at-a-time</a:t>
            </a:r>
            <a:r>
              <a:rPr lang="en-US" altLang="zh-CN" baseline="0" dirty="0">
                <a:ea typeface="黑体" pitchFamily="49" charset="-122"/>
              </a:rPr>
              <a:t> (DAAT)</a:t>
            </a:r>
            <a:r>
              <a:rPr lang="zh-CN" altLang="en-US" baseline="0" dirty="0">
                <a:ea typeface="黑体" pitchFamily="49" charset="-122"/>
              </a:rPr>
              <a:t>流程</a:t>
            </a:r>
            <a:endParaRPr lang="en-US" altLang="zh-CN" dirty="0">
              <a:ea typeface="黑体" pitchFamily="49" charset="-122"/>
            </a:endParaRPr>
          </a:p>
          <a:p>
            <a:endParaRPr lang="zh-CN" altLang="en-US" dirty="0">
              <a:ea typeface="黑体" pitchFamily="49" charset="-122"/>
            </a:endParaRPr>
          </a:p>
        </p:txBody>
      </p:sp>
      <p:sp>
        <p:nvSpPr>
          <p:cNvPr id="78852" name="灯片编号占位符 3"/>
          <p:cNvSpPr>
            <a:spLocks noGrp="1"/>
          </p:cNvSpPr>
          <p:nvPr>
            <p:ph type="sldNum" sz="quarter" idx="5"/>
          </p:nvPr>
        </p:nvSpPr>
        <p:spPr>
          <a:noFill/>
        </p:spPr>
        <p:txBody>
          <a:bodyPr/>
          <a:lstStyle/>
          <a:p>
            <a:fld id="{F1DA6295-07F2-40D7-B6D0-A66CAF24D790}" type="slidenum">
              <a:rPr lang="zh-CN" altLang="en-US" smtClean="0"/>
              <a:pPr/>
              <a:t>50</a:t>
            </a:fld>
            <a:endParaRPr lang="en-US" altLang="zh-CN"/>
          </a:p>
        </p:txBody>
      </p:sp>
    </p:spTree>
    <p:extLst>
      <p:ext uri="{BB962C8B-B14F-4D97-AF65-F5344CB8AC3E}">
        <p14:creationId xmlns:p14="http://schemas.microsoft.com/office/powerpoint/2010/main" val="692142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xfrm>
            <a:off x="1258888" y="720725"/>
            <a:ext cx="4791075" cy="3594100"/>
          </a:xfrm>
          <a:ln/>
        </p:spPr>
      </p:sp>
      <p:sp>
        <p:nvSpPr>
          <p:cNvPr id="79875" name="备注占位符 2"/>
          <p:cNvSpPr>
            <a:spLocks noGrp="1"/>
          </p:cNvSpPr>
          <p:nvPr>
            <p:ph type="body" idx="1"/>
          </p:nvPr>
        </p:nvSpPr>
        <p:spPr>
          <a:noFill/>
          <a:ln/>
        </p:spPr>
        <p:txBody>
          <a:bodyPr/>
          <a:lstStyle/>
          <a:p>
            <a:r>
              <a:rPr lang="zh-CN" altLang="en-US" dirty="0">
                <a:ea typeface="黑体" pitchFamily="49" charset="-122"/>
              </a:rPr>
              <a:t>索引分层的思想</a:t>
            </a:r>
          </a:p>
        </p:txBody>
      </p:sp>
      <p:sp>
        <p:nvSpPr>
          <p:cNvPr id="79876" name="灯片编号占位符 3"/>
          <p:cNvSpPr>
            <a:spLocks noGrp="1"/>
          </p:cNvSpPr>
          <p:nvPr>
            <p:ph type="sldNum" sz="quarter" idx="5"/>
          </p:nvPr>
        </p:nvSpPr>
        <p:spPr>
          <a:noFill/>
        </p:spPr>
        <p:txBody>
          <a:bodyPr/>
          <a:lstStyle/>
          <a:p>
            <a:fld id="{AD0CB3F6-5A2E-4E9D-83F6-16D0849911E2}" type="slidenum">
              <a:rPr lang="zh-CN" altLang="en-US" smtClean="0"/>
              <a:pPr/>
              <a:t>54</a:t>
            </a:fld>
            <a:endParaRPr lang="en-US" altLang="zh-CN"/>
          </a:p>
        </p:txBody>
      </p:sp>
    </p:spTree>
    <p:extLst>
      <p:ext uri="{BB962C8B-B14F-4D97-AF65-F5344CB8AC3E}">
        <p14:creationId xmlns:p14="http://schemas.microsoft.com/office/powerpoint/2010/main" val="14459826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xfrm>
            <a:off x="1258888" y="720725"/>
            <a:ext cx="4791075" cy="3594100"/>
          </a:xfrm>
          <a:ln/>
        </p:spPr>
      </p:sp>
      <p:sp>
        <p:nvSpPr>
          <p:cNvPr id="80899" name="备注占位符 2"/>
          <p:cNvSpPr>
            <a:spLocks noGrp="1"/>
          </p:cNvSpPr>
          <p:nvPr>
            <p:ph type="body" idx="1"/>
          </p:nvPr>
        </p:nvSpPr>
        <p:spPr>
          <a:noFill/>
          <a:ln/>
        </p:spPr>
        <p:txBody>
          <a:bodyPr/>
          <a:lstStyle/>
          <a:p>
            <a:r>
              <a:rPr lang="zh-CN" altLang="en-US" dirty="0">
                <a:ea typeface="黑体" pitchFamily="49" charset="-122"/>
              </a:rPr>
              <a:t>刚才介绍的方法中，倒排记录表的排序通常是统一的。。。如均采用文档</a:t>
            </a:r>
            <a:r>
              <a:rPr lang="en-US" altLang="zh-CN" dirty="0">
                <a:ea typeface="黑体" pitchFamily="49" charset="-122"/>
              </a:rPr>
              <a:t>ID</a:t>
            </a:r>
            <a:r>
              <a:rPr lang="zh-CN" altLang="en-US" dirty="0">
                <a:ea typeface="黑体" pitchFamily="49" charset="-122"/>
              </a:rPr>
              <a:t>或者静态质量分来排序。。。下面介绍当倒排记录表的排序不统一时的情况，比如</a:t>
            </a:r>
            <a:r>
              <a:rPr lang="en-US" altLang="zh-CN" dirty="0" err="1">
                <a:ea typeface="黑体" pitchFamily="49" charset="-122"/>
              </a:rPr>
              <a:t>wf</a:t>
            </a:r>
            <a:r>
              <a:rPr lang="en-US" altLang="zh-CN" baseline="-25000" dirty="0" err="1">
                <a:ea typeface="黑体" pitchFamily="49" charset="-122"/>
              </a:rPr>
              <a:t>t,d</a:t>
            </a:r>
            <a:r>
              <a:rPr lang="en-US" altLang="zh-CN" dirty="0">
                <a:ea typeface="黑体" pitchFamily="49" charset="-122"/>
              </a:rPr>
              <a:t>(</a:t>
            </a:r>
            <a:r>
              <a:rPr lang="zh-CN" altLang="en-US" dirty="0">
                <a:ea typeface="黑体" pitchFamily="49" charset="-122"/>
              </a:rPr>
              <a:t>例如</a:t>
            </a:r>
            <a:r>
              <a:rPr lang="en-US" altLang="zh-CN" dirty="0" err="1">
                <a:ea typeface="黑体" pitchFamily="49" charset="-122"/>
              </a:rPr>
              <a:t>tf-idf</a:t>
            </a:r>
            <a:r>
              <a:rPr lang="zh-CN" altLang="en-US" dirty="0">
                <a:ea typeface="黑体" pitchFamily="49" charset="-122"/>
              </a:rPr>
              <a:t>评分</a:t>
            </a:r>
            <a:r>
              <a:rPr lang="en-US" altLang="zh-CN" dirty="0">
                <a:ea typeface="黑体" pitchFamily="49" charset="-122"/>
              </a:rPr>
              <a:t>)</a:t>
            </a:r>
            <a:r>
              <a:rPr lang="zh-CN" altLang="en-US" dirty="0">
                <a:ea typeface="黑体" pitchFamily="49" charset="-122"/>
              </a:rPr>
              <a:t>排序，每篇文档</a:t>
            </a:r>
            <a:r>
              <a:rPr lang="en-US" altLang="zh-CN" dirty="0">
                <a:ea typeface="黑体" pitchFamily="49" charset="-122"/>
              </a:rPr>
              <a:t>(</a:t>
            </a:r>
            <a:r>
              <a:rPr lang="zh-CN" altLang="en-US" dirty="0">
                <a:ea typeface="黑体" pitchFamily="49" charset="-122"/>
              </a:rPr>
              <a:t>在不同倒排记录表中</a:t>
            </a:r>
            <a:r>
              <a:rPr lang="en-US" altLang="zh-CN" dirty="0">
                <a:ea typeface="黑体" pitchFamily="49" charset="-122"/>
              </a:rPr>
              <a:t>)</a:t>
            </a:r>
            <a:r>
              <a:rPr lang="zh-CN" altLang="en-US" dirty="0">
                <a:ea typeface="黑体" pitchFamily="49" charset="-122"/>
              </a:rPr>
              <a:t>的次序没有可比性。。</a:t>
            </a:r>
            <a:endParaRPr lang="en-US" altLang="zh-CN" dirty="0">
              <a:ea typeface="黑体" pitchFamily="49" charset="-122"/>
            </a:endParaRPr>
          </a:p>
          <a:p>
            <a:r>
              <a:rPr lang="zh-CN" altLang="en-US" dirty="0"/>
              <a:t>将文档按照</a:t>
            </a:r>
            <a:r>
              <a:rPr lang="en-US" altLang="zh-CN" dirty="0"/>
              <a:t> </a:t>
            </a:r>
            <a:r>
              <a:rPr lang="en-US" altLang="zh-CN" dirty="0" err="1"/>
              <a:t>wf</a:t>
            </a:r>
            <a:r>
              <a:rPr lang="en-US" altLang="zh-CN" baseline="-25000" dirty="0" err="1"/>
              <a:t>t,d</a:t>
            </a:r>
            <a:r>
              <a:rPr lang="zh-CN" altLang="en-US" dirty="0"/>
              <a:t>排序相当于将倒排记录表按照</a:t>
            </a:r>
            <a:r>
              <a:rPr lang="en-US" altLang="zh-CN" dirty="0" err="1"/>
              <a:t>tf</a:t>
            </a:r>
            <a:r>
              <a:rPr lang="zh-CN" altLang="en-US" dirty="0"/>
              <a:t>排序</a:t>
            </a:r>
            <a:endParaRPr lang="zh-CN" altLang="en-US" dirty="0">
              <a:ea typeface="黑体" pitchFamily="49" charset="-122"/>
            </a:endParaRPr>
          </a:p>
        </p:txBody>
      </p:sp>
      <p:sp>
        <p:nvSpPr>
          <p:cNvPr id="80900" name="灯片编号占位符 3"/>
          <p:cNvSpPr>
            <a:spLocks noGrp="1"/>
          </p:cNvSpPr>
          <p:nvPr>
            <p:ph type="sldNum" sz="quarter" idx="5"/>
          </p:nvPr>
        </p:nvSpPr>
        <p:spPr>
          <a:noFill/>
        </p:spPr>
        <p:txBody>
          <a:bodyPr/>
          <a:lstStyle/>
          <a:p>
            <a:fld id="{49F32A8D-245B-46FF-B061-5A06D8764D8B}" type="slidenum">
              <a:rPr lang="zh-CN" altLang="en-US" smtClean="0"/>
              <a:pPr/>
              <a:t>55</a:t>
            </a:fld>
            <a:endParaRPr lang="en-US" altLang="zh-CN"/>
          </a:p>
        </p:txBody>
      </p:sp>
    </p:spTree>
    <p:extLst>
      <p:ext uri="{BB962C8B-B14F-4D97-AF65-F5344CB8AC3E}">
        <p14:creationId xmlns:p14="http://schemas.microsoft.com/office/powerpoint/2010/main" val="2873968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56</a:t>
            </a:fld>
            <a:endParaRPr lang="en-US"/>
          </a:p>
        </p:txBody>
      </p:sp>
    </p:spTree>
    <p:extLst>
      <p:ext uri="{BB962C8B-B14F-4D97-AF65-F5344CB8AC3E}">
        <p14:creationId xmlns:p14="http://schemas.microsoft.com/office/powerpoint/2010/main" val="2924722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en-US" altLang="zh-CN" dirty="0" err="1"/>
              <a:t>Idf</a:t>
            </a:r>
            <a:r>
              <a:rPr lang="zh-CN" altLang="en-US" dirty="0"/>
              <a:t>小的词项，文档得分变动小</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57</a:t>
            </a:fld>
            <a:endParaRPr lang="en-US"/>
          </a:p>
        </p:txBody>
      </p:sp>
    </p:spTree>
    <p:extLst>
      <p:ext uri="{BB962C8B-B14F-4D97-AF65-F5344CB8AC3E}">
        <p14:creationId xmlns:p14="http://schemas.microsoft.com/office/powerpoint/2010/main" val="3697920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58</a:t>
            </a:fld>
            <a:endParaRPr lang="en-US"/>
          </a:p>
        </p:txBody>
      </p:sp>
    </p:spTree>
    <p:extLst>
      <p:ext uri="{BB962C8B-B14F-4D97-AF65-F5344CB8AC3E}">
        <p14:creationId xmlns:p14="http://schemas.microsoft.com/office/powerpoint/2010/main" val="22866740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相当于先找到与</a:t>
            </a:r>
            <a:r>
              <a:rPr lang="en-US" altLang="zh-CN" dirty="0"/>
              <a:t>Q</a:t>
            </a:r>
            <a:r>
              <a:rPr lang="zh-CN" altLang="en-US" dirty="0"/>
              <a:t>最接近的一簇文档，然后在这一簇中找前</a:t>
            </a:r>
            <a:r>
              <a:rPr lang="en-US" altLang="zh-CN" dirty="0"/>
              <a:t>K</a:t>
            </a:r>
            <a:r>
              <a:rPr lang="zh-CN" altLang="en-US" dirty="0"/>
              <a:t>个最相似文档</a:t>
            </a:r>
            <a:endParaRPr lang="en-US" altLang="zh-CN"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59</a:t>
            </a:fld>
            <a:endParaRPr lang="en-US"/>
          </a:p>
        </p:txBody>
      </p:sp>
    </p:spTree>
    <p:extLst>
      <p:ext uri="{BB962C8B-B14F-4D97-AF65-F5344CB8AC3E}">
        <p14:creationId xmlns:p14="http://schemas.microsoft.com/office/powerpoint/2010/main" val="200164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用户往往会浏览排名靠前的网页摘要，绝大多数倾向于点击排名第一的链接。但是这真的是因为排名第一的网页比第二的更相关？</a:t>
            </a:r>
            <a:endParaRPr lang="de-DE" dirty="0"/>
          </a:p>
        </p:txBody>
      </p:sp>
    </p:spTree>
    <p:extLst>
      <p:ext uri="{BB962C8B-B14F-4D97-AF65-F5344CB8AC3E}">
        <p14:creationId xmlns:p14="http://schemas.microsoft.com/office/powerpoint/2010/main" val="650055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xfrm>
            <a:off x="1258888" y="720725"/>
            <a:ext cx="4791075" cy="3594100"/>
          </a:xfrm>
          <a:ln/>
        </p:spPr>
      </p:sp>
      <p:sp>
        <p:nvSpPr>
          <p:cNvPr id="81923" name="备注占位符 2"/>
          <p:cNvSpPr>
            <a:spLocks noGrp="1"/>
          </p:cNvSpPr>
          <p:nvPr>
            <p:ph type="body" idx="1"/>
          </p:nvPr>
        </p:nvSpPr>
        <p:spPr>
          <a:noFill/>
          <a:ln/>
        </p:spPr>
        <p:txBody>
          <a:bodyPr/>
          <a:lstStyle/>
          <a:p>
            <a:r>
              <a:rPr lang="zh-CN" altLang="en-US" dirty="0">
                <a:ea typeface="黑体" pitchFamily="49" charset="-122"/>
              </a:rPr>
              <a:t>样本足够的情况下，随机抽样能够反映数据分布情况</a:t>
            </a:r>
          </a:p>
        </p:txBody>
      </p:sp>
      <p:sp>
        <p:nvSpPr>
          <p:cNvPr id="81924" name="灯片编号占位符 3"/>
          <p:cNvSpPr>
            <a:spLocks noGrp="1"/>
          </p:cNvSpPr>
          <p:nvPr>
            <p:ph type="sldNum" sz="quarter" idx="5"/>
          </p:nvPr>
        </p:nvSpPr>
        <p:spPr>
          <a:noFill/>
        </p:spPr>
        <p:txBody>
          <a:bodyPr/>
          <a:lstStyle/>
          <a:p>
            <a:fld id="{AD0DDC68-0777-48E5-9645-F062118637BF}" type="slidenum">
              <a:rPr lang="zh-CN" altLang="en-US" smtClean="0"/>
              <a:pPr/>
              <a:t>61</a:t>
            </a:fld>
            <a:endParaRPr lang="en-US" altLang="zh-CN"/>
          </a:p>
        </p:txBody>
      </p:sp>
    </p:spTree>
    <p:extLst>
      <p:ext uri="{BB962C8B-B14F-4D97-AF65-F5344CB8AC3E}">
        <p14:creationId xmlns:p14="http://schemas.microsoft.com/office/powerpoint/2010/main" val="30037755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文档具有多义性，可能同时从属于多个类。例如“美国总统特朗普观看超级碗比赛”，即属于政治类也属于体育类新闻。</a:t>
            </a:r>
            <a:endParaRPr lang="en-US" altLang="zh-CN" dirty="0"/>
          </a:p>
          <a:p>
            <a:endParaRPr lang="en-US" altLang="zh-CN" dirty="0"/>
          </a:p>
          <a:p>
            <a:r>
              <a:rPr lang="zh-CN" altLang="en-US" dirty="0"/>
              <a:t>相关文档具有多样性，例如关于某一部电影的查询，演员、上映、下载、评论等信息均相关，而这些文档可能属于不同的簇。</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62</a:t>
            </a:fld>
            <a:endParaRPr lang="en-US"/>
          </a:p>
        </p:txBody>
      </p:sp>
    </p:spTree>
    <p:extLst>
      <p:ext uri="{BB962C8B-B14F-4D97-AF65-F5344CB8AC3E}">
        <p14:creationId xmlns:p14="http://schemas.microsoft.com/office/powerpoint/2010/main" val="2222426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pPr marL="228600" indent="-228600">
              <a:buAutoNum type="arabicPeriod"/>
            </a:pPr>
            <a:r>
              <a:rPr lang="zh-CN" altLang="en-US" dirty="0"/>
              <a:t>根号</a:t>
            </a:r>
            <a:r>
              <a:rPr lang="en-US" altLang="zh-CN" dirty="0"/>
              <a:t>N</a:t>
            </a:r>
            <a:r>
              <a:rPr lang="zh-CN" altLang="en-US" dirty="0"/>
              <a:t>次。检索计算量最小</a:t>
            </a:r>
            <a:endParaRPr lang="en-US" altLang="zh-CN" dirty="0"/>
          </a:p>
          <a:p>
            <a:pPr marL="228600" indent="-228600">
              <a:buAutoNum type="arabicPeriod"/>
            </a:pPr>
            <a:r>
              <a:rPr lang="en-US" altLang="zh-CN" dirty="0"/>
              <a:t>b1</a:t>
            </a:r>
            <a:r>
              <a:rPr lang="zh-CN" altLang="en-US" dirty="0"/>
              <a:t>：文档多义性；</a:t>
            </a:r>
            <a:r>
              <a:rPr lang="en-US" altLang="zh-CN" dirty="0"/>
              <a:t>b2</a:t>
            </a:r>
            <a:r>
              <a:rPr lang="zh-CN" altLang="en-US" dirty="0"/>
              <a:t>：查询多义性</a:t>
            </a:r>
            <a:endParaRPr lang="en-US" altLang="zh-CN" dirty="0"/>
          </a:p>
          <a:p>
            <a:pPr marL="228600" indent="-228600">
              <a:buAutoNum type="arabicPeriod"/>
            </a:pPr>
            <a:r>
              <a:rPr lang="en-US" altLang="zh-CN" dirty="0"/>
              <a:t>Q</a:t>
            </a:r>
            <a:r>
              <a:rPr lang="zh-CN" altLang="en-US" dirty="0"/>
              <a:t>和先导者</a:t>
            </a:r>
            <a:r>
              <a:rPr lang="en-US" altLang="zh-CN" dirty="0"/>
              <a:t>L1</a:t>
            </a:r>
            <a:r>
              <a:rPr lang="zh-CN" altLang="en-US" dirty="0"/>
              <a:t>最接近，但是和</a:t>
            </a:r>
            <a:r>
              <a:rPr lang="en-US" altLang="zh-CN" dirty="0"/>
              <a:t>L2</a:t>
            </a:r>
            <a:r>
              <a:rPr lang="zh-CN" altLang="en-US" dirty="0"/>
              <a:t>的追随者更近</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63</a:t>
            </a:fld>
            <a:endParaRPr lang="en-US"/>
          </a:p>
        </p:txBody>
      </p:sp>
    </p:spTree>
    <p:extLst>
      <p:ext uri="{BB962C8B-B14F-4D97-AF65-F5344CB8AC3E}">
        <p14:creationId xmlns:p14="http://schemas.microsoft.com/office/powerpoint/2010/main" val="7348957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461276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33105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79737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822958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41519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653652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瓶颈：当词项的</a:t>
            </a:r>
            <a:r>
              <a:rPr lang="en-US" altLang="zh-CN" dirty="0" err="1"/>
              <a:t>df</a:t>
            </a:r>
            <a:r>
              <a:rPr lang="zh-CN" altLang="en-US" dirty="0"/>
              <a:t>过高，仍然有可能出现</a:t>
            </a:r>
            <a:r>
              <a:rPr lang="en-US" altLang="zh-CN" dirty="0"/>
              <a:t>OOM</a:t>
            </a:r>
            <a:r>
              <a:rPr lang="zh-CN" altLang="en-US" dirty="0"/>
              <a:t>问题</a:t>
            </a:r>
            <a:endParaRPr lang="de-DE" dirty="0"/>
          </a:p>
        </p:txBody>
      </p:sp>
    </p:spTree>
    <p:extLst>
      <p:ext uri="{BB962C8B-B14F-4D97-AF65-F5344CB8AC3E}">
        <p14:creationId xmlns:p14="http://schemas.microsoft.com/office/powerpoint/2010/main" val="346323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有研究表明，如果将排名第一、二的网页结果顺序掉换，仍有较多用户点击排名第一的网页（正常情况下排名第二）。这说明结果显示的顺序能用户行为有很大影响。</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a:t>
            </a:fld>
            <a:endParaRPr lang="en-US"/>
          </a:p>
        </p:txBody>
      </p:sp>
    </p:spTree>
    <p:extLst>
      <p:ext uri="{BB962C8B-B14F-4D97-AF65-F5344CB8AC3E}">
        <p14:creationId xmlns:p14="http://schemas.microsoft.com/office/powerpoint/2010/main" val="748244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40130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412728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758727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5625796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799617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867399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791662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868313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76242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除文档</a:t>
            </a:r>
            <a:r>
              <a:rPr lang="en-US" altLang="zh-CN" dirty="0"/>
              <a:t>ID</a:t>
            </a:r>
            <a:r>
              <a:rPr lang="zh-CN" altLang="en-US" dirty="0"/>
              <a:t>外，在倒排索引中也可以存入词频</a:t>
            </a:r>
            <a:r>
              <a:rPr lang="en-US" altLang="zh-CN" dirty="0" err="1"/>
              <a:t>tf</a:t>
            </a:r>
            <a:r>
              <a:rPr lang="zh-CN" altLang="en-US" dirty="0"/>
              <a:t>。此外也可以加上（词项在文档中出现的）位置信息</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17</a:t>
            </a:fld>
            <a:endParaRPr lang="en-US"/>
          </a:p>
        </p:txBody>
      </p:sp>
    </p:spTree>
    <p:extLst>
      <p:ext uri="{BB962C8B-B14F-4D97-AF65-F5344CB8AC3E}">
        <p14:creationId xmlns:p14="http://schemas.microsoft.com/office/powerpoint/2010/main" val="2360479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en-US" altLang="zh-CN" dirty="0" err="1"/>
              <a:t>tf</a:t>
            </a:r>
            <a:r>
              <a:rPr lang="zh-CN" altLang="en-US" dirty="0"/>
              <a:t>通常都是很小的整数</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18</a:t>
            </a:fld>
            <a:endParaRPr lang="en-US"/>
          </a:p>
        </p:txBody>
      </p:sp>
    </p:spTree>
    <p:extLst>
      <p:ext uri="{BB962C8B-B14F-4D97-AF65-F5344CB8AC3E}">
        <p14:creationId xmlns:p14="http://schemas.microsoft.com/office/powerpoint/2010/main" val="1941838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19</a:t>
            </a:fld>
            <a:endParaRPr lang="en-US"/>
          </a:p>
        </p:txBody>
      </p:sp>
    </p:spTree>
    <p:extLst>
      <p:ext uri="{BB962C8B-B14F-4D97-AF65-F5344CB8AC3E}">
        <p14:creationId xmlns:p14="http://schemas.microsoft.com/office/powerpoint/2010/main" val="358840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上一讲的内容</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20</a:t>
            </a:fld>
            <a:endParaRPr lang="en-US"/>
          </a:p>
        </p:txBody>
      </p:sp>
    </p:spTree>
    <p:extLst>
      <p:ext uri="{BB962C8B-B14F-4D97-AF65-F5344CB8AC3E}">
        <p14:creationId xmlns:p14="http://schemas.microsoft.com/office/powerpoint/2010/main" val="1104314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21</a:t>
            </a:fld>
            <a:endParaRPr lang="en-US"/>
          </a:p>
        </p:txBody>
      </p:sp>
    </p:spTree>
    <p:extLst>
      <p:ext uri="{BB962C8B-B14F-4D97-AF65-F5344CB8AC3E}">
        <p14:creationId xmlns:p14="http://schemas.microsoft.com/office/powerpoint/2010/main" val="2326174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2019</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1013" y="2362200"/>
            <a:ext cx="8251825" cy="830263"/>
          </a:xfrm>
          <a:prstGeom prst="rect">
            <a:avLst/>
          </a:prstGeom>
        </p:spPr>
        <p:txBody>
          <a:bodyPr wrap="none">
            <a:spAutoFit/>
          </a:bodyPr>
          <a:lstStyle/>
          <a:p>
            <a:pPr algn="ctr">
              <a:defRPr/>
            </a:pPr>
            <a:r>
              <a:rPr lang="en-US" altLang="zh-CN" sz="4800" b="1" dirty="0">
                <a:solidFill>
                  <a:srgbClr val="139CB7"/>
                </a:solidFill>
                <a:latin typeface="Times New Roman" panose="02020603050405020304" pitchFamily="18" charset="0"/>
                <a:ea typeface="Arial Unicode MS" charset="0"/>
                <a:cs typeface="Times New Roman" panose="02020603050405020304" pitchFamily="18" charset="0"/>
              </a:rPr>
              <a:t>Modern </a:t>
            </a:r>
            <a:r>
              <a:rPr lang="en-US" sz="48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76199213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dirty="0"/>
          </a:p>
        </p:txBody>
      </p:sp>
      <p:sp>
        <p:nvSpPr>
          <p:cNvPr id="4" name="Footer Placeholder 3"/>
          <p:cNvSpPr>
            <a:spLocks noGrp="1"/>
          </p:cNvSpPr>
          <p:nvPr>
            <p:ph type="ftr" sz="quarter" idx="11"/>
          </p:nvPr>
        </p:nvSpPr>
        <p:spPr/>
        <p:txBody>
          <a:bodyPr/>
          <a:lstStyle>
            <a:lvl1pPr>
              <a:defRPr/>
            </a:lvl1pPr>
          </a:lstStyle>
          <a:p>
            <a:pPr>
              <a:defRPr/>
            </a:pPr>
            <a:endParaRPr lang="zh-CN" altLang="en-US" dirty="0"/>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dirty="0"/>
          </a:p>
        </p:txBody>
      </p:sp>
    </p:spTree>
    <p:extLst>
      <p:ext uri="{BB962C8B-B14F-4D97-AF65-F5344CB8AC3E}">
        <p14:creationId xmlns:p14="http://schemas.microsoft.com/office/powerpoint/2010/main" val="391092883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zh-CN" altLang="en-US" dirty="0"/>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endParaRPr lang="zh-CN" altLang="en-US" dirty="0"/>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DB3EC566-48E6-4552-87D6-CB322A8F1925}" type="slidenum">
              <a:rPr lang="en-US" smtClean="0"/>
              <a:pPr>
                <a:defRPr/>
              </a:pPr>
              <a:t>‹#›</a:t>
            </a:fld>
            <a:endParaRPr lang="en-US" dirty="0"/>
          </a:p>
        </p:txBody>
      </p:sp>
    </p:spTree>
    <p:extLst>
      <p:ext uri="{BB962C8B-B14F-4D97-AF65-F5344CB8AC3E}">
        <p14:creationId xmlns:p14="http://schemas.microsoft.com/office/powerpoint/2010/main" val="33982500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11154692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zh-CN" altLang="en-US"/>
          </a:p>
        </p:txBody>
      </p:sp>
      <p:sp>
        <p:nvSpPr>
          <p:cNvPr id="7" name="Footer Placeholder 4"/>
          <p:cNvSpPr>
            <a:spLocks noGrp="1"/>
          </p:cNvSpPr>
          <p:nvPr>
            <p:ph type="ftr" sz="quarter" idx="15"/>
          </p:nvPr>
        </p:nvSpPr>
        <p:spPr/>
        <p:txBody>
          <a:bodyPr/>
          <a:lstStyle>
            <a:lvl1pPr>
              <a:defRPr/>
            </a:lvl1pPr>
          </a:lstStyle>
          <a:p>
            <a:pPr>
              <a:defRPr/>
            </a:pPr>
            <a:endParaRPr lang="zh-CN" altLang="en-US"/>
          </a:p>
        </p:txBody>
      </p:sp>
      <p:sp>
        <p:nvSpPr>
          <p:cNvPr id="8" name="Slide Number Placeholder 5"/>
          <p:cNvSpPr>
            <a:spLocks noGrp="1"/>
          </p:cNvSpPr>
          <p:nvPr>
            <p:ph type="sldNum" sz="quarter" idx="16"/>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22050068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37641048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4686255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38096904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19836455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74324387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7837657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4164967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27737715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oleObject" Target="../embeddings/oleObject7.bin"/><Relationship Id="rId3" Type="http://schemas.openxmlformats.org/officeDocument/2006/relationships/image" Target="../media/image13.png"/><Relationship Id="rId7" Type="http://schemas.openxmlformats.org/officeDocument/2006/relationships/image" Target="../media/image9.wmf"/><Relationship Id="rId12" Type="http://schemas.openxmlformats.org/officeDocument/2006/relationships/oleObject" Target="../embeddings/oleObject6.bin"/><Relationship Id="rId2" Type="http://schemas.openxmlformats.org/officeDocument/2006/relationships/slideLayout" Target="../slideLayouts/slideLayout4.xml"/><Relationship Id="rId16" Type="http://schemas.openxmlformats.org/officeDocument/2006/relationships/oleObject" Target="../embeddings/oleObject9.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oleObject" Target="../embeddings/oleObject8.bin"/><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0.wmf"/><Relationship Id="rId14" Type="http://schemas.openxmlformats.org/officeDocument/2006/relationships/image" Target="../media/image12.wmf"/></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23.emf"/><Relationship Id="rId5" Type="http://schemas.openxmlformats.org/officeDocument/2006/relationships/oleObject" Target="../embeddings/oleObject11.bin"/><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6.emf"/><Relationship Id="rId5" Type="http://schemas.openxmlformats.org/officeDocument/2006/relationships/oleObject" Target="../embeddings/oleObject14.bin"/><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29.emf"/><Relationship Id="rId5" Type="http://schemas.openxmlformats.org/officeDocument/2006/relationships/oleObject" Target="../embeddings/oleObject17.bin"/><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32.emf"/><Relationship Id="rId5" Type="http://schemas.openxmlformats.org/officeDocument/2006/relationships/oleObject" Target="../embeddings/oleObject20.bin"/><Relationship Id="rId4" Type="http://schemas.openxmlformats.org/officeDocument/2006/relationships/image" Target="../media/image31.emf"/></Relationships>
</file>

<file path=ppt/slides/_rels/slide33.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image" Target="../media/image35.emf"/><Relationship Id="rId5" Type="http://schemas.openxmlformats.org/officeDocument/2006/relationships/oleObject" Target="../embeddings/oleObject23.bin"/><Relationship Id="rId4" Type="http://schemas.openxmlformats.org/officeDocument/2006/relationships/image" Target="../media/image34.emf"/></Relationships>
</file>

<file path=ppt/slides/_rels/slide34.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38.emf"/><Relationship Id="rId5" Type="http://schemas.openxmlformats.org/officeDocument/2006/relationships/oleObject" Target="../embeddings/oleObject26.bin"/><Relationship Id="rId4" Type="http://schemas.openxmlformats.org/officeDocument/2006/relationships/image" Target="../media/image37.emf"/></Relationships>
</file>

<file path=ppt/slides/_rels/slide35.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41.emf"/><Relationship Id="rId5" Type="http://schemas.openxmlformats.org/officeDocument/2006/relationships/oleObject" Target="../embeddings/oleObject29.bin"/><Relationship Id="rId4" Type="http://schemas.openxmlformats.org/officeDocument/2006/relationships/image" Target="../media/image40.emf"/></Relationships>
</file>

<file path=ppt/slides/_rels/slide36.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44.emf"/><Relationship Id="rId5" Type="http://schemas.openxmlformats.org/officeDocument/2006/relationships/oleObject" Target="../embeddings/oleObject32.bin"/><Relationship Id="rId4" Type="http://schemas.openxmlformats.org/officeDocument/2006/relationships/image" Target="../media/image43.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dirty="0"/>
              <a:t>第</a:t>
            </a:r>
            <a:r>
              <a:rPr lang="en-US" altLang="zh-CN" dirty="0"/>
              <a:t>7</a:t>
            </a:r>
            <a:r>
              <a:rPr lang="zh-CN" altLang="en-US" dirty="0"/>
              <a:t>讲  完整搜索系统中的评分计算</a:t>
            </a:r>
            <a:endParaRPr lang="en-US" altLang="zh-CN" dirty="0"/>
          </a:p>
          <a:p>
            <a:r>
              <a:rPr lang="en-US" altLang="zh-CN" dirty="0"/>
              <a:t>Scores in a complete search system</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2019/08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idf</a:t>
            </a:r>
            <a:r>
              <a:rPr lang="zh-CN" altLang="en-US"/>
              <a:t>权重</a:t>
            </a:r>
            <a:endParaRPr lang="zh-CN" altLang="en-US" dirty="0"/>
          </a:p>
        </p:txBody>
      </p:sp>
      <p:sp>
        <p:nvSpPr>
          <p:cNvPr id="6" name="内容占位符 5"/>
          <p:cNvSpPr>
            <a:spLocks noGrp="1"/>
          </p:cNvSpPr>
          <p:nvPr>
            <p:ph idx="1"/>
          </p:nvPr>
        </p:nvSpPr>
        <p:spPr/>
        <p:txBody>
          <a:bodyPr/>
          <a:lstStyle/>
          <a:p>
            <a:r>
              <a:rPr lang="en-US" altLang="zh-CN" dirty="0" err="1"/>
              <a:t>df</a:t>
            </a:r>
            <a:r>
              <a:rPr lang="en-US" altLang="zh-CN" i="1" baseline="-25000" dirty="0" err="1"/>
              <a:t>t</a:t>
            </a:r>
            <a:r>
              <a:rPr lang="en-US" altLang="zh-CN" dirty="0"/>
              <a:t> </a:t>
            </a:r>
            <a:r>
              <a:rPr lang="zh-CN" altLang="en-US" dirty="0"/>
              <a:t>是出现词项</a:t>
            </a:r>
            <a:r>
              <a:rPr lang="de-DE" altLang="zh-CN" i="1" dirty="0"/>
              <a:t>t</a:t>
            </a:r>
            <a:r>
              <a:rPr lang="zh-CN" altLang="en-US" dirty="0"/>
              <a:t>的文档数目</a:t>
            </a:r>
            <a:endParaRPr lang="de-DE" altLang="zh-CN" dirty="0"/>
          </a:p>
          <a:p>
            <a:r>
              <a:rPr lang="en-US" altLang="zh-CN" dirty="0" err="1"/>
              <a:t>df</a:t>
            </a:r>
            <a:r>
              <a:rPr lang="en-US" altLang="zh-CN" i="1" baseline="-25000" dirty="0" err="1"/>
              <a:t>t</a:t>
            </a:r>
            <a:r>
              <a:rPr lang="en-US" altLang="zh-CN" dirty="0"/>
              <a:t> </a:t>
            </a:r>
            <a:r>
              <a:rPr lang="zh-CN" altLang="en-US" dirty="0"/>
              <a:t>是和词项</a:t>
            </a:r>
            <a:r>
              <a:rPr lang="en-US" altLang="zh-CN" i="1" dirty="0"/>
              <a:t>t</a:t>
            </a:r>
            <a:r>
              <a:rPr lang="zh-CN" altLang="en-US" dirty="0"/>
              <a:t>的信息量成反比的一个值</a:t>
            </a:r>
            <a:endParaRPr lang="en-US" altLang="zh-CN" dirty="0"/>
          </a:p>
          <a:p>
            <a:r>
              <a:rPr lang="zh-CN" altLang="en-US" dirty="0"/>
              <a:t>于是可以定义词项</a:t>
            </a:r>
            <a:r>
              <a:rPr lang="en-US" altLang="zh-CN" i="1" dirty="0"/>
              <a:t>t</a:t>
            </a:r>
            <a:r>
              <a:rPr lang="zh-CN" altLang="en-US" dirty="0"/>
              <a:t>的</a:t>
            </a:r>
            <a:r>
              <a:rPr lang="en-US" altLang="zh-CN" dirty="0" err="1"/>
              <a:t>idf</a:t>
            </a:r>
            <a:r>
              <a:rPr lang="zh-CN" altLang="en-US" dirty="0"/>
              <a:t>权重</a:t>
            </a:r>
            <a:r>
              <a:rPr lang="en-US" altLang="zh-CN" dirty="0"/>
              <a:t>:</a:t>
            </a:r>
          </a:p>
          <a:p>
            <a:pPr lvl="1"/>
            <a:endParaRPr lang="de-DE" altLang="zh-CN" dirty="0"/>
          </a:p>
          <a:p>
            <a:pPr lvl="1"/>
            <a:endParaRPr lang="de-DE" altLang="zh-CN" dirty="0"/>
          </a:p>
          <a:p>
            <a:pPr>
              <a:buNone/>
            </a:pPr>
            <a:r>
              <a:rPr lang="de-DE" altLang="zh-CN" dirty="0"/>
              <a:t>      </a:t>
            </a:r>
            <a:r>
              <a:rPr lang="en-US" altLang="zh-CN" dirty="0"/>
              <a:t>(</a:t>
            </a:r>
            <a:r>
              <a:rPr lang="zh-CN" altLang="en-US" dirty="0"/>
              <a:t>其中</a:t>
            </a:r>
            <a:r>
              <a:rPr lang="en-US" altLang="zh-CN" i="1" dirty="0"/>
              <a:t>N</a:t>
            </a:r>
            <a:r>
              <a:rPr lang="en-US" altLang="zh-CN" dirty="0"/>
              <a:t> </a:t>
            </a:r>
            <a:r>
              <a:rPr lang="zh-CN" altLang="en-US" dirty="0"/>
              <a:t>是文档集中文档的数目</a:t>
            </a:r>
            <a:r>
              <a:rPr lang="en-US" altLang="zh-CN" dirty="0"/>
              <a:t>)</a:t>
            </a:r>
          </a:p>
          <a:p>
            <a:r>
              <a:rPr lang="en-US" altLang="zh-CN" dirty="0" err="1"/>
              <a:t>idf</a:t>
            </a:r>
            <a:r>
              <a:rPr lang="en-US" altLang="zh-CN" i="1" baseline="-25000" dirty="0" err="1"/>
              <a:t>t</a:t>
            </a:r>
            <a:r>
              <a:rPr lang="en-US" altLang="zh-CN" dirty="0"/>
              <a:t> </a:t>
            </a:r>
            <a:r>
              <a:rPr lang="zh-CN" altLang="en-US" dirty="0"/>
              <a:t>是反映词项</a:t>
            </a:r>
            <a:r>
              <a:rPr lang="en-US" altLang="zh-CN" i="1" dirty="0"/>
              <a:t>t</a:t>
            </a:r>
            <a:r>
              <a:rPr lang="zh-CN" altLang="en-US" dirty="0"/>
              <a:t>的信息量的一个指标</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10</a:t>
            </a:fld>
            <a:endParaRPr lang="en-US"/>
          </a:p>
        </p:txBody>
      </p:sp>
      <p:pic>
        <p:nvPicPr>
          <p:cNvPr id="7" name="Picture 7" descr="633.png"/>
          <p:cNvPicPr>
            <a:picLocks noChangeAspect="1"/>
          </p:cNvPicPr>
          <p:nvPr/>
        </p:nvPicPr>
        <p:blipFill>
          <a:blip r:embed="rId2" cstate="print"/>
          <a:stretch>
            <a:fillRect/>
          </a:stretch>
        </p:blipFill>
        <p:spPr>
          <a:xfrm>
            <a:off x="2843808" y="3177064"/>
            <a:ext cx="2155653" cy="82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tf-idf</a:t>
            </a:r>
            <a:r>
              <a:rPr lang="zh-CN" altLang="en-US"/>
              <a:t>权重计算</a:t>
            </a:r>
            <a:endParaRPr lang="zh-CN" altLang="en-US" dirty="0"/>
          </a:p>
        </p:txBody>
      </p:sp>
      <p:sp>
        <p:nvSpPr>
          <p:cNvPr id="3" name="内容占位符 2"/>
          <p:cNvSpPr>
            <a:spLocks noGrp="1"/>
          </p:cNvSpPr>
          <p:nvPr>
            <p:ph idx="1"/>
          </p:nvPr>
        </p:nvSpPr>
        <p:spPr/>
        <p:txBody>
          <a:bodyPr/>
          <a:lstStyle/>
          <a:p>
            <a:r>
              <a:rPr lang="zh-CN" altLang="en-US"/>
              <a:t>词项的</a:t>
            </a:r>
            <a:r>
              <a:rPr lang="en-US" altLang="zh-CN"/>
              <a:t>tf-idf</a:t>
            </a:r>
            <a:r>
              <a:rPr lang="zh-CN" altLang="en-US"/>
              <a:t>权重是</a:t>
            </a:r>
            <a:r>
              <a:rPr lang="en-US" altLang="zh-CN"/>
              <a:t>tf</a:t>
            </a:r>
            <a:r>
              <a:rPr lang="zh-CN" altLang="en-US"/>
              <a:t>权重和</a:t>
            </a:r>
            <a:r>
              <a:rPr lang="en-US" altLang="zh-CN"/>
              <a:t>idf</a:t>
            </a:r>
            <a:r>
              <a:rPr lang="zh-CN" altLang="en-US"/>
              <a:t>权重的乘积</a:t>
            </a:r>
            <a:endParaRPr lang="de-DE" altLang="zh-CN"/>
          </a:p>
          <a:p>
            <a:pPr lvl="1"/>
            <a:endParaRPr lang="de-DE" altLang="zh-CN"/>
          </a:p>
          <a:p>
            <a:pPr lvl="1"/>
            <a:endParaRPr lang="de-DE" altLang="zh-CN"/>
          </a:p>
          <a:p>
            <a:pPr lvl="1"/>
            <a:endParaRPr lang="de-DE" altLang="zh-CN"/>
          </a:p>
          <a:p>
            <a:r>
              <a:rPr lang="zh-CN" altLang="en-US"/>
              <a:t>信息检索中最出名的权重计算方法之一</a:t>
            </a:r>
            <a:endParaRPr lang="en-US" altLang="zh-CN"/>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11</a:t>
            </a:fld>
            <a:endParaRPr lang="en-US"/>
          </a:p>
        </p:txBody>
      </p:sp>
      <p:pic>
        <p:nvPicPr>
          <p:cNvPr id="5" name="Picture 8" descr="637.png"/>
          <p:cNvPicPr>
            <a:picLocks noChangeAspect="1"/>
          </p:cNvPicPr>
          <p:nvPr/>
        </p:nvPicPr>
        <p:blipFill>
          <a:blip r:embed="rId2" cstate="print"/>
          <a:stretch>
            <a:fillRect/>
          </a:stretch>
        </p:blipFill>
        <p:spPr>
          <a:xfrm>
            <a:off x="2255072" y="2204864"/>
            <a:ext cx="3960002" cy="792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查询和文档之间的余弦相似度计算</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pPr lvl="1"/>
            <a:r>
              <a:rPr lang="en-US" altLang="zh-CN" i="1" dirty="0" err="1"/>
              <a:t>q</a:t>
            </a:r>
            <a:r>
              <a:rPr lang="en-US" altLang="zh-CN" i="1" baseline="-25000" dirty="0" err="1"/>
              <a:t>i</a:t>
            </a:r>
            <a:r>
              <a:rPr lang="en-US" altLang="zh-CN" dirty="0"/>
              <a:t> </a:t>
            </a:r>
            <a:r>
              <a:rPr lang="zh-CN" altLang="en-US" dirty="0"/>
              <a:t>是第</a:t>
            </a:r>
            <a:r>
              <a:rPr lang="en-US" altLang="zh-CN" i="1" dirty="0" err="1"/>
              <a:t>i</a:t>
            </a:r>
            <a:r>
              <a:rPr lang="en-US" altLang="zh-CN" dirty="0"/>
              <a:t> </a:t>
            </a:r>
            <a:r>
              <a:rPr lang="zh-CN" altLang="en-US" dirty="0"/>
              <a:t>个词项在查询</a:t>
            </a:r>
            <a:r>
              <a:rPr lang="en-US" altLang="zh-CN" i="1" dirty="0"/>
              <a:t>q</a:t>
            </a:r>
            <a:r>
              <a:rPr lang="zh-CN" altLang="en-US" dirty="0"/>
              <a:t>中的</a:t>
            </a:r>
            <a:r>
              <a:rPr lang="en-US" altLang="zh-CN" dirty="0" err="1"/>
              <a:t>tf-idf</a:t>
            </a:r>
            <a:r>
              <a:rPr lang="zh-CN" altLang="en-US" dirty="0"/>
              <a:t>权重</a:t>
            </a:r>
            <a:endParaRPr lang="en-US" altLang="zh-CN" dirty="0"/>
          </a:p>
          <a:p>
            <a:pPr lvl="1"/>
            <a:r>
              <a:rPr lang="en-US" altLang="zh-CN" i="1" dirty="0" err="1"/>
              <a:t>d</a:t>
            </a:r>
            <a:r>
              <a:rPr lang="en-US" altLang="zh-CN" baseline="-25000" dirty="0" err="1"/>
              <a:t>i</a:t>
            </a:r>
            <a:r>
              <a:rPr lang="zh-CN" altLang="en-US" dirty="0"/>
              <a:t>是第</a:t>
            </a:r>
            <a:r>
              <a:rPr lang="en-US" altLang="zh-CN" i="1" dirty="0" err="1"/>
              <a:t>i</a:t>
            </a:r>
            <a:r>
              <a:rPr lang="en-US" altLang="zh-CN" i="1" dirty="0"/>
              <a:t> </a:t>
            </a:r>
            <a:r>
              <a:rPr lang="zh-CN" altLang="en-US" dirty="0"/>
              <a:t>个词项在文档</a:t>
            </a:r>
            <a:r>
              <a:rPr lang="en-US" altLang="zh-CN" i="1" dirty="0"/>
              <a:t>d</a:t>
            </a:r>
            <a:r>
              <a:rPr lang="zh-CN" altLang="en-US" dirty="0"/>
              <a:t>中的</a:t>
            </a:r>
            <a:r>
              <a:rPr lang="en-US" altLang="zh-CN" dirty="0" err="1"/>
              <a:t>tf-idf</a:t>
            </a:r>
            <a:r>
              <a:rPr lang="zh-CN" altLang="en-US" dirty="0"/>
              <a:t>权重</a:t>
            </a:r>
            <a:endParaRPr lang="en-US" altLang="zh-CN" dirty="0"/>
          </a:p>
          <a:p>
            <a:pPr lvl="1"/>
            <a:r>
              <a:rPr lang="zh-CN" altLang="en-US" dirty="0"/>
              <a:t>      和      </a:t>
            </a:r>
            <a:r>
              <a:rPr lang="en-US" altLang="zh-CN" dirty="0"/>
              <a:t>   </a:t>
            </a:r>
            <a:r>
              <a:rPr lang="zh-CN" altLang="en-US" dirty="0"/>
              <a:t>分别是     和       的长度</a:t>
            </a:r>
            <a:endParaRPr lang="en-US" altLang="zh-CN" dirty="0"/>
          </a:p>
          <a:p>
            <a:pPr lvl="1"/>
            <a:r>
              <a:rPr lang="zh-CN" altLang="en-US" dirty="0"/>
              <a:t>上述公式就是   和     的余弦相似度，或者说向量     和 </a:t>
            </a:r>
            <a:endParaRPr lang="en-US" altLang="zh-CN" dirty="0"/>
          </a:p>
          <a:p>
            <a:pPr lvl="1">
              <a:buNone/>
            </a:pPr>
            <a:r>
              <a:rPr lang="en-US" altLang="zh-CN" dirty="0"/>
              <a:t>        </a:t>
            </a:r>
            <a:r>
              <a:rPr lang="zh-CN" altLang="en-US" dirty="0"/>
              <a:t>夹角的余弦</a:t>
            </a:r>
            <a:r>
              <a:rPr lang="de-DE" altLang="zh-CN" dirty="0"/>
              <a:t>  </a:t>
            </a:r>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12</a:t>
            </a:fld>
            <a:endParaRPr lang="en-US"/>
          </a:p>
        </p:txBody>
      </p:sp>
      <p:pic>
        <p:nvPicPr>
          <p:cNvPr id="5" name="Picture 9" descr="652.png"/>
          <p:cNvPicPr>
            <a:picLocks noChangeAspect="1"/>
          </p:cNvPicPr>
          <p:nvPr/>
        </p:nvPicPr>
        <p:blipFill>
          <a:blip r:embed="rId3" cstate="print"/>
          <a:stretch>
            <a:fillRect/>
          </a:stretch>
        </p:blipFill>
        <p:spPr>
          <a:xfrm>
            <a:off x="1000100" y="1884934"/>
            <a:ext cx="6645180" cy="1080000"/>
          </a:xfrm>
          <a:prstGeom prst="rect">
            <a:avLst/>
          </a:prstGeom>
        </p:spPr>
      </p:pic>
      <p:graphicFrame>
        <p:nvGraphicFramePr>
          <p:cNvPr id="24" name="对象 23"/>
          <p:cNvGraphicFramePr>
            <a:graphicFrameLocks noChangeAspect="1"/>
          </p:cNvGraphicFramePr>
          <p:nvPr/>
        </p:nvGraphicFramePr>
        <p:xfrm>
          <a:off x="1259631" y="4077072"/>
          <a:ext cx="441049" cy="392044"/>
        </p:xfrm>
        <a:graphic>
          <a:graphicData uri="http://schemas.openxmlformats.org/presentationml/2006/ole">
            <mc:AlternateContent xmlns:mc="http://schemas.openxmlformats.org/markup-compatibility/2006">
              <mc:Choice xmlns:v="urn:schemas-microsoft-com:vml" Requires="v">
                <p:oleObj spid="_x0000_s349866" name="公式" r:id="rId4" imgW="228600" imgH="203040" progId="Equation.3">
                  <p:embed/>
                </p:oleObj>
              </mc:Choice>
              <mc:Fallback>
                <p:oleObj name="公式" r:id="rId4" imgW="228600" imgH="20304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1" y="4077072"/>
                        <a:ext cx="441049" cy="3920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6" name="Object 2"/>
          <p:cNvGraphicFramePr>
            <a:graphicFrameLocks noChangeAspect="1"/>
          </p:cNvGraphicFramePr>
          <p:nvPr/>
        </p:nvGraphicFramePr>
        <p:xfrm>
          <a:off x="2111375" y="4040188"/>
          <a:ext cx="466725" cy="465137"/>
        </p:xfrm>
        <a:graphic>
          <a:graphicData uri="http://schemas.openxmlformats.org/presentationml/2006/ole">
            <mc:AlternateContent xmlns:mc="http://schemas.openxmlformats.org/markup-compatibility/2006">
              <mc:Choice xmlns:v="urn:schemas-microsoft-com:vml" Requires="v">
                <p:oleObj spid="_x0000_s349867" name="公式" r:id="rId6" imgW="241200" imgH="241200" progId="Equation.3">
                  <p:embed/>
                </p:oleObj>
              </mc:Choice>
              <mc:Fallback>
                <p:oleObj name="公式" r:id="rId6" imgW="241200" imgH="2412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1375" y="4040188"/>
                        <a:ext cx="466725"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9187" name="Object 3"/>
          <p:cNvGraphicFramePr>
            <a:graphicFrameLocks noChangeAspect="1"/>
          </p:cNvGraphicFramePr>
          <p:nvPr/>
        </p:nvGraphicFramePr>
        <p:xfrm>
          <a:off x="3707904" y="4077072"/>
          <a:ext cx="345638" cy="432048"/>
        </p:xfrm>
        <a:graphic>
          <a:graphicData uri="http://schemas.openxmlformats.org/presentationml/2006/ole">
            <mc:AlternateContent xmlns:mc="http://schemas.openxmlformats.org/markup-compatibility/2006">
              <mc:Choice xmlns:v="urn:schemas-microsoft-com:vml" Requires="v">
                <p:oleObj spid="_x0000_s349868" name="公式" r:id="rId8" imgW="126720" imgH="203040" progId="Equation.3">
                  <p:embed/>
                </p:oleObj>
              </mc:Choice>
              <mc:Fallback>
                <p:oleObj name="公式" r:id="rId8" imgW="126720" imgH="203040" progId="Equation.3">
                  <p:embed/>
                  <p:pic>
                    <p:nvPicPr>
                      <p:cNvPr id="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7904" y="4077072"/>
                        <a:ext cx="34563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8" name="Object 4"/>
          <p:cNvGraphicFramePr>
            <a:graphicFrameLocks noChangeAspect="1"/>
          </p:cNvGraphicFramePr>
          <p:nvPr/>
        </p:nvGraphicFramePr>
        <p:xfrm>
          <a:off x="4410075" y="4064001"/>
          <a:ext cx="341807" cy="411536"/>
        </p:xfrm>
        <a:graphic>
          <a:graphicData uri="http://schemas.openxmlformats.org/presentationml/2006/ole">
            <mc:AlternateContent xmlns:mc="http://schemas.openxmlformats.org/markup-compatibility/2006">
              <mc:Choice xmlns:v="urn:schemas-microsoft-com:vml" Requires="v">
                <p:oleObj spid="_x0000_s349869" name="公式" r:id="rId10" imgW="139680" imgH="215640" progId="Equation.3">
                  <p:embed/>
                </p:oleObj>
              </mc:Choice>
              <mc:Fallback>
                <p:oleObj name="公式" r:id="rId10" imgW="139680" imgH="21564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0075" y="4064001"/>
                        <a:ext cx="341807" cy="411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89" name="Object 5"/>
          <p:cNvGraphicFramePr>
            <a:graphicFrameLocks noChangeAspect="1"/>
          </p:cNvGraphicFramePr>
          <p:nvPr/>
        </p:nvGraphicFramePr>
        <p:xfrm>
          <a:off x="3059832" y="4437112"/>
          <a:ext cx="344488" cy="431800"/>
        </p:xfrm>
        <a:graphic>
          <a:graphicData uri="http://schemas.openxmlformats.org/presentationml/2006/ole">
            <mc:AlternateContent xmlns:mc="http://schemas.openxmlformats.org/markup-compatibility/2006">
              <mc:Choice xmlns:v="urn:schemas-microsoft-com:vml" Requires="v">
                <p:oleObj spid="_x0000_s349870" name="公式" r:id="rId12" imgW="126720" imgH="203040" progId="Equation.3">
                  <p:embed/>
                </p:oleObj>
              </mc:Choice>
              <mc:Fallback>
                <p:oleObj name="公式" r:id="rId12" imgW="126720" imgH="2030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9832" y="4437112"/>
                        <a:ext cx="34448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0" name="Object 6"/>
          <p:cNvGraphicFramePr>
            <a:graphicFrameLocks noChangeAspect="1"/>
          </p:cNvGraphicFramePr>
          <p:nvPr/>
        </p:nvGraphicFramePr>
        <p:xfrm>
          <a:off x="3707904" y="4437112"/>
          <a:ext cx="341313" cy="411163"/>
        </p:xfrm>
        <a:graphic>
          <a:graphicData uri="http://schemas.openxmlformats.org/presentationml/2006/ole">
            <mc:AlternateContent xmlns:mc="http://schemas.openxmlformats.org/markup-compatibility/2006">
              <mc:Choice xmlns:v="urn:schemas-microsoft-com:vml" Requires="v">
                <p:oleObj spid="_x0000_s349871" name="公式" r:id="rId13" imgW="139680" imgH="215640" progId="Equation.3">
                  <p:embed/>
                </p:oleObj>
              </mc:Choice>
              <mc:Fallback>
                <p:oleObj name="公式" r:id="rId13" imgW="139680" imgH="215640" progId="Equation.3">
                  <p:embed/>
                  <p:pic>
                    <p:nvPicPr>
                      <p:cNvPr id="0" name="Picture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7904" y="4437112"/>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1" name="Object 7"/>
          <p:cNvGraphicFramePr>
            <a:graphicFrameLocks noChangeAspect="1"/>
          </p:cNvGraphicFramePr>
          <p:nvPr/>
        </p:nvGraphicFramePr>
        <p:xfrm>
          <a:off x="1259632" y="4941168"/>
          <a:ext cx="341313" cy="411163"/>
        </p:xfrm>
        <a:graphic>
          <a:graphicData uri="http://schemas.openxmlformats.org/presentationml/2006/ole">
            <mc:AlternateContent xmlns:mc="http://schemas.openxmlformats.org/markup-compatibility/2006">
              <mc:Choice xmlns:v="urn:schemas-microsoft-com:vml" Requires="v">
                <p:oleObj spid="_x0000_s349872" name="公式" r:id="rId15" imgW="139680" imgH="215640" progId="Equation.3">
                  <p:embed/>
                </p:oleObj>
              </mc:Choice>
              <mc:Fallback>
                <p:oleObj name="公式" r:id="rId15" imgW="139680" imgH="2156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9632" y="4941168"/>
                        <a:ext cx="341313"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9193" name="Object 9"/>
          <p:cNvGraphicFramePr>
            <a:graphicFrameLocks noChangeAspect="1"/>
          </p:cNvGraphicFramePr>
          <p:nvPr/>
        </p:nvGraphicFramePr>
        <p:xfrm>
          <a:off x="7740352" y="4437112"/>
          <a:ext cx="344487" cy="431800"/>
        </p:xfrm>
        <a:graphic>
          <a:graphicData uri="http://schemas.openxmlformats.org/presentationml/2006/ole">
            <mc:AlternateContent xmlns:mc="http://schemas.openxmlformats.org/markup-compatibility/2006">
              <mc:Choice xmlns:v="urn:schemas-microsoft-com:vml" Requires="v">
                <p:oleObj spid="_x0000_s349873" name="公式" r:id="rId16" imgW="126720" imgH="203040" progId="Equation.3">
                  <p:embed/>
                </p:oleObj>
              </mc:Choice>
              <mc:Fallback>
                <p:oleObj name="公式" r:id="rId16" imgW="126720" imgH="203040" progId="Equation.3">
                  <p:embed/>
                  <p:pic>
                    <p:nvPicPr>
                      <p:cNvPr id="0"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40352" y="4437112"/>
                        <a:ext cx="34448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余弦相似度计算的图示</a:t>
            </a:r>
            <a:endParaRPr lang="zh-CN" altLang="en-US" dirty="0"/>
          </a:p>
        </p:txBody>
      </p:sp>
      <p:sp>
        <p:nvSpPr>
          <p:cNvPr id="12" name="内容占位符 11"/>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pPr/>
              <a:t>13</a:t>
            </a:fld>
            <a:endParaRPr lang="en-US"/>
          </a:p>
        </p:txBody>
      </p:sp>
      <p:pic>
        <p:nvPicPr>
          <p:cNvPr id="5" name="Picture 7" descr="654.png"/>
          <p:cNvPicPr>
            <a:picLocks noChangeAspect="1"/>
          </p:cNvPicPr>
          <p:nvPr/>
        </p:nvPicPr>
        <p:blipFill>
          <a:blip r:embed="rId2" cstate="print"/>
          <a:stretch>
            <a:fillRect/>
          </a:stretch>
        </p:blipFill>
        <p:spPr>
          <a:xfrm>
            <a:off x="1071538" y="1928802"/>
            <a:ext cx="5160694" cy="389509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de-DE" altLang="zh-CN" dirty="0"/>
              <a:t>tf-idf </a:t>
            </a:r>
            <a:r>
              <a:rPr lang="zh-CN" altLang="en-US" dirty="0"/>
              <a:t>计算样例</a:t>
            </a:r>
            <a:r>
              <a:rPr lang="de-DE" altLang="zh-CN" dirty="0"/>
              <a:t>: lnc.</a:t>
            </a:r>
            <a:r>
              <a:rPr lang="en-US" altLang="zh-CN" dirty="0"/>
              <a:t>l</a:t>
            </a:r>
            <a:r>
              <a:rPr lang="de-DE" altLang="zh-CN" dirty="0"/>
              <a:t>tn</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最终结果  </a:t>
            </a:r>
            <a:r>
              <a:rPr lang="de-DE" altLang="zh-CN" dirty="0"/>
              <a:t> 0 + 0 + 1.04 + 2.04 = 3.08</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14</a:t>
            </a:fld>
            <a:endParaRPr lang="en-US"/>
          </a:p>
        </p:txBody>
      </p:sp>
      <p:pic>
        <p:nvPicPr>
          <p:cNvPr id="5" name="Picture 7" descr="661.png"/>
          <p:cNvPicPr>
            <a:picLocks noChangeAspect="1"/>
          </p:cNvPicPr>
          <p:nvPr/>
        </p:nvPicPr>
        <p:blipFill>
          <a:blip r:embed="rId2" cstate="print"/>
          <a:stretch>
            <a:fillRect/>
          </a:stretch>
        </p:blipFill>
        <p:spPr>
          <a:xfrm>
            <a:off x="214314" y="2235023"/>
            <a:ext cx="8643966" cy="169803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本讲内容</a:t>
            </a:r>
            <a:endParaRPr lang="zh-CN" altLang="en-US" dirty="0"/>
          </a:p>
        </p:txBody>
      </p:sp>
      <p:sp>
        <p:nvSpPr>
          <p:cNvPr id="3" name="内容占位符 2"/>
          <p:cNvSpPr>
            <a:spLocks noGrp="1"/>
          </p:cNvSpPr>
          <p:nvPr>
            <p:ph idx="1"/>
          </p:nvPr>
        </p:nvSpPr>
        <p:spPr/>
        <p:txBody>
          <a:bodyPr/>
          <a:lstStyle/>
          <a:p>
            <a:r>
              <a:rPr lang="zh-CN" altLang="en-US" dirty="0"/>
              <a:t>排序的重要性：从用户的角度来看</a:t>
            </a:r>
            <a:r>
              <a:rPr lang="en-US" altLang="zh-CN" dirty="0"/>
              <a:t>(Google</a:t>
            </a:r>
            <a:r>
              <a:rPr lang="zh-CN" altLang="en-US" dirty="0"/>
              <a:t>的用户研究结果</a:t>
            </a:r>
            <a:r>
              <a:rPr lang="en-US" altLang="zh-CN" dirty="0"/>
              <a:t>)</a:t>
            </a:r>
          </a:p>
          <a:p>
            <a:r>
              <a:rPr lang="zh-CN" altLang="en-US" dirty="0"/>
              <a:t>排序实现</a:t>
            </a:r>
            <a:endParaRPr lang="de-DE" altLang="zh-CN" dirty="0"/>
          </a:p>
          <a:p>
            <a:r>
              <a:rPr lang="zh-CN" altLang="en-US" dirty="0"/>
              <a:t>完整的搜索系统</a:t>
            </a:r>
            <a:endParaRPr lang="de-DE"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solidFill>
                  <a:schemeClr val="accent1">
                    <a:lumMod val="20000"/>
                    <a:lumOff val="80000"/>
                  </a:schemeClr>
                </a:solidFill>
              </a:rPr>
              <a:t>上一讲回顾 </a:t>
            </a:r>
          </a:p>
          <a:p>
            <a:r>
              <a:rPr lang="zh-CN" altLang="en-US" dirty="0">
                <a:solidFill>
                  <a:schemeClr val="accent1">
                    <a:lumMod val="20000"/>
                    <a:lumOff val="80000"/>
                  </a:schemeClr>
                </a:solidFill>
              </a:rPr>
              <a:t>结果排序的动机</a:t>
            </a:r>
          </a:p>
          <a:p>
            <a:r>
              <a:rPr lang="zh-CN" altLang="en-US" dirty="0"/>
              <a:t>结果排序的实现</a:t>
            </a:r>
          </a:p>
          <a:p>
            <a:r>
              <a:rPr lang="zh-CN" altLang="en-US" dirty="0">
                <a:solidFill>
                  <a:schemeClr val="accent1">
                    <a:lumMod val="20000"/>
                    <a:lumOff val="80000"/>
                  </a:schemeClr>
                </a:solidFill>
              </a:rPr>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将词项频率</a:t>
            </a:r>
            <a:r>
              <a:rPr lang="en-US" altLang="zh-CN" dirty="0" err="1"/>
              <a:t>tf</a:t>
            </a:r>
            <a:r>
              <a:rPr lang="zh-CN" altLang="en-US" dirty="0"/>
              <a:t>存入倒排索引中</a:t>
            </a:r>
          </a:p>
        </p:txBody>
      </p:sp>
      <p:sp>
        <p:nvSpPr>
          <p:cNvPr id="4" name="内容占位符 3"/>
          <p:cNvSpPr>
            <a:spLocks noGrp="1"/>
          </p:cNvSpPr>
          <p:nvPr>
            <p:ph idx="1"/>
          </p:nvPr>
        </p:nvSpPr>
        <p:spPr/>
        <p:txBody>
          <a:bodyPr/>
          <a:lstStyle/>
          <a:p>
            <a:endParaRPr lang="en-US" altLang="zh-CN"/>
          </a:p>
          <a:p>
            <a:endParaRPr lang="en-US" altLang="zh-CN"/>
          </a:p>
          <a:p>
            <a:endParaRPr lang="en-US" altLang="zh-CN"/>
          </a:p>
          <a:p>
            <a:endParaRPr lang="en-US" altLang="zh-CN"/>
          </a:p>
          <a:p>
            <a:endParaRPr lang="en-US" altLang="zh-CN"/>
          </a:p>
          <a:p>
            <a:pPr lvl="1"/>
            <a:endParaRPr lang="en-US" altLang="zh-CN"/>
          </a:p>
          <a:p>
            <a:pPr lvl="1"/>
            <a:r>
              <a:rPr lang="zh-CN" altLang="en-US"/>
              <a:t>当然也需要位置信息，上面没显示出来</a:t>
            </a:r>
            <a:endParaRPr lang="de-DE" altLang="zh-CN"/>
          </a:p>
          <a:p>
            <a:endParaRPr lang="en-US" altLang="zh-CN"/>
          </a:p>
          <a:p>
            <a:endParaRPr lang="en-US" altLang="zh-CN"/>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pPr/>
              <a:t>17</a:t>
            </a:fld>
            <a:endParaRPr lang="en-US"/>
          </a:p>
        </p:txBody>
      </p:sp>
      <p:pic>
        <p:nvPicPr>
          <p:cNvPr id="5" name="Picture 7" descr="745.png"/>
          <p:cNvPicPr>
            <a:picLocks noChangeAspect="1"/>
          </p:cNvPicPr>
          <p:nvPr/>
        </p:nvPicPr>
        <p:blipFill>
          <a:blip r:embed="rId3" cstate="print"/>
          <a:stretch>
            <a:fillRect/>
          </a:stretch>
        </p:blipFill>
        <p:spPr>
          <a:xfrm>
            <a:off x="642910" y="2143116"/>
            <a:ext cx="6024603" cy="17460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倒排索引中的词项频率存储</a:t>
            </a:r>
            <a:endParaRPr lang="zh-CN" altLang="en-US" dirty="0"/>
          </a:p>
        </p:txBody>
      </p:sp>
      <p:sp>
        <p:nvSpPr>
          <p:cNvPr id="3" name="内容占位符 2"/>
          <p:cNvSpPr>
            <a:spLocks noGrp="1"/>
          </p:cNvSpPr>
          <p:nvPr>
            <p:ph idx="1"/>
          </p:nvPr>
        </p:nvSpPr>
        <p:spPr>
          <a:xfrm>
            <a:off x="467544" y="1600200"/>
            <a:ext cx="8219256" cy="5257800"/>
          </a:xfrm>
        </p:spPr>
        <p:txBody>
          <a:bodyPr/>
          <a:lstStyle/>
          <a:p>
            <a:r>
              <a:rPr lang="zh-CN" altLang="en-US" dirty="0"/>
              <a:t>每条倒排记录中，除了</a:t>
            </a:r>
            <a:r>
              <a:rPr lang="en-US" altLang="zh-CN" dirty="0" err="1"/>
              <a:t>docIDd</a:t>
            </a:r>
            <a:r>
              <a:rPr lang="en-US" altLang="zh-CN" dirty="0"/>
              <a:t> </a:t>
            </a:r>
            <a:r>
              <a:rPr lang="zh-CN" altLang="en-US" dirty="0"/>
              <a:t>还要存储</a:t>
            </a:r>
            <a:r>
              <a:rPr lang="en-US" altLang="zh-CN" dirty="0" err="1"/>
              <a:t>tf</a:t>
            </a:r>
            <a:r>
              <a:rPr lang="en-US" altLang="zh-CN" i="1" baseline="-25000" dirty="0" err="1"/>
              <a:t>t,d</a:t>
            </a:r>
            <a:endParaRPr lang="en-US" altLang="zh-CN" i="1" baseline="-25000" dirty="0"/>
          </a:p>
          <a:p>
            <a:r>
              <a:rPr lang="zh-CN" altLang="en-US" dirty="0"/>
              <a:t>通常存储是原始的整数词频，而不是对数词频对应的实数值</a:t>
            </a:r>
            <a:endParaRPr lang="de-DE" altLang="zh-CN" dirty="0"/>
          </a:p>
          <a:p>
            <a:r>
              <a:rPr lang="zh-CN" altLang="en-US" dirty="0"/>
              <a:t>这是因为实数值不易压缩</a:t>
            </a:r>
            <a:endParaRPr lang="en-US" altLang="zh-CN" dirty="0"/>
          </a:p>
          <a:p>
            <a:r>
              <a:rPr lang="zh-CN" altLang="en-US" dirty="0"/>
              <a:t>对</a:t>
            </a:r>
            <a:r>
              <a:rPr lang="en-US" altLang="zh-CN" dirty="0" err="1"/>
              <a:t>tf</a:t>
            </a:r>
            <a:r>
              <a:rPr lang="zh-CN" altLang="en-US" dirty="0"/>
              <a:t>采用一元码编码效率很高</a:t>
            </a:r>
            <a:endParaRPr lang="en-US" altLang="zh-CN" dirty="0"/>
          </a:p>
          <a:p>
            <a:r>
              <a:rPr lang="zh-CN" altLang="en-US" dirty="0"/>
              <a:t>总体而言，额外存储</a:t>
            </a:r>
            <a:r>
              <a:rPr lang="en-US" altLang="zh-CN" dirty="0" err="1"/>
              <a:t>tf</a:t>
            </a:r>
            <a:r>
              <a:rPr lang="zh-CN" altLang="en-US" dirty="0"/>
              <a:t>所需要的开销不是很大：采用位编码压缩方式，每条倒排记录增加不到一个字节的存储量</a:t>
            </a:r>
            <a:endParaRPr lang="de-DE" altLang="zh-CN" dirty="0"/>
          </a:p>
          <a:p>
            <a:r>
              <a:rPr lang="zh-CN" altLang="en-US" dirty="0"/>
              <a:t>或者在可变字节码方式下每条倒排记录额外需要一个字节即可</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528" y="274638"/>
            <a:ext cx="8568952" cy="1143000"/>
          </a:xfrm>
        </p:spPr>
        <p:txBody>
          <a:bodyPr/>
          <a:lstStyle/>
          <a:p>
            <a:r>
              <a:rPr lang="zh-CN" altLang="en-US" sz="3600" dirty="0"/>
              <a:t>两种常见的评分累加算法</a:t>
            </a:r>
          </a:p>
        </p:txBody>
      </p:sp>
      <p:sp>
        <p:nvSpPr>
          <p:cNvPr id="5" name="内容占位符 4"/>
          <p:cNvSpPr>
            <a:spLocks noGrp="1"/>
          </p:cNvSpPr>
          <p:nvPr>
            <p:ph idx="1"/>
          </p:nvPr>
        </p:nvSpPr>
        <p:spPr/>
        <p:txBody>
          <a:bodyPr/>
          <a:lstStyle/>
          <a:p>
            <a:pPr marL="457200" lvl="1" indent="0">
              <a:buNone/>
            </a:pPr>
            <a:endParaRPr lang="en-US" altLang="zh-CN" dirty="0"/>
          </a:p>
          <a:p>
            <a:pPr lvl="1"/>
            <a:endParaRPr lang="en-US" altLang="zh-CN" dirty="0"/>
          </a:p>
          <a:p>
            <a:pPr lvl="1"/>
            <a:r>
              <a:rPr lang="zh-CN" altLang="en-US" dirty="0"/>
              <a:t>以词项为单位</a:t>
            </a:r>
            <a:r>
              <a:rPr lang="en-US" altLang="zh-CN" dirty="0"/>
              <a:t>(term-at-a-time, TAAT)</a:t>
            </a:r>
            <a:r>
              <a:rPr lang="zh-CN" altLang="en-US" dirty="0"/>
              <a:t>，首先获得词项</a:t>
            </a:r>
            <a:r>
              <a:rPr lang="en-US" altLang="zh-CN" dirty="0"/>
              <a:t>t</a:t>
            </a:r>
            <a:r>
              <a:rPr lang="zh-CN" altLang="en-US" dirty="0"/>
              <a:t>的</a:t>
            </a:r>
            <a:r>
              <a:rPr lang="en-US" altLang="zh-CN" dirty="0"/>
              <a:t>posting list</a:t>
            </a:r>
            <a:r>
              <a:rPr lang="zh-CN" altLang="en-US" dirty="0"/>
              <a:t>，然后累加得分</a:t>
            </a:r>
            <a:endParaRPr lang="en-US" altLang="zh-CN" dirty="0"/>
          </a:p>
          <a:p>
            <a:pPr lvl="1"/>
            <a:endParaRPr lang="en-US" altLang="zh-CN" dirty="0"/>
          </a:p>
          <a:p>
            <a:pPr lvl="1"/>
            <a:r>
              <a:rPr lang="zh-CN" altLang="en-US" dirty="0"/>
              <a:t>另一种常见算法</a:t>
            </a:r>
            <a:r>
              <a:rPr lang="en-US" altLang="zh-CN" dirty="0"/>
              <a:t>DAAT</a:t>
            </a:r>
            <a:r>
              <a:rPr lang="zh-CN" altLang="en-US" dirty="0"/>
              <a:t>使用的是以文档为单位的计算，首先获得包含查询词的所有文档，将这些文档按照静态评分排序，然后依次累加得分</a:t>
            </a:r>
            <a:endParaRPr lang="de-DE" altLang="zh-CN" dirty="0"/>
          </a:p>
        </p:txBody>
      </p:sp>
      <p:sp>
        <p:nvSpPr>
          <p:cNvPr id="3" name="灯片编号占位符 2"/>
          <p:cNvSpPr>
            <a:spLocks noGrp="1"/>
          </p:cNvSpPr>
          <p:nvPr>
            <p:ph type="sldNum" sz="quarter" idx="12"/>
          </p:nvPr>
        </p:nvSpPr>
        <p:spPr/>
        <p:txBody>
          <a:bodyPr/>
          <a:lstStyle/>
          <a:p>
            <a:fld id="{DB3EC566-48E6-4552-87D6-CB322A8F1925}" type="slidenum">
              <a:rPr lang="en-US" smtClean="0"/>
              <a:pPr/>
              <a:t>19</a:t>
            </a:fld>
            <a:endParaRPr lang="en-US"/>
          </a:p>
        </p:txBody>
      </p:sp>
    </p:spTree>
    <p:extLst>
      <p:ext uri="{BB962C8B-B14F-4D97-AF65-F5344CB8AC3E}">
        <p14:creationId xmlns:p14="http://schemas.microsoft.com/office/powerpoint/2010/main" val="3453360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t>结果排序的动机</a:t>
            </a:r>
            <a:endParaRPr lang="en-US" altLang="zh-CN" dirty="0"/>
          </a:p>
          <a:p>
            <a:r>
              <a:rPr lang="zh-CN" altLang="en-US" dirty="0"/>
              <a:t>上一讲回顾 </a:t>
            </a:r>
          </a:p>
          <a:p>
            <a:r>
              <a:rPr lang="zh-CN" altLang="en-US" dirty="0"/>
              <a:t>结果排序的实现</a:t>
            </a:r>
          </a:p>
          <a:p>
            <a:r>
              <a:rPr lang="zh-CN" altLang="en-US" dirty="0"/>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2</a:t>
            </a:fld>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余弦相似度的</a:t>
            </a:r>
            <a:r>
              <a:rPr lang="en-US" altLang="zh-CN" dirty="0"/>
              <a:t>TAAT</a:t>
            </a:r>
            <a:r>
              <a:rPr lang="zh-CN" altLang="en-US" dirty="0"/>
              <a:t>计算算法</a:t>
            </a:r>
          </a:p>
        </p:txBody>
      </p:sp>
      <p:pic>
        <p:nvPicPr>
          <p:cNvPr id="5" name="Content Placeholder 8" descr="cosinescore.gif"/>
          <p:cNvPicPr>
            <a:picLocks noGrp="1" noChangeAspect="1"/>
          </p:cNvPicPr>
          <p:nvPr>
            <p:ph idx="1"/>
          </p:nvPr>
        </p:nvPicPr>
        <p:blipFill>
          <a:blip r:embed="rId3" cstate="print"/>
          <a:stretch>
            <a:fillRect/>
          </a:stretch>
        </p:blipFill>
        <p:spPr>
          <a:xfrm>
            <a:off x="1443037" y="2085975"/>
            <a:ext cx="6257925" cy="3981450"/>
          </a:xfrm>
        </p:spPr>
      </p:pic>
      <p:sp>
        <p:nvSpPr>
          <p:cNvPr id="4" name="灯片编号占位符 3"/>
          <p:cNvSpPr>
            <a:spLocks noGrp="1"/>
          </p:cNvSpPr>
          <p:nvPr>
            <p:ph type="sldNum" sz="quarter" idx="12"/>
          </p:nvPr>
        </p:nvSpPr>
        <p:spPr/>
        <p:txBody>
          <a:bodyPr/>
          <a:lstStyle/>
          <a:p>
            <a:fld id="{DB3EC566-48E6-4552-87D6-CB322A8F1925}"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sz="3200" dirty="0"/>
              <a:t>从倒排索引取出倒排记录表，依次计算权重</a:t>
            </a:r>
          </a:p>
        </p:txBody>
      </p:sp>
      <p:pic>
        <p:nvPicPr>
          <p:cNvPr id="362497" name="Picture 1"/>
          <p:cNvPicPr>
            <a:picLocks noChangeAspect="1" noChangeArrowheads="1"/>
          </p:cNvPicPr>
          <p:nvPr/>
        </p:nvPicPr>
        <p:blipFill>
          <a:blip r:embed="rId3" cstate="print"/>
          <a:srcRect/>
          <a:stretch>
            <a:fillRect/>
          </a:stretch>
        </p:blipFill>
        <p:spPr bwMode="auto">
          <a:xfrm>
            <a:off x="322500" y="2132856"/>
            <a:ext cx="8499001" cy="259228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dirty="0"/>
              <a:t>精确</a:t>
            </a:r>
            <a:r>
              <a:rPr lang="en-US" altLang="zh-CN" dirty="0"/>
              <a:t>top </a:t>
            </a:r>
            <a:r>
              <a:rPr lang="en-US" altLang="zh-CN" i="1" dirty="0"/>
              <a:t>K</a:t>
            </a:r>
            <a:r>
              <a:rPr lang="zh-CN" altLang="en-US" dirty="0"/>
              <a:t>检索及其加速办法</a:t>
            </a:r>
            <a:endParaRPr lang="en-US" altLang="zh-CN" dirty="0"/>
          </a:p>
        </p:txBody>
      </p:sp>
      <p:sp>
        <p:nvSpPr>
          <p:cNvPr id="9219" name="Rectangle 3"/>
          <p:cNvSpPr>
            <a:spLocks noGrp="1" noChangeArrowheads="1"/>
          </p:cNvSpPr>
          <p:nvPr>
            <p:ph idx="1"/>
          </p:nvPr>
        </p:nvSpPr>
        <p:spPr/>
        <p:txBody>
          <a:bodyPr/>
          <a:lstStyle/>
          <a:p>
            <a:r>
              <a:rPr lang="zh-CN" altLang="en-US" dirty="0"/>
              <a:t>目标：从文档集的所有文档中找出</a:t>
            </a:r>
            <a:r>
              <a:rPr lang="en-US" altLang="zh-CN" dirty="0"/>
              <a:t>K </a:t>
            </a:r>
            <a:r>
              <a:rPr lang="zh-CN" altLang="en-US" dirty="0"/>
              <a:t>个离查询最近的文档</a:t>
            </a:r>
            <a:endParaRPr lang="en-US" altLang="zh-CN" dirty="0"/>
          </a:p>
          <a:p>
            <a:r>
              <a:rPr lang="en-US" altLang="zh-CN" dirty="0"/>
              <a:t>(</a:t>
            </a:r>
            <a:r>
              <a:rPr lang="zh-CN" altLang="en-US" dirty="0"/>
              <a:t>一般</a:t>
            </a:r>
            <a:r>
              <a:rPr lang="en-US" altLang="zh-CN" dirty="0"/>
              <a:t>)</a:t>
            </a:r>
            <a:r>
              <a:rPr lang="zh-CN" altLang="en-US" dirty="0"/>
              <a:t>步骤：对每个文档评分</a:t>
            </a:r>
            <a:r>
              <a:rPr lang="en-US" altLang="zh-CN" dirty="0"/>
              <a:t>(</a:t>
            </a:r>
            <a:r>
              <a:rPr lang="zh-CN" altLang="en-US" dirty="0"/>
              <a:t>余弦相似度</a:t>
            </a:r>
            <a:r>
              <a:rPr lang="en-US" altLang="zh-CN" dirty="0"/>
              <a:t>)</a:t>
            </a:r>
            <a:r>
              <a:rPr lang="zh-CN" altLang="en-US" dirty="0"/>
              <a:t>，按照评分高低排序，选出前</a:t>
            </a:r>
            <a:r>
              <a:rPr lang="en-US" altLang="zh-CN" dirty="0"/>
              <a:t>K</a:t>
            </a:r>
            <a:r>
              <a:rPr lang="zh-CN" altLang="en-US" dirty="0"/>
              <a:t>个结果</a:t>
            </a:r>
            <a:endParaRPr lang="en-US" altLang="zh-CN" dirty="0"/>
          </a:p>
          <a:p>
            <a:r>
              <a:rPr lang="zh-CN" altLang="en-US" dirty="0"/>
              <a:t>如何加速：</a:t>
            </a:r>
            <a:endParaRPr lang="en-US" altLang="zh-CN" dirty="0"/>
          </a:p>
          <a:p>
            <a:pPr lvl="1"/>
            <a:r>
              <a:rPr lang="zh-CN" altLang="en-US" dirty="0"/>
              <a:t>思路一：加快每个余弦相似度的计算</a:t>
            </a:r>
            <a:endParaRPr lang="en-US" altLang="zh-CN" dirty="0"/>
          </a:p>
          <a:p>
            <a:pPr lvl="1"/>
            <a:r>
              <a:rPr lang="zh-CN" altLang="en-US" dirty="0"/>
              <a:t>思路二：不对所有文档的评分结果排序而直接选出</a:t>
            </a:r>
            <a:r>
              <a:rPr lang="en-US" altLang="zh-CN" dirty="0"/>
              <a:t>Top K</a:t>
            </a:r>
            <a:r>
              <a:rPr lang="zh-CN" altLang="en-US" dirty="0"/>
              <a:t>篇文档</a:t>
            </a:r>
            <a:endParaRPr lang="en-US" altLang="zh-CN" dirty="0"/>
          </a:p>
          <a:p>
            <a:pPr lvl="1"/>
            <a:r>
              <a:rPr lang="zh-CN" altLang="en-US" dirty="0"/>
              <a:t>思路三：能否不需要计算所有Ｎ篇文档的得分？</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51520" y="274638"/>
            <a:ext cx="8640960" cy="1143000"/>
          </a:xfrm>
        </p:spPr>
        <p:txBody>
          <a:bodyPr/>
          <a:lstStyle/>
          <a:p>
            <a:r>
              <a:rPr lang="zh-CN" altLang="en-US" sz="3600" dirty="0"/>
              <a:t>精确</a:t>
            </a:r>
            <a:r>
              <a:rPr lang="en-US" altLang="zh-CN" sz="3600" dirty="0"/>
              <a:t>top K</a:t>
            </a:r>
            <a:r>
              <a:rPr lang="zh-CN" altLang="en-US" sz="3600" dirty="0"/>
              <a:t>检索加速方法一：快速计算余弦</a:t>
            </a:r>
            <a:endParaRPr lang="en-US" altLang="zh-CN" sz="3600" dirty="0"/>
          </a:p>
        </p:txBody>
      </p:sp>
      <p:sp>
        <p:nvSpPr>
          <p:cNvPr id="24579" name="Rectangle 3"/>
          <p:cNvSpPr>
            <a:spLocks noGrp="1" noChangeArrowheads="1"/>
          </p:cNvSpPr>
          <p:nvPr>
            <p:ph idx="1"/>
          </p:nvPr>
        </p:nvSpPr>
        <p:spPr>
          <a:xfrm>
            <a:off x="457200" y="1600200"/>
            <a:ext cx="5987008" cy="4953000"/>
          </a:xfrm>
        </p:spPr>
        <p:txBody>
          <a:bodyPr/>
          <a:lstStyle/>
          <a:p>
            <a:r>
              <a:rPr lang="zh-CN" altLang="en-US" dirty="0"/>
              <a:t>检索排序就是找查询的</a:t>
            </a:r>
            <a:r>
              <a:rPr lang="en-US" altLang="zh-CN" dirty="0"/>
              <a:t>K</a:t>
            </a:r>
            <a:r>
              <a:rPr lang="zh-CN" altLang="en-US" dirty="0"/>
              <a:t>近邻</a:t>
            </a:r>
            <a:endParaRPr lang="en-US" altLang="zh-CN" dirty="0"/>
          </a:p>
          <a:p>
            <a:endParaRPr lang="en-US" altLang="zh-CN" dirty="0"/>
          </a:p>
          <a:p>
            <a:r>
              <a:rPr lang="zh-CN" altLang="en-US" dirty="0"/>
              <a:t>一般而言，在高维空间下，计算余弦相似度没有很高效的方法</a:t>
            </a:r>
            <a:endParaRPr lang="en-US" altLang="zh-CN" dirty="0"/>
          </a:p>
          <a:p>
            <a:endParaRPr lang="en-US" altLang="zh-CN" dirty="0"/>
          </a:p>
          <a:p>
            <a:r>
              <a:rPr lang="zh-CN" altLang="en-US" dirty="0"/>
              <a:t>但是如果查询很短，是有一定办法加速计算的，而且普通的索引能够支持这种快速计算</a:t>
            </a:r>
            <a:endParaRPr lang="en-US" altLang="zh-CN" dirty="0"/>
          </a:p>
        </p:txBody>
      </p:sp>
      <p:pic>
        <p:nvPicPr>
          <p:cNvPr id="350210" name="Picture 2" descr="Image result for k-nearest neighbor">
            <a:extLst>
              <a:ext uri="{FF2B5EF4-FFF2-40B4-BE49-F238E27FC236}">
                <a16:creationId xmlns:a16="http://schemas.microsoft.com/office/drawing/2014/main" id="{39DF539B-76D0-4318-93F8-85F09C200C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624" y="4410075"/>
            <a:ext cx="2133600"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zh-CN" altLang="en-US"/>
              <a:t>特例</a:t>
            </a:r>
            <a:r>
              <a:rPr lang="en-US" altLang="zh-CN"/>
              <a:t>– </a:t>
            </a:r>
            <a:r>
              <a:rPr lang="zh-CN" altLang="en-US"/>
              <a:t>不考虑查询词项的权重</a:t>
            </a:r>
            <a:endParaRPr lang="en-US" altLang="zh-CN" dirty="0"/>
          </a:p>
        </p:txBody>
      </p:sp>
      <p:sp>
        <p:nvSpPr>
          <p:cNvPr id="25603" name="Content Placeholder 2"/>
          <p:cNvSpPr>
            <a:spLocks noGrp="1"/>
          </p:cNvSpPr>
          <p:nvPr>
            <p:ph idx="1"/>
          </p:nvPr>
        </p:nvSpPr>
        <p:spPr/>
        <p:txBody>
          <a:bodyPr/>
          <a:lstStyle/>
          <a:p>
            <a:r>
              <a:rPr lang="zh-CN" altLang="en-US"/>
              <a:t>查询词项无权重</a:t>
            </a:r>
            <a:endParaRPr lang="en-US" altLang="zh-CN"/>
          </a:p>
          <a:p>
            <a:pPr lvl="1"/>
            <a:r>
              <a:rPr lang="zh-CN" altLang="en-US"/>
              <a:t>相当于假设每个查询词项都出现</a:t>
            </a:r>
            <a:r>
              <a:rPr lang="en-US" altLang="zh-CN"/>
              <a:t>1</a:t>
            </a:r>
            <a:r>
              <a:rPr lang="zh-CN" altLang="en-US"/>
              <a:t>次</a:t>
            </a:r>
            <a:endParaRPr lang="en-US" altLang="zh-CN"/>
          </a:p>
          <a:p>
            <a:pPr lvl="1"/>
            <a:endParaRPr lang="en-US" altLang="zh-CN"/>
          </a:p>
          <a:p>
            <a:r>
              <a:rPr lang="zh-CN" altLang="en-US"/>
              <a:t>于是，不需要对查询向量进行归一化</a:t>
            </a:r>
            <a:endParaRPr lang="en-US" altLang="zh-CN"/>
          </a:p>
          <a:p>
            <a:pPr lvl="1"/>
            <a:r>
              <a:rPr lang="zh-CN" altLang="en-US"/>
              <a:t>于是可以对上一讲给出的余弦相似度计算算法进行轻微的简化</a:t>
            </a:r>
            <a:endParaRPr lang="en-US" altLang="zh-CN" dirty="0"/>
          </a:p>
        </p:txBody>
      </p:sp>
      <p:sp>
        <p:nvSpPr>
          <p:cNvPr id="25604" name="TextBox 4"/>
          <p:cNvSpPr txBox="1">
            <a:spLocks noChangeArrowheads="1"/>
          </p:cNvSpPr>
          <p:nvPr/>
        </p:nvSpPr>
        <p:spPr bwMode="auto">
          <a:xfrm>
            <a:off x="7620000" y="-33338"/>
            <a:ext cx="971550" cy="338138"/>
          </a:xfrm>
          <a:prstGeom prst="rect">
            <a:avLst/>
          </a:prstGeom>
          <a:noFill/>
          <a:ln w="9525">
            <a:noFill/>
            <a:miter lim="800000"/>
            <a:headEnd/>
            <a:tailEnd/>
          </a:ln>
        </p:spPr>
        <p:txBody>
          <a:bodyPr wrap="none" anchor="ctr">
            <a:spAutoFit/>
          </a:bodyPr>
          <a:lstStyle/>
          <a:p>
            <a:r>
              <a:rPr lang="en-US" altLang="zh-CN" sz="1600" dirty="0">
                <a:solidFill>
                  <a:srgbClr val="FBFCFF"/>
                </a:solidFill>
                <a:ea typeface="黑体" pitchFamily="49" charset="-122"/>
              </a:rPr>
              <a:t>Sec. 7.1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zh-CN" altLang="en-US"/>
              <a:t>快速余弦相似度计算</a:t>
            </a:r>
            <a:r>
              <a:rPr lang="en-US" altLang="zh-CN"/>
              <a:t>: </a:t>
            </a:r>
            <a:r>
              <a:rPr lang="zh-CN" altLang="en-US"/>
              <a:t>无权重查询</a:t>
            </a:r>
            <a:endParaRPr lang="en-US" altLang="zh-CN" dirty="0"/>
          </a:p>
        </p:txBody>
      </p:sp>
      <p:pic>
        <p:nvPicPr>
          <p:cNvPr id="26627" name="Content Placeholder 3" descr="fastcosine.gif"/>
          <p:cNvPicPr>
            <a:picLocks noGrp="1" noChangeAspect="1"/>
          </p:cNvPicPr>
          <p:nvPr>
            <p:ph idx="1"/>
          </p:nvPr>
        </p:nvPicPr>
        <p:blipFill>
          <a:blip r:embed="rId3" cstate="print"/>
          <a:stretch>
            <a:fillRect/>
          </a:stretch>
        </p:blipFill>
        <p:spPr>
          <a:xfrm>
            <a:off x="1403648" y="1750491"/>
            <a:ext cx="5530201" cy="4558829"/>
          </a:xfrm>
        </p:spPr>
      </p:pic>
      <p:sp>
        <p:nvSpPr>
          <p:cNvPr id="26629" name="Line 6"/>
          <p:cNvSpPr>
            <a:spLocks noChangeShapeType="1"/>
          </p:cNvSpPr>
          <p:nvPr/>
        </p:nvSpPr>
        <p:spPr bwMode="auto">
          <a:xfrm>
            <a:off x="2339752" y="3645024"/>
            <a:ext cx="1944216" cy="0"/>
          </a:xfrm>
          <a:prstGeom prst="line">
            <a:avLst/>
          </a:prstGeom>
          <a:noFill/>
          <a:ln w="9525">
            <a:solidFill>
              <a:srgbClr val="FF0000"/>
            </a:solidFill>
            <a:miter lim="800000"/>
            <a:headEnd/>
            <a:tailEnd/>
          </a:ln>
        </p:spPr>
        <p:txBody>
          <a:bodyPr wrap="square">
            <a:spAutoFit/>
          </a:bodyPr>
          <a:lstStyle/>
          <a:p>
            <a:endParaRPr lang="zh-CN" altLang="en-US" dirty="0">
              <a:ea typeface="黑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a:t>前面的例子</a:t>
            </a:r>
            <a:endParaRPr lang="en-US" altLang="zh-CN" dirty="0"/>
          </a:p>
        </p:txBody>
      </p:sp>
      <p:pic>
        <p:nvPicPr>
          <p:cNvPr id="355329" name="Picture 1"/>
          <p:cNvPicPr>
            <a:picLocks noChangeAspect="1" noChangeArrowheads="1"/>
          </p:cNvPicPr>
          <p:nvPr/>
        </p:nvPicPr>
        <p:blipFill>
          <a:blip r:embed="rId2" cstate="print"/>
          <a:srcRect/>
          <a:stretch>
            <a:fillRect/>
          </a:stretch>
        </p:blipFill>
        <p:spPr bwMode="auto">
          <a:xfrm>
            <a:off x="359959" y="1916832"/>
            <a:ext cx="8100473" cy="2869282"/>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z="3600" dirty="0"/>
              <a:t>精确</a:t>
            </a:r>
            <a:r>
              <a:rPr lang="en-US" altLang="zh-CN" sz="3600" dirty="0"/>
              <a:t>top k</a:t>
            </a:r>
            <a:r>
              <a:rPr lang="zh-CN" altLang="en-US" sz="3600" dirty="0"/>
              <a:t>检索加速方法二：堆法</a:t>
            </a:r>
            <a:r>
              <a:rPr lang="en-US" altLang="zh-CN" sz="3600" dirty="0"/>
              <a:t>N</a:t>
            </a:r>
            <a:r>
              <a:rPr lang="zh-CN" altLang="en-US" sz="3600" dirty="0"/>
              <a:t>中选</a:t>
            </a:r>
            <a:r>
              <a:rPr lang="en-US" altLang="zh-CN" sz="3600" dirty="0"/>
              <a:t>K</a:t>
            </a:r>
          </a:p>
        </p:txBody>
      </p:sp>
      <p:sp>
        <p:nvSpPr>
          <p:cNvPr id="28675" name="Rectangle 3"/>
          <p:cNvSpPr>
            <a:spLocks noGrp="1" noChangeArrowheads="1"/>
          </p:cNvSpPr>
          <p:nvPr>
            <p:ph idx="1"/>
          </p:nvPr>
        </p:nvSpPr>
        <p:spPr/>
        <p:txBody>
          <a:bodyPr/>
          <a:lstStyle/>
          <a:p>
            <a:r>
              <a:rPr lang="zh-CN" altLang="en-US" dirty="0"/>
              <a:t>检索时，通常只需要返回前</a:t>
            </a:r>
            <a:r>
              <a:rPr lang="en-US" altLang="zh-CN" dirty="0"/>
              <a:t>K</a:t>
            </a:r>
            <a:r>
              <a:rPr lang="zh-CN" altLang="en-US" dirty="0"/>
              <a:t>条结果</a:t>
            </a:r>
            <a:endParaRPr lang="en-US" altLang="zh-CN" dirty="0"/>
          </a:p>
          <a:p>
            <a:pPr lvl="1"/>
            <a:r>
              <a:rPr lang="zh-CN" altLang="en-US" dirty="0"/>
              <a:t>可以对所有的文档评分后排序，选出前</a:t>
            </a:r>
            <a:r>
              <a:rPr lang="en-US" altLang="zh-CN" dirty="0"/>
              <a:t>K</a:t>
            </a:r>
            <a:r>
              <a:rPr lang="zh-CN" altLang="en-US" dirty="0"/>
              <a:t>个结果，但是这个排序过程可以避免</a:t>
            </a:r>
            <a:endParaRPr lang="en-US" altLang="zh-CN" dirty="0"/>
          </a:p>
          <a:p>
            <a:endParaRPr lang="en-US" altLang="zh-CN" dirty="0"/>
          </a:p>
          <a:p>
            <a:r>
              <a:rPr lang="zh-CN" altLang="en-US" dirty="0"/>
              <a:t>令</a:t>
            </a:r>
            <a:r>
              <a:rPr lang="en-US" altLang="zh-CN" dirty="0"/>
              <a:t> J = </a:t>
            </a:r>
            <a:r>
              <a:rPr lang="zh-CN" altLang="en-US" dirty="0"/>
              <a:t>具有非零余弦相似度值的文档数目</a:t>
            </a:r>
            <a:endParaRPr lang="en-US" altLang="zh-CN" dirty="0"/>
          </a:p>
          <a:p>
            <a:pPr lvl="1"/>
            <a:r>
              <a:rPr lang="zh-CN" altLang="en-US" dirty="0"/>
              <a:t>从</a:t>
            </a:r>
            <a:r>
              <a:rPr lang="en-US" altLang="zh-CN" dirty="0"/>
              <a:t>J</a:t>
            </a:r>
            <a:r>
              <a:rPr lang="zh-CN" altLang="en-US" dirty="0"/>
              <a:t>中选</a:t>
            </a:r>
            <a:r>
              <a:rPr lang="en-US" altLang="zh-CN" dirty="0"/>
              <a:t>K</a:t>
            </a:r>
            <a:r>
              <a:rPr lang="zh-CN" altLang="en-US" dirty="0"/>
              <a:t>个最大的</a:t>
            </a:r>
            <a:endParaRPr lang="en-US" altLang="zh-CN" dirty="0"/>
          </a:p>
          <a:p>
            <a:pPr lvl="1"/>
            <a:endParaRPr lang="en-US" altLang="zh-CN" dirty="0"/>
          </a:p>
          <a:p>
            <a:r>
              <a:rPr lang="zh-CN" altLang="en-US" dirty="0"/>
              <a:t>不对所有文档进行排序，只需要挑出最高的</a:t>
            </a:r>
            <a:r>
              <a:rPr lang="en-US" altLang="zh-CN" dirty="0"/>
              <a:t>K</a:t>
            </a:r>
            <a:r>
              <a:rPr lang="zh-CN" altLang="en-US" dirty="0"/>
              <a:t>个结果</a:t>
            </a:r>
          </a:p>
          <a:p>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zh-CN" altLang="en-US"/>
              <a:t>堆方法</a:t>
            </a:r>
            <a:endParaRPr lang="en-US" altLang="zh-CN" dirty="0"/>
          </a:p>
        </p:txBody>
      </p:sp>
      <p:sp>
        <p:nvSpPr>
          <p:cNvPr id="29699" name="Rectangle 3"/>
          <p:cNvSpPr>
            <a:spLocks noGrp="1" noChangeArrowheads="1"/>
          </p:cNvSpPr>
          <p:nvPr>
            <p:ph idx="1"/>
          </p:nvPr>
        </p:nvSpPr>
        <p:spPr/>
        <p:txBody>
          <a:bodyPr/>
          <a:lstStyle/>
          <a:p>
            <a:r>
              <a:rPr lang="zh-CN" altLang="en-US" dirty="0"/>
              <a:t>堆：二叉树的一种，每个节点上的值</a:t>
            </a:r>
            <a:r>
              <a:rPr lang="en-US" altLang="zh-CN" dirty="0"/>
              <a:t>&gt; </a:t>
            </a:r>
            <a:r>
              <a:rPr lang="zh-CN" altLang="en-US" dirty="0"/>
              <a:t>子节点上的值 </a:t>
            </a:r>
            <a:r>
              <a:rPr lang="en-US" altLang="zh-CN" dirty="0"/>
              <a:t>(Max Heap)</a:t>
            </a:r>
          </a:p>
          <a:p>
            <a:pPr lvl="1"/>
            <a:r>
              <a:rPr lang="zh-CN" altLang="en-US" dirty="0"/>
              <a:t>构建最大堆，然后选择前</a:t>
            </a:r>
            <a:r>
              <a:rPr lang="en-US" altLang="zh-CN" dirty="0"/>
              <a:t>K</a:t>
            </a:r>
            <a:r>
              <a:rPr lang="zh-CN" altLang="en-US" dirty="0"/>
              <a:t>个节点</a:t>
            </a:r>
            <a:endParaRPr lang="en-US" altLang="zh-CN" dirty="0"/>
          </a:p>
          <a:p>
            <a:r>
              <a:rPr lang="zh-CN" altLang="en-US" dirty="0"/>
              <a:t>堆构建：需要</a:t>
            </a:r>
            <a:r>
              <a:rPr lang="en-US" altLang="zh-CN" dirty="0"/>
              <a:t> 2J </a:t>
            </a:r>
            <a:r>
              <a:rPr lang="zh-CN" altLang="en-US" dirty="0"/>
              <a:t>次操作</a:t>
            </a:r>
            <a:endParaRPr lang="en-US" altLang="zh-CN" dirty="0"/>
          </a:p>
          <a:p>
            <a:r>
              <a:rPr lang="zh-CN" altLang="en-US" dirty="0"/>
              <a:t>选出前</a:t>
            </a:r>
            <a:r>
              <a:rPr lang="en-US" altLang="zh-CN" dirty="0"/>
              <a:t>K</a:t>
            </a:r>
            <a:r>
              <a:rPr lang="zh-CN" altLang="en-US" dirty="0"/>
              <a:t>个结果：每个结果需要</a:t>
            </a:r>
            <a:r>
              <a:rPr lang="en-US" altLang="zh-CN" dirty="0"/>
              <a:t>2log J </a:t>
            </a:r>
            <a:r>
              <a:rPr lang="zh-CN" altLang="en-US" dirty="0"/>
              <a:t>步</a:t>
            </a:r>
            <a:endParaRPr lang="en-US" altLang="zh-CN" dirty="0"/>
          </a:p>
          <a:p>
            <a:r>
              <a:rPr lang="zh-CN" altLang="en-US" dirty="0"/>
              <a:t>如果</a:t>
            </a:r>
            <a:r>
              <a:rPr lang="en-US" altLang="zh-CN" dirty="0"/>
              <a:t> J=1M, K=100, </a:t>
            </a:r>
            <a:r>
              <a:rPr lang="zh-CN" altLang="en-US" dirty="0"/>
              <a:t>那么代价大概是全部排序代价的</a:t>
            </a:r>
            <a:r>
              <a:rPr lang="en-US" altLang="zh-CN" dirty="0"/>
              <a:t>10%</a:t>
            </a:r>
          </a:p>
        </p:txBody>
      </p:sp>
      <p:sp>
        <p:nvSpPr>
          <p:cNvPr id="29700" name="Oval 4"/>
          <p:cNvSpPr>
            <a:spLocks noChangeArrowheads="1"/>
          </p:cNvSpPr>
          <p:nvPr/>
        </p:nvSpPr>
        <p:spPr bwMode="auto">
          <a:xfrm>
            <a:off x="5867400" y="44196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1</a:t>
            </a:r>
          </a:p>
        </p:txBody>
      </p:sp>
      <p:sp>
        <p:nvSpPr>
          <p:cNvPr id="29701" name="Oval 5"/>
          <p:cNvSpPr>
            <a:spLocks noChangeArrowheads="1"/>
          </p:cNvSpPr>
          <p:nvPr/>
        </p:nvSpPr>
        <p:spPr bwMode="auto">
          <a:xfrm>
            <a:off x="5410200" y="49530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.9</a:t>
            </a:r>
          </a:p>
        </p:txBody>
      </p:sp>
      <p:sp>
        <p:nvSpPr>
          <p:cNvPr id="29702" name="Oval 6"/>
          <p:cNvSpPr>
            <a:spLocks noChangeArrowheads="1"/>
          </p:cNvSpPr>
          <p:nvPr/>
        </p:nvSpPr>
        <p:spPr bwMode="auto">
          <a:xfrm>
            <a:off x="6400800" y="49530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.3</a:t>
            </a:r>
          </a:p>
        </p:txBody>
      </p:sp>
      <p:sp>
        <p:nvSpPr>
          <p:cNvPr id="29703" name="Oval 7"/>
          <p:cNvSpPr>
            <a:spLocks noChangeArrowheads="1"/>
          </p:cNvSpPr>
          <p:nvPr/>
        </p:nvSpPr>
        <p:spPr bwMode="auto">
          <a:xfrm>
            <a:off x="5715000" y="55626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.8</a:t>
            </a:r>
          </a:p>
        </p:txBody>
      </p:sp>
      <p:cxnSp>
        <p:nvCxnSpPr>
          <p:cNvPr id="29704" name="AutoShape 8"/>
          <p:cNvCxnSpPr>
            <a:cxnSpLocks noChangeShapeType="1"/>
            <a:stCxn id="29700" idx="3"/>
            <a:endCxn id="29701" idx="0"/>
          </p:cNvCxnSpPr>
          <p:nvPr/>
        </p:nvCxnSpPr>
        <p:spPr bwMode="auto">
          <a:xfrm flipH="1">
            <a:off x="5638800" y="4745038"/>
            <a:ext cx="295275" cy="207962"/>
          </a:xfrm>
          <a:prstGeom prst="straightConnector1">
            <a:avLst/>
          </a:prstGeom>
          <a:noFill/>
          <a:ln w="9525">
            <a:solidFill>
              <a:schemeClr val="tx1"/>
            </a:solidFill>
            <a:miter lim="800000"/>
            <a:headEnd/>
            <a:tailEnd type="triangle" w="med" len="med"/>
          </a:ln>
        </p:spPr>
      </p:cxnSp>
      <p:cxnSp>
        <p:nvCxnSpPr>
          <p:cNvPr id="29705" name="AutoShape 9"/>
          <p:cNvCxnSpPr>
            <a:cxnSpLocks noChangeShapeType="1"/>
            <a:stCxn id="29700" idx="5"/>
            <a:endCxn id="29702" idx="0"/>
          </p:cNvCxnSpPr>
          <p:nvPr/>
        </p:nvCxnSpPr>
        <p:spPr bwMode="auto">
          <a:xfrm>
            <a:off x="6257925" y="4745038"/>
            <a:ext cx="371475" cy="207962"/>
          </a:xfrm>
          <a:prstGeom prst="straightConnector1">
            <a:avLst/>
          </a:prstGeom>
          <a:noFill/>
          <a:ln w="9525">
            <a:solidFill>
              <a:schemeClr val="tx1"/>
            </a:solidFill>
            <a:miter lim="800000"/>
            <a:headEnd/>
            <a:tailEnd type="triangle" w="med" len="med"/>
          </a:ln>
        </p:spPr>
      </p:cxnSp>
      <p:sp>
        <p:nvSpPr>
          <p:cNvPr id="29706" name="Oval 10"/>
          <p:cNvSpPr>
            <a:spLocks noChangeArrowheads="1"/>
          </p:cNvSpPr>
          <p:nvPr/>
        </p:nvSpPr>
        <p:spPr bwMode="auto">
          <a:xfrm>
            <a:off x="4953000" y="55626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.3</a:t>
            </a:r>
          </a:p>
        </p:txBody>
      </p:sp>
      <p:cxnSp>
        <p:nvCxnSpPr>
          <p:cNvPr id="29707" name="AutoShape 11"/>
          <p:cNvCxnSpPr>
            <a:cxnSpLocks noChangeShapeType="1"/>
            <a:stCxn id="29701" idx="3"/>
            <a:endCxn id="29706" idx="0"/>
          </p:cNvCxnSpPr>
          <p:nvPr/>
        </p:nvCxnSpPr>
        <p:spPr bwMode="auto">
          <a:xfrm flipH="1">
            <a:off x="5181600" y="5278438"/>
            <a:ext cx="295275" cy="284162"/>
          </a:xfrm>
          <a:prstGeom prst="straightConnector1">
            <a:avLst/>
          </a:prstGeom>
          <a:noFill/>
          <a:ln w="9525">
            <a:solidFill>
              <a:schemeClr val="tx1"/>
            </a:solidFill>
            <a:miter lim="800000"/>
            <a:headEnd/>
            <a:tailEnd type="triangle" w="med" len="med"/>
          </a:ln>
        </p:spPr>
      </p:cxnSp>
      <p:cxnSp>
        <p:nvCxnSpPr>
          <p:cNvPr id="29708" name="AutoShape 12"/>
          <p:cNvCxnSpPr>
            <a:cxnSpLocks noChangeShapeType="1"/>
            <a:stCxn id="29701" idx="5"/>
            <a:endCxn id="29703" idx="0"/>
          </p:cNvCxnSpPr>
          <p:nvPr/>
        </p:nvCxnSpPr>
        <p:spPr bwMode="auto">
          <a:xfrm>
            <a:off x="5800725" y="5278438"/>
            <a:ext cx="142875" cy="284162"/>
          </a:xfrm>
          <a:prstGeom prst="straightConnector1">
            <a:avLst/>
          </a:prstGeom>
          <a:noFill/>
          <a:ln w="9525">
            <a:solidFill>
              <a:schemeClr val="tx1"/>
            </a:solidFill>
            <a:miter lim="800000"/>
            <a:headEnd/>
            <a:tailEnd type="triangle" w="med" len="med"/>
          </a:ln>
        </p:spPr>
      </p:cxnSp>
      <p:sp>
        <p:nvSpPr>
          <p:cNvPr id="29709" name="Oval 13"/>
          <p:cNvSpPr>
            <a:spLocks noChangeArrowheads="1"/>
          </p:cNvSpPr>
          <p:nvPr/>
        </p:nvSpPr>
        <p:spPr bwMode="auto">
          <a:xfrm>
            <a:off x="5715000" y="62484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.1</a:t>
            </a:r>
          </a:p>
        </p:txBody>
      </p:sp>
      <p:sp>
        <p:nvSpPr>
          <p:cNvPr id="29710" name="Oval 14"/>
          <p:cNvSpPr>
            <a:spLocks noChangeArrowheads="1"/>
          </p:cNvSpPr>
          <p:nvPr/>
        </p:nvSpPr>
        <p:spPr bwMode="auto">
          <a:xfrm>
            <a:off x="6400800" y="5562600"/>
            <a:ext cx="457200" cy="381000"/>
          </a:xfrm>
          <a:prstGeom prst="ellipse">
            <a:avLst/>
          </a:prstGeom>
          <a:solidFill>
            <a:schemeClr val="accent1">
              <a:alpha val="50195"/>
            </a:schemeClr>
          </a:solidFill>
          <a:ln w="9525">
            <a:solidFill>
              <a:schemeClr val="tx1"/>
            </a:solidFill>
            <a:miter lim="800000"/>
            <a:headEnd/>
            <a:tailEnd/>
          </a:ln>
        </p:spPr>
        <p:txBody>
          <a:bodyPr wrap="none" anchor="ctr"/>
          <a:lstStyle/>
          <a:p>
            <a:pPr algn="ctr"/>
            <a:r>
              <a:rPr lang="en-US" altLang="zh-CN" dirty="0">
                <a:ea typeface="黑体" pitchFamily="49" charset="-122"/>
              </a:rPr>
              <a:t>.1</a:t>
            </a:r>
          </a:p>
        </p:txBody>
      </p:sp>
      <p:cxnSp>
        <p:nvCxnSpPr>
          <p:cNvPr id="29711" name="AutoShape 15"/>
          <p:cNvCxnSpPr>
            <a:cxnSpLocks noChangeShapeType="1"/>
            <a:stCxn id="29703" idx="4"/>
            <a:endCxn id="29709" idx="0"/>
          </p:cNvCxnSpPr>
          <p:nvPr/>
        </p:nvCxnSpPr>
        <p:spPr bwMode="auto">
          <a:xfrm>
            <a:off x="5943600" y="5943600"/>
            <a:ext cx="0" cy="304800"/>
          </a:xfrm>
          <a:prstGeom prst="straightConnector1">
            <a:avLst/>
          </a:prstGeom>
          <a:noFill/>
          <a:ln w="9525">
            <a:solidFill>
              <a:schemeClr val="tx1"/>
            </a:solidFill>
            <a:miter lim="800000"/>
            <a:headEnd/>
            <a:tailEnd type="triangle" w="med" len="med"/>
          </a:ln>
        </p:spPr>
      </p:cxnSp>
      <p:cxnSp>
        <p:nvCxnSpPr>
          <p:cNvPr id="29712" name="AutoShape 16"/>
          <p:cNvCxnSpPr>
            <a:cxnSpLocks noChangeShapeType="1"/>
            <a:stCxn id="29702" idx="4"/>
            <a:endCxn id="29710" idx="0"/>
          </p:cNvCxnSpPr>
          <p:nvPr/>
        </p:nvCxnSpPr>
        <p:spPr bwMode="auto">
          <a:xfrm>
            <a:off x="6629400" y="5334000"/>
            <a:ext cx="0" cy="228600"/>
          </a:xfrm>
          <a:prstGeom prst="straightConnector1">
            <a:avLst/>
          </a:prstGeom>
          <a:noFill/>
          <a:ln w="9525">
            <a:solidFill>
              <a:schemeClr val="tx1"/>
            </a:solidFill>
            <a:miter lim="800000"/>
            <a:headEnd/>
            <a:tailEnd type="triangle" w="med" len="med"/>
          </a:ln>
        </p:spPr>
      </p:cxnSp>
      <p:sp>
        <p:nvSpPr>
          <p:cNvPr id="29713" name="Freeform 17"/>
          <p:cNvSpPr>
            <a:spLocks/>
          </p:cNvSpPr>
          <p:nvPr/>
        </p:nvSpPr>
        <p:spPr bwMode="auto">
          <a:xfrm>
            <a:off x="4800600" y="4254500"/>
            <a:ext cx="1892300" cy="1892300"/>
          </a:xfrm>
          <a:custGeom>
            <a:avLst/>
            <a:gdLst>
              <a:gd name="T0" fmla="*/ 0 w 1192"/>
              <a:gd name="T1" fmla="*/ 2147483647 h 1192"/>
              <a:gd name="T2" fmla="*/ 2147483647 w 1192"/>
              <a:gd name="T3" fmla="*/ 2147483647 h 1192"/>
              <a:gd name="T4" fmla="*/ 2147483647 w 1192"/>
              <a:gd name="T5" fmla="*/ 2147483647 h 1192"/>
              <a:gd name="T6" fmla="*/ 2147483647 w 1192"/>
              <a:gd name="T7" fmla="*/ 2147483647 h 1192"/>
              <a:gd name="T8" fmla="*/ 2147483647 w 1192"/>
              <a:gd name="T9" fmla="*/ 2147483647 h 1192"/>
              <a:gd name="T10" fmla="*/ 2147483647 w 1192"/>
              <a:gd name="T11" fmla="*/ 2147483647 h 1192"/>
              <a:gd name="T12" fmla="*/ 2147483647 w 1192"/>
              <a:gd name="T13" fmla="*/ 2147483647 h 1192"/>
              <a:gd name="T14" fmla="*/ 0 60000 65536"/>
              <a:gd name="T15" fmla="*/ 0 60000 65536"/>
              <a:gd name="T16" fmla="*/ 0 60000 65536"/>
              <a:gd name="T17" fmla="*/ 0 60000 65536"/>
              <a:gd name="T18" fmla="*/ 0 60000 65536"/>
              <a:gd name="T19" fmla="*/ 0 60000 65536"/>
              <a:gd name="T20" fmla="*/ 0 60000 65536"/>
              <a:gd name="T21" fmla="*/ 0 w 1192"/>
              <a:gd name="T22" fmla="*/ 0 h 1192"/>
              <a:gd name="T23" fmla="*/ 1192 w 1192"/>
              <a:gd name="T24" fmla="*/ 1192 h 119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2" h="1192">
                <a:moveTo>
                  <a:pt x="0" y="152"/>
                </a:moveTo>
                <a:cubicBezTo>
                  <a:pt x="12" y="116"/>
                  <a:pt x="24" y="80"/>
                  <a:pt x="96" y="200"/>
                </a:cubicBezTo>
                <a:cubicBezTo>
                  <a:pt x="168" y="320"/>
                  <a:pt x="312" y="712"/>
                  <a:pt x="432" y="872"/>
                </a:cubicBezTo>
                <a:cubicBezTo>
                  <a:pt x="552" y="1032"/>
                  <a:pt x="736" y="1192"/>
                  <a:pt x="816" y="1160"/>
                </a:cubicBezTo>
                <a:cubicBezTo>
                  <a:pt x="896" y="1128"/>
                  <a:pt x="856" y="856"/>
                  <a:pt x="912" y="680"/>
                </a:cubicBezTo>
                <a:cubicBezTo>
                  <a:pt x="968" y="504"/>
                  <a:pt x="1112" y="208"/>
                  <a:pt x="1152" y="104"/>
                </a:cubicBezTo>
                <a:cubicBezTo>
                  <a:pt x="1192" y="0"/>
                  <a:pt x="1152" y="64"/>
                  <a:pt x="1152" y="56"/>
                </a:cubicBezTo>
              </a:path>
            </a:pathLst>
          </a:custGeom>
          <a:noFill/>
          <a:ln w="25400">
            <a:solidFill>
              <a:schemeClr val="folHlink"/>
            </a:solidFill>
            <a:prstDash val="dash"/>
            <a:miter lim="800000"/>
            <a:headEnd/>
            <a:tailEnd/>
          </a:ln>
        </p:spPr>
        <p:txBody>
          <a:bodyPr wrap="none" anchor="ctr"/>
          <a:lstStyle/>
          <a:p>
            <a:endParaRPr lang="zh-CN" altLang="en-US" dirty="0">
              <a:ea typeface="黑体"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标题 1"/>
          <p:cNvSpPr>
            <a:spLocks noGrp="1"/>
          </p:cNvSpPr>
          <p:nvPr>
            <p:ph type="title"/>
          </p:nvPr>
        </p:nvSpPr>
        <p:spPr>
          <a:xfrm>
            <a:off x="0" y="274638"/>
            <a:ext cx="8964488" cy="1143000"/>
          </a:xfrm>
        </p:spPr>
        <p:txBody>
          <a:bodyPr/>
          <a:lstStyle/>
          <a:p>
            <a:r>
              <a:rPr lang="en-US" altLang="zh-CN" sz="3600" dirty="0"/>
              <a:t>(</a:t>
            </a:r>
            <a:r>
              <a:rPr lang="zh-CN" altLang="en-US" sz="3600" dirty="0"/>
              <a:t>最大</a:t>
            </a:r>
            <a:r>
              <a:rPr lang="en-US" altLang="zh-CN" sz="3600" dirty="0"/>
              <a:t>)</a:t>
            </a:r>
            <a:r>
              <a:rPr lang="zh-CN" altLang="en-US" sz="3600" dirty="0"/>
              <a:t>堆构建样例</a:t>
            </a:r>
            <a:r>
              <a:rPr lang="en-US" altLang="zh-CN" sz="3600" dirty="0"/>
              <a:t>(</a:t>
            </a:r>
            <a:r>
              <a:rPr lang="zh-CN" altLang="en-US" sz="3600" dirty="0"/>
              <a:t>筛选</a:t>
            </a:r>
            <a:r>
              <a:rPr lang="en-US" altLang="zh-CN" sz="3600" dirty="0"/>
              <a:t>shift</a:t>
            </a:r>
            <a:r>
              <a:rPr lang="zh-CN" altLang="en-US" sz="3600" dirty="0"/>
              <a:t>法</a:t>
            </a:r>
            <a:r>
              <a:rPr lang="en-US" altLang="zh-CN" sz="3600" dirty="0"/>
              <a:t>-</a:t>
            </a:r>
            <a:r>
              <a:rPr lang="zh-CN" altLang="en-US" sz="3600" dirty="0"/>
              <a:t>摘自网上课件</a:t>
            </a:r>
            <a:r>
              <a:rPr lang="en-US" altLang="zh-CN" sz="3600" dirty="0"/>
              <a:t>)</a:t>
            </a:r>
            <a:endParaRPr lang="zh-CN" altLang="en-US" sz="3600" dirty="0"/>
          </a:p>
        </p:txBody>
      </p:sp>
      <p:sp>
        <p:nvSpPr>
          <p:cNvPr id="3078" name="内容占位符 2"/>
          <p:cNvSpPr>
            <a:spLocks noGrp="1"/>
          </p:cNvSpPr>
          <p:nvPr>
            <p:ph idx="1"/>
          </p:nvPr>
        </p:nvSpPr>
        <p:spPr/>
        <p:txBody>
          <a:bodyPr/>
          <a:lstStyle/>
          <a:p>
            <a:r>
              <a:rPr lang="en-US" altLang="zh-CN"/>
              <a:t>7</a:t>
            </a:r>
            <a:r>
              <a:rPr lang="zh-CN" altLang="en-US"/>
              <a:t>，</a:t>
            </a:r>
            <a:r>
              <a:rPr lang="en-US" altLang="zh-CN"/>
              <a:t>10</a:t>
            </a:r>
            <a:r>
              <a:rPr lang="zh-CN" altLang="en-US"/>
              <a:t>，</a:t>
            </a:r>
            <a:r>
              <a:rPr lang="en-US" altLang="zh-CN"/>
              <a:t>13</a:t>
            </a:r>
            <a:r>
              <a:rPr lang="zh-CN" altLang="en-US"/>
              <a:t>，</a:t>
            </a:r>
            <a:r>
              <a:rPr lang="en-US" altLang="zh-CN"/>
              <a:t>15</a:t>
            </a:r>
            <a:r>
              <a:rPr lang="zh-CN" altLang="en-US"/>
              <a:t>，</a:t>
            </a:r>
            <a:r>
              <a:rPr lang="en-US" altLang="zh-CN"/>
              <a:t>4</a:t>
            </a:r>
            <a:r>
              <a:rPr lang="zh-CN" altLang="en-US"/>
              <a:t>，</a:t>
            </a:r>
            <a:r>
              <a:rPr lang="en-US" altLang="zh-CN"/>
              <a:t>20</a:t>
            </a:r>
            <a:r>
              <a:rPr lang="zh-CN" altLang="en-US"/>
              <a:t>，</a:t>
            </a:r>
            <a:r>
              <a:rPr lang="en-US" altLang="zh-CN"/>
              <a:t>19</a:t>
            </a:r>
            <a:r>
              <a:rPr lang="zh-CN" altLang="en-US"/>
              <a:t>，</a:t>
            </a:r>
            <a:r>
              <a:rPr lang="en-US" altLang="zh-CN"/>
              <a:t>8</a:t>
            </a:r>
            <a:r>
              <a:rPr lang="zh-CN" altLang="en-US"/>
              <a:t>（数据个数</a:t>
            </a:r>
            <a:r>
              <a:rPr lang="en-US" altLang="zh-CN"/>
              <a:t>n=8</a:t>
            </a:r>
            <a:r>
              <a:rPr lang="zh-CN" altLang="en-US"/>
              <a:t>）。</a:t>
            </a:r>
            <a:endParaRPr lang="zh-CN" altLang="en-US" dirty="0"/>
          </a:p>
        </p:txBody>
      </p:sp>
      <p:graphicFrame>
        <p:nvGraphicFramePr>
          <p:cNvPr id="3074" name="Object 2"/>
          <p:cNvGraphicFramePr>
            <a:graphicFrameLocks noChangeAspect="1"/>
          </p:cNvGraphicFramePr>
          <p:nvPr/>
        </p:nvGraphicFramePr>
        <p:xfrm>
          <a:off x="0" y="2133600"/>
          <a:ext cx="3962400" cy="4648200"/>
        </p:xfrm>
        <a:graphic>
          <a:graphicData uri="http://schemas.openxmlformats.org/presentationml/2006/ole">
            <mc:AlternateContent xmlns:mc="http://schemas.openxmlformats.org/markup-compatibility/2006">
              <mc:Choice xmlns:v="urn:schemas-microsoft-com:vml" Requires="v">
                <p:oleObj spid="_x0000_s195841" name="Picture" r:id="rId3" imgW="1285920" imgH="1514520" progId="Word.Picture.8">
                  <p:embed/>
                </p:oleObj>
              </mc:Choice>
              <mc:Fallback>
                <p:oleObj name="Picture" r:id="rId3" imgW="1285920" imgH="151452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33600"/>
                        <a:ext cx="3962400"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3"/>
          <p:cNvGraphicFramePr>
            <a:graphicFrameLocks noChangeAspect="1"/>
          </p:cNvGraphicFramePr>
          <p:nvPr/>
        </p:nvGraphicFramePr>
        <p:xfrm>
          <a:off x="4191000" y="3276600"/>
          <a:ext cx="1600200" cy="1295400"/>
        </p:xfrm>
        <a:graphic>
          <a:graphicData uri="http://schemas.openxmlformats.org/presentationml/2006/ole">
            <mc:AlternateContent xmlns:mc="http://schemas.openxmlformats.org/markup-compatibility/2006">
              <mc:Choice xmlns:v="urn:schemas-microsoft-com:vml" Requires="v">
                <p:oleObj spid="_x0000_s195842" name="Picture2" r:id="rId5" imgW="561960" imgH="419040" progId="Word.Picture.8">
                  <p:embed/>
                </p:oleObj>
              </mc:Choice>
              <mc:Fallback>
                <p:oleObj name="Picture2" r:id="rId5" imgW="561960" imgH="41904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3276600"/>
                        <a:ext cx="16002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4"/>
          <p:cNvGraphicFramePr>
            <a:graphicFrameLocks noChangeAspect="1"/>
          </p:cNvGraphicFramePr>
          <p:nvPr/>
        </p:nvGraphicFramePr>
        <p:xfrm>
          <a:off x="4953000" y="2286000"/>
          <a:ext cx="3429000" cy="4572000"/>
        </p:xfrm>
        <a:graphic>
          <a:graphicData uri="http://schemas.openxmlformats.org/presentationml/2006/ole">
            <mc:AlternateContent xmlns:mc="http://schemas.openxmlformats.org/markup-compatibility/2006">
              <mc:Choice xmlns:v="urn:schemas-microsoft-com:vml" Requires="v">
                <p:oleObj spid="_x0000_s195843" name="Picture" r:id="rId7" imgW="1181160" imgH="1380960" progId="Word.Picture.8">
                  <p:embed/>
                </p:oleObj>
              </mc:Choice>
              <mc:Fallback>
                <p:oleObj name="Picture" r:id="rId7" imgW="1181160" imgH="138096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0" y="2286000"/>
                        <a:ext cx="3429000" cy="457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排序的重要性</a:t>
            </a:r>
            <a:endParaRPr lang="zh-CN" altLang="en-US" dirty="0"/>
          </a:p>
        </p:txBody>
      </p:sp>
      <p:sp>
        <p:nvSpPr>
          <p:cNvPr id="6" name="内容占位符 5"/>
          <p:cNvSpPr>
            <a:spLocks noGrp="1"/>
          </p:cNvSpPr>
          <p:nvPr>
            <p:ph idx="1"/>
          </p:nvPr>
        </p:nvSpPr>
        <p:spPr/>
        <p:txBody>
          <a:bodyPr/>
          <a:lstStyle/>
          <a:p>
            <a:r>
              <a:rPr lang="zh-CN" altLang="en-US" dirty="0"/>
              <a:t>上一讲</a:t>
            </a:r>
            <a:r>
              <a:rPr lang="en-US" altLang="zh-CN" dirty="0"/>
              <a:t>: </a:t>
            </a:r>
            <a:r>
              <a:rPr lang="zh-CN" altLang="en-US" dirty="0"/>
              <a:t>不排序的问题严重性</a:t>
            </a:r>
            <a:endParaRPr lang="en-US" altLang="zh-CN" dirty="0"/>
          </a:p>
          <a:p>
            <a:pPr lvl="1"/>
            <a:r>
              <a:rPr lang="zh-CN" altLang="en-US" dirty="0"/>
              <a:t>用户只希望看到一些而不是成千上万的结果</a:t>
            </a:r>
            <a:endParaRPr lang="en-US" altLang="zh-CN" dirty="0"/>
          </a:p>
          <a:p>
            <a:pPr lvl="1"/>
            <a:r>
              <a:rPr lang="zh-CN" altLang="en-US" dirty="0"/>
              <a:t>很难构造只产生一些结果的查询</a:t>
            </a:r>
            <a:endParaRPr lang="en-US" altLang="zh-CN" dirty="0"/>
          </a:p>
          <a:p>
            <a:pPr lvl="1"/>
            <a:r>
              <a:rPr lang="zh-CN" altLang="en-US" dirty="0"/>
              <a:t>即使是专家也很难</a:t>
            </a:r>
            <a:endParaRPr lang="de-DE" altLang="zh-CN" dirty="0"/>
          </a:p>
          <a:p>
            <a:pPr lvl="1"/>
            <a:r>
              <a:rPr lang="zh-CN" altLang="en-US" dirty="0"/>
              <a:t>排序能够将成千上万条结果缩减至几条结果，因此非常重要</a:t>
            </a:r>
            <a:endParaRPr lang="en-US" altLang="zh-CN" dirty="0"/>
          </a:p>
          <a:p>
            <a:r>
              <a:rPr lang="zh-CN" altLang="en-US" dirty="0"/>
              <a:t>接下来</a:t>
            </a:r>
            <a:r>
              <a:rPr lang="en-US" altLang="zh-CN" dirty="0"/>
              <a:t>: </a:t>
            </a:r>
            <a:r>
              <a:rPr lang="zh-CN" altLang="en-US" dirty="0"/>
              <a:t>将介绍用户的相关行为数据</a:t>
            </a:r>
            <a:endParaRPr lang="en-US" altLang="zh-CN" dirty="0"/>
          </a:p>
          <a:p>
            <a:r>
              <a:rPr lang="zh-CN" altLang="en-US" dirty="0"/>
              <a:t>实际上，大部分用户只看</a:t>
            </a:r>
            <a:r>
              <a:rPr lang="en-US" altLang="zh-CN" dirty="0"/>
              <a:t>1</a:t>
            </a:r>
            <a:r>
              <a:rPr lang="zh-CN" altLang="en-US" dirty="0"/>
              <a:t>到</a:t>
            </a:r>
            <a:r>
              <a:rPr lang="en-US" altLang="zh-CN" dirty="0"/>
              <a:t>3</a:t>
            </a:r>
            <a:r>
              <a:rPr lang="zh-CN" altLang="en-US" dirty="0"/>
              <a:t>条结果</a:t>
            </a:r>
            <a:endParaRPr lang="en-US" altLang="zh-CN" dirty="0"/>
          </a:p>
          <a:p>
            <a:r>
              <a:rPr lang="zh-CN" altLang="en-US" dirty="0"/>
              <a:t>下面的讲义来自</a:t>
            </a:r>
            <a:r>
              <a:rPr lang="en-US" altLang="zh-CN" dirty="0"/>
              <a:t>Dan Russell</a:t>
            </a:r>
            <a:r>
              <a:rPr lang="zh-CN" altLang="en-US" dirty="0"/>
              <a:t>在</a:t>
            </a:r>
            <a:r>
              <a:rPr lang="en-US" altLang="zh-CN" dirty="0"/>
              <a:t>JCDL</a:t>
            </a:r>
            <a:r>
              <a:rPr lang="zh-CN" altLang="en-US" dirty="0"/>
              <a:t>会议上的讲话</a:t>
            </a:r>
            <a:endParaRPr lang="en-US" altLang="zh-CN" dirty="0"/>
          </a:p>
          <a:p>
            <a:r>
              <a:rPr lang="en-US" altLang="zh-CN" dirty="0"/>
              <a:t>Dan Russell</a:t>
            </a:r>
            <a:r>
              <a:rPr lang="zh-CN" altLang="en-US" dirty="0"/>
              <a:t>是</a:t>
            </a:r>
            <a:r>
              <a:rPr lang="en-US" altLang="zh-CN" dirty="0"/>
              <a:t>Google</a:t>
            </a:r>
            <a:r>
              <a:rPr lang="zh-CN" altLang="en-US" dirty="0"/>
              <a:t>的</a:t>
            </a:r>
            <a:r>
              <a:rPr lang="en-US" altLang="zh-CN" dirty="0"/>
              <a:t> “</a:t>
            </a:r>
            <a:r>
              <a:rPr lang="de-DE" altLang="zh-CN" dirty="0"/>
              <a:t>Ü</a:t>
            </a:r>
            <a:r>
              <a:rPr lang="en-US" altLang="zh-CN" dirty="0" err="1"/>
              <a:t>ber</a:t>
            </a:r>
            <a:r>
              <a:rPr lang="en-US" altLang="zh-CN" dirty="0"/>
              <a:t> Tech Lead for Search Quality &amp; User </a:t>
            </a:r>
            <a:r>
              <a:rPr lang="de-DE" altLang="zh-CN" dirty="0"/>
              <a:t>Happiness“ </a:t>
            </a:r>
            <a:endParaRPr lang="zh-CN" altLang="en-US" dirty="0"/>
          </a:p>
          <a:p>
            <a:endParaRPr lang="de-DE" altLang="zh-CN" dirty="0"/>
          </a:p>
          <a:p>
            <a:endParaRPr lang="zh-CN" altLang="en-US" dirty="0"/>
          </a:p>
        </p:txBody>
      </p:sp>
      <p:sp>
        <p:nvSpPr>
          <p:cNvPr id="3" name="灯片编号占位符 2"/>
          <p:cNvSpPr>
            <a:spLocks noGrp="1"/>
          </p:cNvSpPr>
          <p:nvPr>
            <p:ph type="sldNum" sz="quarter" idx="12"/>
          </p:nvPr>
        </p:nvSpPr>
        <p:spPr/>
        <p:txBody>
          <a:bodyPr/>
          <a:lstStyle/>
          <a:p>
            <a:fld id="{DB3EC566-48E6-4552-87D6-CB322A8F192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304800" y="2819400"/>
          <a:ext cx="2209800" cy="1447800"/>
        </p:xfrm>
        <a:graphic>
          <a:graphicData uri="http://schemas.openxmlformats.org/presentationml/2006/ole">
            <mc:AlternateContent xmlns:mc="http://schemas.openxmlformats.org/markup-compatibility/2006">
              <mc:Choice xmlns:v="urn:schemas-microsoft-com:vml" Requires="v">
                <p:oleObj spid="_x0000_s196865" name="Picture2" r:id="rId3" imgW="723960" imgH="419040" progId="Word.Picture.8">
                  <p:embed/>
                </p:oleObj>
              </mc:Choice>
              <mc:Fallback>
                <p:oleObj name="Picture2" r:id="rId3" imgW="723960" imgH="4190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2819400"/>
                        <a:ext cx="22098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2057400" y="1295400"/>
          <a:ext cx="4419600" cy="4648200"/>
        </p:xfrm>
        <a:graphic>
          <a:graphicData uri="http://schemas.openxmlformats.org/presentationml/2006/ole">
            <mc:AlternateContent xmlns:mc="http://schemas.openxmlformats.org/markup-compatibility/2006">
              <mc:Choice xmlns:v="urn:schemas-microsoft-com:vml" Requires="v">
                <p:oleObj spid="_x0000_s196866" name="Picture" r:id="rId5" imgW="1181160" imgH="1380960" progId="Word.Picture.8">
                  <p:embed/>
                </p:oleObj>
              </mc:Choice>
              <mc:Fallback>
                <p:oleObj name="Picture" r:id="rId5" imgW="1181160" imgH="138096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295400"/>
                        <a:ext cx="4419600"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4"/>
          <p:cNvGraphicFramePr>
            <a:graphicFrameLocks noChangeAspect="1"/>
          </p:cNvGraphicFramePr>
          <p:nvPr/>
        </p:nvGraphicFramePr>
        <p:xfrm>
          <a:off x="6629400" y="2895600"/>
          <a:ext cx="2209800" cy="1447800"/>
        </p:xfrm>
        <a:graphic>
          <a:graphicData uri="http://schemas.openxmlformats.org/presentationml/2006/ole">
            <mc:AlternateContent xmlns:mc="http://schemas.openxmlformats.org/markup-compatibility/2006">
              <mc:Choice xmlns:v="urn:schemas-microsoft-com:vml" Requires="v">
                <p:oleObj spid="_x0000_s196867" name="Picture2" r:id="rId7" imgW="609480" imgH="419040" progId="Word.Picture.8">
                  <p:embed/>
                </p:oleObj>
              </mc:Choice>
              <mc:Fallback>
                <p:oleObj name="Picture2" r:id="rId7" imgW="609480" imgH="41904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2895600"/>
                        <a:ext cx="22098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nvGraphicFramePr>
        <p:xfrm>
          <a:off x="152400" y="1524000"/>
          <a:ext cx="3429000" cy="4419600"/>
        </p:xfrm>
        <a:graphic>
          <a:graphicData uri="http://schemas.openxmlformats.org/presentationml/2006/ole">
            <mc:AlternateContent xmlns:mc="http://schemas.openxmlformats.org/markup-compatibility/2006">
              <mc:Choice xmlns:v="urn:schemas-microsoft-com:vml" Requires="v">
                <p:oleObj spid="_x0000_s197889" name="Picture" r:id="rId3" imgW="1181160" imgH="1380960" progId="Word.Picture.8">
                  <p:embed/>
                </p:oleObj>
              </mc:Choice>
              <mc:Fallback>
                <p:oleObj name="Picture" r:id="rId3" imgW="1181160" imgH="138096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1524000"/>
                        <a:ext cx="3429000"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
          <p:cNvGraphicFramePr>
            <a:graphicFrameLocks noChangeAspect="1"/>
          </p:cNvGraphicFramePr>
          <p:nvPr/>
        </p:nvGraphicFramePr>
        <p:xfrm>
          <a:off x="3581400" y="2667000"/>
          <a:ext cx="1981200" cy="1352550"/>
        </p:xfrm>
        <a:graphic>
          <a:graphicData uri="http://schemas.openxmlformats.org/presentationml/2006/ole">
            <mc:AlternateContent xmlns:mc="http://schemas.openxmlformats.org/markup-compatibility/2006">
              <mc:Choice xmlns:v="urn:schemas-microsoft-com:vml" Requires="v">
                <p:oleObj spid="_x0000_s197890" name="Picture2" r:id="rId5" imgW="704880" imgH="419040" progId="Word.Picture.8">
                  <p:embed/>
                </p:oleObj>
              </mc:Choice>
              <mc:Fallback>
                <p:oleObj name="Picture2" r:id="rId5" imgW="704880" imgH="41904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81400" y="2667000"/>
                        <a:ext cx="1981200" cy="1352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4"/>
          <p:cNvGraphicFramePr>
            <a:graphicFrameLocks noChangeAspect="1"/>
          </p:cNvGraphicFramePr>
          <p:nvPr/>
        </p:nvGraphicFramePr>
        <p:xfrm>
          <a:off x="5029200" y="1447800"/>
          <a:ext cx="3657600" cy="4648200"/>
        </p:xfrm>
        <a:graphic>
          <a:graphicData uri="http://schemas.openxmlformats.org/presentationml/2006/ole">
            <mc:AlternateContent xmlns:mc="http://schemas.openxmlformats.org/markup-compatibility/2006">
              <mc:Choice xmlns:v="urn:schemas-microsoft-com:vml" Requires="v">
                <p:oleObj spid="_x0000_s197891" name="Picture2" r:id="rId7" imgW="1171440" imgH="1400040" progId="Word.Picture.8">
                  <p:embed/>
                </p:oleObj>
              </mc:Choice>
              <mc:Fallback>
                <p:oleObj name="Picture2" r:id="rId7" imgW="1171440" imgH="140004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1447800"/>
                        <a:ext cx="3657600" cy="464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p:cNvGraphicFramePr>
            <a:graphicFrameLocks noChangeAspect="1"/>
          </p:cNvGraphicFramePr>
          <p:nvPr/>
        </p:nvGraphicFramePr>
        <p:xfrm>
          <a:off x="533400" y="3124200"/>
          <a:ext cx="1828800" cy="1295400"/>
        </p:xfrm>
        <a:graphic>
          <a:graphicData uri="http://schemas.openxmlformats.org/presentationml/2006/ole">
            <mc:AlternateContent xmlns:mc="http://schemas.openxmlformats.org/markup-compatibility/2006">
              <mc:Choice xmlns:v="urn:schemas-microsoft-com:vml" Requires="v">
                <p:oleObj spid="_x0000_s198913" name="Picture2" r:id="rId3" imgW="561960" imgH="419040" progId="Word.Picture.8">
                  <p:embed/>
                </p:oleObj>
              </mc:Choice>
              <mc:Fallback>
                <p:oleObj name="Picture2" r:id="rId3" imgW="561960" imgH="4190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124200"/>
                        <a:ext cx="18288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3"/>
          <p:cNvGraphicFramePr>
            <a:graphicFrameLocks noChangeAspect="1"/>
          </p:cNvGraphicFramePr>
          <p:nvPr/>
        </p:nvGraphicFramePr>
        <p:xfrm>
          <a:off x="2057400" y="1447800"/>
          <a:ext cx="4267200" cy="4953000"/>
        </p:xfrm>
        <a:graphic>
          <a:graphicData uri="http://schemas.openxmlformats.org/presentationml/2006/ole">
            <mc:AlternateContent xmlns:mc="http://schemas.openxmlformats.org/markup-compatibility/2006">
              <mc:Choice xmlns:v="urn:schemas-microsoft-com:vml" Requires="v">
                <p:oleObj spid="_x0000_s198914" name="Picture2" r:id="rId5" imgW="1228680" imgH="1362240" progId="Word.Picture.8">
                  <p:embed/>
                </p:oleObj>
              </mc:Choice>
              <mc:Fallback>
                <p:oleObj name="Picture2" r:id="rId5" imgW="1228680" imgH="136224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1447800"/>
                        <a:ext cx="4267200"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4"/>
          <p:cNvGraphicFramePr>
            <a:graphicFrameLocks noChangeAspect="1"/>
          </p:cNvGraphicFramePr>
          <p:nvPr/>
        </p:nvGraphicFramePr>
        <p:xfrm>
          <a:off x="6400800" y="3124200"/>
          <a:ext cx="2057400" cy="1219200"/>
        </p:xfrm>
        <a:graphic>
          <a:graphicData uri="http://schemas.openxmlformats.org/presentationml/2006/ole">
            <mc:AlternateContent xmlns:mc="http://schemas.openxmlformats.org/markup-compatibility/2006">
              <mc:Choice xmlns:v="urn:schemas-microsoft-com:vml" Requires="v">
                <p:oleObj spid="_x0000_s198915" name="Picture2" r:id="rId7" imgW="676440" imgH="419040" progId="Word.Picture.8">
                  <p:embed/>
                </p:oleObj>
              </mc:Choice>
              <mc:Fallback>
                <p:oleObj name="Picture2" r:id="rId7" imgW="676440" imgH="41904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00800" y="3124200"/>
                        <a:ext cx="2057400"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标题 7"/>
          <p:cNvSpPr>
            <a:spLocks noGrp="1"/>
          </p:cNvSpPr>
          <p:nvPr>
            <p:ph type="title"/>
          </p:nvPr>
        </p:nvSpPr>
        <p:spPr/>
        <p:txBody>
          <a:bodyPr/>
          <a:lstStyle/>
          <a:p>
            <a:r>
              <a:rPr lang="zh-CN" altLang="en-US"/>
              <a:t>利用堆选出</a:t>
            </a:r>
            <a:r>
              <a:rPr lang="en-US" altLang="zh-CN"/>
              <a:t>Top K (=4)</a:t>
            </a:r>
            <a:endParaRPr lang="zh-CN" altLang="en-US" dirty="0"/>
          </a:p>
        </p:txBody>
      </p:sp>
      <p:sp>
        <p:nvSpPr>
          <p:cNvPr id="11" name="内容占位符 10"/>
          <p:cNvSpPr>
            <a:spLocks noGrp="1"/>
          </p:cNvSpPr>
          <p:nvPr>
            <p:ph idx="1"/>
          </p:nvPr>
        </p:nvSpPr>
        <p:spPr/>
        <p:txBody>
          <a:bodyPr/>
          <a:lstStyle/>
          <a:p>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p:cNvGraphicFramePr>
            <a:graphicFrameLocks noChangeAspect="1"/>
          </p:cNvGraphicFramePr>
          <p:nvPr/>
        </p:nvGraphicFramePr>
        <p:xfrm>
          <a:off x="76200" y="1600200"/>
          <a:ext cx="3962400" cy="4876800"/>
        </p:xfrm>
        <a:graphic>
          <a:graphicData uri="http://schemas.openxmlformats.org/presentationml/2006/ole">
            <mc:AlternateContent xmlns:mc="http://schemas.openxmlformats.org/markup-compatibility/2006">
              <mc:Choice xmlns:v="urn:schemas-microsoft-com:vml" Requires="v">
                <p:oleObj spid="_x0000_s199937" name="Picture2" r:id="rId3" imgW="1295280" imgH="1362240" progId="Word.Picture.8">
                  <p:embed/>
                </p:oleObj>
              </mc:Choice>
              <mc:Fallback>
                <p:oleObj name="Picture2" r:id="rId3" imgW="1295280" imgH="13622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600200"/>
                        <a:ext cx="396240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p:cNvGraphicFramePr>
            <a:graphicFrameLocks noChangeAspect="1"/>
          </p:cNvGraphicFramePr>
          <p:nvPr/>
        </p:nvGraphicFramePr>
        <p:xfrm>
          <a:off x="3810000" y="2667000"/>
          <a:ext cx="1752600" cy="1276350"/>
        </p:xfrm>
        <a:graphic>
          <a:graphicData uri="http://schemas.openxmlformats.org/presentationml/2006/ole">
            <mc:AlternateContent xmlns:mc="http://schemas.openxmlformats.org/markup-compatibility/2006">
              <mc:Choice xmlns:v="urn:schemas-microsoft-com:vml" Requires="v">
                <p:oleObj spid="_x0000_s199938" name="Picture2" r:id="rId5" imgW="561960" imgH="419040" progId="Word.Picture.8">
                  <p:embed/>
                </p:oleObj>
              </mc:Choice>
              <mc:Fallback>
                <p:oleObj name="Picture2" r:id="rId5" imgW="561960" imgH="41904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667000"/>
                        <a:ext cx="1752600" cy="1276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4"/>
          <p:cNvGraphicFramePr>
            <a:graphicFrameLocks noChangeAspect="1"/>
          </p:cNvGraphicFramePr>
          <p:nvPr/>
        </p:nvGraphicFramePr>
        <p:xfrm>
          <a:off x="5105400" y="1752600"/>
          <a:ext cx="3886200" cy="4876800"/>
        </p:xfrm>
        <a:graphic>
          <a:graphicData uri="http://schemas.openxmlformats.org/presentationml/2006/ole">
            <mc:AlternateContent xmlns:mc="http://schemas.openxmlformats.org/markup-compatibility/2006">
              <mc:Choice xmlns:v="urn:schemas-microsoft-com:vml" Requires="v">
                <p:oleObj spid="_x0000_s199939" name="Picture2" r:id="rId7" imgW="1228680" imgH="1362240" progId="Word.Picture.8">
                  <p:embed/>
                </p:oleObj>
              </mc:Choice>
              <mc:Fallback>
                <p:oleObj name="Picture2" r:id="rId7" imgW="1228680" imgH="136224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1752600"/>
                        <a:ext cx="388620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33400" y="3200400"/>
          <a:ext cx="2057400" cy="1447800"/>
        </p:xfrm>
        <a:graphic>
          <a:graphicData uri="http://schemas.openxmlformats.org/presentationml/2006/ole">
            <mc:AlternateContent xmlns:mc="http://schemas.openxmlformats.org/markup-compatibility/2006">
              <mc:Choice xmlns:v="urn:schemas-microsoft-com:vml" Requires="v">
                <p:oleObj spid="_x0000_s200961" name="Picture2" r:id="rId3" imgW="676440" imgH="428760" progId="Word.Picture.8">
                  <p:embed/>
                </p:oleObj>
              </mc:Choice>
              <mc:Fallback>
                <p:oleObj name="Picture2" r:id="rId3" imgW="676440" imgH="42876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200400"/>
                        <a:ext cx="2057400"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3"/>
          <p:cNvGraphicFramePr>
            <a:graphicFrameLocks noChangeAspect="1"/>
          </p:cNvGraphicFramePr>
          <p:nvPr/>
        </p:nvGraphicFramePr>
        <p:xfrm>
          <a:off x="2209800" y="1600200"/>
          <a:ext cx="4267200" cy="5029200"/>
        </p:xfrm>
        <a:graphic>
          <a:graphicData uri="http://schemas.openxmlformats.org/presentationml/2006/ole">
            <mc:AlternateContent xmlns:mc="http://schemas.openxmlformats.org/markup-compatibility/2006">
              <mc:Choice xmlns:v="urn:schemas-microsoft-com:vml" Requires="v">
                <p:oleObj spid="_x0000_s200962" name="Picture2" r:id="rId5" imgW="1295280" imgH="1362240" progId="Word.Picture.8">
                  <p:embed/>
                </p:oleObj>
              </mc:Choice>
              <mc:Fallback>
                <p:oleObj name="Picture2" r:id="rId5" imgW="1295280" imgH="136224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1600200"/>
                        <a:ext cx="4267200" cy="502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4"/>
          <p:cNvGraphicFramePr>
            <a:graphicFrameLocks noChangeAspect="1"/>
          </p:cNvGraphicFramePr>
          <p:nvPr/>
        </p:nvGraphicFramePr>
        <p:xfrm>
          <a:off x="6934200" y="3429000"/>
          <a:ext cx="1905000" cy="1295400"/>
        </p:xfrm>
        <a:graphic>
          <a:graphicData uri="http://schemas.openxmlformats.org/presentationml/2006/ole">
            <mc:AlternateContent xmlns:mc="http://schemas.openxmlformats.org/markup-compatibility/2006">
              <mc:Choice xmlns:v="urn:schemas-microsoft-com:vml" Requires="v">
                <p:oleObj spid="_x0000_s200963" name="Picture2" r:id="rId7" imgW="561960" imgH="428760" progId="Word.Picture.8">
                  <p:embed/>
                </p:oleObj>
              </mc:Choice>
              <mc:Fallback>
                <p:oleObj name="Picture2" r:id="rId7" imgW="561960" imgH="42876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4200" y="3429000"/>
                        <a:ext cx="19050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76200" y="1600200"/>
          <a:ext cx="3962400" cy="4953000"/>
        </p:xfrm>
        <a:graphic>
          <a:graphicData uri="http://schemas.openxmlformats.org/presentationml/2006/ole">
            <mc:AlternateContent xmlns:mc="http://schemas.openxmlformats.org/markup-compatibility/2006">
              <mc:Choice xmlns:v="urn:schemas-microsoft-com:vml" Requires="v">
                <p:oleObj spid="_x0000_s201985" name="Picture2" r:id="rId3" imgW="1228680" imgH="1362240" progId="Word.Picture.8">
                  <p:embed/>
                </p:oleObj>
              </mc:Choice>
              <mc:Fallback>
                <p:oleObj name="Picture2" r:id="rId3" imgW="1228680" imgH="136224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600200"/>
                        <a:ext cx="3962400"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3"/>
          <p:cNvGraphicFramePr>
            <a:graphicFrameLocks noChangeAspect="1"/>
          </p:cNvGraphicFramePr>
          <p:nvPr/>
        </p:nvGraphicFramePr>
        <p:xfrm>
          <a:off x="4114800" y="3048000"/>
          <a:ext cx="1704975" cy="1295400"/>
        </p:xfrm>
        <a:graphic>
          <a:graphicData uri="http://schemas.openxmlformats.org/presentationml/2006/ole">
            <mc:AlternateContent xmlns:mc="http://schemas.openxmlformats.org/markup-compatibility/2006">
              <mc:Choice xmlns:v="urn:schemas-microsoft-com:vml" Requires="v">
                <p:oleObj spid="_x0000_s201986" name="Picture2" r:id="rId5" imgW="666720" imgH="428760" progId="Word.Picture.8">
                  <p:embed/>
                </p:oleObj>
              </mc:Choice>
              <mc:Fallback>
                <p:oleObj name="Picture2" r:id="rId5" imgW="666720" imgH="42876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3048000"/>
                        <a:ext cx="17049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4"/>
          <p:cNvGraphicFramePr>
            <a:graphicFrameLocks noChangeAspect="1"/>
          </p:cNvGraphicFramePr>
          <p:nvPr/>
        </p:nvGraphicFramePr>
        <p:xfrm>
          <a:off x="5181600" y="1600200"/>
          <a:ext cx="3886200" cy="4953000"/>
        </p:xfrm>
        <a:graphic>
          <a:graphicData uri="http://schemas.openxmlformats.org/presentationml/2006/ole">
            <mc:AlternateContent xmlns:mc="http://schemas.openxmlformats.org/markup-compatibility/2006">
              <mc:Choice xmlns:v="urn:schemas-microsoft-com:vml" Requires="v">
                <p:oleObj spid="_x0000_s201987" name="Picture2" r:id="rId7" imgW="1228680" imgH="1371600" progId="Word.Picture.8">
                  <p:embed/>
                </p:oleObj>
              </mc:Choice>
              <mc:Fallback>
                <p:oleObj name="Picture2" r:id="rId7" imgW="1228680" imgH="137160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1600200"/>
                        <a:ext cx="3886200" cy="495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2"/>
          <p:cNvGraphicFramePr>
            <a:graphicFrameLocks noChangeAspect="1"/>
          </p:cNvGraphicFramePr>
          <p:nvPr/>
        </p:nvGraphicFramePr>
        <p:xfrm>
          <a:off x="304800" y="3048000"/>
          <a:ext cx="1981200" cy="1371600"/>
        </p:xfrm>
        <a:graphic>
          <a:graphicData uri="http://schemas.openxmlformats.org/presentationml/2006/ole">
            <mc:AlternateContent xmlns:mc="http://schemas.openxmlformats.org/markup-compatibility/2006">
              <mc:Choice xmlns:v="urn:schemas-microsoft-com:vml" Requires="v">
                <p:oleObj spid="_x0000_s203009" name="Picture2" r:id="rId3" imgW="552600" imgH="428760" progId="Word.Picture.8">
                  <p:embed/>
                </p:oleObj>
              </mc:Choice>
              <mc:Fallback>
                <p:oleObj name="Picture2" r:id="rId3" imgW="552600" imgH="42876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048000"/>
                        <a:ext cx="198120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3"/>
          <p:cNvGraphicFramePr>
            <a:graphicFrameLocks noChangeAspect="1"/>
          </p:cNvGraphicFramePr>
          <p:nvPr/>
        </p:nvGraphicFramePr>
        <p:xfrm>
          <a:off x="2362200" y="1676400"/>
          <a:ext cx="3733800" cy="4876800"/>
        </p:xfrm>
        <a:graphic>
          <a:graphicData uri="http://schemas.openxmlformats.org/presentationml/2006/ole">
            <mc:AlternateContent xmlns:mc="http://schemas.openxmlformats.org/markup-compatibility/2006">
              <mc:Choice xmlns:v="urn:schemas-microsoft-com:vml" Requires="v">
                <p:oleObj spid="_x0000_s203010" name="Picture2" r:id="rId5" imgW="1276200" imgH="1371600" progId="Word.Picture.8">
                  <p:embed/>
                </p:oleObj>
              </mc:Choice>
              <mc:Fallback>
                <p:oleObj name="Picture2" r:id="rId5" imgW="1276200" imgH="1371600" progId="Word.Picture.8">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1676400"/>
                        <a:ext cx="373380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4"/>
          <p:cNvGraphicFramePr>
            <a:graphicFrameLocks noChangeAspect="1"/>
          </p:cNvGraphicFramePr>
          <p:nvPr/>
        </p:nvGraphicFramePr>
        <p:xfrm>
          <a:off x="6477000" y="3276600"/>
          <a:ext cx="2209800" cy="1524000"/>
        </p:xfrm>
        <a:graphic>
          <a:graphicData uri="http://schemas.openxmlformats.org/presentationml/2006/ole">
            <mc:AlternateContent xmlns:mc="http://schemas.openxmlformats.org/markup-compatibility/2006">
              <mc:Choice xmlns:v="urn:schemas-microsoft-com:vml" Requires="v">
                <p:oleObj spid="_x0000_s203011" name="Picture2" r:id="rId7" imgW="638280" imgH="419040" progId="Word.Picture.8">
                  <p:embed/>
                </p:oleObj>
              </mc:Choice>
              <mc:Fallback>
                <p:oleObj name="Picture2" r:id="rId7" imgW="638280" imgH="419040" progId="Word.Picture.8">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77000" y="3276600"/>
                        <a:ext cx="220980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endParaRPr lang="zh-CN" alt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3528" y="274638"/>
            <a:ext cx="8568952" cy="1143000"/>
          </a:xfrm>
        </p:spPr>
        <p:txBody>
          <a:bodyPr/>
          <a:lstStyle/>
          <a:p>
            <a:r>
              <a:rPr lang="zh-CN" altLang="en-US" sz="3600" dirty="0"/>
              <a:t>精确</a:t>
            </a:r>
            <a:r>
              <a:rPr lang="en-US" altLang="zh-CN" sz="3600" dirty="0"/>
              <a:t>top </a:t>
            </a:r>
            <a:r>
              <a:rPr lang="en-US" altLang="zh-CN" sz="3600" i="1" dirty="0"/>
              <a:t>K</a:t>
            </a:r>
            <a:r>
              <a:rPr lang="zh-CN" altLang="en-US" sz="3600" dirty="0"/>
              <a:t>检索加速方法三：提前终止计算</a:t>
            </a:r>
          </a:p>
        </p:txBody>
      </p:sp>
      <p:sp>
        <p:nvSpPr>
          <p:cNvPr id="5" name="内容占位符 4"/>
          <p:cNvSpPr>
            <a:spLocks noGrp="1"/>
          </p:cNvSpPr>
          <p:nvPr>
            <p:ph idx="1"/>
          </p:nvPr>
        </p:nvSpPr>
        <p:spPr/>
        <p:txBody>
          <a:bodyPr/>
          <a:lstStyle/>
          <a:p>
            <a:pPr lvl="1"/>
            <a:r>
              <a:rPr lang="zh-CN" altLang="en-US" dirty="0"/>
              <a:t>到目前为止的倒排记录表都按照</a:t>
            </a:r>
            <a:r>
              <a:rPr lang="en-US" altLang="zh-CN" dirty="0" err="1"/>
              <a:t>docID</a:t>
            </a:r>
            <a:r>
              <a:rPr lang="zh-CN" altLang="en-US" dirty="0"/>
              <a:t>排序</a:t>
            </a:r>
            <a:endParaRPr lang="en-US" altLang="zh-CN" dirty="0"/>
          </a:p>
          <a:p>
            <a:pPr lvl="1"/>
            <a:endParaRPr lang="en-US" altLang="zh-CN" dirty="0"/>
          </a:p>
          <a:p>
            <a:pPr lvl="1"/>
            <a:r>
              <a:rPr lang="zh-CN" altLang="en-US" dirty="0"/>
              <a:t>接下来将采用与查询无关的另外一种反映结果好坏程度的指标</a:t>
            </a:r>
            <a:r>
              <a:rPr lang="en-US" altLang="zh-CN" dirty="0"/>
              <a:t>(</a:t>
            </a:r>
            <a:r>
              <a:rPr lang="zh-CN" altLang="en-US" dirty="0"/>
              <a:t>静态质量</a:t>
            </a:r>
            <a:r>
              <a:rPr lang="en-US" altLang="zh-CN" dirty="0"/>
              <a:t>)</a:t>
            </a:r>
            <a:endParaRPr lang="de-DE" altLang="zh-CN" dirty="0"/>
          </a:p>
          <a:p>
            <a:pPr lvl="2"/>
            <a:r>
              <a:rPr lang="zh-CN" altLang="en-US" dirty="0"/>
              <a:t>例如</a:t>
            </a:r>
            <a:r>
              <a:rPr lang="en-US" altLang="zh-CN" dirty="0"/>
              <a:t>: </a:t>
            </a:r>
            <a:r>
              <a:rPr lang="zh-CN" altLang="en-US" dirty="0"/>
              <a:t>页面</a:t>
            </a:r>
            <a:r>
              <a:rPr lang="en-US" altLang="zh-CN" dirty="0"/>
              <a:t>d</a:t>
            </a:r>
            <a:r>
              <a:rPr lang="zh-CN" altLang="en-US" dirty="0"/>
              <a:t>的</a:t>
            </a:r>
            <a:r>
              <a:rPr lang="en-US" altLang="zh-CN" dirty="0"/>
              <a:t>PageRank g(d), </a:t>
            </a:r>
            <a:r>
              <a:rPr lang="zh-CN" altLang="en-US" dirty="0"/>
              <a:t>就是度量有多少好页面指向</a:t>
            </a:r>
            <a:r>
              <a:rPr lang="en-US" altLang="zh-CN" dirty="0"/>
              <a:t>d</a:t>
            </a:r>
            <a:r>
              <a:rPr lang="zh-CN" altLang="en-US" dirty="0"/>
              <a:t>的一种指标</a:t>
            </a:r>
            <a:r>
              <a:rPr lang="en-US" altLang="zh-CN" dirty="0"/>
              <a:t> (</a:t>
            </a:r>
            <a:r>
              <a:rPr lang="zh-CN" altLang="en-US" dirty="0"/>
              <a:t>参考第</a:t>
            </a:r>
            <a:r>
              <a:rPr lang="en-US" altLang="zh-CN" dirty="0"/>
              <a:t> 21</a:t>
            </a:r>
            <a:r>
              <a:rPr lang="zh-CN" altLang="en-US" dirty="0"/>
              <a:t>章</a:t>
            </a:r>
            <a:r>
              <a:rPr lang="en-US" altLang="zh-CN" dirty="0"/>
              <a:t>)</a:t>
            </a:r>
          </a:p>
          <a:p>
            <a:pPr lvl="2"/>
            <a:r>
              <a:rPr lang="zh-CN" altLang="en-US" dirty="0"/>
              <a:t>于是可以将文档按照</a:t>
            </a:r>
            <a:r>
              <a:rPr lang="en-US" altLang="zh-CN" dirty="0"/>
              <a:t>PageRank</a:t>
            </a:r>
            <a:r>
              <a:rPr lang="zh-CN" altLang="en-US" dirty="0"/>
              <a:t>排序</a:t>
            </a:r>
            <a:r>
              <a:rPr lang="en-US" altLang="zh-CN" dirty="0"/>
              <a:t>      </a:t>
            </a:r>
          </a:p>
          <a:p>
            <a:pPr marL="914400" lvl="2" indent="0">
              <a:buNone/>
            </a:pPr>
            <a:r>
              <a:rPr lang="en-US" altLang="zh-CN" dirty="0"/>
              <a:t>                      </a:t>
            </a:r>
            <a:r>
              <a:rPr lang="de-DE" altLang="zh-CN" dirty="0"/>
              <a:t>g(d1) &gt; g(d2) &gt; g(d3) &gt; . . .</a:t>
            </a:r>
          </a:p>
          <a:p>
            <a:pPr lvl="2"/>
            <a:r>
              <a:rPr lang="zh-CN" altLang="en-US" dirty="0"/>
              <a:t>将</a:t>
            </a:r>
            <a:r>
              <a:rPr lang="en-US" altLang="zh-CN" dirty="0"/>
              <a:t>PageRank</a:t>
            </a:r>
            <a:r>
              <a:rPr lang="zh-CN" altLang="en-US" dirty="0"/>
              <a:t>和余弦相似度线性组合得到文档的最后得分</a:t>
            </a:r>
            <a:endParaRPr lang="en-US" altLang="zh-CN" dirty="0"/>
          </a:p>
          <a:p>
            <a:pPr lvl="1"/>
            <a:r>
              <a:rPr lang="it-IT" altLang="zh-CN" dirty="0"/>
              <a:t>                  </a:t>
            </a:r>
            <a:r>
              <a:rPr lang="de-DE" altLang="zh-CN" dirty="0"/>
              <a:t>net-score(q, d) = g(d) + cos(q, d)</a:t>
            </a:r>
          </a:p>
        </p:txBody>
      </p:sp>
      <p:sp>
        <p:nvSpPr>
          <p:cNvPr id="3" name="灯片编号占位符 2"/>
          <p:cNvSpPr>
            <a:spLocks noGrp="1"/>
          </p:cNvSpPr>
          <p:nvPr>
            <p:ph type="sldNum" sz="quarter" idx="12"/>
          </p:nvPr>
        </p:nvSpPr>
        <p:spPr/>
        <p:txBody>
          <a:bodyPr/>
          <a:lstStyle/>
          <a:p>
            <a:fld id="{DB3EC566-48E6-4552-87D6-CB322A8F1925}"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提前终止计算</a:t>
            </a:r>
            <a:endParaRPr lang="zh-CN" altLang="en-US" dirty="0"/>
          </a:p>
        </p:txBody>
      </p:sp>
      <p:sp>
        <p:nvSpPr>
          <p:cNvPr id="3" name="内容占位符 2"/>
          <p:cNvSpPr>
            <a:spLocks noGrp="1"/>
          </p:cNvSpPr>
          <p:nvPr>
            <p:ph idx="1"/>
          </p:nvPr>
        </p:nvSpPr>
        <p:spPr/>
        <p:txBody>
          <a:bodyPr/>
          <a:lstStyle/>
          <a:p>
            <a:r>
              <a:rPr lang="zh-CN" altLang="en-US" dirty="0"/>
              <a:t>假设</a:t>
            </a:r>
            <a:r>
              <a:rPr lang="en-US" altLang="zh-CN" dirty="0"/>
              <a:t>: </a:t>
            </a:r>
          </a:p>
          <a:p>
            <a:pPr lvl="1"/>
            <a:r>
              <a:rPr lang="en-US" altLang="zh-CN" dirty="0"/>
              <a:t>(</a:t>
            </a:r>
            <a:r>
              <a:rPr lang="en-US" altLang="zh-CN" dirty="0" err="1"/>
              <a:t>i</a:t>
            </a:r>
            <a:r>
              <a:rPr lang="en-US" altLang="zh-CN" dirty="0"/>
              <a:t>) g → [0, 1]; </a:t>
            </a:r>
          </a:p>
          <a:p>
            <a:pPr lvl="1"/>
            <a:r>
              <a:rPr lang="en-US" altLang="zh-CN" dirty="0"/>
              <a:t>(ii) </a:t>
            </a:r>
            <a:r>
              <a:rPr lang="zh-CN" altLang="en-US" dirty="0"/>
              <a:t>检索算法按照</a:t>
            </a:r>
            <a:r>
              <a:rPr lang="en-US" altLang="zh-CN" dirty="0"/>
              <a:t>d1,d2,…</a:t>
            </a:r>
            <a:r>
              <a:rPr lang="zh-CN" altLang="en-US" dirty="0"/>
              <a:t>，依次计算</a:t>
            </a:r>
            <a:r>
              <a:rPr lang="en-US" altLang="zh-CN" dirty="0"/>
              <a:t>(</a:t>
            </a:r>
            <a:r>
              <a:rPr lang="zh-CN" altLang="en-US" dirty="0"/>
              <a:t>为文档为单位的计算，</a:t>
            </a:r>
            <a:r>
              <a:rPr lang="en-US" altLang="zh-CN" dirty="0"/>
              <a:t>document-at-a-time)</a:t>
            </a:r>
            <a:r>
              <a:rPr lang="zh-CN" altLang="en-US" dirty="0"/>
              <a:t>，当前处理的文档的 </a:t>
            </a:r>
            <a:r>
              <a:rPr lang="en-US" altLang="zh-CN" dirty="0"/>
              <a:t>g(d) &lt; 0.1</a:t>
            </a:r>
            <a:r>
              <a:rPr lang="zh-CN" altLang="en-US" dirty="0"/>
              <a:t>；</a:t>
            </a:r>
            <a:endParaRPr lang="en-US" altLang="zh-CN" dirty="0"/>
          </a:p>
          <a:p>
            <a:pPr lvl="1"/>
            <a:r>
              <a:rPr lang="en-US" altLang="zh-CN" dirty="0"/>
              <a:t> (iii) </a:t>
            </a:r>
            <a:r>
              <a:rPr lang="zh-CN" altLang="en-US" dirty="0"/>
              <a:t>而目前找到的</a:t>
            </a:r>
            <a:r>
              <a:rPr lang="en-US" altLang="zh-CN" dirty="0"/>
              <a:t>top K </a:t>
            </a:r>
            <a:r>
              <a:rPr lang="zh-CN" altLang="en-US" dirty="0"/>
              <a:t>的得分中最小的都 </a:t>
            </a:r>
            <a:r>
              <a:rPr lang="en-US" altLang="zh-CN" dirty="0"/>
              <a:t>&gt; 1.2</a:t>
            </a:r>
          </a:p>
          <a:p>
            <a:endParaRPr lang="en-US" altLang="zh-CN" dirty="0"/>
          </a:p>
          <a:p>
            <a:r>
              <a:rPr lang="zh-CN" altLang="en-US" dirty="0"/>
              <a:t>由于后续文档的得分不可能超过</a:t>
            </a:r>
            <a:r>
              <a:rPr lang="en-US" altLang="zh-CN" dirty="0"/>
              <a:t>1.1 ( cos(</a:t>
            </a:r>
            <a:r>
              <a:rPr lang="en-US" altLang="zh-CN" dirty="0" err="1"/>
              <a:t>q,d</a:t>
            </a:r>
            <a:r>
              <a:rPr lang="en-US" altLang="zh-CN" dirty="0"/>
              <a:t>) &lt;1 )</a:t>
            </a:r>
          </a:p>
          <a:p>
            <a:r>
              <a:rPr lang="zh-CN" altLang="en-US" dirty="0"/>
              <a:t>所以，我们已经得到了</a:t>
            </a:r>
            <a:r>
              <a:rPr lang="en-US" altLang="zh-CN" dirty="0"/>
              <a:t>top K</a:t>
            </a:r>
            <a:r>
              <a:rPr lang="zh-CN" altLang="en-US" dirty="0"/>
              <a:t>结果，不需要再进行后续计算</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精确</a:t>
            </a:r>
            <a:r>
              <a:rPr lang="en-US" altLang="zh-CN"/>
              <a:t>top K</a:t>
            </a:r>
            <a:r>
              <a:rPr lang="zh-CN" altLang="en-US"/>
              <a:t>检索的问题</a:t>
            </a:r>
            <a:endParaRPr lang="zh-CN" altLang="en-US" dirty="0"/>
          </a:p>
        </p:txBody>
      </p:sp>
      <p:sp>
        <p:nvSpPr>
          <p:cNvPr id="3" name="内容占位符 2"/>
          <p:cNvSpPr>
            <a:spLocks noGrp="1"/>
          </p:cNvSpPr>
          <p:nvPr>
            <p:ph idx="1"/>
          </p:nvPr>
        </p:nvSpPr>
        <p:spPr/>
        <p:txBody>
          <a:bodyPr/>
          <a:lstStyle/>
          <a:p>
            <a:r>
              <a:rPr lang="zh-CN" altLang="en-US" dirty="0"/>
              <a:t>仍然无法避免大量文档参与计算</a:t>
            </a:r>
            <a:endParaRPr lang="en-US" altLang="zh-CN" dirty="0"/>
          </a:p>
          <a:p>
            <a:endParaRPr lang="en-US" altLang="zh-CN" dirty="0"/>
          </a:p>
          <a:p>
            <a:r>
              <a:rPr lang="zh-CN" altLang="en-US" dirty="0"/>
              <a:t>一个自然而然的问题就是能否尽量减少参与计算文档数目，即使不能完全保证正确性也在所不惜。</a:t>
            </a:r>
            <a:endParaRPr lang="en-US" altLang="zh-CN" dirty="0"/>
          </a:p>
          <a:p>
            <a:pPr lvl="1"/>
            <a:endParaRPr lang="en-US" altLang="zh-CN" dirty="0"/>
          </a:p>
          <a:p>
            <a:pPr lvl="1"/>
            <a:r>
              <a:rPr lang="zh-CN" altLang="en-US" dirty="0"/>
              <a:t>即采用这种方法得到的</a:t>
            </a:r>
            <a:r>
              <a:rPr lang="en-US" altLang="zh-CN" dirty="0"/>
              <a:t>top K</a:t>
            </a:r>
            <a:r>
              <a:rPr lang="zh-CN" altLang="en-US" dirty="0"/>
              <a:t>虽然接近但是并非真正的</a:t>
            </a:r>
            <a:r>
              <a:rPr lang="en-US" altLang="zh-CN" dirty="0"/>
              <a:t>top K----</a:t>
            </a:r>
            <a:r>
              <a:rPr lang="zh-CN" altLang="en-US" dirty="0"/>
              <a:t>非精确</a:t>
            </a:r>
            <a:r>
              <a:rPr lang="en-US" altLang="zh-CN" dirty="0"/>
              <a:t>top K</a:t>
            </a:r>
            <a:r>
              <a:rPr lang="zh-CN" altLang="en-US" dirty="0"/>
              <a:t>检索</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a:t>用户浏览的链接数</a:t>
            </a:r>
            <a:endParaRPr lang="zh-CN" altLang="en-US" dirty="0"/>
          </a:p>
        </p:txBody>
      </p:sp>
      <p:pic>
        <p:nvPicPr>
          <p:cNvPr id="12" name="Picture 8" descr="717.png"/>
          <p:cNvPicPr>
            <a:picLocks noGrp="1" noChangeAspect="1"/>
          </p:cNvPicPr>
          <p:nvPr>
            <p:ph type="chart" idx="1"/>
          </p:nvPr>
        </p:nvPicPr>
        <p:blipFill>
          <a:blip r:embed="rId3" cstate="print"/>
          <a:stretch>
            <a:fillRect/>
          </a:stretch>
        </p:blipFill>
        <p:spPr>
          <a:xfrm>
            <a:off x="971600" y="1472437"/>
            <a:ext cx="6336703" cy="4784670"/>
          </a:xfrm>
        </p:spPr>
      </p:pic>
      <p:sp>
        <p:nvSpPr>
          <p:cNvPr id="7" name="Slide Number Placeholder 6"/>
          <p:cNvSpPr>
            <a:spLocks noGrp="1"/>
          </p:cNvSpPr>
          <p:nvPr>
            <p:ph type="sldNum" sz="quarter" idx="12"/>
          </p:nvPr>
        </p:nvSpPr>
        <p:spPr/>
        <p:txBody>
          <a:bodyPr/>
          <a:lstStyle/>
          <a:p>
            <a:fld id="{74BF2C0F-05D6-4882-A325-BE394602789D}" type="slidenum">
              <a:rPr lang="en-US" smtClean="0"/>
              <a:pPr/>
              <a:t>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非精确</a:t>
            </a:r>
            <a:r>
              <a:rPr lang="en-US" altLang="zh-CN"/>
              <a:t>top K</a:t>
            </a:r>
            <a:r>
              <a:rPr lang="zh-CN" altLang="en-US"/>
              <a:t>检索的可行性</a:t>
            </a:r>
            <a:endParaRPr lang="zh-CN" altLang="en-US" dirty="0"/>
          </a:p>
        </p:txBody>
      </p:sp>
      <p:sp>
        <p:nvSpPr>
          <p:cNvPr id="3" name="内容占位符 2"/>
          <p:cNvSpPr>
            <a:spLocks noGrp="1"/>
          </p:cNvSpPr>
          <p:nvPr>
            <p:ph idx="1"/>
          </p:nvPr>
        </p:nvSpPr>
        <p:spPr/>
        <p:txBody>
          <a:bodyPr/>
          <a:lstStyle/>
          <a:p>
            <a:r>
              <a:rPr lang="zh-CN" altLang="en-US"/>
              <a:t>检索是为了得到与查询匹配的结果，该结果要让用户满意</a:t>
            </a:r>
            <a:endParaRPr lang="en-US" altLang="zh-CN"/>
          </a:p>
          <a:p>
            <a:endParaRPr lang="en-US" altLang="zh-CN"/>
          </a:p>
          <a:p>
            <a:r>
              <a:rPr lang="zh-CN" altLang="en-US"/>
              <a:t>余弦相似度是刻画用户满意度的一种方法</a:t>
            </a:r>
            <a:endParaRPr lang="en-US" altLang="zh-CN"/>
          </a:p>
          <a:p>
            <a:endParaRPr lang="en-US" altLang="zh-CN"/>
          </a:p>
          <a:p>
            <a:r>
              <a:rPr lang="zh-CN" altLang="en-US"/>
              <a:t>非精确</a:t>
            </a:r>
            <a:r>
              <a:rPr lang="en-US" altLang="zh-CN"/>
              <a:t>top K</a:t>
            </a:r>
            <a:r>
              <a:rPr lang="zh-CN" altLang="en-US"/>
              <a:t>的结果如果和精确</a:t>
            </a:r>
            <a:r>
              <a:rPr lang="en-US" altLang="zh-CN"/>
              <a:t>top K</a:t>
            </a:r>
            <a:r>
              <a:rPr lang="zh-CN" altLang="en-US"/>
              <a:t>的结果相似度相差不大，应该也能让用户满意</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一般思路</a:t>
            </a:r>
            <a:endParaRPr lang="zh-CN" altLang="en-US" dirty="0"/>
          </a:p>
        </p:txBody>
      </p:sp>
      <p:sp>
        <p:nvSpPr>
          <p:cNvPr id="3" name="内容占位符 2"/>
          <p:cNvSpPr>
            <a:spLocks noGrp="1"/>
          </p:cNvSpPr>
          <p:nvPr>
            <p:ph idx="1"/>
          </p:nvPr>
        </p:nvSpPr>
        <p:spPr/>
        <p:txBody>
          <a:bodyPr/>
          <a:lstStyle/>
          <a:p>
            <a:r>
              <a:rPr lang="zh-CN" altLang="en-US" dirty="0"/>
              <a:t>找一个文档集合</a:t>
            </a:r>
            <a:r>
              <a:rPr lang="en-US" altLang="zh-CN" dirty="0"/>
              <a:t>A</a:t>
            </a:r>
            <a:r>
              <a:rPr lang="zh-CN" altLang="en-US" dirty="0"/>
              <a:t>，</a:t>
            </a:r>
            <a:r>
              <a:rPr lang="en-US" altLang="zh-CN" dirty="0"/>
              <a:t>K&lt;|A|&lt;&lt;N</a:t>
            </a:r>
            <a:r>
              <a:rPr lang="zh-CN" altLang="en-US" dirty="0"/>
              <a:t>，利用</a:t>
            </a:r>
            <a:r>
              <a:rPr lang="en-US" altLang="zh-CN" dirty="0"/>
              <a:t>A</a:t>
            </a:r>
            <a:r>
              <a:rPr lang="zh-CN" altLang="en-US" dirty="0"/>
              <a:t>中的</a:t>
            </a:r>
            <a:r>
              <a:rPr lang="en-US" altLang="zh-CN" dirty="0"/>
              <a:t>top K</a:t>
            </a:r>
            <a:r>
              <a:rPr lang="zh-CN" altLang="en-US" dirty="0"/>
              <a:t>结果代替整个文档集的</a:t>
            </a:r>
            <a:r>
              <a:rPr lang="en-US" altLang="zh-CN" dirty="0"/>
              <a:t>top K</a:t>
            </a:r>
            <a:r>
              <a:rPr lang="zh-CN" altLang="en-US" dirty="0"/>
              <a:t>结果</a:t>
            </a:r>
            <a:endParaRPr lang="en-US" altLang="zh-CN" dirty="0"/>
          </a:p>
          <a:p>
            <a:pPr lvl="1"/>
            <a:r>
              <a:rPr lang="zh-CN" altLang="en-US" dirty="0"/>
              <a:t>即给定查询后，</a:t>
            </a:r>
            <a:r>
              <a:rPr lang="en-US" altLang="zh-CN" dirty="0"/>
              <a:t>A</a:t>
            </a:r>
            <a:r>
              <a:rPr lang="zh-CN" altLang="en-US" dirty="0"/>
              <a:t>是整个文档集上近似剪枝得到的结果</a:t>
            </a:r>
            <a:endParaRPr lang="en-US" altLang="zh-CN" dirty="0"/>
          </a:p>
          <a:p>
            <a:pPr lvl="1"/>
            <a:endParaRPr lang="en-US" altLang="zh-CN" dirty="0"/>
          </a:p>
          <a:p>
            <a:pPr lvl="1"/>
            <a:endParaRPr lang="en-US" altLang="zh-CN" dirty="0"/>
          </a:p>
          <a:p>
            <a:pPr lvl="1"/>
            <a:r>
              <a:rPr lang="zh-CN" altLang="en-US" dirty="0"/>
              <a:t>上述思路不仅适用于余弦相似度得分，也适用于其他相似度计算方法</a:t>
            </a:r>
          </a:p>
        </p:txBody>
      </p:sp>
      <p:sp>
        <p:nvSpPr>
          <p:cNvPr id="4" name="灯片编号占位符 3"/>
          <p:cNvSpPr>
            <a:spLocks noGrp="1"/>
          </p:cNvSpPr>
          <p:nvPr>
            <p:ph type="sldNum" sz="quarter" idx="12"/>
          </p:nvPr>
        </p:nvSpPr>
        <p:spPr/>
        <p:txBody>
          <a:bodyPr/>
          <a:lstStyle/>
          <a:p>
            <a:fld id="{DB3EC566-48E6-4552-87D6-CB322A8F192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zh-CN" altLang="en-US"/>
              <a:t>方法一：索引去除</a:t>
            </a:r>
            <a:r>
              <a:rPr lang="en-US" altLang="zh-CN"/>
              <a:t>(Index elimination)</a:t>
            </a:r>
            <a:endParaRPr lang="en-US" altLang="zh-CN" dirty="0"/>
          </a:p>
        </p:txBody>
      </p:sp>
      <p:sp>
        <p:nvSpPr>
          <p:cNvPr id="33795" name="Content Placeholder 2"/>
          <p:cNvSpPr>
            <a:spLocks noGrp="1"/>
          </p:cNvSpPr>
          <p:nvPr>
            <p:ph idx="1"/>
          </p:nvPr>
        </p:nvSpPr>
        <p:spPr/>
        <p:txBody>
          <a:bodyPr/>
          <a:lstStyle/>
          <a:p>
            <a:r>
              <a:rPr lang="zh-CN" altLang="en-US"/>
              <a:t>一般检索方法中，通常只考虑至少包含一个查询词项的文档</a:t>
            </a:r>
            <a:endParaRPr lang="en-US" altLang="zh-CN"/>
          </a:p>
          <a:p>
            <a:endParaRPr lang="en-US" altLang="zh-CN"/>
          </a:p>
          <a:p>
            <a:r>
              <a:rPr lang="zh-CN" altLang="en-US"/>
              <a:t>可以进一步拓展这种思路</a:t>
            </a:r>
            <a:endParaRPr lang="en-US" altLang="zh-CN"/>
          </a:p>
          <a:p>
            <a:pPr lvl="1"/>
            <a:r>
              <a:rPr lang="zh-CN" altLang="en-US"/>
              <a:t>只考虑那些包含高</a:t>
            </a:r>
            <a:r>
              <a:rPr lang="en-US" altLang="zh-CN"/>
              <a:t>idf</a:t>
            </a:r>
            <a:r>
              <a:rPr lang="zh-CN" altLang="en-US"/>
              <a:t>查询词项的文档</a:t>
            </a:r>
            <a:endParaRPr lang="en-US" altLang="zh-CN"/>
          </a:p>
          <a:p>
            <a:pPr lvl="1"/>
            <a:endParaRPr lang="en-US" altLang="zh-CN"/>
          </a:p>
          <a:p>
            <a:pPr lvl="1"/>
            <a:endParaRPr lang="en-US" altLang="zh-CN"/>
          </a:p>
          <a:p>
            <a:pPr lvl="1"/>
            <a:r>
              <a:rPr lang="zh-CN" altLang="en-US"/>
              <a:t>只考虑那些包含多个查询词项的文档</a:t>
            </a:r>
            <a:r>
              <a:rPr lang="en-US" altLang="zh-CN"/>
              <a:t>(</a:t>
            </a:r>
            <a:r>
              <a:rPr lang="zh-CN" altLang="en-US"/>
              <a:t>比如达到一定比例，</a:t>
            </a:r>
            <a:r>
              <a:rPr lang="en-US" altLang="zh-CN"/>
              <a:t>3</a:t>
            </a:r>
            <a:r>
              <a:rPr lang="zh-CN" altLang="en-US"/>
              <a:t>个词项至少出现</a:t>
            </a:r>
            <a:r>
              <a:rPr lang="en-US" altLang="zh-CN"/>
              <a:t>2</a:t>
            </a:r>
            <a:r>
              <a:rPr lang="zh-CN" altLang="en-US"/>
              <a:t>个，</a:t>
            </a:r>
            <a:r>
              <a:rPr lang="en-US" altLang="zh-CN"/>
              <a:t>4</a:t>
            </a:r>
            <a:r>
              <a:rPr lang="zh-CN" altLang="en-US"/>
              <a:t>个中至少出现</a:t>
            </a:r>
            <a:r>
              <a:rPr lang="en-US" altLang="zh-CN"/>
              <a:t>3</a:t>
            </a:r>
            <a:r>
              <a:rPr lang="zh-CN" altLang="en-US"/>
              <a:t>个等等</a:t>
            </a:r>
            <a:r>
              <a:rPr lang="en-US" altLang="zh-CN"/>
              <a:t>)</a:t>
            </a:r>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zh-CN" altLang="en-US"/>
              <a:t>仅考虑高</a:t>
            </a:r>
            <a:r>
              <a:rPr lang="en-US" altLang="zh-CN"/>
              <a:t>idf</a:t>
            </a:r>
            <a:r>
              <a:rPr lang="zh-CN" altLang="en-US"/>
              <a:t>词项</a:t>
            </a:r>
            <a:endParaRPr lang="en-US" altLang="zh-CN" dirty="0"/>
          </a:p>
        </p:txBody>
      </p:sp>
      <p:sp>
        <p:nvSpPr>
          <p:cNvPr id="34819" name="Content Placeholder 2"/>
          <p:cNvSpPr>
            <a:spLocks noGrp="1"/>
          </p:cNvSpPr>
          <p:nvPr>
            <p:ph idx="1"/>
          </p:nvPr>
        </p:nvSpPr>
        <p:spPr/>
        <p:txBody>
          <a:bodyPr/>
          <a:lstStyle/>
          <a:p>
            <a:r>
              <a:rPr lang="zh-CN" altLang="en-US"/>
              <a:t>对于查询</a:t>
            </a:r>
            <a:r>
              <a:rPr lang="en-US" altLang="zh-CN"/>
              <a:t> catcher in the rye</a:t>
            </a:r>
          </a:p>
          <a:p>
            <a:r>
              <a:rPr lang="zh-CN" altLang="en-US"/>
              <a:t>仅考虑包含</a:t>
            </a:r>
            <a:r>
              <a:rPr lang="en-US" altLang="zh-CN"/>
              <a:t>catcher</a:t>
            </a:r>
            <a:r>
              <a:rPr lang="zh-CN" altLang="en-US"/>
              <a:t>和</a:t>
            </a:r>
            <a:r>
              <a:rPr lang="en-US" altLang="zh-CN"/>
              <a:t>rye</a:t>
            </a:r>
            <a:r>
              <a:rPr lang="zh-CN" altLang="en-US"/>
              <a:t>的文档的得分</a:t>
            </a:r>
            <a:endParaRPr lang="en-US" altLang="zh-CN"/>
          </a:p>
          <a:p>
            <a:r>
              <a:rPr lang="zh-CN" altLang="en-US"/>
              <a:t>直觉：</a:t>
            </a:r>
            <a:r>
              <a:rPr lang="en-US" altLang="zh-CN"/>
              <a:t> </a:t>
            </a:r>
            <a:r>
              <a:rPr lang="zh-CN" altLang="en-US"/>
              <a:t>文档当中的</a:t>
            </a:r>
            <a:r>
              <a:rPr lang="en-US" altLang="zh-CN"/>
              <a:t>in </a:t>
            </a:r>
            <a:r>
              <a:rPr lang="zh-CN" altLang="en-US"/>
              <a:t>和</a:t>
            </a:r>
            <a:r>
              <a:rPr lang="en-US" altLang="zh-CN"/>
              <a:t> the</a:t>
            </a:r>
            <a:r>
              <a:rPr lang="zh-CN" altLang="en-US"/>
              <a:t>不会显著改变得分因此也不会改变得分顺序</a:t>
            </a:r>
            <a:endParaRPr lang="en-US" altLang="zh-CN"/>
          </a:p>
          <a:p>
            <a:r>
              <a:rPr lang="zh-CN" altLang="en-US"/>
              <a:t>优点</a:t>
            </a:r>
            <a:r>
              <a:rPr lang="en-US" altLang="zh-CN"/>
              <a:t>:</a:t>
            </a:r>
          </a:p>
          <a:p>
            <a:pPr lvl="1"/>
            <a:r>
              <a:rPr lang="zh-CN" altLang="en-US"/>
              <a:t>低</a:t>
            </a:r>
            <a:r>
              <a:rPr lang="en-US" altLang="zh-CN"/>
              <a:t>idf</a:t>
            </a:r>
            <a:r>
              <a:rPr lang="zh-CN" altLang="en-US"/>
              <a:t>词项会对应很多文档，这些文档会排除在集合</a:t>
            </a:r>
            <a:r>
              <a:rPr lang="en-US" altLang="zh-CN"/>
              <a:t>A</a:t>
            </a:r>
            <a:r>
              <a:rPr lang="zh-CN" altLang="en-US"/>
              <a:t>之外</a:t>
            </a:r>
            <a:endParaRPr lang="en-US" alt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zh-CN" altLang="en-US"/>
              <a:t>仅考虑包含多个词项的文档</a:t>
            </a:r>
            <a:endParaRPr lang="en-US" altLang="zh-CN" dirty="0"/>
          </a:p>
        </p:txBody>
      </p:sp>
      <p:sp>
        <p:nvSpPr>
          <p:cNvPr id="35843" name="Content Placeholder 2"/>
          <p:cNvSpPr>
            <a:spLocks noGrp="1"/>
          </p:cNvSpPr>
          <p:nvPr>
            <p:ph idx="1"/>
          </p:nvPr>
        </p:nvSpPr>
        <p:spPr/>
        <p:txBody>
          <a:bodyPr/>
          <a:lstStyle/>
          <a:p>
            <a:r>
              <a:rPr lang="en-US" altLang="zh-CN"/>
              <a:t>Top K</a:t>
            </a:r>
            <a:r>
              <a:rPr lang="zh-CN" altLang="en-US"/>
              <a:t>的文档至少包含一个查询词项</a:t>
            </a:r>
            <a:endParaRPr lang="en-US" altLang="zh-CN"/>
          </a:p>
          <a:p>
            <a:endParaRPr lang="en-US" altLang="zh-CN"/>
          </a:p>
          <a:p>
            <a:r>
              <a:rPr lang="zh-CN" altLang="en-US"/>
              <a:t>对于多词项查询而言，只需要计算包含其中大部分词项的文档</a:t>
            </a:r>
            <a:endParaRPr lang="en-US" altLang="zh-CN"/>
          </a:p>
          <a:p>
            <a:pPr lvl="1"/>
            <a:r>
              <a:rPr lang="zh-CN" altLang="en-US"/>
              <a:t>比如，至少</a:t>
            </a:r>
            <a:r>
              <a:rPr lang="en-US" altLang="zh-CN"/>
              <a:t>4</a:t>
            </a:r>
            <a:r>
              <a:rPr lang="zh-CN" altLang="en-US"/>
              <a:t>中含</a:t>
            </a:r>
            <a:r>
              <a:rPr lang="en-US" altLang="zh-CN"/>
              <a:t>3</a:t>
            </a:r>
          </a:p>
          <a:p>
            <a:pPr lvl="1"/>
            <a:r>
              <a:rPr lang="zh-CN" altLang="en-US"/>
              <a:t>这相当于赋予了一种所谓软合取</a:t>
            </a:r>
            <a:r>
              <a:rPr lang="en-US" altLang="zh-CN"/>
              <a:t>(soft conjunction)</a:t>
            </a:r>
            <a:r>
              <a:rPr lang="zh-CN" altLang="en-US"/>
              <a:t>的语义</a:t>
            </a:r>
            <a:r>
              <a:rPr lang="en-US" altLang="zh-CN"/>
              <a:t> (</a:t>
            </a:r>
            <a:r>
              <a:rPr lang="zh-CN" altLang="en-US"/>
              <a:t>早期</a:t>
            </a:r>
            <a:r>
              <a:rPr lang="en-US" altLang="zh-CN"/>
              <a:t>Google</a:t>
            </a:r>
            <a:r>
              <a:rPr lang="zh-CN" altLang="en-US"/>
              <a:t>使用了这种语义</a:t>
            </a:r>
            <a:r>
              <a:rPr lang="en-US" altLang="zh-CN"/>
              <a:t>)</a:t>
            </a:r>
          </a:p>
          <a:p>
            <a:endParaRPr lang="en-US" altLang="zh-CN"/>
          </a:p>
          <a:p>
            <a:r>
              <a:rPr lang="zh-CN" altLang="en-US"/>
              <a:t>这种方法很容易在倒排记录表合并算法中实现</a:t>
            </a:r>
            <a:endParaRPr lang="en-US" altLang="zh-CN" dirty="0"/>
          </a:p>
        </p:txBody>
      </p:sp>
      <p:sp>
        <p:nvSpPr>
          <p:cNvPr id="25606" name="AutoShape 6"/>
          <p:cNvSpPr>
            <a:spLocks noChangeArrowheads="1"/>
          </p:cNvSpPr>
          <p:nvPr/>
        </p:nvSpPr>
        <p:spPr bwMode="auto">
          <a:xfrm>
            <a:off x="6876256" y="5727576"/>
            <a:ext cx="1944216" cy="1130424"/>
          </a:xfrm>
          <a:prstGeom prst="wedgeEllipseCallout">
            <a:avLst>
              <a:gd name="adj1" fmla="val -81782"/>
              <a:gd name="adj2" fmla="val -48596"/>
            </a:avLst>
          </a:prstGeom>
          <a:gradFill rotWithShape="0">
            <a:gsLst>
              <a:gs pos="0">
                <a:schemeClr val="bg1"/>
              </a:gs>
              <a:gs pos="100000">
                <a:schemeClr val="accent1"/>
              </a:gs>
            </a:gsLst>
            <a:lin ang="0" scaled="1"/>
          </a:gradFill>
          <a:ln w="9525">
            <a:solidFill>
              <a:schemeClr val="tx1"/>
            </a:solidFill>
            <a:miter lim="800000"/>
            <a:headEnd/>
            <a:tailEnd/>
          </a:ln>
        </p:spPr>
        <p:txBody>
          <a:bodyPr/>
          <a:lstStyle/>
          <a:p>
            <a:pPr algn="ctr"/>
            <a:r>
              <a:rPr lang="zh-CN" altLang="en-US" b="1" dirty="0">
                <a:ea typeface="黑体" pitchFamily="49" charset="-122"/>
              </a:rPr>
              <a:t>如何</a:t>
            </a:r>
            <a:endParaRPr lang="en-US" altLang="zh-CN" b="1" dirty="0">
              <a:ea typeface="黑体" pitchFamily="49" charset="-122"/>
            </a:endParaRPr>
          </a:p>
          <a:p>
            <a:pPr algn="ctr"/>
            <a:r>
              <a:rPr lang="zh-CN" altLang="en-US" b="1" dirty="0">
                <a:ea typeface="黑体" pitchFamily="49" charset="-122"/>
              </a:rPr>
              <a:t>实现</a:t>
            </a:r>
            <a:r>
              <a:rPr lang="en-US" altLang="zh-CN" b="1" dirty="0">
                <a:ea typeface="黑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6"/>
                                        </p:tgtEl>
                                        <p:attrNameLst>
                                          <p:attrName>style.visibility</p:attrName>
                                        </p:attrNameLst>
                                      </p:cBhvr>
                                      <p:to>
                                        <p:strVal val="visible"/>
                                      </p:to>
                                    </p:set>
                                    <p:animEffect transition="in" filter="blinds(horizontal)">
                                      <p:cBhvr>
                                        <p:cTn id="7" dur="500"/>
                                        <p:tgtEl>
                                          <p:spTgt spid="25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zh-CN" altLang="en-US" dirty="0"/>
              <a:t>包含</a:t>
            </a:r>
            <a:r>
              <a:rPr lang="en-US" altLang="zh-CN" dirty="0"/>
              <a:t>4</a:t>
            </a:r>
            <a:r>
              <a:rPr lang="zh-CN" altLang="en-US" dirty="0"/>
              <a:t>个查询词项中的</a:t>
            </a:r>
            <a:r>
              <a:rPr lang="en-US" altLang="zh-CN" dirty="0"/>
              <a:t>3</a:t>
            </a:r>
            <a:r>
              <a:rPr lang="zh-CN" altLang="en-US" dirty="0"/>
              <a:t>个</a:t>
            </a:r>
            <a:endParaRPr lang="en-US" altLang="zh-CN" dirty="0"/>
          </a:p>
        </p:txBody>
      </p:sp>
      <p:sp>
        <p:nvSpPr>
          <p:cNvPr id="74" name="TextBox 73"/>
          <p:cNvSpPr txBox="1">
            <a:spLocks noChangeArrowheads="1"/>
          </p:cNvSpPr>
          <p:nvPr/>
        </p:nvSpPr>
        <p:spPr bwMode="auto">
          <a:xfrm>
            <a:off x="762000" y="5105400"/>
            <a:ext cx="5027338" cy="523220"/>
          </a:xfrm>
          <a:prstGeom prst="rect">
            <a:avLst/>
          </a:prstGeom>
          <a:noFill/>
          <a:ln w="9525">
            <a:noFill/>
            <a:miter lim="800000"/>
            <a:headEnd/>
            <a:tailEnd/>
          </a:ln>
        </p:spPr>
        <p:txBody>
          <a:bodyPr wrap="none">
            <a:spAutoFit/>
          </a:bodyPr>
          <a:lstStyle/>
          <a:p>
            <a:r>
              <a:rPr lang="zh-CN" altLang="en-US" sz="2800" dirty="0">
                <a:solidFill>
                  <a:srgbClr val="C00000"/>
                </a:solidFill>
                <a:ea typeface="黑体" pitchFamily="49" charset="-122"/>
              </a:rPr>
              <a:t>仅对文档</a:t>
            </a:r>
            <a:r>
              <a:rPr lang="en-US" altLang="zh-CN" sz="2800" dirty="0">
                <a:solidFill>
                  <a:srgbClr val="C00000"/>
                </a:solidFill>
                <a:ea typeface="黑体" pitchFamily="49" charset="-122"/>
              </a:rPr>
              <a:t>8</a:t>
            </a:r>
            <a:r>
              <a:rPr lang="zh-CN" altLang="en-US" sz="2800" dirty="0">
                <a:solidFill>
                  <a:srgbClr val="C00000"/>
                </a:solidFill>
                <a:ea typeface="黑体" pitchFamily="49" charset="-122"/>
              </a:rPr>
              <a:t>、</a:t>
            </a:r>
            <a:r>
              <a:rPr lang="en-US" altLang="zh-CN" sz="2800" dirty="0">
                <a:solidFill>
                  <a:srgbClr val="C00000"/>
                </a:solidFill>
                <a:ea typeface="黑体" pitchFamily="49" charset="-122"/>
              </a:rPr>
              <a:t>16</a:t>
            </a:r>
            <a:r>
              <a:rPr lang="zh-CN" altLang="en-US" sz="2800" dirty="0">
                <a:solidFill>
                  <a:srgbClr val="C00000"/>
                </a:solidFill>
                <a:ea typeface="黑体" pitchFamily="49" charset="-122"/>
              </a:rPr>
              <a:t>和</a:t>
            </a:r>
            <a:r>
              <a:rPr lang="en-US" altLang="zh-CN" sz="2800" dirty="0">
                <a:solidFill>
                  <a:srgbClr val="C00000"/>
                </a:solidFill>
                <a:ea typeface="黑体" pitchFamily="49" charset="-122"/>
              </a:rPr>
              <a:t> 32</a:t>
            </a:r>
            <a:r>
              <a:rPr lang="zh-CN" altLang="en-US" sz="2800" dirty="0">
                <a:solidFill>
                  <a:srgbClr val="C00000"/>
                </a:solidFill>
                <a:ea typeface="黑体" pitchFamily="49" charset="-122"/>
              </a:rPr>
              <a:t>进行计算</a:t>
            </a:r>
            <a:endParaRPr lang="en-US" altLang="zh-CN" sz="2800" dirty="0">
              <a:solidFill>
                <a:srgbClr val="C00000"/>
              </a:solidFill>
              <a:ea typeface="黑体" pitchFamily="49" charset="-122"/>
            </a:endParaRPr>
          </a:p>
        </p:txBody>
      </p:sp>
      <p:pic>
        <p:nvPicPr>
          <p:cNvPr id="396290" name="Picture 2"/>
          <p:cNvPicPr>
            <a:picLocks noChangeAspect="1" noChangeArrowheads="1"/>
          </p:cNvPicPr>
          <p:nvPr/>
        </p:nvPicPr>
        <p:blipFill>
          <a:blip r:embed="rId2" cstate="print"/>
          <a:srcRect/>
          <a:stretch>
            <a:fillRect/>
          </a:stretch>
        </p:blipFill>
        <p:spPr bwMode="auto">
          <a:xfrm>
            <a:off x="568158" y="2132856"/>
            <a:ext cx="7785249" cy="25202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zh-CN" altLang="en-US"/>
              <a:t>方法二：胜者表</a:t>
            </a:r>
            <a:r>
              <a:rPr lang="en-US" altLang="zh-CN"/>
              <a:t>(Champion list)</a:t>
            </a:r>
            <a:endParaRPr lang="en-US" altLang="zh-CN" dirty="0"/>
          </a:p>
        </p:txBody>
      </p:sp>
      <p:sp>
        <p:nvSpPr>
          <p:cNvPr id="37891" name="Content Placeholder 2"/>
          <p:cNvSpPr>
            <a:spLocks noGrp="1"/>
          </p:cNvSpPr>
          <p:nvPr>
            <p:ph idx="1"/>
          </p:nvPr>
        </p:nvSpPr>
        <p:spPr/>
        <p:txBody>
          <a:bodyPr/>
          <a:lstStyle/>
          <a:p>
            <a:r>
              <a:rPr lang="zh-CN" altLang="en-US"/>
              <a:t>对每个词项</a:t>
            </a:r>
            <a:r>
              <a:rPr lang="en-US" altLang="zh-CN"/>
              <a:t>t</a:t>
            </a:r>
            <a:r>
              <a:rPr lang="zh-CN" altLang="en-US"/>
              <a:t>，预先计算出其倒排记录表中权重最高的</a:t>
            </a:r>
            <a:r>
              <a:rPr lang="en-US" altLang="zh-CN"/>
              <a:t>r</a:t>
            </a:r>
            <a:r>
              <a:rPr lang="zh-CN" altLang="en-US"/>
              <a:t>篇文档，如果采用</a:t>
            </a:r>
            <a:r>
              <a:rPr lang="en-US" altLang="zh-CN"/>
              <a:t>tfidf</a:t>
            </a:r>
            <a:r>
              <a:rPr lang="zh-CN" altLang="en-US"/>
              <a:t>机制，即</a:t>
            </a:r>
            <a:r>
              <a:rPr lang="en-US" altLang="zh-CN"/>
              <a:t>tf</a:t>
            </a:r>
            <a:r>
              <a:rPr lang="zh-CN" altLang="en-US"/>
              <a:t>最高的</a:t>
            </a:r>
            <a:r>
              <a:rPr lang="en-US" altLang="zh-CN"/>
              <a:t>r</a:t>
            </a:r>
            <a:r>
              <a:rPr lang="zh-CN" altLang="en-US"/>
              <a:t>篇</a:t>
            </a:r>
            <a:endParaRPr lang="en-US" altLang="zh-CN"/>
          </a:p>
          <a:p>
            <a:pPr lvl="1"/>
            <a:r>
              <a:rPr lang="zh-CN" altLang="en-US"/>
              <a:t>这</a:t>
            </a:r>
            <a:r>
              <a:rPr lang="en-US" altLang="zh-CN"/>
              <a:t>r</a:t>
            </a:r>
            <a:r>
              <a:rPr lang="zh-CN" altLang="en-US"/>
              <a:t>篇文档称为</a:t>
            </a:r>
            <a:r>
              <a:rPr lang="en-US" altLang="zh-CN"/>
              <a:t>t</a:t>
            </a:r>
            <a:r>
              <a:rPr lang="zh-CN" altLang="en-US"/>
              <a:t>的胜者表</a:t>
            </a:r>
            <a:endParaRPr lang="en-US" altLang="zh-CN"/>
          </a:p>
          <a:p>
            <a:pPr lvl="1"/>
            <a:r>
              <a:rPr lang="zh-CN" altLang="en-US"/>
              <a:t>也称为优胜表</a:t>
            </a:r>
            <a:r>
              <a:rPr lang="en-US" altLang="zh-CN"/>
              <a:t>(fancy list)</a:t>
            </a:r>
            <a:r>
              <a:rPr lang="zh-CN" altLang="en-US"/>
              <a:t>或高分文档</a:t>
            </a:r>
            <a:r>
              <a:rPr lang="en-US" altLang="zh-CN"/>
              <a:t>(top docs)</a:t>
            </a:r>
          </a:p>
          <a:p>
            <a:r>
              <a:rPr lang="zh-CN" altLang="en-US"/>
              <a:t>注意：</a:t>
            </a:r>
            <a:r>
              <a:rPr lang="en-US" altLang="zh-CN"/>
              <a:t>r </a:t>
            </a:r>
            <a:r>
              <a:rPr lang="zh-CN" altLang="en-US"/>
              <a:t>比如在索引建立时就已经设定</a:t>
            </a:r>
            <a:endParaRPr lang="en-US" altLang="zh-CN"/>
          </a:p>
          <a:p>
            <a:pPr lvl="1"/>
            <a:r>
              <a:rPr lang="zh-CN" altLang="en-US"/>
              <a:t>因此，有可能</a:t>
            </a:r>
            <a:r>
              <a:rPr lang="en-US" altLang="zh-CN"/>
              <a:t> r &lt; K</a:t>
            </a:r>
          </a:p>
          <a:p>
            <a:r>
              <a:rPr lang="zh-CN" altLang="en-US"/>
              <a:t>检索时，仅计算某些词项的胜者表中包含的文档集合的并集</a:t>
            </a:r>
            <a:endParaRPr lang="en-US" altLang="zh-CN"/>
          </a:p>
          <a:p>
            <a:pPr lvl="1"/>
            <a:r>
              <a:rPr lang="zh-CN" altLang="en-US"/>
              <a:t>从这个集合中选出</a:t>
            </a:r>
            <a:r>
              <a:rPr lang="en-US" altLang="zh-CN"/>
              <a:t>top K</a:t>
            </a:r>
            <a:r>
              <a:rPr lang="zh-CN" altLang="en-US"/>
              <a:t>作为最终的</a:t>
            </a:r>
            <a:r>
              <a:rPr lang="en-US" altLang="zh-CN"/>
              <a:t>top K</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zh-CN" altLang="en-US"/>
              <a:t>课堂思考</a:t>
            </a:r>
            <a:endParaRPr lang="en-US" altLang="zh-CN" dirty="0"/>
          </a:p>
        </p:txBody>
      </p:sp>
      <p:sp>
        <p:nvSpPr>
          <p:cNvPr id="38915" name="Content Placeholder 2"/>
          <p:cNvSpPr>
            <a:spLocks noGrp="1"/>
          </p:cNvSpPr>
          <p:nvPr>
            <p:ph idx="1"/>
          </p:nvPr>
        </p:nvSpPr>
        <p:spPr/>
        <p:txBody>
          <a:bodyPr/>
          <a:lstStyle/>
          <a:p>
            <a:r>
              <a:rPr lang="zh-CN" altLang="en-US"/>
              <a:t>胜者表方式和前面的索引去除方式有什么关联？如何融合它们？</a:t>
            </a:r>
            <a:endParaRPr lang="en-US" altLang="zh-CN"/>
          </a:p>
          <a:p>
            <a:endParaRPr lang="en-US" altLang="zh-CN"/>
          </a:p>
          <a:p>
            <a:r>
              <a:rPr lang="zh-CN" altLang="en-US"/>
              <a:t>如何在一个倒排索引当中实现胜者表？</a:t>
            </a:r>
            <a:endParaRPr lang="en-US" altLang="zh-CN"/>
          </a:p>
          <a:p>
            <a:pPr lvl="1"/>
            <a:r>
              <a:rPr lang="zh-CN" altLang="en-US"/>
              <a:t>提醒：胜者表与</a:t>
            </a:r>
            <a:r>
              <a:rPr lang="en-US" altLang="zh-CN"/>
              <a:t>docID</a:t>
            </a:r>
            <a:r>
              <a:rPr lang="zh-CN" altLang="en-US"/>
              <a:t>大小无关</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bwMode="auto">
          <a:xfrm>
            <a:off x="6934200" y="5181600"/>
            <a:ext cx="1415772" cy="461665"/>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pPr>
              <a:defRPr/>
            </a:pPr>
            <a:r>
              <a:rPr lang="zh-CN" altLang="en-US" dirty="0">
                <a:latin typeface="Times New Roman" pitchFamily="18" charset="0"/>
              </a:rPr>
              <a:t>定量指标</a:t>
            </a:r>
            <a:endParaRPr lang="en-US" dirty="0">
              <a:latin typeface="Times New Roman" pitchFamily="18" charset="0"/>
            </a:endParaRPr>
          </a:p>
        </p:txBody>
      </p:sp>
      <p:cxnSp>
        <p:nvCxnSpPr>
          <p:cNvPr id="7" name="Straight Arrow Connector 6"/>
          <p:cNvCxnSpPr/>
          <p:nvPr/>
        </p:nvCxnSpPr>
        <p:spPr bwMode="auto">
          <a:xfrm rot="10800000" flipV="1">
            <a:off x="5334000" y="5410200"/>
            <a:ext cx="1600200" cy="152400"/>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9" name="Straight Arrow Connector 8"/>
          <p:cNvCxnSpPr>
            <a:stCxn id="5" idx="1"/>
          </p:cNvCxnSpPr>
          <p:nvPr/>
        </p:nvCxnSpPr>
        <p:spPr bwMode="auto">
          <a:xfrm flipH="1">
            <a:off x="6019800" y="5412433"/>
            <a:ext cx="914400" cy="3787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cxnSp>
        <p:nvCxnSpPr>
          <p:cNvPr id="11" name="Straight Arrow Connector 10"/>
          <p:cNvCxnSpPr>
            <a:stCxn id="5" idx="1"/>
          </p:cNvCxnSpPr>
          <p:nvPr/>
        </p:nvCxnSpPr>
        <p:spPr bwMode="auto">
          <a:xfrm flipH="1">
            <a:off x="3124200" y="5412433"/>
            <a:ext cx="3810000" cy="988367"/>
          </a:xfrm>
          <a:prstGeom prst="straightConnector1">
            <a:avLst/>
          </a:prstGeom>
          <a:ln>
            <a:headEnd type="none" w="med" len="med"/>
            <a:tailEnd type="arrow"/>
          </a:ln>
        </p:spPr>
        <p:style>
          <a:lnRef idx="1">
            <a:schemeClr val="dk1"/>
          </a:lnRef>
          <a:fillRef idx="2">
            <a:schemeClr val="dk1"/>
          </a:fillRef>
          <a:effectRef idx="1">
            <a:schemeClr val="dk1"/>
          </a:effectRef>
          <a:fontRef idx="minor">
            <a:schemeClr val="dk1"/>
          </a:fontRef>
        </p:style>
      </p:cxnSp>
      <p:sp>
        <p:nvSpPr>
          <p:cNvPr id="39939" name="Title 1"/>
          <p:cNvSpPr>
            <a:spLocks noGrp="1"/>
          </p:cNvSpPr>
          <p:nvPr>
            <p:ph type="title"/>
          </p:nvPr>
        </p:nvSpPr>
        <p:spPr/>
        <p:txBody>
          <a:bodyPr/>
          <a:lstStyle/>
          <a:p>
            <a:r>
              <a:rPr lang="zh-CN" altLang="en-US"/>
              <a:t>方法三：静态质量得分排序方式</a:t>
            </a:r>
            <a:endParaRPr lang="en-US" altLang="zh-CN" dirty="0"/>
          </a:p>
        </p:txBody>
      </p:sp>
      <p:sp>
        <p:nvSpPr>
          <p:cNvPr id="39940" name="Content Placeholder 2"/>
          <p:cNvSpPr>
            <a:spLocks noGrp="1"/>
          </p:cNvSpPr>
          <p:nvPr>
            <p:ph idx="1"/>
          </p:nvPr>
        </p:nvSpPr>
        <p:spPr/>
        <p:txBody>
          <a:bodyPr/>
          <a:lstStyle/>
          <a:p>
            <a:r>
              <a:rPr lang="zh-CN" altLang="en-US" dirty="0"/>
              <a:t>我们希望排名靠前的文档不仅相关度高</a:t>
            </a:r>
            <a:r>
              <a:rPr lang="en-US" altLang="zh-CN" dirty="0"/>
              <a:t>(relevant) </a:t>
            </a:r>
            <a:r>
              <a:rPr lang="zh-CN" altLang="en-US" dirty="0"/>
              <a:t>，而且权威度也大</a:t>
            </a:r>
            <a:r>
              <a:rPr lang="en-US" altLang="zh-CN" dirty="0"/>
              <a:t>(authoritative)</a:t>
            </a:r>
          </a:p>
          <a:p>
            <a:r>
              <a:rPr lang="zh-CN" altLang="en-US" dirty="0"/>
              <a:t>相关度常常采用余弦相似度得分来衡量</a:t>
            </a:r>
            <a:endParaRPr lang="en-US" altLang="zh-CN" dirty="0"/>
          </a:p>
          <a:p>
            <a:r>
              <a:rPr lang="zh-CN" altLang="en-US" dirty="0"/>
              <a:t>而权威度往往是一个与查询无关的量，是文档本身的属性</a:t>
            </a:r>
            <a:endParaRPr lang="en-US" altLang="zh-CN" dirty="0"/>
          </a:p>
          <a:p>
            <a:r>
              <a:rPr lang="zh-CN" altLang="en-US" dirty="0"/>
              <a:t>权威度示例</a:t>
            </a:r>
            <a:endParaRPr lang="en-US" altLang="zh-CN" dirty="0"/>
          </a:p>
          <a:p>
            <a:pPr lvl="1"/>
            <a:r>
              <a:rPr lang="en-US" altLang="zh-CN" dirty="0"/>
              <a:t>Wikipedia</a:t>
            </a:r>
            <a:r>
              <a:rPr lang="zh-CN" altLang="en-US" dirty="0"/>
              <a:t>在所有网站上的重要性</a:t>
            </a:r>
            <a:endParaRPr lang="en-US" altLang="zh-CN" dirty="0"/>
          </a:p>
          <a:p>
            <a:pPr lvl="1"/>
            <a:r>
              <a:rPr lang="zh-CN" altLang="en-US" dirty="0"/>
              <a:t>某些权威报纸上的文章</a:t>
            </a:r>
            <a:endParaRPr lang="en-US" altLang="zh-CN" dirty="0"/>
          </a:p>
          <a:p>
            <a:pPr lvl="1"/>
            <a:r>
              <a:rPr lang="zh-CN" altLang="en-US" dirty="0"/>
              <a:t>论文的引用量</a:t>
            </a:r>
            <a:endParaRPr lang="en-US" altLang="zh-CN" dirty="0"/>
          </a:p>
          <a:p>
            <a:pPr lvl="1"/>
            <a:r>
              <a:rPr lang="zh-CN" altLang="en-US" dirty="0"/>
              <a:t>被</a:t>
            </a:r>
            <a:r>
              <a:rPr lang="en-US" altLang="zh-CN" dirty="0"/>
              <a:t> </a:t>
            </a:r>
            <a:r>
              <a:rPr lang="en-US" altLang="zh-CN" dirty="0" err="1"/>
              <a:t>diggs</a:t>
            </a:r>
            <a:r>
              <a:rPr lang="en-US" altLang="zh-CN" dirty="0"/>
              <a:t>, </a:t>
            </a:r>
            <a:r>
              <a:rPr lang="en-US" altLang="zh-CN" dirty="0" err="1"/>
              <a:t>Y!buzzes</a:t>
            </a:r>
            <a:r>
              <a:rPr lang="zh-CN" altLang="en-US" dirty="0"/>
              <a:t>或</a:t>
            </a:r>
            <a:r>
              <a:rPr lang="en-US" altLang="zh-CN" dirty="0"/>
              <a:t>del.icio.us</a:t>
            </a:r>
            <a:r>
              <a:rPr lang="zh-CN" altLang="en-US" dirty="0"/>
              <a:t>等网站的标注量</a:t>
            </a:r>
            <a:endParaRPr lang="en-US" altLang="zh-CN" dirty="0"/>
          </a:p>
          <a:p>
            <a:pPr lvl="1"/>
            <a:r>
              <a:rPr lang="en-US" altLang="zh-CN" dirty="0" err="1"/>
              <a:t>Pagerank</a:t>
            </a:r>
            <a:r>
              <a:rPr lang="zh-CN" altLang="en-US" dirty="0"/>
              <a:t>（前面介绍精确</a:t>
            </a:r>
            <a:r>
              <a:rPr lang="en-US" altLang="zh-CN" dirty="0"/>
              <a:t>top K</a:t>
            </a:r>
            <a:r>
              <a:rPr lang="zh-CN" altLang="en-US" dirty="0"/>
              <a:t>检索时也提及）</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zh-CN" altLang="en-US"/>
              <a:t>权威度计算</a:t>
            </a:r>
            <a:endParaRPr lang="en-US" altLang="zh-CN" dirty="0"/>
          </a:p>
        </p:txBody>
      </p:sp>
      <p:sp>
        <p:nvSpPr>
          <p:cNvPr id="40963" name="Content Placeholder 2"/>
          <p:cNvSpPr>
            <a:spLocks noGrp="1"/>
          </p:cNvSpPr>
          <p:nvPr>
            <p:ph idx="1"/>
          </p:nvPr>
        </p:nvSpPr>
        <p:spPr/>
        <p:txBody>
          <a:bodyPr/>
          <a:lstStyle/>
          <a:p>
            <a:r>
              <a:rPr lang="zh-CN" altLang="en-US" dirty="0"/>
              <a:t>为每篇文档赋予一个与查询无关的</a:t>
            </a:r>
            <a:r>
              <a:rPr lang="en-US" altLang="zh-CN" dirty="0"/>
              <a:t>(query-independent ) [0,1]</a:t>
            </a:r>
            <a:r>
              <a:rPr lang="zh-CN" altLang="en-US" dirty="0"/>
              <a:t>之间的值，记为</a:t>
            </a:r>
            <a:r>
              <a:rPr lang="en-US" altLang="zh-CN" dirty="0"/>
              <a:t>g(d)</a:t>
            </a:r>
            <a:r>
              <a:rPr lang="zh-CN" altLang="en-US" dirty="0"/>
              <a:t>，例如</a:t>
            </a:r>
            <a:r>
              <a:rPr lang="en-US" altLang="zh-CN" dirty="0" err="1"/>
              <a:t>Pagerank</a:t>
            </a:r>
            <a:endParaRPr lang="en-US" altLang="zh-CN" dirty="0"/>
          </a:p>
          <a:p>
            <a:r>
              <a:rPr lang="zh-CN" altLang="en-US" dirty="0"/>
              <a:t>同前面一样，最终文档排名基于</a:t>
            </a:r>
            <a:r>
              <a:rPr lang="en-US" altLang="zh-CN" dirty="0"/>
              <a:t>g(d)</a:t>
            </a:r>
            <a:r>
              <a:rPr lang="zh-CN" altLang="en-US" dirty="0"/>
              <a:t>和相关度的线性组合。</a:t>
            </a:r>
            <a:endParaRPr lang="en-US" altLang="zh-CN" dirty="0"/>
          </a:p>
          <a:p>
            <a:pPr lvl="1"/>
            <a:r>
              <a:rPr lang="en-US" altLang="zh-CN" dirty="0"/>
              <a:t>net-score(</a:t>
            </a:r>
            <a:r>
              <a:rPr lang="en-US" altLang="zh-CN" dirty="0" err="1"/>
              <a:t>q,d</a:t>
            </a:r>
            <a:r>
              <a:rPr lang="en-US" altLang="zh-CN" dirty="0"/>
              <a:t>) = g(d) + cosine(</a:t>
            </a:r>
            <a:r>
              <a:rPr lang="en-US" altLang="zh-CN" dirty="0" err="1"/>
              <a:t>q,d</a:t>
            </a:r>
            <a:r>
              <a:rPr lang="en-US" altLang="zh-CN" dirty="0"/>
              <a:t>)</a:t>
            </a:r>
          </a:p>
          <a:p>
            <a:pPr lvl="1"/>
            <a:r>
              <a:rPr lang="zh-CN" altLang="en-US" dirty="0"/>
              <a:t>可以采用等权重，也可以采用不同权重</a:t>
            </a:r>
            <a:endParaRPr lang="en-US" altLang="zh-CN" dirty="0"/>
          </a:p>
          <a:p>
            <a:pPr lvl="1"/>
            <a:r>
              <a:rPr lang="zh-CN" altLang="en-US" dirty="0"/>
              <a:t>可以采用任何形式的函数，而不只是线性函数</a:t>
            </a:r>
            <a:endParaRPr lang="en-US" altLang="zh-CN" dirty="0"/>
          </a:p>
          <a:p>
            <a:r>
              <a:rPr lang="zh-CN" altLang="en-US" dirty="0"/>
              <a:t>接下来我们的目标是找</a:t>
            </a:r>
            <a:r>
              <a:rPr lang="en-US" altLang="zh-CN" dirty="0"/>
              <a:t>net-score</a:t>
            </a:r>
            <a:r>
              <a:rPr lang="zh-CN" altLang="en-US" dirty="0"/>
              <a:t>最高的</a:t>
            </a:r>
            <a:r>
              <a:rPr lang="en-US" altLang="zh-CN" dirty="0"/>
              <a:t>top K</a:t>
            </a:r>
            <a:r>
              <a:rPr lang="zh-CN" altLang="en-US" dirty="0"/>
              <a:t>文档（非精确检索）</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en-US" sz="34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10" name="标题 9"/>
          <p:cNvSpPr>
            <a:spLocks noGrp="1"/>
          </p:cNvSpPr>
          <p:nvPr>
            <p:ph type="title"/>
          </p:nvPr>
        </p:nvSpPr>
        <p:spPr/>
        <p:txBody>
          <a:bodyPr/>
          <a:lstStyle/>
          <a:p>
            <a:r>
              <a:rPr lang="zh-CN" altLang="en-US" dirty="0"/>
              <a:t>浏览 </a:t>
            </a:r>
            <a:r>
              <a:rPr lang="en-US" altLang="zh-CN" dirty="0"/>
              <a:t>vs. </a:t>
            </a:r>
            <a:r>
              <a:rPr lang="zh-CN" altLang="en-US" dirty="0"/>
              <a:t>点击</a:t>
            </a:r>
          </a:p>
        </p:txBody>
      </p:sp>
      <p:pic>
        <p:nvPicPr>
          <p:cNvPr id="12" name="Picture 7" descr="718.png"/>
          <p:cNvPicPr>
            <a:picLocks noGrp="1" noChangeAspect="1"/>
          </p:cNvPicPr>
          <p:nvPr>
            <p:ph type="chart" idx="1"/>
          </p:nvPr>
        </p:nvPicPr>
        <p:blipFill>
          <a:blip r:embed="rId3" cstate="print"/>
          <a:stretch>
            <a:fillRect/>
          </a:stretch>
        </p:blipFill>
        <p:spPr>
          <a:xfrm>
            <a:off x="1115616" y="1646785"/>
            <a:ext cx="6408712" cy="4717397"/>
          </a:xfrm>
        </p:spPr>
      </p:pic>
      <p:sp>
        <p:nvSpPr>
          <p:cNvPr id="7" name="Slide Number Placeholder 6"/>
          <p:cNvSpPr>
            <a:spLocks noGrp="1"/>
          </p:cNvSpPr>
          <p:nvPr>
            <p:ph type="sldNum" sz="quarter" idx="12"/>
          </p:nvPr>
        </p:nvSpPr>
        <p:spPr/>
        <p:txBody>
          <a:bodyPr/>
          <a:lstStyle/>
          <a:p>
            <a:fld id="{74BF2C0F-05D6-4882-A325-BE394602789D}" type="slidenum">
              <a:rPr lang="en-US" smtClean="0"/>
              <a:pPr/>
              <a:t>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zh-CN" altLang="en-US"/>
              <a:t>基于</a:t>
            </a:r>
            <a:r>
              <a:rPr lang="en-US" altLang="zh-CN"/>
              <a:t>net-score</a:t>
            </a:r>
            <a:r>
              <a:rPr lang="zh-CN" altLang="en-US"/>
              <a:t>的</a:t>
            </a:r>
            <a:r>
              <a:rPr lang="en-US" altLang="zh-CN"/>
              <a:t>Top K</a:t>
            </a:r>
            <a:r>
              <a:rPr lang="zh-CN" altLang="en-US"/>
              <a:t>文档检索</a:t>
            </a:r>
            <a:endParaRPr lang="en-US" altLang="zh-CN" dirty="0"/>
          </a:p>
        </p:txBody>
      </p:sp>
      <p:sp>
        <p:nvSpPr>
          <p:cNvPr id="43011" name="Content Placeholder 2"/>
          <p:cNvSpPr>
            <a:spLocks noGrp="1"/>
          </p:cNvSpPr>
          <p:nvPr>
            <p:ph idx="1"/>
          </p:nvPr>
        </p:nvSpPr>
        <p:spPr/>
        <p:txBody>
          <a:bodyPr/>
          <a:lstStyle/>
          <a:p>
            <a:r>
              <a:rPr lang="zh-CN" altLang="en-US"/>
              <a:t>首先按照</a:t>
            </a:r>
            <a:r>
              <a:rPr lang="en-US" altLang="zh-CN"/>
              <a:t>g(d)</a:t>
            </a:r>
            <a:r>
              <a:rPr lang="zh-CN" altLang="en-US"/>
              <a:t>从高到低将倒排记录表进行排序</a:t>
            </a:r>
            <a:endParaRPr lang="en-US" altLang="zh-CN"/>
          </a:p>
          <a:p>
            <a:r>
              <a:rPr lang="zh-CN" altLang="en-US"/>
              <a:t>该排序对所有倒排记录表都是一致的</a:t>
            </a:r>
            <a:r>
              <a:rPr lang="en-US" altLang="zh-CN"/>
              <a:t>(</a:t>
            </a:r>
            <a:r>
              <a:rPr lang="zh-CN" altLang="en-US"/>
              <a:t>只与文档本身有关</a:t>
            </a:r>
            <a:r>
              <a:rPr lang="en-US" altLang="zh-CN"/>
              <a:t>)</a:t>
            </a:r>
          </a:p>
          <a:p>
            <a:r>
              <a:rPr lang="zh-CN" altLang="en-US"/>
              <a:t>因此，可以并行遍历不同查询词项的倒排记录表来</a:t>
            </a:r>
            <a:endParaRPr lang="en-US" altLang="zh-CN"/>
          </a:p>
          <a:p>
            <a:pPr lvl="1"/>
            <a:r>
              <a:rPr lang="zh-CN" altLang="en-US"/>
              <a:t>进行倒排记录表的合并</a:t>
            </a:r>
            <a:endParaRPr lang="en-US" altLang="zh-CN"/>
          </a:p>
          <a:p>
            <a:pPr lvl="1"/>
            <a:r>
              <a:rPr lang="zh-CN" altLang="en-US"/>
              <a:t>及余弦相似度的计算</a:t>
            </a:r>
            <a:endParaRPr lang="en-US" altLang="zh-CN"/>
          </a:p>
          <a:p>
            <a:r>
              <a:rPr lang="zh-CN" altLang="en-US"/>
              <a:t>课堂练习：写一段伪代码来实现上述方式下的余弦相似度计算</a:t>
            </a:r>
            <a:endParaRPr lang="en-US" alt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C7CA4-33ED-46DB-96B2-C3193C996448}"/>
              </a:ext>
            </a:extLst>
          </p:cNvPr>
          <p:cNvSpPr>
            <a:spLocks noGrp="1"/>
          </p:cNvSpPr>
          <p:nvPr>
            <p:ph type="title"/>
          </p:nvPr>
        </p:nvSpPr>
        <p:spPr/>
        <p:txBody>
          <a:bodyPr/>
          <a:lstStyle/>
          <a:p>
            <a:r>
              <a:rPr lang="zh-CN" altLang="en-US" dirty="0"/>
              <a:t>一种典型的</a:t>
            </a:r>
            <a:r>
              <a:rPr lang="en-US" altLang="zh-CN" dirty="0"/>
              <a:t>Document-at-a-time (DAAT)</a:t>
            </a:r>
            <a:r>
              <a:rPr lang="zh-CN" altLang="en-US" dirty="0"/>
              <a:t>流程</a:t>
            </a:r>
          </a:p>
        </p:txBody>
      </p:sp>
      <p:sp>
        <p:nvSpPr>
          <p:cNvPr id="3" name="内容占位符 2">
            <a:extLst>
              <a:ext uri="{FF2B5EF4-FFF2-40B4-BE49-F238E27FC236}">
                <a16:creationId xmlns:a16="http://schemas.microsoft.com/office/drawing/2014/main" id="{29E717EA-B444-401F-8E93-FE9E97F80D0B}"/>
              </a:ext>
            </a:extLst>
          </p:cNvPr>
          <p:cNvSpPr>
            <a:spLocks noGrp="1"/>
          </p:cNvSpPr>
          <p:nvPr>
            <p:ph idx="1"/>
          </p:nvPr>
        </p:nvSpPr>
        <p:spPr/>
        <p:txBody>
          <a:bodyPr/>
          <a:lstStyle/>
          <a:p>
            <a:pPr marL="0" indent="0">
              <a:buNone/>
            </a:pPr>
            <a:r>
              <a:rPr lang="en-US" altLang="zh-CN" sz="2000" dirty="0">
                <a:ea typeface="黑体" pitchFamily="49" charset="-122"/>
              </a:rPr>
              <a:t>D=</a:t>
            </a:r>
            <a:r>
              <a:rPr lang="en-US" altLang="zh-CN" sz="2000" dirty="0" err="1">
                <a:ea typeface="黑体" pitchFamily="49" charset="-122"/>
              </a:rPr>
              <a:t>mergeAllPostings</a:t>
            </a:r>
            <a:r>
              <a:rPr lang="en-US" altLang="zh-CN" sz="2000" dirty="0">
                <a:ea typeface="黑体" pitchFamily="49" charset="-122"/>
              </a:rPr>
              <a:t>(postings(Q));</a:t>
            </a:r>
          </a:p>
          <a:p>
            <a:pPr marL="0" indent="0">
              <a:buNone/>
            </a:pPr>
            <a:r>
              <a:rPr lang="en-US" altLang="zh-CN" sz="2000" dirty="0" err="1">
                <a:ea typeface="黑体" pitchFamily="49" charset="-122"/>
              </a:rPr>
              <a:t>sortDecreasingByGd</a:t>
            </a:r>
            <a:r>
              <a:rPr lang="en-US" altLang="zh-CN" sz="2000" dirty="0">
                <a:ea typeface="黑体" pitchFamily="49" charset="-122"/>
              </a:rPr>
              <a:t>(D);</a:t>
            </a:r>
          </a:p>
          <a:p>
            <a:pPr marL="0" indent="0">
              <a:buNone/>
            </a:pPr>
            <a:r>
              <a:rPr lang="en-US" altLang="zh-CN" sz="2000" dirty="0">
                <a:ea typeface="黑体" pitchFamily="49" charset="-122"/>
              </a:rPr>
              <a:t>For p in postings(Q); </a:t>
            </a:r>
          </a:p>
          <a:p>
            <a:pPr marL="0" indent="0" defTabSz="449263" eaLnBrk="0" hangingPunct="0">
              <a:spcBef>
                <a:spcPct val="30000"/>
              </a:spcBef>
              <a:buClr>
                <a:srgbClr val="000000"/>
              </a:buClr>
              <a:buSzPct val="100000"/>
              <a:buNone/>
              <a:defRPr/>
            </a:pPr>
            <a:r>
              <a:rPr lang="en-US" altLang="zh-CN" sz="2000" dirty="0">
                <a:ea typeface="黑体" pitchFamily="49" charset="-122"/>
              </a:rPr>
              <a:t>    </a:t>
            </a:r>
            <a:r>
              <a:rPr lang="en-US" altLang="zh-CN" sz="2000" dirty="0" err="1">
                <a:ea typeface="黑体" pitchFamily="49" charset="-122"/>
              </a:rPr>
              <a:t>sortDecreasingByGd</a:t>
            </a:r>
            <a:r>
              <a:rPr lang="en-US" altLang="zh-CN" sz="2000" dirty="0">
                <a:ea typeface="黑体" pitchFamily="49" charset="-122"/>
              </a:rPr>
              <a:t>(p);</a:t>
            </a:r>
          </a:p>
          <a:p>
            <a:pPr marL="0" indent="0">
              <a:buNone/>
            </a:pPr>
            <a:r>
              <a:rPr lang="en-US" altLang="zh-CN" sz="2000" dirty="0">
                <a:ea typeface="黑体" pitchFamily="49" charset="-122"/>
              </a:rPr>
              <a:t>For d in </a:t>
            </a:r>
            <a:r>
              <a:rPr lang="en-US" altLang="zh-CN" sz="2000" dirty="0" err="1">
                <a:ea typeface="黑体" pitchFamily="49" charset="-122"/>
              </a:rPr>
              <a:t>D;do</a:t>
            </a:r>
            <a:endParaRPr lang="en-US" altLang="zh-CN" sz="2000" dirty="0">
              <a:ea typeface="黑体" pitchFamily="49" charset="-122"/>
            </a:endParaRPr>
          </a:p>
          <a:p>
            <a:pPr marL="0" indent="0">
              <a:buNone/>
            </a:pPr>
            <a:r>
              <a:rPr lang="en-US" altLang="zh-CN" sz="2000" dirty="0">
                <a:ea typeface="黑体" pitchFamily="49" charset="-122"/>
              </a:rPr>
              <a:t>    if g(d)&lt; threshold // </a:t>
            </a:r>
            <a:r>
              <a:rPr lang="zh-CN" altLang="en-US" sz="2000" dirty="0">
                <a:ea typeface="黑体" pitchFamily="49" charset="-122"/>
              </a:rPr>
              <a:t>提前结束条件，可以换成其它条件，例如处理时间</a:t>
            </a:r>
            <a:endParaRPr lang="en-US" altLang="zh-CN" sz="2000" dirty="0">
              <a:ea typeface="黑体" pitchFamily="49" charset="-122"/>
            </a:endParaRPr>
          </a:p>
          <a:p>
            <a:pPr marL="0" indent="0">
              <a:buNone/>
            </a:pPr>
            <a:r>
              <a:rPr lang="en-US" altLang="zh-CN" sz="2000" dirty="0">
                <a:ea typeface="黑体" pitchFamily="49" charset="-122"/>
              </a:rPr>
              <a:t>	   end process; </a:t>
            </a:r>
          </a:p>
          <a:p>
            <a:pPr marL="0" indent="0">
              <a:buNone/>
            </a:pPr>
            <a:r>
              <a:rPr lang="en-US" altLang="zh-CN" sz="2000" dirty="0">
                <a:ea typeface="黑体" pitchFamily="49" charset="-122"/>
              </a:rPr>
              <a:t>for p in postings;</a:t>
            </a:r>
          </a:p>
          <a:p>
            <a:pPr marL="0" indent="0">
              <a:buNone/>
            </a:pPr>
            <a:r>
              <a:rPr lang="en-US" altLang="zh-CN" sz="2000" dirty="0">
                <a:ea typeface="黑体" pitchFamily="49" charset="-122"/>
              </a:rPr>
              <a:t>   if d in p;{</a:t>
            </a:r>
          </a:p>
          <a:p>
            <a:pPr marL="0" indent="0">
              <a:buNone/>
            </a:pPr>
            <a:r>
              <a:rPr lang="en-US" altLang="zh-CN" sz="2000" dirty="0">
                <a:ea typeface="黑体" pitchFamily="49" charset="-122"/>
              </a:rPr>
              <a:t>	score+=w(t, d);</a:t>
            </a:r>
          </a:p>
          <a:p>
            <a:pPr marL="0" indent="0">
              <a:buNone/>
            </a:pPr>
            <a:r>
              <a:rPr lang="en-US" altLang="zh-CN" sz="2000" dirty="0">
                <a:ea typeface="黑体" pitchFamily="49" charset="-122"/>
              </a:rPr>
              <a:t>   }</a:t>
            </a:r>
          </a:p>
          <a:p>
            <a:pPr marL="0" indent="0">
              <a:buNone/>
            </a:pPr>
            <a:r>
              <a:rPr lang="en-US" altLang="zh-CN" sz="2000" dirty="0">
                <a:ea typeface="黑体" pitchFamily="49" charset="-122"/>
              </a:rPr>
              <a:t>   score+=g(d)         </a:t>
            </a:r>
          </a:p>
          <a:p>
            <a:pPr marL="0" indent="0">
              <a:buNone/>
            </a:pPr>
            <a:r>
              <a:rPr lang="en-US" altLang="zh-CN" sz="2000" dirty="0">
                <a:ea typeface="黑体" pitchFamily="49" charset="-122"/>
              </a:rPr>
              <a:t>done;</a:t>
            </a:r>
          </a:p>
          <a:p>
            <a:endParaRPr lang="zh-CN" altLang="en-US" sz="2000" dirty="0">
              <a:ea typeface="黑体" pitchFamily="49" charset="-122"/>
            </a:endParaRPr>
          </a:p>
          <a:p>
            <a:pPr marL="0" indent="0">
              <a:buNone/>
            </a:pPr>
            <a:endParaRPr lang="zh-CN" altLang="en-US" sz="2000" dirty="0"/>
          </a:p>
        </p:txBody>
      </p:sp>
      <p:sp>
        <p:nvSpPr>
          <p:cNvPr id="4" name="灯片编号占位符 3">
            <a:extLst>
              <a:ext uri="{FF2B5EF4-FFF2-40B4-BE49-F238E27FC236}">
                <a16:creationId xmlns:a16="http://schemas.microsoft.com/office/drawing/2014/main" id="{33F8F5E7-6F07-47CE-AEFA-4E989A1507ED}"/>
              </a:ext>
            </a:extLst>
          </p:cNvPr>
          <p:cNvSpPr>
            <a:spLocks noGrp="1"/>
          </p:cNvSpPr>
          <p:nvPr>
            <p:ph type="sldNum" sz="quarter" idx="12"/>
          </p:nvPr>
        </p:nvSpPr>
        <p:spPr/>
        <p:txBody>
          <a:bodyPr/>
          <a:lstStyle/>
          <a:p>
            <a:pPr>
              <a:defRPr/>
            </a:pPr>
            <a:fld id="{DB3EC566-48E6-4552-87D6-CB322A8F1925}" type="slidenum">
              <a:rPr lang="en-US" smtClean="0"/>
              <a:pPr>
                <a:defRPr/>
              </a:pPr>
              <a:t>51</a:t>
            </a:fld>
            <a:endParaRPr lang="en-US"/>
          </a:p>
        </p:txBody>
      </p:sp>
    </p:spTree>
    <p:extLst>
      <p:ext uri="{BB962C8B-B14F-4D97-AF65-F5344CB8AC3E}">
        <p14:creationId xmlns:p14="http://schemas.microsoft.com/office/powerpoint/2010/main" val="1476150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zh-CN" altLang="en-US"/>
              <a:t>利用</a:t>
            </a:r>
            <a:r>
              <a:rPr lang="en-US" altLang="zh-CN"/>
              <a:t>g(d)</a:t>
            </a:r>
            <a:r>
              <a:rPr lang="zh-CN" altLang="en-US"/>
              <a:t>排序的优点</a:t>
            </a:r>
            <a:endParaRPr lang="en-US" altLang="zh-CN" dirty="0"/>
          </a:p>
        </p:txBody>
      </p:sp>
      <p:sp>
        <p:nvSpPr>
          <p:cNvPr id="44035" name="Content Placeholder 2"/>
          <p:cNvSpPr>
            <a:spLocks noGrp="1"/>
          </p:cNvSpPr>
          <p:nvPr>
            <p:ph idx="1"/>
          </p:nvPr>
        </p:nvSpPr>
        <p:spPr/>
        <p:txBody>
          <a:bodyPr/>
          <a:lstStyle/>
          <a:p>
            <a:r>
              <a:rPr lang="zh-CN" altLang="en-US"/>
              <a:t>这种排序下，高分文档更可能在倒排记录表遍历的前期出现</a:t>
            </a:r>
            <a:endParaRPr lang="en-US" altLang="zh-CN"/>
          </a:p>
          <a:p>
            <a:endParaRPr lang="en-US" altLang="zh-CN"/>
          </a:p>
          <a:p>
            <a:r>
              <a:rPr lang="zh-CN" altLang="en-US"/>
              <a:t>在时间受限的应用当中</a:t>
            </a:r>
            <a:r>
              <a:rPr lang="en-US" altLang="zh-CN"/>
              <a:t> (</a:t>
            </a:r>
            <a:r>
              <a:rPr lang="zh-CN" altLang="en-US"/>
              <a:t>比如，任意搜索需要在</a:t>
            </a:r>
            <a:r>
              <a:rPr lang="en-US" altLang="zh-CN"/>
              <a:t>50ms</a:t>
            </a:r>
            <a:r>
              <a:rPr lang="zh-CN" altLang="en-US"/>
              <a:t>内返回结果</a:t>
            </a:r>
            <a:r>
              <a:rPr lang="en-US" altLang="zh-CN"/>
              <a:t>), </a:t>
            </a:r>
            <a:r>
              <a:rPr lang="zh-CN" altLang="en-US"/>
              <a:t>上述方式可以提前结束倒排记录表的遍历</a:t>
            </a:r>
            <a:endParaRPr lang="en-US" altLang="zh-CN"/>
          </a:p>
          <a:p>
            <a:endParaRPr lang="en-US" alt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zh-CN" altLang="en-US"/>
              <a:t>将</a:t>
            </a:r>
            <a:r>
              <a:rPr lang="en-US" altLang="zh-CN"/>
              <a:t>g(d)</a:t>
            </a:r>
            <a:r>
              <a:rPr lang="zh-CN" altLang="en-US"/>
              <a:t>排序和胜者表相结合</a:t>
            </a:r>
            <a:endParaRPr lang="en-US" altLang="zh-CN" dirty="0"/>
          </a:p>
        </p:txBody>
      </p:sp>
      <p:sp>
        <p:nvSpPr>
          <p:cNvPr id="45059" name="Content Placeholder 2"/>
          <p:cNvSpPr>
            <a:spLocks noGrp="1"/>
          </p:cNvSpPr>
          <p:nvPr>
            <p:ph idx="1"/>
          </p:nvPr>
        </p:nvSpPr>
        <p:spPr/>
        <p:txBody>
          <a:bodyPr/>
          <a:lstStyle/>
          <a:p>
            <a:r>
              <a:rPr lang="zh-CN" altLang="en-US" dirty="0"/>
              <a:t>对每个词项维护一张胜者表，该表中放置了</a:t>
            </a:r>
            <a:r>
              <a:rPr lang="en-US" altLang="zh-CN" dirty="0"/>
              <a:t>r</a:t>
            </a:r>
            <a:r>
              <a:rPr lang="zh-CN" altLang="en-US" dirty="0"/>
              <a:t>篇</a:t>
            </a:r>
            <a:r>
              <a:rPr lang="en-US" altLang="zh-CN" dirty="0"/>
              <a:t>g(d) + </a:t>
            </a:r>
            <a:r>
              <a:rPr lang="en-US" altLang="zh-CN" dirty="0" err="1"/>
              <a:t>tf-idf</a:t>
            </a:r>
            <a:r>
              <a:rPr lang="en-US" altLang="zh-CN" baseline="-25000" dirty="0" err="1"/>
              <a:t>t,d</a:t>
            </a:r>
            <a:r>
              <a:rPr lang="en-US" altLang="zh-CN" dirty="0"/>
              <a:t> </a:t>
            </a:r>
            <a:r>
              <a:rPr lang="zh-CN" altLang="en-US" dirty="0"/>
              <a:t>值最高的文档</a:t>
            </a:r>
            <a:endParaRPr lang="en-US" altLang="zh-CN" dirty="0"/>
          </a:p>
          <a:p>
            <a:endParaRPr lang="en-US" altLang="zh-CN" dirty="0"/>
          </a:p>
          <a:p>
            <a:endParaRPr lang="en-US" altLang="zh-CN" dirty="0"/>
          </a:p>
          <a:p>
            <a:r>
              <a:rPr lang="zh-CN" altLang="en-US" dirty="0"/>
              <a:t>检索时只对胜者表进行处理</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zh-CN" altLang="en-US"/>
              <a:t>高端表</a:t>
            </a:r>
            <a:r>
              <a:rPr lang="en-US" altLang="zh-CN"/>
              <a:t>(High list)</a:t>
            </a:r>
            <a:r>
              <a:rPr lang="zh-CN" altLang="en-US"/>
              <a:t>和低端表</a:t>
            </a:r>
            <a:r>
              <a:rPr lang="en-US" altLang="zh-CN"/>
              <a:t>(Low list)</a:t>
            </a:r>
            <a:endParaRPr lang="en-US" altLang="zh-CN" dirty="0"/>
          </a:p>
        </p:txBody>
      </p:sp>
      <p:sp>
        <p:nvSpPr>
          <p:cNvPr id="46083" name="Content Placeholder 2"/>
          <p:cNvSpPr>
            <a:spLocks noGrp="1"/>
          </p:cNvSpPr>
          <p:nvPr>
            <p:ph idx="1"/>
          </p:nvPr>
        </p:nvSpPr>
        <p:spPr/>
        <p:txBody>
          <a:bodyPr/>
          <a:lstStyle/>
          <a:p>
            <a:r>
              <a:rPr lang="zh-CN" altLang="en-US" dirty="0"/>
              <a:t>对每个词项，维护两个倒排记录表</a:t>
            </a:r>
            <a:r>
              <a:rPr lang="en-US" altLang="zh-CN" dirty="0"/>
              <a:t> </a:t>
            </a:r>
            <a:r>
              <a:rPr lang="zh-CN" altLang="en-US" dirty="0"/>
              <a:t>，分别称为高端表和低端表</a:t>
            </a:r>
            <a:endParaRPr lang="en-US" altLang="zh-CN" dirty="0"/>
          </a:p>
          <a:p>
            <a:pPr lvl="1"/>
            <a:r>
              <a:rPr lang="zh-CN" altLang="en-US" dirty="0"/>
              <a:t>比如可以将高端表看成胜者表</a:t>
            </a:r>
            <a:endParaRPr lang="en-US" altLang="zh-CN" dirty="0"/>
          </a:p>
          <a:p>
            <a:r>
              <a:rPr lang="zh-CN" altLang="en-US" dirty="0"/>
              <a:t>遍历倒排记录表时，仅仅先遍历高端表</a:t>
            </a:r>
            <a:endParaRPr lang="en-US" altLang="zh-CN" dirty="0"/>
          </a:p>
          <a:p>
            <a:pPr lvl="1"/>
            <a:r>
              <a:rPr lang="zh-CN" altLang="en-US" dirty="0"/>
              <a:t>如果返回结果数目超过</a:t>
            </a:r>
            <a:r>
              <a:rPr lang="en-US" altLang="zh-CN" dirty="0"/>
              <a:t>K</a:t>
            </a:r>
            <a:r>
              <a:rPr lang="zh-CN" altLang="en-US" dirty="0"/>
              <a:t>，那么直接选择前</a:t>
            </a:r>
            <a:r>
              <a:rPr lang="en-US" altLang="zh-CN" dirty="0"/>
              <a:t>K</a:t>
            </a:r>
            <a:r>
              <a:rPr lang="zh-CN" altLang="en-US" dirty="0"/>
              <a:t>篇文档返回</a:t>
            </a:r>
            <a:endParaRPr lang="en-US" altLang="zh-CN" dirty="0"/>
          </a:p>
          <a:p>
            <a:pPr lvl="1"/>
            <a:r>
              <a:rPr lang="zh-CN" altLang="en-US" dirty="0"/>
              <a:t>否则，继续遍历低端表，从中补足剩下的文档数目</a:t>
            </a:r>
            <a:endParaRPr lang="en-US" altLang="zh-CN" dirty="0"/>
          </a:p>
          <a:p>
            <a:r>
              <a:rPr lang="zh-CN" altLang="en-US" dirty="0"/>
              <a:t>上述思路可以直接基于词项权重，不需要全局量</a:t>
            </a:r>
            <a:r>
              <a:rPr lang="en-US" altLang="zh-CN" dirty="0"/>
              <a:t>g(d)</a:t>
            </a:r>
          </a:p>
          <a:p>
            <a:r>
              <a:rPr lang="zh-CN" altLang="en-US" dirty="0"/>
              <a:t>实际上，相当于将整个索引分层</a:t>
            </a:r>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zh-CN" altLang="en-US"/>
              <a:t>方法四：影响度</a:t>
            </a:r>
            <a:r>
              <a:rPr lang="en-US" altLang="zh-CN"/>
              <a:t>(Impact)</a:t>
            </a:r>
            <a:r>
              <a:rPr lang="zh-CN" altLang="en-US"/>
              <a:t>排序</a:t>
            </a:r>
            <a:endParaRPr lang="en-US" altLang="zh-CN" dirty="0"/>
          </a:p>
        </p:txBody>
      </p:sp>
      <p:sp>
        <p:nvSpPr>
          <p:cNvPr id="47107" name="Rectangle 3"/>
          <p:cNvSpPr>
            <a:spLocks noGrp="1" noChangeArrowheads="1"/>
          </p:cNvSpPr>
          <p:nvPr>
            <p:ph idx="1"/>
          </p:nvPr>
        </p:nvSpPr>
        <p:spPr/>
        <p:txBody>
          <a:bodyPr/>
          <a:lstStyle/>
          <a:p>
            <a:r>
              <a:rPr lang="zh-CN" altLang="en-US" dirty="0"/>
              <a:t>如果只想对</a:t>
            </a:r>
            <a:r>
              <a:rPr lang="en-US" altLang="zh-CN" dirty="0"/>
              <a:t> </a:t>
            </a:r>
            <a:r>
              <a:rPr lang="en-US" altLang="zh-CN" dirty="0" err="1"/>
              <a:t>wf</a:t>
            </a:r>
            <a:r>
              <a:rPr lang="en-US" altLang="zh-CN" baseline="-25000" dirty="0" err="1"/>
              <a:t>t,d</a:t>
            </a:r>
            <a:r>
              <a:rPr lang="en-US" altLang="zh-CN" baseline="-25000" dirty="0"/>
              <a:t> </a:t>
            </a:r>
            <a:r>
              <a:rPr lang="zh-CN" altLang="en-US" dirty="0"/>
              <a:t>足够高的文档进行计算</a:t>
            </a:r>
            <a:endParaRPr lang="en-US" altLang="zh-CN" dirty="0"/>
          </a:p>
          <a:p>
            <a:r>
              <a:rPr lang="zh-CN" altLang="en-US" dirty="0"/>
              <a:t>那么就可以将文档按照</a:t>
            </a:r>
            <a:r>
              <a:rPr lang="en-US" altLang="zh-CN" dirty="0"/>
              <a:t> </a:t>
            </a:r>
            <a:r>
              <a:rPr lang="en-US" altLang="zh-CN" dirty="0" err="1"/>
              <a:t>wf</a:t>
            </a:r>
            <a:r>
              <a:rPr lang="en-US" altLang="zh-CN" baseline="-25000" dirty="0" err="1"/>
              <a:t>t,d</a:t>
            </a:r>
            <a:r>
              <a:rPr lang="zh-CN" altLang="en-US" dirty="0"/>
              <a:t>排序</a:t>
            </a:r>
            <a:endParaRPr lang="en-US" altLang="zh-CN" dirty="0"/>
          </a:p>
          <a:p>
            <a:r>
              <a:rPr lang="zh-CN" altLang="en-US" dirty="0"/>
              <a:t>需要注意的是：这种做法下，倒排记录表的排序并不是一致的</a:t>
            </a:r>
            <a:r>
              <a:rPr lang="en-US" altLang="zh-CN" dirty="0"/>
              <a:t>(</a:t>
            </a:r>
            <a:r>
              <a:rPr lang="zh-CN" altLang="en-US" dirty="0"/>
              <a:t>排序指标和查询相关</a:t>
            </a:r>
            <a:r>
              <a:rPr lang="en-US" altLang="zh-CN" dirty="0"/>
              <a:t>)</a:t>
            </a:r>
          </a:p>
          <a:p>
            <a:endParaRPr lang="en-US" altLang="zh-CN" dirty="0"/>
          </a:p>
          <a:p>
            <a:r>
              <a:rPr lang="zh-CN" altLang="en-US" dirty="0"/>
              <a:t>那么如何实现</a:t>
            </a:r>
            <a:r>
              <a:rPr lang="en-US" altLang="zh-CN" dirty="0"/>
              <a:t>top K</a:t>
            </a:r>
            <a:r>
              <a:rPr lang="zh-CN" altLang="en-US" dirty="0"/>
              <a:t>的检索</a:t>
            </a:r>
            <a:r>
              <a:rPr lang="en-US" altLang="zh-CN" dirty="0"/>
              <a:t>?</a:t>
            </a:r>
          </a:p>
          <a:p>
            <a:pPr lvl="1"/>
            <a:r>
              <a:rPr lang="zh-CN" altLang="en-US" dirty="0"/>
              <a:t>以下介绍两种做法</a:t>
            </a:r>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zh-CN"/>
              <a:t>1. </a:t>
            </a:r>
            <a:r>
              <a:rPr lang="zh-CN" altLang="en-US"/>
              <a:t>提前结束法</a:t>
            </a:r>
            <a:endParaRPr lang="en-US" altLang="zh-CN" dirty="0"/>
          </a:p>
        </p:txBody>
      </p:sp>
      <p:sp>
        <p:nvSpPr>
          <p:cNvPr id="48131" name="Content Placeholder 2"/>
          <p:cNvSpPr>
            <a:spLocks noGrp="1"/>
          </p:cNvSpPr>
          <p:nvPr>
            <p:ph idx="1"/>
          </p:nvPr>
        </p:nvSpPr>
        <p:spPr/>
        <p:txBody>
          <a:bodyPr/>
          <a:lstStyle/>
          <a:p>
            <a:r>
              <a:rPr lang="zh-CN" altLang="en-US" dirty="0"/>
              <a:t>遍历倒排记录表时，可以在如下情况之一发生时停止：</a:t>
            </a:r>
            <a:endParaRPr lang="en-US" altLang="zh-CN" dirty="0"/>
          </a:p>
          <a:p>
            <a:pPr lvl="1"/>
            <a:r>
              <a:rPr lang="zh-CN" altLang="en-US" dirty="0"/>
              <a:t>遍历了固定的文档数目</a:t>
            </a:r>
            <a:r>
              <a:rPr lang="en-US" altLang="zh-CN" dirty="0"/>
              <a:t>r</a:t>
            </a:r>
          </a:p>
          <a:p>
            <a:pPr lvl="1"/>
            <a:r>
              <a:rPr lang="en-US" altLang="zh-CN" dirty="0" err="1"/>
              <a:t>wf</a:t>
            </a:r>
            <a:r>
              <a:rPr lang="en-US" altLang="zh-CN" i="1" baseline="-25000" dirty="0" err="1"/>
              <a:t>t,d</a:t>
            </a:r>
            <a:r>
              <a:rPr lang="en-US" altLang="zh-CN" dirty="0"/>
              <a:t>  </a:t>
            </a:r>
            <a:r>
              <a:rPr lang="zh-CN" altLang="en-US" dirty="0"/>
              <a:t>低于某个预定的阈值</a:t>
            </a:r>
            <a:endParaRPr lang="en-US" altLang="zh-CN" dirty="0"/>
          </a:p>
          <a:p>
            <a:r>
              <a:rPr lang="zh-CN" altLang="en-US" dirty="0"/>
              <a:t>将每个词项的结果集合合并</a:t>
            </a:r>
            <a:endParaRPr lang="en-US" altLang="zh-CN" dirty="0"/>
          </a:p>
          <a:p>
            <a:pPr lvl="1"/>
            <a:endParaRPr lang="en-US" altLang="zh-CN" dirty="0"/>
          </a:p>
          <a:p>
            <a:r>
              <a:rPr lang="zh-CN" altLang="en-US" dirty="0"/>
              <a:t>仅计算合并集合中文档的得分</a:t>
            </a:r>
            <a:endParaRPr lang="en-US" altLang="zh-CN" dirty="0"/>
          </a:p>
          <a:p>
            <a:pPr lvl="1"/>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zh-CN"/>
              <a:t>2. </a:t>
            </a:r>
            <a:r>
              <a:rPr lang="zh-CN" altLang="en-US"/>
              <a:t>将词项按照</a:t>
            </a:r>
            <a:r>
              <a:rPr lang="en-US" altLang="zh-CN"/>
              <a:t>idf</a:t>
            </a:r>
            <a:r>
              <a:rPr lang="zh-CN" altLang="en-US"/>
              <a:t>排序</a:t>
            </a:r>
            <a:endParaRPr lang="en-US" altLang="zh-CN" dirty="0"/>
          </a:p>
        </p:txBody>
      </p:sp>
      <p:sp>
        <p:nvSpPr>
          <p:cNvPr id="49155" name="Content Placeholder 2"/>
          <p:cNvSpPr>
            <a:spLocks noGrp="1"/>
          </p:cNvSpPr>
          <p:nvPr>
            <p:ph idx="1"/>
          </p:nvPr>
        </p:nvSpPr>
        <p:spPr/>
        <p:txBody>
          <a:bodyPr/>
          <a:lstStyle/>
          <a:p>
            <a:r>
              <a:rPr lang="zh-CN" altLang="en-US"/>
              <a:t>对于多词项组成的查询，按照</a:t>
            </a:r>
            <a:r>
              <a:rPr lang="en-US" altLang="zh-CN"/>
              <a:t>idf</a:t>
            </a:r>
            <a:r>
              <a:rPr lang="zh-CN" altLang="en-US"/>
              <a:t>从大到小扫描词项</a:t>
            </a:r>
            <a:endParaRPr lang="en-US" altLang="zh-CN"/>
          </a:p>
          <a:p>
            <a:r>
              <a:rPr lang="zh-CN" altLang="en-US"/>
              <a:t>在此过程中，会不断更新文档的得分</a:t>
            </a:r>
            <a:r>
              <a:rPr lang="en-US" altLang="zh-CN"/>
              <a:t>(</a:t>
            </a:r>
            <a:r>
              <a:rPr lang="zh-CN" altLang="en-US"/>
              <a:t>即本词项的贡献</a:t>
            </a:r>
            <a:r>
              <a:rPr lang="en-US" altLang="zh-CN"/>
              <a:t>)</a:t>
            </a:r>
            <a:r>
              <a:rPr lang="zh-CN" altLang="en-US"/>
              <a:t>，如果文档得分基本不变的话，停止</a:t>
            </a:r>
            <a:endParaRPr lang="en-US" altLang="zh-CN"/>
          </a:p>
          <a:p>
            <a:endParaRPr lang="en-US" altLang="zh-CN"/>
          </a:p>
          <a:p>
            <a:r>
              <a:rPr lang="zh-CN" altLang="en-US"/>
              <a:t>可以应用于余弦相似度或者其他组合得分</a:t>
            </a:r>
            <a:endParaRPr lang="en-US" alt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a:t>方法五： 簇剪枝</a:t>
            </a:r>
            <a:r>
              <a:rPr lang="en-US" altLang="zh-CN"/>
              <a:t>(Cluster pruning)</a:t>
            </a:r>
            <a:endParaRPr lang="en-US" altLang="zh-CN" dirty="0"/>
          </a:p>
        </p:txBody>
      </p:sp>
      <p:sp>
        <p:nvSpPr>
          <p:cNvPr id="50179" name="Rectangle 3"/>
          <p:cNvSpPr>
            <a:spLocks noGrp="1" noChangeArrowheads="1"/>
          </p:cNvSpPr>
          <p:nvPr>
            <p:ph idx="1"/>
          </p:nvPr>
        </p:nvSpPr>
        <p:spPr/>
        <p:txBody>
          <a:bodyPr/>
          <a:lstStyle/>
          <a:p>
            <a:r>
              <a:rPr lang="zh-CN" altLang="en-US" dirty="0"/>
              <a:t>一种基于聚类的方法</a:t>
            </a:r>
            <a:endParaRPr lang="en-US" altLang="zh-CN" dirty="0"/>
          </a:p>
          <a:p>
            <a:endParaRPr lang="en-US" altLang="zh-CN" dirty="0"/>
          </a:p>
          <a:p>
            <a:r>
              <a:rPr lang="zh-CN" altLang="en-US" dirty="0"/>
              <a:t>随机选</a:t>
            </a:r>
            <a:r>
              <a:rPr lang="en-US" altLang="zh-CN" dirty="0"/>
              <a:t> </a:t>
            </a:r>
            <a:r>
              <a:rPr lang="en-US" altLang="zh-CN" dirty="0">
                <a:sym typeface="Symbol" pitchFamily="18" charset="2"/>
              </a:rPr>
              <a:t>N </a:t>
            </a:r>
            <a:r>
              <a:rPr lang="zh-CN" altLang="en-US" dirty="0">
                <a:sym typeface="Symbol" pitchFamily="18" charset="2"/>
              </a:rPr>
              <a:t>篇文档作为先导者</a:t>
            </a:r>
            <a:endParaRPr lang="en-US" altLang="zh-CN" dirty="0">
              <a:sym typeface="Symbol" pitchFamily="18" charset="2"/>
            </a:endParaRPr>
          </a:p>
          <a:p>
            <a:endParaRPr lang="en-US" altLang="zh-CN" dirty="0"/>
          </a:p>
          <a:p>
            <a:r>
              <a:rPr lang="zh-CN" altLang="en-US" dirty="0"/>
              <a:t>对于其他文档，计算和它最近的先导者</a:t>
            </a:r>
            <a:endParaRPr lang="en-US" altLang="zh-CN" dirty="0"/>
          </a:p>
          <a:p>
            <a:pPr lvl="1"/>
            <a:r>
              <a:rPr lang="zh-CN" altLang="en-US" dirty="0"/>
              <a:t>这些文档依附在先导者上面，称为追随者</a:t>
            </a:r>
            <a:r>
              <a:rPr lang="en-US" altLang="zh-CN" dirty="0"/>
              <a:t>(</a:t>
            </a:r>
            <a:r>
              <a:rPr lang="en-US" altLang="zh-CN" dirty="0">
                <a:sym typeface="Symbol" pitchFamily="18" charset="2"/>
              </a:rPr>
              <a:t>follower</a:t>
            </a:r>
            <a:r>
              <a:rPr lang="en-US" altLang="zh-CN" dirty="0"/>
              <a:t>)</a:t>
            </a:r>
          </a:p>
          <a:p>
            <a:pPr lvl="1"/>
            <a:r>
              <a:rPr lang="zh-CN" altLang="en-US" dirty="0"/>
              <a:t>这样一个先导者平均大约有</a:t>
            </a:r>
            <a:r>
              <a:rPr lang="en-US" altLang="zh-CN" dirty="0"/>
              <a:t> ~ </a:t>
            </a:r>
            <a:r>
              <a:rPr lang="en-US" altLang="zh-CN" dirty="0">
                <a:sym typeface="Symbol" pitchFamily="18" charset="2"/>
              </a:rPr>
              <a:t>N </a:t>
            </a:r>
            <a:r>
              <a:rPr lang="zh-CN" altLang="en-US" dirty="0">
                <a:sym typeface="Symbol" pitchFamily="18" charset="2"/>
              </a:rPr>
              <a:t>个追随者</a:t>
            </a:r>
            <a:endParaRPr lang="en-US" altLang="zh-CN" dirty="0"/>
          </a:p>
        </p:txBody>
      </p:sp>
      <p:sp>
        <p:nvSpPr>
          <p:cNvPr id="50180" name="TextBox 4"/>
          <p:cNvSpPr txBox="1">
            <a:spLocks noChangeArrowheads="1"/>
          </p:cNvSpPr>
          <p:nvPr/>
        </p:nvSpPr>
        <p:spPr bwMode="auto">
          <a:xfrm>
            <a:off x="7620000" y="-33338"/>
            <a:ext cx="1166813" cy="338138"/>
          </a:xfrm>
          <a:prstGeom prst="rect">
            <a:avLst/>
          </a:prstGeom>
          <a:noFill/>
          <a:ln w="9525">
            <a:noFill/>
            <a:miter lim="800000"/>
            <a:headEnd/>
            <a:tailEnd/>
          </a:ln>
        </p:spPr>
        <p:txBody>
          <a:bodyPr wrap="none" anchor="ctr">
            <a:spAutoFit/>
          </a:bodyPr>
          <a:lstStyle/>
          <a:p>
            <a:r>
              <a:rPr lang="en-US" altLang="zh-CN" sz="1600" dirty="0">
                <a:solidFill>
                  <a:srgbClr val="FBFCFF"/>
                </a:solidFill>
                <a:ea typeface="黑体" pitchFamily="49" charset="-122"/>
              </a:rPr>
              <a:t>Sec. 7.1.6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zh-CN" altLang="en-US"/>
              <a:t> 查询处理过程</a:t>
            </a:r>
            <a:endParaRPr lang="en-US" altLang="zh-CN" dirty="0"/>
          </a:p>
        </p:txBody>
      </p:sp>
      <p:sp>
        <p:nvSpPr>
          <p:cNvPr id="51203" name="Rectangle 3"/>
          <p:cNvSpPr>
            <a:spLocks noGrp="1" noChangeArrowheads="1"/>
          </p:cNvSpPr>
          <p:nvPr>
            <p:ph idx="1"/>
          </p:nvPr>
        </p:nvSpPr>
        <p:spPr/>
        <p:txBody>
          <a:bodyPr/>
          <a:lstStyle/>
          <a:p>
            <a:r>
              <a:rPr lang="zh-CN" altLang="en-US"/>
              <a:t>给定查询</a:t>
            </a:r>
            <a:r>
              <a:rPr lang="en-US" altLang="zh-CN"/>
              <a:t> Q, </a:t>
            </a:r>
            <a:r>
              <a:rPr lang="zh-CN" altLang="en-US"/>
              <a:t>找离它最近的先导者</a:t>
            </a:r>
            <a:r>
              <a:rPr lang="en-US" altLang="zh-CN"/>
              <a:t>L</a:t>
            </a:r>
          </a:p>
          <a:p>
            <a:endParaRPr lang="en-US" altLang="zh-CN"/>
          </a:p>
          <a:p>
            <a:r>
              <a:rPr lang="zh-CN" altLang="en-US"/>
              <a:t>从</a:t>
            </a:r>
            <a:r>
              <a:rPr lang="en-US" altLang="zh-CN"/>
              <a:t>L</a:t>
            </a:r>
            <a:r>
              <a:rPr lang="zh-CN" altLang="en-US"/>
              <a:t>及其追随者集合中找到前</a:t>
            </a:r>
            <a:r>
              <a:rPr lang="en-US" altLang="zh-CN"/>
              <a:t>K</a:t>
            </a:r>
            <a:r>
              <a:rPr lang="zh-CN" altLang="en-US"/>
              <a:t>个与</a:t>
            </a:r>
            <a:r>
              <a:rPr lang="en-US" altLang="zh-CN"/>
              <a:t>Q</a:t>
            </a:r>
            <a:r>
              <a:rPr lang="zh-CN" altLang="en-US"/>
              <a:t>最接近的文档返回</a:t>
            </a:r>
            <a:endParaRPr lang="en-US" altLang="zh-CN"/>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结果显示顺序对行为的影响</a:t>
            </a:r>
            <a:endParaRPr lang="zh-CN" altLang="en-US" dirty="0"/>
          </a:p>
        </p:txBody>
      </p:sp>
      <p:pic>
        <p:nvPicPr>
          <p:cNvPr id="5" name="Picture 8" descr="719.png"/>
          <p:cNvPicPr>
            <a:picLocks noGrp="1" noChangeAspect="1"/>
          </p:cNvPicPr>
          <p:nvPr>
            <p:ph type="chart" idx="1"/>
          </p:nvPr>
        </p:nvPicPr>
        <p:blipFill>
          <a:blip r:embed="rId3" cstate="print"/>
          <a:stretch>
            <a:fillRect/>
          </a:stretch>
        </p:blipFill>
        <p:spPr>
          <a:xfrm>
            <a:off x="1043608" y="1568891"/>
            <a:ext cx="6408712" cy="4762608"/>
          </a:xfrm>
        </p:spPr>
      </p:pic>
      <p:sp>
        <p:nvSpPr>
          <p:cNvPr id="4" name="灯片编号占位符 3"/>
          <p:cNvSpPr>
            <a:spLocks noGrp="1"/>
          </p:cNvSpPr>
          <p:nvPr>
            <p:ph type="sldNum" sz="quarter" idx="12"/>
          </p:nvPr>
        </p:nvSpPr>
        <p:spPr/>
        <p:txBody>
          <a:bodyPr/>
          <a:lstStyle/>
          <a:p>
            <a:fld id="{DB3EC566-48E6-4552-87D6-CB322A8F1925}"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zh-CN" altLang="en-US"/>
              <a:t>可视化示意图</a:t>
            </a:r>
            <a:endParaRPr lang="en-US" altLang="zh-CN" dirty="0"/>
          </a:p>
        </p:txBody>
      </p:sp>
      <p:sp>
        <p:nvSpPr>
          <p:cNvPr id="51" name="内容占位符 50"/>
          <p:cNvSpPr>
            <a:spLocks noGrp="1"/>
          </p:cNvSpPr>
          <p:nvPr>
            <p:ph idx="1"/>
          </p:nvPr>
        </p:nvSpPr>
        <p:spPr/>
        <p:txBody>
          <a:bodyPr/>
          <a:lstStyle/>
          <a:p>
            <a:endParaRPr lang="zh-CN" altLang="en-US"/>
          </a:p>
        </p:txBody>
      </p:sp>
      <p:sp>
        <p:nvSpPr>
          <p:cNvPr id="52227" name="Oval 15"/>
          <p:cNvSpPr>
            <a:spLocks noChangeArrowheads="1"/>
          </p:cNvSpPr>
          <p:nvPr/>
        </p:nvSpPr>
        <p:spPr bwMode="auto">
          <a:xfrm>
            <a:off x="2011363" y="31734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28" name="Oval 16"/>
          <p:cNvSpPr>
            <a:spLocks noChangeArrowheads="1"/>
          </p:cNvSpPr>
          <p:nvPr/>
        </p:nvSpPr>
        <p:spPr bwMode="auto">
          <a:xfrm>
            <a:off x="1806575" y="26844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29" name="Oval 17"/>
          <p:cNvSpPr>
            <a:spLocks noChangeArrowheads="1"/>
          </p:cNvSpPr>
          <p:nvPr/>
        </p:nvSpPr>
        <p:spPr bwMode="auto">
          <a:xfrm>
            <a:off x="2422525" y="3009900"/>
            <a:ext cx="212725" cy="252413"/>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30" name="Oval 18"/>
          <p:cNvSpPr>
            <a:spLocks noChangeArrowheads="1"/>
          </p:cNvSpPr>
          <p:nvPr/>
        </p:nvSpPr>
        <p:spPr bwMode="auto">
          <a:xfrm>
            <a:off x="2422525" y="34163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1" name="Oval 19"/>
          <p:cNvSpPr>
            <a:spLocks noChangeArrowheads="1"/>
          </p:cNvSpPr>
          <p:nvPr/>
        </p:nvSpPr>
        <p:spPr bwMode="auto">
          <a:xfrm>
            <a:off x="1806575" y="3822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2" name="Oval 20"/>
          <p:cNvSpPr>
            <a:spLocks noChangeArrowheads="1"/>
          </p:cNvSpPr>
          <p:nvPr/>
        </p:nvSpPr>
        <p:spPr bwMode="auto">
          <a:xfrm>
            <a:off x="6743700" y="5367338"/>
            <a:ext cx="212725" cy="252412"/>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33" name="Oval 21"/>
          <p:cNvSpPr>
            <a:spLocks noChangeArrowheads="1"/>
          </p:cNvSpPr>
          <p:nvPr/>
        </p:nvSpPr>
        <p:spPr bwMode="auto">
          <a:xfrm>
            <a:off x="5715000" y="19542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4" name="Oval 22"/>
          <p:cNvSpPr>
            <a:spLocks noChangeArrowheads="1"/>
          </p:cNvSpPr>
          <p:nvPr/>
        </p:nvSpPr>
        <p:spPr bwMode="auto">
          <a:xfrm>
            <a:off x="5867400" y="226218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5" name="Oval 24"/>
          <p:cNvSpPr>
            <a:spLocks noChangeArrowheads="1"/>
          </p:cNvSpPr>
          <p:nvPr/>
        </p:nvSpPr>
        <p:spPr bwMode="auto">
          <a:xfrm>
            <a:off x="6950075"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6" name="Oval 25"/>
          <p:cNvSpPr>
            <a:spLocks noChangeArrowheads="1"/>
          </p:cNvSpPr>
          <p:nvPr/>
        </p:nvSpPr>
        <p:spPr bwMode="auto">
          <a:xfrm>
            <a:off x="6743700" y="5854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7" name="Oval 26"/>
          <p:cNvSpPr>
            <a:spLocks noChangeArrowheads="1"/>
          </p:cNvSpPr>
          <p:nvPr/>
        </p:nvSpPr>
        <p:spPr bwMode="auto">
          <a:xfrm>
            <a:off x="7154863" y="55292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8" name="Oval 27"/>
          <p:cNvSpPr>
            <a:spLocks noChangeArrowheads="1"/>
          </p:cNvSpPr>
          <p:nvPr/>
        </p:nvSpPr>
        <p:spPr bwMode="auto">
          <a:xfrm>
            <a:off x="7154863" y="58547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39" name="Oval 28"/>
          <p:cNvSpPr>
            <a:spLocks noChangeArrowheads="1"/>
          </p:cNvSpPr>
          <p:nvPr/>
        </p:nvSpPr>
        <p:spPr bwMode="auto">
          <a:xfrm>
            <a:off x="6469063" y="2360613"/>
            <a:ext cx="212725" cy="250825"/>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0" name="Oval 29"/>
          <p:cNvSpPr>
            <a:spLocks noChangeArrowheads="1"/>
          </p:cNvSpPr>
          <p:nvPr/>
        </p:nvSpPr>
        <p:spPr bwMode="auto">
          <a:xfrm>
            <a:off x="6743700" y="21971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1" name="Oval 30"/>
          <p:cNvSpPr>
            <a:spLocks noChangeArrowheads="1"/>
          </p:cNvSpPr>
          <p:nvPr/>
        </p:nvSpPr>
        <p:spPr bwMode="auto">
          <a:xfrm>
            <a:off x="2217738" y="4879975"/>
            <a:ext cx="212725" cy="252413"/>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42" name="Oval 31"/>
          <p:cNvSpPr>
            <a:spLocks noChangeArrowheads="1"/>
          </p:cNvSpPr>
          <p:nvPr/>
        </p:nvSpPr>
        <p:spPr bwMode="auto">
          <a:xfrm>
            <a:off x="4275138" y="4392613"/>
            <a:ext cx="212725" cy="250825"/>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43" name="Oval 32"/>
          <p:cNvSpPr>
            <a:spLocks noChangeArrowheads="1"/>
          </p:cNvSpPr>
          <p:nvPr/>
        </p:nvSpPr>
        <p:spPr bwMode="auto">
          <a:xfrm>
            <a:off x="2628900"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4" name="Oval 33"/>
          <p:cNvSpPr>
            <a:spLocks noChangeArrowheads="1"/>
          </p:cNvSpPr>
          <p:nvPr/>
        </p:nvSpPr>
        <p:spPr bwMode="auto">
          <a:xfrm>
            <a:off x="2628900" y="4879975"/>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5" name="Oval 34"/>
          <p:cNvSpPr>
            <a:spLocks noChangeArrowheads="1"/>
          </p:cNvSpPr>
          <p:nvPr/>
        </p:nvSpPr>
        <p:spPr bwMode="auto">
          <a:xfrm>
            <a:off x="1806575" y="51228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6" name="Oval 35"/>
          <p:cNvSpPr>
            <a:spLocks noChangeArrowheads="1"/>
          </p:cNvSpPr>
          <p:nvPr/>
        </p:nvSpPr>
        <p:spPr bwMode="auto">
          <a:xfrm>
            <a:off x="2149475" y="53673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7" name="Oval 36"/>
          <p:cNvSpPr>
            <a:spLocks noChangeArrowheads="1"/>
          </p:cNvSpPr>
          <p:nvPr/>
        </p:nvSpPr>
        <p:spPr bwMode="auto">
          <a:xfrm>
            <a:off x="4479925" y="41481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8" name="Oval 37"/>
          <p:cNvSpPr>
            <a:spLocks noChangeArrowheads="1"/>
          </p:cNvSpPr>
          <p:nvPr/>
        </p:nvSpPr>
        <p:spPr bwMode="auto">
          <a:xfrm>
            <a:off x="4686300" y="4554538"/>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49" name="Oval 38"/>
          <p:cNvSpPr>
            <a:spLocks noChangeArrowheads="1"/>
          </p:cNvSpPr>
          <p:nvPr/>
        </p:nvSpPr>
        <p:spPr bwMode="auto">
          <a:xfrm>
            <a:off x="4479925" y="4879975"/>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0" name="Oval 39"/>
          <p:cNvSpPr>
            <a:spLocks noChangeArrowheads="1"/>
          </p:cNvSpPr>
          <p:nvPr/>
        </p:nvSpPr>
        <p:spPr bwMode="auto">
          <a:xfrm>
            <a:off x="4068763" y="46355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1" name="Rectangle 40"/>
          <p:cNvSpPr>
            <a:spLocks noChangeArrowheads="1"/>
          </p:cNvSpPr>
          <p:nvPr/>
        </p:nvSpPr>
        <p:spPr bwMode="auto">
          <a:xfrm>
            <a:off x="5921375" y="3173413"/>
            <a:ext cx="212725" cy="250825"/>
          </a:xfrm>
          <a:prstGeom prst="rect">
            <a:avLst/>
          </a:prstGeom>
          <a:noFill/>
          <a:ln w="9525">
            <a:noFill/>
            <a:miter lim="800000"/>
            <a:headEnd/>
            <a:tailEnd/>
          </a:ln>
        </p:spPr>
        <p:txBody>
          <a:bodyPr/>
          <a:lstStyle/>
          <a:p>
            <a:endParaRPr lang="zh-CN" altLang="en-US" dirty="0">
              <a:ea typeface="黑体" pitchFamily="49" charset="-122"/>
            </a:endParaRPr>
          </a:p>
        </p:txBody>
      </p:sp>
      <p:sp>
        <p:nvSpPr>
          <p:cNvPr id="52252" name="Oval 41"/>
          <p:cNvSpPr>
            <a:spLocks noChangeArrowheads="1"/>
          </p:cNvSpPr>
          <p:nvPr/>
        </p:nvSpPr>
        <p:spPr bwMode="auto">
          <a:xfrm>
            <a:off x="5715000" y="3173413"/>
            <a:ext cx="212725" cy="250825"/>
          </a:xfrm>
          <a:prstGeom prst="ellipse">
            <a:avLst/>
          </a:prstGeom>
          <a:solidFill>
            <a:srgbClr val="339966"/>
          </a:solidFill>
          <a:ln w="20638">
            <a:solidFill>
              <a:srgbClr val="000000"/>
            </a:solidFill>
            <a:round/>
            <a:headEnd/>
            <a:tailEnd/>
          </a:ln>
        </p:spPr>
        <p:txBody>
          <a:bodyPr/>
          <a:lstStyle/>
          <a:p>
            <a:endParaRPr lang="zh-CN" altLang="en-US" dirty="0">
              <a:ea typeface="黑体" pitchFamily="49" charset="-122"/>
            </a:endParaRPr>
          </a:p>
        </p:txBody>
      </p:sp>
      <p:sp>
        <p:nvSpPr>
          <p:cNvPr id="52253" name="Oval 42"/>
          <p:cNvSpPr>
            <a:spLocks noChangeArrowheads="1"/>
          </p:cNvSpPr>
          <p:nvPr/>
        </p:nvSpPr>
        <p:spPr bwMode="auto">
          <a:xfrm>
            <a:off x="1600200" y="6342063"/>
            <a:ext cx="212725" cy="252412"/>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54" name="Oval 43"/>
          <p:cNvSpPr>
            <a:spLocks noChangeArrowheads="1"/>
          </p:cNvSpPr>
          <p:nvPr/>
        </p:nvSpPr>
        <p:spPr bwMode="auto">
          <a:xfrm>
            <a:off x="4892675" y="6342063"/>
            <a:ext cx="212725" cy="252412"/>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
        <p:nvSpPr>
          <p:cNvPr id="52255" name="Text Box 4"/>
          <p:cNvSpPr txBox="1">
            <a:spLocks noChangeArrowheads="1"/>
          </p:cNvSpPr>
          <p:nvPr/>
        </p:nvSpPr>
        <p:spPr bwMode="auto">
          <a:xfrm>
            <a:off x="5867400" y="3200400"/>
            <a:ext cx="946150"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Query</a:t>
            </a:r>
          </a:p>
        </p:txBody>
      </p:sp>
      <p:cxnSp>
        <p:nvCxnSpPr>
          <p:cNvPr id="52256" name="AutoShape 5"/>
          <p:cNvCxnSpPr>
            <a:cxnSpLocks noChangeShapeType="1"/>
            <a:stCxn id="52255" idx="1"/>
            <a:endCxn id="52255" idx="1"/>
          </p:cNvCxnSpPr>
          <p:nvPr/>
        </p:nvCxnSpPr>
        <p:spPr bwMode="auto">
          <a:xfrm>
            <a:off x="5867400" y="3429000"/>
            <a:ext cx="0" cy="0"/>
          </a:xfrm>
          <a:prstGeom prst="straightConnector1">
            <a:avLst/>
          </a:prstGeom>
          <a:noFill/>
          <a:ln w="9525">
            <a:solidFill>
              <a:schemeClr val="tx1"/>
            </a:solidFill>
            <a:round/>
            <a:headEnd/>
            <a:tailEnd/>
          </a:ln>
        </p:spPr>
      </p:cxnSp>
      <p:sp>
        <p:nvSpPr>
          <p:cNvPr id="52257" name="Text Box 11"/>
          <p:cNvSpPr txBox="1">
            <a:spLocks noChangeArrowheads="1"/>
          </p:cNvSpPr>
          <p:nvPr/>
        </p:nvSpPr>
        <p:spPr bwMode="auto">
          <a:xfrm>
            <a:off x="1752600" y="6248400"/>
            <a:ext cx="1028700"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Leader</a:t>
            </a:r>
          </a:p>
        </p:txBody>
      </p:sp>
      <p:sp>
        <p:nvSpPr>
          <p:cNvPr id="52258" name="Text Box 12"/>
          <p:cNvSpPr txBox="1">
            <a:spLocks noChangeArrowheads="1"/>
          </p:cNvSpPr>
          <p:nvPr/>
        </p:nvSpPr>
        <p:spPr bwMode="auto">
          <a:xfrm>
            <a:off x="5029200" y="6248400"/>
            <a:ext cx="1284288" cy="457200"/>
          </a:xfrm>
          <a:prstGeom prst="rect">
            <a:avLst/>
          </a:prstGeom>
          <a:noFill/>
          <a:ln w="9525">
            <a:noFill/>
            <a:miter lim="800000"/>
            <a:headEnd/>
            <a:tailEnd/>
          </a:ln>
        </p:spPr>
        <p:txBody>
          <a:bodyPr wrap="none">
            <a:spAutoFit/>
          </a:bodyPr>
          <a:lstStyle/>
          <a:p>
            <a:pPr eaLnBrk="0" hangingPunct="0"/>
            <a:r>
              <a:rPr lang="en-US" altLang="zh-CN" dirty="0">
                <a:latin typeface="Times New Roman" charset="0"/>
                <a:ea typeface="黑体" pitchFamily="49" charset="-122"/>
              </a:rPr>
              <a:t>Follower</a:t>
            </a:r>
          </a:p>
        </p:txBody>
      </p:sp>
      <p:sp>
        <p:nvSpPr>
          <p:cNvPr id="52259" name="Oval 13"/>
          <p:cNvSpPr>
            <a:spLocks noChangeArrowheads="1"/>
          </p:cNvSpPr>
          <p:nvPr/>
        </p:nvSpPr>
        <p:spPr bwMode="auto">
          <a:xfrm>
            <a:off x="6248400" y="2286000"/>
            <a:ext cx="76200" cy="76200"/>
          </a:xfrm>
          <a:prstGeom prst="ellipse">
            <a:avLst/>
          </a:prstGeom>
          <a:solidFill>
            <a:srgbClr val="FFFF00"/>
          </a:solidFill>
          <a:ln w="9525">
            <a:solidFill>
              <a:schemeClr val="tx1"/>
            </a:solidFill>
            <a:miter lim="800000"/>
            <a:headEnd/>
            <a:tailEnd/>
          </a:ln>
        </p:spPr>
        <p:txBody>
          <a:bodyPr wrap="none" anchor="ctr"/>
          <a:lstStyle/>
          <a:p>
            <a:endParaRPr lang="zh-CN" altLang="en-US" dirty="0">
              <a:ea typeface="黑体" pitchFamily="49" charset="-122"/>
            </a:endParaRPr>
          </a:p>
        </p:txBody>
      </p:sp>
      <p:cxnSp>
        <p:nvCxnSpPr>
          <p:cNvPr id="52260" name="AutoShape 45"/>
          <p:cNvCxnSpPr>
            <a:cxnSpLocks noChangeShapeType="1"/>
            <a:stCxn id="52259" idx="5"/>
            <a:endCxn id="52239" idx="1"/>
          </p:cNvCxnSpPr>
          <p:nvPr/>
        </p:nvCxnSpPr>
        <p:spPr bwMode="auto">
          <a:xfrm>
            <a:off x="6313488" y="2351088"/>
            <a:ext cx="187325" cy="36512"/>
          </a:xfrm>
          <a:prstGeom prst="straightConnector1">
            <a:avLst/>
          </a:prstGeom>
          <a:noFill/>
          <a:ln w="9525">
            <a:solidFill>
              <a:schemeClr val="tx1"/>
            </a:solidFill>
            <a:miter lim="800000"/>
            <a:headEnd/>
            <a:tailEnd/>
          </a:ln>
        </p:spPr>
      </p:cxnSp>
      <p:cxnSp>
        <p:nvCxnSpPr>
          <p:cNvPr id="52261" name="AutoShape 46"/>
          <p:cNvCxnSpPr>
            <a:cxnSpLocks noChangeShapeType="1"/>
            <a:stCxn id="52259" idx="6"/>
            <a:endCxn id="52240" idx="2"/>
          </p:cNvCxnSpPr>
          <p:nvPr/>
        </p:nvCxnSpPr>
        <p:spPr bwMode="auto">
          <a:xfrm>
            <a:off x="6324600" y="2324100"/>
            <a:ext cx="409575" cy="0"/>
          </a:xfrm>
          <a:prstGeom prst="straightConnector1">
            <a:avLst/>
          </a:prstGeom>
          <a:noFill/>
          <a:ln w="9525">
            <a:solidFill>
              <a:schemeClr val="tx1"/>
            </a:solidFill>
            <a:miter lim="800000"/>
            <a:headEnd/>
            <a:tailEnd/>
          </a:ln>
        </p:spPr>
      </p:cxnSp>
      <p:cxnSp>
        <p:nvCxnSpPr>
          <p:cNvPr id="52262" name="AutoShape 48"/>
          <p:cNvCxnSpPr>
            <a:cxnSpLocks noChangeShapeType="1"/>
            <a:stCxn id="52259" idx="0"/>
          </p:cNvCxnSpPr>
          <p:nvPr/>
        </p:nvCxnSpPr>
        <p:spPr bwMode="auto">
          <a:xfrm>
            <a:off x="6286500" y="2286000"/>
            <a:ext cx="1588" cy="1588"/>
          </a:xfrm>
          <a:prstGeom prst="straightConnector1">
            <a:avLst/>
          </a:prstGeom>
          <a:noFill/>
          <a:ln w="9525">
            <a:solidFill>
              <a:schemeClr val="tx1"/>
            </a:solidFill>
            <a:miter lim="800000"/>
            <a:headEnd/>
            <a:tailEnd/>
          </a:ln>
        </p:spPr>
      </p:cxnSp>
      <p:cxnSp>
        <p:nvCxnSpPr>
          <p:cNvPr id="52263" name="AutoShape 50"/>
          <p:cNvCxnSpPr>
            <a:cxnSpLocks noChangeShapeType="1"/>
            <a:stCxn id="52259" idx="7"/>
          </p:cNvCxnSpPr>
          <p:nvPr/>
        </p:nvCxnSpPr>
        <p:spPr bwMode="auto">
          <a:xfrm flipH="1" flipV="1">
            <a:off x="6232525" y="2012950"/>
            <a:ext cx="80963" cy="284163"/>
          </a:xfrm>
          <a:prstGeom prst="straightConnector1">
            <a:avLst/>
          </a:prstGeom>
          <a:noFill/>
          <a:ln w="9525">
            <a:solidFill>
              <a:schemeClr val="tx1"/>
            </a:solidFill>
            <a:miter lim="800000"/>
            <a:headEnd/>
            <a:tailEnd/>
          </a:ln>
        </p:spPr>
      </p:cxnSp>
      <p:cxnSp>
        <p:nvCxnSpPr>
          <p:cNvPr id="52264" name="AutoShape 51"/>
          <p:cNvCxnSpPr>
            <a:cxnSpLocks noChangeShapeType="1"/>
            <a:stCxn id="52259" idx="1"/>
            <a:endCxn id="52233" idx="6"/>
          </p:cNvCxnSpPr>
          <p:nvPr/>
        </p:nvCxnSpPr>
        <p:spPr bwMode="auto">
          <a:xfrm flipH="1" flipV="1">
            <a:off x="5937250" y="2079625"/>
            <a:ext cx="322263" cy="217488"/>
          </a:xfrm>
          <a:prstGeom prst="straightConnector1">
            <a:avLst/>
          </a:prstGeom>
          <a:noFill/>
          <a:ln w="9525">
            <a:solidFill>
              <a:schemeClr val="tx1"/>
            </a:solidFill>
            <a:miter lim="800000"/>
            <a:headEnd/>
            <a:tailEnd/>
          </a:ln>
        </p:spPr>
      </p:cxnSp>
      <p:cxnSp>
        <p:nvCxnSpPr>
          <p:cNvPr id="52265" name="AutoShape 52"/>
          <p:cNvCxnSpPr>
            <a:cxnSpLocks noChangeShapeType="1"/>
            <a:stCxn id="52259" idx="1"/>
            <a:endCxn id="52234" idx="6"/>
          </p:cNvCxnSpPr>
          <p:nvPr/>
        </p:nvCxnSpPr>
        <p:spPr bwMode="auto">
          <a:xfrm flipH="1">
            <a:off x="6089650" y="2297113"/>
            <a:ext cx="169863" cy="92075"/>
          </a:xfrm>
          <a:prstGeom prst="straightConnector1">
            <a:avLst/>
          </a:prstGeom>
          <a:noFill/>
          <a:ln w="9525">
            <a:solidFill>
              <a:schemeClr val="tx1"/>
            </a:solidFill>
            <a:miter lim="800000"/>
            <a:headEnd/>
            <a:tailEnd/>
          </a:ln>
        </p:spPr>
      </p:cxnSp>
      <p:cxnSp>
        <p:nvCxnSpPr>
          <p:cNvPr id="1355829" name="AutoShape 53"/>
          <p:cNvCxnSpPr>
            <a:cxnSpLocks noChangeShapeType="1"/>
            <a:stCxn id="52252" idx="0"/>
            <a:endCxn id="52259" idx="3"/>
          </p:cNvCxnSpPr>
          <p:nvPr/>
        </p:nvCxnSpPr>
        <p:spPr bwMode="auto">
          <a:xfrm flipV="1">
            <a:off x="5821363" y="2351088"/>
            <a:ext cx="438150" cy="812800"/>
          </a:xfrm>
          <a:prstGeom prst="straightConnector1">
            <a:avLst/>
          </a:prstGeom>
          <a:noFill/>
          <a:ln w="12700">
            <a:solidFill>
              <a:schemeClr val="tx1"/>
            </a:solidFill>
            <a:prstDash val="dash"/>
            <a:miter lim="800000"/>
            <a:headEnd/>
            <a:tailEnd/>
          </a:ln>
        </p:spPr>
      </p:cxnSp>
      <p:sp>
        <p:nvSpPr>
          <p:cNvPr id="1355830" name="Freeform 54"/>
          <p:cNvSpPr>
            <a:spLocks/>
          </p:cNvSpPr>
          <p:nvPr/>
        </p:nvSpPr>
        <p:spPr bwMode="auto">
          <a:xfrm>
            <a:off x="5062538" y="1582738"/>
            <a:ext cx="2787650" cy="1485900"/>
          </a:xfrm>
          <a:custGeom>
            <a:avLst/>
            <a:gdLst>
              <a:gd name="T0" fmla="*/ 2147483647 w 1756"/>
              <a:gd name="T1" fmla="*/ 2147483647 h 936"/>
              <a:gd name="T2" fmla="*/ 2147483647 w 1756"/>
              <a:gd name="T3" fmla="*/ 2147483647 h 936"/>
              <a:gd name="T4" fmla="*/ 2147483647 w 1756"/>
              <a:gd name="T5" fmla="*/ 2147483647 h 936"/>
              <a:gd name="T6" fmla="*/ 2147483647 w 1756"/>
              <a:gd name="T7" fmla="*/ 2147483647 h 936"/>
              <a:gd name="T8" fmla="*/ 2147483647 w 1756"/>
              <a:gd name="T9" fmla="*/ 2147483647 h 936"/>
              <a:gd name="T10" fmla="*/ 2147483647 w 1756"/>
              <a:gd name="T11" fmla="*/ 2147483647 h 936"/>
              <a:gd name="T12" fmla="*/ 2147483647 w 1756"/>
              <a:gd name="T13" fmla="*/ 2147483647 h 936"/>
              <a:gd name="T14" fmla="*/ 2147483647 w 1756"/>
              <a:gd name="T15" fmla="*/ 2147483647 h 936"/>
              <a:gd name="T16" fmla="*/ 2147483647 w 1756"/>
              <a:gd name="T17" fmla="*/ 2147483647 h 936"/>
              <a:gd name="T18" fmla="*/ 2147483647 w 1756"/>
              <a:gd name="T19" fmla="*/ 2147483647 h 936"/>
              <a:gd name="T20" fmla="*/ 2147483647 w 1756"/>
              <a:gd name="T21" fmla="*/ 2147483647 h 936"/>
              <a:gd name="T22" fmla="*/ 2147483647 w 1756"/>
              <a:gd name="T23" fmla="*/ 2147483647 h 936"/>
              <a:gd name="T24" fmla="*/ 2147483647 w 1756"/>
              <a:gd name="T25" fmla="*/ 2147483647 h 936"/>
              <a:gd name="T26" fmla="*/ 2147483647 w 1756"/>
              <a:gd name="T27" fmla="*/ 2147483647 h 936"/>
              <a:gd name="T28" fmla="*/ 2147483647 w 1756"/>
              <a:gd name="T29" fmla="*/ 0 h 936"/>
              <a:gd name="T30" fmla="*/ 2147483647 w 1756"/>
              <a:gd name="T31" fmla="*/ 2147483647 h 936"/>
              <a:gd name="T32" fmla="*/ 2147483647 w 1756"/>
              <a:gd name="T33" fmla="*/ 2147483647 h 936"/>
              <a:gd name="T34" fmla="*/ 2147483647 w 1756"/>
              <a:gd name="T35" fmla="*/ 2147483647 h 936"/>
              <a:gd name="T36" fmla="*/ 2147483647 w 1756"/>
              <a:gd name="T37" fmla="*/ 2147483647 h 936"/>
              <a:gd name="T38" fmla="*/ 2147483647 w 1756"/>
              <a:gd name="T39" fmla="*/ 2147483647 h 936"/>
              <a:gd name="T40" fmla="*/ 2147483647 w 1756"/>
              <a:gd name="T41" fmla="*/ 2147483647 h 9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56"/>
              <a:gd name="T64" fmla="*/ 0 h 936"/>
              <a:gd name="T65" fmla="*/ 1756 w 1756"/>
              <a:gd name="T66" fmla="*/ 936 h 9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56" h="936">
                <a:moveTo>
                  <a:pt x="52" y="267"/>
                </a:moveTo>
                <a:cubicBezTo>
                  <a:pt x="131" y="371"/>
                  <a:pt x="0" y="200"/>
                  <a:pt x="129" y="361"/>
                </a:cubicBezTo>
                <a:cubicBezTo>
                  <a:pt x="185" y="430"/>
                  <a:pt x="219" y="505"/>
                  <a:pt x="293" y="559"/>
                </a:cubicBezTo>
                <a:cubicBezTo>
                  <a:pt x="341" y="594"/>
                  <a:pt x="412" y="601"/>
                  <a:pt x="465" y="628"/>
                </a:cubicBezTo>
                <a:cubicBezTo>
                  <a:pt x="502" y="647"/>
                  <a:pt x="538" y="671"/>
                  <a:pt x="576" y="688"/>
                </a:cubicBezTo>
                <a:cubicBezTo>
                  <a:pt x="629" y="712"/>
                  <a:pt x="687" y="731"/>
                  <a:pt x="740" y="757"/>
                </a:cubicBezTo>
                <a:cubicBezTo>
                  <a:pt x="853" y="814"/>
                  <a:pt x="965" y="884"/>
                  <a:pt x="1092" y="903"/>
                </a:cubicBezTo>
                <a:cubicBezTo>
                  <a:pt x="1188" y="936"/>
                  <a:pt x="1281" y="916"/>
                  <a:pt x="1385" y="912"/>
                </a:cubicBezTo>
                <a:cubicBezTo>
                  <a:pt x="1453" y="906"/>
                  <a:pt x="1508" y="896"/>
                  <a:pt x="1574" y="886"/>
                </a:cubicBezTo>
                <a:cubicBezTo>
                  <a:pt x="1616" y="862"/>
                  <a:pt x="1653" y="850"/>
                  <a:pt x="1686" y="817"/>
                </a:cubicBezTo>
                <a:cubicBezTo>
                  <a:pt x="1697" y="783"/>
                  <a:pt x="1737" y="722"/>
                  <a:pt x="1737" y="722"/>
                </a:cubicBezTo>
                <a:cubicBezTo>
                  <a:pt x="1742" y="702"/>
                  <a:pt x="1756" y="683"/>
                  <a:pt x="1754" y="662"/>
                </a:cubicBezTo>
                <a:cubicBezTo>
                  <a:pt x="1745" y="584"/>
                  <a:pt x="1701" y="519"/>
                  <a:pt x="1677" y="447"/>
                </a:cubicBezTo>
                <a:cubicBezTo>
                  <a:pt x="1654" y="377"/>
                  <a:pt x="1629" y="289"/>
                  <a:pt x="1582" y="232"/>
                </a:cubicBezTo>
                <a:cubicBezTo>
                  <a:pt x="1442" y="65"/>
                  <a:pt x="1160" y="16"/>
                  <a:pt x="955" y="0"/>
                </a:cubicBezTo>
                <a:cubicBezTo>
                  <a:pt x="845" y="5"/>
                  <a:pt x="759" y="14"/>
                  <a:pt x="654" y="26"/>
                </a:cubicBezTo>
                <a:cubicBezTo>
                  <a:pt x="598" y="40"/>
                  <a:pt x="539" y="51"/>
                  <a:pt x="482" y="60"/>
                </a:cubicBezTo>
                <a:cubicBezTo>
                  <a:pt x="409" y="91"/>
                  <a:pt x="328" y="111"/>
                  <a:pt x="250" y="129"/>
                </a:cubicBezTo>
                <a:cubicBezTo>
                  <a:pt x="202" y="152"/>
                  <a:pt x="153" y="180"/>
                  <a:pt x="104" y="198"/>
                </a:cubicBezTo>
                <a:cubicBezTo>
                  <a:pt x="98" y="204"/>
                  <a:pt x="90" y="208"/>
                  <a:pt x="86" y="215"/>
                </a:cubicBezTo>
                <a:cubicBezTo>
                  <a:pt x="72" y="239"/>
                  <a:pt x="86" y="267"/>
                  <a:pt x="52" y="267"/>
                </a:cubicBezTo>
                <a:close/>
              </a:path>
            </a:pathLst>
          </a:custGeom>
          <a:noFill/>
          <a:ln w="25400">
            <a:solidFill>
              <a:schemeClr val="tx1"/>
            </a:solidFill>
            <a:prstDash val="lgDashDot"/>
            <a:miter lim="800000"/>
            <a:headEnd/>
            <a:tailEnd/>
          </a:ln>
        </p:spPr>
        <p:txBody>
          <a:bodyPr wrap="none" anchor="ctr"/>
          <a:lstStyle/>
          <a:p>
            <a:endParaRPr lang="zh-CN" altLang="en-US" dirty="0">
              <a:ea typeface="黑体" pitchFamily="49" charset="-122"/>
            </a:endParaRPr>
          </a:p>
        </p:txBody>
      </p:sp>
      <p:sp>
        <p:nvSpPr>
          <p:cNvPr id="52268" name="Oval 56"/>
          <p:cNvSpPr>
            <a:spLocks noChangeArrowheads="1"/>
          </p:cNvSpPr>
          <p:nvPr/>
        </p:nvSpPr>
        <p:spPr bwMode="auto">
          <a:xfrm>
            <a:off x="6172200" y="2187575"/>
            <a:ext cx="212725" cy="250825"/>
          </a:xfrm>
          <a:prstGeom prst="ellipse">
            <a:avLst/>
          </a:prstGeom>
          <a:solidFill>
            <a:srgbClr val="993300"/>
          </a:solidFill>
          <a:ln w="20638">
            <a:solidFill>
              <a:srgbClr val="000000"/>
            </a:solidFill>
            <a:round/>
            <a:headEnd/>
            <a:tailEnd/>
          </a:ln>
        </p:spPr>
        <p:txBody>
          <a:bodyPr/>
          <a:lstStyle/>
          <a:p>
            <a:endParaRPr lang="zh-CN" altLang="en-US" dirty="0">
              <a:ea typeface="黑体" pitchFamily="49" charset="-122"/>
            </a:endParaRPr>
          </a:p>
        </p:txBody>
      </p:sp>
      <p:sp>
        <p:nvSpPr>
          <p:cNvPr id="52269" name="Oval 58"/>
          <p:cNvSpPr>
            <a:spLocks noChangeArrowheads="1"/>
          </p:cNvSpPr>
          <p:nvPr/>
        </p:nvSpPr>
        <p:spPr bwMode="auto">
          <a:xfrm>
            <a:off x="6096000" y="1752600"/>
            <a:ext cx="212725" cy="252413"/>
          </a:xfrm>
          <a:prstGeom prst="ellipse">
            <a:avLst/>
          </a:prstGeom>
          <a:solidFill>
            <a:srgbClr val="000000"/>
          </a:solidFill>
          <a:ln w="20638">
            <a:solidFill>
              <a:srgbClr val="000000"/>
            </a:solidFill>
            <a:round/>
            <a:headEnd/>
            <a:tailEnd/>
          </a:ln>
        </p:spPr>
        <p:txBody>
          <a:bodyPr/>
          <a:lstStyle/>
          <a:p>
            <a:endParaRPr lang="zh-CN" altLang="en-US" dirty="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558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58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830"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zh-CN" altLang="en-US"/>
              <a:t>为什么采用随机抽样？</a:t>
            </a:r>
            <a:endParaRPr lang="en-US" altLang="zh-CN" dirty="0"/>
          </a:p>
        </p:txBody>
      </p:sp>
      <p:sp>
        <p:nvSpPr>
          <p:cNvPr id="53251" name="Rectangle 3"/>
          <p:cNvSpPr>
            <a:spLocks noGrp="1" noChangeArrowheads="1"/>
          </p:cNvSpPr>
          <p:nvPr>
            <p:ph idx="1"/>
          </p:nvPr>
        </p:nvSpPr>
        <p:spPr/>
        <p:txBody>
          <a:bodyPr/>
          <a:lstStyle/>
          <a:p>
            <a:r>
              <a:rPr lang="zh-CN" altLang="en-US"/>
              <a:t>速度快</a:t>
            </a:r>
            <a:endParaRPr lang="en-US" altLang="zh-CN"/>
          </a:p>
          <a:p>
            <a:endParaRPr lang="en-US" altLang="zh-CN"/>
          </a:p>
          <a:p>
            <a:r>
              <a:rPr lang="zh-CN" altLang="en-US"/>
              <a:t>先导者能够反映数据的分布情况</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一般化变形</a:t>
            </a:r>
            <a:endParaRPr lang="en-US" altLang="zh-CN" dirty="0"/>
          </a:p>
        </p:txBody>
      </p:sp>
      <p:sp>
        <p:nvSpPr>
          <p:cNvPr id="54275" name="Rectangle 3"/>
          <p:cNvSpPr>
            <a:spLocks noGrp="1" noChangeArrowheads="1"/>
          </p:cNvSpPr>
          <p:nvPr>
            <p:ph idx="1"/>
          </p:nvPr>
        </p:nvSpPr>
        <p:spPr/>
        <p:txBody>
          <a:bodyPr/>
          <a:lstStyle/>
          <a:p>
            <a:r>
              <a:rPr lang="zh-CN" altLang="en-US"/>
              <a:t>每个追随者可以附着在</a:t>
            </a:r>
            <a:r>
              <a:rPr lang="en-US" altLang="zh-CN"/>
              <a:t>b1 (</a:t>
            </a:r>
            <a:r>
              <a:rPr lang="zh-CN" altLang="en-US"/>
              <a:t>比如</a:t>
            </a:r>
            <a:r>
              <a:rPr lang="en-US" altLang="zh-CN"/>
              <a:t>3)</a:t>
            </a:r>
            <a:r>
              <a:rPr lang="zh-CN" altLang="en-US"/>
              <a:t>个最近的先导者上</a:t>
            </a:r>
            <a:endParaRPr lang="en-US" altLang="zh-CN"/>
          </a:p>
          <a:p>
            <a:endParaRPr lang="en-US" altLang="zh-CN"/>
          </a:p>
          <a:p>
            <a:r>
              <a:rPr lang="zh-CN" altLang="en-US"/>
              <a:t>对于查询，可以寻找最近的</a:t>
            </a:r>
            <a:r>
              <a:rPr lang="en-US" altLang="zh-CN"/>
              <a:t>b2 (</a:t>
            </a:r>
            <a:r>
              <a:rPr lang="zh-CN" altLang="en-US"/>
              <a:t>比如</a:t>
            </a:r>
            <a:r>
              <a:rPr lang="en-US" altLang="zh-CN"/>
              <a:t>4)</a:t>
            </a:r>
            <a:r>
              <a:rPr lang="zh-CN" altLang="en-US"/>
              <a:t>个先导者及其追随者</a:t>
            </a:r>
            <a:endParaRPr lang="en-US" altLang="zh-CN"/>
          </a:p>
          <a:p>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zh-CN" altLang="en-US"/>
              <a:t>课堂练习</a:t>
            </a:r>
            <a:endParaRPr lang="en-US" altLang="zh-CN" dirty="0"/>
          </a:p>
        </p:txBody>
      </p:sp>
      <p:sp>
        <p:nvSpPr>
          <p:cNvPr id="55299" name="Rectangle 3"/>
          <p:cNvSpPr>
            <a:spLocks noGrp="1" noChangeArrowheads="1"/>
          </p:cNvSpPr>
          <p:nvPr>
            <p:ph idx="1"/>
          </p:nvPr>
        </p:nvSpPr>
        <p:spPr/>
        <p:txBody>
          <a:bodyPr/>
          <a:lstStyle/>
          <a:p>
            <a:r>
              <a:rPr lang="zh-CN" altLang="en-US"/>
              <a:t>为了找到最近的先导者，需要计算多少次余弦相似度？</a:t>
            </a:r>
            <a:endParaRPr lang="en-US" altLang="zh-CN"/>
          </a:p>
          <a:p>
            <a:pPr lvl="1"/>
            <a:r>
              <a:rPr lang="zh-CN" altLang="en-US"/>
              <a:t>为什么第一步中采用</a:t>
            </a:r>
            <a:r>
              <a:rPr lang="en-US" altLang="zh-CN"/>
              <a:t> </a:t>
            </a:r>
            <a:r>
              <a:rPr lang="en-US" altLang="zh-CN">
                <a:sym typeface="Symbol" pitchFamily="18" charset="2"/>
              </a:rPr>
              <a:t>N </a:t>
            </a:r>
            <a:r>
              <a:rPr lang="zh-CN" altLang="en-US">
                <a:sym typeface="Symbol" pitchFamily="18" charset="2"/>
              </a:rPr>
              <a:t>个先导者？</a:t>
            </a:r>
            <a:endParaRPr lang="en-US" altLang="zh-CN"/>
          </a:p>
          <a:p>
            <a:endParaRPr lang="en-US" altLang="zh-CN"/>
          </a:p>
          <a:p>
            <a:r>
              <a:rPr lang="zh-CN" altLang="en-US"/>
              <a:t>上一张讲义中的常数</a:t>
            </a:r>
            <a:r>
              <a:rPr lang="en-US" altLang="zh-CN"/>
              <a:t> b1, b2 </a:t>
            </a:r>
            <a:r>
              <a:rPr lang="zh-CN" altLang="en-US"/>
              <a:t>会对结果有什么影响？</a:t>
            </a:r>
            <a:endParaRPr lang="en-US" altLang="zh-CN"/>
          </a:p>
          <a:p>
            <a:endParaRPr lang="en-US" altLang="zh-CN"/>
          </a:p>
          <a:p>
            <a:r>
              <a:rPr lang="zh-CN" altLang="en-US"/>
              <a:t>设计一个例子，上述方法可能会失败，比如返回的</a:t>
            </a:r>
            <a:r>
              <a:rPr lang="en-US" altLang="zh-CN"/>
              <a:t>K</a:t>
            </a:r>
            <a:r>
              <a:rPr lang="zh-CN" altLang="en-US"/>
              <a:t>篇文档中少了一篇真正的</a:t>
            </a:r>
            <a:r>
              <a:rPr lang="en-US" altLang="zh-CN"/>
              <a:t>top K</a:t>
            </a:r>
            <a:r>
              <a:rPr lang="zh-CN" altLang="en-US"/>
              <a:t>文档。</a:t>
            </a:r>
            <a:endParaRPr lang="en-US" altLang="zh-CN"/>
          </a:p>
          <a:p>
            <a:pPr lvl="1"/>
            <a:r>
              <a:rPr lang="zh-CN" altLang="en-US"/>
              <a:t>这在随机抽样下是有可能的。</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小结</a:t>
            </a:r>
            <a:endParaRPr lang="zh-CN" altLang="en-US" dirty="0"/>
          </a:p>
        </p:txBody>
      </p:sp>
      <p:sp>
        <p:nvSpPr>
          <p:cNvPr id="21" name="内容占位符 20"/>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DB3EC566-48E6-4552-87D6-CB322A8F1925}" type="slidenum">
              <a:rPr lang="en-US" smtClean="0"/>
              <a:pPr/>
              <a:t>64</a:t>
            </a:fld>
            <a:endParaRPr lang="en-US"/>
          </a:p>
        </p:txBody>
      </p:sp>
      <p:sp>
        <p:nvSpPr>
          <p:cNvPr id="5" name="矩形 4"/>
          <p:cNvSpPr/>
          <p:nvPr/>
        </p:nvSpPr>
        <p:spPr>
          <a:xfrm>
            <a:off x="4499992" y="2852936"/>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latin typeface="Times New Roman" pitchFamily="18" charset="0"/>
              </a:rPr>
              <a:t>g(d)</a:t>
            </a:r>
          </a:p>
          <a:p>
            <a:pPr algn="ctr"/>
            <a:r>
              <a:rPr lang="zh-CN" altLang="en-US" dirty="0">
                <a:latin typeface="Times New Roman" pitchFamily="18" charset="0"/>
              </a:rPr>
              <a:t>如</a:t>
            </a:r>
            <a:r>
              <a:rPr lang="en-US" altLang="zh-CN" dirty="0" err="1">
                <a:latin typeface="Times New Roman" pitchFamily="18" charset="0"/>
              </a:rPr>
              <a:t>PageRank</a:t>
            </a:r>
            <a:endParaRPr lang="zh-CN" altLang="en-US" dirty="0">
              <a:latin typeface="Times New Roman" pitchFamily="18" charset="0"/>
            </a:endParaRPr>
          </a:p>
        </p:txBody>
      </p:sp>
      <p:sp>
        <p:nvSpPr>
          <p:cNvPr id="7" name="矩形 6"/>
          <p:cNvSpPr/>
          <p:nvPr/>
        </p:nvSpPr>
        <p:spPr>
          <a:xfrm>
            <a:off x="4427984" y="4293096"/>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a:latin typeface="Times New Roman" pitchFamily="18" charset="0"/>
              </a:rPr>
              <a:t>Tfidf</a:t>
            </a:r>
            <a:endParaRPr lang="en-US" altLang="zh-CN" dirty="0">
              <a:latin typeface="Times New Roman" pitchFamily="18" charset="0"/>
            </a:endParaRPr>
          </a:p>
          <a:p>
            <a:pPr algn="ctr"/>
            <a:r>
              <a:rPr lang="zh-CN" altLang="en-US" dirty="0">
                <a:latin typeface="Times New Roman" pitchFamily="18" charset="0"/>
              </a:rPr>
              <a:t>如</a:t>
            </a:r>
            <a:r>
              <a:rPr lang="en-US" altLang="zh-CN" dirty="0" err="1">
                <a:latin typeface="Times New Roman" pitchFamily="18" charset="0"/>
              </a:rPr>
              <a:t>tf</a:t>
            </a:r>
            <a:endParaRPr lang="zh-CN" altLang="en-US" dirty="0">
              <a:latin typeface="Times New Roman" pitchFamily="18" charset="0"/>
            </a:endParaRPr>
          </a:p>
        </p:txBody>
      </p:sp>
      <p:sp>
        <p:nvSpPr>
          <p:cNvPr id="9" name="矩形 8"/>
          <p:cNvSpPr/>
          <p:nvPr/>
        </p:nvSpPr>
        <p:spPr>
          <a:xfrm>
            <a:off x="1475656" y="3717032"/>
            <a:ext cx="1944216" cy="7920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err="1">
                <a:latin typeface="Times New Roman" pitchFamily="18" charset="0"/>
              </a:rPr>
              <a:t>idf</a:t>
            </a:r>
            <a:endParaRPr lang="en-US" altLang="zh-CN" dirty="0">
              <a:latin typeface="Times New Roman" pitchFamily="18" charset="0"/>
            </a:endParaRPr>
          </a:p>
        </p:txBody>
      </p:sp>
      <p:sp>
        <p:nvSpPr>
          <p:cNvPr id="10" name="TextBox 9"/>
          <p:cNvSpPr txBox="1"/>
          <p:nvPr/>
        </p:nvSpPr>
        <p:spPr>
          <a:xfrm>
            <a:off x="1115616" y="5733256"/>
            <a:ext cx="7344816" cy="461665"/>
          </a:xfrm>
          <a:prstGeom prst="rect">
            <a:avLst/>
          </a:prstGeom>
          <a:noFill/>
        </p:spPr>
        <p:txBody>
          <a:bodyPr wrap="square" rtlCol="0">
            <a:spAutoFit/>
          </a:bodyPr>
          <a:lstStyle/>
          <a:p>
            <a:r>
              <a:rPr lang="en-US" altLang="zh-CN" dirty="0">
                <a:solidFill>
                  <a:schemeClr val="tx1"/>
                </a:solidFill>
                <a:ea typeface="黑体" pitchFamily="49" charset="-122"/>
              </a:rPr>
              <a:t>        </a:t>
            </a:r>
            <a:r>
              <a:rPr lang="zh-CN" altLang="en-US" dirty="0">
                <a:solidFill>
                  <a:schemeClr val="tx1"/>
                </a:solidFill>
                <a:ea typeface="黑体" pitchFamily="49" charset="-122"/>
              </a:rPr>
              <a:t>查询                                  文档</a:t>
            </a:r>
          </a:p>
        </p:txBody>
      </p:sp>
      <p:sp>
        <p:nvSpPr>
          <p:cNvPr id="11" name="椭圆 10"/>
          <p:cNvSpPr/>
          <p:nvPr/>
        </p:nvSpPr>
        <p:spPr>
          <a:xfrm>
            <a:off x="7020272" y="4005064"/>
            <a:ext cx="1656184" cy="136815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Times New Roman" pitchFamily="18" charset="0"/>
              </a:rPr>
              <a:t>胜者表</a:t>
            </a:r>
          </a:p>
        </p:txBody>
      </p:sp>
      <p:sp>
        <p:nvSpPr>
          <p:cNvPr id="12" name="椭圆 11"/>
          <p:cNvSpPr/>
          <p:nvPr/>
        </p:nvSpPr>
        <p:spPr>
          <a:xfrm>
            <a:off x="7020272" y="2420888"/>
            <a:ext cx="1979712" cy="158417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dirty="0">
                <a:latin typeface="Times New Roman" pitchFamily="18" charset="0"/>
              </a:rPr>
              <a:t>静态得分</a:t>
            </a:r>
          </a:p>
        </p:txBody>
      </p:sp>
      <p:sp>
        <p:nvSpPr>
          <p:cNvPr id="13" name="左右箭头 12"/>
          <p:cNvSpPr/>
          <p:nvPr/>
        </p:nvSpPr>
        <p:spPr>
          <a:xfrm>
            <a:off x="6372200" y="4509120"/>
            <a:ext cx="576064" cy="36004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itchFamily="18" charset="0"/>
            </a:endParaRPr>
          </a:p>
        </p:txBody>
      </p:sp>
      <p:sp>
        <p:nvSpPr>
          <p:cNvPr id="14" name="左右箭头 13"/>
          <p:cNvSpPr/>
          <p:nvPr/>
        </p:nvSpPr>
        <p:spPr>
          <a:xfrm>
            <a:off x="6444208" y="3068960"/>
            <a:ext cx="576064" cy="360040"/>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latin typeface="Times New Roman"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非</a:t>
            </a:r>
            <a:r>
              <a:rPr lang="en-US" sz="3600" dirty="0" err="1">
                <a:solidFill>
                  <a:schemeClr val="tx1"/>
                </a:solidFill>
                <a:latin typeface="Times New Roman" pitchFamily="18" charset="0"/>
                <a:ea typeface="黑体" pitchFamily="49" charset="-122"/>
              </a:rPr>
              <a:t>docID</a:t>
            </a:r>
            <a:r>
              <a:rPr lang="zh-CN" altLang="en-US" sz="3600" dirty="0">
                <a:solidFill>
                  <a:schemeClr val="tx1"/>
                </a:solidFill>
                <a:latin typeface="Times New Roman" pitchFamily="18" charset="0"/>
                <a:ea typeface="黑体" pitchFamily="49" charset="-122"/>
              </a:rPr>
              <a:t>的倒排记录表排序方法（</a:t>
            </a:r>
            <a:r>
              <a:rPr lang="en-US" altLang="zh-CN" sz="3600" dirty="0">
                <a:solidFill>
                  <a:schemeClr val="tx1"/>
                </a:solidFill>
                <a:latin typeface="Times New Roman" pitchFamily="18" charset="0"/>
                <a:ea typeface="黑体" pitchFamily="49" charset="-122"/>
              </a:rPr>
              <a:t>1</a:t>
            </a:r>
            <a:r>
              <a:rPr lang="zh-CN" altLang="en-US" sz="3600" dirty="0">
                <a:solidFill>
                  <a:schemeClr val="tx1"/>
                </a:solidFill>
                <a:latin typeface="Times New Roman" pitchFamily="18" charset="0"/>
                <a:ea typeface="黑体" pitchFamily="49" charset="-122"/>
              </a:rPr>
              <a:t>）</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50017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到目前为止：倒排记录表都按照</a:t>
            </a:r>
            <a:r>
              <a:rPr lang="en-US" dirty="0" err="1">
                <a:solidFill>
                  <a:schemeClr val="tx1"/>
                </a:solidFill>
                <a:latin typeface="Times New Roman" pitchFamily="18" charset="0"/>
                <a:ea typeface="+mn-ea"/>
                <a:cs typeface="Times New Roman" pitchFamily="18" charset="0"/>
              </a:rPr>
              <a:t>docID</a:t>
            </a:r>
            <a:r>
              <a:rPr lang="zh-CN" altLang="en-US" dirty="0">
                <a:solidFill>
                  <a:schemeClr val="tx1"/>
                </a:solidFill>
                <a:latin typeface="Times New Roman" pitchFamily="18" charset="0"/>
                <a:ea typeface="+mn-ea"/>
                <a:cs typeface="Times New Roman" pitchFamily="18" charset="0"/>
              </a:rPr>
              <a:t>排序</a:t>
            </a:r>
            <a:endParaRPr lang="en-US"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另外的一种方法：与查询无关的一种反映结果好坏程度的指标</a:t>
            </a:r>
            <a:endParaRPr lang="de-DE"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例如</a:t>
            </a:r>
            <a:r>
              <a:rPr lang="en-US" dirty="0">
                <a:solidFill>
                  <a:schemeClr val="tx1"/>
                </a:solidFill>
                <a:latin typeface="Times New Roman" pitchFamily="18" charset="0"/>
                <a:ea typeface="+mn-ea"/>
                <a:cs typeface="Times New Roman" pitchFamily="18" charset="0"/>
              </a:rPr>
              <a:t>: </a:t>
            </a:r>
            <a:r>
              <a:rPr lang="zh-CN" altLang="en-US" dirty="0">
                <a:solidFill>
                  <a:schemeClr val="tx1"/>
                </a:solidFill>
                <a:latin typeface="Times New Roman" pitchFamily="18" charset="0"/>
                <a:ea typeface="+mn-ea"/>
                <a:cs typeface="Times New Roman" pitchFamily="18" charset="0"/>
              </a:rPr>
              <a:t>页面</a:t>
            </a:r>
            <a:r>
              <a:rPr lang="en-US" altLang="zh-CN" i="1" dirty="0">
                <a:solidFill>
                  <a:schemeClr val="tx1"/>
                </a:solidFill>
                <a:latin typeface="Times New Roman" pitchFamily="18" charset="0"/>
                <a:ea typeface="+mn-ea"/>
                <a:cs typeface="Times New Roman" pitchFamily="18" charset="0"/>
              </a:rPr>
              <a:t>d</a:t>
            </a:r>
            <a:r>
              <a:rPr lang="zh-CN" altLang="en-US" dirty="0">
                <a:solidFill>
                  <a:schemeClr val="tx1"/>
                </a:solidFill>
                <a:latin typeface="Times New Roman" pitchFamily="18" charset="0"/>
                <a:ea typeface="+mn-ea"/>
                <a:cs typeface="Times New Roman" pitchFamily="18" charset="0"/>
              </a:rPr>
              <a:t>的</a:t>
            </a:r>
            <a:r>
              <a:rPr lang="en-US" dirty="0" err="1">
                <a:solidFill>
                  <a:srgbClr val="0070C0"/>
                </a:solidFill>
                <a:latin typeface="Times New Roman" pitchFamily="18" charset="0"/>
                <a:ea typeface="+mn-ea"/>
                <a:cs typeface="Times New Roman" pitchFamily="18" charset="0"/>
              </a:rPr>
              <a:t>PageRank</a:t>
            </a:r>
            <a:r>
              <a:rPr lang="en-US" dirty="0">
                <a:solidFill>
                  <a:schemeClr val="tx1"/>
                </a:solidFill>
                <a:latin typeface="Times New Roman" pitchFamily="18" charset="0"/>
                <a:ea typeface="+mn-ea"/>
                <a:cs typeface="Times New Roman" pitchFamily="18" charset="0"/>
              </a:rPr>
              <a:t> </a:t>
            </a:r>
            <a:r>
              <a:rPr lang="en-US" i="1" dirty="0">
                <a:solidFill>
                  <a:schemeClr val="tx1"/>
                </a:solidFill>
                <a:latin typeface="Times New Roman" pitchFamily="18" charset="0"/>
                <a:ea typeface="+mn-ea"/>
                <a:cs typeface="Times New Roman" pitchFamily="18" charset="0"/>
              </a:rPr>
              <a:t>g</a:t>
            </a:r>
            <a:r>
              <a:rPr lang="en-US" dirty="0">
                <a:solidFill>
                  <a:schemeClr val="tx1"/>
                </a:solidFill>
                <a:latin typeface="Times New Roman" pitchFamily="18" charset="0"/>
                <a:ea typeface="+mn-ea"/>
                <a:cs typeface="Times New Roman" pitchFamily="18" charset="0"/>
              </a:rPr>
              <a:t>(</a:t>
            </a:r>
            <a:r>
              <a:rPr lang="en-US" i="1" dirty="0">
                <a:solidFill>
                  <a:schemeClr val="tx1"/>
                </a:solidFill>
                <a:latin typeface="Times New Roman" pitchFamily="18" charset="0"/>
                <a:ea typeface="+mn-ea"/>
                <a:cs typeface="Times New Roman" pitchFamily="18" charset="0"/>
              </a:rPr>
              <a:t>d</a:t>
            </a:r>
            <a:r>
              <a:rPr lang="en-US" dirty="0">
                <a:solidFill>
                  <a:schemeClr val="tx1"/>
                </a:solidFill>
                <a:latin typeface="Times New Roman" pitchFamily="18" charset="0"/>
                <a:ea typeface="+mn-ea"/>
                <a:cs typeface="Times New Roman" pitchFamily="18" charset="0"/>
              </a:rPr>
              <a:t>), </a:t>
            </a:r>
            <a:r>
              <a:rPr lang="zh-CN" altLang="en-US" dirty="0">
                <a:solidFill>
                  <a:schemeClr val="tx1"/>
                </a:solidFill>
                <a:latin typeface="Times New Roman" pitchFamily="18" charset="0"/>
                <a:ea typeface="+mn-ea"/>
                <a:cs typeface="Times New Roman" pitchFamily="18" charset="0"/>
              </a:rPr>
              <a:t>就是度量有多少好页面指向</a:t>
            </a:r>
            <a:r>
              <a:rPr lang="en-US" altLang="zh-CN" i="1" dirty="0">
                <a:solidFill>
                  <a:schemeClr val="tx1"/>
                </a:solidFill>
                <a:latin typeface="Times New Roman" pitchFamily="18" charset="0"/>
                <a:ea typeface="+mn-ea"/>
                <a:cs typeface="Times New Roman" pitchFamily="18" charset="0"/>
              </a:rPr>
              <a:t>d</a:t>
            </a:r>
            <a:r>
              <a:rPr lang="zh-CN" altLang="en-US" dirty="0">
                <a:solidFill>
                  <a:schemeClr val="tx1"/>
                </a:solidFill>
                <a:latin typeface="Times New Roman" pitchFamily="18" charset="0"/>
                <a:ea typeface="+mn-ea"/>
                <a:cs typeface="Times New Roman" pitchFamily="18" charset="0"/>
              </a:rPr>
              <a:t>的一种指标</a:t>
            </a:r>
            <a:r>
              <a:rPr lang="en-US" dirty="0">
                <a:solidFill>
                  <a:schemeClr val="tx1"/>
                </a:solidFill>
                <a:latin typeface="Times New Roman" pitchFamily="18" charset="0"/>
                <a:ea typeface="+mn-ea"/>
                <a:cs typeface="Times New Roman" pitchFamily="18" charset="0"/>
              </a:rPr>
              <a:t> (chapter 21)</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将文档按照</a:t>
            </a:r>
            <a:r>
              <a:rPr lang="en-US" altLang="zh-CN" dirty="0" err="1">
                <a:solidFill>
                  <a:schemeClr val="tx1"/>
                </a:solidFill>
                <a:latin typeface="Times New Roman" pitchFamily="18" charset="0"/>
                <a:ea typeface="+mn-ea"/>
                <a:cs typeface="Times New Roman" pitchFamily="18" charset="0"/>
              </a:rPr>
              <a:t>PageRank</a:t>
            </a:r>
            <a:r>
              <a:rPr lang="zh-CN" altLang="en-US" dirty="0">
                <a:solidFill>
                  <a:schemeClr val="tx1"/>
                </a:solidFill>
                <a:latin typeface="Times New Roman" pitchFamily="18" charset="0"/>
                <a:ea typeface="+mn-ea"/>
                <a:cs typeface="Times New Roman" pitchFamily="18" charset="0"/>
              </a:rPr>
              <a:t>排序</a:t>
            </a:r>
            <a:r>
              <a:rPr lang="en-US" dirty="0">
                <a:solidFill>
                  <a:schemeClr val="tx1"/>
                </a:solidFill>
                <a:latin typeface="Times New Roman" pitchFamily="18" charset="0"/>
                <a:ea typeface="+mn-ea"/>
                <a:cs typeface="Times New Roman" pitchFamily="18" charset="0"/>
              </a:rPr>
              <a:t>       </a:t>
            </a:r>
            <a:r>
              <a:rPr lang="de-DE" i="1" dirty="0">
                <a:solidFill>
                  <a:schemeClr val="tx1"/>
                </a:solidFill>
                <a:latin typeface="Times New Roman" pitchFamily="18" charset="0"/>
                <a:ea typeface="+mn-ea"/>
                <a:cs typeface="Times New Roman" pitchFamily="18" charset="0"/>
              </a:rPr>
              <a:t>g</a:t>
            </a:r>
            <a:r>
              <a:rPr lang="de-DE" dirty="0">
                <a:solidFill>
                  <a:schemeClr val="tx1"/>
                </a:solidFill>
                <a:latin typeface="Times New Roman" pitchFamily="18" charset="0"/>
                <a:ea typeface="+mn-ea"/>
                <a:cs typeface="Times New Roman" pitchFamily="18" charset="0"/>
              </a:rPr>
              <a:t>(</a:t>
            </a:r>
            <a:r>
              <a:rPr lang="de-DE" i="1" dirty="0">
                <a:solidFill>
                  <a:schemeClr val="tx1"/>
                </a:solidFill>
                <a:latin typeface="Times New Roman" pitchFamily="18" charset="0"/>
                <a:ea typeface="+mn-ea"/>
                <a:cs typeface="Times New Roman" pitchFamily="18" charset="0"/>
              </a:rPr>
              <a:t>d</a:t>
            </a:r>
            <a:r>
              <a:rPr lang="de-DE" baseline="-25000" dirty="0">
                <a:solidFill>
                  <a:schemeClr val="tx1"/>
                </a:solidFill>
                <a:latin typeface="Times New Roman" pitchFamily="18" charset="0"/>
                <a:ea typeface="+mn-ea"/>
                <a:cs typeface="Times New Roman" pitchFamily="18" charset="0"/>
              </a:rPr>
              <a:t>1</a:t>
            </a:r>
            <a:r>
              <a:rPr lang="de-DE" dirty="0">
                <a:solidFill>
                  <a:schemeClr val="tx1"/>
                </a:solidFill>
                <a:latin typeface="Times New Roman" pitchFamily="18" charset="0"/>
                <a:ea typeface="+mn-ea"/>
                <a:cs typeface="Times New Roman" pitchFamily="18" charset="0"/>
              </a:rPr>
              <a:t>) &gt; </a:t>
            </a:r>
            <a:r>
              <a:rPr lang="de-DE" i="1" dirty="0">
                <a:solidFill>
                  <a:schemeClr val="tx1"/>
                </a:solidFill>
                <a:latin typeface="Times New Roman" pitchFamily="18" charset="0"/>
                <a:ea typeface="+mn-ea"/>
                <a:cs typeface="Times New Roman" pitchFamily="18" charset="0"/>
              </a:rPr>
              <a:t>g</a:t>
            </a:r>
            <a:r>
              <a:rPr lang="de-DE" dirty="0">
                <a:solidFill>
                  <a:schemeClr val="tx1"/>
                </a:solidFill>
                <a:latin typeface="Times New Roman" pitchFamily="18" charset="0"/>
                <a:ea typeface="+mn-ea"/>
                <a:cs typeface="Times New Roman" pitchFamily="18" charset="0"/>
              </a:rPr>
              <a:t>(</a:t>
            </a:r>
            <a:r>
              <a:rPr lang="de-DE" i="1" dirty="0">
                <a:solidFill>
                  <a:schemeClr val="tx1"/>
                </a:solidFill>
                <a:latin typeface="Times New Roman" pitchFamily="18" charset="0"/>
                <a:ea typeface="+mn-ea"/>
                <a:cs typeface="Times New Roman" pitchFamily="18" charset="0"/>
              </a:rPr>
              <a:t>d</a:t>
            </a:r>
            <a:r>
              <a:rPr lang="de-DE" baseline="-25000" dirty="0">
                <a:solidFill>
                  <a:schemeClr val="tx1"/>
                </a:solidFill>
                <a:latin typeface="Times New Roman" pitchFamily="18" charset="0"/>
                <a:ea typeface="+mn-ea"/>
                <a:cs typeface="Times New Roman" pitchFamily="18" charset="0"/>
              </a:rPr>
              <a:t>2</a:t>
            </a:r>
            <a:r>
              <a:rPr lang="de-DE" dirty="0">
                <a:solidFill>
                  <a:schemeClr val="tx1"/>
                </a:solidFill>
                <a:latin typeface="Times New Roman" pitchFamily="18" charset="0"/>
                <a:ea typeface="+mn-ea"/>
                <a:cs typeface="Times New Roman" pitchFamily="18" charset="0"/>
              </a:rPr>
              <a:t>) &gt; </a:t>
            </a:r>
            <a:r>
              <a:rPr lang="de-DE" i="1" dirty="0">
                <a:solidFill>
                  <a:schemeClr val="tx1"/>
                </a:solidFill>
                <a:latin typeface="Times New Roman" pitchFamily="18" charset="0"/>
                <a:ea typeface="+mn-ea"/>
                <a:cs typeface="Times New Roman" pitchFamily="18" charset="0"/>
              </a:rPr>
              <a:t>g</a:t>
            </a:r>
            <a:r>
              <a:rPr lang="de-DE" dirty="0">
                <a:solidFill>
                  <a:schemeClr val="tx1"/>
                </a:solidFill>
                <a:latin typeface="Times New Roman" pitchFamily="18" charset="0"/>
                <a:ea typeface="+mn-ea"/>
                <a:cs typeface="Times New Roman" pitchFamily="18" charset="0"/>
              </a:rPr>
              <a:t>(</a:t>
            </a:r>
            <a:r>
              <a:rPr lang="de-DE" i="1" dirty="0">
                <a:solidFill>
                  <a:schemeClr val="tx1"/>
                </a:solidFill>
                <a:latin typeface="Times New Roman" pitchFamily="18" charset="0"/>
                <a:ea typeface="+mn-ea"/>
                <a:cs typeface="Times New Roman" pitchFamily="18" charset="0"/>
              </a:rPr>
              <a:t>d</a:t>
            </a:r>
            <a:r>
              <a:rPr lang="de-DE" baseline="-25000" dirty="0">
                <a:solidFill>
                  <a:schemeClr val="tx1"/>
                </a:solidFill>
                <a:latin typeface="Times New Roman" pitchFamily="18" charset="0"/>
                <a:ea typeface="+mn-ea"/>
                <a:cs typeface="Times New Roman" pitchFamily="18" charset="0"/>
              </a:rPr>
              <a:t>3</a:t>
            </a:r>
            <a:r>
              <a:rPr lang="de-DE" dirty="0">
                <a:solidFill>
                  <a:schemeClr val="tx1"/>
                </a:solidFill>
                <a:latin typeface="Times New Roman" pitchFamily="18" charset="0"/>
                <a:ea typeface="+mn-ea"/>
                <a:cs typeface="Times New Roman" pitchFamily="18" charset="0"/>
              </a:rPr>
              <a:t>) &gt; . . .</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计算文档的某个组合得分</a:t>
            </a:r>
            <a:endParaRPr lang="en-US" altLang="zh-CN" dirty="0">
              <a:solidFill>
                <a:schemeClr val="tx1"/>
              </a:solidFill>
              <a:latin typeface="Times New Roman" pitchFamily="18" charset="0"/>
              <a:ea typeface="+mn-ea"/>
              <a:cs typeface="Times New Roman" pitchFamily="18" charset="0"/>
            </a:endParaRPr>
          </a:p>
          <a:p>
            <a:pPr lvl="1">
              <a:spcBef>
                <a:spcPts val="700"/>
              </a:spcBef>
              <a:buClr>
                <a:srgbClr val="336699"/>
              </a:buClr>
            </a:pPr>
            <a:r>
              <a:rPr lang="it-IT" dirty="0">
                <a:solidFill>
                  <a:schemeClr val="tx1"/>
                </a:solidFill>
                <a:latin typeface="Times New Roman" pitchFamily="18" charset="0"/>
                <a:ea typeface="+mn-ea"/>
                <a:cs typeface="Times New Roman" pitchFamily="18" charset="0"/>
              </a:rPr>
              <a:t>                  				</a:t>
            </a:r>
            <a:r>
              <a:rPr lang="de-DE" dirty="0" err="1">
                <a:solidFill>
                  <a:schemeClr val="tx1"/>
                </a:solidFill>
                <a:latin typeface="Times New Roman" pitchFamily="18" charset="0"/>
                <a:ea typeface="+mn-ea"/>
                <a:cs typeface="Times New Roman" pitchFamily="18" charset="0"/>
              </a:rPr>
              <a:t>net</a:t>
            </a:r>
            <a:r>
              <a:rPr lang="de-DE" dirty="0">
                <a:solidFill>
                  <a:schemeClr val="tx1"/>
                </a:solidFill>
                <a:latin typeface="Times New Roman" pitchFamily="18" charset="0"/>
                <a:ea typeface="+mn-ea"/>
                <a:cs typeface="Times New Roman" pitchFamily="18" charset="0"/>
              </a:rPr>
              <a:t>-score(</a:t>
            </a:r>
            <a:r>
              <a:rPr lang="de-DE" i="1" dirty="0">
                <a:solidFill>
                  <a:schemeClr val="tx1"/>
                </a:solidFill>
                <a:latin typeface="Times New Roman" pitchFamily="18" charset="0"/>
                <a:ea typeface="+mn-ea"/>
                <a:cs typeface="Times New Roman" pitchFamily="18" charset="0"/>
              </a:rPr>
              <a:t>q</a:t>
            </a:r>
            <a:r>
              <a:rPr lang="de-DE" dirty="0">
                <a:solidFill>
                  <a:schemeClr val="tx1"/>
                </a:solidFill>
                <a:latin typeface="Times New Roman" pitchFamily="18" charset="0"/>
                <a:ea typeface="+mn-ea"/>
                <a:cs typeface="Times New Roman" pitchFamily="18" charset="0"/>
              </a:rPr>
              <a:t>, </a:t>
            </a:r>
            <a:r>
              <a:rPr lang="de-DE" i="1" dirty="0">
                <a:solidFill>
                  <a:schemeClr val="tx1"/>
                </a:solidFill>
                <a:latin typeface="Times New Roman" pitchFamily="18" charset="0"/>
                <a:ea typeface="+mn-ea"/>
                <a:cs typeface="Times New Roman" pitchFamily="18" charset="0"/>
              </a:rPr>
              <a:t>d</a:t>
            </a:r>
            <a:r>
              <a:rPr lang="de-DE" dirty="0">
                <a:solidFill>
                  <a:schemeClr val="tx1"/>
                </a:solidFill>
                <a:latin typeface="Times New Roman" pitchFamily="18" charset="0"/>
                <a:ea typeface="+mn-ea"/>
                <a:cs typeface="Times New Roman" pitchFamily="18" charset="0"/>
              </a:rPr>
              <a:t>) = </a:t>
            </a:r>
            <a:r>
              <a:rPr lang="de-DE" i="1" dirty="0">
                <a:solidFill>
                  <a:schemeClr val="tx1"/>
                </a:solidFill>
                <a:latin typeface="Times New Roman" pitchFamily="18" charset="0"/>
                <a:ea typeface="+mn-ea"/>
                <a:cs typeface="Times New Roman" pitchFamily="18" charset="0"/>
              </a:rPr>
              <a:t>g</a:t>
            </a:r>
            <a:r>
              <a:rPr lang="de-DE" dirty="0">
                <a:solidFill>
                  <a:schemeClr val="tx1"/>
                </a:solidFill>
                <a:latin typeface="Times New Roman" pitchFamily="18" charset="0"/>
                <a:ea typeface="+mn-ea"/>
                <a:cs typeface="Times New Roman" pitchFamily="18" charset="0"/>
              </a:rPr>
              <a:t>(</a:t>
            </a:r>
            <a:r>
              <a:rPr lang="de-DE" i="1" dirty="0">
                <a:solidFill>
                  <a:schemeClr val="tx1"/>
                </a:solidFill>
                <a:latin typeface="Times New Roman" pitchFamily="18" charset="0"/>
                <a:ea typeface="+mn-ea"/>
                <a:cs typeface="Times New Roman" pitchFamily="18" charset="0"/>
              </a:rPr>
              <a:t>d</a:t>
            </a:r>
            <a:r>
              <a:rPr lang="de-DE" dirty="0">
                <a:solidFill>
                  <a:schemeClr val="tx1"/>
                </a:solidFill>
                <a:latin typeface="Times New Roman" pitchFamily="18" charset="0"/>
                <a:ea typeface="+mn-ea"/>
                <a:cs typeface="Times New Roman" pitchFamily="18" charset="0"/>
              </a:rPr>
              <a:t>) + cos(</a:t>
            </a:r>
            <a:r>
              <a:rPr lang="de-DE" i="1" dirty="0">
                <a:solidFill>
                  <a:schemeClr val="tx1"/>
                </a:solidFill>
                <a:latin typeface="Times New Roman" pitchFamily="18" charset="0"/>
                <a:ea typeface="+mn-ea"/>
                <a:cs typeface="Times New Roman" pitchFamily="18" charset="0"/>
              </a:rPr>
              <a:t>q</a:t>
            </a:r>
            <a:r>
              <a:rPr lang="de-DE" dirty="0">
                <a:solidFill>
                  <a:schemeClr val="tx1"/>
                </a:solidFill>
                <a:latin typeface="Times New Roman" pitchFamily="18" charset="0"/>
                <a:ea typeface="+mn-ea"/>
                <a:cs typeface="Times New Roman" pitchFamily="18" charset="0"/>
              </a:rPr>
              <a:t>, </a:t>
            </a:r>
            <a:r>
              <a:rPr lang="de-DE" i="1" dirty="0">
                <a:solidFill>
                  <a:schemeClr val="tx1"/>
                </a:solidFill>
                <a:latin typeface="Times New Roman" pitchFamily="18" charset="0"/>
                <a:ea typeface="+mn-ea"/>
                <a:cs typeface="Times New Roman" pitchFamily="18" charset="0"/>
              </a:rPr>
              <a:t>d</a:t>
            </a:r>
            <a:r>
              <a:rPr lang="de-DE" dirty="0">
                <a:solidFill>
                  <a:schemeClr val="tx1"/>
                </a:solidFill>
                <a:latin typeface="Times New Roman" pitchFamily="18" charset="0"/>
                <a:ea typeface="+mn-ea"/>
                <a:cs typeface="Times New Roman" pitchFamily="18" charset="0"/>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在这种机制下，能够在扫描倒排记录表时提前结束计算</a:t>
            </a:r>
            <a:endParaRPr lang="en-US" dirty="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以文档为单位</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Document-at-a-time)</a:t>
            </a:r>
            <a:r>
              <a:rPr lang="zh-CN" altLang="en-US" sz="3600" dirty="0">
                <a:solidFill>
                  <a:schemeClr val="tx1"/>
                </a:solidFill>
                <a:latin typeface="Times New Roman" pitchFamily="18" charset="0"/>
                <a:ea typeface="黑体" pitchFamily="49" charset="-122"/>
              </a:rPr>
              <a:t>的处理</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143116"/>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按</a:t>
            </a:r>
            <a:r>
              <a:rPr lang="zh-CN" altLang="en-US" dirty="0">
                <a:solidFill>
                  <a:schemeClr val="tx1"/>
                </a:solidFill>
                <a:latin typeface="Times New Roman" pitchFamily="18" charset="0"/>
                <a:ea typeface="+mj-ea"/>
                <a:cs typeface="Times New Roman" pitchFamily="18" charset="0"/>
              </a:rPr>
              <a:t>照</a:t>
            </a:r>
            <a:r>
              <a:rPr lang="en-US" dirty="0" err="1">
                <a:solidFill>
                  <a:schemeClr val="tx1"/>
                </a:solidFill>
                <a:latin typeface="Times New Roman" pitchFamily="18" charset="0"/>
                <a:ea typeface="+mj-ea"/>
                <a:cs typeface="Times New Roman" pitchFamily="18" charset="0"/>
              </a:rPr>
              <a:t>docID</a:t>
            </a:r>
            <a:r>
              <a:rPr lang="zh-CN" altLang="en-US" dirty="0">
                <a:solidFill>
                  <a:schemeClr val="tx1"/>
                </a:solidFill>
                <a:latin typeface="Times New Roman" pitchFamily="18" charset="0"/>
                <a:ea typeface="+mj-ea"/>
                <a:cs typeface="Times New Roman" pitchFamily="18" charset="0"/>
              </a:rPr>
              <a:t>排序和按照</a:t>
            </a:r>
            <a:r>
              <a:rPr lang="en-US" altLang="zh-CN" dirty="0" err="1">
                <a:solidFill>
                  <a:schemeClr val="tx1"/>
                </a:solidFill>
                <a:latin typeface="Times New Roman" pitchFamily="18" charset="0"/>
                <a:ea typeface="+mj-ea"/>
                <a:cs typeface="Times New Roman" pitchFamily="18" charset="0"/>
              </a:rPr>
              <a:t>PageRank</a:t>
            </a:r>
            <a:r>
              <a:rPr lang="zh-CN" altLang="en-US" dirty="0">
                <a:solidFill>
                  <a:schemeClr val="tx1"/>
                </a:solidFill>
                <a:latin typeface="Times New Roman" pitchFamily="18" charset="0"/>
                <a:ea typeface="+mj-ea"/>
                <a:cs typeface="Times New Roman" pitchFamily="18" charset="0"/>
              </a:rPr>
              <a:t>排序都与词项本身无关</a:t>
            </a:r>
            <a:r>
              <a:rPr lang="en-US" altLang="zh-CN"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即两者都是文档的固有属性</a:t>
            </a:r>
            <a:r>
              <a:rPr lang="en-US" altLang="zh-CN"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，因此在全局这种序都是一致的。</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上述计算余弦相似度的方法可以采用以文档为单位的处理方式。</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即在开始计算文档</a:t>
            </a:r>
            <a:r>
              <a:rPr lang="de-DE" altLang="zh-CN" i="1" dirty="0">
                <a:solidFill>
                  <a:schemeClr val="tx1"/>
                </a:solidFill>
                <a:latin typeface="Times New Roman" pitchFamily="18" charset="0"/>
                <a:ea typeface="+mj-ea"/>
                <a:cs typeface="Times New Roman" pitchFamily="18" charset="0"/>
              </a:rPr>
              <a:t>d</a:t>
            </a:r>
            <a:r>
              <a:rPr lang="de-DE" altLang="zh-CN" i="1" baseline="-25000" dirty="0">
                <a:solidFill>
                  <a:schemeClr val="tx1"/>
                </a:solidFill>
                <a:latin typeface="Times New Roman" pitchFamily="18" charset="0"/>
                <a:ea typeface="+mj-ea"/>
                <a:cs typeface="Times New Roman" pitchFamily="18" charset="0"/>
              </a:rPr>
              <a:t>i</a:t>
            </a:r>
            <a:r>
              <a:rPr lang="de-DE" altLang="zh-CN" baseline="-25000" dirty="0">
                <a:solidFill>
                  <a:schemeClr val="tx1"/>
                </a:solidFill>
                <a:latin typeface="Times New Roman" pitchFamily="18" charset="0"/>
                <a:ea typeface="+mj-ea"/>
                <a:cs typeface="Times New Roman" pitchFamily="18" charset="0"/>
              </a:rPr>
              <a:t>+1 </a:t>
            </a:r>
            <a:r>
              <a:rPr lang="zh-CN" altLang="en-US" dirty="0">
                <a:solidFill>
                  <a:schemeClr val="tx1"/>
                </a:solidFill>
                <a:latin typeface="Times New Roman" pitchFamily="18" charset="0"/>
                <a:ea typeface="+mj-ea"/>
                <a:cs typeface="Times New Roman" pitchFamily="18" charset="0"/>
              </a:rPr>
              <a:t>的得分之前，先得到文档</a:t>
            </a:r>
            <a:r>
              <a:rPr lang="en-US" altLang="zh-CN" i="1" dirty="0" err="1">
                <a:solidFill>
                  <a:schemeClr val="tx1"/>
                </a:solidFill>
                <a:latin typeface="Times New Roman" pitchFamily="18" charset="0"/>
                <a:ea typeface="+mj-ea"/>
                <a:cs typeface="Times New Roman" pitchFamily="18" charset="0"/>
              </a:rPr>
              <a:t>d</a:t>
            </a:r>
            <a:r>
              <a:rPr lang="en-US" altLang="zh-CN" i="1" baseline="-25000" dirty="0" err="1">
                <a:solidFill>
                  <a:schemeClr val="tx1"/>
                </a:solidFill>
                <a:latin typeface="Times New Roman" pitchFamily="18" charset="0"/>
                <a:ea typeface="+mj-ea"/>
                <a:cs typeface="Times New Roman" pitchFamily="18" charset="0"/>
              </a:rPr>
              <a:t>i</a:t>
            </a:r>
            <a:r>
              <a:rPr lang="en-US" altLang="zh-CN"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的得分。</a:t>
            </a:r>
            <a:endParaRPr lang="en-US" altLang="zh-CN"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另一种方式</a:t>
            </a:r>
            <a:r>
              <a:rPr lang="de-DE"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以词项为单位</a:t>
            </a:r>
            <a:r>
              <a:rPr lang="en-US" altLang="zh-CN" dirty="0">
                <a:solidFill>
                  <a:schemeClr val="tx1"/>
                </a:solidFill>
                <a:latin typeface="Times New Roman" pitchFamily="18" charset="0"/>
                <a:ea typeface="+mj-ea"/>
                <a:cs typeface="Times New Roman" pitchFamily="18" charset="0"/>
              </a:rPr>
              <a:t>(</a:t>
            </a:r>
            <a:r>
              <a:rPr lang="de-DE" dirty="0">
                <a:solidFill>
                  <a:schemeClr val="tx1"/>
                </a:solidFill>
                <a:latin typeface="Times New Roman" pitchFamily="18" charset="0"/>
                <a:ea typeface="+mj-ea"/>
                <a:cs typeface="Times New Roman" pitchFamily="18" charset="0"/>
              </a:rPr>
              <a:t>term-at-a-time)</a:t>
            </a:r>
            <a:r>
              <a:rPr lang="zh-CN" altLang="en-US" dirty="0">
                <a:solidFill>
                  <a:schemeClr val="tx1"/>
                </a:solidFill>
                <a:latin typeface="Times New Roman" pitchFamily="18" charset="0"/>
                <a:ea typeface="+mj-ea"/>
                <a:cs typeface="Times New Roman" pitchFamily="18" charset="0"/>
              </a:rPr>
              <a:t>的处理</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以词项为单位</a:t>
            </a:r>
            <a:r>
              <a:rPr lang="en-US" altLang="zh-CN" sz="3600" dirty="0">
                <a:solidFill>
                  <a:schemeClr val="tx1"/>
                </a:solidFill>
                <a:latin typeface="Times New Roman" pitchFamily="18" charset="0"/>
                <a:ea typeface="黑体" pitchFamily="49" charset="-122"/>
              </a:rPr>
              <a:t>(</a:t>
            </a:r>
            <a:r>
              <a:rPr lang="de-DE" altLang="zh-CN" sz="3600" dirty="0">
                <a:solidFill>
                  <a:schemeClr val="tx1"/>
                </a:solidFill>
                <a:latin typeface="Times New Roman" pitchFamily="18" charset="0"/>
                <a:ea typeface="黑体" pitchFamily="49" charset="-122"/>
              </a:rPr>
              <a:t>Term-at-a-time</a:t>
            </a:r>
            <a:r>
              <a:rPr lang="en-US" altLang="zh-CN" sz="3600" dirty="0">
                <a:solidFill>
                  <a:schemeClr val="tx1"/>
                </a:solidFill>
                <a:latin typeface="Times New Roman" pitchFamily="18" charset="0"/>
                <a:ea typeface="黑体" pitchFamily="49" charset="-122"/>
              </a:rPr>
              <a:t>)</a:t>
            </a:r>
            <a:r>
              <a:rPr lang="zh-CN" altLang="en-US" sz="3600" dirty="0">
                <a:solidFill>
                  <a:schemeClr val="tx1"/>
                </a:solidFill>
                <a:latin typeface="Times New Roman" pitchFamily="18" charset="0"/>
                <a:ea typeface="黑体" pitchFamily="49" charset="-122"/>
              </a:rPr>
              <a:t>的处理方式</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0227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n-ea"/>
                <a:ea typeface="+mn-ea"/>
              </a:rPr>
              <a:t>最简单的情况：对第一个查询词项，对它的倒排记录表进行完整处理</a:t>
            </a:r>
            <a:endParaRPr lang="en-US" altLang="zh-CN" dirty="0">
              <a:solidFill>
                <a:schemeClr val="tx1"/>
              </a:solidFill>
              <a:latin typeface="+mn-ea"/>
              <a:ea typeface="+mn-ea"/>
            </a:endParaRPr>
          </a:p>
          <a:p>
            <a:pPr lvl="1">
              <a:spcBef>
                <a:spcPts val="700"/>
              </a:spcBef>
              <a:buClr>
                <a:srgbClr val="336699"/>
              </a:buClr>
              <a:buFont typeface="Wingdings" pitchFamily="2" charset="2"/>
              <a:buChar char="§"/>
            </a:pPr>
            <a:endParaRPr lang="de-DE"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对每个碰到的</a:t>
            </a:r>
            <a:r>
              <a:rPr lang="en-US" dirty="0" err="1">
                <a:solidFill>
                  <a:schemeClr val="tx1"/>
                </a:solidFill>
                <a:latin typeface="+mn-ea"/>
                <a:ea typeface="+mn-ea"/>
              </a:rPr>
              <a:t>docID</a:t>
            </a:r>
            <a:r>
              <a:rPr lang="zh-CN" altLang="en-US" dirty="0">
                <a:solidFill>
                  <a:schemeClr val="tx1"/>
                </a:solidFill>
                <a:latin typeface="+mn-ea"/>
                <a:ea typeface="+mn-ea"/>
              </a:rPr>
              <a:t>设立一个累加器</a:t>
            </a:r>
            <a:endParaRPr lang="en-US" altLang="zh-CN" dirty="0">
              <a:solidFill>
                <a:schemeClr val="tx1"/>
              </a:solidFill>
              <a:latin typeface="+mn-ea"/>
              <a:ea typeface="+mn-ea"/>
            </a:endParaRPr>
          </a:p>
          <a:p>
            <a:pPr lvl="1">
              <a:spcBef>
                <a:spcPts val="700"/>
              </a:spcBef>
              <a:buClr>
                <a:srgbClr val="336699"/>
              </a:buClr>
              <a:buFont typeface="Wingdings" pitchFamily="2" charset="2"/>
              <a:buChar char="§"/>
            </a:pPr>
            <a:endParaRPr lang="en-US" dirty="0">
              <a:solidFill>
                <a:schemeClr val="tx1"/>
              </a:solidFill>
              <a:latin typeface="+mn-ea"/>
              <a:ea typeface="+mn-ea"/>
            </a:endParaRPr>
          </a:p>
          <a:p>
            <a:pPr lvl="1">
              <a:spcBef>
                <a:spcPts val="700"/>
              </a:spcBef>
              <a:buClr>
                <a:srgbClr val="336699"/>
              </a:buClr>
              <a:buFont typeface="Wingdings" pitchFamily="2" charset="2"/>
              <a:buChar char="§"/>
            </a:pPr>
            <a:r>
              <a:rPr lang="zh-CN" altLang="en-US" dirty="0">
                <a:solidFill>
                  <a:schemeClr val="tx1"/>
                </a:solidFill>
                <a:latin typeface="+mn-ea"/>
                <a:ea typeface="+mn-ea"/>
              </a:rPr>
              <a:t>然后，对第二个查询词项的倒排记录表进行完整处理</a:t>
            </a:r>
            <a:endParaRPr lang="de-DE" dirty="0">
              <a:solidFill>
                <a:schemeClr val="tx1"/>
              </a:solidFill>
              <a:latin typeface="+mn-ea"/>
              <a:ea typeface="+mn-ea"/>
            </a:endParaRPr>
          </a:p>
          <a:p>
            <a:pPr lvl="1">
              <a:spcBef>
                <a:spcPts val="700"/>
              </a:spcBef>
              <a:buClr>
                <a:srgbClr val="336699"/>
              </a:buClr>
              <a:buFont typeface="Wingdings" pitchFamily="2" charset="2"/>
              <a:buChar char="§"/>
            </a:pPr>
            <a:endParaRPr lang="de-DE" dirty="0">
              <a:solidFill>
                <a:schemeClr val="tx1"/>
              </a:solidFill>
              <a:latin typeface="+mn-ea"/>
              <a:ea typeface="+mn-ea"/>
            </a:endParaRPr>
          </a:p>
          <a:p>
            <a:pPr lvl="1">
              <a:spcBef>
                <a:spcPts val="700"/>
              </a:spcBef>
              <a:buClr>
                <a:srgbClr val="336699"/>
              </a:buClr>
              <a:buFont typeface="Wingdings" pitchFamily="2" charset="2"/>
              <a:buChar char="§"/>
            </a:pPr>
            <a:r>
              <a:rPr lang="de-DE" dirty="0">
                <a:solidFill>
                  <a:schemeClr val="tx1"/>
                </a:solidFill>
                <a:latin typeface="+mn-ea"/>
                <a:ea typeface="+mn-ea"/>
              </a:rPr>
              <a:t>. . . </a:t>
            </a:r>
            <a:r>
              <a:rPr lang="zh-CN" altLang="en-US" dirty="0">
                <a:solidFill>
                  <a:schemeClr val="tx1"/>
                </a:solidFill>
                <a:latin typeface="+mn-ea"/>
                <a:ea typeface="+mn-ea"/>
              </a:rPr>
              <a:t>如此循环往复</a:t>
            </a:r>
            <a:endParaRPr lang="de-DE" dirty="0">
              <a:solidFill>
                <a:schemeClr val="tx1"/>
              </a:solidFill>
              <a:latin typeface="+mn-ea"/>
              <a:ea typeface="+mn-ea"/>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以词项为单位</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Term-at-a-time)</a:t>
            </a:r>
            <a:r>
              <a:rPr lang="zh-CN" altLang="en-US" sz="3600" dirty="0">
                <a:solidFill>
                  <a:schemeClr val="tx1"/>
                </a:solidFill>
                <a:latin typeface="Times New Roman" pitchFamily="18" charset="0"/>
                <a:ea typeface="黑体" pitchFamily="49" charset="-122"/>
              </a:rPr>
              <a:t>的处理算法</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68</a:t>
            </a:fld>
            <a:endParaRPr lang="en-US"/>
          </a:p>
        </p:txBody>
      </p:sp>
      <p:pic>
        <p:nvPicPr>
          <p:cNvPr id="8" name="Picture 7" descr="743.png"/>
          <p:cNvPicPr>
            <a:picLocks noChangeAspect="1"/>
          </p:cNvPicPr>
          <p:nvPr/>
        </p:nvPicPr>
        <p:blipFill>
          <a:blip r:embed="rId3" cstate="print"/>
          <a:stretch>
            <a:fillRect/>
          </a:stretch>
        </p:blipFill>
        <p:spPr>
          <a:xfrm>
            <a:off x="428596" y="1857364"/>
            <a:ext cx="6635798" cy="4071966"/>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余弦得分的计算</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对于</a:t>
            </a:r>
            <a:r>
              <a:rPr lang="en-US" altLang="zh-CN" dirty="0">
                <a:solidFill>
                  <a:schemeClr val="tx1"/>
                </a:solidFill>
                <a:latin typeface="Times New Roman" pitchFamily="18" charset="0"/>
                <a:ea typeface="+mj-ea"/>
                <a:cs typeface="Times New Roman" pitchFamily="18" charset="0"/>
              </a:rPr>
              <a:t>Web</a:t>
            </a:r>
            <a:r>
              <a:rPr lang="zh-CN" altLang="en-US" dirty="0">
                <a:solidFill>
                  <a:schemeClr val="tx1"/>
                </a:solidFill>
                <a:latin typeface="Times New Roman" pitchFamily="18" charset="0"/>
                <a:ea typeface="+mj-ea"/>
                <a:cs typeface="Times New Roman" pitchFamily="18" charset="0"/>
              </a:rPr>
              <a:t>来说</a:t>
            </a:r>
            <a:r>
              <a:rPr lang="en-US" dirty="0">
                <a:solidFill>
                  <a:schemeClr val="tx1"/>
                </a:solidFill>
                <a:latin typeface="Times New Roman" pitchFamily="18" charset="0"/>
                <a:ea typeface="+mj-ea"/>
                <a:cs typeface="Times New Roman" pitchFamily="18" charset="0"/>
              </a:rPr>
              <a:t>(200</a:t>
            </a:r>
            <a:r>
              <a:rPr lang="zh-CN" altLang="en-US" dirty="0">
                <a:solidFill>
                  <a:schemeClr val="tx1"/>
                </a:solidFill>
                <a:latin typeface="Times New Roman" pitchFamily="18" charset="0"/>
                <a:ea typeface="+mj-ea"/>
                <a:cs typeface="Times New Roman" pitchFamily="18" charset="0"/>
              </a:rPr>
              <a:t>亿页面</a:t>
            </a:r>
            <a:r>
              <a:rPr lang="en-US"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在内存中放置包含所有页面的累加器数组是不可能的</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因此，仅对那些出现在查询词项倒排记录表中的文档建立累加器</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这相当于，对那些得分为</a:t>
            </a:r>
            <a:r>
              <a:rPr lang="en-US" altLang="zh-CN" dirty="0">
                <a:solidFill>
                  <a:schemeClr val="tx1"/>
                </a:solidFill>
                <a:latin typeface="Times New Roman" pitchFamily="18" charset="0"/>
                <a:ea typeface="+mj-ea"/>
                <a:cs typeface="Times New Roman" pitchFamily="18" charset="0"/>
              </a:rPr>
              <a:t>0</a:t>
            </a:r>
            <a:r>
              <a:rPr lang="zh-CN" altLang="en-US" dirty="0">
                <a:solidFill>
                  <a:schemeClr val="tx1"/>
                </a:solidFill>
                <a:latin typeface="Times New Roman" pitchFamily="18" charset="0"/>
                <a:ea typeface="+mj-ea"/>
                <a:cs typeface="Times New Roman" pitchFamily="18" charset="0"/>
              </a:rPr>
              <a:t>的文档不设定累加器</a:t>
            </a:r>
            <a:r>
              <a:rPr lang="en-US"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即那些不包含任何查询词项的文档</a:t>
            </a:r>
            <a:r>
              <a:rPr lang="de-DE" dirty="0">
                <a:solidFill>
                  <a:schemeClr val="tx1"/>
                </a:solidFill>
                <a:latin typeface="Times New Roman" pitchFamily="18" charset="0"/>
                <a:ea typeface="+mj-ea"/>
                <a:cs typeface="Times New Roman"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69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排序的重要性</a:t>
            </a:r>
            <a:r>
              <a:rPr lang="de-DE" altLang="zh-CN"/>
              <a:t>: </a:t>
            </a:r>
            <a:r>
              <a:rPr lang="zh-CN" altLang="en-US"/>
              <a:t>小结</a:t>
            </a:r>
            <a:endParaRPr lang="zh-CN" altLang="en-US" dirty="0"/>
          </a:p>
        </p:txBody>
      </p:sp>
      <p:sp>
        <p:nvSpPr>
          <p:cNvPr id="4" name="内容占位符 3"/>
          <p:cNvSpPr>
            <a:spLocks noGrp="1"/>
          </p:cNvSpPr>
          <p:nvPr>
            <p:ph idx="1"/>
          </p:nvPr>
        </p:nvSpPr>
        <p:spPr/>
        <p:txBody>
          <a:bodyPr/>
          <a:lstStyle/>
          <a:p>
            <a:r>
              <a:rPr lang="zh-CN" altLang="en-US" dirty="0"/>
              <a:t>摘要阅读</a:t>
            </a:r>
            <a:r>
              <a:rPr lang="en-US" altLang="zh-CN" dirty="0"/>
              <a:t>(Viewing abstracts): </a:t>
            </a:r>
            <a:r>
              <a:rPr lang="zh-CN" altLang="en-US" dirty="0"/>
              <a:t>用户更可能阅读第一页的结果的摘要</a:t>
            </a:r>
            <a:endParaRPr lang="en-US" altLang="zh-CN" dirty="0"/>
          </a:p>
          <a:p>
            <a:r>
              <a:rPr lang="zh-CN" altLang="en-US" dirty="0"/>
              <a:t>点击</a:t>
            </a:r>
            <a:r>
              <a:rPr lang="en-US" altLang="zh-CN" dirty="0"/>
              <a:t>(Clicking): </a:t>
            </a:r>
            <a:r>
              <a:rPr lang="zh-CN" altLang="en-US" dirty="0"/>
              <a:t>点击的分布甚至更有偏向性</a:t>
            </a:r>
            <a:endParaRPr lang="en-US" altLang="zh-CN" dirty="0"/>
          </a:p>
          <a:p>
            <a:pPr lvl="1"/>
            <a:r>
              <a:rPr lang="zh-CN" altLang="en-US" dirty="0"/>
              <a:t>一半情况下，用户点击排名最高的页面</a:t>
            </a:r>
            <a:endParaRPr lang="en-US" altLang="zh-CN" dirty="0"/>
          </a:p>
          <a:p>
            <a:pPr lvl="1"/>
            <a:r>
              <a:rPr lang="zh-CN" altLang="en-US" dirty="0"/>
              <a:t>即使排名最高的页面不如排名第二的页面相关，仍然有接近</a:t>
            </a:r>
            <a:r>
              <a:rPr lang="en-US" altLang="zh-CN" dirty="0"/>
              <a:t>30%</a:t>
            </a:r>
            <a:r>
              <a:rPr lang="zh-CN" altLang="en-US" dirty="0"/>
              <a:t>的用户会点击它。</a:t>
            </a:r>
            <a:endParaRPr lang="en-US" altLang="zh-CN" dirty="0"/>
          </a:p>
          <a:p>
            <a:r>
              <a:rPr lang="en-US" altLang="zh-CN" dirty="0"/>
              <a:t>→ </a:t>
            </a:r>
            <a:r>
              <a:rPr lang="zh-CN" altLang="en-US" dirty="0"/>
              <a:t>正确排序相当重要</a:t>
            </a:r>
            <a:endParaRPr lang="en-US" altLang="zh-CN" dirty="0"/>
          </a:p>
          <a:p>
            <a:r>
              <a:rPr lang="en-US" altLang="zh-CN" dirty="0"/>
              <a:t>→ </a:t>
            </a:r>
            <a:r>
              <a:rPr lang="zh-CN" altLang="en-US" dirty="0"/>
              <a:t>排对最高的页面非常重要</a:t>
            </a:r>
            <a:endParaRPr lang="en-US" altLang="zh-CN" dirty="0"/>
          </a:p>
          <a:p>
            <a:endParaRPr lang="zh-CN" altLang="en-US" dirty="0"/>
          </a:p>
        </p:txBody>
      </p:sp>
      <p:sp>
        <p:nvSpPr>
          <p:cNvPr id="2" name="灯片编号占位符 1"/>
          <p:cNvSpPr>
            <a:spLocks noGrp="1"/>
          </p:cNvSpPr>
          <p:nvPr>
            <p:ph type="sldNum" sz="quarter" idx="12"/>
          </p:nvPr>
        </p:nvSpPr>
        <p:spPr/>
        <p:txBody>
          <a:bodyPr/>
          <a:lstStyle/>
          <a:p>
            <a:fld id="{DB3EC566-48E6-4552-87D6-CB322A8F1925}"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累加器举例</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4071942"/>
            <a:ext cx="8786842" cy="15001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ea"/>
                <a:ea typeface="+mj-ea"/>
              </a:rPr>
              <a:t>查询</a:t>
            </a:r>
            <a:r>
              <a:rPr lang="de-DE" dirty="0">
                <a:solidFill>
                  <a:schemeClr val="tx1"/>
                </a:solidFill>
                <a:latin typeface="+mj-ea"/>
                <a:ea typeface="+mj-ea"/>
              </a:rPr>
              <a:t>: [Brutus Caesar]:</a:t>
            </a:r>
          </a:p>
          <a:p>
            <a:pPr lvl="1">
              <a:spcBef>
                <a:spcPts val="700"/>
              </a:spcBef>
              <a:buClr>
                <a:srgbClr val="336699"/>
              </a:buClr>
              <a:buFont typeface="Wingdings" pitchFamily="2" charset="2"/>
              <a:buChar char="§"/>
            </a:pPr>
            <a:r>
              <a:rPr lang="zh-CN" altLang="en-US" dirty="0">
                <a:solidFill>
                  <a:schemeClr val="tx1"/>
                </a:solidFill>
                <a:latin typeface="+mj-ea"/>
                <a:ea typeface="+mj-ea"/>
              </a:rPr>
              <a:t>仅为文档</a:t>
            </a:r>
            <a:r>
              <a:rPr lang="en-US" dirty="0">
                <a:solidFill>
                  <a:schemeClr val="tx1"/>
                </a:solidFill>
                <a:latin typeface="+mj-ea"/>
                <a:ea typeface="+mj-ea"/>
              </a:rPr>
              <a:t> 1, 5, 7, 13, 17, 83, 87</a:t>
            </a:r>
            <a:r>
              <a:rPr lang="zh-CN" altLang="en-US" dirty="0">
                <a:solidFill>
                  <a:schemeClr val="tx1"/>
                </a:solidFill>
                <a:latin typeface="+mj-ea"/>
                <a:ea typeface="+mj-ea"/>
              </a:rPr>
              <a:t>设立累加器</a:t>
            </a:r>
            <a:endParaRPr lang="en-US" dirty="0">
              <a:solidFill>
                <a:schemeClr val="tx1"/>
              </a:solidFill>
              <a:latin typeface="+mj-ea"/>
              <a:ea typeface="+mj-ea"/>
            </a:endParaRPr>
          </a:p>
          <a:p>
            <a:pPr lvl="1">
              <a:spcBef>
                <a:spcPts val="700"/>
              </a:spcBef>
              <a:buClr>
                <a:srgbClr val="336699"/>
              </a:buClr>
              <a:buFont typeface="Wingdings" pitchFamily="2" charset="2"/>
              <a:buChar char="§"/>
            </a:pPr>
            <a:r>
              <a:rPr lang="zh-CN" altLang="en-US" dirty="0">
                <a:solidFill>
                  <a:schemeClr val="tx1"/>
                </a:solidFill>
                <a:latin typeface="+mj-ea"/>
                <a:ea typeface="+mj-ea"/>
              </a:rPr>
              <a:t>不为文档</a:t>
            </a:r>
            <a:r>
              <a:rPr lang="en-US" dirty="0">
                <a:solidFill>
                  <a:schemeClr val="tx1"/>
                </a:solidFill>
                <a:latin typeface="+mj-ea"/>
                <a:ea typeface="+mj-ea"/>
              </a:rPr>
              <a:t> 8, 40, 85 </a:t>
            </a:r>
            <a:r>
              <a:rPr lang="zh-CN" altLang="en-US" dirty="0">
                <a:solidFill>
                  <a:schemeClr val="tx1"/>
                </a:solidFill>
                <a:latin typeface="+mj-ea"/>
                <a:ea typeface="+mj-ea"/>
              </a:rPr>
              <a:t>设立累加器</a:t>
            </a:r>
            <a:endParaRPr lang="de-DE"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70</a:t>
            </a:fld>
            <a:endParaRPr lang="en-US"/>
          </a:p>
        </p:txBody>
      </p:sp>
      <p:pic>
        <p:nvPicPr>
          <p:cNvPr id="8" name="Picture 7" descr="745.png"/>
          <p:cNvPicPr>
            <a:picLocks noChangeAspect="1"/>
          </p:cNvPicPr>
          <p:nvPr/>
        </p:nvPicPr>
        <p:blipFill>
          <a:blip r:embed="rId3" cstate="print"/>
          <a:stretch>
            <a:fillRect/>
          </a:stretch>
        </p:blipFill>
        <p:spPr>
          <a:xfrm>
            <a:off x="642910" y="2143116"/>
            <a:ext cx="6024603" cy="174609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a:solidFill>
                  <a:schemeClr val="tx1"/>
                </a:solidFill>
                <a:latin typeface="Times New Roman" pitchFamily="18" charset="0"/>
                <a:ea typeface="黑体" pitchFamily="49" charset="-122"/>
              </a:rPr>
              <a:t>瓶颈的消除</a:t>
            </a:r>
            <a:endParaRPr lang="de-DE" sz="4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可以使用前面讨论的堆</a:t>
            </a:r>
            <a:r>
              <a:rPr lang="en-US" altLang="zh-CN"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优先队列结构</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可以进一步将文档限制在那些在包含高</a:t>
            </a:r>
            <a:r>
              <a:rPr lang="en-US" altLang="zh-CN" dirty="0" err="1">
                <a:solidFill>
                  <a:schemeClr val="tx1"/>
                </a:solidFill>
                <a:latin typeface="Times New Roman" pitchFamily="18" charset="0"/>
                <a:ea typeface="+mj-ea"/>
                <a:cs typeface="Times New Roman" pitchFamily="18" charset="0"/>
              </a:rPr>
              <a:t>idf</a:t>
            </a:r>
            <a:r>
              <a:rPr lang="zh-CN" altLang="en-US" dirty="0">
                <a:solidFill>
                  <a:schemeClr val="tx1"/>
                </a:solidFill>
                <a:latin typeface="Times New Roman" pitchFamily="18" charset="0"/>
                <a:ea typeface="+mj-ea"/>
                <a:cs typeface="Times New Roman" pitchFamily="18" charset="0"/>
              </a:rPr>
              <a:t>值的非零得分文档</a:t>
            </a:r>
            <a:endParaRPr lang="en-US" altLang="zh-CN"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或者强制执行一个与查询</a:t>
            </a:r>
            <a:r>
              <a:rPr lang="de-DE"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类似</a:t>
            </a:r>
            <a:r>
              <a:rPr lang="de-DE" dirty="0">
                <a:solidFill>
                  <a:schemeClr val="tx1"/>
                </a:solidFill>
                <a:latin typeface="Times New Roman" pitchFamily="18" charset="0"/>
                <a:ea typeface="+mj-ea"/>
                <a:cs typeface="Times New Roman" pitchFamily="18" charset="0"/>
              </a:rPr>
              <a:t>Google): </a:t>
            </a:r>
            <a:r>
              <a:rPr lang="zh-CN" altLang="en-US" dirty="0">
                <a:solidFill>
                  <a:schemeClr val="tx1"/>
                </a:solidFill>
                <a:latin typeface="Times New Roman" pitchFamily="18" charset="0"/>
                <a:ea typeface="+mj-ea"/>
                <a:cs typeface="Times New Roman" pitchFamily="18" charset="0"/>
              </a:rPr>
              <a:t>在每个查询词项上都要得到非零余弦相似度值</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例子</a:t>
            </a:r>
            <a:r>
              <a:rPr lang="en-US"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为</a:t>
            </a:r>
            <a:r>
              <a:rPr lang="en-US" dirty="0">
                <a:solidFill>
                  <a:schemeClr val="tx1"/>
                </a:solidFill>
                <a:latin typeface="Times New Roman" pitchFamily="18" charset="0"/>
                <a:ea typeface="+mj-ea"/>
                <a:cs typeface="Times New Roman" pitchFamily="18" charset="0"/>
              </a:rPr>
              <a:t>[Brutus Caesar]</a:t>
            </a:r>
            <a:r>
              <a:rPr lang="zh-CN" altLang="en-US" dirty="0">
                <a:solidFill>
                  <a:schemeClr val="tx1"/>
                </a:solidFill>
                <a:latin typeface="Times New Roman" pitchFamily="18" charset="0"/>
                <a:ea typeface="+mj-ea"/>
                <a:cs typeface="Times New Roman" pitchFamily="18" charset="0"/>
              </a:rPr>
              <a:t>仅建立一个累加器</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这是因为仅有</a:t>
            </a:r>
            <a:r>
              <a:rPr lang="en-US" i="1" dirty="0">
                <a:solidFill>
                  <a:schemeClr val="tx1"/>
                </a:solidFill>
                <a:latin typeface="Times New Roman" pitchFamily="18" charset="0"/>
                <a:ea typeface="+mj-ea"/>
                <a:cs typeface="Times New Roman" pitchFamily="18" charset="0"/>
              </a:rPr>
              <a:t>d</a:t>
            </a:r>
            <a:r>
              <a:rPr lang="en-US" baseline="-25000" dirty="0">
                <a:solidFill>
                  <a:schemeClr val="tx1"/>
                </a:solidFill>
                <a:latin typeface="Times New Roman" pitchFamily="18" charset="0"/>
                <a:ea typeface="+mj-ea"/>
                <a:cs typeface="Times New Roman" pitchFamily="18" charset="0"/>
              </a:rPr>
              <a:t>1</a:t>
            </a:r>
            <a:r>
              <a:rPr lang="en-US"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同时包含这两个词</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solidFill>
                  <a:schemeClr val="bg2"/>
                </a:solidFill>
              </a:rPr>
              <a:t>上一讲回顾 </a:t>
            </a:r>
          </a:p>
          <a:p>
            <a:r>
              <a:rPr lang="zh-CN" altLang="en-US" dirty="0">
                <a:solidFill>
                  <a:schemeClr val="bg2"/>
                </a:solidFill>
              </a:rPr>
              <a:t>结果排序的动机</a:t>
            </a:r>
          </a:p>
          <a:p>
            <a:r>
              <a:rPr lang="zh-CN" altLang="en-US" dirty="0">
                <a:solidFill>
                  <a:schemeClr val="bg2"/>
                </a:solidFill>
              </a:rPr>
              <a:t>结果排序的实现</a:t>
            </a:r>
          </a:p>
          <a:p>
            <a:r>
              <a:rPr lang="zh-CN" altLang="en-US" dirty="0"/>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72</a:t>
            </a:fld>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a:solidFill>
                  <a:schemeClr val="tx1"/>
                </a:solidFill>
                <a:latin typeface="Times New Roman" pitchFamily="18" charset="0"/>
                <a:ea typeface="黑体" pitchFamily="49" charset="-122"/>
              </a:rPr>
              <a:t>完整的搜索系统示意图</a:t>
            </a:r>
            <a:endParaRPr lang="de-DE" sz="4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73</a:t>
            </a:fld>
            <a:endParaRPr lang="en-US"/>
          </a:p>
        </p:txBody>
      </p:sp>
      <p:pic>
        <p:nvPicPr>
          <p:cNvPr id="203779" name="Picture 3"/>
          <p:cNvPicPr>
            <a:picLocks noChangeAspect="1" noChangeArrowheads="1"/>
          </p:cNvPicPr>
          <p:nvPr/>
        </p:nvPicPr>
        <p:blipFill>
          <a:blip r:embed="rId3" cstate="print"/>
          <a:srcRect/>
          <a:stretch>
            <a:fillRect/>
          </a:stretch>
        </p:blipFill>
        <p:spPr bwMode="auto">
          <a:xfrm>
            <a:off x="985838" y="1638300"/>
            <a:ext cx="7172325" cy="35814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a:solidFill>
                  <a:schemeClr val="tx1"/>
                </a:solidFill>
                <a:latin typeface="Times New Roman" pitchFamily="18" charset="0"/>
                <a:ea typeface="黑体" pitchFamily="49" charset="-122"/>
              </a:rPr>
              <a:t>多层次索引</a:t>
            </a:r>
            <a:endParaRPr lang="de-DE" sz="4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428736"/>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基本思路</a:t>
            </a:r>
            <a:r>
              <a:rPr lang="de-DE" dirty="0">
                <a:solidFill>
                  <a:schemeClr val="tx1"/>
                </a:solidFill>
                <a:latin typeface="Times New Roman" pitchFamily="18" charset="0"/>
                <a:ea typeface="+mn-ea"/>
                <a:cs typeface="Times New Roman" pitchFamily="18" charset="0"/>
              </a:rPr>
              <a:t>:</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建立多层索引，每层对应索引词项的重要性</a:t>
            </a:r>
            <a:endParaRPr lang="de-DE" sz="2200"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查询处理过程中，从最高层索引开始</a:t>
            </a:r>
            <a:endParaRPr lang="en-US" sz="2200"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如果最高层索引已经返回至少</a:t>
            </a:r>
            <a:r>
              <a:rPr lang="en-US" sz="2200" dirty="0">
                <a:solidFill>
                  <a:schemeClr val="tx1"/>
                </a:solidFill>
                <a:latin typeface="Times New Roman" pitchFamily="18" charset="0"/>
                <a:ea typeface="+mn-ea"/>
                <a:cs typeface="Times New Roman" pitchFamily="18" charset="0"/>
              </a:rPr>
              <a:t>k (</a:t>
            </a:r>
            <a:r>
              <a:rPr lang="zh-CN" altLang="en-US" sz="2200" dirty="0">
                <a:solidFill>
                  <a:schemeClr val="tx1"/>
                </a:solidFill>
                <a:latin typeface="Times New Roman" pitchFamily="18" charset="0"/>
                <a:ea typeface="+mn-ea"/>
                <a:cs typeface="Times New Roman" pitchFamily="18" charset="0"/>
              </a:rPr>
              <a:t>比如</a:t>
            </a:r>
            <a:r>
              <a:rPr lang="en-US" sz="2200" dirty="0">
                <a:solidFill>
                  <a:schemeClr val="tx1"/>
                </a:solidFill>
                <a:latin typeface="Times New Roman" pitchFamily="18" charset="0"/>
                <a:ea typeface="+mn-ea"/>
                <a:cs typeface="Times New Roman" pitchFamily="18" charset="0"/>
              </a:rPr>
              <a:t>, </a:t>
            </a:r>
            <a:r>
              <a:rPr lang="en-US" sz="2200" i="1" dirty="0">
                <a:solidFill>
                  <a:schemeClr val="tx1"/>
                </a:solidFill>
                <a:latin typeface="Times New Roman" pitchFamily="18" charset="0"/>
                <a:ea typeface="+mn-ea"/>
                <a:cs typeface="Times New Roman" pitchFamily="18" charset="0"/>
              </a:rPr>
              <a:t>k </a:t>
            </a:r>
            <a:r>
              <a:rPr lang="en-US" sz="2200" dirty="0">
                <a:solidFill>
                  <a:schemeClr val="tx1"/>
                </a:solidFill>
                <a:latin typeface="Times New Roman" pitchFamily="18" charset="0"/>
                <a:ea typeface="+mn-ea"/>
                <a:cs typeface="Times New Roman" pitchFamily="18" charset="0"/>
              </a:rPr>
              <a:t>= 100)</a:t>
            </a:r>
            <a:r>
              <a:rPr lang="zh-CN" altLang="en-US" sz="2200" dirty="0">
                <a:solidFill>
                  <a:schemeClr val="tx1"/>
                </a:solidFill>
                <a:latin typeface="Times New Roman" pitchFamily="18" charset="0"/>
                <a:ea typeface="+mn-ea"/>
                <a:cs typeface="Times New Roman" pitchFamily="18" charset="0"/>
              </a:rPr>
              <a:t>个结果，那么停止处理并将结果返回给用户</a:t>
            </a:r>
            <a:endParaRPr lang="en-US" sz="2200"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如果结果</a:t>
            </a:r>
            <a:r>
              <a:rPr lang="en-US" sz="2200" dirty="0">
                <a:solidFill>
                  <a:schemeClr val="tx1"/>
                </a:solidFill>
                <a:latin typeface="Times New Roman" pitchFamily="18" charset="0"/>
                <a:ea typeface="+mn-ea"/>
                <a:cs typeface="Times New Roman" pitchFamily="18" charset="0"/>
              </a:rPr>
              <a:t> &lt; </a:t>
            </a:r>
            <a:r>
              <a:rPr lang="en-US" sz="2200" i="1" dirty="0">
                <a:solidFill>
                  <a:schemeClr val="tx1"/>
                </a:solidFill>
                <a:latin typeface="Times New Roman" pitchFamily="18" charset="0"/>
                <a:ea typeface="+mn-ea"/>
                <a:cs typeface="Times New Roman" pitchFamily="18" charset="0"/>
              </a:rPr>
              <a:t>k </a:t>
            </a:r>
            <a:r>
              <a:rPr lang="zh-CN" altLang="en-US" sz="2200" dirty="0">
                <a:solidFill>
                  <a:schemeClr val="tx1"/>
                </a:solidFill>
                <a:latin typeface="Times New Roman" pitchFamily="18" charset="0"/>
                <a:ea typeface="+mn-ea"/>
                <a:cs typeface="Times New Roman" pitchFamily="18" charset="0"/>
              </a:rPr>
              <a:t>篇文档，那么从下一层继续处理，直至索引用完或者返回至少</a:t>
            </a:r>
            <a:r>
              <a:rPr lang="en-US" altLang="zh-CN" sz="2200" i="1" dirty="0">
                <a:solidFill>
                  <a:schemeClr val="tx1"/>
                </a:solidFill>
                <a:latin typeface="Times New Roman" pitchFamily="18" charset="0"/>
                <a:ea typeface="+mn-ea"/>
                <a:cs typeface="Times New Roman" pitchFamily="18" charset="0"/>
              </a:rPr>
              <a:t>k </a:t>
            </a:r>
            <a:r>
              <a:rPr lang="zh-CN" altLang="en-US" sz="2200" dirty="0">
                <a:solidFill>
                  <a:schemeClr val="tx1"/>
                </a:solidFill>
                <a:latin typeface="Times New Roman" pitchFamily="18" charset="0"/>
                <a:ea typeface="+mn-ea"/>
                <a:cs typeface="Times New Roman" pitchFamily="18" charset="0"/>
              </a:rPr>
              <a:t>个结果为止</a:t>
            </a:r>
            <a:endParaRPr lang="de-DE" sz="2200"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例子：两层的系统</a:t>
            </a:r>
            <a:endParaRPr lang="en-US" altLang="zh-CN"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第</a:t>
            </a:r>
            <a:r>
              <a:rPr lang="en-US" sz="2200" dirty="0">
                <a:solidFill>
                  <a:schemeClr val="tx1"/>
                </a:solidFill>
                <a:latin typeface="Times New Roman" pitchFamily="18" charset="0"/>
                <a:ea typeface="+mn-ea"/>
                <a:cs typeface="Times New Roman" pitchFamily="18" charset="0"/>
              </a:rPr>
              <a:t>1</a:t>
            </a:r>
            <a:r>
              <a:rPr lang="zh-CN" altLang="en-US" sz="2200" dirty="0">
                <a:solidFill>
                  <a:schemeClr val="tx1"/>
                </a:solidFill>
                <a:latin typeface="Times New Roman" pitchFamily="18" charset="0"/>
                <a:ea typeface="+mn-ea"/>
                <a:cs typeface="Times New Roman" pitchFamily="18" charset="0"/>
              </a:rPr>
              <a:t>层</a:t>
            </a:r>
            <a:r>
              <a:rPr lang="en-US" sz="2200" dirty="0">
                <a:solidFill>
                  <a:schemeClr val="tx1"/>
                </a:solidFill>
                <a:latin typeface="Times New Roman" pitchFamily="18" charset="0"/>
                <a:ea typeface="+mn-ea"/>
                <a:cs typeface="Times New Roman" pitchFamily="18" charset="0"/>
              </a:rPr>
              <a:t>: </a:t>
            </a:r>
            <a:r>
              <a:rPr lang="zh-CN" altLang="en-US" sz="2200" dirty="0">
                <a:solidFill>
                  <a:schemeClr val="tx1"/>
                </a:solidFill>
                <a:latin typeface="Times New Roman" pitchFamily="18" charset="0"/>
                <a:ea typeface="+mn-ea"/>
                <a:cs typeface="Times New Roman" pitchFamily="18" charset="0"/>
              </a:rPr>
              <a:t>所有标题的索引</a:t>
            </a:r>
            <a:endParaRPr lang="en-US" sz="2200"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第</a:t>
            </a:r>
            <a:r>
              <a:rPr lang="en-US" sz="2200" dirty="0">
                <a:solidFill>
                  <a:schemeClr val="tx1"/>
                </a:solidFill>
                <a:latin typeface="Times New Roman" pitchFamily="18" charset="0"/>
                <a:ea typeface="+mn-ea"/>
                <a:cs typeface="Times New Roman" pitchFamily="18" charset="0"/>
              </a:rPr>
              <a:t>2</a:t>
            </a:r>
            <a:r>
              <a:rPr lang="zh-CN" altLang="en-US" sz="2200" dirty="0">
                <a:solidFill>
                  <a:schemeClr val="tx1"/>
                </a:solidFill>
                <a:latin typeface="Times New Roman" pitchFamily="18" charset="0"/>
                <a:ea typeface="+mn-ea"/>
                <a:cs typeface="Times New Roman" pitchFamily="18" charset="0"/>
              </a:rPr>
              <a:t>层</a:t>
            </a:r>
            <a:r>
              <a:rPr lang="en-US" sz="2200" dirty="0">
                <a:solidFill>
                  <a:schemeClr val="tx1"/>
                </a:solidFill>
                <a:latin typeface="Times New Roman" pitchFamily="18" charset="0"/>
                <a:ea typeface="+mn-ea"/>
                <a:cs typeface="Times New Roman" pitchFamily="18" charset="0"/>
              </a:rPr>
              <a:t>: </a:t>
            </a:r>
            <a:r>
              <a:rPr lang="zh-CN" altLang="en-US" sz="2200" dirty="0">
                <a:solidFill>
                  <a:schemeClr val="tx1"/>
                </a:solidFill>
                <a:latin typeface="Times New Roman" pitchFamily="18" charset="0"/>
                <a:ea typeface="+mn-ea"/>
                <a:cs typeface="Times New Roman" pitchFamily="18" charset="0"/>
              </a:rPr>
              <a:t>文档剩余部分的索引</a:t>
            </a:r>
            <a:endParaRPr lang="en-US" sz="2200"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mn-ea"/>
                <a:cs typeface="Times New Roman" pitchFamily="18" charset="0"/>
              </a:rPr>
              <a:t>标题中包含查询词的页面相对于正文包含查询词的页面而言，排名更应该靠前</a:t>
            </a:r>
            <a:endParaRPr lang="en-US" sz="2200"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4000" dirty="0">
                <a:solidFill>
                  <a:schemeClr val="tx1"/>
                </a:solidFill>
                <a:latin typeface="Times New Roman" pitchFamily="18" charset="0"/>
                <a:ea typeface="黑体" pitchFamily="49" charset="-122"/>
              </a:rPr>
              <a:t>多层次索引的例子</a:t>
            </a:r>
            <a:endParaRPr lang="de-DE" sz="40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75</a:t>
            </a:fld>
            <a:endParaRPr lang="en-US"/>
          </a:p>
        </p:txBody>
      </p:sp>
      <p:pic>
        <p:nvPicPr>
          <p:cNvPr id="204802" name="Picture 2"/>
          <p:cNvPicPr>
            <a:picLocks noChangeAspect="1" noChangeArrowheads="1"/>
          </p:cNvPicPr>
          <p:nvPr/>
        </p:nvPicPr>
        <p:blipFill>
          <a:blip r:embed="rId3" cstate="print"/>
          <a:srcRect/>
          <a:stretch>
            <a:fillRect/>
          </a:stretch>
        </p:blipFill>
        <p:spPr bwMode="auto">
          <a:xfrm>
            <a:off x="1619672" y="1628800"/>
            <a:ext cx="5073640" cy="52292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多层次索引</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428868"/>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大家相信，</a:t>
            </a:r>
            <a:r>
              <a:rPr lang="en-US" altLang="zh-CN" dirty="0">
                <a:solidFill>
                  <a:schemeClr val="tx1"/>
                </a:solidFill>
                <a:latin typeface="Times New Roman" pitchFamily="18" charset="0"/>
                <a:ea typeface="+mn-ea"/>
                <a:cs typeface="Times New Roman" pitchFamily="18" charset="0"/>
              </a:rPr>
              <a:t>Google (2000/01)</a:t>
            </a:r>
            <a:r>
              <a:rPr lang="zh-CN" altLang="en-US" dirty="0">
                <a:solidFill>
                  <a:schemeClr val="tx1"/>
                </a:solidFill>
                <a:latin typeface="Times New Roman" pitchFamily="18" charset="0"/>
                <a:ea typeface="+mn-ea"/>
                <a:cs typeface="Times New Roman" pitchFamily="18" charset="0"/>
              </a:rPr>
              <a:t>搜索质量显著高于其他竞争者的一个主要原因是使用了多层次索引</a:t>
            </a:r>
            <a:endParaRPr lang="en-US"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en-US" dirty="0">
                <a:solidFill>
                  <a:schemeClr val="tx1"/>
                </a:solidFill>
                <a:latin typeface="Times New Roman" pitchFamily="18" charset="0"/>
                <a:ea typeface="+mn-ea"/>
                <a:cs typeface="Times New Roman" pitchFamily="18" charset="0"/>
              </a:rPr>
              <a:t>(</a:t>
            </a:r>
            <a:r>
              <a:rPr lang="zh-CN" altLang="en-US" dirty="0">
                <a:solidFill>
                  <a:schemeClr val="tx1"/>
                </a:solidFill>
                <a:latin typeface="Times New Roman" pitchFamily="18" charset="0"/>
                <a:ea typeface="+mn-ea"/>
                <a:cs typeface="Times New Roman" pitchFamily="18" charset="0"/>
              </a:rPr>
              <a:t>当然还有</a:t>
            </a:r>
            <a:r>
              <a:rPr lang="en-US" dirty="0" err="1">
                <a:solidFill>
                  <a:schemeClr val="tx1"/>
                </a:solidFill>
                <a:latin typeface="Times New Roman" pitchFamily="18" charset="0"/>
                <a:ea typeface="+mn-ea"/>
                <a:cs typeface="Times New Roman" pitchFamily="18" charset="0"/>
              </a:rPr>
              <a:t>PageRank</a:t>
            </a:r>
            <a:r>
              <a:rPr lang="zh-CN" altLang="en-US" dirty="0">
                <a:solidFill>
                  <a:schemeClr val="tx1"/>
                </a:solidFill>
                <a:latin typeface="Times New Roman" pitchFamily="18" charset="0"/>
                <a:ea typeface="+mn-ea"/>
                <a:cs typeface="Times New Roman" pitchFamily="18" charset="0"/>
              </a:rPr>
              <a:t>、锚文本以及邻近限制条件的使用</a:t>
            </a:r>
            <a:r>
              <a:rPr lang="de-DE" dirty="0">
                <a:solidFill>
                  <a:schemeClr val="tx1"/>
                </a:solidFill>
                <a:latin typeface="Times New Roman" pitchFamily="18" charset="0"/>
                <a:ea typeface="+mn-ea"/>
                <a:cs typeface="Times New Roman" pitchFamily="18"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搜索系统组成部分</a:t>
            </a:r>
            <a:r>
              <a:rPr lang="en-US" altLang="zh-CN" sz="3600" dirty="0">
                <a:solidFill>
                  <a:schemeClr val="tx1"/>
                </a:solidFill>
                <a:latin typeface="Times New Roman" pitchFamily="18" charset="0"/>
                <a:ea typeface="黑体" pitchFamily="49" charset="-122"/>
              </a:rPr>
              <a:t>(</a:t>
            </a:r>
            <a:r>
              <a:rPr lang="zh-CN" altLang="en-US" sz="3600" dirty="0">
                <a:solidFill>
                  <a:schemeClr val="tx1"/>
                </a:solidFill>
                <a:latin typeface="Times New Roman" pitchFamily="18" charset="0"/>
                <a:ea typeface="黑体" pitchFamily="49" charset="-122"/>
              </a:rPr>
              <a:t>已介绍</a:t>
            </a:r>
            <a:r>
              <a:rPr lang="en-US" altLang="zh-CN" sz="3600" dirty="0">
                <a:solidFill>
                  <a:schemeClr val="tx1"/>
                </a:solidFill>
                <a:latin typeface="Times New Roman" pitchFamily="18" charset="0"/>
                <a:ea typeface="黑体" pitchFamily="49" charset="-122"/>
              </a:rPr>
              <a:t>)</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000240"/>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文档预处理</a:t>
            </a:r>
            <a:r>
              <a:rPr lang="en-US"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语言及其他处理</a:t>
            </a:r>
            <a:r>
              <a:rPr lang="en-US" dirty="0">
                <a:solidFill>
                  <a:schemeClr val="tx1"/>
                </a:solidFill>
                <a:latin typeface="Times New Roman" pitchFamily="18" charset="0"/>
                <a:ea typeface="+mj-ea"/>
                <a:cs typeface="Times New Roman" pitchFamily="18" charset="0"/>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位置信息索引</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多层次索引</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拼写校正</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en-US" i="1" dirty="0">
                <a:solidFill>
                  <a:schemeClr val="tx1"/>
                </a:solidFill>
                <a:latin typeface="Times New Roman" pitchFamily="18" charset="0"/>
                <a:ea typeface="+mj-ea"/>
                <a:cs typeface="Times New Roman" pitchFamily="18" charset="0"/>
              </a:rPr>
              <a:t>k</a:t>
            </a:r>
            <a:r>
              <a:rPr lang="en-US" dirty="0">
                <a:solidFill>
                  <a:schemeClr val="tx1"/>
                </a:solidFill>
                <a:latin typeface="Times New Roman" pitchFamily="18" charset="0"/>
                <a:ea typeface="+mj-ea"/>
                <a:cs typeface="Times New Roman" pitchFamily="18" charset="0"/>
              </a:rPr>
              <a:t>-gram</a:t>
            </a:r>
            <a:r>
              <a:rPr lang="zh-CN" altLang="en-US" dirty="0">
                <a:solidFill>
                  <a:schemeClr val="tx1"/>
                </a:solidFill>
                <a:latin typeface="Times New Roman" pitchFamily="18" charset="0"/>
                <a:ea typeface="+mj-ea"/>
                <a:cs typeface="Times New Roman" pitchFamily="18" charset="0"/>
              </a:rPr>
              <a:t>索引</a:t>
            </a:r>
            <a:r>
              <a:rPr lang="en-US" altLang="zh-CN"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针对通配查询和拼写校正</a:t>
            </a:r>
            <a:r>
              <a:rPr lang="en-US" altLang="zh-CN" dirty="0">
                <a:solidFill>
                  <a:schemeClr val="tx1"/>
                </a:solidFill>
                <a:latin typeface="Times New Roman" pitchFamily="18" charset="0"/>
                <a:ea typeface="+mj-ea"/>
                <a:cs typeface="Times New Roman" pitchFamily="18" charset="0"/>
              </a:rPr>
              <a:t>)</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查询处理</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文档评分</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以词项为单位的处理方式</a:t>
            </a:r>
            <a:endParaRPr lang="de-DE"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搜索系统组成部分</a:t>
            </a:r>
            <a:r>
              <a:rPr lang="en-US" altLang="zh-CN" sz="3600" dirty="0">
                <a:solidFill>
                  <a:schemeClr val="tx1"/>
                </a:solidFill>
                <a:ea typeface="黑体" pitchFamily="49" charset="-122"/>
              </a:rPr>
              <a:t>(</a:t>
            </a:r>
            <a:r>
              <a:rPr lang="zh-CN" altLang="en-US" sz="3600" dirty="0">
                <a:solidFill>
                  <a:schemeClr val="tx1"/>
                </a:solidFill>
                <a:ea typeface="黑体" pitchFamily="49" charset="-122"/>
              </a:rPr>
              <a:t>未介绍</a:t>
            </a:r>
            <a:r>
              <a:rPr lang="en-US" altLang="zh-CN" sz="3600" dirty="0">
                <a:solidFill>
                  <a:schemeClr val="tx1"/>
                </a:solidFill>
                <a:ea typeface="黑体" pitchFamily="49" charset="-122"/>
              </a:rPr>
              <a:t>)</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785926"/>
            <a:ext cx="8786842" cy="35004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文档缓存</a:t>
            </a:r>
            <a:r>
              <a:rPr lang="en-US" dirty="0">
                <a:solidFill>
                  <a:schemeClr val="tx1"/>
                </a:solidFill>
                <a:latin typeface="Times New Roman" pitchFamily="18" charset="0"/>
                <a:ea typeface="+mn-ea"/>
                <a:cs typeface="Times New Roman" pitchFamily="18" charset="0"/>
              </a:rPr>
              <a:t>(cache): </a:t>
            </a:r>
            <a:r>
              <a:rPr lang="zh-CN" altLang="en-US" dirty="0">
                <a:solidFill>
                  <a:schemeClr val="tx1"/>
                </a:solidFill>
                <a:latin typeface="Times New Roman" pitchFamily="18" charset="0"/>
                <a:ea typeface="+mn-ea"/>
                <a:cs typeface="Times New Roman" pitchFamily="18" charset="0"/>
              </a:rPr>
              <a:t>用它来生成文档摘要</a:t>
            </a:r>
            <a:r>
              <a:rPr lang="en-US" altLang="zh-CN" dirty="0">
                <a:solidFill>
                  <a:schemeClr val="tx1"/>
                </a:solidFill>
                <a:latin typeface="Times New Roman" pitchFamily="18" charset="0"/>
                <a:ea typeface="+mn-ea"/>
                <a:cs typeface="Times New Roman" pitchFamily="18" charset="0"/>
              </a:rPr>
              <a:t>(snippet)</a:t>
            </a:r>
            <a:endParaRPr lang="de-DE"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域索引：按照不同的域进行索引，如文档正文，文档中所有高亮的文本，锚文本、元数据字段中的文本等等</a:t>
            </a:r>
            <a:endParaRPr lang="de-DE"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基于机器学习的排序函数</a:t>
            </a:r>
            <a:endParaRPr lang="de-DE"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邻近式排序</a:t>
            </a:r>
            <a:r>
              <a:rPr lang="en-US" dirty="0">
                <a:solidFill>
                  <a:schemeClr val="tx1"/>
                </a:solidFill>
                <a:latin typeface="Times New Roman" pitchFamily="18" charset="0"/>
                <a:ea typeface="+mn-ea"/>
                <a:cs typeface="Times New Roman" pitchFamily="18" charset="0"/>
              </a:rPr>
              <a:t> (</a:t>
            </a:r>
            <a:r>
              <a:rPr lang="zh-CN" altLang="en-US" dirty="0">
                <a:solidFill>
                  <a:schemeClr val="tx1"/>
                </a:solidFill>
                <a:latin typeface="Times New Roman" pitchFamily="18" charset="0"/>
                <a:ea typeface="+mn-ea"/>
                <a:cs typeface="Times New Roman" pitchFamily="18" charset="0"/>
              </a:rPr>
              <a:t>如</a:t>
            </a:r>
            <a:r>
              <a:rPr lang="en-US" dirty="0">
                <a:solidFill>
                  <a:schemeClr val="tx1"/>
                </a:solidFill>
                <a:latin typeface="Times New Roman" pitchFamily="18" charset="0"/>
                <a:ea typeface="+mn-ea"/>
                <a:cs typeface="Times New Roman" pitchFamily="18" charset="0"/>
              </a:rPr>
              <a:t>, </a:t>
            </a:r>
            <a:r>
              <a:rPr lang="zh-CN" altLang="en-US" dirty="0">
                <a:solidFill>
                  <a:schemeClr val="tx1"/>
                </a:solidFill>
                <a:latin typeface="Times New Roman" pitchFamily="18" charset="0"/>
                <a:ea typeface="+mn-ea"/>
                <a:cs typeface="Times New Roman" pitchFamily="18" charset="0"/>
              </a:rPr>
              <a:t>查询词项彼此靠近的文档的得分应该高于查询词项距离较远的文档</a:t>
            </a:r>
            <a:r>
              <a:rPr lang="en-US" dirty="0">
                <a:solidFill>
                  <a:schemeClr val="tx1"/>
                </a:solidFill>
                <a:latin typeface="Times New Roman" pitchFamily="18" charset="0"/>
                <a:ea typeface="+mn-ea"/>
                <a:cs typeface="Times New Roman" pitchFamily="18" charset="0"/>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n-ea"/>
                <a:cs typeface="Times New Roman" pitchFamily="18" charset="0"/>
              </a:rPr>
              <a:t>查询分析器</a:t>
            </a:r>
            <a:endParaRPr lang="de-DE" dirty="0">
              <a:solidFill>
                <a:schemeClr val="tx1"/>
              </a:solidFill>
              <a:latin typeface="Times New Roman" pitchFamily="18" charset="0"/>
              <a:ea typeface="+mn-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向量空间检索与其他方法的融合</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643050"/>
            <a:ext cx="8786842"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如何将短语检索和向量空间检索融合在一起？</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我们不想对每个短语都计算其</a:t>
            </a:r>
            <a:r>
              <a:rPr lang="en-US" altLang="zh-CN" dirty="0" err="1">
                <a:solidFill>
                  <a:schemeClr val="tx1"/>
                </a:solidFill>
                <a:latin typeface="Times New Roman" pitchFamily="18" charset="0"/>
                <a:ea typeface="+mj-ea"/>
                <a:cs typeface="Times New Roman" pitchFamily="18" charset="0"/>
              </a:rPr>
              <a:t>idf</a:t>
            </a:r>
            <a:r>
              <a:rPr lang="zh-CN" altLang="en-US" dirty="0">
                <a:solidFill>
                  <a:schemeClr val="tx1"/>
                </a:solidFill>
                <a:latin typeface="Times New Roman" pitchFamily="18" charset="0"/>
                <a:ea typeface="+mj-ea"/>
                <a:cs typeface="Times New Roman" pitchFamily="18" charset="0"/>
              </a:rPr>
              <a:t>值，为什么？</a:t>
            </a:r>
            <a:endParaRPr lang="de-DE" dirty="0">
              <a:solidFill>
                <a:srgbClr val="00B050"/>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如何将布尔检索和向量空间检索融合在一起？</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例如</a:t>
            </a:r>
            <a:r>
              <a:rPr lang="en-US"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限制条件和</a:t>
            </a:r>
            <a:r>
              <a:rPr lang="en-US"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限制条件</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后过滤很简单，但是效率低下</a:t>
            </a:r>
            <a:r>
              <a:rPr lang="en-US" altLang="zh-CN" dirty="0">
                <a:solidFill>
                  <a:schemeClr val="tx1"/>
                </a:solidFill>
                <a:latin typeface="Times New Roman" pitchFamily="18" charset="0"/>
                <a:ea typeface="+mj-ea"/>
                <a:cs typeface="Times New Roman" pitchFamily="18" charset="0"/>
              </a:rPr>
              <a:t>---</a:t>
            </a:r>
            <a:r>
              <a:rPr lang="zh-CN" altLang="en-US" dirty="0">
                <a:solidFill>
                  <a:schemeClr val="tx1"/>
                </a:solidFill>
                <a:latin typeface="Times New Roman" pitchFamily="18" charset="0"/>
                <a:ea typeface="+mj-ea"/>
                <a:cs typeface="Times New Roman" pitchFamily="18" charset="0"/>
              </a:rPr>
              <a:t>没有好的解决办法</a:t>
            </a:r>
            <a:endParaRPr lang="en-US" altLang="zh-CN"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如何将通配符查询融入到向量空间检索中？同样，没有好的解决方法</a:t>
            </a:r>
            <a:endParaRPr lang="en-US" altLang="zh-CN"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向量空间模型中的查询和文档向量均为高维稀疏向量，后面会介绍利用无监督学习方法训练低维密集向量的方法</a:t>
            </a:r>
            <a:endParaRPr lang="de-DE"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79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r>
              <a:rPr lang="zh-CN" altLang="en-US"/>
              <a:t>提纲</a:t>
            </a:r>
            <a:endParaRPr lang="de-DE" dirty="0"/>
          </a:p>
        </p:txBody>
      </p:sp>
      <p:sp>
        <p:nvSpPr>
          <p:cNvPr id="5" name="文本占位符 4"/>
          <p:cNvSpPr>
            <a:spLocks noGrp="1"/>
          </p:cNvSpPr>
          <p:nvPr>
            <p:ph type="body" sz="quarter" idx="13"/>
          </p:nvPr>
        </p:nvSpPr>
        <p:spPr/>
        <p:txBody>
          <a:bodyPr/>
          <a:lstStyle/>
          <a:p>
            <a:r>
              <a:rPr lang="zh-CN" altLang="en-US" dirty="0">
                <a:solidFill>
                  <a:schemeClr val="accent1">
                    <a:lumMod val="20000"/>
                    <a:lumOff val="80000"/>
                  </a:schemeClr>
                </a:solidFill>
              </a:rPr>
              <a:t>结果排序的动机</a:t>
            </a:r>
            <a:endParaRPr lang="en-US" altLang="zh-CN" dirty="0">
              <a:solidFill>
                <a:schemeClr val="accent1">
                  <a:lumMod val="20000"/>
                  <a:lumOff val="80000"/>
                </a:schemeClr>
              </a:solidFill>
            </a:endParaRPr>
          </a:p>
          <a:p>
            <a:r>
              <a:rPr lang="zh-CN" altLang="en-US" dirty="0"/>
              <a:t>上一讲回顾 </a:t>
            </a:r>
            <a:endParaRPr lang="zh-CN" altLang="en-US" dirty="0">
              <a:solidFill>
                <a:schemeClr val="accent1">
                  <a:lumMod val="20000"/>
                  <a:lumOff val="80000"/>
                </a:schemeClr>
              </a:solidFill>
            </a:endParaRPr>
          </a:p>
          <a:p>
            <a:r>
              <a:rPr lang="zh-CN" altLang="en-US" dirty="0">
                <a:solidFill>
                  <a:schemeClr val="accent1">
                    <a:lumMod val="20000"/>
                    <a:lumOff val="80000"/>
                  </a:schemeClr>
                </a:solidFill>
              </a:rPr>
              <a:t>结果排序的实现</a:t>
            </a:r>
          </a:p>
          <a:p>
            <a:r>
              <a:rPr lang="zh-CN" altLang="en-US" dirty="0">
                <a:solidFill>
                  <a:schemeClr val="accent1">
                    <a:lumMod val="20000"/>
                    <a:lumOff val="80000"/>
                  </a:schemeClr>
                </a:solidFill>
              </a:rPr>
              <a:t>完整的搜索系统</a:t>
            </a:r>
          </a:p>
        </p:txBody>
      </p:sp>
      <p:sp>
        <p:nvSpPr>
          <p:cNvPr id="4" name="Slide Number Placeholder 3"/>
          <p:cNvSpPr>
            <a:spLocks noGrp="1"/>
          </p:cNvSpPr>
          <p:nvPr>
            <p:ph type="sldNum" sz="quarter" idx="16"/>
          </p:nvPr>
        </p:nvSpPr>
        <p:spPr/>
        <p:txBody>
          <a:bodyPr/>
          <a:lstStyle/>
          <a:p>
            <a:fld id="{6231DFBC-2454-451B-9C42-04D7F724382E}" type="slidenum">
              <a:rPr lang="en-US" smtClean="0"/>
              <a:pPr/>
              <a:t>8</a:t>
            </a:fld>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本讲内容</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64320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排序的重要性：从用户的角度来看</a:t>
            </a:r>
            <a:r>
              <a:rPr lang="en-US" altLang="zh-CN" dirty="0">
                <a:solidFill>
                  <a:schemeClr val="tx1"/>
                </a:solidFill>
                <a:latin typeface="Times New Roman" pitchFamily="18" charset="0"/>
                <a:ea typeface="+mj-ea"/>
                <a:cs typeface="Times New Roman" pitchFamily="18" charset="0"/>
              </a:rPr>
              <a:t>(Google</a:t>
            </a:r>
            <a:r>
              <a:rPr lang="zh-CN" altLang="en-US" dirty="0">
                <a:solidFill>
                  <a:schemeClr val="tx1"/>
                </a:solidFill>
                <a:latin typeface="Times New Roman" pitchFamily="18" charset="0"/>
                <a:ea typeface="+mj-ea"/>
                <a:cs typeface="Times New Roman" pitchFamily="18" charset="0"/>
              </a:rPr>
              <a:t>的用户研究结果</a:t>
            </a:r>
            <a:r>
              <a:rPr lang="en-US" altLang="zh-CN" dirty="0">
                <a:solidFill>
                  <a:schemeClr val="tx1"/>
                </a:solidFill>
                <a:latin typeface="Times New Roman" pitchFamily="18" charset="0"/>
                <a:ea typeface="+mj-ea"/>
                <a:cs typeface="Times New Roman" pitchFamily="18" charset="0"/>
              </a:rPr>
              <a:t>)</a:t>
            </a:r>
            <a:endParaRPr lang="en-US"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另一种长度归一化</a:t>
            </a:r>
            <a:r>
              <a:rPr lang="de-DE" dirty="0">
                <a:solidFill>
                  <a:schemeClr val="tx1"/>
                </a:solidFill>
                <a:latin typeface="Times New Roman" pitchFamily="18" charset="0"/>
                <a:ea typeface="+mj-ea"/>
                <a:cs typeface="Times New Roman" pitchFamily="18" charset="0"/>
              </a:rPr>
              <a:t>: </a:t>
            </a:r>
            <a:r>
              <a:rPr lang="zh-CN" altLang="en-US" dirty="0">
                <a:solidFill>
                  <a:schemeClr val="tx1"/>
                </a:solidFill>
                <a:latin typeface="Times New Roman" pitchFamily="18" charset="0"/>
                <a:ea typeface="+mj-ea"/>
                <a:cs typeface="Times New Roman" pitchFamily="18" charset="0"/>
              </a:rPr>
              <a:t>回转</a:t>
            </a:r>
            <a:r>
              <a:rPr lang="en-US" altLang="zh-CN" dirty="0">
                <a:solidFill>
                  <a:schemeClr val="tx1"/>
                </a:solidFill>
                <a:latin typeface="Times New Roman" pitchFamily="18" charset="0"/>
                <a:ea typeface="+mj-ea"/>
                <a:cs typeface="Times New Roman" pitchFamily="18" charset="0"/>
              </a:rPr>
              <a:t>(Pivoted)</a:t>
            </a:r>
            <a:r>
              <a:rPr lang="zh-CN" altLang="en-US" dirty="0">
                <a:solidFill>
                  <a:schemeClr val="tx1"/>
                </a:solidFill>
                <a:latin typeface="Times New Roman" pitchFamily="18" charset="0"/>
                <a:ea typeface="+mj-ea"/>
                <a:cs typeface="Times New Roman" pitchFamily="18" charset="0"/>
              </a:rPr>
              <a:t>长度归一化</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排序实现</a:t>
            </a:r>
            <a:endParaRPr lang="de-DE" dirty="0">
              <a:solidFill>
                <a:schemeClr val="tx1"/>
              </a:solidFill>
              <a:latin typeface="Times New Roman" pitchFamily="18" charset="0"/>
              <a:ea typeface="+mj-ea"/>
              <a:cs typeface="Times New Roman" pitchFamily="18" charset="0"/>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mj-ea"/>
                <a:cs typeface="Times New Roman" pitchFamily="18" charset="0"/>
              </a:rPr>
              <a:t>完整的搜索系统</a:t>
            </a:r>
            <a:endParaRPr lang="de-DE" dirty="0">
              <a:solidFill>
                <a:schemeClr val="tx1"/>
              </a:solidFill>
              <a:latin typeface="Times New Roman" pitchFamily="18" charset="0"/>
              <a:ea typeface="+mj-ea"/>
              <a:cs typeface="Times New Roman" pitchFamily="18"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18"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参考资料</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1928802"/>
            <a:ext cx="8786842"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mn-ea"/>
                <a:cs typeface="Times New Roman" pitchFamily="18" charset="0"/>
              </a:rPr>
              <a:t>《</a:t>
            </a:r>
            <a:r>
              <a:rPr lang="zh-CN" altLang="en-US" dirty="0">
                <a:solidFill>
                  <a:schemeClr val="tx1"/>
                </a:solidFill>
                <a:latin typeface="Times New Roman" pitchFamily="18" charset="0"/>
                <a:ea typeface="+mn-ea"/>
                <a:cs typeface="Times New Roman" pitchFamily="18" charset="0"/>
              </a:rPr>
              <a:t>信息检索导论</a:t>
            </a:r>
            <a:r>
              <a:rPr lang="en-US" altLang="zh-CN" dirty="0">
                <a:solidFill>
                  <a:schemeClr val="tx1"/>
                </a:solidFill>
                <a:latin typeface="Times New Roman" pitchFamily="18" charset="0"/>
                <a:ea typeface="+mn-ea"/>
                <a:cs typeface="Times New Roman" pitchFamily="18" charset="0"/>
              </a:rPr>
              <a:t>》</a:t>
            </a:r>
            <a:r>
              <a:rPr lang="zh-CN" altLang="en-US" dirty="0">
                <a:solidFill>
                  <a:schemeClr val="tx1"/>
                </a:solidFill>
                <a:latin typeface="Times New Roman" pitchFamily="18" charset="0"/>
                <a:ea typeface="+mn-ea"/>
                <a:cs typeface="Times New Roman" pitchFamily="18" charset="0"/>
              </a:rPr>
              <a:t>第</a:t>
            </a:r>
            <a:r>
              <a:rPr lang="en-US" dirty="0">
                <a:solidFill>
                  <a:schemeClr val="tx1"/>
                </a:solidFill>
                <a:latin typeface="Times New Roman" pitchFamily="18" charset="0"/>
                <a:ea typeface="+mn-ea"/>
                <a:cs typeface="Times New Roman" pitchFamily="18" charset="0"/>
              </a:rPr>
              <a:t>6</a:t>
            </a:r>
            <a:r>
              <a:rPr lang="zh-CN" altLang="en-US" dirty="0">
                <a:solidFill>
                  <a:schemeClr val="tx1"/>
                </a:solidFill>
                <a:latin typeface="Times New Roman" pitchFamily="18" charset="0"/>
                <a:ea typeface="+mn-ea"/>
                <a:cs typeface="Times New Roman" pitchFamily="18" charset="0"/>
              </a:rPr>
              <a:t>、</a:t>
            </a:r>
            <a:r>
              <a:rPr lang="en-US" dirty="0">
                <a:solidFill>
                  <a:schemeClr val="tx1"/>
                </a:solidFill>
                <a:latin typeface="Times New Roman" pitchFamily="18" charset="0"/>
                <a:ea typeface="+mn-ea"/>
                <a:cs typeface="Times New Roman" pitchFamily="18" charset="0"/>
              </a:rPr>
              <a:t>7 </a:t>
            </a:r>
            <a:r>
              <a:rPr lang="zh-CN" altLang="en-US" dirty="0">
                <a:solidFill>
                  <a:schemeClr val="tx1"/>
                </a:solidFill>
                <a:latin typeface="Times New Roman" pitchFamily="18" charset="0"/>
                <a:ea typeface="+mn-ea"/>
                <a:cs typeface="Times New Roman" pitchFamily="18" charset="0"/>
              </a:rPr>
              <a:t>章</a:t>
            </a:r>
            <a:endParaRPr lang="en-US" dirty="0">
              <a:solidFill>
                <a:schemeClr val="tx1"/>
              </a:solidFill>
              <a:latin typeface="Times New Roman" pitchFamily="18" charset="0"/>
              <a:ea typeface="+mn-ea"/>
              <a:cs typeface="Times New Roman" pitchFamily="18" charset="0"/>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mn-ea"/>
                <a:cs typeface="Times New Roman" pitchFamily="18" charset="0"/>
              </a:rPr>
              <a:t>http://ifnlp.org/ir</a:t>
            </a:r>
          </a:p>
          <a:p>
            <a:pPr lvl="2">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How Google tweaks its ranking function</a:t>
            </a:r>
          </a:p>
          <a:p>
            <a:pPr lvl="2">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Interview with Google search guru </a:t>
            </a:r>
            <a:r>
              <a:rPr lang="en-US" sz="2200" dirty="0" err="1">
                <a:solidFill>
                  <a:schemeClr val="tx1"/>
                </a:solidFill>
                <a:latin typeface="Times New Roman" pitchFamily="18" charset="0"/>
                <a:ea typeface="+mn-ea"/>
                <a:cs typeface="Times New Roman" pitchFamily="18" charset="0"/>
              </a:rPr>
              <a:t>Udi</a:t>
            </a:r>
            <a:r>
              <a:rPr lang="en-US" sz="2200" dirty="0">
                <a:solidFill>
                  <a:schemeClr val="tx1"/>
                </a:solidFill>
                <a:latin typeface="Times New Roman" pitchFamily="18" charset="0"/>
                <a:ea typeface="+mn-ea"/>
                <a:cs typeface="Times New Roman" pitchFamily="18" charset="0"/>
              </a:rPr>
              <a:t> </a:t>
            </a:r>
            <a:r>
              <a:rPr lang="en-US" sz="2200" dirty="0" err="1">
                <a:solidFill>
                  <a:schemeClr val="tx1"/>
                </a:solidFill>
                <a:latin typeface="Times New Roman" pitchFamily="18" charset="0"/>
                <a:ea typeface="+mn-ea"/>
                <a:cs typeface="Times New Roman" pitchFamily="18" charset="0"/>
              </a:rPr>
              <a:t>Manber</a:t>
            </a:r>
            <a:endParaRPr lang="en-US" sz="2200" dirty="0">
              <a:solidFill>
                <a:schemeClr val="tx1"/>
              </a:solidFill>
              <a:latin typeface="Times New Roman" pitchFamily="18" charset="0"/>
              <a:ea typeface="+mn-ea"/>
              <a:cs typeface="Times New Roman" pitchFamily="18" charset="0"/>
            </a:endParaRPr>
          </a:p>
          <a:p>
            <a:pPr lvl="2">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Yahoo Search BOSS: Opens up the search engine to developers. For example, you can </a:t>
            </a:r>
            <a:r>
              <a:rPr lang="en-US" sz="2200" dirty="0" err="1">
                <a:solidFill>
                  <a:schemeClr val="tx1"/>
                </a:solidFill>
                <a:latin typeface="Times New Roman" pitchFamily="18" charset="0"/>
                <a:ea typeface="+mn-ea"/>
                <a:cs typeface="Times New Roman" pitchFamily="18" charset="0"/>
              </a:rPr>
              <a:t>rerank</a:t>
            </a:r>
            <a:r>
              <a:rPr lang="en-US" sz="2200" dirty="0">
                <a:solidFill>
                  <a:schemeClr val="tx1"/>
                </a:solidFill>
                <a:latin typeface="Times New Roman" pitchFamily="18" charset="0"/>
                <a:ea typeface="+mn-ea"/>
                <a:cs typeface="Times New Roman" pitchFamily="18" charset="0"/>
              </a:rPr>
              <a:t> search results.</a:t>
            </a:r>
          </a:p>
          <a:p>
            <a:pPr lvl="2">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Compare Google and Yahoo ranking for a query</a:t>
            </a:r>
          </a:p>
          <a:p>
            <a:pPr lvl="2">
              <a:spcBef>
                <a:spcPts val="700"/>
              </a:spcBef>
              <a:buClr>
                <a:srgbClr val="336699"/>
              </a:buClr>
              <a:buFont typeface="Wingdings" pitchFamily="2" charset="2"/>
              <a:buChar char="§"/>
            </a:pPr>
            <a:r>
              <a:rPr lang="en-US" sz="2200" dirty="0">
                <a:solidFill>
                  <a:schemeClr val="tx1"/>
                </a:solidFill>
                <a:latin typeface="Times New Roman" pitchFamily="18" charset="0"/>
                <a:ea typeface="+mn-ea"/>
                <a:cs typeface="Times New Roman" pitchFamily="18" charset="0"/>
              </a:rPr>
              <a:t>How Google uses eye tracking for improving search</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fld id="{74BF2C0F-05D6-4882-A325-BE394602789D}" type="slidenum">
              <a:rPr lang="en-US" smtClean="0"/>
              <a:pPr/>
              <a:t>81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课后练习</a:t>
            </a:r>
            <a:endParaRPr lang="zh-CN" altLang="en-US" dirty="0"/>
          </a:p>
        </p:txBody>
      </p:sp>
      <p:sp>
        <p:nvSpPr>
          <p:cNvPr id="3" name="内容占位符 2"/>
          <p:cNvSpPr>
            <a:spLocks noGrp="1"/>
          </p:cNvSpPr>
          <p:nvPr>
            <p:ph idx="1"/>
          </p:nvPr>
        </p:nvSpPr>
        <p:spPr/>
        <p:txBody>
          <a:bodyPr/>
          <a:lstStyle/>
          <a:p>
            <a:r>
              <a:rPr lang="zh-CN" altLang="en-US"/>
              <a:t>有待补充</a:t>
            </a:r>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82</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词项频率</a:t>
            </a:r>
            <a:r>
              <a:rPr lang="en-US" altLang="zh-CN"/>
              <a:t>tf</a:t>
            </a:r>
            <a:endParaRPr lang="zh-CN" altLang="en-US" dirty="0"/>
          </a:p>
        </p:txBody>
      </p:sp>
      <p:sp>
        <p:nvSpPr>
          <p:cNvPr id="3" name="内容占位符 2"/>
          <p:cNvSpPr>
            <a:spLocks noGrp="1"/>
          </p:cNvSpPr>
          <p:nvPr>
            <p:ph idx="1"/>
          </p:nvPr>
        </p:nvSpPr>
        <p:spPr/>
        <p:txBody>
          <a:bodyPr/>
          <a:lstStyle/>
          <a:p>
            <a:pPr lvl="1"/>
            <a:r>
              <a:rPr lang="en-US" altLang="zh-CN" i="1" dirty="0"/>
              <a:t>t </a:t>
            </a:r>
            <a:r>
              <a:rPr lang="zh-CN" altLang="en-US" dirty="0"/>
              <a:t>在</a:t>
            </a:r>
            <a:r>
              <a:rPr lang="en-US" altLang="zh-CN" i="1" dirty="0"/>
              <a:t> d </a:t>
            </a:r>
            <a:r>
              <a:rPr lang="zh-CN" altLang="en-US" dirty="0"/>
              <a:t>中的对数词频权重定义如下：</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文档</a:t>
            </a:r>
            <a:r>
              <a:rPr lang="en-US" altLang="zh-CN" dirty="0"/>
              <a:t>-</a:t>
            </a:r>
            <a:r>
              <a:rPr lang="zh-CN" altLang="en-US" dirty="0"/>
              <a:t>词项的匹配得分</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9</a:t>
            </a:fld>
            <a:endParaRPr lang="en-US"/>
          </a:p>
        </p:txBody>
      </p:sp>
      <p:pic>
        <p:nvPicPr>
          <p:cNvPr id="5" name="Picture 7" descr="626.png"/>
          <p:cNvPicPr>
            <a:picLocks noChangeAspect="1"/>
          </p:cNvPicPr>
          <p:nvPr/>
        </p:nvPicPr>
        <p:blipFill>
          <a:blip r:embed="rId3" cstate="print"/>
          <a:stretch>
            <a:fillRect/>
          </a:stretch>
        </p:blipFill>
        <p:spPr>
          <a:xfrm>
            <a:off x="2011779" y="2357430"/>
            <a:ext cx="5189999" cy="900000"/>
          </a:xfrm>
          <a:prstGeom prst="rect">
            <a:avLst/>
          </a:prstGeom>
        </p:spPr>
      </p:pic>
      <p:graphicFrame>
        <p:nvGraphicFramePr>
          <p:cNvPr id="287746" name="Object 2"/>
          <p:cNvGraphicFramePr>
            <a:graphicFrameLocks noChangeAspect="1"/>
          </p:cNvGraphicFramePr>
          <p:nvPr/>
        </p:nvGraphicFramePr>
        <p:xfrm>
          <a:off x="4033837" y="4221088"/>
          <a:ext cx="538163" cy="468313"/>
        </p:xfrm>
        <a:graphic>
          <a:graphicData uri="http://schemas.openxmlformats.org/presentationml/2006/ole">
            <mc:AlternateContent xmlns:mc="http://schemas.openxmlformats.org/markup-compatibility/2006">
              <mc:Choice xmlns:v="urn:schemas-microsoft-com:vml" Requires="v">
                <p:oleObj spid="_x0000_s287831" name="Vergelijking" r:id="rId4" imgW="291960" imgH="253800" progId="Equation.3">
                  <p:embed/>
                </p:oleObj>
              </mc:Choice>
              <mc:Fallback>
                <p:oleObj name="Vergelijking" r:id="rId4" imgW="291960" imgH="25380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3837" y="4221088"/>
                        <a:ext cx="5381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4269580" y="4191471"/>
            <a:ext cx="2534668" cy="461665"/>
          </a:xfrm>
          <a:prstGeom prst="rect">
            <a:avLst/>
          </a:prstGeom>
        </p:spPr>
        <p:txBody>
          <a:bodyPr wrap="none">
            <a:spAutoFit/>
          </a:bodyPr>
          <a:lstStyle/>
          <a:p>
            <a:r>
              <a:rPr lang="en-US" altLang="zh-CN" i="1" baseline="-25000" dirty="0">
                <a:solidFill>
                  <a:schemeClr val="tx1"/>
                </a:solidFill>
                <a:latin typeface="Times New Roman" pitchFamily="18" charset="0"/>
                <a:ea typeface="黑体" pitchFamily="49" charset="-122"/>
                <a:cs typeface="Times New Roman" pitchFamily="18" charset="0"/>
              </a:rPr>
              <a:t>t </a:t>
            </a:r>
            <a:r>
              <a:rPr lang="en-US" altLang="zh-CN" baseline="-25000" dirty="0">
                <a:solidFill>
                  <a:schemeClr val="tx1"/>
                </a:solidFill>
                <a:latin typeface="Times New Roman" pitchFamily="18" charset="0"/>
                <a:ea typeface="黑体" pitchFamily="49" charset="-122"/>
                <a:cs typeface="Times New Roman" pitchFamily="18" charset="0"/>
              </a:rPr>
              <a:t>∈</a:t>
            </a:r>
            <a:r>
              <a:rPr lang="en-US" altLang="zh-CN" i="1" baseline="-25000" dirty="0" err="1">
                <a:solidFill>
                  <a:schemeClr val="tx1"/>
                </a:solidFill>
                <a:latin typeface="Times New Roman" pitchFamily="18" charset="0"/>
                <a:ea typeface="黑体" pitchFamily="49" charset="-122"/>
                <a:cs typeface="Times New Roman" pitchFamily="18" charset="0"/>
              </a:rPr>
              <a:t>q</a:t>
            </a:r>
            <a:r>
              <a:rPr lang="en-US" altLang="zh-CN" baseline="-25000" dirty="0" err="1">
                <a:solidFill>
                  <a:schemeClr val="tx1"/>
                </a:solidFill>
                <a:latin typeface="Times New Roman" pitchFamily="18" charset="0"/>
                <a:ea typeface="黑体" pitchFamily="49" charset="-122"/>
                <a:cs typeface="Times New Roman" pitchFamily="18" charset="0"/>
              </a:rPr>
              <a:t>∩</a:t>
            </a:r>
            <a:r>
              <a:rPr lang="en-US" altLang="zh-CN" i="1" baseline="-25000" dirty="0" err="1">
                <a:solidFill>
                  <a:schemeClr val="tx1"/>
                </a:solidFill>
                <a:latin typeface="Times New Roman" pitchFamily="18" charset="0"/>
                <a:ea typeface="黑体" pitchFamily="49" charset="-122"/>
                <a:cs typeface="Times New Roman" pitchFamily="18" charset="0"/>
              </a:rPr>
              <a:t>d</a:t>
            </a:r>
            <a:r>
              <a:rPr lang="en-US" altLang="zh-CN" i="1" baseline="-25000" dirty="0">
                <a:solidFill>
                  <a:schemeClr val="tx1"/>
                </a:solidFill>
                <a:latin typeface="Times New Roman" pitchFamily="18" charset="0"/>
                <a:ea typeface="黑体" pitchFamily="49" charset="-122"/>
                <a:cs typeface="Times New Roman" pitchFamily="18" charset="0"/>
              </a:rPr>
              <a:t> </a:t>
            </a:r>
            <a:r>
              <a:rPr lang="en-US" altLang="zh-CN" dirty="0">
                <a:solidFill>
                  <a:schemeClr val="tx1"/>
                </a:solidFill>
                <a:latin typeface="Times New Roman" pitchFamily="18" charset="0"/>
                <a:ea typeface="黑体" pitchFamily="49" charset="-122"/>
                <a:cs typeface="Times New Roman" pitchFamily="18" charset="0"/>
              </a:rPr>
              <a:t>(1 + log </a:t>
            </a:r>
            <a:r>
              <a:rPr lang="en-US" altLang="zh-CN" dirty="0" err="1">
                <a:solidFill>
                  <a:schemeClr val="tx1"/>
                </a:solidFill>
                <a:latin typeface="Times New Roman" pitchFamily="18" charset="0"/>
                <a:ea typeface="黑体" pitchFamily="49" charset="-122"/>
                <a:cs typeface="Times New Roman" pitchFamily="18" charset="0"/>
              </a:rPr>
              <a:t>tf</a:t>
            </a:r>
            <a:r>
              <a:rPr lang="en-US" altLang="zh-CN" i="1" baseline="-25000" dirty="0" err="1">
                <a:solidFill>
                  <a:schemeClr val="tx1"/>
                </a:solidFill>
                <a:latin typeface="Times New Roman" pitchFamily="18" charset="0"/>
                <a:ea typeface="黑体" pitchFamily="49" charset="-122"/>
                <a:cs typeface="Times New Roman" pitchFamily="18" charset="0"/>
              </a:rPr>
              <a:t>t</a:t>
            </a:r>
            <a:r>
              <a:rPr lang="en-US" altLang="zh-CN" baseline="-25000" dirty="0" err="1">
                <a:solidFill>
                  <a:schemeClr val="tx1"/>
                </a:solidFill>
                <a:latin typeface="Times New Roman" pitchFamily="18" charset="0"/>
                <a:ea typeface="黑体" pitchFamily="49" charset="-122"/>
                <a:cs typeface="Times New Roman" pitchFamily="18" charset="0"/>
              </a:rPr>
              <a:t>,</a:t>
            </a:r>
            <a:r>
              <a:rPr lang="en-US" altLang="zh-CN" i="1" baseline="-25000" dirty="0" err="1">
                <a:solidFill>
                  <a:schemeClr val="tx1"/>
                </a:solidFill>
                <a:latin typeface="Times New Roman" pitchFamily="18" charset="0"/>
                <a:ea typeface="黑体" pitchFamily="49" charset="-122"/>
                <a:cs typeface="Times New Roman" pitchFamily="18" charset="0"/>
              </a:rPr>
              <a:t>d</a:t>
            </a:r>
            <a:r>
              <a:rPr lang="en-US" altLang="zh-CN" dirty="0">
                <a:solidFill>
                  <a:schemeClr val="tx1"/>
                </a:solidFill>
                <a:latin typeface="Times New Roman" pitchFamily="18" charset="0"/>
                <a:ea typeface="黑体" pitchFamily="49" charset="-122"/>
                <a:cs typeface="Times New Roman" pitchFamily="18" charset="0"/>
              </a:rPr>
              <a:t> )</a:t>
            </a:r>
            <a:endParaRPr lang="zh-CN" altLang="en-US" dirty="0">
              <a:ea typeface="黑体" pitchFamily="49" charset="-122"/>
            </a:endParaRPr>
          </a:p>
        </p:txBody>
      </p:sp>
    </p:spTree>
  </p:cSld>
  <p:clrMapOvr>
    <a:masterClrMapping/>
  </p:clrMapOvr>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course-template-2014</Template>
  <TotalTime>7283</TotalTime>
  <Words>4840</Words>
  <Application>Microsoft Office PowerPoint</Application>
  <PresentationFormat>全屏显示(4:3)</PresentationFormat>
  <Paragraphs>600</Paragraphs>
  <Slides>82</Slides>
  <Notes>48</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82</vt:i4>
      </vt:variant>
    </vt:vector>
  </HeadingPairs>
  <TitlesOfParts>
    <vt:vector size="95" baseType="lpstr">
      <vt:lpstr>黑体</vt:lpstr>
      <vt:lpstr>楷体</vt:lpstr>
      <vt:lpstr>宋体</vt:lpstr>
      <vt:lpstr>Arial</vt:lpstr>
      <vt:lpstr>Calibri</vt:lpstr>
      <vt:lpstr>Lucida Sans</vt:lpstr>
      <vt:lpstr>Times New Roman</vt:lpstr>
      <vt:lpstr>Wingdings</vt:lpstr>
      <vt:lpstr>course-template-2013</vt:lpstr>
      <vt:lpstr>Vergelijking</vt:lpstr>
      <vt:lpstr>公式</vt:lpstr>
      <vt:lpstr>Picture</vt:lpstr>
      <vt:lpstr>Picture2</vt:lpstr>
      <vt:lpstr>PowerPoint 演示文稿</vt:lpstr>
      <vt:lpstr>提纲</vt:lpstr>
      <vt:lpstr>排序的重要性</vt:lpstr>
      <vt:lpstr>用户浏览的链接数</vt:lpstr>
      <vt:lpstr>浏览 vs. 点击</vt:lpstr>
      <vt:lpstr>结果显示顺序对行为的影响</vt:lpstr>
      <vt:lpstr>排序的重要性: 小结</vt:lpstr>
      <vt:lpstr>提纲</vt:lpstr>
      <vt:lpstr>词项频率tf</vt:lpstr>
      <vt:lpstr>idf权重</vt:lpstr>
      <vt:lpstr>tf-idf权重计算</vt:lpstr>
      <vt:lpstr>查询和文档之间的余弦相似度计算</vt:lpstr>
      <vt:lpstr>余弦相似度计算的图示</vt:lpstr>
      <vt:lpstr>tf-idf 计算样例: lnc.ltn</vt:lpstr>
      <vt:lpstr>本讲内容</vt:lpstr>
      <vt:lpstr>提纲</vt:lpstr>
      <vt:lpstr>将词项频率tf存入倒排索引中</vt:lpstr>
      <vt:lpstr>倒排索引中的词项频率存储</vt:lpstr>
      <vt:lpstr>两种常见的评分累加算法</vt:lpstr>
      <vt:lpstr>余弦相似度的TAAT计算算法</vt:lpstr>
      <vt:lpstr>从倒排索引取出倒排记录表，依次计算权重</vt:lpstr>
      <vt:lpstr>精确top K检索及其加速办法</vt:lpstr>
      <vt:lpstr>精确top K检索加速方法一：快速计算余弦</vt:lpstr>
      <vt:lpstr>特例– 不考虑查询词项的权重</vt:lpstr>
      <vt:lpstr>快速余弦相似度计算: 无权重查询</vt:lpstr>
      <vt:lpstr>前面的例子</vt:lpstr>
      <vt:lpstr>精确top k检索加速方法二：堆法N中选K</vt:lpstr>
      <vt:lpstr>堆方法</vt:lpstr>
      <vt:lpstr>(最大)堆构建样例(筛选shift法-摘自网上课件)</vt:lpstr>
      <vt:lpstr>PowerPoint 演示文稿</vt:lpstr>
      <vt:lpstr>PowerPoint 演示文稿</vt:lpstr>
      <vt:lpstr>利用堆选出Top K (=4)</vt:lpstr>
      <vt:lpstr>PowerPoint 演示文稿</vt:lpstr>
      <vt:lpstr>PowerPoint 演示文稿</vt:lpstr>
      <vt:lpstr>PowerPoint 演示文稿</vt:lpstr>
      <vt:lpstr>PowerPoint 演示文稿</vt:lpstr>
      <vt:lpstr>精确top K检索加速方法三：提前终止计算</vt:lpstr>
      <vt:lpstr>提前终止计算</vt:lpstr>
      <vt:lpstr>精确top K检索的问题</vt:lpstr>
      <vt:lpstr>非精确top K检索的可行性</vt:lpstr>
      <vt:lpstr>一般思路</vt:lpstr>
      <vt:lpstr>方法一：索引去除(Index elimination)</vt:lpstr>
      <vt:lpstr>仅考虑高idf词项</vt:lpstr>
      <vt:lpstr>仅考虑包含多个词项的文档</vt:lpstr>
      <vt:lpstr>包含4个查询词项中的3个</vt:lpstr>
      <vt:lpstr>方法二：胜者表(Champion list)</vt:lpstr>
      <vt:lpstr>课堂思考</vt:lpstr>
      <vt:lpstr>方法三：静态质量得分排序方式</vt:lpstr>
      <vt:lpstr>权威度计算</vt:lpstr>
      <vt:lpstr>基于net-score的Top K文档检索</vt:lpstr>
      <vt:lpstr>一种典型的Document-at-a-time (DAAT)流程</vt:lpstr>
      <vt:lpstr>利用g(d)排序的优点</vt:lpstr>
      <vt:lpstr>将g(d)排序和胜者表相结合</vt:lpstr>
      <vt:lpstr>高端表(High list)和低端表(Low list)</vt:lpstr>
      <vt:lpstr>方法四：影响度(Impact)排序</vt:lpstr>
      <vt:lpstr>1. 提前结束法</vt:lpstr>
      <vt:lpstr>2. 将词项按照idf排序</vt:lpstr>
      <vt:lpstr>方法五： 簇剪枝(Cluster pruning)</vt:lpstr>
      <vt:lpstr> 查询处理过程</vt:lpstr>
      <vt:lpstr>可视化示意图</vt:lpstr>
      <vt:lpstr>为什么采用随机抽样？</vt:lpstr>
      <vt:lpstr>一般化变形</vt:lpstr>
      <vt:lpstr>课堂练习</vt:lpstr>
      <vt:lpstr>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Ben He</cp:lastModifiedBy>
  <cp:revision>1412</cp:revision>
  <cp:lastPrinted>2009-09-22T15:48:09Z</cp:lastPrinted>
  <dcterms:created xsi:type="dcterms:W3CDTF">2009-09-21T23:46:17Z</dcterms:created>
  <dcterms:modified xsi:type="dcterms:W3CDTF">2019-08-14T14:26:49Z</dcterms:modified>
</cp:coreProperties>
</file>