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1" r:id="rId1"/>
  </p:sldMasterIdLst>
  <p:notesMasterIdLst>
    <p:notesMasterId r:id="rId130"/>
  </p:notesMasterIdLst>
  <p:handoutMasterIdLst>
    <p:handoutMasterId r:id="rId131"/>
  </p:handoutMasterIdLst>
  <p:sldIdLst>
    <p:sldId id="256" r:id="rId2"/>
    <p:sldId id="872" r:id="rId3"/>
    <p:sldId id="923" r:id="rId4"/>
    <p:sldId id="875" r:id="rId5"/>
    <p:sldId id="876" r:id="rId6"/>
    <p:sldId id="877" r:id="rId7"/>
    <p:sldId id="879" r:id="rId8"/>
    <p:sldId id="881" r:id="rId9"/>
    <p:sldId id="974" r:id="rId10"/>
    <p:sldId id="924" r:id="rId11"/>
    <p:sldId id="1071" r:id="rId12"/>
    <p:sldId id="1072" r:id="rId13"/>
    <p:sldId id="1073" r:id="rId14"/>
    <p:sldId id="1074" r:id="rId15"/>
    <p:sldId id="1075" r:id="rId16"/>
    <p:sldId id="1076" r:id="rId17"/>
    <p:sldId id="1079" r:id="rId18"/>
    <p:sldId id="1078" r:id="rId19"/>
    <p:sldId id="1077" r:id="rId20"/>
    <p:sldId id="990" r:id="rId21"/>
    <p:sldId id="991" r:id="rId22"/>
    <p:sldId id="992" r:id="rId23"/>
    <p:sldId id="993" r:id="rId24"/>
    <p:sldId id="994" r:id="rId25"/>
    <p:sldId id="995" r:id="rId26"/>
    <p:sldId id="996" r:id="rId27"/>
    <p:sldId id="997" r:id="rId28"/>
    <p:sldId id="998" r:id="rId29"/>
    <p:sldId id="1000" r:id="rId30"/>
    <p:sldId id="1001" r:id="rId31"/>
    <p:sldId id="1003" r:id="rId32"/>
    <p:sldId id="1005" r:id="rId33"/>
    <p:sldId id="1006" r:id="rId34"/>
    <p:sldId id="1008" r:id="rId35"/>
    <p:sldId id="1009" r:id="rId36"/>
    <p:sldId id="1084" r:id="rId37"/>
    <p:sldId id="1085" r:id="rId38"/>
    <p:sldId id="1081" r:id="rId39"/>
    <p:sldId id="1082" r:id="rId40"/>
    <p:sldId id="1083" r:id="rId41"/>
    <p:sldId id="1010" r:id="rId42"/>
    <p:sldId id="1011" r:id="rId43"/>
    <p:sldId id="1012" r:id="rId44"/>
    <p:sldId id="1013" r:id="rId45"/>
    <p:sldId id="1014" r:id="rId46"/>
    <p:sldId id="1015" r:id="rId47"/>
    <p:sldId id="1016" r:id="rId48"/>
    <p:sldId id="1017" r:id="rId49"/>
    <p:sldId id="1018" r:id="rId50"/>
    <p:sldId id="1019" r:id="rId51"/>
    <p:sldId id="1020" r:id="rId52"/>
    <p:sldId id="1021" r:id="rId53"/>
    <p:sldId id="1022" r:id="rId54"/>
    <p:sldId id="1023" r:id="rId55"/>
    <p:sldId id="1024" r:id="rId56"/>
    <p:sldId id="1025" r:id="rId57"/>
    <p:sldId id="1026" r:id="rId58"/>
    <p:sldId id="1027" r:id="rId59"/>
    <p:sldId id="1088" r:id="rId60"/>
    <p:sldId id="1028" r:id="rId61"/>
    <p:sldId id="1029" r:id="rId62"/>
    <p:sldId id="1030" r:id="rId63"/>
    <p:sldId id="1031" r:id="rId64"/>
    <p:sldId id="1032" r:id="rId65"/>
    <p:sldId id="1033" r:id="rId66"/>
    <p:sldId id="1034" r:id="rId67"/>
    <p:sldId id="1035" r:id="rId68"/>
    <p:sldId id="1102" r:id="rId69"/>
    <p:sldId id="1036" r:id="rId70"/>
    <p:sldId id="1037" r:id="rId71"/>
    <p:sldId id="1038" r:id="rId72"/>
    <p:sldId id="1039" r:id="rId73"/>
    <p:sldId id="1040" r:id="rId74"/>
    <p:sldId id="1041" r:id="rId75"/>
    <p:sldId id="1042" r:id="rId76"/>
    <p:sldId id="1043" r:id="rId77"/>
    <p:sldId id="1087" r:id="rId78"/>
    <p:sldId id="1044" r:id="rId79"/>
    <p:sldId id="1080" r:id="rId80"/>
    <p:sldId id="1046" r:id="rId81"/>
    <p:sldId id="1047" r:id="rId82"/>
    <p:sldId id="1048" r:id="rId83"/>
    <p:sldId id="1049" r:id="rId84"/>
    <p:sldId id="1050" r:id="rId85"/>
    <p:sldId id="1051" r:id="rId86"/>
    <p:sldId id="1052" r:id="rId87"/>
    <p:sldId id="1053" r:id="rId88"/>
    <p:sldId id="1054" r:id="rId89"/>
    <p:sldId id="1055" r:id="rId90"/>
    <p:sldId id="1056" r:id="rId91"/>
    <p:sldId id="1057" r:id="rId92"/>
    <p:sldId id="1058" r:id="rId93"/>
    <p:sldId id="1059" r:id="rId94"/>
    <p:sldId id="1060" r:id="rId95"/>
    <p:sldId id="1061" r:id="rId96"/>
    <p:sldId id="1062" r:id="rId97"/>
    <p:sldId id="1063" r:id="rId98"/>
    <p:sldId id="1064" r:id="rId99"/>
    <p:sldId id="1065" r:id="rId100"/>
    <p:sldId id="1066" r:id="rId101"/>
    <p:sldId id="1067" r:id="rId102"/>
    <p:sldId id="1068" r:id="rId103"/>
    <p:sldId id="1069" r:id="rId104"/>
    <p:sldId id="950" r:id="rId105"/>
    <p:sldId id="951" r:id="rId106"/>
    <p:sldId id="952" r:id="rId107"/>
    <p:sldId id="971" r:id="rId108"/>
    <p:sldId id="972" r:id="rId109"/>
    <p:sldId id="953" r:id="rId110"/>
    <p:sldId id="954" r:id="rId111"/>
    <p:sldId id="955" r:id="rId112"/>
    <p:sldId id="956" r:id="rId113"/>
    <p:sldId id="1089" r:id="rId114"/>
    <p:sldId id="957" r:id="rId115"/>
    <p:sldId id="1091" r:id="rId116"/>
    <p:sldId id="1092" r:id="rId117"/>
    <p:sldId id="1093" r:id="rId118"/>
    <p:sldId id="1094" r:id="rId119"/>
    <p:sldId id="1095" r:id="rId120"/>
    <p:sldId id="1096" r:id="rId121"/>
    <p:sldId id="1097" r:id="rId122"/>
    <p:sldId id="1098" r:id="rId123"/>
    <p:sldId id="1099" r:id="rId124"/>
    <p:sldId id="1100" r:id="rId125"/>
    <p:sldId id="1101" r:id="rId126"/>
    <p:sldId id="975" r:id="rId127"/>
    <p:sldId id="967" r:id="rId128"/>
    <p:sldId id="976" r:id="rId12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85381" autoAdjust="0"/>
  </p:normalViewPr>
  <p:slideViewPr>
    <p:cSldViewPr>
      <p:cViewPr varScale="1">
        <p:scale>
          <a:sx n="73" d="100"/>
          <a:sy n="73" d="100"/>
        </p:scale>
        <p:origin x="1084" y="6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52" d="100"/>
          <a:sy n="52" d="100"/>
        </p:scale>
        <p:origin x="260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14.08.2019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154352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400609261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2097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231C-5C03-4886-BFB3-FB801EC279F7}" type="slidenum">
              <a:rPr lang="en-US" altLang="zh-CN"/>
              <a:pPr/>
              <a:t>15</a:t>
            </a:fld>
            <a:endParaRPr lang="en-US" altLang="zh-CN"/>
          </a:p>
        </p:txBody>
      </p:sp>
      <p:sp>
        <p:nvSpPr>
          <p:cNvPr id="26626" name="Rectangle 2"/>
          <p:cNvSpPr>
            <a:spLocks noGrp="1" noRot="1" noChangeAspect="1" noChangeArrowheads="1" noTextEdit="1"/>
          </p:cNvSpPr>
          <p:nvPr>
            <p:ph type="sldImg"/>
          </p:nvPr>
        </p:nvSpPr>
        <p:spPr>
          <a:xfrm>
            <a:off x="1258888" y="720725"/>
            <a:ext cx="4791075" cy="3594100"/>
          </a:xfrm>
          <a:ln/>
        </p:spPr>
      </p:sp>
      <p:sp>
        <p:nvSpPr>
          <p:cNvPr id="26627" name="Rectangle 3"/>
          <p:cNvSpPr>
            <a:spLocks noGrp="1" noChangeArrowheads="1"/>
          </p:cNvSpPr>
          <p:nvPr>
            <p:ph type="body" idx="1"/>
          </p:nvPr>
        </p:nvSpPr>
        <p:spPr/>
        <p:txBody>
          <a:bodyPr/>
          <a:lstStyle/>
          <a:p>
            <a:r>
              <a:rPr lang="zh-CN" altLang="en-US" dirty="0"/>
              <a:t>类似于考试。考试需要答案，数据标记是一个重要问题。</a:t>
            </a:r>
            <a:r>
              <a:rPr lang="en-US" altLang="zh-CN" dirty="0"/>
              <a:t>Cranfield</a:t>
            </a:r>
            <a:r>
              <a:rPr lang="zh-CN" altLang="en-US" dirty="0"/>
              <a:t>和</a:t>
            </a:r>
            <a:r>
              <a:rPr lang="en-US" altLang="zh-CN" dirty="0"/>
              <a:t>Smart</a:t>
            </a:r>
            <a:r>
              <a:rPr lang="zh-CN" altLang="en-US" dirty="0"/>
              <a:t>均尝试标记所有文档。</a:t>
            </a:r>
            <a:r>
              <a:rPr lang="en-US" altLang="zh-CN" dirty="0"/>
              <a:t>TREC</a:t>
            </a:r>
            <a:r>
              <a:rPr lang="zh-CN" altLang="en-US" dirty="0"/>
              <a:t>仅标记排名靠前的文档。</a:t>
            </a:r>
          </a:p>
        </p:txBody>
      </p:sp>
    </p:spTree>
    <p:extLst>
      <p:ext uri="{BB962C8B-B14F-4D97-AF65-F5344CB8AC3E}">
        <p14:creationId xmlns:p14="http://schemas.microsoft.com/office/powerpoint/2010/main" val="255570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与垃圾邮件分类等任务不同，</a:t>
            </a:r>
            <a:r>
              <a:rPr lang="en-US" altLang="zh-CN" dirty="0"/>
              <a:t>IR</a:t>
            </a:r>
            <a:r>
              <a:rPr lang="zh-CN" altLang="en-US" dirty="0"/>
              <a:t>中“相关”的概念随查询、用户变化</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17</a:t>
            </a:fld>
            <a:endParaRPr lang="en-US"/>
          </a:p>
        </p:txBody>
      </p:sp>
    </p:spTree>
    <p:extLst>
      <p:ext uri="{BB962C8B-B14F-4D97-AF65-F5344CB8AC3E}">
        <p14:creationId xmlns:p14="http://schemas.microsoft.com/office/powerpoint/2010/main" val="330789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504EB-E605-4E05-80FF-62E05C36BB33}" type="slidenum">
              <a:rPr lang="en-US" altLang="zh-CN"/>
              <a:pPr/>
              <a:t>19</a:t>
            </a:fld>
            <a:endParaRPr lang="en-US" altLang="zh-CN"/>
          </a:p>
        </p:txBody>
      </p:sp>
      <p:sp>
        <p:nvSpPr>
          <p:cNvPr id="86018" name="Rectangle 2"/>
          <p:cNvSpPr>
            <a:spLocks noGrp="1" noRot="1" noChangeAspect="1" noChangeArrowheads="1" noTextEdit="1"/>
          </p:cNvSpPr>
          <p:nvPr>
            <p:ph type="sldImg"/>
          </p:nvPr>
        </p:nvSpPr>
        <p:spPr>
          <a:xfrm>
            <a:off x="1258888" y="720725"/>
            <a:ext cx="4791075" cy="3594100"/>
          </a:xfrm>
          <a:ln/>
        </p:spPr>
      </p:sp>
      <p:sp>
        <p:nvSpPr>
          <p:cNvPr id="86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853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37028-FF1F-46AF-B652-BB9E5049ED49}" type="slidenum">
              <a:rPr lang="en-US" altLang="zh-CN"/>
              <a:pPr/>
              <a:t>20</a:t>
            </a:fld>
            <a:endParaRPr lang="en-US" altLang="zh-CN"/>
          </a:p>
        </p:txBody>
      </p:sp>
      <p:sp>
        <p:nvSpPr>
          <p:cNvPr id="88066" name="Rectangle 2"/>
          <p:cNvSpPr>
            <a:spLocks noGrp="1" noRot="1" noChangeAspect="1" noChangeArrowheads="1" noTextEdit="1"/>
          </p:cNvSpPr>
          <p:nvPr>
            <p:ph type="sldImg"/>
          </p:nvPr>
        </p:nvSpPr>
        <p:spPr>
          <a:xfrm>
            <a:off x="1258888" y="720725"/>
            <a:ext cx="4791075" cy="3594100"/>
          </a:xfrm>
          <a:ln/>
        </p:spPr>
      </p:sp>
      <p:sp>
        <p:nvSpPr>
          <p:cNvPr id="8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429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solidFill>
                  <a:schemeClr val="tx1"/>
                </a:solidFill>
                <a:latin typeface="Times New Roman" pitchFamily="18" charset="0"/>
                <a:ea typeface="黑体" pitchFamily="49" charset="-122"/>
              </a:rPr>
              <a:t>标准答案集合 ：已知相关文档集合</a:t>
            </a: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21</a:t>
            </a:fld>
            <a:endParaRPr lang="en-US"/>
          </a:p>
        </p:txBody>
      </p:sp>
    </p:spTree>
    <p:extLst>
      <p:ext uri="{BB962C8B-B14F-4D97-AF65-F5344CB8AC3E}">
        <p14:creationId xmlns:p14="http://schemas.microsoft.com/office/powerpoint/2010/main" val="2217287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2C4BC-C1AB-499A-8A2C-2C0626041D1D}" type="slidenum">
              <a:rPr lang="en-US" altLang="zh-CN"/>
              <a:pPr/>
              <a:t>22</a:t>
            </a:fld>
            <a:endParaRPr lang="en-US" altLang="zh-CN"/>
          </a:p>
        </p:txBody>
      </p:sp>
      <p:sp>
        <p:nvSpPr>
          <p:cNvPr id="28674" name="Rectangle 2"/>
          <p:cNvSpPr>
            <a:spLocks noGrp="1" noRot="1" noChangeAspect="1" noChangeArrowheads="1" noTextEdit="1"/>
          </p:cNvSpPr>
          <p:nvPr>
            <p:ph type="sldImg"/>
          </p:nvPr>
        </p:nvSpPr>
        <p:spPr>
          <a:xfrm>
            <a:off x="1258888" y="720725"/>
            <a:ext cx="4791075" cy="3594100"/>
          </a:xfrm>
          <a:ln/>
        </p:spPr>
      </p:sp>
      <p:sp>
        <p:nvSpPr>
          <p:cNvPr id="28675" name="Rectangle 3"/>
          <p:cNvSpPr>
            <a:spLocks noGrp="1" noChangeArrowheads="1"/>
          </p:cNvSpPr>
          <p:nvPr>
            <p:ph type="body" idx="1"/>
          </p:nvPr>
        </p:nvSpPr>
        <p:spPr>
          <a:xfrm>
            <a:off x="975360" y="4560570"/>
            <a:ext cx="5364480" cy="4320540"/>
          </a:xfrm>
        </p:spPr>
        <p:txBody>
          <a:bodyPr/>
          <a:lstStyle/>
          <a:p>
            <a:r>
              <a:rPr lang="zh-CN" altLang="en-US"/>
              <a:t>基于集合的评价指标</a:t>
            </a:r>
          </a:p>
        </p:txBody>
      </p:sp>
    </p:spTree>
    <p:extLst>
      <p:ext uri="{BB962C8B-B14F-4D97-AF65-F5344CB8AC3E}">
        <p14:creationId xmlns:p14="http://schemas.microsoft.com/office/powerpoint/2010/main" val="412676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0177-76B0-44A0-89DF-0FB2C14F6AFB}" type="slidenum">
              <a:rPr lang="en-US" altLang="zh-CN"/>
              <a:pPr/>
              <a:t>23</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a:ln/>
        </p:spPr>
      </p:sp>
      <p:sp>
        <p:nvSpPr>
          <p:cNvPr id="30723" name="Rectangle 3"/>
          <p:cNvSpPr>
            <a:spLocks noGrp="1" noChangeArrowheads="1"/>
          </p:cNvSpPr>
          <p:nvPr>
            <p:ph type="body" idx="1"/>
          </p:nvPr>
        </p:nvSpPr>
        <p:spPr/>
        <p:txBody>
          <a:bodyPr/>
          <a:lstStyle/>
          <a:p>
            <a:r>
              <a:rPr lang="en-US" altLang="zh-CN" dirty="0"/>
              <a:t>P R</a:t>
            </a:r>
            <a:r>
              <a:rPr lang="zh-CN" altLang="en-US" dirty="0"/>
              <a:t>是分类任务常见评价指标</a:t>
            </a:r>
            <a:endParaRPr lang="zh-CN" altLang="zh-CN" dirty="0"/>
          </a:p>
        </p:txBody>
      </p:sp>
    </p:spTree>
    <p:extLst>
      <p:ext uri="{BB962C8B-B14F-4D97-AF65-F5344CB8AC3E}">
        <p14:creationId xmlns:p14="http://schemas.microsoft.com/office/powerpoint/2010/main" val="330803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35174-CF87-468B-9B5A-80F708F1F9C8}" type="slidenum">
              <a:rPr lang="en-US" altLang="zh-CN"/>
              <a:pPr/>
              <a:t>24</a:t>
            </a:fld>
            <a:endParaRPr lang="en-US" altLang="zh-CN"/>
          </a:p>
        </p:txBody>
      </p:sp>
      <p:sp>
        <p:nvSpPr>
          <p:cNvPr id="140290" name="Rectangle 2"/>
          <p:cNvSpPr>
            <a:spLocks noGrp="1" noRot="1" noChangeAspect="1" noChangeArrowheads="1" noTextEdit="1"/>
          </p:cNvSpPr>
          <p:nvPr>
            <p:ph type="sldImg"/>
          </p:nvPr>
        </p:nvSpPr>
        <p:spPr>
          <a:xfrm>
            <a:off x="1258888" y="720725"/>
            <a:ext cx="4791075" cy="3594100"/>
          </a:xfrm>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941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重合部分面积越大，检索效果越好</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25</a:t>
            </a:fld>
            <a:endParaRPr lang="en-US"/>
          </a:p>
        </p:txBody>
      </p:sp>
    </p:spTree>
    <p:extLst>
      <p:ext uri="{BB962C8B-B14F-4D97-AF65-F5344CB8AC3E}">
        <p14:creationId xmlns:p14="http://schemas.microsoft.com/office/powerpoint/2010/main" val="3759285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但是直观上，系统</a:t>
            </a:r>
            <a:r>
              <a:rPr lang="en-US" altLang="zh-CN" dirty="0"/>
              <a:t>1</a:t>
            </a:r>
            <a:r>
              <a:rPr lang="zh-CN" altLang="en-US" dirty="0"/>
              <a:t>结果要优于系统</a:t>
            </a:r>
            <a:r>
              <a:rPr lang="en-US" altLang="zh-CN" dirty="0"/>
              <a:t>2</a:t>
            </a:r>
            <a:r>
              <a:rPr lang="zh-CN" altLang="en-US" dirty="0"/>
              <a:t>，需要在评价指标中引入排序</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26</a:t>
            </a:fld>
            <a:endParaRPr lang="en-US"/>
          </a:p>
        </p:txBody>
      </p:sp>
    </p:spTree>
    <p:extLst>
      <p:ext uri="{BB962C8B-B14F-4D97-AF65-F5344CB8AC3E}">
        <p14:creationId xmlns:p14="http://schemas.microsoft.com/office/powerpoint/2010/main" val="177601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1570085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3E69E-5511-4E2C-93D9-4810825873DF}" type="slidenum">
              <a:rPr lang="en-US" altLang="zh-CN"/>
              <a:pPr/>
              <a:t>27</a:t>
            </a:fld>
            <a:endParaRPr lang="en-US" altLang="zh-CN"/>
          </a:p>
        </p:txBody>
      </p:sp>
      <p:sp>
        <p:nvSpPr>
          <p:cNvPr id="137218" name="Rectangle 2"/>
          <p:cNvSpPr>
            <a:spLocks noGrp="1" noRot="1" noChangeAspect="1" noChangeArrowheads="1" noTextEdit="1"/>
          </p:cNvSpPr>
          <p:nvPr>
            <p:ph type="sldImg"/>
          </p:nvPr>
        </p:nvSpPr>
        <p:spPr>
          <a:xfrm>
            <a:off x="1258888" y="720725"/>
            <a:ext cx="4791075" cy="3594100"/>
          </a:xfrm>
          <a:ln/>
        </p:spPr>
      </p:sp>
      <p:sp>
        <p:nvSpPr>
          <p:cNvPr id="137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662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D73C2-0245-45FE-AA9A-6EA58612CDC2}" type="slidenum">
              <a:rPr lang="en-US" altLang="zh-CN"/>
              <a:pPr/>
              <a:t>29</a:t>
            </a:fld>
            <a:endParaRPr lang="en-US" altLang="zh-CN"/>
          </a:p>
        </p:txBody>
      </p:sp>
      <p:sp>
        <p:nvSpPr>
          <p:cNvPr id="142338" name="Rectangle 2"/>
          <p:cNvSpPr>
            <a:spLocks noGrp="1" noRot="1" noChangeAspect="1" noChangeArrowheads="1" noTextEdit="1"/>
          </p:cNvSpPr>
          <p:nvPr>
            <p:ph type="sldImg"/>
          </p:nvPr>
        </p:nvSpPr>
        <p:spPr>
          <a:xfrm>
            <a:off x="1258888" y="720725"/>
            <a:ext cx="4791075" cy="3594100"/>
          </a:xfrm>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86903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zh-CN" altLang="en-US" dirty="0"/>
              <a:t>基于集合的评价指标，不考虑文档排序</a:t>
            </a:r>
            <a:endParaRPr lang="en-US" altLang="zh-CN" dirty="0"/>
          </a:p>
          <a:p>
            <a:endParaRPr lang="en-US" altLang="zh-CN" dirty="0"/>
          </a:p>
          <a:p>
            <a:r>
              <a:rPr lang="zh-CN" altLang="en-US" dirty="0"/>
              <a:t>直观上看，系统</a:t>
            </a:r>
            <a:r>
              <a:rPr lang="en-US" altLang="zh-CN" dirty="0"/>
              <a:t>1</a:t>
            </a:r>
            <a:r>
              <a:rPr lang="zh-CN" altLang="en-US" dirty="0"/>
              <a:t>应该更好，但仅用</a:t>
            </a:r>
            <a:r>
              <a:rPr lang="en-US" altLang="zh-CN" dirty="0"/>
              <a:t>P/R</a:t>
            </a:r>
            <a:r>
              <a:rPr lang="zh-CN" altLang="en-US" dirty="0"/>
              <a:t>不能反映这种情况</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30</a:t>
            </a:fld>
            <a:endParaRPr lang="en-US"/>
          </a:p>
        </p:txBody>
      </p:sp>
    </p:spTree>
    <p:extLst>
      <p:ext uri="{BB962C8B-B14F-4D97-AF65-F5344CB8AC3E}">
        <p14:creationId xmlns:p14="http://schemas.microsoft.com/office/powerpoint/2010/main" val="3599722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845F2-9E1C-47AC-9CA7-602F89F498C9}" type="slidenum">
              <a:rPr lang="en-US" altLang="zh-CN"/>
              <a:pPr/>
              <a:t>31</a:t>
            </a:fld>
            <a:endParaRPr lang="en-US" altLang="zh-CN"/>
          </a:p>
        </p:txBody>
      </p:sp>
      <p:sp>
        <p:nvSpPr>
          <p:cNvPr id="90114" name="Rectangle 2"/>
          <p:cNvSpPr>
            <a:spLocks noGrp="1" noRot="1" noChangeAspect="1" noChangeArrowheads="1" noTextEdit="1"/>
          </p:cNvSpPr>
          <p:nvPr>
            <p:ph type="sldImg"/>
          </p:nvPr>
        </p:nvSpPr>
        <p:spPr>
          <a:xfrm>
            <a:off x="1258888" y="720725"/>
            <a:ext cx="4791075" cy="3594100"/>
          </a:xfrm>
          <a:ln/>
        </p:spPr>
      </p:sp>
      <p:sp>
        <p:nvSpPr>
          <p:cNvPr id="90115" name="Rectangle 3"/>
          <p:cNvSpPr>
            <a:spLocks noGrp="1" noChangeArrowheads="1"/>
          </p:cNvSpPr>
          <p:nvPr>
            <p:ph type="body" idx="1"/>
          </p:nvPr>
        </p:nvSpPr>
        <p:spPr/>
        <p:txBody>
          <a:bodyPr/>
          <a:lstStyle/>
          <a:p>
            <a:r>
              <a:rPr lang="zh-CN" altLang="en-US" dirty="0"/>
              <a:t>召回率：需要对整个语料进行相关度标记，对大规模语料不适用</a:t>
            </a:r>
            <a:endParaRPr lang="zh-CN" altLang="zh-CN" dirty="0"/>
          </a:p>
        </p:txBody>
      </p:sp>
    </p:spTree>
    <p:extLst>
      <p:ext uri="{BB962C8B-B14F-4D97-AF65-F5344CB8AC3E}">
        <p14:creationId xmlns:p14="http://schemas.microsoft.com/office/powerpoint/2010/main" val="139462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0F5BC-E63D-418B-8923-6AB867837454}" type="slidenum">
              <a:rPr lang="en-US" altLang="zh-CN"/>
              <a:pPr/>
              <a:t>32</a:t>
            </a:fld>
            <a:endParaRPr lang="en-US" altLang="zh-CN"/>
          </a:p>
        </p:txBody>
      </p:sp>
      <p:sp>
        <p:nvSpPr>
          <p:cNvPr id="72706" name="Rectangle 2"/>
          <p:cNvSpPr>
            <a:spLocks noGrp="1" noRot="1" noChangeAspect="1" noChangeArrowheads="1" noTextEdit="1"/>
          </p:cNvSpPr>
          <p:nvPr>
            <p:ph type="sldImg"/>
          </p:nvPr>
        </p:nvSpPr>
        <p:spPr>
          <a:xfrm>
            <a:off x="1258888" y="720725"/>
            <a:ext cx="4791075" cy="3594100"/>
          </a:xfrm>
          <a:ln/>
        </p:spPr>
      </p:sp>
      <p:sp>
        <p:nvSpPr>
          <p:cNvPr id="72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6417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34</a:t>
            </a:fld>
            <a:endParaRPr lang="en-US"/>
          </a:p>
        </p:txBody>
      </p:sp>
    </p:spTree>
    <p:extLst>
      <p:ext uri="{BB962C8B-B14F-4D97-AF65-F5344CB8AC3E}">
        <p14:creationId xmlns:p14="http://schemas.microsoft.com/office/powerpoint/2010/main" val="2940152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ADB27-D315-4901-98D9-F3266DCA139D}" type="slidenum">
              <a:rPr lang="en-US" altLang="zh-CN"/>
              <a:pPr/>
              <a:t>35</a:t>
            </a:fld>
            <a:endParaRPr lang="en-US" altLang="zh-CN"/>
          </a:p>
        </p:txBody>
      </p:sp>
      <p:sp>
        <p:nvSpPr>
          <p:cNvPr id="67586" name="Rectangle 2"/>
          <p:cNvSpPr>
            <a:spLocks noGrp="1" noRot="1" noChangeAspect="1" noChangeArrowheads="1" noTextEdit="1"/>
          </p:cNvSpPr>
          <p:nvPr>
            <p:ph type="sldImg"/>
          </p:nvPr>
        </p:nvSpPr>
        <p:spPr>
          <a:xfrm>
            <a:off x="1258888" y="720725"/>
            <a:ext cx="4791075" cy="3594100"/>
          </a:xfrm>
          <a:ln/>
        </p:spPr>
      </p:sp>
      <p:sp>
        <p:nvSpPr>
          <p:cNvPr id="6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3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16900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817593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7152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47334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0597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73594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0B2CC-BA49-42EE-A2A1-F5D048A6D3B6}" type="slidenum">
              <a:rPr lang="en-US" altLang="zh-CN"/>
              <a:pPr/>
              <a:t>41</a:t>
            </a:fld>
            <a:endParaRPr lang="en-US" altLang="zh-CN"/>
          </a:p>
        </p:txBody>
      </p:sp>
      <p:sp>
        <p:nvSpPr>
          <p:cNvPr id="93186" name="Rectangle 2"/>
          <p:cNvSpPr>
            <a:spLocks noGrp="1" noRot="1" noChangeAspect="1" noChangeArrowheads="1" noTextEdit="1"/>
          </p:cNvSpPr>
          <p:nvPr>
            <p:ph type="sldImg"/>
          </p:nvPr>
        </p:nvSpPr>
        <p:spPr>
          <a:xfrm>
            <a:off x="1258888" y="720725"/>
            <a:ext cx="4791075" cy="3594100"/>
          </a:xfrm>
          <a:ln/>
        </p:spPr>
      </p:sp>
      <p:sp>
        <p:nvSpPr>
          <p:cNvPr id="93187" name="Rectangle 3"/>
          <p:cNvSpPr>
            <a:spLocks noGrp="1" noChangeArrowheads="1"/>
          </p:cNvSpPr>
          <p:nvPr>
            <p:ph type="body" idx="1"/>
          </p:nvPr>
        </p:nvSpPr>
        <p:spPr/>
        <p:txBody>
          <a:bodyPr/>
          <a:lstStyle/>
          <a:p>
            <a:r>
              <a:rPr lang="en-US" altLang="zh-CN" dirty="0"/>
              <a:t>R-Precision</a:t>
            </a:r>
            <a:r>
              <a:rPr lang="zh-CN" altLang="en-US" dirty="0"/>
              <a:t>是一种引入排序的方法</a:t>
            </a:r>
            <a:endParaRPr lang="zh-CN" altLang="zh-CN" dirty="0"/>
          </a:p>
        </p:txBody>
      </p:sp>
    </p:spTree>
    <p:extLst>
      <p:ext uri="{BB962C8B-B14F-4D97-AF65-F5344CB8AC3E}">
        <p14:creationId xmlns:p14="http://schemas.microsoft.com/office/powerpoint/2010/main" val="300974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3E71C-153F-4D51-8B10-C000831ED05D}" type="slidenum">
              <a:rPr lang="en-US" altLang="zh-CN"/>
              <a:pPr/>
              <a:t>42</a:t>
            </a:fld>
            <a:endParaRPr lang="en-US" altLang="zh-CN"/>
          </a:p>
        </p:txBody>
      </p:sp>
      <p:sp>
        <p:nvSpPr>
          <p:cNvPr id="38914" name="Rectangle 2"/>
          <p:cNvSpPr>
            <a:spLocks noGrp="1" noRot="1" noChangeAspect="1" noChangeArrowheads="1" noTextEdit="1"/>
          </p:cNvSpPr>
          <p:nvPr>
            <p:ph type="sldImg"/>
          </p:nvPr>
        </p:nvSpPr>
        <p:spPr>
          <a:xfrm>
            <a:off x="1258888" y="720725"/>
            <a:ext cx="4791075" cy="3594100"/>
          </a:xfrm>
          <a:ln/>
        </p:spPr>
      </p:sp>
      <p:sp>
        <p:nvSpPr>
          <p:cNvPr id="38915" name="Rectangle 3"/>
          <p:cNvSpPr>
            <a:spLocks noGrp="1" noChangeArrowheads="1"/>
          </p:cNvSpPr>
          <p:nvPr>
            <p:ph type="body" idx="1"/>
          </p:nvPr>
        </p:nvSpPr>
        <p:spPr/>
        <p:txBody>
          <a:bodyPr/>
          <a:lstStyle/>
          <a:p>
            <a:r>
              <a:rPr lang="zh-CN" altLang="en-US" dirty="0"/>
              <a:t>在上面的曲线：线下面积更大</a:t>
            </a:r>
            <a:endParaRPr lang="zh-CN" altLang="zh-CN" dirty="0"/>
          </a:p>
        </p:txBody>
      </p:sp>
    </p:spTree>
    <p:extLst>
      <p:ext uri="{BB962C8B-B14F-4D97-AF65-F5344CB8AC3E}">
        <p14:creationId xmlns:p14="http://schemas.microsoft.com/office/powerpoint/2010/main" val="3793438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0C017-7D34-43D4-ACB6-2CE0E3D10B87}" type="slidenum">
              <a:rPr lang="en-US" altLang="zh-CN"/>
              <a:pPr/>
              <a:t>43</a:t>
            </a:fld>
            <a:endParaRPr lang="en-US" altLang="zh-CN"/>
          </a:p>
        </p:txBody>
      </p:sp>
      <p:sp>
        <p:nvSpPr>
          <p:cNvPr id="45058" name="Rectangle 2"/>
          <p:cNvSpPr>
            <a:spLocks noGrp="1" noRot="1" noChangeAspect="1" noChangeArrowheads="1" noTextEdit="1"/>
          </p:cNvSpPr>
          <p:nvPr>
            <p:ph type="sldImg"/>
          </p:nvPr>
        </p:nvSpPr>
        <p:spPr>
          <a:xfrm>
            <a:off x="1258888" y="720725"/>
            <a:ext cx="4791075" cy="3594100"/>
          </a:xfrm>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0966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31638-7FAC-4B2C-8DA5-C85AE32B3360}" type="slidenum">
              <a:rPr lang="en-US" altLang="zh-CN"/>
              <a:pPr/>
              <a:t>44</a:t>
            </a:fld>
            <a:endParaRPr lang="en-US" altLang="zh-CN"/>
          </a:p>
        </p:txBody>
      </p:sp>
      <p:sp>
        <p:nvSpPr>
          <p:cNvPr id="40962" name="Rectangle 2"/>
          <p:cNvSpPr>
            <a:spLocks noGrp="1" noRot="1" noChangeAspect="1" noChangeArrowheads="1" noTextEdit="1"/>
          </p:cNvSpPr>
          <p:nvPr>
            <p:ph type="sldImg"/>
          </p:nvPr>
        </p:nvSpPr>
        <p:spPr>
          <a:xfrm>
            <a:off x="1258888" y="720725"/>
            <a:ext cx="4791075" cy="3594100"/>
          </a:xfrm>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0686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B4DC1-E1C4-41DB-B435-E2EA92848A0F}" type="slidenum">
              <a:rPr lang="en-US" altLang="zh-CN"/>
              <a:pPr/>
              <a:t>45</a:t>
            </a:fld>
            <a:endParaRPr lang="en-US" altLang="zh-CN"/>
          </a:p>
        </p:txBody>
      </p:sp>
      <p:sp>
        <p:nvSpPr>
          <p:cNvPr id="52226" name="Rectangle 2"/>
          <p:cNvSpPr>
            <a:spLocks noGrp="1" noRot="1" noChangeAspect="1" noChangeArrowheads="1" noTextEdit="1"/>
          </p:cNvSpPr>
          <p:nvPr>
            <p:ph type="sldImg"/>
          </p:nvPr>
        </p:nvSpPr>
        <p:spPr>
          <a:xfrm>
            <a:off x="1258888" y="720725"/>
            <a:ext cx="4791075" cy="3594100"/>
          </a:xfrm>
          <a:ln/>
        </p:spPr>
      </p:sp>
      <p:sp>
        <p:nvSpPr>
          <p:cNvPr id="5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377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35B7E-A865-41D0-8749-5E66778305C4}" type="slidenum">
              <a:rPr lang="en-US" altLang="zh-CN"/>
              <a:pPr/>
              <a:t>47</a:t>
            </a:fld>
            <a:endParaRPr lang="en-US" altLang="zh-CN"/>
          </a:p>
        </p:txBody>
      </p:sp>
      <p:sp>
        <p:nvSpPr>
          <p:cNvPr id="54274" name="Rectangle 2"/>
          <p:cNvSpPr>
            <a:spLocks noGrp="1" noRot="1" noChangeAspect="1" noChangeArrowheads="1" noTextEdit="1"/>
          </p:cNvSpPr>
          <p:nvPr>
            <p:ph type="sldImg"/>
          </p:nvPr>
        </p:nvSpPr>
        <p:spPr>
          <a:xfrm>
            <a:off x="1258888" y="720725"/>
            <a:ext cx="4791075" cy="3594100"/>
          </a:xfrm>
          <a:ln/>
        </p:spPr>
      </p:sp>
      <p:sp>
        <p:nvSpPr>
          <p:cNvPr id="5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572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08B2B-5FB8-49D8-AF7D-8CDE6DD5E3ED}" type="slidenum">
              <a:rPr lang="en-US" altLang="zh-CN"/>
              <a:pPr/>
              <a:t>48</a:t>
            </a:fld>
            <a:endParaRPr lang="en-US" altLang="zh-CN"/>
          </a:p>
        </p:txBody>
      </p:sp>
      <p:sp>
        <p:nvSpPr>
          <p:cNvPr id="94210" name="Rectangle 2"/>
          <p:cNvSpPr>
            <a:spLocks noGrp="1" noRot="1" noChangeAspect="1" noChangeArrowheads="1" noTextEdit="1"/>
          </p:cNvSpPr>
          <p:nvPr>
            <p:ph type="sldImg"/>
          </p:nvPr>
        </p:nvSpPr>
        <p:spPr>
          <a:xfrm>
            <a:off x="1258888" y="720725"/>
            <a:ext cx="4791075" cy="3594100"/>
          </a:xfrm>
          <a:ln/>
        </p:spPr>
      </p:sp>
      <p:sp>
        <p:nvSpPr>
          <p:cNvPr id="942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7347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7149D-F2CE-45E3-B8CA-79EA7BC877E8}" type="slidenum">
              <a:rPr lang="en-US" altLang="zh-CN"/>
              <a:pPr/>
              <a:t>49</a:t>
            </a:fld>
            <a:endParaRPr lang="en-US" altLang="zh-CN"/>
          </a:p>
        </p:txBody>
      </p:sp>
      <p:sp>
        <p:nvSpPr>
          <p:cNvPr id="125954" name="Rectangle 2"/>
          <p:cNvSpPr>
            <a:spLocks noGrp="1" noRot="1" noChangeAspect="1" noChangeArrowheads="1" noTextEdit="1"/>
          </p:cNvSpPr>
          <p:nvPr>
            <p:ph type="sldImg"/>
          </p:nvPr>
        </p:nvSpPr>
        <p:spPr>
          <a:xfrm>
            <a:off x="1258888" y="720725"/>
            <a:ext cx="4791075" cy="3594100"/>
          </a:xfrm>
          <a:ln/>
        </p:spPr>
      </p:sp>
      <p:sp>
        <p:nvSpPr>
          <p:cNvPr id="12595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9453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58697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069BB-E1DF-4188-9331-CF9AE59E1064}" type="slidenum">
              <a:rPr lang="en-US" altLang="zh-CN"/>
              <a:pPr/>
              <a:t>50</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45278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DFF51-CE3E-41E4-8221-55049911C2A9}" type="slidenum">
              <a:rPr lang="en-US" altLang="zh-CN"/>
              <a:pPr/>
              <a:t>51</a:t>
            </a:fld>
            <a:endParaRPr lang="en-US" altLang="zh-CN"/>
          </a:p>
        </p:txBody>
      </p:sp>
      <p:sp>
        <p:nvSpPr>
          <p:cNvPr id="98306" name="Rectangle 2"/>
          <p:cNvSpPr>
            <a:spLocks noGrp="1" noRot="1" noChangeAspect="1" noChangeArrowheads="1" noTextEdit="1"/>
          </p:cNvSpPr>
          <p:nvPr>
            <p:ph type="sldImg"/>
          </p:nvPr>
        </p:nvSpPr>
        <p:spPr>
          <a:xfrm>
            <a:off x="1258888" y="720725"/>
            <a:ext cx="4791075" cy="3594100"/>
          </a:xfrm>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09129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CB886-CD44-48E9-B308-36171C2848CF}" type="slidenum">
              <a:rPr lang="en-US" altLang="zh-CN"/>
              <a:pPr/>
              <a:t>53</a:t>
            </a:fld>
            <a:endParaRPr lang="en-US" altLang="zh-CN"/>
          </a:p>
        </p:txBody>
      </p:sp>
      <p:sp>
        <p:nvSpPr>
          <p:cNvPr id="97282" name="Rectangle 2"/>
          <p:cNvSpPr>
            <a:spLocks noGrp="1" noRot="1" noChangeAspect="1" noChangeArrowheads="1" noTextEdit="1"/>
          </p:cNvSpPr>
          <p:nvPr>
            <p:ph type="sldImg"/>
          </p:nvPr>
        </p:nvSpPr>
        <p:spPr>
          <a:xfrm>
            <a:off x="1258888" y="720725"/>
            <a:ext cx="4791075" cy="3594100"/>
          </a:xfrm>
          <a:ln/>
        </p:spPr>
      </p:sp>
      <p:sp>
        <p:nvSpPr>
          <p:cNvPr id="97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7306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19A0E-D2DA-4DD8-AB5B-19FE08553704}" type="slidenum">
              <a:rPr lang="en-US" altLang="zh-CN"/>
              <a:pPr/>
              <a:t>54</a:t>
            </a:fld>
            <a:endParaRPr lang="en-US" altLang="zh-CN"/>
          </a:p>
        </p:txBody>
      </p:sp>
      <p:sp>
        <p:nvSpPr>
          <p:cNvPr id="69634" name="Rectangle 2"/>
          <p:cNvSpPr>
            <a:spLocks noGrp="1" noRot="1" noChangeAspect="1" noChangeArrowheads="1" noTextEdit="1"/>
          </p:cNvSpPr>
          <p:nvPr>
            <p:ph type="sldImg"/>
          </p:nvPr>
        </p:nvSpPr>
        <p:spPr>
          <a:xfrm>
            <a:off x="1258888" y="720725"/>
            <a:ext cx="4791075" cy="3594100"/>
          </a:xfrm>
          <a:ln/>
        </p:spPr>
      </p:sp>
      <p:sp>
        <p:nvSpPr>
          <p:cNvPr id="69635" name="Rectangle 3"/>
          <p:cNvSpPr>
            <a:spLocks noGrp="1" noChangeArrowheads="1"/>
          </p:cNvSpPr>
          <p:nvPr>
            <p:ph type="body" idx="1"/>
          </p:nvPr>
        </p:nvSpPr>
        <p:spPr/>
        <p:txBody>
          <a:bodyPr/>
          <a:lstStyle/>
          <a:p>
            <a:r>
              <a:rPr lang="zh-CN" altLang="en-US" dirty="0"/>
              <a:t>从另一个角度讲，宏平均重视每一个用户的体验</a:t>
            </a:r>
            <a:endParaRPr lang="zh-CN" altLang="zh-CN" dirty="0"/>
          </a:p>
        </p:txBody>
      </p:sp>
    </p:spTree>
    <p:extLst>
      <p:ext uri="{BB962C8B-B14F-4D97-AF65-F5344CB8AC3E}">
        <p14:creationId xmlns:p14="http://schemas.microsoft.com/office/powerpoint/2010/main" val="5174584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a:t>微</a:t>
            </a:r>
            <a:r>
              <a:rPr lang="zh-CN" altLang="en-US" dirty="0"/>
              <a:t>平均只适用于不考虑排序的评价指标</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55</a:t>
            </a:fld>
            <a:endParaRPr lang="en-US"/>
          </a:p>
        </p:txBody>
      </p:sp>
    </p:spTree>
    <p:extLst>
      <p:ext uri="{BB962C8B-B14F-4D97-AF65-F5344CB8AC3E}">
        <p14:creationId xmlns:p14="http://schemas.microsoft.com/office/powerpoint/2010/main" val="27675465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7D08B-DFE7-482D-905E-D78B7CD04D2B}" type="slidenum">
              <a:rPr lang="en-US" altLang="zh-CN"/>
              <a:pPr/>
              <a:t>56</a:t>
            </a:fld>
            <a:endParaRPr lang="en-US" altLang="zh-CN"/>
          </a:p>
        </p:txBody>
      </p:sp>
      <p:sp>
        <p:nvSpPr>
          <p:cNvPr id="135170" name="Rectangle 2"/>
          <p:cNvSpPr>
            <a:spLocks noGrp="1" noRot="1" noChangeAspect="1" noChangeArrowheads="1" noTextEdit="1"/>
          </p:cNvSpPr>
          <p:nvPr>
            <p:ph type="sldImg"/>
          </p:nvPr>
        </p:nvSpPr>
        <p:spPr>
          <a:xfrm>
            <a:off x="1258888" y="720725"/>
            <a:ext cx="4791075" cy="3594100"/>
          </a:xfrm>
          <a:ln/>
        </p:spPr>
      </p:sp>
      <p:sp>
        <p:nvSpPr>
          <p:cNvPr id="135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9750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714CB-171A-4362-ADB4-0403DE03B528}" type="slidenum">
              <a:rPr lang="en-US" altLang="zh-CN"/>
              <a:pPr/>
              <a:t>57</a:t>
            </a:fld>
            <a:endParaRPr lang="en-US" altLang="zh-CN"/>
          </a:p>
        </p:txBody>
      </p:sp>
      <p:sp>
        <p:nvSpPr>
          <p:cNvPr id="47106" name="Rectangle 2"/>
          <p:cNvSpPr>
            <a:spLocks noGrp="1" noRot="1" noChangeAspect="1" noChangeArrowheads="1" noTextEdit="1"/>
          </p:cNvSpPr>
          <p:nvPr>
            <p:ph type="sldImg"/>
          </p:nvPr>
        </p:nvSpPr>
        <p:spPr>
          <a:xfrm>
            <a:off x="1258888" y="720725"/>
            <a:ext cx="4791075" cy="3594100"/>
          </a:xfrm>
          <a:ln/>
        </p:spPr>
      </p:sp>
      <p:sp>
        <p:nvSpPr>
          <p:cNvPr id="4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1681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1F60C-4EE2-4D15-8BCF-A3B917A29A06}" type="slidenum">
              <a:rPr lang="en-US" altLang="zh-CN"/>
              <a:pPr/>
              <a:t>58</a:t>
            </a:fld>
            <a:endParaRPr lang="en-US" altLang="zh-CN"/>
          </a:p>
        </p:txBody>
      </p:sp>
      <p:sp>
        <p:nvSpPr>
          <p:cNvPr id="50178" name="Rectangle 2"/>
          <p:cNvSpPr>
            <a:spLocks noGrp="1" noRot="1" noChangeAspect="1" noChangeArrowheads="1" noTextEdit="1"/>
          </p:cNvSpPr>
          <p:nvPr>
            <p:ph type="sldImg"/>
          </p:nvPr>
        </p:nvSpPr>
        <p:spPr>
          <a:xfrm>
            <a:off x="1258888" y="720725"/>
            <a:ext cx="4791075" cy="3594100"/>
          </a:xfrm>
          <a:ln/>
        </p:spPr>
      </p:sp>
      <p:sp>
        <p:nvSpPr>
          <p:cNvPr id="50179" name="Rectangle 3"/>
          <p:cNvSpPr>
            <a:spLocks noGrp="1" noChangeArrowheads="1"/>
          </p:cNvSpPr>
          <p:nvPr>
            <p:ph type="body" idx="1"/>
          </p:nvPr>
        </p:nvSpPr>
        <p:spPr/>
        <p:txBody>
          <a:bodyPr/>
          <a:lstStyle/>
          <a:p>
            <a:r>
              <a:rPr lang="zh-CN" altLang="en-US" dirty="0"/>
              <a:t>采用</a:t>
            </a:r>
            <a:r>
              <a:rPr lang="en-US" altLang="zh-CN" dirty="0"/>
              <a:t>P-R</a:t>
            </a:r>
            <a:r>
              <a:rPr lang="zh-CN" altLang="en-US" dirty="0"/>
              <a:t>曲线有时难以直观区分不同系统的差异</a:t>
            </a:r>
            <a:endParaRPr lang="zh-CN" altLang="zh-CN" dirty="0"/>
          </a:p>
        </p:txBody>
      </p:sp>
    </p:spTree>
    <p:extLst>
      <p:ext uri="{BB962C8B-B14F-4D97-AF65-F5344CB8AC3E}">
        <p14:creationId xmlns:p14="http://schemas.microsoft.com/office/powerpoint/2010/main" val="2870257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5725374B-EE51-4F17-B436-0C8FC48571CC}" type="slidenum">
              <a:rPr lang="en-US" altLang="zh-CN"/>
              <a:pPr/>
              <a:t>59</a:t>
            </a:fld>
            <a:endParaRPr lang="en-US" altLang="zh-CN"/>
          </a:p>
        </p:txBody>
      </p:sp>
      <p:sp>
        <p:nvSpPr>
          <p:cNvPr id="65538" name="Rectangle 2"/>
          <p:cNvSpPr>
            <a:spLocks noGrp="1" noRot="1" noChangeAspect="1" noChangeArrowheads="1" noTextEdit="1"/>
          </p:cNvSpPr>
          <p:nvPr>
            <p:ph type="sldImg"/>
          </p:nvPr>
        </p:nvSpPr>
        <p:spPr>
          <a:xfrm>
            <a:off x="1258888" y="720725"/>
            <a:ext cx="4791075" cy="3594100"/>
          </a:xfrm>
          <a:ln/>
        </p:spPr>
      </p:sp>
      <p:sp>
        <p:nvSpPr>
          <p:cNvPr id="65539" name="Rectangle 3"/>
          <p:cNvSpPr>
            <a:spLocks noGrp="1" noChangeArrowheads="1"/>
          </p:cNvSpPr>
          <p:nvPr>
            <p:ph type="body" idx="1"/>
          </p:nvPr>
        </p:nvSpPr>
        <p:spPr>
          <a:noFill/>
          <a:ln/>
        </p:spPr>
        <p:txBody>
          <a:bodyPr/>
          <a:lstStyle/>
          <a:p>
            <a:endParaRPr lang="zh-CN" altLang="zh-CN">
              <a:latin typeface="Arial" pitchFamily="34" charset="0"/>
            </a:endParaRPr>
          </a:p>
        </p:txBody>
      </p:sp>
    </p:spTree>
    <p:extLst>
      <p:ext uri="{BB962C8B-B14F-4D97-AF65-F5344CB8AC3E}">
        <p14:creationId xmlns:p14="http://schemas.microsoft.com/office/powerpoint/2010/main" val="566408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17565-9E0C-4A31-BDC5-F0E80CE75731}" type="slidenum">
              <a:rPr lang="en-US" altLang="zh-CN"/>
              <a:pPr/>
              <a:t>60</a:t>
            </a:fld>
            <a:endParaRPr lang="en-US" altLang="zh-CN"/>
          </a:p>
        </p:txBody>
      </p:sp>
      <p:sp>
        <p:nvSpPr>
          <p:cNvPr id="58370" name="Rectangle 2"/>
          <p:cNvSpPr>
            <a:spLocks noGrp="1" noRot="1" noChangeAspect="1" noChangeArrowheads="1" noTextEdit="1"/>
          </p:cNvSpPr>
          <p:nvPr>
            <p:ph type="sldImg"/>
          </p:nvPr>
        </p:nvSpPr>
        <p:spPr>
          <a:xfrm>
            <a:off x="1258888" y="720725"/>
            <a:ext cx="4791075" cy="3594100"/>
          </a:xfrm>
          <a:ln/>
        </p:spPr>
      </p:sp>
      <p:sp>
        <p:nvSpPr>
          <p:cNvPr id="58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581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13509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799C6-6605-4EB3-83F0-3AE837DDFEB7}" type="slidenum">
              <a:rPr lang="en-US" altLang="zh-CN"/>
              <a:pPr/>
              <a:t>61</a:t>
            </a:fld>
            <a:endParaRPr lang="en-US" altLang="zh-CN"/>
          </a:p>
        </p:txBody>
      </p:sp>
      <p:sp>
        <p:nvSpPr>
          <p:cNvPr id="114690" name="Rectangle 2"/>
          <p:cNvSpPr>
            <a:spLocks noGrp="1" noRot="1" noChangeAspect="1" noChangeArrowheads="1" noTextEdit="1"/>
          </p:cNvSpPr>
          <p:nvPr>
            <p:ph type="sldImg"/>
          </p:nvPr>
        </p:nvSpPr>
        <p:spPr>
          <a:xfrm>
            <a:off x="1258888" y="720725"/>
            <a:ext cx="4791075" cy="3594100"/>
          </a:xfrm>
          <a:ln/>
        </p:spPr>
      </p:sp>
      <p:sp>
        <p:nvSpPr>
          <p:cNvPr id="114691" name="Rectangle 3"/>
          <p:cNvSpPr>
            <a:spLocks noGrp="1" noChangeArrowheads="1"/>
          </p:cNvSpPr>
          <p:nvPr>
            <p:ph type="body" idx="1"/>
          </p:nvPr>
        </p:nvSpPr>
        <p:spPr/>
        <p:txBody>
          <a:bodyPr/>
          <a:lstStyle/>
          <a:p>
            <a:r>
              <a:rPr lang="zh-CN" altLang="en-US" dirty="0"/>
              <a:t>对于问答（瑞士首都是哪里？）和主页搜索（国科大主页）等答案极少甚至唯一的任务，</a:t>
            </a:r>
            <a:r>
              <a:rPr lang="en-US" altLang="zh-CN" dirty="0"/>
              <a:t>MRR</a:t>
            </a:r>
            <a:r>
              <a:rPr lang="zh-CN" altLang="en-US" dirty="0"/>
              <a:t>是一个合适的评价指标</a:t>
            </a:r>
            <a:endParaRPr lang="zh-CN" altLang="zh-CN" dirty="0"/>
          </a:p>
        </p:txBody>
      </p:sp>
    </p:spTree>
    <p:extLst>
      <p:ext uri="{BB962C8B-B14F-4D97-AF65-F5344CB8AC3E}">
        <p14:creationId xmlns:p14="http://schemas.microsoft.com/office/powerpoint/2010/main" val="21109920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A3FF3-C7CF-4702-9784-6AFFE3D10F34}" type="slidenum">
              <a:rPr lang="en-US" altLang="zh-CN"/>
              <a:pPr/>
              <a:t>62</a:t>
            </a:fld>
            <a:endParaRPr lang="en-US" altLang="zh-CN"/>
          </a:p>
        </p:txBody>
      </p:sp>
      <p:sp>
        <p:nvSpPr>
          <p:cNvPr id="187394" name="Rectangle 2"/>
          <p:cNvSpPr>
            <a:spLocks noGrp="1" noRot="1" noChangeAspect="1" noChangeArrowheads="1" noTextEdit="1"/>
          </p:cNvSpPr>
          <p:nvPr>
            <p:ph type="sldImg"/>
          </p:nvPr>
        </p:nvSpPr>
        <p:spPr>
          <a:xfrm>
            <a:off x="1258888" y="720725"/>
            <a:ext cx="4791075" cy="3594100"/>
          </a:xfrm>
          <a:ln/>
        </p:spPr>
      </p:sp>
      <p:sp>
        <p:nvSpPr>
          <p:cNvPr id="18739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620992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B55F6-FDA3-4679-B6F1-BA16611EBFCB}" type="slidenum">
              <a:rPr lang="en-US" altLang="zh-CN"/>
              <a:pPr/>
              <a:t>63</a:t>
            </a:fld>
            <a:endParaRPr lang="en-US" altLang="zh-CN"/>
          </a:p>
        </p:txBody>
      </p:sp>
      <p:sp>
        <p:nvSpPr>
          <p:cNvPr id="183298" name="Rectangle 2"/>
          <p:cNvSpPr>
            <a:spLocks noGrp="1" noRot="1" noChangeAspect="1" noChangeArrowheads="1" noTextEdit="1"/>
          </p:cNvSpPr>
          <p:nvPr>
            <p:ph type="sldImg"/>
          </p:nvPr>
        </p:nvSpPr>
        <p:spPr>
          <a:xfrm>
            <a:off x="1258888" y="720725"/>
            <a:ext cx="4791075" cy="3594100"/>
          </a:xfrm>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82564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DE0B3-0601-43BE-9E4A-C35F4E3FE911}" type="slidenum">
              <a:rPr lang="en-US" altLang="zh-CN"/>
              <a:pPr/>
              <a:t>64</a:t>
            </a:fld>
            <a:endParaRPr lang="en-US" altLang="zh-CN"/>
          </a:p>
        </p:txBody>
      </p:sp>
      <p:sp>
        <p:nvSpPr>
          <p:cNvPr id="148482" name="Rectangle 2"/>
          <p:cNvSpPr>
            <a:spLocks noGrp="1" noRot="1" noChangeAspect="1" noChangeArrowheads="1" noTextEdit="1"/>
          </p:cNvSpPr>
          <p:nvPr>
            <p:ph type="sldImg"/>
          </p:nvPr>
        </p:nvSpPr>
        <p:spPr>
          <a:xfrm>
            <a:off x="1258888" y="720725"/>
            <a:ext cx="4791075" cy="3594100"/>
          </a:xfrm>
          <a:ln/>
        </p:spPr>
      </p:sp>
      <p:sp>
        <p:nvSpPr>
          <p:cNvPr id="148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54154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115AA-96B6-4D67-9F8F-C950AD079FAE}" type="slidenum">
              <a:rPr lang="en-US" altLang="zh-CN"/>
              <a:pPr/>
              <a:t>65</a:t>
            </a:fld>
            <a:endParaRPr lang="en-US" altLang="zh-CN"/>
          </a:p>
        </p:txBody>
      </p:sp>
      <p:sp>
        <p:nvSpPr>
          <p:cNvPr id="151554" name="Rectangle 2"/>
          <p:cNvSpPr>
            <a:spLocks noGrp="1" noRot="1" noChangeAspect="1" noChangeArrowheads="1" noTextEdit="1"/>
          </p:cNvSpPr>
          <p:nvPr>
            <p:ph type="sldImg"/>
          </p:nvPr>
        </p:nvSpPr>
        <p:spPr>
          <a:xfrm>
            <a:off x="1258888" y="720725"/>
            <a:ext cx="4791075" cy="3594100"/>
          </a:xfrm>
          <a:ln/>
        </p:spPr>
      </p:sp>
      <p:sp>
        <p:nvSpPr>
          <p:cNvPr id="151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015213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56357-336B-41CB-A9A3-C2B4E23EA568}" type="slidenum">
              <a:rPr lang="en-US" altLang="zh-CN"/>
              <a:pPr/>
              <a:t>66</a:t>
            </a:fld>
            <a:endParaRPr lang="en-US" altLang="zh-CN"/>
          </a:p>
        </p:txBody>
      </p:sp>
      <p:sp>
        <p:nvSpPr>
          <p:cNvPr id="168962" name="Rectangle 2"/>
          <p:cNvSpPr>
            <a:spLocks noGrp="1" noRot="1" noChangeAspect="1" noChangeArrowheads="1" noTextEdit="1"/>
          </p:cNvSpPr>
          <p:nvPr>
            <p:ph type="sldImg"/>
          </p:nvPr>
        </p:nvSpPr>
        <p:spPr>
          <a:xfrm>
            <a:off x="1258888" y="720725"/>
            <a:ext cx="4791075" cy="3594100"/>
          </a:xfrm>
          <a:ln/>
        </p:spPr>
      </p:sp>
      <p:sp>
        <p:nvSpPr>
          <p:cNvPr id="168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6803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B3C12-900D-4C84-875D-894DE584D24D}" type="slidenum">
              <a:rPr lang="en-US" altLang="zh-CN"/>
              <a:pPr/>
              <a:t>67</a:t>
            </a:fld>
            <a:endParaRPr lang="en-US" altLang="zh-CN"/>
          </a:p>
        </p:txBody>
      </p:sp>
      <p:sp>
        <p:nvSpPr>
          <p:cNvPr id="156674" name="Rectangle 2"/>
          <p:cNvSpPr>
            <a:spLocks noGrp="1" noRot="1" noChangeAspect="1" noChangeArrowheads="1" noTextEdit="1"/>
          </p:cNvSpPr>
          <p:nvPr>
            <p:ph type="sldImg"/>
          </p:nvPr>
        </p:nvSpPr>
        <p:spPr>
          <a:xfrm>
            <a:off x="1258888" y="720725"/>
            <a:ext cx="4791075" cy="3594100"/>
          </a:xfrm>
          <a:ln/>
        </p:spPr>
      </p:sp>
      <p:sp>
        <p:nvSpPr>
          <p:cNvPr id="156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921370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1AF4F-F700-412E-A14D-423961F46118}" type="slidenum">
              <a:rPr lang="en-US" altLang="zh-CN"/>
              <a:pPr/>
              <a:t>68</a:t>
            </a:fld>
            <a:endParaRPr lang="en-US" altLang="zh-CN"/>
          </a:p>
        </p:txBody>
      </p:sp>
      <p:sp>
        <p:nvSpPr>
          <p:cNvPr id="171010" name="Rectangle 2"/>
          <p:cNvSpPr>
            <a:spLocks noGrp="1" noRot="1" noChangeAspect="1" noChangeArrowheads="1" noTextEdit="1"/>
          </p:cNvSpPr>
          <p:nvPr>
            <p:ph type="sldImg"/>
          </p:nvPr>
        </p:nvSpPr>
        <p:spPr>
          <a:xfrm>
            <a:off x="1258888" y="720725"/>
            <a:ext cx="4791075" cy="3594100"/>
          </a:xfrm>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86537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1EA25-CABB-47C6-A39E-1A08885F6C08}" type="slidenum">
              <a:rPr lang="en-US" altLang="zh-CN"/>
              <a:pPr/>
              <a:t>69</a:t>
            </a:fld>
            <a:endParaRPr lang="en-US" altLang="zh-CN"/>
          </a:p>
        </p:txBody>
      </p:sp>
      <p:sp>
        <p:nvSpPr>
          <p:cNvPr id="159746" name="Rectangle 2"/>
          <p:cNvSpPr>
            <a:spLocks noGrp="1" noRot="1" noChangeAspect="1" noChangeArrowheads="1" noTextEdit="1"/>
          </p:cNvSpPr>
          <p:nvPr>
            <p:ph type="sldImg"/>
          </p:nvPr>
        </p:nvSpPr>
        <p:spPr>
          <a:xfrm>
            <a:off x="1258888" y="720725"/>
            <a:ext cx="4791075" cy="3594100"/>
          </a:xfrm>
          <a:ln/>
        </p:spPr>
      </p:sp>
      <p:sp>
        <p:nvSpPr>
          <p:cNvPr id="159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02794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6E6D7-1164-47FD-AFA8-164E96492481}" type="slidenum">
              <a:rPr lang="en-US" altLang="zh-CN"/>
              <a:pPr/>
              <a:t>70</a:t>
            </a:fld>
            <a:endParaRPr lang="en-US" altLang="zh-CN"/>
          </a:p>
        </p:txBody>
      </p:sp>
      <p:sp>
        <p:nvSpPr>
          <p:cNvPr id="164866" name="Rectangle 2"/>
          <p:cNvSpPr>
            <a:spLocks noGrp="1" noRot="1" noChangeAspect="1" noChangeArrowheads="1" noTextEdit="1"/>
          </p:cNvSpPr>
          <p:nvPr>
            <p:ph type="sldImg"/>
          </p:nvPr>
        </p:nvSpPr>
        <p:spPr>
          <a:xfrm>
            <a:off x="1258888" y="720725"/>
            <a:ext cx="4791075" cy="3594100"/>
          </a:xfrm>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800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9</a:t>
            </a:fld>
            <a:endParaRPr lang="en-US"/>
          </a:p>
        </p:txBody>
      </p:sp>
    </p:spTree>
    <p:extLst>
      <p:ext uri="{BB962C8B-B14F-4D97-AF65-F5344CB8AC3E}">
        <p14:creationId xmlns:p14="http://schemas.microsoft.com/office/powerpoint/2010/main" val="7336605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1AF4F-F700-412E-A14D-423961F46118}" type="slidenum">
              <a:rPr lang="en-US" altLang="zh-CN"/>
              <a:pPr/>
              <a:t>71</a:t>
            </a:fld>
            <a:endParaRPr lang="en-US" altLang="zh-CN"/>
          </a:p>
        </p:txBody>
      </p:sp>
      <p:sp>
        <p:nvSpPr>
          <p:cNvPr id="171010" name="Rectangle 2"/>
          <p:cNvSpPr>
            <a:spLocks noGrp="1" noRot="1" noChangeAspect="1" noChangeArrowheads="1" noTextEdit="1"/>
          </p:cNvSpPr>
          <p:nvPr>
            <p:ph type="sldImg"/>
          </p:nvPr>
        </p:nvSpPr>
        <p:spPr>
          <a:xfrm>
            <a:off x="1258888" y="720725"/>
            <a:ext cx="4791075" cy="3594100"/>
          </a:xfrm>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06443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CA1FF-B4C0-4D8A-B998-BAD3E4C6E827}" type="slidenum">
              <a:rPr lang="en-US" altLang="zh-CN"/>
              <a:pPr/>
              <a:t>72</a:t>
            </a:fld>
            <a:endParaRPr lang="en-US" altLang="zh-CN"/>
          </a:p>
        </p:txBody>
      </p:sp>
      <p:sp>
        <p:nvSpPr>
          <p:cNvPr id="173058" name="Rectangle 2"/>
          <p:cNvSpPr>
            <a:spLocks noGrp="1" noRot="1" noChangeAspect="1" noChangeArrowheads="1" noTextEdit="1"/>
          </p:cNvSpPr>
          <p:nvPr>
            <p:ph type="sldImg"/>
          </p:nvPr>
        </p:nvSpPr>
        <p:spPr>
          <a:xfrm>
            <a:off x="1258888" y="720725"/>
            <a:ext cx="4791075" cy="3594100"/>
          </a:xfrm>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3106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F9576-AE21-4B68-9D87-914E745D15D3}" type="slidenum">
              <a:rPr lang="en-US" altLang="zh-CN"/>
              <a:pPr/>
              <a:t>73</a:t>
            </a:fld>
            <a:endParaRPr lang="en-US" altLang="zh-CN"/>
          </a:p>
        </p:txBody>
      </p:sp>
      <p:sp>
        <p:nvSpPr>
          <p:cNvPr id="175106" name="Rectangle 2"/>
          <p:cNvSpPr>
            <a:spLocks noGrp="1" noRot="1" noChangeAspect="1" noChangeArrowheads="1" noTextEdit="1"/>
          </p:cNvSpPr>
          <p:nvPr>
            <p:ph type="sldImg"/>
          </p:nvPr>
        </p:nvSpPr>
        <p:spPr>
          <a:xfrm>
            <a:off x="1258888" y="720725"/>
            <a:ext cx="4791075" cy="3594100"/>
          </a:xfrm>
          <a:ln/>
        </p:spPr>
      </p:sp>
      <p:sp>
        <p:nvSpPr>
          <p:cNvPr id="17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76031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45342-0DC6-4B40-AD53-98BD65321188}" type="slidenum">
              <a:rPr lang="en-US" altLang="zh-CN"/>
              <a:pPr/>
              <a:t>74</a:t>
            </a:fld>
            <a:endParaRPr lang="en-US" altLang="zh-CN"/>
          </a:p>
        </p:txBody>
      </p:sp>
      <p:sp>
        <p:nvSpPr>
          <p:cNvPr id="177154" name="Rectangle 2"/>
          <p:cNvSpPr>
            <a:spLocks noGrp="1" noRot="1" noChangeAspect="1" noChangeArrowheads="1" noTextEdit="1"/>
          </p:cNvSpPr>
          <p:nvPr>
            <p:ph type="sldImg"/>
          </p:nvPr>
        </p:nvSpPr>
        <p:spPr>
          <a:xfrm>
            <a:off x="1258888" y="720725"/>
            <a:ext cx="4791075" cy="3594100"/>
          </a:xfrm>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96147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4ADBF-FB5C-47A7-BD11-F1D83BC8E4AA}" type="slidenum">
              <a:rPr lang="en-US" altLang="zh-CN"/>
              <a:pPr/>
              <a:t>75</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a:ln/>
        </p:spPr>
      </p:sp>
      <p:sp>
        <p:nvSpPr>
          <p:cNvPr id="179203" name="Rectangle 3"/>
          <p:cNvSpPr>
            <a:spLocks noGrp="1" noChangeArrowheads="1"/>
          </p:cNvSpPr>
          <p:nvPr>
            <p:ph type="body" idx="1"/>
          </p:nvPr>
        </p:nvSpPr>
        <p:spPr/>
        <p:txBody>
          <a:bodyPr/>
          <a:lstStyle/>
          <a:p>
            <a:r>
              <a:rPr lang="zh-CN" altLang="en-US" dirty="0"/>
              <a:t>右图引入多级相关性，使得系统</a:t>
            </a:r>
            <a:r>
              <a:rPr lang="en-US" altLang="zh-CN" dirty="0"/>
              <a:t>A</a:t>
            </a:r>
            <a:r>
              <a:rPr lang="zh-CN" altLang="en-US" dirty="0"/>
              <a:t>的效果评价下降。此外，</a:t>
            </a:r>
            <a:r>
              <a:rPr lang="en-US" altLang="zh-CN" dirty="0" err="1"/>
              <a:t>nCG</a:t>
            </a:r>
            <a:r>
              <a:rPr lang="zh-CN" altLang="en-US" dirty="0"/>
              <a:t>会随</a:t>
            </a:r>
            <a:r>
              <a:rPr lang="en-US" altLang="zh-CN" dirty="0"/>
              <a:t>rank</a:t>
            </a:r>
            <a:r>
              <a:rPr lang="zh-CN" altLang="en-US" dirty="0"/>
              <a:t>下降上升</a:t>
            </a:r>
            <a:endParaRPr lang="zh-CN" altLang="zh-CN" dirty="0"/>
          </a:p>
        </p:txBody>
      </p:sp>
    </p:spTree>
    <p:extLst>
      <p:ext uri="{BB962C8B-B14F-4D97-AF65-F5344CB8AC3E}">
        <p14:creationId xmlns:p14="http://schemas.microsoft.com/office/powerpoint/2010/main" val="521427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8F93-AAAD-4C35-84D6-F72602A4AAE6}" type="slidenum">
              <a:rPr lang="en-US" altLang="zh-CN"/>
              <a:pPr/>
              <a:t>76</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r>
              <a:rPr lang="zh-CN" altLang="en-US" sz="1200" dirty="0">
                <a:latin typeface="Times New Roman" pitchFamily="18" charset="0"/>
              </a:rPr>
              <a:t>用户的持续性的一种解释</a:t>
            </a:r>
            <a:r>
              <a:rPr lang="en-US" altLang="zh-CN" sz="1200" dirty="0">
                <a:latin typeface="Times New Roman" pitchFamily="18" charset="0"/>
              </a:rPr>
              <a:t>: </a:t>
            </a:r>
            <a:r>
              <a:rPr lang="zh-CN" altLang="en-US" sz="1200" dirty="0">
                <a:latin typeface="Times New Roman" pitchFamily="18" charset="0"/>
              </a:rPr>
              <a:t>如果用户持续浏览搜索结果，能找到更多的相关信息，满意度会上升</a:t>
            </a:r>
            <a:endParaRPr lang="zh-CN" altLang="zh-CN" dirty="0"/>
          </a:p>
        </p:txBody>
      </p:sp>
    </p:spTree>
    <p:extLst>
      <p:ext uri="{BB962C8B-B14F-4D97-AF65-F5344CB8AC3E}">
        <p14:creationId xmlns:p14="http://schemas.microsoft.com/office/powerpoint/2010/main" val="644031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a:t>现在学术界也常用这个公式</a:t>
            </a: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77</a:t>
            </a:fld>
            <a:endParaRPr lang="en-US"/>
          </a:p>
        </p:txBody>
      </p:sp>
    </p:spTree>
    <p:extLst>
      <p:ext uri="{BB962C8B-B14F-4D97-AF65-F5344CB8AC3E}">
        <p14:creationId xmlns:p14="http://schemas.microsoft.com/office/powerpoint/2010/main" val="4191349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3B7C3-6CD6-4843-A5D3-3820CBE154CF}" type="slidenum">
              <a:rPr lang="en-US" altLang="zh-CN"/>
              <a:pPr/>
              <a:t>80</a:t>
            </a:fld>
            <a:endParaRPr lang="en-US" altLang="zh-CN"/>
          </a:p>
        </p:txBody>
      </p:sp>
      <p:sp>
        <p:nvSpPr>
          <p:cNvPr id="101378" name="Rectangle 2"/>
          <p:cNvSpPr>
            <a:spLocks noGrp="1" noRot="1" noChangeAspect="1" noChangeArrowheads="1" noTextEdit="1"/>
          </p:cNvSpPr>
          <p:nvPr>
            <p:ph type="sldImg"/>
          </p:nvPr>
        </p:nvSpPr>
        <p:spPr>
          <a:xfrm>
            <a:off x="1258888" y="720725"/>
            <a:ext cx="4791075" cy="3594100"/>
          </a:xfrm>
          <a:ln/>
        </p:spPr>
      </p:sp>
      <p:sp>
        <p:nvSpPr>
          <p:cNvPr id="10137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4036869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20EE9-F969-4B5B-A6EF-46CD9F8CDE99}" type="slidenum">
              <a:rPr lang="en-US" altLang="zh-CN"/>
              <a:pPr/>
              <a:t>81</a:t>
            </a:fld>
            <a:endParaRPr lang="en-US" altLang="zh-CN"/>
          </a:p>
        </p:txBody>
      </p:sp>
      <p:sp>
        <p:nvSpPr>
          <p:cNvPr id="103426" name="Rectangle 2"/>
          <p:cNvSpPr>
            <a:spLocks noGrp="1" noRot="1" noChangeAspect="1" noChangeArrowheads="1" noTextEdit="1"/>
          </p:cNvSpPr>
          <p:nvPr>
            <p:ph type="sldImg"/>
          </p:nvPr>
        </p:nvSpPr>
        <p:spPr>
          <a:xfrm>
            <a:off x="1258888" y="720725"/>
            <a:ext cx="4791075" cy="3594100"/>
          </a:xfrm>
          <a:ln/>
        </p:spPr>
      </p:sp>
      <p:sp>
        <p:nvSpPr>
          <p:cNvPr id="10342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8974846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AEF59-4C3F-4F6E-B461-CD1CBB8E7DBF}" type="slidenum">
              <a:rPr lang="en-US" altLang="zh-CN"/>
              <a:pPr/>
              <a:t>82</a:t>
            </a:fld>
            <a:endParaRPr lang="en-US" altLang="zh-CN"/>
          </a:p>
        </p:txBody>
      </p:sp>
      <p:sp>
        <p:nvSpPr>
          <p:cNvPr id="105474" name="Rectangle 2"/>
          <p:cNvSpPr>
            <a:spLocks noGrp="1" noRot="1" noChangeAspect="1" noChangeArrowheads="1" noTextEdit="1"/>
          </p:cNvSpPr>
          <p:nvPr>
            <p:ph type="sldImg"/>
          </p:nvPr>
        </p:nvSpPr>
        <p:spPr>
          <a:xfrm>
            <a:off x="1258888" y="720725"/>
            <a:ext cx="4791075" cy="3594100"/>
          </a:xfrm>
          <a:ln/>
        </p:spPr>
      </p:sp>
      <p:sp>
        <p:nvSpPr>
          <p:cNvPr id="10547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65372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01B25-F502-48AB-89FB-2806191EA657}" type="slidenum">
              <a:rPr lang="en-US" altLang="zh-CN"/>
              <a:pPr/>
              <a:t>12</a:t>
            </a:fld>
            <a:endParaRPr lang="en-US" altLang="zh-CN"/>
          </a:p>
        </p:txBody>
      </p:sp>
      <p:sp>
        <p:nvSpPr>
          <p:cNvPr id="81922" name="Rectangle 2"/>
          <p:cNvSpPr>
            <a:spLocks noGrp="1" noRot="1" noChangeAspect="1" noChangeArrowheads="1" noTextEdit="1"/>
          </p:cNvSpPr>
          <p:nvPr>
            <p:ph type="sldImg"/>
          </p:nvPr>
        </p:nvSpPr>
        <p:spPr>
          <a:xfrm>
            <a:off x="1258888" y="720725"/>
            <a:ext cx="4791075" cy="3594100"/>
          </a:xfrm>
          <a:ln/>
        </p:spPr>
      </p:sp>
      <p:sp>
        <p:nvSpPr>
          <p:cNvPr id="81923" name="Rectangle 3"/>
          <p:cNvSpPr>
            <a:spLocks noGrp="1" noChangeArrowheads="1"/>
          </p:cNvSpPr>
          <p:nvPr>
            <p:ph type="body" idx="1"/>
          </p:nvPr>
        </p:nvSpPr>
        <p:spPr/>
        <p:txBody>
          <a:bodyPr/>
          <a:lstStyle/>
          <a:p>
            <a:r>
              <a:rPr lang="zh-CN" altLang="en-US"/>
              <a:t>从</a:t>
            </a:r>
            <a:r>
              <a:rPr lang="en-US" altLang="zh-CN"/>
              <a:t>2004</a:t>
            </a:r>
            <a:r>
              <a:rPr lang="zh-CN" altLang="en-US"/>
              <a:t>年开始，取消世界最好成绩一说</a:t>
            </a:r>
          </a:p>
        </p:txBody>
      </p:sp>
    </p:spTree>
    <p:extLst>
      <p:ext uri="{BB962C8B-B14F-4D97-AF65-F5344CB8AC3E}">
        <p14:creationId xmlns:p14="http://schemas.microsoft.com/office/powerpoint/2010/main" val="4098180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4A537-E856-4047-82D8-7101D5316AA0}" type="slidenum">
              <a:rPr lang="en-US" altLang="zh-CN"/>
              <a:pPr/>
              <a:t>83</a:t>
            </a:fld>
            <a:endParaRPr lang="en-US" altLang="zh-CN"/>
          </a:p>
        </p:txBody>
      </p:sp>
      <p:sp>
        <p:nvSpPr>
          <p:cNvPr id="107522" name="Rectangle 2"/>
          <p:cNvSpPr>
            <a:spLocks noGrp="1" noRot="1" noChangeAspect="1" noChangeArrowheads="1" noTextEdit="1"/>
          </p:cNvSpPr>
          <p:nvPr>
            <p:ph type="sldImg"/>
          </p:nvPr>
        </p:nvSpPr>
        <p:spPr>
          <a:xfrm>
            <a:off x="1258888" y="720725"/>
            <a:ext cx="4791075" cy="3594100"/>
          </a:xfrm>
          <a:ln/>
        </p:spPr>
      </p:sp>
      <p:sp>
        <p:nvSpPr>
          <p:cNvPr id="107523"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2650092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31EB9-A671-4673-95FE-2C018D749B99}" type="slidenum">
              <a:rPr lang="en-US" altLang="zh-CN"/>
              <a:pPr/>
              <a:t>84</a:t>
            </a:fld>
            <a:endParaRPr lang="en-US" altLang="zh-CN"/>
          </a:p>
        </p:txBody>
      </p:sp>
      <p:sp>
        <p:nvSpPr>
          <p:cNvPr id="109570" name="Rectangle 2"/>
          <p:cNvSpPr>
            <a:spLocks noGrp="1" noRot="1" noChangeAspect="1" noChangeArrowheads="1" noTextEdit="1"/>
          </p:cNvSpPr>
          <p:nvPr>
            <p:ph type="sldImg"/>
          </p:nvPr>
        </p:nvSpPr>
        <p:spPr>
          <a:xfrm>
            <a:off x="1258888" y="720725"/>
            <a:ext cx="4791075" cy="3594100"/>
          </a:xfrm>
          <a:ln/>
        </p:spPr>
      </p:sp>
      <p:sp>
        <p:nvSpPr>
          <p:cNvPr id="10957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956858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960F0-865E-4C2D-B8BF-61833B07B7EC}" type="slidenum">
              <a:rPr lang="en-US" altLang="zh-CN"/>
              <a:pPr/>
              <a:t>85</a:t>
            </a:fld>
            <a:endParaRPr lang="en-US" altLang="zh-CN"/>
          </a:p>
        </p:txBody>
      </p:sp>
      <p:sp>
        <p:nvSpPr>
          <p:cNvPr id="111618" name="Rectangle 2"/>
          <p:cNvSpPr>
            <a:spLocks noGrp="1" noRot="1" noChangeAspect="1" noChangeArrowheads="1" noTextEdit="1"/>
          </p:cNvSpPr>
          <p:nvPr>
            <p:ph type="sldImg"/>
          </p:nvPr>
        </p:nvSpPr>
        <p:spPr>
          <a:xfrm>
            <a:off x="1258888" y="720725"/>
            <a:ext cx="4791075" cy="3594100"/>
          </a:xfrm>
          <a:ln/>
        </p:spPr>
      </p:sp>
      <p:sp>
        <p:nvSpPr>
          <p:cNvPr id="11161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9034179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7C3BA-92D2-4351-A6CC-76C310FF97B4}" type="slidenum">
              <a:rPr lang="en-US" altLang="zh-CN"/>
              <a:pPr/>
              <a:t>86</a:t>
            </a:fld>
            <a:endParaRPr lang="en-US" altLang="zh-CN"/>
          </a:p>
        </p:txBody>
      </p:sp>
      <p:sp>
        <p:nvSpPr>
          <p:cNvPr id="122882" name="Rectangle 2"/>
          <p:cNvSpPr>
            <a:spLocks noGrp="1" noRot="1" noChangeAspect="1" noChangeArrowheads="1" noTextEdit="1"/>
          </p:cNvSpPr>
          <p:nvPr>
            <p:ph type="sldImg"/>
          </p:nvPr>
        </p:nvSpPr>
        <p:spPr>
          <a:xfrm>
            <a:off x="1258888" y="720725"/>
            <a:ext cx="4791075" cy="3594100"/>
          </a:xfrm>
          <a:ln/>
        </p:spPr>
      </p:sp>
      <p:sp>
        <p:nvSpPr>
          <p:cNvPr id="122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42213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FCED5-8156-4754-B0AF-1299387A309B}" type="slidenum">
              <a:rPr lang="en-US" altLang="zh-CN"/>
              <a:pPr/>
              <a:t>87</a:t>
            </a:fld>
            <a:endParaRPr lang="en-US" altLang="zh-CN"/>
          </a:p>
        </p:txBody>
      </p:sp>
      <p:sp>
        <p:nvSpPr>
          <p:cNvPr id="113666" name="Rectangle 2"/>
          <p:cNvSpPr>
            <a:spLocks noGrp="1" noRot="1" noChangeAspect="1" noChangeArrowheads="1" noTextEdit="1"/>
          </p:cNvSpPr>
          <p:nvPr>
            <p:ph type="sldImg"/>
          </p:nvPr>
        </p:nvSpPr>
        <p:spPr>
          <a:xfrm>
            <a:off x="1258888" y="720725"/>
            <a:ext cx="4791075" cy="3594100"/>
          </a:xfrm>
          <a:ln/>
        </p:spPr>
      </p:sp>
      <p:sp>
        <p:nvSpPr>
          <p:cNvPr id="11366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343831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CFE4B-8801-4978-B8EC-AEFED9EFE847}" type="slidenum">
              <a:rPr lang="en-US" altLang="zh-CN"/>
              <a:pPr/>
              <a:t>88</a:t>
            </a:fld>
            <a:endParaRPr lang="en-US" altLang="zh-CN"/>
          </a:p>
        </p:txBody>
      </p:sp>
      <p:sp>
        <p:nvSpPr>
          <p:cNvPr id="123906" name="Rectangle 2"/>
          <p:cNvSpPr>
            <a:spLocks noGrp="1" noRot="1" noChangeAspect="1" noChangeArrowheads="1" noTextEdit="1"/>
          </p:cNvSpPr>
          <p:nvPr>
            <p:ph type="sldImg"/>
          </p:nvPr>
        </p:nvSpPr>
        <p:spPr>
          <a:xfrm>
            <a:off x="1258888" y="720725"/>
            <a:ext cx="4791075" cy="3594100"/>
          </a:xfrm>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1882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CDF6C-5DC7-454B-96F6-4EA945C7380F}" type="slidenum">
              <a:rPr lang="en-US" altLang="zh-CN"/>
              <a:pPr/>
              <a:t>89</a:t>
            </a:fld>
            <a:endParaRPr lang="en-US" altLang="zh-CN"/>
          </a:p>
        </p:txBody>
      </p:sp>
      <p:sp>
        <p:nvSpPr>
          <p:cNvPr id="119810" name="Rectangle 2"/>
          <p:cNvSpPr>
            <a:spLocks noGrp="1" noRot="1" noChangeAspect="1" noChangeArrowheads="1" noTextEdit="1"/>
          </p:cNvSpPr>
          <p:nvPr>
            <p:ph type="sldImg"/>
          </p:nvPr>
        </p:nvSpPr>
        <p:spPr>
          <a:xfrm>
            <a:off x="1258888" y="720725"/>
            <a:ext cx="4791075" cy="3594100"/>
          </a:xfrm>
          <a:ln/>
        </p:spPr>
      </p:sp>
      <p:sp>
        <p:nvSpPr>
          <p:cNvPr id="11981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21896371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71EA7-005E-4157-929D-F6F4B3336F40}" type="slidenum">
              <a:rPr lang="en-US" altLang="zh-CN"/>
              <a:pPr/>
              <a:t>90</a:t>
            </a:fld>
            <a:endParaRPr lang="en-US" altLang="zh-CN"/>
          </a:p>
        </p:txBody>
      </p:sp>
      <p:sp>
        <p:nvSpPr>
          <p:cNvPr id="121858" name="Rectangle 2"/>
          <p:cNvSpPr>
            <a:spLocks noGrp="1" noRot="1" noChangeAspect="1" noChangeArrowheads="1" noTextEdit="1"/>
          </p:cNvSpPr>
          <p:nvPr>
            <p:ph type="sldImg"/>
          </p:nvPr>
        </p:nvSpPr>
        <p:spPr>
          <a:xfrm>
            <a:off x="1258888" y="720725"/>
            <a:ext cx="4791075" cy="3594100"/>
          </a:xfrm>
          <a:ln/>
        </p:spPr>
      </p:sp>
      <p:sp>
        <p:nvSpPr>
          <p:cNvPr id="12185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40403685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67DDC-140A-4F79-B021-547D23D8DBC3}" type="slidenum">
              <a:rPr lang="en-US" altLang="zh-CN"/>
              <a:pPr/>
              <a:t>91</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6611106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0763C-4C34-4FB4-9C99-4E3D8975AB97}" type="slidenum">
              <a:rPr lang="en-US" altLang="zh-CN"/>
              <a:pPr/>
              <a:t>92</a:t>
            </a:fld>
            <a:endParaRPr lang="en-US" altLang="zh-CN"/>
          </a:p>
        </p:txBody>
      </p:sp>
      <p:sp>
        <p:nvSpPr>
          <p:cNvPr id="192514" name="Rectangle 2"/>
          <p:cNvSpPr>
            <a:spLocks noGrp="1" noRot="1" noChangeAspect="1" noChangeArrowheads="1" noTextEdit="1"/>
          </p:cNvSpPr>
          <p:nvPr>
            <p:ph type="sldImg"/>
          </p:nvPr>
        </p:nvSpPr>
        <p:spPr>
          <a:xfrm>
            <a:off x="1258888" y="720725"/>
            <a:ext cx="4791075" cy="3594100"/>
          </a:xfrm>
          <a:ln/>
        </p:spPr>
      </p:sp>
      <p:sp>
        <p:nvSpPr>
          <p:cNvPr id="19251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278286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D8F2C-E5E0-4AC5-9B1F-49E8A35AE717}" type="slidenum">
              <a:rPr lang="en-US" altLang="zh-CN"/>
              <a:pPr/>
              <a:t>13</a:t>
            </a:fld>
            <a:endParaRPr lang="en-US" altLang="zh-CN"/>
          </a:p>
        </p:txBody>
      </p:sp>
      <p:sp>
        <p:nvSpPr>
          <p:cNvPr id="62466" name="Rectangle 2"/>
          <p:cNvSpPr>
            <a:spLocks noGrp="1" noRot="1" noChangeAspect="1" noChangeArrowheads="1" noTextEdit="1"/>
          </p:cNvSpPr>
          <p:nvPr>
            <p:ph type="sldImg"/>
          </p:nvPr>
        </p:nvSpPr>
        <p:spPr>
          <a:xfrm>
            <a:off x="1258888" y="720725"/>
            <a:ext cx="4791075" cy="3594100"/>
          </a:xfrm>
          <a:ln/>
        </p:spPr>
      </p:sp>
      <p:sp>
        <p:nvSpPr>
          <p:cNvPr id="62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02959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D5B17-8B50-42F7-96F4-3668E36AE3A9}" type="slidenum">
              <a:rPr lang="en-US" altLang="zh-CN"/>
              <a:pPr/>
              <a:t>93</a:t>
            </a:fld>
            <a:endParaRPr lang="en-US" altLang="zh-CN"/>
          </a:p>
        </p:txBody>
      </p:sp>
      <p:sp>
        <p:nvSpPr>
          <p:cNvPr id="194562" name="Rectangle 2"/>
          <p:cNvSpPr>
            <a:spLocks noGrp="1" noRot="1" noChangeAspect="1" noChangeArrowheads="1" noTextEdit="1"/>
          </p:cNvSpPr>
          <p:nvPr>
            <p:ph type="sldImg"/>
          </p:nvPr>
        </p:nvSpPr>
        <p:spPr>
          <a:xfrm>
            <a:off x="1258888" y="720725"/>
            <a:ext cx="4791075" cy="3594100"/>
          </a:xfrm>
          <a:ln/>
        </p:spPr>
      </p:sp>
      <p:sp>
        <p:nvSpPr>
          <p:cNvPr id="194563"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4763233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80277-4A2F-43CF-9959-019AC0C75E5F}" type="slidenum">
              <a:rPr lang="en-US" altLang="zh-CN"/>
              <a:pPr/>
              <a:t>94</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8789384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E15D8-9A33-4EF6-8AAA-0F8D68DD913F}" type="slidenum">
              <a:rPr lang="en-US" altLang="zh-CN"/>
              <a:pPr/>
              <a:t>95</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283486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007EA-8769-4083-AC11-515B2F5DD2C2}" type="slidenum">
              <a:rPr lang="en-US" altLang="zh-CN"/>
              <a:pPr/>
              <a:t>96</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5870855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3C5D4-2A7D-47AE-91E9-FD16876BC35E}" type="slidenum">
              <a:rPr lang="en-US" altLang="zh-CN"/>
              <a:pPr/>
              <a:t>97</a:t>
            </a:fld>
            <a:endParaRPr lang="en-US" altLang="zh-CN"/>
          </a:p>
        </p:txBody>
      </p:sp>
      <p:sp>
        <p:nvSpPr>
          <p:cNvPr id="202754" name="Rectangle 2"/>
          <p:cNvSpPr>
            <a:spLocks noGrp="1" noRot="1" noChangeAspect="1" noChangeArrowheads="1" noTextEdit="1"/>
          </p:cNvSpPr>
          <p:nvPr>
            <p:ph type="sldImg"/>
          </p:nvPr>
        </p:nvSpPr>
        <p:spPr>
          <a:xfrm>
            <a:off x="1258888" y="720725"/>
            <a:ext cx="4791075" cy="3594100"/>
          </a:xfrm>
          <a:ln/>
        </p:spPr>
      </p:sp>
      <p:sp>
        <p:nvSpPr>
          <p:cNvPr id="20275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2467586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447484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48653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20633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051261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994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34F4D-79B5-4158-BAA7-4CD57C2B4B0C}" type="slidenum">
              <a:rPr lang="en-US" altLang="zh-CN"/>
              <a:pPr/>
              <a:t>14</a:t>
            </a:fld>
            <a:endParaRPr lang="en-US" altLang="zh-CN"/>
          </a:p>
        </p:txBody>
      </p:sp>
      <p:sp>
        <p:nvSpPr>
          <p:cNvPr id="24578" name="Rectangle 2"/>
          <p:cNvSpPr>
            <a:spLocks noGrp="1" noRot="1" noChangeAspect="1" noChangeArrowheads="1" noTextEdit="1"/>
          </p:cNvSpPr>
          <p:nvPr>
            <p:ph type="sldImg"/>
          </p:nvPr>
        </p:nvSpPr>
        <p:spPr>
          <a:xfrm>
            <a:off x="1258888" y="720725"/>
            <a:ext cx="4791075" cy="3594100"/>
          </a:xfrm>
          <a:ln/>
        </p:spPr>
      </p:sp>
      <p:sp>
        <p:nvSpPr>
          <p:cNvPr id="24579" name="Rectangle 3"/>
          <p:cNvSpPr>
            <a:spLocks noGrp="1" noChangeArrowheads="1"/>
          </p:cNvSpPr>
          <p:nvPr>
            <p:ph type="body" idx="1"/>
          </p:nvPr>
        </p:nvSpPr>
        <p:spPr/>
        <p:txBody>
          <a:bodyPr/>
          <a:lstStyle/>
          <a:p>
            <a:r>
              <a:rPr lang="zh-CN" altLang="en-US" dirty="0"/>
              <a:t>覆盖率：尽量能够对所有查询返回文档，避免无返回结果的情况</a:t>
            </a:r>
            <a:endParaRPr lang="en-US" altLang="zh-CN" dirty="0"/>
          </a:p>
          <a:p>
            <a:endParaRPr lang="en-US" altLang="zh-CN" dirty="0"/>
          </a:p>
          <a:p>
            <a:r>
              <a:rPr lang="zh-CN" altLang="en-US" dirty="0"/>
              <a:t>在系统和效率能够满足用户的前提下，效果的评价是最重要的研究热点</a:t>
            </a:r>
            <a:endParaRPr lang="zh-CN" altLang="zh-CN" dirty="0"/>
          </a:p>
        </p:txBody>
      </p:sp>
    </p:spTree>
    <p:extLst>
      <p:ext uri="{BB962C8B-B14F-4D97-AF65-F5344CB8AC3E}">
        <p14:creationId xmlns:p14="http://schemas.microsoft.com/office/powerpoint/2010/main" val="42719652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139729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033971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6267217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62057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en-US" altLang="zh-CN" dirty="0"/>
              <a:t>Baseline</a:t>
            </a:r>
            <a:r>
              <a:rPr lang="zh-CN" altLang="en-US" dirty="0"/>
              <a:t>：例如高考分数线</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116</a:t>
            </a:fld>
            <a:endParaRPr lang="en-US"/>
          </a:p>
        </p:txBody>
      </p:sp>
    </p:spTree>
    <p:extLst>
      <p:ext uri="{BB962C8B-B14F-4D97-AF65-F5344CB8AC3E}">
        <p14:creationId xmlns:p14="http://schemas.microsoft.com/office/powerpoint/2010/main" val="29223899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7707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9890239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7042135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8482098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7624163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北京大学软件与微电子学院</a:t>
            </a:r>
            <a:r>
              <a:rPr lang="en-US" altLang="zh-CN"/>
              <a:t>2010</a:t>
            </a:r>
            <a:r>
              <a:rPr lang="zh-CN" altLang="en-US"/>
              <a:t>年度课程</a:t>
            </a: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2808EF08-A40A-44A2-96CB-638EE4CE9FC0}" type="slidenum">
              <a:rPr lang="en-US" altLang="zh-CN"/>
              <a:pPr>
                <a:defRPr/>
              </a:pPr>
              <a:t>‹#›</a:t>
            </a:fld>
            <a:endParaRPr lang="en-US" altLang="zh-CN"/>
          </a:p>
        </p:txBody>
      </p:sp>
    </p:spTree>
    <p:extLst>
      <p:ext uri="{BB962C8B-B14F-4D97-AF65-F5344CB8AC3E}">
        <p14:creationId xmlns:p14="http://schemas.microsoft.com/office/powerpoint/2010/main" val="297637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E4DA77D0-4873-42EE-B529-446D9DA14FA4}" type="slidenum">
              <a:rPr lang="en-US" altLang="zh-CN"/>
              <a:pPr/>
              <a:t>‹#›</a:t>
            </a:fld>
            <a:endParaRPr lang="en-US" altLang="zh-CN"/>
          </a:p>
        </p:txBody>
      </p:sp>
    </p:spTree>
    <p:extLst>
      <p:ext uri="{BB962C8B-B14F-4D97-AF65-F5344CB8AC3E}">
        <p14:creationId xmlns:p14="http://schemas.microsoft.com/office/powerpoint/2010/main" val="1273974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4BD8E528-EFE8-4AEF-8AC1-22BAECBEFDE3}" type="slidenum">
              <a:rPr lang="en-US" altLang="zh-CN"/>
              <a:pPr/>
              <a:t>‹#›</a:t>
            </a:fld>
            <a:endParaRPr lang="en-US" altLang="zh-CN"/>
          </a:p>
        </p:txBody>
      </p:sp>
    </p:spTree>
    <p:extLst>
      <p:ext uri="{BB962C8B-B14F-4D97-AF65-F5344CB8AC3E}">
        <p14:creationId xmlns:p14="http://schemas.microsoft.com/office/powerpoint/2010/main" val="2681985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685800" y="914400"/>
            <a:ext cx="7772400" cy="1143000"/>
          </a:xfrm>
        </p:spPr>
        <p:txBody>
          <a:bodyPr/>
          <a:lstStyle>
            <a:lvl1pPr algn="ctr">
              <a:defRPr/>
            </a:lvl1pPr>
          </a:lstStyle>
          <a:p>
            <a:r>
              <a:rPr lang="zh-CN" altLang="en-US"/>
              <a:t>单击此处编辑母版标题样式</a:t>
            </a:r>
            <a:endParaRPr lang="en-US" dirty="0"/>
          </a:p>
        </p:txBody>
      </p:sp>
      <p:sp>
        <p:nvSpPr>
          <p:cNvPr id="65549" name="Rectangle 13"/>
          <p:cNvSpPr>
            <a:spLocks noGrp="1" noChangeArrowheads="1"/>
          </p:cNvSpPr>
          <p:nvPr>
            <p:ph type="subTitle" idx="1"/>
          </p:nvPr>
        </p:nvSpPr>
        <p:spPr>
          <a:xfrm>
            <a:off x="1371600" y="4191000"/>
            <a:ext cx="6400800" cy="1752600"/>
          </a:xfrm>
        </p:spPr>
        <p:txBody>
          <a:bodyPr/>
          <a:lstStyle>
            <a:lvl1pPr marL="0" indent="0" algn="ctr">
              <a:buFont typeface="Wingdings" pitchFamily="2" charset="2"/>
              <a:buNone/>
              <a:defRPr/>
            </a:lvl1pPr>
          </a:lstStyle>
          <a:p>
            <a:r>
              <a:rPr lang="zh-CN" altLang="en-US"/>
              <a:t>单击此处编辑母版副标题样式</a:t>
            </a:r>
            <a:endParaRPr lang="en-US"/>
          </a:p>
        </p:txBody>
      </p:sp>
      <p:sp>
        <p:nvSpPr>
          <p:cNvPr id="4" name="Rectangle 14"/>
          <p:cNvSpPr>
            <a:spLocks noGrp="1" noChangeArrowheads="1"/>
          </p:cNvSpPr>
          <p:nvPr>
            <p:ph type="dt" sz="half" idx="10"/>
          </p:nvPr>
        </p:nvSpPr>
        <p:spPr>
          <a:xfrm>
            <a:off x="990600" y="6248400"/>
            <a:ext cx="1905000" cy="457200"/>
          </a:xfrm>
        </p:spPr>
        <p:txBody>
          <a:bodyPr anchor="b"/>
          <a:lstStyle>
            <a:lvl1pPr>
              <a:defRPr>
                <a:solidFill>
                  <a:schemeClr val="bg2"/>
                </a:solidFill>
                <a:latin typeface="Tahoma" pitchFamily="34" charset="0"/>
              </a:defRPr>
            </a:lvl1pPr>
          </a:lstStyle>
          <a:p>
            <a:pPr>
              <a:defRPr/>
            </a:pPr>
            <a:endParaRPr lang="zh-CN" altLang="en-US"/>
          </a:p>
        </p:txBody>
      </p:sp>
      <p:sp>
        <p:nvSpPr>
          <p:cNvPr id="5" name="Rectangle 15"/>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Tahoma" pitchFamily="34" charset="0"/>
              </a:defRPr>
            </a:lvl1pPr>
          </a:lstStyle>
          <a:p>
            <a:pPr>
              <a:defRPr/>
            </a:pPr>
            <a:endParaRPr lang="zh-CN" altLang="en-US"/>
          </a:p>
        </p:txBody>
      </p:sp>
      <p:sp>
        <p:nvSpPr>
          <p:cNvPr id="6" name="Rectangle 16"/>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itchFamily="34" charset="0"/>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995382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0240941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4093419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7129650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414109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112110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99319691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1970551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3500376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74140569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hyperlink" Target="http://ifnlp.org/ir" TargetMode="External"/><Relationship Id="rId2" Type="http://schemas.openxmlformats.org/officeDocument/2006/relationships/notesSlide" Target="../notesSlides/notesSlide95.xml"/><Relationship Id="rId1" Type="http://schemas.openxmlformats.org/officeDocument/2006/relationships/slideLayout" Target="../slideLayouts/slideLayout12.xml"/><Relationship Id="rId4" Type="http://schemas.openxmlformats.org/officeDocument/2006/relationships/hyperlink" Target="http://trec.nist.gov/"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6.xml"/><Relationship Id="rId7" Type="http://schemas.openxmlformats.org/officeDocument/2006/relationships/image" Target="../media/image6.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www.nist.gov/cgi-bin/exit_nist.cgi?url=http://www.ldc.upenn.edu/" TargetMode="External"/><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9.xml"/><Relationship Id="rId1" Type="http://schemas.openxmlformats.org/officeDocument/2006/relationships/vmlDrawing" Target="../drawings/vmlDrawing10.vml"/><Relationship Id="rId5" Type="http://schemas.openxmlformats.org/officeDocument/2006/relationships/image" Target="../media/image32.e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hyperlink" Target="mailto:P@n" TargetMode="External"/><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8</a:t>
            </a:r>
            <a:r>
              <a:rPr lang="zh-CN" altLang="en-US" dirty="0"/>
              <a:t>讲 检索评价</a:t>
            </a:r>
            <a:r>
              <a:rPr lang="en-US" altLang="zh-CN" dirty="0"/>
              <a:t>&amp;</a:t>
            </a:r>
            <a:r>
              <a:rPr lang="zh-CN" altLang="en-US" dirty="0"/>
              <a:t>结果摘要</a:t>
            </a:r>
            <a:endParaRPr lang="en-US" altLang="zh-CN" dirty="0"/>
          </a:p>
          <a:p>
            <a:r>
              <a:rPr lang="en-US" altLang="zh-CN" dirty="0"/>
              <a:t>Evaluation </a:t>
            </a:r>
            <a:r>
              <a:rPr lang="en-US" altLang="zh-CN"/>
              <a:t>&amp; Snippets</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10</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实验设计</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9552" y="332656"/>
            <a:ext cx="7251700" cy="1143000"/>
          </a:xfrm>
        </p:spPr>
        <p:txBody>
          <a:bodyPr/>
          <a:lstStyle/>
          <a:p>
            <a:r>
              <a:rPr lang="en-US" altLang="zh-CN" sz="3200" dirty="0">
                <a:latin typeface="Times New Roman" pitchFamily="18" charset="0"/>
              </a:rPr>
              <a:t>MUC (Message Understanding Conference)</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B5505728-BF46-45BD-83A6-19023311F398}" type="slidenum">
              <a:rPr lang="en-US" altLang="zh-CN"/>
              <a:pPr/>
              <a:t>100</a:t>
            </a:fld>
            <a:endParaRPr lang="en-US" altLang="zh-CN"/>
          </a:p>
        </p:txBody>
      </p:sp>
      <p:pic>
        <p:nvPicPr>
          <p:cNvPr id="232453" name="Picture 5"/>
          <p:cNvPicPr>
            <a:picLocks noChangeAspect="1" noChangeArrowheads="1"/>
          </p:cNvPicPr>
          <p:nvPr/>
        </p:nvPicPr>
        <p:blipFill>
          <a:blip r:embed="rId2" cstate="print"/>
          <a:srcRect/>
          <a:stretch>
            <a:fillRect/>
          </a:stretch>
        </p:blipFill>
        <p:spPr bwMode="auto">
          <a:xfrm>
            <a:off x="611188" y="3716338"/>
            <a:ext cx="8135937" cy="2792412"/>
          </a:xfrm>
          <a:prstGeom prst="rect">
            <a:avLst/>
          </a:prstGeom>
          <a:noFill/>
          <a:ln w="9525">
            <a:noFill/>
            <a:miter lim="800000"/>
            <a:headEnd/>
            <a:tailEnd/>
          </a:ln>
          <a:effectLst/>
        </p:spPr>
      </p:pic>
      <p:sp>
        <p:nvSpPr>
          <p:cNvPr id="232454" name="Text Box 6"/>
          <p:cNvSpPr txBox="1">
            <a:spLocks noChangeArrowheads="1"/>
          </p:cNvSpPr>
          <p:nvPr/>
        </p:nvSpPr>
        <p:spPr bwMode="auto">
          <a:xfrm>
            <a:off x="611188" y="1988840"/>
            <a:ext cx="8064500" cy="1569660"/>
          </a:xfrm>
          <a:prstGeom prst="rect">
            <a:avLst/>
          </a:prstGeom>
          <a:noFill/>
          <a:ln w="9525">
            <a:noFill/>
            <a:miter lim="800000"/>
            <a:headEnd/>
            <a:tailEnd/>
          </a:ln>
          <a:effectLst/>
        </p:spPr>
        <p:txBody>
          <a:bodyPr>
            <a:spAutoFit/>
          </a:bodyPr>
          <a:lstStyle/>
          <a:p>
            <a:pPr>
              <a:spcBef>
                <a:spcPct val="50000"/>
              </a:spcBef>
              <a:buClr>
                <a:schemeClr val="folHlink"/>
              </a:buClr>
              <a:buSzPct val="70000"/>
              <a:buFont typeface="Wingdings" pitchFamily="2" charset="2"/>
              <a:buChar char="n"/>
            </a:pPr>
            <a:r>
              <a:rPr lang="en-US" altLang="zh-CN" dirty="0">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美国</a:t>
            </a:r>
            <a:r>
              <a:rPr lang="en-US" altLang="zh-CN" dirty="0">
                <a:solidFill>
                  <a:schemeClr val="tx1"/>
                </a:solidFill>
                <a:latin typeface="Times New Roman" pitchFamily="18" charset="0"/>
                <a:ea typeface="黑体" pitchFamily="49" charset="-122"/>
              </a:rPr>
              <a:t>DARPA</a:t>
            </a:r>
            <a:r>
              <a:rPr lang="zh-CN" altLang="en-US" dirty="0">
                <a:solidFill>
                  <a:schemeClr val="tx1"/>
                </a:solidFill>
                <a:latin typeface="Times New Roman" pitchFamily="18" charset="0"/>
                <a:ea typeface="黑体" pitchFamily="49" charset="-122"/>
              </a:rPr>
              <a:t>组织的有关信息抽取</a:t>
            </a:r>
            <a:r>
              <a:rPr lang="en-US" altLang="zh-CN" dirty="0">
                <a:solidFill>
                  <a:schemeClr val="tx1"/>
                </a:solidFill>
                <a:latin typeface="Times New Roman" pitchFamily="18" charset="0"/>
                <a:ea typeface="黑体" pitchFamily="49" charset="-122"/>
              </a:rPr>
              <a:t>(IE, Information Extraction)</a:t>
            </a:r>
            <a:r>
              <a:rPr lang="zh-CN" altLang="en-US" dirty="0">
                <a:solidFill>
                  <a:schemeClr val="tx1"/>
                </a:solidFill>
                <a:latin typeface="Times New Roman" pitchFamily="18" charset="0"/>
                <a:ea typeface="黑体" pitchFamily="49" charset="-122"/>
              </a:rPr>
              <a:t>的评测会议，起于</a:t>
            </a:r>
            <a:r>
              <a:rPr lang="en-US" altLang="zh-CN" dirty="0">
                <a:solidFill>
                  <a:schemeClr val="tx1"/>
                </a:solidFill>
                <a:latin typeface="Times New Roman" pitchFamily="18" charset="0"/>
                <a:ea typeface="黑体" pitchFamily="49" charset="-122"/>
              </a:rPr>
              <a:t>1991</a:t>
            </a:r>
            <a:r>
              <a:rPr lang="zh-CN" altLang="en-US" dirty="0">
                <a:solidFill>
                  <a:schemeClr val="tx1"/>
                </a:solidFill>
                <a:latin typeface="Times New Roman" pitchFamily="18" charset="0"/>
                <a:ea typeface="黑体" pitchFamily="49" charset="-122"/>
              </a:rPr>
              <a:t>年，</a:t>
            </a:r>
            <a:r>
              <a:rPr lang="en-US" altLang="zh-CN" dirty="0">
                <a:solidFill>
                  <a:schemeClr val="tx1"/>
                </a:solidFill>
                <a:latin typeface="Times New Roman" pitchFamily="18" charset="0"/>
                <a:ea typeface="黑体" pitchFamily="49" charset="-122"/>
              </a:rPr>
              <a:t>1997</a:t>
            </a:r>
            <a:r>
              <a:rPr lang="zh-CN" altLang="en-US" dirty="0">
                <a:solidFill>
                  <a:schemeClr val="tx1"/>
                </a:solidFill>
                <a:latin typeface="Times New Roman" pitchFamily="18" charset="0"/>
                <a:ea typeface="黑体" pitchFamily="49" charset="-122"/>
              </a:rPr>
              <a:t>年为最后一届</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后来演变为</a:t>
            </a:r>
            <a:r>
              <a:rPr lang="en-US" altLang="zh-CN" dirty="0">
                <a:solidFill>
                  <a:schemeClr val="tx1"/>
                </a:solidFill>
                <a:latin typeface="Times New Roman" pitchFamily="18" charset="0"/>
                <a:ea typeface="黑体" pitchFamily="49" charset="-122"/>
              </a:rPr>
              <a:t>ACE</a:t>
            </a:r>
            <a:r>
              <a:rPr lang="zh-CN" altLang="en-US" dirty="0">
                <a:solidFill>
                  <a:schemeClr val="tx1"/>
                </a:solidFill>
                <a:latin typeface="Times New Roman" pitchFamily="18" charset="0"/>
                <a:ea typeface="黑体" pitchFamily="49" charset="-122"/>
              </a:rPr>
              <a:t>评测</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，后两届加入了命名实体</a:t>
            </a:r>
            <a:r>
              <a:rPr lang="en-US" altLang="zh-CN" dirty="0">
                <a:solidFill>
                  <a:schemeClr val="tx1"/>
                </a:solidFill>
                <a:latin typeface="Times New Roman" pitchFamily="18" charset="0"/>
                <a:ea typeface="黑体" pitchFamily="49" charset="-122"/>
              </a:rPr>
              <a:t>(Name Entity)</a:t>
            </a:r>
            <a:r>
              <a:rPr lang="zh-CN" altLang="en-US" dirty="0">
                <a:solidFill>
                  <a:schemeClr val="tx1"/>
                </a:solidFill>
                <a:latin typeface="Times New Roman" pitchFamily="18" charset="0"/>
                <a:ea typeface="黑体" pitchFamily="49" charset="-122"/>
              </a:rPr>
              <a:t>识别和共指</a:t>
            </a:r>
            <a:r>
              <a:rPr lang="en-US" altLang="zh-CN" dirty="0">
                <a:solidFill>
                  <a:schemeClr val="tx1"/>
                </a:solidFill>
                <a:latin typeface="Times New Roman" pitchFamily="18" charset="0"/>
                <a:ea typeface="黑体" pitchFamily="49" charset="-122"/>
              </a:rPr>
              <a:t>(Co-reference)</a:t>
            </a:r>
            <a:r>
              <a:rPr lang="zh-CN" altLang="en-US" dirty="0">
                <a:solidFill>
                  <a:schemeClr val="tx1"/>
                </a:solidFill>
                <a:latin typeface="Times New Roman" pitchFamily="18" charset="0"/>
                <a:ea typeface="黑体" pitchFamily="49" charset="-122"/>
              </a:rPr>
              <a:t>消解</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sz="3600">
                <a:latin typeface="Times New Roman" pitchFamily="18" charset="0"/>
              </a:rPr>
              <a:t>ACE(Automatic Content Extraction)</a:t>
            </a:r>
          </a:p>
        </p:txBody>
      </p:sp>
      <p:sp>
        <p:nvSpPr>
          <p:cNvPr id="233475" name="Rectangle 3"/>
          <p:cNvSpPr>
            <a:spLocks noGrp="1" noChangeArrowheads="1"/>
          </p:cNvSpPr>
          <p:nvPr>
            <p:ph idx="1"/>
          </p:nvPr>
        </p:nvSpPr>
        <p:spPr/>
        <p:txBody>
          <a:bodyPr/>
          <a:lstStyle/>
          <a:p>
            <a:r>
              <a:rPr lang="zh-CN" altLang="en-US">
                <a:latin typeface="Times New Roman" pitchFamily="18" charset="0"/>
              </a:rPr>
              <a:t>美国</a:t>
            </a:r>
            <a:r>
              <a:rPr lang="en-US" altLang="zh-CN">
                <a:latin typeface="Times New Roman" pitchFamily="18" charset="0"/>
              </a:rPr>
              <a:t>NIST</a:t>
            </a:r>
            <a:r>
              <a:rPr lang="zh-CN" altLang="en-US">
                <a:latin typeface="Times New Roman" pitchFamily="18" charset="0"/>
              </a:rPr>
              <a:t>组织，主要面向新闻领域的文本，抽取其中的实体、关系和事件。</a:t>
            </a:r>
            <a:r>
              <a:rPr lang="en-US" altLang="zh-CN">
                <a:latin typeface="Times New Roman" pitchFamily="18" charset="0"/>
              </a:rPr>
              <a:t>2000</a:t>
            </a:r>
            <a:r>
              <a:rPr lang="zh-CN" altLang="en-US">
                <a:latin typeface="Times New Roman" pitchFamily="18" charset="0"/>
              </a:rPr>
              <a:t>年开始，每年</a:t>
            </a:r>
            <a:r>
              <a:rPr lang="en-US" altLang="zh-CN">
                <a:latin typeface="Times New Roman" pitchFamily="18" charset="0"/>
              </a:rPr>
              <a:t>1</a:t>
            </a:r>
            <a:r>
              <a:rPr lang="zh-CN" altLang="en-US">
                <a:latin typeface="Times New Roman" pitchFamily="18" charset="0"/>
              </a:rPr>
              <a:t>届</a:t>
            </a:r>
            <a:r>
              <a:rPr lang="en-US" altLang="zh-CN">
                <a:latin typeface="Times New Roman" pitchFamily="18" charset="0"/>
              </a:rPr>
              <a:t>(2006</a:t>
            </a:r>
            <a:r>
              <a:rPr lang="zh-CN" altLang="en-US">
                <a:latin typeface="Times New Roman" pitchFamily="18" charset="0"/>
              </a:rPr>
              <a:t>年停办</a:t>
            </a:r>
            <a:r>
              <a:rPr lang="en-US" altLang="zh-CN">
                <a:latin typeface="Times New Roman" pitchFamily="18" charset="0"/>
              </a:rPr>
              <a:t>1</a:t>
            </a:r>
            <a:r>
              <a:rPr lang="zh-CN" altLang="en-US">
                <a:latin typeface="Times New Roman" pitchFamily="18" charset="0"/>
              </a:rPr>
              <a:t>次</a:t>
            </a:r>
            <a:r>
              <a:rPr lang="en-US" altLang="zh-CN">
                <a:latin typeface="Times New Roman" pitchFamily="18" charset="0"/>
              </a:rPr>
              <a:t>)</a:t>
            </a:r>
            <a:r>
              <a:rPr lang="zh-CN" altLang="en-US">
                <a:latin typeface="Times New Roman" pitchFamily="18" charset="0"/>
              </a:rPr>
              <a:t>，目前是进行了八届。</a:t>
            </a:r>
            <a:r>
              <a:rPr lang="en-US" altLang="zh-CN">
                <a:latin typeface="Times New Roman" pitchFamily="18" charset="0"/>
              </a:rPr>
              <a:t>ACE</a:t>
            </a:r>
            <a:r>
              <a:rPr lang="zh-CN" altLang="en-US">
                <a:latin typeface="Times New Roman" pitchFamily="18" charset="0"/>
              </a:rPr>
              <a:t>是以对象</a:t>
            </a:r>
            <a:r>
              <a:rPr lang="en-US" altLang="zh-CN">
                <a:latin typeface="Times New Roman" pitchFamily="18" charset="0"/>
              </a:rPr>
              <a:t>(Object)</a:t>
            </a:r>
            <a:r>
              <a:rPr lang="zh-CN" altLang="en-US">
                <a:latin typeface="Times New Roman" pitchFamily="18" charset="0"/>
              </a:rPr>
              <a:t>为单位进行提取，而</a:t>
            </a:r>
            <a:r>
              <a:rPr lang="en-US" altLang="zh-CN">
                <a:latin typeface="Times New Roman" pitchFamily="18" charset="0"/>
              </a:rPr>
              <a:t>MUC</a:t>
            </a:r>
            <a:r>
              <a:rPr lang="zh-CN" altLang="en-US">
                <a:latin typeface="Times New Roman" pitchFamily="18" charset="0"/>
              </a:rPr>
              <a:t>是以词语为单位进行提取。</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464CE18-0C27-4695-8B07-717F77AA5646}" type="slidenum">
              <a:rPr lang="en-US" altLang="zh-CN"/>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827584" y="260648"/>
            <a:ext cx="7451725" cy="1143000"/>
          </a:xfrm>
        </p:spPr>
        <p:txBody>
          <a:bodyPr/>
          <a:lstStyle/>
          <a:p>
            <a:r>
              <a:rPr lang="en-US" altLang="zh-CN" sz="3200" dirty="0">
                <a:latin typeface="Times New Roman" pitchFamily="18" charset="0"/>
              </a:rPr>
              <a:t>DUC(Document Understanding Conference)</a:t>
            </a:r>
          </a:p>
        </p:txBody>
      </p:sp>
      <p:sp>
        <p:nvSpPr>
          <p:cNvPr id="235523" name="Rectangle 3"/>
          <p:cNvSpPr>
            <a:spLocks noGrp="1" noChangeArrowheads="1"/>
          </p:cNvSpPr>
          <p:nvPr>
            <p:ph idx="1"/>
          </p:nvPr>
        </p:nvSpPr>
        <p:spPr/>
        <p:txBody>
          <a:bodyPr/>
          <a:lstStyle/>
          <a:p>
            <a:r>
              <a:rPr lang="en-US" altLang="zh-CN">
                <a:latin typeface="Times New Roman" pitchFamily="18" charset="0"/>
              </a:rPr>
              <a:t>2001</a:t>
            </a:r>
            <a:r>
              <a:rPr lang="zh-CN" altLang="en-US">
                <a:latin typeface="Times New Roman" pitchFamily="18" charset="0"/>
              </a:rPr>
              <a:t>年开始</a:t>
            </a:r>
            <a:r>
              <a:rPr lang="en-US" altLang="zh-CN">
                <a:latin typeface="Times New Roman" pitchFamily="18" charset="0"/>
              </a:rPr>
              <a:t>NIST</a:t>
            </a:r>
            <a:r>
              <a:rPr lang="zh-CN" altLang="en-US">
                <a:latin typeface="Times New Roman" pitchFamily="18" charset="0"/>
              </a:rPr>
              <a:t>等开始组织的面向文档摘要</a:t>
            </a:r>
            <a:r>
              <a:rPr lang="en-US" altLang="zh-CN">
                <a:latin typeface="Times New Roman" pitchFamily="18" charset="0"/>
              </a:rPr>
              <a:t>(Summarization)</a:t>
            </a:r>
            <a:r>
              <a:rPr lang="zh-CN" altLang="en-US">
                <a:latin typeface="Times New Roman" pitchFamily="18" charset="0"/>
              </a:rPr>
              <a:t>的评测会议，评测的任务有单文档摘要和多文档摘要，通用摘要和面向查询</a:t>
            </a:r>
            <a:r>
              <a:rPr lang="en-US" altLang="zh-CN">
                <a:latin typeface="Times New Roman" pitchFamily="18" charset="0"/>
              </a:rPr>
              <a:t>(query-biased) </a:t>
            </a:r>
            <a:r>
              <a:rPr lang="zh-CN" altLang="en-US">
                <a:latin typeface="Times New Roman" pitchFamily="18" charset="0"/>
              </a:rPr>
              <a:t>的摘要，目前已经进行到第八届</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2AFE1D3-3E6A-4C23-B3B0-13C8292F9464}" type="slidenum">
              <a:rPr lang="en-US" altLang="zh-CN"/>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a:t>其他评测</a:t>
            </a:r>
          </a:p>
        </p:txBody>
      </p:sp>
      <p:sp>
        <p:nvSpPr>
          <p:cNvPr id="234499" name="Rectangle 3"/>
          <p:cNvSpPr>
            <a:spLocks noGrp="1" noChangeArrowheads="1"/>
          </p:cNvSpPr>
          <p:nvPr>
            <p:ph idx="1"/>
          </p:nvPr>
        </p:nvSpPr>
        <p:spPr>
          <a:xfrm>
            <a:off x="539552" y="1988840"/>
            <a:ext cx="7772400" cy="4175125"/>
          </a:xfrm>
        </p:spPr>
        <p:txBody>
          <a:bodyPr/>
          <a:lstStyle/>
          <a:p>
            <a:pPr>
              <a:lnSpc>
                <a:spcPct val="80000"/>
              </a:lnSpc>
            </a:pPr>
            <a:r>
              <a:rPr lang="en-US" altLang="zh-CN" sz="2400">
                <a:latin typeface="Times New Roman" pitchFamily="18" charset="0"/>
              </a:rPr>
              <a:t>NTCIR(NII Test Collection for IR Systems) </a:t>
            </a:r>
            <a:r>
              <a:rPr lang="zh-CN" altLang="en-US" sz="2400">
                <a:latin typeface="Times New Roman" pitchFamily="18" charset="0"/>
              </a:rPr>
              <a:t>：日本国立情报学研究所组织的关于亚洲语言相关的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1998</a:t>
            </a:r>
            <a:r>
              <a:rPr lang="zh-CN" altLang="en-US" sz="2400">
                <a:latin typeface="Times New Roman" pitchFamily="18" charset="0"/>
              </a:rPr>
              <a:t>年</a:t>
            </a:r>
            <a:r>
              <a:rPr lang="en-US" altLang="zh-CN" sz="2400">
                <a:latin typeface="Times New Roman" pitchFamily="18" charset="0"/>
              </a:rPr>
              <a:t>11</a:t>
            </a:r>
            <a:r>
              <a:rPr lang="zh-CN" altLang="en-US" sz="2400">
                <a:latin typeface="Times New Roman" pitchFamily="18" charset="0"/>
              </a:rPr>
              <a:t>月开始</a:t>
            </a:r>
            <a:r>
              <a:rPr lang="en-US" altLang="zh-CN" sz="2400">
                <a:latin typeface="Times New Roman" pitchFamily="18" charset="0"/>
              </a:rPr>
              <a:t>-1999</a:t>
            </a:r>
            <a:r>
              <a:rPr lang="zh-CN" altLang="en-US" sz="2400">
                <a:latin typeface="Times New Roman" pitchFamily="18" charset="0"/>
              </a:rPr>
              <a:t>年</a:t>
            </a:r>
            <a:r>
              <a:rPr lang="en-US" altLang="zh-CN" sz="2400">
                <a:latin typeface="Times New Roman" pitchFamily="18" charset="0"/>
              </a:rPr>
              <a:t>9</a:t>
            </a:r>
            <a:r>
              <a:rPr lang="zh-CN" altLang="en-US" sz="2400">
                <a:latin typeface="Times New Roman" pitchFamily="18" charset="0"/>
              </a:rPr>
              <a:t>月为第一届</a:t>
            </a:r>
          </a:p>
          <a:p>
            <a:pPr>
              <a:lnSpc>
                <a:spcPct val="80000"/>
              </a:lnSpc>
            </a:pPr>
            <a:r>
              <a:rPr lang="en-US" altLang="zh-CN" sz="2400">
                <a:latin typeface="Times New Roman" pitchFamily="18" charset="0"/>
              </a:rPr>
              <a:t>CLEF</a:t>
            </a:r>
            <a:r>
              <a:rPr lang="zh-CN" altLang="en-US" sz="2400">
                <a:latin typeface="Times New Roman" pitchFamily="18" charset="0"/>
              </a:rPr>
              <a:t>：有关欧洲语言相关的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a:t>
            </a:r>
            <a:r>
              <a:rPr lang="zh-CN" altLang="en-US" sz="2400">
                <a:latin typeface="Times New Roman" pitchFamily="18" charset="0"/>
              </a:rPr>
              <a:t>跨语言</a:t>
            </a:r>
            <a:r>
              <a:rPr lang="en-US" altLang="zh-CN" sz="2400">
                <a:latin typeface="Times New Roman" pitchFamily="18" charset="0"/>
              </a:rPr>
              <a:t>)</a:t>
            </a:r>
          </a:p>
          <a:p>
            <a:pPr>
              <a:lnSpc>
                <a:spcPct val="80000"/>
              </a:lnSpc>
            </a:pPr>
            <a:r>
              <a:rPr lang="en-US" altLang="zh-CN" sz="2400">
                <a:latin typeface="Times New Roman" pitchFamily="18" charset="0"/>
              </a:rPr>
              <a:t>TAC(Text analsyis Conference)</a:t>
            </a:r>
            <a:r>
              <a:rPr lang="zh-CN" altLang="en-US" sz="2400">
                <a:latin typeface="Times New Roman" pitchFamily="18" charset="0"/>
              </a:rPr>
              <a:t>：将</a:t>
            </a:r>
            <a:r>
              <a:rPr lang="en-US" altLang="zh-CN" sz="2400">
                <a:latin typeface="Times New Roman" pitchFamily="18" charset="0"/>
              </a:rPr>
              <a:t>DUC</a:t>
            </a:r>
            <a:r>
              <a:rPr lang="zh-CN" altLang="en-US" sz="2400">
                <a:latin typeface="Times New Roman" pitchFamily="18" charset="0"/>
              </a:rPr>
              <a:t>任务和</a:t>
            </a:r>
            <a:r>
              <a:rPr lang="en-US" altLang="zh-CN" sz="2400">
                <a:latin typeface="Times New Roman" pitchFamily="18" charset="0"/>
              </a:rPr>
              <a:t>TREC</a:t>
            </a:r>
            <a:r>
              <a:rPr lang="zh-CN" altLang="en-US" sz="2400">
                <a:latin typeface="Times New Roman" pitchFamily="18" charset="0"/>
              </a:rPr>
              <a:t>中的</a:t>
            </a:r>
            <a:r>
              <a:rPr lang="en-US" altLang="zh-CN" sz="2400">
                <a:latin typeface="Times New Roman" pitchFamily="18" charset="0"/>
              </a:rPr>
              <a:t>QA</a:t>
            </a:r>
            <a:r>
              <a:rPr lang="zh-CN" altLang="en-US" sz="2400">
                <a:latin typeface="Times New Roman" pitchFamily="18" charset="0"/>
              </a:rPr>
              <a:t>任务合并，自</a:t>
            </a:r>
            <a:r>
              <a:rPr lang="en-US" altLang="zh-CN" sz="2400">
                <a:latin typeface="Times New Roman" pitchFamily="18" charset="0"/>
              </a:rPr>
              <a:t>2008</a:t>
            </a:r>
            <a:r>
              <a:rPr lang="zh-CN" altLang="en-US" sz="2400">
                <a:latin typeface="Times New Roman" pitchFamily="18" charset="0"/>
              </a:rPr>
              <a:t>年开始举办的一个新会议。</a:t>
            </a:r>
          </a:p>
          <a:p>
            <a:pPr>
              <a:lnSpc>
                <a:spcPct val="80000"/>
              </a:lnSpc>
            </a:pPr>
            <a:r>
              <a:rPr lang="en-US" altLang="zh-CN" sz="2400">
                <a:latin typeface="Times New Roman" pitchFamily="18" charset="0"/>
              </a:rPr>
              <a:t>INEX(Initiative for the evaluation of XML retrieval) </a:t>
            </a:r>
            <a:r>
              <a:rPr lang="zh-CN" altLang="en-US" sz="2400">
                <a:latin typeface="Times New Roman" pitchFamily="18" charset="0"/>
              </a:rPr>
              <a:t>：有关</a:t>
            </a:r>
            <a:r>
              <a:rPr lang="en-US" altLang="zh-CN" sz="2400">
                <a:latin typeface="Times New Roman" pitchFamily="18" charset="0"/>
              </a:rPr>
              <a:t>XML</a:t>
            </a:r>
            <a:r>
              <a:rPr lang="zh-CN" altLang="en-US" sz="2400">
                <a:latin typeface="Times New Roman" pitchFamily="18" charset="0"/>
              </a:rPr>
              <a:t>检索的一个评测，起于</a:t>
            </a:r>
            <a:r>
              <a:rPr lang="en-US" altLang="zh-CN" sz="2400">
                <a:latin typeface="Times New Roman" pitchFamily="18" charset="0"/>
              </a:rPr>
              <a:t>2002</a:t>
            </a:r>
            <a:r>
              <a:rPr lang="zh-CN" altLang="en-US" sz="2400">
                <a:latin typeface="Times New Roman" pitchFamily="18" charset="0"/>
              </a:rPr>
              <a:t>年，</a:t>
            </a:r>
            <a:r>
              <a:rPr lang="en-US" altLang="zh-CN" sz="2400">
                <a:latin typeface="Times New Roman" pitchFamily="18" charset="0"/>
              </a:rPr>
              <a:t>DELOS Network of Excellence for Digital Libraries</a:t>
            </a:r>
            <a:r>
              <a:rPr lang="zh-CN" altLang="en-US" sz="2400">
                <a:latin typeface="Times New Roman" pitchFamily="18" charset="0"/>
              </a:rPr>
              <a:t>和</a:t>
            </a:r>
            <a:r>
              <a:rPr lang="en-US" altLang="zh-CN" sz="2400">
                <a:latin typeface="Times New Roman" pitchFamily="18" charset="0"/>
              </a:rPr>
              <a:t>IEEE CS</a:t>
            </a:r>
            <a:r>
              <a:rPr lang="zh-CN" altLang="en-US" sz="2400">
                <a:latin typeface="Times New Roman" pitchFamily="18" charset="0"/>
              </a:rPr>
              <a:t>组织。 </a:t>
            </a:r>
          </a:p>
          <a:p>
            <a:pPr>
              <a:lnSpc>
                <a:spcPct val="80000"/>
              </a:lnSpc>
            </a:pPr>
            <a:r>
              <a:rPr lang="zh-CN" altLang="en-US" sz="2400">
                <a:latin typeface="Times New Roman" pitchFamily="18" charset="0"/>
              </a:rPr>
              <a:t>国内</a:t>
            </a:r>
            <a:r>
              <a:rPr lang="en-US" altLang="zh-CN" sz="2400">
                <a:latin typeface="Times New Roman" pitchFamily="18" charset="0"/>
              </a:rPr>
              <a:t>863</a:t>
            </a:r>
            <a:r>
              <a:rPr lang="zh-CN" altLang="en-US" sz="2400">
                <a:latin typeface="Times New Roman" pitchFamily="18" charset="0"/>
              </a:rPr>
              <a:t>评测、北大天网评测、中文信息学会的倾向性分析评测等等</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AF054010-524A-45B0-81F1-C3157A34F758}" type="slidenum">
              <a:rPr lang="en-US" altLang="zh-CN"/>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用户判定的有效性</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643998" cy="416677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a:solidFill>
                  <a:schemeClr val="tx1"/>
                </a:solidFill>
                <a:latin typeface="+mj-ea"/>
                <a:ea typeface="+mj-ea"/>
              </a:rPr>
              <a:t>只有在用户的评定一致时，相关性判定的结果才可用</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如果结果不一致，那么不存在标准答案无法重现实验结果</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endParaRPr lang="de-DE"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如何度量不同判定人之间的一致性？</a:t>
            </a:r>
            <a:endParaRPr lang="de-DE" sz="2800" dirty="0">
              <a:solidFill>
                <a:schemeClr val="tx1"/>
              </a:solidFill>
              <a:latin typeface="+mj-ea"/>
              <a:ea typeface="+mj-ea"/>
            </a:endParaRPr>
          </a:p>
          <a:p>
            <a:pPr>
              <a:spcBef>
                <a:spcPts val="700"/>
              </a:spcBef>
              <a:buClr>
                <a:srgbClr val="336699"/>
              </a:buClr>
              <a:buFont typeface="Wingdings" pitchFamily="2" charset="2"/>
              <a:buChar char="§"/>
            </a:pPr>
            <a:endParaRPr lang="de-DE" sz="2800" dirty="0">
              <a:solidFill>
                <a:schemeClr val="tx1"/>
              </a:solidFill>
              <a:latin typeface="+mj-ea"/>
              <a:ea typeface="+mj-ea"/>
            </a:endParaRPr>
          </a:p>
          <a:p>
            <a:pPr>
              <a:spcBef>
                <a:spcPts val="700"/>
              </a:spcBef>
              <a:buClr>
                <a:srgbClr val="336699"/>
              </a:buClr>
              <a:buFont typeface="Wingdings" pitchFamily="2" charset="2"/>
              <a:buChar char="§"/>
            </a:pPr>
            <a:r>
              <a:rPr lang="de-DE" sz="2800" dirty="0">
                <a:solidFill>
                  <a:schemeClr val="tx1"/>
                </a:solidFill>
                <a:latin typeface="+mj-ea"/>
                <a:ea typeface="+mj-ea"/>
              </a:rPr>
              <a:t>→ Kappa </a:t>
            </a:r>
            <a:r>
              <a:rPr lang="zh-CN" altLang="en-US" sz="2800" dirty="0">
                <a:solidFill>
                  <a:schemeClr val="tx1"/>
                </a:solidFill>
                <a:latin typeface="+mj-ea"/>
                <a:ea typeface="+mj-ea"/>
              </a:rPr>
              <a:t>指标</a:t>
            </a:r>
            <a:endParaRPr lang="de-DE" sz="2800"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Kappa </a:t>
            </a:r>
            <a:r>
              <a:rPr lang="en-US" sz="3600" dirty="0">
                <a:solidFill>
                  <a:schemeClr val="tx1"/>
                </a:solidFill>
                <a:latin typeface="+mj-lt"/>
                <a:ea typeface="黑体" pitchFamily="49" charset="-122"/>
              </a:rPr>
              <a:t>(1)</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mj-ea"/>
                <a:ea typeface="+mj-ea"/>
              </a:rPr>
              <a:t>Kappa</a:t>
            </a:r>
            <a:r>
              <a:rPr lang="zh-CN" altLang="en-US" dirty="0">
                <a:solidFill>
                  <a:schemeClr val="tx1"/>
                </a:solidFill>
                <a:latin typeface="+mj-ea"/>
                <a:ea typeface="+mj-ea"/>
              </a:rPr>
              <a:t>是度量判定间一致性的指标</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为类别性判断结果</a:t>
            </a:r>
            <a:r>
              <a:rPr lang="en-US" altLang="zh-CN" dirty="0">
                <a:solidFill>
                  <a:schemeClr val="tx1"/>
                </a:solidFill>
                <a:latin typeface="+mj-ea"/>
                <a:ea typeface="+mj-ea"/>
              </a:rPr>
              <a:t>(</a:t>
            </a:r>
            <a:r>
              <a:rPr lang="zh-CN" altLang="en-US" dirty="0">
                <a:solidFill>
                  <a:schemeClr val="tx1"/>
                </a:solidFill>
                <a:latin typeface="+mj-ea"/>
                <a:ea typeface="+mj-ea"/>
              </a:rPr>
              <a:t>判定的结果是类别型</a:t>
            </a:r>
            <a:r>
              <a:rPr lang="en-US" altLang="zh-CN" dirty="0">
                <a:solidFill>
                  <a:schemeClr val="tx1"/>
                </a:solidFill>
                <a:latin typeface="+mj-ea"/>
                <a:ea typeface="+mj-ea"/>
              </a:rPr>
              <a:t>)</a:t>
            </a:r>
            <a:r>
              <a:rPr lang="zh-CN" altLang="en-US" dirty="0">
                <a:solidFill>
                  <a:schemeClr val="tx1"/>
                </a:solidFill>
                <a:latin typeface="+mj-ea"/>
                <a:ea typeface="+mj-ea"/>
              </a:rPr>
              <a:t>所设计的指标</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对随机一致性的修正</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mj-ea"/>
                <a:ea typeface="+mj-ea"/>
              </a:rPr>
              <a:t>P</a:t>
            </a:r>
            <a:r>
              <a:rPr lang="en-US" dirty="0">
                <a:solidFill>
                  <a:schemeClr val="tx1"/>
                </a:solidFill>
                <a:latin typeface="+mj-ea"/>
                <a:ea typeface="+mj-ea"/>
              </a:rPr>
              <a:t>(</a:t>
            </a:r>
            <a:r>
              <a:rPr lang="en-US" i="1" dirty="0">
                <a:solidFill>
                  <a:schemeClr val="tx1"/>
                </a:solidFill>
                <a:latin typeface="+mj-ea"/>
                <a:ea typeface="+mj-ea"/>
              </a:rPr>
              <a:t>A</a:t>
            </a:r>
            <a:r>
              <a:rPr lang="en-US" dirty="0">
                <a:solidFill>
                  <a:schemeClr val="tx1"/>
                </a:solidFill>
                <a:latin typeface="+mj-ea"/>
                <a:ea typeface="+mj-ea"/>
              </a:rPr>
              <a:t>) = </a:t>
            </a:r>
            <a:r>
              <a:rPr lang="zh-CN" altLang="en-US" dirty="0">
                <a:solidFill>
                  <a:schemeClr val="tx1"/>
                </a:solidFill>
                <a:latin typeface="+mj-ea"/>
                <a:ea typeface="+mj-ea"/>
              </a:rPr>
              <a:t>观察到的一致性判断比例</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mj-ea"/>
                <a:ea typeface="+mj-ea"/>
              </a:rPr>
              <a:t>P</a:t>
            </a:r>
            <a:r>
              <a:rPr lang="en-US" dirty="0">
                <a:solidFill>
                  <a:schemeClr val="tx1"/>
                </a:solidFill>
                <a:latin typeface="+mj-ea"/>
                <a:ea typeface="+mj-ea"/>
              </a:rPr>
              <a:t>(</a:t>
            </a:r>
            <a:r>
              <a:rPr lang="en-US" i="1" dirty="0">
                <a:solidFill>
                  <a:schemeClr val="tx1"/>
                </a:solidFill>
                <a:latin typeface="+mj-ea"/>
                <a:ea typeface="+mj-ea"/>
              </a:rPr>
              <a:t>E</a:t>
            </a:r>
            <a:r>
              <a:rPr lang="en-US" dirty="0">
                <a:solidFill>
                  <a:schemeClr val="tx1"/>
                </a:solidFill>
                <a:latin typeface="+mj-ea"/>
                <a:ea typeface="+mj-ea"/>
              </a:rPr>
              <a:t>) = </a:t>
            </a:r>
            <a:r>
              <a:rPr lang="zh-CN" altLang="en-US" dirty="0">
                <a:solidFill>
                  <a:schemeClr val="tx1"/>
                </a:solidFill>
                <a:latin typeface="+mj-ea"/>
                <a:ea typeface="+mj-ea"/>
              </a:rPr>
              <a:t>随机情况下所期望的一致性判断比例</a:t>
            </a:r>
            <a:endParaRPr lang="en-US"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105</a:t>
            </a:fld>
            <a:endParaRPr lang="en-US" dirty="0"/>
          </a:p>
        </p:txBody>
      </p:sp>
      <p:pic>
        <p:nvPicPr>
          <p:cNvPr id="8" name="Picture 7" descr="4208.png"/>
          <p:cNvPicPr>
            <a:picLocks noChangeAspect="1"/>
          </p:cNvPicPr>
          <p:nvPr/>
        </p:nvPicPr>
        <p:blipFill>
          <a:blip r:embed="rId3" cstate="print"/>
          <a:stretch>
            <a:fillRect/>
          </a:stretch>
        </p:blipFill>
        <p:spPr>
          <a:xfrm>
            <a:off x="2195736" y="4941168"/>
            <a:ext cx="2496903" cy="9155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Kappa (2)</a:t>
            </a:r>
          </a:p>
        </p:txBody>
      </p:sp>
      <p:sp>
        <p:nvSpPr>
          <p:cNvPr id="84996" name="Text Box 3"/>
          <p:cNvSpPr txBox="1">
            <a:spLocks noChangeArrowheads="1"/>
          </p:cNvSpPr>
          <p:nvPr/>
        </p:nvSpPr>
        <p:spPr bwMode="auto">
          <a:xfrm>
            <a:off x="214282" y="2714620"/>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i="1" dirty="0">
                <a:solidFill>
                  <a:schemeClr val="tx1"/>
                </a:solidFill>
                <a:latin typeface="+mj-ea"/>
                <a:ea typeface="+mj-ea"/>
              </a:rPr>
              <a:t>k</a:t>
            </a:r>
            <a:r>
              <a:rPr lang="zh-CN" altLang="en-US" i="1" dirty="0">
                <a:solidFill>
                  <a:schemeClr val="tx1"/>
                </a:solidFill>
                <a:latin typeface="+mj-ea"/>
                <a:ea typeface="+mj-ea"/>
              </a:rPr>
              <a:t>在</a:t>
            </a:r>
            <a:r>
              <a:rPr lang="en-US" dirty="0">
                <a:solidFill>
                  <a:schemeClr val="tx1"/>
                </a:solidFill>
                <a:latin typeface="+mj-ea"/>
                <a:ea typeface="+mj-ea"/>
              </a:rPr>
              <a:t> [2/3, 1.0]</a:t>
            </a:r>
            <a:r>
              <a:rPr lang="zh-CN" altLang="en-US" dirty="0">
                <a:solidFill>
                  <a:schemeClr val="tx1"/>
                </a:solidFill>
                <a:latin typeface="+mj-ea"/>
                <a:ea typeface="+mj-ea"/>
              </a:rPr>
              <a:t>时，判定结果是可以接受的</a:t>
            </a:r>
            <a:endParaRPr lang="en-US"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如果</a:t>
            </a:r>
            <a:r>
              <a:rPr lang="en-US" altLang="zh-CN" dirty="0">
                <a:solidFill>
                  <a:schemeClr val="tx1"/>
                </a:solidFill>
                <a:latin typeface="+mj-ea"/>
                <a:ea typeface="+mj-ea"/>
              </a:rPr>
              <a:t>k</a:t>
            </a:r>
            <a:r>
              <a:rPr lang="zh-CN" altLang="en-US" dirty="0">
                <a:solidFill>
                  <a:schemeClr val="tx1"/>
                </a:solidFill>
                <a:latin typeface="+mj-ea"/>
                <a:ea typeface="+mj-ea"/>
              </a:rPr>
              <a:t>值比较小，那么需要对判定方法进行重新设计</a:t>
            </a:r>
            <a:endParaRPr lang="de-DE"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计算</a:t>
            </a:r>
            <a:r>
              <a:rPr lang="de-DE" sz="3600" dirty="0">
                <a:solidFill>
                  <a:schemeClr val="tx1"/>
                </a:solidFill>
                <a:latin typeface="+mj-lt"/>
                <a:ea typeface="黑体" pitchFamily="49" charset="-122"/>
              </a:rPr>
              <a:t>kappa</a:t>
            </a:r>
            <a:r>
              <a:rPr lang="zh-CN" altLang="en-US" sz="3600" dirty="0">
                <a:solidFill>
                  <a:schemeClr val="tx1"/>
                </a:solidFill>
                <a:latin typeface="+mj-lt"/>
                <a:ea typeface="黑体" pitchFamily="49" charset="-122"/>
              </a:rPr>
              <a:t>统计量</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643314"/>
            <a:ext cx="8715436" cy="3357586"/>
          </a:xfrm>
          <a:prstGeom prst="rect">
            <a:avLst/>
          </a:prstGeom>
          <a:noFill/>
          <a:ln w="9525">
            <a:noFill/>
            <a:round/>
            <a:headEnd/>
            <a:tailEnd/>
          </a:ln>
        </p:spPr>
        <p:txBody>
          <a:bodyPr/>
          <a:lstStyle/>
          <a:p>
            <a:r>
              <a:rPr lang="de-DE" i="1" dirty="0">
                <a:solidFill>
                  <a:schemeClr val="tx1"/>
                </a:solidFill>
                <a:latin typeface="+mj-lt"/>
                <a:ea typeface="黑体" pitchFamily="49" charset="-122"/>
              </a:rPr>
              <a:t>P</a:t>
            </a:r>
            <a:r>
              <a:rPr lang="de-DE" dirty="0">
                <a:solidFill>
                  <a:schemeClr val="tx1"/>
                </a:solidFill>
                <a:latin typeface="+mj-lt"/>
                <a:ea typeface="黑体" pitchFamily="49" charset="-122"/>
              </a:rPr>
              <a:t>(</a:t>
            </a:r>
            <a:r>
              <a:rPr lang="de-DE" i="1" dirty="0">
                <a:solidFill>
                  <a:schemeClr val="tx1"/>
                </a:solidFill>
                <a:latin typeface="+mj-lt"/>
                <a:ea typeface="黑体" pitchFamily="49" charset="-122"/>
              </a:rPr>
              <a:t>A</a:t>
            </a:r>
            <a:r>
              <a:rPr lang="de-DE" dirty="0">
                <a:solidFill>
                  <a:schemeClr val="tx1"/>
                </a:solidFill>
                <a:latin typeface="+mj-lt"/>
                <a:ea typeface="黑体" pitchFamily="49" charset="-122"/>
              </a:rPr>
              <a:t>) = (300 + 70)/400 = 370/400 = 0.925</a:t>
            </a:r>
          </a:p>
          <a:p>
            <a:r>
              <a:rPr lang="de-DE" dirty="0" err="1">
                <a:solidFill>
                  <a:schemeClr val="tx1"/>
                </a:solidFill>
                <a:latin typeface="+mj-lt"/>
                <a:ea typeface="黑体" pitchFamily="49" charset="-122"/>
              </a:rPr>
              <a:t>Pooled</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marginals</a:t>
            </a:r>
            <a:endParaRPr lang="de-DE" dirty="0">
              <a:solidFill>
                <a:schemeClr val="tx1"/>
              </a:solidFill>
              <a:latin typeface="+mj-lt"/>
              <a:ea typeface="黑体" pitchFamily="49" charset="-122"/>
            </a:endParaRPr>
          </a:p>
          <a:p>
            <a:r>
              <a:rPr lang="nn-NO" i="1" dirty="0">
                <a:solidFill>
                  <a:schemeClr val="tx1"/>
                </a:solidFill>
                <a:latin typeface="+mj-lt"/>
                <a:ea typeface="黑体" pitchFamily="49" charset="-122"/>
              </a:rPr>
              <a:t>P</a:t>
            </a:r>
            <a:r>
              <a:rPr lang="nn-NO" dirty="0">
                <a:solidFill>
                  <a:schemeClr val="tx1"/>
                </a:solidFill>
                <a:latin typeface="+mj-lt"/>
                <a:ea typeface="黑体" pitchFamily="49" charset="-122"/>
              </a:rPr>
              <a:t>(</a:t>
            </a:r>
            <a:r>
              <a:rPr lang="nn-NO" i="1" dirty="0">
                <a:solidFill>
                  <a:schemeClr val="tx1"/>
                </a:solidFill>
                <a:latin typeface="+mj-lt"/>
                <a:ea typeface="黑体" pitchFamily="49" charset="-122"/>
              </a:rPr>
              <a:t>nonrelevant</a:t>
            </a:r>
            <a:r>
              <a:rPr lang="nn-NO" dirty="0">
                <a:solidFill>
                  <a:schemeClr val="tx1"/>
                </a:solidFill>
                <a:latin typeface="+mj-lt"/>
                <a:ea typeface="黑体" pitchFamily="49" charset="-122"/>
              </a:rPr>
              <a:t>) = (80 + 90)/(400 + 400) = 170/800 = 0.2125</a:t>
            </a:r>
          </a:p>
          <a:p>
            <a:r>
              <a:rPr lang="nn-NO" i="1" dirty="0">
                <a:solidFill>
                  <a:schemeClr val="tx1"/>
                </a:solidFill>
                <a:latin typeface="+mj-lt"/>
                <a:ea typeface="黑体" pitchFamily="49" charset="-122"/>
              </a:rPr>
              <a:t>P</a:t>
            </a:r>
            <a:r>
              <a:rPr lang="nn-NO" dirty="0">
                <a:solidFill>
                  <a:schemeClr val="tx1"/>
                </a:solidFill>
                <a:latin typeface="+mj-lt"/>
                <a:ea typeface="黑体" pitchFamily="49" charset="-122"/>
              </a:rPr>
              <a:t>(</a:t>
            </a:r>
            <a:r>
              <a:rPr lang="nn-NO" i="1" dirty="0">
                <a:solidFill>
                  <a:schemeClr val="tx1"/>
                </a:solidFill>
                <a:latin typeface="+mj-lt"/>
                <a:ea typeface="黑体" pitchFamily="49" charset="-122"/>
              </a:rPr>
              <a:t>relevant</a:t>
            </a:r>
            <a:r>
              <a:rPr lang="nn-NO" dirty="0">
                <a:solidFill>
                  <a:schemeClr val="tx1"/>
                </a:solidFill>
                <a:latin typeface="+mj-lt"/>
                <a:ea typeface="黑体" pitchFamily="49" charset="-122"/>
              </a:rPr>
              <a:t>) = (320 + 310)/(400 + 400) = 630/800 = 0.7878</a:t>
            </a:r>
          </a:p>
          <a:p>
            <a:r>
              <a:rPr lang="en-US" dirty="0">
                <a:solidFill>
                  <a:schemeClr val="tx1"/>
                </a:solidFill>
                <a:latin typeface="+mj-lt"/>
                <a:ea typeface="黑体" pitchFamily="49" charset="-122"/>
              </a:rPr>
              <a:t>Probability that the two judges agreed by chance </a:t>
            </a:r>
            <a:r>
              <a:rPr lang="en-US" i="1" dirty="0">
                <a:solidFill>
                  <a:schemeClr val="tx1"/>
                </a:solidFill>
                <a:latin typeface="+mj-lt"/>
                <a:ea typeface="黑体" pitchFamily="49" charset="-122"/>
              </a:rPr>
              <a:t>P</a:t>
            </a:r>
            <a:r>
              <a:rPr lang="en-US" dirty="0">
                <a:solidFill>
                  <a:schemeClr val="tx1"/>
                </a:solidFill>
                <a:latin typeface="+mj-lt"/>
                <a:ea typeface="黑体" pitchFamily="49" charset="-122"/>
              </a:rPr>
              <a:t>(</a:t>
            </a:r>
            <a:r>
              <a:rPr lang="en-US" i="1" dirty="0">
                <a:solidFill>
                  <a:schemeClr val="tx1"/>
                </a:solidFill>
                <a:latin typeface="+mj-lt"/>
                <a:ea typeface="黑体" pitchFamily="49" charset="-122"/>
              </a:rPr>
              <a:t>E</a:t>
            </a:r>
            <a:r>
              <a:rPr lang="en-US" dirty="0">
                <a:solidFill>
                  <a:schemeClr val="tx1"/>
                </a:solidFill>
                <a:latin typeface="+mj-lt"/>
                <a:ea typeface="黑体" pitchFamily="49" charset="-122"/>
              </a:rPr>
              <a:t>) =</a:t>
            </a:r>
          </a:p>
          <a:p>
            <a:r>
              <a:rPr lang="de-DE" i="1" dirty="0">
                <a:solidFill>
                  <a:schemeClr val="tx1"/>
                </a:solidFill>
                <a:latin typeface="+mj-lt"/>
                <a:ea typeface="黑体" pitchFamily="49" charset="-122"/>
              </a:rPr>
              <a:t>P</a:t>
            </a:r>
            <a:r>
              <a:rPr lang="de-DE" dirty="0">
                <a:solidFill>
                  <a:schemeClr val="tx1"/>
                </a:solidFill>
                <a:latin typeface="+mj-lt"/>
                <a:ea typeface="黑体" pitchFamily="49" charset="-122"/>
              </a:rPr>
              <a:t>(</a:t>
            </a:r>
            <a:r>
              <a:rPr lang="de-DE" i="1" dirty="0" err="1">
                <a:solidFill>
                  <a:schemeClr val="tx1"/>
                </a:solidFill>
                <a:latin typeface="+mj-lt"/>
                <a:ea typeface="黑体" pitchFamily="49" charset="-122"/>
              </a:rPr>
              <a:t>nonrelevant</a:t>
            </a:r>
            <a:r>
              <a:rPr lang="de-DE" dirty="0">
                <a:solidFill>
                  <a:schemeClr val="tx1"/>
                </a:solidFill>
                <a:latin typeface="+mj-lt"/>
                <a:ea typeface="黑体" pitchFamily="49" charset="-122"/>
              </a:rPr>
              <a:t>)</a:t>
            </a:r>
            <a:r>
              <a:rPr lang="de-DE" baseline="30000" dirty="0">
                <a:solidFill>
                  <a:schemeClr val="tx1"/>
                </a:solidFill>
                <a:latin typeface="+mj-lt"/>
                <a:ea typeface="黑体" pitchFamily="49" charset="-122"/>
              </a:rPr>
              <a:t>2</a:t>
            </a:r>
            <a:r>
              <a:rPr lang="de-DE" sz="1400" dirty="0">
                <a:solidFill>
                  <a:schemeClr val="tx1"/>
                </a:solidFill>
                <a:latin typeface="+mj-lt"/>
                <a:ea typeface="黑体" pitchFamily="49" charset="-122"/>
              </a:rPr>
              <a:t>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P</a:t>
            </a:r>
            <a:r>
              <a:rPr lang="de-DE" dirty="0">
                <a:solidFill>
                  <a:schemeClr val="tx1"/>
                </a:solidFill>
                <a:latin typeface="+mj-lt"/>
                <a:ea typeface="黑体" pitchFamily="49" charset="-122"/>
              </a:rPr>
              <a:t>(relevant)</a:t>
            </a:r>
            <a:r>
              <a:rPr lang="de-DE" baseline="30000" dirty="0">
                <a:solidFill>
                  <a:schemeClr val="tx1"/>
                </a:solidFill>
                <a:latin typeface="+mj-lt"/>
                <a:ea typeface="黑体" pitchFamily="49" charset="-122"/>
              </a:rPr>
              <a:t>2</a:t>
            </a:r>
            <a:r>
              <a:rPr lang="de-DE" sz="1400" dirty="0">
                <a:solidFill>
                  <a:schemeClr val="tx1"/>
                </a:solidFill>
                <a:latin typeface="+mj-lt"/>
                <a:ea typeface="黑体" pitchFamily="49" charset="-122"/>
              </a:rPr>
              <a:t> </a:t>
            </a:r>
            <a:r>
              <a:rPr lang="de-DE" dirty="0">
                <a:solidFill>
                  <a:schemeClr val="tx1"/>
                </a:solidFill>
                <a:latin typeface="+mj-lt"/>
                <a:ea typeface="黑体" pitchFamily="49" charset="-122"/>
              </a:rPr>
              <a:t>= 0.2125</a:t>
            </a:r>
            <a:r>
              <a:rPr lang="de-DE" baseline="30000" dirty="0">
                <a:solidFill>
                  <a:schemeClr val="tx1"/>
                </a:solidFill>
                <a:latin typeface="+mj-lt"/>
                <a:ea typeface="黑体" pitchFamily="49" charset="-122"/>
              </a:rPr>
              <a:t>2</a:t>
            </a:r>
            <a:r>
              <a:rPr lang="de-DE" sz="1400" dirty="0">
                <a:solidFill>
                  <a:schemeClr val="tx1"/>
                </a:solidFill>
                <a:latin typeface="+mj-lt"/>
                <a:ea typeface="黑体" pitchFamily="49" charset="-122"/>
              </a:rPr>
              <a:t> </a:t>
            </a:r>
            <a:r>
              <a:rPr lang="de-DE" dirty="0">
                <a:solidFill>
                  <a:schemeClr val="tx1"/>
                </a:solidFill>
                <a:latin typeface="+mj-lt"/>
                <a:ea typeface="黑体" pitchFamily="49" charset="-122"/>
              </a:rPr>
              <a:t>+ 0.7878</a:t>
            </a:r>
            <a:r>
              <a:rPr lang="de-DE" baseline="30000" dirty="0">
                <a:solidFill>
                  <a:schemeClr val="tx1"/>
                </a:solidFill>
                <a:latin typeface="+mj-lt"/>
                <a:ea typeface="黑体" pitchFamily="49" charset="-122"/>
              </a:rPr>
              <a:t>2</a:t>
            </a:r>
            <a:r>
              <a:rPr lang="de-DE" dirty="0">
                <a:solidFill>
                  <a:schemeClr val="tx1"/>
                </a:solidFill>
                <a:latin typeface="+mj-lt"/>
                <a:ea typeface="黑体" pitchFamily="49" charset="-122"/>
              </a:rPr>
              <a:t> = 0.665</a:t>
            </a:r>
          </a:p>
          <a:p>
            <a:r>
              <a:rPr lang="it-IT" dirty="0">
                <a:solidFill>
                  <a:schemeClr val="tx1"/>
                </a:solidFill>
                <a:latin typeface="+mj-lt"/>
                <a:ea typeface="黑体" pitchFamily="49" charset="-122"/>
              </a:rPr>
              <a:t>Kappa </a:t>
            </a:r>
            <a:r>
              <a:rPr lang="it-IT" dirty="0" err="1">
                <a:solidFill>
                  <a:schemeClr val="tx1"/>
                </a:solidFill>
                <a:latin typeface="+mj-lt"/>
                <a:ea typeface="黑体" pitchFamily="49" charset="-122"/>
              </a:rPr>
              <a:t>statistic</a:t>
            </a:r>
            <a:r>
              <a:rPr lang="it-IT" dirty="0">
                <a:solidFill>
                  <a:schemeClr val="tx1"/>
                </a:solidFill>
                <a:latin typeface="+mj-lt"/>
                <a:ea typeface="黑体" pitchFamily="49" charset="-122"/>
              </a:rPr>
              <a:t>  </a:t>
            </a:r>
            <a:r>
              <a:rPr lang="az-Cyrl-AZ" i="1" dirty="0">
                <a:solidFill>
                  <a:schemeClr val="tx1"/>
                </a:solidFill>
                <a:latin typeface="Calibri"/>
                <a:ea typeface="黑体" pitchFamily="49" charset="-122"/>
                <a:cs typeface="Calibri"/>
              </a:rPr>
              <a:t>к</a:t>
            </a:r>
            <a:r>
              <a:rPr lang="it-IT" dirty="0">
                <a:solidFill>
                  <a:schemeClr val="tx1"/>
                </a:solidFill>
                <a:latin typeface="+mj-lt"/>
                <a:ea typeface="黑体" pitchFamily="49" charset="-122"/>
              </a:rPr>
              <a:t> = (</a:t>
            </a:r>
            <a:r>
              <a:rPr lang="it-IT" i="1" dirty="0">
                <a:solidFill>
                  <a:schemeClr val="tx1"/>
                </a:solidFill>
                <a:latin typeface="+mj-lt"/>
                <a:ea typeface="黑体" pitchFamily="49" charset="-122"/>
              </a:rPr>
              <a:t>P</a:t>
            </a:r>
            <a:r>
              <a:rPr lang="it-IT" dirty="0">
                <a:solidFill>
                  <a:schemeClr val="tx1"/>
                </a:solidFill>
                <a:latin typeface="+mj-lt"/>
                <a:ea typeface="黑体" pitchFamily="49" charset="-122"/>
              </a:rPr>
              <a:t>(</a:t>
            </a:r>
            <a:r>
              <a:rPr lang="it-IT" i="1" dirty="0">
                <a:solidFill>
                  <a:schemeClr val="tx1"/>
                </a:solidFill>
                <a:latin typeface="+mj-lt"/>
                <a:ea typeface="黑体" pitchFamily="49" charset="-122"/>
              </a:rPr>
              <a:t>A</a:t>
            </a:r>
            <a:r>
              <a:rPr lang="it-IT" dirty="0">
                <a:solidFill>
                  <a:schemeClr val="tx1"/>
                </a:solidFill>
                <a:latin typeface="+mj-lt"/>
                <a:ea typeface="黑体" pitchFamily="49" charset="-122"/>
              </a:rPr>
              <a:t>) − </a:t>
            </a:r>
            <a:r>
              <a:rPr lang="it-IT" i="1" dirty="0">
                <a:solidFill>
                  <a:schemeClr val="tx1"/>
                </a:solidFill>
                <a:latin typeface="+mj-lt"/>
                <a:ea typeface="黑体" pitchFamily="49" charset="-122"/>
              </a:rPr>
              <a:t>P</a:t>
            </a:r>
            <a:r>
              <a:rPr lang="it-IT" dirty="0">
                <a:solidFill>
                  <a:schemeClr val="tx1"/>
                </a:solidFill>
                <a:latin typeface="+mj-lt"/>
                <a:ea typeface="黑体" pitchFamily="49" charset="-122"/>
              </a:rPr>
              <a:t>(</a:t>
            </a:r>
            <a:r>
              <a:rPr lang="it-IT" i="1" dirty="0">
                <a:solidFill>
                  <a:schemeClr val="tx1"/>
                </a:solidFill>
                <a:latin typeface="+mj-lt"/>
                <a:ea typeface="黑体" pitchFamily="49" charset="-122"/>
              </a:rPr>
              <a:t>E</a:t>
            </a:r>
            <a:r>
              <a:rPr lang="it-IT" dirty="0">
                <a:solidFill>
                  <a:schemeClr val="tx1"/>
                </a:solidFill>
                <a:latin typeface="+mj-lt"/>
                <a:ea typeface="黑体" pitchFamily="49" charset="-122"/>
              </a:rPr>
              <a:t>))/(1 − </a:t>
            </a:r>
            <a:r>
              <a:rPr lang="it-IT" i="1" dirty="0">
                <a:solidFill>
                  <a:schemeClr val="tx1"/>
                </a:solidFill>
                <a:latin typeface="+mj-lt"/>
                <a:ea typeface="黑体" pitchFamily="49" charset="-122"/>
              </a:rPr>
              <a:t>P</a:t>
            </a:r>
            <a:r>
              <a:rPr lang="it-IT" dirty="0">
                <a:solidFill>
                  <a:schemeClr val="tx1"/>
                </a:solidFill>
                <a:latin typeface="+mj-lt"/>
                <a:ea typeface="黑体" pitchFamily="49" charset="-122"/>
              </a:rPr>
              <a:t>(</a:t>
            </a:r>
            <a:r>
              <a:rPr lang="it-IT" i="1" dirty="0">
                <a:solidFill>
                  <a:schemeClr val="tx1"/>
                </a:solidFill>
                <a:latin typeface="+mj-lt"/>
                <a:ea typeface="黑体" pitchFamily="49" charset="-122"/>
              </a:rPr>
              <a:t>E</a:t>
            </a:r>
            <a:r>
              <a:rPr lang="it-IT" dirty="0">
                <a:solidFill>
                  <a:schemeClr val="tx1"/>
                </a:solidFill>
                <a:latin typeface="+mj-lt"/>
                <a:ea typeface="黑体" pitchFamily="49" charset="-122"/>
              </a:rPr>
              <a:t>)) =</a:t>
            </a:r>
          </a:p>
          <a:p>
            <a:r>
              <a:rPr lang="en-US" dirty="0">
                <a:solidFill>
                  <a:schemeClr val="tx1"/>
                </a:solidFill>
                <a:latin typeface="+mj-lt"/>
                <a:ea typeface="黑体" pitchFamily="49" charset="-122"/>
              </a:rPr>
              <a:t>(0.925 − 0.665)/(1 − 0.665) = 0.776 </a:t>
            </a:r>
            <a:r>
              <a:rPr lang="en-US" dirty="0">
                <a:solidFill>
                  <a:srgbClr val="0070C0"/>
                </a:solidFill>
                <a:latin typeface="+mj-lt"/>
                <a:ea typeface="黑体" pitchFamily="49" charset="-122"/>
              </a:rPr>
              <a:t>(still in acceptable range)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107</a:t>
            </a:fld>
            <a:endParaRPr lang="en-US" dirty="0"/>
          </a:p>
        </p:txBody>
      </p:sp>
      <p:graphicFrame>
        <p:nvGraphicFramePr>
          <p:cNvPr id="8" name="Table 7"/>
          <p:cNvGraphicFramePr>
            <a:graphicFrameLocks noGrp="1"/>
          </p:cNvGraphicFramePr>
          <p:nvPr/>
        </p:nvGraphicFramePr>
        <p:xfrm>
          <a:off x="214282" y="1571612"/>
          <a:ext cx="6627865" cy="1981200"/>
        </p:xfrm>
        <a:graphic>
          <a:graphicData uri="http://schemas.openxmlformats.org/drawingml/2006/table">
            <a:tbl>
              <a:tblPr firstRow="1" bandRow="1">
                <a:tableStyleId>{C083E6E3-FA7D-4D7B-A595-EF9225AFEA82}</a:tableStyleId>
              </a:tblPr>
              <a:tblGrid>
                <a:gridCol w="1325573">
                  <a:extLst>
                    <a:ext uri="{9D8B030D-6E8A-4147-A177-3AD203B41FA5}">
                      <a16:colId xmlns:a16="http://schemas.microsoft.com/office/drawing/2014/main" val="20000"/>
                    </a:ext>
                  </a:extLst>
                </a:gridCol>
                <a:gridCol w="960443">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2770213">
                  <a:extLst>
                    <a:ext uri="{9D8B030D-6E8A-4147-A177-3AD203B41FA5}">
                      <a16:colId xmlns:a16="http://schemas.microsoft.com/office/drawing/2014/main" val="20004"/>
                    </a:ext>
                  </a:extLst>
                </a:gridCol>
              </a:tblGrid>
              <a:tr h="370840">
                <a:tc rowSpan="5">
                  <a:txBody>
                    <a:bodyPr/>
                    <a:lstStyle/>
                    <a:p>
                      <a:endParaRPr lang="en-US" sz="2000" b="0" kern="1200" dirty="0"/>
                    </a:p>
                    <a:p>
                      <a:endParaRPr lang="en-US" sz="2000" b="0" kern="1200" dirty="0"/>
                    </a:p>
                    <a:p>
                      <a:endParaRPr lang="en-US" sz="2000" b="0" kern="1200" dirty="0"/>
                    </a:p>
                    <a:p>
                      <a:r>
                        <a:rPr lang="en-US" sz="2000" b="0" kern="1200" dirty="0"/>
                        <a:t>Judge 1 </a:t>
                      </a:r>
                    </a:p>
                    <a:p>
                      <a:r>
                        <a:rPr lang="de-DE" sz="2000" b="0" kern="1200" dirty="0" err="1"/>
                        <a:t>Relevance</a:t>
                      </a:r>
                      <a:endParaRPr lang="de-DE" sz="2000" b="0"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b="0" kern="1200" dirty="0"/>
                        <a:t>                  </a:t>
                      </a:r>
                      <a:r>
                        <a:rPr lang="de-DE" sz="2000" b="0" kern="1200" dirty="0" err="1"/>
                        <a:t>Judge</a:t>
                      </a:r>
                      <a:r>
                        <a:rPr lang="de-DE" sz="2000" b="0" kern="1200" dirty="0"/>
                        <a:t> 2 </a:t>
                      </a:r>
                      <a:r>
                        <a:rPr lang="de-DE" sz="2000" b="0" kern="1200" dirty="0" err="1"/>
                        <a:t>Relevance</a:t>
                      </a:r>
                      <a:endParaRPr lang="de-DE" sz="2000" b="0" kern="1200" dirty="0">
                        <a:solidFill>
                          <a:schemeClr val="tx1"/>
                        </a:solidFill>
                        <a:latin typeface="+mn-lt"/>
                        <a:ea typeface="+mn-ea"/>
                        <a:cs typeface="+mn-cs"/>
                      </a:endParaRPr>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extLst>
                  <a:ext uri="{0D108BD9-81ED-4DB2-BD59-A6C34878D82A}">
                    <a16:rowId xmlns:a16="http://schemas.microsoft.com/office/drawing/2014/main" val="10000"/>
                  </a:ext>
                </a:extLst>
              </a:tr>
              <a:tr h="370840">
                <a:tc vMerge="1">
                  <a:txBody>
                    <a:bodyPr/>
                    <a:lstStyle/>
                    <a:p>
                      <a:endParaRPr lang="de-DE" dirty="0"/>
                    </a:p>
                  </a:txBody>
                  <a:tcPr/>
                </a:tc>
                <a:tc>
                  <a:txBody>
                    <a:bodyPr/>
                    <a:lstStyle/>
                    <a:p>
                      <a:endParaRPr lang="de-DE"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a:t>Yes</a:t>
                      </a:r>
                      <a:endParaRPr lang="de-DE"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a:t>No</a:t>
                      </a:r>
                      <a:endParaRPr lang="de-DE"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a:t>Total</a:t>
                      </a:r>
                      <a:endParaRPr lang="de-DE" sz="2000" b="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de-DE" dirty="0"/>
                    </a:p>
                  </a:txBody>
                  <a:tcPr/>
                </a:tc>
                <a:tc>
                  <a:txBody>
                    <a:bodyPr/>
                    <a:lstStyle/>
                    <a:p>
                      <a:r>
                        <a:rPr lang="en-US" sz="2000" b="0" kern="1200" dirty="0"/>
                        <a:t>Yes</a:t>
                      </a:r>
                      <a:endParaRPr lang="de-DE" sz="2000" b="0" dirty="0"/>
                    </a:p>
                  </a:txBody>
                  <a:tcPr/>
                </a:tc>
                <a:tc>
                  <a:txBody>
                    <a:bodyPr/>
                    <a:lstStyle/>
                    <a:p>
                      <a:r>
                        <a:rPr lang="de-DE" sz="2000" dirty="0"/>
                        <a:t>300</a:t>
                      </a:r>
                      <a:endParaRPr lang="de-DE" sz="2000" b="0" dirty="0"/>
                    </a:p>
                  </a:txBody>
                  <a:tcPr/>
                </a:tc>
                <a:tc>
                  <a:txBody>
                    <a:bodyPr/>
                    <a:lstStyle/>
                    <a:p>
                      <a:r>
                        <a:rPr lang="de-DE" sz="2000" dirty="0"/>
                        <a:t>20</a:t>
                      </a:r>
                      <a:endParaRPr lang="de-DE" sz="2000" b="0" dirty="0"/>
                    </a:p>
                  </a:txBody>
                  <a:tcPr/>
                </a:tc>
                <a:tc>
                  <a:txBody>
                    <a:bodyPr/>
                    <a:lstStyle/>
                    <a:p>
                      <a:r>
                        <a:rPr lang="de-DE" sz="2000" dirty="0"/>
                        <a:t>320</a:t>
                      </a:r>
                      <a:endParaRPr lang="de-DE" sz="2000" b="0" dirty="0"/>
                    </a:p>
                  </a:txBody>
                  <a:tcPr/>
                </a:tc>
                <a:extLst>
                  <a:ext uri="{0D108BD9-81ED-4DB2-BD59-A6C34878D82A}">
                    <a16:rowId xmlns:a16="http://schemas.microsoft.com/office/drawing/2014/main" val="10002"/>
                  </a:ext>
                </a:extLst>
              </a:tr>
              <a:tr h="370840">
                <a:tc vMerge="1">
                  <a:txBody>
                    <a:bodyPr/>
                    <a:lstStyle/>
                    <a:p>
                      <a:endParaRPr lang="de-DE" dirty="0"/>
                    </a:p>
                  </a:txBody>
                  <a:tcPr/>
                </a:tc>
                <a:tc>
                  <a:txBody>
                    <a:bodyPr/>
                    <a:lstStyle/>
                    <a:p>
                      <a:r>
                        <a:rPr lang="de-DE" sz="2000" b="0" kern="1200" dirty="0" err="1"/>
                        <a:t>No</a:t>
                      </a:r>
                      <a:endParaRPr lang="de-DE" sz="2000" b="0" dirty="0"/>
                    </a:p>
                  </a:txBody>
                  <a:tcPr/>
                </a:tc>
                <a:tc>
                  <a:txBody>
                    <a:bodyPr/>
                    <a:lstStyle/>
                    <a:p>
                      <a:r>
                        <a:rPr lang="de-DE" sz="2000" dirty="0"/>
                        <a:t>10</a:t>
                      </a:r>
                      <a:endParaRPr lang="de-DE" sz="2000" b="0" dirty="0"/>
                    </a:p>
                  </a:txBody>
                  <a:tcPr/>
                </a:tc>
                <a:tc>
                  <a:txBody>
                    <a:bodyPr/>
                    <a:lstStyle/>
                    <a:p>
                      <a:r>
                        <a:rPr lang="de-DE" sz="2000" dirty="0"/>
                        <a:t>70</a:t>
                      </a:r>
                      <a:endParaRPr lang="de-DE" sz="2000" b="0" dirty="0"/>
                    </a:p>
                  </a:txBody>
                  <a:tcPr/>
                </a:tc>
                <a:tc>
                  <a:txBody>
                    <a:bodyPr/>
                    <a:lstStyle/>
                    <a:p>
                      <a:r>
                        <a:rPr lang="de-DE" sz="2000" dirty="0"/>
                        <a:t>80</a:t>
                      </a:r>
                      <a:endParaRPr lang="de-DE" sz="2000" b="0" dirty="0"/>
                    </a:p>
                  </a:txBody>
                  <a:tcPr/>
                </a:tc>
                <a:extLst>
                  <a:ext uri="{0D108BD9-81ED-4DB2-BD59-A6C34878D82A}">
                    <a16:rowId xmlns:a16="http://schemas.microsoft.com/office/drawing/2014/main" val="10003"/>
                  </a:ext>
                </a:extLst>
              </a:tr>
              <a:tr h="370840">
                <a:tc vMerge="1">
                  <a:txBody>
                    <a:bodyPr/>
                    <a:lstStyle/>
                    <a:p>
                      <a:endParaRPr lang="de-DE" dirty="0"/>
                    </a:p>
                  </a:txBody>
                  <a:tcPr/>
                </a:tc>
                <a:tc>
                  <a:txBody>
                    <a:bodyPr/>
                    <a:lstStyle/>
                    <a:p>
                      <a:r>
                        <a:rPr lang="de-DE" sz="2000" b="0" kern="1200" dirty="0"/>
                        <a:t>Total</a:t>
                      </a:r>
                      <a:endParaRPr lang="de-DE" sz="2000" b="0" dirty="0"/>
                    </a:p>
                  </a:txBody>
                  <a:tcPr/>
                </a:tc>
                <a:tc>
                  <a:txBody>
                    <a:bodyPr/>
                    <a:lstStyle/>
                    <a:p>
                      <a:r>
                        <a:rPr lang="de-DE" sz="2000" dirty="0"/>
                        <a:t>310</a:t>
                      </a:r>
                      <a:endParaRPr lang="de-DE" sz="2000" b="0" dirty="0"/>
                    </a:p>
                  </a:txBody>
                  <a:tcPr/>
                </a:tc>
                <a:tc>
                  <a:txBody>
                    <a:bodyPr/>
                    <a:lstStyle/>
                    <a:p>
                      <a:r>
                        <a:rPr lang="de-DE" sz="2000" dirty="0"/>
                        <a:t>90</a:t>
                      </a:r>
                      <a:endParaRPr lang="de-DE" sz="2000" b="0" dirty="0"/>
                    </a:p>
                  </a:txBody>
                  <a:tcPr/>
                </a:tc>
                <a:tc>
                  <a:txBody>
                    <a:bodyPr/>
                    <a:lstStyle/>
                    <a:p>
                      <a:r>
                        <a:rPr lang="de-DE" sz="2000" dirty="0"/>
                        <a:t>400</a:t>
                      </a:r>
                      <a:endParaRPr lang="de-DE" sz="2000" b="0" dirty="0"/>
                    </a:p>
                  </a:txBody>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357422" y="2357430"/>
          <a:ext cx="2500330" cy="1183341"/>
        </p:xfrm>
        <a:graphic>
          <a:graphicData uri="http://schemas.openxmlformats.org/drawingml/2006/table">
            <a:tbl>
              <a:tblPr/>
              <a:tblGrid>
                <a:gridCol w="2500330">
                  <a:extLst>
                    <a:ext uri="{9D8B030D-6E8A-4147-A177-3AD203B41FA5}">
                      <a16:colId xmlns:a16="http://schemas.microsoft.com/office/drawing/2014/main" val="20000"/>
                    </a:ext>
                  </a:extLst>
                </a:gridCol>
              </a:tblGrid>
              <a:tr h="1183341">
                <a:tc>
                  <a:txBody>
                    <a:bodyPr/>
                    <a:lstStyle/>
                    <a:p>
                      <a:endParaRPr lang="de-DE"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7" name="Rectangle 16"/>
          <p:cNvSpPr/>
          <p:nvPr/>
        </p:nvSpPr>
        <p:spPr>
          <a:xfrm>
            <a:off x="5214958" y="2500306"/>
            <a:ext cx="3714760" cy="830997"/>
          </a:xfrm>
          <a:prstGeom prst="rect">
            <a:avLst/>
          </a:prstGeom>
        </p:spPr>
        <p:txBody>
          <a:bodyPr wrap="square">
            <a:spAutoFit/>
          </a:bodyPr>
          <a:lstStyle/>
          <a:p>
            <a:r>
              <a:rPr lang="de-DE" dirty="0" err="1">
                <a:solidFill>
                  <a:schemeClr val="tx1"/>
                </a:solidFill>
                <a:latin typeface="+mj-lt"/>
                <a:ea typeface="黑体" pitchFamily="49" charset="-122"/>
              </a:rPr>
              <a:t>Observed</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proportion</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of</a:t>
            </a:r>
            <a:endParaRPr lang="de-DE" dirty="0">
              <a:solidFill>
                <a:schemeClr val="tx1"/>
              </a:solidFill>
              <a:latin typeface="+mj-lt"/>
              <a:ea typeface="黑体" pitchFamily="49" charset="-122"/>
            </a:endParaRPr>
          </a:p>
          <a:p>
            <a:r>
              <a:rPr lang="en-US" dirty="0">
                <a:solidFill>
                  <a:schemeClr val="tx1"/>
                </a:solidFill>
                <a:latin typeface="+mj-lt"/>
                <a:ea typeface="黑体" pitchFamily="49" charset="-122"/>
              </a:rPr>
              <a:t>the times the judges agreed</a:t>
            </a:r>
            <a:endParaRPr lang="de-DE"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TREC</a:t>
            </a:r>
            <a:r>
              <a:rPr lang="zh-CN" altLang="en-US" sz="3600" dirty="0">
                <a:solidFill>
                  <a:schemeClr val="tx1"/>
                </a:solidFill>
                <a:latin typeface="+mj-lt"/>
                <a:ea typeface="黑体" pitchFamily="49" charset="-122"/>
              </a:rPr>
              <a:t>中判定的一致性情况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2643206"/>
          </a:xfrm>
          <a:prstGeom prst="rect">
            <a:avLst/>
          </a:prstGeom>
          <a:noFill/>
          <a:ln w="9525">
            <a:noFill/>
            <a:round/>
            <a:headEnd/>
            <a:tailEnd/>
          </a:ln>
        </p:spPr>
        <p:txBody>
          <a:bodyPr/>
          <a:lstStyle/>
          <a:p>
            <a:r>
              <a:rPr lang="de-DE" dirty="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108</a:t>
            </a:fld>
            <a:endParaRPr lang="en-US" dirty="0"/>
          </a:p>
        </p:txBody>
      </p:sp>
      <p:graphicFrame>
        <p:nvGraphicFramePr>
          <p:cNvPr id="8" name="Table 7"/>
          <p:cNvGraphicFramePr>
            <a:graphicFrameLocks noGrp="1"/>
          </p:cNvGraphicFramePr>
          <p:nvPr/>
        </p:nvGraphicFramePr>
        <p:xfrm>
          <a:off x="857224" y="2285992"/>
          <a:ext cx="6096000" cy="237744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b="0" dirty="0"/>
                        <a:t>信息需求</a:t>
                      </a:r>
                      <a:endParaRPr lang="de-DE" sz="2400" b="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400" b="0" kern="1200" dirty="0">
                          <a:solidFill>
                            <a:schemeClr val="tx1"/>
                          </a:solidFill>
                          <a:latin typeface="+mn-lt"/>
                          <a:ea typeface="+mn-ea"/>
                          <a:cs typeface="+mn-cs"/>
                        </a:rPr>
                        <a:t>判断文档数</a:t>
                      </a:r>
                      <a:endParaRPr lang="de-DE" sz="2400" b="0" kern="1200" dirty="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tx1"/>
                          </a:solidFill>
                          <a:latin typeface="+mn-lt"/>
                          <a:ea typeface="+mn-ea"/>
                          <a:cs typeface="+mn-cs"/>
                        </a:rPr>
                        <a:t>不一致数目</a:t>
                      </a:r>
                      <a:endParaRPr lang="de-DE" sz="2400" b="0" kern="1200" dirty="0">
                        <a:solidFill>
                          <a:schemeClr val="tx1"/>
                        </a:solidFill>
                        <a:latin typeface="+mn-lt"/>
                        <a:ea typeface="+mn-ea"/>
                        <a:cs typeface="+mn-cs"/>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de-DE" sz="2400" kern="1200" dirty="0"/>
                        <a:t>  51</a:t>
                      </a:r>
                    </a:p>
                    <a:p>
                      <a:r>
                        <a:rPr lang="de-DE" sz="2400" kern="1200" dirty="0"/>
                        <a:t>  62</a:t>
                      </a:r>
                    </a:p>
                    <a:p>
                      <a:r>
                        <a:rPr lang="de-DE" sz="2400" kern="1200" dirty="0"/>
                        <a:t>  67</a:t>
                      </a:r>
                    </a:p>
                    <a:p>
                      <a:r>
                        <a:rPr lang="de-DE" sz="2400" kern="1200" dirty="0"/>
                        <a:t>  95</a:t>
                      </a:r>
                    </a:p>
                    <a:p>
                      <a:r>
                        <a:rPr lang="de-DE" sz="2400" kern="1200" dirty="0"/>
                        <a:t>127</a:t>
                      </a:r>
                      <a:endParaRPr lang="de-DE" sz="24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2400" kern="1200" dirty="0"/>
                        <a:t>211</a:t>
                      </a:r>
                    </a:p>
                    <a:p>
                      <a:r>
                        <a:rPr lang="de-DE" sz="2400" kern="1200" dirty="0"/>
                        <a:t>400</a:t>
                      </a:r>
                    </a:p>
                    <a:p>
                      <a:r>
                        <a:rPr lang="de-DE" sz="2400" kern="1200" dirty="0"/>
                        <a:t>400</a:t>
                      </a:r>
                    </a:p>
                    <a:p>
                      <a:r>
                        <a:rPr lang="de-DE" sz="2400" kern="1200" dirty="0"/>
                        <a:t>400</a:t>
                      </a:r>
                    </a:p>
                    <a:p>
                      <a:r>
                        <a:rPr lang="de-DE" sz="2400" kern="1200" dirty="0"/>
                        <a:t>400</a:t>
                      </a:r>
                      <a:endParaRPr lang="de-DE" sz="24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l"/>
                      <a:r>
                        <a:rPr lang="de-DE" sz="2400" kern="1200" dirty="0"/>
                        <a:t>       6</a:t>
                      </a:r>
                    </a:p>
                    <a:p>
                      <a:pPr algn="l"/>
                      <a:r>
                        <a:rPr lang="de-DE" sz="2400" kern="1200" dirty="0"/>
                        <a:t> </a:t>
                      </a:r>
                      <a:r>
                        <a:rPr lang="de-DE" sz="2400" kern="1200" baseline="0" dirty="0"/>
                        <a:t>  </a:t>
                      </a:r>
                      <a:r>
                        <a:rPr lang="de-DE" sz="2400" kern="1200" dirty="0"/>
                        <a:t>157</a:t>
                      </a:r>
                    </a:p>
                    <a:p>
                      <a:pPr algn="l"/>
                      <a:r>
                        <a:rPr lang="de-DE" sz="2400" kern="1200" dirty="0"/>
                        <a:t>     68</a:t>
                      </a:r>
                    </a:p>
                    <a:p>
                      <a:pPr algn="l"/>
                      <a:r>
                        <a:rPr lang="de-DE" sz="2400" kern="1200" dirty="0"/>
                        <a:t>   110</a:t>
                      </a:r>
                    </a:p>
                    <a:p>
                      <a:pPr algn="l"/>
                      <a:r>
                        <a:rPr lang="de-DE" sz="2400" kern="1200" dirty="0"/>
                        <a:t>   106</a:t>
                      </a:r>
                      <a:endParaRPr lang="de-DE" sz="2400" kern="1200" dirty="0">
                        <a:solidFill>
                          <a:schemeClr val="tx1"/>
                        </a:solidFill>
                        <a:latin typeface="+mn-lt"/>
                        <a:ea typeface="+mn-ea"/>
                        <a:cs typeface="+mn-cs"/>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不一致性带来的影响</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488172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a:solidFill>
                  <a:schemeClr val="tx1"/>
                </a:solidFill>
                <a:latin typeface="+mj-ea"/>
                <a:ea typeface="+mj-ea"/>
              </a:rPr>
              <a:t>上述的不一致性很严重。这是否意味着信息检索的实验结果没有意义？</a:t>
            </a: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不是的。</a:t>
            </a: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不一致性会对指标的绝对数值有很大影响</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事实上对系统之间的相对排序没有影响</a:t>
            </a: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比如，我们想知道</a:t>
            </a:r>
            <a:r>
              <a:rPr lang="en-US" altLang="zh-CN" sz="2800" dirty="0">
                <a:solidFill>
                  <a:schemeClr val="tx1"/>
                </a:solidFill>
                <a:latin typeface="+mj-ea"/>
                <a:ea typeface="+mj-ea"/>
              </a:rPr>
              <a:t>A</a:t>
            </a:r>
            <a:r>
              <a:rPr lang="zh-CN" altLang="en-US" sz="2800" dirty="0">
                <a:solidFill>
                  <a:schemeClr val="tx1"/>
                </a:solidFill>
                <a:latin typeface="+mj-ea"/>
                <a:ea typeface="+mj-ea"/>
              </a:rPr>
              <a:t>算法是否好于</a:t>
            </a:r>
            <a:r>
              <a:rPr lang="en-US" altLang="zh-CN" sz="2800" dirty="0">
                <a:solidFill>
                  <a:schemeClr val="tx1"/>
                </a:solidFill>
                <a:latin typeface="+mj-ea"/>
                <a:ea typeface="+mj-ea"/>
              </a:rPr>
              <a:t>B</a:t>
            </a:r>
            <a:r>
              <a:rPr lang="zh-CN" altLang="en-US" sz="2800" dirty="0">
                <a:solidFill>
                  <a:schemeClr val="tx1"/>
                </a:solidFill>
                <a:latin typeface="+mj-ea"/>
                <a:ea typeface="+mj-ea"/>
              </a:rPr>
              <a:t>算法</a:t>
            </a:r>
            <a:endParaRPr lang="de-DE"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信息检索实验会给出一个可靠的答案，即使判定人员之间的不一致性可能很大</a:t>
            </a:r>
            <a:endParaRPr lang="de-DE" sz="2800"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dirty="0"/>
              <a:t>关于评价</a:t>
            </a:r>
          </a:p>
        </p:txBody>
      </p:sp>
      <p:sp>
        <p:nvSpPr>
          <p:cNvPr id="228355" name="Rectangle 3"/>
          <p:cNvSpPr>
            <a:spLocks noGrp="1" noChangeArrowheads="1"/>
          </p:cNvSpPr>
          <p:nvPr>
            <p:ph idx="1"/>
          </p:nvPr>
        </p:nvSpPr>
        <p:spPr>
          <a:xfrm>
            <a:off x="486368" y="1820963"/>
            <a:ext cx="7844408" cy="4248472"/>
          </a:xfrm>
        </p:spPr>
        <p:txBody>
          <a:bodyPr/>
          <a:lstStyle/>
          <a:p>
            <a:r>
              <a:rPr lang="zh-CN" altLang="en-US" dirty="0"/>
              <a:t>评价无处不在，也很必要</a:t>
            </a:r>
          </a:p>
          <a:p>
            <a:pPr lvl="1"/>
            <a:r>
              <a:rPr lang="zh-CN" altLang="en-US" dirty="0"/>
              <a:t>工作、生活、娱乐</a:t>
            </a:r>
            <a:endParaRPr lang="en-US" altLang="zh-CN" dirty="0"/>
          </a:p>
          <a:p>
            <a:pPr lvl="1"/>
            <a:endParaRPr lang="zh-CN" altLang="en-US" dirty="0"/>
          </a:p>
          <a:p>
            <a:r>
              <a:rPr lang="zh-CN" altLang="en-US" dirty="0"/>
              <a:t>评价很难，但是似乎又很容易</a:t>
            </a:r>
          </a:p>
          <a:p>
            <a:pPr lvl="1"/>
            <a:r>
              <a:rPr lang="zh-CN" altLang="en-US" dirty="0"/>
              <a:t>人的因素、标准、场景</a:t>
            </a:r>
            <a:endParaRPr lang="en-US" altLang="zh-CN" dirty="0"/>
          </a:p>
          <a:p>
            <a:pPr lvl="1"/>
            <a:endParaRPr lang="zh-CN" altLang="en-US" dirty="0"/>
          </a:p>
          <a:p>
            <a:r>
              <a:rPr lang="zh-CN" altLang="en-US" dirty="0"/>
              <a:t>评价是检验学术进步的重要标准</a:t>
            </a:r>
          </a:p>
        </p:txBody>
      </p:sp>
      <p:sp>
        <p:nvSpPr>
          <p:cNvPr id="6" name="灯片编号占位符 5"/>
          <p:cNvSpPr>
            <a:spLocks noGrp="1"/>
          </p:cNvSpPr>
          <p:nvPr>
            <p:ph type="sldNum" sz="quarter" idx="12"/>
          </p:nvPr>
        </p:nvSpPr>
        <p:spPr/>
        <p:txBody>
          <a:bodyPr/>
          <a:lstStyle/>
          <a:p>
            <a:fld id="{E6A59608-634D-4D6D-98AC-AD864DFC1BBA}" type="slidenum">
              <a:rPr lang="en-US" altLang="zh-CN"/>
              <a:pPr/>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04462" y="-74205"/>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大型搜索引擎的评价</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428736"/>
            <a:ext cx="8715436"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mj-ea"/>
                <a:ea typeface="+mj-ea"/>
              </a:rPr>
              <a:t>Web</a:t>
            </a:r>
            <a:r>
              <a:rPr lang="zh-CN" altLang="en-US" dirty="0">
                <a:solidFill>
                  <a:schemeClr val="tx1"/>
                </a:solidFill>
                <a:latin typeface="+mj-ea"/>
                <a:ea typeface="+mj-ea"/>
              </a:rPr>
              <a:t>下召回率难以计算</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搜索引擎常使用</a:t>
            </a:r>
            <a:r>
              <a:rPr lang="en-US" dirty="0">
                <a:solidFill>
                  <a:schemeClr val="tx1"/>
                </a:solidFill>
                <a:latin typeface="+mj-ea"/>
                <a:ea typeface="+mj-ea"/>
              </a:rPr>
              <a:t>top </a:t>
            </a:r>
            <a:r>
              <a:rPr lang="en-US" i="1" dirty="0">
                <a:solidFill>
                  <a:schemeClr val="tx1"/>
                </a:solidFill>
                <a:latin typeface="+mj-ea"/>
                <a:ea typeface="+mj-ea"/>
              </a:rPr>
              <a:t>k</a:t>
            </a:r>
            <a:r>
              <a:rPr lang="zh-CN" altLang="en-US" dirty="0">
                <a:solidFill>
                  <a:schemeClr val="tx1"/>
                </a:solidFill>
                <a:latin typeface="+mj-ea"/>
                <a:ea typeface="+mj-ea"/>
              </a:rPr>
              <a:t>的正确率来度量</a:t>
            </a:r>
            <a:r>
              <a:rPr lang="en-US" dirty="0">
                <a:solidFill>
                  <a:schemeClr val="tx1"/>
                </a:solidFill>
                <a:latin typeface="+mj-ea"/>
                <a:ea typeface="+mj-ea"/>
              </a:rPr>
              <a:t>, </a:t>
            </a:r>
            <a:r>
              <a:rPr lang="zh-CN" altLang="en-US" dirty="0">
                <a:solidFill>
                  <a:schemeClr val="tx1"/>
                </a:solidFill>
                <a:latin typeface="+mj-ea"/>
                <a:ea typeface="+mj-ea"/>
              </a:rPr>
              <a:t>比如</a:t>
            </a:r>
            <a:r>
              <a:rPr lang="en-US" dirty="0">
                <a:solidFill>
                  <a:schemeClr val="tx1"/>
                </a:solidFill>
                <a:latin typeface="+mj-ea"/>
                <a:ea typeface="+mj-ea"/>
              </a:rPr>
              <a:t>, </a:t>
            </a:r>
            <a:r>
              <a:rPr lang="en-US" i="1" dirty="0">
                <a:solidFill>
                  <a:schemeClr val="tx1"/>
                </a:solidFill>
                <a:latin typeface="+mj-ea"/>
                <a:ea typeface="+mj-ea"/>
              </a:rPr>
              <a:t>k </a:t>
            </a:r>
            <a:r>
              <a:rPr lang="en-US" dirty="0">
                <a:solidFill>
                  <a:schemeClr val="tx1"/>
                </a:solidFill>
                <a:latin typeface="+mj-ea"/>
                <a:ea typeface="+mj-ea"/>
              </a:rPr>
              <a:t>= 10 . . .</a:t>
            </a:r>
          </a:p>
          <a:p>
            <a:pPr lvl="1">
              <a:spcBef>
                <a:spcPts val="700"/>
              </a:spcBef>
              <a:buClr>
                <a:srgbClr val="336699"/>
              </a:buClr>
              <a:buFont typeface="Wingdings" pitchFamily="2" charset="2"/>
              <a:buChar char="§"/>
            </a:pPr>
            <a:r>
              <a:rPr lang="en-US" dirty="0">
                <a:solidFill>
                  <a:schemeClr val="tx1"/>
                </a:solidFill>
                <a:latin typeface="+mj-ea"/>
                <a:ea typeface="+mj-ea"/>
              </a:rPr>
              <a:t>. . . </a:t>
            </a:r>
            <a:r>
              <a:rPr lang="zh-CN" altLang="en-US" dirty="0">
                <a:solidFill>
                  <a:schemeClr val="tx1"/>
                </a:solidFill>
                <a:latin typeface="+mj-ea"/>
                <a:ea typeface="+mj-ea"/>
              </a:rPr>
              <a:t>或者使用一个考虑返回结果所在位置的指标，比如正确答案在第一个返回会比第十个返回的系统给予更大的指标</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搜索引擎也往往使用非相关度指标</a:t>
            </a:r>
            <a:endParaRPr lang="en-US" dirty="0">
              <a:solidFill>
                <a:schemeClr val="tx1"/>
              </a:solidFill>
              <a:latin typeface="+mj-ea"/>
              <a:ea typeface="+mj-ea"/>
            </a:endParaRPr>
          </a:p>
          <a:p>
            <a:pPr lvl="2">
              <a:spcBef>
                <a:spcPts val="700"/>
              </a:spcBef>
              <a:buClr>
                <a:srgbClr val="336699"/>
              </a:buClr>
              <a:buFont typeface="Wingdings" pitchFamily="2" charset="2"/>
              <a:buChar char="§"/>
            </a:pPr>
            <a:r>
              <a:rPr lang="zh-CN" altLang="en-US" sz="2200" dirty="0">
                <a:solidFill>
                  <a:schemeClr val="tx1"/>
                </a:solidFill>
                <a:latin typeface="+mj-ea"/>
                <a:ea typeface="+mj-ea"/>
              </a:rPr>
              <a:t>比如：第一个结果的点击率</a:t>
            </a:r>
            <a:endParaRPr lang="en-US" sz="2200" dirty="0">
              <a:solidFill>
                <a:schemeClr val="tx1"/>
              </a:solidFill>
              <a:latin typeface="+mj-ea"/>
              <a:ea typeface="+mj-ea"/>
            </a:endParaRPr>
          </a:p>
          <a:p>
            <a:pPr lvl="2">
              <a:spcBef>
                <a:spcPts val="700"/>
              </a:spcBef>
              <a:buClr>
                <a:srgbClr val="336699"/>
              </a:buClr>
              <a:buFont typeface="Wingdings" pitchFamily="2" charset="2"/>
              <a:buChar char="§"/>
            </a:pPr>
            <a:r>
              <a:rPr lang="zh-CN" altLang="en-US" sz="2200" dirty="0">
                <a:solidFill>
                  <a:schemeClr val="tx1"/>
                </a:solidFill>
                <a:latin typeface="+mj-ea"/>
                <a:ea typeface="+mj-ea"/>
              </a:rPr>
              <a:t>仅仅基于单个点击使得该指标不太可靠</a:t>
            </a:r>
            <a:r>
              <a:rPr lang="en-US" sz="2200" dirty="0">
                <a:solidFill>
                  <a:schemeClr val="tx1"/>
                </a:solidFill>
                <a:latin typeface="+mj-ea"/>
                <a:ea typeface="+mj-ea"/>
              </a:rPr>
              <a:t> (</a:t>
            </a:r>
            <a:r>
              <a:rPr lang="zh-CN" altLang="en-US" sz="2200" dirty="0">
                <a:solidFill>
                  <a:schemeClr val="tx1"/>
                </a:solidFill>
                <a:latin typeface="+mj-ea"/>
                <a:ea typeface="+mj-ea"/>
              </a:rPr>
              <a:t>比如你可能被检索结果的摘要所误导，等点进去一看，实际上是不相关的</a:t>
            </a:r>
            <a:r>
              <a:rPr lang="de-DE" sz="2200" dirty="0">
                <a:solidFill>
                  <a:schemeClr val="tx1"/>
                </a:solidFill>
                <a:latin typeface="+mj-ea"/>
                <a:ea typeface="+mj-ea"/>
              </a:rPr>
              <a:t>) . . .</a:t>
            </a:r>
          </a:p>
          <a:p>
            <a:pPr lvl="2">
              <a:spcBef>
                <a:spcPts val="700"/>
              </a:spcBef>
              <a:buClr>
                <a:srgbClr val="336699"/>
              </a:buClr>
              <a:buFont typeface="Wingdings" pitchFamily="2" charset="2"/>
              <a:buChar char="§"/>
            </a:pPr>
            <a:r>
              <a:rPr lang="zh-CN" altLang="en-US" sz="2200" dirty="0">
                <a:solidFill>
                  <a:schemeClr val="tx1"/>
                </a:solidFill>
                <a:latin typeface="+mj-ea"/>
                <a:ea typeface="+mj-ea"/>
              </a:rPr>
              <a:t>当然，如果考虑点击历史的整体情况会相当可靠</a:t>
            </a:r>
            <a:endParaRPr lang="en-US" sz="2200" dirty="0">
              <a:solidFill>
                <a:schemeClr val="tx1"/>
              </a:solidFill>
              <a:latin typeface="+mj-ea"/>
              <a:ea typeface="+mj-ea"/>
            </a:endParaRPr>
          </a:p>
          <a:p>
            <a:pPr lvl="2">
              <a:spcBef>
                <a:spcPts val="700"/>
              </a:spcBef>
              <a:buClr>
                <a:srgbClr val="336699"/>
              </a:buClr>
              <a:buFont typeface="Wingdings" pitchFamily="2" charset="2"/>
              <a:buChar char="§"/>
            </a:pPr>
            <a:r>
              <a:rPr lang="zh-CN" altLang="en-US" sz="2200" dirty="0">
                <a:solidFill>
                  <a:schemeClr val="tx1"/>
                </a:solidFill>
                <a:latin typeface="+mj-ea"/>
                <a:ea typeface="+mj-ea"/>
              </a:rPr>
              <a:t>比如：一些基于用户行为的指标</a:t>
            </a:r>
            <a:r>
              <a:rPr lang="en-US" sz="2200" dirty="0">
                <a:solidFill>
                  <a:schemeClr val="tx1"/>
                </a:solidFill>
                <a:latin typeface="+mj-ea"/>
                <a:ea typeface="+mj-ea"/>
              </a:rPr>
              <a:t> </a:t>
            </a:r>
            <a:endParaRPr lang="de-DE" sz="2200" dirty="0">
              <a:solidFill>
                <a:schemeClr val="tx1"/>
              </a:solidFill>
              <a:latin typeface="+mj-ea"/>
              <a:ea typeface="+mj-ea"/>
            </a:endParaRPr>
          </a:p>
          <a:p>
            <a:pPr lvl="2">
              <a:spcBef>
                <a:spcPts val="700"/>
              </a:spcBef>
              <a:buClr>
                <a:srgbClr val="336699"/>
              </a:buClr>
              <a:buFont typeface="Wingdings" pitchFamily="2" charset="2"/>
              <a:buChar char="§"/>
            </a:pPr>
            <a:r>
              <a:rPr lang="zh-CN" altLang="en-US" sz="2200" dirty="0">
                <a:solidFill>
                  <a:schemeClr val="tx1"/>
                </a:solidFill>
                <a:latin typeface="+mj-ea"/>
                <a:ea typeface="+mj-ea"/>
              </a:rPr>
              <a:t>比如</a:t>
            </a:r>
            <a:r>
              <a:rPr lang="de-DE" sz="2200" dirty="0">
                <a:solidFill>
                  <a:schemeClr val="tx1"/>
                </a:solidFill>
                <a:latin typeface="+mj-ea"/>
                <a:ea typeface="+mj-ea"/>
              </a:rPr>
              <a:t>: A/B </a:t>
            </a:r>
            <a:r>
              <a:rPr lang="zh-CN" altLang="en-US" sz="2200" dirty="0">
                <a:solidFill>
                  <a:schemeClr val="tx1"/>
                </a:solidFill>
                <a:latin typeface="+mj-ea"/>
                <a:ea typeface="+mj-ea"/>
              </a:rPr>
              <a:t>测试</a:t>
            </a:r>
            <a:endParaRPr lang="de-DE" sz="2200"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A/B </a:t>
            </a:r>
            <a:r>
              <a:rPr lang="zh-CN" altLang="en-US" sz="3600" dirty="0">
                <a:solidFill>
                  <a:schemeClr val="tx1"/>
                </a:solidFill>
                <a:latin typeface="+mj-lt"/>
                <a:ea typeface="黑体" pitchFamily="49" charset="-122"/>
              </a:rPr>
              <a:t>测试</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715436" cy="4449676"/>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sz="2800" dirty="0">
                <a:solidFill>
                  <a:schemeClr val="tx1"/>
                </a:solidFill>
                <a:latin typeface="+mj-ea"/>
                <a:ea typeface="+mj-ea"/>
              </a:rPr>
              <a:t>目标</a:t>
            </a:r>
            <a:r>
              <a:rPr lang="en-US" sz="2800" dirty="0">
                <a:solidFill>
                  <a:schemeClr val="tx1"/>
                </a:solidFill>
                <a:latin typeface="+mj-ea"/>
                <a:ea typeface="+mj-ea"/>
              </a:rPr>
              <a:t>: </a:t>
            </a:r>
            <a:r>
              <a:rPr lang="zh-CN" altLang="en-US" sz="2800" dirty="0">
                <a:solidFill>
                  <a:schemeClr val="tx1"/>
                </a:solidFill>
                <a:latin typeface="+mj-ea"/>
                <a:ea typeface="+mj-ea"/>
              </a:rPr>
              <a:t>测试某个独立的创新点</a:t>
            </a: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先决条件：大型的搜索引擎已经在上线运行</a:t>
            </a:r>
            <a:endParaRPr lang="en-US"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很多用户使用老系统</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将一小部分</a:t>
            </a:r>
            <a:r>
              <a:rPr lang="en-US" altLang="zh-CN" sz="2800" dirty="0">
                <a:solidFill>
                  <a:schemeClr val="tx1"/>
                </a:solidFill>
                <a:latin typeface="+mj-ea"/>
                <a:ea typeface="+mj-ea"/>
              </a:rPr>
              <a:t>(</a:t>
            </a:r>
            <a:r>
              <a:rPr lang="zh-CN" altLang="en-US" sz="2800" dirty="0">
                <a:solidFill>
                  <a:schemeClr val="tx1"/>
                </a:solidFill>
                <a:latin typeface="+mj-ea"/>
                <a:ea typeface="+mj-ea"/>
              </a:rPr>
              <a:t>如</a:t>
            </a:r>
            <a:r>
              <a:rPr lang="en-US" altLang="zh-CN" sz="2800" dirty="0">
                <a:solidFill>
                  <a:schemeClr val="tx1"/>
                </a:solidFill>
                <a:latin typeface="+mj-ea"/>
                <a:ea typeface="+mj-ea"/>
              </a:rPr>
              <a:t> 1%)</a:t>
            </a:r>
            <a:r>
              <a:rPr lang="zh-CN" altLang="en-US" sz="2800" dirty="0">
                <a:solidFill>
                  <a:schemeClr val="tx1"/>
                </a:solidFill>
                <a:latin typeface="+mj-ea"/>
                <a:ea typeface="+mj-ea"/>
              </a:rPr>
              <a:t>流量导向包含了创新点的新系统</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对新旧系统进行自动评价，并得到某个评价指标，比如第一个结果的点击率</a:t>
            </a:r>
            <a:endParaRPr lang="de-DE"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于是，可以通过新旧系统的指标对比来判断创新点的效果</a:t>
            </a:r>
            <a:endParaRPr lang="en-US" altLang="zh-CN" sz="2800" dirty="0">
              <a:solidFill>
                <a:schemeClr val="tx1"/>
              </a:solidFill>
              <a:latin typeface="+mj-ea"/>
              <a:ea typeface="+mj-ea"/>
            </a:endParaRPr>
          </a:p>
          <a:p>
            <a:pPr>
              <a:spcBef>
                <a:spcPts val="700"/>
              </a:spcBef>
              <a:buClr>
                <a:srgbClr val="336699"/>
              </a:buClr>
              <a:buFont typeface="Wingdings" pitchFamily="2" charset="2"/>
              <a:buChar char="§"/>
            </a:pPr>
            <a:r>
              <a:rPr lang="zh-CN" altLang="en-US" sz="2800" dirty="0">
                <a:solidFill>
                  <a:schemeClr val="tx1"/>
                </a:solidFill>
                <a:latin typeface="+mj-ea"/>
                <a:ea typeface="+mj-ea"/>
              </a:rPr>
              <a:t>这也可能是大型搜索引擎最信赖的方法</a:t>
            </a:r>
            <a:endParaRPr lang="de-DE" sz="2800" dirty="0">
              <a:solidFill>
                <a:schemeClr val="tx1"/>
              </a:solidFill>
              <a:latin typeface="+mj-ea"/>
              <a:ea typeface="+mj-ea"/>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上述相关性定义的补充</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715436" cy="4449106"/>
          </a:xfrm>
          <a:prstGeom prst="rect">
            <a:avLst/>
          </a:prstGeom>
          <a:noFill/>
          <a:ln w="9525">
            <a:noFill/>
            <a:round/>
            <a:headEnd/>
            <a:tailEnd/>
          </a:ln>
        </p:spPr>
        <p:txBody>
          <a:bodyPr/>
          <a:lstStyle/>
          <a:p>
            <a:pPr>
              <a:buClr>
                <a:srgbClr val="336699"/>
              </a:buClr>
              <a:buFont typeface="Wingdings" pitchFamily="2" charset="2"/>
              <a:buChar char="§"/>
            </a:pPr>
            <a:r>
              <a:rPr lang="zh-CN" altLang="en-US" sz="2800" dirty="0">
                <a:solidFill>
                  <a:schemeClr val="tx1"/>
                </a:solidFill>
                <a:latin typeface="+mj-ea"/>
                <a:ea typeface="+mj-ea"/>
              </a:rPr>
              <a:t>上述相关性定义是针对独立的查询</a:t>
            </a:r>
            <a:r>
              <a:rPr lang="en-US" altLang="zh-CN" sz="2800" dirty="0">
                <a:solidFill>
                  <a:schemeClr val="tx1"/>
                </a:solidFill>
                <a:latin typeface="+mj-ea"/>
                <a:ea typeface="+mj-ea"/>
              </a:rPr>
              <a:t>-</a:t>
            </a:r>
            <a:r>
              <a:rPr lang="zh-CN" altLang="en-US" sz="2800" dirty="0">
                <a:solidFill>
                  <a:schemeClr val="tx1"/>
                </a:solidFill>
                <a:latin typeface="+mj-ea"/>
                <a:ea typeface="+mj-ea"/>
              </a:rPr>
              <a:t>文档对</a:t>
            </a:r>
            <a:endParaRPr lang="en-US" sz="2800" dirty="0">
              <a:solidFill>
                <a:schemeClr val="tx1"/>
              </a:solidFill>
              <a:latin typeface="+mj-ea"/>
              <a:ea typeface="+mj-ea"/>
            </a:endParaRPr>
          </a:p>
          <a:p>
            <a:pPr>
              <a:buClr>
                <a:srgbClr val="336699"/>
              </a:buClr>
              <a:buFont typeface="Wingdings" pitchFamily="2" charset="2"/>
              <a:buChar char="§"/>
            </a:pPr>
            <a:r>
              <a:rPr lang="zh-CN" altLang="en-US" sz="2800" dirty="0">
                <a:solidFill>
                  <a:schemeClr val="tx1"/>
                </a:solidFill>
                <a:latin typeface="+mj-ea"/>
                <a:ea typeface="+mj-ea"/>
              </a:rPr>
              <a:t>另一种定义：边缘相关性</a:t>
            </a:r>
            <a:r>
              <a:rPr lang="en-US" altLang="zh-CN" sz="2800" dirty="0">
                <a:solidFill>
                  <a:schemeClr val="tx1"/>
                </a:solidFill>
                <a:latin typeface="+mj-ea"/>
                <a:ea typeface="+mj-ea"/>
              </a:rPr>
              <a:t>(</a:t>
            </a:r>
            <a:r>
              <a:rPr lang="de-DE" sz="2800" dirty="0">
                <a:solidFill>
                  <a:schemeClr val="tx1"/>
                </a:solidFill>
                <a:latin typeface="+mj-ea"/>
                <a:ea typeface="+mj-ea"/>
              </a:rPr>
              <a:t>marginal relevance)</a:t>
            </a:r>
          </a:p>
          <a:p>
            <a:pPr>
              <a:buClr>
                <a:srgbClr val="336699"/>
              </a:buClr>
              <a:buFont typeface="Wingdings" pitchFamily="2" charset="2"/>
              <a:buChar char="§"/>
            </a:pPr>
            <a:r>
              <a:rPr lang="zh-CN" altLang="en-US" sz="2800" dirty="0">
                <a:solidFill>
                  <a:schemeClr val="tx1"/>
                </a:solidFill>
                <a:latin typeface="+mj-ea"/>
                <a:ea typeface="+mj-ea"/>
              </a:rPr>
              <a:t>边缘相关性指的是结果列表中位置</a:t>
            </a:r>
            <a:r>
              <a:rPr lang="en-US" altLang="zh-CN" sz="2800" dirty="0">
                <a:solidFill>
                  <a:schemeClr val="tx1"/>
                </a:solidFill>
                <a:latin typeface="+mj-ea"/>
                <a:ea typeface="+mj-ea"/>
              </a:rPr>
              <a:t>k</a:t>
            </a:r>
            <a:r>
              <a:rPr lang="zh-CN" altLang="en-US" sz="2800" dirty="0">
                <a:solidFill>
                  <a:schemeClr val="tx1"/>
                </a:solidFill>
                <a:latin typeface="+mj-ea"/>
                <a:ea typeface="+mj-ea"/>
              </a:rPr>
              <a:t>上的文档相对于其前面的文档</a:t>
            </a:r>
            <a:r>
              <a:rPr lang="en-US" sz="2800" dirty="0">
                <a:solidFill>
                  <a:schemeClr val="tx1"/>
                </a:solidFill>
                <a:latin typeface="+mj-ea"/>
                <a:ea typeface="+mj-ea"/>
              </a:rPr>
              <a:t>  </a:t>
            </a:r>
            <a:r>
              <a:rPr lang="de-DE" sz="2800" i="1" dirty="0">
                <a:solidFill>
                  <a:schemeClr val="tx1"/>
                </a:solidFill>
                <a:latin typeface="+mj-ea"/>
                <a:ea typeface="+mj-ea"/>
              </a:rPr>
              <a:t>d</a:t>
            </a:r>
            <a:r>
              <a:rPr lang="de-DE" sz="2800" baseline="-25000" dirty="0">
                <a:solidFill>
                  <a:schemeClr val="tx1"/>
                </a:solidFill>
                <a:latin typeface="+mj-ea"/>
                <a:ea typeface="+mj-ea"/>
              </a:rPr>
              <a:t>1</a:t>
            </a:r>
            <a:r>
              <a:rPr lang="de-DE" sz="2800" dirty="0">
                <a:solidFill>
                  <a:schemeClr val="tx1"/>
                </a:solidFill>
                <a:latin typeface="+mj-ea"/>
                <a:ea typeface="+mj-ea"/>
              </a:rPr>
              <a:t> . . . </a:t>
            </a:r>
            <a:r>
              <a:rPr lang="de-DE" sz="2800" i="1" dirty="0">
                <a:solidFill>
                  <a:schemeClr val="tx1"/>
                </a:solidFill>
                <a:latin typeface="+mj-ea"/>
                <a:ea typeface="+mj-ea"/>
              </a:rPr>
              <a:t>d</a:t>
            </a:r>
            <a:r>
              <a:rPr lang="de-DE" sz="2800" i="1" baseline="-25000" dirty="0">
                <a:solidFill>
                  <a:schemeClr val="tx1"/>
                </a:solidFill>
                <a:latin typeface="+mj-ea"/>
                <a:ea typeface="+mj-ea"/>
              </a:rPr>
              <a:t>k</a:t>
            </a:r>
            <a:r>
              <a:rPr lang="de-DE" sz="2800" baseline="-25000" dirty="0">
                <a:solidFill>
                  <a:schemeClr val="tx1"/>
                </a:solidFill>
                <a:latin typeface="+mj-ea"/>
                <a:ea typeface="+mj-ea"/>
              </a:rPr>
              <a:t>−1</a:t>
            </a:r>
            <a:r>
              <a:rPr lang="zh-CN" altLang="en-US" sz="2800" dirty="0">
                <a:solidFill>
                  <a:schemeClr val="tx1"/>
                </a:solidFill>
                <a:latin typeface="+mj-ea"/>
                <a:ea typeface="+mj-ea"/>
              </a:rPr>
              <a:t>中包含的信息之外所带来的额外信息。同一篇文档，后面再次出现不能带来更多的信息。</a:t>
            </a:r>
            <a:endParaRPr lang="en-US" altLang="zh-CN" sz="2800" dirty="0">
              <a:solidFill>
                <a:schemeClr val="tx1"/>
              </a:solidFill>
              <a:latin typeface="+mj-ea"/>
              <a:ea typeface="+mj-ea"/>
            </a:endParaRPr>
          </a:p>
          <a:p>
            <a:pPr>
              <a:buClr>
                <a:srgbClr val="336699"/>
              </a:buClr>
              <a:buFont typeface="Wingdings" pitchFamily="2" charset="2"/>
              <a:buChar char="§"/>
            </a:pPr>
            <a:endParaRPr lang="de-DE" sz="2800" dirty="0">
              <a:solidFill>
                <a:schemeClr val="tx1"/>
              </a:solidFill>
              <a:latin typeface="+mj-lt"/>
              <a:ea typeface="黑体" pitchFamily="49" charset="-122"/>
            </a:endParaRPr>
          </a:p>
          <a:p>
            <a:pPr>
              <a:buClr>
                <a:srgbClr val="336699"/>
              </a:buClr>
              <a:buFont typeface="Wingdings" pitchFamily="2" charset="2"/>
              <a:buChar char="§"/>
            </a:pPr>
            <a:r>
              <a:rPr lang="zh-CN" altLang="en-US" sz="2800" dirty="0">
                <a:solidFill>
                  <a:schemeClr val="tx1"/>
                </a:solidFill>
                <a:latin typeface="+mj-ea"/>
                <a:ea typeface="+mj-ea"/>
              </a:rPr>
              <a:t>课堂练习</a:t>
            </a:r>
            <a:endParaRPr lang="de-DE" sz="2800" dirty="0">
              <a:solidFill>
                <a:schemeClr val="tx1"/>
              </a:solidFill>
              <a:latin typeface="+mj-ea"/>
              <a:ea typeface="+mj-ea"/>
            </a:endParaRPr>
          </a:p>
          <a:p>
            <a:pPr lvl="1">
              <a:buClr>
                <a:srgbClr val="336699"/>
              </a:buClr>
              <a:buFont typeface="Wingdings" pitchFamily="2" charset="2"/>
              <a:buChar char="§"/>
            </a:pPr>
            <a:r>
              <a:rPr lang="zh-CN" altLang="en-US" dirty="0">
                <a:solidFill>
                  <a:schemeClr val="tx1"/>
                </a:solidFill>
                <a:latin typeface="+mj-ea"/>
                <a:ea typeface="+mj-ea"/>
              </a:rPr>
              <a:t>为什么边缘相关性更能表示用户的真实满意度？</a:t>
            </a:r>
            <a:endParaRPr lang="de-DE" dirty="0">
              <a:solidFill>
                <a:schemeClr val="tx1"/>
              </a:solidFill>
              <a:latin typeface="+mj-ea"/>
              <a:ea typeface="+mj-ea"/>
            </a:endParaRPr>
          </a:p>
          <a:p>
            <a:pPr lvl="1">
              <a:buClr>
                <a:srgbClr val="336699"/>
              </a:buClr>
              <a:buFont typeface="Wingdings" pitchFamily="2" charset="2"/>
              <a:buChar char="§"/>
            </a:pPr>
            <a:r>
              <a:rPr lang="zh-CN" altLang="en-US" dirty="0">
                <a:solidFill>
                  <a:schemeClr val="tx1"/>
                </a:solidFill>
                <a:latin typeface="+mj-ea"/>
                <a:ea typeface="+mj-ea"/>
              </a:rPr>
              <a:t>给出一个</a:t>
            </a:r>
            <a:r>
              <a:rPr lang="en-US" altLang="zh-CN" dirty="0">
                <a:solidFill>
                  <a:schemeClr val="tx1"/>
                </a:solidFill>
                <a:latin typeface="+mj-ea"/>
                <a:ea typeface="+mj-ea"/>
              </a:rPr>
              <a:t>P</a:t>
            </a:r>
            <a:r>
              <a:rPr lang="zh-CN" altLang="en-US" dirty="0">
                <a:solidFill>
                  <a:schemeClr val="tx1"/>
                </a:solidFill>
                <a:latin typeface="+mj-ea"/>
                <a:ea typeface="+mj-ea"/>
              </a:rPr>
              <a:t>、</a:t>
            </a:r>
            <a:r>
              <a:rPr lang="en-US" altLang="zh-CN" dirty="0">
                <a:solidFill>
                  <a:schemeClr val="tx1"/>
                </a:solidFill>
                <a:latin typeface="+mj-ea"/>
                <a:ea typeface="+mj-ea"/>
              </a:rPr>
              <a:t>R</a:t>
            </a:r>
            <a:r>
              <a:rPr lang="zh-CN" altLang="en-US" dirty="0">
                <a:solidFill>
                  <a:schemeClr val="tx1"/>
                </a:solidFill>
                <a:latin typeface="+mj-ea"/>
                <a:ea typeface="+mj-ea"/>
              </a:rPr>
              <a:t>类相关性指标不能反映用户满意度而边缘相关性却能否反映用户满意度的例子。</a:t>
            </a:r>
            <a:endParaRPr lang="en-US" dirty="0">
              <a:solidFill>
                <a:schemeClr val="tx1"/>
              </a:solidFill>
              <a:latin typeface="+mj-ea"/>
              <a:ea typeface="+mj-ea"/>
            </a:endParaRPr>
          </a:p>
          <a:p>
            <a:pPr lvl="1">
              <a:buClr>
                <a:srgbClr val="336699"/>
              </a:buClr>
              <a:buFont typeface="Wingdings" pitchFamily="2" charset="2"/>
              <a:buChar char="§"/>
            </a:pPr>
            <a:r>
              <a:rPr lang="zh-CN" altLang="en-US" dirty="0">
                <a:solidFill>
                  <a:schemeClr val="tx1"/>
                </a:solidFill>
                <a:latin typeface="+mj-ea"/>
                <a:ea typeface="+mj-ea"/>
              </a:rPr>
              <a:t>在实际系统中，使用边缘相关性的难点在哪？</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关于评价的可信度</a:t>
            </a:r>
          </a:p>
        </p:txBody>
      </p:sp>
      <p:sp>
        <p:nvSpPr>
          <p:cNvPr id="3" name="文本占位符 2"/>
          <p:cNvSpPr>
            <a:spLocks noGrp="1"/>
          </p:cNvSpPr>
          <p:nvPr>
            <p:ph type="body" sz="quarter" idx="13"/>
          </p:nvPr>
        </p:nvSpPr>
        <p:spPr>
          <a:xfrm>
            <a:off x="395536" y="1556792"/>
            <a:ext cx="8208912" cy="4320480"/>
          </a:xfrm>
        </p:spPr>
        <p:txBody>
          <a:bodyPr/>
          <a:lstStyle/>
          <a:p>
            <a:pPr defTabSz="449263">
              <a:spcBef>
                <a:spcPct val="0"/>
              </a:spcBef>
              <a:buClr>
                <a:srgbClr val="336699"/>
              </a:buClr>
              <a:buFont typeface="Wingdings" pitchFamily="2" charset="2"/>
              <a:buChar char="§"/>
            </a:pPr>
            <a:r>
              <a:rPr lang="zh-CN" altLang="en-US" dirty="0">
                <a:solidFill>
                  <a:schemeClr val="tx1"/>
                </a:solidFill>
                <a:latin typeface="+mj-ea"/>
                <a:ea typeface="+mj-ea"/>
                <a:cs typeface="+mn-cs"/>
              </a:rPr>
              <a:t>在多组数据集上评价，得到相似的结果</a:t>
            </a:r>
            <a:endParaRPr lang="en-US" altLang="zh-CN" dirty="0">
              <a:solidFill>
                <a:schemeClr val="tx1"/>
              </a:solidFill>
              <a:latin typeface="+mj-ea"/>
              <a:ea typeface="+mj-ea"/>
              <a:cs typeface="+mn-cs"/>
            </a:endParaRPr>
          </a:p>
          <a:p>
            <a:pPr defTabSz="449263">
              <a:spcBef>
                <a:spcPct val="0"/>
              </a:spcBef>
              <a:buClr>
                <a:srgbClr val="336699"/>
              </a:buClr>
              <a:buFont typeface="Wingdings" pitchFamily="2" charset="2"/>
              <a:buChar char="§"/>
            </a:pPr>
            <a:r>
              <a:rPr lang="zh-CN" altLang="en-US" dirty="0">
                <a:solidFill>
                  <a:schemeClr val="tx1"/>
                </a:solidFill>
                <a:latin typeface="+mj-ea"/>
                <a:ea typeface="+mj-ea"/>
                <a:cs typeface="+mn-cs"/>
              </a:rPr>
              <a:t>进行统计显著性检测</a:t>
            </a:r>
            <a:r>
              <a:rPr lang="en-US" altLang="zh-CN" dirty="0">
                <a:solidFill>
                  <a:schemeClr val="tx1"/>
                </a:solidFill>
                <a:latin typeface="+mj-ea"/>
                <a:ea typeface="+mj-ea"/>
                <a:cs typeface="+mn-cs"/>
              </a:rPr>
              <a:t>(statistical significance test)</a:t>
            </a:r>
          </a:p>
          <a:p>
            <a:pPr marL="742950" lvl="2" indent="-514350" defTabSz="449263">
              <a:lnSpc>
                <a:spcPct val="150000"/>
              </a:lnSpc>
              <a:spcBef>
                <a:spcPct val="0"/>
              </a:spcBef>
              <a:buClr>
                <a:srgbClr val="336699"/>
              </a:buClr>
            </a:pPr>
            <a:r>
              <a:rPr lang="zh-CN" altLang="en-US" b="1" dirty="0">
                <a:solidFill>
                  <a:schemeClr val="tx1"/>
                </a:solidFill>
                <a:latin typeface="+mj-ea"/>
                <a:ea typeface="+mj-ea"/>
              </a:rPr>
              <a:t>配对</a:t>
            </a:r>
            <a:r>
              <a:rPr lang="en-US" altLang="zh-CN" b="1" dirty="0">
                <a:solidFill>
                  <a:schemeClr val="tx1"/>
                </a:solidFill>
                <a:latin typeface="+mj-ea"/>
                <a:ea typeface="+mj-ea"/>
              </a:rPr>
              <a:t>t</a:t>
            </a:r>
            <a:r>
              <a:rPr lang="zh-CN" altLang="en-US" b="1" dirty="0">
                <a:solidFill>
                  <a:schemeClr val="tx1"/>
                </a:solidFill>
                <a:latin typeface="+mj-ea"/>
                <a:ea typeface="+mj-ea"/>
              </a:rPr>
              <a:t>检验</a:t>
            </a:r>
            <a:endParaRPr lang="en-US" altLang="zh-CN" b="1" dirty="0">
              <a:solidFill>
                <a:schemeClr val="tx1"/>
              </a:solidFill>
              <a:latin typeface="+mj-ea"/>
              <a:ea typeface="+mj-ea"/>
            </a:endParaRPr>
          </a:p>
          <a:p>
            <a:pPr marL="742950" lvl="2" indent="-514350" defTabSz="449263">
              <a:lnSpc>
                <a:spcPct val="150000"/>
              </a:lnSpc>
              <a:spcBef>
                <a:spcPct val="0"/>
              </a:spcBef>
              <a:buClr>
                <a:srgbClr val="336699"/>
              </a:buClr>
            </a:pPr>
            <a:r>
              <a:rPr lang="zh-CN" altLang="en-US" b="1" dirty="0">
                <a:solidFill>
                  <a:schemeClr val="tx1"/>
                </a:solidFill>
                <a:latin typeface="+mj-ea"/>
                <a:ea typeface="+mj-ea"/>
              </a:rPr>
              <a:t>符号检验</a:t>
            </a:r>
            <a:endParaRPr lang="en-US" altLang="zh-CN" b="1" dirty="0">
              <a:solidFill>
                <a:schemeClr val="tx1"/>
              </a:solidFill>
              <a:latin typeface="+mj-ea"/>
              <a:ea typeface="+mj-ea"/>
            </a:endParaRPr>
          </a:p>
          <a:p>
            <a:pPr marL="742950" lvl="2" indent="-514350" defTabSz="449263">
              <a:lnSpc>
                <a:spcPct val="150000"/>
              </a:lnSpc>
              <a:spcBef>
                <a:spcPct val="0"/>
              </a:spcBef>
              <a:buClr>
                <a:srgbClr val="336699"/>
              </a:buClr>
            </a:pPr>
            <a:r>
              <a:rPr lang="en-US" altLang="zh-CN" b="1" dirty="0">
                <a:solidFill>
                  <a:schemeClr val="tx1"/>
                </a:solidFill>
                <a:latin typeface="+mj-ea"/>
                <a:ea typeface="+mj-ea"/>
              </a:rPr>
              <a:t>Wilcoxon</a:t>
            </a:r>
            <a:r>
              <a:rPr lang="zh-CN" altLang="en-US" b="1" dirty="0">
                <a:solidFill>
                  <a:schemeClr val="tx1"/>
                </a:solidFill>
                <a:latin typeface="+mj-ea"/>
                <a:ea typeface="+mj-ea"/>
              </a:rPr>
              <a:t>符号秩检验</a:t>
            </a:r>
          </a:p>
        </p:txBody>
      </p:sp>
      <p:sp>
        <p:nvSpPr>
          <p:cNvPr id="4" name="灯片编号占位符 3"/>
          <p:cNvSpPr>
            <a:spLocks noGrp="1"/>
          </p:cNvSpPr>
          <p:nvPr>
            <p:ph type="sldNum" sz="quarter" idx="16"/>
          </p:nvPr>
        </p:nvSpPr>
        <p:spPr/>
        <p:txBody>
          <a:bodyPr/>
          <a:lstStyle/>
          <a:p>
            <a:pPr>
              <a:defRPr/>
            </a:pPr>
            <a:fld id="{F1FB7D08-67DA-430D-B31F-1498AA061A61}" type="slidenum">
              <a:rPr lang="en-US" smtClean="0"/>
              <a:pPr>
                <a:defRPr/>
              </a:pPr>
              <a:t>113</a:t>
            </a:fld>
            <a:endParaRPr lang="en-US"/>
          </a:p>
        </p:txBody>
      </p:sp>
      <p:pic>
        <p:nvPicPr>
          <p:cNvPr id="268290" name="Picture 2"/>
          <p:cNvPicPr>
            <a:picLocks noChangeAspect="1" noChangeArrowheads="1"/>
          </p:cNvPicPr>
          <p:nvPr/>
        </p:nvPicPr>
        <p:blipFill>
          <a:blip r:embed="rId2" cstate="print"/>
          <a:srcRect/>
          <a:stretch>
            <a:fillRect/>
          </a:stretch>
        </p:blipFill>
        <p:spPr bwMode="auto">
          <a:xfrm>
            <a:off x="4644008" y="3019425"/>
            <a:ext cx="3724275" cy="3838575"/>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114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0070C0"/>
                </a:solidFill>
                <a:latin typeface="Calibri" charset="0"/>
                <a:ea typeface="黑体" pitchFamily="49" charset="-122"/>
              </a:rPr>
              <a:t>实验设计</a:t>
            </a:r>
            <a:endParaRPr lang="en-US" sz="3200" dirty="0">
              <a:solidFill>
                <a:srgbClr val="0070C0"/>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IR</a:t>
            </a:r>
            <a:r>
              <a:rPr lang="zh-CN" altLang="en-US" dirty="0"/>
              <a:t>系统评价实验设计</a:t>
            </a:r>
          </a:p>
        </p:txBody>
      </p:sp>
      <p:sp>
        <p:nvSpPr>
          <p:cNvPr id="3" name="内容占位符 2"/>
          <p:cNvSpPr>
            <a:spLocks noGrp="1"/>
          </p:cNvSpPr>
          <p:nvPr>
            <p:ph idx="1"/>
          </p:nvPr>
        </p:nvSpPr>
        <p:spPr/>
        <p:txBody>
          <a:bodyPr/>
          <a:lstStyle/>
          <a:p>
            <a:r>
              <a:rPr lang="en-US" altLang="zh-CN" dirty="0"/>
              <a:t>“In this paper, we propose a ...”</a:t>
            </a:r>
          </a:p>
          <a:p>
            <a:pPr lvl="1"/>
            <a:r>
              <a:rPr lang="en-US" altLang="zh-CN" dirty="0"/>
              <a:t>Is the proposed method valid?</a:t>
            </a:r>
          </a:p>
          <a:p>
            <a:pPr lvl="1"/>
            <a:r>
              <a:rPr lang="en-US" altLang="zh-CN" dirty="0"/>
              <a:t>Is the proposed method effective?</a:t>
            </a:r>
          </a:p>
          <a:p>
            <a:pPr lvl="1"/>
            <a:r>
              <a:rPr lang="en-US" altLang="zh-CN" dirty="0"/>
              <a:t>Can the proposed method be generalized to other datasets?</a:t>
            </a:r>
          </a:p>
          <a:p>
            <a:endParaRPr lang="en-US" altLang="zh-CN" dirty="0"/>
          </a:p>
          <a:p>
            <a:r>
              <a:rPr lang="zh-CN" altLang="en-US" dirty="0"/>
              <a:t>一个正确的实验方案是对系统效果评判的基础</a:t>
            </a:r>
          </a:p>
          <a:p>
            <a:r>
              <a:rPr lang="en-US" altLang="zh-CN" dirty="0"/>
              <a:t>Donald Metzler: </a:t>
            </a:r>
            <a:r>
              <a:rPr lang="zh-CN" altLang="en-US" dirty="0"/>
              <a:t>在我审过并且拒掉的论文中，</a:t>
            </a:r>
            <a:r>
              <a:rPr lang="en-US" altLang="zh-CN" dirty="0"/>
              <a:t>85</a:t>
            </a:r>
            <a:r>
              <a:rPr lang="zh-CN" altLang="en-US" dirty="0"/>
              <a:t>％被拒的原因都是实验方法不正确</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115</a:t>
            </a:fld>
            <a:endParaRPr lang="en-US"/>
          </a:p>
        </p:txBody>
      </p:sp>
    </p:spTree>
    <p:extLst>
      <p:ext uri="{BB962C8B-B14F-4D97-AF65-F5344CB8AC3E}">
        <p14:creationId xmlns:p14="http://schemas.microsoft.com/office/powerpoint/2010/main" val="5589010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实验方案设计中要考虑到的问题</a:t>
            </a:r>
          </a:p>
        </p:txBody>
      </p:sp>
      <p:sp>
        <p:nvSpPr>
          <p:cNvPr id="3" name="Content Placeholder 2"/>
          <p:cNvSpPr>
            <a:spLocks noGrp="1"/>
          </p:cNvSpPr>
          <p:nvPr>
            <p:ph idx="1"/>
          </p:nvPr>
        </p:nvSpPr>
        <p:spPr/>
        <p:txBody>
          <a:bodyPr/>
          <a:lstStyle/>
          <a:p>
            <a:r>
              <a:rPr lang="en-US" altLang="zh-CN" sz="2400" dirty="0"/>
              <a:t>Baseline –</a:t>
            </a:r>
            <a:r>
              <a:rPr lang="zh-CN" altLang="en-US" sz="2400" dirty="0"/>
              <a:t>实验比较的基准</a:t>
            </a:r>
          </a:p>
          <a:p>
            <a:pPr lvl="1"/>
            <a:r>
              <a:rPr lang="zh-CN" altLang="en-US" sz="2000" dirty="0"/>
              <a:t>计算机科学研究往往是关于“更好”的新模型、方法、算法，需要通过实验与基准比较，证明确实“更好”</a:t>
            </a:r>
          </a:p>
          <a:p>
            <a:pPr lvl="1"/>
            <a:r>
              <a:rPr lang="en-US" altLang="zh-CN" sz="2000" dirty="0"/>
              <a:t>baseline</a:t>
            </a:r>
            <a:r>
              <a:rPr lang="zh-CN" altLang="en-US" sz="2000" dirty="0"/>
              <a:t>是否适用？</a:t>
            </a:r>
          </a:p>
          <a:p>
            <a:pPr lvl="1"/>
            <a:r>
              <a:rPr lang="en-US" altLang="zh-CN" sz="2000" dirty="0"/>
              <a:t>baseline</a:t>
            </a:r>
            <a:r>
              <a:rPr lang="zh-CN" altLang="en-US" sz="2000" dirty="0"/>
              <a:t>是否够好？</a:t>
            </a:r>
          </a:p>
          <a:p>
            <a:pPr lvl="1"/>
            <a:r>
              <a:rPr lang="zh-CN" altLang="en-US" sz="2000" dirty="0"/>
              <a:t>是否是一个公平的比较？</a:t>
            </a:r>
          </a:p>
          <a:p>
            <a:r>
              <a:rPr lang="en-US" altLang="zh-CN" sz="2400" dirty="0"/>
              <a:t>Dataset </a:t>
            </a:r>
            <a:r>
              <a:rPr lang="zh-CN" altLang="en-US" sz="2400" dirty="0"/>
              <a:t>－ 数据集</a:t>
            </a:r>
          </a:p>
          <a:p>
            <a:pPr lvl="1"/>
            <a:r>
              <a:rPr lang="zh-CN" altLang="en-US" sz="2000" dirty="0"/>
              <a:t>使用的数据集是否有足够的代表性</a:t>
            </a:r>
          </a:p>
          <a:p>
            <a:r>
              <a:rPr lang="zh-CN" altLang="en-US" sz="2400" dirty="0"/>
              <a:t>模型往往有待调参数（例如回转长度归一因子），因此需要一种 训练－测试方案</a:t>
            </a:r>
          </a:p>
          <a:p>
            <a:pPr lvl="1"/>
            <a:r>
              <a:rPr lang="zh-CN" altLang="en-US" sz="2000" dirty="0"/>
              <a:t>在训练集上学习得到优化模型</a:t>
            </a:r>
          </a:p>
          <a:p>
            <a:pPr lvl="1"/>
            <a:r>
              <a:rPr lang="zh-CN" altLang="en-US" sz="2000" dirty="0"/>
              <a:t>在测试集上评价</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116</a:t>
            </a:fld>
            <a:endParaRPr lang="en-US"/>
          </a:p>
        </p:txBody>
      </p:sp>
    </p:spTree>
    <p:extLst>
      <p:ext uri="{BB962C8B-B14F-4D97-AF65-F5344CB8AC3E}">
        <p14:creationId xmlns:p14="http://schemas.microsoft.com/office/powerpoint/2010/main" val="31737766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过拟合 </a:t>
            </a:r>
            <a:r>
              <a:rPr lang="en-US" altLang="zh-CN" dirty="0"/>
              <a:t>(Over-fitting)</a:t>
            </a:r>
            <a:endParaRPr lang="zh-CN" altLang="en-US" dirty="0"/>
          </a:p>
        </p:txBody>
      </p:sp>
      <p:sp>
        <p:nvSpPr>
          <p:cNvPr id="3" name="Content Placeholder 2"/>
          <p:cNvSpPr>
            <a:spLocks noGrp="1"/>
          </p:cNvSpPr>
          <p:nvPr>
            <p:ph idx="1"/>
          </p:nvPr>
        </p:nvSpPr>
        <p:spPr/>
        <p:txBody>
          <a:bodyPr/>
          <a:lstStyle/>
          <a:p>
            <a:r>
              <a:rPr lang="en-US" altLang="zh-CN" dirty="0"/>
              <a:t>Over-fitting occurs when a statistical model describes random error or noise instead of the underlying relationship</a:t>
            </a:r>
          </a:p>
          <a:p>
            <a:endParaRPr lang="en-US" altLang="zh-CN" dirty="0"/>
          </a:p>
          <a:p>
            <a:r>
              <a:rPr lang="en-US" altLang="zh-CN" dirty="0"/>
              <a:t>Over-fitting generally occurs when a model is excessively complex, such as having too many degrees of freedom, in relation to the amount of data available</a:t>
            </a:r>
          </a:p>
          <a:p>
            <a:pPr marL="0" indent="0">
              <a:buNone/>
            </a:pPr>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117</a:t>
            </a:fld>
            <a:endParaRPr lang="en-US"/>
          </a:p>
        </p:txBody>
      </p:sp>
    </p:spTree>
    <p:extLst>
      <p:ext uri="{BB962C8B-B14F-4D97-AF65-F5344CB8AC3E}">
        <p14:creationId xmlns:p14="http://schemas.microsoft.com/office/powerpoint/2010/main" val="15529671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示例：过度描述随机误差</a:t>
            </a:r>
          </a:p>
        </p:txBody>
      </p:sp>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118</a:t>
            </a:fld>
            <a:endParaRPr lang="en-US"/>
          </a:p>
        </p:txBody>
      </p:sp>
      <p:pic>
        <p:nvPicPr>
          <p:cNvPr id="5" name="Picture 4"/>
          <p:cNvPicPr>
            <a:picLocks noChangeAspect="1"/>
          </p:cNvPicPr>
          <p:nvPr/>
        </p:nvPicPr>
        <p:blipFill>
          <a:blip r:embed="rId2"/>
          <a:stretch>
            <a:fillRect/>
          </a:stretch>
        </p:blipFill>
        <p:spPr>
          <a:xfrm>
            <a:off x="752952" y="2276113"/>
            <a:ext cx="7638095" cy="3457143"/>
          </a:xfrm>
          <a:prstGeom prst="rect">
            <a:avLst/>
          </a:prstGeom>
        </p:spPr>
      </p:pic>
    </p:spTree>
    <p:extLst>
      <p:ext uri="{BB962C8B-B14F-4D97-AF65-F5344CB8AC3E}">
        <p14:creationId xmlns:p14="http://schemas.microsoft.com/office/powerpoint/2010/main" val="39847372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过拟合</a:t>
            </a:r>
          </a:p>
        </p:txBody>
      </p:sp>
      <p:sp>
        <p:nvSpPr>
          <p:cNvPr id="3" name="Content Placeholder 2"/>
          <p:cNvSpPr>
            <a:spLocks noGrp="1"/>
          </p:cNvSpPr>
          <p:nvPr>
            <p:ph idx="1"/>
          </p:nvPr>
        </p:nvSpPr>
        <p:spPr/>
        <p:txBody>
          <a:bodyPr/>
          <a:lstStyle/>
          <a:p>
            <a:r>
              <a:rPr lang="en-US" altLang="zh-CN" sz="2400" dirty="0"/>
              <a:t>Over-fitting occurs when a statistical model describes </a:t>
            </a:r>
            <a:r>
              <a:rPr lang="en-US" altLang="zh-CN" sz="2400" dirty="0">
                <a:solidFill>
                  <a:srgbClr val="0070C0"/>
                </a:solidFill>
              </a:rPr>
              <a:t>random error or noise </a:t>
            </a:r>
            <a:r>
              <a:rPr lang="en-US" altLang="zh-CN" sz="2400" dirty="0"/>
              <a:t>instead of the </a:t>
            </a:r>
            <a:r>
              <a:rPr lang="en-US" altLang="zh-CN" sz="2400" dirty="0">
                <a:solidFill>
                  <a:srgbClr val="0070C0"/>
                </a:solidFill>
              </a:rPr>
              <a:t>underlying relationship</a:t>
            </a:r>
          </a:p>
          <a:p>
            <a:endParaRPr lang="en-US" altLang="zh-CN" sz="2400" dirty="0"/>
          </a:p>
          <a:p>
            <a:r>
              <a:rPr lang="en-US" altLang="zh-CN" sz="2400" dirty="0"/>
              <a:t>Over-fitting generally occurs when a model is excessively complex, such as having too many degrees of freedom, in relation to the amount of data available</a:t>
            </a:r>
          </a:p>
          <a:p>
            <a:pPr lvl="1"/>
            <a:r>
              <a:rPr lang="en-US" altLang="zh-CN" sz="2000" dirty="0">
                <a:solidFill>
                  <a:srgbClr val="0070C0"/>
                </a:solidFill>
              </a:rPr>
              <a:t>Lack of training data</a:t>
            </a:r>
          </a:p>
          <a:p>
            <a:endParaRPr lang="en-US" altLang="zh-CN" sz="2400" dirty="0"/>
          </a:p>
          <a:p>
            <a:r>
              <a:rPr lang="en-US" altLang="zh-CN" sz="2400" dirty="0"/>
              <a:t>A model which has been over-fit will generally have poor </a:t>
            </a:r>
            <a:r>
              <a:rPr lang="en-US" altLang="zh-CN" sz="2400" dirty="0">
                <a:solidFill>
                  <a:srgbClr val="0070C0"/>
                </a:solidFill>
              </a:rPr>
              <a:t>predictive</a:t>
            </a:r>
            <a:r>
              <a:rPr lang="en-US" altLang="zh-CN" sz="2400" dirty="0"/>
              <a:t> performance, as it can exaggerate minor fluctuations in the data</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119</a:t>
            </a:fld>
            <a:endParaRPr lang="en-US"/>
          </a:p>
        </p:txBody>
      </p:sp>
    </p:spTree>
    <p:extLst>
      <p:ext uri="{BB962C8B-B14F-4D97-AF65-F5344CB8AC3E}">
        <p14:creationId xmlns:p14="http://schemas.microsoft.com/office/powerpoint/2010/main" val="36588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从竞技体育谈起</a:t>
            </a:r>
          </a:p>
        </p:txBody>
      </p:sp>
      <p:sp>
        <p:nvSpPr>
          <p:cNvPr id="80899" name="Rectangle 3"/>
          <p:cNvSpPr>
            <a:spLocks noGrp="1" noChangeArrowheads="1"/>
          </p:cNvSpPr>
          <p:nvPr>
            <p:ph idx="1"/>
          </p:nvPr>
        </p:nvSpPr>
        <p:spPr>
          <a:xfrm>
            <a:off x="683568" y="1844824"/>
            <a:ext cx="7704856" cy="4176464"/>
          </a:xfrm>
        </p:spPr>
        <p:txBody>
          <a:bodyPr/>
          <a:lstStyle/>
          <a:p>
            <a:r>
              <a:rPr lang="zh-CN" altLang="en-US" sz="2800" dirty="0">
                <a:latin typeface="Times New Roman" pitchFamily="18" charset="0"/>
              </a:rPr>
              <a:t>世界记录 </a:t>
            </a:r>
            <a:r>
              <a:rPr lang="en-US" altLang="zh-CN" sz="2800" dirty="0">
                <a:latin typeface="Times New Roman" pitchFamily="18" charset="0"/>
              </a:rPr>
              <a:t>vs. </a:t>
            </a:r>
            <a:r>
              <a:rPr lang="zh-CN" altLang="en-US" sz="2800" dirty="0">
                <a:latin typeface="Times New Roman" pitchFamily="18" charset="0"/>
              </a:rPr>
              <a:t>世界最好成绩</a:t>
            </a:r>
            <a:endParaRPr lang="en-US" altLang="zh-CN" sz="2800" dirty="0">
              <a:latin typeface="Times New Roman" pitchFamily="18" charset="0"/>
            </a:endParaRPr>
          </a:p>
          <a:p>
            <a:pPr lvl="1"/>
            <a:r>
              <a:rPr lang="zh-CN" altLang="en-US" sz="2000" dirty="0"/>
              <a:t>男子一百米短跑</a:t>
            </a:r>
            <a:r>
              <a:rPr lang="zh-CN" altLang="en-US" sz="2000" dirty="0">
                <a:latin typeface="Times New Roman" pitchFamily="18" charset="0"/>
              </a:rPr>
              <a:t>世界纪录：标准赛道标准气候条件的历史最快纪录</a:t>
            </a:r>
            <a:endParaRPr lang="en-US" altLang="zh-CN" sz="2000" dirty="0">
              <a:latin typeface="Times New Roman" pitchFamily="18" charset="0"/>
            </a:endParaRPr>
          </a:p>
          <a:p>
            <a:pPr lvl="1"/>
            <a:r>
              <a:rPr lang="zh-CN" altLang="en-US" sz="2000" dirty="0"/>
              <a:t>男子一百米短跑今年最好成绩：可能比世界纪录更快，但是不符合标准条件</a:t>
            </a:r>
            <a:endParaRPr lang="en-US" altLang="zh-CN" sz="2000" dirty="0">
              <a:latin typeface="Times New Roman" pitchFamily="18" charset="0"/>
            </a:endParaRPr>
          </a:p>
          <a:p>
            <a:pPr lvl="1"/>
            <a:endParaRPr lang="zh-CN" altLang="en-US" sz="2400" dirty="0">
              <a:latin typeface="Times New Roman" pitchFamily="18" charset="0"/>
            </a:endParaRPr>
          </a:p>
          <a:p>
            <a:r>
              <a:rPr lang="zh-CN" altLang="en-US" sz="2800" dirty="0">
                <a:latin typeface="Times New Roman" pitchFamily="18" charset="0"/>
              </a:rPr>
              <a:t>评价要公平！</a:t>
            </a:r>
          </a:p>
          <a:p>
            <a:pPr lvl="1"/>
            <a:r>
              <a:rPr lang="zh-CN" altLang="en-US" sz="2400" dirty="0">
                <a:latin typeface="Times New Roman" pitchFamily="18" charset="0"/>
              </a:rPr>
              <a:t>环境要基本一致：天气、风速、跑道等等</a:t>
            </a:r>
          </a:p>
          <a:p>
            <a:pPr lvl="1"/>
            <a:r>
              <a:rPr lang="zh-CN" altLang="en-US" sz="2400" dirty="0">
                <a:latin typeface="Times New Roman" pitchFamily="18" charset="0"/>
              </a:rPr>
              <a:t>比赛过程要一样：竞走中的犯规</a:t>
            </a:r>
          </a:p>
          <a:p>
            <a:pPr lvl="1"/>
            <a:r>
              <a:rPr lang="zh-CN" altLang="en-US" sz="2400" dirty="0">
                <a:latin typeface="Times New Roman" pitchFamily="18" charset="0"/>
              </a:rPr>
              <a:t>指标要一样：速度、耐力</a:t>
            </a:r>
          </a:p>
        </p:txBody>
      </p:sp>
      <p:sp>
        <p:nvSpPr>
          <p:cNvPr id="6" name="灯片编号占位符 5"/>
          <p:cNvSpPr>
            <a:spLocks noGrp="1"/>
          </p:cNvSpPr>
          <p:nvPr>
            <p:ph type="sldNum" sz="quarter" idx="12"/>
          </p:nvPr>
        </p:nvSpPr>
        <p:spPr/>
        <p:txBody>
          <a:bodyPr/>
          <a:lstStyle/>
          <a:p>
            <a:fld id="{93F5A5BB-E165-4A58-853D-01BAF8D1A7D4}" type="slidenum">
              <a:rPr lang="en-US" altLang="zh-CN"/>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
                                            <p:txEl>
                                              <p:pRg st="4" end="4"/>
                                            </p:txEl>
                                          </p:spTgt>
                                        </p:tgtEl>
                                        <p:attrNameLst>
                                          <p:attrName>style.visibility</p:attrName>
                                        </p:attrNameLst>
                                      </p:cBhvr>
                                      <p:to>
                                        <p:strVal val="visible"/>
                                      </p:to>
                                    </p:set>
                                    <p:animEffect transition="in" filter="blinds(horizontal)">
                                      <p:cBhvr>
                                        <p:cTn id="12" dur="500"/>
                                        <p:tgtEl>
                                          <p:spTgt spid="8089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17" dur="500"/>
                                        <p:tgtEl>
                                          <p:spTgt spid="80899">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20" dur="500"/>
                                        <p:tgtEl>
                                          <p:spTgt spid="80899">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0899">
                                            <p:txEl>
                                              <p:pRg st="7" end="7"/>
                                            </p:txEl>
                                          </p:spTgt>
                                        </p:tgtEl>
                                        <p:attrNameLst>
                                          <p:attrName>style.visibility</p:attrName>
                                        </p:attrNameLst>
                                      </p:cBhvr>
                                      <p:to>
                                        <p:strVal val="visible"/>
                                      </p:to>
                                    </p:set>
                                    <p:animEffect transition="in" filter="blinds(horizontal)">
                                      <p:cBhvr>
                                        <p:cTn id="23" dur="500"/>
                                        <p:tgtEl>
                                          <p:spTgt spid="80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评价方案</a:t>
            </a:r>
          </a:p>
        </p:txBody>
      </p:sp>
      <p:sp>
        <p:nvSpPr>
          <p:cNvPr id="3" name="Content Placeholder 2"/>
          <p:cNvSpPr>
            <a:spLocks noGrp="1"/>
          </p:cNvSpPr>
          <p:nvPr>
            <p:ph idx="1"/>
          </p:nvPr>
        </p:nvSpPr>
        <p:spPr/>
        <p:txBody>
          <a:bodyPr/>
          <a:lstStyle/>
          <a:p>
            <a:r>
              <a:rPr lang="en-US" altLang="zh-CN" sz="2400" dirty="0">
                <a:solidFill>
                  <a:srgbClr val="0070C0"/>
                </a:solidFill>
              </a:rPr>
              <a:t>Hold-out evaluation (</a:t>
            </a:r>
            <a:r>
              <a:rPr lang="zh-CN" altLang="en-US" sz="2400" dirty="0">
                <a:solidFill>
                  <a:srgbClr val="0070C0"/>
                </a:solidFill>
              </a:rPr>
              <a:t>单次检验</a:t>
            </a:r>
            <a:r>
              <a:rPr lang="en-US" altLang="zh-CN" sz="2400" dirty="0">
                <a:solidFill>
                  <a:srgbClr val="0070C0"/>
                </a:solidFill>
              </a:rPr>
              <a:t>)</a:t>
            </a:r>
          </a:p>
          <a:p>
            <a:pPr lvl="1"/>
            <a:r>
              <a:rPr lang="zh-CN" altLang="en-US" sz="1800" dirty="0"/>
              <a:t>在一个数据集上训练，在另一个无交叉的测试集上评价</a:t>
            </a:r>
          </a:p>
          <a:p>
            <a:r>
              <a:rPr lang="en-US" altLang="zh-CN" sz="2400" dirty="0">
                <a:solidFill>
                  <a:srgbClr val="0070C0"/>
                </a:solidFill>
              </a:rPr>
              <a:t>Leave-one-out (</a:t>
            </a:r>
            <a:r>
              <a:rPr lang="zh-CN" altLang="en-US" sz="2400" dirty="0">
                <a:solidFill>
                  <a:srgbClr val="0070C0"/>
                </a:solidFill>
              </a:rPr>
              <a:t>留一交叉检验</a:t>
            </a:r>
            <a:r>
              <a:rPr lang="en-US" altLang="zh-CN" sz="2400" dirty="0">
                <a:solidFill>
                  <a:srgbClr val="0070C0"/>
                </a:solidFill>
              </a:rPr>
              <a:t>)</a:t>
            </a:r>
          </a:p>
          <a:p>
            <a:pPr lvl="1"/>
            <a:r>
              <a:rPr lang="zh-CN" altLang="en-US" sz="1800" dirty="0"/>
              <a:t>将每个数据单元作为一个数据子集</a:t>
            </a:r>
            <a:r>
              <a:rPr lang="en-US" altLang="zh-CN" sz="1800" dirty="0"/>
              <a:t>(</a:t>
            </a:r>
            <a:r>
              <a:rPr lang="zh-CN" altLang="en-US" sz="1800" dirty="0"/>
              <a:t>例如将</a:t>
            </a:r>
            <a:r>
              <a:rPr lang="en-US" altLang="zh-CN" sz="1800" dirty="0"/>
              <a:t>50</a:t>
            </a:r>
            <a:r>
              <a:rPr lang="zh-CN" altLang="en-US" sz="1800" dirty="0"/>
              <a:t>个查询划分为</a:t>
            </a:r>
            <a:r>
              <a:rPr lang="en-US" altLang="zh-CN" sz="1800" dirty="0"/>
              <a:t>50</a:t>
            </a:r>
            <a:r>
              <a:rPr lang="zh-CN" altLang="en-US" sz="1800" dirty="0"/>
              <a:t>个子集</a:t>
            </a:r>
            <a:r>
              <a:rPr lang="en-US" altLang="zh-CN" sz="1800" dirty="0"/>
              <a:t>)</a:t>
            </a:r>
          </a:p>
          <a:p>
            <a:pPr lvl="1"/>
            <a:r>
              <a:rPr lang="zh-CN" altLang="en-US" sz="1800" dirty="0"/>
              <a:t>对于每个子集</a:t>
            </a:r>
            <a:r>
              <a:rPr lang="en-US" altLang="zh-CN" sz="1800" dirty="0" err="1"/>
              <a:t>i</a:t>
            </a:r>
            <a:r>
              <a:rPr lang="zh-CN" altLang="en-US" sz="1800" dirty="0"/>
              <a:t>，用其它</a:t>
            </a:r>
            <a:r>
              <a:rPr lang="en-US" altLang="zh-CN" sz="1800" dirty="0"/>
              <a:t>(N-1)</a:t>
            </a:r>
            <a:r>
              <a:rPr lang="zh-CN" altLang="en-US" sz="1800" dirty="0"/>
              <a:t>个数据子集训练，在</a:t>
            </a:r>
            <a:r>
              <a:rPr lang="en-US" altLang="zh-CN" sz="1800" dirty="0" err="1"/>
              <a:t>i</a:t>
            </a:r>
            <a:r>
              <a:rPr lang="zh-CN" altLang="en-US" sz="1800" dirty="0"/>
              <a:t>上测试</a:t>
            </a:r>
          </a:p>
          <a:p>
            <a:pPr lvl="1"/>
            <a:r>
              <a:rPr lang="zh-CN" altLang="en-US" sz="1800" dirty="0"/>
              <a:t>最后将</a:t>
            </a:r>
            <a:r>
              <a:rPr lang="en-US" altLang="zh-CN" sz="1800" dirty="0"/>
              <a:t>N</a:t>
            </a:r>
            <a:r>
              <a:rPr lang="zh-CN" altLang="en-US" sz="1800" dirty="0"/>
              <a:t>个测试子集上得到的结果取平均值</a:t>
            </a:r>
          </a:p>
          <a:p>
            <a:pPr lvl="1"/>
            <a:r>
              <a:rPr lang="zh-CN" altLang="en-US" sz="1800" dirty="0"/>
              <a:t>适用于仅有极少量数据的场合</a:t>
            </a:r>
          </a:p>
          <a:p>
            <a:r>
              <a:rPr lang="en-US" altLang="zh-CN" sz="2400" dirty="0">
                <a:solidFill>
                  <a:srgbClr val="0070C0"/>
                </a:solidFill>
              </a:rPr>
              <a:t>k-fold Cross-validation (K</a:t>
            </a:r>
            <a:r>
              <a:rPr lang="zh-CN" altLang="en-US" sz="2400" dirty="0">
                <a:solidFill>
                  <a:srgbClr val="0070C0"/>
                </a:solidFill>
              </a:rPr>
              <a:t>折交叉检验</a:t>
            </a:r>
            <a:r>
              <a:rPr lang="en-US" altLang="zh-CN" sz="2400" dirty="0">
                <a:solidFill>
                  <a:srgbClr val="0070C0"/>
                </a:solidFill>
              </a:rPr>
              <a:t>)</a:t>
            </a:r>
          </a:p>
          <a:p>
            <a:pPr lvl="1"/>
            <a:r>
              <a:rPr lang="zh-CN" altLang="en-US" sz="1800" dirty="0"/>
              <a:t>非常流行的</a:t>
            </a:r>
            <a:r>
              <a:rPr lang="en-US" altLang="zh-CN" sz="1800" dirty="0"/>
              <a:t>IR</a:t>
            </a:r>
            <a:r>
              <a:rPr lang="zh-CN" altLang="en-US" sz="1800" dirty="0"/>
              <a:t>评价方案</a:t>
            </a:r>
          </a:p>
          <a:p>
            <a:pPr lvl="1"/>
            <a:r>
              <a:rPr lang="zh-CN" altLang="en-US" sz="1800" dirty="0"/>
              <a:t>将数据集划分为</a:t>
            </a:r>
            <a:r>
              <a:rPr lang="en-US" altLang="zh-CN" sz="1800" dirty="0"/>
              <a:t>n</a:t>
            </a:r>
            <a:r>
              <a:rPr lang="zh-CN" altLang="en-US" sz="1800" dirty="0"/>
              <a:t>个子集，每个子集可包含多个数据单元</a:t>
            </a:r>
          </a:p>
          <a:p>
            <a:pPr lvl="1"/>
            <a:r>
              <a:rPr lang="zh-CN" altLang="en-US" sz="1800" dirty="0"/>
              <a:t>例如将</a:t>
            </a:r>
            <a:r>
              <a:rPr lang="en-US" altLang="zh-CN" sz="1800" dirty="0"/>
              <a:t>50</a:t>
            </a:r>
            <a:r>
              <a:rPr lang="zh-CN" altLang="en-US" sz="1800" dirty="0"/>
              <a:t>个查询划分为</a:t>
            </a:r>
            <a:r>
              <a:rPr lang="en-US" altLang="zh-CN" sz="1800" dirty="0"/>
              <a:t>5</a:t>
            </a:r>
            <a:r>
              <a:rPr lang="zh-CN" altLang="en-US" sz="1800" dirty="0"/>
              <a:t>个子集，每个包含</a:t>
            </a:r>
            <a:r>
              <a:rPr lang="en-US" altLang="zh-CN" sz="1800" dirty="0"/>
              <a:t>10</a:t>
            </a:r>
            <a:r>
              <a:rPr lang="zh-CN" altLang="en-US" sz="1800" dirty="0"/>
              <a:t>个查询</a:t>
            </a:r>
          </a:p>
          <a:p>
            <a:pPr lvl="1"/>
            <a:r>
              <a:rPr lang="zh-CN" altLang="en-US" sz="1800" dirty="0"/>
              <a:t>对于每个子集</a:t>
            </a:r>
            <a:r>
              <a:rPr lang="en-US" altLang="zh-CN" sz="1800" dirty="0" err="1"/>
              <a:t>i</a:t>
            </a:r>
            <a:r>
              <a:rPr lang="zh-CN" altLang="en-US" sz="1800" dirty="0"/>
              <a:t>，用其它</a:t>
            </a:r>
            <a:r>
              <a:rPr lang="en-US" altLang="zh-CN" sz="1800" dirty="0"/>
              <a:t>(n-1)</a:t>
            </a:r>
            <a:r>
              <a:rPr lang="zh-CN" altLang="en-US" sz="1800" dirty="0"/>
              <a:t>个数据子集训练，在</a:t>
            </a:r>
            <a:r>
              <a:rPr lang="en-US" altLang="zh-CN" sz="1800" dirty="0" err="1"/>
              <a:t>i</a:t>
            </a:r>
            <a:r>
              <a:rPr lang="zh-CN" altLang="en-US" sz="1800" dirty="0"/>
              <a:t>上测试</a:t>
            </a:r>
          </a:p>
          <a:p>
            <a:pPr lvl="1"/>
            <a:r>
              <a:rPr lang="zh-CN" altLang="en-US" sz="1800" dirty="0"/>
              <a:t>最后将</a:t>
            </a:r>
            <a:r>
              <a:rPr lang="en-US" altLang="zh-CN" sz="1800" dirty="0"/>
              <a:t>n</a:t>
            </a:r>
            <a:r>
              <a:rPr lang="zh-CN" altLang="en-US" sz="1800" dirty="0"/>
              <a:t>个测试子集上得到的结果取平均值</a:t>
            </a:r>
          </a:p>
          <a:p>
            <a:pPr lvl="1"/>
            <a:r>
              <a:rPr lang="zh-CN" altLang="en-US" sz="1800" dirty="0"/>
              <a:t>大作业属于哪种？</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120</a:t>
            </a:fld>
            <a:endParaRPr lang="en-US"/>
          </a:p>
        </p:txBody>
      </p:sp>
    </p:spTree>
    <p:extLst>
      <p:ext uri="{BB962C8B-B14F-4D97-AF65-F5344CB8AC3E}">
        <p14:creationId xmlns:p14="http://schemas.microsoft.com/office/powerpoint/2010/main" val="15526805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测试数据</a:t>
            </a:r>
          </a:p>
        </p:txBody>
      </p:sp>
      <p:sp>
        <p:nvSpPr>
          <p:cNvPr id="3" name="Content Placeholder 2"/>
          <p:cNvSpPr>
            <a:spLocks noGrp="1"/>
          </p:cNvSpPr>
          <p:nvPr>
            <p:ph idx="1"/>
          </p:nvPr>
        </p:nvSpPr>
        <p:spPr/>
        <p:txBody>
          <a:bodyPr/>
          <a:lstStyle/>
          <a:p>
            <a:r>
              <a:rPr lang="zh-CN" altLang="en-US" dirty="0"/>
              <a:t>常碰到的论文评审意见：数据集代表性不够，因此实验结论尚需经过其它数据集上实验检验</a:t>
            </a:r>
          </a:p>
          <a:p>
            <a:pPr lvl="1"/>
            <a:r>
              <a:rPr lang="zh-CN" altLang="en-US" dirty="0"/>
              <a:t>用更多、更大、更具有代表性的数据集</a:t>
            </a:r>
          </a:p>
          <a:p>
            <a:endParaRPr lang="zh-CN" altLang="en-US" dirty="0"/>
          </a:p>
          <a:p>
            <a:r>
              <a:rPr lang="en-US" altLang="zh-CN" dirty="0"/>
              <a:t>Hold-out / k-fold cross-validation</a:t>
            </a:r>
          </a:p>
          <a:p>
            <a:pPr lvl="1"/>
            <a:r>
              <a:rPr lang="en-US" altLang="zh-CN" dirty="0"/>
              <a:t>Can the training – test data represent the nature of the data?</a:t>
            </a:r>
          </a:p>
          <a:p>
            <a:pPr lvl="1"/>
            <a:r>
              <a:rPr lang="zh-CN" altLang="en-US" dirty="0"/>
              <a:t>换句话说，为什么这样划分数据子集？</a:t>
            </a:r>
          </a:p>
          <a:p>
            <a:pPr lvl="1"/>
            <a:r>
              <a:rPr lang="en-US" altLang="zh-CN" dirty="0"/>
              <a:t>Monte Carlo method</a:t>
            </a:r>
          </a:p>
          <a:p>
            <a:pPr lvl="2"/>
            <a:r>
              <a:rPr lang="en-US" altLang="zh-CN" dirty="0"/>
              <a:t>Randomly Re-samples the dataset</a:t>
            </a:r>
          </a:p>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121</a:t>
            </a:fld>
            <a:endParaRPr lang="en-US"/>
          </a:p>
        </p:txBody>
      </p:sp>
    </p:spTree>
    <p:extLst>
      <p:ext uri="{BB962C8B-B14F-4D97-AF65-F5344CB8AC3E}">
        <p14:creationId xmlns:p14="http://schemas.microsoft.com/office/powerpoint/2010/main" val="7242235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测试语料与查询</a:t>
            </a:r>
          </a:p>
        </p:txBody>
      </p:sp>
      <p:sp>
        <p:nvSpPr>
          <p:cNvPr id="3" name="Content Placeholder 2"/>
          <p:cNvSpPr>
            <a:spLocks noGrp="1"/>
          </p:cNvSpPr>
          <p:nvPr>
            <p:ph idx="1"/>
          </p:nvPr>
        </p:nvSpPr>
        <p:spPr/>
        <p:txBody>
          <a:bodyPr/>
          <a:lstStyle/>
          <a:p>
            <a:r>
              <a:rPr lang="zh-CN" altLang="en-US" dirty="0"/>
              <a:t>理论上，需要同时划分文档语料与查询</a:t>
            </a:r>
          </a:p>
          <a:p>
            <a:r>
              <a:rPr lang="zh-CN" altLang="en-US" dirty="0"/>
              <a:t>但在</a:t>
            </a:r>
            <a:r>
              <a:rPr lang="en-US" altLang="zh-CN" dirty="0"/>
              <a:t>IR</a:t>
            </a:r>
            <a:r>
              <a:rPr lang="zh-CN" altLang="en-US" dirty="0"/>
              <a:t>实验中，通常只划分查询</a:t>
            </a:r>
          </a:p>
          <a:p>
            <a:r>
              <a:rPr lang="zh-CN" altLang="en-US" dirty="0"/>
              <a:t>可能的问题：在同样的语料上进行训练和测试可能导致不公平的评价</a:t>
            </a:r>
          </a:p>
          <a:p>
            <a:r>
              <a:rPr lang="zh-CN" altLang="en-US" dirty="0"/>
              <a:t>但是</a:t>
            </a:r>
            <a:r>
              <a:rPr lang="en-US" altLang="zh-CN" dirty="0"/>
              <a:t>IR</a:t>
            </a:r>
            <a:r>
              <a:rPr lang="zh-CN" altLang="en-US" dirty="0"/>
              <a:t>研究通常是针对特定的数据类型，例如网页、博客、微博等，应用对象相对固定</a:t>
            </a:r>
          </a:p>
          <a:p>
            <a:pPr lvl="1"/>
            <a:r>
              <a:rPr lang="zh-CN" altLang="en-US" dirty="0"/>
              <a:t>因此只划分查询也是可行的，也是最常用的实验方案</a:t>
            </a:r>
          </a:p>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122</a:t>
            </a:fld>
            <a:endParaRPr lang="en-US"/>
          </a:p>
        </p:txBody>
      </p:sp>
    </p:spTree>
    <p:extLst>
      <p:ext uri="{BB962C8B-B14F-4D97-AF65-F5344CB8AC3E}">
        <p14:creationId xmlns:p14="http://schemas.microsoft.com/office/powerpoint/2010/main" val="19306540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统计测试 </a:t>
            </a:r>
            <a:r>
              <a:rPr lang="en-US" altLang="zh-CN" b="1" dirty="0"/>
              <a:t>(Statistical Test)</a:t>
            </a:r>
            <a:endParaRPr lang="zh-CN" altLang="en-US" b="1" dirty="0"/>
          </a:p>
        </p:txBody>
      </p:sp>
      <p:sp>
        <p:nvSpPr>
          <p:cNvPr id="3" name="Content Placeholder 2"/>
          <p:cNvSpPr>
            <a:spLocks noGrp="1"/>
          </p:cNvSpPr>
          <p:nvPr>
            <p:ph idx="1"/>
          </p:nvPr>
        </p:nvSpPr>
        <p:spPr/>
        <p:txBody>
          <a:bodyPr/>
          <a:lstStyle/>
          <a:p>
            <a:r>
              <a:rPr lang="en-US" altLang="zh-CN" dirty="0"/>
              <a:t>“Evaluation shows improvement over baseline”</a:t>
            </a:r>
          </a:p>
          <a:p>
            <a:pPr lvl="1"/>
            <a:r>
              <a:rPr lang="en-US" altLang="zh-CN" dirty="0"/>
              <a:t>Is the improvement significant? </a:t>
            </a:r>
            <a:r>
              <a:rPr lang="zh-CN" altLang="en-US" dirty="0"/>
              <a:t>提高是否显著？</a:t>
            </a:r>
            <a:endParaRPr lang="en-US" altLang="zh-CN" dirty="0"/>
          </a:p>
          <a:p>
            <a:pPr lvl="1"/>
            <a:r>
              <a:rPr lang="en-US" altLang="zh-CN" dirty="0"/>
              <a:t>Is the improvement obtained by chance? </a:t>
            </a:r>
            <a:r>
              <a:rPr lang="zh-CN" altLang="en-US" dirty="0"/>
              <a:t>是否只是偶然得到的结果</a:t>
            </a:r>
            <a:r>
              <a:rPr lang="en-US" altLang="zh-CN" dirty="0"/>
              <a:t>》</a:t>
            </a:r>
          </a:p>
          <a:p>
            <a:endParaRPr lang="en-US" altLang="zh-CN" dirty="0"/>
          </a:p>
          <a:p>
            <a:r>
              <a:rPr lang="zh-CN" altLang="en-US" dirty="0"/>
              <a:t>训练－测试评价方案和统计测试是</a:t>
            </a:r>
            <a:r>
              <a:rPr lang="en-US" altLang="zh-CN" dirty="0"/>
              <a:t>IR</a:t>
            </a:r>
            <a:r>
              <a:rPr lang="zh-CN" altLang="en-US" dirty="0"/>
              <a:t>研究的基本组成部分</a:t>
            </a:r>
          </a:p>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123</a:t>
            </a:fld>
            <a:endParaRPr lang="en-US"/>
          </a:p>
        </p:txBody>
      </p:sp>
    </p:spTree>
    <p:extLst>
      <p:ext uri="{BB962C8B-B14F-4D97-AF65-F5344CB8AC3E}">
        <p14:creationId xmlns:p14="http://schemas.microsoft.com/office/powerpoint/2010/main" val="3711599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比较下列两组“提高”</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124</a:t>
            </a:fld>
            <a:endParaRPr lang="en-US"/>
          </a:p>
        </p:txBody>
      </p:sp>
      <p:sp>
        <p:nvSpPr>
          <p:cNvPr id="6" name="Content Placeholder 5"/>
          <p:cNvSpPr>
            <a:spLocks noGrp="1"/>
          </p:cNvSpPr>
          <p:nvPr>
            <p:ph idx="1"/>
          </p:nvPr>
        </p:nvSpPr>
        <p:spPr/>
        <p:txBody>
          <a:bodyPr/>
          <a:lstStyle/>
          <a:p>
            <a:endParaRPr lang="zh-CN" altLang="en-US"/>
          </a:p>
        </p:txBody>
      </p:sp>
      <p:pic>
        <p:nvPicPr>
          <p:cNvPr id="7" name="Picture 6"/>
          <p:cNvPicPr>
            <a:picLocks noChangeAspect="1"/>
          </p:cNvPicPr>
          <p:nvPr/>
        </p:nvPicPr>
        <p:blipFill>
          <a:blip r:embed="rId2"/>
          <a:stretch>
            <a:fillRect/>
          </a:stretch>
        </p:blipFill>
        <p:spPr>
          <a:xfrm>
            <a:off x="1115616" y="1844824"/>
            <a:ext cx="7409524" cy="4209524"/>
          </a:xfrm>
          <a:prstGeom prst="rect">
            <a:avLst/>
          </a:prstGeom>
        </p:spPr>
      </p:pic>
    </p:spTree>
    <p:extLst>
      <p:ext uri="{BB962C8B-B14F-4D97-AF65-F5344CB8AC3E}">
        <p14:creationId xmlns:p14="http://schemas.microsoft.com/office/powerpoint/2010/main" val="5646867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统计测试</a:t>
            </a:r>
          </a:p>
        </p:txBody>
      </p:sp>
      <p:sp>
        <p:nvSpPr>
          <p:cNvPr id="3" name="Content Placeholder 2"/>
          <p:cNvSpPr>
            <a:spLocks noGrp="1"/>
          </p:cNvSpPr>
          <p:nvPr>
            <p:ph idx="1"/>
          </p:nvPr>
        </p:nvSpPr>
        <p:spPr/>
        <p:txBody>
          <a:bodyPr/>
          <a:lstStyle/>
          <a:p>
            <a:r>
              <a:rPr lang="zh-CN" altLang="en-US" dirty="0"/>
              <a:t>统计测试检验在评价实验中不同系统间表现出的性能差异是否是偶然得到的 </a:t>
            </a:r>
            <a:r>
              <a:rPr lang="en-US" altLang="zh-CN" dirty="0"/>
              <a:t>(obtained by chance)</a:t>
            </a:r>
          </a:p>
          <a:p>
            <a:endParaRPr lang="en-US" altLang="zh-CN" dirty="0"/>
          </a:p>
          <a:p>
            <a:r>
              <a:rPr lang="zh-CN" altLang="en-US" dirty="0"/>
              <a:t>如何选择正确的统计测试方法是</a:t>
            </a:r>
            <a:r>
              <a:rPr lang="en-US" altLang="zh-CN" dirty="0"/>
              <a:t>IR</a:t>
            </a:r>
            <a:r>
              <a:rPr lang="zh-CN" altLang="en-US" dirty="0"/>
              <a:t>实验中的一个重要问题</a:t>
            </a:r>
          </a:p>
          <a:p>
            <a:endParaRPr lang="zh-CN" altLang="en-US" dirty="0"/>
          </a:p>
          <a:p>
            <a:r>
              <a:rPr lang="zh-CN" altLang="en-US" dirty="0"/>
              <a:t>参考文献：</a:t>
            </a:r>
            <a:r>
              <a:rPr lang="en-US" altLang="zh-CN" dirty="0"/>
              <a:t>Selecting Statistical Tests http://www.cios.org/readbook/rmcs/ch19.pdf</a:t>
            </a:r>
          </a:p>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125</a:t>
            </a:fld>
            <a:endParaRPr lang="en-US"/>
          </a:p>
        </p:txBody>
      </p:sp>
    </p:spTree>
    <p:extLst>
      <p:ext uri="{BB962C8B-B14F-4D97-AF65-F5344CB8AC3E}">
        <p14:creationId xmlns:p14="http://schemas.microsoft.com/office/powerpoint/2010/main" val="33880432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本讲小结</a:t>
            </a:r>
          </a:p>
        </p:txBody>
      </p:sp>
      <p:sp>
        <p:nvSpPr>
          <p:cNvPr id="3" name="内容占位符 2"/>
          <p:cNvSpPr>
            <a:spLocks noGrp="1"/>
          </p:cNvSpPr>
          <p:nvPr>
            <p:ph idx="1"/>
          </p:nvPr>
        </p:nvSpPr>
        <p:spPr/>
        <p:txBody>
          <a:bodyPr/>
          <a:lstStyle/>
          <a:p>
            <a:r>
              <a:rPr lang="zh-CN" altLang="en-US" dirty="0"/>
              <a:t>信息检索的评价方法</a:t>
            </a:r>
            <a:endParaRPr lang="en-US" altLang="zh-CN" dirty="0"/>
          </a:p>
          <a:p>
            <a:pPr lvl="1"/>
            <a:r>
              <a:rPr lang="zh-CN" altLang="en-US" dirty="0"/>
              <a:t>不考虑序检索评价指标</a:t>
            </a:r>
            <a:r>
              <a:rPr lang="en-US" altLang="zh-CN" dirty="0"/>
              <a:t>(</a:t>
            </a:r>
            <a:r>
              <a:rPr lang="zh-CN" altLang="en-US" dirty="0"/>
              <a:t>即基于集合</a:t>
            </a:r>
            <a:r>
              <a:rPr lang="en-US" altLang="zh-CN" dirty="0"/>
              <a:t>)</a:t>
            </a:r>
            <a:r>
              <a:rPr lang="zh-CN" altLang="en-US" dirty="0"/>
              <a:t>：</a:t>
            </a:r>
            <a:r>
              <a:rPr lang="en-US" altLang="zh-CN" dirty="0"/>
              <a:t>P</a:t>
            </a:r>
            <a:r>
              <a:rPr lang="zh-CN" altLang="en-US" dirty="0"/>
              <a:t>、</a:t>
            </a:r>
            <a:r>
              <a:rPr lang="en-US" altLang="zh-CN" dirty="0"/>
              <a:t>R</a:t>
            </a:r>
            <a:r>
              <a:rPr lang="zh-CN" altLang="en-US" dirty="0"/>
              <a:t>、</a:t>
            </a:r>
            <a:r>
              <a:rPr lang="en-US" altLang="zh-CN" dirty="0"/>
              <a:t>F</a:t>
            </a:r>
          </a:p>
          <a:p>
            <a:pPr lvl="1"/>
            <a:endParaRPr lang="en-US" altLang="zh-CN" dirty="0"/>
          </a:p>
          <a:p>
            <a:pPr lvl="1"/>
            <a:r>
              <a:rPr lang="zh-CN" altLang="en-US" dirty="0"/>
              <a:t>考虑序的评价指标：</a:t>
            </a:r>
            <a:r>
              <a:rPr lang="en-US" altLang="zh-CN" dirty="0"/>
              <a:t>P/R</a:t>
            </a:r>
            <a:r>
              <a:rPr lang="zh-CN" altLang="en-US" dirty="0"/>
              <a:t>曲线、</a:t>
            </a:r>
            <a:r>
              <a:rPr lang="en-US" altLang="zh-CN" dirty="0"/>
              <a:t>MAP</a:t>
            </a:r>
            <a:r>
              <a:rPr lang="zh-CN" altLang="en-US" dirty="0"/>
              <a:t>、</a:t>
            </a:r>
            <a:r>
              <a:rPr lang="en-US" altLang="zh-CN" dirty="0"/>
              <a:t>NDCG</a:t>
            </a:r>
          </a:p>
          <a:p>
            <a:pPr lvl="1"/>
            <a:endParaRPr lang="en-US" altLang="zh-CN" dirty="0"/>
          </a:p>
          <a:p>
            <a:r>
              <a:rPr lang="zh-CN" altLang="en-US" dirty="0"/>
              <a:t>信息检索评测语料及会议</a:t>
            </a:r>
            <a:endParaRPr lang="en-US" altLang="zh-CN" dirty="0"/>
          </a:p>
          <a:p>
            <a:endParaRPr lang="en-US" altLang="zh-CN" dirty="0"/>
          </a:p>
          <a:p>
            <a:r>
              <a:rPr lang="zh-CN" altLang="en-US" dirty="0"/>
              <a:t>检索实验的设计</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信息检索导论</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第</a:t>
            </a:r>
            <a:r>
              <a:rPr lang="en-US" altLang="zh-CN" dirty="0">
                <a:solidFill>
                  <a:schemeClr val="tx1"/>
                </a:solidFill>
                <a:latin typeface="+mj-lt"/>
                <a:ea typeface="黑体" pitchFamily="49" charset="-122"/>
              </a:rPr>
              <a:t>8</a:t>
            </a:r>
            <a:r>
              <a:rPr lang="zh-CN" altLang="en-US" dirty="0">
                <a:solidFill>
                  <a:schemeClr val="tx1"/>
                </a:solidFill>
                <a:latin typeface="+mj-lt"/>
                <a:ea typeface="黑体" pitchFamily="49" charset="-122"/>
              </a:rPr>
              <a:t>章</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hlinkClick r:id="rId3"/>
              </a:rPr>
              <a:t>http://ifnlp.org/ir</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a:solidFill>
                  <a:schemeClr val="tx1"/>
                </a:solidFill>
                <a:latin typeface="+mj-lt"/>
                <a:ea typeface="黑体" pitchFamily="49" charset="-122"/>
              </a:rPr>
              <a:t>TREC</a:t>
            </a:r>
            <a:r>
              <a:rPr lang="zh-CN" altLang="en-US" sz="2200" dirty="0">
                <a:solidFill>
                  <a:schemeClr val="tx1"/>
                </a:solidFill>
                <a:latin typeface="+mj-lt"/>
                <a:ea typeface="黑体" pitchFamily="49" charset="-122"/>
              </a:rPr>
              <a:t>主页： </a:t>
            </a:r>
            <a:r>
              <a:rPr lang="en-US" altLang="zh-CN" sz="2200" dirty="0">
                <a:solidFill>
                  <a:schemeClr val="tx1"/>
                </a:solidFill>
                <a:latin typeface="+mj-lt"/>
                <a:ea typeface="黑体" pitchFamily="49" charset="-122"/>
                <a:hlinkClick r:id="rId4"/>
              </a:rPr>
              <a:t>http://trec.nist.gov</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sz="2200" i="1" dirty="0">
                <a:solidFill>
                  <a:schemeClr val="tx1"/>
                </a:solidFill>
                <a:latin typeface="+mj-lt"/>
                <a:ea typeface="黑体" pitchFamily="49" charset="-122"/>
              </a:rPr>
              <a:t>F</a:t>
            </a:r>
            <a:r>
              <a:rPr lang="de-DE" sz="2200" dirty="0">
                <a:solidFill>
                  <a:schemeClr val="tx1"/>
                </a:solidFill>
                <a:latin typeface="+mj-lt"/>
                <a:ea typeface="黑体" pitchFamily="49" charset="-122"/>
              </a:rPr>
              <a:t>-measure: Keith van Rijsbergen</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更多有关</a:t>
            </a:r>
            <a:r>
              <a:rPr lang="de-DE" sz="2200" dirty="0">
                <a:solidFill>
                  <a:schemeClr val="tx1"/>
                </a:solidFill>
                <a:latin typeface="+mj-lt"/>
                <a:ea typeface="黑体" pitchFamily="49" charset="-122"/>
              </a:rPr>
              <a:t> A/B </a:t>
            </a:r>
            <a:r>
              <a:rPr lang="zh-CN" altLang="en-US" sz="2200" dirty="0">
                <a:solidFill>
                  <a:schemeClr val="tx1"/>
                </a:solidFill>
                <a:latin typeface="+mj-lt"/>
                <a:ea typeface="黑体" pitchFamily="49" charset="-122"/>
              </a:rPr>
              <a:t>测试的文章</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a:solidFill>
                  <a:schemeClr val="tx1"/>
                </a:solidFill>
                <a:latin typeface="+mj-lt"/>
                <a:ea typeface="黑体" pitchFamily="49" charset="-122"/>
              </a:rPr>
              <a:t>Too much A/B testing at Google?</a:t>
            </a:r>
          </a:p>
          <a:p>
            <a:pPr lvl="2">
              <a:spcBef>
                <a:spcPts val="700"/>
              </a:spcBef>
              <a:buClr>
                <a:srgbClr val="336699"/>
              </a:buClr>
              <a:buFont typeface="Wingdings" pitchFamily="2" charset="2"/>
              <a:buChar char="§"/>
            </a:pPr>
            <a:r>
              <a:rPr lang="en-US" sz="2200" dirty="0">
                <a:solidFill>
                  <a:schemeClr val="tx1"/>
                </a:solidFill>
                <a:latin typeface="+mj-lt"/>
                <a:ea typeface="黑体" pitchFamily="49" charset="-122"/>
              </a:rPr>
              <a:t>Google VP of Engineering on search quality evaluation at </a:t>
            </a:r>
            <a:r>
              <a:rPr lang="de-DE" sz="2200" dirty="0">
                <a:solidFill>
                  <a:schemeClr val="tx1"/>
                </a:solidFill>
                <a:latin typeface="+mj-lt"/>
                <a:ea typeface="黑体" pitchFamily="49" charset="-122"/>
              </a:rPr>
              <a:t>Google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a:t>有待补充</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128</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a:latin typeface="Times New Roman" pitchFamily="18" charset="0"/>
              </a:rPr>
              <a:t>为什么要</a:t>
            </a:r>
            <a:r>
              <a:rPr lang="zh-CN" altLang="en-US" dirty="0"/>
              <a:t>评价</a:t>
            </a:r>
            <a:r>
              <a:rPr lang="en-US" altLang="zh-CN" dirty="0">
                <a:latin typeface="Times New Roman" pitchFamily="18" charset="0"/>
              </a:rPr>
              <a:t>IR</a:t>
            </a:r>
            <a:r>
              <a:rPr lang="zh-CN" altLang="en-US" dirty="0">
                <a:latin typeface="Times New Roman" pitchFamily="18" charset="0"/>
              </a:rPr>
              <a:t>？</a:t>
            </a:r>
          </a:p>
        </p:txBody>
      </p:sp>
      <p:sp>
        <p:nvSpPr>
          <p:cNvPr id="61443" name="Rectangle 3"/>
          <p:cNvSpPr>
            <a:spLocks noGrp="1" noChangeArrowheads="1"/>
          </p:cNvSpPr>
          <p:nvPr>
            <p:ph idx="1"/>
          </p:nvPr>
        </p:nvSpPr>
        <p:spPr>
          <a:xfrm>
            <a:off x="755576" y="1772816"/>
            <a:ext cx="7772400" cy="3617912"/>
          </a:xfrm>
        </p:spPr>
        <p:txBody>
          <a:bodyPr/>
          <a:lstStyle/>
          <a:p>
            <a:r>
              <a:rPr lang="zh-CN" altLang="en-US" dirty="0">
                <a:latin typeface="Times New Roman" pitchFamily="18" charset="0"/>
              </a:rPr>
              <a:t>通过评估可以评价不同技术的优劣，不同因素对系统的影响，从而促进本领域研究水平的不断提高</a:t>
            </a:r>
          </a:p>
          <a:p>
            <a:pPr lvl="1"/>
            <a:r>
              <a:rPr lang="zh-CN" altLang="en-US" dirty="0">
                <a:latin typeface="Times New Roman" pitchFamily="18" charset="0"/>
              </a:rPr>
              <a:t>类比：</a:t>
            </a:r>
            <a:r>
              <a:rPr lang="en-US" altLang="zh-CN" dirty="0">
                <a:latin typeface="Times New Roman" pitchFamily="18" charset="0"/>
              </a:rPr>
              <a:t>110</a:t>
            </a:r>
            <a:r>
              <a:rPr lang="zh-CN" altLang="en-US" dirty="0">
                <a:latin typeface="Times New Roman" pitchFamily="18" charset="0"/>
              </a:rPr>
              <a:t>米栏各项技术</a:t>
            </a:r>
            <a:r>
              <a:rPr lang="en-US" altLang="zh-CN" dirty="0">
                <a:latin typeface="Times New Roman" pitchFamily="18" charset="0"/>
              </a:rPr>
              <a:t>---</a:t>
            </a:r>
            <a:r>
              <a:rPr lang="zh-CN" altLang="en-US" dirty="0">
                <a:latin typeface="Times New Roman" pitchFamily="18" charset="0"/>
              </a:rPr>
              <a:t>起跑、途中跑、跨栏、步频、冲刺等等</a:t>
            </a:r>
          </a:p>
          <a:p>
            <a:r>
              <a:rPr lang="zh-CN" altLang="en-US" dirty="0">
                <a:latin typeface="Times New Roman" pitchFamily="18" charset="0"/>
              </a:rPr>
              <a:t>信息检索系统的目标是</a:t>
            </a:r>
            <a:r>
              <a:rPr lang="zh-CN" altLang="en-US" dirty="0">
                <a:solidFill>
                  <a:schemeClr val="hlink"/>
                </a:solidFill>
                <a:latin typeface="Times New Roman" pitchFamily="18" charset="0"/>
              </a:rPr>
              <a:t>较少消耗</a:t>
            </a:r>
            <a:r>
              <a:rPr lang="zh-CN" altLang="en-US" dirty="0">
                <a:latin typeface="Times New Roman" pitchFamily="18" charset="0"/>
              </a:rPr>
              <a:t>情况下</a:t>
            </a:r>
            <a:r>
              <a:rPr lang="zh-CN" altLang="en-US" dirty="0">
                <a:solidFill>
                  <a:schemeClr val="hlink"/>
                </a:solidFill>
                <a:latin typeface="Times New Roman" pitchFamily="18" charset="0"/>
              </a:rPr>
              <a:t>尽快、全面</a:t>
            </a:r>
            <a:r>
              <a:rPr lang="zh-CN" altLang="en-US" dirty="0">
                <a:latin typeface="Times New Roman" pitchFamily="18" charset="0"/>
              </a:rPr>
              <a:t>返回</a:t>
            </a:r>
            <a:r>
              <a:rPr lang="zh-CN" altLang="en-US" dirty="0">
                <a:solidFill>
                  <a:schemeClr val="hlink"/>
                </a:solidFill>
                <a:latin typeface="Times New Roman" pitchFamily="18" charset="0"/>
              </a:rPr>
              <a:t>准确</a:t>
            </a:r>
            <a:r>
              <a:rPr lang="zh-CN" altLang="en-US" dirty="0">
                <a:latin typeface="Times New Roman" pitchFamily="18" charset="0"/>
              </a:rPr>
              <a:t>的结果。</a:t>
            </a:r>
            <a:endParaRPr lang="en-US" altLang="zh-CN" dirty="0">
              <a:latin typeface="Times New Roman" pitchFamily="18" charset="0"/>
            </a:endParaRPr>
          </a:p>
          <a:p>
            <a:r>
              <a:rPr lang="zh-CN" altLang="en-US" dirty="0"/>
              <a:t>计算机应用学科偏重于研究“更好的”方法</a:t>
            </a:r>
            <a:r>
              <a:rPr lang="en-US" altLang="zh-CN" dirty="0"/>
              <a:t>/</a:t>
            </a:r>
            <a:r>
              <a:rPr lang="zh-CN" altLang="en-US" dirty="0"/>
              <a:t>算法</a:t>
            </a:r>
            <a:r>
              <a:rPr lang="en-US" altLang="zh-CN" dirty="0"/>
              <a:t>/</a:t>
            </a:r>
            <a:r>
              <a:rPr lang="zh-CN" altLang="en-US" dirty="0"/>
              <a:t>模型，即所谓</a:t>
            </a:r>
            <a:r>
              <a:rPr lang="en-US" altLang="zh-CN" dirty="0" err="1"/>
              <a:t>Betterness</a:t>
            </a:r>
            <a:endParaRPr lang="en-US" altLang="zh-CN" dirty="0"/>
          </a:p>
          <a:p>
            <a:pPr lvl="1"/>
            <a:r>
              <a:rPr lang="zh-CN" altLang="en-US" dirty="0">
                <a:latin typeface="Times New Roman" pitchFamily="18" charset="0"/>
              </a:rPr>
              <a:t>需要一种公平可靠的方法和指标体系进行评价</a:t>
            </a:r>
          </a:p>
        </p:txBody>
      </p:sp>
      <p:sp>
        <p:nvSpPr>
          <p:cNvPr id="6" name="灯片编号占位符 5"/>
          <p:cNvSpPr>
            <a:spLocks noGrp="1"/>
          </p:cNvSpPr>
          <p:nvPr>
            <p:ph type="sldNum" sz="quarter" idx="12"/>
          </p:nvPr>
        </p:nvSpPr>
        <p:spPr/>
        <p:txBody>
          <a:bodyPr/>
          <a:lstStyle/>
          <a:p>
            <a:fld id="{855C07C2-C07F-49FA-B97F-CABC896076F9}"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latin typeface="Times New Roman" pitchFamily="18" charset="0"/>
              </a:rPr>
              <a:t>IR</a:t>
            </a:r>
            <a:r>
              <a:rPr lang="zh-CN" altLang="en-US">
                <a:latin typeface="Times New Roman" pitchFamily="18" charset="0"/>
              </a:rPr>
              <a:t>中评价什么？</a:t>
            </a:r>
          </a:p>
        </p:txBody>
      </p:sp>
      <p:sp>
        <p:nvSpPr>
          <p:cNvPr id="23555" name="Rectangle 3"/>
          <p:cNvSpPr>
            <a:spLocks noGrp="1" noChangeArrowheads="1"/>
          </p:cNvSpPr>
          <p:nvPr>
            <p:ph idx="1"/>
          </p:nvPr>
        </p:nvSpPr>
        <p:spPr>
          <a:xfrm>
            <a:off x="683568" y="1844824"/>
            <a:ext cx="7848600" cy="4248150"/>
          </a:xfrm>
        </p:spPr>
        <p:txBody>
          <a:bodyPr/>
          <a:lstStyle/>
          <a:p>
            <a:pPr>
              <a:lnSpc>
                <a:spcPct val="90000"/>
              </a:lnSpc>
            </a:pPr>
            <a:r>
              <a:rPr lang="zh-CN" altLang="en-US" sz="2400" dirty="0">
                <a:latin typeface="Times New Roman" pitchFamily="18" charset="0"/>
              </a:rPr>
              <a:t>效率 </a:t>
            </a:r>
            <a:r>
              <a:rPr lang="en-US" altLang="zh-CN" sz="2400" dirty="0">
                <a:latin typeface="Times New Roman" pitchFamily="18" charset="0"/>
              </a:rPr>
              <a:t>(Efficiency)—</a:t>
            </a:r>
            <a:r>
              <a:rPr lang="zh-CN" altLang="en-US" sz="2400" dirty="0">
                <a:latin typeface="Times New Roman" pitchFamily="18" charset="0"/>
              </a:rPr>
              <a:t>可以采用通常的评价方法</a:t>
            </a:r>
          </a:p>
          <a:p>
            <a:pPr lvl="1">
              <a:lnSpc>
                <a:spcPct val="90000"/>
              </a:lnSpc>
            </a:pPr>
            <a:r>
              <a:rPr lang="zh-CN" altLang="en-US" sz="2000" dirty="0">
                <a:latin typeface="Times New Roman" pitchFamily="18" charset="0"/>
              </a:rPr>
              <a:t>时间开销</a:t>
            </a:r>
          </a:p>
          <a:p>
            <a:pPr lvl="1">
              <a:lnSpc>
                <a:spcPct val="90000"/>
              </a:lnSpc>
            </a:pPr>
            <a:r>
              <a:rPr lang="zh-CN" altLang="en-US" sz="2000" dirty="0">
                <a:latin typeface="Times New Roman" pitchFamily="18" charset="0"/>
              </a:rPr>
              <a:t>空间开销</a:t>
            </a:r>
          </a:p>
          <a:p>
            <a:pPr lvl="1">
              <a:lnSpc>
                <a:spcPct val="90000"/>
              </a:lnSpc>
            </a:pPr>
            <a:r>
              <a:rPr lang="zh-CN" altLang="en-US" sz="2000" dirty="0">
                <a:latin typeface="Times New Roman" pitchFamily="18" charset="0"/>
              </a:rPr>
              <a:t>响应速度</a:t>
            </a:r>
          </a:p>
          <a:p>
            <a:pPr>
              <a:lnSpc>
                <a:spcPct val="90000"/>
              </a:lnSpc>
            </a:pPr>
            <a:r>
              <a:rPr lang="zh-CN" altLang="en-US" sz="2400" dirty="0">
                <a:latin typeface="Times New Roman" pitchFamily="18" charset="0"/>
              </a:rPr>
              <a:t>效果 </a:t>
            </a:r>
            <a:r>
              <a:rPr lang="en-US" altLang="zh-CN" sz="2400" dirty="0">
                <a:latin typeface="Times New Roman" pitchFamily="18" charset="0"/>
              </a:rPr>
              <a:t>(Effectiveness)</a:t>
            </a:r>
          </a:p>
          <a:p>
            <a:pPr lvl="1">
              <a:lnSpc>
                <a:spcPct val="90000"/>
              </a:lnSpc>
            </a:pPr>
            <a:r>
              <a:rPr lang="zh-CN" altLang="en-US" sz="2000" dirty="0">
                <a:latin typeface="Times New Roman" pitchFamily="18" charset="0"/>
              </a:rPr>
              <a:t>返回的文档中有多少相关文档</a:t>
            </a:r>
          </a:p>
          <a:p>
            <a:pPr lvl="1">
              <a:lnSpc>
                <a:spcPct val="90000"/>
              </a:lnSpc>
            </a:pPr>
            <a:r>
              <a:rPr lang="zh-CN" altLang="en-US" sz="2000" dirty="0">
                <a:latin typeface="Times New Roman" pitchFamily="18" charset="0"/>
              </a:rPr>
              <a:t>所有相关文档中返回了多少</a:t>
            </a:r>
          </a:p>
          <a:p>
            <a:pPr lvl="1">
              <a:lnSpc>
                <a:spcPct val="90000"/>
              </a:lnSpc>
            </a:pPr>
            <a:r>
              <a:rPr lang="zh-CN" altLang="en-US" sz="2000" dirty="0">
                <a:latin typeface="Times New Roman" pitchFamily="18" charset="0"/>
              </a:rPr>
              <a:t>返回得靠不靠前</a:t>
            </a:r>
          </a:p>
          <a:p>
            <a:pPr>
              <a:lnSpc>
                <a:spcPct val="90000"/>
              </a:lnSpc>
            </a:pPr>
            <a:r>
              <a:rPr lang="zh-CN" altLang="en-US" sz="2400" dirty="0">
                <a:latin typeface="Times New Roman" pitchFamily="18" charset="0"/>
              </a:rPr>
              <a:t>其他指标</a:t>
            </a:r>
          </a:p>
          <a:p>
            <a:pPr lvl="1">
              <a:lnSpc>
                <a:spcPct val="90000"/>
              </a:lnSpc>
            </a:pPr>
            <a:r>
              <a:rPr lang="zh-CN" altLang="en-US" sz="2000" dirty="0">
                <a:latin typeface="Times New Roman" pitchFamily="18" charset="0"/>
              </a:rPr>
              <a:t>覆盖率</a:t>
            </a:r>
            <a:r>
              <a:rPr lang="en-US" altLang="zh-CN" sz="2000" dirty="0">
                <a:latin typeface="Times New Roman" pitchFamily="18" charset="0"/>
              </a:rPr>
              <a:t>(Coverage)</a:t>
            </a:r>
          </a:p>
          <a:p>
            <a:pPr lvl="1">
              <a:lnSpc>
                <a:spcPct val="90000"/>
              </a:lnSpc>
            </a:pPr>
            <a:r>
              <a:rPr lang="zh-CN" altLang="en-US" sz="2000" dirty="0">
                <a:latin typeface="Times New Roman" pitchFamily="18" charset="0"/>
              </a:rPr>
              <a:t>访问量</a:t>
            </a:r>
          </a:p>
          <a:p>
            <a:pPr lvl="1">
              <a:lnSpc>
                <a:spcPct val="90000"/>
              </a:lnSpc>
            </a:pPr>
            <a:r>
              <a:rPr lang="zh-CN" altLang="en-US" sz="2000" dirty="0">
                <a:latin typeface="Times New Roman" pitchFamily="18" charset="0"/>
              </a:rPr>
              <a:t>数据更新速度</a:t>
            </a:r>
          </a:p>
        </p:txBody>
      </p:sp>
      <p:sp>
        <p:nvSpPr>
          <p:cNvPr id="6" name="灯片编号占位符 5"/>
          <p:cNvSpPr>
            <a:spLocks noGrp="1"/>
          </p:cNvSpPr>
          <p:nvPr>
            <p:ph type="sldNum" sz="quarter" idx="12"/>
          </p:nvPr>
        </p:nvSpPr>
        <p:spPr/>
        <p:txBody>
          <a:bodyPr/>
          <a:lstStyle/>
          <a:p>
            <a:fld id="{FB87C03C-B0EE-42C0-869C-FF25DE0D5A02}"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99592" y="548680"/>
            <a:ext cx="3954462" cy="779462"/>
          </a:xfrm>
        </p:spPr>
        <p:txBody>
          <a:bodyPr/>
          <a:lstStyle/>
          <a:p>
            <a:r>
              <a:rPr lang="zh-CN" altLang="en-US" dirty="0"/>
              <a:t>如何评价效果？</a:t>
            </a:r>
          </a:p>
        </p:txBody>
      </p:sp>
      <p:sp>
        <p:nvSpPr>
          <p:cNvPr id="25603" name="Rectangle 3"/>
          <p:cNvSpPr>
            <a:spLocks noGrp="1" noChangeArrowheads="1"/>
          </p:cNvSpPr>
          <p:nvPr>
            <p:ph idx="1"/>
          </p:nvPr>
        </p:nvSpPr>
        <p:spPr>
          <a:xfrm>
            <a:off x="549275" y="1918295"/>
            <a:ext cx="8137525" cy="4391025"/>
          </a:xfrm>
        </p:spPr>
        <p:txBody>
          <a:bodyPr/>
          <a:lstStyle/>
          <a:p>
            <a:pPr>
              <a:lnSpc>
                <a:spcPct val="90000"/>
              </a:lnSpc>
            </a:pPr>
            <a:r>
              <a:rPr lang="zh-CN" altLang="en-US" dirty="0">
                <a:latin typeface="Times New Roman" pitchFamily="18" charset="0"/>
              </a:rPr>
              <a:t>相同的文档集合，相同的查询主题集合，相同的评价指标，不同的检索系统进行比较。</a:t>
            </a:r>
          </a:p>
          <a:p>
            <a:pPr lvl="1">
              <a:lnSpc>
                <a:spcPct val="90000"/>
              </a:lnSpc>
            </a:pPr>
            <a:r>
              <a:rPr lang="en-US" altLang="zh-CN" b="1" dirty="0">
                <a:latin typeface="Times New Roman" pitchFamily="18" charset="0"/>
              </a:rPr>
              <a:t>The </a:t>
            </a:r>
            <a:r>
              <a:rPr lang="en-US" altLang="zh-CN" b="1" dirty="0" err="1">
                <a:latin typeface="Times New Roman" pitchFamily="18" charset="0"/>
              </a:rPr>
              <a:t>Cranfield</a:t>
            </a:r>
            <a:r>
              <a:rPr lang="en-US" altLang="zh-CN" b="1" dirty="0">
                <a:latin typeface="Times New Roman" pitchFamily="18" charset="0"/>
              </a:rPr>
              <a:t> Experiments</a:t>
            </a:r>
            <a:r>
              <a:rPr lang="en-US" altLang="zh-CN" dirty="0">
                <a:latin typeface="Times New Roman" pitchFamily="18" charset="0"/>
              </a:rPr>
              <a:t>, Cyril W. </a:t>
            </a:r>
            <a:r>
              <a:rPr lang="en-US" altLang="zh-CN" dirty="0" err="1">
                <a:latin typeface="Times New Roman" pitchFamily="18" charset="0"/>
              </a:rPr>
              <a:t>Cleverdon</a:t>
            </a:r>
            <a:r>
              <a:rPr lang="en-US" altLang="zh-CN" dirty="0">
                <a:latin typeface="Times New Roman" pitchFamily="18" charset="0"/>
              </a:rPr>
              <a:t>,  1957 –1968 (</a:t>
            </a:r>
            <a:r>
              <a:rPr lang="zh-CN" altLang="en-US" dirty="0">
                <a:latin typeface="Times New Roman" pitchFamily="18" charset="0"/>
              </a:rPr>
              <a:t>上百篇文档集合</a:t>
            </a:r>
            <a:r>
              <a:rPr lang="en-US" altLang="zh-CN" dirty="0">
                <a:latin typeface="Times New Roman" pitchFamily="18" charset="0"/>
              </a:rPr>
              <a:t>)</a:t>
            </a:r>
          </a:p>
          <a:p>
            <a:pPr lvl="1">
              <a:lnSpc>
                <a:spcPct val="90000"/>
              </a:lnSpc>
            </a:pPr>
            <a:r>
              <a:rPr lang="en-US" altLang="zh-CN" dirty="0">
                <a:latin typeface="Times New Roman" pitchFamily="18" charset="0"/>
              </a:rPr>
              <a:t> </a:t>
            </a:r>
            <a:r>
              <a:rPr lang="en-US" altLang="zh-CN" b="1" dirty="0">
                <a:latin typeface="Times New Roman" pitchFamily="18" charset="0"/>
              </a:rPr>
              <a:t>SMART System,</a:t>
            </a:r>
            <a:r>
              <a:rPr lang="en-US" altLang="zh-CN" b="1" dirty="0">
                <a:solidFill>
                  <a:srgbClr val="0000CC"/>
                </a:solidFill>
                <a:latin typeface="Times New Roman" pitchFamily="18" charset="0"/>
              </a:rPr>
              <a:t> </a:t>
            </a:r>
            <a:r>
              <a:rPr lang="en-US" altLang="zh-CN" dirty="0">
                <a:latin typeface="Times New Roman" pitchFamily="18" charset="0"/>
              </a:rPr>
              <a:t>Gerald Salton, 1964-1988 (</a:t>
            </a:r>
            <a:r>
              <a:rPr lang="zh-CN" altLang="en-US" dirty="0">
                <a:latin typeface="Times New Roman" pitchFamily="18" charset="0"/>
              </a:rPr>
              <a:t>数千篇文档集合</a:t>
            </a:r>
            <a:r>
              <a:rPr lang="en-US" altLang="zh-CN" dirty="0">
                <a:latin typeface="Times New Roman" pitchFamily="18" charset="0"/>
              </a:rPr>
              <a:t>)</a:t>
            </a:r>
          </a:p>
          <a:p>
            <a:pPr lvl="1">
              <a:lnSpc>
                <a:spcPct val="90000"/>
              </a:lnSpc>
            </a:pPr>
            <a:r>
              <a:rPr lang="en-US" altLang="zh-CN" b="1" dirty="0">
                <a:latin typeface="Times New Roman" pitchFamily="18" charset="0"/>
              </a:rPr>
              <a:t>TREC(Text </a:t>
            </a:r>
            <a:r>
              <a:rPr lang="en-US" altLang="zh-CN" b="1" dirty="0" err="1">
                <a:latin typeface="Times New Roman" pitchFamily="18" charset="0"/>
              </a:rPr>
              <a:t>REtrieval</a:t>
            </a:r>
            <a:r>
              <a:rPr lang="en-US" altLang="zh-CN" b="1" dirty="0">
                <a:latin typeface="Times New Roman" pitchFamily="18" charset="0"/>
              </a:rPr>
              <a:t> Conference)</a:t>
            </a:r>
            <a:r>
              <a:rPr lang="en-US" altLang="zh-CN" dirty="0">
                <a:latin typeface="Times New Roman" pitchFamily="18" charset="0"/>
              </a:rPr>
              <a:t>, Donna Harman, </a:t>
            </a:r>
            <a:r>
              <a:rPr lang="zh-CN" altLang="en-US" dirty="0">
                <a:latin typeface="Times New Roman" pitchFamily="18" charset="0"/>
              </a:rPr>
              <a:t>美国标准技术研究所</a:t>
            </a:r>
            <a:r>
              <a:rPr lang="en-US" altLang="zh-CN" dirty="0">
                <a:latin typeface="Times New Roman" pitchFamily="18" charset="0"/>
              </a:rPr>
              <a:t>, 1992 -  (</a:t>
            </a:r>
            <a:r>
              <a:rPr lang="zh-CN" altLang="en-US" dirty="0">
                <a:latin typeface="Times New Roman" pitchFamily="18" charset="0"/>
              </a:rPr>
              <a:t>上百万篇文档</a:t>
            </a:r>
            <a:r>
              <a:rPr lang="en-US" altLang="zh-CN" dirty="0">
                <a:latin typeface="Times New Roman" pitchFamily="18" charset="0"/>
              </a:rPr>
              <a:t>)</a:t>
            </a:r>
            <a:r>
              <a:rPr lang="zh-CN" altLang="en-US" dirty="0">
                <a:latin typeface="Times New Roman" pitchFamily="18" charset="0"/>
              </a:rPr>
              <a:t>，信息检索的“奥运会”</a:t>
            </a:r>
          </a:p>
        </p:txBody>
      </p:sp>
      <p:sp>
        <p:nvSpPr>
          <p:cNvPr id="6" name="灯片编号占位符 5"/>
          <p:cNvSpPr>
            <a:spLocks noGrp="1"/>
          </p:cNvSpPr>
          <p:nvPr>
            <p:ph type="sldNum" sz="quarter" idx="12"/>
          </p:nvPr>
        </p:nvSpPr>
        <p:spPr/>
        <p:txBody>
          <a:bodyPr/>
          <a:lstStyle/>
          <a:p>
            <a:fld id="{4272CEE2-EA09-4530-9401-87F81C1E35A6}" type="slidenum">
              <a:rPr lang="en-US" altLang="zh-CN"/>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069801" y="620688"/>
            <a:ext cx="6886575" cy="1143000"/>
          </a:xfrm>
        </p:spPr>
        <p:txBody>
          <a:bodyPr/>
          <a:lstStyle/>
          <a:p>
            <a:r>
              <a:rPr lang="zh-CN" altLang="en-US" dirty="0"/>
              <a:t>评价任务的例子</a:t>
            </a:r>
          </a:p>
        </p:txBody>
      </p:sp>
      <p:sp>
        <p:nvSpPr>
          <p:cNvPr id="204803" name="Rectangle 3"/>
          <p:cNvSpPr>
            <a:spLocks noGrp="1" noChangeArrowheads="1"/>
          </p:cNvSpPr>
          <p:nvPr>
            <p:ph type="body" sz="half" idx="1"/>
          </p:nvPr>
        </p:nvSpPr>
        <p:spPr>
          <a:xfrm>
            <a:off x="1043608" y="2060848"/>
            <a:ext cx="7421563" cy="3617912"/>
          </a:xfrm>
        </p:spPr>
        <p:txBody>
          <a:bodyPr/>
          <a:lstStyle/>
          <a:p>
            <a:r>
              <a:rPr lang="zh-CN" altLang="en-US" sz="2800" dirty="0"/>
              <a:t>两个系统，一批查询，对每个查询每个系统分别得到一些结果。目标：哪个系统好？</a:t>
            </a:r>
          </a:p>
        </p:txBody>
      </p:sp>
      <p:graphicFrame>
        <p:nvGraphicFramePr>
          <p:cNvPr id="204872" name="Group 72"/>
          <p:cNvGraphicFramePr>
            <a:graphicFrameLocks noGrp="1"/>
          </p:cNvGraphicFramePr>
          <p:nvPr>
            <p:ph sz="half" idx="2"/>
          </p:nvPr>
        </p:nvGraphicFramePr>
        <p:xfrm>
          <a:off x="1258888" y="3500438"/>
          <a:ext cx="7092950" cy="2590800"/>
        </p:xfrm>
        <a:graphic>
          <a:graphicData uri="http://schemas.openxmlformats.org/drawingml/2006/table">
            <a:tbl>
              <a:tblPr/>
              <a:tblGrid>
                <a:gridCol w="2592387">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811212">
                  <a:extLst>
                    <a:ext uri="{9D8B030D-6E8A-4147-A177-3AD203B41FA5}">
                      <a16:colId xmlns:a16="http://schemas.microsoft.com/office/drawing/2014/main" val="20002"/>
                    </a:ext>
                  </a:extLst>
                </a:gridCol>
                <a:gridCol w="865188">
                  <a:extLst>
                    <a:ext uri="{9D8B030D-6E8A-4147-A177-3AD203B41FA5}">
                      <a16:colId xmlns:a16="http://schemas.microsoft.com/office/drawing/2014/main" val="20003"/>
                    </a:ext>
                  </a:extLst>
                </a:gridCol>
                <a:gridCol w="868362">
                  <a:extLst>
                    <a:ext uri="{9D8B030D-6E8A-4147-A177-3AD203B41FA5}">
                      <a16:colId xmlns:a16="http://schemas.microsoft.com/office/drawing/2014/main" val="20004"/>
                    </a:ext>
                  </a:extLst>
                </a:gridCol>
                <a:gridCol w="1182688">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1</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1</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2</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2</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 name="灯片编号占位符 6"/>
          <p:cNvSpPr>
            <a:spLocks noGrp="1"/>
          </p:cNvSpPr>
          <p:nvPr>
            <p:ph type="sldNum" sz="quarter" idx="12"/>
          </p:nvPr>
        </p:nvSpPr>
        <p:spPr/>
        <p:txBody>
          <a:bodyPr/>
          <a:lstStyle/>
          <a:p>
            <a:fld id="{E3570707-7125-42DD-A124-F55C42431665}" type="slidenum">
              <a:rPr lang="en-US" altLang="zh-CN"/>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72"/>
                                        </p:tgtEl>
                                        <p:attrNameLst>
                                          <p:attrName>style.visibility</p:attrName>
                                        </p:attrNameLst>
                                      </p:cBhvr>
                                      <p:to>
                                        <p:strVal val="visible"/>
                                      </p:to>
                                    </p:set>
                                    <p:animEffect transition="in" filter="blinds(horizontal)">
                                      <p:cBhvr>
                                        <p:cTn id="7" dur="500"/>
                                        <p:tgtEl>
                                          <p:spTgt spid="20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评价的几部分</a:t>
            </a:r>
          </a:p>
        </p:txBody>
      </p:sp>
      <p:sp>
        <p:nvSpPr>
          <p:cNvPr id="3" name="内容占位符 2"/>
          <p:cNvSpPr>
            <a:spLocks noGrp="1"/>
          </p:cNvSpPr>
          <p:nvPr>
            <p:ph idx="1"/>
          </p:nvPr>
        </p:nvSpPr>
        <p:spPr/>
        <p:txBody>
          <a:bodyPr/>
          <a:lstStyle/>
          <a:p>
            <a:r>
              <a:rPr lang="zh-CN" altLang="en-US" dirty="0"/>
              <a:t>评价指标：某个或某几个可衡量、可比较的值</a:t>
            </a:r>
            <a:endParaRPr lang="en-US" altLang="zh-CN" dirty="0"/>
          </a:p>
          <a:p>
            <a:endParaRPr lang="en-US" altLang="zh-CN" dirty="0"/>
          </a:p>
          <a:p>
            <a:r>
              <a:rPr lang="zh-CN" altLang="en-US" dirty="0"/>
              <a:t>评价过程：设计上保证公平、合理</a:t>
            </a:r>
            <a:endParaRPr lang="en-US" altLang="zh-CN" dirty="0"/>
          </a:p>
          <a:p>
            <a:endParaRPr lang="en-US" altLang="zh-CN" dirty="0"/>
          </a:p>
          <a:p>
            <a:r>
              <a:rPr lang="en-US" altLang="zh-CN" dirty="0"/>
              <a:t>IR</a:t>
            </a:r>
            <a:r>
              <a:rPr lang="zh-CN" altLang="en-US" dirty="0"/>
              <a:t>中评价的难点：相关性（</a:t>
            </a:r>
            <a:r>
              <a:rPr lang="en-US" altLang="zh-CN" dirty="0"/>
              <a:t>Relevance</a:t>
            </a:r>
            <a:r>
              <a:rPr lang="zh-CN" altLang="en-US" dirty="0"/>
              <a:t>）是一个主观概念，文档相关性依赖于查询</a:t>
            </a:r>
            <a:endParaRPr lang="en-US" altLang="zh-CN" dirty="0"/>
          </a:p>
          <a:p>
            <a:pPr lvl="1"/>
            <a:r>
              <a:rPr lang="zh-CN" altLang="en-US" dirty="0"/>
              <a:t>数据标记工作量庞大</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18</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上一讲回顾</a:t>
            </a:r>
            <a:r>
              <a:rPr lang="en-US" sz="3200" dirty="0">
                <a:solidFill>
                  <a:schemeClr val="accent1">
                    <a:lumMod val="20000"/>
                    <a:lumOff val="80000"/>
                  </a:schemeClr>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评价指标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相关评测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实验设计</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评价指标分类</a:t>
            </a:r>
          </a:p>
        </p:txBody>
      </p:sp>
      <p:sp>
        <p:nvSpPr>
          <p:cNvPr id="84995" name="Rectangle 3"/>
          <p:cNvSpPr>
            <a:spLocks noGrp="1" noChangeArrowheads="1"/>
          </p:cNvSpPr>
          <p:nvPr>
            <p:ph idx="1"/>
          </p:nvPr>
        </p:nvSpPr>
        <p:spPr>
          <a:xfrm>
            <a:off x="683568" y="1844824"/>
            <a:ext cx="7772400" cy="3240088"/>
          </a:xfrm>
        </p:spPr>
        <p:txBody>
          <a:bodyPr/>
          <a:lstStyle/>
          <a:p>
            <a:r>
              <a:rPr lang="zh-CN" altLang="en-US" dirty="0"/>
              <a:t>对单个查询进行评估的指标</a:t>
            </a:r>
          </a:p>
          <a:p>
            <a:pPr lvl="1"/>
            <a:r>
              <a:rPr lang="zh-CN" altLang="en-US" dirty="0"/>
              <a:t>在单个查询上检索系统的得分</a:t>
            </a:r>
          </a:p>
          <a:p>
            <a:endParaRPr lang="en-US" altLang="zh-CN" dirty="0"/>
          </a:p>
          <a:p>
            <a:endParaRPr lang="en-US" altLang="zh-CN" dirty="0"/>
          </a:p>
          <a:p>
            <a:r>
              <a:rPr lang="zh-CN" altLang="en-US" dirty="0"/>
              <a:t>对多个查询进行评估的指标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8C7A808C-D22C-479F-A412-96E6AE52E9BE}" type="slidenum">
              <a:rPr lang="en-US" altLang="zh-CN"/>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上一讲回顾</a:t>
            </a:r>
            <a:r>
              <a:rPr lang="en-US" sz="32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评价指标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相关评测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实验设计</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评价指标分类</a:t>
            </a:r>
          </a:p>
        </p:txBody>
      </p:sp>
      <p:sp>
        <p:nvSpPr>
          <p:cNvPr id="87043" name="Rectangle 3"/>
          <p:cNvSpPr>
            <a:spLocks noGrp="1" noChangeArrowheads="1"/>
          </p:cNvSpPr>
          <p:nvPr>
            <p:ph idx="1"/>
          </p:nvPr>
        </p:nvSpPr>
        <p:spPr>
          <a:xfrm>
            <a:off x="899592" y="1844824"/>
            <a:ext cx="7772400" cy="3617913"/>
          </a:xfrm>
        </p:spPr>
        <p:txBody>
          <a:bodyPr/>
          <a:lstStyle/>
          <a:p>
            <a:r>
              <a:rPr lang="zh-CN" altLang="en-US" dirty="0">
                <a:solidFill>
                  <a:schemeClr val="hlink"/>
                </a:solidFill>
              </a:rPr>
              <a:t>对单个查询进行评估的指标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在单个查询上检索系统的得分</a:t>
            </a:r>
          </a:p>
          <a:p>
            <a:endParaRPr lang="en-US" altLang="zh-CN" dirty="0"/>
          </a:p>
          <a:p>
            <a:endParaRPr lang="en-US" altLang="zh-CN" dirty="0"/>
          </a:p>
          <a:p>
            <a:r>
              <a:rPr lang="zh-CN" altLang="en-US" dirty="0"/>
              <a:t>对多个查询进行评估的指标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48EE2C43-03FF-4454-A000-BB138A010B65}"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017866" y="534373"/>
            <a:ext cx="6886575" cy="1143000"/>
          </a:xfrm>
        </p:spPr>
        <p:txBody>
          <a:bodyPr/>
          <a:lstStyle/>
          <a:p>
            <a:r>
              <a:rPr lang="zh-CN" altLang="en-US" dirty="0"/>
              <a:t>回到例子</a:t>
            </a:r>
          </a:p>
        </p:txBody>
      </p:sp>
      <p:graphicFrame>
        <p:nvGraphicFramePr>
          <p:cNvPr id="207006" name="Group 158"/>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 name="灯片编号占位符 5"/>
          <p:cNvSpPr>
            <a:spLocks noGrp="1"/>
          </p:cNvSpPr>
          <p:nvPr>
            <p:ph type="sldNum" sz="quarter" idx="12"/>
          </p:nvPr>
        </p:nvSpPr>
        <p:spPr/>
        <p:txBody>
          <a:bodyPr/>
          <a:lstStyle/>
          <a:p>
            <a:fld id="{94921501-7585-4FC2-A0E1-3AC7008E3335}" type="slidenum">
              <a:rPr lang="en-US" altLang="zh-CN"/>
              <a:pPr/>
              <a:t>21</a:t>
            </a:fld>
            <a:endParaRPr lang="en-US" altLang="zh-CN"/>
          </a:p>
        </p:txBody>
      </p:sp>
      <p:sp>
        <p:nvSpPr>
          <p:cNvPr id="206990" name="Text Box 142"/>
          <p:cNvSpPr txBox="1">
            <a:spLocks noChangeArrowheads="1"/>
          </p:cNvSpPr>
          <p:nvPr/>
        </p:nvSpPr>
        <p:spPr bwMode="auto">
          <a:xfrm>
            <a:off x="1116013" y="5229225"/>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07002" name="Rectangle 154"/>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3" name="Rectangle 155"/>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4" name="Rectangle 156"/>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07005" name="Rectangle 157"/>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006"/>
                                        </p:tgtEl>
                                        <p:attrNameLst>
                                          <p:attrName>style.visibility</p:attrName>
                                        </p:attrNameLst>
                                      </p:cBhvr>
                                      <p:to>
                                        <p:strVal val="visible"/>
                                      </p:to>
                                    </p:set>
                                    <p:animEffect transition="in" filter="blinds(horizontal)">
                                      <p:cBhvr>
                                        <p:cTn id="7" dur="500"/>
                                        <p:tgtEl>
                                          <p:spTgt spid="2070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6990"/>
                                        </p:tgtEl>
                                        <p:attrNameLst>
                                          <p:attrName>style.visibility</p:attrName>
                                        </p:attrNameLst>
                                      </p:cBhvr>
                                      <p:to>
                                        <p:strVal val="visible"/>
                                      </p:to>
                                    </p:set>
                                    <p:animEffect transition="in" filter="blinds(horizontal)">
                                      <p:cBhvr>
                                        <p:cTn id="12" dur="500"/>
                                        <p:tgtEl>
                                          <p:spTgt spid="20699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7003"/>
                                        </p:tgtEl>
                                        <p:attrNameLst>
                                          <p:attrName>style.visibility</p:attrName>
                                        </p:attrNameLst>
                                      </p:cBhvr>
                                      <p:to>
                                        <p:strVal val="visible"/>
                                      </p:to>
                                    </p:set>
                                    <p:animEffect transition="in" filter="blinds(horizontal)">
                                      <p:cBhvr>
                                        <p:cTn id="15" dur="500"/>
                                        <p:tgtEl>
                                          <p:spTgt spid="20700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7005"/>
                                        </p:tgtEl>
                                        <p:attrNameLst>
                                          <p:attrName>style.visibility</p:attrName>
                                        </p:attrNameLst>
                                      </p:cBhvr>
                                      <p:to>
                                        <p:strVal val="visible"/>
                                      </p:to>
                                    </p:set>
                                    <p:animEffect transition="in" filter="blinds(horizontal)">
                                      <p:cBhvr>
                                        <p:cTn id="18" dur="500"/>
                                        <p:tgtEl>
                                          <p:spTgt spid="20700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7002"/>
                                        </p:tgtEl>
                                        <p:attrNameLst>
                                          <p:attrName>style.visibility</p:attrName>
                                        </p:attrNameLst>
                                      </p:cBhvr>
                                      <p:to>
                                        <p:strVal val="visible"/>
                                      </p:to>
                                    </p:set>
                                    <p:animEffect transition="in" filter="blinds(horizontal)">
                                      <p:cBhvr>
                                        <p:cTn id="21" dur="500"/>
                                        <p:tgtEl>
                                          <p:spTgt spid="20700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7004"/>
                                        </p:tgtEl>
                                        <p:attrNameLst>
                                          <p:attrName>style.visibility</p:attrName>
                                        </p:attrNameLst>
                                      </p:cBhvr>
                                      <p:to>
                                        <p:strVal val="visible"/>
                                      </p:to>
                                    </p:set>
                                    <p:animEffect transition="in" filter="blinds(horizontal)">
                                      <p:cBhvr>
                                        <p:cTn id="24" dur="500"/>
                                        <p:tgtEl>
                                          <p:spTgt spid="20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0" grpId="0"/>
      <p:bldP spid="207002" grpId="0"/>
      <p:bldP spid="207003" grpId="0"/>
      <p:bldP spid="207004" grpId="0"/>
      <p:bldP spid="2070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整个文档集合的划分</a:t>
            </a:r>
            <a:endParaRPr lang="zh-CN" altLang="en-US" dirty="0">
              <a:latin typeface="Times New Roman" pitchFamily="18" charset="0"/>
            </a:endParaRPr>
          </a:p>
        </p:txBody>
      </p:sp>
      <p:sp>
        <p:nvSpPr>
          <p:cNvPr id="21" name="灯片编号占位符 4"/>
          <p:cNvSpPr>
            <a:spLocks noGrp="1"/>
          </p:cNvSpPr>
          <p:nvPr>
            <p:ph type="sldNum" sz="quarter" idx="12"/>
          </p:nvPr>
        </p:nvSpPr>
        <p:spPr/>
        <p:txBody>
          <a:bodyPr/>
          <a:lstStyle/>
          <a:p>
            <a:fld id="{383B42B8-EC42-49B2-978D-9AE5A88F723C}" type="slidenum">
              <a:rPr lang="en-US" altLang="zh-CN"/>
              <a:pPr/>
              <a:t>22</a:t>
            </a:fld>
            <a:endParaRPr lang="en-US" altLang="zh-CN"/>
          </a:p>
        </p:txBody>
      </p:sp>
      <p:sp>
        <p:nvSpPr>
          <p:cNvPr id="27651" name="Freeform 3"/>
          <p:cNvSpPr>
            <a:spLocks/>
          </p:cNvSpPr>
          <p:nvPr/>
        </p:nvSpPr>
        <p:spPr bwMode="auto">
          <a:xfrm>
            <a:off x="2438400" y="2362200"/>
            <a:ext cx="4038600" cy="3810000"/>
          </a:xfrm>
          <a:custGeom>
            <a:avLst/>
            <a:gdLst/>
            <a:ahLst/>
            <a:cxnLst>
              <a:cxn ang="0">
                <a:pos x="96" y="408"/>
              </a:cxn>
              <a:cxn ang="0">
                <a:pos x="432" y="120"/>
              </a:cxn>
              <a:cxn ang="0">
                <a:pos x="768" y="72"/>
              </a:cxn>
              <a:cxn ang="0">
                <a:pos x="1152" y="24"/>
              </a:cxn>
              <a:cxn ang="0">
                <a:pos x="1632" y="216"/>
              </a:cxn>
              <a:cxn ang="0">
                <a:pos x="1920" y="600"/>
              </a:cxn>
              <a:cxn ang="0">
                <a:pos x="1872" y="1272"/>
              </a:cxn>
              <a:cxn ang="0">
                <a:pos x="1440" y="1560"/>
              </a:cxn>
              <a:cxn ang="0">
                <a:pos x="672" y="1416"/>
              </a:cxn>
              <a:cxn ang="0">
                <a:pos x="432" y="1176"/>
              </a:cxn>
              <a:cxn ang="0">
                <a:pos x="96" y="1032"/>
              </a:cxn>
              <a:cxn ang="0">
                <a:pos x="0" y="600"/>
              </a:cxn>
              <a:cxn ang="0">
                <a:pos x="96" y="408"/>
              </a:cxn>
            </a:cxnLst>
            <a:rect l="0" t="0" r="r" b="b"/>
            <a:pathLst>
              <a:path w="1960" h="1584">
                <a:moveTo>
                  <a:pt x="96" y="408"/>
                </a:moveTo>
                <a:cubicBezTo>
                  <a:pt x="168" y="328"/>
                  <a:pt x="320" y="176"/>
                  <a:pt x="432" y="120"/>
                </a:cubicBezTo>
                <a:cubicBezTo>
                  <a:pt x="544" y="64"/>
                  <a:pt x="648" y="88"/>
                  <a:pt x="768" y="72"/>
                </a:cubicBezTo>
                <a:cubicBezTo>
                  <a:pt x="888" y="56"/>
                  <a:pt x="1008" y="0"/>
                  <a:pt x="1152" y="24"/>
                </a:cubicBezTo>
                <a:cubicBezTo>
                  <a:pt x="1296" y="48"/>
                  <a:pt x="1504" y="120"/>
                  <a:pt x="1632" y="216"/>
                </a:cubicBezTo>
                <a:cubicBezTo>
                  <a:pt x="1760" y="312"/>
                  <a:pt x="1880" y="424"/>
                  <a:pt x="1920" y="600"/>
                </a:cubicBezTo>
                <a:cubicBezTo>
                  <a:pt x="1960" y="776"/>
                  <a:pt x="1952" y="1112"/>
                  <a:pt x="1872" y="1272"/>
                </a:cubicBezTo>
                <a:cubicBezTo>
                  <a:pt x="1792" y="1432"/>
                  <a:pt x="1640" y="1536"/>
                  <a:pt x="1440" y="1560"/>
                </a:cubicBezTo>
                <a:cubicBezTo>
                  <a:pt x="1240" y="1584"/>
                  <a:pt x="840" y="1480"/>
                  <a:pt x="672" y="1416"/>
                </a:cubicBezTo>
                <a:cubicBezTo>
                  <a:pt x="504" y="1352"/>
                  <a:pt x="528" y="1240"/>
                  <a:pt x="432" y="1176"/>
                </a:cubicBezTo>
                <a:cubicBezTo>
                  <a:pt x="336" y="1112"/>
                  <a:pt x="168" y="1128"/>
                  <a:pt x="96" y="1032"/>
                </a:cubicBezTo>
                <a:cubicBezTo>
                  <a:pt x="24" y="936"/>
                  <a:pt x="0" y="704"/>
                  <a:pt x="0" y="600"/>
                </a:cubicBezTo>
                <a:cubicBezTo>
                  <a:pt x="0" y="496"/>
                  <a:pt x="24" y="488"/>
                  <a:pt x="96" y="408"/>
                </a:cubicBezTo>
                <a:close/>
              </a:path>
            </a:pathLst>
          </a:custGeom>
          <a:solidFill>
            <a:srgbClr val="DDDDDD"/>
          </a:solid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2" name="Line 4"/>
          <p:cNvSpPr>
            <a:spLocks noChangeShapeType="1"/>
          </p:cNvSpPr>
          <p:nvPr/>
        </p:nvSpPr>
        <p:spPr bwMode="auto">
          <a:xfrm>
            <a:off x="827584" y="2276872"/>
            <a:ext cx="6324600" cy="4191000"/>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3" name="Line 5"/>
          <p:cNvSpPr>
            <a:spLocks noChangeShapeType="1"/>
          </p:cNvSpPr>
          <p:nvPr/>
        </p:nvSpPr>
        <p:spPr bwMode="auto">
          <a:xfrm flipV="1">
            <a:off x="1792560" y="2276872"/>
            <a:ext cx="7099920" cy="4305672"/>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4" name="Text Box 6"/>
          <p:cNvSpPr txBox="1">
            <a:spLocks noChangeArrowheads="1"/>
          </p:cNvSpPr>
          <p:nvPr/>
        </p:nvSpPr>
        <p:spPr bwMode="auto">
          <a:xfrm>
            <a:off x="4427984" y="5445224"/>
            <a:ext cx="8382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RR</a:t>
            </a:r>
          </a:p>
        </p:txBody>
      </p:sp>
      <p:sp>
        <p:nvSpPr>
          <p:cNvPr id="27655" name="Text Box 7"/>
          <p:cNvSpPr txBox="1">
            <a:spLocks noChangeArrowheads="1"/>
          </p:cNvSpPr>
          <p:nvPr/>
        </p:nvSpPr>
        <p:spPr bwMode="auto">
          <a:xfrm>
            <a:off x="3810000" y="3048000"/>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NN</a:t>
            </a:r>
          </a:p>
        </p:txBody>
      </p:sp>
      <p:sp>
        <p:nvSpPr>
          <p:cNvPr id="27656" name="Text Box 8"/>
          <p:cNvSpPr txBox="1">
            <a:spLocks noChangeArrowheads="1"/>
          </p:cNvSpPr>
          <p:nvPr/>
        </p:nvSpPr>
        <p:spPr bwMode="auto">
          <a:xfrm>
            <a:off x="2843808" y="4365104"/>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RN</a:t>
            </a:r>
          </a:p>
        </p:txBody>
      </p:sp>
      <p:sp>
        <p:nvSpPr>
          <p:cNvPr id="27657" name="Text Box 9"/>
          <p:cNvSpPr txBox="1">
            <a:spLocks noChangeArrowheads="1"/>
          </p:cNvSpPr>
          <p:nvPr/>
        </p:nvSpPr>
        <p:spPr bwMode="auto">
          <a:xfrm>
            <a:off x="5652120" y="4581128"/>
            <a:ext cx="612668" cy="461665"/>
          </a:xfrm>
          <a:prstGeom prst="rect">
            <a:avLst/>
          </a:prstGeom>
          <a:noFill/>
          <a:ln w="9525">
            <a:noFill/>
            <a:miter lim="800000"/>
            <a:headEnd/>
            <a:tailEnd/>
          </a:ln>
          <a:effectLst/>
        </p:spPr>
        <p:txBody>
          <a:bodyPr wrap="none">
            <a:spAutoFit/>
          </a:bodyPr>
          <a:lstStyle/>
          <a:p>
            <a:pPr eaLnBrk="0" hangingPunct="0"/>
            <a:r>
              <a:rPr kumimoji="0" lang="en-US" altLang="zh-CN" dirty="0">
                <a:solidFill>
                  <a:schemeClr val="tx1"/>
                </a:solidFill>
                <a:latin typeface="Times New Roman" pitchFamily="18" charset="0"/>
                <a:ea typeface="黑体" pitchFamily="49" charset="-122"/>
                <a:cs typeface="Times New Roman" pitchFamily="18" charset="0"/>
              </a:rPr>
              <a:t>NR</a:t>
            </a:r>
          </a:p>
        </p:txBody>
      </p:sp>
      <p:sp>
        <p:nvSpPr>
          <p:cNvPr id="27659" name="Text Box 11"/>
          <p:cNvSpPr txBox="1">
            <a:spLocks noChangeArrowheads="1"/>
          </p:cNvSpPr>
          <p:nvPr/>
        </p:nvSpPr>
        <p:spPr bwMode="auto">
          <a:xfrm>
            <a:off x="6553200" y="3733800"/>
            <a:ext cx="2195513"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检索出的不相关文档</a:t>
            </a:r>
          </a:p>
        </p:txBody>
      </p:sp>
      <p:sp>
        <p:nvSpPr>
          <p:cNvPr id="27660" name="Text Box 12"/>
          <p:cNvSpPr txBox="1">
            <a:spLocks noChangeArrowheads="1"/>
          </p:cNvSpPr>
          <p:nvPr/>
        </p:nvSpPr>
        <p:spPr bwMode="auto">
          <a:xfrm>
            <a:off x="2339975" y="5661025"/>
            <a:ext cx="16764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检索出的相关文档</a:t>
            </a:r>
          </a:p>
        </p:txBody>
      </p:sp>
      <p:sp>
        <p:nvSpPr>
          <p:cNvPr id="27661" name="Text Box 13"/>
          <p:cNvSpPr txBox="1">
            <a:spLocks noChangeArrowheads="1"/>
          </p:cNvSpPr>
          <p:nvPr/>
        </p:nvSpPr>
        <p:spPr bwMode="auto">
          <a:xfrm>
            <a:off x="533400" y="3733800"/>
            <a:ext cx="19812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未检索出的相关文档</a:t>
            </a:r>
          </a:p>
        </p:txBody>
      </p:sp>
      <p:sp>
        <p:nvSpPr>
          <p:cNvPr id="27662" name="Text Box 14"/>
          <p:cNvSpPr txBox="1">
            <a:spLocks noChangeArrowheads="1"/>
          </p:cNvSpPr>
          <p:nvPr/>
        </p:nvSpPr>
        <p:spPr bwMode="auto">
          <a:xfrm rot="-1905533">
            <a:off x="6326181" y="3237921"/>
            <a:ext cx="2481262"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相关</a:t>
            </a:r>
            <a:r>
              <a:rPr kumimoji="0" lang="en-US" altLang="zh-CN" i="1" dirty="0">
                <a:solidFill>
                  <a:srgbClr val="0000CC"/>
                </a:solidFill>
                <a:latin typeface="Times New Roman" pitchFamily="18" charset="0"/>
                <a:ea typeface="黑体" pitchFamily="49" charset="-122"/>
                <a:cs typeface="Times New Roman" pitchFamily="18" charset="0"/>
              </a:rPr>
              <a:t>(Relevant)</a:t>
            </a:r>
          </a:p>
        </p:txBody>
      </p:sp>
      <p:sp>
        <p:nvSpPr>
          <p:cNvPr id="27663" name="Text Box 15"/>
          <p:cNvSpPr txBox="1">
            <a:spLocks noChangeArrowheads="1"/>
          </p:cNvSpPr>
          <p:nvPr/>
        </p:nvSpPr>
        <p:spPr bwMode="auto">
          <a:xfrm rot="-1905533">
            <a:off x="5889618" y="2547359"/>
            <a:ext cx="3348038"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不相关</a:t>
            </a:r>
            <a:r>
              <a:rPr kumimoji="0" lang="en-US" altLang="zh-CN" i="1" dirty="0">
                <a:solidFill>
                  <a:srgbClr val="0000CC"/>
                </a:solidFill>
                <a:latin typeface="Times New Roman" pitchFamily="18" charset="0"/>
                <a:ea typeface="黑体" pitchFamily="49" charset="-122"/>
                <a:cs typeface="Times New Roman" pitchFamily="18" charset="0"/>
              </a:rPr>
              <a:t>(Not Relevant)</a:t>
            </a:r>
          </a:p>
        </p:txBody>
      </p:sp>
      <p:sp>
        <p:nvSpPr>
          <p:cNvPr id="27664" name="Text Box 16"/>
          <p:cNvSpPr txBox="1">
            <a:spLocks noChangeArrowheads="1"/>
          </p:cNvSpPr>
          <p:nvPr/>
        </p:nvSpPr>
        <p:spPr bwMode="auto">
          <a:xfrm rot="2079176">
            <a:off x="673990" y="2639010"/>
            <a:ext cx="3197225"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未检索出</a:t>
            </a:r>
            <a:r>
              <a:rPr kumimoji="0" lang="en-US" altLang="zh-CN" i="1" dirty="0">
                <a:solidFill>
                  <a:srgbClr val="0000CC"/>
                </a:solidFill>
                <a:latin typeface="Times New Roman" pitchFamily="18" charset="0"/>
                <a:ea typeface="黑体" pitchFamily="49" charset="-122"/>
                <a:cs typeface="Times New Roman" pitchFamily="18" charset="0"/>
              </a:rPr>
              <a:t>(Not Retrieved</a:t>
            </a:r>
          </a:p>
        </p:txBody>
      </p:sp>
      <p:sp>
        <p:nvSpPr>
          <p:cNvPr id="27665" name="Text Box 17"/>
          <p:cNvSpPr txBox="1">
            <a:spLocks noChangeArrowheads="1"/>
          </p:cNvSpPr>
          <p:nvPr/>
        </p:nvSpPr>
        <p:spPr bwMode="auto">
          <a:xfrm rot="2065323">
            <a:off x="406018" y="3167318"/>
            <a:ext cx="3002200" cy="461665"/>
          </a:xfrm>
          <a:prstGeom prst="rect">
            <a:avLst/>
          </a:prstGeom>
          <a:noFill/>
          <a:ln w="9525">
            <a:noFill/>
            <a:miter lim="800000"/>
            <a:headEnd/>
            <a:tailEnd/>
          </a:ln>
          <a:effectLst/>
        </p:spPr>
        <p:txBody>
          <a:bodyPr wrap="square">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检索出</a:t>
            </a:r>
            <a:r>
              <a:rPr kumimoji="0" lang="en-US" altLang="zh-CN" i="1" dirty="0">
                <a:solidFill>
                  <a:srgbClr val="0000CC"/>
                </a:solidFill>
                <a:latin typeface="Times New Roman" pitchFamily="18" charset="0"/>
                <a:ea typeface="黑体" pitchFamily="49" charset="-122"/>
                <a:cs typeface="Times New Roman" pitchFamily="18" charset="0"/>
              </a:rPr>
              <a:t>(Retrieved)</a:t>
            </a:r>
          </a:p>
        </p:txBody>
      </p:sp>
      <p:sp>
        <p:nvSpPr>
          <p:cNvPr id="27666" name="Text Box 18"/>
          <p:cNvSpPr txBox="1">
            <a:spLocks noChangeArrowheads="1"/>
          </p:cNvSpPr>
          <p:nvPr/>
        </p:nvSpPr>
        <p:spPr bwMode="auto">
          <a:xfrm>
            <a:off x="3491880" y="4149080"/>
            <a:ext cx="2016125" cy="457200"/>
          </a:xfrm>
          <a:prstGeom prst="rect">
            <a:avLst/>
          </a:prstGeom>
          <a:noFill/>
          <a:ln w="9525">
            <a:noFill/>
            <a:miter lim="800000"/>
            <a:headEnd/>
            <a:tailEnd/>
          </a:ln>
          <a:effectLst/>
        </p:spPr>
        <p:txBody>
          <a:bodyPr>
            <a:spAutoFit/>
          </a:bodyPr>
          <a:lstStyle/>
          <a:p>
            <a:pPr>
              <a:spcBef>
                <a:spcPct val="50000"/>
              </a:spcBef>
            </a:pPr>
            <a:r>
              <a:rPr kumimoji="0" lang="zh-CN" altLang="en-US" dirty="0">
                <a:solidFill>
                  <a:schemeClr val="tx1"/>
                </a:solidFill>
                <a:latin typeface="Times New Roman" pitchFamily="18" charset="0"/>
                <a:ea typeface="黑体" pitchFamily="49" charset="-122"/>
                <a:cs typeface="Times New Roman" pitchFamily="18" charset="0"/>
              </a:rPr>
              <a:t>整个文档集合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66"/>
                                        </p:tgtEl>
                                        <p:attrNameLst>
                                          <p:attrName>style.visibility</p:attrName>
                                        </p:attrNameLst>
                                      </p:cBhvr>
                                      <p:to>
                                        <p:strVal val="visible"/>
                                      </p:to>
                                    </p:set>
                                    <p:animEffect transition="in" filter="blinds(horizontal)">
                                      <p:cBhvr>
                                        <p:cTn id="12" dur="500"/>
                                        <p:tgtEl>
                                          <p:spTgt spid="276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 calcmode="lin" valueType="num">
                                      <p:cBhvr additive="base">
                                        <p:cTn id="17" dur="500" fill="hold"/>
                                        <p:tgtEl>
                                          <p:spTgt spid="27652"/>
                                        </p:tgtEl>
                                        <p:attrNameLst>
                                          <p:attrName>ppt_x</p:attrName>
                                        </p:attrNameLst>
                                      </p:cBhvr>
                                      <p:tavLst>
                                        <p:tav tm="0">
                                          <p:val>
                                            <p:strVal val="#ppt_x"/>
                                          </p:val>
                                        </p:tav>
                                        <p:tav tm="100000">
                                          <p:val>
                                            <p:strVal val="#ppt_x"/>
                                          </p:val>
                                        </p:tav>
                                      </p:tavLst>
                                    </p:anim>
                                    <p:anim calcmode="lin" valueType="num">
                                      <p:cBhvr additive="base">
                                        <p:cTn id="1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65"/>
                                        </p:tgtEl>
                                        <p:attrNameLst>
                                          <p:attrName>style.visibility</p:attrName>
                                        </p:attrNameLst>
                                      </p:cBhvr>
                                      <p:to>
                                        <p:strVal val="visible"/>
                                      </p:to>
                                    </p:set>
                                    <p:animEffect transition="in" filter="blinds(horizontal)">
                                      <p:cBhvr>
                                        <p:cTn id="23" dur="500"/>
                                        <p:tgtEl>
                                          <p:spTgt spid="276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664"/>
                                        </p:tgtEl>
                                        <p:attrNameLst>
                                          <p:attrName>style.visibility</p:attrName>
                                        </p:attrNameLst>
                                      </p:cBhvr>
                                      <p:to>
                                        <p:strVal val="visible"/>
                                      </p:to>
                                    </p:set>
                                    <p:animEffect transition="in" filter="blinds(horizontal)">
                                      <p:cBhvr>
                                        <p:cTn id="28" dur="500"/>
                                        <p:tgtEl>
                                          <p:spTgt spid="2766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additive="base">
                                        <p:cTn id="33" dur="500" fill="hold"/>
                                        <p:tgtEl>
                                          <p:spTgt spid="27653"/>
                                        </p:tgtEl>
                                        <p:attrNameLst>
                                          <p:attrName>ppt_x</p:attrName>
                                        </p:attrNameLst>
                                      </p:cBhvr>
                                      <p:tavLst>
                                        <p:tav tm="0">
                                          <p:val>
                                            <p:strVal val="#ppt_x"/>
                                          </p:val>
                                        </p:tav>
                                        <p:tav tm="100000">
                                          <p:val>
                                            <p:strVal val="#ppt_x"/>
                                          </p:val>
                                        </p:tav>
                                      </p:tavLst>
                                    </p:anim>
                                    <p:anim calcmode="lin" valueType="num">
                                      <p:cBhvr additive="base">
                                        <p:cTn id="34"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662">
                                            <p:txEl>
                                              <p:pRg st="0" end="0"/>
                                            </p:txEl>
                                          </p:spTgt>
                                        </p:tgtEl>
                                        <p:attrNameLst>
                                          <p:attrName>style.visibility</p:attrName>
                                        </p:attrNameLst>
                                      </p:cBhvr>
                                      <p:to>
                                        <p:strVal val="visible"/>
                                      </p:to>
                                    </p:set>
                                    <p:animEffect transition="in" filter="blinds(horizontal)">
                                      <p:cBhvr>
                                        <p:cTn id="39" dur="500"/>
                                        <p:tgtEl>
                                          <p:spTgt spid="2766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663">
                                            <p:txEl>
                                              <p:pRg st="0" end="0"/>
                                            </p:txEl>
                                          </p:spTgt>
                                        </p:tgtEl>
                                        <p:attrNameLst>
                                          <p:attrName>style.visibility</p:attrName>
                                        </p:attrNameLst>
                                      </p:cBhvr>
                                      <p:to>
                                        <p:strVal val="visible"/>
                                      </p:to>
                                    </p:set>
                                    <p:animEffect transition="in" filter="blinds(horizontal)">
                                      <p:cBhvr>
                                        <p:cTn id="44" dur="500"/>
                                        <p:tgtEl>
                                          <p:spTgt spid="2766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660"/>
                                        </p:tgtEl>
                                        <p:attrNameLst>
                                          <p:attrName>style.visibility</p:attrName>
                                        </p:attrNameLst>
                                      </p:cBhvr>
                                      <p:to>
                                        <p:strVal val="visible"/>
                                      </p:to>
                                    </p:set>
                                    <p:animEffect transition="in" filter="blinds(horizontal)">
                                      <p:cBhvr>
                                        <p:cTn id="49" dur="500"/>
                                        <p:tgtEl>
                                          <p:spTgt spid="2766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654"/>
                                        </p:tgtEl>
                                        <p:attrNameLst>
                                          <p:attrName>style.visibility</p:attrName>
                                        </p:attrNameLst>
                                      </p:cBhvr>
                                      <p:to>
                                        <p:strVal val="visible"/>
                                      </p:to>
                                    </p:set>
                                    <p:animEffect transition="in" filter="blinds(horizontal)">
                                      <p:cBhvr>
                                        <p:cTn id="54" dur="500"/>
                                        <p:tgtEl>
                                          <p:spTgt spid="2765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7659"/>
                                        </p:tgtEl>
                                        <p:attrNameLst>
                                          <p:attrName>style.visibility</p:attrName>
                                        </p:attrNameLst>
                                      </p:cBhvr>
                                      <p:to>
                                        <p:strVal val="visible"/>
                                      </p:to>
                                    </p:set>
                                    <p:animEffect transition="in" filter="blinds(horizontal)">
                                      <p:cBhvr>
                                        <p:cTn id="59" dur="500"/>
                                        <p:tgtEl>
                                          <p:spTgt spid="2765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657"/>
                                        </p:tgtEl>
                                        <p:attrNameLst>
                                          <p:attrName>style.visibility</p:attrName>
                                        </p:attrNameLst>
                                      </p:cBhvr>
                                      <p:to>
                                        <p:strVal val="visible"/>
                                      </p:to>
                                    </p:set>
                                    <p:animEffect transition="in" filter="blinds(horizontal)">
                                      <p:cBhvr>
                                        <p:cTn id="64" dur="500"/>
                                        <p:tgtEl>
                                          <p:spTgt spid="2765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661"/>
                                        </p:tgtEl>
                                        <p:attrNameLst>
                                          <p:attrName>style.visibility</p:attrName>
                                        </p:attrNameLst>
                                      </p:cBhvr>
                                      <p:to>
                                        <p:strVal val="visible"/>
                                      </p:to>
                                    </p:set>
                                    <p:animEffect transition="in" filter="blinds(horizontal)">
                                      <p:cBhvr>
                                        <p:cTn id="69" dur="500"/>
                                        <p:tgtEl>
                                          <p:spTgt spid="2766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656"/>
                                        </p:tgtEl>
                                        <p:attrNameLst>
                                          <p:attrName>style.visibility</p:attrName>
                                        </p:attrNameLst>
                                      </p:cBhvr>
                                      <p:to>
                                        <p:strVal val="visible"/>
                                      </p:to>
                                    </p:set>
                                    <p:animEffect transition="in" filter="blinds(horizontal)">
                                      <p:cBhvr>
                                        <p:cTn id="74" dur="500"/>
                                        <p:tgtEl>
                                          <p:spTgt spid="2765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7655"/>
                                        </p:tgtEl>
                                        <p:attrNameLst>
                                          <p:attrName>style.visibility</p:attrName>
                                        </p:attrNameLst>
                                      </p:cBhvr>
                                      <p:to>
                                        <p:strVal val="visible"/>
                                      </p:to>
                                    </p:set>
                                    <p:animEffect transition="in" filter="blinds(horizontal)">
                                      <p:cBhvr>
                                        <p:cTn id="79"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p:bldP spid="27655" grpId="0"/>
      <p:bldP spid="27656" grpId="0"/>
      <p:bldP spid="27657" grpId="0"/>
      <p:bldP spid="27659" grpId="0"/>
      <p:bldP spid="27660" grpId="0"/>
      <p:bldP spid="27661" grpId="0"/>
      <p:bldP spid="27664" grpId="0"/>
      <p:bldP spid="27665" grpId="0"/>
      <p:bldP spid="276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latin typeface="Times New Roman" pitchFamily="18" charset="0"/>
              </a:rPr>
              <a:t>评价指标</a:t>
            </a:r>
          </a:p>
        </p:txBody>
      </p:sp>
      <p:sp>
        <p:nvSpPr>
          <p:cNvPr id="29699" name="Rectangle 3"/>
          <p:cNvSpPr>
            <a:spLocks noGrp="1" noChangeArrowheads="1"/>
          </p:cNvSpPr>
          <p:nvPr>
            <p:ph idx="1"/>
          </p:nvPr>
        </p:nvSpPr>
        <p:spPr>
          <a:xfrm>
            <a:off x="539552" y="1894681"/>
            <a:ext cx="7772400" cy="4105275"/>
          </a:xfrm>
        </p:spPr>
        <p:txBody>
          <a:bodyPr/>
          <a:lstStyle/>
          <a:p>
            <a:pPr>
              <a:lnSpc>
                <a:spcPct val="90000"/>
              </a:lnSpc>
            </a:pPr>
            <a:r>
              <a:rPr lang="zh-CN" altLang="en-US" sz="2800" b="1" dirty="0">
                <a:latin typeface="Times New Roman" pitchFamily="18" charset="0"/>
              </a:rPr>
              <a:t>召回率</a:t>
            </a:r>
            <a:r>
              <a:rPr lang="en-US" altLang="zh-CN" sz="2800" dirty="0">
                <a:latin typeface="Times New Roman" pitchFamily="18" charset="0"/>
              </a:rPr>
              <a:t>(Recall): RR/(RR + NR)</a:t>
            </a:r>
            <a:r>
              <a:rPr lang="zh-CN" altLang="en-US" sz="2800" dirty="0">
                <a:latin typeface="Times New Roman" pitchFamily="18" charset="0"/>
              </a:rPr>
              <a:t>，返回的相关结果数占实际相关结果总数的比率，也称为</a:t>
            </a:r>
            <a:r>
              <a:rPr lang="zh-CN" altLang="en-US" sz="2800" b="1" dirty="0">
                <a:latin typeface="Times New Roman" pitchFamily="18" charset="0"/>
              </a:rPr>
              <a:t>查全率</a:t>
            </a:r>
            <a:r>
              <a:rPr lang="zh-CN" altLang="en-US" sz="2800" dirty="0">
                <a:latin typeface="Times New Roman" pitchFamily="18" charset="0"/>
              </a:rPr>
              <a:t>，</a:t>
            </a:r>
            <a:r>
              <a:rPr lang="en-US" altLang="zh-CN" sz="2800" dirty="0">
                <a:latin typeface="Times New Roman" pitchFamily="18" charset="0"/>
              </a:rPr>
              <a:t>R</a:t>
            </a:r>
            <a:r>
              <a:rPr lang="en-US" altLang="zh-CN" sz="2800" dirty="0"/>
              <a:t>∈</a:t>
            </a:r>
            <a:r>
              <a:rPr lang="en-US" altLang="zh-CN" sz="2800" dirty="0">
                <a:latin typeface="Times New Roman" pitchFamily="18" charset="0"/>
              </a:rPr>
              <a:t> [0,1]</a:t>
            </a:r>
          </a:p>
          <a:p>
            <a:pPr>
              <a:lnSpc>
                <a:spcPct val="90000"/>
              </a:lnSpc>
            </a:pPr>
            <a:r>
              <a:rPr lang="zh-CN" altLang="en-US" sz="2800" b="1" dirty="0">
                <a:latin typeface="Times New Roman" pitchFamily="18" charset="0"/>
              </a:rPr>
              <a:t>正确率</a:t>
            </a:r>
            <a:r>
              <a:rPr lang="en-US" altLang="zh-CN" sz="2800" dirty="0">
                <a:latin typeface="Times New Roman" pitchFamily="18" charset="0"/>
              </a:rPr>
              <a:t>(Precision): RR/(RR + RN)</a:t>
            </a:r>
            <a:r>
              <a:rPr lang="zh-CN" altLang="en-US" sz="2800" dirty="0">
                <a:latin typeface="Times New Roman" pitchFamily="18" charset="0"/>
              </a:rPr>
              <a:t>，返回的结果中真正相关结果的比率，也称为</a:t>
            </a:r>
            <a:r>
              <a:rPr lang="zh-CN" altLang="en-US" sz="2800" b="1" dirty="0">
                <a:latin typeface="Times New Roman" pitchFamily="18" charset="0"/>
              </a:rPr>
              <a:t>查准率</a:t>
            </a:r>
            <a:r>
              <a:rPr lang="zh-CN" altLang="en-US" sz="2800" dirty="0">
                <a:latin typeface="Times New Roman" pitchFamily="18" charset="0"/>
              </a:rPr>
              <a:t>， </a:t>
            </a:r>
            <a:r>
              <a:rPr lang="en-US" altLang="zh-CN" sz="2800" dirty="0">
                <a:latin typeface="Times New Roman" pitchFamily="18" charset="0"/>
              </a:rPr>
              <a:t>P</a:t>
            </a:r>
            <a:r>
              <a:rPr lang="en-US" altLang="zh-CN" sz="2800" dirty="0"/>
              <a:t>∈</a:t>
            </a:r>
            <a:r>
              <a:rPr lang="en-US" altLang="zh-CN" sz="2800" dirty="0">
                <a:latin typeface="Times New Roman" pitchFamily="18" charset="0"/>
              </a:rPr>
              <a:t> [0,1]</a:t>
            </a:r>
          </a:p>
          <a:p>
            <a:pPr>
              <a:lnSpc>
                <a:spcPct val="90000"/>
              </a:lnSpc>
            </a:pPr>
            <a:r>
              <a:rPr lang="zh-CN" altLang="en-US" sz="2800" dirty="0">
                <a:latin typeface="Times New Roman" pitchFamily="18" charset="0"/>
              </a:rPr>
              <a:t>两个指标分别度量检索效果的某个方面，忽略任何一个方面都有失偏颇。两个极端情况：返回有把握的</a:t>
            </a:r>
            <a:r>
              <a:rPr lang="en-US" altLang="zh-CN" sz="2800" dirty="0">
                <a:latin typeface="Times New Roman" pitchFamily="18" charset="0"/>
              </a:rPr>
              <a:t>1</a:t>
            </a:r>
            <a:r>
              <a:rPr lang="zh-CN" altLang="en-US" sz="2800" dirty="0">
                <a:latin typeface="Times New Roman" pitchFamily="18" charset="0"/>
              </a:rPr>
              <a:t>篇，</a:t>
            </a:r>
            <a:r>
              <a:rPr lang="en-US" altLang="zh-CN" sz="2800" dirty="0">
                <a:latin typeface="Times New Roman" pitchFamily="18" charset="0"/>
              </a:rPr>
              <a:t>P=100%</a:t>
            </a:r>
            <a:r>
              <a:rPr lang="zh-CN" altLang="en-US" sz="2800" dirty="0">
                <a:latin typeface="Times New Roman" pitchFamily="18" charset="0"/>
              </a:rPr>
              <a:t>，但</a:t>
            </a:r>
            <a:r>
              <a:rPr lang="en-US" altLang="zh-CN" sz="2800" dirty="0">
                <a:latin typeface="Times New Roman" pitchFamily="18" charset="0"/>
              </a:rPr>
              <a:t>R</a:t>
            </a:r>
            <a:r>
              <a:rPr lang="zh-CN" altLang="en-US" sz="2800" dirty="0">
                <a:latin typeface="Times New Roman" pitchFamily="18" charset="0"/>
              </a:rPr>
              <a:t>极低；全部文档都返回，</a:t>
            </a:r>
            <a:r>
              <a:rPr lang="en-US" altLang="zh-CN" sz="2800" dirty="0">
                <a:latin typeface="Times New Roman" pitchFamily="18" charset="0"/>
              </a:rPr>
              <a:t>R</a:t>
            </a:r>
            <a:r>
              <a:rPr lang="zh-CN" altLang="en-US" sz="2800" dirty="0">
                <a:latin typeface="Times New Roman" pitchFamily="18" charset="0"/>
              </a:rPr>
              <a:t>＝</a:t>
            </a:r>
            <a:r>
              <a:rPr lang="en-US" altLang="zh-CN" sz="2800" dirty="0">
                <a:latin typeface="Times New Roman" pitchFamily="18" charset="0"/>
              </a:rPr>
              <a:t>1</a:t>
            </a:r>
            <a:r>
              <a:rPr lang="zh-CN" altLang="en-US" sz="2800" dirty="0">
                <a:latin typeface="Times New Roman" pitchFamily="18" charset="0"/>
              </a:rPr>
              <a:t>，但</a:t>
            </a:r>
            <a:r>
              <a:rPr lang="en-US" altLang="zh-CN" sz="2800" dirty="0">
                <a:latin typeface="Times New Roman" pitchFamily="18" charset="0"/>
              </a:rPr>
              <a:t>P</a:t>
            </a:r>
            <a:r>
              <a:rPr lang="zh-CN" altLang="en-US" sz="2800" dirty="0">
                <a:latin typeface="Times New Roman" pitchFamily="18" charset="0"/>
              </a:rPr>
              <a:t>极低</a:t>
            </a:r>
          </a:p>
        </p:txBody>
      </p:sp>
      <p:sp>
        <p:nvSpPr>
          <p:cNvPr id="6" name="灯片编号占位符 5"/>
          <p:cNvSpPr>
            <a:spLocks noGrp="1"/>
          </p:cNvSpPr>
          <p:nvPr>
            <p:ph type="sldNum" sz="quarter" idx="12"/>
          </p:nvPr>
        </p:nvSpPr>
        <p:spPr/>
        <p:txBody>
          <a:bodyPr/>
          <a:lstStyle/>
          <a:p>
            <a:fld id="{CC025C75-5439-4ECC-847E-2CC557689AF9}"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6" name="Rectangle 16"/>
          <p:cNvSpPr>
            <a:spLocks noGrp="1" noChangeArrowheads="1"/>
          </p:cNvSpPr>
          <p:nvPr>
            <p:ph type="title"/>
          </p:nvPr>
        </p:nvSpPr>
        <p:spPr>
          <a:xfrm>
            <a:off x="899592" y="620688"/>
            <a:ext cx="6886575" cy="1143000"/>
          </a:xfrm>
        </p:spPr>
        <p:txBody>
          <a:bodyPr/>
          <a:lstStyle/>
          <a:p>
            <a:r>
              <a:rPr lang="zh-CN" altLang="en-US" dirty="0"/>
              <a:t>四种关系的矩阵表示</a:t>
            </a:r>
          </a:p>
        </p:txBody>
      </p:sp>
      <p:graphicFrame>
        <p:nvGraphicFramePr>
          <p:cNvPr id="138268" name="Group 28"/>
          <p:cNvGraphicFramePr>
            <a:graphicFrameLocks noGrp="1"/>
          </p:cNvGraphicFramePr>
          <p:nvPr>
            <p:ph type="tbl" idx="1"/>
            <p:extLst>
              <p:ext uri="{D42A27DB-BD31-4B8C-83A1-F6EECF244321}">
                <p14:modId xmlns:p14="http://schemas.microsoft.com/office/powerpoint/2010/main" val="1677699627"/>
              </p:ext>
            </p:extLst>
          </p:nvPr>
        </p:nvGraphicFramePr>
        <p:xfrm>
          <a:off x="2483644" y="2924175"/>
          <a:ext cx="4681537" cy="2546350"/>
        </p:xfrm>
        <a:graphic>
          <a:graphicData uri="http://schemas.openxmlformats.org/drawingml/2006/table">
            <a:tbl>
              <a:tblPr/>
              <a:tblGrid>
                <a:gridCol w="2376487">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tblGrid>
              <a:tr h="1225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RR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RN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0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NR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NN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 name="灯片编号占位符 5"/>
          <p:cNvSpPr>
            <a:spLocks noGrp="1"/>
          </p:cNvSpPr>
          <p:nvPr>
            <p:ph type="sldNum" sz="quarter" idx="12"/>
          </p:nvPr>
        </p:nvSpPr>
        <p:spPr/>
        <p:txBody>
          <a:bodyPr/>
          <a:lstStyle/>
          <a:p>
            <a:fld id="{2434185D-C3DE-4C6F-B2FB-AF8DBB1576E8}" type="slidenum">
              <a:rPr lang="en-US" altLang="zh-CN"/>
              <a:pPr/>
              <a:t>24</a:t>
            </a:fld>
            <a:endParaRPr lang="en-US" altLang="zh-CN"/>
          </a:p>
        </p:txBody>
      </p:sp>
      <p:sp>
        <p:nvSpPr>
          <p:cNvPr id="138259" name="Text Box 19"/>
          <p:cNvSpPr txBox="1">
            <a:spLocks noChangeArrowheads="1"/>
          </p:cNvSpPr>
          <p:nvPr/>
        </p:nvSpPr>
        <p:spPr bwMode="auto">
          <a:xfrm>
            <a:off x="2267744" y="2205038"/>
            <a:ext cx="2879725"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真正相关文档 </a:t>
            </a:r>
            <a:r>
              <a:rPr lang="en-US" altLang="zh-CN" sz="2000" dirty="0">
                <a:solidFill>
                  <a:schemeClr val="tx1"/>
                </a:solidFill>
                <a:latin typeface="Times New Roman" pitchFamily="18" charset="0"/>
                <a:ea typeface="黑体" pitchFamily="49" charset="-122"/>
              </a:rPr>
              <a:t>RR+NR</a:t>
            </a:r>
          </a:p>
        </p:txBody>
      </p:sp>
      <p:sp>
        <p:nvSpPr>
          <p:cNvPr id="138260" name="Text Box 20"/>
          <p:cNvSpPr txBox="1">
            <a:spLocks noChangeArrowheads="1"/>
          </p:cNvSpPr>
          <p:nvPr/>
        </p:nvSpPr>
        <p:spPr bwMode="auto">
          <a:xfrm>
            <a:off x="4933156" y="2205038"/>
            <a:ext cx="3024188"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真正不相关文档</a:t>
            </a:r>
          </a:p>
        </p:txBody>
      </p:sp>
      <p:sp>
        <p:nvSpPr>
          <p:cNvPr id="138261" name="Text Box 21"/>
          <p:cNvSpPr txBox="1">
            <a:spLocks noChangeArrowheads="1"/>
          </p:cNvSpPr>
          <p:nvPr/>
        </p:nvSpPr>
        <p:spPr bwMode="auto">
          <a:xfrm>
            <a:off x="179388" y="2997200"/>
            <a:ext cx="2087562" cy="7016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chemeClr val="tx1"/>
                </a:solidFill>
                <a:latin typeface="Times New Roman" pitchFamily="18" charset="0"/>
                <a:ea typeface="黑体" pitchFamily="49" charset="-122"/>
              </a:rPr>
              <a:t>系统判定相关 </a:t>
            </a:r>
            <a:r>
              <a:rPr lang="en-US" altLang="zh-CN" sz="2000" dirty="0">
                <a:solidFill>
                  <a:schemeClr val="tx1"/>
                </a:solidFill>
                <a:latin typeface="Times New Roman" pitchFamily="18" charset="0"/>
                <a:ea typeface="黑体" pitchFamily="49" charset="-122"/>
              </a:rPr>
              <a:t>RR+RN (</a:t>
            </a:r>
            <a:r>
              <a:rPr lang="zh-CN" altLang="en-US" sz="2000" dirty="0">
                <a:solidFill>
                  <a:schemeClr val="tx1"/>
                </a:solidFill>
                <a:latin typeface="Times New Roman" pitchFamily="18" charset="0"/>
                <a:ea typeface="黑体" pitchFamily="49" charset="-122"/>
              </a:rPr>
              <a:t>检索出</a:t>
            </a:r>
            <a:r>
              <a:rPr lang="en-US" altLang="zh-CN" sz="2000" dirty="0">
                <a:solidFill>
                  <a:schemeClr val="tx1"/>
                </a:solidFill>
                <a:latin typeface="Times New Roman" pitchFamily="18" charset="0"/>
                <a:ea typeface="黑体" pitchFamily="49" charset="-122"/>
              </a:rPr>
              <a:t>)</a:t>
            </a:r>
          </a:p>
        </p:txBody>
      </p:sp>
      <p:sp>
        <p:nvSpPr>
          <p:cNvPr id="138264" name="Text Box 24"/>
          <p:cNvSpPr txBox="1">
            <a:spLocks noChangeArrowheads="1"/>
          </p:cNvSpPr>
          <p:nvPr/>
        </p:nvSpPr>
        <p:spPr bwMode="auto">
          <a:xfrm>
            <a:off x="250825" y="4437063"/>
            <a:ext cx="2016125"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系统判定不相关</a:t>
            </a:r>
            <a:br>
              <a:rPr lang="zh-CN" altLang="en-US" sz="2000" dirty="0">
                <a:solidFill>
                  <a:schemeClr val="tx1"/>
                </a:solidFill>
                <a:latin typeface="Times New Roman" pitchFamily="18" charset="0"/>
                <a:ea typeface="黑体" pitchFamily="49" charset="-122"/>
              </a:rPr>
            </a:br>
            <a:r>
              <a:rPr lang="en-US" altLang="zh-CN" sz="2000" dirty="0">
                <a:solidFill>
                  <a:schemeClr val="tx1"/>
                </a:solidFill>
                <a:latin typeface="Times New Roman" pitchFamily="18" charset="0"/>
                <a:ea typeface="黑体" pitchFamily="49" charset="-122"/>
              </a:rPr>
              <a:t>(</a:t>
            </a:r>
            <a:r>
              <a:rPr lang="zh-CN" altLang="en-US" sz="2000" dirty="0">
                <a:solidFill>
                  <a:schemeClr val="tx1"/>
                </a:solidFill>
                <a:latin typeface="Times New Roman" pitchFamily="18" charset="0"/>
                <a:ea typeface="黑体" pitchFamily="49" charset="-122"/>
              </a:rPr>
              <a:t>未检索出</a:t>
            </a:r>
            <a:r>
              <a:rPr lang="en-US" altLang="zh-CN" sz="2000" dirty="0">
                <a:solidFill>
                  <a:schemeClr val="tx1"/>
                </a:solidFill>
                <a:latin typeface="Times New Roman" pitchFamily="18" charset="0"/>
                <a:ea typeface="黑体" pitchFamily="49" charset="-122"/>
              </a:rPr>
              <a:t>)</a:t>
            </a:r>
          </a:p>
        </p:txBody>
      </p:sp>
      <p:sp>
        <p:nvSpPr>
          <p:cNvPr id="138269" name="Line 29"/>
          <p:cNvSpPr>
            <a:spLocks noChangeShapeType="1"/>
          </p:cNvSpPr>
          <p:nvPr/>
        </p:nvSpPr>
        <p:spPr bwMode="auto">
          <a:xfrm>
            <a:off x="4283869" y="3141663"/>
            <a:ext cx="0" cy="2592387"/>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38270" name="Text Box 30"/>
          <p:cNvSpPr txBox="1">
            <a:spLocks noChangeArrowheads="1"/>
          </p:cNvSpPr>
          <p:nvPr/>
        </p:nvSpPr>
        <p:spPr bwMode="auto">
          <a:xfrm>
            <a:off x="3636169" y="5661025"/>
            <a:ext cx="15128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rPr>
              <a:t>Recall</a:t>
            </a:r>
          </a:p>
        </p:txBody>
      </p:sp>
      <p:sp>
        <p:nvSpPr>
          <p:cNvPr id="138271" name="Line 31"/>
          <p:cNvSpPr>
            <a:spLocks noChangeShapeType="1"/>
          </p:cNvSpPr>
          <p:nvPr/>
        </p:nvSpPr>
        <p:spPr bwMode="auto">
          <a:xfrm>
            <a:off x="3276203" y="3573463"/>
            <a:ext cx="4176713" cy="0"/>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38272" name="Text Box 32"/>
          <p:cNvSpPr txBox="1">
            <a:spLocks noChangeArrowheads="1"/>
          </p:cNvSpPr>
          <p:nvPr/>
        </p:nvSpPr>
        <p:spPr bwMode="auto">
          <a:xfrm>
            <a:off x="7452667" y="3284538"/>
            <a:ext cx="1547664" cy="457200"/>
          </a:xfrm>
          <a:prstGeom prst="rect">
            <a:avLst/>
          </a:prstGeom>
          <a:noFill/>
          <a:ln w="9525">
            <a:noFill/>
            <a:miter lim="800000"/>
            <a:headEnd/>
            <a:tailEnd/>
          </a:ln>
          <a:effectLst/>
        </p:spPr>
        <p:txBody>
          <a:bodyPr wrap="square">
            <a:spAutoFit/>
          </a:bodyPr>
          <a:lstStyle/>
          <a:p>
            <a:pPr>
              <a:spcBef>
                <a:spcPct val="50000"/>
              </a:spcBef>
            </a:pPr>
            <a:r>
              <a:rPr lang="en-US" altLang="zh-CN" dirty="0">
                <a:solidFill>
                  <a:schemeClr val="hlink"/>
                </a:solidFill>
                <a:latin typeface="Times New Roman" pitchFamily="18" charset="0"/>
                <a:ea typeface="黑体" pitchFamily="49" charset="-122"/>
              </a:rPr>
              <a:t>Precision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71"/>
                                        </p:tgtEl>
                                        <p:attrNameLst>
                                          <p:attrName>style.visibility</p:attrName>
                                        </p:attrNameLst>
                                      </p:cBhvr>
                                      <p:to>
                                        <p:strVal val="visible"/>
                                      </p:to>
                                    </p:set>
                                    <p:anim calcmode="lin" valueType="num">
                                      <p:cBhvr additive="base">
                                        <p:cTn id="7" dur="500" fill="hold"/>
                                        <p:tgtEl>
                                          <p:spTgt spid="138271"/>
                                        </p:tgtEl>
                                        <p:attrNameLst>
                                          <p:attrName>ppt_x</p:attrName>
                                        </p:attrNameLst>
                                      </p:cBhvr>
                                      <p:tavLst>
                                        <p:tav tm="0">
                                          <p:val>
                                            <p:strVal val="#ppt_x"/>
                                          </p:val>
                                        </p:tav>
                                        <p:tav tm="100000">
                                          <p:val>
                                            <p:strVal val="#ppt_x"/>
                                          </p:val>
                                        </p:tav>
                                      </p:tavLst>
                                    </p:anim>
                                    <p:anim calcmode="lin" valueType="num">
                                      <p:cBhvr additive="base">
                                        <p:cTn id="8" dur="500" fill="hold"/>
                                        <p:tgtEl>
                                          <p:spTgt spid="1382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72"/>
                                        </p:tgtEl>
                                        <p:attrNameLst>
                                          <p:attrName>style.visibility</p:attrName>
                                        </p:attrNameLst>
                                      </p:cBhvr>
                                      <p:to>
                                        <p:strVal val="visible"/>
                                      </p:to>
                                    </p:set>
                                    <p:anim calcmode="lin" valueType="num">
                                      <p:cBhvr additive="base">
                                        <p:cTn id="13" dur="500" fill="hold"/>
                                        <p:tgtEl>
                                          <p:spTgt spid="138272"/>
                                        </p:tgtEl>
                                        <p:attrNameLst>
                                          <p:attrName>ppt_x</p:attrName>
                                        </p:attrNameLst>
                                      </p:cBhvr>
                                      <p:tavLst>
                                        <p:tav tm="0">
                                          <p:val>
                                            <p:strVal val="#ppt_x"/>
                                          </p:val>
                                        </p:tav>
                                        <p:tav tm="100000">
                                          <p:val>
                                            <p:strVal val="#ppt_x"/>
                                          </p:val>
                                        </p:tav>
                                      </p:tavLst>
                                    </p:anim>
                                    <p:anim calcmode="lin" valueType="num">
                                      <p:cBhvr additive="base">
                                        <p:cTn id="14" dur="500" fill="hold"/>
                                        <p:tgtEl>
                                          <p:spTgt spid="1382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269"/>
                                        </p:tgtEl>
                                        <p:attrNameLst>
                                          <p:attrName>style.visibility</p:attrName>
                                        </p:attrNameLst>
                                      </p:cBhvr>
                                      <p:to>
                                        <p:strVal val="visible"/>
                                      </p:to>
                                    </p:set>
                                    <p:anim calcmode="lin" valueType="num">
                                      <p:cBhvr additive="base">
                                        <p:cTn id="19" dur="500" fill="hold"/>
                                        <p:tgtEl>
                                          <p:spTgt spid="138269"/>
                                        </p:tgtEl>
                                        <p:attrNameLst>
                                          <p:attrName>ppt_x</p:attrName>
                                        </p:attrNameLst>
                                      </p:cBhvr>
                                      <p:tavLst>
                                        <p:tav tm="0">
                                          <p:val>
                                            <p:strVal val="#ppt_x"/>
                                          </p:val>
                                        </p:tav>
                                        <p:tav tm="100000">
                                          <p:val>
                                            <p:strVal val="#ppt_x"/>
                                          </p:val>
                                        </p:tav>
                                      </p:tavLst>
                                    </p:anim>
                                    <p:anim calcmode="lin" valueType="num">
                                      <p:cBhvr additive="base">
                                        <p:cTn id="20" dur="500" fill="hold"/>
                                        <p:tgtEl>
                                          <p:spTgt spid="1382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270"/>
                                        </p:tgtEl>
                                        <p:attrNameLst>
                                          <p:attrName>style.visibility</p:attrName>
                                        </p:attrNameLst>
                                      </p:cBhvr>
                                      <p:to>
                                        <p:strVal val="visible"/>
                                      </p:to>
                                    </p:set>
                                    <p:anim calcmode="lin" valueType="num">
                                      <p:cBhvr additive="base">
                                        <p:cTn id="25" dur="500" fill="hold"/>
                                        <p:tgtEl>
                                          <p:spTgt spid="138270"/>
                                        </p:tgtEl>
                                        <p:attrNameLst>
                                          <p:attrName>ppt_x</p:attrName>
                                        </p:attrNameLst>
                                      </p:cBhvr>
                                      <p:tavLst>
                                        <p:tav tm="0">
                                          <p:val>
                                            <p:strVal val="#ppt_x"/>
                                          </p:val>
                                        </p:tav>
                                        <p:tav tm="100000">
                                          <p:val>
                                            <p:strVal val="#ppt_x"/>
                                          </p:val>
                                        </p:tav>
                                      </p:tavLst>
                                    </p:anim>
                                    <p:anim calcmode="lin" valueType="num">
                                      <p:cBhvr additive="base">
                                        <p:cTn id="26" dur="500" fill="hold"/>
                                        <p:tgtEl>
                                          <p:spTgt spid="138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69" grpId="0" animBg="1"/>
      <p:bldP spid="138270" grpId="0"/>
      <p:bldP spid="138271" grpId="0" animBg="1"/>
      <p:bldP spid="1382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dirty="0"/>
              <a:t>基于集合的图表示</a:t>
            </a:r>
          </a:p>
        </p:txBody>
      </p:sp>
      <p:sp>
        <p:nvSpPr>
          <p:cNvPr id="17" name="灯片编号占位符 5"/>
          <p:cNvSpPr>
            <a:spLocks noGrp="1"/>
          </p:cNvSpPr>
          <p:nvPr>
            <p:ph type="sldNum" sz="quarter" idx="12"/>
          </p:nvPr>
        </p:nvSpPr>
        <p:spPr/>
        <p:txBody>
          <a:bodyPr/>
          <a:lstStyle/>
          <a:p>
            <a:fld id="{5D4E00A4-5EB2-499B-8B32-7F142232D2E4}" type="slidenum">
              <a:rPr lang="en-US" altLang="zh-CN"/>
              <a:pPr/>
              <a:t>25</a:t>
            </a:fld>
            <a:endParaRPr lang="en-US" altLang="zh-CN"/>
          </a:p>
        </p:txBody>
      </p:sp>
      <p:sp>
        <p:nvSpPr>
          <p:cNvPr id="210948" name="Oval 4"/>
          <p:cNvSpPr>
            <a:spLocks noChangeArrowheads="1"/>
          </p:cNvSpPr>
          <p:nvPr/>
        </p:nvSpPr>
        <p:spPr bwMode="auto">
          <a:xfrm>
            <a:off x="3997325" y="2997200"/>
            <a:ext cx="4319588" cy="2232025"/>
          </a:xfrm>
          <a:prstGeom prst="ellipse">
            <a:avLst/>
          </a:prstGeom>
          <a:solidFill>
            <a:schemeClr val="hlink">
              <a:alpha val="47000"/>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49" name="Oval 5"/>
          <p:cNvSpPr>
            <a:spLocks noChangeArrowheads="1"/>
          </p:cNvSpPr>
          <p:nvPr/>
        </p:nvSpPr>
        <p:spPr bwMode="auto">
          <a:xfrm>
            <a:off x="1692275" y="2924175"/>
            <a:ext cx="4103688" cy="2376488"/>
          </a:xfrm>
          <a:prstGeom prst="ellipse">
            <a:avLst/>
          </a:prstGeom>
          <a:solidFill>
            <a:schemeClr val="accent1">
              <a:alpha val="50999"/>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50" name="Text Box 6"/>
          <p:cNvSpPr txBox="1">
            <a:spLocks noChangeArrowheads="1"/>
          </p:cNvSpPr>
          <p:nvPr/>
        </p:nvSpPr>
        <p:spPr bwMode="auto">
          <a:xfrm>
            <a:off x="-396875" y="4005263"/>
            <a:ext cx="1728788"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0951" name="Text Box 7"/>
          <p:cNvSpPr txBox="1">
            <a:spLocks noChangeArrowheads="1"/>
          </p:cNvSpPr>
          <p:nvPr/>
        </p:nvSpPr>
        <p:spPr bwMode="auto">
          <a:xfrm>
            <a:off x="4500563" y="3860800"/>
            <a:ext cx="9366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RR</a:t>
            </a:r>
          </a:p>
        </p:txBody>
      </p:sp>
      <p:sp>
        <p:nvSpPr>
          <p:cNvPr id="210952" name="Text Box 8"/>
          <p:cNvSpPr txBox="1">
            <a:spLocks noChangeArrowheads="1"/>
          </p:cNvSpPr>
          <p:nvPr/>
        </p:nvSpPr>
        <p:spPr bwMode="auto">
          <a:xfrm>
            <a:off x="536416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hlink"/>
                </a:solidFill>
                <a:latin typeface="Times New Roman" pitchFamily="18" charset="0"/>
                <a:ea typeface="黑体" pitchFamily="49" charset="-122"/>
              </a:rPr>
              <a:t>标准答案</a:t>
            </a:r>
            <a:r>
              <a:rPr lang="en-US" altLang="zh-CN" dirty="0" err="1">
                <a:solidFill>
                  <a:schemeClr val="hlink"/>
                </a:solidFill>
                <a:latin typeface="Times New Roman" pitchFamily="18" charset="0"/>
                <a:ea typeface="黑体" pitchFamily="49" charset="-122"/>
              </a:rPr>
              <a:t>Ans</a:t>
            </a:r>
            <a:endParaRPr lang="en-US" altLang="zh-CN" dirty="0">
              <a:solidFill>
                <a:schemeClr val="hlink"/>
              </a:solidFill>
              <a:latin typeface="Times New Roman" pitchFamily="18" charset="0"/>
              <a:ea typeface="黑体" pitchFamily="49" charset="-122"/>
            </a:endParaRPr>
          </a:p>
        </p:txBody>
      </p:sp>
      <p:sp>
        <p:nvSpPr>
          <p:cNvPr id="210953" name="Text Box 9"/>
          <p:cNvSpPr txBox="1">
            <a:spLocks noChangeArrowheads="1"/>
          </p:cNvSpPr>
          <p:nvPr/>
        </p:nvSpPr>
        <p:spPr bwMode="auto">
          <a:xfrm>
            <a:off x="262731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accent1"/>
                </a:solidFill>
                <a:latin typeface="Times New Roman" pitchFamily="18" charset="0"/>
                <a:ea typeface="黑体" pitchFamily="49" charset="-122"/>
              </a:rPr>
              <a:t>返回结果</a:t>
            </a:r>
            <a:r>
              <a:rPr lang="en-US" altLang="zh-CN" dirty="0">
                <a:solidFill>
                  <a:schemeClr val="accent1"/>
                </a:solidFill>
                <a:latin typeface="Times New Roman" pitchFamily="18" charset="0"/>
                <a:ea typeface="黑体" pitchFamily="49" charset="-122"/>
              </a:rPr>
              <a:t>Ret</a:t>
            </a:r>
          </a:p>
        </p:txBody>
      </p:sp>
      <p:sp>
        <p:nvSpPr>
          <p:cNvPr id="210954" name="Text Box 10"/>
          <p:cNvSpPr txBox="1">
            <a:spLocks noChangeArrowheads="1"/>
          </p:cNvSpPr>
          <p:nvPr/>
        </p:nvSpPr>
        <p:spPr bwMode="auto">
          <a:xfrm>
            <a:off x="2411413" y="3933825"/>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RN</a:t>
            </a:r>
          </a:p>
        </p:txBody>
      </p:sp>
      <p:sp>
        <p:nvSpPr>
          <p:cNvPr id="210955" name="Text Box 11"/>
          <p:cNvSpPr txBox="1">
            <a:spLocks noChangeArrowheads="1"/>
          </p:cNvSpPr>
          <p:nvPr/>
        </p:nvSpPr>
        <p:spPr bwMode="auto">
          <a:xfrm>
            <a:off x="6372225" y="3860800"/>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NR</a:t>
            </a:r>
          </a:p>
        </p:txBody>
      </p:sp>
      <p:sp>
        <p:nvSpPr>
          <p:cNvPr id="210958" name="Text Box 14"/>
          <p:cNvSpPr txBox="1">
            <a:spLocks noChangeArrowheads="1"/>
          </p:cNvSpPr>
          <p:nvPr/>
        </p:nvSpPr>
        <p:spPr bwMode="auto">
          <a:xfrm>
            <a:off x="305911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Precision</a:t>
            </a:r>
          </a:p>
        </p:txBody>
      </p:sp>
      <p:sp>
        <p:nvSpPr>
          <p:cNvPr id="210959" name="Text Box 15"/>
          <p:cNvSpPr txBox="1">
            <a:spLocks noChangeArrowheads="1"/>
          </p:cNvSpPr>
          <p:nvPr/>
        </p:nvSpPr>
        <p:spPr bwMode="auto">
          <a:xfrm>
            <a:off x="558006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Recall</a:t>
            </a:r>
          </a:p>
        </p:txBody>
      </p:sp>
      <p:sp>
        <p:nvSpPr>
          <p:cNvPr id="210960" name="Line 16"/>
          <p:cNvSpPr>
            <a:spLocks noChangeShapeType="1"/>
          </p:cNvSpPr>
          <p:nvPr/>
        </p:nvSpPr>
        <p:spPr bwMode="auto">
          <a:xfrm flipH="1">
            <a:off x="3276600" y="4437063"/>
            <a:ext cx="1366838"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0961" name="Line 17"/>
          <p:cNvSpPr>
            <a:spLocks noChangeShapeType="1"/>
          </p:cNvSpPr>
          <p:nvPr/>
        </p:nvSpPr>
        <p:spPr bwMode="auto">
          <a:xfrm>
            <a:off x="5076825" y="4437063"/>
            <a:ext cx="14398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0953"/>
                                        </p:tgtEl>
                                        <p:attrNameLst>
                                          <p:attrName>style.visibility</p:attrName>
                                        </p:attrNameLst>
                                      </p:cBhvr>
                                      <p:to>
                                        <p:strVal val="visible"/>
                                      </p:to>
                                    </p:set>
                                    <p:animEffect transition="in" filter="blinds(horizontal)">
                                      <p:cBhvr>
                                        <p:cTn id="13" dur="500"/>
                                        <p:tgtEl>
                                          <p:spTgt spid="2109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0948"/>
                                        </p:tgtEl>
                                        <p:attrNameLst>
                                          <p:attrName>style.visibility</p:attrName>
                                        </p:attrNameLst>
                                      </p:cBhvr>
                                      <p:to>
                                        <p:strVal val="visible"/>
                                      </p:to>
                                    </p:set>
                                    <p:anim calcmode="lin" valueType="num">
                                      <p:cBhvr additive="base">
                                        <p:cTn id="18" dur="500" fill="hold"/>
                                        <p:tgtEl>
                                          <p:spTgt spid="210948"/>
                                        </p:tgtEl>
                                        <p:attrNameLst>
                                          <p:attrName>ppt_x</p:attrName>
                                        </p:attrNameLst>
                                      </p:cBhvr>
                                      <p:tavLst>
                                        <p:tav tm="0">
                                          <p:val>
                                            <p:strVal val="1+#ppt_w/2"/>
                                          </p:val>
                                        </p:tav>
                                        <p:tav tm="100000">
                                          <p:val>
                                            <p:strVal val="#ppt_x"/>
                                          </p:val>
                                        </p:tav>
                                      </p:tavLst>
                                    </p:anim>
                                    <p:anim calcmode="lin" valueType="num">
                                      <p:cBhvr additive="base">
                                        <p:cTn id="19"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0952"/>
                                        </p:tgtEl>
                                        <p:attrNameLst>
                                          <p:attrName>style.visibility</p:attrName>
                                        </p:attrNameLst>
                                      </p:cBhvr>
                                      <p:to>
                                        <p:strVal val="visible"/>
                                      </p:to>
                                    </p:set>
                                    <p:animEffect transition="in" filter="blinds(horizontal)">
                                      <p:cBhvr>
                                        <p:cTn id="24" dur="500"/>
                                        <p:tgtEl>
                                          <p:spTgt spid="2109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0951"/>
                                        </p:tgtEl>
                                        <p:attrNameLst>
                                          <p:attrName>style.visibility</p:attrName>
                                        </p:attrNameLst>
                                      </p:cBhvr>
                                      <p:to>
                                        <p:strVal val="visible"/>
                                      </p:to>
                                    </p:set>
                                    <p:animEffect transition="in" filter="blinds(horizontal)">
                                      <p:cBhvr>
                                        <p:cTn id="29" dur="500"/>
                                        <p:tgtEl>
                                          <p:spTgt spid="21095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0954"/>
                                        </p:tgtEl>
                                        <p:attrNameLst>
                                          <p:attrName>style.visibility</p:attrName>
                                        </p:attrNameLst>
                                      </p:cBhvr>
                                      <p:to>
                                        <p:strVal val="visible"/>
                                      </p:to>
                                    </p:set>
                                    <p:animEffect transition="in" filter="blinds(horizontal)">
                                      <p:cBhvr>
                                        <p:cTn id="34" dur="500"/>
                                        <p:tgtEl>
                                          <p:spTgt spid="21095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0955"/>
                                        </p:tgtEl>
                                        <p:attrNameLst>
                                          <p:attrName>style.visibility</p:attrName>
                                        </p:attrNameLst>
                                      </p:cBhvr>
                                      <p:to>
                                        <p:strVal val="visible"/>
                                      </p:to>
                                    </p:set>
                                    <p:animEffect transition="in" filter="blinds(horizontal)">
                                      <p:cBhvr>
                                        <p:cTn id="39" dur="500"/>
                                        <p:tgtEl>
                                          <p:spTgt spid="21095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0960"/>
                                        </p:tgtEl>
                                        <p:attrNameLst>
                                          <p:attrName>style.visibility</p:attrName>
                                        </p:attrNameLst>
                                      </p:cBhvr>
                                      <p:to>
                                        <p:strVal val="visible"/>
                                      </p:to>
                                    </p:set>
                                    <p:anim calcmode="lin" valueType="num">
                                      <p:cBhvr additive="base">
                                        <p:cTn id="44" dur="500" fill="hold"/>
                                        <p:tgtEl>
                                          <p:spTgt spid="210960"/>
                                        </p:tgtEl>
                                        <p:attrNameLst>
                                          <p:attrName>ppt_x</p:attrName>
                                        </p:attrNameLst>
                                      </p:cBhvr>
                                      <p:tavLst>
                                        <p:tav tm="0">
                                          <p:val>
                                            <p:strVal val="#ppt_x"/>
                                          </p:val>
                                        </p:tav>
                                        <p:tav tm="100000">
                                          <p:val>
                                            <p:strVal val="#ppt_x"/>
                                          </p:val>
                                        </p:tav>
                                      </p:tavLst>
                                    </p:anim>
                                    <p:anim calcmode="lin" valueType="num">
                                      <p:cBhvr additive="base">
                                        <p:cTn id="45" dur="500" fill="hold"/>
                                        <p:tgtEl>
                                          <p:spTgt spid="21096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0958"/>
                                        </p:tgtEl>
                                        <p:attrNameLst>
                                          <p:attrName>style.visibility</p:attrName>
                                        </p:attrNameLst>
                                      </p:cBhvr>
                                      <p:to>
                                        <p:strVal val="visible"/>
                                      </p:to>
                                    </p:set>
                                    <p:animEffect transition="in" filter="blinds(horizontal)">
                                      <p:cBhvr>
                                        <p:cTn id="50" dur="500"/>
                                        <p:tgtEl>
                                          <p:spTgt spid="21095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0961"/>
                                        </p:tgtEl>
                                        <p:attrNameLst>
                                          <p:attrName>style.visibility</p:attrName>
                                        </p:attrNameLst>
                                      </p:cBhvr>
                                      <p:to>
                                        <p:strVal val="visible"/>
                                      </p:to>
                                    </p:set>
                                    <p:anim calcmode="lin" valueType="num">
                                      <p:cBhvr additive="base">
                                        <p:cTn id="55" dur="500" fill="hold"/>
                                        <p:tgtEl>
                                          <p:spTgt spid="210961"/>
                                        </p:tgtEl>
                                        <p:attrNameLst>
                                          <p:attrName>ppt_x</p:attrName>
                                        </p:attrNameLst>
                                      </p:cBhvr>
                                      <p:tavLst>
                                        <p:tav tm="0">
                                          <p:val>
                                            <p:strVal val="#ppt_x"/>
                                          </p:val>
                                        </p:tav>
                                        <p:tav tm="100000">
                                          <p:val>
                                            <p:strVal val="#ppt_x"/>
                                          </p:val>
                                        </p:tav>
                                      </p:tavLst>
                                    </p:anim>
                                    <p:anim calcmode="lin" valueType="num">
                                      <p:cBhvr additive="base">
                                        <p:cTn id="56" dur="500" fill="hold"/>
                                        <p:tgtEl>
                                          <p:spTgt spid="2109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0959"/>
                                        </p:tgtEl>
                                        <p:attrNameLst>
                                          <p:attrName>style.visibility</p:attrName>
                                        </p:attrNameLst>
                                      </p:cBhvr>
                                      <p:to>
                                        <p:strVal val="visible"/>
                                      </p:to>
                                    </p:set>
                                    <p:animEffect transition="in" filter="blinds(horizontal)">
                                      <p:cBhvr>
                                        <p:cTn id="61" dur="500"/>
                                        <p:tgtEl>
                                          <p:spTgt spid="21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210949" grpId="0" animBg="1"/>
      <p:bldP spid="210951" grpId="0"/>
      <p:bldP spid="210952" grpId="0"/>
      <p:bldP spid="210953" grpId="0"/>
      <p:bldP spid="210954" grpId="0"/>
      <p:bldP spid="210955" grpId="0"/>
      <p:bldP spid="210958" grpId="0"/>
      <p:bldP spid="210959" grpId="0"/>
      <p:bldP spid="210960" grpId="0" animBg="1"/>
      <p:bldP spid="2109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017866" y="583902"/>
            <a:ext cx="6886575" cy="1143000"/>
          </a:xfrm>
        </p:spPr>
        <p:txBody>
          <a:bodyPr/>
          <a:lstStyle/>
          <a:p>
            <a:r>
              <a:rPr lang="zh-CN" altLang="en-US" dirty="0"/>
              <a:t>回到例子</a:t>
            </a:r>
          </a:p>
        </p:txBody>
      </p:sp>
      <p:graphicFrame>
        <p:nvGraphicFramePr>
          <p:cNvPr id="211971"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&amp;</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8" name="灯片编号占位符 5"/>
          <p:cNvSpPr>
            <a:spLocks noGrp="1"/>
          </p:cNvSpPr>
          <p:nvPr>
            <p:ph type="sldNum" sz="quarter" idx="12"/>
          </p:nvPr>
        </p:nvSpPr>
        <p:spPr/>
        <p:txBody>
          <a:bodyPr/>
          <a:lstStyle/>
          <a:p>
            <a:fld id="{EB1C94D1-F975-4CBE-955F-1CCA64977118}" type="slidenum">
              <a:rPr lang="en-US" altLang="zh-CN"/>
              <a:pPr/>
              <a:t>26</a:t>
            </a:fld>
            <a:endParaRPr lang="en-US" altLang="zh-CN"/>
          </a:p>
        </p:txBody>
      </p:sp>
      <p:sp>
        <p:nvSpPr>
          <p:cNvPr id="212015" name="Text Box 47"/>
          <p:cNvSpPr txBox="1">
            <a:spLocks noChangeArrowheads="1"/>
          </p:cNvSpPr>
          <p:nvPr/>
        </p:nvSpPr>
        <p:spPr bwMode="auto">
          <a:xfrm>
            <a:off x="1116013" y="4868863"/>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2016" name="Text Box 48"/>
          <p:cNvSpPr txBox="1">
            <a:spLocks noChangeArrowheads="1"/>
          </p:cNvSpPr>
          <p:nvPr/>
        </p:nvSpPr>
        <p:spPr bwMode="auto">
          <a:xfrm>
            <a:off x="3778250" y="49418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2017" name="Rectangle 49"/>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8" name="Rectangle 50"/>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9" name="Rectangle 51"/>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0" name="Rectangle 52"/>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1" name="Line 53"/>
          <p:cNvSpPr>
            <a:spLocks noChangeShapeType="1"/>
          </p:cNvSpPr>
          <p:nvPr/>
        </p:nvSpPr>
        <p:spPr bwMode="auto">
          <a:xfrm flipH="1">
            <a:off x="7596188" y="37893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2022" name="Text Box 54"/>
          <p:cNvSpPr txBox="1">
            <a:spLocks noChangeArrowheads="1"/>
          </p:cNvSpPr>
          <p:nvPr/>
        </p:nvSpPr>
        <p:spPr bwMode="auto">
          <a:xfrm>
            <a:off x="1114425" y="5373688"/>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2023" name="Rectangle 55"/>
          <p:cNvSpPr>
            <a:spLocks noChangeArrowheads="1"/>
          </p:cNvSpPr>
          <p:nvPr/>
        </p:nvSpPr>
        <p:spPr bwMode="auto">
          <a:xfrm>
            <a:off x="1108075" y="58769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022"/>
                                        </p:tgtEl>
                                        <p:attrNameLst>
                                          <p:attrName>style.visibility</p:attrName>
                                        </p:attrNameLst>
                                      </p:cBhvr>
                                      <p:to>
                                        <p:strVal val="visible"/>
                                      </p:to>
                                    </p:set>
                                    <p:animEffect transition="in" filter="blinds(horizontal)">
                                      <p:cBhvr>
                                        <p:cTn id="7" dur="500"/>
                                        <p:tgtEl>
                                          <p:spTgt spid="212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023"/>
                                        </p:tgtEl>
                                        <p:attrNameLst>
                                          <p:attrName>style.visibility</p:attrName>
                                        </p:attrNameLst>
                                      </p:cBhvr>
                                      <p:to>
                                        <p:strVal val="visible"/>
                                      </p:to>
                                    </p:set>
                                    <p:animEffect transition="in" filter="blinds(horizontal)">
                                      <p:cBhvr>
                                        <p:cTn id="12" dur="500"/>
                                        <p:tgtEl>
                                          <p:spTgt spid="2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22" grpId="0"/>
      <p:bldP spid="2120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806896" y="274638"/>
            <a:ext cx="8229600" cy="1143000"/>
          </a:xfrm>
        </p:spPr>
        <p:txBody>
          <a:bodyPr/>
          <a:lstStyle/>
          <a:p>
            <a:r>
              <a:rPr lang="zh-CN" altLang="en-US" dirty="0"/>
              <a:t>课堂提问：另一个计算例子</a:t>
            </a:r>
          </a:p>
        </p:txBody>
      </p:sp>
      <p:sp>
        <p:nvSpPr>
          <p:cNvPr id="136195" name="Rectangle 3"/>
          <p:cNvSpPr>
            <a:spLocks noGrp="1" noChangeArrowheads="1"/>
          </p:cNvSpPr>
          <p:nvPr>
            <p:ph idx="1"/>
          </p:nvPr>
        </p:nvSpPr>
        <p:spPr>
          <a:xfrm>
            <a:off x="914819" y="1772816"/>
            <a:ext cx="7772400" cy="3617913"/>
          </a:xfrm>
        </p:spPr>
        <p:txBody>
          <a:bodyPr/>
          <a:lstStyle/>
          <a:p>
            <a:r>
              <a:rPr lang="zh-CN" altLang="en-US" dirty="0">
                <a:latin typeface="Times New Roman" pitchFamily="18" charset="0"/>
              </a:rPr>
              <a:t>一个例子：查询</a:t>
            </a:r>
            <a:r>
              <a:rPr lang="en-US" altLang="zh-CN" dirty="0">
                <a:latin typeface="Times New Roman" pitchFamily="18" charset="0"/>
              </a:rPr>
              <a:t>Q</a:t>
            </a:r>
            <a:r>
              <a:rPr lang="zh-CN" altLang="en-US" dirty="0">
                <a:latin typeface="Times New Roman" pitchFamily="18" charset="0"/>
              </a:rPr>
              <a:t>，本应该有</a:t>
            </a:r>
            <a:r>
              <a:rPr lang="en-US" altLang="zh-CN" dirty="0">
                <a:latin typeface="Times New Roman" pitchFamily="18" charset="0"/>
              </a:rPr>
              <a:t>100</a:t>
            </a:r>
            <a:r>
              <a:rPr lang="zh-CN" altLang="en-US" dirty="0">
                <a:latin typeface="Times New Roman" pitchFamily="18" charset="0"/>
              </a:rPr>
              <a:t>篇相关文档，某个系统返回</a:t>
            </a:r>
            <a:r>
              <a:rPr lang="en-US" altLang="zh-CN" dirty="0">
                <a:latin typeface="Times New Roman" pitchFamily="18" charset="0"/>
              </a:rPr>
              <a:t>200</a:t>
            </a:r>
            <a:r>
              <a:rPr lang="zh-CN" altLang="en-US" dirty="0">
                <a:latin typeface="Times New Roman" pitchFamily="18" charset="0"/>
              </a:rPr>
              <a:t>篇文档，其中</a:t>
            </a:r>
            <a:r>
              <a:rPr lang="en-US" altLang="zh-CN" dirty="0">
                <a:latin typeface="Times New Roman" pitchFamily="18" charset="0"/>
              </a:rPr>
              <a:t>80</a:t>
            </a:r>
            <a:r>
              <a:rPr lang="zh-CN" altLang="en-US" dirty="0">
                <a:latin typeface="Times New Roman" pitchFamily="18" charset="0"/>
              </a:rPr>
              <a:t>篇是真正相关的文档</a:t>
            </a:r>
          </a:p>
          <a:p>
            <a:pPr lvl="1"/>
            <a:r>
              <a:rPr lang="en-US" altLang="zh-CN" dirty="0">
                <a:latin typeface="Times New Roman" pitchFamily="18" charset="0"/>
              </a:rPr>
              <a:t>Recall=80/100=0.8</a:t>
            </a:r>
          </a:p>
          <a:p>
            <a:pPr lvl="1"/>
            <a:r>
              <a:rPr lang="en-US" altLang="zh-CN" dirty="0">
                <a:latin typeface="Times New Roman" pitchFamily="18" charset="0"/>
              </a:rPr>
              <a:t>Precision=80/200=0.4</a:t>
            </a:r>
          </a:p>
          <a:p>
            <a:pPr lvl="1"/>
            <a:r>
              <a:rPr lang="zh-CN" altLang="en-US" dirty="0">
                <a:latin typeface="Times New Roman" pitchFamily="18" charset="0"/>
              </a:rPr>
              <a:t>结论：召回率较高，但是正确率较低</a:t>
            </a:r>
            <a:endParaRPr lang="zh-CN" altLang="en-US" dirty="0"/>
          </a:p>
        </p:txBody>
      </p:sp>
      <p:sp>
        <p:nvSpPr>
          <p:cNvPr id="6" name="灯片编号占位符 5"/>
          <p:cNvSpPr>
            <a:spLocks noGrp="1"/>
          </p:cNvSpPr>
          <p:nvPr>
            <p:ph type="sldNum" sz="quarter" idx="12"/>
          </p:nvPr>
        </p:nvSpPr>
        <p:spPr/>
        <p:txBody>
          <a:bodyPr/>
          <a:lstStyle/>
          <a:p>
            <a:fld id="{7714B7EE-C6A7-43DC-A4F1-CB1597C4CA91}" type="slidenum">
              <a:rPr lang="en-US" altLang="zh-CN"/>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36195">
                                            <p:txEl>
                                              <p:pRg st="1" end="1"/>
                                            </p:txEl>
                                          </p:spTgt>
                                        </p:tgtEl>
                                        <p:attrNameLst>
                                          <p:attrName>style.visibility</p:attrName>
                                        </p:attrNameLst>
                                      </p:cBhvr>
                                      <p:to>
                                        <p:strVal val="visible"/>
                                      </p:to>
                                    </p:set>
                                    <p:anim calcmode="discrete" valueType="clr">
                                      <p:cBhvr override="childStyle">
                                        <p:cTn id="12" dur="80"/>
                                        <p:tgtEl>
                                          <p:spTgt spid="136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3619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13619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36195">
                                            <p:txEl>
                                              <p:pRg st="2" end="2"/>
                                            </p:txEl>
                                          </p:spTgt>
                                        </p:tgtEl>
                                        <p:attrNameLst>
                                          <p:attrName>style.visibility</p:attrName>
                                        </p:attrNameLst>
                                      </p:cBhvr>
                                      <p:to>
                                        <p:strVal val="visible"/>
                                      </p:to>
                                    </p:set>
                                    <p:anim calcmode="discrete" valueType="clr">
                                      <p:cBhvr override="childStyle">
                                        <p:cTn id="19" dur="80"/>
                                        <p:tgtEl>
                                          <p:spTgt spid="136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619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136195">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36195">
                                            <p:txEl>
                                              <p:pRg st="3" end="3"/>
                                            </p:txEl>
                                          </p:spTgt>
                                        </p:tgtEl>
                                        <p:attrNameLst>
                                          <p:attrName>style.visibility</p:attrName>
                                        </p:attrNameLst>
                                      </p:cBhvr>
                                      <p:to>
                                        <p:strVal val="visible"/>
                                      </p:to>
                                    </p:set>
                                    <p:anim calcmode="discrete" valueType="clr">
                                      <p:cBhvr override="childStyle">
                                        <p:cTn id="26" dur="80"/>
                                        <p:tgtEl>
                                          <p:spTgt spid="136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36195">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13619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8642" y="260648"/>
            <a:ext cx="8229600" cy="1143000"/>
          </a:xfrm>
        </p:spPr>
        <p:txBody>
          <a:bodyPr/>
          <a:lstStyle/>
          <a:p>
            <a:r>
              <a:rPr lang="zh-CN" altLang="en-US" dirty="0"/>
              <a:t>正确率和召回率的应用领域</a:t>
            </a:r>
          </a:p>
        </p:txBody>
      </p:sp>
      <p:sp>
        <p:nvSpPr>
          <p:cNvPr id="212995" name="Rectangle 3"/>
          <p:cNvSpPr>
            <a:spLocks noGrp="1" noChangeArrowheads="1"/>
          </p:cNvSpPr>
          <p:nvPr>
            <p:ph idx="1"/>
          </p:nvPr>
        </p:nvSpPr>
        <p:spPr>
          <a:xfrm>
            <a:off x="914400" y="1700808"/>
            <a:ext cx="7772400" cy="3617912"/>
          </a:xfrm>
        </p:spPr>
        <p:txBody>
          <a:bodyPr/>
          <a:lstStyle/>
          <a:p>
            <a:r>
              <a:rPr lang="zh-CN" altLang="en-US" dirty="0"/>
              <a:t>拼写校对</a:t>
            </a:r>
          </a:p>
          <a:p>
            <a:r>
              <a:rPr lang="zh-CN" altLang="en-US" dirty="0"/>
              <a:t>中文分词</a:t>
            </a:r>
          </a:p>
          <a:p>
            <a:r>
              <a:rPr lang="zh-CN" altLang="en-US" dirty="0"/>
              <a:t>文本分类</a:t>
            </a:r>
          </a:p>
          <a:p>
            <a:r>
              <a:rPr lang="zh-CN" altLang="en-US" dirty="0"/>
              <a:t>人脸识别</a:t>
            </a:r>
          </a:p>
          <a:p>
            <a:r>
              <a:rPr lang="en-US" altLang="zh-CN" dirty="0">
                <a:latin typeface="Times New Roman"/>
              </a:rPr>
              <a:t>……</a:t>
            </a:r>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DCC8FB11-8E40-43E2-ADB3-5058A6F0A62E}" type="slidenum">
              <a:rPr lang="en-US" altLang="zh-CN"/>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87478" y="188640"/>
            <a:ext cx="6886575" cy="1143000"/>
          </a:xfrm>
        </p:spPr>
        <p:txBody>
          <a:bodyPr/>
          <a:lstStyle/>
          <a:p>
            <a:r>
              <a:rPr lang="zh-CN" altLang="en-US" dirty="0"/>
              <a:t>关于正确率和召回率的讨论</a:t>
            </a:r>
            <a:endParaRPr lang="en-US" altLang="zh-CN" dirty="0">
              <a:latin typeface="Times New Roman" pitchFamily="18" charset="0"/>
            </a:endParaRPr>
          </a:p>
        </p:txBody>
      </p:sp>
      <p:sp>
        <p:nvSpPr>
          <p:cNvPr id="141315" name="Rectangle 3"/>
          <p:cNvSpPr>
            <a:spLocks noGrp="1" noChangeArrowheads="1"/>
          </p:cNvSpPr>
          <p:nvPr>
            <p:ph idx="1"/>
          </p:nvPr>
        </p:nvSpPr>
        <p:spPr>
          <a:xfrm>
            <a:off x="884980" y="1700808"/>
            <a:ext cx="7772400" cy="3617913"/>
          </a:xfrm>
        </p:spPr>
        <p:txBody>
          <a:bodyPr/>
          <a:lstStyle/>
          <a:p>
            <a:r>
              <a:rPr lang="zh-CN" altLang="en-US" sz="2800" dirty="0">
                <a:latin typeface="Times New Roman" pitchFamily="18" charset="0"/>
              </a:rPr>
              <a:t>虽然</a:t>
            </a:r>
            <a:r>
              <a:rPr lang="en-US" altLang="zh-CN" sz="2800" dirty="0">
                <a:latin typeface="Times New Roman" pitchFamily="18" charset="0"/>
              </a:rPr>
              <a:t>Precision</a:t>
            </a:r>
            <a:r>
              <a:rPr lang="zh-CN" altLang="en-US" sz="2800" dirty="0">
                <a:latin typeface="Times New Roman" pitchFamily="18" charset="0"/>
              </a:rPr>
              <a:t>和</a:t>
            </a:r>
            <a:r>
              <a:rPr lang="en-US" altLang="zh-CN" sz="2800" dirty="0">
                <a:latin typeface="Times New Roman" pitchFamily="18" charset="0"/>
              </a:rPr>
              <a:t>Recall</a:t>
            </a:r>
            <a:r>
              <a:rPr lang="zh-CN" altLang="en-US" sz="2800" dirty="0">
                <a:latin typeface="Times New Roman" pitchFamily="18" charset="0"/>
              </a:rPr>
              <a:t>都很重要，但是不同的应用、不用的用户可能会对两者的要求不一样。因此，实际应用中应该考虑这点。</a:t>
            </a:r>
          </a:p>
          <a:p>
            <a:pPr lvl="1"/>
            <a:r>
              <a:rPr lang="zh-CN" altLang="en-US" sz="2400" dirty="0">
                <a:latin typeface="Times New Roman" pitchFamily="18" charset="0"/>
              </a:rPr>
              <a:t>垃圾邮件过滤：宁愿漏掉一些垃圾邮件，但是尽量少将正常邮件判定成垃圾邮件。</a:t>
            </a:r>
          </a:p>
          <a:p>
            <a:pPr lvl="1"/>
            <a:r>
              <a:rPr lang="zh-CN" altLang="en-US" sz="2400" dirty="0">
                <a:latin typeface="Times New Roman" pitchFamily="18" charset="0"/>
              </a:rPr>
              <a:t>有些用户希望返回的结果全一点，他有时间挑选；有些用户希望返回结果准一点，他不需要结果很全就能完成任务。</a:t>
            </a:r>
          </a:p>
        </p:txBody>
      </p:sp>
      <p:sp>
        <p:nvSpPr>
          <p:cNvPr id="6" name="灯片编号占位符 5"/>
          <p:cNvSpPr>
            <a:spLocks noGrp="1"/>
          </p:cNvSpPr>
          <p:nvPr>
            <p:ph type="sldNum" sz="quarter" idx="12"/>
          </p:nvPr>
        </p:nvSpPr>
        <p:spPr/>
        <p:txBody>
          <a:bodyPr/>
          <a:lstStyle/>
          <a:p>
            <a:fld id="{026C3B6E-2943-4EB9-BF3B-6117DBE55BA2}" type="slidenum">
              <a:rPr lang="en-US" altLang="zh-CN"/>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7" dur="500"/>
                                        <p:tgtEl>
                                          <p:spTgt spid="14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2"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上一讲回顾</a:t>
            </a:r>
            <a:r>
              <a:rPr lang="en-US" sz="3200" dirty="0">
                <a:solidFill>
                  <a:srgbClr val="33669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实验设计</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dirty="0"/>
              <a:t>课堂提问：</a:t>
            </a:r>
          </a:p>
        </p:txBody>
      </p:sp>
      <p:sp>
        <p:nvSpPr>
          <p:cNvPr id="214019" name="Rectangle 3"/>
          <p:cNvSpPr>
            <a:spLocks noGrp="1" noChangeArrowheads="1"/>
          </p:cNvSpPr>
          <p:nvPr>
            <p:ph idx="1"/>
          </p:nvPr>
        </p:nvSpPr>
        <p:spPr>
          <a:xfrm>
            <a:off x="612775" y="1730375"/>
            <a:ext cx="7772400" cy="3617912"/>
          </a:xfrm>
        </p:spPr>
        <p:txBody>
          <a:bodyPr/>
          <a:lstStyle/>
          <a:p>
            <a:r>
              <a:rPr lang="zh-CN" altLang="en-US" sz="2800" dirty="0"/>
              <a:t>正确率和召回率的定义或者计算有什么问题或不足？</a:t>
            </a:r>
          </a:p>
        </p:txBody>
      </p:sp>
      <p:sp>
        <p:nvSpPr>
          <p:cNvPr id="59" name="灯片编号占位符 5"/>
          <p:cNvSpPr>
            <a:spLocks noGrp="1"/>
          </p:cNvSpPr>
          <p:nvPr>
            <p:ph type="sldNum" sz="quarter" idx="12"/>
          </p:nvPr>
        </p:nvSpPr>
        <p:spPr/>
        <p:txBody>
          <a:bodyPr/>
          <a:lstStyle/>
          <a:p>
            <a:fld id="{BB3401E1-BD3F-4968-8390-B2B38FF9FE40}" type="slidenum">
              <a:rPr lang="en-US" altLang="zh-CN"/>
              <a:pPr/>
              <a:t>30</a:t>
            </a:fld>
            <a:endParaRPr lang="en-US" altLang="zh-CN"/>
          </a:p>
        </p:txBody>
      </p:sp>
      <p:graphicFrame>
        <p:nvGraphicFramePr>
          <p:cNvPr id="214020" name="Group 4"/>
          <p:cNvGraphicFramePr>
            <a:graphicFrameLocks noGrp="1"/>
          </p:cNvGraphicFramePr>
          <p:nvPr>
            <p:extLst>
              <p:ext uri="{D42A27DB-BD31-4B8C-83A1-F6EECF244321}">
                <p14:modId xmlns:p14="http://schemas.microsoft.com/office/powerpoint/2010/main" val="193354256"/>
              </p:ext>
            </p:extLst>
          </p:nvPr>
        </p:nvGraphicFramePr>
        <p:xfrm>
          <a:off x="755650" y="2787810"/>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hlink"/>
                          </a:solidFill>
                          <a:effectLst/>
                          <a:latin typeface="Times New Roman" pitchFamily="18" charset="0"/>
                          <a:ea typeface="宋体" charset="-122"/>
                        </a:rPr>
                        <a:t>d6</a:t>
                      </a:r>
                      <a:endParaRPr kumimoji="1" lang="en-US" altLang="zh-CN" sz="2400" b="0" i="0" u="none" strike="noStrike" cap="none" normalizeH="0" baseline="0" dirty="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4064" name="Text Box 48"/>
          <p:cNvSpPr txBox="1">
            <a:spLocks noChangeArrowheads="1"/>
          </p:cNvSpPr>
          <p:nvPr/>
        </p:nvSpPr>
        <p:spPr bwMode="auto">
          <a:xfrm>
            <a:off x="892732" y="5197339"/>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4065" name="Text Box 49"/>
          <p:cNvSpPr txBox="1">
            <a:spLocks noChangeArrowheads="1"/>
          </p:cNvSpPr>
          <p:nvPr/>
        </p:nvSpPr>
        <p:spPr bwMode="auto">
          <a:xfrm>
            <a:off x="3994150" y="51577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4066" name="Rectangle 50"/>
          <p:cNvSpPr>
            <a:spLocks noChangeArrowheads="1"/>
          </p:cNvSpPr>
          <p:nvPr/>
        </p:nvSpPr>
        <p:spPr bwMode="auto">
          <a:xfrm>
            <a:off x="3995936" y="4293096"/>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7" name="Rectangle 51"/>
          <p:cNvSpPr>
            <a:spLocks noChangeArrowheads="1"/>
          </p:cNvSpPr>
          <p:nvPr/>
        </p:nvSpPr>
        <p:spPr bwMode="auto">
          <a:xfrm>
            <a:off x="3995936" y="3356992"/>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8" name="Rectangle 52"/>
          <p:cNvSpPr>
            <a:spLocks noChangeArrowheads="1"/>
          </p:cNvSpPr>
          <p:nvPr/>
        </p:nvSpPr>
        <p:spPr bwMode="auto">
          <a:xfrm>
            <a:off x="6660232" y="4263479"/>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9" name="Rectangle 53"/>
          <p:cNvSpPr>
            <a:spLocks noChangeArrowheads="1"/>
          </p:cNvSpPr>
          <p:nvPr/>
        </p:nvSpPr>
        <p:spPr bwMode="auto">
          <a:xfrm>
            <a:off x="4860032" y="3356992"/>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70" name="Line 54"/>
          <p:cNvSpPr>
            <a:spLocks noChangeShapeType="1"/>
          </p:cNvSpPr>
          <p:nvPr/>
        </p:nvSpPr>
        <p:spPr bwMode="auto">
          <a:xfrm flipH="1">
            <a:off x="7667625" y="4365625"/>
            <a:ext cx="431800" cy="360363"/>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4071" name="Text Box 55"/>
          <p:cNvSpPr txBox="1">
            <a:spLocks noChangeArrowheads="1"/>
          </p:cNvSpPr>
          <p:nvPr/>
        </p:nvSpPr>
        <p:spPr bwMode="auto">
          <a:xfrm>
            <a:off x="1331913" y="5661025"/>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4072" name="Rectangle 56"/>
          <p:cNvSpPr>
            <a:spLocks noChangeArrowheads="1"/>
          </p:cNvSpPr>
          <p:nvPr/>
        </p:nvSpPr>
        <p:spPr bwMode="auto">
          <a:xfrm>
            <a:off x="1323975" y="60928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71600" y="476672"/>
            <a:ext cx="5683250" cy="779463"/>
          </a:xfrm>
        </p:spPr>
        <p:txBody>
          <a:bodyPr/>
          <a:lstStyle/>
          <a:p>
            <a:r>
              <a:rPr lang="zh-CN" altLang="en-US" dirty="0"/>
              <a:t>正确率和召回率的问题</a:t>
            </a:r>
          </a:p>
        </p:txBody>
      </p:sp>
      <p:sp>
        <p:nvSpPr>
          <p:cNvPr id="89091" name="Rectangle 3"/>
          <p:cNvSpPr>
            <a:spLocks noGrp="1" noChangeArrowheads="1"/>
          </p:cNvSpPr>
          <p:nvPr>
            <p:ph idx="1"/>
          </p:nvPr>
        </p:nvSpPr>
        <p:spPr>
          <a:xfrm>
            <a:off x="902583" y="1700808"/>
            <a:ext cx="7772400" cy="4105275"/>
          </a:xfrm>
        </p:spPr>
        <p:txBody>
          <a:bodyPr/>
          <a:lstStyle/>
          <a:p>
            <a:pPr>
              <a:lnSpc>
                <a:spcPct val="80000"/>
              </a:lnSpc>
            </a:pPr>
            <a:r>
              <a:rPr lang="zh-CN" altLang="en-US" sz="2400" dirty="0">
                <a:latin typeface="Times New Roman" pitchFamily="18" charset="0"/>
              </a:rPr>
              <a:t>召回率难以计算</a:t>
            </a:r>
          </a:p>
          <a:p>
            <a:pPr lvl="1">
              <a:lnSpc>
                <a:spcPct val="80000"/>
              </a:lnSpc>
            </a:pPr>
            <a:r>
              <a:rPr lang="zh-CN" altLang="en-US" sz="2000" dirty="0">
                <a:latin typeface="Times New Roman" pitchFamily="18" charset="0"/>
              </a:rPr>
              <a:t>解决方法：</a:t>
            </a:r>
            <a:r>
              <a:rPr lang="en-US" altLang="zh-CN" sz="2000" dirty="0">
                <a:latin typeface="Times New Roman" pitchFamily="18" charset="0"/>
              </a:rPr>
              <a:t>Pooling</a:t>
            </a:r>
            <a:r>
              <a:rPr lang="zh-CN" altLang="en-US" sz="2000" dirty="0">
                <a:latin typeface="Times New Roman" pitchFamily="18" charset="0"/>
              </a:rPr>
              <a:t>方法，或者不考虑召回率</a:t>
            </a:r>
          </a:p>
          <a:p>
            <a:pPr>
              <a:lnSpc>
                <a:spcPct val="80000"/>
              </a:lnSpc>
            </a:pPr>
            <a:r>
              <a:rPr lang="zh-CN" altLang="en-US" sz="2400" dirty="0">
                <a:latin typeface="Times New Roman" pitchFamily="18" charset="0"/>
              </a:rPr>
              <a:t>两个指标分别衡量了系统的某个方面，但是也为比较带来了难度，究竟哪个系统好？大学最终排名也只有一个指标。</a:t>
            </a:r>
          </a:p>
          <a:p>
            <a:pPr lvl="1">
              <a:lnSpc>
                <a:spcPct val="80000"/>
              </a:lnSpc>
            </a:pPr>
            <a:r>
              <a:rPr lang="zh-CN" altLang="en-US" sz="2000" dirty="0">
                <a:latin typeface="Times New Roman" pitchFamily="18" charset="0"/>
              </a:rPr>
              <a:t>解决方法：单一指标，将两个指标融成一个指标</a:t>
            </a:r>
          </a:p>
          <a:p>
            <a:pPr>
              <a:lnSpc>
                <a:spcPct val="80000"/>
              </a:lnSpc>
            </a:pPr>
            <a:r>
              <a:rPr lang="zh-CN" altLang="en-US" sz="2400" dirty="0">
                <a:latin typeface="Times New Roman" pitchFamily="18" charset="0"/>
              </a:rPr>
              <a:t>两个指标都是基于</a:t>
            </a:r>
            <a:r>
              <a:rPr lang="en-US" altLang="zh-CN" sz="2400" dirty="0">
                <a:latin typeface="Times New Roman" pitchFamily="18" charset="0"/>
              </a:rPr>
              <a:t>(</a:t>
            </a:r>
            <a:r>
              <a:rPr lang="zh-CN" altLang="en-US" sz="2400" dirty="0">
                <a:latin typeface="Times New Roman" pitchFamily="18" charset="0"/>
              </a:rPr>
              <a:t>无序</a:t>
            </a:r>
            <a:r>
              <a:rPr lang="en-US" altLang="zh-CN" sz="2400" dirty="0">
                <a:latin typeface="Times New Roman" pitchFamily="18" charset="0"/>
              </a:rPr>
              <a:t>)</a:t>
            </a:r>
            <a:r>
              <a:rPr lang="zh-CN" altLang="en-US" sz="2400" dirty="0">
                <a:latin typeface="Times New Roman" pitchFamily="18" charset="0"/>
              </a:rPr>
              <a:t>集合进行计算，并没有考虑（排）序的作用</a:t>
            </a:r>
          </a:p>
          <a:p>
            <a:pPr lvl="1">
              <a:lnSpc>
                <a:spcPct val="80000"/>
              </a:lnSpc>
            </a:pPr>
            <a:r>
              <a:rPr lang="zh-CN" altLang="en-US" sz="2000" dirty="0">
                <a:latin typeface="Times New Roman" pitchFamily="18" charset="0"/>
              </a:rPr>
              <a:t>举例：两个系统，对某个查询，返回的相关文档数目一样都是</a:t>
            </a:r>
            <a:r>
              <a:rPr lang="en-US" altLang="zh-CN" sz="2000" dirty="0">
                <a:latin typeface="Times New Roman" pitchFamily="18" charset="0"/>
              </a:rPr>
              <a:t>10</a:t>
            </a:r>
            <a:r>
              <a:rPr lang="zh-CN" altLang="en-US" sz="2000" dirty="0">
                <a:latin typeface="Times New Roman" pitchFamily="18" charset="0"/>
              </a:rPr>
              <a:t>，但是第一个系统是前</a:t>
            </a:r>
            <a:r>
              <a:rPr lang="en-US" altLang="zh-CN" sz="2000" dirty="0">
                <a:latin typeface="Times New Roman" pitchFamily="18" charset="0"/>
              </a:rPr>
              <a:t>10</a:t>
            </a:r>
            <a:r>
              <a:rPr lang="zh-CN" altLang="en-US" sz="2000" dirty="0">
                <a:latin typeface="Times New Roman" pitchFamily="18" charset="0"/>
              </a:rPr>
              <a:t>条结果，后一个系统是最后</a:t>
            </a:r>
            <a:r>
              <a:rPr lang="en-US" altLang="zh-CN" sz="2000" dirty="0">
                <a:latin typeface="Times New Roman" pitchFamily="18" charset="0"/>
              </a:rPr>
              <a:t>10</a:t>
            </a:r>
            <a:r>
              <a:rPr lang="zh-CN" altLang="en-US" sz="2000" dirty="0">
                <a:latin typeface="Times New Roman" pitchFamily="18" charset="0"/>
              </a:rPr>
              <a:t>条结果。显然，第一个系统优。但是根据上面基于集合的计算，显然两者指标一样。</a:t>
            </a:r>
          </a:p>
          <a:p>
            <a:pPr lvl="1">
              <a:lnSpc>
                <a:spcPct val="80000"/>
              </a:lnSpc>
            </a:pPr>
            <a:r>
              <a:rPr lang="zh-CN" altLang="en-US" sz="2000" dirty="0">
                <a:latin typeface="Times New Roman" pitchFamily="18" charset="0"/>
              </a:rPr>
              <a:t>解决方法：引入序的作用</a:t>
            </a:r>
          </a:p>
        </p:txBody>
      </p:sp>
      <p:sp>
        <p:nvSpPr>
          <p:cNvPr id="6" name="灯片编号占位符 5"/>
          <p:cNvSpPr>
            <a:spLocks noGrp="1"/>
          </p:cNvSpPr>
          <p:nvPr>
            <p:ph type="sldNum" sz="quarter" idx="12"/>
          </p:nvPr>
        </p:nvSpPr>
        <p:spPr/>
        <p:txBody>
          <a:bodyPr/>
          <a:lstStyle/>
          <a:p>
            <a:fld id="{9A887207-785F-4716-8C26-ED5C348AB9BF}" type="slidenum">
              <a:rPr lang="en-US" altLang="zh-CN"/>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7" dur="5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2" dur="500"/>
                                        <p:tgtEl>
                                          <p:spTgt spid="89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37" dur="5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a:t>问题一：召回率难以计算</a:t>
            </a:r>
          </a:p>
        </p:txBody>
      </p:sp>
      <p:sp>
        <p:nvSpPr>
          <p:cNvPr id="71683" name="Rectangle 3"/>
          <p:cNvSpPr>
            <a:spLocks noGrp="1" noChangeArrowheads="1"/>
          </p:cNvSpPr>
          <p:nvPr>
            <p:ph idx="1"/>
          </p:nvPr>
        </p:nvSpPr>
        <p:spPr>
          <a:xfrm>
            <a:off x="611560" y="1700808"/>
            <a:ext cx="7777162" cy="4248150"/>
          </a:xfrm>
        </p:spPr>
        <p:txBody>
          <a:bodyPr/>
          <a:lstStyle/>
          <a:p>
            <a:pPr>
              <a:lnSpc>
                <a:spcPct val="90000"/>
              </a:lnSpc>
            </a:pPr>
            <a:r>
              <a:rPr lang="zh-CN" altLang="en-US" dirty="0"/>
              <a:t>对于大规模语料集合，列举每个查询的所有相关文档是不可能的事情，因此，这种情况几乎不可能准确地计算召回率</a:t>
            </a:r>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缓冲池</a:t>
            </a:r>
            <a:r>
              <a:rPr lang="en-US" altLang="zh-CN" dirty="0">
                <a:latin typeface="Times New Roman" pitchFamily="18" charset="0"/>
              </a:rPr>
              <a:t>(Pooling)</a:t>
            </a:r>
            <a:r>
              <a:rPr lang="zh-CN" altLang="en-US" dirty="0">
                <a:latin typeface="Times New Roman" pitchFamily="18" charset="0"/>
              </a:rPr>
              <a:t>方法：对多个检索系统的</a:t>
            </a:r>
            <a:r>
              <a:rPr lang="en-US" altLang="zh-CN" dirty="0">
                <a:latin typeface="Times New Roman" pitchFamily="18" charset="0"/>
              </a:rPr>
              <a:t>Top </a:t>
            </a:r>
            <a:r>
              <a:rPr lang="en-US" altLang="zh-CN" i="1" dirty="0">
                <a:latin typeface="Times New Roman" pitchFamily="18" charset="0"/>
              </a:rPr>
              <a:t>k</a:t>
            </a:r>
            <a:r>
              <a:rPr lang="zh-CN" altLang="en-US" dirty="0">
                <a:latin typeface="Times New Roman" pitchFamily="18" charset="0"/>
              </a:rPr>
              <a:t>个结果组成的集合</a:t>
            </a:r>
            <a:r>
              <a:rPr lang="en-US" altLang="zh-CN" dirty="0">
                <a:latin typeface="Times New Roman" pitchFamily="18" charset="0"/>
              </a:rPr>
              <a:t>(</a:t>
            </a:r>
            <a:r>
              <a:rPr lang="zh-CN" altLang="en-US" dirty="0">
                <a:latin typeface="Times New Roman" pitchFamily="18" charset="0"/>
              </a:rPr>
              <a:t>并集</a:t>
            </a:r>
            <a:r>
              <a:rPr lang="en-US" altLang="zh-CN" dirty="0">
                <a:latin typeface="Times New Roman" pitchFamily="18" charset="0"/>
              </a:rPr>
              <a:t>)</a:t>
            </a:r>
            <a:r>
              <a:rPr lang="zh-CN" altLang="en-US" dirty="0">
                <a:latin typeface="Times New Roman" pitchFamily="18" charset="0"/>
              </a:rPr>
              <a:t>进行人工标注，标注出的相关文档集合作为整个相关文档集合。这种做法被验证是可行的</a:t>
            </a:r>
            <a:r>
              <a:rPr lang="en-US" altLang="zh-CN" dirty="0">
                <a:latin typeface="Times New Roman" pitchFamily="18" charset="0"/>
              </a:rPr>
              <a:t>(</a:t>
            </a:r>
            <a:r>
              <a:rPr lang="zh-CN" altLang="en-US" dirty="0">
                <a:latin typeface="Times New Roman" pitchFamily="18" charset="0"/>
              </a:rPr>
              <a:t>可以比较不同系统的相对效果</a:t>
            </a:r>
            <a:r>
              <a:rPr lang="en-US" altLang="zh-CN" dirty="0">
                <a:latin typeface="Times New Roman" pitchFamily="18" charset="0"/>
              </a:rPr>
              <a:t>)</a:t>
            </a:r>
            <a:r>
              <a:rPr lang="zh-CN" altLang="en-US" dirty="0">
                <a:latin typeface="Times New Roman" pitchFamily="18" charset="0"/>
              </a:rPr>
              <a:t>，在</a:t>
            </a:r>
            <a:r>
              <a:rPr lang="en-US" altLang="zh-CN" dirty="0">
                <a:latin typeface="Times New Roman" pitchFamily="18" charset="0"/>
              </a:rPr>
              <a:t>TREC</a:t>
            </a:r>
            <a:r>
              <a:rPr lang="zh-CN" altLang="en-US" dirty="0">
                <a:latin typeface="Times New Roman" pitchFamily="18" charset="0"/>
              </a:rPr>
              <a:t>会议中被广泛采用。</a:t>
            </a:r>
          </a:p>
        </p:txBody>
      </p:sp>
      <p:sp>
        <p:nvSpPr>
          <p:cNvPr id="6" name="灯片编号占位符 5"/>
          <p:cNvSpPr>
            <a:spLocks noGrp="1"/>
          </p:cNvSpPr>
          <p:nvPr>
            <p:ph type="sldNum" sz="quarter" idx="12"/>
          </p:nvPr>
        </p:nvSpPr>
        <p:spPr/>
        <p:txBody>
          <a:bodyPr/>
          <a:lstStyle/>
          <a:p>
            <a:fld id="{64B89A41-1706-4CED-81E0-9F48894286FB}" type="slidenum">
              <a:rPr lang="en-US" altLang="zh-CN"/>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72" name="Rectangle 16"/>
          <p:cNvSpPr>
            <a:spLocks noChangeArrowheads="1"/>
          </p:cNvSpPr>
          <p:nvPr/>
        </p:nvSpPr>
        <p:spPr bwMode="auto">
          <a:xfrm>
            <a:off x="1821371" y="1997763"/>
            <a:ext cx="5499966" cy="4032250"/>
          </a:xfrm>
          <a:prstGeom prst="rect">
            <a:avLst/>
          </a:prstGeom>
          <a:solidFill>
            <a:srgbClr val="CCCCFF">
              <a:alpha val="42999"/>
            </a:srgb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24258" name="Rectangle 2"/>
          <p:cNvSpPr>
            <a:spLocks noGrp="1" noChangeArrowheads="1"/>
          </p:cNvSpPr>
          <p:nvPr>
            <p:ph type="title"/>
          </p:nvPr>
        </p:nvSpPr>
        <p:spPr>
          <a:xfrm>
            <a:off x="1723058" y="315128"/>
            <a:ext cx="6069360" cy="1143000"/>
          </a:xfrm>
        </p:spPr>
        <p:txBody>
          <a:bodyPr/>
          <a:lstStyle/>
          <a:p>
            <a:r>
              <a:rPr lang="en-US" altLang="zh-CN" dirty="0">
                <a:latin typeface="Times New Roman" pitchFamily="18" charset="0"/>
              </a:rPr>
              <a:t>4</a:t>
            </a:r>
            <a:r>
              <a:rPr lang="zh-CN" altLang="en-US" dirty="0">
                <a:latin typeface="Times New Roman" pitchFamily="18" charset="0"/>
              </a:rPr>
              <a:t>个系统的</a:t>
            </a:r>
            <a:r>
              <a:rPr lang="en-US" altLang="zh-CN" dirty="0">
                <a:latin typeface="Times New Roman" pitchFamily="18" charset="0"/>
              </a:rPr>
              <a:t>Pooling</a:t>
            </a:r>
          </a:p>
        </p:txBody>
      </p:sp>
      <p:sp>
        <p:nvSpPr>
          <p:cNvPr id="16" name="灯片编号占位符 5"/>
          <p:cNvSpPr>
            <a:spLocks noGrp="1"/>
          </p:cNvSpPr>
          <p:nvPr>
            <p:ph type="sldNum" sz="quarter" idx="12"/>
          </p:nvPr>
        </p:nvSpPr>
        <p:spPr/>
        <p:txBody>
          <a:bodyPr/>
          <a:lstStyle/>
          <a:p>
            <a:fld id="{60374244-CBC9-4DB5-BCEB-3520BAF81F64}" type="slidenum">
              <a:rPr lang="en-US" altLang="zh-CN"/>
              <a:pPr/>
              <a:t>33</a:t>
            </a:fld>
            <a:endParaRPr lang="en-US" altLang="zh-CN"/>
          </a:p>
        </p:txBody>
      </p:sp>
      <p:sp>
        <p:nvSpPr>
          <p:cNvPr id="224264" name="Freeform 8"/>
          <p:cNvSpPr>
            <a:spLocks/>
          </p:cNvSpPr>
          <p:nvPr/>
        </p:nvSpPr>
        <p:spPr bwMode="auto">
          <a:xfrm>
            <a:off x="2568575" y="2641600"/>
            <a:ext cx="1974850" cy="1492250"/>
          </a:xfrm>
          <a:prstGeom prst="ellipse">
            <a:avLst/>
          </a:prstGeom>
          <a:solidFill>
            <a:schemeClr val="accent2">
              <a:alpha val="50999"/>
            </a:scheme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5" name="Freeform 9"/>
          <p:cNvSpPr>
            <a:spLocks/>
          </p:cNvSpPr>
          <p:nvPr/>
        </p:nvSpPr>
        <p:spPr bwMode="auto">
          <a:xfrm>
            <a:off x="3629025" y="2336800"/>
            <a:ext cx="2306638" cy="2376488"/>
          </a:xfrm>
          <a:prstGeom prst="ellipse">
            <a:avLst/>
          </a:prstGeom>
          <a:solidFill>
            <a:schemeClr val="accent1">
              <a:alpha val="53000"/>
            </a:scheme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6" name="Freeform 10"/>
          <p:cNvSpPr>
            <a:spLocks/>
          </p:cNvSpPr>
          <p:nvPr/>
        </p:nvSpPr>
        <p:spPr bwMode="auto">
          <a:xfrm>
            <a:off x="2987675" y="3500438"/>
            <a:ext cx="1770063" cy="2192337"/>
          </a:xfrm>
          <a:prstGeom prst="ellipse">
            <a:avLst/>
          </a:prstGeom>
          <a:solidFill>
            <a:srgbClr val="993366">
              <a:alpha val="50999"/>
            </a:srgb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7" name="Freeform 11"/>
          <p:cNvSpPr>
            <a:spLocks/>
          </p:cNvSpPr>
          <p:nvPr/>
        </p:nvSpPr>
        <p:spPr bwMode="auto">
          <a:xfrm>
            <a:off x="3874939" y="3532188"/>
            <a:ext cx="2281237" cy="1649412"/>
          </a:xfrm>
          <a:prstGeom prst="ellipse">
            <a:avLst/>
          </a:prstGeom>
          <a:solidFill>
            <a:srgbClr val="FF00FF">
              <a:alpha val="50999"/>
            </a:srgb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224268" name="Text Box 12"/>
          <p:cNvSpPr txBox="1">
            <a:spLocks noChangeArrowheads="1"/>
          </p:cNvSpPr>
          <p:nvPr/>
        </p:nvSpPr>
        <p:spPr bwMode="auto">
          <a:xfrm>
            <a:off x="2843213"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1 Top </a:t>
            </a:r>
            <a:r>
              <a:rPr lang="en-US" altLang="zh-CN" sz="1200" i="1" dirty="0">
                <a:solidFill>
                  <a:schemeClr val="tx1"/>
                </a:solidFill>
                <a:latin typeface="Times New Roman" pitchFamily="18" charset="0"/>
                <a:ea typeface="黑体" pitchFamily="49" charset="-122"/>
              </a:rPr>
              <a:t>k</a:t>
            </a:r>
          </a:p>
        </p:txBody>
      </p:sp>
      <p:sp>
        <p:nvSpPr>
          <p:cNvPr id="224269" name="Text Box 13"/>
          <p:cNvSpPr txBox="1">
            <a:spLocks noChangeArrowheads="1"/>
          </p:cNvSpPr>
          <p:nvPr/>
        </p:nvSpPr>
        <p:spPr bwMode="auto">
          <a:xfrm>
            <a:off x="4356100"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2 Top </a:t>
            </a:r>
            <a:r>
              <a:rPr lang="en-US" altLang="zh-CN" sz="1200" i="1" dirty="0">
                <a:solidFill>
                  <a:schemeClr val="tx1"/>
                </a:solidFill>
                <a:latin typeface="Times New Roman" pitchFamily="18" charset="0"/>
                <a:ea typeface="黑体" pitchFamily="49" charset="-122"/>
              </a:rPr>
              <a:t>k</a:t>
            </a:r>
          </a:p>
        </p:txBody>
      </p:sp>
      <p:sp>
        <p:nvSpPr>
          <p:cNvPr id="224270" name="Text Box 14"/>
          <p:cNvSpPr txBox="1">
            <a:spLocks noChangeArrowheads="1"/>
          </p:cNvSpPr>
          <p:nvPr/>
        </p:nvSpPr>
        <p:spPr bwMode="auto">
          <a:xfrm>
            <a:off x="4543425" y="4314808"/>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3 Top </a:t>
            </a:r>
            <a:r>
              <a:rPr lang="en-US" altLang="zh-CN" sz="1200" i="1" dirty="0">
                <a:solidFill>
                  <a:schemeClr val="tx1"/>
                </a:solidFill>
                <a:latin typeface="Times New Roman" pitchFamily="18" charset="0"/>
                <a:ea typeface="黑体" pitchFamily="49" charset="-122"/>
              </a:rPr>
              <a:t>k</a:t>
            </a:r>
          </a:p>
        </p:txBody>
      </p:sp>
      <p:sp>
        <p:nvSpPr>
          <p:cNvPr id="224271" name="Text Box 15"/>
          <p:cNvSpPr txBox="1">
            <a:spLocks noChangeArrowheads="1"/>
          </p:cNvSpPr>
          <p:nvPr/>
        </p:nvSpPr>
        <p:spPr bwMode="auto">
          <a:xfrm>
            <a:off x="3348038" y="4365625"/>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4 Top </a:t>
            </a:r>
            <a:r>
              <a:rPr lang="en-US" altLang="zh-CN" sz="1200" i="1" dirty="0">
                <a:solidFill>
                  <a:schemeClr val="tx1"/>
                </a:solidFill>
                <a:latin typeface="Times New Roman" pitchFamily="18" charset="0"/>
                <a:ea typeface="黑体" pitchFamily="49" charset="-122"/>
              </a:rPr>
              <a:t>k</a:t>
            </a:r>
          </a:p>
        </p:txBody>
      </p:sp>
      <p:sp>
        <p:nvSpPr>
          <p:cNvPr id="224273" name="Text Box 17"/>
          <p:cNvSpPr txBox="1">
            <a:spLocks noChangeArrowheads="1"/>
          </p:cNvSpPr>
          <p:nvPr/>
        </p:nvSpPr>
        <p:spPr bwMode="auto">
          <a:xfrm>
            <a:off x="5867400" y="2420938"/>
            <a:ext cx="1441450" cy="366712"/>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全部文档</a:t>
            </a:r>
          </a:p>
        </p:txBody>
      </p:sp>
      <p:sp>
        <p:nvSpPr>
          <p:cNvPr id="224274" name="Text Box 18"/>
          <p:cNvSpPr txBox="1">
            <a:spLocks noChangeArrowheads="1"/>
          </p:cNvSpPr>
          <p:nvPr/>
        </p:nvSpPr>
        <p:spPr bwMode="auto">
          <a:xfrm>
            <a:off x="3851275" y="3500438"/>
            <a:ext cx="1439863"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Pool</a:t>
            </a:r>
          </a:p>
        </p:txBody>
      </p:sp>
      <p:sp>
        <p:nvSpPr>
          <p:cNvPr id="17" name="TextBox 16"/>
          <p:cNvSpPr txBox="1"/>
          <p:nvPr/>
        </p:nvSpPr>
        <p:spPr>
          <a:xfrm>
            <a:off x="395536" y="6093296"/>
            <a:ext cx="4536504" cy="461665"/>
          </a:xfrm>
          <a:prstGeom prst="rect">
            <a:avLst/>
          </a:prstGeom>
          <a:no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64"/>
                                        </p:tgtEl>
                                        <p:attrNameLst>
                                          <p:attrName>style.visibility</p:attrName>
                                        </p:attrNameLst>
                                      </p:cBhvr>
                                      <p:to>
                                        <p:strVal val="visible"/>
                                      </p:to>
                                    </p:set>
                                    <p:animEffect transition="in" filter="blinds(horizontal)">
                                      <p:cBhvr>
                                        <p:cTn id="7" dur="500"/>
                                        <p:tgtEl>
                                          <p:spTgt spid="2242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4268"/>
                                        </p:tgtEl>
                                        <p:attrNameLst>
                                          <p:attrName>style.visibility</p:attrName>
                                        </p:attrNameLst>
                                      </p:cBhvr>
                                      <p:to>
                                        <p:strVal val="visible"/>
                                      </p:to>
                                    </p:set>
                                    <p:animEffect transition="in" filter="blinds(horizontal)">
                                      <p:cBhvr>
                                        <p:cTn id="10" dur="500"/>
                                        <p:tgtEl>
                                          <p:spTgt spid="2242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4265"/>
                                        </p:tgtEl>
                                        <p:attrNameLst>
                                          <p:attrName>style.visibility</p:attrName>
                                        </p:attrNameLst>
                                      </p:cBhvr>
                                      <p:to>
                                        <p:strVal val="visible"/>
                                      </p:to>
                                    </p:set>
                                    <p:animEffect transition="in" filter="blinds(horizontal)">
                                      <p:cBhvr>
                                        <p:cTn id="15" dur="500"/>
                                        <p:tgtEl>
                                          <p:spTgt spid="22426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4269"/>
                                        </p:tgtEl>
                                        <p:attrNameLst>
                                          <p:attrName>style.visibility</p:attrName>
                                        </p:attrNameLst>
                                      </p:cBhvr>
                                      <p:to>
                                        <p:strVal val="visible"/>
                                      </p:to>
                                    </p:set>
                                    <p:animEffect transition="in" filter="blinds(horizontal)">
                                      <p:cBhvr>
                                        <p:cTn id="18" dur="500"/>
                                        <p:tgtEl>
                                          <p:spTgt spid="2242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4267"/>
                                        </p:tgtEl>
                                        <p:attrNameLst>
                                          <p:attrName>style.visibility</p:attrName>
                                        </p:attrNameLst>
                                      </p:cBhvr>
                                      <p:to>
                                        <p:strVal val="visible"/>
                                      </p:to>
                                    </p:set>
                                    <p:animEffect transition="in" filter="blinds(horizontal)">
                                      <p:cBhvr>
                                        <p:cTn id="23" dur="500"/>
                                        <p:tgtEl>
                                          <p:spTgt spid="22426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4270"/>
                                        </p:tgtEl>
                                        <p:attrNameLst>
                                          <p:attrName>style.visibility</p:attrName>
                                        </p:attrNameLst>
                                      </p:cBhvr>
                                      <p:to>
                                        <p:strVal val="visible"/>
                                      </p:to>
                                    </p:set>
                                    <p:animEffect transition="in" filter="blinds(horizontal)">
                                      <p:cBhvr>
                                        <p:cTn id="26" dur="500"/>
                                        <p:tgtEl>
                                          <p:spTgt spid="22427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4266"/>
                                        </p:tgtEl>
                                        <p:attrNameLst>
                                          <p:attrName>style.visibility</p:attrName>
                                        </p:attrNameLst>
                                      </p:cBhvr>
                                      <p:to>
                                        <p:strVal val="visible"/>
                                      </p:to>
                                    </p:set>
                                    <p:animEffect transition="in" filter="blinds(horizontal)">
                                      <p:cBhvr>
                                        <p:cTn id="31" dur="500"/>
                                        <p:tgtEl>
                                          <p:spTgt spid="22426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4271"/>
                                        </p:tgtEl>
                                        <p:attrNameLst>
                                          <p:attrName>style.visibility</p:attrName>
                                        </p:attrNameLst>
                                      </p:cBhvr>
                                      <p:to>
                                        <p:strVal val="visible"/>
                                      </p:to>
                                    </p:set>
                                    <p:animEffect transition="in" filter="blinds(horizontal)">
                                      <p:cBhvr>
                                        <p:cTn id="34" dur="500"/>
                                        <p:tgtEl>
                                          <p:spTgt spid="22427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224264"/>
                                        </p:tgtEl>
                                        <p:attrNameLst>
                                          <p:attrName>fillcolor</p:attrName>
                                        </p:attrNameLst>
                                      </p:cBhvr>
                                      <p:to>
                                        <a:schemeClr val="folHlink"/>
                                      </p:to>
                                    </p:animClr>
                                    <p:set>
                                      <p:cBhvr>
                                        <p:cTn id="39" dur="2000" fill="hold"/>
                                        <p:tgtEl>
                                          <p:spTgt spid="224264"/>
                                        </p:tgtEl>
                                        <p:attrNameLst>
                                          <p:attrName>fill.type</p:attrName>
                                        </p:attrNameLst>
                                      </p:cBhvr>
                                      <p:to>
                                        <p:strVal val="solid"/>
                                      </p:to>
                                    </p:set>
                                    <p:set>
                                      <p:cBhvr>
                                        <p:cTn id="40" dur="2000" fill="hold"/>
                                        <p:tgtEl>
                                          <p:spTgt spid="224264"/>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224265"/>
                                        </p:tgtEl>
                                        <p:attrNameLst>
                                          <p:attrName>fillcolor</p:attrName>
                                        </p:attrNameLst>
                                      </p:cBhvr>
                                      <p:to>
                                        <a:schemeClr val="folHlink"/>
                                      </p:to>
                                    </p:animClr>
                                    <p:set>
                                      <p:cBhvr>
                                        <p:cTn id="43" dur="2000" fill="hold"/>
                                        <p:tgtEl>
                                          <p:spTgt spid="224265"/>
                                        </p:tgtEl>
                                        <p:attrNameLst>
                                          <p:attrName>fill.type</p:attrName>
                                        </p:attrNameLst>
                                      </p:cBhvr>
                                      <p:to>
                                        <p:strVal val="solid"/>
                                      </p:to>
                                    </p:set>
                                    <p:set>
                                      <p:cBhvr>
                                        <p:cTn id="44" dur="2000" fill="hold"/>
                                        <p:tgtEl>
                                          <p:spTgt spid="224265"/>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224267"/>
                                        </p:tgtEl>
                                        <p:attrNameLst>
                                          <p:attrName>fillcolor</p:attrName>
                                        </p:attrNameLst>
                                      </p:cBhvr>
                                      <p:to>
                                        <a:schemeClr val="folHlink"/>
                                      </p:to>
                                    </p:animClr>
                                    <p:set>
                                      <p:cBhvr>
                                        <p:cTn id="47" dur="2000" fill="hold"/>
                                        <p:tgtEl>
                                          <p:spTgt spid="224267"/>
                                        </p:tgtEl>
                                        <p:attrNameLst>
                                          <p:attrName>fill.type</p:attrName>
                                        </p:attrNameLst>
                                      </p:cBhvr>
                                      <p:to>
                                        <p:strVal val="solid"/>
                                      </p:to>
                                    </p:set>
                                    <p:set>
                                      <p:cBhvr>
                                        <p:cTn id="48" dur="2000" fill="hold"/>
                                        <p:tgtEl>
                                          <p:spTgt spid="224267"/>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224266"/>
                                        </p:tgtEl>
                                        <p:attrNameLst>
                                          <p:attrName>fillcolor</p:attrName>
                                        </p:attrNameLst>
                                      </p:cBhvr>
                                      <p:to>
                                        <a:schemeClr val="folHlink"/>
                                      </p:to>
                                    </p:animClr>
                                    <p:set>
                                      <p:cBhvr>
                                        <p:cTn id="51" dur="2000" fill="hold"/>
                                        <p:tgtEl>
                                          <p:spTgt spid="224266"/>
                                        </p:tgtEl>
                                        <p:attrNameLst>
                                          <p:attrName>fill.type</p:attrName>
                                        </p:attrNameLst>
                                      </p:cBhvr>
                                      <p:to>
                                        <p:strVal val="solid"/>
                                      </p:to>
                                    </p:set>
                                    <p:set>
                                      <p:cBhvr>
                                        <p:cTn id="52" dur="2000" fill="hold"/>
                                        <p:tgtEl>
                                          <p:spTgt spid="224266"/>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4274"/>
                                        </p:tgtEl>
                                        <p:attrNameLst>
                                          <p:attrName>style.visibility</p:attrName>
                                        </p:attrNameLst>
                                      </p:cBhvr>
                                      <p:to>
                                        <p:strVal val="visible"/>
                                      </p:to>
                                    </p:set>
                                    <p:animEffect transition="in" filter="blinds(horizontal)">
                                      <p:cBhvr>
                                        <p:cTn id="57" dur="500"/>
                                        <p:tgtEl>
                                          <p:spTgt spid="22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4" grpId="0" animBg="1"/>
      <p:bldP spid="224265" grpId="0" animBg="1"/>
      <p:bldP spid="224266" grpId="0" animBg="1"/>
      <p:bldP spid="224267" grpId="0" animBg="1"/>
      <p:bldP spid="224268" grpId="0"/>
      <p:bldP spid="224269" grpId="0"/>
      <p:bldP spid="224270" grpId="0"/>
      <p:bldP spid="224271" grpId="0"/>
      <p:bldP spid="2242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41222" y="185837"/>
            <a:ext cx="8229600" cy="1143000"/>
          </a:xfrm>
        </p:spPr>
        <p:txBody>
          <a:bodyPr/>
          <a:lstStyle/>
          <a:p>
            <a:r>
              <a:rPr lang="zh-CN" altLang="en-US" sz="3200" dirty="0">
                <a:latin typeface="Times New Roman" pitchFamily="18" charset="0"/>
              </a:rPr>
              <a:t>课堂提问</a:t>
            </a:r>
          </a:p>
        </p:txBody>
      </p:sp>
      <p:sp>
        <p:nvSpPr>
          <p:cNvPr id="225283" name="Rectangle 3"/>
          <p:cNvSpPr>
            <a:spLocks noGrp="1" noChangeArrowheads="1"/>
          </p:cNvSpPr>
          <p:nvPr>
            <p:ph idx="1"/>
          </p:nvPr>
        </p:nvSpPr>
        <p:spPr>
          <a:xfrm>
            <a:off x="611560" y="1700808"/>
            <a:ext cx="7992888" cy="4392488"/>
          </a:xfrm>
        </p:spPr>
        <p:txBody>
          <a:bodyPr/>
          <a:lstStyle/>
          <a:p>
            <a:pPr>
              <a:lnSpc>
                <a:spcPct val="80000"/>
              </a:lnSpc>
            </a:pPr>
            <a:r>
              <a:rPr lang="en-US" altLang="zh-CN" sz="2400" dirty="0">
                <a:latin typeface="Times New Roman" pitchFamily="18" charset="0"/>
              </a:rPr>
              <a:t>(</a:t>
            </a:r>
            <a:r>
              <a:rPr lang="zh-CN" altLang="en-US" sz="2400" dirty="0">
                <a:latin typeface="Times New Roman" pitchFamily="18" charset="0"/>
              </a:rPr>
              <a:t>某个系统的某个查询</a:t>
            </a:r>
            <a:r>
              <a:rPr lang="en-US" altLang="zh-CN" sz="2400" dirty="0">
                <a:latin typeface="Times New Roman" pitchFamily="18" charset="0"/>
              </a:rPr>
              <a:t>)</a:t>
            </a:r>
            <a:r>
              <a:rPr lang="zh-CN" altLang="en-US" sz="2400" dirty="0">
                <a:latin typeface="Times New Roman" pitchFamily="18" charset="0"/>
              </a:rPr>
              <a:t>通过</a:t>
            </a:r>
            <a:r>
              <a:rPr lang="en-US" altLang="zh-CN" sz="2400" dirty="0">
                <a:latin typeface="Times New Roman" pitchFamily="18" charset="0"/>
              </a:rPr>
              <a:t>Pooling</a:t>
            </a:r>
            <a:r>
              <a:rPr lang="zh-CN" altLang="en-US" sz="2400" dirty="0">
                <a:latin typeface="Times New Roman" pitchFamily="18" charset="0"/>
              </a:rPr>
              <a:t>计算出的召回率、正确率和真正的召回率、正确率的大小之间有什么关系？</a:t>
            </a:r>
          </a:p>
          <a:p>
            <a:pPr>
              <a:lnSpc>
                <a:spcPct val="80000"/>
              </a:lnSpc>
            </a:pPr>
            <a:r>
              <a:rPr lang="zh-CN" altLang="en-US" sz="2400" dirty="0">
                <a:latin typeface="Times New Roman" pitchFamily="18" charset="0"/>
              </a:rPr>
              <a:t>情况</a:t>
            </a:r>
            <a:r>
              <a:rPr lang="en-US" altLang="zh-CN" sz="2400" dirty="0">
                <a:latin typeface="Times New Roman" pitchFamily="18" charset="0"/>
              </a:rPr>
              <a:t>1(</a:t>
            </a:r>
            <a:r>
              <a:rPr lang="zh-CN" altLang="en-US" sz="2400" dirty="0">
                <a:latin typeface="Times New Roman" pitchFamily="18" charset="0"/>
              </a:rPr>
              <a:t>常见情况</a:t>
            </a:r>
            <a:r>
              <a:rPr lang="en-US" altLang="zh-CN" sz="2400" dirty="0">
                <a:latin typeface="Times New Roman" pitchFamily="18" charset="0"/>
              </a:rPr>
              <a:t>)</a:t>
            </a:r>
            <a:r>
              <a:rPr lang="zh-CN" altLang="en-US" sz="2400" dirty="0">
                <a:latin typeface="Times New Roman" pitchFamily="18" charset="0"/>
              </a:rPr>
              <a:t>：如果只有部分结果进行了</a:t>
            </a:r>
            <a:r>
              <a:rPr lang="en-US" altLang="zh-CN" sz="2400" dirty="0">
                <a:latin typeface="Times New Roman" pitchFamily="18" charset="0"/>
              </a:rPr>
              <a:t>Pooling</a:t>
            </a:r>
            <a:r>
              <a:rPr lang="zh-CN" altLang="en-US" sz="2400" dirty="0">
                <a:latin typeface="Times New Roman" pitchFamily="18" charset="0"/>
              </a:rPr>
              <a:t>操作，那么显然在计算正确率时有 </a:t>
            </a:r>
            <a:r>
              <a:rPr lang="en-US" altLang="zh-CN" sz="2400" dirty="0">
                <a:latin typeface="Times New Roman" pitchFamily="18" charset="0"/>
              </a:rPr>
              <a:t>RR</a:t>
            </a:r>
            <a:r>
              <a:rPr lang="en-US" altLang="zh-CN" sz="2400" baseline="-25000" dirty="0">
                <a:latin typeface="Times New Roman" pitchFamily="18" charset="0"/>
              </a:rPr>
              <a:t>P</a:t>
            </a:r>
            <a:r>
              <a:rPr lang="en-US" altLang="zh-CN" sz="2400" dirty="0">
                <a:latin typeface="Times New Roman" pitchFamily="18" charset="0"/>
              </a:rPr>
              <a:t>&lt;=RR</a:t>
            </a:r>
            <a:r>
              <a:rPr lang="zh-CN" altLang="en-US" sz="2400" dirty="0">
                <a:latin typeface="Times New Roman" pitchFamily="18" charset="0"/>
              </a:rPr>
              <a:t>，分母都是</a:t>
            </a:r>
            <a:r>
              <a:rPr lang="en-US" altLang="zh-CN" sz="2400" dirty="0">
                <a:latin typeface="Times New Roman" pitchFamily="18" charset="0"/>
              </a:rPr>
              <a:t>Ret</a:t>
            </a:r>
            <a:r>
              <a:rPr lang="zh-CN" altLang="en-US" sz="2400" dirty="0">
                <a:latin typeface="Times New Roman" pitchFamily="18" charset="0"/>
              </a:rPr>
              <a:t>不变，此时计算出来的正确率会小于真实的正确率。而对于召回率，计算中的分子分母都变小，所以结果不一定。</a:t>
            </a:r>
          </a:p>
          <a:p>
            <a:pPr>
              <a:lnSpc>
                <a:spcPct val="80000"/>
              </a:lnSpc>
            </a:pPr>
            <a:r>
              <a:rPr lang="zh-CN" altLang="en-US" sz="2400" dirty="0">
                <a:latin typeface="Times New Roman" pitchFamily="18" charset="0"/>
              </a:rPr>
              <a:t>情况</a:t>
            </a:r>
            <a:r>
              <a:rPr lang="en-US" altLang="zh-CN" sz="2400" dirty="0">
                <a:latin typeface="Times New Roman" pitchFamily="18" charset="0"/>
              </a:rPr>
              <a:t>2</a:t>
            </a:r>
            <a:r>
              <a:rPr lang="zh-CN" altLang="en-US" sz="2400" dirty="0">
                <a:latin typeface="Times New Roman" pitchFamily="18" charset="0"/>
              </a:rPr>
              <a:t>：如果所有的返回文档（即</a:t>
            </a:r>
            <a:r>
              <a:rPr lang="en-US" altLang="zh-CN" sz="2400" dirty="0">
                <a:latin typeface="Times New Roman" pitchFamily="18" charset="0"/>
              </a:rPr>
              <a:t>Ret</a:t>
            </a:r>
            <a:r>
              <a:rPr lang="zh-CN" altLang="en-US" sz="2400" dirty="0">
                <a:latin typeface="Times New Roman" pitchFamily="18" charset="0"/>
              </a:rPr>
              <a:t>）都进行了</a:t>
            </a:r>
            <a:r>
              <a:rPr lang="en-US" altLang="zh-CN" sz="2400" dirty="0">
                <a:latin typeface="Times New Roman" pitchFamily="18" charset="0"/>
              </a:rPr>
              <a:t>Pooling</a:t>
            </a:r>
            <a:r>
              <a:rPr lang="zh-CN" altLang="en-US" sz="2400" dirty="0">
                <a:latin typeface="Times New Roman" pitchFamily="18" charset="0"/>
              </a:rPr>
              <a:t>，那么正确率计算时的分子分母都不变，此时计算出的正确率等于真实的正确率。此时，由于分子不变，而分母显然小于真实的相关文档总数，所以计算出来的召回率大于真实的召回率。</a:t>
            </a:r>
            <a:endParaRPr lang="en-US" altLang="zh-CN" sz="2400" dirty="0">
              <a:latin typeface="Times New Roman" pitchFamily="18" charset="0"/>
            </a:endParaRPr>
          </a:p>
          <a:p>
            <a:pPr>
              <a:lnSpc>
                <a:spcPct val="80000"/>
              </a:lnSpc>
            </a:pPr>
            <a:endParaRPr lang="en-US" altLang="zh-CN" sz="2400" dirty="0"/>
          </a:p>
          <a:p>
            <a:pPr marL="0" indent="0">
              <a:buNone/>
            </a:pPr>
            <a:r>
              <a:rPr lang="en-US" altLang="zh-CN" sz="2000" dirty="0"/>
              <a:t>RR</a:t>
            </a:r>
            <a:r>
              <a:rPr lang="en-US" altLang="zh-CN" sz="2000" baseline="-25000" dirty="0"/>
              <a:t>P</a:t>
            </a:r>
            <a:r>
              <a:rPr lang="en-US" altLang="zh-CN" sz="2000" dirty="0"/>
              <a:t>: pooling</a:t>
            </a:r>
            <a:r>
              <a:rPr lang="zh-CN" altLang="en-US" sz="2000" dirty="0"/>
              <a:t>计算得到的返回相关文档数量</a:t>
            </a:r>
            <a:endParaRPr lang="en-US" altLang="zh-CN" sz="2000" dirty="0"/>
          </a:p>
          <a:p>
            <a:pPr marL="0" indent="0">
              <a:buNone/>
            </a:pPr>
            <a:r>
              <a:rPr lang="en-US" altLang="zh-CN" sz="2000" dirty="0"/>
              <a:t>RR: </a:t>
            </a:r>
            <a:r>
              <a:rPr lang="zh-CN" altLang="en-US" sz="2000" dirty="0"/>
              <a:t>真实返回相关文档数量</a:t>
            </a:r>
            <a:endParaRPr lang="en-US" altLang="zh-CN" sz="2000" dirty="0"/>
          </a:p>
          <a:p>
            <a:pPr marL="0" indent="0">
              <a:buNone/>
            </a:pPr>
            <a:r>
              <a:rPr lang="en-US" altLang="zh-CN" sz="2000" dirty="0"/>
              <a:t>Ret</a:t>
            </a:r>
            <a:r>
              <a:rPr lang="zh-CN" altLang="en-US" sz="2000" dirty="0"/>
              <a:t>：返回文档数量</a:t>
            </a:r>
          </a:p>
        </p:txBody>
      </p:sp>
      <p:sp>
        <p:nvSpPr>
          <p:cNvPr id="6" name="灯片编号占位符 5"/>
          <p:cNvSpPr>
            <a:spLocks noGrp="1"/>
          </p:cNvSpPr>
          <p:nvPr>
            <p:ph type="sldNum" sz="quarter" idx="12"/>
          </p:nvPr>
        </p:nvSpPr>
        <p:spPr/>
        <p:txBody>
          <a:bodyPr/>
          <a:lstStyle/>
          <a:p>
            <a:fld id="{4E995360-8F79-4C64-963D-BE09C5F870B4}" type="slidenum">
              <a:rPr lang="en-US" altLang="zh-CN"/>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7" dur="500"/>
                                        <p:tgtEl>
                                          <p:spTgt spid="225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2" dur="500"/>
                                        <p:tgtEl>
                                          <p:spTgt spid="225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283">
                                            <p:txEl>
                                              <p:pRg st="4" end="4"/>
                                            </p:txEl>
                                          </p:spTgt>
                                        </p:tgtEl>
                                        <p:attrNameLst>
                                          <p:attrName>style.visibility</p:attrName>
                                        </p:attrNameLst>
                                      </p:cBhvr>
                                      <p:to>
                                        <p:strVal val="visible"/>
                                      </p:to>
                                    </p:set>
                                    <p:animEffect transition="in" filter="blinds(horizontal)">
                                      <p:cBhvr>
                                        <p:cTn id="17" dur="500"/>
                                        <p:tgtEl>
                                          <p:spTgt spid="2252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283">
                                            <p:txEl>
                                              <p:pRg st="5" end="5"/>
                                            </p:txEl>
                                          </p:spTgt>
                                        </p:tgtEl>
                                        <p:attrNameLst>
                                          <p:attrName>style.visibility</p:attrName>
                                        </p:attrNameLst>
                                      </p:cBhvr>
                                      <p:to>
                                        <p:strVal val="visible"/>
                                      </p:to>
                                    </p:set>
                                    <p:animEffect transition="in" filter="blinds(horizontal)">
                                      <p:cBhvr>
                                        <p:cTn id="22" dur="500"/>
                                        <p:tgtEl>
                                          <p:spTgt spid="2252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283">
                                            <p:txEl>
                                              <p:pRg st="6" end="6"/>
                                            </p:txEl>
                                          </p:spTgt>
                                        </p:tgtEl>
                                        <p:attrNameLst>
                                          <p:attrName>style.visibility</p:attrName>
                                        </p:attrNameLst>
                                      </p:cBhvr>
                                      <p:to>
                                        <p:strVal val="visible"/>
                                      </p:to>
                                    </p:set>
                                    <p:animEffect transition="in" filter="blinds(horizontal)">
                                      <p:cBhvr>
                                        <p:cTn id="27" dur="500"/>
                                        <p:tgtEl>
                                          <p:spTgt spid="225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43608" y="548680"/>
            <a:ext cx="6886575" cy="814983"/>
          </a:xfrm>
        </p:spPr>
        <p:txBody>
          <a:bodyPr/>
          <a:lstStyle/>
          <a:p>
            <a:r>
              <a:rPr lang="zh-CN" altLang="en-US" dirty="0">
                <a:latin typeface="Times New Roman" pitchFamily="18" charset="0"/>
              </a:rPr>
              <a:t>问题二：</a:t>
            </a:r>
            <a:r>
              <a:rPr lang="en-US" altLang="zh-CN" dirty="0">
                <a:latin typeface="Times New Roman" pitchFamily="18" charset="0"/>
              </a:rPr>
              <a:t>P</a:t>
            </a:r>
            <a:r>
              <a:rPr lang="zh-CN" altLang="en-US" dirty="0">
                <a:latin typeface="Times New Roman" pitchFamily="18" charset="0"/>
              </a:rPr>
              <a:t>和</a:t>
            </a:r>
            <a:r>
              <a:rPr lang="en-US" altLang="zh-CN" dirty="0">
                <a:latin typeface="Times New Roman" pitchFamily="18" charset="0"/>
              </a:rPr>
              <a:t>R</a:t>
            </a:r>
            <a:r>
              <a:rPr lang="zh-CN" altLang="en-US" dirty="0">
                <a:latin typeface="Times New Roman" pitchFamily="18" charset="0"/>
              </a:rPr>
              <a:t>需要融合</a:t>
            </a:r>
          </a:p>
        </p:txBody>
      </p:sp>
      <p:sp>
        <p:nvSpPr>
          <p:cNvPr id="64515" name="Rectangle 3"/>
          <p:cNvSpPr>
            <a:spLocks noGrp="1" noChangeArrowheads="1"/>
          </p:cNvSpPr>
          <p:nvPr>
            <p:ph type="body" sz="half" idx="1"/>
          </p:nvPr>
        </p:nvSpPr>
        <p:spPr>
          <a:xfrm>
            <a:off x="827584" y="1772816"/>
            <a:ext cx="7632700" cy="4032250"/>
          </a:xfrm>
        </p:spPr>
        <p:txBody>
          <a:bodyPr/>
          <a:lstStyle/>
          <a:p>
            <a:pPr>
              <a:lnSpc>
                <a:spcPct val="90000"/>
              </a:lnSpc>
            </a:pPr>
            <a:r>
              <a:rPr lang="en-US" altLang="zh-CN" sz="2400" dirty="0">
                <a:latin typeface="Times New Roman" pitchFamily="18" charset="0"/>
              </a:rPr>
              <a:t>F</a:t>
            </a:r>
            <a:r>
              <a:rPr lang="zh-CN" altLang="en-US" sz="2400" dirty="0">
                <a:latin typeface="Times New Roman" pitchFamily="18" charset="0"/>
              </a:rPr>
              <a:t>值</a:t>
            </a:r>
            <a:r>
              <a:rPr lang="en-US" altLang="zh-CN" sz="2400" dirty="0">
                <a:latin typeface="Times New Roman" pitchFamily="18" charset="0"/>
              </a:rPr>
              <a:t>(F-measure)</a:t>
            </a:r>
            <a:r>
              <a:rPr lang="zh-CN" altLang="en-US" sz="2400" dirty="0">
                <a:latin typeface="Times New Roman" pitchFamily="18" charset="0"/>
              </a:rPr>
              <a:t>：召回率</a:t>
            </a:r>
            <a:r>
              <a:rPr lang="en-US" altLang="zh-CN" sz="2400" dirty="0">
                <a:latin typeface="Times New Roman" pitchFamily="18" charset="0"/>
              </a:rPr>
              <a:t>R</a:t>
            </a:r>
            <a:r>
              <a:rPr lang="zh-CN" altLang="en-US" sz="2400" dirty="0">
                <a:latin typeface="Times New Roman" pitchFamily="18" charset="0"/>
              </a:rPr>
              <a:t>和正确率</a:t>
            </a:r>
            <a:r>
              <a:rPr lang="en-US" altLang="zh-CN" sz="2400" dirty="0">
                <a:latin typeface="Times New Roman" pitchFamily="18" charset="0"/>
              </a:rPr>
              <a:t>P</a:t>
            </a:r>
            <a:r>
              <a:rPr lang="zh-CN" altLang="en-US" sz="2400" dirty="0">
                <a:latin typeface="Times New Roman" pitchFamily="18" charset="0"/>
              </a:rPr>
              <a:t>的调和平均值，</a:t>
            </a:r>
            <a:r>
              <a:rPr lang="en-US" altLang="zh-CN" sz="2400" dirty="0">
                <a:latin typeface="Times New Roman" pitchFamily="18" charset="0"/>
              </a:rPr>
              <a:t>if P=0 or R=0, then F=0, else </a:t>
            </a:r>
            <a:r>
              <a:rPr lang="zh-CN" altLang="en-US" sz="2400" dirty="0">
                <a:latin typeface="Times New Roman" pitchFamily="18" charset="0"/>
              </a:rPr>
              <a:t>采用下式计算：</a:t>
            </a:r>
          </a:p>
          <a:p>
            <a:pPr lvl="1">
              <a:lnSpc>
                <a:spcPct val="90000"/>
              </a:lnSpc>
            </a:pPr>
            <a:endParaRPr lang="zh-CN" altLang="en-US" sz="2000" dirty="0">
              <a:latin typeface="Times New Roman" pitchFamily="18" charset="0"/>
            </a:endParaRPr>
          </a:p>
          <a:p>
            <a:pPr lvl="1">
              <a:lnSpc>
                <a:spcPct val="90000"/>
              </a:lnSpc>
            </a:pPr>
            <a:endParaRPr lang="zh-CN" altLang="en-US" sz="2000" dirty="0">
              <a:latin typeface="Times New Roman" pitchFamily="18" charset="0"/>
            </a:endParaRPr>
          </a:p>
          <a:p>
            <a:pPr>
              <a:lnSpc>
                <a:spcPct val="90000"/>
              </a:lnSpc>
            </a:pPr>
            <a:r>
              <a:rPr lang="en-US" altLang="zh-CN" sz="2400" i="1" dirty="0">
                <a:latin typeface="Times New Roman" pitchFamily="18" charset="0"/>
              </a:rPr>
              <a:t>F</a:t>
            </a:r>
            <a:r>
              <a:rPr lang="en-US" altLang="zh-CN" sz="2400" i="1" baseline="-25000" dirty="0">
                <a:latin typeface="Times New Roman" pitchFamily="18" charset="0"/>
              </a:rPr>
              <a:t>β</a:t>
            </a:r>
            <a:r>
              <a:rPr lang="zh-CN" altLang="en-US" sz="2400" dirty="0">
                <a:latin typeface="Times New Roman" pitchFamily="18" charset="0"/>
              </a:rPr>
              <a:t>：表示召回率的重要程度是正确率的</a:t>
            </a:r>
            <a:r>
              <a:rPr lang="en-US" altLang="zh-CN" sz="2400" i="1" dirty="0">
                <a:latin typeface="Times New Roman" pitchFamily="18" charset="0"/>
              </a:rPr>
              <a:t>β</a:t>
            </a:r>
            <a:r>
              <a:rPr lang="en-US" altLang="zh-CN" sz="2400" dirty="0">
                <a:latin typeface="Times New Roman" pitchFamily="18" charset="0"/>
              </a:rPr>
              <a:t>(&gt;=0)</a:t>
            </a:r>
            <a:r>
              <a:rPr lang="zh-CN" altLang="en-US" sz="2400" dirty="0">
                <a:latin typeface="Times New Roman" pitchFamily="18" charset="0"/>
              </a:rPr>
              <a:t>倍， </a:t>
            </a:r>
            <a:r>
              <a:rPr lang="en-US" altLang="zh-CN" sz="2400" i="1" dirty="0">
                <a:latin typeface="Times New Roman" pitchFamily="18" charset="0"/>
              </a:rPr>
              <a:t>β&gt;</a:t>
            </a:r>
            <a:r>
              <a:rPr lang="en-US" altLang="zh-CN" sz="2400" dirty="0">
                <a:latin typeface="Times New Roman" pitchFamily="18" charset="0"/>
              </a:rPr>
              <a:t>1</a:t>
            </a:r>
            <a:r>
              <a:rPr lang="zh-CN" altLang="en-US" sz="2400" dirty="0">
                <a:latin typeface="Times New Roman" pitchFamily="18" charset="0"/>
              </a:rPr>
              <a:t>更重视召回率，</a:t>
            </a:r>
            <a:r>
              <a:rPr lang="zh-CN" altLang="en-US" sz="2400" i="1" dirty="0">
                <a:latin typeface="Times New Roman" pitchFamily="18" charset="0"/>
              </a:rPr>
              <a:t> </a:t>
            </a:r>
            <a:r>
              <a:rPr lang="en-US" altLang="zh-CN" sz="2400" i="1" dirty="0">
                <a:latin typeface="Times New Roman" pitchFamily="18" charset="0"/>
              </a:rPr>
              <a:t>β&lt;</a:t>
            </a:r>
            <a:r>
              <a:rPr lang="en-US" altLang="zh-CN" sz="2400" dirty="0">
                <a:latin typeface="Times New Roman" pitchFamily="18" charset="0"/>
              </a:rPr>
              <a:t>1</a:t>
            </a:r>
            <a:r>
              <a:rPr lang="zh-CN" altLang="en-US" sz="2400" dirty="0">
                <a:latin typeface="Times New Roman" pitchFamily="18" charset="0"/>
              </a:rPr>
              <a:t>更重视正确率</a:t>
            </a:r>
          </a:p>
          <a:p>
            <a:pPr>
              <a:lnSpc>
                <a:spcPct val="90000"/>
              </a:lnSpc>
              <a:buFont typeface="Wingdings" pitchFamily="2" charset="2"/>
              <a:buNone/>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r>
              <a:rPr lang="en-US" altLang="zh-CN" sz="2400" dirty="0">
                <a:latin typeface="Times New Roman" pitchFamily="18" charset="0"/>
              </a:rPr>
              <a:t>E(Effectiveness)</a:t>
            </a:r>
            <a:r>
              <a:rPr lang="zh-CN" altLang="en-US" sz="2400" dirty="0">
                <a:latin typeface="Times New Roman" pitchFamily="18" charset="0"/>
              </a:rPr>
              <a:t>值：召回率</a:t>
            </a:r>
            <a:r>
              <a:rPr lang="en-US" altLang="zh-CN" sz="2400" dirty="0">
                <a:latin typeface="Times New Roman" pitchFamily="18" charset="0"/>
              </a:rPr>
              <a:t>R</a:t>
            </a:r>
            <a:r>
              <a:rPr lang="zh-CN" altLang="en-US" sz="2400" dirty="0">
                <a:latin typeface="Times New Roman" pitchFamily="18" charset="0"/>
              </a:rPr>
              <a:t>和正确率</a:t>
            </a:r>
            <a:r>
              <a:rPr lang="en-US" altLang="zh-CN" sz="2400" dirty="0">
                <a:latin typeface="Times New Roman" pitchFamily="18" charset="0"/>
              </a:rPr>
              <a:t>P</a:t>
            </a:r>
            <a:r>
              <a:rPr lang="zh-CN" altLang="en-US" sz="2400" dirty="0">
                <a:latin typeface="Times New Roman" pitchFamily="18" charset="0"/>
              </a:rPr>
              <a:t>的加权平均值，</a:t>
            </a:r>
            <a:r>
              <a:rPr lang="en-US" altLang="zh-CN" sz="2400" i="1" dirty="0">
                <a:latin typeface="Times New Roman" pitchFamily="18" charset="0"/>
              </a:rPr>
              <a:t>b</a:t>
            </a:r>
            <a:r>
              <a:rPr lang="en-US" altLang="zh-CN" sz="2400" dirty="0">
                <a:latin typeface="Times New Roman" pitchFamily="18" charset="0"/>
              </a:rPr>
              <a:t>&gt;1</a:t>
            </a:r>
            <a:r>
              <a:rPr lang="zh-CN" altLang="en-US" sz="2400" dirty="0">
                <a:latin typeface="Times New Roman" pitchFamily="18" charset="0"/>
              </a:rPr>
              <a:t>表示更重视</a:t>
            </a:r>
            <a:r>
              <a:rPr lang="en-US" altLang="zh-CN" sz="2400" dirty="0">
                <a:latin typeface="Times New Roman" pitchFamily="18" charset="0"/>
              </a:rPr>
              <a:t>P</a:t>
            </a:r>
            <a:r>
              <a:rPr lang="zh-CN" altLang="en-US" sz="2400" dirty="0">
                <a:latin typeface="Times New Roman" pitchFamily="18" charset="0"/>
              </a:rPr>
              <a:t>，</a:t>
            </a:r>
            <a:r>
              <a:rPr lang="en-US" altLang="zh-CN" sz="2400" dirty="0">
                <a:latin typeface="Times New Roman" pitchFamily="18" charset="0"/>
              </a:rPr>
              <a:t>E=1- </a:t>
            </a:r>
            <a:r>
              <a:rPr lang="en-US" altLang="zh-CN" sz="2400" i="1" dirty="0">
                <a:latin typeface="Times New Roman" pitchFamily="18" charset="0"/>
              </a:rPr>
              <a:t>F</a:t>
            </a:r>
            <a:r>
              <a:rPr lang="en-US" altLang="zh-CN" sz="2400" i="1" baseline="-25000" dirty="0">
                <a:latin typeface="Times New Roman" pitchFamily="18" charset="0"/>
              </a:rPr>
              <a:t>β,</a:t>
            </a:r>
            <a:r>
              <a:rPr lang="en-US" altLang="zh-CN" sz="2400" i="1" dirty="0">
                <a:latin typeface="Times New Roman" pitchFamily="18" charset="0"/>
              </a:rPr>
              <a:t> , b</a:t>
            </a:r>
            <a:r>
              <a:rPr lang="en-US" altLang="zh-CN" sz="2400" i="1" baseline="30000" dirty="0">
                <a:latin typeface="Times New Roman" pitchFamily="18" charset="0"/>
              </a:rPr>
              <a:t>2</a:t>
            </a:r>
            <a:r>
              <a:rPr lang="en-US" altLang="zh-CN" sz="2400" i="1" dirty="0">
                <a:latin typeface="Times New Roman" pitchFamily="18" charset="0"/>
              </a:rPr>
              <a:t>=1/β</a:t>
            </a:r>
            <a:r>
              <a:rPr lang="en-US" altLang="zh-CN" sz="2400" i="1" baseline="30000" dirty="0">
                <a:latin typeface="Times New Roman" pitchFamily="18" charset="0"/>
              </a:rPr>
              <a:t>2</a:t>
            </a:r>
            <a:endParaRPr lang="en-US" altLang="zh-CN" sz="2400" baseline="30000" dirty="0">
              <a:latin typeface="Times New Roman" pitchFamily="18" charset="0"/>
            </a:endParaRPr>
          </a:p>
          <a:p>
            <a:pPr lvl="1">
              <a:lnSpc>
                <a:spcPct val="90000"/>
              </a:lnSpc>
            </a:pPr>
            <a:endParaRPr lang="en-US" altLang="zh-CN" sz="2000" dirty="0">
              <a:latin typeface="Times New Roman" pitchFamily="18" charset="0"/>
            </a:endParaRPr>
          </a:p>
          <a:p>
            <a:pPr lvl="1">
              <a:lnSpc>
                <a:spcPct val="90000"/>
              </a:lnSpc>
            </a:pPr>
            <a:endParaRPr lang="en-US" altLang="zh-CN" sz="2000" dirty="0">
              <a:latin typeface="Times New Roman" pitchFamily="18" charset="0"/>
            </a:endParaRPr>
          </a:p>
        </p:txBody>
      </p:sp>
      <p:graphicFrame>
        <p:nvGraphicFramePr>
          <p:cNvPr id="64516" name="Object 4"/>
          <p:cNvGraphicFramePr>
            <a:graphicFrameLocks noGrp="1" noChangeAspect="1"/>
          </p:cNvGraphicFramePr>
          <p:nvPr>
            <p:ph sz="quarter" idx="2"/>
            <p:extLst>
              <p:ext uri="{D42A27DB-BD31-4B8C-83A1-F6EECF244321}">
                <p14:modId xmlns:p14="http://schemas.microsoft.com/office/powerpoint/2010/main" val="3410950457"/>
              </p:ext>
            </p:extLst>
          </p:nvPr>
        </p:nvGraphicFramePr>
        <p:xfrm>
          <a:off x="3018872" y="2456405"/>
          <a:ext cx="2665413" cy="742950"/>
        </p:xfrm>
        <a:graphic>
          <a:graphicData uri="http://schemas.openxmlformats.org/presentationml/2006/ole">
            <mc:AlternateContent xmlns:mc="http://schemas.openxmlformats.org/markup-compatibility/2006">
              <mc:Choice xmlns:v="urn:schemas-microsoft-com:vml" Requires="v">
                <p:oleObj spid="_x0000_s89363" name="Equation" r:id="rId4" imgW="2095200" imgH="583920" progId="Equation.DSMT4">
                  <p:embed/>
                </p:oleObj>
              </mc:Choice>
              <mc:Fallback>
                <p:oleObj name="Equation" r:id="rId4" imgW="2095200" imgH="5839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8872" y="2456405"/>
                        <a:ext cx="266541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Grp="1" noChangeAspect="1"/>
          </p:cNvGraphicFramePr>
          <p:nvPr>
            <p:ph sz="quarter" idx="3"/>
          </p:nvPr>
        </p:nvGraphicFramePr>
        <p:xfrm>
          <a:off x="2987675" y="5661025"/>
          <a:ext cx="2881313" cy="981075"/>
        </p:xfrm>
        <a:graphic>
          <a:graphicData uri="http://schemas.openxmlformats.org/presentationml/2006/ole">
            <mc:AlternateContent xmlns:mc="http://schemas.openxmlformats.org/markup-compatibility/2006">
              <mc:Choice xmlns:v="urn:schemas-microsoft-com:vml" Requires="v">
                <p:oleObj spid="_x0000_s89364" name="Equation" r:id="rId6" imgW="1828800" imgH="622080" progId="Equation.DSMT4">
                  <p:embed/>
                </p:oleObj>
              </mc:Choice>
              <mc:Fallback>
                <p:oleObj name="Equation" r:id="rId6" imgW="1828800" imgH="6220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5661025"/>
                        <a:ext cx="288131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ACCE0AE3-8C2B-4A9A-9736-17E1E4B2D230}" type="slidenum">
              <a:rPr lang="en-US" altLang="zh-CN"/>
              <a:pPr/>
              <a:t>35</a:t>
            </a:fld>
            <a:endParaRPr lang="en-US" altLang="zh-CN"/>
          </a:p>
        </p:txBody>
      </p:sp>
      <p:graphicFrame>
        <p:nvGraphicFramePr>
          <p:cNvPr id="64520" name="Object 8"/>
          <p:cNvGraphicFramePr>
            <a:graphicFrameLocks noChangeAspect="1"/>
          </p:cNvGraphicFramePr>
          <p:nvPr>
            <p:extLst>
              <p:ext uri="{D42A27DB-BD31-4B8C-83A1-F6EECF244321}">
                <p14:modId xmlns:p14="http://schemas.microsoft.com/office/powerpoint/2010/main" val="4051248783"/>
              </p:ext>
            </p:extLst>
          </p:nvPr>
        </p:nvGraphicFramePr>
        <p:xfrm>
          <a:off x="2752171" y="3933056"/>
          <a:ext cx="3198813" cy="679450"/>
        </p:xfrm>
        <a:graphic>
          <a:graphicData uri="http://schemas.openxmlformats.org/presentationml/2006/ole">
            <mc:AlternateContent xmlns:mc="http://schemas.openxmlformats.org/markup-compatibility/2006">
              <mc:Choice xmlns:v="urn:schemas-microsoft-com:vml" Requires="v">
                <p:oleObj spid="_x0000_s89365" name="Equation" r:id="rId8" imgW="1981080" imgH="444240" progId="Equation.DSMT4">
                  <p:embed/>
                </p:oleObj>
              </mc:Choice>
              <mc:Fallback>
                <p:oleObj name="Equation" r:id="rId8" imgW="1981080" imgH="4442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2171" y="3933056"/>
                        <a:ext cx="31988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971600" y="764703"/>
            <a:ext cx="6669038" cy="919815"/>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为什么使用调和平均计算</a:t>
            </a:r>
            <a:r>
              <a:rPr lang="de-DE" sz="3600" dirty="0">
                <a:solidFill>
                  <a:schemeClr val="tx1"/>
                </a:solidFill>
                <a:latin typeface="+mj-lt"/>
                <a:ea typeface="黑体" pitchFamily="49" charset="-122"/>
              </a:rPr>
              <a:t>F</a:t>
            </a:r>
            <a:r>
              <a:rPr lang="zh-CN" altLang="en-US" sz="3600" dirty="0">
                <a:solidFill>
                  <a:schemeClr val="tx1"/>
                </a:solidFill>
                <a:latin typeface="+mj-lt"/>
                <a:ea typeface="黑体" pitchFamily="49" charset="-122"/>
              </a:rPr>
              <a:t>值</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516292" y="1916832"/>
            <a:ext cx="8643998" cy="456016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为什么不使用其他平均来计算</a:t>
            </a:r>
            <a:r>
              <a:rPr lang="en-US" altLang="zh-CN" dirty="0">
                <a:solidFill>
                  <a:schemeClr val="tx1"/>
                </a:solidFill>
                <a:latin typeface="+mj-ea"/>
                <a:ea typeface="+mj-ea"/>
              </a:rPr>
              <a:t>F</a:t>
            </a:r>
            <a:r>
              <a:rPr lang="zh-CN" altLang="en-US" dirty="0">
                <a:solidFill>
                  <a:schemeClr val="tx1"/>
                </a:solidFill>
                <a:latin typeface="+mj-ea"/>
                <a:ea typeface="+mj-ea"/>
              </a:rPr>
              <a:t>，比如算术平均</a:t>
            </a:r>
            <a:endParaRPr lang="en-US" altLang="zh-CN" dirty="0">
              <a:solidFill>
                <a:schemeClr val="tx1"/>
              </a:solidFill>
              <a:latin typeface="+mj-ea"/>
              <a:ea typeface="+mj-ea"/>
            </a:endParaRPr>
          </a:p>
          <a:p>
            <a:pPr lvl="2">
              <a:spcBef>
                <a:spcPts val="700"/>
              </a:spcBef>
              <a:buClr>
                <a:srgbClr val="336699"/>
              </a:buClr>
              <a:buFont typeface="Wingdings" pitchFamily="2" charset="2"/>
              <a:buChar char="§"/>
            </a:pPr>
            <a:r>
              <a:rPr lang="zh-CN" altLang="en-US" dirty="0">
                <a:solidFill>
                  <a:schemeClr val="tx1"/>
                </a:solidFill>
                <a:latin typeface="+mj-ea"/>
                <a:ea typeface="+mj-ea"/>
              </a:rPr>
              <a:t>调和平均、几何平均、算术平均</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如果采用算术平均计算</a:t>
            </a:r>
            <a:r>
              <a:rPr lang="en-US" altLang="zh-CN" dirty="0">
                <a:solidFill>
                  <a:schemeClr val="tx1"/>
                </a:solidFill>
                <a:latin typeface="+mj-ea"/>
                <a:ea typeface="+mj-ea"/>
              </a:rPr>
              <a:t>F</a:t>
            </a:r>
            <a:r>
              <a:rPr lang="zh-CN" altLang="en-US" dirty="0">
                <a:solidFill>
                  <a:schemeClr val="tx1"/>
                </a:solidFill>
                <a:latin typeface="+mj-ea"/>
                <a:ea typeface="+mj-ea"/>
              </a:rPr>
              <a:t>值，那么一个返回全部文档的搜索引擎的</a:t>
            </a:r>
            <a:r>
              <a:rPr lang="en-US" altLang="zh-CN" dirty="0">
                <a:solidFill>
                  <a:schemeClr val="tx1"/>
                </a:solidFill>
                <a:latin typeface="+mj-ea"/>
                <a:ea typeface="+mj-ea"/>
              </a:rPr>
              <a:t>F</a:t>
            </a:r>
            <a:r>
              <a:rPr lang="zh-CN" altLang="en-US" dirty="0">
                <a:solidFill>
                  <a:schemeClr val="tx1"/>
                </a:solidFill>
                <a:latin typeface="+mj-ea"/>
                <a:ea typeface="+mj-ea"/>
              </a:rPr>
              <a:t>值就不低于</a:t>
            </a:r>
            <a:r>
              <a:rPr lang="en-US" altLang="zh-CN" dirty="0">
                <a:solidFill>
                  <a:schemeClr val="tx1"/>
                </a:solidFill>
                <a:latin typeface="+mj-ea"/>
                <a:ea typeface="+mj-ea"/>
              </a:rPr>
              <a:t>50%</a:t>
            </a:r>
            <a:r>
              <a:rPr lang="zh-CN" altLang="en-US" dirty="0">
                <a:solidFill>
                  <a:schemeClr val="tx1"/>
                </a:solidFill>
                <a:latin typeface="+mj-ea"/>
                <a:ea typeface="+mj-ea"/>
              </a:rPr>
              <a:t>，这有些过高。</a:t>
            </a:r>
            <a:endParaRPr lang="en-US" dirty="0">
              <a:solidFill>
                <a:schemeClr val="tx1"/>
              </a:solidFill>
              <a:latin typeface="+mj-ea"/>
              <a:ea typeface="+mj-ea"/>
            </a:endParaRPr>
          </a:p>
          <a:p>
            <a:pPr lvl="2">
              <a:spcBef>
                <a:spcPts val="700"/>
              </a:spcBef>
              <a:buClr>
                <a:srgbClr val="336699"/>
              </a:buClr>
              <a:buFont typeface="Wingdings" pitchFamily="2" charset="2"/>
              <a:buChar char="§"/>
            </a:pPr>
            <a:r>
              <a:rPr lang="zh-CN" altLang="en-US" dirty="0">
                <a:solidFill>
                  <a:schemeClr val="tx1"/>
                </a:solidFill>
                <a:latin typeface="+mj-ea"/>
                <a:ea typeface="+mj-ea"/>
              </a:rPr>
              <a:t>做法：不管是</a:t>
            </a:r>
            <a:r>
              <a:rPr lang="en-US" altLang="zh-CN" dirty="0">
                <a:solidFill>
                  <a:schemeClr val="tx1"/>
                </a:solidFill>
                <a:latin typeface="+mj-ea"/>
                <a:ea typeface="+mj-ea"/>
              </a:rPr>
              <a:t>P</a:t>
            </a:r>
            <a:r>
              <a:rPr lang="zh-CN" altLang="en-US" dirty="0">
                <a:solidFill>
                  <a:schemeClr val="tx1"/>
                </a:solidFill>
                <a:latin typeface="+mj-ea"/>
                <a:ea typeface="+mj-ea"/>
              </a:rPr>
              <a:t>还是</a:t>
            </a:r>
            <a:r>
              <a:rPr lang="en-US" altLang="zh-CN" dirty="0">
                <a:solidFill>
                  <a:schemeClr val="tx1"/>
                </a:solidFill>
                <a:latin typeface="+mj-ea"/>
                <a:ea typeface="+mj-ea"/>
              </a:rPr>
              <a:t>R</a:t>
            </a:r>
            <a:r>
              <a:rPr lang="zh-CN" altLang="en-US" dirty="0">
                <a:solidFill>
                  <a:schemeClr val="tx1"/>
                </a:solidFill>
                <a:latin typeface="+mj-ea"/>
                <a:ea typeface="+mj-ea"/>
              </a:rPr>
              <a:t>，如果十分低，那么结果应该表现出来，即这样的情形下最终的</a:t>
            </a:r>
            <a:r>
              <a:rPr lang="en-US" altLang="zh-CN" dirty="0">
                <a:solidFill>
                  <a:schemeClr val="tx1"/>
                </a:solidFill>
                <a:latin typeface="+mj-ea"/>
                <a:ea typeface="+mj-ea"/>
              </a:rPr>
              <a:t>F</a:t>
            </a:r>
            <a:r>
              <a:rPr lang="zh-CN" altLang="en-US" dirty="0">
                <a:solidFill>
                  <a:schemeClr val="tx1"/>
                </a:solidFill>
                <a:latin typeface="+mj-ea"/>
                <a:ea typeface="+mj-ea"/>
              </a:rPr>
              <a:t>值应该有所惩罚</a:t>
            </a:r>
            <a:endParaRPr lang="de-DE" dirty="0">
              <a:solidFill>
                <a:schemeClr val="tx1"/>
              </a:solidFill>
              <a:latin typeface="+mj-ea"/>
              <a:ea typeface="+mj-ea"/>
            </a:endParaRPr>
          </a:p>
          <a:p>
            <a:pPr lvl="2">
              <a:spcBef>
                <a:spcPts val="700"/>
              </a:spcBef>
              <a:buClr>
                <a:srgbClr val="336699"/>
              </a:buClr>
              <a:buFont typeface="Wingdings" pitchFamily="2" charset="2"/>
              <a:buChar char="§"/>
            </a:pPr>
            <a:r>
              <a:rPr lang="zh-CN" altLang="en-US" dirty="0">
                <a:solidFill>
                  <a:schemeClr val="tx1"/>
                </a:solidFill>
                <a:latin typeface="+mj-ea"/>
                <a:ea typeface="+mj-ea"/>
              </a:rPr>
              <a:t>采用</a:t>
            </a:r>
            <a:r>
              <a:rPr lang="en-US" altLang="zh-CN" dirty="0">
                <a:solidFill>
                  <a:schemeClr val="tx1"/>
                </a:solidFill>
                <a:latin typeface="+mj-ea"/>
                <a:ea typeface="+mj-ea"/>
              </a:rPr>
              <a:t>P</a:t>
            </a:r>
            <a:r>
              <a:rPr lang="zh-CN" altLang="en-US" dirty="0">
                <a:solidFill>
                  <a:schemeClr val="tx1"/>
                </a:solidFill>
                <a:latin typeface="+mj-ea"/>
                <a:ea typeface="+mj-ea"/>
              </a:rPr>
              <a:t>和</a:t>
            </a:r>
            <a:r>
              <a:rPr lang="en-US" altLang="zh-CN" dirty="0">
                <a:solidFill>
                  <a:schemeClr val="tx1"/>
                </a:solidFill>
                <a:latin typeface="+mj-ea"/>
                <a:ea typeface="+mj-ea"/>
              </a:rPr>
              <a:t>R</a:t>
            </a:r>
            <a:r>
              <a:rPr lang="zh-CN" altLang="en-US" dirty="0">
                <a:solidFill>
                  <a:schemeClr val="tx1"/>
                </a:solidFill>
                <a:latin typeface="+mj-ea"/>
                <a:ea typeface="+mj-ea"/>
              </a:rPr>
              <a:t>中的最小值可能达到上述目的</a:t>
            </a:r>
            <a:endParaRPr lang="en-US" altLang="zh-CN" dirty="0">
              <a:solidFill>
                <a:schemeClr val="tx1"/>
              </a:solidFill>
              <a:latin typeface="+mj-ea"/>
              <a:ea typeface="+mj-ea"/>
            </a:endParaRPr>
          </a:p>
          <a:p>
            <a:pPr lvl="2">
              <a:spcBef>
                <a:spcPts val="700"/>
              </a:spcBef>
              <a:buClr>
                <a:srgbClr val="336699"/>
              </a:buClr>
              <a:buFont typeface="Wingdings" pitchFamily="2" charset="2"/>
              <a:buChar char="§"/>
            </a:pPr>
            <a:r>
              <a:rPr lang="zh-CN" altLang="en-US" dirty="0">
                <a:solidFill>
                  <a:schemeClr val="tx1"/>
                </a:solidFill>
                <a:latin typeface="+mj-ea"/>
                <a:ea typeface="+mj-ea"/>
              </a:rPr>
              <a:t>但是最小值方法不平滑而且不易加权</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基于调和平均计算出的</a:t>
            </a:r>
            <a:r>
              <a:rPr lang="en-US" altLang="zh-CN" dirty="0">
                <a:solidFill>
                  <a:schemeClr val="tx1"/>
                </a:solidFill>
                <a:latin typeface="+mj-ea"/>
                <a:ea typeface="+mj-ea"/>
              </a:rPr>
              <a:t>F</a:t>
            </a:r>
            <a:r>
              <a:rPr lang="zh-CN" altLang="en-US" dirty="0">
                <a:solidFill>
                  <a:schemeClr val="tx1"/>
                </a:solidFill>
                <a:latin typeface="+mj-ea"/>
                <a:ea typeface="+mj-ea"/>
              </a:rPr>
              <a:t>值可以看成是平滑的最小值函数</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1384802" y="158914"/>
            <a:ext cx="6255836" cy="893822"/>
          </a:xfrm>
          <a:prstGeom prst="rect">
            <a:avLst/>
          </a:prstGeom>
          <a:noFill/>
          <a:ln w="9525">
            <a:noFill/>
            <a:round/>
            <a:headEnd/>
            <a:tailEnd/>
          </a:ln>
        </p:spPr>
        <p:txBody>
          <a:bodyPr anchor="b"/>
          <a:lstStyle/>
          <a:p>
            <a:r>
              <a:rPr lang="de-DE" sz="3600" i="1" dirty="0">
                <a:solidFill>
                  <a:schemeClr val="tx1"/>
                </a:solidFill>
                <a:latin typeface="+mj-lt"/>
                <a:ea typeface="黑体" pitchFamily="49" charset="-122"/>
              </a:rPr>
              <a:t>F</a:t>
            </a:r>
            <a:r>
              <a:rPr lang="de-DE" sz="3600" baseline="-25000" dirty="0">
                <a:solidFill>
                  <a:schemeClr val="tx1"/>
                </a:solidFill>
                <a:latin typeface="+mj-lt"/>
                <a:ea typeface="黑体" pitchFamily="49" charset="-122"/>
              </a:rPr>
              <a:t>1</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及其他平均计算方法</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37</a:t>
            </a:fld>
            <a:endParaRPr lang="en-US"/>
          </a:p>
        </p:txBody>
      </p:sp>
      <p:pic>
        <p:nvPicPr>
          <p:cNvPr id="8" name="Picture 7" descr="2708.png"/>
          <p:cNvPicPr>
            <a:picLocks noChangeAspect="1"/>
          </p:cNvPicPr>
          <p:nvPr/>
        </p:nvPicPr>
        <p:blipFill>
          <a:blip r:embed="rId3" cstate="print"/>
          <a:stretch>
            <a:fillRect/>
          </a:stretch>
        </p:blipFill>
        <p:spPr>
          <a:xfrm>
            <a:off x="1015902" y="1090898"/>
            <a:ext cx="6975964" cy="4799579"/>
          </a:xfrm>
          <a:prstGeom prst="rect">
            <a:avLst/>
          </a:prstGeom>
        </p:spPr>
      </p:pic>
      <p:sp>
        <p:nvSpPr>
          <p:cNvPr id="2" name="文本框 1">
            <a:extLst>
              <a:ext uri="{FF2B5EF4-FFF2-40B4-BE49-F238E27FC236}">
                <a16:creationId xmlns:a16="http://schemas.microsoft.com/office/drawing/2014/main" id="{6D2908FE-3806-42B0-A990-9F9C8CD0BC71}"/>
              </a:ext>
            </a:extLst>
          </p:cNvPr>
          <p:cNvSpPr txBox="1"/>
          <p:nvPr/>
        </p:nvSpPr>
        <p:spPr>
          <a:xfrm>
            <a:off x="64997" y="6021960"/>
            <a:ext cx="8486619" cy="830997"/>
          </a:xfrm>
          <a:prstGeom prst="rect">
            <a:avLst/>
          </a:prstGeom>
          <a:noFill/>
        </p:spPr>
        <p:txBody>
          <a:bodyPr wrap="none" rtlCol="0">
            <a:spAutoFit/>
          </a:bodyPr>
          <a:lstStyle/>
          <a:p>
            <a:r>
              <a:rPr lang="zh-CN" altLang="en-US" dirty="0">
                <a:solidFill>
                  <a:schemeClr val="tx1"/>
                </a:solidFill>
              </a:rPr>
              <a:t>图例自上到下：最小值，最大值，算术平均，几何平均，调和平均</a:t>
            </a:r>
            <a:endParaRPr lang="de-DE" altLang="zh-CN" dirty="0">
              <a:solidFill>
                <a:schemeClr val="tx1"/>
              </a:solidFill>
            </a:endParaRPr>
          </a:p>
          <a:p>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83568" y="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精确率</a:t>
            </a:r>
            <a:r>
              <a:rPr lang="en-US" altLang="zh-CN" sz="3600" dirty="0">
                <a:solidFill>
                  <a:schemeClr val="tx1"/>
                </a:solidFill>
                <a:latin typeface="+mj-lt"/>
                <a:ea typeface="黑体" pitchFamily="49" charset="-122"/>
              </a:rPr>
              <a:t>(Accuracy)</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643998" cy="4091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n-ea"/>
                <a:ea typeface="+mn-ea"/>
              </a:rPr>
              <a:t>精确率是所有判定中正确的比率</a:t>
            </a:r>
            <a:endParaRPr lang="en-US" altLang="zh-CN" sz="2800" dirty="0">
              <a:solidFill>
                <a:schemeClr val="tx1"/>
              </a:solidFill>
              <a:latin typeface="+mn-ea"/>
              <a:ea typeface="+mn-ea"/>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accuracy = (RR+NN)/(RN + RR + NR + NN)</a:t>
            </a:r>
            <a:r>
              <a:rPr lang="en-US" altLang="zh-CN" i="1"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mn-ea"/>
                <a:ea typeface="+mn-ea"/>
              </a:rPr>
              <a:t>为什么通常使用</a:t>
            </a:r>
            <a:r>
              <a:rPr lang="en-US" altLang="zh-CN" sz="2800" dirty="0">
                <a:solidFill>
                  <a:schemeClr val="tx1"/>
                </a:solidFill>
                <a:latin typeface="+mn-ea"/>
                <a:ea typeface="+mn-ea"/>
              </a:rPr>
              <a:t>P</a:t>
            </a:r>
            <a:r>
              <a:rPr lang="zh-CN" altLang="en-US" sz="2800" dirty="0">
                <a:solidFill>
                  <a:schemeClr val="tx1"/>
                </a:solidFill>
                <a:latin typeface="+mn-ea"/>
                <a:ea typeface="+mn-ea"/>
              </a:rPr>
              <a:t>、</a:t>
            </a:r>
            <a:r>
              <a:rPr lang="en-US" altLang="zh-CN" sz="2800" dirty="0">
                <a:solidFill>
                  <a:schemeClr val="tx1"/>
                </a:solidFill>
                <a:latin typeface="+mn-ea"/>
                <a:ea typeface="+mn-ea"/>
              </a:rPr>
              <a:t>R</a:t>
            </a:r>
            <a:r>
              <a:rPr lang="zh-CN" altLang="en-US" sz="2800" dirty="0">
                <a:solidFill>
                  <a:schemeClr val="tx1"/>
                </a:solidFill>
                <a:latin typeface="+mn-ea"/>
                <a:ea typeface="+mn-ea"/>
              </a:rPr>
              <a:t>、</a:t>
            </a:r>
            <a:r>
              <a:rPr lang="en-US" altLang="zh-CN" sz="2800" dirty="0">
                <a:solidFill>
                  <a:schemeClr val="tx1"/>
                </a:solidFill>
                <a:latin typeface="+mn-ea"/>
                <a:ea typeface="+mn-ea"/>
              </a:rPr>
              <a:t>F</a:t>
            </a:r>
            <a:r>
              <a:rPr lang="zh-CN" altLang="en-US" sz="2800" dirty="0">
                <a:solidFill>
                  <a:schemeClr val="tx1"/>
                </a:solidFill>
                <a:latin typeface="+mn-ea"/>
                <a:ea typeface="+mn-ea"/>
              </a:rPr>
              <a:t>而不使用精确率？</a:t>
            </a:r>
            <a:endParaRPr lang="en-US" altLang="zh-CN" sz="2800" dirty="0">
              <a:solidFill>
                <a:schemeClr val="tx1"/>
              </a:solidFill>
              <a:latin typeface="+mn-ea"/>
              <a:ea typeface="+mn-ea"/>
            </a:endParaRPr>
          </a:p>
          <a:p>
            <a:pPr lvl="1">
              <a:spcBef>
                <a:spcPts val="700"/>
              </a:spcBef>
              <a:buClr>
                <a:srgbClr val="336699"/>
              </a:buClr>
              <a:buFont typeface="Wingdings" pitchFamily="2" charset="2"/>
              <a:buChar char="§"/>
            </a:pPr>
            <a:endParaRPr lang="en-US" sz="2800" dirty="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en-US" altLang="zh-CN" sz="2800" dirty="0">
                <a:solidFill>
                  <a:schemeClr val="tx1"/>
                </a:solidFill>
                <a:latin typeface="+mn-ea"/>
                <a:ea typeface="+mn-ea"/>
              </a:rPr>
              <a:t>Web</a:t>
            </a:r>
            <a:r>
              <a:rPr lang="zh-CN" altLang="en-US" sz="2800" dirty="0">
                <a:solidFill>
                  <a:schemeClr val="tx1"/>
                </a:solidFill>
                <a:latin typeface="+mn-ea"/>
                <a:ea typeface="+mn-ea"/>
              </a:rPr>
              <a:t>信息检索当中精确率为什么不可用？</a:t>
            </a:r>
            <a:endParaRPr lang="de-DE" sz="2800" dirty="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83568" y="23798"/>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79512" y="1428736"/>
            <a:ext cx="8643998"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mj-lt"/>
                <a:ea typeface="黑体" pitchFamily="49" charset="-122"/>
              </a:rPr>
              <a:t>计算</a:t>
            </a:r>
            <a:r>
              <a:rPr lang="en-US" altLang="zh-CN" dirty="0">
                <a:solidFill>
                  <a:schemeClr val="tx1"/>
                </a:solidFill>
                <a:latin typeface="+mj-lt"/>
                <a:ea typeface="黑体" pitchFamily="49" charset="-122"/>
              </a:rPr>
              <a:t>P</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R</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F1</a:t>
            </a:r>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下面的一个搜索引擎无论对于什么查询都返回</a:t>
            </a:r>
            <a:r>
              <a:rPr lang="en-US" altLang="zh-CN" dirty="0">
                <a:solidFill>
                  <a:schemeClr val="tx1"/>
                </a:solidFill>
                <a:latin typeface="+mj-lt"/>
                <a:ea typeface="黑体" pitchFamily="49" charset="-122"/>
              </a:rPr>
              <a:t>0</a:t>
            </a:r>
            <a:r>
              <a:rPr lang="zh-CN" altLang="en-US" dirty="0">
                <a:solidFill>
                  <a:schemeClr val="tx1"/>
                </a:solidFill>
                <a:latin typeface="+mj-lt"/>
                <a:ea typeface="黑体" pitchFamily="49" charset="-122"/>
              </a:rPr>
              <a:t>结果，为什么该引擎例子表明使用精确率是不合适的？</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39</a:t>
            </a:fld>
            <a:endParaRPr lang="en-US"/>
          </a:p>
        </p:txBody>
      </p:sp>
      <p:graphicFrame>
        <p:nvGraphicFramePr>
          <p:cNvPr id="8" name="Table 7"/>
          <p:cNvGraphicFramePr>
            <a:graphicFrameLocks noGrp="1"/>
          </p:cNvGraphicFramePr>
          <p:nvPr/>
        </p:nvGraphicFramePr>
        <p:xfrm>
          <a:off x="1214414" y="1857364"/>
          <a:ext cx="6096000" cy="1371600"/>
        </p:xfrm>
        <a:graphic>
          <a:graphicData uri="http://schemas.openxmlformats.org/drawingml/2006/table">
            <a:tbl>
              <a:tblPr firstRow="1" bandRow="1">
                <a:tableStyleId>{C083E6E3-FA7D-4D7B-A595-EF9225AFEA82}</a:tableStyleId>
              </a:tblPr>
              <a:tblGrid>
                <a:gridCol w="192882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2881290">
                  <a:extLst>
                    <a:ext uri="{9D8B030D-6E8A-4147-A177-3AD203B41FA5}">
                      <a16:colId xmlns:a16="http://schemas.microsoft.com/office/drawing/2014/main" val="20002"/>
                    </a:ext>
                  </a:extLst>
                </a:gridCol>
              </a:tblGrid>
              <a:tr h="370840">
                <a:tc>
                  <a:txBody>
                    <a:bodyPr/>
                    <a:lstStyle/>
                    <a:p>
                      <a:endParaRPr lang="de-DE" sz="2400" b="0" dirty="0"/>
                    </a:p>
                  </a:txBody>
                  <a:tcPr/>
                </a:tc>
                <a:tc>
                  <a:txBody>
                    <a:bodyPr/>
                    <a:lstStyle/>
                    <a:p>
                      <a:r>
                        <a:rPr lang="zh-CN" altLang="en-US" sz="2400" b="0" dirty="0"/>
                        <a:t>相关</a:t>
                      </a:r>
                      <a:endParaRPr lang="de-DE"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tx1"/>
                          </a:solidFill>
                          <a:latin typeface="+mn-lt"/>
                          <a:ea typeface="+mn-ea"/>
                          <a:cs typeface="+mn-cs"/>
                        </a:rPr>
                        <a:t>不相关</a:t>
                      </a:r>
                      <a:endParaRPr lang="de-DE" sz="24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sz="2400" dirty="0"/>
                        <a:t>返回</a:t>
                      </a:r>
                      <a:endParaRPr lang="de-DE" sz="2400" dirty="0"/>
                    </a:p>
                  </a:txBody>
                  <a:tcPr/>
                </a:tc>
                <a:tc>
                  <a:txBody>
                    <a:bodyPr/>
                    <a:lstStyle/>
                    <a:p>
                      <a:r>
                        <a:rPr lang="de-DE" sz="2400" dirty="0"/>
                        <a:t>18</a:t>
                      </a:r>
                    </a:p>
                  </a:txBody>
                  <a:tcPr/>
                </a:tc>
                <a:tc>
                  <a:txBody>
                    <a:bodyPr/>
                    <a:lstStyle/>
                    <a:p>
                      <a:r>
                        <a:rPr lang="de-DE" sz="2400" dirty="0"/>
                        <a:t>2</a:t>
                      </a:r>
                    </a:p>
                  </a:txBody>
                  <a:tcPr/>
                </a:tc>
                <a:extLst>
                  <a:ext uri="{0D108BD9-81ED-4DB2-BD59-A6C34878D82A}">
                    <a16:rowId xmlns:a16="http://schemas.microsoft.com/office/drawing/2014/main" val="10001"/>
                  </a:ext>
                </a:extLst>
              </a:tr>
              <a:tr h="370840">
                <a:tc>
                  <a:txBody>
                    <a:bodyPr/>
                    <a:lstStyle/>
                    <a:p>
                      <a:r>
                        <a:rPr lang="zh-CN" altLang="en-US" sz="2400" dirty="0"/>
                        <a:t>未返回</a:t>
                      </a:r>
                      <a:endParaRPr lang="de-DE" sz="2400" dirty="0"/>
                    </a:p>
                  </a:txBody>
                  <a:tcPr/>
                </a:tc>
                <a:tc>
                  <a:txBody>
                    <a:bodyPr/>
                    <a:lstStyle/>
                    <a:p>
                      <a:r>
                        <a:rPr lang="de-DE" sz="2400" dirty="0"/>
                        <a:t>82</a:t>
                      </a:r>
                    </a:p>
                  </a:txBody>
                  <a:tcPr/>
                </a:tc>
                <a:tc>
                  <a:txBody>
                    <a:bodyPr/>
                    <a:lstStyle/>
                    <a:p>
                      <a:r>
                        <a:rPr lang="de-DE" sz="2400" kern="1200" dirty="0"/>
                        <a:t>1,000,000,000</a:t>
                      </a:r>
                      <a:endParaRPr lang="de-DE" sz="2400" dirty="0"/>
                    </a:p>
                  </a:txBody>
                  <a:tcPr/>
                </a:tc>
                <a:extLst>
                  <a:ext uri="{0D108BD9-81ED-4DB2-BD59-A6C34878D82A}">
                    <a16:rowId xmlns:a16="http://schemas.microsoft.com/office/drawing/2014/main" val="10002"/>
                  </a:ext>
                </a:extLst>
              </a:tr>
            </a:tbl>
          </a:graphicData>
        </a:graphic>
      </p:graphicFrame>
      <p:pic>
        <p:nvPicPr>
          <p:cNvPr id="9" name="Picture 8" descr="2408.png"/>
          <p:cNvPicPr>
            <a:picLocks noChangeAspect="1"/>
          </p:cNvPicPr>
          <p:nvPr/>
        </p:nvPicPr>
        <p:blipFill>
          <a:blip r:embed="rId3" cstate="print"/>
          <a:stretch>
            <a:fillRect/>
          </a:stretch>
        </p:blipFill>
        <p:spPr>
          <a:xfrm>
            <a:off x="1331640" y="4437112"/>
            <a:ext cx="3798726" cy="185738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a:t>
            </a:fld>
            <a:endParaRPr lang="en-US"/>
          </a:p>
        </p:txBody>
      </p:sp>
      <p:pic>
        <p:nvPicPr>
          <p:cNvPr id="9" name="Picture 8" descr="408.png"/>
          <p:cNvPicPr>
            <a:picLocks noChangeAspect="1"/>
          </p:cNvPicPr>
          <p:nvPr/>
        </p:nvPicPr>
        <p:blipFill>
          <a:blip r:embed="rId3" cstate="print"/>
          <a:stretch>
            <a:fillRect/>
          </a:stretch>
        </p:blipFill>
        <p:spPr>
          <a:xfrm>
            <a:off x="571472" y="1571612"/>
            <a:ext cx="6643734" cy="492025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96794" y="123862"/>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精确率不适合</a:t>
            </a:r>
            <a:r>
              <a:rPr lang="en-US" sz="3600" dirty="0">
                <a:solidFill>
                  <a:schemeClr val="tx1"/>
                </a:solidFill>
                <a:latin typeface="+mj-lt"/>
                <a:ea typeface="黑体" pitchFamily="49" charset="-122"/>
              </a:rPr>
              <a:t>IR</a:t>
            </a:r>
            <a:r>
              <a:rPr lang="zh-CN" altLang="en-US" sz="3600" dirty="0">
                <a:solidFill>
                  <a:schemeClr val="tx1"/>
                </a:solidFill>
                <a:latin typeface="+mj-lt"/>
                <a:ea typeface="黑体" pitchFamily="49" charset="-122"/>
              </a:rPr>
              <a:t>的原因</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643998" cy="459651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由于和查询相关毕竟占文档集的极少数，所以即使什么都不返回也会得到很高的精确率</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什么都不返回可能对大部分查询来说可以得到</a:t>
            </a:r>
            <a:r>
              <a:rPr lang="en-US" dirty="0">
                <a:solidFill>
                  <a:schemeClr val="tx1"/>
                </a:solidFill>
                <a:latin typeface="+mj-ea"/>
                <a:ea typeface="+mj-ea"/>
              </a:rPr>
              <a:t> 99.99%</a:t>
            </a:r>
            <a:r>
              <a:rPr lang="zh-CN" altLang="en-US" dirty="0">
                <a:solidFill>
                  <a:schemeClr val="tx1"/>
                </a:solidFill>
                <a:latin typeface="+mj-ea"/>
                <a:ea typeface="+mj-ea"/>
              </a:rPr>
              <a:t>以上的精确率</a:t>
            </a:r>
            <a:r>
              <a:rPr lang="en-US" altLang="zh-CN" dirty="0">
                <a:solidFill>
                  <a:schemeClr val="tx1"/>
                </a:solidFill>
                <a:latin typeface="+mj-ea"/>
                <a:ea typeface="+mj-ea"/>
              </a:rPr>
              <a:t>(</a:t>
            </a:r>
            <a:r>
              <a:rPr lang="zh-CN" altLang="en-US" dirty="0">
                <a:solidFill>
                  <a:schemeClr val="tx1"/>
                </a:solidFill>
                <a:latin typeface="+mj-ea"/>
                <a:ea typeface="+mj-ea"/>
              </a:rPr>
              <a:t>非均衡问题！</a:t>
            </a:r>
            <a:r>
              <a:rPr lang="en-US" altLang="zh-CN" dirty="0">
                <a:solidFill>
                  <a:schemeClr val="tx1"/>
                </a:solidFill>
                <a:latin typeface="+mj-ea"/>
                <a:ea typeface="+mj-ea"/>
              </a:rPr>
              <a:t>)</a:t>
            </a: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信息检索用户希望找到某些文档并且能够容忍结果中有一定的不相关性</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返回一些即使不好的文档也比不返回任何文档强</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因此，实际中常常使用</a:t>
            </a:r>
            <a:r>
              <a:rPr lang="en-US" altLang="zh-CN" dirty="0">
                <a:solidFill>
                  <a:schemeClr val="tx1"/>
                </a:solidFill>
                <a:latin typeface="+mj-ea"/>
                <a:ea typeface="+mj-ea"/>
              </a:rPr>
              <a:t>P</a:t>
            </a:r>
            <a:r>
              <a:rPr lang="zh-CN" altLang="en-US" dirty="0">
                <a:solidFill>
                  <a:schemeClr val="tx1"/>
                </a:solidFill>
                <a:latin typeface="+mj-ea"/>
                <a:ea typeface="+mj-ea"/>
              </a:rPr>
              <a:t>、</a:t>
            </a:r>
            <a:r>
              <a:rPr lang="en-US" altLang="zh-CN" dirty="0">
                <a:solidFill>
                  <a:schemeClr val="tx1"/>
                </a:solidFill>
                <a:latin typeface="+mj-ea"/>
                <a:ea typeface="+mj-ea"/>
              </a:rPr>
              <a:t>R</a:t>
            </a:r>
            <a:r>
              <a:rPr lang="zh-CN" altLang="en-US" dirty="0">
                <a:solidFill>
                  <a:schemeClr val="tx1"/>
                </a:solidFill>
                <a:latin typeface="+mj-ea"/>
                <a:ea typeface="+mj-ea"/>
              </a:rPr>
              <a:t>和</a:t>
            </a:r>
            <a:r>
              <a:rPr lang="en-US" altLang="zh-CN" dirty="0">
                <a:solidFill>
                  <a:schemeClr val="tx1"/>
                </a:solidFill>
                <a:latin typeface="+mj-ea"/>
                <a:ea typeface="+mj-ea"/>
              </a:rPr>
              <a:t>F1</a:t>
            </a:r>
            <a:r>
              <a:rPr lang="zh-CN" altLang="en-US" dirty="0">
                <a:solidFill>
                  <a:schemeClr val="tx1"/>
                </a:solidFill>
                <a:latin typeface="+mj-ea"/>
                <a:ea typeface="+mj-ea"/>
              </a:rPr>
              <a:t>，而不使用精确率</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99592" y="332656"/>
            <a:ext cx="7632848" cy="995363"/>
          </a:xfrm>
        </p:spPr>
        <p:txBody>
          <a:bodyPr/>
          <a:lstStyle/>
          <a:p>
            <a:r>
              <a:rPr lang="zh-CN" altLang="en-US" dirty="0">
                <a:latin typeface="Times New Roman" pitchFamily="18" charset="0"/>
              </a:rPr>
              <a:t>问题三：</a:t>
            </a:r>
            <a:r>
              <a:rPr lang="en-US" altLang="zh-CN" dirty="0">
                <a:latin typeface="Times New Roman" pitchFamily="18" charset="0"/>
              </a:rPr>
              <a:t>P</a:t>
            </a:r>
            <a:r>
              <a:rPr lang="zh-CN" altLang="en-US" dirty="0">
                <a:latin typeface="Times New Roman" pitchFamily="18" charset="0"/>
              </a:rPr>
              <a:t>、</a:t>
            </a:r>
            <a:r>
              <a:rPr lang="en-US" altLang="zh-CN" dirty="0">
                <a:latin typeface="Times New Roman" pitchFamily="18" charset="0"/>
              </a:rPr>
              <a:t>R</a:t>
            </a:r>
            <a:r>
              <a:rPr lang="zh-CN" altLang="en-US" dirty="0">
                <a:latin typeface="Times New Roman" pitchFamily="18" charset="0"/>
              </a:rPr>
              <a:t>没有考虑结果的序</a:t>
            </a:r>
            <a:endParaRPr lang="en-US" altLang="zh-CN" dirty="0">
              <a:latin typeface="Times New Roman" pitchFamily="18" charset="0"/>
            </a:endParaRPr>
          </a:p>
        </p:txBody>
      </p:sp>
      <p:sp>
        <p:nvSpPr>
          <p:cNvPr id="92163" name="Rectangle 3"/>
          <p:cNvSpPr>
            <a:spLocks noGrp="1" noChangeArrowheads="1"/>
          </p:cNvSpPr>
          <p:nvPr>
            <p:ph idx="1"/>
          </p:nvPr>
        </p:nvSpPr>
        <p:spPr>
          <a:xfrm>
            <a:off x="901539" y="1804194"/>
            <a:ext cx="7772400" cy="3617913"/>
          </a:xfrm>
        </p:spPr>
        <p:txBody>
          <a:bodyPr/>
          <a:lstStyle/>
          <a:p>
            <a:r>
              <a:rPr lang="en-US" altLang="zh-CN" sz="2800" dirty="0">
                <a:latin typeface="Times New Roman" pitchFamily="18" charset="0"/>
              </a:rPr>
              <a:t>R-Precision</a:t>
            </a:r>
            <a:r>
              <a:rPr lang="zh-CN" altLang="en-US" sz="2800" dirty="0">
                <a:latin typeface="Times New Roman" pitchFamily="18" charset="0"/>
              </a:rPr>
              <a:t>：检索结果中，在所有相关文档总数位置上的准确率，如某个查询的相关文档总数为</a:t>
            </a:r>
            <a:r>
              <a:rPr lang="en-US" altLang="zh-CN" sz="2800" dirty="0">
                <a:latin typeface="Times New Roman" pitchFamily="18" charset="0"/>
              </a:rPr>
              <a:t>80</a:t>
            </a:r>
            <a:r>
              <a:rPr lang="zh-CN" altLang="en-US" sz="2800" dirty="0">
                <a:latin typeface="Times New Roman" pitchFamily="18" charset="0"/>
              </a:rPr>
              <a:t>，则计算检索结果中在前</a:t>
            </a:r>
            <a:r>
              <a:rPr lang="en-US" altLang="zh-CN" sz="2800" dirty="0">
                <a:latin typeface="Times New Roman" pitchFamily="18" charset="0"/>
              </a:rPr>
              <a:t>80</a:t>
            </a:r>
            <a:r>
              <a:rPr lang="zh-CN" altLang="en-US" sz="2800" dirty="0">
                <a:latin typeface="Times New Roman" pitchFamily="18" charset="0"/>
              </a:rPr>
              <a:t>篇文档的正确率。</a:t>
            </a:r>
          </a:p>
        </p:txBody>
      </p:sp>
      <p:sp>
        <p:nvSpPr>
          <p:cNvPr id="10" name="灯片编号占位符 5"/>
          <p:cNvSpPr>
            <a:spLocks noGrp="1"/>
          </p:cNvSpPr>
          <p:nvPr>
            <p:ph type="sldNum" sz="quarter" idx="12"/>
          </p:nvPr>
        </p:nvSpPr>
        <p:spPr/>
        <p:txBody>
          <a:bodyPr/>
          <a:lstStyle/>
          <a:p>
            <a:fld id="{CD605F59-CB79-4B52-BC2F-57D8B7FFB919}" type="slidenum">
              <a:rPr lang="en-US" altLang="zh-CN"/>
              <a:pPr/>
              <a:t>41</a:t>
            </a:fld>
            <a:endParaRPr lang="en-US" altLang="zh-CN"/>
          </a:p>
        </p:txBody>
      </p:sp>
      <p:sp>
        <p:nvSpPr>
          <p:cNvPr id="92261" name="Rectangle 101"/>
          <p:cNvSpPr>
            <a:spLocks noChangeArrowheads="1"/>
          </p:cNvSpPr>
          <p:nvPr/>
        </p:nvSpPr>
        <p:spPr bwMode="auto">
          <a:xfrm>
            <a:off x="1330164" y="3918804"/>
            <a:ext cx="7343775" cy="830997"/>
          </a:xfrm>
          <a:prstGeom prst="rect">
            <a:avLst/>
          </a:prstGeom>
          <a:noFill/>
          <a:ln w="9525">
            <a:noFill/>
            <a:miter lim="800000"/>
            <a:headEnd/>
            <a:tailEnd/>
          </a:ln>
          <a:effectLst/>
        </p:spPr>
        <p:txBody>
          <a:bodyPr>
            <a:spAutoFit/>
          </a:bodyPr>
          <a:lstStyle/>
          <a:p>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	d3</a:t>
            </a:r>
            <a:r>
              <a:rPr lang="en-US" altLang="zh-CN" dirty="0">
                <a:solidFill>
                  <a:schemeClr val="tx1"/>
                </a:solidFill>
                <a:latin typeface="Times New Roman" pitchFamily="18" charset="0"/>
                <a:ea typeface="黑体" pitchFamily="49" charset="-122"/>
                <a:cs typeface="Times New Roman" pitchFamily="18" charset="0"/>
              </a:rPr>
              <a:t>√</a:t>
            </a:r>
            <a:r>
              <a:rPr lang="en-US" altLang="zh-CN" dirty="0">
                <a:solidFill>
                  <a:schemeClr val="tx1"/>
                </a:solidFill>
                <a:latin typeface="Times New Roman" pitchFamily="18" charset="0"/>
                <a:ea typeface="黑体" pitchFamily="49" charset="-122"/>
              </a:rPr>
              <a:t>	d6 √ 	d8	d10	d11</a:t>
            </a:r>
          </a:p>
          <a:p>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	d6 √ 	d7	d2 	d9 √ 	</a:t>
            </a:r>
          </a:p>
        </p:txBody>
      </p:sp>
      <p:sp>
        <p:nvSpPr>
          <p:cNvPr id="92262" name="Text Box 102"/>
          <p:cNvSpPr txBox="1">
            <a:spLocks noChangeArrowheads="1"/>
          </p:cNvSpPr>
          <p:nvPr/>
        </p:nvSpPr>
        <p:spPr bwMode="auto">
          <a:xfrm>
            <a:off x="1547813" y="5589588"/>
            <a:ext cx="2519362"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92263" name="Text Box 103"/>
          <p:cNvSpPr txBox="1">
            <a:spLocks noChangeArrowheads="1"/>
          </p:cNvSpPr>
          <p:nvPr/>
        </p:nvSpPr>
        <p:spPr bwMode="auto">
          <a:xfrm>
            <a:off x="1343025" y="4978401"/>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92264" name="Text Box 104"/>
          <p:cNvSpPr txBox="1">
            <a:spLocks noChangeArrowheads="1"/>
          </p:cNvSpPr>
          <p:nvPr/>
        </p:nvSpPr>
        <p:spPr bwMode="auto">
          <a:xfrm>
            <a:off x="1343025" y="5818188"/>
            <a:ext cx="7343775"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1 R-Precision=2/4   </a:t>
            </a:r>
            <a:r>
              <a:rPr lang="zh-CN" altLang="en-US" dirty="0">
                <a:solidFill>
                  <a:schemeClr val="tx1"/>
                </a:solidFill>
                <a:latin typeface="Times New Roman" pitchFamily="18" charset="0"/>
                <a:ea typeface="黑体" pitchFamily="49" charset="-122"/>
              </a:rPr>
              <a:t>系统</a:t>
            </a:r>
            <a:r>
              <a:rPr lang="en-US" altLang="zh-CN" dirty="0">
                <a:solidFill>
                  <a:schemeClr val="tx1"/>
                </a:solidFill>
                <a:latin typeface="Times New Roman" pitchFamily="18" charset="0"/>
                <a:ea typeface="黑体" pitchFamily="49" charset="-122"/>
              </a:rPr>
              <a:t>2 R-Precision=2/4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1"/>
                                        </p:tgtEl>
                                        <p:attrNameLst>
                                          <p:attrName>style.visibility</p:attrName>
                                        </p:attrNameLst>
                                      </p:cBhvr>
                                      <p:to>
                                        <p:strVal val="visible"/>
                                      </p:to>
                                    </p:set>
                                    <p:animEffect transition="in" filter="blinds(horizontal)">
                                      <p:cBhvr>
                                        <p:cTn id="7" dur="500"/>
                                        <p:tgtEl>
                                          <p:spTgt spid="92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3"/>
                                        </p:tgtEl>
                                        <p:attrNameLst>
                                          <p:attrName>style.visibility</p:attrName>
                                        </p:attrNameLst>
                                      </p:cBhvr>
                                      <p:to>
                                        <p:strVal val="visible"/>
                                      </p:to>
                                    </p:set>
                                    <p:animEffect transition="in" filter="blinds(horizontal)">
                                      <p:cBhvr>
                                        <p:cTn id="12" dur="500"/>
                                        <p:tgtEl>
                                          <p:spTgt spid="92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4"/>
                                        </p:tgtEl>
                                        <p:attrNameLst>
                                          <p:attrName>style.visibility</p:attrName>
                                        </p:attrNameLst>
                                      </p:cBhvr>
                                      <p:to>
                                        <p:strVal val="visible"/>
                                      </p:to>
                                    </p:set>
                                    <p:animEffect transition="in" filter="blinds(horizontal)">
                                      <p:cBhvr>
                                        <p:cTn id="17" dur="500"/>
                                        <p:tgtEl>
                                          <p:spTgt spid="9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1" grpId="0"/>
      <p:bldP spid="92263" grpId="0"/>
      <p:bldP spid="9226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latin typeface="Times New Roman" pitchFamily="18" charset="0"/>
              </a:rPr>
              <a:t>引入序的作用</a:t>
            </a:r>
            <a:endParaRPr lang="en-US" altLang="zh-CN" dirty="0">
              <a:latin typeface="Times New Roman" pitchFamily="18" charset="0"/>
            </a:endParaRPr>
          </a:p>
        </p:txBody>
      </p:sp>
      <p:sp>
        <p:nvSpPr>
          <p:cNvPr id="37891" name="Rectangle 3"/>
          <p:cNvSpPr>
            <a:spLocks noGrp="1" noChangeArrowheads="1"/>
          </p:cNvSpPr>
          <p:nvPr>
            <p:ph idx="1"/>
          </p:nvPr>
        </p:nvSpPr>
        <p:spPr>
          <a:xfrm>
            <a:off x="827584" y="1916832"/>
            <a:ext cx="7772400" cy="4103688"/>
          </a:xfrm>
        </p:spPr>
        <p:txBody>
          <a:bodyPr/>
          <a:lstStyle/>
          <a:p>
            <a:pPr>
              <a:lnSpc>
                <a:spcPct val="90000"/>
              </a:lnSpc>
            </a:pPr>
            <a:r>
              <a:rPr lang="zh-CN" altLang="en-US" dirty="0">
                <a:latin typeface="Times New Roman" pitchFamily="18" charset="0"/>
              </a:rPr>
              <a:t>正确率</a:t>
            </a:r>
            <a:r>
              <a:rPr lang="en-US" altLang="zh-CN" dirty="0">
                <a:latin typeface="Times New Roman" pitchFamily="18" charset="0"/>
              </a:rPr>
              <a:t>-</a:t>
            </a:r>
            <a:r>
              <a:rPr lang="zh-CN" altLang="en-US" dirty="0">
                <a:latin typeface="Times New Roman" pitchFamily="18" charset="0"/>
              </a:rPr>
              <a:t>召回率 曲线</a:t>
            </a:r>
            <a:r>
              <a:rPr lang="en-US" altLang="zh-CN" dirty="0">
                <a:latin typeface="Times New Roman" pitchFamily="18" charset="0"/>
              </a:rPr>
              <a:t>(precision versus recall curve)</a:t>
            </a:r>
          </a:p>
          <a:p>
            <a:pPr lvl="1">
              <a:lnSpc>
                <a:spcPct val="90000"/>
              </a:lnSpc>
            </a:pPr>
            <a:r>
              <a:rPr lang="zh-CN" altLang="en-US" dirty="0">
                <a:latin typeface="Times New Roman" pitchFamily="18" charset="0"/>
              </a:rPr>
              <a:t>检索结果以排序方式排列，用户不可能马上看到全部文档，因此，在用户观察的过程中，正确率和召回率在不断变化</a:t>
            </a:r>
            <a:r>
              <a:rPr lang="en-US" altLang="zh-CN" dirty="0">
                <a:latin typeface="Times New Roman" pitchFamily="18" charset="0"/>
              </a:rPr>
              <a:t>(vary)</a:t>
            </a:r>
            <a:r>
              <a:rPr lang="zh-CN" altLang="en-US" dirty="0">
                <a:latin typeface="Times New Roman" pitchFamily="18" charset="0"/>
              </a:rPr>
              <a:t>。</a:t>
            </a:r>
          </a:p>
          <a:p>
            <a:pPr lvl="1">
              <a:lnSpc>
                <a:spcPct val="90000"/>
              </a:lnSpc>
            </a:pPr>
            <a:r>
              <a:rPr lang="zh-CN" altLang="en-US" dirty="0">
                <a:latin typeface="Times New Roman" pitchFamily="18" charset="0"/>
              </a:rPr>
              <a:t>可以求出在召回率分别为</a:t>
            </a:r>
            <a:r>
              <a:rPr lang="en-US" altLang="zh-CN" dirty="0">
                <a:latin typeface="Times New Roman" pitchFamily="18" charset="0"/>
              </a:rPr>
              <a:t>0%,10%,20%,30%,…, 90%,100%</a:t>
            </a:r>
            <a:r>
              <a:rPr lang="zh-CN" altLang="en-US" dirty="0">
                <a:latin typeface="Times New Roman" pitchFamily="18" charset="0"/>
              </a:rPr>
              <a:t>上对应的正确率，然后描出图像</a:t>
            </a:r>
          </a:p>
          <a:p>
            <a:pPr lvl="1">
              <a:lnSpc>
                <a:spcPct val="90000"/>
              </a:lnSpc>
            </a:pPr>
            <a:r>
              <a:rPr lang="zh-CN" altLang="en-US" dirty="0">
                <a:latin typeface="Times New Roman" pitchFamily="18" charset="0"/>
              </a:rPr>
              <a:t>在上面的曲线对应的系统结果更好</a:t>
            </a:r>
          </a:p>
        </p:txBody>
      </p:sp>
      <p:sp>
        <p:nvSpPr>
          <p:cNvPr id="6" name="灯片编号占位符 5"/>
          <p:cNvSpPr>
            <a:spLocks noGrp="1"/>
          </p:cNvSpPr>
          <p:nvPr>
            <p:ph type="sldNum" sz="quarter" idx="12"/>
          </p:nvPr>
        </p:nvSpPr>
        <p:spPr/>
        <p:txBody>
          <a:bodyPr/>
          <a:lstStyle/>
          <a:p>
            <a:fld id="{B0878141-171B-4738-95B5-CF4579836F58}"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99592" y="692696"/>
            <a:ext cx="6886575" cy="1143000"/>
          </a:xfrm>
        </p:spPr>
        <p:txBody>
          <a:bodyPr/>
          <a:lstStyle/>
          <a:p>
            <a:r>
              <a:rPr lang="en-US" altLang="zh-CN" dirty="0">
                <a:latin typeface="Times New Roman" pitchFamily="18" charset="0"/>
              </a:rPr>
              <a:t>P-R</a:t>
            </a:r>
            <a:r>
              <a:rPr lang="zh-CN" altLang="en-US" dirty="0">
                <a:latin typeface="Times New Roman" pitchFamily="18" charset="0"/>
              </a:rPr>
              <a:t>曲线的例子</a:t>
            </a:r>
          </a:p>
        </p:txBody>
      </p:sp>
      <p:sp>
        <p:nvSpPr>
          <p:cNvPr id="43011" name="Rectangle 3"/>
          <p:cNvSpPr>
            <a:spLocks noGrp="1" noChangeArrowheads="1"/>
          </p:cNvSpPr>
          <p:nvPr>
            <p:ph type="body" sz="half" idx="1"/>
          </p:nvPr>
        </p:nvSpPr>
        <p:spPr>
          <a:xfrm>
            <a:off x="899592" y="2060848"/>
            <a:ext cx="7416800" cy="1511300"/>
          </a:xfrm>
        </p:spPr>
        <p:txBody>
          <a:bodyPr/>
          <a:lstStyle/>
          <a:p>
            <a:r>
              <a:rPr lang="zh-CN" altLang="en-US" sz="2800" dirty="0">
                <a:latin typeface="Times New Roman" pitchFamily="18" charset="0"/>
              </a:rPr>
              <a:t>某个查询</a:t>
            </a:r>
            <a:r>
              <a:rPr lang="en-US" altLang="zh-CN" sz="2800" dirty="0">
                <a:latin typeface="Times New Roman" pitchFamily="18" charset="0"/>
              </a:rPr>
              <a:t>q</a:t>
            </a:r>
            <a:r>
              <a:rPr lang="zh-CN" altLang="en-US" sz="2800" dirty="0">
                <a:latin typeface="Times New Roman" pitchFamily="18" charset="0"/>
              </a:rPr>
              <a:t>的标准答案集合为：</a:t>
            </a:r>
            <a:r>
              <a:rPr lang="en-US" altLang="zh-CN" sz="2800" dirty="0" err="1">
                <a:latin typeface="Times New Roman" pitchFamily="18" charset="0"/>
              </a:rPr>
              <a:t>R</a:t>
            </a:r>
            <a:r>
              <a:rPr lang="en-US" altLang="zh-CN" sz="2800" baseline="-25000" dirty="0" err="1">
                <a:latin typeface="Times New Roman" pitchFamily="18" charset="0"/>
              </a:rPr>
              <a:t>q</a:t>
            </a:r>
            <a:r>
              <a:rPr lang="en-US" altLang="zh-CN" sz="2800" dirty="0">
                <a:latin typeface="Times New Roman" pitchFamily="18" charset="0"/>
              </a:rPr>
              <a:t>={d3,d5,d9,d25,d39,d44,d56,d71,d89,d123}</a:t>
            </a:r>
          </a:p>
          <a:p>
            <a:r>
              <a:rPr lang="zh-CN" altLang="en-US" sz="2800" dirty="0">
                <a:latin typeface="Times New Roman" pitchFamily="18" charset="0"/>
              </a:rPr>
              <a:t>某个</a:t>
            </a:r>
            <a:r>
              <a:rPr lang="en-US" altLang="zh-CN" sz="2800" dirty="0">
                <a:latin typeface="Times New Roman" pitchFamily="18" charset="0"/>
              </a:rPr>
              <a:t>IR</a:t>
            </a:r>
            <a:r>
              <a:rPr lang="zh-CN" altLang="en-US" sz="2800" dirty="0">
                <a:latin typeface="Times New Roman" pitchFamily="18" charset="0"/>
              </a:rPr>
              <a:t>系统对</a:t>
            </a:r>
            <a:r>
              <a:rPr lang="en-US" altLang="zh-CN" sz="2800" dirty="0">
                <a:latin typeface="Times New Roman" pitchFamily="18" charset="0"/>
              </a:rPr>
              <a:t>q</a:t>
            </a:r>
            <a:r>
              <a:rPr lang="zh-CN" altLang="en-US" sz="2800" dirty="0">
                <a:latin typeface="Times New Roman" pitchFamily="18" charset="0"/>
              </a:rPr>
              <a:t>的检索结果如下：</a:t>
            </a:r>
          </a:p>
          <a:p>
            <a:pPr>
              <a:buFont typeface="Wingdings" pitchFamily="2" charset="2"/>
              <a:buNone/>
            </a:pPr>
            <a:endParaRPr lang="en-US" altLang="zh-CN" sz="2800" dirty="0">
              <a:latin typeface="Times New Roman" pitchFamily="18" charset="0"/>
            </a:endParaRPr>
          </a:p>
        </p:txBody>
      </p:sp>
      <p:graphicFrame>
        <p:nvGraphicFramePr>
          <p:cNvPr id="43066" name="Group 58"/>
          <p:cNvGraphicFramePr>
            <a:graphicFrameLocks noGrp="1"/>
          </p:cNvGraphicFramePr>
          <p:nvPr>
            <p:ph sz="half" idx="2"/>
          </p:nvPr>
        </p:nvGraphicFramePr>
        <p:xfrm>
          <a:off x="900113" y="3716338"/>
          <a:ext cx="7672387" cy="2068830"/>
        </p:xfrm>
        <a:graphic>
          <a:graphicData uri="http://schemas.openxmlformats.org/drawingml/2006/table">
            <a:tbl>
              <a:tblPr/>
              <a:tblGrid>
                <a:gridCol w="2557462">
                  <a:extLst>
                    <a:ext uri="{9D8B030D-6E8A-4147-A177-3AD203B41FA5}">
                      <a16:colId xmlns:a16="http://schemas.microsoft.com/office/drawing/2014/main" val="20000"/>
                    </a:ext>
                  </a:extLst>
                </a:gridCol>
                <a:gridCol w="2557463">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imes New Roman" pitchFamily="18" charset="0"/>
                          <a:ea typeface="宋体" charset="-122"/>
                        </a:rPr>
                        <a:t>1. d123 R=0.1,P=1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 </a:t>
                      </a:r>
                      <a:r>
                        <a:rPr kumimoji="1" lang="en-US" altLang="zh-CN" sz="2000" b="0" i="0" u="none" strike="noStrike" cap="none" normalizeH="0" baseline="0">
                          <a:ln>
                            <a:noFill/>
                          </a:ln>
                          <a:solidFill>
                            <a:schemeClr val="hlink"/>
                          </a:solidFill>
                          <a:effectLst/>
                          <a:latin typeface="Times New Roman" pitchFamily="18" charset="0"/>
                          <a:ea typeface="宋体" charset="-122"/>
                        </a:rPr>
                        <a:t>d9 R=0.3,P=0.5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 d38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 d84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7. d511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12. d48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imes New Roman" pitchFamily="18" charset="0"/>
                          <a:ea typeface="宋体" charset="-122"/>
                        </a:rPr>
                        <a:t>3. d56 R=0.2,P=0.67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8. d129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13. d250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 d6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9. d187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14. d113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 d8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 </a:t>
                      </a:r>
                      <a:r>
                        <a:rPr kumimoji="1" lang="en-US" altLang="zh-CN" sz="2000" b="0" i="0" u="none" strike="noStrike" cap="none" normalizeH="0" baseline="0">
                          <a:ln>
                            <a:noFill/>
                          </a:ln>
                          <a:solidFill>
                            <a:schemeClr val="hlink"/>
                          </a:solidFill>
                          <a:effectLst/>
                          <a:latin typeface="Times New Roman" pitchFamily="18" charset="0"/>
                          <a:ea typeface="宋体" charset="-122"/>
                        </a:rPr>
                        <a:t>d25 R=0.4,P=0.4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15. </a:t>
                      </a:r>
                      <a:r>
                        <a:rPr kumimoji="1" lang="en-US" altLang="zh-CN" sz="2000" b="0" i="0" u="none" strike="noStrike" cap="none" normalizeH="0" baseline="0">
                          <a:ln>
                            <a:noFill/>
                          </a:ln>
                          <a:solidFill>
                            <a:schemeClr val="hlink"/>
                          </a:solidFill>
                          <a:effectLst/>
                          <a:latin typeface="Times New Roman" pitchFamily="18" charset="0"/>
                          <a:ea typeface="宋体" charset="-122"/>
                        </a:rPr>
                        <a:t>d3 R=0.5,P=0.33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 name="灯片编号占位符 6"/>
          <p:cNvSpPr>
            <a:spLocks noGrp="1"/>
          </p:cNvSpPr>
          <p:nvPr>
            <p:ph type="sldNum" sz="quarter" idx="12"/>
          </p:nvPr>
        </p:nvSpPr>
        <p:spPr/>
        <p:txBody>
          <a:bodyPr/>
          <a:lstStyle/>
          <a:p>
            <a:fld id="{C8B2D3D1-71C9-486D-A7E8-DF3222573A1B}"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a:xfrm>
            <a:off x="1252938" y="281603"/>
            <a:ext cx="8229600" cy="1143000"/>
          </a:xfrm>
        </p:spPr>
        <p:txBody>
          <a:bodyPr/>
          <a:lstStyle/>
          <a:p>
            <a:r>
              <a:rPr lang="en-US" altLang="zh-CN" dirty="0">
                <a:latin typeface="Times New Roman" pitchFamily="18" charset="0"/>
              </a:rPr>
              <a:t>P-R</a:t>
            </a:r>
            <a:r>
              <a:rPr lang="zh-CN" altLang="en-US" dirty="0">
                <a:latin typeface="Times New Roman" pitchFamily="18" charset="0"/>
              </a:rPr>
              <a:t>曲线</a:t>
            </a:r>
          </a:p>
        </p:txBody>
      </p:sp>
      <p:graphicFrame>
        <p:nvGraphicFramePr>
          <p:cNvPr id="39940" name="Object 4"/>
          <p:cNvGraphicFramePr>
            <a:graphicFrameLocks noGrp="1" noChangeAspect="1"/>
          </p:cNvGraphicFramePr>
          <p:nvPr>
            <p:ph idx="1"/>
            <p:extLst>
              <p:ext uri="{D42A27DB-BD31-4B8C-83A1-F6EECF244321}">
                <p14:modId xmlns:p14="http://schemas.microsoft.com/office/powerpoint/2010/main" val="2260823409"/>
              </p:ext>
            </p:extLst>
          </p:nvPr>
        </p:nvGraphicFramePr>
        <p:xfrm>
          <a:off x="1252938" y="2008598"/>
          <a:ext cx="5513418" cy="4443412"/>
        </p:xfrm>
        <a:graphic>
          <a:graphicData uri="http://schemas.openxmlformats.org/presentationml/2006/ole">
            <mc:AlternateContent xmlns:mc="http://schemas.openxmlformats.org/markup-compatibility/2006">
              <mc:Choice xmlns:v="urn:schemas-microsoft-com:vml" Requires="v">
                <p:oleObj spid="_x0000_s90204"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938" y="2008598"/>
                        <a:ext cx="5513418" cy="4443412"/>
                      </a:xfrm>
                      <a:prstGeom prst="rect">
                        <a:avLst/>
                      </a:prstGeom>
                      <a:noFill/>
                    </p:spPr>
                  </p:pic>
                </p:oleObj>
              </mc:Fallback>
            </mc:AlternateContent>
          </a:graphicData>
        </a:graphic>
      </p:graphicFrame>
      <p:sp>
        <p:nvSpPr>
          <p:cNvPr id="6" name="灯片编号占位符 5"/>
          <p:cNvSpPr>
            <a:spLocks noGrp="1"/>
          </p:cNvSpPr>
          <p:nvPr>
            <p:ph type="sldNum" sz="quarter" idx="12"/>
          </p:nvPr>
        </p:nvSpPr>
        <p:spPr/>
        <p:txBody>
          <a:bodyPr/>
          <a:lstStyle/>
          <a:p>
            <a:fld id="{54DB7B2B-0532-42DD-B8E5-0F559A83536B}" type="slidenum">
              <a:rPr lang="en-US" altLang="zh-CN"/>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71600" y="476672"/>
            <a:ext cx="6886575" cy="852488"/>
          </a:xfrm>
        </p:spPr>
        <p:txBody>
          <a:bodyPr/>
          <a:lstStyle/>
          <a:p>
            <a:r>
              <a:rPr lang="en-US" altLang="zh-CN" dirty="0">
                <a:latin typeface="Times New Roman" pitchFamily="18" charset="0"/>
              </a:rPr>
              <a:t>P-R </a:t>
            </a:r>
            <a:r>
              <a:rPr lang="zh-CN" altLang="en-US" dirty="0">
                <a:latin typeface="Times New Roman" pitchFamily="18" charset="0"/>
              </a:rPr>
              <a:t>曲线的插值问题</a:t>
            </a:r>
          </a:p>
        </p:txBody>
      </p:sp>
      <p:sp>
        <p:nvSpPr>
          <p:cNvPr id="51203" name="Rectangle 3"/>
          <p:cNvSpPr>
            <a:spLocks noGrp="1" noChangeArrowheads="1"/>
          </p:cNvSpPr>
          <p:nvPr>
            <p:ph idx="1"/>
          </p:nvPr>
        </p:nvSpPr>
        <p:spPr>
          <a:xfrm>
            <a:off x="971600" y="1742840"/>
            <a:ext cx="7772400" cy="4320480"/>
          </a:xfrm>
        </p:spPr>
        <p:txBody>
          <a:bodyPr/>
          <a:lstStyle/>
          <a:p>
            <a:pPr>
              <a:lnSpc>
                <a:spcPct val="90000"/>
              </a:lnSpc>
            </a:pPr>
            <a:r>
              <a:rPr lang="zh-CN" altLang="en-US" sz="2800" dirty="0">
                <a:latin typeface="Times New Roman" pitchFamily="18" charset="0"/>
              </a:rPr>
              <a:t>对于前面的例子，假设</a:t>
            </a:r>
            <a:r>
              <a:rPr lang="en-US" altLang="zh-CN" sz="2800" dirty="0" err="1">
                <a:latin typeface="Times New Roman" pitchFamily="18" charset="0"/>
              </a:rPr>
              <a:t>R</a:t>
            </a:r>
            <a:r>
              <a:rPr lang="en-US" altLang="zh-CN" sz="2800" baseline="-25000" dirty="0" err="1">
                <a:latin typeface="Times New Roman" pitchFamily="18" charset="0"/>
              </a:rPr>
              <a:t>q</a:t>
            </a:r>
            <a:r>
              <a:rPr lang="en-US" altLang="zh-CN" sz="2800" dirty="0">
                <a:latin typeface="Times New Roman" pitchFamily="18" charset="0"/>
              </a:rPr>
              <a:t>={d3,d56,d129}</a:t>
            </a:r>
          </a:p>
          <a:p>
            <a:pPr lvl="1">
              <a:lnSpc>
                <a:spcPct val="90000"/>
              </a:lnSpc>
            </a:pPr>
            <a:r>
              <a:rPr lang="en-US" altLang="zh-CN" sz="1600" dirty="0">
                <a:latin typeface="Times New Roman" pitchFamily="18" charset="0"/>
              </a:rPr>
              <a:t>3. d56 R=0.33,P=0.33;</a:t>
            </a:r>
            <a:r>
              <a:rPr lang="en-US" altLang="zh-CN" sz="1600" dirty="0">
                <a:solidFill>
                  <a:schemeClr val="hlink"/>
                </a:solidFill>
                <a:latin typeface="Times New Roman" pitchFamily="18" charset="0"/>
              </a:rPr>
              <a:t>  </a:t>
            </a:r>
            <a:r>
              <a:rPr lang="en-US" altLang="zh-CN" sz="1600" dirty="0">
                <a:latin typeface="Times New Roman" pitchFamily="18" charset="0"/>
              </a:rPr>
              <a:t>8. d129 R=0.66, P=0.25; 15. d3 R=1,P=0.2</a:t>
            </a:r>
            <a:endParaRPr lang="en-US" altLang="zh-CN" sz="2000" dirty="0">
              <a:latin typeface="Times New Roman" pitchFamily="18" charset="0"/>
            </a:endParaRPr>
          </a:p>
          <a:p>
            <a:pPr>
              <a:lnSpc>
                <a:spcPct val="90000"/>
              </a:lnSpc>
            </a:pPr>
            <a:r>
              <a:rPr lang="zh-CN" altLang="en-US" sz="2800" dirty="0">
                <a:latin typeface="Times New Roman" pitchFamily="18" charset="0"/>
              </a:rPr>
              <a:t>不存在</a:t>
            </a:r>
            <a:r>
              <a:rPr lang="en-US" altLang="zh-CN" sz="2800" dirty="0">
                <a:latin typeface="Times New Roman" pitchFamily="18" charset="0"/>
              </a:rPr>
              <a:t>10%, 20%,…,90%</a:t>
            </a:r>
            <a:r>
              <a:rPr lang="zh-CN" altLang="en-US" sz="2800" dirty="0">
                <a:latin typeface="Times New Roman" pitchFamily="18" charset="0"/>
              </a:rPr>
              <a:t>的召回率点，而只存在 </a:t>
            </a:r>
            <a:r>
              <a:rPr lang="en-US" altLang="zh-CN" sz="2800" dirty="0">
                <a:latin typeface="Times New Roman" pitchFamily="18" charset="0"/>
              </a:rPr>
              <a:t>33.3%, 66.7%, 100%</a:t>
            </a:r>
            <a:r>
              <a:rPr lang="zh-CN" altLang="en-US" sz="2800" dirty="0">
                <a:latin typeface="Times New Roman" pitchFamily="18" charset="0"/>
              </a:rPr>
              <a:t>三个召回率点</a:t>
            </a:r>
          </a:p>
          <a:p>
            <a:pPr>
              <a:lnSpc>
                <a:spcPct val="90000"/>
              </a:lnSpc>
            </a:pPr>
            <a:r>
              <a:rPr lang="zh-CN" altLang="en-US" sz="2800" dirty="0">
                <a:latin typeface="Times New Roman" pitchFamily="18" charset="0"/>
              </a:rPr>
              <a:t>在这种情况下，需要利用存在的召回率点对不存在的召回率点进行插值</a:t>
            </a:r>
            <a:r>
              <a:rPr lang="en-US" altLang="zh-CN" sz="2800" dirty="0">
                <a:latin typeface="Times New Roman" pitchFamily="18" charset="0"/>
              </a:rPr>
              <a:t>(interpolate)</a:t>
            </a:r>
          </a:p>
          <a:p>
            <a:pPr>
              <a:lnSpc>
                <a:spcPct val="90000"/>
              </a:lnSpc>
            </a:pPr>
            <a:r>
              <a:rPr lang="zh-CN" altLang="en-US" sz="2800" dirty="0">
                <a:latin typeface="Times New Roman" pitchFamily="18" charset="0"/>
              </a:rPr>
              <a:t>对于</a:t>
            </a:r>
            <a:r>
              <a:rPr lang="en-US" altLang="zh-CN" sz="2800" dirty="0">
                <a:latin typeface="Times New Roman" pitchFamily="18" charset="0"/>
              </a:rPr>
              <a:t>t%</a:t>
            </a:r>
            <a:r>
              <a:rPr lang="zh-CN" altLang="en-US" sz="2800" dirty="0">
                <a:latin typeface="Times New Roman" pitchFamily="18" charset="0"/>
              </a:rPr>
              <a:t>，如果不存在该召回率点，则定义</a:t>
            </a:r>
            <a:r>
              <a:rPr lang="en-US" altLang="zh-CN" sz="2800" dirty="0">
                <a:latin typeface="Times New Roman" pitchFamily="18" charset="0"/>
              </a:rPr>
              <a:t>t%</a:t>
            </a:r>
            <a:r>
              <a:rPr lang="zh-CN" altLang="en-US" sz="2800" dirty="0">
                <a:latin typeface="Times New Roman" pitchFamily="18" charset="0"/>
              </a:rPr>
              <a:t>为从</a:t>
            </a:r>
            <a:r>
              <a:rPr lang="en-US" altLang="zh-CN" sz="2800" dirty="0">
                <a:latin typeface="Times New Roman" pitchFamily="18" charset="0"/>
              </a:rPr>
              <a:t>t%</a:t>
            </a:r>
            <a:r>
              <a:rPr lang="zh-CN" altLang="en-US" sz="2800" dirty="0">
                <a:latin typeface="Times New Roman" pitchFamily="18" charset="0"/>
              </a:rPr>
              <a:t>到</a:t>
            </a:r>
            <a:r>
              <a:rPr lang="en-US" altLang="zh-CN" sz="2800" dirty="0">
                <a:latin typeface="Times New Roman" pitchFamily="18" charset="0"/>
              </a:rPr>
              <a:t>(t+10)%</a:t>
            </a:r>
            <a:r>
              <a:rPr lang="zh-CN" altLang="en-US" sz="2800" dirty="0">
                <a:latin typeface="Times New Roman" pitchFamily="18" charset="0"/>
              </a:rPr>
              <a:t>中最大的正确率值。</a:t>
            </a:r>
          </a:p>
          <a:p>
            <a:pPr>
              <a:lnSpc>
                <a:spcPct val="90000"/>
              </a:lnSpc>
            </a:pPr>
            <a:r>
              <a:rPr lang="zh-CN" altLang="en-US" sz="2800" dirty="0">
                <a:latin typeface="Times New Roman" pitchFamily="18" charset="0"/>
              </a:rPr>
              <a:t>对于上例，</a:t>
            </a:r>
            <a:r>
              <a:rPr lang="en-US" altLang="zh-CN" sz="2800" dirty="0">
                <a:latin typeface="Times New Roman" pitchFamily="18" charset="0"/>
              </a:rPr>
              <a:t>0%,10%,20%,30%</a:t>
            </a:r>
            <a:r>
              <a:rPr lang="zh-CN" altLang="en-US" sz="2800" dirty="0">
                <a:latin typeface="Times New Roman" pitchFamily="18" charset="0"/>
              </a:rPr>
              <a:t>上正确率为</a:t>
            </a:r>
            <a:r>
              <a:rPr lang="en-US" altLang="zh-CN" sz="2800" dirty="0">
                <a:latin typeface="Times New Roman" pitchFamily="18" charset="0"/>
              </a:rPr>
              <a:t>0.33</a:t>
            </a:r>
            <a:r>
              <a:rPr lang="zh-CN" altLang="en-US" sz="2800" dirty="0">
                <a:latin typeface="Times New Roman" pitchFamily="18" charset="0"/>
              </a:rPr>
              <a:t>，</a:t>
            </a:r>
            <a:r>
              <a:rPr lang="en-US" altLang="zh-CN" sz="2800" dirty="0">
                <a:latin typeface="Times New Roman" pitchFamily="18" charset="0"/>
              </a:rPr>
              <a:t>40%~60%</a:t>
            </a:r>
            <a:r>
              <a:rPr lang="zh-CN" altLang="en-US" sz="2800" dirty="0">
                <a:latin typeface="Times New Roman" pitchFamily="18" charset="0"/>
              </a:rPr>
              <a:t>对应</a:t>
            </a:r>
            <a:r>
              <a:rPr lang="en-US" altLang="zh-CN" sz="2800" dirty="0">
                <a:latin typeface="Times New Roman" pitchFamily="18" charset="0"/>
              </a:rPr>
              <a:t>0.25</a:t>
            </a:r>
            <a:r>
              <a:rPr lang="zh-CN" altLang="en-US" sz="2800" dirty="0">
                <a:latin typeface="Times New Roman" pitchFamily="18" charset="0"/>
              </a:rPr>
              <a:t>，</a:t>
            </a:r>
            <a:r>
              <a:rPr lang="en-US" altLang="zh-CN" sz="2800" dirty="0">
                <a:latin typeface="Times New Roman" pitchFamily="18" charset="0"/>
              </a:rPr>
              <a:t>70%</a:t>
            </a:r>
            <a:r>
              <a:rPr lang="zh-CN" altLang="en-US" sz="2800" dirty="0">
                <a:latin typeface="Times New Roman" pitchFamily="18" charset="0"/>
              </a:rPr>
              <a:t>以上对应</a:t>
            </a:r>
            <a:r>
              <a:rPr lang="en-US" altLang="zh-CN" sz="2800" dirty="0">
                <a:latin typeface="Times New Roman" pitchFamily="18" charset="0"/>
              </a:rPr>
              <a:t>0.2</a:t>
            </a:r>
          </a:p>
        </p:txBody>
      </p:sp>
      <p:sp>
        <p:nvSpPr>
          <p:cNvPr id="6" name="灯片编号占位符 5"/>
          <p:cNvSpPr>
            <a:spLocks noGrp="1"/>
          </p:cNvSpPr>
          <p:nvPr>
            <p:ph type="sldNum" sz="quarter" idx="12"/>
          </p:nvPr>
        </p:nvSpPr>
        <p:spPr/>
        <p:txBody>
          <a:bodyPr/>
          <a:lstStyle/>
          <a:p>
            <a:fld id="{992A6BD7-2872-4D00-9133-CBF4877A189C}" type="slidenum">
              <a:rPr lang="en-US" altLang="zh-CN"/>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5"/>
          <p:cNvSpPr>
            <a:spLocks noGrp="1" noChangeArrowheads="1"/>
          </p:cNvSpPr>
          <p:nvPr>
            <p:ph type="title"/>
          </p:nvPr>
        </p:nvSpPr>
        <p:spPr>
          <a:xfrm>
            <a:off x="1115616" y="188640"/>
            <a:ext cx="8229600" cy="1143000"/>
          </a:xfrm>
        </p:spPr>
        <p:txBody>
          <a:bodyPr/>
          <a:lstStyle/>
          <a:p>
            <a:r>
              <a:rPr lang="en-US" altLang="zh-CN" dirty="0">
                <a:latin typeface="Times New Roman" pitchFamily="18" charset="0"/>
              </a:rPr>
              <a:t>P-R</a:t>
            </a:r>
            <a:r>
              <a:rPr lang="zh-CN" altLang="en-US" dirty="0">
                <a:latin typeface="Times New Roman" pitchFamily="18" charset="0"/>
              </a:rPr>
              <a:t>曲线图</a:t>
            </a:r>
          </a:p>
        </p:txBody>
      </p:sp>
      <p:graphicFrame>
        <p:nvGraphicFramePr>
          <p:cNvPr id="217092" name="Object 4"/>
          <p:cNvGraphicFramePr>
            <a:graphicFrameLocks noGrp="1" noChangeAspect="1"/>
          </p:cNvGraphicFramePr>
          <p:nvPr>
            <p:ph idx="1"/>
            <p:extLst>
              <p:ext uri="{D42A27DB-BD31-4B8C-83A1-F6EECF244321}">
                <p14:modId xmlns:p14="http://schemas.microsoft.com/office/powerpoint/2010/main" val="695725565"/>
              </p:ext>
            </p:extLst>
          </p:nvPr>
        </p:nvGraphicFramePr>
        <p:xfrm>
          <a:off x="1547664" y="1916892"/>
          <a:ext cx="5472608" cy="4804583"/>
        </p:xfrm>
        <a:graphic>
          <a:graphicData uri="http://schemas.openxmlformats.org/presentationml/2006/ole">
            <mc:AlternateContent xmlns:mc="http://schemas.openxmlformats.org/markup-compatibility/2006">
              <mc:Choice xmlns:v="urn:schemas-microsoft-com:vml" Requires="v">
                <p:oleObj spid="_x0000_s91228" name="SPW 9.0 Graph" r:id="rId3" imgW="5554800" imgH="4876200" progId="">
                  <p:embed/>
                </p:oleObj>
              </mc:Choice>
              <mc:Fallback>
                <p:oleObj name="SPW 9.0 Graph" r:id="rId3" imgW="5554800" imgH="4876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16892"/>
                        <a:ext cx="5472608" cy="4804583"/>
                      </a:xfrm>
                      <a:prstGeom prst="rect">
                        <a:avLst/>
                      </a:prstGeom>
                      <a:noFill/>
                      <a:ln>
                        <a:noFill/>
                      </a:ln>
                      <a:effectLst/>
                    </p:spPr>
                  </p:pic>
                </p:oleObj>
              </mc:Fallback>
            </mc:AlternateContent>
          </a:graphicData>
        </a:graphic>
      </p:graphicFrame>
      <p:sp>
        <p:nvSpPr>
          <p:cNvPr id="6" name="灯片编号占位符 5"/>
          <p:cNvSpPr>
            <a:spLocks noGrp="1"/>
          </p:cNvSpPr>
          <p:nvPr>
            <p:ph type="sldNum" sz="quarter" idx="12"/>
          </p:nvPr>
        </p:nvSpPr>
        <p:spPr/>
        <p:txBody>
          <a:bodyPr/>
          <a:lstStyle/>
          <a:p>
            <a:fld id="{66F79708-2D9E-4C21-9CDC-C0CB60712C90}"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260648"/>
            <a:ext cx="8229600" cy="1143000"/>
          </a:xfrm>
        </p:spPr>
        <p:txBody>
          <a:bodyPr/>
          <a:lstStyle/>
          <a:p>
            <a:r>
              <a:rPr lang="en-US" altLang="zh-CN" dirty="0">
                <a:latin typeface="Times New Roman" pitchFamily="18" charset="0"/>
              </a:rPr>
              <a:t>P-R</a:t>
            </a:r>
            <a:r>
              <a:rPr lang="zh-CN" altLang="en-US" dirty="0">
                <a:latin typeface="Times New Roman" pitchFamily="18" charset="0"/>
              </a:rPr>
              <a:t>曲线的优缺点</a:t>
            </a:r>
          </a:p>
        </p:txBody>
      </p:sp>
      <p:sp>
        <p:nvSpPr>
          <p:cNvPr id="53251" name="Rectangle 3"/>
          <p:cNvSpPr>
            <a:spLocks noGrp="1" noChangeArrowheads="1"/>
          </p:cNvSpPr>
          <p:nvPr>
            <p:ph idx="1"/>
          </p:nvPr>
        </p:nvSpPr>
        <p:spPr>
          <a:xfrm>
            <a:off x="946773" y="1916832"/>
            <a:ext cx="7772400" cy="3617913"/>
          </a:xfrm>
        </p:spPr>
        <p:txBody>
          <a:bodyPr/>
          <a:lstStyle/>
          <a:p>
            <a:r>
              <a:rPr lang="zh-CN" altLang="en-US" dirty="0">
                <a:latin typeface="Times New Roman" pitchFamily="18" charset="0"/>
              </a:rPr>
              <a:t>优点：</a:t>
            </a:r>
          </a:p>
          <a:p>
            <a:pPr lvl="1"/>
            <a:r>
              <a:rPr lang="zh-CN" altLang="en-US" dirty="0">
                <a:latin typeface="Times New Roman" pitchFamily="18" charset="0"/>
              </a:rPr>
              <a:t>简单直观</a:t>
            </a:r>
          </a:p>
          <a:p>
            <a:pPr lvl="1"/>
            <a:r>
              <a:rPr lang="zh-CN" altLang="en-US" dirty="0">
                <a:latin typeface="Times New Roman" pitchFamily="18" charset="0"/>
              </a:rPr>
              <a:t>既考虑了检索结果的覆盖度，又考虑了检索结果的排序情况</a:t>
            </a:r>
          </a:p>
          <a:p>
            <a:r>
              <a:rPr lang="zh-CN" altLang="en-US" dirty="0">
                <a:latin typeface="Times New Roman" pitchFamily="18" charset="0"/>
              </a:rPr>
              <a:t>缺点：</a:t>
            </a:r>
          </a:p>
          <a:p>
            <a:pPr lvl="1"/>
            <a:r>
              <a:rPr lang="zh-CN" altLang="en-US" dirty="0">
                <a:latin typeface="Times New Roman" pitchFamily="18" charset="0"/>
              </a:rPr>
              <a:t>单个查询的</a:t>
            </a:r>
            <a:r>
              <a:rPr lang="en-US" altLang="zh-CN" dirty="0">
                <a:latin typeface="Times New Roman" pitchFamily="18" charset="0"/>
              </a:rPr>
              <a:t>P-R</a:t>
            </a:r>
            <a:r>
              <a:rPr lang="zh-CN" altLang="en-US" dirty="0">
                <a:latin typeface="Times New Roman" pitchFamily="18" charset="0"/>
              </a:rPr>
              <a:t>曲线虽然直观，但是难以明确表示两个查询的检索结果的优劣</a:t>
            </a:r>
          </a:p>
          <a:p>
            <a:pPr lvl="1"/>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fld id="{10CABD35-9E17-4FED-BA30-AF253AAF020D}" type="slidenum">
              <a:rPr lang="en-US" altLang="zh-CN"/>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115616" y="476672"/>
            <a:ext cx="7180262" cy="852488"/>
          </a:xfrm>
        </p:spPr>
        <p:txBody>
          <a:bodyPr/>
          <a:lstStyle/>
          <a:p>
            <a:r>
              <a:rPr lang="zh-CN" altLang="en-US" dirty="0">
                <a:latin typeface="Times New Roman" pitchFamily="18" charset="0"/>
              </a:rPr>
              <a:t>基于</a:t>
            </a:r>
            <a:r>
              <a:rPr lang="en-US" altLang="zh-CN" dirty="0">
                <a:latin typeface="Times New Roman" pitchFamily="18" charset="0"/>
              </a:rPr>
              <a:t>P-R</a:t>
            </a:r>
            <a:r>
              <a:rPr lang="zh-CN" altLang="en-US" dirty="0">
                <a:latin typeface="Times New Roman" pitchFamily="18" charset="0"/>
              </a:rPr>
              <a:t>曲线的单一指标</a:t>
            </a:r>
          </a:p>
        </p:txBody>
      </p:sp>
      <p:sp>
        <p:nvSpPr>
          <p:cNvPr id="91139" name="Rectangle 3"/>
          <p:cNvSpPr>
            <a:spLocks noGrp="1" noChangeArrowheads="1"/>
          </p:cNvSpPr>
          <p:nvPr>
            <p:ph idx="1"/>
          </p:nvPr>
        </p:nvSpPr>
        <p:spPr>
          <a:xfrm>
            <a:off x="1115616" y="1772816"/>
            <a:ext cx="7772400" cy="3617913"/>
          </a:xfrm>
        </p:spPr>
        <p:txBody>
          <a:bodyPr/>
          <a:lstStyle/>
          <a:p>
            <a:r>
              <a:rPr lang="en-US" altLang="zh-CN" dirty="0">
                <a:latin typeface="Times New Roman" pitchFamily="18" charset="0"/>
              </a:rPr>
              <a:t>Break Point</a:t>
            </a:r>
            <a:r>
              <a:rPr lang="zh-CN" altLang="en-US" dirty="0">
                <a:latin typeface="Times New Roman" pitchFamily="18" charset="0"/>
              </a:rPr>
              <a:t>：</a:t>
            </a:r>
            <a:r>
              <a:rPr lang="en-US" altLang="zh-CN" dirty="0">
                <a:latin typeface="Times New Roman" pitchFamily="18" charset="0"/>
              </a:rPr>
              <a:t>P-R</a:t>
            </a:r>
            <a:r>
              <a:rPr lang="zh-CN" altLang="en-US" dirty="0">
                <a:latin typeface="Times New Roman" pitchFamily="18" charset="0"/>
              </a:rPr>
              <a:t>曲线上 </a:t>
            </a:r>
            <a:r>
              <a:rPr lang="en-US" altLang="zh-CN" dirty="0">
                <a:latin typeface="Times New Roman" pitchFamily="18" charset="0"/>
              </a:rPr>
              <a:t>P=R</a:t>
            </a:r>
            <a:r>
              <a:rPr lang="zh-CN" altLang="en-US" dirty="0">
                <a:latin typeface="Times New Roman" pitchFamily="18" charset="0"/>
              </a:rPr>
              <a:t>的那个点</a:t>
            </a:r>
          </a:p>
          <a:p>
            <a:pPr lvl="1"/>
            <a:r>
              <a:rPr lang="zh-CN" altLang="en-US" dirty="0">
                <a:latin typeface="Times New Roman" pitchFamily="18" charset="0"/>
              </a:rPr>
              <a:t>这样可以直接进行单值比较</a:t>
            </a:r>
          </a:p>
          <a:p>
            <a:endParaRPr lang="en-US" altLang="zh-CN" dirty="0">
              <a:latin typeface="Times New Roman" pitchFamily="18" charset="0"/>
            </a:endParaRPr>
          </a:p>
          <a:p>
            <a:r>
              <a:rPr lang="en-US" altLang="zh-CN" dirty="0">
                <a:latin typeface="Times New Roman" pitchFamily="18" charset="0"/>
              </a:rPr>
              <a:t>11</a:t>
            </a:r>
            <a:r>
              <a:rPr lang="zh-CN" altLang="en-US" dirty="0">
                <a:latin typeface="Times New Roman" pitchFamily="18" charset="0"/>
              </a:rPr>
              <a:t>点平均正确率</a:t>
            </a:r>
            <a:r>
              <a:rPr lang="en-US" altLang="zh-CN" dirty="0">
                <a:latin typeface="Times New Roman" pitchFamily="18" charset="0"/>
              </a:rPr>
              <a:t>(11 point average precision)</a:t>
            </a:r>
            <a:r>
              <a:rPr lang="zh-CN" altLang="en-US" dirty="0">
                <a:latin typeface="Times New Roman" pitchFamily="18" charset="0"/>
              </a:rPr>
              <a:t>：在召回率分别为</a:t>
            </a:r>
            <a:r>
              <a:rPr lang="en-US" altLang="zh-CN" dirty="0">
                <a:latin typeface="Times New Roman" pitchFamily="18" charset="0"/>
              </a:rPr>
              <a:t>0,0.1,0.2,…,1.0</a:t>
            </a:r>
            <a:r>
              <a:rPr lang="zh-CN" altLang="en-US" dirty="0">
                <a:latin typeface="Times New Roman" pitchFamily="18" charset="0"/>
              </a:rPr>
              <a:t>的十一个点上的正确率求平均，等价于插值的</a:t>
            </a:r>
            <a:r>
              <a:rPr lang="en-US" altLang="zh-CN" dirty="0">
                <a:latin typeface="Times New Roman" pitchFamily="18" charset="0"/>
              </a:rPr>
              <a:t>AP</a:t>
            </a:r>
            <a:endParaRPr lang="en-US" altLang="zh-CN" dirty="0"/>
          </a:p>
        </p:txBody>
      </p:sp>
      <p:sp>
        <p:nvSpPr>
          <p:cNvPr id="6" name="灯片编号占位符 5"/>
          <p:cNvSpPr>
            <a:spLocks noGrp="1"/>
          </p:cNvSpPr>
          <p:nvPr>
            <p:ph type="sldNum" sz="quarter" idx="12"/>
          </p:nvPr>
        </p:nvSpPr>
        <p:spPr/>
        <p:txBody>
          <a:bodyPr/>
          <a:lstStyle/>
          <a:p>
            <a:fld id="{5A8F3D6A-870E-4E1C-9CED-F671804095E2}" type="slidenum">
              <a:rPr lang="en-US" altLang="zh-CN"/>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033091" y="254001"/>
            <a:ext cx="8229600" cy="1143000"/>
          </a:xfrm>
        </p:spPr>
        <p:txBody>
          <a:bodyPr/>
          <a:lstStyle/>
          <a:p>
            <a:r>
              <a:rPr lang="en-US" altLang="zh-CN" dirty="0">
                <a:latin typeface="Times New Roman" pitchFamily="18" charset="0"/>
              </a:rPr>
              <a:t>P-R</a:t>
            </a:r>
            <a:r>
              <a:rPr lang="zh-CN" altLang="en-US" dirty="0">
                <a:latin typeface="Times New Roman" pitchFamily="18" charset="0"/>
              </a:rPr>
              <a:t>曲线中的</a:t>
            </a:r>
            <a:r>
              <a:rPr lang="en-US" altLang="zh-CN" dirty="0">
                <a:latin typeface="Times New Roman" pitchFamily="18" charset="0"/>
              </a:rPr>
              <a:t>break point</a:t>
            </a:r>
          </a:p>
        </p:txBody>
      </p:sp>
      <p:graphicFrame>
        <p:nvGraphicFramePr>
          <p:cNvPr id="124937" name="Object 9"/>
          <p:cNvGraphicFramePr>
            <a:graphicFrameLocks noGrp="1" noChangeAspect="1"/>
          </p:cNvGraphicFramePr>
          <p:nvPr>
            <p:ph idx="1"/>
            <p:extLst>
              <p:ext uri="{D42A27DB-BD31-4B8C-83A1-F6EECF244321}">
                <p14:modId xmlns:p14="http://schemas.microsoft.com/office/powerpoint/2010/main" val="2127588385"/>
              </p:ext>
            </p:extLst>
          </p:nvPr>
        </p:nvGraphicFramePr>
        <p:xfrm>
          <a:off x="1499022" y="1796773"/>
          <a:ext cx="4849812" cy="3908425"/>
        </p:xfrm>
        <a:graphic>
          <a:graphicData uri="http://schemas.openxmlformats.org/presentationml/2006/ole">
            <mc:AlternateContent xmlns:mc="http://schemas.openxmlformats.org/markup-compatibility/2006">
              <mc:Choice xmlns:v="urn:schemas-microsoft-com:vml" Requires="v">
                <p:oleObj spid="_x0000_s92253"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022" y="1796773"/>
                        <a:ext cx="4849812" cy="3908425"/>
                      </a:xfrm>
                      <a:prstGeom prst="rect">
                        <a:avLst/>
                      </a:prstGeom>
                      <a:noFill/>
                    </p:spPr>
                  </p:pic>
                </p:oleObj>
              </mc:Fallback>
            </mc:AlternateContent>
          </a:graphicData>
        </a:graphic>
      </p:graphicFrame>
      <p:sp>
        <p:nvSpPr>
          <p:cNvPr id="11" name="灯片编号占位符 5"/>
          <p:cNvSpPr>
            <a:spLocks noGrp="1"/>
          </p:cNvSpPr>
          <p:nvPr>
            <p:ph type="sldNum" sz="quarter" idx="12"/>
          </p:nvPr>
        </p:nvSpPr>
        <p:spPr/>
        <p:txBody>
          <a:bodyPr/>
          <a:lstStyle/>
          <a:p>
            <a:fld id="{959DA0F8-460D-48D1-8082-E8093ED98A37}" type="slidenum">
              <a:rPr lang="en-US" altLang="zh-CN"/>
              <a:pPr/>
              <a:t>49</a:t>
            </a:fld>
            <a:endParaRPr lang="en-US" altLang="zh-CN"/>
          </a:p>
        </p:txBody>
      </p:sp>
      <p:sp>
        <p:nvSpPr>
          <p:cNvPr id="124938" name="Line 10"/>
          <p:cNvSpPr>
            <a:spLocks noChangeShapeType="1"/>
          </p:cNvSpPr>
          <p:nvPr/>
        </p:nvSpPr>
        <p:spPr bwMode="auto">
          <a:xfrm flipV="1">
            <a:off x="1979712" y="2636912"/>
            <a:ext cx="4032448" cy="280831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124939" name="Oval 11"/>
          <p:cNvSpPr>
            <a:spLocks noChangeArrowheads="1"/>
          </p:cNvSpPr>
          <p:nvPr/>
        </p:nvSpPr>
        <p:spPr bwMode="auto">
          <a:xfrm>
            <a:off x="3203848" y="4365104"/>
            <a:ext cx="287337" cy="215900"/>
          </a:xfrm>
          <a:prstGeom prst="ellipse">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24940" name="Text Box 12"/>
          <p:cNvSpPr txBox="1">
            <a:spLocks noChangeArrowheads="1"/>
          </p:cNvSpPr>
          <p:nvPr/>
        </p:nvSpPr>
        <p:spPr bwMode="auto">
          <a:xfrm>
            <a:off x="6372225" y="2349500"/>
            <a:ext cx="792163"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y=x</a:t>
            </a:r>
          </a:p>
        </p:txBody>
      </p:sp>
      <p:sp>
        <p:nvSpPr>
          <p:cNvPr id="124941" name="Text Box 13"/>
          <p:cNvSpPr txBox="1">
            <a:spLocks noChangeArrowheads="1"/>
          </p:cNvSpPr>
          <p:nvPr/>
        </p:nvSpPr>
        <p:spPr bwMode="auto">
          <a:xfrm>
            <a:off x="3923928" y="4221088"/>
            <a:ext cx="1223963" cy="30480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rPr>
              <a:t>Break  point</a:t>
            </a:r>
          </a:p>
        </p:txBody>
      </p:sp>
      <p:sp>
        <p:nvSpPr>
          <p:cNvPr id="124942" name="Line 14"/>
          <p:cNvSpPr>
            <a:spLocks noChangeShapeType="1"/>
          </p:cNvSpPr>
          <p:nvPr/>
        </p:nvSpPr>
        <p:spPr bwMode="auto">
          <a:xfrm flipV="1">
            <a:off x="3347864" y="4365102"/>
            <a:ext cx="504379" cy="144017"/>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 name="文本框 1">
            <a:extLst>
              <a:ext uri="{FF2B5EF4-FFF2-40B4-BE49-F238E27FC236}">
                <a16:creationId xmlns:a16="http://schemas.microsoft.com/office/drawing/2014/main" id="{21DBD117-E2F4-48A1-8665-A24FF222DF34}"/>
              </a:ext>
            </a:extLst>
          </p:cNvPr>
          <p:cNvSpPr txBox="1"/>
          <p:nvPr/>
        </p:nvSpPr>
        <p:spPr>
          <a:xfrm>
            <a:off x="596369" y="5965173"/>
            <a:ext cx="7879080" cy="830997"/>
          </a:xfrm>
          <a:prstGeom prst="rect">
            <a:avLst/>
          </a:prstGeom>
          <a:noFill/>
        </p:spPr>
        <p:txBody>
          <a:bodyPr wrap="none" rtlCol="0">
            <a:spAutoFit/>
          </a:bodyPr>
          <a:lstStyle/>
          <a:p>
            <a:r>
              <a:rPr lang="en-US" altLang="zh-CN" sz="1600" dirty="0">
                <a:solidFill>
                  <a:schemeClr val="tx1"/>
                </a:solidFill>
                <a:latin typeface="+mn-ea"/>
                <a:ea typeface="+mn-ea"/>
              </a:rPr>
              <a:t>Break point:</a:t>
            </a:r>
            <a:r>
              <a:rPr lang="zh-CN" altLang="en-US" sz="1600" dirty="0">
                <a:solidFill>
                  <a:schemeClr val="tx1"/>
                </a:solidFill>
                <a:latin typeface="+mn-ea"/>
                <a:ea typeface="+mn-ea"/>
              </a:rPr>
              <a:t>数值越大，系统效果越好。理想状态下，</a:t>
            </a:r>
            <a:r>
              <a:rPr lang="en-US" altLang="zh-CN" sz="1600" dirty="0">
                <a:solidFill>
                  <a:schemeClr val="tx1"/>
                </a:solidFill>
                <a:latin typeface="+mn-ea"/>
                <a:ea typeface="+mn-ea"/>
              </a:rPr>
              <a:t>P/R</a:t>
            </a:r>
            <a:r>
              <a:rPr lang="zh-CN" altLang="en-US" sz="1600" dirty="0">
                <a:solidFill>
                  <a:schemeClr val="tx1"/>
                </a:solidFill>
                <a:latin typeface="+mn-ea"/>
                <a:ea typeface="+mn-ea"/>
              </a:rPr>
              <a:t>曲线相交于</a:t>
            </a:r>
            <a:r>
              <a:rPr lang="en-US" altLang="zh-CN" sz="1600" dirty="0">
                <a:solidFill>
                  <a:schemeClr val="tx1"/>
                </a:solidFill>
                <a:latin typeface="+mn-ea"/>
                <a:ea typeface="+mn-ea"/>
              </a:rPr>
              <a:t>(100%, 100%)</a:t>
            </a:r>
            <a:r>
              <a:rPr lang="zh-CN" altLang="en-US" sz="1600" dirty="0">
                <a:solidFill>
                  <a:schemeClr val="tx1"/>
                </a:solidFill>
                <a:latin typeface="+mn-ea"/>
                <a:ea typeface="+mn-ea"/>
              </a:rPr>
              <a:t>，</a:t>
            </a:r>
            <a:endParaRPr lang="en-US" altLang="zh-CN" sz="1600" dirty="0">
              <a:solidFill>
                <a:schemeClr val="tx1"/>
              </a:solidFill>
              <a:latin typeface="+mn-ea"/>
              <a:ea typeface="+mn-ea"/>
            </a:endParaRPr>
          </a:p>
          <a:p>
            <a:r>
              <a:rPr lang="zh-CN" altLang="en-US" sz="1600" dirty="0">
                <a:solidFill>
                  <a:schemeClr val="tx1"/>
                </a:solidFill>
                <a:latin typeface="+mn-ea"/>
                <a:ea typeface="+mn-ea"/>
              </a:rPr>
              <a:t>线下面积为</a:t>
            </a:r>
            <a:r>
              <a:rPr lang="en-US" altLang="zh-CN" sz="1600" dirty="0">
                <a:solidFill>
                  <a:schemeClr val="tx1"/>
                </a:solidFill>
                <a:latin typeface="+mn-ea"/>
                <a:ea typeface="+mn-ea"/>
              </a:rPr>
              <a:t>1</a:t>
            </a:r>
            <a:r>
              <a:rPr lang="zh-CN" altLang="en-US" sz="1600" dirty="0">
                <a:solidFill>
                  <a:schemeClr val="tx1"/>
                </a:solidFill>
                <a:latin typeface="+mn-ea"/>
                <a:ea typeface="+mn-ea"/>
              </a:rPr>
              <a:t>，系统效果最优。</a:t>
            </a:r>
            <a:endParaRPr lang="zh-CN" altLang="zh-CN" sz="1600" dirty="0">
              <a:solidFill>
                <a:schemeClr val="tx1"/>
              </a:solidFill>
              <a:latin typeface="+mn-ea"/>
              <a:ea typeface="+mn-ea"/>
            </a:endParaRPr>
          </a:p>
          <a:p>
            <a:endParaRPr lang="zh-CN" altLang="en-US" sz="1600" dirty="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Effect transition="in" filter="blinds(horizontal)">
                                      <p:cBhvr>
                                        <p:cTn id="7" dur="500"/>
                                        <p:tgtEl>
                                          <p:spTgt spid="124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40"/>
                                        </p:tgtEl>
                                        <p:attrNameLst>
                                          <p:attrName>style.visibility</p:attrName>
                                        </p:attrNameLst>
                                      </p:cBhvr>
                                      <p:to>
                                        <p:strVal val="visible"/>
                                      </p:to>
                                    </p:set>
                                    <p:animEffect transition="in" filter="blinds(horizontal)">
                                      <p:cBhvr>
                                        <p:cTn id="12" dur="500"/>
                                        <p:tgtEl>
                                          <p:spTgt spid="1249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939"/>
                                        </p:tgtEl>
                                        <p:attrNameLst>
                                          <p:attrName>style.visibility</p:attrName>
                                        </p:attrNameLst>
                                      </p:cBhvr>
                                      <p:to>
                                        <p:strVal val="visible"/>
                                      </p:to>
                                    </p:set>
                                    <p:anim calcmode="lin" valueType="num">
                                      <p:cBhvr additive="base">
                                        <p:cTn id="17" dur="500" fill="hold"/>
                                        <p:tgtEl>
                                          <p:spTgt spid="124939"/>
                                        </p:tgtEl>
                                        <p:attrNameLst>
                                          <p:attrName>ppt_x</p:attrName>
                                        </p:attrNameLst>
                                      </p:cBhvr>
                                      <p:tavLst>
                                        <p:tav tm="0">
                                          <p:val>
                                            <p:strVal val="#ppt_x"/>
                                          </p:val>
                                        </p:tav>
                                        <p:tav tm="100000">
                                          <p:val>
                                            <p:strVal val="#ppt_x"/>
                                          </p:val>
                                        </p:tav>
                                      </p:tavLst>
                                    </p:anim>
                                    <p:anim calcmode="lin" valueType="num">
                                      <p:cBhvr additive="base">
                                        <p:cTn id="18" dur="500" fill="hold"/>
                                        <p:tgtEl>
                                          <p:spTgt spid="12493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12493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42"/>
                                        </p:tgtEl>
                                        <p:attrNameLst>
                                          <p:attrName>style.visibility</p:attrName>
                                        </p:attrNameLst>
                                      </p:cBhvr>
                                      <p:to>
                                        <p:strVal val="visible"/>
                                      </p:to>
                                    </p:set>
                                    <p:animEffect transition="in" filter="blinds(horizontal)">
                                      <p:cBhvr>
                                        <p:cTn id="27" dur="500"/>
                                        <p:tgtEl>
                                          <p:spTgt spid="1249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941"/>
                                        </p:tgtEl>
                                        <p:attrNameLst>
                                          <p:attrName>style.visibility</p:attrName>
                                        </p:attrNameLst>
                                      </p:cBhvr>
                                      <p:to>
                                        <p:strVal val="visible"/>
                                      </p:to>
                                    </p:set>
                                    <p:animEffect transition="in" filter="blinds(horizontal)">
                                      <p:cBhvr>
                                        <p:cTn id="32" dur="500"/>
                                        <p:tgtEl>
                                          <p:spTgt spid="12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39" grpId="1" animBg="1"/>
      <p:bldP spid="124940" grpId="0"/>
      <p:bldP spid="124941" grpId="0"/>
      <p:bldP spid="1249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回转归一化</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6357950" y="4786322"/>
            <a:ext cx="2500330" cy="1357298"/>
          </a:xfrm>
          <a:prstGeom prst="rect">
            <a:avLst/>
          </a:prstGeom>
          <a:noFill/>
          <a:ln w="9525">
            <a:noFill/>
            <a:round/>
            <a:headEnd/>
            <a:tailEnd/>
          </a:ln>
        </p:spPr>
        <p:txBody>
          <a:bodyPr/>
          <a:lstStyle/>
          <a:p>
            <a:pPr lvl="1">
              <a:spcBef>
                <a:spcPts val="700"/>
              </a:spcBef>
              <a:buClr>
                <a:srgbClr val="336699"/>
              </a:buClr>
            </a:pPr>
            <a:r>
              <a:rPr lang="de-DE" dirty="0" err="1">
                <a:solidFill>
                  <a:schemeClr val="tx1"/>
                </a:solidFill>
                <a:latin typeface="+mj-lt"/>
                <a:ea typeface="黑体" pitchFamily="49" charset="-122"/>
              </a:rPr>
              <a:t>source</a:t>
            </a:r>
            <a:r>
              <a:rPr lang="de-DE" dirty="0">
                <a:solidFill>
                  <a:schemeClr val="tx1"/>
                </a:solidFill>
                <a:latin typeface="+mj-lt"/>
                <a:ea typeface="黑体" pitchFamily="49" charset="-122"/>
              </a:rPr>
              <a:t>: </a:t>
            </a:r>
          </a:p>
          <a:p>
            <a:pPr lvl="1">
              <a:spcBef>
                <a:spcPts val="700"/>
              </a:spcBef>
              <a:buClr>
                <a:srgbClr val="336699"/>
              </a:buClr>
            </a:pPr>
            <a:r>
              <a:rPr lang="de-DE" dirty="0">
                <a:solidFill>
                  <a:schemeClr val="tx1"/>
                </a:solidFill>
                <a:latin typeface="+mj-lt"/>
                <a:ea typeface="黑体" pitchFamily="49" charset="-122"/>
              </a:rPr>
              <a:t>Lilian Lee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a:t>
            </a:fld>
            <a:endParaRPr lang="en-US" dirty="0"/>
          </a:p>
        </p:txBody>
      </p:sp>
      <p:pic>
        <p:nvPicPr>
          <p:cNvPr id="8" name="Picture 7" descr="508.png"/>
          <p:cNvPicPr>
            <a:picLocks noChangeAspect="1"/>
          </p:cNvPicPr>
          <p:nvPr/>
        </p:nvPicPr>
        <p:blipFill>
          <a:blip r:embed="rId3" cstate="print"/>
          <a:stretch>
            <a:fillRect/>
          </a:stretch>
        </p:blipFill>
        <p:spPr>
          <a:xfrm>
            <a:off x="357158" y="1643050"/>
            <a:ext cx="6429419" cy="428628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550" y="620688"/>
            <a:ext cx="6886575" cy="1143000"/>
          </a:xfrm>
        </p:spPr>
        <p:txBody>
          <a:bodyPr/>
          <a:lstStyle/>
          <a:p>
            <a:r>
              <a:rPr lang="zh-CN" altLang="en-US" dirty="0"/>
              <a:t>引入序的作用</a:t>
            </a:r>
            <a:endParaRPr lang="en-US" altLang="zh-CN" dirty="0">
              <a:latin typeface="Times New Roman" pitchFamily="18" charset="0"/>
            </a:endParaRPr>
          </a:p>
        </p:txBody>
      </p:sp>
      <p:sp>
        <p:nvSpPr>
          <p:cNvPr id="31747" name="Rectangle 3"/>
          <p:cNvSpPr>
            <a:spLocks noGrp="1" noChangeArrowheads="1"/>
          </p:cNvSpPr>
          <p:nvPr>
            <p:ph type="body" sz="half" idx="1"/>
          </p:nvPr>
        </p:nvSpPr>
        <p:spPr>
          <a:xfrm>
            <a:off x="971550" y="1955787"/>
            <a:ext cx="7566025" cy="4176713"/>
          </a:xfrm>
        </p:spPr>
        <p:txBody>
          <a:bodyPr/>
          <a:lstStyle/>
          <a:p>
            <a:pPr>
              <a:lnSpc>
                <a:spcPct val="90000"/>
              </a:lnSpc>
            </a:pPr>
            <a:r>
              <a:rPr lang="zh-CN" altLang="en-US" sz="2800" dirty="0">
                <a:latin typeface="Times New Roman" pitchFamily="18" charset="0"/>
              </a:rPr>
              <a:t>平均正确率</a:t>
            </a:r>
            <a:r>
              <a:rPr lang="en-US" altLang="zh-CN" sz="2800" dirty="0">
                <a:latin typeface="Times New Roman" pitchFamily="18" charset="0"/>
              </a:rPr>
              <a:t>(Average Precision, AP)</a:t>
            </a:r>
            <a:r>
              <a:rPr lang="zh-CN" altLang="en-US" sz="2800" dirty="0">
                <a:latin typeface="Times New Roman" pitchFamily="18" charset="0"/>
              </a:rPr>
              <a:t>：对不同召回率点上的正确率进行平均</a:t>
            </a:r>
          </a:p>
          <a:p>
            <a:pPr lvl="1">
              <a:lnSpc>
                <a:spcPct val="90000"/>
              </a:lnSpc>
            </a:pPr>
            <a:r>
              <a:rPr lang="zh-CN" altLang="en-US" sz="2400" dirty="0">
                <a:latin typeface="Times New Roman" pitchFamily="18" charset="0"/>
              </a:rPr>
              <a:t>未插值的</a:t>
            </a:r>
            <a:r>
              <a:rPr lang="en-US" altLang="zh-CN" sz="2400" dirty="0">
                <a:latin typeface="Times New Roman" pitchFamily="18" charset="0"/>
              </a:rPr>
              <a:t>AP(</a:t>
            </a:r>
            <a:r>
              <a:rPr lang="zh-CN" altLang="en-US" sz="2400" dirty="0">
                <a:solidFill>
                  <a:srgbClr val="FF0000"/>
                </a:solidFill>
                <a:latin typeface="Times New Roman" pitchFamily="18" charset="0"/>
              </a:rPr>
              <a:t>常用</a:t>
            </a:r>
            <a:r>
              <a:rPr lang="en-US" altLang="zh-CN" sz="2400" dirty="0">
                <a:latin typeface="Times New Roman" pitchFamily="18" charset="0"/>
              </a:rPr>
              <a:t>): </a:t>
            </a:r>
            <a:r>
              <a:rPr lang="zh-CN" altLang="en-US" sz="2400" dirty="0">
                <a:latin typeface="Times New Roman" pitchFamily="18" charset="0"/>
              </a:rPr>
              <a:t>某个查询</a:t>
            </a:r>
            <a:r>
              <a:rPr lang="en-US" altLang="zh-CN" sz="2400" dirty="0">
                <a:latin typeface="Times New Roman" pitchFamily="18" charset="0"/>
              </a:rPr>
              <a:t>Q</a:t>
            </a:r>
            <a:r>
              <a:rPr lang="zh-CN" altLang="en-US" sz="2400" dirty="0">
                <a:latin typeface="Times New Roman" pitchFamily="18" charset="0"/>
              </a:rPr>
              <a:t>共有</a:t>
            </a:r>
            <a:r>
              <a:rPr lang="en-US" altLang="zh-CN" sz="2400" dirty="0">
                <a:latin typeface="Times New Roman" pitchFamily="18" charset="0"/>
              </a:rPr>
              <a:t>6</a:t>
            </a:r>
            <a:r>
              <a:rPr lang="zh-CN" altLang="en-US" sz="2400" dirty="0">
                <a:latin typeface="Times New Roman" pitchFamily="18" charset="0"/>
              </a:rPr>
              <a:t>个相关结果，某系统排序返回了</a:t>
            </a:r>
            <a:r>
              <a:rPr lang="en-US" altLang="zh-CN" sz="2400" dirty="0">
                <a:latin typeface="Times New Roman" pitchFamily="18" charset="0"/>
              </a:rPr>
              <a:t>5</a:t>
            </a:r>
            <a:r>
              <a:rPr lang="zh-CN" altLang="en-US" sz="2400" dirty="0">
                <a:latin typeface="Times New Roman" pitchFamily="18" charset="0"/>
              </a:rPr>
              <a:t>篇相关文档，其位置分别是第</a:t>
            </a:r>
            <a:r>
              <a:rPr lang="en-US" altLang="zh-CN" sz="2400" dirty="0">
                <a:latin typeface="Times New Roman" pitchFamily="18" charset="0"/>
              </a:rPr>
              <a:t>1</a:t>
            </a:r>
            <a:r>
              <a:rPr lang="zh-CN" altLang="en-US" sz="2400" dirty="0">
                <a:latin typeface="Times New Roman" pitchFamily="18" charset="0"/>
              </a:rPr>
              <a:t>，第</a:t>
            </a:r>
            <a:r>
              <a:rPr lang="en-US" altLang="zh-CN" sz="2400" dirty="0">
                <a:latin typeface="Times New Roman" pitchFamily="18" charset="0"/>
              </a:rPr>
              <a:t>2</a:t>
            </a:r>
            <a:r>
              <a:rPr lang="zh-CN" altLang="en-US" sz="2400" dirty="0">
                <a:latin typeface="Times New Roman" pitchFamily="18" charset="0"/>
              </a:rPr>
              <a:t>，第</a:t>
            </a:r>
            <a:r>
              <a:rPr lang="en-US" altLang="zh-CN" sz="2400" dirty="0">
                <a:latin typeface="Times New Roman" pitchFamily="18" charset="0"/>
              </a:rPr>
              <a:t>5</a:t>
            </a:r>
            <a:r>
              <a:rPr lang="zh-CN" altLang="en-US" sz="2400" dirty="0">
                <a:latin typeface="Times New Roman" pitchFamily="18" charset="0"/>
              </a:rPr>
              <a:t>，第</a:t>
            </a:r>
            <a:r>
              <a:rPr lang="en-US" altLang="zh-CN" sz="2400" dirty="0">
                <a:latin typeface="Times New Roman" pitchFamily="18" charset="0"/>
              </a:rPr>
              <a:t>10</a:t>
            </a:r>
            <a:r>
              <a:rPr lang="zh-CN" altLang="en-US" sz="2400" dirty="0">
                <a:latin typeface="Times New Roman" pitchFamily="18" charset="0"/>
              </a:rPr>
              <a:t>，第</a:t>
            </a:r>
            <a:r>
              <a:rPr lang="en-US" altLang="zh-CN" sz="2400" dirty="0">
                <a:latin typeface="Times New Roman" pitchFamily="18" charset="0"/>
              </a:rPr>
              <a:t>20</a:t>
            </a:r>
            <a:r>
              <a:rPr lang="zh-CN" altLang="en-US" sz="2400" dirty="0">
                <a:latin typeface="Times New Roman" pitchFamily="18" charset="0"/>
              </a:rPr>
              <a:t>位，则</a:t>
            </a:r>
            <a:r>
              <a:rPr lang="en-US" altLang="zh-CN" sz="2400" dirty="0">
                <a:latin typeface="Times New Roman" pitchFamily="18" charset="0"/>
              </a:rPr>
              <a:t>AP=(1/1+2/2+3/5+4/10+5/20+</a:t>
            </a:r>
            <a:r>
              <a:rPr lang="en-US" altLang="zh-CN" sz="2400" dirty="0">
                <a:solidFill>
                  <a:schemeClr val="hlink"/>
                </a:solidFill>
                <a:latin typeface="Times New Roman" pitchFamily="18" charset="0"/>
              </a:rPr>
              <a:t>0</a:t>
            </a:r>
            <a:r>
              <a:rPr lang="en-US" altLang="zh-CN" sz="2400" dirty="0">
                <a:latin typeface="Times New Roman" pitchFamily="18" charset="0"/>
              </a:rPr>
              <a:t>)/6</a:t>
            </a:r>
          </a:p>
          <a:p>
            <a:pPr lvl="1">
              <a:lnSpc>
                <a:spcPct val="90000"/>
              </a:lnSpc>
            </a:pPr>
            <a:endParaRPr lang="en-US" altLang="zh-CN" sz="2400" dirty="0">
              <a:latin typeface="Times New Roman" pitchFamily="18" charset="0"/>
            </a:endParaRPr>
          </a:p>
          <a:p>
            <a:pPr lvl="1">
              <a:lnSpc>
                <a:spcPct val="90000"/>
              </a:lnSpc>
            </a:pPr>
            <a:r>
              <a:rPr lang="zh-CN" altLang="en-US" sz="2400" dirty="0">
                <a:latin typeface="Times New Roman" pitchFamily="18" charset="0"/>
              </a:rPr>
              <a:t>插值的</a:t>
            </a:r>
            <a:r>
              <a:rPr lang="en-US" altLang="zh-CN" sz="2400" dirty="0">
                <a:latin typeface="Times New Roman" pitchFamily="18" charset="0"/>
              </a:rPr>
              <a:t>AP:</a:t>
            </a:r>
            <a:r>
              <a:rPr lang="zh-CN" altLang="en-US" sz="2400" dirty="0">
                <a:latin typeface="Times New Roman" pitchFamily="18" charset="0"/>
              </a:rPr>
              <a:t>在召回率分别为</a:t>
            </a:r>
            <a:r>
              <a:rPr lang="en-US" altLang="zh-CN" sz="2400" dirty="0">
                <a:latin typeface="Times New Roman" pitchFamily="18" charset="0"/>
              </a:rPr>
              <a:t>0,0.1,0.2,…,1.0</a:t>
            </a:r>
            <a:r>
              <a:rPr lang="zh-CN" altLang="en-US" sz="2400" dirty="0">
                <a:latin typeface="Times New Roman" pitchFamily="18" charset="0"/>
              </a:rPr>
              <a:t>的十一个点上的正确率求平均，等价于</a:t>
            </a:r>
            <a:r>
              <a:rPr lang="en-US" altLang="zh-CN" sz="2400" dirty="0">
                <a:latin typeface="Times New Roman" pitchFamily="18" charset="0"/>
              </a:rPr>
              <a:t>11</a:t>
            </a:r>
            <a:r>
              <a:rPr lang="zh-CN" altLang="en-US" sz="2400" dirty="0">
                <a:latin typeface="Times New Roman" pitchFamily="18" charset="0"/>
              </a:rPr>
              <a:t>点平均</a:t>
            </a:r>
          </a:p>
        </p:txBody>
      </p:sp>
      <p:sp>
        <p:nvSpPr>
          <p:cNvPr id="6" name="灯片编号占位符 7"/>
          <p:cNvSpPr>
            <a:spLocks noGrp="1"/>
          </p:cNvSpPr>
          <p:nvPr>
            <p:ph type="sldNum" sz="quarter" idx="12"/>
          </p:nvPr>
        </p:nvSpPr>
        <p:spPr/>
        <p:txBody>
          <a:bodyPr/>
          <a:lstStyle/>
          <a:p>
            <a:fld id="{3D62D707-B2DF-48F3-9897-8C5524D28F16}" type="slidenum">
              <a:rPr lang="en-US" altLang="zh-CN"/>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22920" y="269776"/>
            <a:ext cx="5709320" cy="1143000"/>
          </a:xfrm>
        </p:spPr>
        <p:txBody>
          <a:bodyPr/>
          <a:lstStyle/>
          <a:p>
            <a:r>
              <a:rPr lang="zh-CN" altLang="en-US" dirty="0"/>
              <a:t>不考虑召回率</a:t>
            </a:r>
          </a:p>
        </p:txBody>
      </p:sp>
      <p:sp>
        <p:nvSpPr>
          <p:cNvPr id="95235" name="Rectangle 3"/>
          <p:cNvSpPr>
            <a:spLocks noGrp="1" noChangeArrowheads="1"/>
          </p:cNvSpPr>
          <p:nvPr>
            <p:ph idx="1"/>
          </p:nvPr>
        </p:nvSpPr>
        <p:spPr>
          <a:xfrm>
            <a:off x="899592" y="1772816"/>
            <a:ext cx="7772400" cy="3617913"/>
          </a:xfrm>
        </p:spPr>
        <p:txBody>
          <a:bodyPr/>
          <a:lstStyle/>
          <a:p>
            <a:r>
              <a:rPr lang="en-US" altLang="zh-CN" dirty="0" err="1">
                <a:latin typeface="Times New Roman" pitchFamily="18" charset="0"/>
              </a:rPr>
              <a:t>Precision@N</a:t>
            </a:r>
            <a:r>
              <a:rPr lang="zh-CN" altLang="en-US" dirty="0">
                <a:latin typeface="Times New Roman" pitchFamily="18" charset="0"/>
              </a:rPr>
              <a:t>：在第</a:t>
            </a:r>
            <a:r>
              <a:rPr lang="en-US" altLang="zh-CN" dirty="0">
                <a:latin typeface="Times New Roman" pitchFamily="18" charset="0"/>
              </a:rPr>
              <a:t>N</a:t>
            </a:r>
            <a:r>
              <a:rPr lang="zh-CN" altLang="en-US" dirty="0">
                <a:latin typeface="Times New Roman" pitchFamily="18" charset="0"/>
              </a:rPr>
              <a:t>个位置上的正确率，对于搜索引擎，大量统计数据表明，大部分搜索引擎用户只关注前一、两页的结果，因此，</a:t>
            </a:r>
            <a:r>
              <a:rPr lang="en-US" altLang="zh-CN" dirty="0">
                <a:latin typeface="Times New Roman" pitchFamily="18" charset="0"/>
              </a:rPr>
              <a:t>P@10, P@20</a:t>
            </a:r>
            <a:r>
              <a:rPr lang="zh-CN" altLang="en-US" dirty="0">
                <a:latin typeface="Times New Roman" pitchFamily="18" charset="0"/>
              </a:rPr>
              <a:t>对大规模搜索引擎来说是很好的评价指标</a:t>
            </a:r>
          </a:p>
          <a:p>
            <a:r>
              <a:rPr lang="en-US" altLang="zh-CN" dirty="0" err="1">
                <a:latin typeface="Times New Roman" pitchFamily="18" charset="0"/>
              </a:rPr>
              <a:t>bpref</a:t>
            </a:r>
            <a:r>
              <a:rPr lang="zh-CN" altLang="en-US" dirty="0">
                <a:latin typeface="Times New Roman" pitchFamily="18" charset="0"/>
              </a:rPr>
              <a:t>、</a:t>
            </a:r>
            <a:r>
              <a:rPr lang="en-US" altLang="zh-CN" dirty="0">
                <a:latin typeface="Times New Roman" pitchFamily="18" charset="0"/>
              </a:rPr>
              <a:t>NDCG</a:t>
            </a:r>
            <a:r>
              <a:rPr lang="zh-CN" altLang="en-US" dirty="0">
                <a:latin typeface="Times New Roman" pitchFamily="18" charset="0"/>
              </a:rPr>
              <a:t>：后面详细介绍。</a:t>
            </a:r>
          </a:p>
          <a:p>
            <a:endParaRPr lang="en-US" altLang="zh-CN" dirty="0"/>
          </a:p>
        </p:txBody>
      </p:sp>
      <p:sp>
        <p:nvSpPr>
          <p:cNvPr id="6" name="灯片编号占位符 5"/>
          <p:cNvSpPr>
            <a:spLocks noGrp="1"/>
          </p:cNvSpPr>
          <p:nvPr>
            <p:ph type="sldNum" sz="quarter" idx="12"/>
          </p:nvPr>
        </p:nvSpPr>
        <p:spPr/>
        <p:txBody>
          <a:bodyPr/>
          <a:lstStyle/>
          <a:p>
            <a:fld id="{C18E9E60-B802-4239-A82D-2AD695150542}" type="slidenum">
              <a:rPr lang="en-US" altLang="zh-CN"/>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043608" y="513294"/>
            <a:ext cx="6886575" cy="1143000"/>
          </a:xfrm>
        </p:spPr>
        <p:txBody>
          <a:bodyPr/>
          <a:lstStyle/>
          <a:p>
            <a:r>
              <a:rPr lang="zh-CN" altLang="en-US" dirty="0"/>
              <a:t>回到例子</a:t>
            </a:r>
          </a:p>
        </p:txBody>
      </p:sp>
      <p:graphicFrame>
        <p:nvGraphicFramePr>
          <p:cNvPr id="222211" name="Group 3"/>
          <p:cNvGraphicFramePr>
            <a:graphicFrameLocks noGrp="1"/>
          </p:cNvGraphicFramePr>
          <p:nvPr>
            <p:ph type="tbl" idx="1"/>
          </p:nvPr>
        </p:nvGraphicFramePr>
        <p:xfrm>
          <a:off x="1042988" y="2133600"/>
          <a:ext cx="7632700" cy="1981200"/>
        </p:xfrm>
        <a:graphic>
          <a:graphicData uri="http://schemas.openxmlformats.org/drawingml/2006/table">
            <a:tbl>
              <a:tblPr/>
              <a:tblGrid>
                <a:gridCol w="2376487">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87412">
                  <a:extLst>
                    <a:ext uri="{9D8B030D-6E8A-4147-A177-3AD203B41FA5}">
                      <a16:colId xmlns:a16="http://schemas.microsoft.com/office/drawing/2014/main" val="20003"/>
                    </a:ext>
                  </a:extLst>
                </a:gridCol>
                <a:gridCol w="1128713">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系统</a:t>
                      </a:r>
                      <a:r>
                        <a:rPr kumimoji="1" lang="en-US" altLang="zh-CN" sz="2000" b="0" i="0" u="none" strike="noStrike" cap="none" normalizeH="0" baseline="0">
                          <a:ln>
                            <a:noFill/>
                          </a:ln>
                          <a:solidFill>
                            <a:schemeClr val="tx1"/>
                          </a:solidFill>
                          <a:effectLst/>
                          <a:latin typeface="Times New Roman" pitchFamily="18" charset="0"/>
                          <a:ea typeface="宋体" charset="-122"/>
                        </a:rPr>
                        <a:t>&amp;</a:t>
                      </a:r>
                      <a:r>
                        <a:rPr kumimoji="1" lang="zh-CN" altLang="en-US" sz="20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1</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d10</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1</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2</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d2 </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d9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2</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d2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2" name="灯片编号占位符 5"/>
          <p:cNvSpPr>
            <a:spLocks noGrp="1"/>
          </p:cNvSpPr>
          <p:nvPr>
            <p:ph type="sldNum" sz="quarter" idx="12"/>
          </p:nvPr>
        </p:nvSpPr>
        <p:spPr/>
        <p:txBody>
          <a:bodyPr/>
          <a:lstStyle/>
          <a:p>
            <a:fld id="{F20B936F-2DFC-47C7-9A72-E188E0EF132A}" type="slidenum">
              <a:rPr lang="en-US" altLang="zh-CN"/>
              <a:pPr/>
              <a:t>52</a:t>
            </a:fld>
            <a:endParaRPr lang="en-US" altLang="zh-CN"/>
          </a:p>
        </p:txBody>
      </p:sp>
      <p:sp>
        <p:nvSpPr>
          <p:cNvPr id="222255" name="Text Box 47"/>
          <p:cNvSpPr txBox="1">
            <a:spLocks noChangeArrowheads="1"/>
          </p:cNvSpPr>
          <p:nvPr/>
        </p:nvSpPr>
        <p:spPr bwMode="auto">
          <a:xfrm>
            <a:off x="395288" y="4221163"/>
            <a:ext cx="8532812" cy="366712"/>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查询</a:t>
            </a:r>
            <a:r>
              <a:rPr lang="en-US" altLang="zh-CN" sz="1800" dirty="0">
                <a:latin typeface="Times New Roman" pitchFamily="18" charset="0"/>
                <a:ea typeface="黑体" pitchFamily="49" charset="-122"/>
              </a:rPr>
              <a:t>1</a:t>
            </a:r>
            <a:r>
              <a:rPr lang="zh-CN" altLang="en-US" sz="1800" dirty="0">
                <a:latin typeface="Times New Roman" pitchFamily="18" charset="0"/>
                <a:ea typeface="黑体" pitchFamily="49" charset="-122"/>
              </a:rPr>
              <a:t>及查询</a:t>
            </a:r>
            <a:r>
              <a:rPr lang="en-US" altLang="zh-CN" sz="1800" dirty="0">
                <a:latin typeface="Times New Roman" pitchFamily="18" charset="0"/>
                <a:ea typeface="黑体" pitchFamily="49" charset="-122"/>
              </a:rPr>
              <a:t>2</a:t>
            </a:r>
            <a:r>
              <a:rPr lang="zh-CN" altLang="en-US" sz="1800" dirty="0">
                <a:latin typeface="Times New Roman" pitchFamily="18" charset="0"/>
                <a:ea typeface="黑体" pitchFamily="49" charset="-122"/>
              </a:rPr>
              <a:t>的标准答案集合分别为 </a:t>
            </a:r>
            <a:r>
              <a:rPr lang="en-US" altLang="zh-CN" sz="1800" dirty="0">
                <a:latin typeface="Times New Roman" pitchFamily="18" charset="0"/>
                <a:ea typeface="黑体" pitchFamily="49" charset="-122"/>
              </a:rPr>
              <a:t>{d3,d4,d6,d9}{d1,d2,d13}</a:t>
            </a:r>
          </a:p>
        </p:txBody>
      </p:sp>
      <p:sp>
        <p:nvSpPr>
          <p:cNvPr id="222256" name="Line 48"/>
          <p:cNvSpPr>
            <a:spLocks noChangeShapeType="1"/>
          </p:cNvSpPr>
          <p:nvPr/>
        </p:nvSpPr>
        <p:spPr bwMode="auto">
          <a:xfrm flipH="1">
            <a:off x="7812088" y="33575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22257" name="Text Box 49"/>
          <p:cNvSpPr txBox="1">
            <a:spLocks noChangeArrowheads="1"/>
          </p:cNvSpPr>
          <p:nvPr/>
        </p:nvSpPr>
        <p:spPr bwMode="auto">
          <a:xfrm>
            <a:off x="1043608" y="4925219"/>
            <a:ext cx="7416824" cy="77946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 P@5=2/5;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P@2=1/2, P@5=2/5;</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P@2=1/2, P@5=2/5;</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P@2=1, P@5=3/5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57"/>
                                        </p:tgtEl>
                                        <p:attrNameLst>
                                          <p:attrName>style.visibility</p:attrName>
                                        </p:attrNameLst>
                                      </p:cBhvr>
                                      <p:to>
                                        <p:strVal val="visible"/>
                                      </p:to>
                                    </p:set>
                                    <p:animEffect transition="in" filter="blinds(horizontal)">
                                      <p:cBhvr>
                                        <p:cTn id="7" dur="500"/>
                                        <p:tgtEl>
                                          <p:spTgt spid="22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评价指标分类</a:t>
            </a:r>
          </a:p>
        </p:txBody>
      </p:sp>
      <p:sp>
        <p:nvSpPr>
          <p:cNvPr id="96259" name="Rectangle 3"/>
          <p:cNvSpPr>
            <a:spLocks noGrp="1" noChangeArrowheads="1"/>
          </p:cNvSpPr>
          <p:nvPr>
            <p:ph idx="1"/>
          </p:nvPr>
        </p:nvSpPr>
        <p:spPr>
          <a:xfrm>
            <a:off x="1116013" y="2133600"/>
            <a:ext cx="7772400" cy="3617913"/>
          </a:xfrm>
        </p:spPr>
        <p:txBody>
          <a:bodyPr/>
          <a:lstStyle/>
          <a:p>
            <a:r>
              <a:rPr lang="zh-CN" altLang="en-US" dirty="0"/>
              <a:t>对单个查询进行评估的指标</a:t>
            </a:r>
          </a:p>
          <a:p>
            <a:pPr lvl="1"/>
            <a:r>
              <a:rPr lang="zh-CN" altLang="en-US" dirty="0"/>
              <a:t>对单个查询得到一个结果</a:t>
            </a:r>
          </a:p>
          <a:p>
            <a:endParaRPr lang="en-US" altLang="zh-CN" dirty="0">
              <a:solidFill>
                <a:schemeClr val="hlink"/>
              </a:solidFill>
            </a:endParaRPr>
          </a:p>
          <a:p>
            <a:endParaRPr lang="en-US" altLang="zh-CN" dirty="0">
              <a:solidFill>
                <a:schemeClr val="hlink"/>
              </a:solidFill>
            </a:endParaRPr>
          </a:p>
          <a:p>
            <a:r>
              <a:rPr lang="zh-CN" altLang="en-US" dirty="0">
                <a:solidFill>
                  <a:schemeClr val="hlink"/>
                </a:solidFill>
              </a:rPr>
              <a:t>对多个查询进行评估的指标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在多个查询上检索系统的得分求平均</a:t>
            </a:r>
          </a:p>
        </p:txBody>
      </p:sp>
      <p:sp>
        <p:nvSpPr>
          <p:cNvPr id="6" name="灯片编号占位符 5"/>
          <p:cNvSpPr>
            <a:spLocks noGrp="1"/>
          </p:cNvSpPr>
          <p:nvPr>
            <p:ph type="sldNum" sz="quarter" idx="12"/>
          </p:nvPr>
        </p:nvSpPr>
        <p:spPr/>
        <p:txBody>
          <a:bodyPr/>
          <a:lstStyle/>
          <a:p>
            <a:fld id="{8FF1E2B4-C3D9-4723-ABCF-AA01573D822A}" type="slidenum">
              <a:rPr lang="en-US" altLang="zh-CN"/>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a:latin typeface="Times New Roman" pitchFamily="18" charset="0"/>
              </a:rPr>
              <a:t>评价指标</a:t>
            </a:r>
            <a:endParaRPr lang="en-US" altLang="zh-CN" dirty="0">
              <a:latin typeface="Times New Roman" pitchFamily="18" charset="0"/>
            </a:endParaRPr>
          </a:p>
        </p:txBody>
      </p:sp>
      <p:sp>
        <p:nvSpPr>
          <p:cNvPr id="68611" name="Rectangle 3"/>
          <p:cNvSpPr>
            <a:spLocks noGrp="1" noChangeArrowheads="1"/>
          </p:cNvSpPr>
          <p:nvPr>
            <p:ph idx="1"/>
          </p:nvPr>
        </p:nvSpPr>
        <p:spPr>
          <a:xfrm>
            <a:off x="539552" y="1989138"/>
            <a:ext cx="8353623" cy="4104158"/>
          </a:xfrm>
        </p:spPr>
        <p:txBody>
          <a:bodyPr/>
          <a:lstStyle/>
          <a:p>
            <a:pPr>
              <a:lnSpc>
                <a:spcPct val="80000"/>
              </a:lnSpc>
            </a:pPr>
            <a:r>
              <a:rPr lang="zh-CN" altLang="en-US" dirty="0">
                <a:latin typeface="Times New Roman" pitchFamily="18" charset="0"/>
              </a:rPr>
              <a:t>平均的求法：</a:t>
            </a:r>
          </a:p>
          <a:p>
            <a:pPr lvl="1">
              <a:lnSpc>
                <a:spcPct val="80000"/>
              </a:lnSpc>
            </a:pPr>
            <a:r>
              <a:rPr lang="zh-CN" altLang="en-US" dirty="0">
                <a:latin typeface="Times New Roman" pitchFamily="18" charset="0"/>
              </a:rPr>
              <a:t>宏平均</a:t>
            </a:r>
            <a:r>
              <a:rPr lang="en-US" altLang="zh-CN" dirty="0">
                <a:latin typeface="Times New Roman" pitchFamily="18" charset="0"/>
              </a:rPr>
              <a:t>(Macro Average): </a:t>
            </a:r>
            <a:r>
              <a:rPr lang="zh-CN" altLang="en-US" dirty="0">
                <a:latin typeface="Times New Roman" pitchFamily="18" charset="0"/>
              </a:rPr>
              <a:t>对每个查询求出某个指标，然后对这些指标进行算术平均</a:t>
            </a:r>
          </a:p>
          <a:p>
            <a:pPr lvl="1">
              <a:lnSpc>
                <a:spcPct val="80000"/>
              </a:lnSpc>
            </a:pPr>
            <a:r>
              <a:rPr lang="zh-CN" altLang="en-US" dirty="0">
                <a:latin typeface="Times New Roman" pitchFamily="18" charset="0"/>
              </a:rPr>
              <a:t>微平均</a:t>
            </a:r>
            <a:r>
              <a:rPr lang="en-US" altLang="zh-CN" dirty="0">
                <a:latin typeface="Times New Roman" pitchFamily="18" charset="0"/>
              </a:rPr>
              <a:t>(Micro Average): </a:t>
            </a:r>
            <a:r>
              <a:rPr lang="zh-CN" altLang="en-US" dirty="0">
                <a:latin typeface="Times New Roman" pitchFamily="18" charset="0"/>
              </a:rPr>
              <a:t>将所有查询视为一个查询，将各种情况的文档总数求和，然后进行指标的计算</a:t>
            </a:r>
          </a:p>
          <a:p>
            <a:pPr lvl="2">
              <a:lnSpc>
                <a:spcPct val="80000"/>
              </a:lnSpc>
            </a:pPr>
            <a:r>
              <a:rPr lang="zh-CN" altLang="en-US" dirty="0">
                <a:latin typeface="Times New Roman" pitchFamily="18" charset="0"/>
              </a:rPr>
              <a:t>如：</a:t>
            </a:r>
            <a:r>
              <a:rPr lang="en-US" altLang="zh-CN" dirty="0">
                <a:latin typeface="Times New Roman" pitchFamily="18" charset="0"/>
              </a:rPr>
              <a:t>Micro Precision=(</a:t>
            </a:r>
            <a:r>
              <a:rPr lang="zh-CN" altLang="en-US" dirty="0">
                <a:latin typeface="Times New Roman" pitchFamily="18" charset="0"/>
              </a:rPr>
              <a:t>对所有查询检出的相关文档总数</a:t>
            </a:r>
            <a:r>
              <a:rPr lang="en-US" altLang="zh-CN" dirty="0">
                <a:latin typeface="Times New Roman" pitchFamily="18" charset="0"/>
              </a:rPr>
              <a:t>)/(</a:t>
            </a:r>
            <a:r>
              <a:rPr lang="zh-CN" altLang="en-US" dirty="0">
                <a:latin typeface="Times New Roman" pitchFamily="18" charset="0"/>
              </a:rPr>
              <a:t>对所有查询检出的文档总数</a:t>
            </a:r>
            <a:r>
              <a:rPr lang="en-US" altLang="zh-CN" dirty="0">
                <a:latin typeface="Times New Roman" pitchFamily="18" charset="0"/>
              </a:rPr>
              <a:t>)</a:t>
            </a:r>
          </a:p>
          <a:p>
            <a:pPr lvl="1">
              <a:lnSpc>
                <a:spcPct val="80000"/>
              </a:lnSpc>
            </a:pPr>
            <a:r>
              <a:rPr lang="zh-CN" altLang="en-US" dirty="0">
                <a:latin typeface="Times New Roman" pitchFamily="18" charset="0"/>
              </a:rPr>
              <a:t>宏平均对所有查询一视同仁，微平均受返回相关文档数目比较大的查询影响</a:t>
            </a:r>
            <a:endParaRPr lang="en-US" altLang="zh-CN" dirty="0">
              <a:latin typeface="Times New Roman" pitchFamily="18" charset="0"/>
            </a:endParaRPr>
          </a:p>
          <a:p>
            <a:pPr>
              <a:lnSpc>
                <a:spcPct val="80000"/>
              </a:lnSpc>
            </a:pPr>
            <a:r>
              <a:rPr lang="en-US" altLang="zh-CN" dirty="0">
                <a:latin typeface="Times New Roman" pitchFamily="18" charset="0"/>
              </a:rPr>
              <a:t>MAP(Mean AP)</a:t>
            </a:r>
            <a:r>
              <a:rPr lang="zh-CN" altLang="en-US" dirty="0">
                <a:latin typeface="Times New Roman" pitchFamily="18" charset="0"/>
              </a:rPr>
              <a:t>：对所有查询的</a:t>
            </a:r>
            <a:r>
              <a:rPr lang="en-US" altLang="zh-CN" dirty="0">
                <a:latin typeface="Times New Roman" pitchFamily="18" charset="0"/>
              </a:rPr>
              <a:t>AP</a:t>
            </a:r>
            <a:r>
              <a:rPr lang="zh-CN" altLang="en-US" dirty="0">
                <a:latin typeface="Times New Roman" pitchFamily="18" charset="0"/>
              </a:rPr>
              <a:t>求宏平均</a:t>
            </a:r>
          </a:p>
        </p:txBody>
      </p:sp>
      <p:sp>
        <p:nvSpPr>
          <p:cNvPr id="6" name="灯片编号占位符 5"/>
          <p:cNvSpPr>
            <a:spLocks noGrp="1"/>
          </p:cNvSpPr>
          <p:nvPr>
            <p:ph type="sldNum" sz="quarter" idx="12"/>
          </p:nvPr>
        </p:nvSpPr>
        <p:spPr/>
        <p:txBody>
          <a:bodyPr/>
          <a:lstStyle/>
          <a:p>
            <a:fld id="{CE9B6D47-F6C1-46A2-BEE2-38053CCBCDE9}"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1141413" y="548680"/>
            <a:ext cx="6886575" cy="1143000"/>
          </a:xfrm>
        </p:spPr>
        <p:txBody>
          <a:bodyPr/>
          <a:lstStyle/>
          <a:p>
            <a:r>
              <a:rPr lang="zh-CN" altLang="en-US" dirty="0"/>
              <a:t>回到例子</a:t>
            </a:r>
          </a:p>
        </p:txBody>
      </p:sp>
      <p:graphicFrame>
        <p:nvGraphicFramePr>
          <p:cNvPr id="220266" name="Group 106"/>
          <p:cNvGraphicFramePr>
            <a:graphicFrameLocks noGrp="1"/>
          </p:cNvGraphicFramePr>
          <p:nvPr>
            <p:ph type="tbl" idx="1"/>
          </p:nvPr>
        </p:nvGraphicFramePr>
        <p:xfrm>
          <a:off x="1042988" y="2133600"/>
          <a:ext cx="7632700" cy="1981200"/>
        </p:xfrm>
        <a:graphic>
          <a:graphicData uri="http://schemas.openxmlformats.org/drawingml/2006/table">
            <a:tbl>
              <a:tblPr/>
              <a:tblGrid>
                <a:gridCol w="2376487">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87412">
                  <a:extLst>
                    <a:ext uri="{9D8B030D-6E8A-4147-A177-3AD203B41FA5}">
                      <a16:colId xmlns:a16="http://schemas.microsoft.com/office/drawing/2014/main" val="20003"/>
                    </a:ext>
                  </a:extLst>
                </a:gridCol>
                <a:gridCol w="1128713">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系统</a:t>
                      </a:r>
                      <a:r>
                        <a:rPr kumimoji="1" lang="en-US" altLang="zh-CN" sz="2000" b="0" i="0" u="none" strike="noStrike" cap="none" normalizeH="0" baseline="0">
                          <a:ln>
                            <a:noFill/>
                          </a:ln>
                          <a:solidFill>
                            <a:schemeClr val="tx1"/>
                          </a:solidFill>
                          <a:effectLst/>
                          <a:latin typeface="Times New Roman" pitchFamily="18" charset="0"/>
                          <a:ea typeface="宋体" charset="-122"/>
                        </a:rPr>
                        <a:t>&amp;</a:t>
                      </a:r>
                      <a:r>
                        <a:rPr kumimoji="1" lang="zh-CN" altLang="en-US" sz="20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1</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d10</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1</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2</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d2 </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d9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2</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d2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3" name="灯片编号占位符 5"/>
          <p:cNvSpPr>
            <a:spLocks noGrp="1"/>
          </p:cNvSpPr>
          <p:nvPr>
            <p:ph type="sldNum" sz="quarter" idx="12"/>
          </p:nvPr>
        </p:nvSpPr>
        <p:spPr/>
        <p:txBody>
          <a:bodyPr/>
          <a:lstStyle/>
          <a:p>
            <a:fld id="{E82B6E0E-374D-49DD-B1F0-731AEFE2E398}" type="slidenum">
              <a:rPr lang="en-US" altLang="zh-CN"/>
              <a:pPr/>
              <a:t>55</a:t>
            </a:fld>
            <a:endParaRPr lang="en-US" altLang="zh-CN"/>
          </a:p>
        </p:txBody>
      </p:sp>
      <p:sp>
        <p:nvSpPr>
          <p:cNvPr id="220207" name="Text Box 47"/>
          <p:cNvSpPr txBox="1">
            <a:spLocks noChangeArrowheads="1"/>
          </p:cNvSpPr>
          <p:nvPr/>
        </p:nvSpPr>
        <p:spPr bwMode="auto">
          <a:xfrm>
            <a:off x="395288" y="4221163"/>
            <a:ext cx="8532812" cy="366712"/>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查询</a:t>
            </a:r>
            <a:r>
              <a:rPr lang="en-US" altLang="zh-CN" sz="1800" dirty="0">
                <a:latin typeface="Times New Roman" pitchFamily="18" charset="0"/>
                <a:ea typeface="黑体" pitchFamily="49" charset="-122"/>
              </a:rPr>
              <a:t>1</a:t>
            </a:r>
            <a:r>
              <a:rPr lang="zh-CN" altLang="en-US" sz="1800" dirty="0">
                <a:latin typeface="Times New Roman" pitchFamily="18" charset="0"/>
                <a:ea typeface="黑体" pitchFamily="49" charset="-122"/>
              </a:rPr>
              <a:t>及查询</a:t>
            </a:r>
            <a:r>
              <a:rPr lang="en-US" altLang="zh-CN" sz="1800" dirty="0">
                <a:latin typeface="Times New Roman" pitchFamily="18" charset="0"/>
                <a:ea typeface="黑体" pitchFamily="49" charset="-122"/>
              </a:rPr>
              <a:t>2</a:t>
            </a:r>
            <a:r>
              <a:rPr lang="zh-CN" altLang="en-US" sz="1800" dirty="0">
                <a:latin typeface="Times New Roman" pitchFamily="18" charset="0"/>
                <a:ea typeface="黑体" pitchFamily="49" charset="-122"/>
              </a:rPr>
              <a:t>的标准答案集合分别为 </a:t>
            </a:r>
            <a:r>
              <a:rPr lang="en-US" altLang="zh-CN" sz="1800" dirty="0">
                <a:latin typeface="Times New Roman" pitchFamily="18" charset="0"/>
                <a:ea typeface="黑体" pitchFamily="49" charset="-122"/>
              </a:rPr>
              <a:t>{d3,d4,d6,d9}{d1,d2,d13}</a:t>
            </a:r>
          </a:p>
        </p:txBody>
      </p:sp>
      <p:sp>
        <p:nvSpPr>
          <p:cNvPr id="220213" name="Line 53"/>
          <p:cNvSpPr>
            <a:spLocks noChangeShapeType="1"/>
          </p:cNvSpPr>
          <p:nvPr/>
        </p:nvSpPr>
        <p:spPr bwMode="auto">
          <a:xfrm flipH="1">
            <a:off x="7812088" y="33575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20237" name="Text Box 77"/>
          <p:cNvSpPr txBox="1">
            <a:spLocks noChangeArrowheads="1"/>
          </p:cNvSpPr>
          <p:nvPr/>
        </p:nvSpPr>
        <p:spPr bwMode="auto">
          <a:xfrm>
            <a:off x="395288" y="4652963"/>
            <a:ext cx="8748712" cy="7848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P=2/5, R=2/4, F=4/9,AP=1/2;</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P=2/5, R=2/3, F=1/2,AP=7/15;</a:t>
            </a:r>
            <a:endParaRPr lang="en-US" altLang="zh-CN" sz="1600" dirty="0">
              <a:solidFill>
                <a:schemeClr val="tx1"/>
              </a:solidFill>
              <a:latin typeface="Times New Roman" pitchFamily="18" charset="0"/>
              <a:ea typeface="黑体" pitchFamily="49" charset="-122"/>
            </a:endParaRP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P=2/4, R=2/4, F=1/2,AP=3/8;</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P=3/5, R=3/3. F=3/4,AP=11/12;</a:t>
            </a:r>
          </a:p>
        </p:txBody>
      </p:sp>
      <p:sp>
        <p:nvSpPr>
          <p:cNvPr id="220257" name="Text Box 97"/>
          <p:cNvSpPr txBox="1">
            <a:spLocks noChangeArrowheads="1"/>
          </p:cNvSpPr>
          <p:nvPr/>
        </p:nvSpPr>
        <p:spPr bwMode="auto">
          <a:xfrm>
            <a:off x="469081" y="5556647"/>
            <a:ext cx="8207375" cy="1328737"/>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=2/5,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=7/12,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=17/36,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=29/60,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=4/10,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=4/7,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=8/17</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=11/20,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=3/4,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=5/8,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=31/48,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=5/9,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=5/7,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=5/8</a:t>
            </a:r>
            <a:endParaRPr lang="en-US" altLang="zh-CN" sz="1400"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237"/>
                                        </p:tgtEl>
                                        <p:attrNameLst>
                                          <p:attrName>style.visibility</p:attrName>
                                        </p:attrNameLst>
                                      </p:cBhvr>
                                      <p:to>
                                        <p:strVal val="visible"/>
                                      </p:to>
                                    </p:set>
                                    <p:animEffect transition="in" filter="blinds(horizontal)">
                                      <p:cBhvr>
                                        <p:cTn id="7" dur="500"/>
                                        <p:tgtEl>
                                          <p:spTgt spid="220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257"/>
                                        </p:tgtEl>
                                        <p:attrNameLst>
                                          <p:attrName>style.visibility</p:attrName>
                                        </p:attrNameLst>
                                      </p:cBhvr>
                                      <p:to>
                                        <p:strVal val="visible"/>
                                      </p:to>
                                    </p:set>
                                    <p:animEffect transition="in" filter="blinds(horizontal)">
                                      <p:cBhvr>
                                        <p:cTn id="12" dur="500"/>
                                        <p:tgtEl>
                                          <p:spTgt spid="22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37" grpId="0"/>
      <p:bldP spid="22025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28639" y="317828"/>
            <a:ext cx="8229600" cy="1143000"/>
          </a:xfrm>
        </p:spPr>
        <p:txBody>
          <a:bodyPr/>
          <a:lstStyle/>
          <a:p>
            <a:r>
              <a:rPr lang="zh-CN" altLang="en-US" dirty="0">
                <a:latin typeface="Times New Roman" pitchFamily="18" charset="0"/>
              </a:rPr>
              <a:t>课堂提问</a:t>
            </a:r>
          </a:p>
        </p:txBody>
      </p:sp>
      <p:sp>
        <p:nvSpPr>
          <p:cNvPr id="130051" name="Rectangle 3"/>
          <p:cNvSpPr>
            <a:spLocks noGrp="1" noChangeArrowheads="1"/>
          </p:cNvSpPr>
          <p:nvPr>
            <p:ph idx="1"/>
          </p:nvPr>
        </p:nvSpPr>
        <p:spPr>
          <a:xfrm>
            <a:off x="484502" y="1916832"/>
            <a:ext cx="7772400" cy="2520950"/>
          </a:xfrm>
        </p:spPr>
        <p:txBody>
          <a:bodyPr/>
          <a:lstStyle/>
          <a:p>
            <a:pPr lvl="1">
              <a:lnSpc>
                <a:spcPct val="90000"/>
              </a:lnSpc>
            </a:pPr>
            <a:r>
              <a:rPr lang="zh-CN" altLang="en-US" dirty="0">
                <a:latin typeface="Times New Roman" pitchFamily="18" charset="0"/>
              </a:rPr>
              <a:t>两个查询</a:t>
            </a:r>
            <a:r>
              <a:rPr lang="en-US" altLang="zh-CN" dirty="0">
                <a:latin typeface="Times New Roman" pitchFamily="18" charset="0"/>
              </a:rPr>
              <a:t>q1</a:t>
            </a:r>
            <a:r>
              <a:rPr lang="zh-CN" altLang="en-US" dirty="0">
                <a:latin typeface="Times New Roman" pitchFamily="18" charset="0"/>
              </a:rPr>
              <a:t>、</a:t>
            </a:r>
            <a:r>
              <a:rPr lang="en-US" altLang="zh-CN" dirty="0">
                <a:latin typeface="Times New Roman" pitchFamily="18" charset="0"/>
              </a:rPr>
              <a:t>q2</a:t>
            </a:r>
            <a:r>
              <a:rPr lang="zh-CN" altLang="en-US" dirty="0">
                <a:latin typeface="Times New Roman" pitchFamily="18" charset="0"/>
              </a:rPr>
              <a:t>的标准答案数目分别为</a:t>
            </a:r>
            <a:r>
              <a:rPr lang="en-US" altLang="zh-CN" dirty="0">
                <a:latin typeface="Times New Roman" pitchFamily="18" charset="0"/>
              </a:rPr>
              <a:t>100</a:t>
            </a:r>
            <a:r>
              <a:rPr lang="zh-CN" altLang="en-US" dirty="0">
                <a:latin typeface="Times New Roman" pitchFamily="18" charset="0"/>
              </a:rPr>
              <a:t>个和</a:t>
            </a:r>
            <a:r>
              <a:rPr lang="en-US" altLang="zh-CN" dirty="0">
                <a:latin typeface="Times New Roman" pitchFamily="18" charset="0"/>
              </a:rPr>
              <a:t>50</a:t>
            </a:r>
            <a:r>
              <a:rPr lang="zh-CN" altLang="en-US" dirty="0">
                <a:latin typeface="Times New Roman" pitchFamily="18" charset="0"/>
              </a:rPr>
              <a:t>个，某系统对</a:t>
            </a:r>
            <a:r>
              <a:rPr lang="en-US" altLang="zh-CN" dirty="0">
                <a:latin typeface="Times New Roman" pitchFamily="18" charset="0"/>
              </a:rPr>
              <a:t>q1</a:t>
            </a:r>
            <a:r>
              <a:rPr lang="zh-CN" altLang="en-US" dirty="0">
                <a:latin typeface="Times New Roman" pitchFamily="18" charset="0"/>
              </a:rPr>
              <a:t>检索出</a:t>
            </a:r>
            <a:r>
              <a:rPr lang="en-US" altLang="zh-CN" dirty="0">
                <a:latin typeface="Times New Roman" pitchFamily="18" charset="0"/>
              </a:rPr>
              <a:t>80</a:t>
            </a:r>
            <a:r>
              <a:rPr lang="zh-CN" altLang="en-US" dirty="0">
                <a:latin typeface="Times New Roman" pitchFamily="18" charset="0"/>
              </a:rPr>
              <a:t>个结果，其中正确数目为</a:t>
            </a:r>
            <a:r>
              <a:rPr lang="en-US" altLang="zh-CN" dirty="0">
                <a:latin typeface="Times New Roman" pitchFamily="18" charset="0"/>
              </a:rPr>
              <a:t>40</a:t>
            </a:r>
            <a:r>
              <a:rPr lang="zh-CN" altLang="en-US" dirty="0">
                <a:latin typeface="Times New Roman" pitchFamily="18" charset="0"/>
              </a:rPr>
              <a:t>，系统对</a:t>
            </a:r>
            <a:r>
              <a:rPr lang="en-US" altLang="zh-CN" dirty="0">
                <a:latin typeface="Times New Roman" pitchFamily="18" charset="0"/>
              </a:rPr>
              <a:t>q2</a:t>
            </a:r>
            <a:r>
              <a:rPr lang="zh-CN" altLang="en-US" dirty="0">
                <a:latin typeface="Times New Roman" pitchFamily="18" charset="0"/>
              </a:rPr>
              <a:t>检索出</a:t>
            </a:r>
            <a:r>
              <a:rPr lang="en-US" altLang="zh-CN" dirty="0">
                <a:latin typeface="Times New Roman" pitchFamily="18" charset="0"/>
              </a:rPr>
              <a:t>30</a:t>
            </a:r>
            <a:r>
              <a:rPr lang="zh-CN" altLang="en-US" dirty="0">
                <a:latin typeface="Times New Roman" pitchFamily="18" charset="0"/>
              </a:rPr>
              <a:t>个结果，其中正确数目为</a:t>
            </a:r>
            <a:r>
              <a:rPr lang="en-US" altLang="zh-CN" dirty="0">
                <a:latin typeface="Times New Roman" pitchFamily="18" charset="0"/>
              </a:rPr>
              <a:t>24</a:t>
            </a:r>
            <a:r>
              <a:rPr lang="zh-CN" altLang="en-US" dirty="0">
                <a:latin typeface="Times New Roman" pitchFamily="18" charset="0"/>
              </a:rPr>
              <a:t>，求</a:t>
            </a:r>
            <a:r>
              <a:rPr lang="en-US" altLang="zh-CN" dirty="0" err="1">
                <a:latin typeface="Times New Roman" pitchFamily="18" charset="0"/>
              </a:rPr>
              <a:t>MacroP</a:t>
            </a:r>
            <a:r>
              <a:rPr lang="en-US" altLang="zh-CN" dirty="0">
                <a:latin typeface="Times New Roman" pitchFamily="18" charset="0"/>
              </a:rPr>
              <a:t>/</a:t>
            </a:r>
            <a:r>
              <a:rPr lang="en-US" altLang="zh-CN" dirty="0" err="1">
                <a:latin typeface="Times New Roman" pitchFamily="18" charset="0"/>
              </a:rPr>
              <a:t>MacroR</a:t>
            </a:r>
            <a:r>
              <a:rPr lang="en-US" altLang="zh-CN" dirty="0">
                <a:latin typeface="Times New Roman" pitchFamily="18" charset="0"/>
              </a:rPr>
              <a:t>/</a:t>
            </a:r>
            <a:r>
              <a:rPr lang="en-US" altLang="zh-CN" dirty="0" err="1">
                <a:latin typeface="Times New Roman" pitchFamily="18" charset="0"/>
              </a:rPr>
              <a:t>MicroP</a:t>
            </a:r>
            <a:r>
              <a:rPr lang="en-US" altLang="zh-CN" dirty="0">
                <a:latin typeface="Times New Roman" pitchFamily="18" charset="0"/>
              </a:rPr>
              <a:t>/</a:t>
            </a:r>
            <a:r>
              <a:rPr lang="en-US" altLang="zh-CN" dirty="0" err="1">
                <a:latin typeface="Times New Roman" pitchFamily="18" charset="0"/>
              </a:rPr>
              <a:t>MicroR</a:t>
            </a:r>
            <a:r>
              <a:rPr lang="zh-CN" altLang="en-US" dirty="0">
                <a:latin typeface="Times New Roman" pitchFamily="18" charset="0"/>
              </a:rPr>
              <a:t>：</a:t>
            </a:r>
          </a:p>
          <a:p>
            <a:pPr lvl="1">
              <a:lnSpc>
                <a:spcPct val="90000"/>
              </a:lnSpc>
              <a:buFont typeface="Wingdings" pitchFamily="2" charset="2"/>
              <a:buNone/>
            </a:pPr>
            <a:r>
              <a:rPr lang="zh-CN" altLang="en-US" dirty="0">
                <a:latin typeface="Times New Roman" pitchFamily="18" charset="0"/>
              </a:rPr>
              <a:t>   </a:t>
            </a:r>
          </a:p>
        </p:txBody>
      </p:sp>
      <p:sp>
        <p:nvSpPr>
          <p:cNvPr id="7" name="灯片编号占位符 5"/>
          <p:cNvSpPr>
            <a:spLocks noGrp="1"/>
          </p:cNvSpPr>
          <p:nvPr>
            <p:ph type="sldNum" sz="quarter" idx="12"/>
          </p:nvPr>
        </p:nvSpPr>
        <p:spPr/>
        <p:txBody>
          <a:bodyPr/>
          <a:lstStyle/>
          <a:p>
            <a:fld id="{2BE883BB-5D81-4C5D-BF1F-95055B26F61D}" type="slidenum">
              <a:rPr lang="en-US" altLang="zh-CN"/>
              <a:pPr/>
              <a:t>56</a:t>
            </a:fld>
            <a:endParaRPr lang="en-US" altLang="zh-CN"/>
          </a:p>
        </p:txBody>
      </p:sp>
      <p:sp>
        <p:nvSpPr>
          <p:cNvPr id="130052" name="Text Box 4"/>
          <p:cNvSpPr txBox="1">
            <a:spLocks noChangeArrowheads="1"/>
          </p:cNvSpPr>
          <p:nvPr/>
        </p:nvSpPr>
        <p:spPr bwMode="auto">
          <a:xfrm>
            <a:off x="1475656" y="3933056"/>
            <a:ext cx="6697662" cy="2308324"/>
          </a:xfrm>
          <a:prstGeom prst="rect">
            <a:avLst/>
          </a:prstGeom>
          <a:noFill/>
          <a:ln w="9525">
            <a:noFill/>
            <a:miter lim="800000"/>
            <a:headEnd/>
            <a:tailEnd/>
          </a:ln>
          <a:effectLst/>
        </p:spPr>
        <p:txBody>
          <a:bodyPr>
            <a:spAutoFit/>
          </a:bodyPr>
          <a:lstStyle/>
          <a:p>
            <a:pPr lvl="1"/>
            <a:r>
              <a:rPr lang="en-US" altLang="zh-CN" dirty="0">
                <a:solidFill>
                  <a:schemeClr val="tx1"/>
                </a:solidFill>
                <a:latin typeface="Times New Roman" pitchFamily="18" charset="0"/>
                <a:ea typeface="黑体" pitchFamily="49" charset="-122"/>
              </a:rPr>
              <a:t>P1=40/80=0.5, R1=40/100=0.4</a:t>
            </a:r>
          </a:p>
          <a:p>
            <a:pPr lvl="1"/>
            <a:r>
              <a:rPr lang="en-US" altLang="zh-CN" dirty="0">
                <a:solidFill>
                  <a:schemeClr val="tx1"/>
                </a:solidFill>
                <a:latin typeface="Times New Roman" pitchFamily="18" charset="0"/>
                <a:ea typeface="黑体" pitchFamily="49" charset="-122"/>
              </a:rPr>
              <a:t>P2=24/30=0.8, R2=24/50=0.48</a:t>
            </a:r>
          </a:p>
          <a:p>
            <a:pPr lvl="1"/>
            <a:r>
              <a:rPr lang="en-US" altLang="zh-CN" dirty="0" err="1">
                <a:solidFill>
                  <a:schemeClr val="tx1"/>
                </a:solidFill>
                <a:latin typeface="Times New Roman" pitchFamily="18" charset="0"/>
                <a:ea typeface="黑体" pitchFamily="49" charset="-122"/>
              </a:rPr>
              <a:t>MacroP</a:t>
            </a:r>
            <a:r>
              <a:rPr lang="en-US" altLang="zh-CN" dirty="0">
                <a:solidFill>
                  <a:schemeClr val="tx1"/>
                </a:solidFill>
                <a:latin typeface="Times New Roman" pitchFamily="18" charset="0"/>
                <a:ea typeface="黑体" pitchFamily="49" charset="-122"/>
              </a:rPr>
              <a:t>=(P1+P2)/2=0.65, </a:t>
            </a:r>
          </a:p>
          <a:p>
            <a:pPr lvl="1"/>
            <a:r>
              <a:rPr lang="en-US" altLang="zh-CN" dirty="0" err="1">
                <a:solidFill>
                  <a:schemeClr val="tx1"/>
                </a:solidFill>
                <a:latin typeface="Times New Roman" pitchFamily="18" charset="0"/>
                <a:ea typeface="黑体" pitchFamily="49" charset="-122"/>
              </a:rPr>
              <a:t>MacroR</a:t>
            </a:r>
            <a:r>
              <a:rPr lang="en-US" altLang="zh-CN" dirty="0">
                <a:solidFill>
                  <a:schemeClr val="tx1"/>
                </a:solidFill>
                <a:latin typeface="Times New Roman" pitchFamily="18" charset="0"/>
                <a:ea typeface="黑体" pitchFamily="49" charset="-122"/>
              </a:rPr>
              <a:t>=(R1+R2)/2=0.44</a:t>
            </a:r>
          </a:p>
          <a:p>
            <a:pPr lvl="1"/>
            <a:r>
              <a:rPr lang="en-US" altLang="zh-CN" dirty="0" err="1">
                <a:solidFill>
                  <a:schemeClr val="tx1"/>
                </a:solidFill>
                <a:latin typeface="Times New Roman" pitchFamily="18" charset="0"/>
                <a:ea typeface="黑体" pitchFamily="49" charset="-122"/>
              </a:rPr>
              <a:t>MicroP</a:t>
            </a:r>
            <a:r>
              <a:rPr lang="en-US" altLang="zh-CN" dirty="0">
                <a:solidFill>
                  <a:schemeClr val="tx1"/>
                </a:solidFill>
                <a:latin typeface="Times New Roman" pitchFamily="18" charset="0"/>
                <a:ea typeface="黑体" pitchFamily="49" charset="-122"/>
              </a:rPr>
              <a:t>=(40+24)/(80+30)=0.58</a:t>
            </a:r>
          </a:p>
          <a:p>
            <a:pPr lvl="1"/>
            <a:r>
              <a:rPr lang="en-US" altLang="zh-CN" dirty="0" err="1">
                <a:solidFill>
                  <a:schemeClr val="tx1"/>
                </a:solidFill>
                <a:latin typeface="Times New Roman" pitchFamily="18" charset="0"/>
                <a:ea typeface="黑体" pitchFamily="49" charset="-122"/>
              </a:rPr>
              <a:t>MicroR</a:t>
            </a:r>
            <a:r>
              <a:rPr lang="en-US" altLang="zh-CN" dirty="0">
                <a:solidFill>
                  <a:schemeClr val="tx1"/>
                </a:solidFill>
                <a:latin typeface="Times New Roman" pitchFamily="18" charset="0"/>
                <a:ea typeface="黑体" pitchFamily="49" charset="-122"/>
              </a:rPr>
              <a:t>=(40+24)/(100+50)=0.43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linds(horizontal)">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2422" y="240975"/>
            <a:ext cx="8229600" cy="1143000"/>
          </a:xfrm>
        </p:spPr>
        <p:txBody>
          <a:bodyPr/>
          <a:lstStyle/>
          <a:p>
            <a:r>
              <a:rPr lang="zh-CN" altLang="en-US" dirty="0">
                <a:latin typeface="Times New Roman" pitchFamily="18" charset="0"/>
              </a:rPr>
              <a:t>整个</a:t>
            </a:r>
            <a:r>
              <a:rPr lang="en-US" altLang="zh-CN" dirty="0">
                <a:latin typeface="Times New Roman" pitchFamily="18" charset="0"/>
              </a:rPr>
              <a:t>IR</a:t>
            </a:r>
            <a:r>
              <a:rPr lang="zh-CN" altLang="en-US" dirty="0">
                <a:latin typeface="Times New Roman" pitchFamily="18" charset="0"/>
              </a:rPr>
              <a:t>系统的</a:t>
            </a:r>
            <a:r>
              <a:rPr lang="en-US" altLang="zh-CN" dirty="0">
                <a:latin typeface="Times New Roman" pitchFamily="18" charset="0"/>
              </a:rPr>
              <a:t>P-R</a:t>
            </a:r>
            <a:r>
              <a:rPr lang="zh-CN" altLang="en-US" dirty="0">
                <a:latin typeface="Times New Roman" pitchFamily="18" charset="0"/>
              </a:rPr>
              <a:t>曲线</a:t>
            </a:r>
          </a:p>
        </p:txBody>
      </p:sp>
      <p:sp>
        <p:nvSpPr>
          <p:cNvPr id="46083" name="Rectangle 3"/>
          <p:cNvSpPr>
            <a:spLocks noGrp="1" noChangeArrowheads="1"/>
          </p:cNvSpPr>
          <p:nvPr>
            <p:ph idx="1"/>
          </p:nvPr>
        </p:nvSpPr>
        <p:spPr>
          <a:xfrm>
            <a:off x="1050129" y="1844824"/>
            <a:ext cx="7772400" cy="3617913"/>
          </a:xfrm>
        </p:spPr>
        <p:txBody>
          <a:bodyPr/>
          <a:lstStyle/>
          <a:p>
            <a:r>
              <a:rPr lang="zh-CN" altLang="en-US" dirty="0">
                <a:latin typeface="Times New Roman" pitchFamily="18" charset="0"/>
              </a:rPr>
              <a:t>在每个召回率点上，对所有的查询在此点上的正确率进行算术平均，得到系统在该点上的正确率的平均值。</a:t>
            </a:r>
          </a:p>
          <a:p>
            <a:r>
              <a:rPr lang="zh-CN" altLang="en-US" dirty="0">
                <a:latin typeface="Times New Roman" pitchFamily="18" charset="0"/>
              </a:rPr>
              <a:t>两个检索系统可以通过</a:t>
            </a:r>
            <a:r>
              <a:rPr lang="en-US" altLang="zh-CN" dirty="0">
                <a:latin typeface="Times New Roman" pitchFamily="18" charset="0"/>
              </a:rPr>
              <a:t>P-R</a:t>
            </a:r>
            <a:r>
              <a:rPr lang="zh-CN" altLang="en-US" dirty="0">
                <a:latin typeface="Times New Roman" pitchFamily="18" charset="0"/>
              </a:rPr>
              <a:t>曲线进行比较。位置在上面的曲线代表的系统性能占优。</a:t>
            </a:r>
          </a:p>
        </p:txBody>
      </p:sp>
      <p:sp>
        <p:nvSpPr>
          <p:cNvPr id="6" name="灯片编号占位符 5"/>
          <p:cNvSpPr>
            <a:spLocks noGrp="1"/>
          </p:cNvSpPr>
          <p:nvPr>
            <p:ph type="sldNum" sz="quarter" idx="12"/>
          </p:nvPr>
        </p:nvSpPr>
        <p:spPr/>
        <p:txBody>
          <a:bodyPr/>
          <a:lstStyle/>
          <a:p>
            <a:fld id="{8C88085D-64CD-47F0-9E8B-F4AE65D03D0E}" type="slidenum">
              <a:rPr lang="en-US" altLang="zh-CN"/>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1043608" y="476672"/>
            <a:ext cx="6330950" cy="779463"/>
          </a:xfrm>
        </p:spPr>
        <p:txBody>
          <a:bodyPr/>
          <a:lstStyle/>
          <a:p>
            <a:r>
              <a:rPr lang="zh-CN" altLang="en-US" dirty="0">
                <a:latin typeface="Times New Roman" pitchFamily="18" charset="0"/>
              </a:rPr>
              <a:t>几个</a:t>
            </a:r>
            <a:r>
              <a:rPr lang="en-US" altLang="zh-CN" dirty="0">
                <a:latin typeface="Times New Roman" pitchFamily="18" charset="0"/>
              </a:rPr>
              <a:t>IR</a:t>
            </a:r>
            <a:r>
              <a:rPr lang="zh-CN" altLang="en-US" dirty="0">
                <a:latin typeface="Times New Roman" pitchFamily="18" charset="0"/>
              </a:rPr>
              <a:t>系统的</a:t>
            </a:r>
            <a:r>
              <a:rPr lang="en-US" altLang="zh-CN" dirty="0">
                <a:latin typeface="Times New Roman" pitchFamily="18" charset="0"/>
              </a:rPr>
              <a:t>P-R</a:t>
            </a:r>
            <a:r>
              <a:rPr lang="zh-CN" altLang="en-US" dirty="0">
                <a:latin typeface="Times New Roman" pitchFamily="18" charset="0"/>
              </a:rPr>
              <a:t>曲线比较</a:t>
            </a:r>
          </a:p>
        </p:txBody>
      </p:sp>
      <p:graphicFrame>
        <p:nvGraphicFramePr>
          <p:cNvPr id="48131" name="Object 3"/>
          <p:cNvGraphicFramePr>
            <a:graphicFrameLocks noGrp="1" noChangeAspect="1"/>
          </p:cNvGraphicFramePr>
          <p:nvPr>
            <p:ph idx="1"/>
          </p:nvPr>
        </p:nvGraphicFramePr>
        <p:xfrm>
          <a:off x="2193925" y="2008188"/>
          <a:ext cx="5116513" cy="4124325"/>
        </p:xfrm>
        <a:graphic>
          <a:graphicData uri="http://schemas.openxmlformats.org/presentationml/2006/ole">
            <mc:AlternateContent xmlns:mc="http://schemas.openxmlformats.org/markup-compatibility/2006">
              <mc:Choice xmlns:v="urn:schemas-microsoft-com:vml" Requires="v">
                <p:oleObj spid="_x0000_s93278"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925" y="2008188"/>
                        <a:ext cx="5116513" cy="412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20A86AE2-3CC2-40D6-9D62-283169F907FD}" type="slidenum">
              <a:rPr lang="en-US" altLang="zh-CN"/>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5536" y="260648"/>
            <a:ext cx="8229600" cy="1143000"/>
          </a:xfrm>
        </p:spPr>
        <p:txBody>
          <a:bodyPr/>
          <a:lstStyle/>
          <a:p>
            <a:r>
              <a:rPr lang="zh-CN" altLang="en-US" dirty="0"/>
              <a:t>关于相关性</a:t>
            </a:r>
            <a:endParaRPr lang="en-US" altLang="zh-TW" dirty="0"/>
          </a:p>
        </p:txBody>
      </p:sp>
      <p:sp>
        <p:nvSpPr>
          <p:cNvPr id="64515" name="Rectangle 3"/>
          <p:cNvSpPr>
            <a:spLocks noGrp="1" noChangeArrowheads="1"/>
          </p:cNvSpPr>
          <p:nvPr>
            <p:ph idx="1"/>
          </p:nvPr>
        </p:nvSpPr>
        <p:spPr>
          <a:xfrm>
            <a:off x="611560" y="1556792"/>
            <a:ext cx="7772400" cy="4896544"/>
          </a:xfrm>
        </p:spPr>
        <p:txBody>
          <a:bodyPr/>
          <a:lstStyle/>
          <a:p>
            <a:pPr>
              <a:lnSpc>
                <a:spcPct val="90000"/>
              </a:lnSpc>
            </a:pPr>
            <a:r>
              <a:rPr lang="zh-CN" altLang="en-US" dirty="0"/>
              <a:t>相关性试图度量用户的满意程度，但是用户是否满意取决于很多因素。</a:t>
            </a:r>
            <a:endParaRPr lang="en-US" altLang="zh-CN" dirty="0"/>
          </a:p>
          <a:p>
            <a:pPr marL="742950" lvl="2" indent="-342900">
              <a:lnSpc>
                <a:spcPct val="90000"/>
              </a:lnSpc>
              <a:buClr>
                <a:srgbClr val="437085"/>
              </a:buClr>
            </a:pPr>
            <a:r>
              <a:rPr lang="zh-CN" altLang="en-US" dirty="0">
                <a:cs typeface="ＭＳ Ｐゴシック" pitchFamily="-65" charset="-128"/>
              </a:rPr>
              <a:t>用户工作量：用户是否容易构建查询、进行搜索以及浏览返回结果</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响应时间：输入到输入之间的等待时间</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结果呈现方式：用户方便浏览获得答案</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文档集覆盖度：文档集对相关文档的覆盖程度</a:t>
            </a:r>
            <a:endParaRPr lang="en-US" altLang="zh-TW" dirty="0">
              <a:cs typeface="ＭＳ Ｐゴシック" pitchFamily="-65" charset="-128"/>
            </a:endParaRPr>
          </a:p>
          <a:p>
            <a:pPr>
              <a:lnSpc>
                <a:spcPct val="90000"/>
              </a:lnSpc>
            </a:pPr>
            <a:endParaRPr lang="en-US" altLang="zh-CN" dirty="0"/>
          </a:p>
          <a:p>
            <a:pPr>
              <a:lnSpc>
                <a:spcPct val="90000"/>
              </a:lnSpc>
            </a:pPr>
            <a:r>
              <a:rPr lang="zh-CN" altLang="en-US" dirty="0"/>
              <a:t>搜索引擎往往还会考虑多样性</a:t>
            </a:r>
            <a:r>
              <a:rPr lang="en-US" altLang="zh-CN" dirty="0"/>
              <a:t>(diversity)</a:t>
            </a:r>
            <a:r>
              <a:rPr lang="zh-CN" altLang="en-US" dirty="0"/>
              <a:t>：结果的多样性，比如输入“苹果”，可以是公司、产品、操作系统、水果等等。</a:t>
            </a:r>
            <a:endParaRPr lang="en-US" altLang="zh-CN" dirty="0"/>
          </a:p>
        </p:txBody>
      </p:sp>
      <p:sp>
        <p:nvSpPr>
          <p:cNvPr id="64513" name="Slide Number Placeholder 4"/>
          <p:cNvSpPr>
            <a:spLocks noGrp="1"/>
          </p:cNvSpPr>
          <p:nvPr>
            <p:ph type="sldNum" sz="quarter" idx="12"/>
          </p:nvPr>
        </p:nvSpPr>
        <p:spPr>
          <a:noFill/>
        </p:spPr>
        <p:txBody>
          <a:bodyPr/>
          <a:lstStyle/>
          <a:p>
            <a:fld id="{C6344011-5F21-4B0B-B58F-339BDF70EEDD}" type="slidenum">
              <a:rPr lang="en-US" altLang="zh-CN"/>
              <a:pPr/>
              <a:t>59</a:t>
            </a:fld>
            <a:endParaRPr lang="en-US" altLang="zh-CN">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快速返回</a:t>
            </a:r>
            <a:r>
              <a:rPr lang="en-US" altLang="zh-CN" sz="3600" dirty="0">
                <a:solidFill>
                  <a:schemeClr val="tx1"/>
                </a:solidFill>
                <a:latin typeface="+mj-lt"/>
                <a:ea typeface="黑体" pitchFamily="49" charset="-122"/>
              </a:rPr>
              <a:t>top </a:t>
            </a:r>
            <a:r>
              <a:rPr lang="en-US" altLang="zh-CN" sz="3600" i="1" dirty="0">
                <a:solidFill>
                  <a:schemeClr val="tx1"/>
                </a:solidFill>
                <a:latin typeface="+mj-lt"/>
                <a:ea typeface="黑体" pitchFamily="49" charset="-122"/>
              </a:rPr>
              <a:t>K</a:t>
            </a:r>
            <a:r>
              <a:rPr lang="zh-CN" altLang="en-US" sz="3600" dirty="0">
                <a:solidFill>
                  <a:schemeClr val="tx1"/>
                </a:solidFill>
                <a:latin typeface="+mj-lt"/>
                <a:ea typeface="黑体" pitchFamily="49" charset="-122"/>
              </a:rPr>
              <a:t>结果的启发式方法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74"/>
            <a:ext cx="8286808" cy="5429264"/>
          </a:xfrm>
          <a:prstGeom prst="rect">
            <a:avLst/>
          </a:prstGeom>
          <a:noFill/>
          <a:ln w="9525">
            <a:noFill/>
            <a:round/>
            <a:headEnd/>
            <a:tailEnd/>
          </a:ln>
        </p:spPr>
        <p:txBody>
          <a:bodyPr/>
          <a:lstStyle/>
          <a:p>
            <a:pPr>
              <a:spcBef>
                <a:spcPts val="0"/>
              </a:spcBef>
              <a:buClr>
                <a:srgbClr val="336699"/>
              </a:buClr>
              <a:buFont typeface="Wingdings" pitchFamily="2" charset="2"/>
              <a:buChar char="§"/>
            </a:pPr>
            <a:r>
              <a:rPr lang="zh-CN" altLang="en-US" sz="3200" dirty="0">
                <a:solidFill>
                  <a:schemeClr val="tx1"/>
                </a:solidFill>
                <a:latin typeface="+mj-lt"/>
                <a:ea typeface="黑体" pitchFamily="49" charset="-122"/>
              </a:rPr>
              <a:t>以文档为单位</a:t>
            </a:r>
            <a:r>
              <a:rPr lang="en-US" altLang="zh-CN" sz="3200" dirty="0">
                <a:solidFill>
                  <a:schemeClr val="tx1"/>
                </a:solidFill>
                <a:latin typeface="+mj-lt"/>
                <a:ea typeface="黑体" pitchFamily="49" charset="-122"/>
              </a:rPr>
              <a:t>(</a:t>
            </a:r>
            <a:r>
              <a:rPr lang="de-DE" altLang="zh-CN" sz="3200" dirty="0">
                <a:solidFill>
                  <a:schemeClr val="tx1"/>
                </a:solidFill>
                <a:latin typeface="+mj-lt"/>
                <a:ea typeface="黑体" pitchFamily="49" charset="-122"/>
              </a:rPr>
              <a:t>Document-at-a-time</a:t>
            </a:r>
            <a:r>
              <a:rPr lang="zh-CN" altLang="en-US" sz="3200" dirty="0">
                <a:solidFill>
                  <a:schemeClr val="tx1"/>
                </a:solidFill>
                <a:latin typeface="+mj-lt"/>
                <a:ea typeface="黑体" pitchFamily="49" charset="-122"/>
              </a:rPr>
              <a:t>）的处理</a:t>
            </a:r>
            <a:r>
              <a:rPr lang="de-DE" sz="3200" dirty="0">
                <a:solidFill>
                  <a:schemeClr val="tx1"/>
                </a:solidFill>
                <a:latin typeface="+mj-lt"/>
                <a:ea typeface="黑体" pitchFamily="49" charset="-122"/>
              </a:rPr>
              <a:t> </a:t>
            </a:r>
          </a:p>
          <a:p>
            <a:pPr lvl="1">
              <a:spcBef>
                <a:spcPts val="0"/>
              </a:spcBef>
              <a:buClr>
                <a:srgbClr val="336699"/>
              </a:buClr>
              <a:buFont typeface="Wingdings" pitchFamily="2" charset="2"/>
              <a:buChar char="§"/>
            </a:pPr>
            <a:r>
              <a:rPr lang="zh-CN" altLang="en-US" sz="2800" dirty="0">
                <a:solidFill>
                  <a:schemeClr val="tx1"/>
                </a:solidFill>
                <a:latin typeface="+mj-lt"/>
                <a:ea typeface="黑体" pitchFamily="49" charset="-122"/>
              </a:rPr>
              <a:t>计算查询</a:t>
            </a:r>
            <a:r>
              <a:rPr lang="en-US" altLang="zh-CN" sz="2800" dirty="0">
                <a:solidFill>
                  <a:schemeClr val="tx1"/>
                </a:solidFill>
                <a:latin typeface="+mj-lt"/>
                <a:ea typeface="黑体" pitchFamily="49" charset="-122"/>
              </a:rPr>
              <a:t>-</a:t>
            </a:r>
            <a:r>
              <a:rPr lang="zh-CN" altLang="en-US" sz="2800" dirty="0">
                <a:solidFill>
                  <a:schemeClr val="tx1"/>
                </a:solidFill>
                <a:latin typeface="+mj-lt"/>
                <a:ea typeface="黑体" pitchFamily="49" charset="-122"/>
              </a:rPr>
              <a:t>文档相似度时，先计算完文档</a:t>
            </a:r>
            <a:r>
              <a:rPr lang="en-US" sz="2800" dirty="0">
                <a:solidFill>
                  <a:schemeClr val="tx1"/>
                </a:solidFill>
                <a:latin typeface="+mj-lt"/>
                <a:ea typeface="黑体" pitchFamily="49" charset="-122"/>
              </a:rPr>
              <a:t> </a:t>
            </a:r>
            <a:r>
              <a:rPr lang="en-US" sz="2800" i="1" dirty="0" err="1">
                <a:solidFill>
                  <a:schemeClr val="tx1"/>
                </a:solidFill>
                <a:latin typeface="+mj-lt"/>
                <a:ea typeface="黑体" pitchFamily="49" charset="-122"/>
              </a:rPr>
              <a:t>d</a:t>
            </a:r>
            <a:r>
              <a:rPr lang="en-US" sz="2800" i="1" baseline="-25000" dirty="0" err="1">
                <a:solidFill>
                  <a:schemeClr val="tx1"/>
                </a:solidFill>
                <a:latin typeface="+mj-lt"/>
                <a:ea typeface="黑体" pitchFamily="49" charset="-122"/>
              </a:rPr>
              <a:t>i</a:t>
            </a:r>
            <a:r>
              <a:rPr lang="en-US" sz="2800" i="1" dirty="0">
                <a:solidFill>
                  <a:schemeClr val="tx1"/>
                </a:solidFill>
                <a:latin typeface="+mj-lt"/>
                <a:ea typeface="黑体" pitchFamily="49" charset="-122"/>
              </a:rPr>
              <a:t> </a:t>
            </a:r>
            <a:r>
              <a:rPr lang="zh-CN" altLang="en-US" sz="2800" dirty="0">
                <a:solidFill>
                  <a:schemeClr val="tx1"/>
                </a:solidFill>
                <a:latin typeface="+mj-lt"/>
                <a:ea typeface="黑体" pitchFamily="49" charset="-122"/>
              </a:rPr>
              <a:t>的得分，再开始文档</a:t>
            </a:r>
            <a:r>
              <a:rPr lang="de-DE" sz="2800" dirty="0">
                <a:solidFill>
                  <a:schemeClr val="tx1"/>
                </a:solidFill>
                <a:latin typeface="+mj-lt"/>
                <a:ea typeface="黑体" pitchFamily="49" charset="-122"/>
              </a:rPr>
              <a:t> </a:t>
            </a:r>
            <a:r>
              <a:rPr lang="de-DE" sz="2800" i="1" dirty="0">
                <a:solidFill>
                  <a:schemeClr val="tx1"/>
                </a:solidFill>
                <a:latin typeface="+mj-lt"/>
                <a:ea typeface="黑体" pitchFamily="49" charset="-122"/>
              </a:rPr>
              <a:t>d</a:t>
            </a:r>
            <a:r>
              <a:rPr lang="de-DE" sz="2800" i="1" baseline="-25000" dirty="0">
                <a:solidFill>
                  <a:schemeClr val="tx1"/>
                </a:solidFill>
                <a:latin typeface="+mj-lt"/>
                <a:ea typeface="黑体" pitchFamily="49" charset="-122"/>
              </a:rPr>
              <a:t>i</a:t>
            </a:r>
            <a:r>
              <a:rPr lang="de-DE" sz="2800" baseline="-25000" dirty="0">
                <a:solidFill>
                  <a:schemeClr val="tx1"/>
                </a:solidFill>
                <a:latin typeface="+mj-lt"/>
                <a:ea typeface="黑体" pitchFamily="49" charset="-122"/>
              </a:rPr>
              <a:t>+1</a:t>
            </a:r>
            <a:r>
              <a:rPr lang="zh-CN" altLang="en-US" sz="2800" dirty="0">
                <a:solidFill>
                  <a:schemeClr val="tx1"/>
                </a:solidFill>
                <a:latin typeface="+mj-lt"/>
                <a:ea typeface="黑体" pitchFamily="49" charset="-122"/>
              </a:rPr>
              <a:t>的计算</a:t>
            </a:r>
            <a:endParaRPr lang="de-DE" sz="2800" dirty="0">
              <a:solidFill>
                <a:schemeClr val="tx1"/>
              </a:solidFill>
              <a:latin typeface="+mj-lt"/>
              <a:ea typeface="黑体" pitchFamily="49" charset="-122"/>
            </a:endParaRPr>
          </a:p>
          <a:p>
            <a:pPr lvl="1">
              <a:spcBef>
                <a:spcPts val="0"/>
              </a:spcBef>
              <a:buClr>
                <a:srgbClr val="336699"/>
              </a:buClr>
              <a:buFont typeface="Wingdings" pitchFamily="2" charset="2"/>
              <a:buChar char="§"/>
            </a:pPr>
            <a:r>
              <a:rPr lang="zh-CN" altLang="en-US" sz="2800" dirty="0">
                <a:solidFill>
                  <a:schemeClr val="tx1"/>
                </a:solidFill>
                <a:latin typeface="+mj-lt"/>
                <a:ea typeface="黑体" pitchFamily="49" charset="-122"/>
              </a:rPr>
              <a:t>文档在所有倒排记录表中的顺序应该保持一致</a:t>
            </a:r>
            <a:endParaRPr lang="en-US" altLang="zh-CN" sz="2800" dirty="0">
              <a:solidFill>
                <a:schemeClr val="tx1"/>
              </a:solidFill>
              <a:latin typeface="+mj-lt"/>
              <a:ea typeface="黑体" pitchFamily="49" charset="-122"/>
            </a:endParaRPr>
          </a:p>
          <a:p>
            <a:pPr lvl="1">
              <a:spcBef>
                <a:spcPts val="0"/>
              </a:spcBef>
              <a:buClr>
                <a:srgbClr val="336699"/>
              </a:buClr>
              <a:buFont typeface="Wingdings" pitchFamily="2" charset="2"/>
              <a:buChar char="§"/>
            </a:pPr>
            <a:endParaRPr lang="de-DE" sz="2800" dirty="0">
              <a:solidFill>
                <a:schemeClr val="tx1"/>
              </a:solidFill>
              <a:latin typeface="+mj-lt"/>
              <a:ea typeface="黑体" pitchFamily="49" charset="-122"/>
            </a:endParaRPr>
          </a:p>
          <a:p>
            <a:pPr>
              <a:spcBef>
                <a:spcPts val="0"/>
              </a:spcBef>
              <a:buClr>
                <a:srgbClr val="336699"/>
              </a:buClr>
              <a:buFont typeface="Wingdings" pitchFamily="2" charset="2"/>
              <a:buChar char="§"/>
            </a:pPr>
            <a:r>
              <a:rPr lang="zh-CN" altLang="en-US" sz="3200" dirty="0">
                <a:solidFill>
                  <a:schemeClr val="tx1"/>
                </a:solidFill>
                <a:latin typeface="+mj-lt"/>
                <a:ea typeface="黑体" pitchFamily="49" charset="-122"/>
              </a:rPr>
              <a:t>以词项为单位</a:t>
            </a:r>
            <a:r>
              <a:rPr lang="en-US" altLang="zh-CN" sz="3200" dirty="0">
                <a:solidFill>
                  <a:schemeClr val="tx1"/>
                </a:solidFill>
                <a:latin typeface="+mj-lt"/>
                <a:ea typeface="黑体" pitchFamily="49" charset="-122"/>
              </a:rPr>
              <a:t>(</a:t>
            </a:r>
            <a:r>
              <a:rPr lang="de-DE" sz="3200" dirty="0">
                <a:solidFill>
                  <a:schemeClr val="tx1"/>
                </a:solidFill>
                <a:latin typeface="+mj-lt"/>
                <a:ea typeface="黑体" pitchFamily="49" charset="-122"/>
              </a:rPr>
              <a:t>Term-at-a-time)</a:t>
            </a:r>
            <a:r>
              <a:rPr lang="zh-CN" altLang="en-US" sz="3200" dirty="0">
                <a:solidFill>
                  <a:schemeClr val="tx1"/>
                </a:solidFill>
                <a:latin typeface="+mj-lt"/>
                <a:ea typeface="黑体" pitchFamily="49" charset="-122"/>
              </a:rPr>
              <a:t>的处理</a:t>
            </a:r>
            <a:endParaRPr lang="de-DE" sz="3200" dirty="0">
              <a:solidFill>
                <a:schemeClr val="tx1"/>
              </a:solidFill>
              <a:latin typeface="+mj-lt"/>
              <a:ea typeface="黑体" pitchFamily="49" charset="-122"/>
            </a:endParaRPr>
          </a:p>
          <a:p>
            <a:pPr lvl="1">
              <a:spcBef>
                <a:spcPts val="0"/>
              </a:spcBef>
              <a:buClr>
                <a:srgbClr val="336699"/>
              </a:buClr>
              <a:buFont typeface="Wingdings" pitchFamily="2" charset="2"/>
              <a:buChar char="§"/>
            </a:pPr>
            <a:r>
              <a:rPr lang="zh-CN" altLang="en-US" sz="2800" dirty="0">
                <a:solidFill>
                  <a:schemeClr val="tx1"/>
                </a:solidFill>
                <a:latin typeface="Times New Roman" pitchFamily="18" charset="0"/>
                <a:ea typeface="黑体" pitchFamily="49" charset="-122"/>
              </a:rPr>
              <a:t>计算查询</a:t>
            </a:r>
            <a:r>
              <a:rPr lang="en-US" altLang="zh-CN" sz="2800" dirty="0">
                <a:solidFill>
                  <a:schemeClr val="tx1"/>
                </a:solidFill>
                <a:latin typeface="Times New Roman" pitchFamily="18" charset="0"/>
                <a:ea typeface="黑体" pitchFamily="49" charset="-122"/>
              </a:rPr>
              <a:t>-</a:t>
            </a:r>
            <a:r>
              <a:rPr lang="zh-CN" altLang="en-US" sz="2800" dirty="0">
                <a:solidFill>
                  <a:schemeClr val="tx1"/>
                </a:solidFill>
                <a:latin typeface="Times New Roman" pitchFamily="18" charset="0"/>
                <a:ea typeface="黑体" pitchFamily="49" charset="-122"/>
              </a:rPr>
              <a:t>文档相似度时，先处理完词项</a:t>
            </a:r>
            <a:r>
              <a:rPr lang="en-US" altLang="zh-CN" sz="2800" dirty="0">
                <a:solidFill>
                  <a:schemeClr val="tx1"/>
                </a:solidFill>
                <a:latin typeface="Times New Roman" pitchFamily="18" charset="0"/>
                <a:ea typeface="黑体" pitchFamily="49" charset="-122"/>
              </a:rPr>
              <a:t> </a:t>
            </a:r>
            <a:r>
              <a:rPr lang="en-US" altLang="zh-CN" sz="2800" i="1" dirty="0" err="1">
                <a:solidFill>
                  <a:schemeClr val="tx1"/>
                </a:solidFill>
                <a:latin typeface="Times New Roman" pitchFamily="18" charset="0"/>
                <a:ea typeface="黑体" pitchFamily="49" charset="-122"/>
              </a:rPr>
              <a:t>t</a:t>
            </a:r>
            <a:r>
              <a:rPr lang="en-US" altLang="zh-CN" sz="2800" i="1" baseline="-25000" dirty="0" err="1">
                <a:solidFill>
                  <a:schemeClr val="tx1"/>
                </a:solidFill>
                <a:latin typeface="Times New Roman" pitchFamily="18" charset="0"/>
                <a:ea typeface="黑体" pitchFamily="49" charset="-122"/>
              </a:rPr>
              <a:t>i</a:t>
            </a:r>
            <a:r>
              <a:rPr lang="en-US" altLang="zh-CN" sz="2800" dirty="0">
                <a:solidFill>
                  <a:schemeClr val="tx1"/>
                </a:solidFill>
                <a:latin typeface="Times New Roman" pitchFamily="18" charset="0"/>
                <a:ea typeface="黑体" pitchFamily="49" charset="-122"/>
              </a:rPr>
              <a:t> </a:t>
            </a:r>
            <a:r>
              <a:rPr lang="zh-CN" altLang="en-US" sz="2800" dirty="0">
                <a:solidFill>
                  <a:schemeClr val="tx1"/>
                </a:solidFill>
                <a:latin typeface="Times New Roman" pitchFamily="18" charset="0"/>
                <a:ea typeface="黑体" pitchFamily="49" charset="-122"/>
              </a:rPr>
              <a:t>的倒排记录表，再处理词项</a:t>
            </a:r>
            <a:r>
              <a:rPr lang="en-US" altLang="zh-CN" sz="2800" i="1" dirty="0">
                <a:solidFill>
                  <a:schemeClr val="tx1"/>
                </a:solidFill>
                <a:latin typeface="Times New Roman" pitchFamily="18" charset="0"/>
                <a:ea typeface="黑体" pitchFamily="49" charset="-122"/>
              </a:rPr>
              <a:t>t</a:t>
            </a:r>
            <a:r>
              <a:rPr lang="de-DE" altLang="zh-CN" sz="2800" i="1" baseline="-25000" dirty="0">
                <a:solidFill>
                  <a:schemeClr val="tx1"/>
                </a:solidFill>
                <a:latin typeface="Times New Roman" pitchFamily="18" charset="0"/>
                <a:ea typeface="黑体" pitchFamily="49" charset="-122"/>
              </a:rPr>
              <a:t>i</a:t>
            </a:r>
            <a:r>
              <a:rPr lang="de-DE" altLang="zh-CN" sz="2800" baseline="-25000" dirty="0">
                <a:solidFill>
                  <a:schemeClr val="tx1"/>
                </a:solidFill>
                <a:latin typeface="Times New Roman" pitchFamily="18" charset="0"/>
                <a:ea typeface="黑体" pitchFamily="49" charset="-122"/>
              </a:rPr>
              <a:t>+1</a:t>
            </a:r>
            <a:r>
              <a:rPr lang="zh-CN" altLang="en-US" sz="2800" dirty="0">
                <a:solidFill>
                  <a:schemeClr val="tx1"/>
                </a:solidFill>
                <a:latin typeface="Times New Roman" pitchFamily="18" charset="0"/>
                <a:ea typeface="黑体" pitchFamily="49" charset="-122"/>
              </a:rPr>
              <a:t>的倒排记录表</a:t>
            </a:r>
            <a:endParaRPr lang="de-DE" altLang="zh-CN" sz="2800"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sz="2800" dirty="0">
                <a:solidFill>
                  <a:schemeClr val="tx1"/>
                </a:solidFill>
                <a:latin typeface="+mj-lt"/>
                <a:ea typeface="黑体" pitchFamily="49" charset="-122"/>
              </a:rPr>
              <a:t>需要对每个未处理完的文档建立一个累加器</a:t>
            </a:r>
            <a:endParaRPr lang="en-US" altLang="zh-CN" sz="2800" dirty="0">
              <a:solidFill>
                <a:schemeClr val="tx1"/>
              </a:solidFill>
              <a:latin typeface="+mj-lt"/>
              <a:ea typeface="黑体" pitchFamily="49" charset="-122"/>
            </a:endParaRPr>
          </a:p>
          <a:p>
            <a:pPr lvl="1">
              <a:spcBef>
                <a:spcPts val="0"/>
              </a:spcBef>
              <a:buClr>
                <a:srgbClr val="336699"/>
              </a:buClr>
              <a:buFont typeface="Wingdings" pitchFamily="2" charset="2"/>
              <a:buChar char="§"/>
            </a:pPr>
            <a:endParaRPr lang="en-US" sz="2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面向用户的评价指标</a:t>
            </a:r>
          </a:p>
        </p:txBody>
      </p:sp>
      <p:sp>
        <p:nvSpPr>
          <p:cNvPr id="57347" name="Rectangle 3"/>
          <p:cNvSpPr>
            <a:spLocks noGrp="1" noChangeArrowheads="1"/>
          </p:cNvSpPr>
          <p:nvPr>
            <p:ph idx="1"/>
          </p:nvPr>
        </p:nvSpPr>
        <p:spPr>
          <a:xfrm>
            <a:off x="899592" y="1844824"/>
            <a:ext cx="7772400" cy="4248745"/>
          </a:xfrm>
        </p:spPr>
        <p:txBody>
          <a:bodyPr/>
          <a:lstStyle/>
          <a:p>
            <a:pPr>
              <a:lnSpc>
                <a:spcPct val="90000"/>
              </a:lnSpc>
            </a:pPr>
            <a:r>
              <a:rPr lang="zh-CN" altLang="en-US" dirty="0">
                <a:latin typeface="Times New Roman" pitchFamily="18" charset="0"/>
              </a:rPr>
              <a:t>前面的指标都没有考虑用户因素。而相关不相关由用户判定。</a:t>
            </a:r>
          </a:p>
          <a:p>
            <a:pPr>
              <a:lnSpc>
                <a:spcPct val="90000"/>
              </a:lnSpc>
            </a:pPr>
            <a:r>
              <a:rPr lang="zh-CN" altLang="en-US" dirty="0">
                <a:latin typeface="Times New Roman" pitchFamily="18" charset="0"/>
              </a:rPr>
              <a:t>假定用户已知的相关文档集合为</a:t>
            </a:r>
            <a:r>
              <a:rPr lang="en-US" altLang="zh-CN" dirty="0">
                <a:latin typeface="Times New Roman" pitchFamily="18" charset="0"/>
              </a:rPr>
              <a:t>U</a:t>
            </a:r>
            <a:r>
              <a:rPr lang="zh-CN" altLang="en-US" dirty="0">
                <a:latin typeface="Times New Roman" pitchFamily="18" charset="0"/>
              </a:rPr>
              <a:t>，检索结果和</a:t>
            </a:r>
            <a:r>
              <a:rPr lang="en-US" altLang="zh-CN" dirty="0">
                <a:latin typeface="Times New Roman" pitchFamily="18" charset="0"/>
              </a:rPr>
              <a:t>U</a:t>
            </a:r>
            <a:r>
              <a:rPr lang="zh-CN" altLang="en-US" dirty="0">
                <a:latin typeface="Times New Roman" pitchFamily="18" charset="0"/>
              </a:rPr>
              <a:t>的交集为</a:t>
            </a:r>
            <a:r>
              <a:rPr lang="en-US" altLang="zh-CN" dirty="0" err="1">
                <a:latin typeface="Times New Roman" pitchFamily="18" charset="0"/>
              </a:rPr>
              <a:t>Ru</a:t>
            </a:r>
            <a:r>
              <a:rPr lang="zh-CN" altLang="en-US" dirty="0">
                <a:latin typeface="Times New Roman" pitchFamily="18" charset="0"/>
              </a:rPr>
              <a:t>，则可以定义覆盖率</a:t>
            </a:r>
            <a:r>
              <a:rPr lang="en-US" altLang="zh-CN" dirty="0">
                <a:latin typeface="Times New Roman" pitchFamily="18" charset="0"/>
              </a:rPr>
              <a:t>(Coverage) C=|</a:t>
            </a:r>
            <a:r>
              <a:rPr lang="en-US" altLang="zh-CN" dirty="0" err="1">
                <a:latin typeface="Times New Roman" pitchFamily="18" charset="0"/>
              </a:rPr>
              <a:t>Ru</a:t>
            </a:r>
            <a:r>
              <a:rPr lang="en-US" altLang="zh-CN" dirty="0">
                <a:latin typeface="Times New Roman" pitchFamily="18" charset="0"/>
              </a:rPr>
              <a:t>|/|U|</a:t>
            </a:r>
            <a:r>
              <a:rPr lang="zh-CN" altLang="en-US" dirty="0">
                <a:latin typeface="Times New Roman" pitchFamily="18" charset="0"/>
              </a:rPr>
              <a:t>，表示系统找到的用户已知的相关文档比例。</a:t>
            </a:r>
          </a:p>
          <a:p>
            <a:pPr>
              <a:lnSpc>
                <a:spcPct val="90000"/>
              </a:lnSpc>
            </a:pPr>
            <a:r>
              <a:rPr lang="zh-CN" altLang="en-US" dirty="0">
                <a:latin typeface="Times New Roman" pitchFamily="18" charset="0"/>
              </a:rPr>
              <a:t>假定检索结果中返回一些用户以前未知的相关文档</a:t>
            </a:r>
            <a:r>
              <a:rPr lang="en-US" altLang="zh-CN" dirty="0" err="1">
                <a:latin typeface="Times New Roman" pitchFamily="18" charset="0"/>
              </a:rPr>
              <a:t>Rk</a:t>
            </a:r>
            <a:r>
              <a:rPr lang="zh-CN" altLang="en-US" dirty="0">
                <a:latin typeface="Times New Roman" pitchFamily="18" charset="0"/>
              </a:rPr>
              <a:t>，则可以定义出新率</a:t>
            </a:r>
            <a:r>
              <a:rPr lang="en-US" altLang="zh-CN" dirty="0">
                <a:latin typeface="Times New Roman" pitchFamily="18" charset="0"/>
              </a:rPr>
              <a:t>(Novelty Ratio) N=|</a:t>
            </a:r>
            <a:r>
              <a:rPr lang="en-US" altLang="zh-CN" dirty="0" err="1">
                <a:latin typeface="Times New Roman" pitchFamily="18" charset="0"/>
              </a:rPr>
              <a:t>Rk</a:t>
            </a:r>
            <a:r>
              <a:rPr lang="en-US" altLang="zh-CN" dirty="0">
                <a:latin typeface="Times New Roman" pitchFamily="18" charset="0"/>
              </a:rPr>
              <a:t>|/(|</a:t>
            </a:r>
            <a:r>
              <a:rPr lang="en-US" altLang="zh-CN" dirty="0" err="1">
                <a:latin typeface="Times New Roman" pitchFamily="18" charset="0"/>
              </a:rPr>
              <a:t>Ru</a:t>
            </a:r>
            <a:r>
              <a:rPr lang="en-US" altLang="zh-CN" dirty="0">
                <a:latin typeface="Times New Roman" pitchFamily="18" charset="0"/>
              </a:rPr>
              <a:t>|+|</a:t>
            </a:r>
            <a:r>
              <a:rPr lang="en-US" altLang="zh-CN" dirty="0" err="1">
                <a:latin typeface="Times New Roman" pitchFamily="18" charset="0"/>
              </a:rPr>
              <a:t>Rk</a:t>
            </a:r>
            <a:r>
              <a:rPr lang="en-US" altLang="zh-CN" dirty="0">
                <a:latin typeface="Times New Roman" pitchFamily="18" charset="0"/>
              </a:rPr>
              <a:t>|)</a:t>
            </a:r>
            <a:r>
              <a:rPr lang="zh-CN" altLang="en-US" dirty="0">
                <a:latin typeface="Times New Roman" pitchFamily="18" charset="0"/>
              </a:rPr>
              <a:t>，表示系统返回的新相关文档的比例。</a:t>
            </a:r>
          </a:p>
        </p:txBody>
      </p:sp>
      <p:sp>
        <p:nvSpPr>
          <p:cNvPr id="6" name="灯片编号占位符 5"/>
          <p:cNvSpPr>
            <a:spLocks noGrp="1"/>
          </p:cNvSpPr>
          <p:nvPr>
            <p:ph type="sldNum" sz="quarter" idx="12"/>
          </p:nvPr>
        </p:nvSpPr>
        <p:spPr/>
        <p:txBody>
          <a:bodyPr/>
          <a:lstStyle/>
          <a:p>
            <a:fld id="{E3713423-F324-44EE-A506-27D67BE1F242}"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其他评价指标</a:t>
            </a:r>
          </a:p>
        </p:txBody>
      </p:sp>
      <p:sp>
        <p:nvSpPr>
          <p:cNvPr id="99331" name="Rectangle 3"/>
          <p:cNvSpPr>
            <a:spLocks noGrp="1" noChangeArrowheads="1"/>
          </p:cNvSpPr>
          <p:nvPr>
            <p:ph idx="1"/>
          </p:nvPr>
        </p:nvSpPr>
        <p:spPr>
          <a:xfrm>
            <a:off x="827584" y="1700808"/>
            <a:ext cx="7772400" cy="3617912"/>
          </a:xfrm>
        </p:spPr>
        <p:txBody>
          <a:bodyPr/>
          <a:lstStyle/>
          <a:p>
            <a:pPr>
              <a:lnSpc>
                <a:spcPct val="80000"/>
              </a:lnSpc>
            </a:pPr>
            <a:r>
              <a:rPr lang="zh-CN" altLang="en-US" sz="2800" dirty="0">
                <a:latin typeface="Times New Roman" pitchFamily="18" charset="0"/>
              </a:rPr>
              <a:t>不同的信息检索应用或者任务还会采用不同的评价指标</a:t>
            </a:r>
          </a:p>
          <a:p>
            <a:pPr>
              <a:lnSpc>
                <a:spcPct val="80000"/>
              </a:lnSpc>
            </a:pPr>
            <a:r>
              <a:rPr lang="en-US" altLang="zh-CN" sz="2800" dirty="0">
                <a:latin typeface="Times New Roman" pitchFamily="18" charset="0"/>
              </a:rPr>
              <a:t>MRR(Mean Reciprocal Rank): </a:t>
            </a:r>
            <a:r>
              <a:rPr lang="zh-CN" altLang="en-US" sz="2800" dirty="0">
                <a:latin typeface="Times New Roman" pitchFamily="18" charset="0"/>
              </a:rPr>
              <a:t>对于某些</a:t>
            </a:r>
            <a:r>
              <a:rPr lang="en-US" altLang="zh-CN" sz="2800" dirty="0">
                <a:latin typeface="Times New Roman" pitchFamily="18" charset="0"/>
              </a:rPr>
              <a:t>IR</a:t>
            </a:r>
            <a:r>
              <a:rPr lang="zh-CN" altLang="en-US" sz="2800" dirty="0">
                <a:latin typeface="Times New Roman" pitchFamily="18" charset="0"/>
              </a:rPr>
              <a:t>系统</a:t>
            </a:r>
            <a:r>
              <a:rPr lang="en-US" altLang="zh-CN" sz="2800" dirty="0">
                <a:latin typeface="Times New Roman" pitchFamily="18" charset="0"/>
              </a:rPr>
              <a:t>(</a:t>
            </a:r>
            <a:r>
              <a:rPr lang="zh-CN" altLang="en-US" sz="2800" dirty="0">
                <a:latin typeface="Times New Roman" pitchFamily="18" charset="0"/>
              </a:rPr>
              <a:t>如问答系统或主页发现系统</a:t>
            </a:r>
            <a:r>
              <a:rPr lang="en-US" altLang="zh-CN" sz="2800" dirty="0">
                <a:latin typeface="Times New Roman" pitchFamily="18" charset="0"/>
              </a:rPr>
              <a:t>)</a:t>
            </a:r>
            <a:r>
              <a:rPr lang="zh-CN" altLang="en-US" sz="2800" dirty="0">
                <a:latin typeface="Times New Roman" pitchFamily="18" charset="0"/>
              </a:rPr>
              <a:t>，只关心第一个标准答案返回的位置</a:t>
            </a:r>
            <a:r>
              <a:rPr lang="en-US" altLang="zh-CN" sz="2800" dirty="0">
                <a:latin typeface="Times New Roman" pitchFamily="18" charset="0"/>
              </a:rPr>
              <a:t>(Rank)</a:t>
            </a:r>
            <a:r>
              <a:rPr lang="zh-CN" altLang="en-US" sz="2800" dirty="0">
                <a:latin typeface="Times New Roman" pitchFamily="18" charset="0"/>
              </a:rPr>
              <a:t>，越前越好，这个位置的倒数称为</a:t>
            </a:r>
            <a:r>
              <a:rPr lang="en-US" altLang="zh-CN" sz="2800" dirty="0">
                <a:latin typeface="Times New Roman" pitchFamily="18" charset="0"/>
              </a:rPr>
              <a:t>RR</a:t>
            </a:r>
            <a:r>
              <a:rPr lang="zh-CN" altLang="en-US" sz="2800" dirty="0">
                <a:latin typeface="Times New Roman" pitchFamily="18" charset="0"/>
              </a:rPr>
              <a:t>，对问题集合求平均，则得到</a:t>
            </a:r>
            <a:r>
              <a:rPr lang="en-US" altLang="zh-CN" sz="2800" dirty="0">
                <a:latin typeface="Times New Roman" pitchFamily="18" charset="0"/>
              </a:rPr>
              <a:t>MRR</a:t>
            </a:r>
          </a:p>
          <a:p>
            <a:pPr lvl="1">
              <a:lnSpc>
                <a:spcPct val="80000"/>
              </a:lnSpc>
            </a:pPr>
            <a:r>
              <a:rPr lang="zh-CN" altLang="en-US" sz="2400" dirty="0">
                <a:latin typeface="Times New Roman" pitchFamily="18" charset="0"/>
              </a:rPr>
              <a:t>例子：两个问题，系统对第一个问题返回的标准答案的</a:t>
            </a:r>
            <a:r>
              <a:rPr lang="en-US" altLang="zh-CN" sz="2400" dirty="0">
                <a:latin typeface="Times New Roman" pitchFamily="18" charset="0"/>
              </a:rPr>
              <a:t>Rank</a:t>
            </a:r>
            <a:r>
              <a:rPr lang="zh-CN" altLang="en-US" sz="2400" dirty="0">
                <a:latin typeface="Times New Roman" pitchFamily="18" charset="0"/>
              </a:rPr>
              <a:t>是</a:t>
            </a:r>
            <a:r>
              <a:rPr lang="en-US" altLang="zh-CN" sz="2400" dirty="0">
                <a:latin typeface="Times New Roman" pitchFamily="18" charset="0"/>
              </a:rPr>
              <a:t>2</a:t>
            </a:r>
            <a:r>
              <a:rPr lang="zh-CN" altLang="en-US" sz="2400" dirty="0">
                <a:latin typeface="Times New Roman" pitchFamily="18" charset="0"/>
              </a:rPr>
              <a:t>，对第二个问题返回的标准答案的</a:t>
            </a:r>
            <a:r>
              <a:rPr lang="en-US" altLang="zh-CN" sz="2400" dirty="0">
                <a:latin typeface="Times New Roman" pitchFamily="18" charset="0"/>
              </a:rPr>
              <a:t>Rank</a:t>
            </a:r>
            <a:r>
              <a:rPr lang="zh-CN" altLang="en-US" sz="2400" dirty="0">
                <a:latin typeface="Times New Roman" pitchFamily="18" charset="0"/>
              </a:rPr>
              <a:t>是</a:t>
            </a:r>
            <a:r>
              <a:rPr lang="en-US" altLang="zh-CN" sz="2400" dirty="0">
                <a:latin typeface="Times New Roman" pitchFamily="18" charset="0"/>
              </a:rPr>
              <a:t>4</a:t>
            </a:r>
            <a:r>
              <a:rPr lang="zh-CN" altLang="en-US" sz="2400" dirty="0">
                <a:latin typeface="Times New Roman" pitchFamily="18" charset="0"/>
              </a:rPr>
              <a:t>，则系统的</a:t>
            </a:r>
            <a:r>
              <a:rPr lang="en-US" altLang="zh-CN" sz="2400" dirty="0">
                <a:latin typeface="Times New Roman" pitchFamily="18" charset="0"/>
              </a:rPr>
              <a:t>MRR</a:t>
            </a:r>
            <a:r>
              <a:rPr lang="zh-CN" altLang="en-US" sz="2400" dirty="0">
                <a:latin typeface="Times New Roman" pitchFamily="18" charset="0"/>
              </a:rPr>
              <a:t>为 </a:t>
            </a:r>
            <a:r>
              <a:rPr lang="en-US" altLang="zh-CN" sz="2400" dirty="0">
                <a:latin typeface="Times New Roman" pitchFamily="18" charset="0"/>
              </a:rPr>
              <a:t>(1/2+1/4)/2=3/8</a:t>
            </a:r>
          </a:p>
          <a:p>
            <a:pPr lvl="1">
              <a:lnSpc>
                <a:spcPct val="80000"/>
              </a:lnSpc>
            </a:pPr>
            <a:endParaRPr lang="en-US" altLang="zh-CN" sz="2400" dirty="0">
              <a:latin typeface="Times New Roman" pitchFamily="18" charset="0"/>
            </a:endParaRPr>
          </a:p>
        </p:txBody>
      </p:sp>
      <p:sp>
        <p:nvSpPr>
          <p:cNvPr id="6" name="灯片编号占位符 5"/>
          <p:cNvSpPr>
            <a:spLocks noGrp="1"/>
          </p:cNvSpPr>
          <p:nvPr>
            <p:ph type="sldNum" sz="quarter" idx="12"/>
          </p:nvPr>
        </p:nvSpPr>
        <p:spPr/>
        <p:txBody>
          <a:bodyPr/>
          <a:lstStyle/>
          <a:p>
            <a:fld id="{F1BBCDBE-BB30-4A82-807F-158D10B189C6}" type="slidenum">
              <a:rPr lang="en-US" altLang="zh-CN"/>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827584" y="620688"/>
            <a:ext cx="7612063" cy="754062"/>
          </a:xfrm>
        </p:spPr>
        <p:txBody>
          <a:bodyPr/>
          <a:lstStyle/>
          <a:p>
            <a:r>
              <a:rPr lang="zh-CN" altLang="en-US" dirty="0"/>
              <a:t>其他评价指标</a:t>
            </a:r>
          </a:p>
        </p:txBody>
      </p:sp>
      <p:sp>
        <p:nvSpPr>
          <p:cNvPr id="186371" name="Rectangle 3"/>
          <p:cNvSpPr>
            <a:spLocks noGrp="1" noChangeArrowheads="1"/>
          </p:cNvSpPr>
          <p:nvPr>
            <p:ph idx="1"/>
          </p:nvPr>
        </p:nvSpPr>
        <p:spPr>
          <a:xfrm>
            <a:off x="762000" y="1981200"/>
            <a:ext cx="7772400" cy="4114800"/>
          </a:xfrm>
        </p:spPr>
        <p:txBody>
          <a:bodyPr/>
          <a:lstStyle/>
          <a:p>
            <a:pPr>
              <a:lnSpc>
                <a:spcPct val="90000"/>
              </a:lnSpc>
            </a:pPr>
            <a:r>
              <a:rPr lang="en-US" altLang="zh-CN" sz="2800">
                <a:latin typeface="Times New Roman" pitchFamily="18" charset="0"/>
              </a:rPr>
              <a:t>Adaptive &amp; Batch filtering</a:t>
            </a:r>
          </a:p>
          <a:p>
            <a:pPr lvl="1">
              <a:lnSpc>
                <a:spcPct val="90000"/>
              </a:lnSpc>
            </a:pPr>
            <a:endParaRPr lang="en-US" altLang="zh-CN" sz="2400">
              <a:latin typeface="Times New Roman" pitchFamily="18" charset="0"/>
            </a:endParaRPr>
          </a:p>
          <a:p>
            <a:pPr lvl="1">
              <a:lnSpc>
                <a:spcPct val="90000"/>
              </a:lnSpc>
            </a:pPr>
            <a:endParaRPr lang="en-US" altLang="zh-CN" sz="2400">
              <a:latin typeface="Times New Roman" pitchFamily="18" charset="0"/>
            </a:endParaRPr>
          </a:p>
          <a:p>
            <a:pPr lvl="1">
              <a:lnSpc>
                <a:spcPct val="90000"/>
              </a:lnSpc>
            </a:pPr>
            <a:endParaRPr lang="en-US" altLang="zh-CN" sz="2400">
              <a:latin typeface="Times New Roman" pitchFamily="18" charset="0"/>
            </a:endParaRPr>
          </a:p>
          <a:p>
            <a:pPr lvl="1">
              <a:lnSpc>
                <a:spcPct val="90000"/>
              </a:lnSpc>
            </a:pPr>
            <a:r>
              <a:rPr lang="en-US" altLang="zh-CN" sz="2400">
                <a:latin typeface="Times New Roman" pitchFamily="18" charset="0"/>
              </a:rPr>
              <a:t>Utility=A*R</a:t>
            </a:r>
            <a:r>
              <a:rPr lang="en-US" altLang="zh-CN" sz="2400" baseline="30000">
                <a:latin typeface="Times New Roman" pitchFamily="18" charset="0"/>
              </a:rPr>
              <a:t>+</a:t>
            </a:r>
            <a:r>
              <a:rPr lang="en-US" altLang="zh-CN" sz="2400">
                <a:latin typeface="Times New Roman" pitchFamily="18" charset="0"/>
              </a:rPr>
              <a:t>+B*N</a:t>
            </a:r>
            <a:r>
              <a:rPr lang="en-US" altLang="zh-CN" sz="2400" baseline="30000">
                <a:latin typeface="Times New Roman" pitchFamily="18" charset="0"/>
              </a:rPr>
              <a:t>+</a:t>
            </a:r>
            <a:r>
              <a:rPr lang="en-US" altLang="zh-CN" sz="2400">
                <a:latin typeface="Times New Roman" pitchFamily="18" charset="0"/>
              </a:rPr>
              <a:t>+ C*R</a:t>
            </a:r>
            <a:r>
              <a:rPr lang="en-US" altLang="zh-CN" sz="2400" baseline="30000">
                <a:latin typeface="Times New Roman" pitchFamily="18" charset="0"/>
              </a:rPr>
              <a:t>-</a:t>
            </a:r>
            <a:r>
              <a:rPr lang="en-US" altLang="zh-CN" sz="2400">
                <a:latin typeface="Times New Roman" pitchFamily="18" charset="0"/>
              </a:rPr>
              <a:t>+D*N</a:t>
            </a:r>
            <a:r>
              <a:rPr lang="en-US" altLang="zh-CN" sz="2400" baseline="30000">
                <a:latin typeface="Times New Roman" pitchFamily="18" charset="0"/>
              </a:rPr>
              <a:t>-</a:t>
            </a:r>
          </a:p>
          <a:p>
            <a:pPr lvl="1">
              <a:lnSpc>
                <a:spcPct val="90000"/>
              </a:lnSpc>
            </a:pPr>
            <a:r>
              <a:rPr lang="en-US" altLang="zh-CN" sz="2400">
                <a:latin typeface="Times New Roman" pitchFamily="18" charset="0"/>
              </a:rPr>
              <a:t>T11U=2* R</a:t>
            </a:r>
            <a:r>
              <a:rPr lang="en-US" altLang="zh-CN" sz="2400" baseline="30000">
                <a:latin typeface="Times New Roman" pitchFamily="18" charset="0"/>
              </a:rPr>
              <a:t>+</a:t>
            </a:r>
            <a:r>
              <a:rPr lang="en-US" altLang="zh-CN" sz="2400">
                <a:latin typeface="Times New Roman" pitchFamily="18" charset="0"/>
              </a:rPr>
              <a:t>-N</a:t>
            </a:r>
            <a:r>
              <a:rPr lang="en-US" altLang="zh-CN" sz="2400" baseline="30000">
                <a:latin typeface="Times New Roman" pitchFamily="18" charset="0"/>
              </a:rPr>
              <a:t>+</a:t>
            </a:r>
          </a:p>
          <a:p>
            <a:pPr lvl="1">
              <a:lnSpc>
                <a:spcPct val="90000"/>
              </a:lnSpc>
            </a:pPr>
            <a:r>
              <a:rPr lang="en-US" altLang="zh-CN" sz="2400">
                <a:latin typeface="Times New Roman" pitchFamily="18" charset="0"/>
              </a:rPr>
              <a:t>P=R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+N</a:t>
            </a:r>
            <a:r>
              <a:rPr lang="en-US" altLang="zh-CN" sz="2400" baseline="30000">
                <a:latin typeface="Times New Roman" pitchFamily="18" charset="0"/>
              </a:rPr>
              <a:t>+</a:t>
            </a:r>
            <a:r>
              <a:rPr lang="en-US" altLang="zh-CN" sz="2400">
                <a:latin typeface="Times New Roman" pitchFamily="18" charset="0"/>
              </a:rPr>
              <a:t>), R=R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+R</a:t>
            </a:r>
            <a:r>
              <a:rPr lang="en-US" altLang="zh-CN" sz="2400" baseline="30000">
                <a:latin typeface="Times New Roman" pitchFamily="18" charset="0"/>
              </a:rPr>
              <a:t>-</a:t>
            </a:r>
            <a:r>
              <a:rPr lang="en-US" altLang="zh-CN" sz="2400">
                <a:latin typeface="Times New Roman" pitchFamily="18" charset="0"/>
              </a:rPr>
              <a:t>)</a:t>
            </a:r>
          </a:p>
          <a:p>
            <a:pPr lvl="1">
              <a:lnSpc>
                <a:spcPct val="90000"/>
              </a:lnSpc>
            </a:pPr>
            <a:r>
              <a:rPr lang="en-US" altLang="zh-CN" sz="2400">
                <a:latin typeface="Times New Roman" pitchFamily="18" charset="0"/>
              </a:rPr>
              <a:t>T11F=1.25/(0.25/R+1/P)</a:t>
            </a:r>
          </a:p>
          <a:p>
            <a:pPr lvl="1">
              <a:lnSpc>
                <a:spcPct val="90000"/>
              </a:lnSpc>
            </a:pPr>
            <a:r>
              <a:rPr lang="zh-CN" altLang="en-US" sz="2400">
                <a:latin typeface="Times New Roman" pitchFamily="18" charset="0"/>
              </a:rPr>
              <a:t>归一化平均</a:t>
            </a:r>
          </a:p>
        </p:txBody>
      </p:sp>
      <p:sp>
        <p:nvSpPr>
          <p:cNvPr id="24" name="灯片编号占位符 5"/>
          <p:cNvSpPr>
            <a:spLocks noGrp="1"/>
          </p:cNvSpPr>
          <p:nvPr>
            <p:ph type="sldNum" sz="quarter" idx="12"/>
          </p:nvPr>
        </p:nvSpPr>
        <p:spPr/>
        <p:txBody>
          <a:bodyPr/>
          <a:lstStyle/>
          <a:p>
            <a:fld id="{E52B10A0-6B26-4491-A49E-0C2A78175FA0}" type="slidenum">
              <a:rPr lang="en-US" altLang="zh-CN"/>
              <a:pPr/>
              <a:t>62</a:t>
            </a:fld>
            <a:endParaRPr lang="en-US" altLang="zh-CN"/>
          </a:p>
        </p:txBody>
      </p:sp>
      <p:graphicFrame>
        <p:nvGraphicFramePr>
          <p:cNvPr id="186397" name="Group 29"/>
          <p:cNvGraphicFramePr>
            <a:graphicFrameLocks noGrp="1"/>
          </p:cNvGraphicFramePr>
          <p:nvPr/>
        </p:nvGraphicFramePr>
        <p:xfrm>
          <a:off x="1619250" y="2492375"/>
          <a:ext cx="5761038" cy="1188720"/>
        </p:xfrm>
        <a:graphic>
          <a:graphicData uri="http://schemas.openxmlformats.org/drawingml/2006/table">
            <a:tbl>
              <a:tblPr/>
              <a:tblGrid>
                <a:gridCol w="2016125">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344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Relevant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Not Relevant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R</a:t>
                      </a:r>
                      <a:r>
                        <a:rPr kumimoji="1" lang="en-US" altLang="zh-CN" sz="2000" b="0" i="0" u="none" strike="noStrike" cap="none" normalizeH="0" baseline="30000">
                          <a:ln>
                            <a:noFill/>
                          </a:ln>
                          <a:solidFill>
                            <a:schemeClr val="tx1"/>
                          </a:solidFill>
                          <a:effectLst/>
                          <a:latin typeface="Times New Roman" pitchFamily="18" charset="0"/>
                          <a:ea typeface="宋体" charset="-122"/>
                        </a:rPr>
                        <a:t>+</a:t>
                      </a:r>
                      <a:r>
                        <a:rPr kumimoji="1" lang="en-US" altLang="zh-CN" sz="2000" b="0" i="0" u="none" strike="noStrike" cap="none" normalizeH="0" baseline="0">
                          <a:ln>
                            <a:noFill/>
                          </a:ln>
                          <a:solidFill>
                            <a:schemeClr val="tx1"/>
                          </a:solidFill>
                          <a:effectLst/>
                          <a:latin typeface="Times New Roman" pitchFamily="18" charset="0"/>
                          <a:ea typeface="宋体" charset="-122"/>
                        </a:rPr>
                        <a:t> / A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N</a:t>
                      </a:r>
                      <a:r>
                        <a:rPr kumimoji="1" lang="en-US" altLang="zh-CN" sz="2000" b="0" i="0" u="none" strike="noStrike" cap="none" normalizeH="0" baseline="30000">
                          <a:ln>
                            <a:noFill/>
                          </a:ln>
                          <a:solidFill>
                            <a:schemeClr val="tx1"/>
                          </a:solidFill>
                          <a:effectLst/>
                          <a:latin typeface="Times New Roman" pitchFamily="18" charset="0"/>
                          <a:ea typeface="宋体" charset="-122"/>
                        </a:rPr>
                        <a:t>+</a:t>
                      </a:r>
                      <a:r>
                        <a:rPr kumimoji="1" lang="en-US" altLang="zh-CN" sz="2000" b="0" i="0" u="none" strike="noStrike" cap="none" normalizeH="0" baseline="0">
                          <a:ln>
                            <a:noFill/>
                          </a:ln>
                          <a:solidFill>
                            <a:schemeClr val="tx1"/>
                          </a:solidFill>
                          <a:effectLst/>
                          <a:latin typeface="Times New Roman" pitchFamily="18" charset="0"/>
                          <a:ea typeface="宋体" charset="-122"/>
                        </a:rPr>
                        <a:t> / B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Not Retrieved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R</a:t>
                      </a:r>
                      <a:r>
                        <a:rPr kumimoji="1" lang="en-US" altLang="zh-CN" sz="2000" b="0" i="0" u="none" strike="noStrike" cap="none" normalizeH="0" baseline="30000">
                          <a:ln>
                            <a:noFill/>
                          </a:ln>
                          <a:solidFill>
                            <a:schemeClr val="tx1"/>
                          </a:solidFill>
                          <a:effectLst/>
                          <a:latin typeface="Times New Roman" pitchFamily="18" charset="0"/>
                          <a:ea typeface="宋体" charset="-122"/>
                        </a:rPr>
                        <a:t>-</a:t>
                      </a:r>
                      <a:r>
                        <a:rPr kumimoji="1" lang="en-US" altLang="zh-CN" sz="2000" b="0" i="0" u="none" strike="noStrike" cap="none" normalizeH="0" baseline="0">
                          <a:ln>
                            <a:noFill/>
                          </a:ln>
                          <a:solidFill>
                            <a:schemeClr val="tx1"/>
                          </a:solidFill>
                          <a:effectLst/>
                          <a:latin typeface="Times New Roman" pitchFamily="18" charset="0"/>
                          <a:ea typeface="宋体" charset="-122"/>
                        </a:rPr>
                        <a:t> / C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N</a:t>
                      </a:r>
                      <a:r>
                        <a:rPr kumimoji="1" lang="en-US" altLang="zh-CN" sz="2000" b="0" i="0" u="none" strike="noStrike" cap="none" normalizeH="0" baseline="30000">
                          <a:ln>
                            <a:noFill/>
                          </a:ln>
                          <a:solidFill>
                            <a:schemeClr val="tx1"/>
                          </a:solidFill>
                          <a:effectLst/>
                          <a:latin typeface="Times New Roman" pitchFamily="18" charset="0"/>
                          <a:ea typeface="宋体" charset="-122"/>
                        </a:rPr>
                        <a:t>-</a:t>
                      </a:r>
                      <a:r>
                        <a:rPr kumimoji="1" lang="en-US" altLang="zh-CN" sz="2000" b="0" i="0" u="none" strike="noStrike" cap="none" normalizeH="0" baseline="0">
                          <a:ln>
                            <a:noFill/>
                          </a:ln>
                          <a:solidFill>
                            <a:schemeClr val="tx1"/>
                          </a:solidFill>
                          <a:effectLst/>
                          <a:latin typeface="Times New Roman" pitchFamily="18" charset="0"/>
                          <a:ea typeface="宋体" charset="-122"/>
                        </a:rPr>
                        <a:t> / 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06896" y="274638"/>
            <a:ext cx="8229600" cy="1143000"/>
          </a:xfrm>
        </p:spPr>
        <p:txBody>
          <a:bodyPr/>
          <a:lstStyle/>
          <a:p>
            <a:r>
              <a:rPr lang="zh-CN" altLang="en-US" dirty="0"/>
              <a:t>近年来出现的新的评价指标</a:t>
            </a:r>
          </a:p>
        </p:txBody>
      </p:sp>
      <p:sp>
        <p:nvSpPr>
          <p:cNvPr id="182275" name="Rectangle 3"/>
          <p:cNvSpPr>
            <a:spLocks noGrp="1" noChangeArrowheads="1"/>
          </p:cNvSpPr>
          <p:nvPr>
            <p:ph idx="1"/>
          </p:nvPr>
        </p:nvSpPr>
        <p:spPr>
          <a:xfrm>
            <a:off x="806896" y="1682751"/>
            <a:ext cx="7772400" cy="3617913"/>
          </a:xfrm>
        </p:spPr>
        <p:txBody>
          <a:bodyPr/>
          <a:lstStyle/>
          <a:p>
            <a:r>
              <a:rPr lang="en-US" altLang="zh-CN" dirty="0" err="1">
                <a:latin typeface="Times New Roman" pitchFamily="18" charset="0"/>
              </a:rPr>
              <a:t>Bpref</a:t>
            </a:r>
            <a:endParaRPr lang="en-US" altLang="zh-CN" dirty="0">
              <a:latin typeface="Times New Roman" pitchFamily="18" charset="0"/>
            </a:endParaRPr>
          </a:p>
          <a:p>
            <a:r>
              <a:rPr lang="en-US" altLang="zh-CN" dirty="0">
                <a:latin typeface="Times New Roman" pitchFamily="18" charset="0"/>
              </a:rPr>
              <a:t>GMAP</a:t>
            </a:r>
          </a:p>
          <a:p>
            <a:r>
              <a:rPr lang="en-US" altLang="zh-CN" dirty="0">
                <a:latin typeface="Times New Roman" pitchFamily="18" charset="0"/>
              </a:rPr>
              <a:t>NDCG</a:t>
            </a:r>
          </a:p>
        </p:txBody>
      </p:sp>
      <p:sp>
        <p:nvSpPr>
          <p:cNvPr id="7" name="灯片编号占位符 5"/>
          <p:cNvSpPr>
            <a:spLocks noGrp="1"/>
          </p:cNvSpPr>
          <p:nvPr>
            <p:ph type="sldNum" sz="quarter" idx="12"/>
          </p:nvPr>
        </p:nvSpPr>
        <p:spPr/>
        <p:txBody>
          <a:bodyPr/>
          <a:lstStyle/>
          <a:p>
            <a:fld id="{3456E972-B9DC-46F6-988C-3FA45D463E8B}"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914400" y="293947"/>
            <a:ext cx="8229600" cy="1143000"/>
          </a:xfrm>
        </p:spPr>
        <p:txBody>
          <a:bodyPr/>
          <a:lstStyle/>
          <a:p>
            <a:r>
              <a:rPr lang="en-US" altLang="zh-CN" dirty="0" err="1">
                <a:latin typeface="Times New Roman" pitchFamily="18" charset="0"/>
              </a:rPr>
              <a:t>Bpref</a:t>
            </a:r>
            <a:endParaRPr lang="en-US" altLang="zh-CN" dirty="0">
              <a:latin typeface="Times New Roman" pitchFamily="18" charset="0"/>
            </a:endParaRPr>
          </a:p>
        </p:txBody>
      </p:sp>
      <p:sp>
        <p:nvSpPr>
          <p:cNvPr id="147459" name="Rectangle 3"/>
          <p:cNvSpPr>
            <a:spLocks noGrp="1" noChangeArrowheads="1"/>
          </p:cNvSpPr>
          <p:nvPr>
            <p:ph idx="1"/>
          </p:nvPr>
        </p:nvSpPr>
        <p:spPr>
          <a:xfrm>
            <a:off x="914400" y="1856711"/>
            <a:ext cx="7772400" cy="3240088"/>
          </a:xfrm>
        </p:spPr>
        <p:txBody>
          <a:bodyPr/>
          <a:lstStyle/>
          <a:p>
            <a:pPr>
              <a:lnSpc>
                <a:spcPct val="90000"/>
              </a:lnSpc>
            </a:pPr>
            <a:r>
              <a:rPr lang="en-US" altLang="zh-CN" sz="2400" dirty="0" err="1">
                <a:latin typeface="Times New Roman" pitchFamily="18" charset="0"/>
              </a:rPr>
              <a:t>Bpref</a:t>
            </a:r>
            <a:r>
              <a:rPr lang="zh-CN" altLang="en-US" sz="2400" dirty="0">
                <a:latin typeface="Times New Roman" pitchFamily="18" charset="0"/>
              </a:rPr>
              <a:t>：</a:t>
            </a:r>
            <a:r>
              <a:rPr lang="en-US" altLang="zh-CN" sz="2400" dirty="0">
                <a:latin typeface="Times New Roman" pitchFamily="18" charset="0"/>
              </a:rPr>
              <a:t>Binary preference</a:t>
            </a:r>
            <a:r>
              <a:rPr lang="zh-CN" altLang="en-US" sz="2400" dirty="0">
                <a:latin typeface="Times New Roman" pitchFamily="18" charset="0"/>
              </a:rPr>
              <a:t>，</a:t>
            </a:r>
            <a:r>
              <a:rPr lang="en-US" altLang="zh-CN" sz="2400" dirty="0">
                <a:latin typeface="Times New Roman" pitchFamily="18" charset="0"/>
              </a:rPr>
              <a:t>2005</a:t>
            </a:r>
            <a:r>
              <a:rPr lang="zh-CN" altLang="en-US" sz="2400" dirty="0">
                <a:latin typeface="Times New Roman" pitchFamily="18" charset="0"/>
              </a:rPr>
              <a:t>年首次引入到</a:t>
            </a:r>
            <a:r>
              <a:rPr lang="en-US" altLang="zh-CN" sz="2400" dirty="0">
                <a:latin typeface="Times New Roman" pitchFamily="18" charset="0"/>
              </a:rPr>
              <a:t>TREC</a:t>
            </a:r>
            <a:r>
              <a:rPr lang="zh-CN" altLang="en-US" sz="2400" dirty="0">
                <a:latin typeface="Times New Roman" pitchFamily="18" charset="0"/>
              </a:rPr>
              <a:t>的</a:t>
            </a:r>
            <a:r>
              <a:rPr lang="en-US" altLang="zh-CN" sz="2400" dirty="0">
                <a:latin typeface="Times New Roman" pitchFamily="18" charset="0"/>
              </a:rPr>
              <a:t>Terabyte</a:t>
            </a:r>
            <a:r>
              <a:rPr lang="zh-CN" altLang="en-US" sz="2400" dirty="0">
                <a:latin typeface="Times New Roman" pitchFamily="18" charset="0"/>
              </a:rPr>
              <a:t>任务中</a:t>
            </a:r>
          </a:p>
          <a:p>
            <a:pPr>
              <a:lnSpc>
                <a:spcPct val="90000"/>
              </a:lnSpc>
            </a:pPr>
            <a:r>
              <a:rPr lang="zh-CN" altLang="en-US" sz="2400" dirty="0">
                <a:latin typeface="Times New Roman" pitchFamily="18" charset="0"/>
              </a:rPr>
              <a:t>基本的思想：在相关性判断</a:t>
            </a:r>
            <a:r>
              <a:rPr lang="en-US" altLang="zh-CN" sz="2400" dirty="0">
                <a:latin typeface="Times New Roman" pitchFamily="18" charset="0"/>
              </a:rPr>
              <a:t>(Relevance Judgment) </a:t>
            </a:r>
            <a:r>
              <a:rPr lang="zh-CN" altLang="en-US" sz="2400" dirty="0">
                <a:latin typeface="Times New Roman" pitchFamily="18" charset="0"/>
              </a:rPr>
              <a:t>不完全的情况下，计算在进行了相关性判断的文档集合中，在判断到相关文档前，需要判断的不相关文档的篇数</a:t>
            </a:r>
          </a:p>
          <a:p>
            <a:pPr>
              <a:lnSpc>
                <a:spcPct val="90000"/>
              </a:lnSpc>
            </a:pPr>
            <a:r>
              <a:rPr lang="zh-CN" altLang="en-US" sz="2400" dirty="0">
                <a:latin typeface="Times New Roman" pitchFamily="18" charset="0"/>
              </a:rPr>
              <a:t>相关性判断完全的情况下，利用</a:t>
            </a:r>
            <a:r>
              <a:rPr lang="en-US" altLang="zh-CN" sz="2400" dirty="0" err="1">
                <a:latin typeface="Times New Roman" pitchFamily="18" charset="0"/>
              </a:rPr>
              <a:t>Bpref</a:t>
            </a:r>
            <a:r>
              <a:rPr lang="zh-CN" altLang="en-US" sz="2400" dirty="0">
                <a:latin typeface="Times New Roman" pitchFamily="18" charset="0"/>
              </a:rPr>
              <a:t>和</a:t>
            </a:r>
            <a:r>
              <a:rPr lang="en-US" altLang="zh-CN" sz="2400" dirty="0">
                <a:latin typeface="Times New Roman" pitchFamily="18" charset="0"/>
              </a:rPr>
              <a:t>MAP</a:t>
            </a:r>
            <a:r>
              <a:rPr lang="zh-CN" altLang="en-US" sz="2400" dirty="0">
                <a:latin typeface="Times New Roman" pitchFamily="18" charset="0"/>
              </a:rPr>
              <a:t>进行评价的结果很一致，但是相关性判断不完全的情况下，</a:t>
            </a:r>
            <a:r>
              <a:rPr lang="en-US" altLang="zh-CN" sz="2400" dirty="0" err="1">
                <a:latin typeface="Times New Roman" pitchFamily="18" charset="0"/>
              </a:rPr>
              <a:t>Bpref</a:t>
            </a:r>
            <a:r>
              <a:rPr lang="zh-CN" altLang="en-US" sz="2400" dirty="0">
                <a:latin typeface="Times New Roman" pitchFamily="18" charset="0"/>
              </a:rPr>
              <a:t>更鲁棒。</a:t>
            </a:r>
          </a:p>
        </p:txBody>
      </p:sp>
      <p:sp>
        <p:nvSpPr>
          <p:cNvPr id="7" name="灯片编号占位符 5"/>
          <p:cNvSpPr>
            <a:spLocks noGrp="1"/>
          </p:cNvSpPr>
          <p:nvPr>
            <p:ph type="sldNum" sz="quarter" idx="12"/>
          </p:nvPr>
        </p:nvSpPr>
        <p:spPr/>
        <p:txBody>
          <a:bodyPr/>
          <a:lstStyle/>
          <a:p>
            <a:fld id="{F286E87E-C9C9-4AE3-A984-9369BDC2B969}" type="slidenum">
              <a:rPr lang="en-US" altLang="zh-CN"/>
              <a:pPr/>
              <a:t>64</a:t>
            </a:fld>
            <a:endParaRPr lang="en-US" altLang="zh-CN"/>
          </a:p>
        </p:txBody>
      </p:sp>
      <p:sp>
        <p:nvSpPr>
          <p:cNvPr id="147460" name="Text Box 4"/>
          <p:cNvSpPr txBox="1">
            <a:spLocks noChangeArrowheads="1"/>
          </p:cNvSpPr>
          <p:nvPr/>
        </p:nvSpPr>
        <p:spPr bwMode="auto">
          <a:xfrm>
            <a:off x="1116013" y="5516563"/>
            <a:ext cx="7850187" cy="641350"/>
          </a:xfrm>
          <a:prstGeom prst="rect">
            <a:avLst/>
          </a:prstGeom>
          <a:noFill/>
          <a:ln w="9525">
            <a:noFill/>
            <a:miter lim="800000"/>
            <a:headEnd/>
            <a:tailEnd/>
          </a:ln>
          <a:effectLst/>
        </p:spPr>
        <p:txBody>
          <a:bodyPr>
            <a:spAutoFit/>
          </a:bodyPr>
          <a:lstStyle/>
          <a:p>
            <a:r>
              <a:rPr lang="en-US" altLang="zh-CN" sz="1800" dirty="0">
                <a:solidFill>
                  <a:schemeClr val="tx1"/>
                </a:solidFill>
                <a:latin typeface="Times New Roman" pitchFamily="18" charset="0"/>
                <a:ea typeface="黑体" pitchFamily="49" charset="-122"/>
              </a:rPr>
              <a:t>*Buckley, C. &amp; Voorhees, E.M. Retrieval Evaluation with Incomplete Information, Proceedings of SIGIR 2004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5"/>
          <p:cNvSpPr>
            <a:spLocks noGrp="1" noChangeArrowheads="1"/>
          </p:cNvSpPr>
          <p:nvPr>
            <p:ph type="title"/>
          </p:nvPr>
        </p:nvSpPr>
        <p:spPr>
          <a:xfrm>
            <a:off x="611560" y="692696"/>
            <a:ext cx="6886575" cy="1143000"/>
          </a:xfrm>
        </p:spPr>
        <p:txBody>
          <a:bodyPr/>
          <a:lstStyle/>
          <a:p>
            <a:r>
              <a:rPr lang="zh-CN" altLang="en-US" dirty="0"/>
              <a:t>原始定义</a:t>
            </a:r>
          </a:p>
        </p:txBody>
      </p:sp>
      <p:sp>
        <p:nvSpPr>
          <p:cNvPr id="149507" name="Rectangle 3"/>
          <p:cNvSpPr>
            <a:spLocks noGrp="1" noChangeArrowheads="1"/>
          </p:cNvSpPr>
          <p:nvPr>
            <p:ph type="body" sz="half" idx="1"/>
          </p:nvPr>
        </p:nvSpPr>
        <p:spPr>
          <a:xfrm>
            <a:off x="827584" y="2199481"/>
            <a:ext cx="7704137" cy="3617913"/>
          </a:xfrm>
        </p:spPr>
        <p:txBody>
          <a:bodyPr/>
          <a:lstStyle/>
          <a:p>
            <a:r>
              <a:rPr lang="zh-CN" altLang="en-US" sz="2800" dirty="0">
                <a:latin typeface="Times New Roman" pitchFamily="18" charset="0"/>
              </a:rPr>
              <a:t>对每个</a:t>
            </a:r>
            <a:r>
              <a:rPr lang="en-US" altLang="zh-CN" sz="2800" dirty="0">
                <a:latin typeface="Times New Roman" pitchFamily="18" charset="0"/>
              </a:rPr>
              <a:t>Topic</a:t>
            </a:r>
            <a:r>
              <a:rPr lang="zh-CN" altLang="en-US" sz="2800" dirty="0">
                <a:latin typeface="Times New Roman" pitchFamily="18" charset="0"/>
              </a:rPr>
              <a:t>，已判定结果中有</a:t>
            </a:r>
            <a:r>
              <a:rPr lang="en-US" altLang="zh-CN" sz="2800" i="1" dirty="0">
                <a:latin typeface="Times New Roman" pitchFamily="18" charset="0"/>
              </a:rPr>
              <a:t>R</a:t>
            </a:r>
            <a:r>
              <a:rPr lang="zh-CN" altLang="en-US" sz="2800" dirty="0">
                <a:latin typeface="Times New Roman" pitchFamily="18" charset="0"/>
              </a:rPr>
              <a:t>个相关结果</a:t>
            </a:r>
          </a:p>
          <a:p>
            <a:endParaRPr lang="zh-CN" altLang="en-US" sz="2800" dirty="0"/>
          </a:p>
          <a:p>
            <a:endParaRPr lang="zh-CN" altLang="en-US" sz="2800" dirty="0"/>
          </a:p>
          <a:p>
            <a:pPr lvl="1"/>
            <a:r>
              <a:rPr lang="en-US" altLang="zh-CN" sz="2400" i="1" dirty="0">
                <a:latin typeface="Times New Roman" pitchFamily="18" charset="0"/>
              </a:rPr>
              <a:t>r</a:t>
            </a:r>
            <a:r>
              <a:rPr lang="zh-CN" altLang="en-US" sz="2400" dirty="0"/>
              <a:t>是相关文档，</a:t>
            </a:r>
            <a:r>
              <a:rPr lang="en-US" altLang="zh-CN" sz="2400" i="1" dirty="0">
                <a:latin typeface="Times New Roman" pitchFamily="18" charset="0"/>
              </a:rPr>
              <a:t>n</a:t>
            </a:r>
            <a:r>
              <a:rPr lang="zh-CN" altLang="en-US" sz="2400" dirty="0">
                <a:latin typeface="Times New Roman" pitchFamily="18" charset="0"/>
              </a:rPr>
              <a:t>是</a:t>
            </a:r>
            <a:r>
              <a:rPr lang="en-US" altLang="zh-CN" sz="2400" dirty="0">
                <a:latin typeface="Times New Roman" pitchFamily="18" charset="0"/>
              </a:rPr>
              <a:t>Top</a:t>
            </a:r>
            <a:r>
              <a:rPr lang="en-US" altLang="zh-CN" sz="2400" dirty="0"/>
              <a:t> </a:t>
            </a:r>
            <a:r>
              <a:rPr lang="en-US" altLang="zh-CN" sz="2400" i="1" dirty="0">
                <a:latin typeface="Times New Roman" pitchFamily="18" charset="0"/>
              </a:rPr>
              <a:t>R</a:t>
            </a:r>
            <a:r>
              <a:rPr lang="zh-CN" altLang="en-US" sz="2400" dirty="0"/>
              <a:t>篇</a:t>
            </a:r>
            <a:r>
              <a:rPr lang="zh-CN" altLang="en-US" sz="2400" dirty="0">
                <a:solidFill>
                  <a:schemeClr val="hlink"/>
                </a:solidFill>
              </a:rPr>
              <a:t>不相关</a:t>
            </a:r>
            <a:r>
              <a:rPr lang="zh-CN" altLang="en-US" sz="2400" dirty="0"/>
              <a:t>文档集合的子集</a:t>
            </a:r>
          </a:p>
          <a:p>
            <a:pPr lvl="1"/>
            <a:r>
              <a:rPr lang="zh-CN" altLang="en-US" sz="2400" dirty="0"/>
              <a:t>例子：</a:t>
            </a:r>
            <a:r>
              <a:rPr lang="en-US" altLang="zh-CN" sz="2400" i="1" dirty="0">
                <a:latin typeface="Times New Roman" pitchFamily="18" charset="0"/>
              </a:rPr>
              <a:t>R</a:t>
            </a:r>
            <a:r>
              <a:rPr lang="en-US" altLang="zh-CN" sz="2400" dirty="0"/>
              <a:t>=4</a:t>
            </a:r>
          </a:p>
          <a:p>
            <a:pPr lvl="1">
              <a:buFont typeface="Wingdings" pitchFamily="2" charset="2"/>
              <a:buNone/>
            </a:pPr>
            <a:r>
              <a:rPr lang="en-US" altLang="zh-CN" sz="2400" dirty="0"/>
              <a:t>  </a:t>
            </a:r>
            <a:r>
              <a:rPr lang="en-US" altLang="zh-CN" sz="2400" i="1" dirty="0">
                <a:solidFill>
                  <a:schemeClr val="hlink"/>
                </a:solidFill>
                <a:latin typeface="Times New Roman" pitchFamily="18" charset="0"/>
              </a:rPr>
              <a:t>d</a:t>
            </a:r>
            <a:r>
              <a:rPr lang="en-US" altLang="zh-CN" sz="2400" i="1" baseline="-25000" dirty="0">
                <a:solidFill>
                  <a:schemeClr val="hlink"/>
                </a:solidFill>
                <a:latin typeface="Times New Roman" pitchFamily="18" charset="0"/>
              </a:rPr>
              <a:t>15</a:t>
            </a:r>
            <a:r>
              <a:rPr lang="en-US" altLang="zh-CN" sz="2400" i="1" baseline="30000" dirty="0">
                <a:solidFill>
                  <a:schemeClr val="hlink"/>
                </a:solidFill>
                <a:latin typeface="Times New Roman" pitchFamily="18" charset="0"/>
              </a:rPr>
              <a:t>r</a:t>
            </a:r>
            <a:r>
              <a:rPr lang="en-US" altLang="zh-CN" sz="2400" dirty="0">
                <a:latin typeface="Times New Roman" pitchFamily="18" charset="0"/>
              </a:rPr>
              <a:t>, </a:t>
            </a:r>
            <a:r>
              <a:rPr lang="en-US" altLang="zh-CN" sz="2400" i="1" dirty="0">
                <a:solidFill>
                  <a:schemeClr val="folHlink"/>
                </a:solidFill>
                <a:latin typeface="Times New Roman" pitchFamily="18" charset="0"/>
              </a:rPr>
              <a:t>d</a:t>
            </a:r>
            <a:r>
              <a:rPr lang="en-US" altLang="zh-CN" sz="2400" i="1" baseline="-25000" dirty="0">
                <a:solidFill>
                  <a:schemeClr val="folHlink"/>
                </a:solidFill>
                <a:latin typeface="Times New Roman" pitchFamily="18" charset="0"/>
              </a:rPr>
              <a:t>13</a:t>
            </a:r>
            <a:r>
              <a:rPr lang="en-US" altLang="zh-CN" sz="2400" i="1" baseline="30000" dirty="0">
                <a:solidFill>
                  <a:schemeClr val="folHlink"/>
                </a:solidFill>
                <a:latin typeface="Times New Roman" pitchFamily="18" charset="0"/>
              </a:rPr>
              <a:t>n</a:t>
            </a:r>
            <a:r>
              <a:rPr lang="en-US" altLang="zh-CN" sz="2400" i="1" dirty="0">
                <a:latin typeface="Times New Roman" pitchFamily="18" charset="0"/>
              </a:rPr>
              <a:t>,d</a:t>
            </a:r>
            <a:r>
              <a:rPr lang="en-US" altLang="zh-CN" sz="2400" i="1" baseline="-25000" dirty="0">
                <a:latin typeface="Times New Roman" pitchFamily="18" charset="0"/>
              </a:rPr>
              <a:t>10</a:t>
            </a:r>
            <a:r>
              <a:rPr lang="en-US" altLang="zh-CN" sz="2400" i="1" baseline="30000" dirty="0">
                <a:latin typeface="Times New Roman" pitchFamily="18" charset="0"/>
              </a:rPr>
              <a:t>u</a:t>
            </a:r>
            <a:r>
              <a:rPr lang="en-US" altLang="zh-CN" sz="2400" i="1" dirty="0">
                <a:latin typeface="Times New Roman" pitchFamily="18" charset="0"/>
              </a:rPr>
              <a:t>,</a:t>
            </a:r>
            <a:r>
              <a:rPr lang="en-US" altLang="zh-CN" sz="2400" i="1" dirty="0">
                <a:solidFill>
                  <a:schemeClr val="folHlink"/>
                </a:solidFill>
                <a:latin typeface="Times New Roman" pitchFamily="18" charset="0"/>
              </a:rPr>
              <a:t>d</a:t>
            </a:r>
            <a:r>
              <a:rPr lang="en-US" altLang="zh-CN" sz="2400" i="1" baseline="-25000" dirty="0">
                <a:solidFill>
                  <a:schemeClr val="folHlink"/>
                </a:solidFill>
                <a:latin typeface="Times New Roman" pitchFamily="18" charset="0"/>
              </a:rPr>
              <a:t>12</a:t>
            </a:r>
            <a:r>
              <a:rPr lang="en-US" altLang="zh-CN" sz="2400" i="1" baseline="30000" dirty="0">
                <a:solidFill>
                  <a:schemeClr val="folHlink"/>
                </a:solidFill>
                <a:latin typeface="Times New Roman" pitchFamily="18" charset="0"/>
              </a:rPr>
              <a:t>n</a:t>
            </a:r>
            <a:r>
              <a:rPr lang="en-US" altLang="zh-CN" sz="2400" i="1" dirty="0">
                <a:latin typeface="Times New Roman" pitchFamily="18" charset="0"/>
              </a:rPr>
              <a:t>,</a:t>
            </a:r>
            <a:r>
              <a:rPr lang="en-US" altLang="zh-CN" sz="2400" i="1" dirty="0">
                <a:solidFill>
                  <a:schemeClr val="hlink"/>
                </a:solidFill>
                <a:latin typeface="Times New Roman" pitchFamily="18" charset="0"/>
              </a:rPr>
              <a:t>d</a:t>
            </a:r>
            <a:r>
              <a:rPr lang="en-US" altLang="zh-CN" sz="2400" i="1" baseline="-25000" dirty="0">
                <a:solidFill>
                  <a:schemeClr val="hlink"/>
                </a:solidFill>
                <a:latin typeface="Times New Roman" pitchFamily="18" charset="0"/>
              </a:rPr>
              <a:t>9</a:t>
            </a:r>
            <a:r>
              <a:rPr lang="en-US" altLang="zh-CN" sz="2400" i="1" baseline="30000" dirty="0">
                <a:solidFill>
                  <a:schemeClr val="hlink"/>
                </a:solidFill>
                <a:latin typeface="Times New Roman" pitchFamily="18" charset="0"/>
              </a:rPr>
              <a:t>r</a:t>
            </a:r>
            <a:r>
              <a:rPr lang="en-US" altLang="zh-CN" sz="2400" i="1" dirty="0">
                <a:latin typeface="Times New Roman" pitchFamily="18" charset="0"/>
              </a:rPr>
              <a:t>,d</a:t>
            </a:r>
            <a:r>
              <a:rPr lang="en-US" altLang="zh-CN" sz="2400" i="1" baseline="-25000" dirty="0">
                <a:latin typeface="Times New Roman" pitchFamily="18" charset="0"/>
              </a:rPr>
              <a:t>7</a:t>
            </a:r>
            <a:r>
              <a:rPr lang="en-US" altLang="zh-CN" sz="2400" i="1" baseline="30000" dirty="0">
                <a:latin typeface="Times New Roman" pitchFamily="18" charset="0"/>
              </a:rPr>
              <a:t>u</a:t>
            </a:r>
            <a:r>
              <a:rPr lang="en-US" altLang="zh-CN" sz="2400" i="1" dirty="0">
                <a:latin typeface="Times New Roman" pitchFamily="18" charset="0"/>
              </a:rPr>
              <a:t>,</a:t>
            </a:r>
            <a:r>
              <a:rPr lang="en-US" altLang="zh-CN" sz="2400" i="1" dirty="0">
                <a:solidFill>
                  <a:schemeClr val="folHlink"/>
                </a:solidFill>
                <a:latin typeface="Times New Roman" pitchFamily="18" charset="0"/>
              </a:rPr>
              <a:t>d</a:t>
            </a:r>
            <a:r>
              <a:rPr lang="en-US" altLang="zh-CN" sz="2400" i="1" baseline="-25000" dirty="0">
                <a:solidFill>
                  <a:schemeClr val="folHlink"/>
                </a:solidFill>
                <a:latin typeface="Times New Roman" pitchFamily="18" charset="0"/>
              </a:rPr>
              <a:t>4</a:t>
            </a:r>
            <a:r>
              <a:rPr lang="en-US" altLang="zh-CN" sz="2400" i="1" baseline="30000" dirty="0">
                <a:solidFill>
                  <a:schemeClr val="folHlink"/>
                </a:solidFill>
                <a:latin typeface="Times New Roman" pitchFamily="18" charset="0"/>
              </a:rPr>
              <a:t>n</a:t>
            </a:r>
            <a:r>
              <a:rPr lang="en-US" altLang="zh-CN" sz="2400" i="1" dirty="0">
                <a:latin typeface="Times New Roman" pitchFamily="18" charset="0"/>
              </a:rPr>
              <a:t>,</a:t>
            </a:r>
            <a:r>
              <a:rPr lang="en-US" altLang="zh-CN" sz="2400" i="1" dirty="0">
                <a:solidFill>
                  <a:schemeClr val="folHlink"/>
                </a:solidFill>
                <a:latin typeface="Times New Roman" pitchFamily="18" charset="0"/>
              </a:rPr>
              <a:t>d</a:t>
            </a:r>
            <a:r>
              <a:rPr lang="en-US" altLang="zh-CN" sz="2400" i="1" baseline="-25000" dirty="0">
                <a:solidFill>
                  <a:schemeClr val="folHlink"/>
                </a:solidFill>
                <a:latin typeface="Times New Roman" pitchFamily="18" charset="0"/>
              </a:rPr>
              <a:t>6</a:t>
            </a:r>
            <a:r>
              <a:rPr lang="en-US" altLang="zh-CN" sz="2400" i="1" baseline="30000" dirty="0">
                <a:solidFill>
                  <a:schemeClr val="folHlink"/>
                </a:solidFill>
                <a:latin typeface="Times New Roman" pitchFamily="18" charset="0"/>
              </a:rPr>
              <a:t>n</a:t>
            </a:r>
            <a:r>
              <a:rPr lang="en-US" altLang="zh-CN" sz="2400" i="1" dirty="0">
                <a:latin typeface="Times New Roman" pitchFamily="18" charset="0"/>
              </a:rPr>
              <a:t>,d</a:t>
            </a:r>
            <a:r>
              <a:rPr lang="en-US" altLang="zh-CN" sz="2400" i="1" baseline="-25000" dirty="0">
                <a:latin typeface="Times New Roman" pitchFamily="18" charset="0"/>
              </a:rPr>
              <a:t>5</a:t>
            </a:r>
            <a:r>
              <a:rPr lang="en-US" altLang="zh-CN" sz="2400" i="1" baseline="30000" dirty="0">
                <a:latin typeface="Times New Roman" pitchFamily="18" charset="0"/>
              </a:rPr>
              <a:t>u</a:t>
            </a:r>
            <a:r>
              <a:rPr lang="en-US" altLang="zh-CN" sz="2400" i="1" dirty="0">
                <a:latin typeface="Times New Roman" pitchFamily="18" charset="0"/>
              </a:rPr>
              <a:t>, </a:t>
            </a:r>
            <a:r>
              <a:rPr lang="en-US" altLang="zh-CN" sz="2400" i="1" dirty="0">
                <a:solidFill>
                  <a:schemeClr val="hlink"/>
                </a:solidFill>
                <a:latin typeface="Times New Roman" pitchFamily="18" charset="0"/>
              </a:rPr>
              <a:t>d</a:t>
            </a:r>
            <a:r>
              <a:rPr lang="en-US" altLang="zh-CN" sz="2400" i="1" baseline="-25000" dirty="0">
                <a:solidFill>
                  <a:schemeClr val="hlink"/>
                </a:solidFill>
                <a:latin typeface="Times New Roman" pitchFamily="18" charset="0"/>
              </a:rPr>
              <a:t>2</a:t>
            </a:r>
            <a:r>
              <a:rPr lang="en-US" altLang="zh-CN" sz="2400" i="1" baseline="30000" dirty="0">
                <a:solidFill>
                  <a:schemeClr val="hlink"/>
                </a:solidFill>
                <a:latin typeface="Times New Roman" pitchFamily="18" charset="0"/>
              </a:rPr>
              <a:t>r</a:t>
            </a:r>
            <a:r>
              <a:rPr lang="en-US" altLang="zh-CN" sz="2400" i="1" dirty="0">
                <a:latin typeface="Times New Roman" pitchFamily="18" charset="0"/>
              </a:rPr>
              <a:t>, d</a:t>
            </a:r>
            <a:r>
              <a:rPr lang="en-US" altLang="zh-CN" sz="2400" i="1" baseline="-25000" dirty="0">
                <a:latin typeface="Times New Roman" pitchFamily="18" charset="0"/>
              </a:rPr>
              <a:t>1</a:t>
            </a:r>
            <a:r>
              <a:rPr lang="en-US" altLang="zh-CN" sz="2400" i="1" baseline="30000" dirty="0">
                <a:latin typeface="Times New Roman" pitchFamily="18" charset="0"/>
              </a:rPr>
              <a:t>n</a:t>
            </a:r>
            <a:r>
              <a:rPr lang="en-US" altLang="zh-CN" sz="2400" i="1" dirty="0">
                <a:latin typeface="Times New Roman" pitchFamily="18" charset="0"/>
              </a:rPr>
              <a:t>,</a:t>
            </a:r>
            <a:r>
              <a:rPr lang="en-US" altLang="zh-CN" sz="2400" i="1" dirty="0">
                <a:solidFill>
                  <a:schemeClr val="hlink"/>
                </a:solidFill>
                <a:latin typeface="Times New Roman" pitchFamily="18" charset="0"/>
              </a:rPr>
              <a:t>d</a:t>
            </a:r>
            <a:r>
              <a:rPr lang="en-US" altLang="zh-CN" sz="2400" i="1" baseline="-25000" dirty="0">
                <a:solidFill>
                  <a:schemeClr val="hlink"/>
                </a:solidFill>
                <a:latin typeface="Times New Roman" pitchFamily="18" charset="0"/>
              </a:rPr>
              <a:t>3</a:t>
            </a:r>
            <a:r>
              <a:rPr lang="en-US" altLang="zh-CN" sz="2400" i="1" baseline="30000" dirty="0">
                <a:solidFill>
                  <a:schemeClr val="hlink"/>
                </a:solidFill>
                <a:latin typeface="Times New Roman" pitchFamily="18" charset="0"/>
              </a:rPr>
              <a:t>r</a:t>
            </a:r>
            <a:r>
              <a:rPr lang="en-US" altLang="zh-CN" sz="2400" i="1" dirty="0">
                <a:latin typeface="Times New Roman" pitchFamily="18" charset="0"/>
              </a:rPr>
              <a:t>,d</a:t>
            </a:r>
            <a:r>
              <a:rPr lang="en-US" altLang="zh-CN" sz="2400" i="1" baseline="-25000" dirty="0">
                <a:latin typeface="Times New Roman" pitchFamily="18" charset="0"/>
              </a:rPr>
              <a:t>14</a:t>
            </a:r>
            <a:r>
              <a:rPr lang="en-US" altLang="zh-CN" sz="2400" i="1" baseline="30000" dirty="0">
                <a:latin typeface="Times New Roman" pitchFamily="18" charset="0"/>
              </a:rPr>
              <a:t>n</a:t>
            </a:r>
            <a:r>
              <a:rPr lang="en-US" altLang="zh-CN" sz="2400" i="1" dirty="0">
                <a:latin typeface="Times New Roman" pitchFamily="18" charset="0"/>
              </a:rPr>
              <a:t>,…</a:t>
            </a:r>
          </a:p>
          <a:p>
            <a:pPr>
              <a:buFont typeface="Wingdings" pitchFamily="2" charset="2"/>
              <a:buNone/>
            </a:pPr>
            <a:r>
              <a:rPr lang="en-US" altLang="zh-CN" sz="2800" dirty="0">
                <a:latin typeface="Times New Roman" pitchFamily="18" charset="0"/>
              </a:rPr>
              <a:t>      </a:t>
            </a:r>
            <a:r>
              <a:rPr lang="en-US" altLang="zh-CN" sz="2800" i="1" dirty="0" err="1">
                <a:latin typeface="Times New Roman" pitchFamily="18" charset="0"/>
              </a:rPr>
              <a:t>bpref</a:t>
            </a:r>
            <a:r>
              <a:rPr lang="en-US" altLang="zh-CN" sz="2800" dirty="0">
                <a:latin typeface="Times New Roman" pitchFamily="18" charset="0"/>
              </a:rPr>
              <a:t>=1/4*(1-0+1-2/4+1-4/4+1-4/4)=3/8</a:t>
            </a:r>
          </a:p>
        </p:txBody>
      </p:sp>
      <p:graphicFrame>
        <p:nvGraphicFramePr>
          <p:cNvPr id="149508" name="Object 4"/>
          <p:cNvGraphicFramePr>
            <a:graphicFrameLocks noGrp="1" noChangeAspect="1"/>
          </p:cNvGraphicFramePr>
          <p:nvPr>
            <p:ph sz="half" idx="2"/>
          </p:nvPr>
        </p:nvGraphicFramePr>
        <p:xfrm>
          <a:off x="1984375" y="2870200"/>
          <a:ext cx="3657600" cy="633413"/>
        </p:xfrm>
        <a:graphic>
          <a:graphicData uri="http://schemas.openxmlformats.org/presentationml/2006/ole">
            <mc:AlternateContent xmlns:mc="http://schemas.openxmlformats.org/markup-compatibility/2006">
              <mc:Choice xmlns:v="urn:schemas-microsoft-com:vml" Requires="v">
                <p:oleObj spid="_x0000_s94301" name="Equation" r:id="rId4" imgW="2641320" imgH="457200" progId="Equation.DSMT4">
                  <p:embed/>
                </p:oleObj>
              </mc:Choice>
              <mc:Fallback>
                <p:oleObj name="Equation" r:id="rId4" imgW="2641320" imgH="45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75" y="2870200"/>
                        <a:ext cx="36576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6"/>
          <p:cNvSpPr>
            <a:spLocks noGrp="1"/>
          </p:cNvSpPr>
          <p:nvPr>
            <p:ph type="sldNum" sz="quarter" idx="12"/>
          </p:nvPr>
        </p:nvSpPr>
        <p:spPr/>
        <p:txBody>
          <a:bodyPr/>
          <a:lstStyle/>
          <a:p>
            <a:fld id="{EAE5FBA7-635C-4C7B-873C-8D61BA0BFD8E}" type="slidenum">
              <a:rPr lang="en-US" altLang="zh-CN"/>
              <a:pPr/>
              <a:t>65</a:t>
            </a:fld>
            <a:endParaRPr lang="en-US" altLang="zh-CN"/>
          </a:p>
        </p:txBody>
      </p:sp>
      <p:sp>
        <p:nvSpPr>
          <p:cNvPr id="149511" name="Oval 7"/>
          <p:cNvSpPr>
            <a:spLocks noChangeArrowheads="1"/>
          </p:cNvSpPr>
          <p:nvPr/>
        </p:nvSpPr>
        <p:spPr bwMode="auto">
          <a:xfrm>
            <a:off x="6300192" y="4652963"/>
            <a:ext cx="431800" cy="504825"/>
          </a:xfrm>
          <a:prstGeom prst="ellipse">
            <a:avLst/>
          </a:prstGeom>
          <a:solidFill>
            <a:schemeClr val="accent1">
              <a:alpha val="0"/>
            </a:schemeClr>
          </a:solidFill>
          <a:ln w="9525">
            <a:solidFill>
              <a:schemeClr val="accent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49512" name="Oval 8"/>
          <p:cNvSpPr>
            <a:spLocks noChangeArrowheads="1"/>
          </p:cNvSpPr>
          <p:nvPr/>
        </p:nvSpPr>
        <p:spPr bwMode="auto">
          <a:xfrm>
            <a:off x="7163792" y="4652963"/>
            <a:ext cx="504825" cy="504825"/>
          </a:xfrm>
          <a:prstGeom prst="ellipse">
            <a:avLst/>
          </a:prstGeom>
          <a:solidFill>
            <a:schemeClr val="accent1">
              <a:alpha val="0"/>
            </a:schemeClr>
          </a:solidFill>
          <a:ln w="9525">
            <a:solidFill>
              <a:schemeClr val="accent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49513" name="Rectangle 9"/>
          <p:cNvSpPr>
            <a:spLocks noChangeArrowheads="1"/>
          </p:cNvSpPr>
          <p:nvPr/>
        </p:nvSpPr>
        <p:spPr bwMode="auto">
          <a:xfrm>
            <a:off x="6587529" y="4076700"/>
            <a:ext cx="865188" cy="431800"/>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200" dirty="0">
                <a:latin typeface="Times New Roman" pitchFamily="18" charset="0"/>
                <a:ea typeface="黑体" pitchFamily="49" charset="-122"/>
              </a:rPr>
              <a:t>不参加计算</a:t>
            </a:r>
          </a:p>
        </p:txBody>
      </p:sp>
      <p:sp>
        <p:nvSpPr>
          <p:cNvPr id="149514" name="Line 10"/>
          <p:cNvSpPr>
            <a:spLocks noChangeShapeType="1"/>
          </p:cNvSpPr>
          <p:nvPr/>
        </p:nvSpPr>
        <p:spPr bwMode="auto">
          <a:xfrm flipV="1">
            <a:off x="6660554" y="4508500"/>
            <a:ext cx="287338" cy="21590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49515" name="Line 11"/>
          <p:cNvSpPr>
            <a:spLocks noChangeShapeType="1"/>
          </p:cNvSpPr>
          <p:nvPr/>
        </p:nvSpPr>
        <p:spPr bwMode="auto">
          <a:xfrm flipH="1" flipV="1">
            <a:off x="7019329" y="4508500"/>
            <a:ext cx="288925" cy="144463"/>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15616" y="548680"/>
            <a:ext cx="6886575" cy="1143000"/>
          </a:xfrm>
        </p:spPr>
        <p:txBody>
          <a:bodyPr/>
          <a:lstStyle/>
          <a:p>
            <a:r>
              <a:rPr lang="zh-CN" altLang="en-US" dirty="0"/>
              <a:t>特定情况</a:t>
            </a:r>
          </a:p>
        </p:txBody>
      </p:sp>
      <p:sp>
        <p:nvSpPr>
          <p:cNvPr id="166915" name="Rectangle 3"/>
          <p:cNvSpPr>
            <a:spLocks noGrp="1" noChangeArrowheads="1"/>
          </p:cNvSpPr>
          <p:nvPr>
            <p:ph type="body" sz="half" idx="1"/>
          </p:nvPr>
        </p:nvSpPr>
        <p:spPr>
          <a:xfrm>
            <a:off x="1182688" y="2060575"/>
            <a:ext cx="6557962" cy="4071938"/>
          </a:xfrm>
        </p:spPr>
        <p:txBody>
          <a:bodyPr/>
          <a:lstStyle/>
          <a:p>
            <a:r>
              <a:rPr lang="zh-CN" altLang="en-US" sz="2800">
                <a:latin typeface="Times New Roman" pitchFamily="18" charset="0"/>
              </a:rPr>
              <a:t>当</a:t>
            </a:r>
            <a:r>
              <a:rPr lang="en-US" altLang="zh-CN" sz="2800">
                <a:latin typeface="Times New Roman" pitchFamily="18" charset="0"/>
              </a:rPr>
              <a:t>R</a:t>
            </a:r>
            <a:r>
              <a:rPr lang="zh-CN" altLang="en-US" sz="2800">
                <a:latin typeface="Times New Roman" pitchFamily="18" charset="0"/>
              </a:rPr>
              <a:t>很小</a:t>
            </a:r>
            <a:r>
              <a:rPr lang="en-US" altLang="zh-CN" sz="2800">
                <a:latin typeface="Times New Roman" pitchFamily="18" charset="0"/>
              </a:rPr>
              <a:t>(1 or 2)</a:t>
            </a:r>
            <a:r>
              <a:rPr lang="zh-CN" altLang="en-US" sz="2800">
                <a:latin typeface="Times New Roman" pitchFamily="18" charset="0"/>
              </a:rPr>
              <a:t>时，原公式不合适</a:t>
            </a:r>
          </a:p>
          <a:p>
            <a:endParaRPr lang="zh-CN" altLang="en-US" sz="2800">
              <a:latin typeface="Times New Roman" pitchFamily="18" charset="0"/>
            </a:endParaRPr>
          </a:p>
          <a:p>
            <a:endParaRPr lang="zh-CN" altLang="en-US" sz="2800"/>
          </a:p>
          <a:p>
            <a:pPr lvl="1"/>
            <a:r>
              <a:rPr lang="en-US" altLang="zh-CN" sz="2400" i="1">
                <a:latin typeface="Times New Roman" pitchFamily="18" charset="0"/>
              </a:rPr>
              <a:t>r</a:t>
            </a:r>
            <a:r>
              <a:rPr lang="zh-CN" altLang="en-US" sz="2400"/>
              <a:t>是相关文档，</a:t>
            </a:r>
            <a:r>
              <a:rPr lang="en-US" altLang="zh-CN" sz="2400" i="1">
                <a:latin typeface="Times New Roman" pitchFamily="18" charset="0"/>
              </a:rPr>
              <a:t>n</a:t>
            </a:r>
            <a:r>
              <a:rPr lang="zh-CN" altLang="en-US" sz="2400"/>
              <a:t>是</a:t>
            </a:r>
            <a:r>
              <a:rPr lang="en-US" altLang="zh-CN" sz="2400">
                <a:latin typeface="Times New Roman" pitchFamily="18" charset="0"/>
              </a:rPr>
              <a:t>Top 10+</a:t>
            </a:r>
            <a:r>
              <a:rPr lang="en-US" altLang="zh-CN" sz="2400" i="1">
                <a:latin typeface="Times New Roman" pitchFamily="18" charset="0"/>
              </a:rPr>
              <a:t>R</a:t>
            </a:r>
            <a:r>
              <a:rPr lang="zh-CN" altLang="en-US" sz="2400"/>
              <a:t>篇</a:t>
            </a:r>
            <a:r>
              <a:rPr lang="zh-CN" altLang="en-US" sz="2400">
                <a:solidFill>
                  <a:schemeClr val="hlink"/>
                </a:solidFill>
              </a:rPr>
              <a:t>不相关</a:t>
            </a:r>
            <a:r>
              <a:rPr lang="zh-CN" altLang="en-US" sz="2400"/>
              <a:t>文档集合的子集</a:t>
            </a:r>
          </a:p>
          <a:p>
            <a:endParaRPr lang="en-US" altLang="zh-CN" sz="2800"/>
          </a:p>
        </p:txBody>
      </p:sp>
      <p:graphicFrame>
        <p:nvGraphicFramePr>
          <p:cNvPr id="166916" name="Object 4"/>
          <p:cNvGraphicFramePr>
            <a:graphicFrameLocks noGrp="1" noChangeAspect="1"/>
          </p:cNvGraphicFramePr>
          <p:nvPr>
            <p:ph sz="half" idx="2"/>
          </p:nvPr>
        </p:nvGraphicFramePr>
        <p:xfrm>
          <a:off x="2625725" y="2771775"/>
          <a:ext cx="3890963" cy="782638"/>
        </p:xfrm>
        <a:graphic>
          <a:graphicData uri="http://schemas.openxmlformats.org/presentationml/2006/ole">
            <mc:AlternateContent xmlns:mc="http://schemas.openxmlformats.org/markup-compatibility/2006">
              <mc:Choice xmlns:v="urn:schemas-microsoft-com:vml" Requires="v">
                <p:oleObj spid="_x0000_s95325" name="Equation" r:id="rId4" imgW="2273040" imgH="457200" progId="Equation.DSMT4">
                  <p:embed/>
                </p:oleObj>
              </mc:Choice>
              <mc:Fallback>
                <p:oleObj name="Equation" r:id="rId4" imgW="2273040" imgH="45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725" y="2771775"/>
                        <a:ext cx="3890963"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7A7080B4-7822-4EFD-9781-4781AD4BF97C}"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71600" y="620688"/>
            <a:ext cx="6886575" cy="1143000"/>
          </a:xfrm>
        </p:spPr>
        <p:txBody>
          <a:bodyPr/>
          <a:lstStyle/>
          <a:p>
            <a:r>
              <a:rPr lang="zh-CN" altLang="en-US" dirty="0"/>
              <a:t>最新定义</a:t>
            </a:r>
          </a:p>
        </p:txBody>
      </p:sp>
      <p:sp>
        <p:nvSpPr>
          <p:cNvPr id="152579" name="Rectangle 3"/>
          <p:cNvSpPr>
            <a:spLocks noGrp="1" noChangeArrowheads="1"/>
          </p:cNvSpPr>
          <p:nvPr>
            <p:ph type="body" sz="half" idx="1"/>
          </p:nvPr>
        </p:nvSpPr>
        <p:spPr>
          <a:xfrm>
            <a:off x="1187450" y="2133600"/>
            <a:ext cx="6629400" cy="3617913"/>
          </a:xfrm>
        </p:spPr>
        <p:txBody>
          <a:bodyPr/>
          <a:lstStyle/>
          <a:p>
            <a:r>
              <a:rPr lang="zh-CN" altLang="en-US" sz="2800">
                <a:latin typeface="Times New Roman" pitchFamily="18" charset="0"/>
              </a:rPr>
              <a:t>对每个</a:t>
            </a:r>
            <a:r>
              <a:rPr lang="en-US" altLang="zh-CN" sz="2800">
                <a:latin typeface="Times New Roman" pitchFamily="18" charset="0"/>
              </a:rPr>
              <a:t>Topic</a:t>
            </a:r>
            <a:r>
              <a:rPr lang="zh-CN" altLang="en-US" sz="2800">
                <a:latin typeface="Times New Roman" pitchFamily="18" charset="0"/>
              </a:rPr>
              <a:t>，已判定结果集合中有</a:t>
            </a:r>
            <a:r>
              <a:rPr lang="en-US" altLang="zh-CN" sz="2800">
                <a:latin typeface="Times New Roman" pitchFamily="18" charset="0"/>
              </a:rPr>
              <a:t>R</a:t>
            </a:r>
            <a:r>
              <a:rPr lang="zh-CN" altLang="en-US" sz="2800">
                <a:latin typeface="Times New Roman" pitchFamily="18" charset="0"/>
              </a:rPr>
              <a:t>个相关文档，</a:t>
            </a:r>
            <a:r>
              <a:rPr lang="en-US" altLang="zh-CN" sz="2800">
                <a:latin typeface="Times New Roman" pitchFamily="18" charset="0"/>
              </a:rPr>
              <a:t>N</a:t>
            </a:r>
            <a:r>
              <a:rPr lang="zh-CN" altLang="en-US" sz="2800">
                <a:latin typeface="Times New Roman" pitchFamily="18" charset="0"/>
              </a:rPr>
              <a:t>个不相关文档，则</a:t>
            </a:r>
          </a:p>
          <a:p>
            <a:endParaRPr lang="en-US" altLang="zh-CN" sz="2800">
              <a:latin typeface="Times New Roman" pitchFamily="18" charset="0"/>
            </a:endParaRPr>
          </a:p>
        </p:txBody>
      </p:sp>
      <p:graphicFrame>
        <p:nvGraphicFramePr>
          <p:cNvPr id="152584" name="Object 8"/>
          <p:cNvGraphicFramePr>
            <a:graphicFrameLocks noGrp="1" noChangeAspect="1"/>
          </p:cNvGraphicFramePr>
          <p:nvPr>
            <p:ph sz="half" idx="2"/>
          </p:nvPr>
        </p:nvGraphicFramePr>
        <p:xfrm>
          <a:off x="2051050" y="3321050"/>
          <a:ext cx="3529013" cy="611188"/>
        </p:xfrm>
        <a:graphic>
          <a:graphicData uri="http://schemas.openxmlformats.org/presentationml/2006/ole">
            <mc:AlternateContent xmlns:mc="http://schemas.openxmlformats.org/markup-compatibility/2006">
              <mc:Choice xmlns:v="urn:schemas-microsoft-com:vml" Requires="v">
                <p:oleObj spid="_x0000_s96348" name="Equation" r:id="rId4" imgW="2641320" imgH="457200" progId="Equation.DSMT4">
                  <p:embed/>
                </p:oleObj>
              </mc:Choice>
              <mc:Fallback>
                <p:oleObj name="Equation" r:id="rId4" imgW="2641320" imgH="45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321050"/>
                        <a:ext cx="352901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6"/>
          <p:cNvSpPr>
            <a:spLocks noGrp="1"/>
          </p:cNvSpPr>
          <p:nvPr>
            <p:ph type="sldNum" sz="quarter" idx="12"/>
          </p:nvPr>
        </p:nvSpPr>
        <p:spPr/>
        <p:txBody>
          <a:bodyPr/>
          <a:lstStyle/>
          <a:p>
            <a:fld id="{02FF05D6-1659-4406-8307-DB8A66EE5CE6}" type="slidenum">
              <a:rPr lang="en-US" altLang="zh-CN"/>
              <a:pPr/>
              <a:t>67</a:t>
            </a:fld>
            <a:endParaRPr lang="en-US" altLang="zh-CN"/>
          </a:p>
        </p:txBody>
      </p:sp>
      <p:sp>
        <p:nvSpPr>
          <p:cNvPr id="152586" name="Text Box 10"/>
          <p:cNvSpPr txBox="1">
            <a:spLocks noChangeArrowheads="1"/>
          </p:cNvSpPr>
          <p:nvPr/>
        </p:nvSpPr>
        <p:spPr bwMode="auto">
          <a:xfrm>
            <a:off x="1116013" y="4292600"/>
            <a:ext cx="7127875" cy="2077492"/>
          </a:xfrm>
          <a:prstGeom prst="rect">
            <a:avLst/>
          </a:prstGeom>
          <a:noFill/>
          <a:ln w="9525">
            <a:noFill/>
            <a:miter lim="800000"/>
            <a:headEnd/>
            <a:tailEnd/>
          </a:ln>
          <a:effectLst/>
        </p:spPr>
        <p:txBody>
          <a:bodyPr>
            <a:spAutoFit/>
          </a:bodyPr>
          <a:lstStyle/>
          <a:p>
            <a:r>
              <a:rPr lang="zh-CN" altLang="zh-CN" sz="1800" dirty="0">
                <a:solidFill>
                  <a:schemeClr val="tx1"/>
                </a:solidFill>
                <a:latin typeface="Times New Roman" pitchFamily="18" charset="0"/>
                <a:ea typeface="黑体" pitchFamily="49" charset="-122"/>
              </a:rPr>
              <a:t>Bpref can be thought of as the inverse of the fraction of judged irrelevant documents that are retrieved</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before relevant ones. Bpref and mean average precision are very highly correlated when used with complete</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judgments. But when judgments are incomplete, rankings of systems by bpref still correlate highly to the</a:t>
            </a:r>
            <a:r>
              <a:rPr lang="en-US" altLang="zh-CN" sz="1800" dirty="0">
                <a:solidFill>
                  <a:schemeClr val="tx1"/>
                </a:solidFill>
                <a:latin typeface="Times New Roman" pitchFamily="18" charset="0"/>
                <a:ea typeface="黑体" pitchFamily="49" charset="-122"/>
              </a:rPr>
              <a:t> </a:t>
            </a:r>
            <a:r>
              <a:rPr lang="zh-CN" altLang="zh-CN" sz="1800" dirty="0">
                <a:solidFill>
                  <a:schemeClr val="tx1"/>
                </a:solidFill>
                <a:latin typeface="Times New Roman" pitchFamily="18" charset="0"/>
                <a:ea typeface="黑体" pitchFamily="49" charset="-122"/>
              </a:rPr>
              <a:t>original ranking, whereas rankings of systems by MAP do not.</a:t>
            </a:r>
          </a:p>
          <a:p>
            <a:pPr>
              <a:spcBef>
                <a:spcPct val="50000"/>
              </a:spcBef>
            </a:pPr>
            <a:r>
              <a:rPr lang="en-US" altLang="zh-CN" sz="1200" dirty="0">
                <a:solidFill>
                  <a:schemeClr val="tx1"/>
                </a:solidFill>
                <a:latin typeface="Times New Roman" pitchFamily="18" charset="0"/>
                <a:ea typeface="仿宋_GB2312" pitchFamily="49" charset="-122"/>
              </a:rPr>
              <a:t>*</a:t>
            </a:r>
            <a:r>
              <a:rPr lang="zh-CN" altLang="en-US" sz="1400" dirty="0">
                <a:solidFill>
                  <a:schemeClr val="tx1"/>
                </a:solidFill>
                <a:latin typeface="Times New Roman" pitchFamily="18" charset="0"/>
                <a:ea typeface="仿宋_GB2312" pitchFamily="49" charset="-122"/>
              </a:rPr>
              <a:t>参看</a:t>
            </a:r>
            <a:r>
              <a:rPr lang="en-US" altLang="zh-CN" sz="1400" dirty="0" err="1">
                <a:solidFill>
                  <a:schemeClr val="tx1"/>
                </a:solidFill>
                <a:latin typeface="Times New Roman" pitchFamily="18" charset="0"/>
                <a:ea typeface="仿宋_GB2312" pitchFamily="49" charset="-122"/>
              </a:rPr>
              <a:t>trec_eval</a:t>
            </a:r>
            <a:r>
              <a:rPr lang="zh-CN" altLang="en-US" sz="1400" dirty="0">
                <a:solidFill>
                  <a:schemeClr val="tx1"/>
                </a:solidFill>
                <a:latin typeface="Times New Roman" pitchFamily="18" charset="0"/>
                <a:ea typeface="仿宋_GB2312" pitchFamily="49" charset="-122"/>
              </a:rPr>
              <a:t>工具</a:t>
            </a:r>
            <a:r>
              <a:rPr lang="en-US" altLang="zh-CN" sz="1400" dirty="0">
                <a:solidFill>
                  <a:schemeClr val="tx1"/>
                </a:solidFill>
                <a:latin typeface="Times New Roman" pitchFamily="18" charset="0"/>
                <a:ea typeface="仿宋_GB2312" pitchFamily="49" charset="-122"/>
              </a:rPr>
              <a:t>8.0</a:t>
            </a:r>
            <a:r>
              <a:rPr lang="zh-CN" altLang="en-US" sz="1400" dirty="0">
                <a:solidFill>
                  <a:schemeClr val="tx1"/>
                </a:solidFill>
                <a:latin typeface="Times New Roman" pitchFamily="18" charset="0"/>
                <a:ea typeface="仿宋_GB2312" pitchFamily="49" charset="-122"/>
              </a:rPr>
              <a:t>修正说明</a:t>
            </a:r>
            <a:r>
              <a:rPr lang="en-US" altLang="zh-CN" sz="1400" dirty="0">
                <a:solidFill>
                  <a:schemeClr val="tx1"/>
                </a:solidFill>
                <a:latin typeface="Times New Roman" pitchFamily="18" charset="0"/>
                <a:ea typeface="仿宋_GB2312" pitchFamily="49" charset="-122"/>
              </a:rPr>
              <a:t>(</a:t>
            </a:r>
            <a:r>
              <a:rPr lang="en-US" altLang="zh-CN" sz="1400" dirty="0" err="1">
                <a:solidFill>
                  <a:schemeClr val="tx1"/>
                </a:solidFill>
                <a:latin typeface="Times New Roman" pitchFamily="18" charset="0"/>
                <a:ea typeface="仿宋_GB2312" pitchFamily="49" charset="-122"/>
              </a:rPr>
              <a:t>bpref_bug</a:t>
            </a:r>
            <a:r>
              <a:rPr lang="zh-CN" altLang="en-US" sz="1400" dirty="0">
                <a:solidFill>
                  <a:schemeClr val="tx1"/>
                </a:solidFill>
                <a:latin typeface="Times New Roman" pitchFamily="18" charset="0"/>
                <a:ea typeface="仿宋_GB2312" pitchFamily="49" charset="-122"/>
              </a:rPr>
              <a:t>文件</a:t>
            </a:r>
            <a:r>
              <a:rPr lang="en-US" altLang="zh-CN" sz="1400" dirty="0">
                <a:solidFill>
                  <a:schemeClr val="tx1"/>
                </a:solidFill>
                <a:latin typeface="Times New Roman" pitchFamily="18" charset="0"/>
                <a:ea typeface="仿宋_GB2312" pitchFamily="49" charset="-12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dirty="0"/>
              <a:t>思考：怎样对评价指标进行评价？</a:t>
            </a:r>
            <a:endParaRPr lang="en-US" altLang="zh-CN" dirty="0">
              <a:latin typeface="Times New Roman" pitchFamily="18" charset="0"/>
            </a:endParaRPr>
          </a:p>
        </p:txBody>
      </p:sp>
      <p:sp>
        <p:nvSpPr>
          <p:cNvPr id="169987" name="Rectangle 3"/>
          <p:cNvSpPr>
            <a:spLocks noGrp="1" noChangeArrowheads="1"/>
          </p:cNvSpPr>
          <p:nvPr>
            <p:ph idx="1"/>
          </p:nvPr>
        </p:nvSpPr>
        <p:spPr>
          <a:xfrm>
            <a:off x="1116013" y="1755304"/>
            <a:ext cx="7772400" cy="3617912"/>
          </a:xfrm>
        </p:spPr>
        <p:txBody>
          <a:bodyPr/>
          <a:lstStyle/>
          <a:p>
            <a:r>
              <a:rPr lang="en-US" altLang="zh-CN" dirty="0" err="1"/>
              <a:t>bPref</a:t>
            </a:r>
            <a:r>
              <a:rPr lang="zh-CN" altLang="en-US" dirty="0"/>
              <a:t>比</a:t>
            </a:r>
            <a:r>
              <a:rPr lang="en-US" altLang="zh-CN" dirty="0"/>
              <a:t>MAP</a:t>
            </a:r>
            <a:r>
              <a:rPr lang="zh-CN" altLang="en-US" dirty="0"/>
              <a:t>“好”：如何判断？</a:t>
            </a:r>
          </a:p>
          <a:p>
            <a:r>
              <a:rPr lang="en-US" altLang="zh-CN" dirty="0"/>
              <a:t>[Buckley &amp; Voorhees, SIGIR 2004] </a:t>
            </a:r>
            <a:r>
              <a:rPr lang="zh-CN" altLang="en-US" dirty="0"/>
              <a:t>的做法</a:t>
            </a:r>
          </a:p>
          <a:p>
            <a:pPr lvl="1"/>
            <a:r>
              <a:rPr lang="zh-CN" altLang="en-US" sz="2000" dirty="0"/>
              <a:t>假定缓冲池的相关性数据是“完整”的</a:t>
            </a:r>
          </a:p>
          <a:p>
            <a:pPr lvl="1"/>
            <a:r>
              <a:rPr lang="zh-CN" altLang="en-US" sz="2000" dirty="0"/>
              <a:t>假定使用完整缓冲池得到的</a:t>
            </a:r>
            <a:r>
              <a:rPr lang="en-US" altLang="zh-CN" sz="2000" dirty="0"/>
              <a:t>MAP</a:t>
            </a:r>
            <a:r>
              <a:rPr lang="zh-CN" altLang="en-US" sz="2000" dirty="0"/>
              <a:t>是可靠的</a:t>
            </a:r>
          </a:p>
          <a:p>
            <a:pPr lvl="1"/>
            <a:r>
              <a:rPr lang="zh-CN" altLang="en-US" sz="2000" dirty="0"/>
              <a:t>模拟产生不同完整程度的缓冲池：从完整缓冲池中分别随机选取</a:t>
            </a:r>
            <a:r>
              <a:rPr lang="en-US" altLang="zh-CN" sz="2000" dirty="0"/>
              <a:t>1%, 2%, 3%, 5%, 10%, 20%, 30%, … , 90% </a:t>
            </a:r>
            <a:r>
              <a:rPr lang="zh-CN" altLang="en-US" sz="2000" dirty="0"/>
              <a:t>的不相关和相关文档</a:t>
            </a:r>
          </a:p>
          <a:p>
            <a:pPr lvl="1"/>
            <a:r>
              <a:rPr lang="zh-CN" altLang="en-US" sz="2000" dirty="0"/>
              <a:t>使用不同完整程度的缓冲池对参赛系统重新排序，计算新排序和原始排序（即</a:t>
            </a:r>
            <a:r>
              <a:rPr lang="en-US" altLang="zh-CN" sz="2000" dirty="0"/>
              <a:t>100%</a:t>
            </a:r>
            <a:r>
              <a:rPr lang="zh-CN" altLang="en-US" sz="2000" dirty="0"/>
              <a:t>完整度缓冲池产生的排序）的一致性</a:t>
            </a:r>
          </a:p>
          <a:p>
            <a:r>
              <a:rPr lang="zh-CN" altLang="en-US" dirty="0"/>
              <a:t>以上方法是否有问题？</a:t>
            </a:r>
            <a:endParaRPr lang="en-US" altLang="zh-CN" dirty="0"/>
          </a:p>
          <a:p>
            <a:r>
              <a:rPr lang="zh-CN" altLang="en-US" dirty="0"/>
              <a:t>现在常用做法是通过改变缓冲池深度来模拟不同的相关性判断完整度</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04BB4988-0E64-4803-AEFE-C3EA0E2A7828}" type="slidenum">
              <a:rPr lang="en-US" altLang="zh-CN"/>
              <a:pPr/>
              <a:t>68</a:t>
            </a:fld>
            <a:endParaRPr lang="en-US" altLang="zh-CN"/>
          </a:p>
        </p:txBody>
      </p:sp>
    </p:spTree>
    <p:extLst>
      <p:ext uri="{BB962C8B-B14F-4D97-AF65-F5344CB8AC3E}">
        <p14:creationId xmlns:p14="http://schemas.microsoft.com/office/powerpoint/2010/main" val="2645541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043608" y="620688"/>
            <a:ext cx="6886575" cy="1143000"/>
          </a:xfrm>
        </p:spPr>
        <p:txBody>
          <a:bodyPr/>
          <a:lstStyle/>
          <a:p>
            <a:r>
              <a:rPr lang="en-US" altLang="zh-CN" dirty="0">
                <a:latin typeface="Times New Roman" pitchFamily="18" charset="0"/>
              </a:rPr>
              <a:t>GMAP</a:t>
            </a:r>
          </a:p>
        </p:txBody>
      </p:sp>
      <p:sp>
        <p:nvSpPr>
          <p:cNvPr id="157699" name="Rectangle 3"/>
          <p:cNvSpPr>
            <a:spLocks noGrp="1" noChangeArrowheads="1"/>
          </p:cNvSpPr>
          <p:nvPr>
            <p:ph type="body" sz="half" idx="1"/>
          </p:nvPr>
        </p:nvSpPr>
        <p:spPr>
          <a:xfrm>
            <a:off x="1042988" y="1916113"/>
            <a:ext cx="7561262" cy="4176712"/>
          </a:xfrm>
        </p:spPr>
        <p:txBody>
          <a:bodyPr/>
          <a:lstStyle/>
          <a:p>
            <a:pPr>
              <a:lnSpc>
                <a:spcPct val="90000"/>
              </a:lnSpc>
            </a:pPr>
            <a:r>
              <a:rPr lang="en-US" altLang="zh-CN" sz="2000">
                <a:latin typeface="Times New Roman" pitchFamily="18" charset="0"/>
              </a:rPr>
              <a:t>GMAP(Geometric MAP): TREC2004 Robust </a:t>
            </a:r>
            <a:r>
              <a:rPr lang="zh-CN" altLang="en-US" sz="2000">
                <a:latin typeface="Times New Roman" pitchFamily="18" charset="0"/>
              </a:rPr>
              <a:t>任务引进</a:t>
            </a:r>
          </a:p>
          <a:p>
            <a:pPr>
              <a:lnSpc>
                <a:spcPct val="90000"/>
              </a:lnSpc>
            </a:pPr>
            <a:r>
              <a:rPr lang="zh-CN" altLang="en-US" sz="2000"/>
              <a:t>先看一个例子</a:t>
            </a:r>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endParaRPr lang="zh-CN" altLang="en-US" sz="2000"/>
          </a:p>
          <a:p>
            <a:pPr>
              <a:lnSpc>
                <a:spcPct val="90000"/>
              </a:lnSpc>
            </a:pPr>
            <a:r>
              <a:rPr lang="zh-CN" altLang="en-US" sz="2000">
                <a:latin typeface="Times New Roman" pitchFamily="18" charset="0"/>
              </a:rPr>
              <a:t>从</a:t>
            </a:r>
            <a:r>
              <a:rPr lang="en-US" altLang="zh-CN" sz="2000">
                <a:latin typeface="Times New Roman" pitchFamily="18" charset="0"/>
              </a:rPr>
              <a:t>MAP</a:t>
            </a:r>
            <a:r>
              <a:rPr lang="zh-CN" altLang="en-US" sz="2000">
                <a:latin typeface="Times New Roman" pitchFamily="18" charset="0"/>
              </a:rPr>
              <a:t>来看，系统</a:t>
            </a:r>
            <a:r>
              <a:rPr lang="en-US" altLang="zh-CN" sz="2000">
                <a:latin typeface="Times New Roman" pitchFamily="18" charset="0"/>
              </a:rPr>
              <a:t>A</a:t>
            </a:r>
            <a:r>
              <a:rPr lang="zh-CN" altLang="en-US" sz="2000">
                <a:latin typeface="Times New Roman" pitchFamily="18" charset="0"/>
              </a:rPr>
              <a:t>好于系统</a:t>
            </a:r>
            <a:r>
              <a:rPr lang="en-US" altLang="zh-CN" sz="2000">
                <a:latin typeface="Times New Roman" pitchFamily="18" charset="0"/>
              </a:rPr>
              <a:t>B</a:t>
            </a:r>
            <a:r>
              <a:rPr lang="zh-CN" altLang="en-US" sz="2000">
                <a:latin typeface="Times New Roman" pitchFamily="18" charset="0"/>
              </a:rPr>
              <a:t>，但是从每个查询来看，</a:t>
            </a:r>
            <a:r>
              <a:rPr lang="en-US" altLang="zh-CN" sz="2000">
                <a:latin typeface="Times New Roman" pitchFamily="18" charset="0"/>
              </a:rPr>
              <a:t>3</a:t>
            </a:r>
            <a:r>
              <a:rPr lang="zh-CN" altLang="en-US" sz="2000">
                <a:latin typeface="Times New Roman" pitchFamily="18" charset="0"/>
              </a:rPr>
              <a:t>个查询中有</a:t>
            </a:r>
            <a:r>
              <a:rPr lang="en-US" altLang="zh-CN" sz="2000">
                <a:latin typeface="Times New Roman" pitchFamily="18" charset="0"/>
              </a:rPr>
              <a:t>2</a:t>
            </a:r>
            <a:r>
              <a:rPr lang="zh-CN" altLang="en-US" sz="2000">
                <a:latin typeface="Times New Roman" pitchFamily="18" charset="0"/>
              </a:rPr>
              <a:t>个</a:t>
            </a:r>
            <a:r>
              <a:rPr lang="en-US" altLang="zh-CN" sz="2000">
                <a:latin typeface="Times New Roman" pitchFamily="18" charset="0"/>
              </a:rPr>
              <a:t>Topic B</a:t>
            </a:r>
            <a:r>
              <a:rPr lang="zh-CN" altLang="en-US" sz="2000">
                <a:latin typeface="Times New Roman" pitchFamily="18" charset="0"/>
              </a:rPr>
              <a:t>比</a:t>
            </a:r>
            <a:r>
              <a:rPr lang="en-US" altLang="zh-CN" sz="2000">
                <a:latin typeface="Times New Roman" pitchFamily="18" charset="0"/>
              </a:rPr>
              <a:t>A</a:t>
            </a:r>
            <a:r>
              <a:rPr lang="zh-CN" altLang="en-US" sz="2000">
                <a:latin typeface="Times New Roman" pitchFamily="18" charset="0"/>
              </a:rPr>
              <a:t>有提高，其中一个提高的幅度达到</a:t>
            </a:r>
            <a:r>
              <a:rPr lang="en-US" altLang="zh-CN" sz="2000">
                <a:latin typeface="Times New Roman" pitchFamily="18" charset="0"/>
              </a:rPr>
              <a:t>300%</a:t>
            </a:r>
          </a:p>
        </p:txBody>
      </p:sp>
      <p:graphicFrame>
        <p:nvGraphicFramePr>
          <p:cNvPr id="157812" name="Group 116"/>
          <p:cNvGraphicFramePr>
            <a:graphicFrameLocks noGrp="1"/>
          </p:cNvGraphicFramePr>
          <p:nvPr>
            <p:ph sz="half" idx="2"/>
          </p:nvPr>
        </p:nvGraphicFramePr>
        <p:xfrm>
          <a:off x="1835150" y="2781300"/>
          <a:ext cx="5040313" cy="2433956"/>
        </p:xfrm>
        <a:graphic>
          <a:graphicData uri="http://schemas.openxmlformats.org/drawingml/2006/table">
            <a:tbl>
              <a:tblPr/>
              <a:tblGrid>
                <a:gridCol w="1009650">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系统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Increase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系统</a:t>
                      </a:r>
                      <a:r>
                        <a:rPr kumimoji="1" lang="en-US" altLang="zh-CN" sz="1600" b="0" i="0" u="none" strike="noStrike" cap="none" normalizeH="0" baseline="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0.113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08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系统</a:t>
                      </a:r>
                      <a:r>
                        <a:rPr kumimoji="1" lang="en-US" altLang="zh-CN" sz="1600" b="0" i="0" u="none" strike="noStrike" cap="none" normalizeH="0" baseline="0">
                          <a:ln>
                            <a:noFill/>
                          </a:ln>
                          <a:solidFill>
                            <a:schemeClr val="tx1"/>
                          </a:solidFill>
                          <a:effectLst/>
                          <a:latin typeface="Times New Roman" pitchFamily="18" charset="0"/>
                          <a:ea typeface="宋体"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0.107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+33.3%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2047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64" name="页脚占位符 5"/>
          <p:cNvSpPr>
            <a:spLocks noGrp="1"/>
          </p:cNvSpPr>
          <p:nvPr>
            <p:ph type="ftr" sz="quarter" idx="11"/>
          </p:nvPr>
        </p:nvSpPr>
        <p:spPr/>
        <p:txBody>
          <a:bodyPr/>
          <a:lstStyle/>
          <a:p>
            <a:endParaRPr lang="en-US" altLang="zh-CN" dirty="0"/>
          </a:p>
        </p:txBody>
      </p:sp>
      <p:sp>
        <p:nvSpPr>
          <p:cNvPr id="65" name="灯片编号占位符 6"/>
          <p:cNvSpPr>
            <a:spLocks noGrp="1"/>
          </p:cNvSpPr>
          <p:nvPr>
            <p:ph type="sldNum" sz="quarter" idx="12"/>
          </p:nvPr>
        </p:nvSpPr>
        <p:spPr/>
        <p:txBody>
          <a:bodyPr/>
          <a:lstStyle/>
          <a:p>
            <a:fld id="{4057578D-5DE8-40CD-946A-AB8B8C93DDF2}" type="slidenum">
              <a:rPr lang="en-US" altLang="zh-CN"/>
              <a:pPr/>
              <a:t>69</a:t>
            </a:fld>
            <a:endParaRPr lang="en-US" altLang="zh-CN"/>
          </a:p>
        </p:txBody>
      </p:sp>
      <p:sp>
        <p:nvSpPr>
          <p:cNvPr id="157813" name="Text Box 117"/>
          <p:cNvSpPr txBox="1">
            <a:spLocks noChangeArrowheads="1"/>
          </p:cNvSpPr>
          <p:nvPr/>
        </p:nvSpPr>
        <p:spPr bwMode="auto">
          <a:xfrm>
            <a:off x="971550" y="5949950"/>
            <a:ext cx="7632700"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堆结构</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7</a:t>
            </a:fld>
            <a:endParaRPr lang="en-US"/>
          </a:p>
        </p:txBody>
      </p:sp>
      <p:sp>
        <p:nvSpPr>
          <p:cNvPr id="80899" name="Text Box 3"/>
          <p:cNvSpPr txBox="1">
            <a:spLocks noChangeArrowheads="1"/>
          </p:cNvSpPr>
          <p:nvPr/>
        </p:nvSpPr>
        <p:spPr bwMode="auto">
          <a:xfrm>
            <a:off x="138113" y="20605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pic>
        <p:nvPicPr>
          <p:cNvPr id="5" name="Picture 4" descr="808.png"/>
          <p:cNvPicPr>
            <a:picLocks noChangeAspect="1"/>
          </p:cNvPicPr>
          <p:nvPr/>
        </p:nvPicPr>
        <p:blipFill>
          <a:blip r:embed="rId2" cstate="print"/>
          <a:stretch>
            <a:fillRect/>
          </a:stretch>
        </p:blipFill>
        <p:spPr>
          <a:xfrm>
            <a:off x="1428728" y="1928802"/>
            <a:ext cx="5147737" cy="3571900"/>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99592" y="692696"/>
            <a:ext cx="6886575" cy="1143000"/>
          </a:xfrm>
        </p:spPr>
        <p:txBody>
          <a:bodyPr/>
          <a:lstStyle/>
          <a:p>
            <a:r>
              <a:rPr lang="en-US" altLang="zh-CN" dirty="0">
                <a:latin typeface="Times New Roman" pitchFamily="18" charset="0"/>
              </a:rPr>
              <a:t>GMAP</a:t>
            </a:r>
          </a:p>
        </p:txBody>
      </p:sp>
      <p:sp>
        <p:nvSpPr>
          <p:cNvPr id="162819" name="Rectangle 3"/>
          <p:cNvSpPr>
            <a:spLocks noGrp="1" noChangeArrowheads="1"/>
          </p:cNvSpPr>
          <p:nvPr>
            <p:ph type="body" sz="half" idx="1"/>
          </p:nvPr>
        </p:nvSpPr>
        <p:spPr>
          <a:xfrm>
            <a:off x="1187450" y="2133600"/>
            <a:ext cx="7272338" cy="3617913"/>
          </a:xfrm>
        </p:spPr>
        <p:txBody>
          <a:bodyPr/>
          <a:lstStyle/>
          <a:p>
            <a:r>
              <a:rPr lang="zh-CN" altLang="en-US" sz="2400"/>
              <a:t>几何平均值</a:t>
            </a:r>
          </a:p>
          <a:p>
            <a:endParaRPr lang="zh-CN" altLang="en-US" sz="2400"/>
          </a:p>
          <a:p>
            <a:endParaRPr lang="zh-CN" altLang="en-US" sz="2400"/>
          </a:p>
          <a:p>
            <a:endParaRPr lang="zh-CN" altLang="en-US" sz="2400"/>
          </a:p>
          <a:p>
            <a:r>
              <a:rPr lang="zh-CN" altLang="en-US" sz="2400"/>
              <a:t>上面那个例子 </a:t>
            </a:r>
            <a:r>
              <a:rPr lang="en-US" altLang="zh-CN" sz="2400">
                <a:latin typeface="Times New Roman" pitchFamily="18" charset="0"/>
              </a:rPr>
              <a:t>GMAP</a:t>
            </a:r>
            <a:r>
              <a:rPr lang="en-US" altLang="zh-CN" sz="2400" baseline="-25000">
                <a:latin typeface="Times New Roman" pitchFamily="18" charset="0"/>
              </a:rPr>
              <a:t>a</a:t>
            </a:r>
            <a:r>
              <a:rPr lang="en-US" altLang="zh-CN" sz="2400">
                <a:latin typeface="Times New Roman" pitchFamily="18" charset="0"/>
              </a:rPr>
              <a:t>=0.056, GMAP</a:t>
            </a:r>
            <a:r>
              <a:rPr lang="en-US" altLang="zh-CN" sz="2400" baseline="-25000">
                <a:latin typeface="Times New Roman" pitchFamily="18" charset="0"/>
              </a:rPr>
              <a:t>b</a:t>
            </a:r>
            <a:r>
              <a:rPr lang="en-US" altLang="zh-CN" sz="2400">
                <a:latin typeface="Times New Roman" pitchFamily="18" charset="0"/>
              </a:rPr>
              <a:t>=0.086</a:t>
            </a:r>
          </a:p>
          <a:p>
            <a:r>
              <a:rPr lang="en-US" altLang="zh-CN" sz="2400">
                <a:latin typeface="Times New Roman" pitchFamily="18" charset="0"/>
              </a:rPr>
              <a:t>GMAP</a:t>
            </a:r>
            <a:r>
              <a:rPr lang="en-US" altLang="zh-CN" sz="2400" baseline="-25000">
                <a:latin typeface="Times New Roman" pitchFamily="18" charset="0"/>
              </a:rPr>
              <a:t>a</a:t>
            </a:r>
            <a:r>
              <a:rPr lang="en-US" altLang="zh-CN" sz="2400">
                <a:latin typeface="Times New Roman" pitchFamily="18" charset="0"/>
              </a:rPr>
              <a:t>&lt;GMAP</a:t>
            </a:r>
            <a:r>
              <a:rPr lang="en-US" altLang="zh-CN" sz="2400" baseline="-25000">
                <a:latin typeface="Times New Roman" pitchFamily="18" charset="0"/>
              </a:rPr>
              <a:t>b</a:t>
            </a:r>
          </a:p>
          <a:p>
            <a:r>
              <a:rPr lang="en-US" altLang="zh-CN" sz="2400">
                <a:latin typeface="Times New Roman" pitchFamily="18" charset="0"/>
              </a:rPr>
              <a:t>GMAP</a:t>
            </a:r>
            <a:r>
              <a:rPr lang="zh-CN" altLang="en-US" sz="2400">
                <a:latin typeface="Times New Roman" pitchFamily="18" charset="0"/>
              </a:rPr>
              <a:t>和</a:t>
            </a:r>
            <a:r>
              <a:rPr lang="en-US" altLang="zh-CN" sz="2400">
                <a:latin typeface="Times New Roman" pitchFamily="18" charset="0"/>
              </a:rPr>
              <a:t>MAP</a:t>
            </a:r>
            <a:r>
              <a:rPr lang="zh-CN" altLang="en-US" sz="2400">
                <a:latin typeface="Times New Roman" pitchFamily="18" charset="0"/>
              </a:rPr>
              <a:t>各有利弊，可以配合使用，如果存在难</a:t>
            </a:r>
            <a:r>
              <a:rPr lang="en-US" altLang="zh-CN" sz="2400">
                <a:latin typeface="Times New Roman" pitchFamily="18" charset="0"/>
              </a:rPr>
              <a:t>Topic</a:t>
            </a:r>
            <a:r>
              <a:rPr lang="zh-CN" altLang="en-US" sz="2400">
                <a:latin typeface="Times New Roman" pitchFamily="18" charset="0"/>
              </a:rPr>
              <a:t>时，</a:t>
            </a:r>
            <a:r>
              <a:rPr lang="en-US" altLang="zh-CN" sz="2400">
                <a:latin typeface="Times New Roman" pitchFamily="18" charset="0"/>
              </a:rPr>
              <a:t>GMAP</a:t>
            </a:r>
            <a:r>
              <a:rPr lang="zh-CN" altLang="en-US" sz="2400">
                <a:latin typeface="Times New Roman" pitchFamily="18" charset="0"/>
              </a:rPr>
              <a:t>更能体现细微差别</a:t>
            </a:r>
          </a:p>
          <a:p>
            <a:pPr>
              <a:buFont typeface="Wingdings" pitchFamily="2" charset="2"/>
              <a:buNone/>
            </a:pPr>
            <a:endParaRPr lang="en-US" altLang="zh-CN" sz="2400">
              <a:latin typeface="Times New Roman" pitchFamily="18" charset="0"/>
            </a:endParaRPr>
          </a:p>
        </p:txBody>
      </p:sp>
      <p:graphicFrame>
        <p:nvGraphicFramePr>
          <p:cNvPr id="162820" name="Object 4"/>
          <p:cNvGraphicFramePr>
            <a:graphicFrameLocks noGrp="1" noChangeAspect="1"/>
          </p:cNvGraphicFramePr>
          <p:nvPr>
            <p:ph sz="half" idx="2"/>
          </p:nvPr>
        </p:nvGraphicFramePr>
        <p:xfrm>
          <a:off x="2343150" y="2852738"/>
          <a:ext cx="3954463" cy="830262"/>
        </p:xfrm>
        <a:graphic>
          <a:graphicData uri="http://schemas.openxmlformats.org/presentationml/2006/ole">
            <mc:AlternateContent xmlns:mc="http://schemas.openxmlformats.org/markup-compatibility/2006">
              <mc:Choice xmlns:v="urn:schemas-microsoft-com:vml" Requires="v">
                <p:oleObj spid="_x0000_s97372" name="Equation" r:id="rId4" imgW="2298600" imgH="482400" progId="Equation.DSMT4">
                  <p:embed/>
                </p:oleObj>
              </mc:Choice>
              <mc:Fallback>
                <p:oleObj name="Equation" r:id="rId4" imgW="2298600" imgH="482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3150" y="2852738"/>
                        <a:ext cx="395446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页脚占位符 5"/>
          <p:cNvSpPr>
            <a:spLocks noGrp="1"/>
          </p:cNvSpPr>
          <p:nvPr>
            <p:ph type="ftr" sz="quarter" idx="11"/>
          </p:nvPr>
        </p:nvSpPr>
        <p:spPr/>
        <p:txBody>
          <a:bodyPr/>
          <a:lstStyle/>
          <a:p>
            <a:endParaRPr lang="en-US" altLang="zh-CN" dirty="0"/>
          </a:p>
        </p:txBody>
      </p:sp>
      <p:sp>
        <p:nvSpPr>
          <p:cNvPr id="7" name="灯片编号占位符 6"/>
          <p:cNvSpPr>
            <a:spLocks noGrp="1"/>
          </p:cNvSpPr>
          <p:nvPr>
            <p:ph type="sldNum" sz="quarter" idx="12"/>
          </p:nvPr>
        </p:nvSpPr>
        <p:spPr/>
        <p:txBody>
          <a:bodyPr/>
          <a:lstStyle/>
          <a:p>
            <a:fld id="{3CF87E0B-7C0F-4FFC-A6D1-8E6A0343A01D}" type="slidenum">
              <a:rPr lang="en-US" altLang="zh-CN"/>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latin typeface="Times New Roman" pitchFamily="18" charset="0"/>
              </a:rPr>
              <a:t>NDCG</a:t>
            </a:r>
          </a:p>
        </p:txBody>
      </p:sp>
      <p:sp>
        <p:nvSpPr>
          <p:cNvPr id="169987" name="Rectangle 3"/>
          <p:cNvSpPr>
            <a:spLocks noGrp="1" noChangeArrowheads="1"/>
          </p:cNvSpPr>
          <p:nvPr>
            <p:ph idx="1"/>
          </p:nvPr>
        </p:nvSpPr>
        <p:spPr>
          <a:xfrm>
            <a:off x="1116013" y="2205038"/>
            <a:ext cx="7772400" cy="3617912"/>
          </a:xfrm>
        </p:spPr>
        <p:txBody>
          <a:bodyPr/>
          <a:lstStyle/>
          <a:p>
            <a:r>
              <a:rPr lang="zh-CN" altLang="en-US"/>
              <a:t>每个文档不仅仅只有相关和不相关两种情况，而是有相关度级别，比如</a:t>
            </a:r>
            <a:r>
              <a:rPr lang="en-US" altLang="zh-CN">
                <a:latin typeface="Times New Roman" pitchFamily="18" charset="0"/>
              </a:rPr>
              <a:t>0,1,2,3</a:t>
            </a:r>
            <a:r>
              <a:rPr lang="zh-CN" altLang="en-US"/>
              <a:t>。我们可以假设，对于返回结果：</a:t>
            </a:r>
          </a:p>
          <a:p>
            <a:pPr lvl="1"/>
            <a:r>
              <a:rPr lang="zh-CN" altLang="en-US"/>
              <a:t>相关度级别越高的结果越多越好</a:t>
            </a:r>
          </a:p>
          <a:p>
            <a:pPr lvl="1"/>
            <a:r>
              <a:rPr lang="zh-CN" altLang="en-US"/>
              <a:t>相关度级别越高的结果越靠前越好</a:t>
            </a:r>
          </a:p>
          <a:p>
            <a:pPr lvl="1"/>
            <a:endParaRPr lang="en-US" altLang="zh-CN"/>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04BB4988-0E64-4803-AEFE-C3EA0E2A7828}" type="slidenum">
              <a:rPr lang="en-US" altLang="zh-CN"/>
              <a:pPr/>
              <a:t>71</a:t>
            </a:fld>
            <a:endParaRPr lang="en-US" altLang="zh-CN"/>
          </a:p>
        </p:txBody>
      </p:sp>
      <p:sp>
        <p:nvSpPr>
          <p:cNvPr id="169988" name="Text Box 4"/>
          <p:cNvSpPr txBox="1">
            <a:spLocks noChangeArrowheads="1"/>
          </p:cNvSpPr>
          <p:nvPr/>
        </p:nvSpPr>
        <p:spPr bwMode="auto">
          <a:xfrm>
            <a:off x="1258888" y="5516563"/>
            <a:ext cx="7272337" cy="646331"/>
          </a:xfrm>
          <a:prstGeom prst="rect">
            <a:avLst/>
          </a:prstGeom>
          <a:noFill/>
          <a:ln w="9525">
            <a:noFill/>
            <a:miter lim="800000"/>
            <a:headEnd/>
            <a:tailEnd/>
          </a:ln>
          <a:effectLst/>
        </p:spPr>
        <p:txBody>
          <a:bodyPr>
            <a:spAutoFit/>
          </a:bodyPr>
          <a:lstStyle/>
          <a:p>
            <a:r>
              <a:rPr lang="en-US" altLang="zh-CN" sz="1800" dirty="0">
                <a:solidFill>
                  <a:schemeClr val="tx1"/>
                </a:solidFill>
                <a:latin typeface="Times New Roman" pitchFamily="18" charset="0"/>
                <a:ea typeface="黑体" pitchFamily="49" charset="-122"/>
              </a:rPr>
              <a:t>*</a:t>
            </a:r>
            <a:r>
              <a:rPr lang="en-US" altLang="zh-CN" sz="1800" dirty="0" err="1">
                <a:solidFill>
                  <a:schemeClr val="tx1"/>
                </a:solidFill>
                <a:latin typeface="Times New Roman" pitchFamily="18" charset="0"/>
                <a:ea typeface="黑体" pitchFamily="49" charset="-122"/>
              </a:rPr>
              <a:t>Jarvelin</a:t>
            </a:r>
            <a:r>
              <a:rPr lang="en-US" altLang="zh-CN" sz="1800" dirty="0">
                <a:solidFill>
                  <a:schemeClr val="tx1"/>
                </a:solidFill>
                <a:latin typeface="Times New Roman" pitchFamily="18" charset="0"/>
                <a:ea typeface="黑体" pitchFamily="49" charset="-122"/>
              </a:rPr>
              <a:t>, K. &amp; </a:t>
            </a:r>
            <a:r>
              <a:rPr lang="en-US" altLang="zh-CN" sz="1800" dirty="0" err="1">
                <a:solidFill>
                  <a:schemeClr val="tx1"/>
                </a:solidFill>
                <a:latin typeface="Times New Roman" pitchFamily="18" charset="0"/>
                <a:ea typeface="黑体" pitchFamily="49" charset="-122"/>
              </a:rPr>
              <a:t>Kekalainen</a:t>
            </a:r>
            <a:r>
              <a:rPr lang="en-US" altLang="zh-CN" sz="1800" dirty="0">
                <a:solidFill>
                  <a:schemeClr val="tx1"/>
                </a:solidFill>
                <a:latin typeface="Times New Roman" pitchFamily="18" charset="0"/>
                <a:ea typeface="黑体" pitchFamily="49" charset="-122"/>
              </a:rPr>
              <a:t>, J. Cumulated Gain-based Evaluation of IR Techniques. </a:t>
            </a:r>
            <a:r>
              <a:rPr lang="en-US" altLang="zh-CN" sz="1800" i="1" dirty="0">
                <a:solidFill>
                  <a:schemeClr val="tx1"/>
                </a:solidFill>
                <a:latin typeface="Times New Roman" pitchFamily="18" charset="0"/>
                <a:ea typeface="黑体" pitchFamily="49" charset="-122"/>
              </a:rPr>
              <a:t>ACM Transactions on Information Systems, </a:t>
            </a:r>
            <a:r>
              <a:rPr lang="en-US" altLang="zh-CN" sz="1800" b="1" dirty="0">
                <a:solidFill>
                  <a:schemeClr val="tx1"/>
                </a:solidFill>
                <a:latin typeface="Times New Roman" pitchFamily="18" charset="0"/>
                <a:ea typeface="黑体" pitchFamily="49" charset="-122"/>
              </a:rPr>
              <a:t>2002</a:t>
            </a:r>
            <a:r>
              <a:rPr lang="en-US" altLang="zh-CN" sz="1800" i="1" dirty="0">
                <a:solidFill>
                  <a:schemeClr val="tx1"/>
                </a:solidFill>
                <a:latin typeface="Times New Roman" pitchFamily="18" charset="0"/>
                <a:ea typeface="黑体" pitchFamily="49" charset="-122"/>
              </a:rPr>
              <a:t>, 20</a:t>
            </a:r>
            <a:r>
              <a:rPr lang="en-US" altLang="zh-CN" sz="1800" dirty="0">
                <a:solidFill>
                  <a:schemeClr val="tx1"/>
                </a:solidFill>
                <a:latin typeface="Times New Roman" pitchFamily="18" charset="0"/>
                <a:ea typeface="黑体" pitchFamily="49" charset="-122"/>
              </a:rPr>
              <a:t>, 422-446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latin typeface="Times New Roman" pitchFamily="18" charset="0"/>
              </a:rPr>
              <a:t>NDCG</a:t>
            </a:r>
          </a:p>
        </p:txBody>
      </p:sp>
      <p:sp>
        <p:nvSpPr>
          <p:cNvPr id="172035" name="Rectangle 3"/>
          <p:cNvSpPr>
            <a:spLocks noGrp="1" noChangeArrowheads="1"/>
          </p:cNvSpPr>
          <p:nvPr>
            <p:ph idx="1"/>
          </p:nvPr>
        </p:nvSpPr>
        <p:spPr>
          <a:xfrm>
            <a:off x="1042988" y="2060575"/>
            <a:ext cx="7772400" cy="3617913"/>
          </a:xfrm>
        </p:spPr>
        <p:txBody>
          <a:bodyPr/>
          <a:lstStyle/>
          <a:p>
            <a:r>
              <a:rPr lang="en-US" altLang="zh-CN" sz="2400" dirty="0">
                <a:latin typeface="Times New Roman" pitchFamily="18" charset="0"/>
              </a:rPr>
              <a:t>Direct </a:t>
            </a:r>
            <a:r>
              <a:rPr lang="en-US" altLang="zh-CN" sz="2400" dirty="0">
                <a:solidFill>
                  <a:srgbClr val="0070C0"/>
                </a:solidFill>
                <a:latin typeface="Times New Roman" pitchFamily="18" charset="0"/>
              </a:rPr>
              <a:t>Gain</a:t>
            </a:r>
          </a:p>
          <a:p>
            <a:endParaRPr lang="en-US" altLang="zh-CN" sz="2400" dirty="0">
              <a:latin typeface="Times New Roman" pitchFamily="18" charset="0"/>
            </a:endParaRPr>
          </a:p>
          <a:p>
            <a:r>
              <a:rPr lang="en-US" altLang="zh-CN" sz="2400" dirty="0">
                <a:solidFill>
                  <a:srgbClr val="0070C0"/>
                </a:solidFill>
                <a:latin typeface="Times New Roman" pitchFamily="18" charset="0"/>
              </a:rPr>
              <a:t>Cumulated</a:t>
            </a:r>
            <a:r>
              <a:rPr lang="en-US" altLang="zh-CN" sz="2400" dirty="0">
                <a:latin typeface="Times New Roman" pitchFamily="18" charset="0"/>
              </a:rPr>
              <a:t> Gain(CG) vector</a:t>
            </a:r>
          </a:p>
          <a:p>
            <a:endParaRPr lang="en-US" altLang="zh-CN" sz="2400" dirty="0">
              <a:latin typeface="Times New Roman" pitchFamily="18" charset="0"/>
            </a:endParaRPr>
          </a:p>
          <a:p>
            <a:endParaRPr lang="en-US" altLang="zh-CN" sz="2400" dirty="0">
              <a:latin typeface="Times New Roman" pitchFamily="18" charset="0"/>
            </a:endParaRPr>
          </a:p>
          <a:p>
            <a:r>
              <a:rPr lang="en-US" altLang="zh-CN" sz="2400" dirty="0">
                <a:solidFill>
                  <a:srgbClr val="0070C0"/>
                </a:solidFill>
                <a:latin typeface="Times New Roman" pitchFamily="18" charset="0"/>
              </a:rPr>
              <a:t>Discounted</a:t>
            </a:r>
            <a:r>
              <a:rPr lang="en-US" altLang="zh-CN" sz="2400" dirty="0">
                <a:latin typeface="Times New Roman" pitchFamily="18" charset="0"/>
              </a:rPr>
              <a:t> CG vector(</a:t>
            </a:r>
            <a:r>
              <a:rPr lang="en-US" altLang="zh-CN" sz="2400" i="1" baseline="30000" dirty="0" err="1">
                <a:latin typeface="Times New Roman" pitchFamily="18" charset="0"/>
              </a:rPr>
              <a:t>b</a:t>
            </a:r>
            <a:r>
              <a:rPr lang="en-US" altLang="zh-CN" sz="2400" dirty="0" err="1">
                <a:latin typeface="Times New Roman" pitchFamily="18" charset="0"/>
              </a:rPr>
              <a:t>log</a:t>
            </a:r>
            <a:r>
              <a:rPr lang="en-US" altLang="zh-CN" sz="2400" i="1" dirty="0" err="1">
                <a:latin typeface="Times New Roman" pitchFamily="18" charset="0"/>
              </a:rPr>
              <a:t>i</a:t>
            </a:r>
            <a:r>
              <a:rPr lang="zh-CN" altLang="en-US" sz="2400" dirty="0">
                <a:latin typeface="Times New Roman" pitchFamily="18" charset="0"/>
              </a:rPr>
              <a:t>表示以</a:t>
            </a:r>
            <a:r>
              <a:rPr lang="en-US" altLang="zh-CN" sz="2400" i="1" dirty="0">
                <a:latin typeface="Times New Roman" pitchFamily="18" charset="0"/>
              </a:rPr>
              <a:t>b</a:t>
            </a:r>
            <a:r>
              <a:rPr lang="zh-CN" altLang="en-US" sz="2400" dirty="0">
                <a:latin typeface="Times New Roman" pitchFamily="18" charset="0"/>
              </a:rPr>
              <a:t>为底对</a:t>
            </a:r>
            <a:r>
              <a:rPr lang="en-US" altLang="zh-CN" sz="2400" i="1" dirty="0" err="1">
                <a:latin typeface="Times New Roman" pitchFamily="18" charset="0"/>
              </a:rPr>
              <a:t>i</a:t>
            </a:r>
            <a:r>
              <a:rPr lang="zh-CN" altLang="en-US" sz="2400" dirty="0">
                <a:latin typeface="Times New Roman" pitchFamily="18" charset="0"/>
              </a:rPr>
              <a:t>取对数</a:t>
            </a:r>
            <a:r>
              <a:rPr lang="en-US" altLang="zh-CN" sz="2400" dirty="0">
                <a:latin typeface="Times New Roman" pitchFamily="18" charset="0"/>
              </a:rPr>
              <a:t>)</a:t>
            </a:r>
          </a:p>
          <a:p>
            <a:pPr>
              <a:buFont typeface="Wingdings" pitchFamily="2" charset="2"/>
              <a:buNone/>
            </a:pPr>
            <a:endParaRPr lang="en-US" altLang="zh-CN" sz="2400" dirty="0">
              <a:latin typeface="Times New Roman" pitchFamily="18" charset="0"/>
            </a:endParaRPr>
          </a:p>
        </p:txBody>
      </p:sp>
      <p:sp>
        <p:nvSpPr>
          <p:cNvPr id="11" name="页脚占位符 4"/>
          <p:cNvSpPr>
            <a:spLocks noGrp="1"/>
          </p:cNvSpPr>
          <p:nvPr>
            <p:ph type="ftr" sz="quarter" idx="11"/>
          </p:nvPr>
        </p:nvSpPr>
        <p:spPr/>
        <p:txBody>
          <a:bodyPr/>
          <a:lstStyle/>
          <a:p>
            <a:endParaRPr lang="en-US" altLang="zh-CN" dirty="0"/>
          </a:p>
        </p:txBody>
      </p:sp>
      <p:sp>
        <p:nvSpPr>
          <p:cNvPr id="12" name="灯片编号占位符 5"/>
          <p:cNvSpPr>
            <a:spLocks noGrp="1"/>
          </p:cNvSpPr>
          <p:nvPr>
            <p:ph type="sldNum" sz="quarter" idx="12"/>
          </p:nvPr>
        </p:nvSpPr>
        <p:spPr/>
        <p:txBody>
          <a:bodyPr/>
          <a:lstStyle/>
          <a:p>
            <a:fld id="{000299FA-E7D3-4896-B292-70FAEB6A74E3}" type="slidenum">
              <a:rPr lang="en-US" altLang="zh-CN"/>
              <a:pPr/>
              <a:t>72</a:t>
            </a:fld>
            <a:endParaRPr lang="en-US" altLang="zh-CN"/>
          </a:p>
        </p:txBody>
      </p:sp>
      <p:pic>
        <p:nvPicPr>
          <p:cNvPr id="172036" name="Picture 4"/>
          <p:cNvPicPr>
            <a:picLocks noChangeAspect="1" noChangeArrowheads="1"/>
          </p:cNvPicPr>
          <p:nvPr/>
        </p:nvPicPr>
        <p:blipFill>
          <a:blip r:embed="rId3" cstate="print"/>
          <a:srcRect/>
          <a:stretch>
            <a:fillRect/>
          </a:stretch>
        </p:blipFill>
        <p:spPr bwMode="auto">
          <a:xfrm>
            <a:off x="2339975" y="2565400"/>
            <a:ext cx="3671888" cy="382588"/>
          </a:xfrm>
          <a:prstGeom prst="rect">
            <a:avLst/>
          </a:prstGeom>
          <a:noFill/>
          <a:ln w="9525">
            <a:noFill/>
            <a:miter lim="800000"/>
            <a:headEnd/>
            <a:tailEnd/>
          </a:ln>
          <a:effectLst/>
        </p:spPr>
      </p:pic>
      <p:pic>
        <p:nvPicPr>
          <p:cNvPr id="172037" name="Picture 5"/>
          <p:cNvPicPr>
            <a:picLocks noChangeAspect="1" noChangeArrowheads="1"/>
          </p:cNvPicPr>
          <p:nvPr/>
        </p:nvPicPr>
        <p:blipFill>
          <a:blip r:embed="rId4" cstate="print"/>
          <a:srcRect/>
          <a:stretch>
            <a:fillRect/>
          </a:stretch>
        </p:blipFill>
        <p:spPr bwMode="auto">
          <a:xfrm>
            <a:off x="2484438" y="3284538"/>
            <a:ext cx="5975350" cy="647700"/>
          </a:xfrm>
          <a:prstGeom prst="rect">
            <a:avLst/>
          </a:prstGeom>
          <a:noFill/>
          <a:ln w="9525">
            <a:noFill/>
            <a:miter lim="800000"/>
            <a:headEnd/>
            <a:tailEnd/>
          </a:ln>
          <a:effectLst/>
        </p:spPr>
      </p:pic>
      <p:pic>
        <p:nvPicPr>
          <p:cNvPr id="172038" name="Picture 6"/>
          <p:cNvPicPr>
            <a:picLocks noChangeAspect="1" noChangeArrowheads="1"/>
          </p:cNvPicPr>
          <p:nvPr/>
        </p:nvPicPr>
        <p:blipFill>
          <a:blip r:embed="rId5" cstate="print"/>
          <a:srcRect/>
          <a:stretch>
            <a:fillRect/>
          </a:stretch>
        </p:blipFill>
        <p:spPr bwMode="auto">
          <a:xfrm>
            <a:off x="2555875" y="4005263"/>
            <a:ext cx="3887788" cy="322262"/>
          </a:xfrm>
          <a:prstGeom prst="rect">
            <a:avLst/>
          </a:prstGeom>
          <a:noFill/>
          <a:ln w="9525">
            <a:noFill/>
            <a:miter lim="800000"/>
            <a:headEnd/>
            <a:tailEnd/>
          </a:ln>
          <a:effectLst/>
        </p:spPr>
      </p:pic>
      <p:pic>
        <p:nvPicPr>
          <p:cNvPr id="172039" name="Picture 7"/>
          <p:cNvPicPr>
            <a:picLocks noChangeAspect="1" noChangeArrowheads="1"/>
          </p:cNvPicPr>
          <p:nvPr/>
        </p:nvPicPr>
        <p:blipFill>
          <a:blip r:embed="rId6" cstate="print"/>
          <a:srcRect/>
          <a:stretch>
            <a:fillRect/>
          </a:stretch>
        </p:blipFill>
        <p:spPr bwMode="auto">
          <a:xfrm>
            <a:off x="2484438" y="4724400"/>
            <a:ext cx="6192837" cy="728663"/>
          </a:xfrm>
          <a:prstGeom prst="rect">
            <a:avLst/>
          </a:prstGeom>
          <a:noFill/>
          <a:ln w="9525">
            <a:noFill/>
            <a:miter lim="800000"/>
            <a:headEnd/>
            <a:tailEnd/>
          </a:ln>
          <a:effectLst/>
        </p:spPr>
      </p:pic>
      <p:pic>
        <p:nvPicPr>
          <p:cNvPr id="172041" name="Picture 9"/>
          <p:cNvPicPr>
            <a:picLocks noChangeAspect="1" noChangeArrowheads="1"/>
          </p:cNvPicPr>
          <p:nvPr/>
        </p:nvPicPr>
        <p:blipFill>
          <a:blip r:embed="rId7" cstate="print"/>
          <a:srcRect/>
          <a:stretch>
            <a:fillRect/>
          </a:stretch>
        </p:blipFill>
        <p:spPr bwMode="auto">
          <a:xfrm>
            <a:off x="2555875" y="5949950"/>
            <a:ext cx="5761038" cy="261938"/>
          </a:xfrm>
          <a:prstGeom prst="rect">
            <a:avLst/>
          </a:prstGeom>
          <a:noFill/>
          <a:ln w="9525">
            <a:noFill/>
            <a:miter lim="800000"/>
            <a:headEnd/>
            <a:tailEnd/>
          </a:ln>
          <a:effectLst/>
        </p:spPr>
      </p:pic>
      <p:sp>
        <p:nvSpPr>
          <p:cNvPr id="172042" name="Text Box 10"/>
          <p:cNvSpPr txBox="1">
            <a:spLocks noChangeArrowheads="1"/>
          </p:cNvSpPr>
          <p:nvPr/>
        </p:nvSpPr>
        <p:spPr bwMode="auto">
          <a:xfrm>
            <a:off x="1547813" y="5805488"/>
            <a:ext cx="792162" cy="461665"/>
          </a:xfrm>
          <a:prstGeom prst="rect">
            <a:avLst/>
          </a:prstGeom>
          <a:noFill/>
          <a:ln w="9525">
            <a:noFill/>
            <a:miter lim="800000"/>
            <a:headEnd/>
            <a:tailEnd/>
          </a:ln>
          <a:effectLst/>
        </p:spPr>
        <p:txBody>
          <a:bodyPr>
            <a:spAutoFit/>
          </a:bodyPr>
          <a:lstStyle/>
          <a:p>
            <a:pPr>
              <a:spcBef>
                <a:spcPct val="50000"/>
              </a:spcBef>
            </a:pPr>
            <a:r>
              <a:rPr lang="en-US" altLang="zh-CN" i="1" dirty="0">
                <a:latin typeface="Times New Roman" pitchFamily="18" charset="0"/>
                <a:ea typeface="黑体" pitchFamily="49" charset="-122"/>
              </a:rPr>
              <a:t>b</a:t>
            </a:r>
            <a:r>
              <a:rPr lang="en-US" altLang="zh-CN" dirty="0">
                <a:latin typeface="Times New Roman" pitchFamily="18" charset="0"/>
                <a:ea typeface="黑体" pitchFamily="49" charset="-122"/>
              </a:rPr>
              <a:t>=2,</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latin typeface="Times New Roman" pitchFamily="18" charset="0"/>
              </a:rPr>
              <a:t>NDCG</a:t>
            </a:r>
          </a:p>
        </p:txBody>
      </p:sp>
      <p:sp>
        <p:nvSpPr>
          <p:cNvPr id="174083" name="Rectangle 3"/>
          <p:cNvSpPr>
            <a:spLocks noGrp="1" noChangeArrowheads="1"/>
          </p:cNvSpPr>
          <p:nvPr>
            <p:ph idx="1"/>
          </p:nvPr>
        </p:nvSpPr>
        <p:spPr>
          <a:xfrm>
            <a:off x="1187450" y="2205038"/>
            <a:ext cx="7772400" cy="3617912"/>
          </a:xfrm>
        </p:spPr>
        <p:txBody>
          <a:bodyPr/>
          <a:lstStyle/>
          <a:p>
            <a:r>
              <a:rPr lang="en-US" altLang="zh-CN">
                <a:latin typeface="Times New Roman" pitchFamily="18" charset="0"/>
              </a:rPr>
              <a:t>BV(Best Vector)</a:t>
            </a:r>
            <a:r>
              <a:rPr lang="zh-CN" altLang="en-US">
                <a:latin typeface="Times New Roman" pitchFamily="18" charset="0"/>
              </a:rPr>
              <a:t>：假定</a:t>
            </a:r>
            <a:r>
              <a:rPr lang="en-US" altLang="zh-CN" i="1">
                <a:latin typeface="Times New Roman" pitchFamily="18" charset="0"/>
              </a:rPr>
              <a:t>m</a:t>
            </a:r>
            <a:r>
              <a:rPr lang="zh-CN" altLang="en-US">
                <a:latin typeface="Times New Roman" pitchFamily="18" charset="0"/>
              </a:rPr>
              <a:t>个</a:t>
            </a:r>
            <a:r>
              <a:rPr lang="en-US" altLang="zh-CN">
                <a:latin typeface="Times New Roman" pitchFamily="18" charset="0"/>
              </a:rPr>
              <a:t>3</a:t>
            </a:r>
            <a:r>
              <a:rPr lang="zh-CN" altLang="en-US">
                <a:latin typeface="Times New Roman" pitchFamily="18" charset="0"/>
              </a:rPr>
              <a:t>，</a:t>
            </a:r>
            <a:r>
              <a:rPr lang="en-US" altLang="zh-CN" i="1">
                <a:latin typeface="Times New Roman" pitchFamily="18" charset="0"/>
              </a:rPr>
              <a:t>l</a:t>
            </a:r>
            <a:r>
              <a:rPr lang="zh-CN" altLang="en-US">
                <a:latin typeface="Times New Roman" pitchFamily="18" charset="0"/>
              </a:rPr>
              <a:t>个</a:t>
            </a:r>
            <a:r>
              <a:rPr lang="en-US" altLang="zh-CN">
                <a:latin typeface="Times New Roman" pitchFamily="18" charset="0"/>
              </a:rPr>
              <a:t>2</a:t>
            </a:r>
            <a:r>
              <a:rPr lang="zh-CN" altLang="en-US">
                <a:latin typeface="Times New Roman" pitchFamily="18" charset="0"/>
              </a:rPr>
              <a:t>，</a:t>
            </a:r>
            <a:r>
              <a:rPr lang="en-US" altLang="zh-CN" i="1">
                <a:latin typeface="Times New Roman" pitchFamily="18" charset="0"/>
              </a:rPr>
              <a:t>k</a:t>
            </a:r>
            <a:r>
              <a:rPr lang="zh-CN" altLang="en-US">
                <a:latin typeface="Times New Roman" pitchFamily="18" charset="0"/>
              </a:rPr>
              <a:t>个</a:t>
            </a:r>
            <a:r>
              <a:rPr lang="en-US" altLang="zh-CN">
                <a:latin typeface="Times New Roman" pitchFamily="18" charset="0"/>
              </a:rPr>
              <a:t>1</a:t>
            </a:r>
            <a:r>
              <a:rPr lang="zh-CN" altLang="en-US">
                <a:latin typeface="Times New Roman" pitchFamily="18" charset="0"/>
              </a:rPr>
              <a:t>，其他都是</a:t>
            </a:r>
            <a:r>
              <a:rPr lang="en-US" altLang="zh-CN">
                <a:latin typeface="Times New Roman" pitchFamily="18" charset="0"/>
              </a:rPr>
              <a:t>0</a:t>
            </a:r>
          </a:p>
          <a:p>
            <a:endParaRPr lang="en-US" altLang="zh-CN">
              <a:latin typeface="Times New Roman" pitchFamily="18" charset="0"/>
            </a:endParaRPr>
          </a:p>
          <a:p>
            <a:endParaRPr lang="en-US" altLang="zh-CN"/>
          </a:p>
          <a:p>
            <a:endParaRPr lang="en-US" altLang="zh-CN"/>
          </a:p>
        </p:txBody>
      </p:sp>
      <p:sp>
        <p:nvSpPr>
          <p:cNvPr id="8" name="页脚占位符 4"/>
          <p:cNvSpPr>
            <a:spLocks noGrp="1"/>
          </p:cNvSpPr>
          <p:nvPr>
            <p:ph type="ftr" sz="quarter" idx="11"/>
          </p:nvPr>
        </p:nvSpPr>
        <p:spPr/>
        <p:txBody>
          <a:bodyPr/>
          <a:lstStyle/>
          <a:p>
            <a:endParaRPr lang="en-US" altLang="zh-CN" dirty="0"/>
          </a:p>
        </p:txBody>
      </p:sp>
      <p:sp>
        <p:nvSpPr>
          <p:cNvPr id="9" name="灯片编号占位符 5"/>
          <p:cNvSpPr>
            <a:spLocks noGrp="1"/>
          </p:cNvSpPr>
          <p:nvPr>
            <p:ph type="sldNum" sz="quarter" idx="12"/>
          </p:nvPr>
        </p:nvSpPr>
        <p:spPr/>
        <p:txBody>
          <a:bodyPr/>
          <a:lstStyle/>
          <a:p>
            <a:fld id="{A31A73A8-B4B1-46D5-A5C6-C51928206AFD}" type="slidenum">
              <a:rPr lang="en-US" altLang="zh-CN"/>
              <a:pPr/>
              <a:t>73</a:t>
            </a:fld>
            <a:endParaRPr lang="en-US" altLang="zh-CN"/>
          </a:p>
        </p:txBody>
      </p:sp>
      <p:pic>
        <p:nvPicPr>
          <p:cNvPr id="174084" name="Picture 4"/>
          <p:cNvPicPr>
            <a:picLocks noChangeAspect="1" noChangeArrowheads="1"/>
          </p:cNvPicPr>
          <p:nvPr/>
        </p:nvPicPr>
        <p:blipFill>
          <a:blip r:embed="rId3" cstate="print"/>
          <a:srcRect/>
          <a:stretch>
            <a:fillRect/>
          </a:stretch>
        </p:blipFill>
        <p:spPr bwMode="auto">
          <a:xfrm>
            <a:off x="1835150" y="3357563"/>
            <a:ext cx="6192838" cy="1328737"/>
          </a:xfrm>
          <a:prstGeom prst="rect">
            <a:avLst/>
          </a:prstGeom>
          <a:noFill/>
          <a:ln w="9525">
            <a:noFill/>
            <a:miter lim="800000"/>
            <a:headEnd/>
            <a:tailEnd/>
          </a:ln>
          <a:effectLst/>
        </p:spPr>
      </p:pic>
      <p:pic>
        <p:nvPicPr>
          <p:cNvPr id="174085" name="Picture 5"/>
          <p:cNvPicPr>
            <a:picLocks noChangeAspect="1" noChangeArrowheads="1"/>
          </p:cNvPicPr>
          <p:nvPr/>
        </p:nvPicPr>
        <p:blipFill>
          <a:blip r:embed="rId4" cstate="print"/>
          <a:srcRect/>
          <a:stretch>
            <a:fillRect/>
          </a:stretch>
        </p:blipFill>
        <p:spPr bwMode="auto">
          <a:xfrm>
            <a:off x="1979613" y="4941888"/>
            <a:ext cx="4751387" cy="458787"/>
          </a:xfrm>
          <a:prstGeom prst="rect">
            <a:avLst/>
          </a:prstGeom>
          <a:noFill/>
          <a:ln w="9525">
            <a:noFill/>
            <a:miter lim="800000"/>
            <a:headEnd/>
            <a:tailEnd/>
          </a:ln>
          <a:effectLst/>
        </p:spPr>
      </p:pic>
      <p:pic>
        <p:nvPicPr>
          <p:cNvPr id="174086" name="Picture 6"/>
          <p:cNvPicPr>
            <a:picLocks noChangeAspect="1" noChangeArrowheads="1"/>
          </p:cNvPicPr>
          <p:nvPr/>
        </p:nvPicPr>
        <p:blipFill>
          <a:blip r:embed="rId5" cstate="print"/>
          <a:srcRect/>
          <a:stretch>
            <a:fillRect/>
          </a:stretch>
        </p:blipFill>
        <p:spPr bwMode="auto">
          <a:xfrm>
            <a:off x="1763713" y="5589588"/>
            <a:ext cx="7164387" cy="6000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latin typeface="Times New Roman" pitchFamily="18" charset="0"/>
              </a:rPr>
              <a:t>NDCG</a:t>
            </a:r>
          </a:p>
        </p:txBody>
      </p:sp>
      <p:sp>
        <p:nvSpPr>
          <p:cNvPr id="176131" name="Rectangle 3"/>
          <p:cNvSpPr>
            <a:spLocks noGrp="1" noChangeArrowheads="1"/>
          </p:cNvSpPr>
          <p:nvPr>
            <p:ph idx="1"/>
          </p:nvPr>
        </p:nvSpPr>
        <p:spPr>
          <a:xfrm>
            <a:off x="1187450" y="1772816"/>
            <a:ext cx="7772400" cy="3617912"/>
          </a:xfrm>
        </p:spPr>
        <p:txBody>
          <a:bodyPr/>
          <a:lstStyle/>
          <a:p>
            <a:r>
              <a:rPr lang="en-US" altLang="zh-CN" dirty="0">
                <a:solidFill>
                  <a:srgbClr val="0070C0"/>
                </a:solidFill>
                <a:latin typeface="Times New Roman" pitchFamily="18" charset="0"/>
              </a:rPr>
              <a:t>Normalized</a:t>
            </a:r>
            <a:r>
              <a:rPr lang="en-US" altLang="zh-CN" dirty="0">
                <a:latin typeface="Times New Roman" pitchFamily="18" charset="0"/>
              </a:rPr>
              <a:t> (D)CG</a:t>
            </a:r>
          </a:p>
          <a:p>
            <a:endParaRPr lang="en-US" altLang="zh-CN" dirty="0"/>
          </a:p>
          <a:p>
            <a:endParaRPr lang="en-US" altLang="zh-CN" dirty="0">
              <a:latin typeface="Times New Roman" pitchFamily="18" charset="0"/>
            </a:endParaRPr>
          </a:p>
          <a:p>
            <a:endParaRPr lang="en-US" altLang="zh-CN" dirty="0"/>
          </a:p>
          <a:p>
            <a:r>
              <a:rPr lang="en-US" altLang="zh-CN" dirty="0" err="1"/>
              <a:t>nDCG</a:t>
            </a:r>
            <a:r>
              <a:rPr lang="en-US" altLang="zh-CN" dirty="0"/>
              <a:t>[</a:t>
            </a:r>
            <a:r>
              <a:rPr lang="en-US" altLang="zh-CN" dirty="0" err="1"/>
              <a:t>i</a:t>
            </a:r>
            <a:r>
              <a:rPr lang="en-US" altLang="zh-CN" dirty="0"/>
              <a:t>]=DCG'[</a:t>
            </a:r>
            <a:r>
              <a:rPr lang="en-US" altLang="zh-CN" dirty="0" err="1"/>
              <a:t>i</a:t>
            </a:r>
            <a:r>
              <a:rPr lang="en-US" altLang="zh-CN" dirty="0"/>
              <a:t>]/DCG'</a:t>
            </a:r>
            <a:r>
              <a:rPr lang="en-US" altLang="zh-CN" baseline="-25000" dirty="0"/>
              <a:t>I</a:t>
            </a:r>
            <a:r>
              <a:rPr lang="en-US" altLang="zh-CN" dirty="0"/>
              <a:t>[</a:t>
            </a:r>
            <a:r>
              <a:rPr lang="en-US" altLang="zh-CN" dirty="0" err="1"/>
              <a:t>i</a:t>
            </a:r>
            <a:r>
              <a:rPr lang="en-US" altLang="zh-CN" dirty="0"/>
              <a:t>]</a:t>
            </a:r>
          </a:p>
          <a:p>
            <a:pPr marL="0" indent="0">
              <a:buNone/>
            </a:pPr>
            <a:endParaRPr lang="zh-CN" altLang="en-US" dirty="0"/>
          </a:p>
          <a:p>
            <a:r>
              <a:rPr lang="en-US" altLang="zh-CN" dirty="0" err="1"/>
              <a:t>nDCG</a:t>
            </a:r>
            <a:r>
              <a:rPr lang="en-US" altLang="zh-CN" dirty="0"/>
              <a:t>={1, 0.83, 0.87, 0.78, 0.71, 0.69...}</a:t>
            </a:r>
          </a:p>
          <a:p>
            <a:endParaRPr lang="en-US" altLang="zh-CN" dirty="0">
              <a:latin typeface="Times New Roman" pitchFamily="18" charset="0"/>
            </a:endParaRPr>
          </a:p>
          <a:p>
            <a:r>
              <a:rPr lang="en-US" altLang="zh-CN" dirty="0"/>
              <a:t>N (D)</a:t>
            </a:r>
            <a:r>
              <a:rPr lang="en-US" altLang="zh-CN" dirty="0" err="1"/>
              <a:t>CG@k</a:t>
            </a:r>
            <a:r>
              <a:rPr lang="zh-CN" altLang="en-US" dirty="0"/>
              <a:t>：表示第</a:t>
            </a:r>
            <a:r>
              <a:rPr lang="en-US" altLang="zh-CN" dirty="0"/>
              <a:t>k</a:t>
            </a:r>
            <a:r>
              <a:rPr lang="zh-CN" altLang="en-US" dirty="0"/>
              <a:t>个位置上的</a:t>
            </a:r>
            <a:r>
              <a:rPr lang="en-US" altLang="zh-CN" dirty="0"/>
              <a:t>N(D)CG</a:t>
            </a:r>
            <a:r>
              <a:rPr lang="zh-CN" altLang="en-US" dirty="0"/>
              <a:t>值</a:t>
            </a:r>
            <a:endParaRPr lang="en-US" altLang="zh-CN" dirty="0">
              <a:latin typeface="Times New Roman" pitchFamily="18" charset="0"/>
            </a:endParaRPr>
          </a:p>
        </p:txBody>
      </p:sp>
      <p:sp>
        <p:nvSpPr>
          <p:cNvPr id="7" name="页脚占位符 4"/>
          <p:cNvSpPr>
            <a:spLocks noGrp="1"/>
          </p:cNvSpPr>
          <p:nvPr>
            <p:ph type="ftr" sz="quarter" idx="11"/>
          </p:nvPr>
        </p:nvSpPr>
        <p:spPr/>
        <p:txBody>
          <a:bodyPr/>
          <a:lstStyle/>
          <a:p>
            <a:endParaRPr lang="en-US" altLang="zh-CN" dirty="0"/>
          </a:p>
        </p:txBody>
      </p:sp>
      <p:sp>
        <p:nvSpPr>
          <p:cNvPr id="8" name="灯片编号占位符 5"/>
          <p:cNvSpPr>
            <a:spLocks noGrp="1"/>
          </p:cNvSpPr>
          <p:nvPr>
            <p:ph type="sldNum" sz="quarter" idx="12"/>
          </p:nvPr>
        </p:nvSpPr>
        <p:spPr/>
        <p:txBody>
          <a:bodyPr/>
          <a:lstStyle/>
          <a:p>
            <a:fld id="{2414026C-5502-4D02-A825-A9E7DA75D16B}" type="slidenum">
              <a:rPr lang="en-US" altLang="zh-CN"/>
              <a:pPr/>
              <a:t>74</a:t>
            </a:fld>
            <a:endParaRPr lang="en-US" altLang="zh-CN"/>
          </a:p>
        </p:txBody>
      </p:sp>
      <p:pic>
        <p:nvPicPr>
          <p:cNvPr id="176132" name="Picture 4"/>
          <p:cNvPicPr>
            <a:picLocks noChangeAspect="1" noChangeArrowheads="1"/>
          </p:cNvPicPr>
          <p:nvPr/>
        </p:nvPicPr>
        <p:blipFill>
          <a:blip r:embed="rId3" cstate="print"/>
          <a:srcRect/>
          <a:stretch>
            <a:fillRect/>
          </a:stretch>
        </p:blipFill>
        <p:spPr bwMode="auto">
          <a:xfrm>
            <a:off x="1763713" y="2348880"/>
            <a:ext cx="6624637" cy="349250"/>
          </a:xfrm>
          <a:prstGeom prst="rect">
            <a:avLst/>
          </a:prstGeom>
          <a:noFill/>
          <a:ln w="9525">
            <a:noFill/>
            <a:miter lim="800000"/>
            <a:headEnd/>
            <a:tailEnd/>
          </a:ln>
          <a:effectLst/>
        </p:spPr>
      </p:pic>
      <p:pic>
        <p:nvPicPr>
          <p:cNvPr id="176133" name="Picture 5"/>
          <p:cNvPicPr>
            <a:picLocks noChangeAspect="1" noChangeArrowheads="1"/>
          </p:cNvPicPr>
          <p:nvPr/>
        </p:nvPicPr>
        <p:blipFill>
          <a:blip r:embed="rId4" cstate="print"/>
          <a:srcRect/>
          <a:stretch>
            <a:fillRect/>
          </a:stretch>
        </p:blipFill>
        <p:spPr bwMode="auto">
          <a:xfrm>
            <a:off x="1836738" y="2780928"/>
            <a:ext cx="6264275" cy="67151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latin typeface="Times New Roman" pitchFamily="18" charset="0"/>
              </a:rPr>
              <a:t>NDCG</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F6658751-F614-4142-B06F-FBFF291C18D1}" type="slidenum">
              <a:rPr lang="en-US" altLang="zh-CN"/>
              <a:pPr/>
              <a:t>75</a:t>
            </a:fld>
            <a:endParaRPr lang="en-US" altLang="zh-CN"/>
          </a:p>
        </p:txBody>
      </p:sp>
      <p:pic>
        <p:nvPicPr>
          <p:cNvPr id="178180" name="Picture 4"/>
          <p:cNvPicPr>
            <a:picLocks noChangeAspect="1" noChangeArrowheads="1"/>
          </p:cNvPicPr>
          <p:nvPr/>
        </p:nvPicPr>
        <p:blipFill>
          <a:blip r:embed="rId3" cstate="print"/>
          <a:srcRect/>
          <a:stretch>
            <a:fillRect/>
          </a:stretch>
        </p:blipFill>
        <p:spPr bwMode="auto">
          <a:xfrm>
            <a:off x="107950" y="2420938"/>
            <a:ext cx="4464050" cy="3524250"/>
          </a:xfrm>
          <a:prstGeom prst="rect">
            <a:avLst/>
          </a:prstGeom>
          <a:noFill/>
          <a:ln w="9525">
            <a:noFill/>
            <a:miter lim="800000"/>
            <a:headEnd/>
            <a:tailEnd/>
          </a:ln>
          <a:effectLst/>
        </p:spPr>
      </p:pic>
      <p:pic>
        <p:nvPicPr>
          <p:cNvPr id="178181" name="Picture 5"/>
          <p:cNvPicPr>
            <a:picLocks noChangeAspect="1" noChangeArrowheads="1"/>
          </p:cNvPicPr>
          <p:nvPr/>
        </p:nvPicPr>
        <p:blipFill>
          <a:blip r:embed="rId4" cstate="print"/>
          <a:srcRect/>
          <a:stretch>
            <a:fillRect/>
          </a:stretch>
        </p:blipFill>
        <p:spPr bwMode="auto">
          <a:xfrm>
            <a:off x="4524375" y="2420938"/>
            <a:ext cx="4511675" cy="3529012"/>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59632" y="476672"/>
            <a:ext cx="2801938" cy="852488"/>
          </a:xfrm>
        </p:spPr>
        <p:txBody>
          <a:bodyPr/>
          <a:lstStyle/>
          <a:p>
            <a:r>
              <a:rPr lang="en-US" altLang="zh-CN">
                <a:latin typeface="Times New Roman" pitchFamily="18" charset="0"/>
              </a:rPr>
              <a:t>NDCG</a:t>
            </a:r>
          </a:p>
        </p:txBody>
      </p:sp>
      <p:sp>
        <p:nvSpPr>
          <p:cNvPr id="180227" name="Rectangle 3"/>
          <p:cNvSpPr>
            <a:spLocks noGrp="1" noChangeArrowheads="1"/>
          </p:cNvSpPr>
          <p:nvPr>
            <p:ph idx="1"/>
          </p:nvPr>
        </p:nvSpPr>
        <p:spPr>
          <a:xfrm>
            <a:off x="971600" y="1844824"/>
            <a:ext cx="7772400" cy="3617913"/>
          </a:xfrm>
        </p:spPr>
        <p:txBody>
          <a:bodyPr/>
          <a:lstStyle/>
          <a:p>
            <a:r>
              <a:rPr lang="zh-CN" altLang="en-US" sz="2800" dirty="0"/>
              <a:t>优点：</a:t>
            </a:r>
          </a:p>
          <a:p>
            <a:pPr lvl="1"/>
            <a:r>
              <a:rPr lang="zh-CN" altLang="en-US" sz="2400" dirty="0">
                <a:latin typeface="Times New Roman" pitchFamily="18" charset="0"/>
              </a:rPr>
              <a:t>图形直观，易解释</a:t>
            </a:r>
          </a:p>
          <a:p>
            <a:pPr lvl="1"/>
            <a:r>
              <a:rPr lang="zh-CN" altLang="en-US" sz="2400" dirty="0">
                <a:latin typeface="Times New Roman" pitchFamily="18" charset="0"/>
              </a:rPr>
              <a:t>支持非二值的相关度定义，比</a:t>
            </a:r>
            <a:r>
              <a:rPr lang="en-US" altLang="zh-CN" sz="2400" dirty="0">
                <a:latin typeface="Times New Roman" pitchFamily="18" charset="0"/>
              </a:rPr>
              <a:t>P-R</a:t>
            </a:r>
            <a:r>
              <a:rPr lang="zh-CN" altLang="en-US" sz="2400" dirty="0">
                <a:latin typeface="Times New Roman" pitchFamily="18" charset="0"/>
              </a:rPr>
              <a:t>曲线更精确</a:t>
            </a:r>
          </a:p>
          <a:p>
            <a:pPr lvl="1"/>
            <a:r>
              <a:rPr lang="zh-CN" altLang="en-US" sz="2400" dirty="0">
                <a:latin typeface="Times New Roman" pitchFamily="18" charset="0"/>
              </a:rPr>
              <a:t>能够反映用户的行为特征</a:t>
            </a:r>
            <a:r>
              <a:rPr lang="en-US" altLang="zh-CN" sz="2400" dirty="0">
                <a:latin typeface="Times New Roman" pitchFamily="18" charset="0"/>
              </a:rPr>
              <a:t>(</a:t>
            </a:r>
            <a:r>
              <a:rPr lang="zh-CN" altLang="en-US" sz="2400" dirty="0">
                <a:latin typeface="Times New Roman" pitchFamily="18" charset="0"/>
              </a:rPr>
              <a:t>如：用户的持续性</a:t>
            </a:r>
            <a:r>
              <a:rPr lang="en-US" altLang="zh-CN" sz="2400" dirty="0">
                <a:latin typeface="Times New Roman" pitchFamily="18" charset="0"/>
              </a:rPr>
              <a:t>persistence)</a:t>
            </a:r>
          </a:p>
          <a:p>
            <a:r>
              <a:rPr lang="zh-CN" altLang="en-US" sz="2800" dirty="0">
                <a:latin typeface="Times New Roman" pitchFamily="18" charset="0"/>
              </a:rPr>
              <a:t>缺点：</a:t>
            </a:r>
          </a:p>
          <a:p>
            <a:pPr lvl="1"/>
            <a:r>
              <a:rPr lang="zh-CN" altLang="en-US" sz="2400" dirty="0">
                <a:latin typeface="Times New Roman" pitchFamily="18" charset="0"/>
              </a:rPr>
              <a:t>相关度的定义难以一致</a:t>
            </a:r>
          </a:p>
          <a:p>
            <a:pPr lvl="1"/>
            <a:r>
              <a:rPr lang="zh-CN" altLang="en-US" sz="2400" dirty="0">
                <a:latin typeface="Times New Roman" pitchFamily="18" charset="0"/>
              </a:rPr>
              <a:t>需要参数设定</a:t>
            </a:r>
          </a:p>
        </p:txBody>
      </p:sp>
      <p:sp>
        <p:nvSpPr>
          <p:cNvPr id="6" name="页脚占位符 4"/>
          <p:cNvSpPr>
            <a:spLocks noGrp="1"/>
          </p:cNvSpPr>
          <p:nvPr>
            <p:ph type="ftr" sz="quarter" idx="11"/>
          </p:nvPr>
        </p:nvSpPr>
        <p:spPr/>
        <p:txBody>
          <a:bodyPr/>
          <a:lstStyle/>
          <a:p>
            <a:endParaRPr lang="en-US" altLang="zh-CN" dirty="0"/>
          </a:p>
        </p:txBody>
      </p:sp>
      <p:sp>
        <p:nvSpPr>
          <p:cNvPr id="7" name="灯片编号占位符 5"/>
          <p:cNvSpPr>
            <a:spLocks noGrp="1"/>
          </p:cNvSpPr>
          <p:nvPr>
            <p:ph type="sldNum" sz="quarter" idx="12"/>
          </p:nvPr>
        </p:nvSpPr>
        <p:spPr/>
        <p:txBody>
          <a:bodyPr/>
          <a:lstStyle/>
          <a:p>
            <a:fld id="{A9F77221-B53C-44BC-84BE-C94FB419847D}"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另一种</a:t>
            </a:r>
            <a:r>
              <a:rPr lang="en-US" altLang="zh-CN" dirty="0"/>
              <a:t>NDCG</a:t>
            </a:r>
            <a:r>
              <a:rPr lang="zh-CN" altLang="en-US" dirty="0"/>
              <a:t>的计算方法</a:t>
            </a:r>
          </a:p>
        </p:txBody>
      </p:sp>
      <p:sp>
        <p:nvSpPr>
          <p:cNvPr id="3" name="内容占位符 2"/>
          <p:cNvSpPr>
            <a:spLocks noGrp="1"/>
          </p:cNvSpPr>
          <p:nvPr>
            <p:ph idx="1"/>
          </p:nvPr>
        </p:nvSpPr>
        <p:spPr/>
        <p:txBody>
          <a:bodyPr/>
          <a:lstStyle/>
          <a:p>
            <a:r>
              <a:rPr lang="zh-CN" altLang="en-US" dirty="0"/>
              <a:t>加大相关度本身的权重，原来是线性变化，现在是指数变化，相关度</a:t>
            </a:r>
            <a:r>
              <a:rPr lang="en-US" altLang="zh-CN" dirty="0"/>
              <a:t>3</a:t>
            </a:r>
            <a:r>
              <a:rPr lang="zh-CN" altLang="en-US" dirty="0"/>
              <a:t>、</a:t>
            </a:r>
            <a:r>
              <a:rPr lang="en-US" altLang="zh-CN" dirty="0"/>
              <a:t>2</a:t>
            </a:r>
            <a:r>
              <a:rPr lang="zh-CN" altLang="en-US" dirty="0"/>
              <a:t>、</a:t>
            </a:r>
            <a:r>
              <a:rPr lang="en-US" altLang="zh-CN" dirty="0"/>
              <a:t>1  </a:t>
            </a:r>
            <a:r>
              <a:rPr lang="zh-CN" altLang="en-US" dirty="0"/>
              <a:t>在计算时用</a:t>
            </a:r>
            <a:r>
              <a:rPr lang="en-US" altLang="zh-CN" dirty="0"/>
              <a:t>2</a:t>
            </a:r>
            <a:r>
              <a:rPr lang="en-US" altLang="zh-CN" baseline="30000" dirty="0"/>
              <a:t>3</a:t>
            </a:r>
            <a:r>
              <a:rPr lang="zh-CN" altLang="en-US" dirty="0"/>
              <a:t>、</a:t>
            </a:r>
            <a:r>
              <a:rPr lang="en-US" altLang="zh-CN" dirty="0"/>
              <a:t>2</a:t>
            </a:r>
            <a:r>
              <a:rPr lang="en-US" altLang="zh-CN" baseline="30000" dirty="0"/>
              <a:t>2</a:t>
            </a:r>
            <a:r>
              <a:rPr lang="zh-CN" altLang="en-US" dirty="0"/>
              <a:t>、</a:t>
            </a:r>
            <a:r>
              <a:rPr lang="en-US" altLang="zh-CN" dirty="0"/>
              <a:t>2</a:t>
            </a:r>
            <a:r>
              <a:rPr lang="en-US" altLang="zh-CN" baseline="30000" dirty="0"/>
              <a:t>1</a:t>
            </a:r>
          </a:p>
          <a:p>
            <a:endParaRPr lang="en-US" altLang="zh-CN" baseline="30000" dirty="0"/>
          </a:p>
          <a:p>
            <a:endParaRPr lang="en-US" altLang="zh-CN" baseline="30000" dirty="0"/>
          </a:p>
          <a:p>
            <a:endParaRPr lang="en-US" altLang="zh-CN" baseline="30000" dirty="0"/>
          </a:p>
          <a:p>
            <a:endParaRPr lang="en-US" altLang="zh-CN" baseline="30000" dirty="0"/>
          </a:p>
          <a:p>
            <a:endParaRPr lang="en-US" altLang="zh-CN" baseline="30000" dirty="0"/>
          </a:p>
          <a:p>
            <a:endParaRPr lang="en-US" altLang="zh-CN" baseline="30000" dirty="0"/>
          </a:p>
          <a:p>
            <a:r>
              <a:rPr lang="zh-CN" altLang="en-US" dirty="0"/>
              <a:t>据说搜索引擎公司常用这个公式</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77</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959308" y="3212976"/>
            <a:ext cx="8184692" cy="84219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关于评价方面的研究</a:t>
            </a:r>
          </a:p>
        </p:txBody>
      </p:sp>
      <p:sp>
        <p:nvSpPr>
          <p:cNvPr id="223235" name="Rectangle 3"/>
          <p:cNvSpPr>
            <a:spLocks noGrp="1" noChangeArrowheads="1"/>
          </p:cNvSpPr>
          <p:nvPr>
            <p:ph idx="1"/>
          </p:nvPr>
        </p:nvSpPr>
        <p:spPr>
          <a:xfrm>
            <a:off x="611560" y="1916832"/>
            <a:ext cx="7772400" cy="3617913"/>
          </a:xfrm>
        </p:spPr>
        <p:txBody>
          <a:bodyPr/>
          <a:lstStyle/>
          <a:p>
            <a:r>
              <a:rPr lang="zh-CN" altLang="en-US" sz="3200" dirty="0"/>
              <a:t>现有评价体系远没有达到完美程度</a:t>
            </a:r>
          </a:p>
          <a:p>
            <a:pPr lvl="1"/>
            <a:r>
              <a:rPr lang="zh-CN" altLang="en-US" sz="2800" dirty="0"/>
              <a:t>对评价的评价研究</a:t>
            </a:r>
          </a:p>
          <a:p>
            <a:pPr lvl="1"/>
            <a:r>
              <a:rPr lang="zh-CN" altLang="en-US" sz="2800" dirty="0">
                <a:latin typeface="Times New Roman" pitchFamily="18" charset="0"/>
              </a:rPr>
              <a:t>指标的相关属性</a:t>
            </a:r>
            <a:r>
              <a:rPr lang="en-US" altLang="zh-CN" sz="2800" dirty="0">
                <a:latin typeface="Times New Roman" pitchFamily="18" charset="0"/>
              </a:rPr>
              <a:t>(</a:t>
            </a:r>
            <a:r>
              <a:rPr lang="zh-CN" altLang="en-US" sz="2800" dirty="0">
                <a:latin typeface="Times New Roman" pitchFamily="18" charset="0"/>
              </a:rPr>
              <a:t>公正性、敏感性</a:t>
            </a:r>
            <a:r>
              <a:rPr lang="en-US" altLang="zh-CN" sz="2800" dirty="0">
                <a:latin typeface="Times New Roman" pitchFamily="18" charset="0"/>
              </a:rPr>
              <a:t>)</a:t>
            </a:r>
            <a:r>
              <a:rPr lang="zh-CN" altLang="en-US" sz="2800" dirty="0">
                <a:latin typeface="Times New Roman" pitchFamily="18" charset="0"/>
              </a:rPr>
              <a:t>的研究</a:t>
            </a:r>
          </a:p>
          <a:p>
            <a:pPr lvl="1"/>
            <a:r>
              <a:rPr lang="zh-CN" altLang="en-US" sz="2800" dirty="0">
                <a:latin typeface="Times New Roman" pitchFamily="18" charset="0"/>
              </a:rPr>
              <a:t>新的指标的提出</a:t>
            </a:r>
            <a:r>
              <a:rPr lang="en-US" altLang="zh-CN" sz="2800" dirty="0">
                <a:latin typeface="Times New Roman" pitchFamily="18" charset="0"/>
              </a:rPr>
              <a:t>(</a:t>
            </a:r>
            <a:r>
              <a:rPr lang="zh-CN" altLang="en-US" sz="2800" dirty="0">
                <a:latin typeface="Times New Roman" pitchFamily="18" charset="0"/>
              </a:rPr>
              <a:t>新特点、新领域</a:t>
            </a:r>
            <a:r>
              <a:rPr lang="en-US" altLang="zh-CN" sz="2800" dirty="0">
                <a:latin typeface="Times New Roman" pitchFamily="18" charset="0"/>
              </a:rPr>
              <a:t>)</a:t>
            </a:r>
          </a:p>
          <a:p>
            <a:pPr lvl="1"/>
            <a:r>
              <a:rPr lang="zh-CN" altLang="en-US" sz="2800" dirty="0">
                <a:latin typeface="Times New Roman" pitchFamily="18" charset="0"/>
              </a:rPr>
              <a:t>指标的计算</a:t>
            </a:r>
            <a:r>
              <a:rPr lang="en-US" altLang="zh-CN" sz="2800" dirty="0">
                <a:latin typeface="Times New Roman" pitchFamily="18" charset="0"/>
              </a:rPr>
              <a:t>(</a:t>
            </a:r>
            <a:r>
              <a:rPr lang="zh-CN" altLang="en-US" sz="2800" dirty="0">
                <a:latin typeface="Times New Roman" pitchFamily="18" charset="0"/>
              </a:rPr>
              <a:t>比如</a:t>
            </a:r>
            <a:r>
              <a:rPr lang="en-US" altLang="zh-CN" sz="2800" dirty="0">
                <a:latin typeface="Times New Roman" pitchFamily="18" charset="0"/>
              </a:rPr>
              <a:t>Pooling</a:t>
            </a:r>
            <a:r>
              <a:rPr lang="zh-CN" altLang="en-US" sz="2800" dirty="0">
                <a:latin typeface="Times New Roman" pitchFamily="18" charset="0"/>
              </a:rPr>
              <a:t>方法中如何降低人工代价？</a:t>
            </a:r>
            <a:r>
              <a:rPr lang="zh-CN" altLang="en-US" sz="2800" dirty="0"/>
              <a:t>查询集或文档集合发生变化怎么办？</a:t>
            </a:r>
            <a:r>
              <a:rPr lang="en-US" altLang="zh-CN" sz="2800" dirty="0">
                <a:latin typeface="Times New Roman" pitchFamily="18" charset="0"/>
              </a:rPr>
              <a:t>)</a:t>
            </a:r>
          </a:p>
          <a:p>
            <a:endParaRPr lang="en-US" altLang="zh-CN" sz="3200" dirty="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0E869A1-7C4A-424E-B1ED-A9D7B85E65B6}" type="slidenum">
              <a:rPr lang="en-US" altLang="zh-CN"/>
              <a:pPr/>
              <a:t>78</a:t>
            </a:fld>
            <a:endParaRPr lang="en-US" altLang="zh-CN" dirty="0"/>
          </a:p>
        </p:txBody>
      </p:sp>
      <p:sp>
        <p:nvSpPr>
          <p:cNvPr id="7" name="TextBox 6"/>
          <p:cNvSpPr txBox="1"/>
          <p:nvPr/>
        </p:nvSpPr>
        <p:spPr>
          <a:xfrm>
            <a:off x="395536" y="5657671"/>
            <a:ext cx="8208912" cy="1200329"/>
          </a:xfrm>
          <a:prstGeom prst="rect">
            <a:avLst/>
          </a:prstGeom>
          <a:noFill/>
        </p:spPr>
        <p:txBody>
          <a:bodyPr wrap="square" rtlCol="0">
            <a:spAutoFit/>
          </a:bodyPr>
          <a:lstStyle/>
          <a:p>
            <a:r>
              <a:rPr lang="zh-CN" altLang="en-US" dirty="0">
                <a:solidFill>
                  <a:schemeClr val="tx1"/>
                </a:solidFill>
                <a:latin typeface="Times New Roman" pitchFamily="18" charset="0"/>
                <a:cs typeface="Times New Roman" pitchFamily="18" charset="0"/>
              </a:rPr>
              <a:t>推荐阅读：</a:t>
            </a:r>
            <a:r>
              <a:rPr lang="en-US" altLang="zh-CN" dirty="0">
                <a:solidFill>
                  <a:schemeClr val="tx1"/>
                </a:solidFill>
                <a:latin typeface="Times New Roman" pitchFamily="18" charset="0"/>
                <a:cs typeface="Times New Roman" pitchFamily="18" charset="0"/>
              </a:rPr>
              <a:t>Ben </a:t>
            </a:r>
            <a:r>
              <a:rPr lang="en-US" altLang="zh-CN" dirty="0" err="1">
                <a:solidFill>
                  <a:schemeClr val="tx1"/>
                </a:solidFill>
                <a:latin typeface="Times New Roman" pitchFamily="18" charset="0"/>
                <a:cs typeface="Times New Roman" pitchFamily="18" charset="0"/>
              </a:rPr>
              <a:t>Carterette</a:t>
            </a: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James Allan and </a:t>
            </a:r>
            <a:r>
              <a:rPr lang="en-US" altLang="zh-CN" dirty="0" err="1">
                <a:solidFill>
                  <a:schemeClr val="tx1"/>
                </a:solidFill>
                <a:latin typeface="Times New Roman" pitchFamily="18" charset="0"/>
                <a:cs typeface="Times New Roman" pitchFamily="18" charset="0"/>
              </a:rPr>
              <a:t>Ramesh</a:t>
            </a:r>
            <a:r>
              <a:rPr lang="en-US" altLang="zh-CN" dirty="0">
                <a:solidFill>
                  <a:schemeClr val="tx1"/>
                </a:solidFill>
                <a:latin typeface="Times New Roman" pitchFamily="18" charset="0"/>
                <a:cs typeface="Times New Roman" pitchFamily="18" charset="0"/>
              </a:rPr>
              <a:t> </a:t>
            </a:r>
            <a:r>
              <a:rPr lang="en-US" altLang="zh-CN" dirty="0" err="1">
                <a:solidFill>
                  <a:schemeClr val="tx1"/>
                </a:solidFill>
                <a:latin typeface="Times New Roman" pitchFamily="18" charset="0"/>
                <a:cs typeface="Times New Roman" pitchFamily="18" charset="0"/>
              </a:rPr>
              <a:t>Sitaraman</a:t>
            </a:r>
            <a:r>
              <a:rPr lang="en-US" altLang="zh-CN" dirty="0">
                <a:solidFill>
                  <a:schemeClr val="tx1"/>
                </a:solidFill>
                <a:latin typeface="Times New Roman" pitchFamily="18" charset="0"/>
                <a:cs typeface="Times New Roman" pitchFamily="18" charset="0"/>
              </a:rPr>
              <a:t>, Minimal Test Collections for Retrieval Evaluation, SIGIR06, best paper &amp; best student paper.</a:t>
            </a:r>
            <a:endParaRPr lang="zh-CN" altLang="en-US" dirty="0">
              <a:solidFill>
                <a:schemeClr val="tx1"/>
              </a:solidFill>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79</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上一讲回顾</a:t>
            </a:r>
            <a:r>
              <a:rPr lang="en-US" sz="3200" dirty="0">
                <a:solidFill>
                  <a:schemeClr val="accent1">
                    <a:lumMod val="20000"/>
                    <a:lumOff val="80000"/>
                  </a:schemeClr>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评价指标</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相关评测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实验设计</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分层索引</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7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a:p>
        </p:txBody>
      </p:sp>
      <p:pic>
        <p:nvPicPr>
          <p:cNvPr id="8" name="Picture 7" descr="1008.png"/>
          <p:cNvPicPr>
            <a:picLocks noChangeAspect="1"/>
          </p:cNvPicPr>
          <p:nvPr/>
        </p:nvPicPr>
        <p:blipFill>
          <a:blip r:embed="rId3" cstate="print"/>
          <a:stretch>
            <a:fillRect/>
          </a:stretch>
        </p:blipFill>
        <p:spPr>
          <a:xfrm>
            <a:off x="714347" y="1571611"/>
            <a:ext cx="4071967" cy="484576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latin typeface="Times New Roman" pitchFamily="18" charset="0"/>
              </a:rPr>
              <a:t>TREC </a:t>
            </a:r>
            <a:r>
              <a:rPr lang="zh-CN" altLang="en-US">
                <a:latin typeface="Times New Roman" pitchFamily="18" charset="0"/>
              </a:rPr>
              <a:t>概况</a:t>
            </a:r>
          </a:p>
        </p:txBody>
      </p:sp>
      <p:sp>
        <p:nvSpPr>
          <p:cNvPr id="100355" name="Rectangle 3"/>
          <p:cNvSpPr>
            <a:spLocks noGrp="1" noChangeArrowheads="1"/>
          </p:cNvSpPr>
          <p:nvPr>
            <p:ph idx="1"/>
          </p:nvPr>
        </p:nvSpPr>
        <p:spPr>
          <a:xfrm>
            <a:off x="611188" y="2060575"/>
            <a:ext cx="8353425" cy="4248150"/>
          </a:xfrm>
        </p:spPr>
        <p:txBody>
          <a:bodyPr/>
          <a:lstStyle/>
          <a:p>
            <a:r>
              <a:rPr lang="en-US" altLang="zh-CN">
                <a:latin typeface="Times New Roman" pitchFamily="18" charset="0"/>
              </a:rPr>
              <a:t>The Text REtrieval Conference,TREC, http://trec.nist.gov</a:t>
            </a:r>
          </a:p>
          <a:p>
            <a:r>
              <a:rPr lang="zh-CN" altLang="en-US">
                <a:latin typeface="Times New Roman" pitchFamily="18" charset="0"/>
              </a:rPr>
              <a:t>由</a:t>
            </a:r>
            <a:r>
              <a:rPr lang="en-US" altLang="zh-CN">
                <a:latin typeface="Times New Roman" pitchFamily="18" charset="0"/>
              </a:rPr>
              <a:t>NIST(the National Institute of Standards and Technology)</a:t>
            </a:r>
            <a:r>
              <a:rPr lang="zh-CN" altLang="en-US">
                <a:latin typeface="Times New Roman" pitchFamily="18" charset="0"/>
              </a:rPr>
              <a:t>和</a:t>
            </a:r>
            <a:r>
              <a:rPr lang="en-US" altLang="zh-CN">
                <a:latin typeface="Times New Roman" pitchFamily="18" charset="0"/>
              </a:rPr>
              <a:t>DARPA(the Defense Advanced Research Projects Agency)</a:t>
            </a:r>
            <a:r>
              <a:rPr lang="zh-CN" altLang="en-US">
                <a:latin typeface="Times New Roman" pitchFamily="18" charset="0"/>
              </a:rPr>
              <a:t>联合举办</a:t>
            </a:r>
          </a:p>
          <a:p>
            <a:r>
              <a:rPr lang="en-US" altLang="zh-CN">
                <a:latin typeface="Times New Roman" pitchFamily="18" charset="0"/>
              </a:rPr>
              <a:t>1992</a:t>
            </a:r>
            <a:r>
              <a:rPr lang="zh-CN" altLang="en-US">
                <a:latin typeface="Times New Roman" pitchFamily="18" charset="0"/>
              </a:rPr>
              <a:t>年举办第一届会议，每年</a:t>
            </a:r>
            <a:r>
              <a:rPr lang="en-US" altLang="zh-CN">
                <a:latin typeface="Times New Roman" pitchFamily="18" charset="0"/>
              </a:rPr>
              <a:t>11</a:t>
            </a:r>
            <a:r>
              <a:rPr lang="zh-CN" altLang="en-US">
                <a:latin typeface="Times New Roman" pitchFamily="18" charset="0"/>
              </a:rPr>
              <a:t>月举行，至</a:t>
            </a:r>
            <a:r>
              <a:rPr lang="en-US" altLang="zh-CN">
                <a:latin typeface="Times New Roman" pitchFamily="18" charset="0"/>
              </a:rPr>
              <a:t>2006</a:t>
            </a:r>
            <a:r>
              <a:rPr lang="zh-CN" altLang="en-US">
                <a:latin typeface="Times New Roman" pitchFamily="18" charset="0"/>
              </a:rPr>
              <a:t>年已有</a:t>
            </a:r>
            <a:r>
              <a:rPr lang="en-US" altLang="zh-CN">
                <a:latin typeface="Times New Roman" pitchFamily="18" charset="0"/>
              </a:rPr>
              <a:t>15</a:t>
            </a:r>
            <a:r>
              <a:rPr lang="zh-CN" altLang="en-US">
                <a:latin typeface="Times New Roman" pitchFamily="18" charset="0"/>
              </a:rPr>
              <a:t>届，可以看成信息检索的“奥运会”</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0DAFB580-0F77-441C-AE1C-E62B3110CD70}" type="slidenum">
              <a:rPr lang="en-US" altLang="zh-CN"/>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的目标</a:t>
            </a:r>
            <a:r>
              <a:rPr lang="en-US" altLang="zh-CN">
                <a:latin typeface="Times New Roman" pitchFamily="18" charset="0"/>
              </a:rPr>
              <a:t>(1)</a:t>
            </a:r>
          </a:p>
        </p:txBody>
      </p:sp>
      <p:sp>
        <p:nvSpPr>
          <p:cNvPr id="102403" name="Rectangle 3"/>
          <p:cNvSpPr>
            <a:spLocks noGrp="1" noChangeArrowheads="1"/>
          </p:cNvSpPr>
          <p:nvPr>
            <p:ph idx="1"/>
          </p:nvPr>
        </p:nvSpPr>
        <p:spPr>
          <a:xfrm>
            <a:off x="900113" y="2133600"/>
            <a:ext cx="7772400" cy="3617913"/>
          </a:xfrm>
        </p:spPr>
        <p:txBody>
          <a:bodyPr/>
          <a:lstStyle/>
          <a:p>
            <a:pPr>
              <a:lnSpc>
                <a:spcPct val="90000"/>
              </a:lnSpc>
            </a:pPr>
            <a:r>
              <a:rPr lang="zh-CN" altLang="en-US"/>
              <a:t>总目标：支持在信息检索领域的基础研究，提供对大规模文本检索方法的评估办法</a:t>
            </a:r>
          </a:p>
          <a:p>
            <a:pPr>
              <a:lnSpc>
                <a:spcPct val="90000"/>
              </a:lnSpc>
            </a:pPr>
            <a:r>
              <a:rPr lang="en-US" altLang="zh-CN">
                <a:latin typeface="Times New Roman" pitchFamily="18" charset="0"/>
              </a:rPr>
              <a:t>1.</a:t>
            </a:r>
            <a:r>
              <a:rPr lang="zh-CN" altLang="en-US">
                <a:latin typeface="Times New Roman" pitchFamily="18" charset="0"/>
              </a:rPr>
              <a:t>鼓励对基于大测试集合的信息检索方法的研究</a:t>
            </a:r>
          </a:p>
          <a:p>
            <a:pPr>
              <a:lnSpc>
                <a:spcPct val="90000"/>
              </a:lnSpc>
            </a:pPr>
            <a:r>
              <a:rPr lang="en-US" altLang="zh-CN">
                <a:latin typeface="Times New Roman" pitchFamily="18" charset="0"/>
              </a:rPr>
              <a:t>2.</a:t>
            </a:r>
            <a:r>
              <a:rPr lang="zh-CN" altLang="en-US">
                <a:latin typeface="Times New Roman" pitchFamily="18" charset="0"/>
              </a:rPr>
              <a:t>提供一个可以用来交流研究思想的论坛，增进工业界、学术界和政府部门之间的互相了解；</a:t>
            </a:r>
          </a:p>
          <a:p>
            <a:pPr>
              <a:lnSpc>
                <a:spcPct val="90000"/>
              </a:lnSpc>
            </a:pPr>
            <a:endParaRPr lang="en-US" altLang="zh-CN"/>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DA3DB5F4-06AE-494D-95FC-4FD6CDE1563F}" type="slidenum">
              <a:rPr lang="en-US" altLang="zh-CN"/>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的目标</a:t>
            </a:r>
            <a:r>
              <a:rPr lang="en-US" altLang="zh-CN">
                <a:latin typeface="Times New Roman" pitchFamily="18" charset="0"/>
              </a:rPr>
              <a:t>(2)</a:t>
            </a:r>
          </a:p>
        </p:txBody>
      </p:sp>
      <p:sp>
        <p:nvSpPr>
          <p:cNvPr id="104451" name="Rectangle 3"/>
          <p:cNvSpPr>
            <a:spLocks noGrp="1" noChangeArrowheads="1"/>
          </p:cNvSpPr>
          <p:nvPr>
            <p:ph idx="1"/>
          </p:nvPr>
        </p:nvSpPr>
        <p:spPr>
          <a:xfrm>
            <a:off x="1042988" y="2133600"/>
            <a:ext cx="7772400" cy="3617913"/>
          </a:xfrm>
        </p:spPr>
        <p:txBody>
          <a:bodyPr/>
          <a:lstStyle/>
          <a:p>
            <a:pPr>
              <a:spcBef>
                <a:spcPct val="50000"/>
              </a:spcBef>
              <a:buFont typeface="Wingdings" pitchFamily="2" charset="2"/>
              <a:buNone/>
            </a:pPr>
            <a:r>
              <a:rPr lang="en-US" altLang="zh-CN">
                <a:latin typeface="宋体" charset="-122"/>
              </a:rPr>
              <a:t>3.</a:t>
            </a:r>
            <a:r>
              <a:rPr lang="zh-CN" altLang="en-US">
                <a:latin typeface="宋体" charset="-122"/>
              </a:rPr>
              <a:t>示范信息检索理论在解决实际问题方面的重大进步，提高信息检索技术从理论走向商业应用的速度；</a:t>
            </a:r>
          </a:p>
          <a:p>
            <a:pPr>
              <a:spcBef>
                <a:spcPct val="50000"/>
              </a:spcBef>
              <a:buFont typeface="Wingdings" pitchFamily="2" charset="2"/>
              <a:buNone/>
            </a:pPr>
            <a:r>
              <a:rPr lang="en-US" altLang="zh-CN">
                <a:latin typeface="宋体" charset="-122"/>
              </a:rPr>
              <a:t>4.</a:t>
            </a:r>
            <a:r>
              <a:rPr lang="zh-CN" altLang="en-US">
                <a:latin typeface="宋体" charset="-122"/>
              </a:rPr>
              <a:t>为工业界和学术界提高评估技术的可用性，并开发新的更为适用的评估技术。</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4867897-76D8-437B-A367-0DEA2291A75E}" type="slidenum">
              <a:rPr lang="en-US" altLang="zh-CN"/>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(1)</a:t>
            </a:r>
          </a:p>
        </p:txBody>
      </p:sp>
      <p:sp>
        <p:nvSpPr>
          <p:cNvPr id="106499" name="Rectangle 3"/>
          <p:cNvSpPr>
            <a:spLocks noGrp="1" noChangeArrowheads="1"/>
          </p:cNvSpPr>
          <p:nvPr>
            <p:ph idx="1"/>
          </p:nvPr>
        </p:nvSpPr>
        <p:spPr>
          <a:xfrm>
            <a:off x="971550" y="2060575"/>
            <a:ext cx="7772400" cy="3617913"/>
          </a:xfrm>
        </p:spPr>
        <p:txBody>
          <a:bodyPr/>
          <a:lstStyle/>
          <a:p>
            <a:r>
              <a:rPr lang="en-US" altLang="zh-CN" sz="2800">
                <a:latin typeface="Times New Roman" pitchFamily="18" charset="0"/>
              </a:rPr>
              <a:t>TREC</a:t>
            </a:r>
            <a:r>
              <a:rPr lang="zh-CN" altLang="en-US" sz="2800">
                <a:latin typeface="Times New Roman" pitchFamily="18" charset="0"/>
              </a:rPr>
              <a:t>由一个程序委员会管理。这个委员会包括来自政府、工业界和学术界的代表。</a:t>
            </a:r>
          </a:p>
          <a:p>
            <a:r>
              <a:rPr lang="en-US" altLang="zh-CN" sz="2800">
                <a:latin typeface="Times New Roman" pitchFamily="18" charset="0"/>
              </a:rPr>
              <a:t>TREC</a:t>
            </a:r>
            <a:r>
              <a:rPr lang="zh-CN" altLang="en-US" sz="2800">
                <a:latin typeface="Times New Roman" pitchFamily="18" charset="0"/>
              </a:rPr>
              <a:t>以年度为周期运行。过程为：确定任务</a:t>
            </a:r>
            <a:r>
              <a:rPr lang="zh-CN" altLang="en-US" sz="2800">
                <a:latin typeface="Times New Roman" pitchFamily="18" charset="0"/>
                <a:sym typeface="Wingdings" pitchFamily="2" charset="2"/>
              </a:rPr>
              <a:t></a:t>
            </a:r>
            <a:r>
              <a:rPr lang="zh-CN" altLang="en-US" sz="2800">
                <a:latin typeface="Times New Roman" pitchFamily="18" charset="0"/>
              </a:rPr>
              <a:t>参加者报名</a:t>
            </a:r>
            <a:r>
              <a:rPr lang="zh-CN" altLang="en-US" sz="2800">
                <a:latin typeface="Times New Roman" pitchFamily="18" charset="0"/>
                <a:sym typeface="Wingdings" pitchFamily="2" charset="2"/>
              </a:rPr>
              <a:t>参加者运行任务返回运行结果结果评估大会交流</a:t>
            </a:r>
          </a:p>
          <a:p>
            <a:r>
              <a:rPr lang="zh-CN" altLang="en-US" sz="2800">
                <a:latin typeface="Times New Roman" pitchFamily="18" charset="0"/>
                <a:sym typeface="Wingdings" pitchFamily="2" charset="2"/>
              </a:rPr>
              <a:t>一开始仅仅面向文本，后来逐渐加入语音、图像、视频方面的评测</a:t>
            </a:r>
            <a:endParaRPr lang="zh-CN" altLang="en-US" sz="2800">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9BD2BAA4-1355-4AB2-882C-233727697C5B}" type="slidenum">
              <a:rPr lang="en-US" altLang="zh-CN"/>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(2)</a:t>
            </a:r>
          </a:p>
        </p:txBody>
      </p:sp>
      <p:sp>
        <p:nvSpPr>
          <p:cNvPr id="108547" name="Rectangle 3"/>
          <p:cNvSpPr>
            <a:spLocks noGrp="1" noChangeArrowheads="1"/>
          </p:cNvSpPr>
          <p:nvPr>
            <p:ph idx="1"/>
          </p:nvPr>
        </p:nvSpPr>
        <p:spPr>
          <a:xfrm>
            <a:off x="1042988" y="2133600"/>
            <a:ext cx="7772400" cy="3617913"/>
          </a:xfrm>
        </p:spPr>
        <p:txBody>
          <a:bodyPr/>
          <a:lstStyle/>
          <a:p>
            <a:r>
              <a:rPr lang="zh-CN" altLang="en-US">
                <a:latin typeface="Times New Roman" pitchFamily="18" charset="0"/>
              </a:rPr>
              <a:t>确定任务：</a:t>
            </a:r>
            <a:r>
              <a:rPr lang="en-US" altLang="zh-CN">
                <a:latin typeface="Times New Roman" pitchFamily="18" charset="0"/>
              </a:rPr>
              <a:t>NIST</a:t>
            </a:r>
            <a:r>
              <a:rPr lang="zh-CN" altLang="en-US">
                <a:latin typeface="Times New Roman" pitchFamily="18" charset="0"/>
              </a:rPr>
              <a:t>提供测试数据和测试问题</a:t>
            </a:r>
          </a:p>
          <a:p>
            <a:r>
              <a:rPr lang="zh-CN" altLang="en-US">
                <a:latin typeface="Times New Roman" pitchFamily="18" charset="0"/>
              </a:rPr>
              <a:t>报名：参加者根据自己的兴趣选择任务</a:t>
            </a:r>
          </a:p>
          <a:p>
            <a:r>
              <a:rPr lang="zh-CN" altLang="en-US">
                <a:latin typeface="Times New Roman" pitchFamily="18" charset="0"/>
              </a:rPr>
              <a:t>运行任务：参加者用自己的检索系统运行测试问题，给出结果</a:t>
            </a:r>
          </a:p>
          <a:p>
            <a:r>
              <a:rPr lang="zh-CN" altLang="en-US">
                <a:latin typeface="Times New Roman" pitchFamily="18" charset="0"/>
              </a:rPr>
              <a:t>返回结果：参加者向</a:t>
            </a:r>
            <a:r>
              <a:rPr lang="en-US" altLang="zh-CN">
                <a:latin typeface="Times New Roman" pitchFamily="18" charset="0"/>
              </a:rPr>
              <a:t>NIST</a:t>
            </a:r>
            <a:r>
              <a:rPr lang="zh-CN" altLang="en-US">
                <a:latin typeface="Times New Roman" pitchFamily="18" charset="0"/>
              </a:rPr>
              <a:t>返回他们的运行结果，以便评估</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B939165E-5496-4F29-AE66-46194A06C798}" type="slidenum">
              <a:rPr lang="en-US" altLang="zh-CN"/>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(3)</a:t>
            </a:r>
          </a:p>
        </p:txBody>
      </p:sp>
      <p:sp>
        <p:nvSpPr>
          <p:cNvPr id="110595" name="Rectangle 3"/>
          <p:cNvSpPr>
            <a:spLocks noGrp="1" noChangeArrowheads="1"/>
          </p:cNvSpPr>
          <p:nvPr>
            <p:ph idx="1"/>
          </p:nvPr>
        </p:nvSpPr>
        <p:spPr>
          <a:xfrm>
            <a:off x="1187450" y="2133600"/>
            <a:ext cx="7772400" cy="3617913"/>
          </a:xfrm>
        </p:spPr>
        <p:txBody>
          <a:bodyPr/>
          <a:lstStyle/>
          <a:p>
            <a:r>
              <a:rPr lang="zh-CN" altLang="en-US">
                <a:latin typeface="Times New Roman" pitchFamily="18" charset="0"/>
              </a:rPr>
              <a:t>结果评估：</a:t>
            </a:r>
            <a:r>
              <a:rPr lang="en-US" altLang="zh-CN">
                <a:latin typeface="Times New Roman" pitchFamily="18" charset="0"/>
              </a:rPr>
              <a:t>NIST</a:t>
            </a:r>
            <a:r>
              <a:rPr lang="zh-CN" altLang="en-US">
                <a:latin typeface="Times New Roman" pitchFamily="18" charset="0"/>
              </a:rPr>
              <a:t>使用一套固定的方法和软件对参加者的运行结果给出评测结果</a:t>
            </a:r>
          </a:p>
          <a:p>
            <a:r>
              <a:rPr lang="zh-CN" altLang="en-US">
                <a:latin typeface="Times New Roman" pitchFamily="18" charset="0"/>
              </a:rPr>
              <a:t>大会交流：每年的</a:t>
            </a:r>
            <a:r>
              <a:rPr lang="en-US" altLang="zh-CN">
                <a:latin typeface="Times New Roman" pitchFamily="18" charset="0"/>
              </a:rPr>
              <a:t>11</a:t>
            </a:r>
            <a:r>
              <a:rPr lang="zh-CN" altLang="en-US">
                <a:latin typeface="Times New Roman" pitchFamily="18" charset="0"/>
              </a:rPr>
              <a:t>月召开会议，由当年的参加者们交流彼此的经验</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474B87B-8395-40E5-90F2-D4EF6E6D3257}" type="slidenum">
              <a:rPr lang="en-US" altLang="zh-CN"/>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(4)</a:t>
            </a:r>
          </a:p>
        </p:txBody>
      </p:sp>
      <p:pic>
        <p:nvPicPr>
          <p:cNvPr id="115716" name="Picture 4"/>
          <p:cNvPicPr>
            <a:picLocks noGrp="1" noChangeAspect="1" noChangeArrowheads="1"/>
          </p:cNvPicPr>
          <p:nvPr>
            <p:ph idx="1"/>
          </p:nvPr>
        </p:nvPicPr>
        <p:blipFill>
          <a:blip r:embed="rId3" cstate="print"/>
          <a:stretch>
            <a:fillRect/>
          </a:stretch>
        </p:blipFill>
        <p:spPr>
          <a:xfrm>
            <a:off x="1140422" y="1600200"/>
            <a:ext cx="6863156" cy="4953000"/>
          </a:xfrm>
          <a:noFill/>
          <a:ln/>
        </p:spPr>
      </p:pic>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C2D1BE56-ED28-4965-842D-BC27BEE05626}" type="slidenum">
              <a:rPr lang="en-US" altLang="zh-CN"/>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测试数据和测试软件</a:t>
            </a:r>
          </a:p>
        </p:txBody>
      </p:sp>
      <p:sp>
        <p:nvSpPr>
          <p:cNvPr id="112643" name="Rectangle 3"/>
          <p:cNvSpPr>
            <a:spLocks noGrp="1" noChangeArrowheads="1"/>
          </p:cNvSpPr>
          <p:nvPr>
            <p:ph idx="1"/>
          </p:nvPr>
        </p:nvSpPr>
        <p:spPr>
          <a:xfrm>
            <a:off x="1116013" y="2060575"/>
            <a:ext cx="7772400" cy="3617913"/>
          </a:xfrm>
        </p:spPr>
        <p:txBody>
          <a:bodyPr/>
          <a:lstStyle/>
          <a:p>
            <a:pPr>
              <a:lnSpc>
                <a:spcPct val="90000"/>
              </a:lnSpc>
            </a:pPr>
            <a:r>
              <a:rPr lang="zh-CN" altLang="en-US">
                <a:latin typeface="Times New Roman" pitchFamily="18" charset="0"/>
              </a:rPr>
              <a:t>由</a:t>
            </a:r>
            <a:r>
              <a:rPr lang="en-US" altLang="zh-CN">
                <a:latin typeface="Times New Roman" pitchFamily="18" charset="0"/>
              </a:rPr>
              <a:t>LDC(</a:t>
            </a:r>
            <a:r>
              <a:rPr lang="en-US" altLang="zh-CN">
                <a:latin typeface="Times New Roman" pitchFamily="18" charset="0"/>
                <a:hlinkClick r:id="rId3"/>
              </a:rPr>
              <a:t>Linguistic Data Consortium</a:t>
            </a:r>
            <a:r>
              <a:rPr lang="en-US" altLang="zh-CN">
                <a:latin typeface="Times New Roman" pitchFamily="18" charset="0"/>
              </a:rPr>
              <a:t>)</a:t>
            </a:r>
            <a:r>
              <a:rPr lang="zh-CN" altLang="en-US">
                <a:latin typeface="Times New Roman" pitchFamily="18" charset="0"/>
              </a:rPr>
              <a:t>或者其他单位免费提供，但有些数据需要缴纳费用，一般都必须签订协议</a:t>
            </a:r>
          </a:p>
          <a:p>
            <a:pPr>
              <a:lnSpc>
                <a:spcPct val="90000"/>
              </a:lnSpc>
            </a:pPr>
            <a:r>
              <a:rPr lang="zh-CN" altLang="en-US">
                <a:latin typeface="Times New Roman" pitchFamily="18" charset="0"/>
              </a:rPr>
              <a:t>每年使用的数据可以是新的，也可以是上一年度已经使用过的</a:t>
            </a:r>
          </a:p>
          <a:p>
            <a:pPr>
              <a:lnSpc>
                <a:spcPct val="90000"/>
              </a:lnSpc>
            </a:pPr>
            <a:r>
              <a:rPr lang="en-US" altLang="zh-CN">
                <a:latin typeface="Times New Roman" pitchFamily="18" charset="0"/>
              </a:rPr>
              <a:t>TREC</a:t>
            </a:r>
            <a:r>
              <a:rPr lang="zh-CN" altLang="en-US">
                <a:latin typeface="Times New Roman" pitchFamily="18" charset="0"/>
              </a:rPr>
              <a:t>使用的评估软件是开放的，任何组织和个人都可以用它对自己的系统进行评测</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2F8BEE63-CE57-40E9-B178-8314489B535A}" type="slidenum">
              <a:rPr lang="en-US" altLang="zh-CN"/>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94" name="Rectangle 58"/>
          <p:cNvSpPr>
            <a:spLocks noGrp="1" noChangeArrowheads="1"/>
          </p:cNvSpPr>
          <p:nvPr>
            <p:ph type="title"/>
          </p:nvPr>
        </p:nvSpPr>
        <p:spPr>
          <a:xfrm>
            <a:off x="1835150" y="333375"/>
            <a:ext cx="6886575" cy="1143000"/>
          </a:xfrm>
        </p:spPr>
        <p:txBody>
          <a:bodyPr/>
          <a:lstStyle/>
          <a:p>
            <a:r>
              <a:rPr lang="en-US" altLang="zh-CN">
                <a:latin typeface="Times New Roman" pitchFamily="18" charset="0"/>
              </a:rPr>
              <a:t>TREC</a:t>
            </a:r>
            <a:r>
              <a:rPr lang="zh-CN" altLang="en-US">
                <a:latin typeface="Times New Roman" pitchFamily="18" charset="0"/>
              </a:rPr>
              <a:t>任务情况</a:t>
            </a:r>
          </a:p>
        </p:txBody>
      </p:sp>
      <p:graphicFrame>
        <p:nvGraphicFramePr>
          <p:cNvPr id="117144" name="Group 408"/>
          <p:cNvGraphicFramePr>
            <a:graphicFrameLocks noGrp="1"/>
          </p:cNvGraphicFramePr>
          <p:nvPr>
            <p:ph type="tbl" idx="1"/>
          </p:nvPr>
        </p:nvGraphicFramePr>
        <p:xfrm>
          <a:off x="827088" y="1557338"/>
          <a:ext cx="7772400" cy="4927600"/>
        </p:xfrm>
        <a:graphic>
          <a:graphicData uri="http://schemas.openxmlformats.org/drawingml/2006/table">
            <a:tbl>
              <a:tblPr/>
              <a:tblGrid>
                <a:gridCol w="115252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5972175">
                  <a:extLst>
                    <a:ext uri="{9D8B030D-6E8A-4147-A177-3AD203B41FA5}">
                      <a16:colId xmlns:a16="http://schemas.microsoft.com/office/drawing/2014/main" val="20002"/>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 (92)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0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Spanish/Interactive/Database Merging/Confusion/Filtering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Spanish/Interactive/DatabaseMerging/Confusion/Filtering/NLP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CC3500"/>
                          </a:solidFill>
                          <a:effectLst/>
                          <a:latin typeface="Times New Roman" pitchFamily="18" charset="0"/>
                          <a:ea typeface="宋体" charset="-122"/>
                        </a:rPr>
                        <a:t>Chinese</a:t>
                      </a:r>
                      <a:r>
                        <a:rPr kumimoji="1" lang="en-US" altLang="zh-CN" sz="1200" b="0" i="0" u="none" strike="noStrike" cap="none" normalizeH="0" baseline="0">
                          <a:ln>
                            <a:noFill/>
                          </a:ln>
                          <a:solidFill>
                            <a:schemeClr val="tx1"/>
                          </a:solidFill>
                          <a:effectLst/>
                          <a:latin typeface="Times New Roman" pitchFamily="18" charset="0"/>
                          <a:ea typeface="宋体" charset="-122"/>
                        </a:rPr>
                        <a:t>/Interactive/Filtering/NLP/CLIR/Highprecision/</a:t>
                      </a:r>
                      <a:r>
                        <a:rPr kumimoji="1" lang="en-US" altLang="zh-CN" sz="1200" b="0" i="0" u="none" strike="noStrike" cap="none" normalizeH="0" baseline="0">
                          <a:ln>
                            <a:noFill/>
                          </a:ln>
                          <a:solidFill>
                            <a:schemeClr val="folHlink"/>
                          </a:solidFill>
                          <a:effectLst/>
                          <a:latin typeface="Times New Roman" pitchFamily="18" charset="0"/>
                          <a:ea typeface="宋体" charset="-122"/>
                        </a:rPr>
                        <a:t>SDR</a:t>
                      </a:r>
                      <a:r>
                        <a:rPr kumimoji="1" lang="en-US" altLang="zh-CN" sz="1200" b="0" i="0" u="none" strike="noStrike" cap="none" normalizeH="0" baseline="0">
                          <a:ln>
                            <a:noFill/>
                          </a:ln>
                          <a:solidFill>
                            <a:schemeClr val="tx1"/>
                          </a:solidFill>
                          <a:effectLst/>
                          <a:latin typeface="Times New Roman" pitchFamily="18" charset="0"/>
                          <a:ea typeface="宋体" charset="-122"/>
                        </a:rPr>
                        <a:t>/VLC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56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CLIR/High Precision/Interactive/Query/SDR/VLC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CLIR/Filtering/Interactive/QA/Query/SDR/Web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a:t>
                      </a:r>
                      <a:r>
                        <a:rPr kumimoji="1" lang="en-US" altLang="zh-CN" sz="1200" b="0" i="0" u="none" strike="noStrike" cap="none" normalizeH="0" baseline="0">
                          <a:ln>
                            <a:noFill/>
                          </a:ln>
                          <a:solidFill>
                            <a:srgbClr val="CC3500"/>
                          </a:solidFill>
                          <a:effectLst/>
                          <a:latin typeface="Times New Roman" pitchFamily="18" charset="0"/>
                          <a:ea typeface="宋体" charset="-122"/>
                        </a:rPr>
                        <a:t>CLIR(E-C)</a:t>
                      </a:r>
                      <a:r>
                        <a:rPr kumimoji="1" lang="en-US" altLang="zh-CN" sz="1200" b="0" i="0" u="none" strike="noStrike" cap="none" normalizeH="0" baseline="0">
                          <a:ln>
                            <a:noFill/>
                          </a:ln>
                          <a:solidFill>
                            <a:schemeClr val="tx1"/>
                          </a:solidFill>
                          <a:effectLst/>
                          <a:latin typeface="Times New Roman" pitchFamily="18" charset="0"/>
                          <a:ea typeface="宋体" charset="-122"/>
                        </a:rPr>
                        <a:t>/Web/Filtering/Interactive/Query/SDR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QA/CLIR/Web/Filtering/Interactive/</a:t>
                      </a:r>
                      <a:r>
                        <a:rPr kumimoji="1" lang="en-US" altLang="zh-CN" sz="1200" b="0" i="0" u="none" strike="noStrike" cap="none" normalizeH="0" baseline="0">
                          <a:ln>
                            <a:noFill/>
                          </a:ln>
                          <a:solidFill>
                            <a:schemeClr val="folHlink"/>
                          </a:solidFill>
                          <a:effectLst/>
                          <a:latin typeface="Times New Roman" pitchFamily="18" charset="0"/>
                          <a:ea typeface="宋体" charset="-122"/>
                        </a:rPr>
                        <a:t>Video</a:t>
                      </a:r>
                      <a:r>
                        <a:rPr kumimoji="1" lang="en-US" altLang="zh-CN" sz="1200" b="0" i="0" u="none" strike="noStrike" cap="none" normalizeH="0" baseline="0">
                          <a:ln>
                            <a:noFill/>
                          </a:ln>
                          <a:solidFill>
                            <a:schemeClr val="tx1"/>
                          </a:solidFill>
                          <a:effectLst/>
                          <a:latin typeface="Times New Roman" pitchFamily="18" charset="0"/>
                          <a:ea typeface="宋体"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TREC11 (02)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QA/CLIR/Web/Filtering/Interactive/Video/Novelty/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TREC12 (03)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93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QA/Web/Novelty/HARD/Robust/Genomics/   </a:t>
                      </a:r>
                      <a:r>
                        <a:rPr kumimoji="1" lang="en-US" altLang="zh-CN" sz="1200" b="0" i="0" u="none" strike="noStrike" cap="none" normalizeH="0" baseline="0">
                          <a:ln>
                            <a:noFill/>
                          </a:ln>
                          <a:solidFill>
                            <a:schemeClr val="tx1"/>
                          </a:solidFill>
                          <a:effectLst/>
                          <a:latin typeface="Times New Roman" pitchFamily="18" charset="0"/>
                          <a:ea typeface="宋体" charset="-122"/>
                          <a:sym typeface="Wingdings" pitchFamily="2" charset="2"/>
                        </a:rPr>
                        <a:t>TRECVID</a:t>
                      </a:r>
                      <a:r>
                        <a:rPr kumimoji="1" lang="zh-CN" altLang="en-US" sz="1200" b="0" i="0" u="none" strike="noStrike" cap="none" normalizeH="0" baseline="0">
                          <a:ln>
                            <a:noFill/>
                          </a:ln>
                          <a:solidFill>
                            <a:schemeClr val="tx1"/>
                          </a:solidFill>
                          <a:effectLst/>
                          <a:latin typeface="Times New Roman" pitchFamily="18" charset="0"/>
                          <a:ea typeface="宋体" charset="-122"/>
                          <a:sym typeface="Wingdings" pitchFamily="2" charset="2"/>
                        </a:rPr>
                        <a:t>单独组织</a:t>
                      </a:r>
                      <a:endParaRPr kumimoji="1" lang="zh-CN" altLang="en-US" sz="12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TREC13 (04)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103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QA/Web/Novelty/HARD/Robust/Genomics/Terabyte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TREC14 (05)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117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QA/HARD/Robust/Enterprise/Genomics/Terabyte/SPAM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TREC15 (06)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n/a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QA/Legal/Enterprise/Genomics/Terabyte/SPAM/Blog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TREC16 (07)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n/a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a:ln>
                            <a:noFill/>
                          </a:ln>
                          <a:solidFill>
                            <a:schemeClr val="tx1"/>
                          </a:solidFill>
                          <a:effectLst/>
                          <a:latin typeface="Times New Roman" pitchFamily="18" charset="0"/>
                          <a:ea typeface="宋体" charset="-122"/>
                        </a:rPr>
                        <a:t>QA/Legal/Enterprise/Genomics/Terabyte/SPAM/Blog/Million Query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4" name="页脚占位符 4"/>
          <p:cNvSpPr>
            <a:spLocks noGrp="1"/>
          </p:cNvSpPr>
          <p:nvPr>
            <p:ph type="ftr" sz="quarter" idx="11"/>
          </p:nvPr>
        </p:nvSpPr>
        <p:spPr/>
        <p:txBody>
          <a:bodyPr/>
          <a:lstStyle/>
          <a:p>
            <a:endParaRPr lang="en-US" altLang="zh-CN" dirty="0"/>
          </a:p>
        </p:txBody>
      </p:sp>
      <p:sp>
        <p:nvSpPr>
          <p:cNvPr id="75" name="灯片编号占位符 5"/>
          <p:cNvSpPr>
            <a:spLocks noGrp="1"/>
          </p:cNvSpPr>
          <p:nvPr>
            <p:ph type="sldNum" sz="quarter" idx="12"/>
          </p:nvPr>
        </p:nvSpPr>
        <p:spPr/>
        <p:txBody>
          <a:bodyPr/>
          <a:lstStyle/>
          <a:p>
            <a:fld id="{271FCCD0-4C97-4D0F-804E-4244436F3AE4}" type="slidenum">
              <a:rPr lang="en-US" altLang="zh-CN"/>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latin typeface="Times New Roman" pitchFamily="18" charset="0"/>
              </a:rPr>
              <a:t>历届</a:t>
            </a:r>
            <a:r>
              <a:rPr lang="en-US" altLang="zh-CN">
                <a:latin typeface="Times New Roman" pitchFamily="18" charset="0"/>
              </a:rPr>
              <a:t>TREC</a:t>
            </a:r>
            <a:r>
              <a:rPr lang="zh-CN" altLang="en-US">
                <a:latin typeface="Times New Roman" pitchFamily="18" charset="0"/>
              </a:rPr>
              <a:t>参加单位数示意图</a:t>
            </a:r>
          </a:p>
        </p:txBody>
      </p:sp>
      <p:graphicFrame>
        <p:nvGraphicFramePr>
          <p:cNvPr id="118787" name="Object 3"/>
          <p:cNvGraphicFramePr>
            <a:graphicFrameLocks noGrp="1" noChangeAspect="1"/>
          </p:cNvGraphicFramePr>
          <p:nvPr>
            <p:ph type="chart" idx="1"/>
          </p:nvPr>
        </p:nvGraphicFramePr>
        <p:xfrm>
          <a:off x="685800" y="1676400"/>
          <a:ext cx="7777163" cy="4845050"/>
        </p:xfrm>
        <a:graphic>
          <a:graphicData uri="http://schemas.openxmlformats.org/presentationml/2006/ole">
            <mc:AlternateContent xmlns:mc="http://schemas.openxmlformats.org/markup-compatibility/2006">
              <mc:Choice xmlns:v="urn:schemas-microsoft-com:vml" Requires="v">
                <p:oleObj spid="_x0000_s98396" name="图表" r:id="rId4" imgW="7781855" imgH="4848277" progId="MSGraph.Chart.8">
                  <p:embed followColorScheme="full"/>
                </p:oleObj>
              </mc:Choice>
              <mc:Fallback>
                <p:oleObj name="图表" r:id="rId4" imgW="7781855" imgH="4848277"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76400"/>
                        <a:ext cx="7777163" cy="484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1BEA22B-E52C-4A8D-8534-C2E3F6549C5A}" type="slidenum">
              <a:rPr lang="en-US" altLang="zh-CN"/>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信息检索的评价指标</a:t>
            </a:r>
            <a:endParaRPr lang="en-US" altLang="zh-CN" dirty="0"/>
          </a:p>
          <a:p>
            <a:pPr lvl="1"/>
            <a:r>
              <a:rPr lang="zh-CN" altLang="en-US" dirty="0"/>
              <a:t>不考虑排序的检索评价指标</a:t>
            </a:r>
            <a:r>
              <a:rPr lang="en-US" altLang="zh-CN" dirty="0"/>
              <a:t>(</a:t>
            </a:r>
            <a:r>
              <a:rPr lang="zh-CN" altLang="en-US" dirty="0"/>
              <a:t>即基于集合</a:t>
            </a:r>
            <a:r>
              <a:rPr lang="en-US" altLang="zh-CN" dirty="0"/>
              <a:t>)</a:t>
            </a:r>
          </a:p>
          <a:p>
            <a:pPr lvl="1"/>
            <a:endParaRPr lang="en-US" altLang="zh-CN" dirty="0"/>
          </a:p>
          <a:p>
            <a:pPr lvl="1"/>
            <a:r>
              <a:rPr lang="zh-CN" altLang="en-US" dirty="0"/>
              <a:t>考虑排序的评价指标</a:t>
            </a:r>
            <a:endParaRPr lang="en-US" altLang="zh-CN" dirty="0"/>
          </a:p>
          <a:p>
            <a:pPr lvl="1"/>
            <a:endParaRPr lang="en-US" altLang="zh-CN" dirty="0"/>
          </a:p>
          <a:p>
            <a:r>
              <a:rPr lang="zh-CN" altLang="en-US" dirty="0"/>
              <a:t>信息检索评测语料及会议</a:t>
            </a:r>
            <a:endParaRPr lang="en-US" altLang="zh-CN" dirty="0"/>
          </a:p>
          <a:p>
            <a:endParaRPr lang="en-US" altLang="zh-CN" dirty="0"/>
          </a:p>
          <a:p>
            <a:r>
              <a:rPr lang="zh-CN" altLang="en-US" dirty="0"/>
              <a:t>检索结果的摘要</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547813" y="692150"/>
            <a:ext cx="6886575" cy="1143000"/>
          </a:xfrm>
        </p:spPr>
        <p:txBody>
          <a:bodyPr/>
          <a:lstStyle/>
          <a:p>
            <a:r>
              <a:rPr lang="zh-CN" altLang="en-US">
                <a:latin typeface="Times New Roman" pitchFamily="18" charset="0"/>
              </a:rPr>
              <a:t>参加过</a:t>
            </a:r>
            <a:r>
              <a:rPr lang="en-US" altLang="zh-CN">
                <a:latin typeface="Times New Roman" pitchFamily="18" charset="0"/>
              </a:rPr>
              <a:t>TREC</a:t>
            </a:r>
            <a:r>
              <a:rPr lang="zh-CN" altLang="en-US">
                <a:latin typeface="Times New Roman" pitchFamily="18" charset="0"/>
              </a:rPr>
              <a:t>的部分单位</a:t>
            </a:r>
          </a:p>
        </p:txBody>
      </p:sp>
      <p:graphicFrame>
        <p:nvGraphicFramePr>
          <p:cNvPr id="121132" name="Group 300"/>
          <p:cNvGraphicFramePr>
            <a:graphicFrameLocks noGrp="1"/>
          </p:cNvGraphicFramePr>
          <p:nvPr>
            <p:ph type="tbl" idx="1"/>
          </p:nvPr>
        </p:nvGraphicFramePr>
        <p:xfrm>
          <a:off x="762000" y="1957388"/>
          <a:ext cx="7265988" cy="4442460"/>
        </p:xfrm>
        <a:graphic>
          <a:graphicData uri="http://schemas.openxmlformats.org/drawingml/2006/table">
            <a:tbl>
              <a:tblPr/>
              <a:tblGrid>
                <a:gridCol w="1196975">
                  <a:extLst>
                    <a:ext uri="{9D8B030D-6E8A-4147-A177-3AD203B41FA5}">
                      <a16:colId xmlns:a16="http://schemas.microsoft.com/office/drawing/2014/main" val="20000"/>
                    </a:ext>
                  </a:extLst>
                </a:gridCol>
                <a:gridCol w="2282825">
                  <a:extLst>
                    <a:ext uri="{9D8B030D-6E8A-4147-A177-3AD203B41FA5}">
                      <a16:colId xmlns:a16="http://schemas.microsoft.com/office/drawing/2014/main" val="20001"/>
                    </a:ext>
                  </a:extLst>
                </a:gridCol>
                <a:gridCol w="3786188">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Corp.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University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Asian Organization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IBM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Singapore U. (KRDL)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AT&amp;T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CMU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KAIST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Microsoft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Cambridge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Tinghua U. (</a:t>
                      </a:r>
                      <a:r>
                        <a:rPr kumimoji="1" lang="zh-CN" altLang="en-US" sz="1600" b="0" i="0" u="none" strike="noStrike" cap="none" normalizeH="0" baseline="0">
                          <a:ln>
                            <a:noFill/>
                          </a:ln>
                          <a:solidFill>
                            <a:schemeClr val="tx1"/>
                          </a:solidFill>
                          <a:effectLst/>
                          <a:latin typeface="Times New Roman" pitchFamily="18" charset="0"/>
                          <a:ea typeface="宋体" charset="-122"/>
                        </a:rPr>
                        <a:t>大陆的清华</a:t>
                      </a:r>
                      <a:r>
                        <a:rPr kumimoji="1" lang="en-US" altLang="zh-CN" sz="1600" b="0" i="0" u="none" strike="noStrike" cap="none" normalizeH="0" baseline="0">
                          <a:ln>
                            <a:noFill/>
                          </a:ln>
                          <a:solidFill>
                            <a:schemeClr val="tx1"/>
                          </a:solidFill>
                          <a:effectLst/>
                          <a:latin typeface="Times New Roman" pitchFamily="18" charset="0"/>
                          <a:ea typeface="宋体" charset="-122"/>
                        </a:rPr>
                        <a:t>) TREC11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Sun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Cornell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hlink"/>
                          </a:solidFill>
                          <a:effectLst/>
                          <a:latin typeface="Times New Roman" pitchFamily="18" charset="0"/>
                          <a:ea typeface="宋体" charset="-122"/>
                        </a:rPr>
                        <a:t>Tsinghua U.</a:t>
                      </a:r>
                      <a:r>
                        <a:rPr kumimoji="1" lang="en-US" altLang="zh-CN" sz="1600" b="0" i="0" u="none" strike="noStrike" cap="none" normalizeH="0" baseline="0">
                          <a:ln>
                            <a:noFill/>
                          </a:ln>
                          <a:solidFill>
                            <a:schemeClr val="tx1"/>
                          </a:solidFill>
                          <a:effectLst/>
                          <a:latin typeface="Times New Roman" pitchFamily="18" charset="0"/>
                          <a:ea typeface="宋体" charset="-122"/>
                        </a:rPr>
                        <a:t>(Taiwan) TREC7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78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Apple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Maryland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Taiwan U. TREC8&amp;9&amp;10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Fujitsu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Massachusetts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Hongkong Chinese U. TREC9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NEC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New Mexico State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Microsoft Research China TREC9&amp;10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91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XEROX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California Berkeley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Fudan U. TREC9&amp;10&amp;11(</a:t>
                      </a:r>
                      <a:r>
                        <a:rPr kumimoji="1" lang="zh-CN" altLang="en-US" sz="1600" b="0" i="0" u="none" strike="noStrike" cap="none" normalizeH="0" baseline="0">
                          <a:ln>
                            <a:noFill/>
                          </a:ln>
                          <a:solidFill>
                            <a:schemeClr val="tx1"/>
                          </a:solidFill>
                          <a:effectLst/>
                          <a:latin typeface="Times New Roman" pitchFamily="18" charset="0"/>
                          <a:ea typeface="宋体" charset="-122"/>
                        </a:rPr>
                        <a:t>复旦</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RICOH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Montreal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ICT  TREC10&amp;11(</a:t>
                      </a:r>
                      <a:r>
                        <a:rPr kumimoji="1" lang="zh-CN" altLang="en-US" sz="1600" b="0" i="0" u="none" strike="noStrike" cap="none" normalizeH="0" baseline="0">
                          <a:ln>
                            <a:noFill/>
                          </a:ln>
                          <a:solidFill>
                            <a:schemeClr val="tx1"/>
                          </a:solidFill>
                          <a:effectLst/>
                          <a:latin typeface="Times New Roman" pitchFamily="18" charset="0"/>
                          <a:ea typeface="宋体" charset="-122"/>
                        </a:rPr>
                        <a:t>中科院计算所</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CLRITECH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Johns Hopkins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HIT TREC10(</a:t>
                      </a:r>
                      <a:r>
                        <a:rPr kumimoji="1" lang="zh-CN" altLang="en-US" sz="1600" b="0" i="0" u="none" strike="noStrike" cap="none" normalizeH="0" baseline="0">
                          <a:ln>
                            <a:noFill/>
                          </a:ln>
                          <a:solidFill>
                            <a:schemeClr val="tx1"/>
                          </a:solidFill>
                          <a:effectLst/>
                          <a:latin typeface="Times New Roman" pitchFamily="18" charset="0"/>
                          <a:ea typeface="宋体" charset="-122"/>
                        </a:rPr>
                        <a:t>哈工大</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Rutgers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北大、软件所、自动化所等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Oracle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Pennsylvania 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还有更多的大陆队伍逐渐加入</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2" name="页脚占位符 4"/>
          <p:cNvSpPr>
            <a:spLocks noGrp="1"/>
          </p:cNvSpPr>
          <p:nvPr>
            <p:ph type="ftr" sz="quarter" idx="11"/>
          </p:nvPr>
        </p:nvSpPr>
        <p:spPr/>
        <p:txBody>
          <a:bodyPr/>
          <a:lstStyle/>
          <a:p>
            <a:endParaRPr lang="en-US" altLang="zh-CN" dirty="0"/>
          </a:p>
        </p:txBody>
      </p:sp>
      <p:sp>
        <p:nvSpPr>
          <p:cNvPr id="63" name="灯片编号占位符 5"/>
          <p:cNvSpPr>
            <a:spLocks noGrp="1"/>
          </p:cNvSpPr>
          <p:nvPr>
            <p:ph type="sldNum" sz="quarter" idx="12"/>
          </p:nvPr>
        </p:nvSpPr>
        <p:spPr/>
        <p:txBody>
          <a:bodyPr/>
          <a:lstStyle/>
          <a:p>
            <a:fld id="{AAFC7879-2E4F-4676-B784-05E106A93991}" type="slidenum">
              <a:rPr lang="en-US" altLang="zh-CN"/>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中名词定义</a:t>
            </a:r>
          </a:p>
        </p:txBody>
      </p:sp>
      <p:sp>
        <p:nvSpPr>
          <p:cNvPr id="189443" name="Rectangle 3"/>
          <p:cNvSpPr>
            <a:spLocks noGrp="1" noChangeArrowheads="1"/>
          </p:cNvSpPr>
          <p:nvPr>
            <p:ph idx="1"/>
          </p:nvPr>
        </p:nvSpPr>
        <p:spPr>
          <a:xfrm>
            <a:off x="755650" y="2060575"/>
            <a:ext cx="7772400" cy="4114800"/>
          </a:xfrm>
        </p:spPr>
        <p:txBody>
          <a:bodyPr/>
          <a:lstStyle/>
          <a:p>
            <a:pPr>
              <a:lnSpc>
                <a:spcPct val="90000"/>
              </a:lnSpc>
            </a:pPr>
            <a:r>
              <a:rPr lang="en-US" altLang="zh-CN" sz="2400">
                <a:latin typeface="Times New Roman" pitchFamily="18" charset="0"/>
              </a:rPr>
              <a:t>Track</a:t>
            </a:r>
          </a:p>
          <a:p>
            <a:pPr lvl="1">
              <a:lnSpc>
                <a:spcPct val="90000"/>
              </a:lnSpc>
            </a:pPr>
            <a:r>
              <a:rPr lang="en-US" altLang="zh-CN" sz="2000">
                <a:latin typeface="Times New Roman" pitchFamily="18" charset="0"/>
              </a:rPr>
              <a:t>TREC</a:t>
            </a:r>
            <a:r>
              <a:rPr lang="zh-CN" altLang="en-US" sz="2000">
                <a:latin typeface="Times New Roman" pitchFamily="18" charset="0"/>
              </a:rPr>
              <a:t>的每个子任务，</a:t>
            </a:r>
            <a:r>
              <a:rPr lang="en-US" altLang="zh-CN" sz="2000">
                <a:latin typeface="Times New Roman" pitchFamily="18" charset="0"/>
              </a:rPr>
              <a:t>QA</a:t>
            </a:r>
            <a:r>
              <a:rPr lang="zh-CN" altLang="en-US" sz="2000">
                <a:latin typeface="Times New Roman" pitchFamily="18" charset="0"/>
              </a:rPr>
              <a:t>、</a:t>
            </a:r>
            <a:r>
              <a:rPr lang="en-US" altLang="zh-CN" sz="2000">
                <a:latin typeface="Times New Roman" pitchFamily="18" charset="0"/>
              </a:rPr>
              <a:t>Filtering</a:t>
            </a:r>
            <a:r>
              <a:rPr lang="zh-CN" altLang="en-US" sz="2000">
                <a:latin typeface="Times New Roman" pitchFamily="18" charset="0"/>
              </a:rPr>
              <a:t>、</a:t>
            </a:r>
            <a:r>
              <a:rPr lang="en-US" altLang="zh-CN" sz="2000">
                <a:latin typeface="Times New Roman" pitchFamily="18" charset="0"/>
              </a:rPr>
              <a:t>Web</a:t>
            </a:r>
            <a:r>
              <a:rPr lang="zh-CN" altLang="en-US" sz="2000">
                <a:latin typeface="Times New Roman" pitchFamily="18" charset="0"/>
              </a:rPr>
              <a:t>、</a:t>
            </a:r>
            <a:r>
              <a:rPr lang="en-US" altLang="zh-CN" sz="2000">
                <a:latin typeface="Times New Roman" pitchFamily="18" charset="0"/>
              </a:rPr>
              <a:t>Blog</a:t>
            </a:r>
            <a:r>
              <a:rPr lang="zh-CN" altLang="en-US" sz="2000">
                <a:latin typeface="Times New Roman" pitchFamily="18" charset="0"/>
              </a:rPr>
              <a:t>等</a:t>
            </a:r>
          </a:p>
          <a:p>
            <a:pPr>
              <a:lnSpc>
                <a:spcPct val="90000"/>
              </a:lnSpc>
            </a:pPr>
            <a:r>
              <a:rPr lang="en-US" altLang="zh-CN" sz="2400">
                <a:latin typeface="Times New Roman" pitchFamily="18" charset="0"/>
              </a:rPr>
              <a:t>Topic</a:t>
            </a:r>
          </a:p>
          <a:p>
            <a:pPr lvl="1">
              <a:lnSpc>
                <a:spcPct val="90000"/>
              </a:lnSpc>
            </a:pPr>
            <a:r>
              <a:rPr lang="zh-CN" altLang="en-US" sz="2000">
                <a:latin typeface="Times New Roman" pitchFamily="18" charset="0"/>
              </a:rPr>
              <a:t>预先确定的问题，用来向检索系统提问</a:t>
            </a:r>
          </a:p>
          <a:p>
            <a:pPr lvl="1">
              <a:lnSpc>
                <a:spcPct val="90000"/>
              </a:lnSpc>
            </a:pPr>
            <a:r>
              <a:rPr lang="en-US" altLang="zh-CN" sz="2000">
                <a:latin typeface="Times New Roman" pitchFamily="18" charset="0"/>
              </a:rPr>
              <a:t>topic</a:t>
            </a:r>
            <a:r>
              <a:rPr lang="en-US" altLang="zh-CN" sz="2000">
                <a:latin typeface="Times New Roman" pitchFamily="18" charset="0"/>
                <a:sym typeface="Wingdings" pitchFamily="2" charset="2"/>
              </a:rPr>
              <a:t>query (</a:t>
            </a:r>
            <a:r>
              <a:rPr lang="zh-CN" altLang="en-US" sz="2000">
                <a:latin typeface="Times New Roman" pitchFamily="18" charset="0"/>
                <a:sym typeface="Wingdings" pitchFamily="2" charset="2"/>
              </a:rPr>
              <a:t>自动或者手工</a:t>
            </a:r>
            <a:r>
              <a:rPr lang="en-US" altLang="zh-CN" sz="2000">
                <a:latin typeface="Times New Roman" pitchFamily="18" charset="0"/>
                <a:sym typeface="Wingdings" pitchFamily="2" charset="2"/>
              </a:rPr>
              <a:t>)</a:t>
            </a:r>
          </a:p>
          <a:p>
            <a:pPr lvl="1">
              <a:lnSpc>
                <a:spcPct val="90000"/>
              </a:lnSpc>
            </a:pPr>
            <a:r>
              <a:rPr lang="en-US" altLang="zh-CN" sz="2000">
                <a:latin typeface="Times New Roman" pitchFamily="18" charset="0"/>
                <a:sym typeface="Wingdings" pitchFamily="2" charset="2"/>
              </a:rPr>
              <a:t>Question (QA)</a:t>
            </a:r>
            <a:endParaRPr lang="en-US" altLang="zh-CN" sz="2000">
              <a:latin typeface="Times New Roman" pitchFamily="18" charset="0"/>
            </a:endParaRPr>
          </a:p>
          <a:p>
            <a:pPr>
              <a:lnSpc>
                <a:spcPct val="90000"/>
              </a:lnSpc>
            </a:pPr>
            <a:r>
              <a:rPr lang="en-US" altLang="zh-CN" sz="2400">
                <a:latin typeface="Times New Roman" pitchFamily="18" charset="0"/>
              </a:rPr>
              <a:t>Document</a:t>
            </a:r>
          </a:p>
          <a:p>
            <a:pPr lvl="1">
              <a:lnSpc>
                <a:spcPct val="90000"/>
              </a:lnSpc>
            </a:pPr>
            <a:r>
              <a:rPr lang="zh-CN" altLang="en-US" sz="2000">
                <a:latin typeface="Times New Roman" pitchFamily="18" charset="0"/>
              </a:rPr>
              <a:t>包括训练集和测试集合 </a:t>
            </a:r>
            <a:r>
              <a:rPr lang="en-US" altLang="zh-CN" sz="2000">
                <a:latin typeface="Times New Roman" pitchFamily="18" charset="0"/>
              </a:rPr>
              <a:t>(TIPSTER&amp;TREC CDs</a:t>
            </a:r>
            <a:r>
              <a:rPr lang="zh-CN" altLang="en-US" sz="2000">
                <a:latin typeface="Times New Roman" pitchFamily="18" charset="0"/>
              </a:rPr>
              <a:t>、</a:t>
            </a:r>
            <a:r>
              <a:rPr lang="en-US" altLang="zh-CN" sz="2000">
                <a:latin typeface="Times New Roman" pitchFamily="18" charset="0"/>
              </a:rPr>
              <a:t>WT2G</a:t>
            </a:r>
            <a:r>
              <a:rPr lang="zh-CN" altLang="en-US" sz="2000">
                <a:latin typeface="Times New Roman" pitchFamily="18" charset="0"/>
              </a:rPr>
              <a:t>、</a:t>
            </a:r>
            <a:r>
              <a:rPr lang="en-US" altLang="zh-CN" sz="2000">
                <a:latin typeface="Times New Roman" pitchFamily="18" charset="0"/>
              </a:rPr>
              <a:t>WT10G</a:t>
            </a:r>
            <a:r>
              <a:rPr lang="zh-CN" altLang="en-US" sz="2000">
                <a:latin typeface="Times New Roman" pitchFamily="18" charset="0"/>
              </a:rPr>
              <a:t>、</a:t>
            </a:r>
            <a:r>
              <a:rPr lang="en-US" altLang="zh-CN" sz="2000">
                <a:latin typeface="Times New Roman" pitchFamily="18" charset="0"/>
              </a:rPr>
              <a:t>GOV2)</a:t>
            </a:r>
          </a:p>
          <a:p>
            <a:pPr>
              <a:lnSpc>
                <a:spcPct val="90000"/>
              </a:lnSpc>
            </a:pPr>
            <a:r>
              <a:rPr lang="en-US" altLang="zh-CN" sz="2400">
                <a:latin typeface="Times New Roman" pitchFamily="18" charset="0"/>
              </a:rPr>
              <a:t>Relevance Judgments</a:t>
            </a:r>
          </a:p>
          <a:p>
            <a:pPr lvl="1">
              <a:lnSpc>
                <a:spcPct val="90000"/>
              </a:lnSpc>
            </a:pPr>
            <a:r>
              <a:rPr lang="zh-CN" altLang="en-US" sz="2000">
                <a:latin typeface="Times New Roman" pitchFamily="18" charset="0"/>
              </a:rPr>
              <a:t>相关性评估，人工或者半自动</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5E63446-AE8D-4582-8124-AC71088A1B58}" type="slidenum">
              <a:rPr lang="en-US" altLang="zh-CN"/>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latin typeface="Times New Roman" pitchFamily="18" charset="0"/>
              </a:rPr>
              <a:t>Topic</a:t>
            </a:r>
            <a:r>
              <a:rPr lang="zh-CN" altLang="en-US">
                <a:latin typeface="Times New Roman" pitchFamily="18" charset="0"/>
              </a:rPr>
              <a:t>的一般结构</a:t>
            </a:r>
          </a:p>
        </p:txBody>
      </p:sp>
      <p:sp>
        <p:nvSpPr>
          <p:cNvPr id="191491" name="Rectangle 3"/>
          <p:cNvSpPr>
            <a:spLocks noGrp="1" noChangeArrowheads="1"/>
          </p:cNvSpPr>
          <p:nvPr>
            <p:ph idx="1"/>
          </p:nvPr>
        </p:nvSpPr>
        <p:spPr>
          <a:xfrm>
            <a:off x="762000" y="2057400"/>
            <a:ext cx="7772400" cy="4114800"/>
          </a:xfrm>
        </p:spPr>
        <p:txBody>
          <a:bodyPr/>
          <a:lstStyle/>
          <a:p>
            <a:r>
              <a:rPr lang="en-US" altLang="zh-CN">
                <a:latin typeface="Times New Roman" pitchFamily="18" charset="0"/>
              </a:rPr>
              <a:t>Title</a:t>
            </a:r>
            <a:r>
              <a:rPr lang="zh-CN" altLang="en-US">
                <a:latin typeface="Times New Roman" pitchFamily="18" charset="0"/>
              </a:rPr>
              <a:t>：标题，通常由几个单词构成，非常简短</a:t>
            </a:r>
          </a:p>
          <a:p>
            <a:r>
              <a:rPr lang="en-US" altLang="zh-CN">
                <a:latin typeface="Times New Roman" pitchFamily="18" charset="0"/>
              </a:rPr>
              <a:t>Description</a:t>
            </a:r>
            <a:r>
              <a:rPr lang="zh-CN" altLang="en-US">
                <a:latin typeface="Times New Roman" pitchFamily="18" charset="0"/>
              </a:rPr>
              <a:t>：描述，一句话，比</a:t>
            </a:r>
            <a:r>
              <a:rPr lang="en-US" altLang="zh-CN">
                <a:latin typeface="Times New Roman" pitchFamily="18" charset="0"/>
              </a:rPr>
              <a:t>Title</a:t>
            </a:r>
            <a:r>
              <a:rPr lang="zh-CN" altLang="en-US">
                <a:latin typeface="Times New Roman" pitchFamily="18" charset="0"/>
              </a:rPr>
              <a:t>详细，包含了</a:t>
            </a:r>
            <a:r>
              <a:rPr lang="en-US" altLang="zh-CN">
                <a:latin typeface="Times New Roman" pitchFamily="18" charset="0"/>
              </a:rPr>
              <a:t>Title</a:t>
            </a:r>
            <a:r>
              <a:rPr lang="zh-CN" altLang="en-US">
                <a:latin typeface="Times New Roman" pitchFamily="18" charset="0"/>
              </a:rPr>
              <a:t>的所有单词</a:t>
            </a:r>
          </a:p>
          <a:p>
            <a:r>
              <a:rPr lang="en-US" altLang="zh-CN">
                <a:latin typeface="Times New Roman" pitchFamily="18" charset="0"/>
              </a:rPr>
              <a:t>Narrative</a:t>
            </a:r>
            <a:r>
              <a:rPr lang="zh-CN" altLang="en-US">
                <a:latin typeface="Times New Roman" pitchFamily="18" charset="0"/>
              </a:rPr>
              <a:t>：详述，更详细地描述了哪些文档是相关的</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04D9B6B9-FEEB-408E-A2C1-EDF57A06C2BE}" type="slidenum">
              <a:rPr lang="en-US" altLang="zh-CN"/>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39552" y="548680"/>
            <a:ext cx="7772400" cy="914400"/>
          </a:xfrm>
        </p:spPr>
        <p:txBody>
          <a:bodyPr/>
          <a:lstStyle/>
          <a:p>
            <a:r>
              <a:rPr lang="en-US" altLang="zh-CN" dirty="0">
                <a:latin typeface="Times New Roman" pitchFamily="18" charset="0"/>
              </a:rPr>
              <a:t>Topic</a:t>
            </a:r>
            <a:r>
              <a:rPr lang="zh-CN" altLang="en-US" dirty="0">
                <a:latin typeface="Times New Roman" pitchFamily="18" charset="0"/>
              </a:rPr>
              <a:t>示例</a:t>
            </a:r>
          </a:p>
        </p:txBody>
      </p:sp>
      <p:sp>
        <p:nvSpPr>
          <p:cNvPr id="193539" name="Rectangle 3"/>
          <p:cNvSpPr>
            <a:spLocks noGrp="1" noChangeArrowheads="1"/>
          </p:cNvSpPr>
          <p:nvPr>
            <p:ph idx="1"/>
          </p:nvPr>
        </p:nvSpPr>
        <p:spPr>
          <a:xfrm>
            <a:off x="762000" y="1981200"/>
            <a:ext cx="7772400" cy="4419600"/>
          </a:xfrm>
        </p:spPr>
        <p:txBody>
          <a:bodyPr/>
          <a:lstStyle/>
          <a:p>
            <a:pPr>
              <a:lnSpc>
                <a:spcPct val="90000"/>
              </a:lnSpc>
              <a:spcBef>
                <a:spcPct val="0"/>
              </a:spcBef>
              <a:buFont typeface="Wingdings" pitchFamily="2" charset="2"/>
              <a:buNone/>
            </a:pPr>
            <a:r>
              <a:rPr lang="en-US" altLang="zh-CN" sz="2400">
                <a:solidFill>
                  <a:srgbClr val="CC3500"/>
                </a:solidFill>
                <a:latin typeface="Times New Roman" pitchFamily="18" charset="0"/>
              </a:rPr>
              <a:t>&lt;num&gt;</a:t>
            </a:r>
            <a:r>
              <a:rPr lang="en-US" altLang="zh-CN" sz="2400">
                <a:latin typeface="Times New Roman" pitchFamily="18" charset="0"/>
              </a:rPr>
              <a:t> Number: 351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&lt;title&gt;</a:t>
            </a:r>
            <a:r>
              <a:rPr lang="en-US" altLang="zh-CN" sz="2400">
                <a:latin typeface="Times New Roman" pitchFamily="18" charset="0"/>
              </a:rPr>
              <a:t> Falkland petroleum exploration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&lt;desc&gt;</a:t>
            </a:r>
            <a:r>
              <a:rPr lang="en-US" altLang="zh-CN" sz="2400">
                <a:latin typeface="Times New Roman" pitchFamily="18" charset="0"/>
              </a:rPr>
              <a:t> Description: </a:t>
            </a:r>
          </a:p>
          <a:p>
            <a:pPr algn="just">
              <a:lnSpc>
                <a:spcPct val="90000"/>
              </a:lnSpc>
              <a:spcBef>
                <a:spcPct val="0"/>
              </a:spcBef>
              <a:buFont typeface="Wingdings" pitchFamily="2" charset="2"/>
              <a:buNone/>
            </a:pPr>
            <a:r>
              <a:rPr lang="en-US" altLang="zh-CN" sz="2400">
                <a:latin typeface="Times New Roman" pitchFamily="18" charset="0"/>
              </a:rPr>
              <a:t>What information is available on petroleum exploration in the South Atlantic near the Falkland Islands?</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&lt;narr&gt;</a:t>
            </a:r>
            <a:r>
              <a:rPr lang="en-US" altLang="zh-CN" sz="2400">
                <a:latin typeface="Times New Roman" pitchFamily="18" charset="0"/>
              </a:rPr>
              <a:t> Narrative: </a:t>
            </a:r>
          </a:p>
          <a:p>
            <a:pPr algn="just">
              <a:lnSpc>
                <a:spcPct val="90000"/>
              </a:lnSpc>
              <a:spcBef>
                <a:spcPct val="0"/>
              </a:spcBef>
              <a:buFont typeface="Wingdings" pitchFamily="2" charset="2"/>
              <a:buNone/>
            </a:pPr>
            <a:r>
              <a:rPr lang="en-US" altLang="zh-CN" sz="2400">
                <a:latin typeface="Times New Roman" pitchFamily="18" charset="0"/>
              </a:rPr>
              <a:t>Any document discussing petroleum exploration in the South Atlantic near the Falkland Islands is considered relevant.  Documents discussing petroleum exploration in continental South America are not relevant.</a:t>
            </a:r>
            <a:endParaRPr lang="en-US" altLang="zh-CN">
              <a:latin typeface="Times New Roman" pitchFamily="18" charset="0"/>
            </a:endParaRP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503FB6BF-F6E8-4820-AED0-6E665772753C}" type="slidenum">
              <a:rPr lang="en-US" altLang="zh-CN"/>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latin typeface="Times New Roman" pitchFamily="18" charset="0"/>
              </a:rPr>
              <a:t>使用</a:t>
            </a:r>
            <a:r>
              <a:rPr lang="en-US" altLang="zh-CN">
                <a:latin typeface="Times New Roman" pitchFamily="18" charset="0"/>
              </a:rPr>
              <a:t>Topic</a:t>
            </a:r>
            <a:r>
              <a:rPr lang="zh-CN" altLang="en-US">
                <a:latin typeface="Times New Roman" pitchFamily="18" charset="0"/>
              </a:rPr>
              <a:t>的方式</a:t>
            </a:r>
          </a:p>
        </p:txBody>
      </p:sp>
      <p:sp>
        <p:nvSpPr>
          <p:cNvPr id="195587" name="Rectangle 3"/>
          <p:cNvSpPr>
            <a:spLocks noGrp="1" noChangeArrowheads="1"/>
          </p:cNvSpPr>
          <p:nvPr>
            <p:ph idx="1"/>
          </p:nvPr>
        </p:nvSpPr>
        <p:spPr>
          <a:xfrm>
            <a:off x="762000" y="1981200"/>
            <a:ext cx="7772400" cy="4114800"/>
          </a:xfrm>
        </p:spPr>
        <p:txBody>
          <a:bodyPr/>
          <a:lstStyle/>
          <a:p>
            <a:r>
              <a:rPr lang="zh-CN" altLang="en-US">
                <a:latin typeface="Times New Roman" pitchFamily="18" charset="0"/>
              </a:rPr>
              <a:t>按照会议要求，可以利用</a:t>
            </a:r>
            <a:r>
              <a:rPr lang="en-US" altLang="zh-CN">
                <a:latin typeface="Times New Roman" pitchFamily="18" charset="0"/>
              </a:rPr>
              <a:t>Topic</a:t>
            </a:r>
            <a:r>
              <a:rPr lang="zh-CN" altLang="en-US">
                <a:latin typeface="Times New Roman" pitchFamily="18" charset="0"/>
              </a:rPr>
              <a:t>文本中的部分或者全部字段，构造适当的查询条件</a:t>
            </a:r>
          </a:p>
          <a:p>
            <a:r>
              <a:rPr lang="zh-CN" altLang="en-US">
                <a:latin typeface="Times New Roman" pitchFamily="18" charset="0"/>
              </a:rPr>
              <a:t>可以使用任何方式构造查询条件，这包括手工的和自动的两大类。但提交查询结果时要注明产生方式。</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E94A05F6-C911-4040-B1E6-36B5364C1461}" type="slidenum">
              <a:rPr lang="en-US" altLang="zh-CN"/>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dirty="0"/>
              <a:t>评测方法</a:t>
            </a:r>
          </a:p>
        </p:txBody>
      </p:sp>
      <p:sp>
        <p:nvSpPr>
          <p:cNvPr id="197635" name="Rectangle 3"/>
          <p:cNvSpPr>
            <a:spLocks noGrp="1" noChangeArrowheads="1"/>
          </p:cNvSpPr>
          <p:nvPr>
            <p:ph idx="1"/>
          </p:nvPr>
        </p:nvSpPr>
        <p:spPr>
          <a:xfrm>
            <a:off x="762000" y="2057400"/>
            <a:ext cx="7772400" cy="4114800"/>
          </a:xfrm>
        </p:spPr>
        <p:txBody>
          <a:bodyPr/>
          <a:lstStyle/>
          <a:p>
            <a:r>
              <a:rPr lang="zh-CN" altLang="en-US" dirty="0">
                <a:latin typeface="Times New Roman" pitchFamily="18" charset="0"/>
              </a:rPr>
              <a:t>基于无序集合的评测：返回结果无顺序</a:t>
            </a:r>
          </a:p>
          <a:p>
            <a:pPr lvl="1"/>
            <a:r>
              <a:rPr lang="en-US" altLang="zh-CN" dirty="0">
                <a:latin typeface="Times New Roman" pitchFamily="18" charset="0"/>
              </a:rPr>
              <a:t>Set Precision/Set Recall</a:t>
            </a:r>
          </a:p>
          <a:p>
            <a:r>
              <a:rPr lang="zh-CN" altLang="en-US" dirty="0">
                <a:latin typeface="Times New Roman" pitchFamily="18" charset="0"/>
              </a:rPr>
              <a:t>基于有序集合的评测：</a:t>
            </a:r>
          </a:p>
          <a:p>
            <a:pPr lvl="1"/>
            <a:r>
              <a:rPr lang="en-US" altLang="zh-CN" dirty="0" err="1">
                <a:latin typeface="Times New Roman" pitchFamily="18" charset="0"/>
                <a:hlinkClick r:id="rId3"/>
              </a:rPr>
              <a:t>P@n</a:t>
            </a:r>
            <a:r>
              <a:rPr lang="en-US" altLang="zh-CN" dirty="0">
                <a:latin typeface="Times New Roman" pitchFamily="18" charset="0"/>
              </a:rPr>
              <a:t>/Average Precision/Reciprocal Rank</a:t>
            </a:r>
          </a:p>
          <a:p>
            <a:r>
              <a:rPr lang="zh-CN" altLang="en-US" dirty="0">
                <a:latin typeface="Times New Roman" pitchFamily="18" charset="0"/>
              </a:rPr>
              <a:t>其他评测方法</a:t>
            </a:r>
          </a:p>
          <a:p>
            <a:pPr lvl="1"/>
            <a:r>
              <a:rPr lang="en-US" altLang="zh-CN" dirty="0">
                <a:latin typeface="Times New Roman" pitchFamily="18" charset="0"/>
              </a:rPr>
              <a:t>Filtering Utility</a:t>
            </a:r>
          </a:p>
          <a:p>
            <a:pPr lvl="1">
              <a:buFont typeface="Wingdings" pitchFamily="2" charset="2"/>
              <a:buNone/>
            </a:pPr>
            <a:endParaRPr lang="en-US" altLang="zh-CN" dirty="0">
              <a:latin typeface="Times New Roman" pitchFamily="18" charset="0"/>
            </a:endParaRPr>
          </a:p>
          <a:p>
            <a:pPr lvl="1">
              <a:buFont typeface="Wingdings" pitchFamily="2" charset="2"/>
              <a:buNone/>
            </a:pPr>
            <a:endParaRPr lang="en-US" altLang="zh-CN" dirty="0"/>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3A8A164-DF62-44C8-9113-571B3D43F7CC}" type="slidenum">
              <a:rPr lang="en-US" altLang="zh-CN"/>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latin typeface="Times New Roman" pitchFamily="18" charset="0"/>
              </a:rPr>
              <a:t>相关性评估过程</a:t>
            </a:r>
            <a:r>
              <a:rPr lang="en-US" altLang="zh-CN">
                <a:latin typeface="Times New Roman" pitchFamily="18" charset="0"/>
              </a:rPr>
              <a:t>(1)</a:t>
            </a:r>
          </a:p>
        </p:txBody>
      </p:sp>
      <p:sp>
        <p:nvSpPr>
          <p:cNvPr id="199683" name="Rectangle 3"/>
          <p:cNvSpPr>
            <a:spLocks noGrp="1" noChangeArrowheads="1"/>
          </p:cNvSpPr>
          <p:nvPr>
            <p:ph idx="1"/>
          </p:nvPr>
        </p:nvSpPr>
        <p:spPr>
          <a:xfrm>
            <a:off x="762000" y="1981200"/>
            <a:ext cx="7772400" cy="4114800"/>
          </a:xfrm>
        </p:spPr>
        <p:txBody>
          <a:bodyPr/>
          <a:lstStyle/>
          <a:p>
            <a:r>
              <a:rPr lang="en-US" altLang="zh-CN">
                <a:latin typeface="Times New Roman" pitchFamily="18" charset="0"/>
              </a:rPr>
              <a:t>(Ad hoc</a:t>
            </a:r>
            <a:r>
              <a:rPr lang="zh-CN" altLang="en-US">
                <a:latin typeface="Times New Roman" pitchFamily="18" charset="0"/>
              </a:rPr>
              <a:t>任务</a:t>
            </a:r>
            <a:r>
              <a:rPr lang="en-US" altLang="zh-CN">
                <a:latin typeface="Times New Roman" pitchFamily="18" charset="0"/>
              </a:rPr>
              <a:t>)Pooling</a:t>
            </a:r>
            <a:r>
              <a:rPr lang="zh-CN" altLang="en-US">
                <a:latin typeface="Times New Roman" pitchFamily="18" charset="0"/>
              </a:rPr>
              <a:t>方法：对于每一个</a:t>
            </a:r>
            <a:r>
              <a:rPr lang="en-US" altLang="zh-CN">
                <a:latin typeface="Times New Roman" pitchFamily="18" charset="0"/>
              </a:rPr>
              <a:t>topic</a:t>
            </a:r>
            <a:r>
              <a:rPr lang="zh-CN" altLang="en-US">
                <a:latin typeface="Times New Roman" pitchFamily="18" charset="0"/>
              </a:rPr>
              <a:t>，</a:t>
            </a:r>
            <a:r>
              <a:rPr lang="en-US" altLang="zh-CN">
                <a:latin typeface="Times New Roman" pitchFamily="18" charset="0"/>
              </a:rPr>
              <a:t>NIST</a:t>
            </a:r>
            <a:r>
              <a:rPr lang="zh-CN" altLang="en-US">
                <a:latin typeface="Times New Roman" pitchFamily="18" charset="0"/>
              </a:rPr>
              <a:t>从参加者取得的结果中挑选中一部分运行结果，从每个运行结果中取头</a:t>
            </a:r>
            <a:r>
              <a:rPr lang="en-US" altLang="zh-CN">
                <a:latin typeface="Times New Roman" pitchFamily="18" charset="0"/>
              </a:rPr>
              <a:t>N</a:t>
            </a:r>
            <a:r>
              <a:rPr lang="zh-CN" altLang="en-US">
                <a:latin typeface="Times New Roman" pitchFamily="18" charset="0"/>
              </a:rPr>
              <a:t>个文档，然后用这些文档构成一个文档池，使用人工方式对这些文档进行判断。相关性判断是二值的：相关或不相关。没有进行判断的文档被认为是不相关的。</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63EA5B0E-B6C7-4B8D-BB5F-88FAD10AB74E}" type="slidenum">
              <a:rPr lang="en-US" altLang="zh-CN"/>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a:latin typeface="Times New Roman" pitchFamily="18" charset="0"/>
              </a:rPr>
              <a:t>相关性评估过程</a:t>
            </a:r>
            <a:r>
              <a:rPr lang="en-US" altLang="zh-CN">
                <a:latin typeface="Times New Roman" pitchFamily="18" charset="0"/>
              </a:rPr>
              <a:t>(2)</a:t>
            </a:r>
          </a:p>
        </p:txBody>
      </p:sp>
      <p:sp>
        <p:nvSpPr>
          <p:cNvPr id="201731" name="Rectangle 3"/>
          <p:cNvSpPr>
            <a:spLocks noGrp="1" noChangeArrowheads="1"/>
          </p:cNvSpPr>
          <p:nvPr>
            <p:ph idx="1"/>
          </p:nvPr>
        </p:nvSpPr>
        <p:spPr>
          <a:xfrm>
            <a:off x="762000" y="2057400"/>
            <a:ext cx="7772400" cy="4114800"/>
          </a:xfrm>
        </p:spPr>
        <p:txBody>
          <a:bodyPr/>
          <a:lstStyle/>
          <a:p>
            <a:r>
              <a:rPr lang="en-US" altLang="zh-CN">
                <a:latin typeface="Times New Roman" pitchFamily="18" charset="0"/>
              </a:rPr>
              <a:t>NIST</a:t>
            </a:r>
            <a:r>
              <a:rPr lang="zh-CN" altLang="en-US">
                <a:latin typeface="Times New Roman" pitchFamily="18" charset="0"/>
              </a:rPr>
              <a:t>使用</a:t>
            </a:r>
            <a:r>
              <a:rPr lang="en-US" altLang="zh-CN">
                <a:latin typeface="Times New Roman" pitchFamily="18" charset="0"/>
              </a:rPr>
              <a:t>trec_eval</a:t>
            </a:r>
            <a:r>
              <a:rPr lang="zh-CN" altLang="en-US">
                <a:latin typeface="Times New Roman" pitchFamily="18" charset="0"/>
              </a:rPr>
              <a:t>软件包对所有参加者的运行结果进行评估，给出大量参数化的评测结果（主要是</a:t>
            </a:r>
            <a:r>
              <a:rPr lang="en-US" altLang="zh-CN">
                <a:latin typeface="Times New Roman" pitchFamily="18" charset="0"/>
              </a:rPr>
              <a:t>precision</a:t>
            </a:r>
            <a:r>
              <a:rPr lang="zh-CN" altLang="en-US">
                <a:latin typeface="Times New Roman" pitchFamily="18" charset="0"/>
              </a:rPr>
              <a:t>和</a:t>
            </a:r>
            <a:r>
              <a:rPr lang="en-US" altLang="zh-CN">
                <a:latin typeface="Times New Roman" pitchFamily="18" charset="0"/>
              </a:rPr>
              <a:t>recall)</a:t>
            </a:r>
            <a:r>
              <a:rPr lang="zh-CN" altLang="en-US">
                <a:latin typeface="Times New Roman" pitchFamily="18" charset="0"/>
              </a:rPr>
              <a:t>。根据这些评测数据，参加者可以比较彼此的系统性能。</a:t>
            </a:r>
          </a:p>
          <a:p>
            <a:r>
              <a:rPr lang="zh-CN" altLang="en-US">
                <a:latin typeface="Times New Roman" pitchFamily="18" charset="0"/>
              </a:rPr>
              <a:t>其他</a:t>
            </a:r>
            <a:r>
              <a:rPr lang="en-US" altLang="zh-CN">
                <a:latin typeface="Times New Roman" pitchFamily="18" charset="0"/>
              </a:rPr>
              <a:t>track</a:t>
            </a:r>
            <a:r>
              <a:rPr lang="zh-CN" altLang="en-US">
                <a:latin typeface="Times New Roman" pitchFamily="18" charset="0"/>
              </a:rPr>
              <a:t>也有相应的公开评测工具</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448AE52C-A22B-41B5-B1E3-FB28FFB7451F}" type="slidenum">
              <a:rPr lang="en-US" altLang="zh-CN"/>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Grp="1" noChangeArrowheads="1"/>
          </p:cNvSpPr>
          <p:nvPr>
            <p:ph type="ctrTitle"/>
          </p:nvPr>
        </p:nvSpPr>
        <p:spPr/>
        <p:txBody>
          <a:bodyPr/>
          <a:lstStyle/>
          <a:p>
            <a:r>
              <a:rPr lang="zh-CN" altLang="en-US"/>
              <a:t>其他评测会议</a:t>
            </a:r>
          </a:p>
        </p:txBody>
      </p:sp>
      <p:sp>
        <p:nvSpPr>
          <p:cNvPr id="230405" name="Rectangle 5"/>
          <p:cNvSpPr>
            <a:spLocks noGrp="1" noChangeArrowheads="1"/>
          </p:cNvSpPr>
          <p:nvPr>
            <p:ph type="subTitle" idx="1"/>
          </p:nvPr>
        </p:nvSpPr>
        <p:spPr/>
        <p:txBody>
          <a:bodyPr/>
          <a:lstStyle/>
          <a:p>
            <a:endParaRPr lang="zh-CN" altLang="zh-CN"/>
          </a:p>
        </p:txBody>
      </p:sp>
      <p:sp>
        <p:nvSpPr>
          <p:cNvPr id="5" name="Rectangle 11"/>
          <p:cNvSpPr>
            <a:spLocks noGrp="1" noChangeArrowheads="1"/>
          </p:cNvSpPr>
          <p:nvPr>
            <p:ph type="ftr" sz="quarter" idx="11"/>
          </p:nvPr>
        </p:nvSpPr>
        <p:spPr>
          <a:prstGeom prst="rect">
            <a:avLst/>
          </a:prstGeom>
        </p:spPr>
        <p:txBody>
          <a:bodyPr/>
          <a:lstStyle/>
          <a:p>
            <a:endParaRPr lang="en-US" altLang="zh-CN" dirty="0"/>
          </a:p>
        </p:txBody>
      </p:sp>
      <p:sp>
        <p:nvSpPr>
          <p:cNvPr id="6" name="Rectangle 12"/>
          <p:cNvSpPr>
            <a:spLocks noGrp="1" noChangeArrowheads="1"/>
          </p:cNvSpPr>
          <p:nvPr>
            <p:ph type="sldNum" sz="quarter" idx="12"/>
          </p:nvPr>
        </p:nvSpPr>
        <p:spPr>
          <a:prstGeom prst="rect">
            <a:avLst/>
          </a:prstGeom>
        </p:spPr>
        <p:txBody>
          <a:bodyPr/>
          <a:lstStyle/>
          <a:p>
            <a:fld id="{6097C5C7-D99C-4729-A08B-E4EECA1A93BE}" type="slidenum">
              <a:rPr lang="en-US" altLang="zh-CN"/>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a:latin typeface="Times New Roman" pitchFamily="18" charset="0"/>
              </a:rPr>
              <a:t>TRECVID (TREC VIDeo)</a:t>
            </a:r>
          </a:p>
        </p:txBody>
      </p:sp>
      <p:sp>
        <p:nvSpPr>
          <p:cNvPr id="229379" name="Rectangle 3"/>
          <p:cNvSpPr>
            <a:spLocks noGrp="1" noChangeArrowheads="1"/>
          </p:cNvSpPr>
          <p:nvPr>
            <p:ph idx="1"/>
          </p:nvPr>
        </p:nvSpPr>
        <p:spPr/>
        <p:txBody>
          <a:bodyPr/>
          <a:lstStyle/>
          <a:p>
            <a:r>
              <a:rPr lang="en-US" altLang="zh-CN">
                <a:latin typeface="Times New Roman" pitchFamily="18" charset="0"/>
              </a:rPr>
              <a:t>TRECVID</a:t>
            </a:r>
            <a:r>
              <a:rPr lang="zh-CN" altLang="en-US">
                <a:latin typeface="Times New Roman" pitchFamily="18" charset="0"/>
              </a:rPr>
              <a:t>：</a:t>
            </a:r>
            <a:r>
              <a:rPr lang="en-US" altLang="zh-CN">
                <a:latin typeface="Times New Roman" pitchFamily="18" charset="0"/>
              </a:rPr>
              <a:t>2003</a:t>
            </a:r>
            <a:r>
              <a:rPr lang="zh-CN" altLang="en-US">
                <a:latin typeface="Times New Roman" pitchFamily="18" charset="0"/>
              </a:rPr>
              <a:t>年从</a:t>
            </a:r>
            <a:r>
              <a:rPr lang="en-US" altLang="zh-CN">
                <a:latin typeface="Times New Roman" pitchFamily="18" charset="0"/>
              </a:rPr>
              <a:t>TREC</a:t>
            </a:r>
            <a:r>
              <a:rPr lang="zh-CN" altLang="en-US">
                <a:latin typeface="Times New Roman" pitchFamily="18" charset="0"/>
              </a:rPr>
              <a:t>中分出来的有关</a:t>
            </a:r>
            <a:r>
              <a:rPr lang="en-US" altLang="zh-CN">
                <a:latin typeface="Times New Roman" pitchFamily="18" charset="0"/>
              </a:rPr>
              <a:t>Video</a:t>
            </a:r>
            <a:r>
              <a:rPr lang="zh-CN" altLang="en-US">
                <a:latin typeface="Times New Roman" pitchFamily="18" charset="0"/>
              </a:rPr>
              <a:t>检索方面的评测，之前是</a:t>
            </a:r>
            <a:r>
              <a:rPr lang="en-US" altLang="zh-CN">
                <a:latin typeface="Times New Roman" pitchFamily="18" charset="0"/>
              </a:rPr>
              <a:t>TREC</a:t>
            </a:r>
            <a:r>
              <a:rPr lang="zh-CN" altLang="en-US">
                <a:latin typeface="Times New Roman" pitchFamily="18" charset="0"/>
              </a:rPr>
              <a:t>中的</a:t>
            </a:r>
            <a:r>
              <a:rPr lang="en-US" altLang="zh-CN">
                <a:latin typeface="Times New Roman" pitchFamily="18" charset="0"/>
              </a:rPr>
              <a:t>Video track</a:t>
            </a:r>
            <a:r>
              <a:rPr lang="zh-CN" altLang="en-US">
                <a:latin typeface="Times New Roman" pitchFamily="18" charset="0"/>
              </a:rPr>
              <a:t>任务。</a:t>
            </a:r>
          </a:p>
        </p:txBody>
      </p:sp>
      <p:sp>
        <p:nvSpPr>
          <p:cNvPr id="5" name="页脚占位符 4"/>
          <p:cNvSpPr>
            <a:spLocks noGrp="1"/>
          </p:cNvSpPr>
          <p:nvPr>
            <p:ph type="ftr" sz="quarter" idx="11"/>
          </p:nvPr>
        </p:nvSpPr>
        <p:spPr/>
        <p:txBody>
          <a:bodyPr/>
          <a:lstStyle/>
          <a:p>
            <a:endParaRPr lang="en-US" altLang="zh-CN" dirty="0"/>
          </a:p>
        </p:txBody>
      </p:sp>
      <p:sp>
        <p:nvSpPr>
          <p:cNvPr id="6" name="灯片编号占位符 5"/>
          <p:cNvSpPr>
            <a:spLocks noGrp="1"/>
          </p:cNvSpPr>
          <p:nvPr>
            <p:ph type="sldNum" sz="quarter" idx="12"/>
          </p:nvPr>
        </p:nvSpPr>
        <p:spPr/>
        <p:txBody>
          <a:bodyPr/>
          <a:lstStyle/>
          <a:p>
            <a:fld id="{B60D03F5-8674-4DB3-A680-F102C7E2B683}" type="slidenum">
              <a:rPr lang="en-US" altLang="zh-CN"/>
              <a:pPr/>
              <a:t>99</a:t>
            </a:fld>
            <a:endParaRPr lang="en-US" altLang="zh-CN"/>
          </a:p>
        </p:txBody>
      </p:sp>
    </p:spTree>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4109</TotalTime>
  <Words>8922</Words>
  <Application>Microsoft Office PowerPoint</Application>
  <PresentationFormat>全屏显示(4:3)</PresentationFormat>
  <Paragraphs>1358</Paragraphs>
  <Slides>128</Slides>
  <Notes>95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128</vt:i4>
      </vt:variant>
    </vt:vector>
  </HeadingPairs>
  <TitlesOfParts>
    <vt:vector size="141" baseType="lpstr">
      <vt:lpstr>黑体</vt:lpstr>
      <vt:lpstr>楷体</vt:lpstr>
      <vt:lpstr>宋体</vt:lpstr>
      <vt:lpstr>Arial</vt:lpstr>
      <vt:lpstr>Calibri</vt:lpstr>
      <vt:lpstr>Lucida Sans</vt:lpstr>
      <vt:lpstr>Tahoma</vt:lpstr>
      <vt:lpstr>Times New Roman</vt:lpstr>
      <vt:lpstr>Wingdings</vt:lpstr>
      <vt:lpstr>course-template-2013</vt:lpstr>
      <vt:lpstr>Equation</vt:lpstr>
      <vt:lpstr>SPW 9.0 Graph</vt:lpstr>
      <vt:lpstr>图表</vt:lpstr>
      <vt:lpstr>PowerPoint 演示文稿</vt:lpstr>
      <vt:lpstr>提纲</vt:lpstr>
      <vt:lpstr>提纲</vt:lpstr>
      <vt:lpstr>PowerPoint 演示文稿</vt:lpstr>
      <vt:lpstr>PowerPoint 演示文稿</vt:lpstr>
      <vt:lpstr>PowerPoint 演示文稿</vt:lpstr>
      <vt:lpstr>堆结构</vt:lpstr>
      <vt:lpstr>PowerPoint 演示文稿</vt:lpstr>
      <vt:lpstr>本讲内容</vt:lpstr>
      <vt:lpstr>提纲</vt:lpstr>
      <vt:lpstr>关于评价</vt:lpstr>
      <vt:lpstr>从竞技体育谈起</vt:lpstr>
      <vt:lpstr>为什么要评价IR？</vt:lpstr>
      <vt:lpstr>IR中评价什么？</vt:lpstr>
      <vt:lpstr>如何评价效果？</vt:lpstr>
      <vt:lpstr>评价任务的例子</vt:lpstr>
      <vt:lpstr>评价的几部分</vt:lpstr>
      <vt:lpstr>提纲</vt:lpstr>
      <vt:lpstr>评价指标分类</vt:lpstr>
      <vt:lpstr>评价指标分类</vt:lpstr>
      <vt:lpstr>回到例子</vt:lpstr>
      <vt:lpstr>整个文档集合的划分</vt:lpstr>
      <vt:lpstr>评价指标</vt:lpstr>
      <vt:lpstr>四种关系的矩阵表示</vt:lpstr>
      <vt:lpstr>基于集合的图表示</vt:lpstr>
      <vt:lpstr>回到例子</vt:lpstr>
      <vt:lpstr>课堂提问：另一个计算例子</vt:lpstr>
      <vt:lpstr>正确率和召回率的应用领域</vt:lpstr>
      <vt:lpstr>关于正确率和召回率的讨论</vt:lpstr>
      <vt:lpstr>课堂提问：</vt:lpstr>
      <vt:lpstr>正确率和召回率的问题</vt:lpstr>
      <vt:lpstr>问题一：召回率难以计算</vt:lpstr>
      <vt:lpstr>4个系统的Pooling</vt:lpstr>
      <vt:lpstr>课堂提问</vt:lpstr>
      <vt:lpstr>问题二：P和R需要融合</vt:lpstr>
      <vt:lpstr>PowerPoint 演示文稿</vt:lpstr>
      <vt:lpstr>PowerPoint 演示文稿</vt:lpstr>
      <vt:lpstr>PowerPoint 演示文稿</vt:lpstr>
      <vt:lpstr>PowerPoint 演示文稿</vt:lpstr>
      <vt:lpstr>PowerPoint 演示文稿</vt:lpstr>
      <vt:lpstr>问题三：P、R没有考虑结果的序</vt:lpstr>
      <vt:lpstr>引入序的作用</vt:lpstr>
      <vt:lpstr>P-R曲线的例子</vt:lpstr>
      <vt:lpstr>P-R曲线</vt:lpstr>
      <vt:lpstr>P-R 曲线的插值问题</vt:lpstr>
      <vt:lpstr>P-R曲线图</vt:lpstr>
      <vt:lpstr>P-R曲线的优缺点</vt:lpstr>
      <vt:lpstr>基于P-R曲线的单一指标</vt:lpstr>
      <vt:lpstr>P-R曲线中的break point</vt:lpstr>
      <vt:lpstr>引入序的作用</vt:lpstr>
      <vt:lpstr>不考虑召回率</vt:lpstr>
      <vt:lpstr>回到例子</vt:lpstr>
      <vt:lpstr>评价指标分类</vt:lpstr>
      <vt:lpstr>评价指标</vt:lpstr>
      <vt:lpstr>回到例子</vt:lpstr>
      <vt:lpstr>课堂提问</vt:lpstr>
      <vt:lpstr>整个IR系统的P-R曲线</vt:lpstr>
      <vt:lpstr>几个IR系统的P-R曲线比较</vt:lpstr>
      <vt:lpstr>关于相关性</vt:lpstr>
      <vt:lpstr>面向用户的评价指标</vt:lpstr>
      <vt:lpstr>其他评价指标</vt:lpstr>
      <vt:lpstr>其他评价指标</vt:lpstr>
      <vt:lpstr>近年来出现的新的评价指标</vt:lpstr>
      <vt:lpstr>Bpref</vt:lpstr>
      <vt:lpstr>原始定义</vt:lpstr>
      <vt:lpstr>特定情况</vt:lpstr>
      <vt:lpstr>最新定义</vt:lpstr>
      <vt:lpstr>思考：怎样对评价指标进行评价？</vt:lpstr>
      <vt:lpstr>GMAP</vt:lpstr>
      <vt:lpstr>GMAP</vt:lpstr>
      <vt:lpstr>NDCG</vt:lpstr>
      <vt:lpstr>NDCG</vt:lpstr>
      <vt:lpstr>NDCG</vt:lpstr>
      <vt:lpstr>NDCG</vt:lpstr>
      <vt:lpstr>NDCG</vt:lpstr>
      <vt:lpstr>NDCG</vt:lpstr>
      <vt:lpstr>另一种NDCG的计算方法</vt:lpstr>
      <vt:lpstr>关于评价方面的研究</vt:lpstr>
      <vt:lpstr>提纲</vt:lpstr>
      <vt:lpstr>TREC 概况</vt:lpstr>
      <vt:lpstr>TREC的目标(1)</vt:lpstr>
      <vt:lpstr>TREC的目标(2)</vt:lpstr>
      <vt:lpstr>TREC的运行方式(1)</vt:lpstr>
      <vt:lpstr>TREC的运行方式(2)</vt:lpstr>
      <vt:lpstr>TREC的运行方式(3)</vt:lpstr>
      <vt:lpstr>TREC的运行方式(4)</vt:lpstr>
      <vt:lpstr>测试数据和测试软件</vt:lpstr>
      <vt:lpstr>TREC任务情况</vt:lpstr>
      <vt:lpstr>历届TREC参加单位数示意图</vt:lpstr>
      <vt:lpstr>参加过TREC的部分单位</vt:lpstr>
      <vt:lpstr>TREC中名词定义</vt:lpstr>
      <vt:lpstr>Topic的一般结构</vt:lpstr>
      <vt:lpstr>Topic示例</vt:lpstr>
      <vt:lpstr>使用Topic的方式</vt:lpstr>
      <vt:lpstr>评测方法</vt:lpstr>
      <vt:lpstr>相关性评估过程(1)</vt:lpstr>
      <vt:lpstr>相关性评估过程(2)</vt:lpstr>
      <vt:lpstr>其他评测会议</vt:lpstr>
      <vt:lpstr>TRECVID (TREC VIDeo)</vt:lpstr>
      <vt:lpstr>MUC (Message Understanding Conference)</vt:lpstr>
      <vt:lpstr>ACE(Automatic Content Extraction)</vt:lpstr>
      <vt:lpstr>DUC(Document Understanding Conference)</vt:lpstr>
      <vt:lpstr>其他评测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关于评价的可信度</vt:lpstr>
      <vt:lpstr>提纲</vt:lpstr>
      <vt:lpstr>IR系统评价实验设计</vt:lpstr>
      <vt:lpstr>实验方案设计中要考虑到的问题</vt:lpstr>
      <vt:lpstr>过拟合 (Over-fitting)</vt:lpstr>
      <vt:lpstr>示例：过度描述随机误差</vt:lpstr>
      <vt:lpstr>过拟合</vt:lpstr>
      <vt:lpstr>评价方案</vt:lpstr>
      <vt:lpstr>测试数据</vt:lpstr>
      <vt:lpstr>测试语料与查询</vt:lpstr>
      <vt:lpstr>统计测试 (Statistical Test)</vt:lpstr>
      <vt:lpstr>比较下列两组“提高”</vt:lpstr>
      <vt:lpstr>统计测试</vt:lpstr>
      <vt:lpstr>本讲小结</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1229</cp:revision>
  <cp:lastPrinted>2009-09-22T15:48:09Z</cp:lastPrinted>
  <dcterms:created xsi:type="dcterms:W3CDTF">2009-09-21T23:46:17Z</dcterms:created>
  <dcterms:modified xsi:type="dcterms:W3CDTF">2019-08-15T14:59:28Z</dcterms:modified>
</cp:coreProperties>
</file>