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7"/>
  </p:notesMasterIdLst>
  <p:sldIdLst>
    <p:sldId id="316" r:id="rId3"/>
    <p:sldId id="259" r:id="rId4"/>
    <p:sldId id="318" r:id="rId5"/>
    <p:sldId id="319" r:id="rId6"/>
    <p:sldId id="320" r:id="rId7"/>
    <p:sldId id="359" r:id="rId8"/>
    <p:sldId id="313" r:id="rId9"/>
    <p:sldId id="314" r:id="rId10"/>
    <p:sldId id="283" r:id="rId11"/>
    <p:sldId id="284" r:id="rId12"/>
    <p:sldId id="285" r:id="rId13"/>
    <p:sldId id="286" r:id="rId14"/>
    <p:sldId id="287" r:id="rId15"/>
    <p:sldId id="289" r:id="rId16"/>
    <p:sldId id="288"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3" r:id="rId30"/>
    <p:sldId id="321" r:id="rId31"/>
    <p:sldId id="322" r:id="rId32"/>
    <p:sldId id="323" r:id="rId33"/>
    <p:sldId id="350" r:id="rId34"/>
    <p:sldId id="351" r:id="rId35"/>
    <p:sldId id="352" r:id="rId36"/>
    <p:sldId id="353" r:id="rId37"/>
    <p:sldId id="354" r:id="rId38"/>
    <p:sldId id="355" r:id="rId39"/>
    <p:sldId id="356" r:id="rId40"/>
    <p:sldId id="358" r:id="rId41"/>
    <p:sldId id="357" r:id="rId42"/>
    <p:sldId id="348" r:id="rId43"/>
    <p:sldId id="349" r:id="rId44"/>
    <p:sldId id="360" r:id="rId45"/>
    <p:sldId id="282" r:id="rId4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06" autoAdjust="0"/>
  </p:normalViewPr>
  <p:slideViewPr>
    <p:cSldViewPr snapToGrid="0">
      <p:cViewPr varScale="1">
        <p:scale>
          <a:sx n="79" d="100"/>
          <a:sy n="79"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e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e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72.wmf"/><Relationship Id="rId7" Type="http://schemas.openxmlformats.org/officeDocument/2006/relationships/image" Target="../media/image85.wmf"/><Relationship Id="rId2" Type="http://schemas.openxmlformats.org/officeDocument/2006/relationships/image" Target="../media/image82.emf"/><Relationship Id="rId1" Type="http://schemas.openxmlformats.org/officeDocument/2006/relationships/image" Target="../media/image81.wmf"/><Relationship Id="rId6" Type="http://schemas.openxmlformats.org/officeDocument/2006/relationships/image" Target="../media/image84.wmf"/><Relationship Id="rId5" Type="http://schemas.openxmlformats.org/officeDocument/2006/relationships/image" Target="../media/image83.e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emf"/><Relationship Id="rId7" Type="http://schemas.openxmlformats.org/officeDocument/2006/relationships/image" Target="../media/image10.wmf"/><Relationship Id="rId2" Type="http://schemas.openxmlformats.org/officeDocument/2006/relationships/image" Target="../media/image5.e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35.wmf"/><Relationship Id="rId2" Type="http://schemas.openxmlformats.org/officeDocument/2006/relationships/image" Target="../media/image131.wmf"/><Relationship Id="rId1" Type="http://schemas.openxmlformats.org/officeDocument/2006/relationships/image" Target="../media/image128.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emf"/><Relationship Id="rId7" Type="http://schemas.openxmlformats.org/officeDocument/2006/relationships/image" Target="../media/image19.wmf"/><Relationship Id="rId2" Type="http://schemas.openxmlformats.org/officeDocument/2006/relationships/image" Target="../media/image14.emf"/><Relationship Id="rId1" Type="http://schemas.openxmlformats.org/officeDocument/2006/relationships/image" Target="../media/image4.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5.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4.wmf"/><Relationship Id="rId5" Type="http://schemas.openxmlformats.org/officeDocument/2006/relationships/image" Target="../media/image130.wmf"/><Relationship Id="rId4"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39.wmf"/><Relationship Id="rId1" Type="http://schemas.openxmlformats.org/officeDocument/2006/relationships/image" Target="../media/image150.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30.wmf"/><Relationship Id="rId5" Type="http://schemas.openxmlformats.org/officeDocument/2006/relationships/image" Target="../media/image139.wmf"/><Relationship Id="rId4" Type="http://schemas.openxmlformats.org/officeDocument/2006/relationships/image" Target="../media/image15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39.wmf"/><Relationship Id="rId7" Type="http://schemas.openxmlformats.org/officeDocument/2006/relationships/image" Target="../media/image32.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35.wmf"/><Relationship Id="rId4" Type="http://schemas.openxmlformats.org/officeDocument/2006/relationships/image" Target="../media/image40.wmf"/><Relationship Id="rId9"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1C078DE-7FCD-4049-AF47-EE5868D0CDFA}" type="slidenum">
              <a:rPr lang="en-US" altLang="zh-CN"/>
              <a:pPr>
                <a:defRPr/>
              </a:pPr>
              <a:t>‹#›</a:t>
            </a:fld>
            <a:endParaRPr lang="en-US" altLang="zh-CN"/>
          </a:p>
        </p:txBody>
      </p:sp>
    </p:spTree>
    <p:extLst>
      <p:ext uri="{BB962C8B-B14F-4D97-AF65-F5344CB8AC3E}">
        <p14:creationId xmlns:p14="http://schemas.microsoft.com/office/powerpoint/2010/main" val="2359869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1C078DE-7FCD-4049-AF47-EE5868D0CDFA}" type="slidenum">
              <a:rPr lang="en-US" altLang="zh-CN" smtClean="0"/>
              <a:pPr>
                <a:defRPr/>
              </a:pPr>
              <a:t>35</a:t>
            </a:fld>
            <a:endParaRPr lang="en-US" altLang="zh-CN"/>
          </a:p>
        </p:txBody>
      </p:sp>
    </p:spTree>
    <p:extLst>
      <p:ext uri="{BB962C8B-B14F-4D97-AF65-F5344CB8AC3E}">
        <p14:creationId xmlns:p14="http://schemas.microsoft.com/office/powerpoint/2010/main" val="309889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1C078DE-7FCD-4049-AF47-EE5868D0CDFA}" type="slidenum">
              <a:rPr lang="en-US" altLang="zh-CN" smtClean="0"/>
              <a:pPr>
                <a:defRPr/>
              </a:pPr>
              <a:t>36</a:t>
            </a:fld>
            <a:endParaRPr lang="en-US" altLang="zh-CN"/>
          </a:p>
        </p:txBody>
      </p:sp>
    </p:spTree>
    <p:extLst>
      <p:ext uri="{BB962C8B-B14F-4D97-AF65-F5344CB8AC3E}">
        <p14:creationId xmlns:p14="http://schemas.microsoft.com/office/powerpoint/2010/main" val="309889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1C078DE-7FCD-4049-AF47-EE5868D0CDFA}" type="slidenum">
              <a:rPr lang="en-US" altLang="zh-CN" smtClean="0"/>
              <a:pPr>
                <a:defRPr/>
              </a:pPr>
              <a:t>37</a:t>
            </a:fld>
            <a:endParaRPr lang="en-US" altLang="zh-CN"/>
          </a:p>
        </p:txBody>
      </p:sp>
    </p:spTree>
    <p:extLst>
      <p:ext uri="{BB962C8B-B14F-4D97-AF65-F5344CB8AC3E}">
        <p14:creationId xmlns:p14="http://schemas.microsoft.com/office/powerpoint/2010/main" val="309889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1C078DE-7FCD-4049-AF47-EE5868D0CDFA}" type="slidenum">
              <a:rPr lang="en-US" altLang="zh-CN" smtClean="0"/>
              <a:pPr>
                <a:defRPr/>
              </a:pPr>
              <a:t>38</a:t>
            </a:fld>
            <a:endParaRPr lang="en-US" altLang="zh-CN"/>
          </a:p>
        </p:txBody>
      </p:sp>
    </p:spTree>
    <p:extLst>
      <p:ext uri="{BB962C8B-B14F-4D97-AF65-F5344CB8AC3E}">
        <p14:creationId xmlns:p14="http://schemas.microsoft.com/office/powerpoint/2010/main" val="309889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818F4C-B547-4504-9B66-E17CF7F9BE75}"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12183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EF98B3-7405-4240-967A-077D32803776}"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210039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C70B2F-06BC-42B4-9F62-841320DCF510}"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37816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7F7203-EE5B-479D-9B35-B591AC9947E2}"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68781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243A040-E5EE-455C-9FE4-B482C6ABCB0C}"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7195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71B97742-B93C-4B80-A4A7-34D641450974}"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277802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F29B298-2D03-4EAF-98E1-9E4F5D1A7B18}"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824151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114068D5-A213-4CA5-B094-1AB2A1998310}"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3420882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03E907B3-DC3F-4DA6-9FCE-89E48BA9CDEC}"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3081896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9F55985E-4878-412E-9308-215CCD49014E}"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146556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E68F32F-D7DE-46C1-BCB3-C2D70AF4F0CA}"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28847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BCEFF8-6006-4BFE-A05F-A823F149525E}"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2975738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143E4DF7-F6DF-45ED-811E-9C5FA823576C}"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3762622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00FA3502-8A6B-4AD7-8480-0014EED3E14B}"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132644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B945C1A8-AEAF-4804-8370-014947D0249D}"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2311965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C8FF9D19-BBAD-490D-8C96-40B63AF5B25A}"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473419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3D84801D-96EB-4B90-B032-4115C99A5283}"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191715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AEA22917-BFDF-42F4-8D4A-59CA6C8D44F5}"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293320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1F9C0D2-7EAC-4B14-BC01-5BD2BC0C78D2}"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174964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AF284452-D0E0-47F4-959B-311908B507AC}"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362515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785268-C6F9-4C7F-9482-DC300B76A788}"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96159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FBCFDC-1AA1-4EC6-8BA5-9E4BB9AC1EE8}"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406277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5663234-FB31-408D-A42B-9732DDC92952}"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80816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35DB9D1-8211-4513-953E-4F90B441EE24}"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126743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B7279B0-3903-4CC3-9942-D803A5BE25C7}"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15098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05B110-02A9-4EC6-81A0-CB268C392E02}"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304671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5C0592-BDAA-49DD-92D5-9F0BDA43FC13}" type="slidenum">
              <a:rPr lang="en-US" altLang="zh-CN" smtClean="0"/>
              <a:pPr>
                <a:defRPr/>
              </a:pPr>
              <a:t>‹#›</a:t>
            </a:fld>
            <a:r>
              <a:rPr lang="en-US" altLang="zh-CN" dirty="0" smtClean="0"/>
              <a:t>/44</a:t>
            </a:r>
            <a:endParaRPr lang="en-US" altLang="zh-CN" dirty="0"/>
          </a:p>
        </p:txBody>
      </p:sp>
    </p:spTree>
    <p:extLst>
      <p:ext uri="{BB962C8B-B14F-4D97-AF65-F5344CB8AC3E}">
        <p14:creationId xmlns:p14="http://schemas.microsoft.com/office/powerpoint/2010/main" val="89133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8BC45C2-D5D2-4B24-B29D-59F2A84F1B1B}" type="slidenum">
              <a:rPr lang="en-US" altLang="zh-CN" smtClean="0"/>
              <a:pPr>
                <a:defRPr/>
              </a:pPr>
              <a:t>‹#›</a:t>
            </a:fld>
            <a:r>
              <a:rPr lang="en-US" altLang="zh-CN" dirty="0" smtClean="0"/>
              <a:t>/44</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sldNum" sz="quarter" idx="4"/>
          </p:nvPr>
        </p:nvSpPr>
        <p:spPr bwMode="auto">
          <a:xfrm>
            <a:off x="7086600" y="6403975"/>
            <a:ext cx="1905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b="1"/>
            </a:lvl1pPr>
          </a:lstStyle>
          <a:p>
            <a:pPr>
              <a:defRPr/>
            </a:pPr>
            <a:fld id="{DE9020CB-98B3-4645-8067-F3EA0EA96476}" type="slidenum">
              <a:rPr lang="en-US" altLang="zh-CN">
                <a:solidFill>
                  <a:srgbClr val="000000"/>
                </a:solidFill>
              </a:rPr>
              <a:pPr>
                <a:defRPr/>
              </a:pPr>
              <a:t>‹#›</a:t>
            </a:fld>
            <a:r>
              <a:rPr lang="en-US" altLang="zh-CN">
                <a:solidFill>
                  <a:srgbClr val="000000"/>
                </a:solidFill>
              </a:rPr>
              <a:t>/60</a:t>
            </a:r>
          </a:p>
        </p:txBody>
      </p:sp>
    </p:spTree>
    <p:extLst>
      <p:ext uri="{BB962C8B-B14F-4D97-AF65-F5344CB8AC3E}">
        <p14:creationId xmlns:p14="http://schemas.microsoft.com/office/powerpoint/2010/main" val="1699969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 Id="rId14" Type="http://schemas.openxmlformats.org/officeDocument/2006/relationships/image" Target="../media/image36.wmf"/></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2.bin"/><Relationship Id="rId18" Type="http://schemas.openxmlformats.org/officeDocument/2006/relationships/image" Target="../media/image33.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41.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0.wmf"/><Relationship Id="rId19" Type="http://schemas.openxmlformats.org/officeDocument/2006/relationships/oleObject" Target="../embeddings/oleObject45.bin"/><Relationship Id="rId4" Type="http://schemas.openxmlformats.org/officeDocument/2006/relationships/image" Target="../media/image37.wmf"/><Relationship Id="rId9" Type="http://schemas.openxmlformats.org/officeDocument/2006/relationships/oleObject" Target="../embeddings/oleObject40.bin"/><Relationship Id="rId14" Type="http://schemas.openxmlformats.org/officeDocument/2006/relationships/image" Target="../media/image42.wmf"/><Relationship Id="rId22" Type="http://schemas.openxmlformats.org/officeDocument/2006/relationships/image" Target="../media/image35.wmf"/></Relationships>
</file>

<file path=ppt/slides/_rels/slide1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4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52.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4.bin"/></Relationships>
</file>

<file path=ppt/slides/_rels/slide1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slide" Target="slide18.xml"/><Relationship Id="rId5" Type="http://schemas.openxmlformats.org/officeDocument/2006/relationships/oleObject" Target="../embeddings/oleObject56.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slide" Target="slide38.xml"/><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2.bin"/></Relationships>
</file>

<file path=ppt/slides/_rels/slide16.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wmf"/><Relationship Id="rId5" Type="http://schemas.openxmlformats.org/officeDocument/2006/relationships/oleObject" Target="../embeddings/oleObject65.bin"/><Relationship Id="rId4" Type="http://schemas.openxmlformats.org/officeDocument/2006/relationships/image" Target="../media/image60.wmf"/></Relationships>
</file>

<file path=ppt/slides/_rels/slide1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4.wmf"/><Relationship Id="rId5" Type="http://schemas.openxmlformats.org/officeDocument/2006/relationships/oleObject" Target="../embeddings/oleObject6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0.bin"/></Relationships>
</file>

<file path=ppt/slides/_rels/slide18.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8.wmf"/><Relationship Id="rId5" Type="http://schemas.openxmlformats.org/officeDocument/2006/relationships/oleObject" Target="../embeddings/oleObject72.bin"/><Relationship Id="rId4" Type="http://schemas.openxmlformats.org/officeDocument/2006/relationships/image" Target="../media/image67.wmf"/><Relationship Id="rId9" Type="http://schemas.openxmlformats.org/officeDocument/2006/relationships/slide" Target="slide14.xml"/></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9.bin"/><Relationship Id="rId18" Type="http://schemas.openxmlformats.org/officeDocument/2006/relationships/image" Target="../media/image77.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74.emf"/><Relationship Id="rId17" Type="http://schemas.openxmlformats.org/officeDocument/2006/relationships/oleObject" Target="../embeddings/oleObject81.bin"/><Relationship Id="rId2" Type="http://schemas.openxmlformats.org/officeDocument/2006/relationships/slideLayout" Target="../slideLayouts/slideLayout12.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5.vml"/><Relationship Id="rId6" Type="http://schemas.openxmlformats.org/officeDocument/2006/relationships/image" Target="../media/image71.emf"/><Relationship Id="rId11" Type="http://schemas.openxmlformats.org/officeDocument/2006/relationships/oleObject" Target="../embeddings/oleObject78.bin"/><Relationship Id="rId24" Type="http://schemas.openxmlformats.org/officeDocument/2006/relationships/image" Target="../media/image80.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10" Type="http://schemas.openxmlformats.org/officeDocument/2006/relationships/image" Target="../media/image73.wmf"/><Relationship Id="rId19" Type="http://schemas.openxmlformats.org/officeDocument/2006/relationships/oleObject" Target="../embeddings/oleObject82.bin"/><Relationship Id="rId4" Type="http://schemas.openxmlformats.org/officeDocument/2006/relationships/image" Target="../media/image70.wmf"/><Relationship Id="rId9" Type="http://schemas.openxmlformats.org/officeDocument/2006/relationships/oleObject" Target="../embeddings/oleObject77.bin"/><Relationship Id="rId14" Type="http://schemas.openxmlformats.org/officeDocument/2006/relationships/image" Target="../media/image75.wmf"/><Relationship Id="rId22" Type="http://schemas.openxmlformats.org/officeDocument/2006/relationships/image" Target="../media/image7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90.bin"/><Relationship Id="rId1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3.emf"/><Relationship Id="rId17" Type="http://schemas.openxmlformats.org/officeDocument/2006/relationships/oleObject" Target="../embeddings/oleObject92.bin"/><Relationship Id="rId2" Type="http://schemas.openxmlformats.org/officeDocument/2006/relationships/slideLayout" Target="../slideLayouts/slideLayout2.xml"/><Relationship Id="rId16" Type="http://schemas.openxmlformats.org/officeDocument/2006/relationships/image" Target="../media/image85.wmf"/><Relationship Id="rId1" Type="http://schemas.openxmlformats.org/officeDocument/2006/relationships/vmlDrawing" Target="../drawings/vmlDrawing16.vml"/><Relationship Id="rId6" Type="http://schemas.openxmlformats.org/officeDocument/2006/relationships/image" Target="../media/image82.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73.wmf"/><Relationship Id="rId4" Type="http://schemas.openxmlformats.org/officeDocument/2006/relationships/image" Target="../media/image81.wmf"/><Relationship Id="rId9" Type="http://schemas.openxmlformats.org/officeDocument/2006/relationships/oleObject" Target="../embeddings/oleObject88.bin"/><Relationship Id="rId14" Type="http://schemas.openxmlformats.org/officeDocument/2006/relationships/image" Target="../media/image8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8.wmf"/><Relationship Id="rId5" Type="http://schemas.openxmlformats.org/officeDocument/2006/relationships/oleObject" Target="../embeddings/oleObject94.bin"/><Relationship Id="rId4" Type="http://schemas.openxmlformats.org/officeDocument/2006/relationships/image" Target="../media/image87.wmf"/></Relationships>
</file>

<file path=ppt/slides/_rels/slide22.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0.wmf"/><Relationship Id="rId5" Type="http://schemas.openxmlformats.org/officeDocument/2006/relationships/oleObject" Target="../embeddings/oleObject96.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8.bin"/></Relationships>
</file>

<file path=ppt/slides/_rels/slide23.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4.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2.bin"/><Relationship Id="rId14" Type="http://schemas.openxmlformats.org/officeDocument/2006/relationships/image" Target="../media/image98.wmf"/></Relationships>
</file>

<file path=ppt/slides/_rels/slide24.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0.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8.bin"/></Relationships>
</file>

<file path=ppt/slides/_rels/slide25.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5.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3.bin"/></Relationships>
</file>

<file path=ppt/slides/_rels/slide2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0.wmf"/><Relationship Id="rId5" Type="http://schemas.openxmlformats.org/officeDocument/2006/relationships/oleObject" Target="../embeddings/oleObject116.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8.bin"/></Relationships>
</file>

<file path=ppt/slides/_rels/slide27.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14.wmf"/><Relationship Id="rId5" Type="http://schemas.openxmlformats.org/officeDocument/2006/relationships/oleObject" Target="../embeddings/oleObject120.bin"/><Relationship Id="rId4" Type="http://schemas.openxmlformats.org/officeDocument/2006/relationships/image" Target="../media/image113.wmf"/></Relationships>
</file>

<file path=ppt/slides/_rels/slide28.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7.wmf"/><Relationship Id="rId5" Type="http://schemas.openxmlformats.org/officeDocument/2006/relationships/oleObject" Target="../embeddings/oleObject123.bin"/><Relationship Id="rId4" Type="http://schemas.openxmlformats.org/officeDocument/2006/relationships/image" Target="../media/image11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20.wmf"/><Relationship Id="rId5" Type="http://schemas.openxmlformats.org/officeDocument/2006/relationships/oleObject" Target="../embeddings/oleObject126.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8.bin"/></Relationships>
</file>

<file path=ppt/slides/_rels/slide31.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4.emf"/><Relationship Id="rId5" Type="http://schemas.openxmlformats.org/officeDocument/2006/relationships/oleObject" Target="../embeddings/oleObject130.bin"/><Relationship Id="rId4" Type="http://schemas.openxmlformats.org/officeDocument/2006/relationships/image" Target="../media/image123.emf"/></Relationships>
</file>

<file path=ppt/slides/_rels/slide32.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29.wmf"/><Relationship Id="rId5" Type="http://schemas.openxmlformats.org/officeDocument/2006/relationships/oleObject" Target="../embeddings/oleObject133.bin"/><Relationship Id="rId4" Type="http://schemas.openxmlformats.org/officeDocument/2006/relationships/image" Target="../media/image128.wmf"/></Relationships>
</file>

<file path=ppt/slides/_rels/slide34.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3.wmf"/><Relationship Id="rId2" Type="http://schemas.openxmlformats.org/officeDocument/2006/relationships/slideLayout" Target="../slideLayouts/slideLayout2.xml"/><Relationship Id="rId16" Type="http://schemas.openxmlformats.org/officeDocument/2006/relationships/image" Target="../media/image135.wmf"/><Relationship Id="rId1" Type="http://schemas.openxmlformats.org/officeDocument/2006/relationships/vmlDrawing" Target="../drawings/vmlDrawing28.vml"/><Relationship Id="rId6" Type="http://schemas.openxmlformats.org/officeDocument/2006/relationships/image" Target="../media/image131.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2.wmf"/><Relationship Id="rId4" Type="http://schemas.openxmlformats.org/officeDocument/2006/relationships/image" Target="../media/image128.wmf"/><Relationship Id="rId9" Type="http://schemas.openxmlformats.org/officeDocument/2006/relationships/oleObject" Target="../embeddings/oleObject138.bin"/><Relationship Id="rId14" Type="http://schemas.openxmlformats.org/officeDocument/2006/relationships/image" Target="../media/image134.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notesSlide" Target="../notesSlides/notesSlide1.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43.bin"/><Relationship Id="rId11" Type="http://schemas.openxmlformats.org/officeDocument/2006/relationships/image" Target="../media/image139.wmf"/><Relationship Id="rId5" Type="http://schemas.openxmlformats.org/officeDocument/2006/relationships/image" Target="../media/image136.w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38.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30.wmf"/><Relationship Id="rId3" Type="http://schemas.openxmlformats.org/officeDocument/2006/relationships/notesSlide" Target="../notesSlides/notesSlide2.xml"/><Relationship Id="rId7" Type="http://schemas.openxmlformats.org/officeDocument/2006/relationships/image" Target="../media/image141.wmf"/><Relationship Id="rId12" Type="http://schemas.openxmlformats.org/officeDocument/2006/relationships/oleObject" Target="../embeddings/oleObject150.bin"/><Relationship Id="rId17" Type="http://schemas.openxmlformats.org/officeDocument/2006/relationships/image" Target="../media/image145.wmf"/><Relationship Id="rId2" Type="http://schemas.openxmlformats.org/officeDocument/2006/relationships/slideLayout" Target="../slideLayouts/slideLayout2.xml"/><Relationship Id="rId16" Type="http://schemas.openxmlformats.org/officeDocument/2006/relationships/oleObject" Target="../embeddings/oleObject152.bin"/><Relationship Id="rId1" Type="http://schemas.openxmlformats.org/officeDocument/2006/relationships/vmlDrawing" Target="../drawings/vmlDrawing30.vml"/><Relationship Id="rId6" Type="http://schemas.openxmlformats.org/officeDocument/2006/relationships/oleObject" Target="../embeddings/oleObject147.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4.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42.wmf"/><Relationship Id="rId14" Type="http://schemas.openxmlformats.org/officeDocument/2006/relationships/oleObject" Target="../embeddings/oleObject15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50.wmf"/><Relationship Id="rId3" Type="http://schemas.openxmlformats.org/officeDocument/2006/relationships/notesSlide" Target="../notesSlides/notesSlide3.xml"/><Relationship Id="rId7" Type="http://schemas.openxmlformats.org/officeDocument/2006/relationships/image" Target="../media/image147.wmf"/><Relationship Id="rId12"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54.bin"/><Relationship Id="rId11" Type="http://schemas.openxmlformats.org/officeDocument/2006/relationships/image" Target="../media/image149.wmf"/><Relationship Id="rId5" Type="http://schemas.openxmlformats.org/officeDocument/2006/relationships/image" Target="../media/image146.wmf"/><Relationship Id="rId15" Type="http://schemas.openxmlformats.org/officeDocument/2006/relationships/image" Target="../media/image151.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48.wmf"/><Relationship Id="rId14" Type="http://schemas.openxmlformats.org/officeDocument/2006/relationships/oleObject" Target="../embeddings/oleObject158.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3.bin"/><Relationship Id="rId3" Type="http://schemas.openxmlformats.org/officeDocument/2006/relationships/notesSlide" Target="../notesSlides/notesSlide4.xml"/><Relationship Id="rId7" Type="http://schemas.openxmlformats.org/officeDocument/2006/relationships/image" Target="../media/image139.wmf"/><Relationship Id="rId12" Type="http://schemas.openxmlformats.org/officeDocument/2006/relationships/image" Target="../media/image152.wmf"/><Relationship Id="rId2" Type="http://schemas.openxmlformats.org/officeDocument/2006/relationships/slideLayout" Target="../slideLayouts/slideLayout2.xml"/><Relationship Id="rId16" Type="http://schemas.openxmlformats.org/officeDocument/2006/relationships/image" Target="../media/image154.wmf"/><Relationship Id="rId1" Type="http://schemas.openxmlformats.org/officeDocument/2006/relationships/vmlDrawing" Target="../drawings/vmlDrawing32.vml"/><Relationship Id="rId6" Type="http://schemas.openxmlformats.org/officeDocument/2006/relationships/oleObject" Target="../embeddings/oleObject160.bin"/><Relationship Id="rId11" Type="http://schemas.openxmlformats.org/officeDocument/2006/relationships/oleObject" Target="../embeddings/oleObject162.bin"/><Relationship Id="rId5" Type="http://schemas.openxmlformats.org/officeDocument/2006/relationships/image" Target="../media/image150.wmf"/><Relationship Id="rId15" Type="http://schemas.openxmlformats.org/officeDocument/2006/relationships/oleObject" Target="../embeddings/oleObject164.bin"/><Relationship Id="rId10" Type="http://schemas.openxmlformats.org/officeDocument/2006/relationships/image" Target="../media/image155.emf"/><Relationship Id="rId4" Type="http://schemas.openxmlformats.org/officeDocument/2006/relationships/oleObject" Target="../embeddings/oleObject159.bin"/><Relationship Id="rId9" Type="http://schemas.openxmlformats.org/officeDocument/2006/relationships/image" Target="../media/image130.wmf"/><Relationship Id="rId14" Type="http://schemas.openxmlformats.org/officeDocument/2006/relationships/image" Target="../media/image15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57.wmf"/><Relationship Id="rId5" Type="http://schemas.openxmlformats.org/officeDocument/2006/relationships/oleObject" Target="../embeddings/oleObject166.bin"/><Relationship Id="rId4" Type="http://schemas.openxmlformats.org/officeDocument/2006/relationships/image" Target="../media/image156.wmf"/></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9.bin"/><Relationship Id="rId18" Type="http://schemas.openxmlformats.org/officeDocument/2006/relationships/image" Target="../media/image11.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8.w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5.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19" Type="http://schemas.openxmlformats.org/officeDocument/2006/relationships/oleObject" Target="../embeddings/oleObject12.bin"/><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 Id="rId22" Type="http://schemas.openxmlformats.org/officeDocument/2006/relationships/image" Target="../media/image13.wmf"/></Relationships>
</file>

<file path=ppt/slides/_rels/slide40.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72.bin"/><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59.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50.wmf"/><Relationship Id="rId4" Type="http://schemas.openxmlformats.org/officeDocument/2006/relationships/image" Target="../media/image158.wmf"/><Relationship Id="rId9" Type="http://schemas.openxmlformats.org/officeDocument/2006/relationships/oleObject" Target="../embeddings/oleObject170.bin"/><Relationship Id="rId14" Type="http://schemas.openxmlformats.org/officeDocument/2006/relationships/image" Target="../media/image130.wmf"/></Relationships>
</file>

<file path=ppt/slides/_rels/slide41.xml.rels><?xml version="1.0" encoding="UTF-8" standalone="yes"?>
<Relationships xmlns="http://schemas.openxmlformats.org/package/2006/relationships"><Relationship Id="rId8" Type="http://schemas.openxmlformats.org/officeDocument/2006/relationships/image" Target="../media/image164.png"/><Relationship Id="rId13" Type="http://schemas.openxmlformats.org/officeDocument/2006/relationships/image" Target="http://decision.csl.uiuc.edu/~jmelody/glossary/glossary-l2h/img89.gif" TargetMode="External"/><Relationship Id="rId3" Type="http://schemas.openxmlformats.org/officeDocument/2006/relationships/image" Target="http://decision.csl.uiuc.edu/~jmelody/glossary/glossary-l2h/img84.gif" TargetMode="External"/><Relationship Id="rId7" Type="http://schemas.openxmlformats.org/officeDocument/2006/relationships/image" Target="http://decision.csl.uiuc.edu/~jmelody/glossary/glossary-l2h/img86.gif" TargetMode="External"/><Relationship Id="rId12"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63.png"/><Relationship Id="rId11" Type="http://schemas.openxmlformats.org/officeDocument/2006/relationships/image" Target="http://decision.csl.uiuc.edu/~jmelody/glossary/glossary-l2h/img88.gif" TargetMode="External"/><Relationship Id="rId5" Type="http://schemas.openxmlformats.org/officeDocument/2006/relationships/image" Target="http://decision.csl.uiuc.edu/~jmelody/glossary/glossary-l2h/img85.gif" TargetMode="External"/><Relationship Id="rId10" Type="http://schemas.openxmlformats.org/officeDocument/2006/relationships/image" Target="../media/image165.png"/><Relationship Id="rId4" Type="http://schemas.openxmlformats.org/officeDocument/2006/relationships/image" Target="../media/image162.png"/><Relationship Id="rId9" Type="http://schemas.openxmlformats.org/officeDocument/2006/relationships/image" Target="http://decision.csl.uiuc.edu/~jmelody/glossary/glossary-l2h/img87.gif" TargetMode="External"/></Relationships>
</file>

<file path=ppt/slides/_rels/slide4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http://decision.csl.uiuc.edu/~jmelody/glossary/glossary-l2h/img96.gif" TargetMode="External"/><Relationship Id="rId3" Type="http://schemas.openxmlformats.org/officeDocument/2006/relationships/image" Target="http://decision.csl.uiuc.edu/~jmelody/glossary/glossary-l2h/img91.gif" TargetMode="External"/><Relationship Id="rId7" Type="http://schemas.openxmlformats.org/officeDocument/2006/relationships/image" Target="http://decision.csl.uiuc.edu/~jmelody/glossary/glossary-l2h/img93.gif" TargetMode="External"/><Relationship Id="rId12"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69.png"/><Relationship Id="rId11" Type="http://schemas.openxmlformats.org/officeDocument/2006/relationships/image" Target="http://decision.csl.uiuc.edu/~jmelody/glossary/glossary-l2h/img95.gif" TargetMode="External"/><Relationship Id="rId5" Type="http://schemas.openxmlformats.org/officeDocument/2006/relationships/image" Target="http://decision.csl.uiuc.edu/~jmelody/glossary/glossary-l2h/img92.gif" TargetMode="External"/><Relationship Id="rId10" Type="http://schemas.openxmlformats.org/officeDocument/2006/relationships/image" Target="../media/image171.png"/><Relationship Id="rId4" Type="http://schemas.openxmlformats.org/officeDocument/2006/relationships/image" Target="../media/image168.png"/><Relationship Id="rId9" Type="http://schemas.openxmlformats.org/officeDocument/2006/relationships/image" Target="http://decision.csl.uiuc.edu/~jmelody/glossary/glossary-l2h/img94.gif" TargetMode="Externa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7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74.wmf"/></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9.bin"/><Relationship Id="rId1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7.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16.wmf"/><Relationship Id="rId19" Type="http://schemas.openxmlformats.org/officeDocument/2006/relationships/slide" Target="slide2.xml"/><Relationship Id="rId4" Type="http://schemas.openxmlformats.org/officeDocument/2006/relationships/image" Target="../media/image4.wmf"/><Relationship Id="rId9" Type="http://schemas.openxmlformats.org/officeDocument/2006/relationships/oleObject" Target="../embeddings/oleObject17.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CFC8B3AF-0A72-4E9C-A618-ACA2EE17A276}" type="slidenum">
              <a:rPr lang="en-US" altLang="zh-CN" sz="1400" smtClean="0"/>
              <a:pPr eaLnBrk="1" hangingPunct="1">
                <a:spcBef>
                  <a:spcPct val="0"/>
                </a:spcBef>
                <a:buFontTx/>
                <a:buNone/>
              </a:pPr>
              <a:t>1</a:t>
            </a:fld>
            <a:r>
              <a:rPr lang="en-US" altLang="zh-CN" sz="1400" dirty="0" smtClean="0"/>
              <a:t>/44</a:t>
            </a:r>
            <a:endParaRPr lang="en-US" altLang="zh-CN" sz="1400" dirty="0" smtClean="0"/>
          </a:p>
        </p:txBody>
      </p:sp>
      <p:sp>
        <p:nvSpPr>
          <p:cNvPr id="74755" name="Rectangle 3"/>
          <p:cNvSpPr>
            <a:spLocks noGrp="1" noChangeArrowheads="1"/>
          </p:cNvSpPr>
          <p:nvPr>
            <p:ph type="ctrTitle"/>
          </p:nvPr>
        </p:nvSpPr>
        <p:spPr>
          <a:xfrm>
            <a:off x="1876926" y="1433513"/>
            <a:ext cx="5775158" cy="1530350"/>
          </a:xfrm>
          <a:effectLst/>
        </p:spPr>
        <p:txBody>
          <a:bodyPr/>
          <a:lstStyle/>
          <a:p>
            <a:pPr eaLnBrk="1" hangingPunct="1">
              <a:defRPr/>
            </a:pPr>
            <a:r>
              <a:rPr lang="zh-CN" altLang="en-US" sz="5400" b="1" dirty="0" smtClean="0">
                <a:solidFill>
                  <a:srgbClr val="FF0000"/>
                </a:solidFill>
                <a:ea typeface="楷体_GB2312" pitchFamily="49" charset="-122"/>
              </a:rPr>
              <a:t>机器人学</a:t>
            </a:r>
            <a:r>
              <a:rPr lang="en-US" altLang="zh-CN" sz="5400" b="1" dirty="0" smtClean="0">
                <a:solidFill>
                  <a:srgbClr val="FF0000"/>
                </a:solidFill>
                <a:ea typeface="楷体_GB2312" pitchFamily="49" charset="-122"/>
              </a:rPr>
              <a:t/>
            </a:r>
            <a:br>
              <a:rPr lang="en-US" altLang="zh-CN" sz="5400" b="1" dirty="0" smtClean="0">
                <a:solidFill>
                  <a:srgbClr val="FF0000"/>
                </a:solidFill>
                <a:ea typeface="楷体_GB2312" pitchFamily="49" charset="-122"/>
              </a:rPr>
            </a:br>
            <a:r>
              <a:rPr lang="zh-CN" altLang="en-US" sz="4800" b="1" dirty="0" smtClean="0">
                <a:solidFill>
                  <a:srgbClr val="FF0000"/>
                </a:solidFill>
                <a:ea typeface="楷体_GB2312" pitchFamily="49" charset="-122"/>
              </a:rPr>
              <a:t>第</a:t>
            </a:r>
            <a:r>
              <a:rPr lang="zh-CN" altLang="en-US" sz="4800" b="1" dirty="0">
                <a:solidFill>
                  <a:srgbClr val="FF0000"/>
                </a:solidFill>
                <a:ea typeface="楷体_GB2312" pitchFamily="49" charset="-122"/>
              </a:rPr>
              <a:t>七</a:t>
            </a:r>
            <a:r>
              <a:rPr lang="zh-CN" altLang="en-US" sz="4800" b="1" dirty="0" smtClean="0">
                <a:solidFill>
                  <a:srgbClr val="FF0000"/>
                </a:solidFill>
                <a:ea typeface="楷体_GB2312" pitchFamily="49" charset="-122"/>
              </a:rPr>
              <a:t>讲 动力学</a:t>
            </a:r>
          </a:p>
        </p:txBody>
      </p:sp>
      <p:sp>
        <p:nvSpPr>
          <p:cNvPr id="2054" name="Rectangle 5"/>
          <p:cNvSpPr>
            <a:spLocks noChangeArrowheads="1"/>
          </p:cNvSpPr>
          <p:nvPr/>
        </p:nvSpPr>
        <p:spPr bwMode="auto">
          <a:xfrm>
            <a:off x="914400" y="3657600"/>
            <a:ext cx="3352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74758" name="Rectangle 6"/>
          <p:cNvSpPr>
            <a:spLocks noGrp="1" noChangeArrowheads="1"/>
          </p:cNvSpPr>
          <p:nvPr>
            <p:ph type="subTitle" idx="1"/>
          </p:nvPr>
        </p:nvSpPr>
        <p:spPr>
          <a:xfrm>
            <a:off x="2545180" y="4125913"/>
            <a:ext cx="4438650" cy="1676400"/>
          </a:xfrm>
          <a:effectLst/>
        </p:spPr>
        <p:txBody>
          <a:bodyPr/>
          <a:lstStyle/>
          <a:p>
            <a:pPr eaLnBrk="1" hangingPunct="1">
              <a:defRPr/>
            </a:pPr>
            <a:r>
              <a:rPr lang="zh-CN" altLang="en-US" sz="2800" b="1" dirty="0" smtClean="0">
                <a:solidFill>
                  <a:schemeClr val="accent2"/>
                </a:solidFill>
                <a:ea typeface="黑体" pitchFamily="49" charset="-122"/>
              </a:rPr>
              <a:t>中国科学院自动化研究所</a:t>
            </a:r>
          </a:p>
          <a:p>
            <a:pPr eaLnBrk="1" hangingPunct="1">
              <a:defRPr/>
            </a:pPr>
            <a:r>
              <a:rPr lang="zh-CN" altLang="en-US" sz="2800" b="1" dirty="0" smtClean="0">
                <a:solidFill>
                  <a:schemeClr val="accent2"/>
                </a:solidFill>
                <a:ea typeface="黑体" pitchFamily="49" charset="-122"/>
              </a:rPr>
              <a:t>徐  德  研究员</a:t>
            </a:r>
          </a:p>
          <a:p>
            <a:pPr eaLnBrk="1" hangingPunct="1">
              <a:defRPr/>
            </a:pPr>
            <a:r>
              <a:rPr lang="en-US" altLang="zh-CN" sz="2400" b="1" dirty="0" smtClean="0">
                <a:solidFill>
                  <a:schemeClr val="accent2"/>
                </a:solidFill>
                <a:ea typeface="黑体" pitchFamily="49" charset="-122"/>
              </a:rPr>
              <a:t>2019</a:t>
            </a:r>
            <a:r>
              <a:rPr lang="zh-CN" altLang="en-US" sz="2400" b="1" dirty="0" smtClean="0">
                <a:solidFill>
                  <a:schemeClr val="accent2"/>
                </a:solidFill>
                <a:ea typeface="黑体" pitchFamily="49" charset="-122"/>
              </a:rPr>
              <a:t>年</a:t>
            </a:r>
            <a:r>
              <a:rPr lang="en-US" altLang="zh-CN" sz="2400" b="1" dirty="0" smtClean="0">
                <a:solidFill>
                  <a:schemeClr val="accent2"/>
                </a:solidFill>
                <a:ea typeface="黑体" pitchFamily="49" charset="-122"/>
              </a:rPr>
              <a:t>10</a:t>
            </a:r>
            <a:r>
              <a:rPr lang="zh-CN" altLang="en-US" sz="2400" b="1" dirty="0" smtClean="0">
                <a:solidFill>
                  <a:schemeClr val="accent2"/>
                </a:solidFill>
                <a:ea typeface="黑体" pitchFamily="49" charset="-122"/>
              </a:rPr>
              <a:t>月</a:t>
            </a:r>
            <a:r>
              <a:rPr lang="en-US" altLang="zh-CN" sz="2400" b="1" smtClean="0">
                <a:solidFill>
                  <a:schemeClr val="accent2"/>
                </a:solidFill>
                <a:ea typeface="黑体" pitchFamily="49" charset="-122"/>
              </a:rPr>
              <a:t>25</a:t>
            </a:r>
            <a:r>
              <a:rPr lang="zh-CN" altLang="en-US" sz="2400" b="1" smtClean="0">
                <a:solidFill>
                  <a:schemeClr val="accent2"/>
                </a:solidFill>
                <a:ea typeface="黑体" pitchFamily="49" charset="-122"/>
              </a:rPr>
              <a:t>日</a:t>
            </a:r>
            <a:endParaRPr lang="zh-CN" altLang="en-US" sz="2400" b="1" dirty="0" smtClean="0">
              <a:solidFill>
                <a:schemeClr val="accent2"/>
              </a:solidFill>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29698BC-75C9-4FD7-948F-A6B1043E2236}" type="slidenum">
              <a:rPr lang="en-US" altLang="zh-CN" sz="1400" smtClean="0"/>
              <a:pPr eaLnBrk="1" hangingPunct="1">
                <a:spcBef>
                  <a:spcPct val="0"/>
                </a:spcBef>
                <a:buFontTx/>
                <a:buNone/>
              </a:pPr>
              <a:t>10</a:t>
            </a:fld>
            <a:r>
              <a:rPr lang="en-US" altLang="zh-CN" sz="1400" dirty="0" smtClean="0"/>
              <a:t>/44</a:t>
            </a:r>
            <a:endParaRPr lang="en-US" altLang="zh-CN" sz="1400" dirty="0" smtClean="0"/>
          </a:p>
        </p:txBody>
      </p:sp>
      <p:sp>
        <p:nvSpPr>
          <p:cNvPr id="11267" name="Rectangle 60"/>
          <p:cNvSpPr>
            <a:spLocks noChangeArrowheads="1"/>
          </p:cNvSpPr>
          <p:nvPr/>
        </p:nvSpPr>
        <p:spPr bwMode="auto">
          <a:xfrm>
            <a:off x="5614988" y="3973513"/>
            <a:ext cx="3282950" cy="261461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1268" name="Rectangle 2"/>
          <p:cNvSpPr>
            <a:spLocks noGrp="1" noChangeArrowheads="1"/>
          </p:cNvSpPr>
          <p:nvPr>
            <p:ph type="title"/>
          </p:nvPr>
        </p:nvSpPr>
        <p:spPr>
          <a:xfrm>
            <a:off x="657225" y="452387"/>
            <a:ext cx="7772400" cy="690613"/>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1269" name="Rectangle 3"/>
          <p:cNvSpPr>
            <a:spLocks noGrp="1" noChangeArrowheads="1"/>
          </p:cNvSpPr>
          <p:nvPr>
            <p:ph type="body" idx="1"/>
          </p:nvPr>
        </p:nvSpPr>
        <p:spPr>
          <a:xfrm>
            <a:off x="673100" y="1258888"/>
            <a:ext cx="8047038" cy="4826000"/>
          </a:xfrm>
        </p:spPr>
        <p:txBody>
          <a:bodyPr/>
          <a:lstStyle/>
          <a:p>
            <a:pPr eaLnBrk="1" hangingPunct="1"/>
            <a:r>
              <a:rPr lang="zh-CN" altLang="en-US" sz="2400" smtClean="0">
                <a:solidFill>
                  <a:schemeClr val="hlink"/>
                </a:solidFill>
                <a:ea typeface="黑体" pitchFamily="49" charset="-122"/>
              </a:rPr>
              <a:t>基础知识</a:t>
            </a:r>
          </a:p>
          <a:p>
            <a:pPr eaLnBrk="1" hangingPunct="1">
              <a:buFont typeface="Wingdings" pitchFamily="2" charset="2"/>
              <a:buChar char="Ø"/>
            </a:pPr>
            <a:r>
              <a:rPr lang="zh-CN" altLang="en-US" sz="2400" smtClean="0">
                <a:solidFill>
                  <a:schemeClr val="accent2"/>
                </a:solidFill>
                <a:ea typeface="黑体" pitchFamily="49" charset="-122"/>
              </a:rPr>
              <a:t>拉格朗日</a:t>
            </a:r>
            <a:r>
              <a:rPr lang="en-US" altLang="zh-CN" sz="2400" smtClean="0">
                <a:solidFill>
                  <a:schemeClr val="accent2"/>
                </a:solidFill>
                <a:ea typeface="黑体" pitchFamily="49" charset="-122"/>
              </a:rPr>
              <a:t>(Lagrangian)</a:t>
            </a:r>
            <a:r>
              <a:rPr lang="zh-CN" altLang="en-US" sz="2400" smtClean="0">
                <a:solidFill>
                  <a:schemeClr val="accent2"/>
                </a:solidFill>
                <a:ea typeface="黑体" pitchFamily="49" charset="-122"/>
              </a:rPr>
              <a:t>函数：</a:t>
            </a:r>
            <a:r>
              <a:rPr lang="en-US" altLang="zh-CN" sz="2400" i="1" smtClean="0">
                <a:ea typeface="黑体" pitchFamily="49" charset="-122"/>
              </a:rPr>
              <a:t>L</a:t>
            </a:r>
            <a:r>
              <a:rPr lang="en-US" altLang="zh-CN" sz="2400" smtClean="0">
                <a:ea typeface="黑体" pitchFamily="49" charset="-122"/>
              </a:rPr>
              <a:t>=</a:t>
            </a:r>
            <a:r>
              <a:rPr lang="en-US" altLang="zh-CN" sz="2400" i="1" smtClean="0">
                <a:ea typeface="黑体" pitchFamily="49" charset="-122"/>
              </a:rPr>
              <a:t>K</a:t>
            </a:r>
            <a:r>
              <a:rPr lang="en-US" altLang="zh-CN" sz="2400" smtClean="0">
                <a:ea typeface="黑体" pitchFamily="49" charset="-122"/>
              </a:rPr>
              <a:t>-</a:t>
            </a:r>
            <a:r>
              <a:rPr lang="en-US" altLang="zh-CN" sz="2400" i="1" smtClean="0">
                <a:ea typeface="黑体" pitchFamily="49" charset="-122"/>
              </a:rPr>
              <a:t>P,  K</a:t>
            </a:r>
            <a:r>
              <a:rPr lang="zh-CN" altLang="en-US" sz="2400" smtClean="0">
                <a:ea typeface="黑体" pitchFamily="49" charset="-122"/>
              </a:rPr>
              <a:t>为动能，</a:t>
            </a:r>
            <a:r>
              <a:rPr lang="en-US" altLang="zh-CN" sz="2400" i="1" smtClean="0">
                <a:ea typeface="黑体" pitchFamily="49" charset="-122"/>
              </a:rPr>
              <a:t>P</a:t>
            </a:r>
            <a:r>
              <a:rPr lang="zh-CN" altLang="en-US" sz="2400" smtClean="0">
                <a:ea typeface="黑体" pitchFamily="49" charset="-122"/>
              </a:rPr>
              <a:t>为势能</a:t>
            </a:r>
          </a:p>
          <a:p>
            <a:pPr eaLnBrk="1" hangingPunct="1">
              <a:buFont typeface="Wingdings" pitchFamily="2" charset="2"/>
              <a:buChar char="Ø"/>
            </a:pPr>
            <a:r>
              <a:rPr lang="zh-CN" altLang="en-US" sz="2400" smtClean="0">
                <a:solidFill>
                  <a:schemeClr val="accent2"/>
                </a:solidFill>
                <a:ea typeface="黑体" pitchFamily="49" charset="-122"/>
              </a:rPr>
              <a:t>系统动力学方程：</a:t>
            </a:r>
          </a:p>
          <a:p>
            <a:pPr eaLnBrk="1" hangingPunct="1">
              <a:buFont typeface="Wingdings" pitchFamily="2" charset="2"/>
              <a:buChar char="Ø"/>
            </a:pPr>
            <a:endParaRPr lang="zh-CN" altLang="en-US" sz="2400" smtClean="0">
              <a:solidFill>
                <a:schemeClr val="accent2"/>
              </a:solidFill>
              <a:ea typeface="黑体" pitchFamily="49" charset="-122"/>
            </a:endParaRPr>
          </a:p>
          <a:p>
            <a:pPr eaLnBrk="1" hangingPunct="1">
              <a:buFont typeface="Wingdings" pitchFamily="2" charset="2"/>
              <a:buChar char="Ø"/>
            </a:pPr>
            <a:endParaRPr lang="zh-CN" altLang="en-US" sz="2400" smtClean="0">
              <a:solidFill>
                <a:schemeClr val="accent2"/>
              </a:solidFill>
              <a:ea typeface="黑体" pitchFamily="49" charset="-122"/>
            </a:endParaRPr>
          </a:p>
          <a:p>
            <a:pPr eaLnBrk="1" hangingPunct="1">
              <a:buFont typeface="Wingdings" pitchFamily="2" charset="2"/>
              <a:buChar char="Ø"/>
            </a:pPr>
            <a:endParaRPr lang="zh-CN" altLang="en-US" sz="2800" smtClean="0">
              <a:solidFill>
                <a:schemeClr val="accent2"/>
              </a:solidFill>
              <a:ea typeface="黑体" pitchFamily="49" charset="-122"/>
            </a:endParaRPr>
          </a:p>
          <a:p>
            <a:pPr eaLnBrk="1" hangingPunct="1">
              <a:buFont typeface="Wingdings" pitchFamily="2" charset="2"/>
              <a:buChar char="Ø"/>
            </a:pPr>
            <a:r>
              <a:rPr lang="zh-CN" altLang="en-US" sz="2400" smtClean="0">
                <a:solidFill>
                  <a:schemeClr val="accent2"/>
                </a:solidFill>
                <a:ea typeface="黑体" pitchFamily="49" charset="-122"/>
              </a:rPr>
              <a:t>刚体的动能与位能</a:t>
            </a:r>
            <a:r>
              <a:rPr lang="zh-CN" altLang="en-US" sz="2400" smtClean="0">
                <a:solidFill>
                  <a:schemeClr val="folHlink"/>
                </a:solidFill>
                <a:ea typeface="黑体" pitchFamily="49" charset="-122"/>
              </a:rPr>
              <a:t>（平移式运动）</a:t>
            </a:r>
          </a:p>
          <a:p>
            <a:pPr eaLnBrk="1" hangingPunct="1">
              <a:buFont typeface="Wingdings" pitchFamily="2" charset="2"/>
              <a:buNone/>
            </a:pPr>
            <a:endParaRPr lang="zh-CN" altLang="en-US" sz="2400" smtClean="0">
              <a:solidFill>
                <a:schemeClr val="accent2"/>
              </a:solidFill>
              <a:ea typeface="黑体" pitchFamily="49" charset="-122"/>
            </a:endParaRPr>
          </a:p>
          <a:p>
            <a:pPr lvl="1" eaLnBrk="1" hangingPunct="1">
              <a:buFont typeface="Wingdings" pitchFamily="2" charset="2"/>
              <a:buChar char="Ø"/>
            </a:pPr>
            <a:endParaRPr lang="en-US" altLang="zh-CN" sz="2400" smtClean="0">
              <a:ea typeface="黑体" pitchFamily="49" charset="-122"/>
            </a:endParaRPr>
          </a:p>
        </p:txBody>
      </p:sp>
      <p:sp>
        <p:nvSpPr>
          <p:cNvPr id="11270"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1271" name="Object 6"/>
          <p:cNvGraphicFramePr>
            <a:graphicFrameLocks noChangeAspect="1"/>
          </p:cNvGraphicFramePr>
          <p:nvPr/>
        </p:nvGraphicFramePr>
        <p:xfrm>
          <a:off x="3476625" y="2114550"/>
          <a:ext cx="5151438" cy="1141413"/>
        </p:xfrm>
        <a:graphic>
          <a:graphicData uri="http://schemas.openxmlformats.org/presentationml/2006/ole">
            <mc:AlternateContent xmlns:mc="http://schemas.openxmlformats.org/markup-compatibility/2006">
              <mc:Choice xmlns:v="urn:schemas-microsoft-com:vml" Requires="v">
                <p:oleObj spid="_x0000_s11446" name="Equation" r:id="rId3" imgW="3098800" imgH="685800" progId="Equation.3">
                  <p:embed/>
                </p:oleObj>
              </mc:Choice>
              <mc:Fallback>
                <p:oleObj name="Equation" r:id="rId3" imgW="3098800" imgH="685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2114550"/>
                        <a:ext cx="5151438"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2" name="Group 49"/>
          <p:cNvGrpSpPr>
            <a:grpSpLocks/>
          </p:cNvGrpSpPr>
          <p:nvPr/>
        </p:nvGrpSpPr>
        <p:grpSpPr bwMode="auto">
          <a:xfrm>
            <a:off x="5857875" y="4029075"/>
            <a:ext cx="2959100" cy="2501900"/>
            <a:chOff x="3228" y="2377"/>
            <a:chExt cx="1864" cy="1576"/>
          </a:xfrm>
        </p:grpSpPr>
        <p:sp>
          <p:nvSpPr>
            <p:cNvPr id="11283" name="Freeform 13"/>
            <p:cNvSpPr>
              <a:spLocks/>
            </p:cNvSpPr>
            <p:nvPr/>
          </p:nvSpPr>
          <p:spPr bwMode="auto">
            <a:xfrm>
              <a:off x="3228" y="2450"/>
              <a:ext cx="1307" cy="1463"/>
            </a:xfrm>
            <a:custGeom>
              <a:avLst/>
              <a:gdLst>
                <a:gd name="T0" fmla="*/ 1307 w 1307"/>
                <a:gd name="T1" fmla="*/ 201 h 1463"/>
                <a:gd name="T2" fmla="*/ 1307 w 1307"/>
                <a:gd name="T3" fmla="*/ 0 h 1463"/>
                <a:gd name="T4" fmla="*/ 0 w 1307"/>
                <a:gd name="T5" fmla="*/ 0 h 1463"/>
                <a:gd name="T6" fmla="*/ 0 w 1307"/>
                <a:gd name="T7" fmla="*/ 1463 h 1463"/>
                <a:gd name="T8" fmla="*/ 1289 w 1307"/>
                <a:gd name="T9" fmla="*/ 1463 h 1463"/>
                <a:gd name="T10" fmla="*/ 1289 w 1307"/>
                <a:gd name="T11" fmla="*/ 1299 h 1463"/>
                <a:gd name="T12" fmla="*/ 164 w 1307"/>
                <a:gd name="T13" fmla="*/ 1299 h 1463"/>
                <a:gd name="T14" fmla="*/ 164 w 1307"/>
                <a:gd name="T15" fmla="*/ 183 h 1463"/>
                <a:gd name="T16" fmla="*/ 1307 w 1307"/>
                <a:gd name="T17" fmla="*/ 201 h 1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7"/>
                <a:gd name="T28" fmla="*/ 0 h 1463"/>
                <a:gd name="T29" fmla="*/ 1307 w 1307"/>
                <a:gd name="T30" fmla="*/ 1463 h 1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7" h="1463">
                  <a:moveTo>
                    <a:pt x="1307" y="201"/>
                  </a:moveTo>
                  <a:lnTo>
                    <a:pt x="1307" y="0"/>
                  </a:lnTo>
                  <a:lnTo>
                    <a:pt x="0" y="0"/>
                  </a:lnTo>
                  <a:lnTo>
                    <a:pt x="0" y="1463"/>
                  </a:lnTo>
                  <a:lnTo>
                    <a:pt x="1289" y="1463"/>
                  </a:lnTo>
                  <a:lnTo>
                    <a:pt x="1289" y="1299"/>
                  </a:lnTo>
                  <a:lnTo>
                    <a:pt x="164" y="1299"/>
                  </a:lnTo>
                  <a:lnTo>
                    <a:pt x="164" y="183"/>
                  </a:lnTo>
                  <a:lnTo>
                    <a:pt x="1307" y="201"/>
                  </a:lnTo>
                  <a:close/>
                </a:path>
              </a:pathLst>
            </a:custGeom>
            <a:solidFill>
              <a:schemeClr val="accent1"/>
            </a:solidFill>
            <a:ln w="9525">
              <a:solidFill>
                <a:schemeClr val="tx1"/>
              </a:solidFill>
              <a:round/>
              <a:headEnd/>
              <a:tailEnd/>
            </a:ln>
          </p:spPr>
          <p:txBody>
            <a:bodyPr/>
            <a:lstStyle/>
            <a:p>
              <a:endParaRPr lang="zh-CN" altLang="en-US"/>
            </a:p>
          </p:txBody>
        </p:sp>
        <p:sp>
          <p:nvSpPr>
            <p:cNvPr id="11284" name="Rectangle 14"/>
            <p:cNvSpPr>
              <a:spLocks noChangeArrowheads="1"/>
            </p:cNvSpPr>
            <p:nvPr/>
          </p:nvSpPr>
          <p:spPr bwMode="auto">
            <a:xfrm>
              <a:off x="3740" y="2962"/>
              <a:ext cx="521" cy="24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1285" name="Freeform 16"/>
            <p:cNvSpPr>
              <a:spLocks/>
            </p:cNvSpPr>
            <p:nvPr/>
          </p:nvSpPr>
          <p:spPr bwMode="auto">
            <a:xfrm>
              <a:off x="3787" y="3209"/>
              <a:ext cx="108" cy="540"/>
            </a:xfrm>
            <a:custGeom>
              <a:avLst/>
              <a:gdLst>
                <a:gd name="T0" fmla="*/ 63 w 108"/>
                <a:gd name="T1" fmla="*/ 0 h 540"/>
                <a:gd name="T2" fmla="*/ 63 w 108"/>
                <a:gd name="T3" fmla="*/ 110 h 540"/>
                <a:gd name="T4" fmla="*/ 8 w 108"/>
                <a:gd name="T5" fmla="*/ 146 h 540"/>
                <a:gd name="T6" fmla="*/ 108 w 108"/>
                <a:gd name="T7" fmla="*/ 183 h 540"/>
                <a:gd name="T8" fmla="*/ 8 w 108"/>
                <a:gd name="T9" fmla="*/ 220 h 540"/>
                <a:gd name="T10" fmla="*/ 108 w 108"/>
                <a:gd name="T11" fmla="*/ 247 h 540"/>
                <a:gd name="T12" fmla="*/ 8 w 108"/>
                <a:gd name="T13" fmla="*/ 293 h 540"/>
                <a:gd name="T14" fmla="*/ 108 w 108"/>
                <a:gd name="T15" fmla="*/ 320 h 540"/>
                <a:gd name="T16" fmla="*/ 8 w 108"/>
                <a:gd name="T17" fmla="*/ 366 h 540"/>
                <a:gd name="T18" fmla="*/ 72 w 108"/>
                <a:gd name="T19" fmla="*/ 393 h 540"/>
                <a:gd name="T20" fmla="*/ 81 w 108"/>
                <a:gd name="T21" fmla="*/ 540 h 5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540"/>
                <a:gd name="T35" fmla="*/ 108 w 108"/>
                <a:gd name="T36" fmla="*/ 540 h 5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540">
                  <a:moveTo>
                    <a:pt x="63" y="0"/>
                  </a:moveTo>
                  <a:cubicBezTo>
                    <a:pt x="67" y="43"/>
                    <a:pt x="72" y="86"/>
                    <a:pt x="63" y="110"/>
                  </a:cubicBezTo>
                  <a:cubicBezTo>
                    <a:pt x="54" y="134"/>
                    <a:pt x="0" y="134"/>
                    <a:pt x="8" y="146"/>
                  </a:cubicBezTo>
                  <a:cubicBezTo>
                    <a:pt x="16" y="158"/>
                    <a:pt x="108" y="171"/>
                    <a:pt x="108" y="183"/>
                  </a:cubicBezTo>
                  <a:cubicBezTo>
                    <a:pt x="108" y="195"/>
                    <a:pt x="8" y="209"/>
                    <a:pt x="8" y="220"/>
                  </a:cubicBezTo>
                  <a:cubicBezTo>
                    <a:pt x="8" y="231"/>
                    <a:pt x="108" y="235"/>
                    <a:pt x="108" y="247"/>
                  </a:cubicBezTo>
                  <a:cubicBezTo>
                    <a:pt x="108" y="259"/>
                    <a:pt x="8" y="281"/>
                    <a:pt x="8" y="293"/>
                  </a:cubicBezTo>
                  <a:cubicBezTo>
                    <a:pt x="8" y="305"/>
                    <a:pt x="108" y="308"/>
                    <a:pt x="108" y="320"/>
                  </a:cubicBezTo>
                  <a:cubicBezTo>
                    <a:pt x="108" y="332"/>
                    <a:pt x="14" y="354"/>
                    <a:pt x="8" y="366"/>
                  </a:cubicBezTo>
                  <a:cubicBezTo>
                    <a:pt x="2" y="378"/>
                    <a:pt x="60" y="364"/>
                    <a:pt x="72" y="393"/>
                  </a:cubicBezTo>
                  <a:cubicBezTo>
                    <a:pt x="84" y="422"/>
                    <a:pt x="82" y="481"/>
                    <a:pt x="81" y="5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6" name="Line 17"/>
            <p:cNvSpPr>
              <a:spLocks noChangeShapeType="1"/>
            </p:cNvSpPr>
            <p:nvPr/>
          </p:nvSpPr>
          <p:spPr bwMode="auto">
            <a:xfrm>
              <a:off x="4133" y="3209"/>
              <a:ext cx="0"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18"/>
            <p:cNvSpPr>
              <a:spLocks noChangeShapeType="1"/>
            </p:cNvSpPr>
            <p:nvPr/>
          </p:nvSpPr>
          <p:spPr bwMode="auto">
            <a:xfrm>
              <a:off x="4078" y="3365"/>
              <a:ext cx="1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Freeform 21"/>
            <p:cNvSpPr>
              <a:spLocks/>
            </p:cNvSpPr>
            <p:nvPr/>
          </p:nvSpPr>
          <p:spPr bwMode="auto">
            <a:xfrm>
              <a:off x="4051" y="3291"/>
              <a:ext cx="155" cy="165"/>
            </a:xfrm>
            <a:custGeom>
              <a:avLst/>
              <a:gdLst>
                <a:gd name="T0" fmla="*/ 0 w 155"/>
                <a:gd name="T1" fmla="*/ 0 h 165"/>
                <a:gd name="T2" fmla="*/ 0 w 155"/>
                <a:gd name="T3" fmla="*/ 165 h 165"/>
                <a:gd name="T4" fmla="*/ 155 w 155"/>
                <a:gd name="T5" fmla="*/ 165 h 165"/>
                <a:gd name="T6" fmla="*/ 155 w 155"/>
                <a:gd name="T7" fmla="*/ 0 h 165"/>
                <a:gd name="T8" fmla="*/ 0 60000 65536"/>
                <a:gd name="T9" fmla="*/ 0 60000 65536"/>
                <a:gd name="T10" fmla="*/ 0 60000 65536"/>
                <a:gd name="T11" fmla="*/ 0 60000 65536"/>
                <a:gd name="T12" fmla="*/ 0 w 155"/>
                <a:gd name="T13" fmla="*/ 0 h 165"/>
                <a:gd name="T14" fmla="*/ 155 w 155"/>
                <a:gd name="T15" fmla="*/ 165 h 165"/>
              </a:gdLst>
              <a:ahLst/>
              <a:cxnLst>
                <a:cxn ang="T8">
                  <a:pos x="T0" y="T1"/>
                </a:cxn>
                <a:cxn ang="T9">
                  <a:pos x="T2" y="T3"/>
                </a:cxn>
                <a:cxn ang="T10">
                  <a:pos x="T4" y="T5"/>
                </a:cxn>
                <a:cxn ang="T11">
                  <a:pos x="T6" y="T7"/>
                </a:cxn>
              </a:cxnLst>
              <a:rect l="T12" t="T13" r="T14" b="T15"/>
              <a:pathLst>
                <a:path w="155" h="165">
                  <a:moveTo>
                    <a:pt x="0" y="0"/>
                  </a:moveTo>
                  <a:lnTo>
                    <a:pt x="0" y="165"/>
                  </a:lnTo>
                  <a:lnTo>
                    <a:pt x="155" y="165"/>
                  </a:lnTo>
                  <a:lnTo>
                    <a:pt x="15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9" name="Line 22"/>
            <p:cNvSpPr>
              <a:spLocks noChangeShapeType="1"/>
            </p:cNvSpPr>
            <p:nvPr/>
          </p:nvSpPr>
          <p:spPr bwMode="auto">
            <a:xfrm>
              <a:off x="4133" y="3456"/>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Text Box 23"/>
            <p:cNvSpPr txBox="1">
              <a:spLocks noChangeArrowheads="1"/>
            </p:cNvSpPr>
            <p:nvPr/>
          </p:nvSpPr>
          <p:spPr bwMode="auto">
            <a:xfrm>
              <a:off x="4489" y="3665"/>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M</a:t>
              </a:r>
              <a:r>
                <a:rPr lang="en-US" altLang="zh-CN" sz="2400" baseline="-25000"/>
                <a:t>0</a:t>
              </a:r>
            </a:p>
          </p:txBody>
        </p:sp>
        <p:sp>
          <p:nvSpPr>
            <p:cNvPr id="11291" name="Text Box 24"/>
            <p:cNvSpPr txBox="1">
              <a:spLocks noChangeArrowheads="1"/>
            </p:cNvSpPr>
            <p:nvPr/>
          </p:nvSpPr>
          <p:spPr bwMode="auto">
            <a:xfrm>
              <a:off x="4708" y="29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x</a:t>
              </a:r>
              <a:r>
                <a:rPr lang="en-US" altLang="zh-CN" sz="2400" baseline="-25000"/>
                <a:t>1</a:t>
              </a:r>
            </a:p>
          </p:txBody>
        </p:sp>
        <p:sp>
          <p:nvSpPr>
            <p:cNvPr id="11292" name="Text Box 25"/>
            <p:cNvSpPr txBox="1">
              <a:spLocks noChangeArrowheads="1"/>
            </p:cNvSpPr>
            <p:nvPr/>
          </p:nvSpPr>
          <p:spPr bwMode="auto">
            <a:xfrm>
              <a:off x="4708" y="244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x</a:t>
              </a:r>
              <a:r>
                <a:rPr lang="en-US" altLang="zh-CN" sz="2400" baseline="-25000"/>
                <a:t>0</a:t>
              </a:r>
            </a:p>
          </p:txBody>
        </p:sp>
        <p:sp>
          <p:nvSpPr>
            <p:cNvPr id="11293" name="Line 26"/>
            <p:cNvSpPr>
              <a:spLocks noChangeShapeType="1"/>
            </p:cNvSpPr>
            <p:nvPr/>
          </p:nvSpPr>
          <p:spPr bwMode="auto">
            <a:xfrm>
              <a:off x="4563" y="2450"/>
              <a:ext cx="3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27"/>
            <p:cNvSpPr>
              <a:spLocks noChangeShapeType="1"/>
            </p:cNvSpPr>
            <p:nvPr/>
          </p:nvSpPr>
          <p:spPr bwMode="auto">
            <a:xfrm flipH="1">
              <a:off x="4572" y="2377"/>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28"/>
            <p:cNvSpPr>
              <a:spLocks noChangeShapeType="1"/>
            </p:cNvSpPr>
            <p:nvPr/>
          </p:nvSpPr>
          <p:spPr bwMode="auto">
            <a:xfrm flipH="1">
              <a:off x="4627" y="2377"/>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29"/>
            <p:cNvSpPr>
              <a:spLocks noChangeShapeType="1"/>
            </p:cNvSpPr>
            <p:nvPr/>
          </p:nvSpPr>
          <p:spPr bwMode="auto">
            <a:xfrm flipH="1">
              <a:off x="4682" y="2377"/>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30"/>
            <p:cNvSpPr>
              <a:spLocks noChangeShapeType="1"/>
            </p:cNvSpPr>
            <p:nvPr/>
          </p:nvSpPr>
          <p:spPr bwMode="auto">
            <a:xfrm flipH="1">
              <a:off x="4737" y="2386"/>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31"/>
            <p:cNvSpPr>
              <a:spLocks noChangeShapeType="1"/>
            </p:cNvSpPr>
            <p:nvPr/>
          </p:nvSpPr>
          <p:spPr bwMode="auto">
            <a:xfrm flipH="1">
              <a:off x="4792" y="2386"/>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32"/>
            <p:cNvSpPr>
              <a:spLocks noChangeShapeType="1"/>
            </p:cNvSpPr>
            <p:nvPr/>
          </p:nvSpPr>
          <p:spPr bwMode="auto">
            <a:xfrm flipH="1">
              <a:off x="4828" y="2386"/>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33"/>
            <p:cNvSpPr>
              <a:spLocks noChangeShapeType="1"/>
            </p:cNvSpPr>
            <p:nvPr/>
          </p:nvSpPr>
          <p:spPr bwMode="auto">
            <a:xfrm>
              <a:off x="4700" y="2450"/>
              <a:ext cx="0" cy="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1" name="Line 34"/>
            <p:cNvSpPr>
              <a:spLocks noChangeShapeType="1"/>
            </p:cNvSpPr>
            <p:nvPr/>
          </p:nvSpPr>
          <p:spPr bwMode="auto">
            <a:xfrm>
              <a:off x="4545" y="2972"/>
              <a:ext cx="3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Line 35"/>
            <p:cNvSpPr>
              <a:spLocks noChangeShapeType="1"/>
            </p:cNvSpPr>
            <p:nvPr/>
          </p:nvSpPr>
          <p:spPr bwMode="auto">
            <a:xfrm flipH="1">
              <a:off x="4554" y="2899"/>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36"/>
            <p:cNvSpPr>
              <a:spLocks noChangeShapeType="1"/>
            </p:cNvSpPr>
            <p:nvPr/>
          </p:nvSpPr>
          <p:spPr bwMode="auto">
            <a:xfrm flipH="1">
              <a:off x="4609" y="2899"/>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37"/>
            <p:cNvSpPr>
              <a:spLocks noChangeShapeType="1"/>
            </p:cNvSpPr>
            <p:nvPr/>
          </p:nvSpPr>
          <p:spPr bwMode="auto">
            <a:xfrm flipH="1">
              <a:off x="4664" y="2899"/>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38"/>
            <p:cNvSpPr>
              <a:spLocks noChangeShapeType="1"/>
            </p:cNvSpPr>
            <p:nvPr/>
          </p:nvSpPr>
          <p:spPr bwMode="auto">
            <a:xfrm flipH="1">
              <a:off x="4719" y="2908"/>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39"/>
            <p:cNvSpPr>
              <a:spLocks noChangeShapeType="1"/>
            </p:cNvSpPr>
            <p:nvPr/>
          </p:nvSpPr>
          <p:spPr bwMode="auto">
            <a:xfrm flipH="1">
              <a:off x="4774" y="2908"/>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40"/>
            <p:cNvSpPr>
              <a:spLocks noChangeShapeType="1"/>
            </p:cNvSpPr>
            <p:nvPr/>
          </p:nvSpPr>
          <p:spPr bwMode="auto">
            <a:xfrm flipH="1">
              <a:off x="4810" y="2908"/>
              <a:ext cx="36"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41"/>
            <p:cNvSpPr>
              <a:spLocks noChangeShapeType="1"/>
            </p:cNvSpPr>
            <p:nvPr/>
          </p:nvSpPr>
          <p:spPr bwMode="auto">
            <a:xfrm>
              <a:off x="4682" y="2972"/>
              <a:ext cx="0" cy="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9" name="Text Box 42"/>
            <p:cNvSpPr txBox="1">
              <a:spLocks noChangeArrowheads="1"/>
            </p:cNvSpPr>
            <p:nvPr/>
          </p:nvSpPr>
          <p:spPr bwMode="auto">
            <a:xfrm>
              <a:off x="3539" y="333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k</a:t>
              </a:r>
              <a:endParaRPr lang="en-US" altLang="zh-CN" sz="2400" baseline="-25000"/>
            </a:p>
          </p:txBody>
        </p:sp>
        <p:sp>
          <p:nvSpPr>
            <p:cNvPr id="11310" name="Text Box 43"/>
            <p:cNvSpPr txBox="1">
              <a:spLocks noChangeArrowheads="1"/>
            </p:cNvSpPr>
            <p:nvPr/>
          </p:nvSpPr>
          <p:spPr bwMode="auto">
            <a:xfrm>
              <a:off x="4243" y="331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endParaRPr lang="en-US" altLang="zh-CN" sz="2400" baseline="-25000"/>
            </a:p>
          </p:txBody>
        </p:sp>
        <p:sp>
          <p:nvSpPr>
            <p:cNvPr id="11311" name="Text Box 44"/>
            <p:cNvSpPr txBox="1">
              <a:spLocks noChangeArrowheads="1"/>
            </p:cNvSpPr>
            <p:nvPr/>
          </p:nvSpPr>
          <p:spPr bwMode="auto">
            <a:xfrm>
              <a:off x="3813" y="294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M</a:t>
              </a:r>
              <a:r>
                <a:rPr lang="en-US" altLang="zh-CN" sz="2400" baseline="-25000"/>
                <a:t>1</a:t>
              </a:r>
            </a:p>
          </p:txBody>
        </p:sp>
        <p:sp>
          <p:nvSpPr>
            <p:cNvPr id="11312" name="Line 45"/>
            <p:cNvSpPr>
              <a:spLocks noChangeShapeType="1"/>
            </p:cNvSpPr>
            <p:nvPr/>
          </p:nvSpPr>
          <p:spPr bwMode="auto">
            <a:xfrm>
              <a:off x="3950" y="2798"/>
              <a:ext cx="0" cy="1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3" name="Text Box 46"/>
            <p:cNvSpPr txBox="1">
              <a:spLocks noChangeArrowheads="1"/>
            </p:cNvSpPr>
            <p:nvPr/>
          </p:nvSpPr>
          <p:spPr bwMode="auto">
            <a:xfrm>
              <a:off x="4023" y="267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F</a:t>
              </a:r>
              <a:endParaRPr lang="en-US" altLang="zh-CN" sz="2400" baseline="-25000"/>
            </a:p>
          </p:txBody>
        </p:sp>
      </p:grpSp>
      <p:sp>
        <p:nvSpPr>
          <p:cNvPr id="11273" name="Text Box 47"/>
          <p:cNvSpPr txBox="1">
            <a:spLocks noChangeArrowheads="1"/>
          </p:cNvSpPr>
          <p:nvPr/>
        </p:nvSpPr>
        <p:spPr bwMode="auto">
          <a:xfrm>
            <a:off x="290513" y="4589463"/>
            <a:ext cx="884237"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动能</a:t>
            </a:r>
          </a:p>
          <a:p>
            <a:pPr eaLnBrk="1" hangingPunct="1">
              <a:spcBef>
                <a:spcPct val="50000"/>
              </a:spcBef>
              <a:buFontTx/>
              <a:buNone/>
            </a:pPr>
            <a:r>
              <a:rPr lang="zh-CN" altLang="en-US" sz="2400">
                <a:ea typeface="黑体" pitchFamily="49" charset="-122"/>
              </a:rPr>
              <a:t>位能</a:t>
            </a:r>
          </a:p>
          <a:p>
            <a:pPr eaLnBrk="1" hangingPunct="1">
              <a:spcBef>
                <a:spcPct val="50000"/>
              </a:spcBef>
              <a:buFontTx/>
              <a:buNone/>
            </a:pPr>
            <a:r>
              <a:rPr lang="zh-CN" altLang="en-US" sz="2400">
                <a:ea typeface="黑体" pitchFamily="49" charset="-122"/>
              </a:rPr>
              <a:t>耗能</a:t>
            </a:r>
          </a:p>
          <a:p>
            <a:pPr eaLnBrk="1" hangingPunct="1">
              <a:spcBef>
                <a:spcPct val="50000"/>
              </a:spcBef>
              <a:buFontTx/>
              <a:buNone/>
            </a:pPr>
            <a:r>
              <a:rPr lang="zh-CN" altLang="en-US" sz="2400">
                <a:ea typeface="黑体" pitchFamily="49" charset="-122"/>
              </a:rPr>
              <a:t>功</a:t>
            </a:r>
          </a:p>
        </p:txBody>
      </p:sp>
      <p:graphicFrame>
        <p:nvGraphicFramePr>
          <p:cNvPr id="11274" name="Object 50"/>
          <p:cNvGraphicFramePr>
            <a:graphicFrameLocks/>
          </p:cNvGraphicFramePr>
          <p:nvPr/>
        </p:nvGraphicFramePr>
        <p:xfrm>
          <a:off x="1119188" y="4519613"/>
          <a:ext cx="2036762" cy="590550"/>
        </p:xfrm>
        <a:graphic>
          <a:graphicData uri="http://schemas.openxmlformats.org/presentationml/2006/ole">
            <mc:AlternateContent xmlns:mc="http://schemas.openxmlformats.org/markup-compatibility/2006">
              <mc:Choice xmlns:v="urn:schemas-microsoft-com:vml" Requires="v">
                <p:oleObj spid="_x0000_s11447" name="公式" r:id="rId5" imgW="1358310" imgH="393529" progId="Equation.3">
                  <p:embed/>
                </p:oleObj>
              </mc:Choice>
              <mc:Fallback>
                <p:oleObj name="公式" r:id="rId5" imgW="1358310" imgH="393529" progId="Equation.3">
                  <p:embed/>
                  <p:pic>
                    <p:nvPicPr>
                      <p:cNvPr id="0" name="Object 5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4519613"/>
                        <a:ext cx="203676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52"/>
          <p:cNvGraphicFramePr>
            <a:graphicFrameLocks/>
          </p:cNvGraphicFramePr>
          <p:nvPr/>
        </p:nvGraphicFramePr>
        <p:xfrm>
          <a:off x="1119188" y="5126038"/>
          <a:ext cx="3163887" cy="590550"/>
        </p:xfrm>
        <a:graphic>
          <a:graphicData uri="http://schemas.openxmlformats.org/presentationml/2006/ole">
            <mc:AlternateContent xmlns:mc="http://schemas.openxmlformats.org/markup-compatibility/2006">
              <mc:Choice xmlns:v="urn:schemas-microsoft-com:vml" Requires="v">
                <p:oleObj spid="_x0000_s11448" name="公式" r:id="rId7" imgW="2108200" imgH="393700" progId="Equation.3">
                  <p:embed/>
                </p:oleObj>
              </mc:Choice>
              <mc:Fallback>
                <p:oleObj name="公式" r:id="rId7" imgW="2108200" imgH="393700" progId="Equation.3">
                  <p:embed/>
                  <p:pic>
                    <p:nvPicPr>
                      <p:cNvPr id="0" name="Object 5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9188" y="5126038"/>
                        <a:ext cx="3163887"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55"/>
          <p:cNvGraphicFramePr>
            <a:graphicFrameLocks/>
          </p:cNvGraphicFramePr>
          <p:nvPr/>
        </p:nvGraphicFramePr>
        <p:xfrm>
          <a:off x="1119188" y="5707063"/>
          <a:ext cx="1581150" cy="590550"/>
        </p:xfrm>
        <a:graphic>
          <a:graphicData uri="http://schemas.openxmlformats.org/presentationml/2006/ole">
            <mc:AlternateContent xmlns:mc="http://schemas.openxmlformats.org/markup-compatibility/2006">
              <mc:Choice xmlns:v="urn:schemas-microsoft-com:vml" Requires="v">
                <p:oleObj spid="_x0000_s11449" name="公式" r:id="rId9" imgW="1054100" imgH="393700" progId="Equation.3">
                  <p:embed/>
                </p:oleObj>
              </mc:Choice>
              <mc:Fallback>
                <p:oleObj name="公式" r:id="rId9" imgW="1054100" imgH="393700" progId="Equation.3">
                  <p:embed/>
                  <p:pic>
                    <p:nvPicPr>
                      <p:cNvPr id="0" name="Object 5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9188" y="5707063"/>
                        <a:ext cx="15811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56"/>
          <p:cNvGraphicFramePr>
            <a:graphicFrameLocks/>
          </p:cNvGraphicFramePr>
          <p:nvPr/>
        </p:nvGraphicFramePr>
        <p:xfrm>
          <a:off x="1119188" y="6343650"/>
          <a:ext cx="1333500" cy="342900"/>
        </p:xfrm>
        <a:graphic>
          <a:graphicData uri="http://schemas.openxmlformats.org/presentationml/2006/ole">
            <mc:AlternateContent xmlns:mc="http://schemas.openxmlformats.org/markup-compatibility/2006">
              <mc:Choice xmlns:v="urn:schemas-microsoft-com:vml" Requires="v">
                <p:oleObj spid="_x0000_s11450" name="公式" r:id="rId11" imgW="889000" imgH="228600" progId="Equation.3">
                  <p:embed/>
                </p:oleObj>
              </mc:Choice>
              <mc:Fallback>
                <p:oleObj name="公式" r:id="rId11" imgW="889000" imgH="228600" progId="Equation.3">
                  <p:embed/>
                  <p:pic>
                    <p:nvPicPr>
                      <p:cNvPr id="0" name="Object 5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9188" y="6343650"/>
                        <a:ext cx="1333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57"/>
          <p:cNvGraphicFramePr>
            <a:graphicFrameLocks noChangeAspect="1"/>
          </p:cNvGraphicFramePr>
          <p:nvPr/>
        </p:nvGraphicFramePr>
        <p:xfrm>
          <a:off x="942975" y="3308350"/>
          <a:ext cx="3070225" cy="665163"/>
        </p:xfrm>
        <a:graphic>
          <a:graphicData uri="http://schemas.openxmlformats.org/presentationml/2006/ole">
            <mc:AlternateContent xmlns:mc="http://schemas.openxmlformats.org/markup-compatibility/2006">
              <mc:Choice xmlns:v="urn:schemas-microsoft-com:vml" Requires="v">
                <p:oleObj spid="_x0000_s11451" name="公式" r:id="rId13" imgW="1993900" imgH="431800" progId="Equation.3">
                  <p:embed/>
                </p:oleObj>
              </mc:Choice>
              <mc:Fallback>
                <p:oleObj name="公式" r:id="rId13" imgW="1993900" imgH="431800" progId="Equation.3">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2975" y="3308350"/>
                        <a:ext cx="307022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9" name="Text Box 58"/>
          <p:cNvSpPr txBox="1">
            <a:spLocks noChangeArrowheads="1"/>
          </p:cNvSpPr>
          <p:nvPr/>
        </p:nvSpPr>
        <p:spPr bwMode="auto">
          <a:xfrm>
            <a:off x="4514850" y="3376613"/>
            <a:ext cx="393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latin typeface="黑体" pitchFamily="49" charset="-122"/>
                <a:ea typeface="黑体" pitchFamily="49" charset="-122"/>
              </a:rPr>
              <a:t>牛顿</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欧拉法</a:t>
            </a:r>
            <a:r>
              <a:rPr lang="en-US" altLang="zh-CN" sz="2400"/>
              <a:t>(Newton-Euler)</a:t>
            </a:r>
          </a:p>
        </p:txBody>
      </p:sp>
      <p:sp>
        <p:nvSpPr>
          <p:cNvPr id="11280" name="Text Box 59"/>
          <p:cNvSpPr txBox="1">
            <a:spLocks noChangeArrowheads="1"/>
          </p:cNvSpPr>
          <p:nvPr/>
        </p:nvSpPr>
        <p:spPr bwMode="auto">
          <a:xfrm>
            <a:off x="6872288" y="2239963"/>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拉格朗日法</a:t>
            </a:r>
          </a:p>
        </p:txBody>
      </p:sp>
      <p:sp>
        <p:nvSpPr>
          <p:cNvPr id="11281" name="Oval 61"/>
          <p:cNvSpPr>
            <a:spLocks noChangeArrowheads="1"/>
          </p:cNvSpPr>
          <p:nvPr/>
        </p:nvSpPr>
        <p:spPr bwMode="auto">
          <a:xfrm>
            <a:off x="1887538" y="3200400"/>
            <a:ext cx="422275" cy="8445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1282" name="Oval 62"/>
          <p:cNvSpPr>
            <a:spLocks noChangeArrowheads="1"/>
          </p:cNvSpPr>
          <p:nvPr/>
        </p:nvSpPr>
        <p:spPr bwMode="auto">
          <a:xfrm>
            <a:off x="2451100" y="3187700"/>
            <a:ext cx="962025" cy="855663"/>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D10E4BC6-7BE4-4742-9571-03918A88FF6B}" type="slidenum">
              <a:rPr lang="en-US" altLang="zh-CN" sz="1400" smtClean="0"/>
              <a:pPr eaLnBrk="1" hangingPunct="1">
                <a:spcBef>
                  <a:spcPct val="0"/>
                </a:spcBef>
                <a:buFontTx/>
                <a:buNone/>
              </a:pPr>
              <a:t>11</a:t>
            </a:fld>
            <a:r>
              <a:rPr lang="en-US" altLang="zh-CN" sz="1400" dirty="0" smtClean="0"/>
              <a:t>/44</a:t>
            </a:r>
            <a:endParaRPr lang="en-US" altLang="zh-CN" sz="1400" dirty="0" smtClean="0"/>
          </a:p>
        </p:txBody>
      </p:sp>
      <p:sp>
        <p:nvSpPr>
          <p:cNvPr id="12291" name="Rectangle 57"/>
          <p:cNvSpPr>
            <a:spLocks noChangeArrowheads="1"/>
          </p:cNvSpPr>
          <p:nvPr/>
        </p:nvSpPr>
        <p:spPr bwMode="auto">
          <a:xfrm>
            <a:off x="6415088" y="171450"/>
            <a:ext cx="2571750" cy="1685925"/>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292" name="Rectangle 2"/>
          <p:cNvSpPr>
            <a:spLocks noGrp="1" noChangeArrowheads="1"/>
          </p:cNvSpPr>
          <p:nvPr>
            <p:ph type="title"/>
          </p:nvPr>
        </p:nvSpPr>
        <p:spPr>
          <a:xfrm>
            <a:off x="657225" y="423513"/>
            <a:ext cx="7772400" cy="719488"/>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2293" name="Rectangle 3"/>
          <p:cNvSpPr>
            <a:spLocks noGrp="1" noChangeArrowheads="1"/>
          </p:cNvSpPr>
          <p:nvPr>
            <p:ph type="body" idx="1"/>
          </p:nvPr>
        </p:nvSpPr>
        <p:spPr>
          <a:xfrm>
            <a:off x="685800" y="1270000"/>
            <a:ext cx="7772400" cy="4826000"/>
          </a:xfrm>
        </p:spPr>
        <p:txBody>
          <a:bodyPr/>
          <a:lstStyle/>
          <a:p>
            <a:pPr eaLnBrk="1" hangingPunct="1">
              <a:buFont typeface="Wingdings" pitchFamily="2" charset="2"/>
              <a:buChar char="Ø"/>
            </a:pPr>
            <a:r>
              <a:rPr lang="zh-CN" altLang="en-US" sz="2400" smtClean="0">
                <a:solidFill>
                  <a:schemeClr val="accent2"/>
                </a:solidFill>
                <a:ea typeface="黑体" pitchFamily="49" charset="-122"/>
              </a:rPr>
              <a:t>刚体的动能与位能</a:t>
            </a:r>
            <a:r>
              <a:rPr lang="en-US" altLang="zh-CN" sz="2400" smtClean="0">
                <a:solidFill>
                  <a:schemeClr val="folHlink"/>
                </a:solidFill>
                <a:ea typeface="黑体" pitchFamily="49" charset="-122"/>
              </a:rPr>
              <a:t>(</a:t>
            </a:r>
            <a:r>
              <a:rPr lang="zh-CN" altLang="en-US" sz="2400" smtClean="0">
                <a:solidFill>
                  <a:schemeClr val="folHlink"/>
                </a:solidFill>
                <a:ea typeface="黑体" pitchFamily="49" charset="-122"/>
              </a:rPr>
              <a:t>平移式运动</a:t>
            </a:r>
            <a:r>
              <a:rPr lang="en-US" altLang="zh-CN" sz="2400" smtClean="0">
                <a:solidFill>
                  <a:schemeClr val="folHlink"/>
                </a:solidFill>
                <a:ea typeface="黑体" pitchFamily="49" charset="-122"/>
              </a:rPr>
              <a:t>)</a:t>
            </a:r>
            <a:r>
              <a:rPr lang="en-US" altLang="zh-CN" sz="2400" smtClean="0">
                <a:solidFill>
                  <a:schemeClr val="accent2"/>
                </a:solidFill>
                <a:ea typeface="黑体" pitchFamily="49" charset="-122"/>
              </a:rPr>
              <a:t>:</a:t>
            </a:r>
          </a:p>
          <a:p>
            <a:pPr lvl="1" eaLnBrk="1" hangingPunct="1">
              <a:buClr>
                <a:schemeClr val="folHlink"/>
              </a:buClr>
              <a:buFont typeface="Wingdings" pitchFamily="2" charset="2"/>
              <a:buChar char="ü"/>
            </a:pPr>
            <a:r>
              <a:rPr lang="zh-CN" altLang="en-US" sz="2000" smtClean="0">
                <a:ea typeface="黑体" pitchFamily="49" charset="-122"/>
              </a:rPr>
              <a:t>当</a:t>
            </a:r>
            <a:r>
              <a:rPr lang="en-US" altLang="zh-CN" sz="2000" i="1" smtClean="0">
                <a:ea typeface="黑体" pitchFamily="49" charset="-122"/>
              </a:rPr>
              <a:t>x</a:t>
            </a:r>
            <a:r>
              <a:rPr lang="en-US" altLang="zh-CN" sz="2000" baseline="-25000" smtClean="0">
                <a:ea typeface="黑体" pitchFamily="49" charset="-122"/>
              </a:rPr>
              <a:t>0</a:t>
            </a:r>
            <a:r>
              <a:rPr lang="en-US" altLang="zh-CN" sz="2000" smtClean="0">
                <a:ea typeface="黑体" pitchFamily="49" charset="-122"/>
              </a:rPr>
              <a:t>=0</a:t>
            </a:r>
            <a:r>
              <a:rPr lang="zh-CN" altLang="en-US" sz="2000" smtClean="0">
                <a:ea typeface="黑体" pitchFamily="49" charset="-122"/>
              </a:rPr>
              <a:t>时， </a:t>
            </a:r>
            <a:r>
              <a:rPr lang="en-US" altLang="zh-CN" sz="2000" i="1" smtClean="0">
                <a:ea typeface="黑体" pitchFamily="49" charset="-122"/>
              </a:rPr>
              <a:t>x</a:t>
            </a:r>
            <a:r>
              <a:rPr lang="en-US" altLang="zh-CN" sz="2000" baseline="-25000" smtClean="0">
                <a:ea typeface="黑体" pitchFamily="49" charset="-122"/>
              </a:rPr>
              <a:t>1</a:t>
            </a:r>
            <a:r>
              <a:rPr lang="zh-CN" altLang="en-US" sz="2000" smtClean="0">
                <a:ea typeface="黑体" pitchFamily="49" charset="-122"/>
              </a:rPr>
              <a:t>为广义坐标：</a:t>
            </a: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r>
              <a:rPr lang="en-US" altLang="zh-CN" sz="2000" i="1" smtClean="0">
                <a:ea typeface="黑体" pitchFamily="49" charset="-122"/>
              </a:rPr>
              <a:t>x</a:t>
            </a:r>
            <a:r>
              <a:rPr lang="en-US" altLang="zh-CN" sz="2000" baseline="-25000" smtClean="0">
                <a:ea typeface="黑体" pitchFamily="49" charset="-122"/>
              </a:rPr>
              <a:t>0</a:t>
            </a:r>
            <a:r>
              <a:rPr lang="zh-CN" altLang="en-US" sz="2000" smtClean="0">
                <a:ea typeface="黑体" pitchFamily="49" charset="-122"/>
              </a:rPr>
              <a:t>和</a:t>
            </a:r>
            <a:r>
              <a:rPr lang="en-US" altLang="zh-CN" sz="2000" i="1" smtClean="0">
                <a:ea typeface="黑体" pitchFamily="49" charset="-122"/>
              </a:rPr>
              <a:t>x</a:t>
            </a:r>
            <a:r>
              <a:rPr lang="en-US" altLang="zh-CN" sz="2000" baseline="-25000" smtClean="0">
                <a:ea typeface="黑体" pitchFamily="49" charset="-122"/>
              </a:rPr>
              <a:t>1</a:t>
            </a:r>
            <a:r>
              <a:rPr lang="zh-CN" altLang="en-US" sz="2000" smtClean="0">
                <a:ea typeface="黑体" pitchFamily="49" charset="-122"/>
              </a:rPr>
              <a:t>为广义坐标：</a:t>
            </a:r>
          </a:p>
          <a:p>
            <a:pPr lvl="1" eaLnBrk="1" hangingPunct="1">
              <a:buClr>
                <a:schemeClr val="folHlink"/>
              </a:buClr>
              <a:buFont typeface="Wingdings" pitchFamily="2" charset="2"/>
              <a:buChar char="ü"/>
            </a:pPr>
            <a:endParaRPr lang="zh-CN" altLang="en-US" sz="2000" smtClean="0">
              <a:ea typeface="黑体" pitchFamily="49" charset="-122"/>
            </a:endParaRPr>
          </a:p>
          <a:p>
            <a:pPr eaLnBrk="1" hangingPunct="1">
              <a:buFont typeface="Wingdings" pitchFamily="2" charset="2"/>
              <a:buNone/>
            </a:pPr>
            <a:endParaRPr lang="zh-CN" altLang="en-US" sz="2400" smtClean="0">
              <a:solidFill>
                <a:schemeClr val="accent2"/>
              </a:solidFill>
              <a:ea typeface="黑体" pitchFamily="49" charset="-122"/>
            </a:endParaRPr>
          </a:p>
          <a:p>
            <a:pPr lvl="1" eaLnBrk="1" hangingPunct="1">
              <a:buFont typeface="Wingdings" pitchFamily="2" charset="2"/>
              <a:buChar char="Ø"/>
            </a:pPr>
            <a:endParaRPr lang="en-US" altLang="zh-CN" sz="2400" smtClean="0">
              <a:ea typeface="黑体" pitchFamily="49" charset="-122"/>
            </a:endParaRPr>
          </a:p>
        </p:txBody>
      </p:sp>
      <p:sp>
        <p:nvSpPr>
          <p:cNvPr id="12294"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2295" name="Object 42"/>
          <p:cNvGraphicFramePr>
            <a:graphicFrameLocks noChangeAspect="1"/>
          </p:cNvGraphicFramePr>
          <p:nvPr/>
        </p:nvGraphicFramePr>
        <p:xfrm>
          <a:off x="952500" y="2108200"/>
          <a:ext cx="3051175" cy="665163"/>
        </p:xfrm>
        <a:graphic>
          <a:graphicData uri="http://schemas.openxmlformats.org/presentationml/2006/ole">
            <mc:AlternateContent xmlns:mc="http://schemas.openxmlformats.org/markup-compatibility/2006">
              <mc:Choice xmlns:v="urn:schemas-microsoft-com:vml" Requires="v">
                <p:oleObj spid="_x0000_s12529" name="Equation" r:id="rId3" imgW="1981200" imgH="431800" progId="Equation.3">
                  <p:embed/>
                </p:oleObj>
              </mc:Choice>
              <mc:Fallback>
                <p:oleObj name="Equation" r:id="rId3" imgW="1981200" imgH="4318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2108200"/>
                        <a:ext cx="305117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44"/>
          <p:cNvGraphicFramePr>
            <a:graphicFrameLocks noChangeAspect="1"/>
          </p:cNvGraphicFramePr>
          <p:nvPr/>
        </p:nvGraphicFramePr>
        <p:xfrm>
          <a:off x="842963" y="2763838"/>
          <a:ext cx="3305175" cy="606425"/>
        </p:xfrm>
        <a:graphic>
          <a:graphicData uri="http://schemas.openxmlformats.org/presentationml/2006/ole">
            <mc:AlternateContent xmlns:mc="http://schemas.openxmlformats.org/markup-compatibility/2006">
              <mc:Choice xmlns:v="urn:schemas-microsoft-com:vml" Requires="v">
                <p:oleObj spid="_x0000_s12530" name="Equation" r:id="rId5" imgW="2145369" imgH="393529" progId="Equation.3">
                  <p:embed/>
                </p:oleObj>
              </mc:Choice>
              <mc:Fallback>
                <p:oleObj name="Equation" r:id="rId5" imgW="2145369" imgH="393529"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2763838"/>
                        <a:ext cx="33051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45"/>
          <p:cNvGraphicFramePr>
            <a:graphicFrameLocks noChangeAspect="1"/>
          </p:cNvGraphicFramePr>
          <p:nvPr/>
        </p:nvGraphicFramePr>
        <p:xfrm>
          <a:off x="4594225" y="2917825"/>
          <a:ext cx="2560638" cy="331788"/>
        </p:xfrm>
        <a:graphic>
          <a:graphicData uri="http://schemas.openxmlformats.org/presentationml/2006/ole">
            <mc:AlternateContent xmlns:mc="http://schemas.openxmlformats.org/markup-compatibility/2006">
              <mc:Choice xmlns:v="urn:schemas-microsoft-com:vml" Requires="v">
                <p:oleObj spid="_x0000_s12531" name="Equation" r:id="rId7" imgW="1663700" imgH="215900" progId="Equation.3">
                  <p:embed/>
                </p:oleObj>
              </mc:Choice>
              <mc:Fallback>
                <p:oleObj name="Equation" r:id="rId7" imgW="1663700" imgH="21590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2917825"/>
                        <a:ext cx="25606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46"/>
          <p:cNvGraphicFramePr>
            <a:graphicFrameLocks noChangeAspect="1"/>
          </p:cNvGraphicFramePr>
          <p:nvPr/>
        </p:nvGraphicFramePr>
        <p:xfrm>
          <a:off x="863600" y="4011613"/>
          <a:ext cx="3752850" cy="350837"/>
        </p:xfrm>
        <a:graphic>
          <a:graphicData uri="http://schemas.openxmlformats.org/presentationml/2006/ole">
            <mc:AlternateContent xmlns:mc="http://schemas.openxmlformats.org/markup-compatibility/2006">
              <mc:Choice xmlns:v="urn:schemas-microsoft-com:vml" Requires="v">
                <p:oleObj spid="_x0000_s12532" name="Equation" r:id="rId9" imgW="2438400" imgH="228600" progId="Equation.3">
                  <p:embed/>
                </p:oleObj>
              </mc:Choice>
              <mc:Fallback>
                <p:oleObj name="Equation" r:id="rId9" imgW="2438400" imgH="2286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0" y="4011613"/>
                        <a:ext cx="375285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47"/>
          <p:cNvGraphicFramePr>
            <a:graphicFrameLocks noChangeAspect="1"/>
          </p:cNvGraphicFramePr>
          <p:nvPr/>
        </p:nvGraphicFramePr>
        <p:xfrm>
          <a:off x="989013" y="4445000"/>
          <a:ext cx="3735387" cy="350838"/>
        </p:xfrm>
        <a:graphic>
          <a:graphicData uri="http://schemas.openxmlformats.org/presentationml/2006/ole">
            <mc:AlternateContent xmlns:mc="http://schemas.openxmlformats.org/markup-compatibility/2006">
              <mc:Choice xmlns:v="urn:schemas-microsoft-com:vml" Requires="v">
                <p:oleObj spid="_x0000_s12533" name="Equation" r:id="rId11" imgW="2425680" imgH="228600" progId="Equation.DSMT4">
                  <p:embed/>
                </p:oleObj>
              </mc:Choice>
              <mc:Fallback>
                <p:oleObj name="Equation" r:id="rId11" imgW="2425680" imgH="228600" progId="Equation.DSMT4">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013" y="4445000"/>
                        <a:ext cx="3735387"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48"/>
          <p:cNvGraphicFramePr>
            <a:graphicFrameLocks noChangeAspect="1"/>
          </p:cNvGraphicFramePr>
          <p:nvPr/>
        </p:nvGraphicFramePr>
        <p:xfrm>
          <a:off x="808038" y="5006975"/>
          <a:ext cx="6216650" cy="741363"/>
        </p:xfrm>
        <a:graphic>
          <a:graphicData uri="http://schemas.openxmlformats.org/presentationml/2006/ole">
            <mc:AlternateContent xmlns:mc="http://schemas.openxmlformats.org/markup-compatibility/2006">
              <mc:Choice xmlns:v="urn:schemas-microsoft-com:vml" Requires="v">
                <p:oleObj spid="_x0000_s12534" name="Equation" r:id="rId13" imgW="4038480" imgH="482400" progId="Equation.DSMT4">
                  <p:embed/>
                </p:oleObj>
              </mc:Choice>
              <mc:Fallback>
                <p:oleObj name="Equation" r:id="rId13" imgW="4038480" imgH="482400" progId="Equation.DSMT4">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038" y="5006975"/>
                        <a:ext cx="621665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1" name="AutoShape 49"/>
          <p:cNvSpPr>
            <a:spLocks noChangeArrowheads="1"/>
          </p:cNvSpPr>
          <p:nvPr/>
        </p:nvSpPr>
        <p:spPr bwMode="auto">
          <a:xfrm>
            <a:off x="4179888" y="3005138"/>
            <a:ext cx="363537" cy="130175"/>
          </a:xfrm>
          <a:prstGeom prst="rightArrow">
            <a:avLst>
              <a:gd name="adj1" fmla="val 50000"/>
              <a:gd name="adj2" fmla="val 6981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02" name="AutoShape 50"/>
          <p:cNvSpPr>
            <a:spLocks/>
          </p:cNvSpPr>
          <p:nvPr/>
        </p:nvSpPr>
        <p:spPr bwMode="auto">
          <a:xfrm>
            <a:off x="725488" y="4122738"/>
            <a:ext cx="88900" cy="565150"/>
          </a:xfrm>
          <a:prstGeom prst="leftBrace">
            <a:avLst>
              <a:gd name="adj1" fmla="val 529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03" name="AutoShape 51"/>
          <p:cNvSpPr>
            <a:spLocks noChangeArrowheads="1"/>
          </p:cNvSpPr>
          <p:nvPr/>
        </p:nvSpPr>
        <p:spPr bwMode="auto">
          <a:xfrm>
            <a:off x="5051425" y="4325938"/>
            <a:ext cx="363538" cy="130175"/>
          </a:xfrm>
          <a:prstGeom prst="rightArrow">
            <a:avLst>
              <a:gd name="adj1" fmla="val 50000"/>
              <a:gd name="adj2" fmla="val 6981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04" name="Text Box 52"/>
          <p:cNvSpPr txBox="1">
            <a:spLocks noChangeArrowheads="1"/>
          </p:cNvSpPr>
          <p:nvPr/>
        </p:nvSpPr>
        <p:spPr bwMode="auto">
          <a:xfrm>
            <a:off x="4514850" y="2176463"/>
            <a:ext cx="393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牛顿</a:t>
            </a:r>
            <a:r>
              <a:rPr lang="en-US" altLang="zh-CN" sz="2400">
                <a:ea typeface="黑体" pitchFamily="49" charset="-122"/>
              </a:rPr>
              <a:t>-</a:t>
            </a:r>
            <a:r>
              <a:rPr lang="zh-CN" altLang="en-US" sz="2400">
                <a:ea typeface="黑体" pitchFamily="49" charset="-122"/>
              </a:rPr>
              <a:t>欧拉法</a:t>
            </a:r>
            <a:r>
              <a:rPr lang="en-US" altLang="zh-CN" sz="2400">
                <a:ea typeface="黑体" pitchFamily="49" charset="-122"/>
              </a:rPr>
              <a:t>(Newton-Euler)</a:t>
            </a:r>
          </a:p>
        </p:txBody>
      </p:sp>
      <p:graphicFrame>
        <p:nvGraphicFramePr>
          <p:cNvPr id="12305" name="Object 58"/>
          <p:cNvGraphicFramePr>
            <a:graphicFrameLocks noChangeAspect="1"/>
          </p:cNvGraphicFramePr>
          <p:nvPr/>
        </p:nvGraphicFramePr>
        <p:xfrm>
          <a:off x="6473825" y="217488"/>
          <a:ext cx="1358900" cy="393700"/>
        </p:xfrm>
        <a:graphic>
          <a:graphicData uri="http://schemas.openxmlformats.org/presentationml/2006/ole">
            <mc:AlternateContent xmlns:mc="http://schemas.openxmlformats.org/markup-compatibility/2006">
              <mc:Choice xmlns:v="urn:schemas-microsoft-com:vml" Requires="v">
                <p:oleObj spid="_x0000_s12535" name="公式" r:id="rId15" imgW="1358310" imgH="393529" progId="Equation.3">
                  <p:embed/>
                </p:oleObj>
              </mc:Choice>
              <mc:Fallback>
                <p:oleObj name="公式" r:id="rId15" imgW="1358310" imgH="393529"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3825" y="217488"/>
                        <a:ext cx="1358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6" name="Object 59"/>
          <p:cNvGraphicFramePr>
            <a:graphicFrameLocks noChangeAspect="1"/>
          </p:cNvGraphicFramePr>
          <p:nvPr/>
        </p:nvGraphicFramePr>
        <p:xfrm>
          <a:off x="6473825" y="606425"/>
          <a:ext cx="2108200" cy="393700"/>
        </p:xfrm>
        <a:graphic>
          <a:graphicData uri="http://schemas.openxmlformats.org/presentationml/2006/ole">
            <mc:AlternateContent xmlns:mc="http://schemas.openxmlformats.org/markup-compatibility/2006">
              <mc:Choice xmlns:v="urn:schemas-microsoft-com:vml" Requires="v">
                <p:oleObj spid="_x0000_s12536" name="公式" r:id="rId17" imgW="2108200" imgH="393700" progId="Equation.3">
                  <p:embed/>
                </p:oleObj>
              </mc:Choice>
              <mc:Fallback>
                <p:oleObj name="公式" r:id="rId17" imgW="2108200" imgH="393700" progId="Equation.3">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3825" y="606425"/>
                        <a:ext cx="2108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7" name="Object 60"/>
          <p:cNvGraphicFramePr>
            <a:graphicFrameLocks noChangeAspect="1"/>
          </p:cNvGraphicFramePr>
          <p:nvPr/>
        </p:nvGraphicFramePr>
        <p:xfrm>
          <a:off x="6473825" y="1027113"/>
          <a:ext cx="1054100" cy="393700"/>
        </p:xfrm>
        <a:graphic>
          <a:graphicData uri="http://schemas.openxmlformats.org/presentationml/2006/ole">
            <mc:AlternateContent xmlns:mc="http://schemas.openxmlformats.org/markup-compatibility/2006">
              <mc:Choice xmlns:v="urn:schemas-microsoft-com:vml" Requires="v">
                <p:oleObj spid="_x0000_s12537" name="公式" r:id="rId19" imgW="1054100" imgH="393700" progId="Equation.3">
                  <p:embed/>
                </p:oleObj>
              </mc:Choice>
              <mc:Fallback>
                <p:oleObj name="公式" r:id="rId19" imgW="1054100" imgH="393700" progId="Equation.3">
                  <p:embed/>
                  <p:pic>
                    <p:nvPicPr>
                      <p:cNvPr id="0"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73825" y="1027113"/>
                        <a:ext cx="1054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8" name="Object 61"/>
          <p:cNvGraphicFramePr>
            <a:graphicFrameLocks noChangeAspect="1"/>
          </p:cNvGraphicFramePr>
          <p:nvPr/>
        </p:nvGraphicFramePr>
        <p:xfrm>
          <a:off x="6473825" y="1500188"/>
          <a:ext cx="889000" cy="228600"/>
        </p:xfrm>
        <a:graphic>
          <a:graphicData uri="http://schemas.openxmlformats.org/presentationml/2006/ole">
            <mc:AlternateContent xmlns:mc="http://schemas.openxmlformats.org/markup-compatibility/2006">
              <mc:Choice xmlns:v="urn:schemas-microsoft-com:vml" Requires="v">
                <p:oleObj spid="_x0000_s12538" name="公式" r:id="rId21" imgW="889000" imgH="228600" progId="Equation.3">
                  <p:embed/>
                </p:oleObj>
              </mc:Choice>
              <mc:Fallback>
                <p:oleObj name="公式" r:id="rId21" imgW="889000" imgH="228600"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73825" y="1500188"/>
                        <a:ext cx="889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A643416-8785-4AC3-BA54-97B98B11BA7D}" type="slidenum">
              <a:rPr lang="en-US" altLang="zh-CN" sz="1400" smtClean="0"/>
              <a:pPr eaLnBrk="1" hangingPunct="1">
                <a:spcBef>
                  <a:spcPct val="0"/>
                </a:spcBef>
                <a:buFontTx/>
                <a:buNone/>
              </a:pPr>
              <a:t>12</a:t>
            </a:fld>
            <a:r>
              <a:rPr lang="en-US" altLang="zh-CN" sz="1400" dirty="0" smtClean="0"/>
              <a:t>/44</a:t>
            </a:r>
            <a:endParaRPr lang="en-US" altLang="zh-CN" sz="1400" dirty="0" smtClean="0"/>
          </a:p>
        </p:txBody>
      </p:sp>
      <p:sp>
        <p:nvSpPr>
          <p:cNvPr id="13315" name="Rectangle 2"/>
          <p:cNvSpPr>
            <a:spLocks noGrp="1" noChangeArrowheads="1"/>
          </p:cNvSpPr>
          <p:nvPr>
            <p:ph type="title"/>
          </p:nvPr>
        </p:nvSpPr>
        <p:spPr>
          <a:xfrm>
            <a:off x="657225" y="442763"/>
            <a:ext cx="7772400" cy="700238"/>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3316" name="Rectangle 3"/>
          <p:cNvSpPr>
            <a:spLocks noGrp="1" noChangeArrowheads="1"/>
          </p:cNvSpPr>
          <p:nvPr>
            <p:ph type="body" idx="1"/>
          </p:nvPr>
        </p:nvSpPr>
        <p:spPr>
          <a:xfrm>
            <a:off x="685800" y="1270000"/>
            <a:ext cx="7772400" cy="4826000"/>
          </a:xfrm>
        </p:spPr>
        <p:txBody>
          <a:bodyPr/>
          <a:lstStyle/>
          <a:p>
            <a:pPr eaLnBrk="1" hangingPunct="1">
              <a:buFont typeface="Wingdings" pitchFamily="2" charset="2"/>
              <a:buChar char="Ø"/>
            </a:pPr>
            <a:r>
              <a:rPr lang="zh-CN" altLang="en-US" sz="2400" smtClean="0">
                <a:solidFill>
                  <a:schemeClr val="accent2"/>
                </a:solidFill>
                <a:ea typeface="黑体" pitchFamily="49" charset="-122"/>
              </a:rPr>
              <a:t>刚体的动能与位能</a:t>
            </a:r>
            <a:r>
              <a:rPr lang="zh-CN" altLang="en-US" sz="2400" smtClean="0">
                <a:solidFill>
                  <a:schemeClr val="folHlink"/>
                </a:solidFill>
                <a:ea typeface="黑体" pitchFamily="49" charset="-122"/>
              </a:rPr>
              <a:t>（旋转式运动）</a:t>
            </a:r>
            <a:r>
              <a:rPr lang="zh-CN" altLang="en-US" sz="2400" smtClean="0">
                <a:solidFill>
                  <a:schemeClr val="accent2"/>
                </a:solidFill>
                <a:ea typeface="黑体" pitchFamily="49" charset="-122"/>
              </a:rPr>
              <a:t> </a:t>
            </a:r>
          </a:p>
          <a:p>
            <a:pPr eaLnBrk="1" hangingPunct="1">
              <a:buFont typeface="Wingdings" pitchFamily="2" charset="2"/>
              <a:buNone/>
            </a:pPr>
            <a:r>
              <a:rPr lang="zh-CN" altLang="en-US" sz="2400" smtClean="0">
                <a:ea typeface="黑体" pitchFamily="49" charset="-122"/>
              </a:rPr>
              <a:t>假设连杆质量用等效连杆末端的点质量表示</a:t>
            </a:r>
          </a:p>
          <a:p>
            <a:pPr eaLnBrk="1" hangingPunct="1">
              <a:buFont typeface="Wingdings" pitchFamily="2" charset="2"/>
              <a:buNone/>
            </a:pPr>
            <a:r>
              <a:rPr lang="zh-CN" altLang="en-US" sz="2400" smtClean="0">
                <a:ea typeface="黑体" pitchFamily="49" charset="-122"/>
              </a:rPr>
              <a:t>连杆</a:t>
            </a:r>
            <a:r>
              <a:rPr lang="en-US" altLang="zh-CN" sz="2400" smtClean="0">
                <a:ea typeface="黑体" pitchFamily="49" charset="-122"/>
              </a:rPr>
              <a:t>1</a:t>
            </a:r>
            <a:r>
              <a:rPr lang="zh-CN" altLang="en-US" sz="2400" smtClean="0">
                <a:ea typeface="黑体" pitchFamily="49" charset="-122"/>
              </a:rPr>
              <a:t>：</a:t>
            </a:r>
          </a:p>
          <a:p>
            <a:pPr eaLnBrk="1" hangingPunct="1">
              <a:buFont typeface="Wingdings" pitchFamily="2" charset="2"/>
              <a:buNone/>
            </a:pPr>
            <a:endParaRPr lang="zh-CN" altLang="en-US" sz="2400" smtClean="0">
              <a:ea typeface="黑体" pitchFamily="49" charset="-122"/>
            </a:endParaRPr>
          </a:p>
          <a:p>
            <a:pPr eaLnBrk="1" hangingPunct="1">
              <a:buFont typeface="Wingdings" pitchFamily="2" charset="2"/>
              <a:buNone/>
            </a:pPr>
            <a:r>
              <a:rPr lang="zh-CN" altLang="en-US" sz="2400" smtClean="0">
                <a:ea typeface="黑体" pitchFamily="49" charset="-122"/>
              </a:rPr>
              <a:t>连杆</a:t>
            </a:r>
            <a:r>
              <a:rPr lang="en-US" altLang="zh-CN" sz="2400" smtClean="0">
                <a:ea typeface="黑体" pitchFamily="49" charset="-122"/>
              </a:rPr>
              <a:t>2</a:t>
            </a:r>
            <a:r>
              <a:rPr lang="zh-CN" altLang="en-US" sz="2400" smtClean="0">
                <a:ea typeface="黑体" pitchFamily="49" charset="-122"/>
              </a:rPr>
              <a:t>：</a:t>
            </a:r>
          </a:p>
          <a:p>
            <a:pPr eaLnBrk="1" hangingPunct="1">
              <a:buFont typeface="Wingdings" pitchFamily="2" charset="2"/>
              <a:buNone/>
            </a:pPr>
            <a:endParaRPr lang="zh-CN" altLang="en-US" sz="2400" smtClean="0">
              <a:ea typeface="黑体" pitchFamily="49" charset="-122"/>
            </a:endParaRPr>
          </a:p>
          <a:p>
            <a:pPr lvl="1" eaLnBrk="1" hangingPunct="1">
              <a:buFont typeface="Wingdings" pitchFamily="2" charset="2"/>
              <a:buChar char="Ø"/>
            </a:pPr>
            <a:endParaRPr lang="en-US" altLang="zh-CN" sz="2400" smtClean="0">
              <a:ea typeface="黑体" pitchFamily="49" charset="-122"/>
            </a:endParaRPr>
          </a:p>
        </p:txBody>
      </p:sp>
      <p:sp>
        <p:nvSpPr>
          <p:cNvPr id="1331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3318" name="Object 8"/>
          <p:cNvGraphicFramePr>
            <a:graphicFrameLocks noChangeAspect="1"/>
          </p:cNvGraphicFramePr>
          <p:nvPr/>
        </p:nvGraphicFramePr>
        <p:xfrm>
          <a:off x="2000250" y="2216150"/>
          <a:ext cx="1857375" cy="1012825"/>
        </p:xfrm>
        <a:graphic>
          <a:graphicData uri="http://schemas.openxmlformats.org/presentationml/2006/ole">
            <mc:AlternateContent xmlns:mc="http://schemas.openxmlformats.org/markup-compatibility/2006">
              <mc:Choice xmlns:v="urn:schemas-microsoft-com:vml" Requires="v">
                <p:oleObj spid="_x0000_s13432" name="Equation" r:id="rId3" imgW="1206500" imgH="660400" progId="Equation.3">
                  <p:embed/>
                </p:oleObj>
              </mc:Choice>
              <mc:Fallback>
                <p:oleObj name="Equation" r:id="rId3" imgW="1206500" imgH="6604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216150"/>
                        <a:ext cx="18573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9"/>
          <p:cNvGraphicFramePr>
            <a:graphicFrameLocks noChangeAspect="1"/>
          </p:cNvGraphicFramePr>
          <p:nvPr/>
        </p:nvGraphicFramePr>
        <p:xfrm>
          <a:off x="793750" y="4287838"/>
          <a:ext cx="7204075" cy="1130300"/>
        </p:xfrm>
        <a:graphic>
          <a:graphicData uri="http://schemas.openxmlformats.org/presentationml/2006/ole">
            <mc:AlternateContent xmlns:mc="http://schemas.openxmlformats.org/markup-compatibility/2006">
              <mc:Choice xmlns:v="urn:schemas-microsoft-com:vml" Requires="v">
                <p:oleObj spid="_x0000_s13433" name="Equation" r:id="rId5" imgW="4686300" imgH="736600" progId="Equation.3">
                  <p:embed/>
                </p:oleObj>
              </mc:Choice>
              <mc:Fallback>
                <p:oleObj name="Equation" r:id="rId5" imgW="4686300" imgH="736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750" y="4287838"/>
                        <a:ext cx="7204075"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0" name="Group 39"/>
          <p:cNvGrpSpPr>
            <a:grpSpLocks/>
          </p:cNvGrpSpPr>
          <p:nvPr/>
        </p:nvGrpSpPr>
        <p:grpSpPr bwMode="auto">
          <a:xfrm>
            <a:off x="6176963" y="1468438"/>
            <a:ext cx="2092325" cy="2730500"/>
            <a:chOff x="3891" y="925"/>
            <a:chExt cx="1318" cy="1720"/>
          </a:xfrm>
        </p:grpSpPr>
        <p:sp>
          <p:nvSpPr>
            <p:cNvPr id="13323" name="Line 15"/>
            <p:cNvSpPr>
              <a:spLocks noChangeShapeType="1"/>
            </p:cNvSpPr>
            <p:nvPr/>
          </p:nvSpPr>
          <p:spPr bwMode="auto">
            <a:xfrm>
              <a:off x="4214" y="1345"/>
              <a:ext cx="7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Line 16"/>
            <p:cNvSpPr>
              <a:spLocks noChangeShapeType="1"/>
            </p:cNvSpPr>
            <p:nvPr/>
          </p:nvSpPr>
          <p:spPr bwMode="auto">
            <a:xfrm flipV="1">
              <a:off x="4214" y="1015"/>
              <a:ext cx="0" cy="9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17"/>
            <p:cNvSpPr txBox="1">
              <a:spLocks noChangeArrowheads="1"/>
            </p:cNvSpPr>
            <p:nvPr/>
          </p:nvSpPr>
          <p:spPr bwMode="auto">
            <a:xfrm>
              <a:off x="4891" y="1208"/>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x</a:t>
              </a:r>
            </a:p>
          </p:txBody>
        </p:sp>
        <p:sp>
          <p:nvSpPr>
            <p:cNvPr id="13326" name="Text Box 18"/>
            <p:cNvSpPr txBox="1">
              <a:spLocks noChangeArrowheads="1"/>
            </p:cNvSpPr>
            <p:nvPr/>
          </p:nvSpPr>
          <p:spPr bwMode="auto">
            <a:xfrm>
              <a:off x="4242" y="925"/>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y</a:t>
              </a:r>
            </a:p>
          </p:txBody>
        </p:sp>
        <p:sp>
          <p:nvSpPr>
            <p:cNvPr id="13327" name="Line 19"/>
            <p:cNvSpPr>
              <a:spLocks noChangeShapeType="1"/>
            </p:cNvSpPr>
            <p:nvPr/>
          </p:nvSpPr>
          <p:spPr bwMode="auto">
            <a:xfrm>
              <a:off x="4214" y="1345"/>
              <a:ext cx="192" cy="6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Oval 20"/>
            <p:cNvSpPr>
              <a:spLocks noChangeArrowheads="1"/>
            </p:cNvSpPr>
            <p:nvPr/>
          </p:nvSpPr>
          <p:spPr bwMode="auto">
            <a:xfrm>
              <a:off x="4370" y="1957"/>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29" name="Line 21"/>
            <p:cNvSpPr>
              <a:spLocks noChangeShapeType="1"/>
            </p:cNvSpPr>
            <p:nvPr/>
          </p:nvSpPr>
          <p:spPr bwMode="auto">
            <a:xfrm>
              <a:off x="4397" y="1985"/>
              <a:ext cx="119"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22"/>
            <p:cNvSpPr>
              <a:spLocks noChangeShapeType="1"/>
            </p:cNvSpPr>
            <p:nvPr/>
          </p:nvSpPr>
          <p:spPr bwMode="auto">
            <a:xfrm>
              <a:off x="4406" y="1975"/>
              <a:ext cx="503" cy="4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24"/>
            <p:cNvSpPr>
              <a:spLocks noChangeShapeType="1"/>
            </p:cNvSpPr>
            <p:nvPr/>
          </p:nvSpPr>
          <p:spPr bwMode="auto">
            <a:xfrm>
              <a:off x="4406" y="1975"/>
              <a:ext cx="503" cy="4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Oval 25"/>
            <p:cNvSpPr>
              <a:spLocks noChangeArrowheads="1"/>
            </p:cNvSpPr>
            <p:nvPr/>
          </p:nvSpPr>
          <p:spPr bwMode="auto">
            <a:xfrm>
              <a:off x="4882" y="2414"/>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33" name="Arc 27"/>
            <p:cNvSpPr>
              <a:spLocks/>
            </p:cNvSpPr>
            <p:nvPr/>
          </p:nvSpPr>
          <p:spPr bwMode="auto">
            <a:xfrm flipV="1">
              <a:off x="4214" y="1610"/>
              <a:ext cx="165"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4" name="Text Box 28"/>
            <p:cNvSpPr txBox="1">
              <a:spLocks noChangeArrowheads="1"/>
            </p:cNvSpPr>
            <p:nvPr/>
          </p:nvSpPr>
          <p:spPr bwMode="auto">
            <a:xfrm>
              <a:off x="4141" y="1693"/>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1</a:t>
              </a:r>
              <a:endParaRPr lang="en-US" altLang="zh-CN" sz="1800" baseline="-25000"/>
            </a:p>
          </p:txBody>
        </p:sp>
        <p:sp>
          <p:nvSpPr>
            <p:cNvPr id="13335" name="Text Box 29"/>
            <p:cNvSpPr txBox="1">
              <a:spLocks noChangeArrowheads="1"/>
            </p:cNvSpPr>
            <p:nvPr/>
          </p:nvSpPr>
          <p:spPr bwMode="auto">
            <a:xfrm>
              <a:off x="4351" y="1620"/>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1</a:t>
              </a:r>
              <a:endParaRPr lang="en-US" altLang="zh-CN" sz="1800" baseline="-25000"/>
            </a:p>
          </p:txBody>
        </p:sp>
        <p:sp>
          <p:nvSpPr>
            <p:cNvPr id="13336" name="Text Box 30"/>
            <p:cNvSpPr txBox="1">
              <a:spLocks noChangeArrowheads="1"/>
            </p:cNvSpPr>
            <p:nvPr/>
          </p:nvSpPr>
          <p:spPr bwMode="auto">
            <a:xfrm>
              <a:off x="4396" y="1831"/>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1</a:t>
              </a:r>
              <a:endParaRPr lang="en-US" altLang="zh-CN" sz="1800" baseline="-25000"/>
            </a:p>
          </p:txBody>
        </p:sp>
        <p:sp>
          <p:nvSpPr>
            <p:cNvPr id="13337" name="Arc 31"/>
            <p:cNvSpPr>
              <a:spLocks/>
            </p:cNvSpPr>
            <p:nvPr/>
          </p:nvSpPr>
          <p:spPr bwMode="auto">
            <a:xfrm flipV="1">
              <a:off x="4479" y="2168"/>
              <a:ext cx="165"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Text Box 32"/>
            <p:cNvSpPr txBox="1">
              <a:spLocks noChangeArrowheads="1"/>
            </p:cNvSpPr>
            <p:nvPr/>
          </p:nvSpPr>
          <p:spPr bwMode="auto">
            <a:xfrm>
              <a:off x="4470" y="2214"/>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2</a:t>
              </a:r>
              <a:endParaRPr lang="en-US" altLang="zh-CN" sz="1800" baseline="-25000"/>
            </a:p>
          </p:txBody>
        </p:sp>
        <p:sp>
          <p:nvSpPr>
            <p:cNvPr id="13339" name="Text Box 33"/>
            <p:cNvSpPr txBox="1">
              <a:spLocks noChangeArrowheads="1"/>
            </p:cNvSpPr>
            <p:nvPr/>
          </p:nvSpPr>
          <p:spPr bwMode="auto">
            <a:xfrm>
              <a:off x="4688" y="206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2</a:t>
              </a:r>
              <a:endParaRPr lang="en-US" altLang="zh-CN" sz="1800" baseline="-25000"/>
            </a:p>
          </p:txBody>
        </p:sp>
        <p:sp>
          <p:nvSpPr>
            <p:cNvPr id="13340" name="Text Box 34"/>
            <p:cNvSpPr txBox="1">
              <a:spLocks noChangeArrowheads="1"/>
            </p:cNvSpPr>
            <p:nvPr/>
          </p:nvSpPr>
          <p:spPr bwMode="auto">
            <a:xfrm>
              <a:off x="4916" y="228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2</a:t>
              </a:r>
              <a:endParaRPr lang="en-US" altLang="zh-CN" sz="1800" baseline="-25000"/>
            </a:p>
          </p:txBody>
        </p:sp>
        <p:sp>
          <p:nvSpPr>
            <p:cNvPr id="13341" name="Oval 35"/>
            <p:cNvSpPr>
              <a:spLocks noChangeArrowheads="1"/>
            </p:cNvSpPr>
            <p:nvPr/>
          </p:nvSpPr>
          <p:spPr bwMode="auto">
            <a:xfrm>
              <a:off x="4197" y="1326"/>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2" name="Text Box 37"/>
            <p:cNvSpPr txBox="1">
              <a:spLocks noChangeArrowheads="1"/>
            </p:cNvSpPr>
            <p:nvPr/>
          </p:nvSpPr>
          <p:spPr bwMode="auto">
            <a:xfrm>
              <a:off x="3891" y="1929"/>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1</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1</a:t>
              </a:r>
              <a:r>
                <a:rPr lang="en-US" altLang="zh-CN" sz="1800">
                  <a:sym typeface="Symbol" pitchFamily="18" charset="2"/>
                </a:rPr>
                <a:t>)</a:t>
              </a:r>
              <a:endParaRPr lang="en-US" altLang="zh-CN" sz="1800" baseline="-25000"/>
            </a:p>
          </p:txBody>
        </p:sp>
        <p:sp>
          <p:nvSpPr>
            <p:cNvPr id="13343" name="Text Box 38"/>
            <p:cNvSpPr txBox="1">
              <a:spLocks noChangeArrowheads="1"/>
            </p:cNvSpPr>
            <p:nvPr/>
          </p:nvSpPr>
          <p:spPr bwMode="auto">
            <a:xfrm>
              <a:off x="4476" y="2414"/>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2</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2</a:t>
              </a:r>
              <a:r>
                <a:rPr lang="en-US" altLang="zh-CN" sz="1800">
                  <a:sym typeface="Symbol" pitchFamily="18" charset="2"/>
                </a:rPr>
                <a:t>)</a:t>
              </a:r>
              <a:endParaRPr lang="en-US" altLang="zh-CN" sz="1800" baseline="-25000"/>
            </a:p>
          </p:txBody>
        </p:sp>
      </p:grpSp>
      <p:graphicFrame>
        <p:nvGraphicFramePr>
          <p:cNvPr id="13321" name="Object 40"/>
          <p:cNvGraphicFramePr>
            <a:graphicFrameLocks noChangeAspect="1"/>
          </p:cNvGraphicFramePr>
          <p:nvPr/>
        </p:nvGraphicFramePr>
        <p:xfrm>
          <a:off x="2035175" y="3203575"/>
          <a:ext cx="1349375" cy="1012825"/>
        </p:xfrm>
        <a:graphic>
          <a:graphicData uri="http://schemas.openxmlformats.org/presentationml/2006/ole">
            <mc:AlternateContent xmlns:mc="http://schemas.openxmlformats.org/markup-compatibility/2006">
              <mc:Choice xmlns:v="urn:schemas-microsoft-com:vml" Requires="v">
                <p:oleObj spid="_x0000_s13434" name="Equation" r:id="rId7" imgW="876300" imgH="660400" progId="Equation.3">
                  <p:embed/>
                </p:oleObj>
              </mc:Choice>
              <mc:Fallback>
                <p:oleObj name="Equation" r:id="rId7" imgW="876300" imgH="66040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175" y="3203575"/>
                        <a:ext cx="13493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41"/>
          <p:cNvGraphicFramePr>
            <a:graphicFrameLocks noChangeAspect="1"/>
          </p:cNvGraphicFramePr>
          <p:nvPr/>
        </p:nvGraphicFramePr>
        <p:xfrm>
          <a:off x="811213" y="5481638"/>
          <a:ext cx="6492875" cy="1012825"/>
        </p:xfrm>
        <a:graphic>
          <a:graphicData uri="http://schemas.openxmlformats.org/presentationml/2006/ole">
            <mc:AlternateContent xmlns:mc="http://schemas.openxmlformats.org/markup-compatibility/2006">
              <mc:Choice xmlns:v="urn:schemas-microsoft-com:vml" Requires="v">
                <p:oleObj spid="_x0000_s13435" name="Equation" r:id="rId9" imgW="4216400" imgH="660400" progId="Equation.3">
                  <p:embed/>
                </p:oleObj>
              </mc:Choice>
              <mc:Fallback>
                <p:oleObj name="Equation" r:id="rId9" imgW="4216400" imgH="66040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5481638"/>
                        <a:ext cx="64928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84E7F72-ACD3-4CE6-B2E9-49848FF8FE8F}" type="slidenum">
              <a:rPr lang="en-US" altLang="zh-CN" sz="1400" smtClean="0"/>
              <a:pPr eaLnBrk="1" hangingPunct="1">
                <a:spcBef>
                  <a:spcPct val="0"/>
                </a:spcBef>
                <a:buFontTx/>
                <a:buNone/>
              </a:pPr>
              <a:t>13</a:t>
            </a:fld>
            <a:r>
              <a:rPr lang="en-US" altLang="zh-CN" sz="1400" dirty="0" smtClean="0"/>
              <a:t>/44</a:t>
            </a:r>
            <a:endParaRPr lang="en-US" altLang="zh-CN" sz="1400" dirty="0" smtClean="0"/>
          </a:p>
        </p:txBody>
      </p:sp>
      <p:sp>
        <p:nvSpPr>
          <p:cNvPr id="14339" name="Rectangle 2"/>
          <p:cNvSpPr>
            <a:spLocks noGrp="1" noChangeArrowheads="1"/>
          </p:cNvSpPr>
          <p:nvPr>
            <p:ph type="title"/>
          </p:nvPr>
        </p:nvSpPr>
        <p:spPr>
          <a:xfrm>
            <a:off x="657225" y="452387"/>
            <a:ext cx="7772400" cy="690613"/>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4340" name="Rectangle 3"/>
          <p:cNvSpPr>
            <a:spLocks noGrp="1" noChangeArrowheads="1"/>
          </p:cNvSpPr>
          <p:nvPr>
            <p:ph type="body" idx="1"/>
          </p:nvPr>
        </p:nvSpPr>
        <p:spPr>
          <a:xfrm>
            <a:off x="685800" y="1270000"/>
            <a:ext cx="7772400" cy="4826000"/>
          </a:xfrm>
        </p:spPr>
        <p:txBody>
          <a:bodyPr/>
          <a:lstStyle/>
          <a:p>
            <a:pPr eaLnBrk="1" hangingPunct="1">
              <a:buFont typeface="Wingdings" pitchFamily="2" charset="2"/>
              <a:buChar char="Ø"/>
            </a:pPr>
            <a:r>
              <a:rPr lang="zh-CN" altLang="en-US" sz="2400" smtClean="0">
                <a:solidFill>
                  <a:schemeClr val="accent2"/>
                </a:solidFill>
                <a:ea typeface="黑体" pitchFamily="49" charset="-122"/>
              </a:rPr>
              <a:t>刚体的动能与位能</a:t>
            </a:r>
            <a:r>
              <a:rPr lang="zh-CN" altLang="en-US" sz="2400" smtClean="0">
                <a:solidFill>
                  <a:schemeClr val="folHlink"/>
                </a:solidFill>
                <a:ea typeface="黑体" pitchFamily="49" charset="-122"/>
              </a:rPr>
              <a:t>（旋转式运动）</a:t>
            </a:r>
          </a:p>
          <a:p>
            <a:pPr eaLnBrk="1" hangingPunct="1">
              <a:buFont typeface="Wingdings" pitchFamily="2" charset="2"/>
              <a:buChar char="Ø"/>
            </a:pPr>
            <a:endParaRPr lang="zh-CN" altLang="en-US" sz="2400" smtClean="0">
              <a:solidFill>
                <a:schemeClr val="folHlink"/>
              </a:solidFill>
              <a:ea typeface="黑体" pitchFamily="49" charset="-122"/>
            </a:endParaRPr>
          </a:p>
          <a:p>
            <a:pPr eaLnBrk="1" hangingPunct="1">
              <a:buFont typeface="Wingdings" pitchFamily="2" charset="2"/>
              <a:buChar char="Ø"/>
            </a:pPr>
            <a:endParaRPr lang="zh-CN" altLang="en-US" sz="2400" smtClean="0">
              <a:solidFill>
                <a:schemeClr val="folHlink"/>
              </a:solidFill>
              <a:ea typeface="黑体" pitchFamily="49" charset="-122"/>
            </a:endParaRPr>
          </a:p>
          <a:p>
            <a:pPr lvl="1" eaLnBrk="1" hangingPunct="1">
              <a:buClr>
                <a:schemeClr val="folHlink"/>
              </a:buClr>
              <a:buFont typeface="Wingdings" pitchFamily="2" charset="2"/>
              <a:buChar char="ü"/>
            </a:pPr>
            <a:endParaRPr lang="zh-CN" altLang="en-US" sz="2000" smtClean="0">
              <a:solidFill>
                <a:schemeClr val="accent2"/>
              </a:solidFill>
              <a:ea typeface="黑体" pitchFamily="49" charset="-122"/>
            </a:endParaRPr>
          </a:p>
          <a:p>
            <a:pPr eaLnBrk="1" hangingPunct="1">
              <a:buClr>
                <a:schemeClr val="folHlink"/>
              </a:buClr>
              <a:buFont typeface="Wingdings" pitchFamily="2" charset="2"/>
              <a:buChar char="ü"/>
            </a:pPr>
            <a:r>
              <a:rPr lang="zh-CN" altLang="en-US" sz="2000" smtClean="0">
                <a:ea typeface="黑体" pitchFamily="49" charset="-122"/>
              </a:rPr>
              <a:t>拉格朗日法求解动力学方程 ：构造拉格朗日函数</a:t>
            </a:r>
            <a:r>
              <a:rPr lang="en-US" altLang="zh-CN" sz="2000" i="1" smtClean="0">
                <a:ea typeface="黑体" pitchFamily="49" charset="-122"/>
              </a:rPr>
              <a:t>L=K-P</a:t>
            </a:r>
          </a:p>
          <a:p>
            <a:pPr eaLnBrk="1" hangingPunct="1">
              <a:buFont typeface="Wingdings" pitchFamily="2" charset="2"/>
              <a:buNone/>
            </a:pPr>
            <a:endParaRPr lang="en-US" altLang="zh-CN" sz="2000" smtClean="0">
              <a:ea typeface="黑体" pitchFamily="49" charset="-122"/>
            </a:endParaRPr>
          </a:p>
          <a:p>
            <a:pPr eaLnBrk="1" hangingPunct="1">
              <a:buFont typeface="Wingdings" pitchFamily="2" charset="2"/>
              <a:buNone/>
            </a:pPr>
            <a:endParaRPr lang="en-US" altLang="zh-CN" sz="2400" smtClean="0">
              <a:ea typeface="黑体" pitchFamily="49" charset="-122"/>
            </a:endParaRPr>
          </a:p>
          <a:p>
            <a:pPr eaLnBrk="1" hangingPunct="1">
              <a:buFont typeface="Wingdings" pitchFamily="2" charset="2"/>
              <a:buNone/>
            </a:pPr>
            <a:endParaRPr lang="en-US" altLang="zh-CN" sz="2400" smtClean="0">
              <a:ea typeface="黑体" pitchFamily="49" charset="-122"/>
            </a:endParaRPr>
          </a:p>
          <a:p>
            <a:pPr lvl="1" eaLnBrk="1" hangingPunct="1">
              <a:buFont typeface="Wingdings" pitchFamily="2" charset="2"/>
              <a:buChar char="Ø"/>
            </a:pPr>
            <a:endParaRPr lang="en-US" altLang="zh-CN" sz="2400" smtClean="0">
              <a:ea typeface="黑体" pitchFamily="49" charset="-122"/>
            </a:endParaRPr>
          </a:p>
        </p:txBody>
      </p:sp>
      <p:sp>
        <p:nvSpPr>
          <p:cNvPr id="1434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p>
        </p:txBody>
      </p:sp>
      <p:graphicFrame>
        <p:nvGraphicFramePr>
          <p:cNvPr id="14342" name="Object 30"/>
          <p:cNvGraphicFramePr>
            <a:graphicFrameLocks noChangeAspect="1"/>
          </p:cNvGraphicFramePr>
          <p:nvPr/>
        </p:nvGraphicFramePr>
        <p:xfrm>
          <a:off x="444500" y="1708150"/>
          <a:ext cx="8223250" cy="1041400"/>
        </p:xfrm>
        <a:graphic>
          <a:graphicData uri="http://schemas.openxmlformats.org/presentationml/2006/ole">
            <mc:AlternateContent xmlns:mc="http://schemas.openxmlformats.org/markup-compatibility/2006">
              <mc:Choice xmlns:v="urn:schemas-microsoft-com:vml" Requires="v">
                <p:oleObj spid="_x0000_s14435" name="Equation" r:id="rId3" imgW="5194300" imgH="660400" progId="Equation.3">
                  <p:embed/>
                </p:oleObj>
              </mc:Choice>
              <mc:Fallback>
                <p:oleObj name="Equation" r:id="rId3" imgW="5194300" imgH="6604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1708150"/>
                        <a:ext cx="822325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31"/>
          <p:cNvGraphicFramePr>
            <a:graphicFrameLocks noChangeAspect="1"/>
          </p:cNvGraphicFramePr>
          <p:nvPr/>
        </p:nvGraphicFramePr>
        <p:xfrm>
          <a:off x="601663" y="3395663"/>
          <a:ext cx="7880350" cy="1001712"/>
        </p:xfrm>
        <a:graphic>
          <a:graphicData uri="http://schemas.openxmlformats.org/presentationml/2006/ole">
            <mc:AlternateContent xmlns:mc="http://schemas.openxmlformats.org/markup-compatibility/2006">
              <mc:Choice xmlns:v="urn:schemas-microsoft-com:vml" Requires="v">
                <p:oleObj spid="_x0000_s14436" name="Equation" r:id="rId5" imgW="4978400" imgH="635000" progId="Equation.3">
                  <p:embed/>
                </p:oleObj>
              </mc:Choice>
              <mc:Fallback>
                <p:oleObj name="Equation" r:id="rId5" imgW="4978400" imgH="6350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63" y="3395663"/>
                        <a:ext cx="788035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32"/>
          <p:cNvGraphicFramePr>
            <a:graphicFrameLocks noChangeAspect="1"/>
          </p:cNvGraphicFramePr>
          <p:nvPr/>
        </p:nvGraphicFramePr>
        <p:xfrm>
          <a:off x="696913" y="4492625"/>
          <a:ext cx="3103562" cy="717550"/>
        </p:xfrm>
        <a:graphic>
          <a:graphicData uri="http://schemas.openxmlformats.org/presentationml/2006/ole">
            <mc:AlternateContent xmlns:mc="http://schemas.openxmlformats.org/markup-compatibility/2006">
              <mc:Choice xmlns:v="urn:schemas-microsoft-com:vml" Requires="v">
                <p:oleObj spid="_x0000_s14437" name="Equation" r:id="rId7" imgW="1866900" imgH="431800" progId="Equation.3">
                  <p:embed/>
                </p:oleObj>
              </mc:Choice>
              <mc:Fallback>
                <p:oleObj name="Equation" r:id="rId7" imgW="1866900" imgH="4318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913" y="4492625"/>
                        <a:ext cx="3103562"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33"/>
          <p:cNvSpPr txBox="1">
            <a:spLocks noChangeArrowheads="1"/>
          </p:cNvSpPr>
          <p:nvPr/>
        </p:nvSpPr>
        <p:spPr bwMode="auto">
          <a:xfrm>
            <a:off x="739775" y="5386388"/>
            <a:ext cx="1176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求取</a:t>
            </a:r>
          </a:p>
        </p:txBody>
      </p:sp>
      <p:graphicFrame>
        <p:nvGraphicFramePr>
          <p:cNvPr id="14346" name="Object 34"/>
          <p:cNvGraphicFramePr>
            <a:graphicFrameLocks noChangeAspect="1"/>
          </p:cNvGraphicFramePr>
          <p:nvPr/>
        </p:nvGraphicFramePr>
        <p:xfrm>
          <a:off x="1630363" y="5322888"/>
          <a:ext cx="3355975" cy="717550"/>
        </p:xfrm>
        <a:graphic>
          <a:graphicData uri="http://schemas.openxmlformats.org/presentationml/2006/ole">
            <mc:AlternateContent xmlns:mc="http://schemas.openxmlformats.org/markup-compatibility/2006">
              <mc:Choice xmlns:v="urn:schemas-microsoft-com:vml" Requires="v">
                <p:oleObj spid="_x0000_s14438" name="Equation" r:id="rId9" imgW="2019300" imgH="431800" progId="Equation.3">
                  <p:embed/>
                </p:oleObj>
              </mc:Choice>
              <mc:Fallback>
                <p:oleObj name="Equation" r:id="rId9" imgW="2019300" imgH="4318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0363" y="5322888"/>
                        <a:ext cx="33559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B75CC1F-614A-4D82-919D-AA5186E6BCBF}" type="slidenum">
              <a:rPr lang="en-US" altLang="zh-CN" sz="1400" smtClean="0"/>
              <a:pPr eaLnBrk="1" hangingPunct="1">
                <a:spcBef>
                  <a:spcPct val="0"/>
                </a:spcBef>
                <a:buFontTx/>
                <a:buNone/>
              </a:pPr>
              <a:t>14</a:t>
            </a:fld>
            <a:r>
              <a:rPr lang="en-US" altLang="zh-CN" sz="1400" dirty="0" smtClean="0"/>
              <a:t>/44</a:t>
            </a:r>
            <a:endParaRPr lang="en-US" altLang="zh-CN" sz="1400" dirty="0" smtClean="0"/>
          </a:p>
        </p:txBody>
      </p:sp>
      <p:sp>
        <p:nvSpPr>
          <p:cNvPr id="15363" name="Rectangle 2"/>
          <p:cNvSpPr>
            <a:spLocks noGrp="1" noChangeArrowheads="1"/>
          </p:cNvSpPr>
          <p:nvPr>
            <p:ph type="title"/>
          </p:nvPr>
        </p:nvSpPr>
        <p:spPr>
          <a:xfrm>
            <a:off x="657225" y="500063"/>
            <a:ext cx="7772400" cy="642937"/>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5364" name="Rectangle 3"/>
          <p:cNvSpPr>
            <a:spLocks noGrp="1" noChangeArrowheads="1"/>
          </p:cNvSpPr>
          <p:nvPr>
            <p:ph type="body" idx="1"/>
          </p:nvPr>
        </p:nvSpPr>
        <p:spPr>
          <a:xfrm>
            <a:off x="685800" y="1270000"/>
            <a:ext cx="7772400" cy="4826000"/>
          </a:xfrm>
        </p:spPr>
        <p:txBody>
          <a:bodyPr/>
          <a:lstStyle/>
          <a:p>
            <a:pPr eaLnBrk="1" hangingPunct="1">
              <a:buClr>
                <a:schemeClr val="folHlink"/>
              </a:buClr>
              <a:buFont typeface="Wingdings" pitchFamily="2" charset="2"/>
              <a:buChar char="ü"/>
            </a:pPr>
            <a:r>
              <a:rPr lang="zh-CN" altLang="en-US" sz="2000" smtClean="0">
                <a:ea typeface="黑体" pitchFamily="49" charset="-122"/>
              </a:rPr>
              <a:t>拉格朗日法求解动力学方程 （续）</a:t>
            </a:r>
            <a:endParaRPr lang="zh-CN" altLang="en-US" sz="2000" i="1" smtClean="0">
              <a:ea typeface="黑体" pitchFamily="49" charset="-122"/>
            </a:endParaRPr>
          </a:p>
          <a:p>
            <a:pPr eaLnBrk="1" hangingPunct="1">
              <a:buFont typeface="Wingdings" pitchFamily="2" charset="2"/>
              <a:buNone/>
            </a:pPr>
            <a:endParaRPr lang="zh-CN" altLang="en-US" sz="2400" smtClean="0">
              <a:solidFill>
                <a:schemeClr val="accent2"/>
              </a:solidFill>
              <a:ea typeface="黑体" pitchFamily="49" charset="-122"/>
            </a:endParaRPr>
          </a:p>
          <a:p>
            <a:pPr eaLnBrk="1" hangingPunct="1">
              <a:buFont typeface="Wingdings" pitchFamily="2" charset="2"/>
              <a:buNone/>
            </a:pPr>
            <a:endParaRPr lang="zh-CN" altLang="en-US" sz="2000" smtClean="0">
              <a:ea typeface="黑体" pitchFamily="49" charset="-122"/>
            </a:endParaRPr>
          </a:p>
          <a:p>
            <a:pPr eaLnBrk="1" hangingPunct="1">
              <a:buFont typeface="Wingdings" pitchFamily="2" charset="2"/>
              <a:buNone/>
            </a:pPr>
            <a:endParaRPr lang="zh-CN" altLang="en-US" sz="2400" smtClean="0">
              <a:ea typeface="黑体" pitchFamily="49" charset="-122"/>
            </a:endParaRPr>
          </a:p>
          <a:p>
            <a:pPr eaLnBrk="1" hangingPunct="1">
              <a:buFont typeface="Wingdings" pitchFamily="2" charset="2"/>
              <a:buNone/>
            </a:pPr>
            <a:endParaRPr lang="zh-CN" altLang="en-US" sz="2400" smtClean="0">
              <a:ea typeface="黑体" pitchFamily="49" charset="-122"/>
            </a:endParaRPr>
          </a:p>
          <a:p>
            <a:pPr lvl="1" eaLnBrk="1" hangingPunct="1">
              <a:buFont typeface="Wingdings" pitchFamily="2" charset="2"/>
              <a:buChar char="Ø"/>
            </a:pPr>
            <a:endParaRPr lang="en-US" altLang="zh-CN" sz="2400" smtClean="0">
              <a:ea typeface="黑体" pitchFamily="49" charset="-122"/>
            </a:endParaRPr>
          </a:p>
        </p:txBody>
      </p:sp>
      <p:sp>
        <p:nvSpPr>
          <p:cNvPr id="1536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40965" name="Object 5"/>
          <p:cNvGraphicFramePr>
            <a:graphicFrameLocks noChangeAspect="1"/>
          </p:cNvGraphicFramePr>
          <p:nvPr/>
        </p:nvGraphicFramePr>
        <p:xfrm>
          <a:off x="157163" y="1611313"/>
          <a:ext cx="8782050" cy="1139825"/>
        </p:xfrm>
        <a:graphic>
          <a:graphicData uri="http://schemas.openxmlformats.org/presentationml/2006/ole">
            <mc:AlternateContent xmlns:mc="http://schemas.openxmlformats.org/markup-compatibility/2006">
              <mc:Choice xmlns:v="urn:schemas-microsoft-com:vml" Requires="v">
                <p:oleObj spid="_x0000_s15468" name="Equation" r:id="rId3" imgW="5283200" imgH="685800" progId="Equation.3">
                  <p:embed/>
                </p:oleObj>
              </mc:Choice>
              <mc:Fallback>
                <p:oleObj name="Equation" r:id="rId3" imgW="5283200"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611313"/>
                        <a:ext cx="878205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279400" y="2879725"/>
          <a:ext cx="7346950" cy="1096963"/>
        </p:xfrm>
        <a:graphic>
          <a:graphicData uri="http://schemas.openxmlformats.org/presentationml/2006/ole">
            <mc:AlternateContent xmlns:mc="http://schemas.openxmlformats.org/markup-compatibility/2006">
              <mc:Choice xmlns:v="urn:schemas-microsoft-com:vml" Requires="v">
                <p:oleObj spid="_x0000_s15469" name="Equation" r:id="rId5" imgW="4419600" imgH="660400" progId="Equation.3">
                  <p:embed/>
                </p:oleObj>
              </mc:Choice>
              <mc:Fallback>
                <p:oleObj name="Equation" r:id="rId5" imgW="4419600" imgH="660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2879725"/>
                        <a:ext cx="734695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668338" y="4029075"/>
            <a:ext cx="6527800" cy="801688"/>
            <a:chOff x="421" y="2538"/>
            <a:chExt cx="4112" cy="505"/>
          </a:xfrm>
        </p:grpSpPr>
        <p:graphicFrame>
          <p:nvGraphicFramePr>
            <p:cNvPr id="15378" name="Object 8"/>
            <p:cNvGraphicFramePr>
              <a:graphicFrameLocks noChangeAspect="1"/>
            </p:cNvGraphicFramePr>
            <p:nvPr/>
          </p:nvGraphicFramePr>
          <p:xfrm>
            <a:off x="504" y="2538"/>
            <a:ext cx="4029" cy="505"/>
          </p:xfrm>
          <a:graphic>
            <a:graphicData uri="http://schemas.openxmlformats.org/presentationml/2006/ole">
              <mc:AlternateContent xmlns:mc="http://schemas.openxmlformats.org/markup-compatibility/2006">
                <mc:Choice xmlns:v="urn:schemas-microsoft-com:vml" Requires="v">
                  <p:oleObj spid="_x0000_s15470" name="Equation" r:id="rId7" imgW="3848100" imgH="482600" progId="Equation.3">
                    <p:embed/>
                  </p:oleObj>
                </mc:Choice>
                <mc:Fallback>
                  <p:oleObj name="Equation" r:id="rId7" imgW="38481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 y="2538"/>
                          <a:ext cx="4029"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9" name="AutoShape 9"/>
            <p:cNvSpPr>
              <a:spLocks/>
            </p:cNvSpPr>
            <p:nvPr/>
          </p:nvSpPr>
          <p:spPr bwMode="auto">
            <a:xfrm>
              <a:off x="421" y="2642"/>
              <a:ext cx="73" cy="311"/>
            </a:xfrm>
            <a:prstGeom prst="leftBrace">
              <a:avLst>
                <a:gd name="adj1" fmla="val 355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40970" name="AutoShape 10"/>
          <p:cNvSpPr>
            <a:spLocks noChangeArrowheads="1"/>
          </p:cNvSpPr>
          <p:nvPr/>
        </p:nvSpPr>
        <p:spPr bwMode="auto">
          <a:xfrm>
            <a:off x="7256463" y="4311650"/>
            <a:ext cx="508000" cy="217488"/>
          </a:xfrm>
          <a:prstGeom prst="rightArrow">
            <a:avLst>
              <a:gd name="adj1" fmla="val 50000"/>
              <a:gd name="adj2" fmla="val 58394"/>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0971" name="Object 11"/>
          <p:cNvGraphicFramePr>
            <a:graphicFrameLocks noChangeAspect="1"/>
          </p:cNvGraphicFramePr>
          <p:nvPr/>
        </p:nvGraphicFramePr>
        <p:xfrm>
          <a:off x="665163" y="5018088"/>
          <a:ext cx="7304087" cy="801687"/>
        </p:xfrm>
        <a:graphic>
          <a:graphicData uri="http://schemas.openxmlformats.org/presentationml/2006/ole">
            <mc:AlternateContent xmlns:mc="http://schemas.openxmlformats.org/markup-compatibility/2006">
              <mc:Choice xmlns:v="urn:schemas-microsoft-com:vml" Requires="v">
                <p:oleObj spid="_x0000_s15471" name="Equation" r:id="rId9" imgW="4394200" imgH="482600" progId="Equation.3">
                  <p:embed/>
                </p:oleObj>
              </mc:Choice>
              <mc:Fallback>
                <p:oleObj name="Equation" r:id="rId9" imgW="4394200" imgH="482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163" y="5018088"/>
                        <a:ext cx="7304087"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2" name="Text Box 12"/>
          <p:cNvSpPr txBox="1">
            <a:spLocks noChangeArrowheads="1"/>
          </p:cNvSpPr>
          <p:nvPr/>
        </p:nvSpPr>
        <p:spPr bwMode="auto">
          <a:xfrm>
            <a:off x="506413" y="5964238"/>
            <a:ext cx="757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ea typeface="黑体" pitchFamily="49" charset="-122"/>
              </a:rPr>
              <a:t> </a:t>
            </a:r>
            <a:r>
              <a:rPr lang="zh-CN" altLang="en-US" sz="2000">
                <a:ea typeface="黑体" pitchFamily="49" charset="-122"/>
              </a:rPr>
              <a:t>力矩         惯量            向心加速度系数       哥氏加速度系数      重力</a:t>
            </a:r>
          </a:p>
        </p:txBody>
      </p:sp>
      <p:sp>
        <p:nvSpPr>
          <p:cNvPr id="15372" name="AutoShape 13">
            <a:hlinkClick r:id="rId11" action="ppaction://hlinksldjump" highlightClick="1"/>
          </p:cNvPr>
          <p:cNvSpPr>
            <a:spLocks noChangeArrowheads="1"/>
          </p:cNvSpPr>
          <p:nvPr/>
        </p:nvSpPr>
        <p:spPr bwMode="auto">
          <a:xfrm>
            <a:off x="8158163" y="500063"/>
            <a:ext cx="614362" cy="328612"/>
          </a:xfrm>
          <a:prstGeom prst="actionButtonForwardNex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5373" name="Rectangle 14"/>
          <p:cNvSpPr>
            <a:spLocks noChangeArrowheads="1"/>
          </p:cNvSpPr>
          <p:nvPr/>
        </p:nvSpPr>
        <p:spPr bwMode="auto">
          <a:xfrm>
            <a:off x="5016500" y="6267450"/>
            <a:ext cx="235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Coriolis acceleration </a:t>
            </a:r>
          </a:p>
        </p:txBody>
      </p:sp>
      <p:sp>
        <p:nvSpPr>
          <p:cNvPr id="15374" name="Line 15"/>
          <p:cNvSpPr>
            <a:spLocks noChangeShapeType="1"/>
          </p:cNvSpPr>
          <p:nvPr/>
        </p:nvSpPr>
        <p:spPr bwMode="auto">
          <a:xfrm>
            <a:off x="4537075" y="2801938"/>
            <a:ext cx="3892550" cy="0"/>
          </a:xfrm>
          <a:prstGeom prst="line">
            <a:avLst/>
          </a:prstGeom>
          <a:noFill/>
          <a:ln w="9525">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6"/>
          <p:cNvSpPr>
            <a:spLocks noChangeShapeType="1"/>
          </p:cNvSpPr>
          <p:nvPr/>
        </p:nvSpPr>
        <p:spPr bwMode="auto">
          <a:xfrm>
            <a:off x="1360488" y="2309813"/>
            <a:ext cx="585787" cy="0"/>
          </a:xfrm>
          <a:prstGeom prst="line">
            <a:avLst/>
          </a:prstGeom>
          <a:noFill/>
          <a:ln w="9525">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17"/>
          <p:cNvSpPr>
            <a:spLocks noChangeShapeType="1"/>
          </p:cNvSpPr>
          <p:nvPr/>
        </p:nvSpPr>
        <p:spPr bwMode="auto">
          <a:xfrm>
            <a:off x="2274888" y="3962400"/>
            <a:ext cx="2039937" cy="0"/>
          </a:xfrm>
          <a:prstGeom prst="line">
            <a:avLst/>
          </a:prstGeom>
          <a:noFill/>
          <a:ln w="9525">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8"/>
          <p:cNvSpPr>
            <a:spLocks noChangeShapeType="1"/>
          </p:cNvSpPr>
          <p:nvPr/>
        </p:nvSpPr>
        <p:spPr bwMode="auto">
          <a:xfrm>
            <a:off x="1536700" y="3589338"/>
            <a:ext cx="585788" cy="0"/>
          </a:xfrm>
          <a:prstGeom prst="line">
            <a:avLst/>
          </a:prstGeom>
          <a:noFill/>
          <a:ln w="9525">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fill="hold"/>
                                        <p:tgtEl>
                                          <p:spTgt spid="40965"/>
                                        </p:tgtEl>
                                        <p:attrNameLst>
                                          <p:attrName>ppt_x</p:attrName>
                                        </p:attrNameLst>
                                      </p:cBhvr>
                                      <p:tavLst>
                                        <p:tav tm="0">
                                          <p:val>
                                            <p:strVal val="0-#ppt_w/2"/>
                                          </p:val>
                                        </p:tav>
                                        <p:tav tm="100000">
                                          <p:val>
                                            <p:strVal val="#ppt_x"/>
                                          </p:val>
                                        </p:tav>
                                      </p:tavLst>
                                    </p:anim>
                                    <p:anim calcmode="lin" valueType="num">
                                      <p:cBhvr additive="base">
                                        <p:cTn id="8"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6"/>
                                        </p:tgtEl>
                                        <p:attrNameLst>
                                          <p:attrName>style.visibility</p:attrName>
                                        </p:attrNameLst>
                                      </p:cBhvr>
                                      <p:to>
                                        <p:strVal val="visible"/>
                                      </p:to>
                                    </p:set>
                                    <p:anim calcmode="lin" valueType="num">
                                      <p:cBhvr additive="base">
                                        <p:cTn id="13" dur="500" fill="hold"/>
                                        <p:tgtEl>
                                          <p:spTgt spid="40966"/>
                                        </p:tgtEl>
                                        <p:attrNameLst>
                                          <p:attrName>ppt_x</p:attrName>
                                        </p:attrNameLst>
                                      </p:cBhvr>
                                      <p:tavLst>
                                        <p:tav tm="0">
                                          <p:val>
                                            <p:strVal val="0-#ppt_w/2"/>
                                          </p:val>
                                        </p:tav>
                                        <p:tav tm="100000">
                                          <p:val>
                                            <p:strVal val="#ppt_x"/>
                                          </p:val>
                                        </p:tav>
                                      </p:tavLst>
                                    </p:anim>
                                    <p:anim calcmode="lin" valueType="num">
                                      <p:cBhvr additive="base">
                                        <p:cTn id="14"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70"/>
                                        </p:tgtEl>
                                        <p:attrNameLst>
                                          <p:attrName>style.visibility</p:attrName>
                                        </p:attrNameLst>
                                      </p:cBhvr>
                                      <p:to>
                                        <p:strVal val="visible"/>
                                      </p:to>
                                    </p:set>
                                    <p:anim calcmode="lin" valueType="num">
                                      <p:cBhvr additive="base">
                                        <p:cTn id="25" dur="500" fill="hold"/>
                                        <p:tgtEl>
                                          <p:spTgt spid="40970"/>
                                        </p:tgtEl>
                                        <p:attrNameLst>
                                          <p:attrName>ppt_x</p:attrName>
                                        </p:attrNameLst>
                                      </p:cBhvr>
                                      <p:tavLst>
                                        <p:tav tm="0">
                                          <p:val>
                                            <p:strVal val="0-#ppt_w/2"/>
                                          </p:val>
                                        </p:tav>
                                        <p:tav tm="100000">
                                          <p:val>
                                            <p:strVal val="#ppt_x"/>
                                          </p:val>
                                        </p:tav>
                                      </p:tavLst>
                                    </p:anim>
                                    <p:anim calcmode="lin" valueType="num">
                                      <p:cBhvr additive="base">
                                        <p:cTn id="26" dur="500" fill="hold"/>
                                        <p:tgtEl>
                                          <p:spTgt spid="409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0971"/>
                                        </p:tgtEl>
                                        <p:attrNameLst>
                                          <p:attrName>style.visibility</p:attrName>
                                        </p:attrNameLst>
                                      </p:cBhvr>
                                      <p:to>
                                        <p:strVal val="visible"/>
                                      </p:to>
                                    </p:set>
                                    <p:anim calcmode="lin" valueType="num">
                                      <p:cBhvr additive="base">
                                        <p:cTn id="31" dur="500" fill="hold"/>
                                        <p:tgtEl>
                                          <p:spTgt spid="40971"/>
                                        </p:tgtEl>
                                        <p:attrNameLst>
                                          <p:attrName>ppt_x</p:attrName>
                                        </p:attrNameLst>
                                      </p:cBhvr>
                                      <p:tavLst>
                                        <p:tav tm="0">
                                          <p:val>
                                            <p:strVal val="0-#ppt_w/2"/>
                                          </p:val>
                                        </p:tav>
                                        <p:tav tm="100000">
                                          <p:val>
                                            <p:strVal val="#ppt_x"/>
                                          </p:val>
                                        </p:tav>
                                      </p:tavLst>
                                    </p:anim>
                                    <p:anim calcmode="lin" valueType="num">
                                      <p:cBhvr additive="base">
                                        <p:cTn id="32" dur="500" fill="hold"/>
                                        <p:tgtEl>
                                          <p:spTgt spid="409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72"/>
                                        </p:tgtEl>
                                        <p:attrNameLst>
                                          <p:attrName>style.visibility</p:attrName>
                                        </p:attrNameLst>
                                      </p:cBhvr>
                                      <p:to>
                                        <p:strVal val="visible"/>
                                      </p:to>
                                    </p:set>
                                    <p:anim calcmode="lin" valueType="num">
                                      <p:cBhvr additive="base">
                                        <p:cTn id="37" dur="500" fill="hold"/>
                                        <p:tgtEl>
                                          <p:spTgt spid="40972"/>
                                        </p:tgtEl>
                                        <p:attrNameLst>
                                          <p:attrName>ppt_x</p:attrName>
                                        </p:attrNameLst>
                                      </p:cBhvr>
                                      <p:tavLst>
                                        <p:tav tm="0">
                                          <p:val>
                                            <p:strVal val="0-#ppt_w/2"/>
                                          </p:val>
                                        </p:tav>
                                        <p:tav tm="100000">
                                          <p:val>
                                            <p:strVal val="#ppt_x"/>
                                          </p:val>
                                        </p:tav>
                                      </p:tavLst>
                                    </p:anim>
                                    <p:anim calcmode="lin" valueType="num">
                                      <p:cBhvr additive="base">
                                        <p:cTn id="38" dur="500" fill="hold"/>
                                        <p:tgtEl>
                                          <p:spTgt spid="40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animBg="1"/>
      <p:bldP spid="4097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2B6A26A-FABC-4785-9711-B5E29625BF50}" type="slidenum">
              <a:rPr lang="en-US" altLang="zh-CN" sz="1400" smtClean="0"/>
              <a:pPr eaLnBrk="1" hangingPunct="1">
                <a:spcBef>
                  <a:spcPct val="0"/>
                </a:spcBef>
                <a:buFontTx/>
                <a:buNone/>
              </a:pPr>
              <a:t>15</a:t>
            </a:fld>
            <a:r>
              <a:rPr lang="en-US" altLang="zh-CN" sz="1400" dirty="0" smtClean="0"/>
              <a:t>/44</a:t>
            </a:r>
            <a:endParaRPr lang="en-US" altLang="zh-CN" sz="1400" dirty="0" smtClean="0"/>
          </a:p>
        </p:txBody>
      </p:sp>
      <p:sp>
        <p:nvSpPr>
          <p:cNvPr id="16387" name="Rectangle 2"/>
          <p:cNvSpPr>
            <a:spLocks noGrp="1" noChangeArrowheads="1"/>
          </p:cNvSpPr>
          <p:nvPr>
            <p:ph type="title"/>
          </p:nvPr>
        </p:nvSpPr>
        <p:spPr>
          <a:xfrm>
            <a:off x="657225" y="394637"/>
            <a:ext cx="7772400" cy="748364"/>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6388" name="Rectangle 3"/>
          <p:cNvSpPr>
            <a:spLocks noGrp="1" noChangeArrowheads="1"/>
          </p:cNvSpPr>
          <p:nvPr>
            <p:ph type="body" idx="1"/>
          </p:nvPr>
        </p:nvSpPr>
        <p:spPr>
          <a:xfrm>
            <a:off x="685800" y="1270000"/>
            <a:ext cx="7772400" cy="4826000"/>
          </a:xfrm>
        </p:spPr>
        <p:txBody>
          <a:bodyPr/>
          <a:lstStyle/>
          <a:p>
            <a:pPr eaLnBrk="1" hangingPunct="1">
              <a:buClr>
                <a:schemeClr val="folHlink"/>
              </a:buClr>
              <a:buFont typeface="Wingdings" pitchFamily="2" charset="2"/>
              <a:buChar char="ü"/>
            </a:pPr>
            <a:r>
              <a:rPr lang="zh-CN" altLang="en-US" sz="2000" smtClean="0">
                <a:ea typeface="黑体" pitchFamily="49" charset="-122"/>
              </a:rPr>
              <a:t>拉格朗日法求解动力学方程 （续）</a:t>
            </a:r>
          </a:p>
          <a:p>
            <a:pPr eaLnBrk="1" hangingPunct="1">
              <a:buClr>
                <a:schemeClr val="folHlink"/>
              </a:buClr>
              <a:buFont typeface="Wingdings" pitchFamily="2" charset="2"/>
              <a:buNone/>
            </a:pPr>
            <a:r>
              <a:rPr lang="zh-CN" altLang="en-US" sz="2000" smtClean="0">
                <a:ea typeface="黑体" pitchFamily="49" charset="-122"/>
              </a:rPr>
              <a:t>有效惯量：</a:t>
            </a: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r>
              <a:rPr lang="zh-CN" altLang="en-US" sz="2000" smtClean="0">
                <a:ea typeface="黑体" pitchFamily="49" charset="-122"/>
              </a:rPr>
              <a:t>耦合惯量：</a:t>
            </a:r>
          </a:p>
          <a:p>
            <a:pPr eaLnBrk="1" hangingPunct="1">
              <a:buClr>
                <a:schemeClr val="folHlink"/>
              </a:buClr>
              <a:buFont typeface="Wingdings" pitchFamily="2" charset="2"/>
              <a:buNone/>
            </a:pPr>
            <a:r>
              <a:rPr lang="zh-CN" altLang="en-US" sz="2000" smtClean="0">
                <a:ea typeface="黑体" pitchFamily="49" charset="-122"/>
              </a:rPr>
              <a:t>向心加速度系数：</a:t>
            </a: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r>
              <a:rPr lang="zh-CN" altLang="en-US" sz="2000" smtClean="0">
                <a:ea typeface="黑体" pitchFamily="49" charset="-122"/>
              </a:rPr>
              <a:t>哥氏加速度系数：</a:t>
            </a:r>
          </a:p>
          <a:p>
            <a:pPr eaLnBrk="1" hangingPunct="1">
              <a:buClr>
                <a:schemeClr val="folHlink"/>
              </a:buClr>
              <a:buFont typeface="Wingdings" pitchFamily="2" charset="2"/>
              <a:buNone/>
            </a:pPr>
            <a:endParaRPr lang="zh-CN" altLang="en-US" sz="2000" smtClean="0">
              <a:ea typeface="黑体" pitchFamily="49" charset="-122"/>
            </a:endParaRPr>
          </a:p>
          <a:p>
            <a:pPr eaLnBrk="1" hangingPunct="1">
              <a:buClr>
                <a:schemeClr val="folHlink"/>
              </a:buClr>
              <a:buFont typeface="Wingdings" pitchFamily="2" charset="2"/>
              <a:buNone/>
            </a:pPr>
            <a:r>
              <a:rPr lang="zh-CN" altLang="en-US" sz="2000" smtClean="0">
                <a:ea typeface="黑体" pitchFamily="49" charset="-122"/>
              </a:rPr>
              <a:t>重力项：</a:t>
            </a:r>
            <a:endParaRPr lang="zh-CN" altLang="en-US" sz="2800" smtClean="0">
              <a:ea typeface="黑体" pitchFamily="49" charset="-122"/>
            </a:endParaRPr>
          </a:p>
        </p:txBody>
      </p:sp>
      <p:sp>
        <p:nvSpPr>
          <p:cNvPr id="1638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16390" name="AutoShape 13"/>
          <p:cNvSpPr>
            <a:spLocks/>
          </p:cNvSpPr>
          <p:nvPr/>
        </p:nvSpPr>
        <p:spPr bwMode="auto">
          <a:xfrm>
            <a:off x="2759075" y="1816100"/>
            <a:ext cx="115888" cy="493713"/>
          </a:xfrm>
          <a:prstGeom prst="leftBrace">
            <a:avLst>
              <a:gd name="adj1" fmla="val 355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16391" name="Object 20"/>
          <p:cNvGraphicFramePr>
            <a:graphicFrameLocks noChangeAspect="1"/>
          </p:cNvGraphicFramePr>
          <p:nvPr/>
        </p:nvGraphicFramePr>
        <p:xfrm>
          <a:off x="2859088" y="1636713"/>
          <a:ext cx="4305300" cy="801687"/>
        </p:xfrm>
        <a:graphic>
          <a:graphicData uri="http://schemas.openxmlformats.org/presentationml/2006/ole">
            <mc:AlternateContent xmlns:mc="http://schemas.openxmlformats.org/markup-compatibility/2006">
              <mc:Choice xmlns:v="urn:schemas-microsoft-com:vml" Requires="v">
                <p:oleObj spid="_x0000_s16510" name="Equation" r:id="rId3" imgW="2590800" imgH="482600" progId="Equation.3">
                  <p:embed/>
                </p:oleObj>
              </mc:Choice>
              <mc:Fallback>
                <p:oleObj name="Equation" r:id="rId3" imgW="2590800" imgH="4826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1636713"/>
                        <a:ext cx="4305300"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21"/>
          <p:cNvGraphicFramePr>
            <a:graphicFrameLocks noChangeAspect="1"/>
          </p:cNvGraphicFramePr>
          <p:nvPr/>
        </p:nvGraphicFramePr>
        <p:xfrm>
          <a:off x="2797175" y="2398713"/>
          <a:ext cx="3355975" cy="381000"/>
        </p:xfrm>
        <a:graphic>
          <a:graphicData uri="http://schemas.openxmlformats.org/presentationml/2006/ole">
            <mc:AlternateContent xmlns:mc="http://schemas.openxmlformats.org/markup-compatibility/2006">
              <mc:Choice xmlns:v="urn:schemas-microsoft-com:vml" Requires="v">
                <p:oleObj spid="_x0000_s16511" name="Equation" r:id="rId5" imgW="2019300" imgH="228600" progId="Equation.3">
                  <p:embed/>
                </p:oleObj>
              </mc:Choice>
              <mc:Fallback>
                <p:oleObj name="Equation" r:id="rId5" imgW="201930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2398713"/>
                        <a:ext cx="33559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22"/>
          <p:cNvGraphicFramePr>
            <a:graphicFrameLocks noChangeAspect="1"/>
          </p:cNvGraphicFramePr>
          <p:nvPr/>
        </p:nvGraphicFramePr>
        <p:xfrm>
          <a:off x="2911475" y="2887663"/>
          <a:ext cx="2181225" cy="1514475"/>
        </p:xfrm>
        <a:graphic>
          <a:graphicData uri="http://schemas.openxmlformats.org/presentationml/2006/ole">
            <mc:AlternateContent xmlns:mc="http://schemas.openxmlformats.org/markup-compatibility/2006">
              <mc:Choice xmlns:v="urn:schemas-microsoft-com:vml" Requires="v">
                <p:oleObj spid="_x0000_s16512" name="Equation" r:id="rId7" imgW="1320800" imgH="914400" progId="Equation.3">
                  <p:embed/>
                </p:oleObj>
              </mc:Choice>
              <mc:Fallback>
                <p:oleObj name="Equation" r:id="rId7" imgW="1320800" imgH="9144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1475" y="2887663"/>
                        <a:ext cx="2181225"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AutoShape 23"/>
          <p:cNvSpPr>
            <a:spLocks/>
          </p:cNvSpPr>
          <p:nvPr/>
        </p:nvSpPr>
        <p:spPr bwMode="auto">
          <a:xfrm>
            <a:off x="2684463" y="3035300"/>
            <a:ext cx="201612" cy="1220788"/>
          </a:xfrm>
          <a:prstGeom prst="leftBrace">
            <a:avLst>
              <a:gd name="adj1" fmla="val 504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16395" name="Object 24"/>
          <p:cNvGraphicFramePr>
            <a:graphicFrameLocks noChangeAspect="1"/>
          </p:cNvGraphicFramePr>
          <p:nvPr/>
        </p:nvGraphicFramePr>
        <p:xfrm>
          <a:off x="3035300" y="4546600"/>
          <a:ext cx="2851150" cy="719138"/>
        </p:xfrm>
        <a:graphic>
          <a:graphicData uri="http://schemas.openxmlformats.org/presentationml/2006/ole">
            <mc:AlternateContent xmlns:mc="http://schemas.openxmlformats.org/markup-compatibility/2006">
              <mc:Choice xmlns:v="urn:schemas-microsoft-com:vml" Requires="v">
                <p:oleObj spid="_x0000_s16513" name="Equation" r:id="rId9" imgW="1714500" imgH="457200" progId="Equation.3">
                  <p:embed/>
                </p:oleObj>
              </mc:Choice>
              <mc:Fallback>
                <p:oleObj name="Equation" r:id="rId9" imgW="1714500" imgH="4572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5300" y="4546600"/>
                        <a:ext cx="285115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6" name="AutoShape 25"/>
          <p:cNvSpPr>
            <a:spLocks/>
          </p:cNvSpPr>
          <p:nvPr/>
        </p:nvSpPr>
        <p:spPr bwMode="auto">
          <a:xfrm>
            <a:off x="2844800" y="4632325"/>
            <a:ext cx="115888" cy="493713"/>
          </a:xfrm>
          <a:prstGeom prst="leftBrace">
            <a:avLst>
              <a:gd name="adj1" fmla="val 355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6397" name="AutoShape 26"/>
          <p:cNvSpPr>
            <a:spLocks/>
          </p:cNvSpPr>
          <p:nvPr/>
        </p:nvSpPr>
        <p:spPr bwMode="auto">
          <a:xfrm>
            <a:off x="2830513" y="5416550"/>
            <a:ext cx="115887" cy="493713"/>
          </a:xfrm>
          <a:prstGeom prst="leftBrace">
            <a:avLst>
              <a:gd name="adj1" fmla="val 355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16398" name="Object 27"/>
          <p:cNvGraphicFramePr>
            <a:graphicFrameLocks noChangeAspect="1"/>
          </p:cNvGraphicFramePr>
          <p:nvPr/>
        </p:nvGraphicFramePr>
        <p:xfrm>
          <a:off x="2992438" y="5300663"/>
          <a:ext cx="4476750" cy="719137"/>
        </p:xfrm>
        <a:graphic>
          <a:graphicData uri="http://schemas.openxmlformats.org/presentationml/2006/ole">
            <mc:AlternateContent xmlns:mc="http://schemas.openxmlformats.org/markup-compatibility/2006">
              <mc:Choice xmlns:v="urn:schemas-microsoft-com:vml" Requires="v">
                <p:oleObj spid="_x0000_s16514" name="Equation" r:id="rId11" imgW="2692400" imgH="457200" progId="Equation.3">
                  <p:embed/>
                </p:oleObj>
              </mc:Choice>
              <mc:Fallback>
                <p:oleObj name="Equation" r:id="rId11" imgW="2692400" imgH="4572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2438" y="5300663"/>
                        <a:ext cx="447675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AutoShape 28">
            <a:hlinkClick r:id="rId13" action="ppaction://hlinksldjump" highlightClick="1"/>
          </p:cNvPr>
          <p:cNvSpPr>
            <a:spLocks noChangeArrowheads="1"/>
          </p:cNvSpPr>
          <p:nvPr/>
        </p:nvSpPr>
        <p:spPr bwMode="auto">
          <a:xfrm>
            <a:off x="2728913" y="6169025"/>
            <a:ext cx="565150" cy="420688"/>
          </a:xfrm>
          <a:prstGeom prst="actionButtonForwardNex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1FCA6B4-C99F-4ED8-837D-CAF5AA351A8B}" type="slidenum">
              <a:rPr lang="en-US" altLang="zh-CN" sz="1400" smtClean="0"/>
              <a:pPr eaLnBrk="1" hangingPunct="1">
                <a:spcBef>
                  <a:spcPct val="0"/>
                </a:spcBef>
                <a:buFontTx/>
                <a:buNone/>
              </a:pPr>
              <a:t>16</a:t>
            </a:fld>
            <a:r>
              <a:rPr lang="en-US" altLang="zh-CN" sz="1400" dirty="0" smtClean="0"/>
              <a:t>/44</a:t>
            </a:r>
            <a:endParaRPr lang="en-US" altLang="zh-CN" sz="1400" dirty="0" smtClean="0"/>
          </a:p>
        </p:txBody>
      </p:sp>
      <p:sp>
        <p:nvSpPr>
          <p:cNvPr id="17411" name="Rectangle 2"/>
          <p:cNvSpPr>
            <a:spLocks noGrp="1" noChangeArrowheads="1"/>
          </p:cNvSpPr>
          <p:nvPr>
            <p:ph type="title"/>
          </p:nvPr>
        </p:nvSpPr>
        <p:spPr>
          <a:xfrm>
            <a:off x="657225" y="533401"/>
            <a:ext cx="7772400" cy="609600"/>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7412" name="Rectangle 3"/>
          <p:cNvSpPr>
            <a:spLocks noGrp="1" noChangeArrowheads="1"/>
          </p:cNvSpPr>
          <p:nvPr>
            <p:ph type="body" idx="1"/>
          </p:nvPr>
        </p:nvSpPr>
        <p:spPr>
          <a:xfrm>
            <a:off x="685800" y="1270000"/>
            <a:ext cx="7772400" cy="4826000"/>
          </a:xfrm>
        </p:spPr>
        <p:txBody>
          <a:bodyPr/>
          <a:lstStyle/>
          <a:p>
            <a:pPr eaLnBrk="1" hangingPunct="1">
              <a:buClr>
                <a:schemeClr val="folHlink"/>
              </a:buClr>
              <a:buFont typeface="Wingdings" pitchFamily="2" charset="2"/>
              <a:buChar char="ü"/>
            </a:pPr>
            <a:r>
              <a:rPr lang="zh-CN" altLang="en-US" sz="2400" smtClean="0">
                <a:ea typeface="黑体" pitchFamily="49" charset="-122"/>
              </a:rPr>
              <a:t>牛顿</a:t>
            </a:r>
            <a:r>
              <a:rPr lang="en-US" altLang="zh-CN" sz="2400" smtClean="0">
                <a:ea typeface="黑体" pitchFamily="49" charset="-122"/>
              </a:rPr>
              <a:t>-</a:t>
            </a:r>
            <a:r>
              <a:rPr lang="zh-CN" altLang="en-US" sz="2400" smtClean="0">
                <a:ea typeface="黑体" pitchFamily="49" charset="-122"/>
              </a:rPr>
              <a:t>欧拉法求解动力学方程</a:t>
            </a:r>
          </a:p>
          <a:p>
            <a:pPr eaLnBrk="1" hangingPunct="1">
              <a:buClr>
                <a:schemeClr val="folHlink"/>
              </a:buClr>
              <a:buFont typeface="Wingdings" pitchFamily="2" charset="2"/>
              <a:buNone/>
            </a:pPr>
            <a:r>
              <a:rPr lang="zh-CN" altLang="en-US" sz="2400" smtClean="0">
                <a:ea typeface="黑体" pitchFamily="49" charset="-122"/>
              </a:rPr>
              <a:t>首先求取动能</a:t>
            </a:r>
            <a:r>
              <a:rPr lang="en-US" altLang="zh-CN" sz="2400" i="1" smtClean="0">
                <a:ea typeface="黑体" pitchFamily="49" charset="-122"/>
              </a:rPr>
              <a:t>K</a:t>
            </a:r>
            <a:r>
              <a:rPr lang="en-US" altLang="zh-CN" sz="2400" smtClean="0">
                <a:ea typeface="黑体" pitchFamily="49" charset="-122"/>
              </a:rPr>
              <a:t>, </a:t>
            </a:r>
            <a:r>
              <a:rPr lang="zh-CN" altLang="en-US" sz="2400" smtClean="0">
                <a:ea typeface="黑体" pitchFamily="49" charset="-122"/>
              </a:rPr>
              <a:t>位能</a:t>
            </a:r>
            <a:r>
              <a:rPr lang="en-US" altLang="zh-CN" sz="2400" i="1" smtClean="0">
                <a:ea typeface="黑体" pitchFamily="49" charset="-122"/>
              </a:rPr>
              <a:t>P</a:t>
            </a:r>
            <a:r>
              <a:rPr lang="en-US" altLang="zh-CN" sz="2400" smtClean="0">
                <a:ea typeface="黑体" pitchFamily="49" charset="-122"/>
              </a:rPr>
              <a:t>, </a:t>
            </a:r>
            <a:r>
              <a:rPr lang="zh-CN" altLang="en-US" sz="2400" smtClean="0">
                <a:ea typeface="黑体" pitchFamily="49" charset="-122"/>
              </a:rPr>
              <a:t>消耗能</a:t>
            </a:r>
            <a:r>
              <a:rPr lang="en-US" altLang="zh-CN" sz="2400" i="1" smtClean="0">
                <a:ea typeface="黑体" pitchFamily="49" charset="-122"/>
              </a:rPr>
              <a:t>D</a:t>
            </a:r>
            <a:r>
              <a:rPr lang="en-US" altLang="zh-CN" sz="2400" smtClean="0">
                <a:ea typeface="黑体" pitchFamily="49" charset="-122"/>
              </a:rPr>
              <a:t>, </a:t>
            </a:r>
            <a:r>
              <a:rPr lang="zh-CN" altLang="en-US" sz="2400" smtClean="0">
                <a:ea typeface="黑体" pitchFamily="49" charset="-122"/>
              </a:rPr>
              <a:t>外力作的功</a:t>
            </a:r>
            <a:r>
              <a:rPr lang="en-US" altLang="zh-CN" sz="2400" i="1" smtClean="0">
                <a:ea typeface="黑体" pitchFamily="49" charset="-122"/>
              </a:rPr>
              <a:t>W</a:t>
            </a:r>
          </a:p>
          <a:p>
            <a:pPr eaLnBrk="1" hangingPunct="1">
              <a:buClr>
                <a:schemeClr val="folHlink"/>
              </a:buClr>
              <a:buFont typeface="Wingdings" pitchFamily="2" charset="2"/>
              <a:buChar char="v"/>
            </a:pPr>
            <a:r>
              <a:rPr lang="zh-CN" altLang="en-US" sz="2400" smtClean="0">
                <a:ea typeface="黑体" pitchFamily="49" charset="-122"/>
              </a:rPr>
              <a:t>动能</a:t>
            </a:r>
            <a:r>
              <a:rPr lang="en-US" altLang="zh-CN" sz="2400" i="1" smtClean="0">
                <a:ea typeface="黑体" pitchFamily="49" charset="-122"/>
              </a:rPr>
              <a:t>K</a:t>
            </a:r>
          </a:p>
          <a:p>
            <a:pPr eaLnBrk="1" hangingPunct="1">
              <a:buClr>
                <a:schemeClr val="folHlink"/>
              </a:buClr>
              <a:buFont typeface="Wingdings" pitchFamily="2" charset="2"/>
              <a:buNone/>
            </a:pPr>
            <a:endParaRPr lang="en-US" altLang="zh-CN" sz="2400" i="1" smtClean="0">
              <a:ea typeface="黑体" pitchFamily="49" charset="-122"/>
            </a:endParaRPr>
          </a:p>
          <a:p>
            <a:pPr eaLnBrk="1" hangingPunct="1">
              <a:buClr>
                <a:schemeClr val="folHlink"/>
              </a:buClr>
              <a:buFont typeface="Wingdings" pitchFamily="2" charset="2"/>
              <a:buNone/>
            </a:pPr>
            <a:endParaRPr lang="en-US" altLang="zh-CN" sz="2400" smtClean="0">
              <a:ea typeface="黑体" pitchFamily="49" charset="-122"/>
            </a:endParaRPr>
          </a:p>
        </p:txBody>
      </p:sp>
      <p:sp>
        <p:nvSpPr>
          <p:cNvPr id="1741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7414" name="Object 13"/>
          <p:cNvGraphicFramePr>
            <a:graphicFrameLocks noChangeAspect="1"/>
          </p:cNvGraphicFramePr>
          <p:nvPr/>
        </p:nvGraphicFramePr>
        <p:xfrm>
          <a:off x="846138" y="2587625"/>
          <a:ext cx="5954712" cy="1098550"/>
        </p:xfrm>
        <a:graphic>
          <a:graphicData uri="http://schemas.openxmlformats.org/presentationml/2006/ole">
            <mc:AlternateContent xmlns:mc="http://schemas.openxmlformats.org/markup-compatibility/2006">
              <mc:Choice xmlns:v="urn:schemas-microsoft-com:vml" Requires="v">
                <p:oleObj spid="_x0000_s17512" name="Equation" r:id="rId3" imgW="3581400" imgH="698500" progId="Equation.3">
                  <p:embed/>
                </p:oleObj>
              </mc:Choice>
              <mc:Fallback>
                <p:oleObj name="Equation" r:id="rId3" imgW="3581400" imgH="6985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2587625"/>
                        <a:ext cx="5954712"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5" name="Group 47"/>
          <p:cNvGrpSpPr>
            <a:grpSpLocks/>
          </p:cNvGrpSpPr>
          <p:nvPr/>
        </p:nvGrpSpPr>
        <p:grpSpPr bwMode="auto">
          <a:xfrm>
            <a:off x="6873875" y="1585913"/>
            <a:ext cx="1936750" cy="2730500"/>
            <a:chOff x="4330" y="999"/>
            <a:chExt cx="1220" cy="1720"/>
          </a:xfrm>
        </p:grpSpPr>
        <p:sp>
          <p:nvSpPr>
            <p:cNvPr id="17423" name="Text Box 32"/>
            <p:cNvSpPr txBox="1">
              <a:spLocks noChangeArrowheads="1"/>
            </p:cNvSpPr>
            <p:nvPr/>
          </p:nvSpPr>
          <p:spPr bwMode="auto">
            <a:xfrm>
              <a:off x="5200" y="2314"/>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2</a:t>
              </a:r>
              <a:endParaRPr lang="en-US" altLang="zh-CN" sz="1800" baseline="-25000"/>
            </a:p>
          </p:txBody>
        </p:sp>
        <p:sp>
          <p:nvSpPr>
            <p:cNvPr id="17424" name="Line 15"/>
            <p:cNvSpPr>
              <a:spLocks noChangeShapeType="1"/>
            </p:cNvSpPr>
            <p:nvPr/>
          </p:nvSpPr>
          <p:spPr bwMode="auto">
            <a:xfrm>
              <a:off x="4653" y="1419"/>
              <a:ext cx="7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Line 16"/>
            <p:cNvSpPr>
              <a:spLocks noChangeShapeType="1"/>
            </p:cNvSpPr>
            <p:nvPr/>
          </p:nvSpPr>
          <p:spPr bwMode="auto">
            <a:xfrm flipV="1">
              <a:off x="4653" y="1089"/>
              <a:ext cx="0" cy="9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6" name="Text Box 17"/>
            <p:cNvSpPr txBox="1">
              <a:spLocks noChangeArrowheads="1"/>
            </p:cNvSpPr>
            <p:nvPr/>
          </p:nvSpPr>
          <p:spPr bwMode="auto">
            <a:xfrm>
              <a:off x="5330" y="1282"/>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x</a:t>
              </a:r>
            </a:p>
          </p:txBody>
        </p:sp>
        <p:sp>
          <p:nvSpPr>
            <p:cNvPr id="17427" name="Text Box 18"/>
            <p:cNvSpPr txBox="1">
              <a:spLocks noChangeArrowheads="1"/>
            </p:cNvSpPr>
            <p:nvPr/>
          </p:nvSpPr>
          <p:spPr bwMode="auto">
            <a:xfrm>
              <a:off x="4681" y="999"/>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y</a:t>
              </a:r>
            </a:p>
          </p:txBody>
        </p:sp>
        <p:sp>
          <p:nvSpPr>
            <p:cNvPr id="17428" name="Line 19"/>
            <p:cNvSpPr>
              <a:spLocks noChangeShapeType="1"/>
            </p:cNvSpPr>
            <p:nvPr/>
          </p:nvSpPr>
          <p:spPr bwMode="auto">
            <a:xfrm>
              <a:off x="4663" y="1410"/>
              <a:ext cx="182" cy="6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Oval 20"/>
            <p:cNvSpPr>
              <a:spLocks noChangeArrowheads="1"/>
            </p:cNvSpPr>
            <p:nvPr/>
          </p:nvSpPr>
          <p:spPr bwMode="auto">
            <a:xfrm>
              <a:off x="4809" y="2031"/>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30" name="Line 21"/>
            <p:cNvSpPr>
              <a:spLocks noChangeShapeType="1"/>
            </p:cNvSpPr>
            <p:nvPr/>
          </p:nvSpPr>
          <p:spPr bwMode="auto">
            <a:xfrm>
              <a:off x="4836" y="2059"/>
              <a:ext cx="119"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2"/>
            <p:cNvSpPr>
              <a:spLocks noChangeShapeType="1"/>
            </p:cNvSpPr>
            <p:nvPr/>
          </p:nvSpPr>
          <p:spPr bwMode="auto">
            <a:xfrm>
              <a:off x="4845" y="2049"/>
              <a:ext cx="503" cy="4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23"/>
            <p:cNvSpPr>
              <a:spLocks noChangeShapeType="1"/>
            </p:cNvSpPr>
            <p:nvPr/>
          </p:nvSpPr>
          <p:spPr bwMode="auto">
            <a:xfrm>
              <a:off x="4864" y="2076"/>
              <a:ext cx="484" cy="4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Oval 24"/>
            <p:cNvSpPr>
              <a:spLocks noChangeArrowheads="1"/>
            </p:cNvSpPr>
            <p:nvPr/>
          </p:nvSpPr>
          <p:spPr bwMode="auto">
            <a:xfrm>
              <a:off x="5321" y="2488"/>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34" name="Arc 25"/>
            <p:cNvSpPr>
              <a:spLocks/>
            </p:cNvSpPr>
            <p:nvPr/>
          </p:nvSpPr>
          <p:spPr bwMode="auto">
            <a:xfrm flipV="1">
              <a:off x="4653" y="1720"/>
              <a:ext cx="101" cy="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5" name="Text Box 26"/>
            <p:cNvSpPr txBox="1">
              <a:spLocks noChangeArrowheads="1"/>
            </p:cNvSpPr>
            <p:nvPr/>
          </p:nvSpPr>
          <p:spPr bwMode="auto">
            <a:xfrm>
              <a:off x="4580" y="1767"/>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1</a:t>
              </a:r>
              <a:endParaRPr lang="en-US" altLang="zh-CN" sz="1800" baseline="-25000"/>
            </a:p>
          </p:txBody>
        </p:sp>
        <p:sp>
          <p:nvSpPr>
            <p:cNvPr id="17436" name="Text Box 27"/>
            <p:cNvSpPr txBox="1">
              <a:spLocks noChangeArrowheads="1"/>
            </p:cNvSpPr>
            <p:nvPr/>
          </p:nvSpPr>
          <p:spPr bwMode="auto">
            <a:xfrm>
              <a:off x="4790" y="1694"/>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1</a:t>
              </a:r>
              <a:endParaRPr lang="en-US" altLang="zh-CN" sz="1800" baseline="-25000"/>
            </a:p>
          </p:txBody>
        </p:sp>
        <p:sp>
          <p:nvSpPr>
            <p:cNvPr id="17437" name="Text Box 28"/>
            <p:cNvSpPr txBox="1">
              <a:spLocks noChangeArrowheads="1"/>
            </p:cNvSpPr>
            <p:nvPr/>
          </p:nvSpPr>
          <p:spPr bwMode="auto">
            <a:xfrm>
              <a:off x="4826" y="1905"/>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1</a:t>
              </a:r>
              <a:endParaRPr lang="en-US" altLang="zh-CN" sz="1800" baseline="-25000"/>
            </a:p>
          </p:txBody>
        </p:sp>
        <p:sp>
          <p:nvSpPr>
            <p:cNvPr id="17438" name="Arc 29"/>
            <p:cNvSpPr>
              <a:spLocks/>
            </p:cNvSpPr>
            <p:nvPr/>
          </p:nvSpPr>
          <p:spPr bwMode="auto">
            <a:xfrm flipV="1">
              <a:off x="4918" y="2242"/>
              <a:ext cx="165"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9" name="Text Box 30"/>
            <p:cNvSpPr txBox="1">
              <a:spLocks noChangeArrowheads="1"/>
            </p:cNvSpPr>
            <p:nvPr/>
          </p:nvSpPr>
          <p:spPr bwMode="auto">
            <a:xfrm>
              <a:off x="4909" y="228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2</a:t>
              </a:r>
              <a:endParaRPr lang="en-US" altLang="zh-CN" sz="1800" baseline="-25000"/>
            </a:p>
          </p:txBody>
        </p:sp>
        <p:sp>
          <p:nvSpPr>
            <p:cNvPr id="17440" name="Text Box 31"/>
            <p:cNvSpPr txBox="1">
              <a:spLocks noChangeArrowheads="1"/>
            </p:cNvSpPr>
            <p:nvPr/>
          </p:nvSpPr>
          <p:spPr bwMode="auto">
            <a:xfrm>
              <a:off x="5127" y="2142"/>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2</a:t>
              </a:r>
              <a:endParaRPr lang="en-US" altLang="zh-CN" sz="1800" baseline="-25000"/>
            </a:p>
          </p:txBody>
        </p:sp>
        <p:sp>
          <p:nvSpPr>
            <p:cNvPr id="17441" name="Oval 33"/>
            <p:cNvSpPr>
              <a:spLocks noChangeArrowheads="1"/>
            </p:cNvSpPr>
            <p:nvPr/>
          </p:nvSpPr>
          <p:spPr bwMode="auto">
            <a:xfrm>
              <a:off x="4636" y="1400"/>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42" name="Text Box 34"/>
            <p:cNvSpPr txBox="1">
              <a:spLocks noChangeArrowheads="1"/>
            </p:cNvSpPr>
            <p:nvPr/>
          </p:nvSpPr>
          <p:spPr bwMode="auto">
            <a:xfrm>
              <a:off x="4330" y="2003"/>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1</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1</a:t>
              </a:r>
              <a:r>
                <a:rPr lang="en-US" altLang="zh-CN" sz="1800">
                  <a:sym typeface="Symbol" pitchFamily="18" charset="2"/>
                </a:rPr>
                <a:t>)</a:t>
              </a:r>
              <a:endParaRPr lang="en-US" altLang="zh-CN" sz="1800" baseline="-25000"/>
            </a:p>
          </p:txBody>
        </p:sp>
        <p:sp>
          <p:nvSpPr>
            <p:cNvPr id="17443" name="Text Box 35"/>
            <p:cNvSpPr txBox="1">
              <a:spLocks noChangeArrowheads="1"/>
            </p:cNvSpPr>
            <p:nvPr/>
          </p:nvSpPr>
          <p:spPr bwMode="auto">
            <a:xfrm>
              <a:off x="4915" y="2488"/>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2</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2</a:t>
              </a:r>
              <a:r>
                <a:rPr lang="en-US" altLang="zh-CN" sz="1800">
                  <a:sym typeface="Symbol" pitchFamily="18" charset="2"/>
                </a:rPr>
                <a:t>)</a:t>
              </a:r>
              <a:endParaRPr lang="en-US" altLang="zh-CN" sz="1800" baseline="-25000"/>
            </a:p>
          </p:txBody>
        </p:sp>
        <p:sp>
          <p:nvSpPr>
            <p:cNvPr id="17444" name="Line 36"/>
            <p:cNvSpPr>
              <a:spLocks noChangeShapeType="1"/>
            </p:cNvSpPr>
            <p:nvPr/>
          </p:nvSpPr>
          <p:spPr bwMode="auto">
            <a:xfrm>
              <a:off x="4672" y="1427"/>
              <a:ext cx="685" cy="1069"/>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45" name="Text Box 37"/>
            <p:cNvSpPr txBox="1">
              <a:spLocks noChangeArrowheads="1"/>
            </p:cNvSpPr>
            <p:nvPr/>
          </p:nvSpPr>
          <p:spPr bwMode="auto">
            <a:xfrm>
              <a:off x="5091" y="1813"/>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r</a:t>
              </a:r>
              <a:r>
                <a:rPr lang="en-US" altLang="zh-CN" sz="1800" baseline="-25000">
                  <a:sym typeface="Symbol" pitchFamily="18" charset="2"/>
                </a:rPr>
                <a:t>2</a:t>
              </a:r>
              <a:endParaRPr lang="en-US" altLang="zh-CN" sz="1800" baseline="-25000"/>
            </a:p>
          </p:txBody>
        </p:sp>
      </p:grpSp>
      <p:graphicFrame>
        <p:nvGraphicFramePr>
          <p:cNvPr id="17416" name="Object 39"/>
          <p:cNvGraphicFramePr>
            <a:graphicFrameLocks noChangeAspect="1"/>
          </p:cNvGraphicFramePr>
          <p:nvPr/>
        </p:nvGraphicFramePr>
        <p:xfrm>
          <a:off x="539750" y="3790950"/>
          <a:ext cx="8415338" cy="1277938"/>
        </p:xfrm>
        <a:graphic>
          <a:graphicData uri="http://schemas.openxmlformats.org/presentationml/2006/ole">
            <mc:AlternateContent xmlns:mc="http://schemas.openxmlformats.org/markup-compatibility/2006">
              <mc:Choice xmlns:v="urn:schemas-microsoft-com:vml" Requires="v">
                <p:oleObj spid="_x0000_s17513" name="Equation" r:id="rId5" imgW="5410200" imgH="812800" progId="Equation.3">
                  <p:embed/>
                </p:oleObj>
              </mc:Choice>
              <mc:Fallback>
                <p:oleObj name="Equation" r:id="rId5" imgW="5410200" imgH="8128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415338"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AutoShape 40"/>
          <p:cNvSpPr>
            <a:spLocks/>
          </p:cNvSpPr>
          <p:nvPr/>
        </p:nvSpPr>
        <p:spPr bwMode="auto">
          <a:xfrm>
            <a:off x="419100" y="4078288"/>
            <a:ext cx="88900" cy="739775"/>
          </a:xfrm>
          <a:prstGeom prst="leftBrace">
            <a:avLst>
              <a:gd name="adj1" fmla="val 693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18" name="AutoShape 41"/>
          <p:cNvSpPr>
            <a:spLocks noChangeArrowheads="1"/>
          </p:cNvSpPr>
          <p:nvPr/>
        </p:nvSpPr>
        <p:spPr bwMode="auto">
          <a:xfrm>
            <a:off x="3135313" y="3686175"/>
            <a:ext cx="304800" cy="276225"/>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19" name="AutoShape 42"/>
          <p:cNvSpPr>
            <a:spLocks/>
          </p:cNvSpPr>
          <p:nvPr/>
        </p:nvSpPr>
        <p:spPr bwMode="auto">
          <a:xfrm>
            <a:off x="695325" y="2744788"/>
            <a:ext cx="88900" cy="739775"/>
          </a:xfrm>
          <a:prstGeom prst="leftBrace">
            <a:avLst>
              <a:gd name="adj1" fmla="val 693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17420" name="Object 43"/>
          <p:cNvGraphicFramePr>
            <a:graphicFrameLocks noChangeAspect="1"/>
          </p:cNvGraphicFramePr>
          <p:nvPr/>
        </p:nvGraphicFramePr>
        <p:xfrm>
          <a:off x="584200" y="5048250"/>
          <a:ext cx="5554663" cy="798513"/>
        </p:xfrm>
        <a:graphic>
          <a:graphicData uri="http://schemas.openxmlformats.org/presentationml/2006/ole">
            <mc:AlternateContent xmlns:mc="http://schemas.openxmlformats.org/markup-compatibility/2006">
              <mc:Choice xmlns:v="urn:schemas-microsoft-com:vml" Requires="v">
                <p:oleObj spid="_x0000_s17514" name="Equation" r:id="rId7" imgW="3492500" imgH="508000" progId="Equation.3">
                  <p:embed/>
                </p:oleObj>
              </mc:Choice>
              <mc:Fallback>
                <p:oleObj name="Equation" r:id="rId7" imgW="3492500" imgH="5080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5048250"/>
                        <a:ext cx="55546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AutoShape 44"/>
          <p:cNvSpPr>
            <a:spLocks/>
          </p:cNvSpPr>
          <p:nvPr/>
        </p:nvSpPr>
        <p:spPr bwMode="auto">
          <a:xfrm>
            <a:off x="465138" y="5154613"/>
            <a:ext cx="88900" cy="652462"/>
          </a:xfrm>
          <a:prstGeom prst="leftBrace">
            <a:avLst>
              <a:gd name="adj1" fmla="val 611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7422" name="AutoShape 45"/>
          <p:cNvSpPr>
            <a:spLocks noChangeArrowheads="1"/>
          </p:cNvSpPr>
          <p:nvPr/>
        </p:nvSpPr>
        <p:spPr bwMode="auto">
          <a:xfrm>
            <a:off x="3149600" y="4918075"/>
            <a:ext cx="304800" cy="276225"/>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363F820-7CE5-42AA-8424-9EFA1315A500}" type="slidenum">
              <a:rPr lang="en-US" altLang="zh-CN" sz="1400" smtClean="0"/>
              <a:pPr eaLnBrk="1" hangingPunct="1">
                <a:spcBef>
                  <a:spcPct val="0"/>
                </a:spcBef>
                <a:buFontTx/>
                <a:buNone/>
              </a:pPr>
              <a:t>17</a:t>
            </a:fld>
            <a:r>
              <a:rPr lang="en-US" altLang="zh-CN" sz="1400" dirty="0" smtClean="0"/>
              <a:t>/44</a:t>
            </a:r>
            <a:endParaRPr lang="en-US" altLang="zh-CN" sz="1400" dirty="0" smtClean="0"/>
          </a:p>
        </p:txBody>
      </p:sp>
      <p:sp>
        <p:nvSpPr>
          <p:cNvPr id="18435" name="Rectangle 2"/>
          <p:cNvSpPr>
            <a:spLocks noGrp="1" noChangeArrowheads="1"/>
          </p:cNvSpPr>
          <p:nvPr>
            <p:ph type="title"/>
          </p:nvPr>
        </p:nvSpPr>
        <p:spPr>
          <a:xfrm>
            <a:off x="657225" y="533401"/>
            <a:ext cx="7772400" cy="609600"/>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8436" name="Rectangle 3"/>
          <p:cNvSpPr>
            <a:spLocks noGrp="1" noChangeArrowheads="1"/>
          </p:cNvSpPr>
          <p:nvPr>
            <p:ph type="body" idx="1"/>
          </p:nvPr>
        </p:nvSpPr>
        <p:spPr>
          <a:xfrm>
            <a:off x="685800" y="1270000"/>
            <a:ext cx="7772400" cy="4826000"/>
          </a:xfrm>
        </p:spPr>
        <p:txBody>
          <a:bodyPr/>
          <a:lstStyle/>
          <a:p>
            <a:pPr eaLnBrk="1" hangingPunct="1">
              <a:buClr>
                <a:schemeClr val="folHlink"/>
              </a:buClr>
              <a:buFont typeface="Wingdings" pitchFamily="2" charset="2"/>
              <a:buChar char="ü"/>
            </a:pPr>
            <a:r>
              <a:rPr lang="zh-CN" altLang="en-US" sz="2400" smtClean="0">
                <a:ea typeface="黑体" pitchFamily="49" charset="-122"/>
              </a:rPr>
              <a:t>牛顿</a:t>
            </a:r>
            <a:r>
              <a:rPr lang="en-US" altLang="zh-CN" sz="2400" smtClean="0">
                <a:ea typeface="黑体" pitchFamily="49" charset="-122"/>
              </a:rPr>
              <a:t>-</a:t>
            </a:r>
            <a:r>
              <a:rPr lang="zh-CN" altLang="en-US" sz="2400" smtClean="0">
                <a:ea typeface="黑体" pitchFamily="49" charset="-122"/>
              </a:rPr>
              <a:t>欧拉法求解动力学方程</a:t>
            </a:r>
            <a:r>
              <a:rPr lang="en-US" altLang="zh-CN" sz="2400" smtClean="0">
                <a:ea typeface="黑体" pitchFamily="49" charset="-122"/>
              </a:rPr>
              <a:t>(</a:t>
            </a:r>
            <a:r>
              <a:rPr lang="zh-CN" altLang="en-US" sz="2400" smtClean="0">
                <a:ea typeface="黑体" pitchFamily="49" charset="-122"/>
              </a:rPr>
              <a:t>续</a:t>
            </a:r>
            <a:r>
              <a:rPr lang="en-US" altLang="zh-CN" sz="2400" smtClean="0">
                <a:ea typeface="黑体" pitchFamily="49" charset="-122"/>
              </a:rPr>
              <a:t>)</a:t>
            </a:r>
          </a:p>
          <a:p>
            <a:pPr eaLnBrk="1" hangingPunct="1">
              <a:buClr>
                <a:schemeClr val="folHlink"/>
              </a:buClr>
              <a:buFont typeface="Wingdings" pitchFamily="2" charset="2"/>
              <a:buChar char="v"/>
            </a:pPr>
            <a:r>
              <a:rPr lang="zh-CN" altLang="en-US" sz="2400" smtClean="0">
                <a:ea typeface="黑体" pitchFamily="49" charset="-122"/>
              </a:rPr>
              <a:t>动能</a:t>
            </a:r>
            <a:r>
              <a:rPr lang="en-US" altLang="zh-CN" sz="2400" i="1" smtClean="0">
                <a:ea typeface="黑体" pitchFamily="49" charset="-122"/>
              </a:rPr>
              <a:t>K</a:t>
            </a:r>
          </a:p>
          <a:p>
            <a:pPr eaLnBrk="1" hangingPunct="1">
              <a:buClr>
                <a:schemeClr val="folHlink"/>
              </a:buClr>
              <a:buFont typeface="Wingdings" pitchFamily="2" charset="2"/>
              <a:buNone/>
            </a:pPr>
            <a:endParaRPr lang="en-US" altLang="zh-CN" sz="2400" smtClean="0">
              <a:ea typeface="黑体" pitchFamily="49" charset="-122"/>
            </a:endParaRP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Char char="v"/>
            </a:pPr>
            <a:r>
              <a:rPr lang="zh-CN" altLang="en-US" sz="2400" smtClean="0">
                <a:ea typeface="黑体" pitchFamily="49" charset="-122"/>
              </a:rPr>
              <a:t>位能</a:t>
            </a:r>
            <a:r>
              <a:rPr lang="en-US" altLang="zh-CN" sz="2400" i="1" smtClean="0">
                <a:ea typeface="黑体" pitchFamily="49" charset="-122"/>
              </a:rPr>
              <a:t>P</a:t>
            </a:r>
          </a:p>
          <a:p>
            <a:pPr eaLnBrk="1" hangingPunct="1">
              <a:buClr>
                <a:schemeClr val="folHlink"/>
              </a:buClr>
              <a:buFont typeface="Wingdings" pitchFamily="2" charset="2"/>
              <a:buChar char="v"/>
            </a:pPr>
            <a:endParaRPr lang="en-US" altLang="zh-CN" sz="2400" i="1" smtClean="0">
              <a:ea typeface="黑体" pitchFamily="49" charset="-122"/>
            </a:endParaRPr>
          </a:p>
          <a:p>
            <a:pPr eaLnBrk="1" hangingPunct="1">
              <a:buClr>
                <a:schemeClr val="folHlink"/>
              </a:buClr>
              <a:buFont typeface="Wingdings" pitchFamily="2" charset="2"/>
              <a:buChar char="v"/>
            </a:pPr>
            <a:r>
              <a:rPr lang="zh-CN" altLang="en-US" sz="2400" smtClean="0">
                <a:ea typeface="黑体" pitchFamily="49" charset="-122"/>
              </a:rPr>
              <a:t>系统耗能</a:t>
            </a:r>
            <a:r>
              <a:rPr lang="en-US" altLang="zh-CN" sz="2400" i="1" smtClean="0">
                <a:ea typeface="黑体" pitchFamily="49" charset="-122"/>
              </a:rPr>
              <a:t>D</a:t>
            </a:r>
          </a:p>
          <a:p>
            <a:pPr eaLnBrk="1" hangingPunct="1">
              <a:buClr>
                <a:schemeClr val="folHlink"/>
              </a:buClr>
              <a:buFont typeface="Wingdings" pitchFamily="2" charset="2"/>
              <a:buChar char="v"/>
            </a:pPr>
            <a:endParaRPr lang="en-US" altLang="zh-CN" sz="2400" i="1" smtClean="0">
              <a:ea typeface="黑体" pitchFamily="49" charset="-122"/>
            </a:endParaRPr>
          </a:p>
          <a:p>
            <a:pPr eaLnBrk="1" hangingPunct="1">
              <a:buClr>
                <a:schemeClr val="folHlink"/>
              </a:buClr>
              <a:buFont typeface="Wingdings" pitchFamily="2" charset="2"/>
              <a:buChar char="v"/>
            </a:pPr>
            <a:endParaRPr lang="en-US" altLang="zh-CN" sz="2400" i="1" smtClean="0">
              <a:ea typeface="黑体" pitchFamily="49" charset="-122"/>
            </a:endParaRPr>
          </a:p>
          <a:p>
            <a:pPr eaLnBrk="1" hangingPunct="1">
              <a:buClr>
                <a:schemeClr val="folHlink"/>
              </a:buClr>
              <a:buFont typeface="Wingdings" pitchFamily="2" charset="2"/>
              <a:buChar char="v"/>
            </a:pPr>
            <a:r>
              <a:rPr lang="zh-CN" altLang="en-US" sz="2400" smtClean="0">
                <a:ea typeface="黑体" pitchFamily="49" charset="-122"/>
              </a:rPr>
              <a:t>外力做的功</a:t>
            </a:r>
            <a:r>
              <a:rPr lang="en-US" altLang="zh-CN" sz="2400" i="1" smtClean="0">
                <a:ea typeface="黑体" pitchFamily="49" charset="-122"/>
              </a:rPr>
              <a:t>W</a:t>
            </a:r>
          </a:p>
          <a:p>
            <a:pPr eaLnBrk="1" hangingPunct="1">
              <a:buClr>
                <a:schemeClr val="folHlink"/>
              </a:buClr>
              <a:buFont typeface="Wingdings" pitchFamily="2" charset="2"/>
              <a:buNone/>
            </a:pPr>
            <a:endParaRPr lang="en-US" altLang="zh-CN" sz="2400" smtClean="0">
              <a:ea typeface="黑体" pitchFamily="49" charset="-122"/>
            </a:endParaRPr>
          </a:p>
        </p:txBody>
      </p:sp>
      <p:sp>
        <p:nvSpPr>
          <p:cNvPr id="1843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18438" name="Text Box 6"/>
          <p:cNvSpPr txBox="1">
            <a:spLocks noChangeArrowheads="1"/>
          </p:cNvSpPr>
          <p:nvPr/>
        </p:nvSpPr>
        <p:spPr bwMode="auto">
          <a:xfrm>
            <a:off x="7340600" y="6038850"/>
            <a:ext cx="465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2</a:t>
            </a:r>
            <a:endParaRPr lang="en-US" altLang="zh-CN" sz="1800" baseline="-25000"/>
          </a:p>
        </p:txBody>
      </p:sp>
      <p:grpSp>
        <p:nvGrpSpPr>
          <p:cNvPr id="18439" name="Group 7"/>
          <p:cNvGrpSpPr>
            <a:grpSpLocks/>
          </p:cNvGrpSpPr>
          <p:nvPr/>
        </p:nvGrpSpPr>
        <p:grpSpPr bwMode="auto">
          <a:xfrm>
            <a:off x="5668963" y="3835400"/>
            <a:ext cx="1936750" cy="2730500"/>
            <a:chOff x="4175" y="953"/>
            <a:chExt cx="1220" cy="1720"/>
          </a:xfrm>
        </p:grpSpPr>
        <p:sp>
          <p:nvSpPr>
            <p:cNvPr id="18444" name="Line 8"/>
            <p:cNvSpPr>
              <a:spLocks noChangeShapeType="1"/>
            </p:cNvSpPr>
            <p:nvPr/>
          </p:nvSpPr>
          <p:spPr bwMode="auto">
            <a:xfrm>
              <a:off x="4498" y="1373"/>
              <a:ext cx="7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9"/>
            <p:cNvSpPr>
              <a:spLocks noChangeShapeType="1"/>
            </p:cNvSpPr>
            <p:nvPr/>
          </p:nvSpPr>
          <p:spPr bwMode="auto">
            <a:xfrm flipV="1">
              <a:off x="4498" y="1043"/>
              <a:ext cx="0" cy="9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Text Box 10"/>
            <p:cNvSpPr txBox="1">
              <a:spLocks noChangeArrowheads="1"/>
            </p:cNvSpPr>
            <p:nvPr/>
          </p:nvSpPr>
          <p:spPr bwMode="auto">
            <a:xfrm>
              <a:off x="5175" y="1236"/>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x</a:t>
              </a:r>
            </a:p>
          </p:txBody>
        </p:sp>
        <p:sp>
          <p:nvSpPr>
            <p:cNvPr id="18447" name="Text Box 11"/>
            <p:cNvSpPr txBox="1">
              <a:spLocks noChangeArrowheads="1"/>
            </p:cNvSpPr>
            <p:nvPr/>
          </p:nvSpPr>
          <p:spPr bwMode="auto">
            <a:xfrm>
              <a:off x="4526" y="953"/>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y</a:t>
              </a:r>
            </a:p>
          </p:txBody>
        </p:sp>
        <p:sp>
          <p:nvSpPr>
            <p:cNvPr id="18448" name="Line 12"/>
            <p:cNvSpPr>
              <a:spLocks noChangeShapeType="1"/>
            </p:cNvSpPr>
            <p:nvPr/>
          </p:nvSpPr>
          <p:spPr bwMode="auto">
            <a:xfrm>
              <a:off x="4508" y="1364"/>
              <a:ext cx="182" cy="6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Oval 13"/>
            <p:cNvSpPr>
              <a:spLocks noChangeArrowheads="1"/>
            </p:cNvSpPr>
            <p:nvPr/>
          </p:nvSpPr>
          <p:spPr bwMode="auto">
            <a:xfrm>
              <a:off x="4654" y="1985"/>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8450" name="Line 14"/>
            <p:cNvSpPr>
              <a:spLocks noChangeShapeType="1"/>
            </p:cNvSpPr>
            <p:nvPr/>
          </p:nvSpPr>
          <p:spPr bwMode="auto">
            <a:xfrm>
              <a:off x="4681" y="2013"/>
              <a:ext cx="119"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15"/>
            <p:cNvSpPr>
              <a:spLocks noChangeShapeType="1"/>
            </p:cNvSpPr>
            <p:nvPr/>
          </p:nvSpPr>
          <p:spPr bwMode="auto">
            <a:xfrm>
              <a:off x="4690" y="2003"/>
              <a:ext cx="503" cy="4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16"/>
            <p:cNvSpPr>
              <a:spLocks noChangeShapeType="1"/>
            </p:cNvSpPr>
            <p:nvPr/>
          </p:nvSpPr>
          <p:spPr bwMode="auto">
            <a:xfrm>
              <a:off x="4709" y="2030"/>
              <a:ext cx="484" cy="4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Oval 17"/>
            <p:cNvSpPr>
              <a:spLocks noChangeArrowheads="1"/>
            </p:cNvSpPr>
            <p:nvPr/>
          </p:nvSpPr>
          <p:spPr bwMode="auto">
            <a:xfrm>
              <a:off x="5166" y="2442"/>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8454" name="Arc 18"/>
            <p:cNvSpPr>
              <a:spLocks/>
            </p:cNvSpPr>
            <p:nvPr/>
          </p:nvSpPr>
          <p:spPr bwMode="auto">
            <a:xfrm flipV="1">
              <a:off x="4498" y="1638"/>
              <a:ext cx="165"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5" name="Text Box 19"/>
            <p:cNvSpPr txBox="1">
              <a:spLocks noChangeArrowheads="1"/>
            </p:cNvSpPr>
            <p:nvPr/>
          </p:nvSpPr>
          <p:spPr bwMode="auto">
            <a:xfrm>
              <a:off x="4425" y="1721"/>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1</a:t>
              </a:r>
              <a:endParaRPr lang="en-US" altLang="zh-CN" sz="1800" baseline="-25000"/>
            </a:p>
          </p:txBody>
        </p:sp>
        <p:sp>
          <p:nvSpPr>
            <p:cNvPr id="18456" name="Text Box 20"/>
            <p:cNvSpPr txBox="1">
              <a:spLocks noChangeArrowheads="1"/>
            </p:cNvSpPr>
            <p:nvPr/>
          </p:nvSpPr>
          <p:spPr bwMode="auto">
            <a:xfrm>
              <a:off x="4635" y="164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1</a:t>
              </a:r>
              <a:endParaRPr lang="en-US" altLang="zh-CN" sz="1800" baseline="-25000"/>
            </a:p>
          </p:txBody>
        </p:sp>
        <p:sp>
          <p:nvSpPr>
            <p:cNvPr id="18457" name="Text Box 21"/>
            <p:cNvSpPr txBox="1">
              <a:spLocks noChangeArrowheads="1"/>
            </p:cNvSpPr>
            <p:nvPr/>
          </p:nvSpPr>
          <p:spPr bwMode="auto">
            <a:xfrm>
              <a:off x="4671" y="1859"/>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m</a:t>
              </a:r>
              <a:r>
                <a:rPr lang="en-US" altLang="zh-CN" sz="1800" baseline="-25000">
                  <a:sym typeface="Symbol" pitchFamily="18" charset="2"/>
                </a:rPr>
                <a:t>1</a:t>
              </a:r>
              <a:endParaRPr lang="en-US" altLang="zh-CN" sz="1800" baseline="-25000"/>
            </a:p>
          </p:txBody>
        </p:sp>
        <p:sp>
          <p:nvSpPr>
            <p:cNvPr id="18458" name="Arc 22"/>
            <p:cNvSpPr>
              <a:spLocks/>
            </p:cNvSpPr>
            <p:nvPr/>
          </p:nvSpPr>
          <p:spPr bwMode="auto">
            <a:xfrm flipV="1">
              <a:off x="4763" y="2196"/>
              <a:ext cx="165" cy="1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9" name="Text Box 23"/>
            <p:cNvSpPr txBox="1">
              <a:spLocks noChangeArrowheads="1"/>
            </p:cNvSpPr>
            <p:nvPr/>
          </p:nvSpPr>
          <p:spPr bwMode="auto">
            <a:xfrm>
              <a:off x="4754" y="2242"/>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a:t>
              </a:r>
              <a:r>
                <a:rPr lang="en-US" altLang="zh-CN" sz="1800" baseline="-25000">
                  <a:sym typeface="Symbol" pitchFamily="18" charset="2"/>
                </a:rPr>
                <a:t>2</a:t>
              </a:r>
              <a:endParaRPr lang="en-US" altLang="zh-CN" sz="1800" baseline="-25000"/>
            </a:p>
          </p:txBody>
        </p:sp>
        <p:sp>
          <p:nvSpPr>
            <p:cNvPr id="18460" name="Text Box 24"/>
            <p:cNvSpPr txBox="1">
              <a:spLocks noChangeArrowheads="1"/>
            </p:cNvSpPr>
            <p:nvPr/>
          </p:nvSpPr>
          <p:spPr bwMode="auto">
            <a:xfrm>
              <a:off x="4972" y="209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d</a:t>
              </a:r>
              <a:r>
                <a:rPr lang="en-US" altLang="zh-CN" sz="1800" baseline="-25000">
                  <a:sym typeface="Symbol" pitchFamily="18" charset="2"/>
                </a:rPr>
                <a:t>2</a:t>
              </a:r>
              <a:endParaRPr lang="en-US" altLang="zh-CN" sz="1800" baseline="-25000"/>
            </a:p>
          </p:txBody>
        </p:sp>
        <p:sp>
          <p:nvSpPr>
            <p:cNvPr id="18461" name="Oval 25"/>
            <p:cNvSpPr>
              <a:spLocks noChangeArrowheads="1"/>
            </p:cNvSpPr>
            <p:nvPr/>
          </p:nvSpPr>
          <p:spPr bwMode="auto">
            <a:xfrm>
              <a:off x="4481" y="1354"/>
              <a:ext cx="56" cy="5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8462" name="Text Box 26"/>
            <p:cNvSpPr txBox="1">
              <a:spLocks noChangeArrowheads="1"/>
            </p:cNvSpPr>
            <p:nvPr/>
          </p:nvSpPr>
          <p:spPr bwMode="auto">
            <a:xfrm>
              <a:off x="4175" y="1957"/>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1</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1</a:t>
              </a:r>
              <a:r>
                <a:rPr lang="en-US" altLang="zh-CN" sz="1800">
                  <a:sym typeface="Symbol" pitchFamily="18" charset="2"/>
                </a:rPr>
                <a:t>)</a:t>
              </a:r>
              <a:endParaRPr lang="en-US" altLang="zh-CN" sz="1800" baseline="-25000"/>
            </a:p>
          </p:txBody>
        </p:sp>
        <p:sp>
          <p:nvSpPr>
            <p:cNvPr id="18463" name="Text Box 27"/>
            <p:cNvSpPr txBox="1">
              <a:spLocks noChangeArrowheads="1"/>
            </p:cNvSpPr>
            <p:nvPr/>
          </p:nvSpPr>
          <p:spPr bwMode="auto">
            <a:xfrm>
              <a:off x="4760" y="2442"/>
              <a:ext cx="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a:sym typeface="Symbol" pitchFamily="18" charset="2"/>
                </a:rPr>
                <a:t>(</a:t>
              </a:r>
              <a:r>
                <a:rPr lang="en-US" altLang="zh-CN" sz="1800" i="1">
                  <a:sym typeface="Symbol" pitchFamily="18" charset="2"/>
                </a:rPr>
                <a:t>x</a:t>
              </a:r>
              <a:r>
                <a:rPr lang="en-US" altLang="zh-CN" sz="1800" baseline="-25000">
                  <a:sym typeface="Symbol" pitchFamily="18" charset="2"/>
                </a:rPr>
                <a:t>2</a:t>
              </a:r>
              <a:r>
                <a:rPr lang="en-US" altLang="zh-CN" sz="1800">
                  <a:sym typeface="Symbol" pitchFamily="18" charset="2"/>
                </a:rPr>
                <a:t>, </a:t>
              </a:r>
              <a:r>
                <a:rPr lang="en-US" altLang="zh-CN" sz="1800" i="1">
                  <a:sym typeface="Symbol" pitchFamily="18" charset="2"/>
                </a:rPr>
                <a:t>y</a:t>
              </a:r>
              <a:r>
                <a:rPr lang="en-US" altLang="zh-CN" sz="1800" baseline="-25000">
                  <a:sym typeface="Symbol" pitchFamily="18" charset="2"/>
                </a:rPr>
                <a:t>2</a:t>
              </a:r>
              <a:r>
                <a:rPr lang="en-US" altLang="zh-CN" sz="1800">
                  <a:sym typeface="Symbol" pitchFamily="18" charset="2"/>
                </a:rPr>
                <a:t>)</a:t>
              </a:r>
              <a:endParaRPr lang="en-US" altLang="zh-CN" sz="1800" baseline="-25000"/>
            </a:p>
          </p:txBody>
        </p:sp>
        <p:sp>
          <p:nvSpPr>
            <p:cNvPr id="18464" name="Line 28"/>
            <p:cNvSpPr>
              <a:spLocks noChangeShapeType="1"/>
            </p:cNvSpPr>
            <p:nvPr/>
          </p:nvSpPr>
          <p:spPr bwMode="auto">
            <a:xfrm>
              <a:off x="4517" y="1381"/>
              <a:ext cx="685" cy="1069"/>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Text Box 29"/>
            <p:cNvSpPr txBox="1">
              <a:spLocks noChangeArrowheads="1"/>
            </p:cNvSpPr>
            <p:nvPr/>
          </p:nvSpPr>
          <p:spPr bwMode="auto">
            <a:xfrm>
              <a:off x="4936" y="1767"/>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i="1">
                  <a:sym typeface="Symbol" pitchFamily="18" charset="2"/>
                </a:rPr>
                <a:t>r</a:t>
              </a:r>
              <a:r>
                <a:rPr lang="en-US" altLang="zh-CN" sz="1800" baseline="-25000">
                  <a:sym typeface="Symbol" pitchFamily="18" charset="2"/>
                </a:rPr>
                <a:t>2</a:t>
              </a:r>
              <a:endParaRPr lang="en-US" altLang="zh-CN" sz="1800" baseline="-25000"/>
            </a:p>
          </p:txBody>
        </p:sp>
      </p:grpSp>
      <p:graphicFrame>
        <p:nvGraphicFramePr>
          <p:cNvPr id="18440" name="Object 37"/>
          <p:cNvGraphicFramePr>
            <a:graphicFrameLocks noChangeAspect="1"/>
          </p:cNvGraphicFramePr>
          <p:nvPr/>
        </p:nvGraphicFramePr>
        <p:xfrm>
          <a:off x="995363" y="3465513"/>
          <a:ext cx="6332537" cy="341312"/>
        </p:xfrm>
        <a:graphic>
          <a:graphicData uri="http://schemas.openxmlformats.org/presentationml/2006/ole">
            <mc:AlternateContent xmlns:mc="http://schemas.openxmlformats.org/markup-compatibility/2006">
              <mc:Choice xmlns:v="urn:schemas-microsoft-com:vml" Requires="v">
                <p:oleObj spid="_x0000_s18554" name="Equation" r:id="rId3" imgW="4000500" imgH="215900" progId="Equation.3">
                  <p:embed/>
                </p:oleObj>
              </mc:Choice>
              <mc:Fallback>
                <p:oleObj name="Equation" r:id="rId3" imgW="4000500" imgH="2159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3465513"/>
                        <a:ext cx="633253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38"/>
          <p:cNvGraphicFramePr>
            <a:graphicFrameLocks noChangeAspect="1"/>
          </p:cNvGraphicFramePr>
          <p:nvPr/>
        </p:nvGraphicFramePr>
        <p:xfrm>
          <a:off x="1031875" y="4443413"/>
          <a:ext cx="1873250" cy="620712"/>
        </p:xfrm>
        <a:graphic>
          <a:graphicData uri="http://schemas.openxmlformats.org/presentationml/2006/ole">
            <mc:AlternateContent xmlns:mc="http://schemas.openxmlformats.org/markup-compatibility/2006">
              <mc:Choice xmlns:v="urn:schemas-microsoft-com:vml" Requires="v">
                <p:oleObj spid="_x0000_s18555" name="Equation" r:id="rId5" imgW="1205977" imgH="393529" progId="Equation.3">
                  <p:embed/>
                </p:oleObj>
              </mc:Choice>
              <mc:Fallback>
                <p:oleObj name="Equation" r:id="rId5" imgW="1205977" imgH="393529"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75" y="4443413"/>
                        <a:ext cx="18732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39"/>
          <p:cNvGraphicFramePr>
            <a:graphicFrameLocks noChangeAspect="1"/>
          </p:cNvGraphicFramePr>
          <p:nvPr/>
        </p:nvGraphicFramePr>
        <p:xfrm>
          <a:off x="1033463" y="5727700"/>
          <a:ext cx="1458912" cy="339725"/>
        </p:xfrm>
        <a:graphic>
          <a:graphicData uri="http://schemas.openxmlformats.org/presentationml/2006/ole">
            <mc:AlternateContent xmlns:mc="http://schemas.openxmlformats.org/markup-compatibility/2006">
              <mc:Choice xmlns:v="urn:schemas-microsoft-com:vml" Requires="v">
                <p:oleObj spid="_x0000_s18556" name="Equation" r:id="rId7" imgW="939392" imgH="215806" progId="Equation.3">
                  <p:embed/>
                </p:oleObj>
              </mc:Choice>
              <mc:Fallback>
                <p:oleObj name="Equation" r:id="rId7" imgW="939392" imgH="215806"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463" y="5727700"/>
                        <a:ext cx="1458912"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40"/>
          <p:cNvGraphicFramePr>
            <a:graphicFrameLocks noChangeAspect="1"/>
          </p:cNvGraphicFramePr>
          <p:nvPr/>
        </p:nvGraphicFramePr>
        <p:xfrm>
          <a:off x="2087563" y="1816100"/>
          <a:ext cx="6721475" cy="1281113"/>
        </p:xfrm>
        <a:graphic>
          <a:graphicData uri="http://schemas.openxmlformats.org/presentationml/2006/ole">
            <mc:AlternateContent xmlns:mc="http://schemas.openxmlformats.org/markup-compatibility/2006">
              <mc:Choice xmlns:v="urn:schemas-microsoft-com:vml" Requires="v">
                <p:oleObj spid="_x0000_s18557" name="Equation" r:id="rId9" imgW="4330700" imgH="812800" progId="Equation.3">
                  <p:embed/>
                </p:oleObj>
              </mc:Choice>
              <mc:Fallback>
                <p:oleObj name="Equation" r:id="rId9" imgW="4330700" imgH="8128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7563" y="1816100"/>
                        <a:ext cx="6721475"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38D55D60-9222-4D84-8927-E500F2EDFAB3}" type="slidenum">
              <a:rPr lang="en-US" altLang="zh-CN" sz="1400" smtClean="0"/>
              <a:pPr eaLnBrk="1" hangingPunct="1">
                <a:spcBef>
                  <a:spcPct val="0"/>
                </a:spcBef>
                <a:buFontTx/>
                <a:buNone/>
              </a:pPr>
              <a:t>18</a:t>
            </a:fld>
            <a:r>
              <a:rPr lang="en-US" altLang="zh-CN" sz="1400" dirty="0" smtClean="0"/>
              <a:t>/44</a:t>
            </a:r>
            <a:endParaRPr lang="en-US" altLang="zh-CN" sz="1400" dirty="0" smtClean="0"/>
          </a:p>
        </p:txBody>
      </p:sp>
      <p:sp>
        <p:nvSpPr>
          <p:cNvPr id="19459" name="Rectangle 2"/>
          <p:cNvSpPr>
            <a:spLocks noGrp="1" noChangeArrowheads="1"/>
          </p:cNvSpPr>
          <p:nvPr>
            <p:ph type="title"/>
          </p:nvPr>
        </p:nvSpPr>
        <p:spPr>
          <a:xfrm>
            <a:off x="657225" y="533401"/>
            <a:ext cx="7772400" cy="609600"/>
          </a:xfrm>
        </p:spPr>
        <p:txBody>
          <a:bodyPr/>
          <a:lstStyle/>
          <a:p>
            <a:pPr eaLnBrk="1" hangingPunct="1"/>
            <a:r>
              <a:rPr lang="en-US" altLang="zh-CN" sz="3200" dirty="0" smtClean="0">
                <a:ea typeface="黑体" pitchFamily="49" charset="-122"/>
              </a:rPr>
              <a:t>1 </a:t>
            </a:r>
            <a:r>
              <a:rPr lang="zh-CN" altLang="en-US" sz="3200" dirty="0" smtClean="0">
                <a:ea typeface="黑体" pitchFamily="49" charset="-122"/>
              </a:rPr>
              <a:t>刚体动力学</a:t>
            </a:r>
          </a:p>
        </p:txBody>
      </p:sp>
      <p:sp>
        <p:nvSpPr>
          <p:cNvPr id="19460" name="Rectangle 3"/>
          <p:cNvSpPr>
            <a:spLocks noGrp="1" noChangeArrowheads="1"/>
          </p:cNvSpPr>
          <p:nvPr>
            <p:ph type="body" idx="1"/>
          </p:nvPr>
        </p:nvSpPr>
        <p:spPr>
          <a:xfrm>
            <a:off x="685800" y="1270000"/>
            <a:ext cx="7772400" cy="5348288"/>
          </a:xfrm>
        </p:spPr>
        <p:txBody>
          <a:bodyPr/>
          <a:lstStyle/>
          <a:p>
            <a:pPr eaLnBrk="1" hangingPunct="1">
              <a:buClr>
                <a:schemeClr val="folHlink"/>
              </a:buClr>
              <a:buFont typeface="Wingdings" pitchFamily="2" charset="2"/>
              <a:buChar char="ü"/>
            </a:pPr>
            <a:r>
              <a:rPr lang="zh-CN" altLang="en-US" sz="2400" smtClean="0">
                <a:ea typeface="黑体" pitchFamily="49" charset="-122"/>
              </a:rPr>
              <a:t>牛顿</a:t>
            </a:r>
            <a:r>
              <a:rPr lang="en-US" altLang="zh-CN" sz="2400" smtClean="0">
                <a:ea typeface="黑体" pitchFamily="49" charset="-122"/>
              </a:rPr>
              <a:t>-</a:t>
            </a:r>
            <a:r>
              <a:rPr lang="zh-CN" altLang="en-US" sz="2400" smtClean="0">
                <a:ea typeface="黑体" pitchFamily="49" charset="-122"/>
              </a:rPr>
              <a:t>欧拉法求解动力学方程</a:t>
            </a:r>
            <a:r>
              <a:rPr lang="en-US" altLang="zh-CN" sz="2400" smtClean="0">
                <a:ea typeface="黑体" pitchFamily="49" charset="-122"/>
              </a:rPr>
              <a:t>(</a:t>
            </a:r>
            <a:r>
              <a:rPr lang="zh-CN" altLang="en-US" sz="2400" smtClean="0">
                <a:ea typeface="黑体" pitchFamily="49" charset="-122"/>
              </a:rPr>
              <a:t>续</a:t>
            </a:r>
            <a:r>
              <a:rPr lang="en-US" altLang="zh-CN" sz="2400" smtClean="0">
                <a:ea typeface="黑体" pitchFamily="49" charset="-122"/>
              </a:rPr>
              <a:t>)</a:t>
            </a: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Char char="ü"/>
            </a:pPr>
            <a:endParaRPr lang="en-US" altLang="zh-CN" sz="2400" smtClean="0">
              <a:ea typeface="黑体" pitchFamily="49" charset="-122"/>
            </a:endParaRPr>
          </a:p>
          <a:p>
            <a:pPr eaLnBrk="1" hangingPunct="1">
              <a:buClr>
                <a:schemeClr val="folHlink"/>
              </a:buClr>
              <a:buFont typeface="Wingdings" pitchFamily="2" charset="2"/>
              <a:buNone/>
            </a:pPr>
            <a:r>
              <a:rPr lang="zh-CN" altLang="en-US" sz="2200" smtClean="0">
                <a:ea typeface="黑体" pitchFamily="49" charset="-122"/>
              </a:rPr>
              <a:t>在不考虑消耗的能量时，即</a:t>
            </a:r>
            <a:r>
              <a:rPr lang="en-US" altLang="zh-CN" sz="2200" i="1" smtClean="0">
                <a:ea typeface="黑体" pitchFamily="49" charset="-122"/>
              </a:rPr>
              <a:t>c</a:t>
            </a:r>
            <a:r>
              <a:rPr lang="en-US" altLang="zh-CN" sz="2200" baseline="-25000" smtClean="0">
                <a:ea typeface="黑体" pitchFamily="49" charset="-122"/>
              </a:rPr>
              <a:t>1</a:t>
            </a:r>
            <a:r>
              <a:rPr lang="en-US" altLang="zh-CN" sz="2200" smtClean="0">
                <a:ea typeface="黑体" pitchFamily="49" charset="-122"/>
              </a:rPr>
              <a:t>=</a:t>
            </a:r>
            <a:r>
              <a:rPr lang="en-US" altLang="zh-CN" sz="2200" i="1" smtClean="0">
                <a:ea typeface="黑体" pitchFamily="49" charset="-122"/>
              </a:rPr>
              <a:t>c</a:t>
            </a:r>
            <a:r>
              <a:rPr lang="en-US" altLang="zh-CN" sz="2200" baseline="-25000" smtClean="0">
                <a:ea typeface="黑体" pitchFamily="49" charset="-122"/>
              </a:rPr>
              <a:t>2</a:t>
            </a:r>
            <a:r>
              <a:rPr lang="en-US" altLang="zh-CN" sz="2200" smtClean="0">
                <a:ea typeface="黑体" pitchFamily="49" charset="-122"/>
              </a:rPr>
              <a:t>=0, </a:t>
            </a:r>
            <a:r>
              <a:rPr lang="zh-CN" altLang="en-US" sz="2200" smtClean="0">
                <a:ea typeface="黑体" pitchFamily="49" charset="-122"/>
              </a:rPr>
              <a:t>则该结果与拉格朗日法的结果相同。</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动力学求解步骤</a:t>
            </a:r>
            <a:r>
              <a:rPr lang="zh-CN" altLang="en-US" sz="2400" smtClean="0">
                <a:ea typeface="黑体" pitchFamily="49" charset="-122"/>
              </a:rPr>
              <a:t>：</a:t>
            </a:r>
          </a:p>
          <a:p>
            <a:pPr lvl="1" eaLnBrk="1" hangingPunct="1">
              <a:buClr>
                <a:schemeClr val="folHlink"/>
              </a:buClr>
              <a:buFont typeface="Wingdings" pitchFamily="2" charset="2"/>
              <a:buChar char="v"/>
            </a:pPr>
            <a:r>
              <a:rPr lang="zh-CN" altLang="en-US" sz="2000" smtClean="0">
                <a:ea typeface="黑体" pitchFamily="49" charset="-122"/>
              </a:rPr>
              <a:t>求取质点的速度</a:t>
            </a:r>
          </a:p>
          <a:p>
            <a:pPr lvl="1" eaLnBrk="1" hangingPunct="1">
              <a:buClr>
                <a:schemeClr val="folHlink"/>
              </a:buClr>
              <a:buFont typeface="Wingdings" pitchFamily="2" charset="2"/>
              <a:buChar char="v"/>
            </a:pPr>
            <a:r>
              <a:rPr lang="zh-CN" altLang="en-US" sz="2000" smtClean="0">
                <a:ea typeface="黑体" pitchFamily="49" charset="-122"/>
              </a:rPr>
              <a:t>求质点的动能</a:t>
            </a:r>
          </a:p>
          <a:p>
            <a:pPr lvl="1" eaLnBrk="1" hangingPunct="1">
              <a:buClr>
                <a:schemeClr val="folHlink"/>
              </a:buClr>
              <a:buFont typeface="Wingdings" pitchFamily="2" charset="2"/>
              <a:buChar char="v"/>
            </a:pPr>
            <a:r>
              <a:rPr lang="zh-CN" altLang="en-US" sz="2000" smtClean="0">
                <a:ea typeface="黑体" pitchFamily="49" charset="-122"/>
              </a:rPr>
              <a:t>求质点的位能</a:t>
            </a:r>
          </a:p>
          <a:p>
            <a:pPr lvl="1" eaLnBrk="1" hangingPunct="1">
              <a:buClr>
                <a:schemeClr val="folHlink"/>
              </a:buClr>
              <a:buFont typeface="Wingdings" pitchFamily="2" charset="2"/>
              <a:buChar char="v"/>
            </a:pPr>
            <a:r>
              <a:rPr lang="zh-CN" altLang="en-US" sz="2000" smtClean="0">
                <a:ea typeface="黑体" pitchFamily="49" charset="-122"/>
              </a:rPr>
              <a:t>对能量函数求导，获得动力学方程</a:t>
            </a:r>
          </a:p>
        </p:txBody>
      </p:sp>
      <p:sp>
        <p:nvSpPr>
          <p:cNvPr id="1946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9462" name="Object 33"/>
          <p:cNvGraphicFramePr>
            <a:graphicFrameLocks noChangeAspect="1"/>
          </p:cNvGraphicFramePr>
          <p:nvPr/>
        </p:nvGraphicFramePr>
        <p:xfrm>
          <a:off x="1120775" y="1789113"/>
          <a:ext cx="3149600" cy="665162"/>
        </p:xfrm>
        <a:graphic>
          <a:graphicData uri="http://schemas.openxmlformats.org/presentationml/2006/ole">
            <mc:AlternateContent xmlns:mc="http://schemas.openxmlformats.org/markup-compatibility/2006">
              <mc:Choice xmlns:v="urn:schemas-microsoft-com:vml" Requires="v">
                <p:oleObj spid="_x0000_s19532" name="公式" r:id="rId3" imgW="2044700" imgH="431800" progId="Equation.3">
                  <p:embed/>
                </p:oleObj>
              </mc:Choice>
              <mc:Fallback>
                <p:oleObj name="公式" r:id="rId3" imgW="2044700" imgH="4318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1789113"/>
                        <a:ext cx="3149600"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6" name="Object 34"/>
          <p:cNvGraphicFramePr>
            <a:graphicFrameLocks noChangeAspect="1"/>
          </p:cNvGraphicFramePr>
          <p:nvPr/>
        </p:nvGraphicFramePr>
        <p:xfrm>
          <a:off x="500063" y="2506663"/>
          <a:ext cx="8359775" cy="801687"/>
        </p:xfrm>
        <a:graphic>
          <a:graphicData uri="http://schemas.openxmlformats.org/presentationml/2006/ole">
            <mc:AlternateContent xmlns:mc="http://schemas.openxmlformats.org/markup-compatibility/2006">
              <mc:Choice xmlns:v="urn:schemas-microsoft-com:vml" Requires="v">
                <p:oleObj spid="_x0000_s19533" name="Equation" r:id="rId5" imgW="5029200" imgH="482600" progId="Equation.3">
                  <p:embed/>
                </p:oleObj>
              </mc:Choice>
              <mc:Fallback>
                <p:oleObj name="Equation" r:id="rId5" imgW="5029200" imgH="4826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2506663"/>
                        <a:ext cx="83597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7" name="Object 35"/>
          <p:cNvGraphicFramePr>
            <a:graphicFrameLocks noChangeAspect="1"/>
          </p:cNvGraphicFramePr>
          <p:nvPr/>
        </p:nvGraphicFramePr>
        <p:xfrm>
          <a:off x="496888" y="3397250"/>
          <a:ext cx="8443912" cy="379413"/>
        </p:xfrm>
        <a:graphic>
          <a:graphicData uri="http://schemas.openxmlformats.org/presentationml/2006/ole">
            <mc:AlternateContent xmlns:mc="http://schemas.openxmlformats.org/markup-compatibility/2006">
              <mc:Choice xmlns:v="urn:schemas-microsoft-com:vml" Requires="v">
                <p:oleObj spid="_x0000_s19534" name="Equation" r:id="rId7" imgW="5080000" imgH="228600" progId="Equation.3">
                  <p:embed/>
                </p:oleObj>
              </mc:Choice>
              <mc:Fallback>
                <p:oleObj name="Equation" r:id="rId7" imgW="5080000" imgH="2286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8" y="3397250"/>
                        <a:ext cx="8443912"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AutoShape 37">
            <a:hlinkClick r:id="rId9" action="ppaction://hlinksldjump" highlightClick="1"/>
          </p:cNvPr>
          <p:cNvSpPr>
            <a:spLocks noChangeArrowheads="1"/>
          </p:cNvSpPr>
          <p:nvPr/>
        </p:nvSpPr>
        <p:spPr bwMode="auto">
          <a:xfrm>
            <a:off x="6572250" y="4586288"/>
            <a:ext cx="671513" cy="40005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066"/>
                                        </p:tgtEl>
                                        <p:attrNameLst>
                                          <p:attrName>style.visibility</p:attrName>
                                        </p:attrNameLst>
                                      </p:cBhvr>
                                      <p:to>
                                        <p:strVal val="visible"/>
                                      </p:to>
                                    </p:set>
                                    <p:anim calcmode="lin" valueType="num">
                                      <p:cBhvr additive="base">
                                        <p:cTn id="7" dur="500" fill="hold"/>
                                        <p:tgtEl>
                                          <p:spTgt spid="44066"/>
                                        </p:tgtEl>
                                        <p:attrNameLst>
                                          <p:attrName>ppt_x</p:attrName>
                                        </p:attrNameLst>
                                      </p:cBhvr>
                                      <p:tavLst>
                                        <p:tav tm="0">
                                          <p:val>
                                            <p:strVal val="0-#ppt_w/2"/>
                                          </p:val>
                                        </p:tav>
                                        <p:tav tm="100000">
                                          <p:val>
                                            <p:strVal val="#ppt_x"/>
                                          </p:val>
                                        </p:tav>
                                      </p:tavLst>
                                    </p:anim>
                                    <p:anim calcmode="lin" valueType="num">
                                      <p:cBhvr additive="base">
                                        <p:cTn id="8" dur="500" fill="hold"/>
                                        <p:tgtEl>
                                          <p:spTgt spid="440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067"/>
                                        </p:tgtEl>
                                        <p:attrNameLst>
                                          <p:attrName>style.visibility</p:attrName>
                                        </p:attrNameLst>
                                      </p:cBhvr>
                                      <p:to>
                                        <p:strVal val="visible"/>
                                      </p:to>
                                    </p:set>
                                    <p:anim calcmode="lin" valueType="num">
                                      <p:cBhvr additive="base">
                                        <p:cTn id="13" dur="500" fill="hold"/>
                                        <p:tgtEl>
                                          <p:spTgt spid="44067"/>
                                        </p:tgtEl>
                                        <p:attrNameLst>
                                          <p:attrName>ppt_x</p:attrName>
                                        </p:attrNameLst>
                                      </p:cBhvr>
                                      <p:tavLst>
                                        <p:tav tm="0">
                                          <p:val>
                                            <p:strVal val="0-#ppt_w/2"/>
                                          </p:val>
                                        </p:tav>
                                        <p:tav tm="100000">
                                          <p:val>
                                            <p:strVal val="#ppt_x"/>
                                          </p:val>
                                        </p:tav>
                                      </p:tavLst>
                                    </p:anim>
                                    <p:anim calcmode="lin" valueType="num">
                                      <p:cBhvr additive="base">
                                        <p:cTn id="14" dur="500" fill="hold"/>
                                        <p:tgtEl>
                                          <p:spTgt spid="44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6DE2008-55AE-47D1-9709-A9DBB50EA247}" type="slidenum">
              <a:rPr lang="en-US" altLang="zh-CN" sz="1400" smtClean="0"/>
              <a:pPr eaLnBrk="1" hangingPunct="1">
                <a:spcBef>
                  <a:spcPct val="0"/>
                </a:spcBef>
                <a:buFontTx/>
                <a:buNone/>
              </a:pPr>
              <a:t>19</a:t>
            </a:fld>
            <a:r>
              <a:rPr lang="en-US" altLang="zh-CN" sz="1400" dirty="0" smtClean="0"/>
              <a:t>/44</a:t>
            </a:r>
            <a:endParaRPr lang="en-US" altLang="zh-CN" sz="1400" dirty="0" smtClean="0"/>
          </a:p>
        </p:txBody>
      </p:sp>
      <p:sp>
        <p:nvSpPr>
          <p:cNvPr id="20483" name="Rectangle 2"/>
          <p:cNvSpPr>
            <a:spLocks noGrp="1" noChangeArrowheads="1"/>
          </p:cNvSpPr>
          <p:nvPr>
            <p:ph type="title"/>
          </p:nvPr>
        </p:nvSpPr>
        <p:spPr>
          <a:xfrm>
            <a:off x="685800" y="609600"/>
            <a:ext cx="7772400" cy="727075"/>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0484" name="Rectangle 3"/>
          <p:cNvSpPr>
            <a:spLocks noGrp="1" noChangeArrowheads="1"/>
          </p:cNvSpPr>
          <p:nvPr>
            <p:ph type="body" sz="half" idx="1"/>
          </p:nvPr>
        </p:nvSpPr>
        <p:spPr>
          <a:xfrm>
            <a:off x="685800" y="1208088"/>
            <a:ext cx="7748588" cy="5403850"/>
          </a:xfrm>
        </p:spPr>
        <p:txBody>
          <a:bodyPr/>
          <a:lstStyle/>
          <a:p>
            <a:pPr eaLnBrk="1" hangingPunct="1">
              <a:buClr>
                <a:schemeClr val="accent2"/>
              </a:buClr>
              <a:buFont typeface="Wingdings" pitchFamily="2" charset="2"/>
              <a:buChar char="Ø"/>
            </a:pPr>
            <a:r>
              <a:rPr lang="zh-CN" altLang="en-US" sz="2000" smtClean="0">
                <a:solidFill>
                  <a:schemeClr val="accent2"/>
                </a:solidFill>
                <a:ea typeface="黑体" pitchFamily="49" charset="-122"/>
              </a:rPr>
              <a:t>速度的计算</a:t>
            </a:r>
          </a:p>
          <a:p>
            <a:pPr lvl="1" eaLnBrk="1" hangingPunct="1">
              <a:buClr>
                <a:schemeClr val="folHlink"/>
              </a:buClr>
              <a:buFont typeface="Wingdings" pitchFamily="2" charset="2"/>
              <a:buChar char="ü"/>
            </a:pPr>
            <a:r>
              <a:rPr lang="en-US" altLang="zh-CN" sz="2000" i="1" smtClean="0">
                <a:ea typeface="黑体" pitchFamily="49" charset="-122"/>
              </a:rPr>
              <a:t>P</a:t>
            </a:r>
            <a:r>
              <a:rPr lang="zh-CN" altLang="en-US" sz="2000" smtClean="0">
                <a:ea typeface="黑体" pitchFamily="49" charset="-122"/>
              </a:rPr>
              <a:t>点位置</a:t>
            </a:r>
          </a:p>
          <a:p>
            <a:pPr lvl="1" eaLnBrk="1" hangingPunct="1">
              <a:buClr>
                <a:schemeClr val="folHlink"/>
              </a:buClr>
              <a:buFont typeface="Wingdings" pitchFamily="2" charset="2"/>
              <a:buChar char="ü"/>
            </a:pPr>
            <a:r>
              <a:rPr lang="en-US" altLang="zh-CN" sz="2000" i="1" smtClean="0">
                <a:ea typeface="黑体" pitchFamily="49" charset="-122"/>
              </a:rPr>
              <a:t>P</a:t>
            </a:r>
            <a:r>
              <a:rPr lang="zh-CN" altLang="en-US" sz="2000" smtClean="0">
                <a:ea typeface="黑体" pitchFamily="49" charset="-122"/>
              </a:rPr>
              <a:t>点速度</a:t>
            </a:r>
          </a:p>
          <a:p>
            <a:pPr lvl="2" eaLnBrk="1" hangingPunct="1">
              <a:buClr>
                <a:schemeClr val="folHlink"/>
              </a:buClr>
              <a:buFont typeface="Wingdings" pitchFamily="2" charset="2"/>
              <a:buChar char="ü"/>
            </a:pPr>
            <a:endParaRPr lang="zh-CN" altLang="en-US" sz="1800" smtClean="0">
              <a:ea typeface="黑体" pitchFamily="49" charset="-122"/>
            </a:endParaRP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endParaRPr lang="zh-CN" altLang="en-US" sz="2000" smtClean="0">
              <a:ea typeface="黑体" pitchFamily="49" charset="-122"/>
            </a:endParaRPr>
          </a:p>
          <a:p>
            <a:pPr lvl="1" eaLnBrk="1" hangingPunct="1">
              <a:buClr>
                <a:schemeClr val="folHlink"/>
              </a:buClr>
              <a:buFont typeface="Wingdings" pitchFamily="2" charset="2"/>
              <a:buChar char="ü"/>
            </a:pPr>
            <a:r>
              <a:rPr lang="en-US" altLang="zh-CN" sz="2000" i="1" smtClean="0">
                <a:ea typeface="黑体" pitchFamily="49" charset="-122"/>
              </a:rPr>
              <a:t>P</a:t>
            </a:r>
            <a:r>
              <a:rPr lang="zh-CN" altLang="en-US" sz="2000" smtClean="0">
                <a:ea typeface="黑体" pitchFamily="49" charset="-122"/>
              </a:rPr>
              <a:t>点加速度</a:t>
            </a:r>
          </a:p>
          <a:p>
            <a:pPr lvl="2" eaLnBrk="1" hangingPunct="1">
              <a:buClr>
                <a:schemeClr val="folHlink"/>
              </a:buClr>
              <a:buFont typeface="Wingdings" pitchFamily="2" charset="2"/>
              <a:buChar char="ü"/>
            </a:pPr>
            <a:endParaRPr lang="zh-CN" altLang="en-US" sz="1800" smtClean="0">
              <a:ea typeface="黑体" pitchFamily="49" charset="-122"/>
            </a:endParaRPr>
          </a:p>
          <a:p>
            <a:pPr lvl="2" eaLnBrk="1" hangingPunct="1">
              <a:buClr>
                <a:schemeClr val="folHlink"/>
              </a:buClr>
              <a:buFont typeface="Wingdings" pitchFamily="2" charset="2"/>
              <a:buChar char="ü"/>
            </a:pPr>
            <a:endParaRPr lang="zh-CN" altLang="en-US" smtClean="0">
              <a:ea typeface="黑体" pitchFamily="49" charset="-122"/>
            </a:endParaRPr>
          </a:p>
          <a:p>
            <a:pPr lvl="1" eaLnBrk="1" hangingPunct="1">
              <a:buClr>
                <a:schemeClr val="folHlink"/>
              </a:buClr>
              <a:buFont typeface="Wingdings" pitchFamily="2" charset="2"/>
              <a:buChar char="ü"/>
            </a:pPr>
            <a:r>
              <a:rPr lang="en-US" altLang="zh-CN" sz="2000" i="1" smtClean="0">
                <a:ea typeface="黑体" pitchFamily="49" charset="-122"/>
              </a:rPr>
              <a:t>P</a:t>
            </a:r>
            <a:r>
              <a:rPr lang="zh-CN" altLang="en-US" sz="2000" smtClean="0">
                <a:ea typeface="黑体" pitchFamily="49" charset="-122"/>
              </a:rPr>
              <a:t>点速度的平方</a:t>
            </a:r>
          </a:p>
        </p:txBody>
      </p:sp>
      <p:sp>
        <p:nvSpPr>
          <p:cNvPr id="2048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0486" name="Object 5"/>
          <p:cNvGraphicFramePr>
            <a:graphicFrameLocks noChangeAspect="1"/>
          </p:cNvGraphicFramePr>
          <p:nvPr/>
        </p:nvGraphicFramePr>
        <p:xfrm>
          <a:off x="2719388" y="1541463"/>
          <a:ext cx="1211262" cy="439737"/>
        </p:xfrm>
        <a:graphic>
          <a:graphicData uri="http://schemas.openxmlformats.org/presentationml/2006/ole">
            <mc:AlternateContent xmlns:mc="http://schemas.openxmlformats.org/markup-compatibility/2006">
              <mc:Choice xmlns:v="urn:schemas-microsoft-com:vml" Requires="v">
                <p:oleObj spid="_x0000_s20778" name="Equation" r:id="rId3" imgW="698197" imgH="253890" progId="Equation.3">
                  <p:embed/>
                </p:oleObj>
              </mc:Choice>
              <mc:Fallback>
                <p:oleObj name="Equation" r:id="rId3" imgW="698197" imgH="25389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388" y="1541463"/>
                        <a:ext cx="1211262"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7" name="Group 67"/>
          <p:cNvGrpSpPr>
            <a:grpSpLocks/>
          </p:cNvGrpSpPr>
          <p:nvPr/>
        </p:nvGrpSpPr>
        <p:grpSpPr bwMode="auto">
          <a:xfrm>
            <a:off x="5694363" y="449263"/>
            <a:ext cx="3128962" cy="3279775"/>
            <a:chOff x="3633" y="438"/>
            <a:chExt cx="1971" cy="2066"/>
          </a:xfrm>
        </p:grpSpPr>
        <p:sp>
          <p:nvSpPr>
            <p:cNvPr id="20494" name="Rectangle 17"/>
            <p:cNvSpPr>
              <a:spLocks noChangeArrowheads="1"/>
            </p:cNvSpPr>
            <p:nvPr/>
          </p:nvSpPr>
          <p:spPr bwMode="auto">
            <a:xfrm rot="-8060408">
              <a:off x="4041" y="946"/>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495" name="Rectangle 18"/>
            <p:cNvSpPr>
              <a:spLocks noChangeArrowheads="1"/>
            </p:cNvSpPr>
            <p:nvPr/>
          </p:nvSpPr>
          <p:spPr bwMode="auto">
            <a:xfrm rot="-8060408">
              <a:off x="4323" y="703"/>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496" name="Rectangle 19"/>
            <p:cNvSpPr>
              <a:spLocks noChangeArrowheads="1"/>
            </p:cNvSpPr>
            <p:nvPr/>
          </p:nvSpPr>
          <p:spPr bwMode="auto">
            <a:xfrm rot="6977890">
              <a:off x="4733" y="569"/>
              <a:ext cx="81" cy="67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497" name="Oval 25"/>
            <p:cNvSpPr>
              <a:spLocks noChangeArrowheads="1"/>
            </p:cNvSpPr>
            <p:nvPr/>
          </p:nvSpPr>
          <p:spPr bwMode="auto">
            <a:xfrm>
              <a:off x="4456" y="728"/>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498" name="Oval 27"/>
            <p:cNvSpPr>
              <a:spLocks noChangeArrowheads="1"/>
            </p:cNvSpPr>
            <p:nvPr/>
          </p:nvSpPr>
          <p:spPr bwMode="auto">
            <a:xfrm>
              <a:off x="3928" y="1227"/>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499" name="Line 29"/>
            <p:cNvSpPr>
              <a:spLocks noChangeShapeType="1"/>
            </p:cNvSpPr>
            <p:nvPr/>
          </p:nvSpPr>
          <p:spPr bwMode="auto">
            <a:xfrm flipV="1">
              <a:off x="4017" y="824"/>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31"/>
            <p:cNvSpPr>
              <a:spLocks noChangeShapeType="1"/>
            </p:cNvSpPr>
            <p:nvPr/>
          </p:nvSpPr>
          <p:spPr bwMode="auto">
            <a:xfrm flipH="1">
              <a:off x="3825" y="2120"/>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1" name="Line 32"/>
            <p:cNvSpPr>
              <a:spLocks noChangeShapeType="1"/>
            </p:cNvSpPr>
            <p:nvPr/>
          </p:nvSpPr>
          <p:spPr bwMode="auto">
            <a:xfrm>
              <a:off x="4161" y="2120"/>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2" name="Line 33"/>
            <p:cNvSpPr>
              <a:spLocks noChangeShapeType="1"/>
            </p:cNvSpPr>
            <p:nvPr/>
          </p:nvSpPr>
          <p:spPr bwMode="auto">
            <a:xfrm flipV="1">
              <a:off x="4161" y="1736"/>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03" name="Group 56"/>
            <p:cNvGrpSpPr>
              <a:grpSpLocks/>
            </p:cNvGrpSpPr>
            <p:nvPr/>
          </p:nvGrpSpPr>
          <p:grpSpPr bwMode="auto">
            <a:xfrm rot="-5789290">
              <a:off x="5196" y="618"/>
              <a:ext cx="240" cy="576"/>
              <a:chOff x="4684" y="1056"/>
              <a:chExt cx="240" cy="576"/>
            </a:xfrm>
          </p:grpSpPr>
          <p:sp>
            <p:nvSpPr>
              <p:cNvPr id="20530" name="Rectangle 20"/>
              <p:cNvSpPr>
                <a:spLocks noChangeArrowheads="1"/>
              </p:cNvSpPr>
              <p:nvPr/>
            </p:nvSpPr>
            <p:spPr bwMode="auto">
              <a:xfrm rot="9713515">
                <a:off x="4684" y="105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20531" name="Group 21"/>
              <p:cNvGrpSpPr>
                <a:grpSpLocks/>
              </p:cNvGrpSpPr>
              <p:nvPr/>
            </p:nvGrpSpPr>
            <p:grpSpPr bwMode="auto">
              <a:xfrm rot="-1191010">
                <a:off x="4732" y="1392"/>
                <a:ext cx="192" cy="240"/>
                <a:chOff x="1488" y="1728"/>
                <a:chExt cx="192" cy="240"/>
              </a:xfrm>
            </p:grpSpPr>
            <p:sp>
              <p:nvSpPr>
                <p:cNvPr id="20533" name="AutoShape 22"/>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534" name="AutoShape 23"/>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535" name="Rectangle 24"/>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20532" name="Oval 34"/>
              <p:cNvSpPr>
                <a:spLocks noChangeArrowheads="1"/>
              </p:cNvSpPr>
              <p:nvPr/>
            </p:nvSpPr>
            <p:spPr bwMode="auto">
              <a:xfrm>
                <a:off x="4796" y="1517"/>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20504" name="Line 35"/>
            <p:cNvSpPr>
              <a:spLocks noChangeShapeType="1"/>
            </p:cNvSpPr>
            <p:nvPr/>
          </p:nvSpPr>
          <p:spPr bwMode="auto">
            <a:xfrm flipV="1">
              <a:off x="4170" y="979"/>
              <a:ext cx="749" cy="1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5" name="Text Box 36"/>
            <p:cNvSpPr txBox="1">
              <a:spLocks noChangeArrowheads="1"/>
            </p:cNvSpPr>
            <p:nvPr/>
          </p:nvSpPr>
          <p:spPr bwMode="auto">
            <a:xfrm>
              <a:off x="3633" y="22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20506" name="Text Box 37"/>
            <p:cNvSpPr txBox="1">
              <a:spLocks noChangeArrowheads="1"/>
            </p:cNvSpPr>
            <p:nvPr/>
          </p:nvSpPr>
          <p:spPr bwMode="auto">
            <a:xfrm>
              <a:off x="4593" y="1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20507" name="Text Box 38"/>
            <p:cNvSpPr txBox="1">
              <a:spLocks noChangeArrowheads="1"/>
            </p:cNvSpPr>
            <p:nvPr/>
          </p:nvSpPr>
          <p:spPr bwMode="auto">
            <a:xfrm>
              <a:off x="4161" y="15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20508" name="Object 42"/>
            <p:cNvGraphicFramePr>
              <a:graphicFrameLocks noChangeAspect="1"/>
            </p:cNvGraphicFramePr>
            <p:nvPr/>
          </p:nvGraphicFramePr>
          <p:xfrm>
            <a:off x="4589" y="1453"/>
            <a:ext cx="239" cy="282"/>
          </p:xfrm>
          <a:graphic>
            <a:graphicData uri="http://schemas.openxmlformats.org/presentationml/2006/ole">
              <mc:AlternateContent xmlns:mc="http://schemas.openxmlformats.org/markup-compatibility/2006">
                <mc:Choice xmlns:v="urn:schemas-microsoft-com:vml" Requires="v">
                  <p:oleObj spid="_x0000_s20779" name="Equation" r:id="rId5" imgW="182808" imgH="220991" progId="Equation.3">
                    <p:embed/>
                  </p:oleObj>
                </mc:Choice>
                <mc:Fallback>
                  <p:oleObj name="Equation" r:id="rId5" imgW="182808" imgH="220991"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 y="1453"/>
                          <a:ext cx="23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9" name="Freeform 45"/>
            <p:cNvSpPr>
              <a:spLocks/>
            </p:cNvSpPr>
            <p:nvPr/>
          </p:nvSpPr>
          <p:spPr bwMode="auto">
            <a:xfrm>
              <a:off x="3841" y="1234"/>
              <a:ext cx="237" cy="219"/>
            </a:xfrm>
            <a:custGeom>
              <a:avLst/>
              <a:gdLst>
                <a:gd name="T0" fmla="*/ 100 w 237"/>
                <a:gd name="T1" fmla="*/ 46 h 219"/>
                <a:gd name="T2" fmla="*/ 0 w 237"/>
                <a:gd name="T3" fmla="*/ 219 h 219"/>
                <a:gd name="T4" fmla="*/ 237 w 237"/>
                <a:gd name="T5" fmla="*/ 219 h 219"/>
                <a:gd name="T6" fmla="*/ 155 w 237"/>
                <a:gd name="T7" fmla="*/ 0 h 219"/>
                <a:gd name="T8" fmla="*/ 0 60000 65536"/>
                <a:gd name="T9" fmla="*/ 0 60000 65536"/>
                <a:gd name="T10" fmla="*/ 0 60000 65536"/>
                <a:gd name="T11" fmla="*/ 0 60000 65536"/>
                <a:gd name="T12" fmla="*/ 0 w 237"/>
                <a:gd name="T13" fmla="*/ 0 h 219"/>
                <a:gd name="T14" fmla="*/ 237 w 237"/>
                <a:gd name="T15" fmla="*/ 219 h 219"/>
              </a:gdLst>
              <a:ahLst/>
              <a:cxnLst>
                <a:cxn ang="T8">
                  <a:pos x="T0" y="T1"/>
                </a:cxn>
                <a:cxn ang="T9">
                  <a:pos x="T2" y="T3"/>
                </a:cxn>
                <a:cxn ang="T10">
                  <a:pos x="T4" y="T5"/>
                </a:cxn>
                <a:cxn ang="T11">
                  <a:pos x="T6" y="T7"/>
                </a:cxn>
              </a:cxnLst>
              <a:rect l="T12" t="T13" r="T14" b="T15"/>
              <a:pathLst>
                <a:path w="237" h="219">
                  <a:moveTo>
                    <a:pt x="100" y="46"/>
                  </a:moveTo>
                  <a:lnTo>
                    <a:pt x="0" y="219"/>
                  </a:lnTo>
                  <a:lnTo>
                    <a:pt x="237" y="219"/>
                  </a:lnTo>
                  <a:lnTo>
                    <a:pt x="15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0" name="Line 46"/>
            <p:cNvSpPr>
              <a:spLocks noChangeShapeType="1"/>
            </p:cNvSpPr>
            <p:nvPr/>
          </p:nvSpPr>
          <p:spPr bwMode="auto">
            <a:xfrm>
              <a:off x="3740" y="1453"/>
              <a:ext cx="4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47"/>
            <p:cNvSpPr>
              <a:spLocks noChangeShapeType="1"/>
            </p:cNvSpPr>
            <p:nvPr/>
          </p:nvSpPr>
          <p:spPr bwMode="auto">
            <a:xfrm flipH="1">
              <a:off x="3722"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48"/>
            <p:cNvSpPr>
              <a:spLocks noChangeShapeType="1"/>
            </p:cNvSpPr>
            <p:nvPr/>
          </p:nvSpPr>
          <p:spPr bwMode="auto">
            <a:xfrm flipH="1">
              <a:off x="3768"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49"/>
            <p:cNvSpPr>
              <a:spLocks noChangeShapeType="1"/>
            </p:cNvSpPr>
            <p:nvPr/>
          </p:nvSpPr>
          <p:spPr bwMode="auto">
            <a:xfrm flipH="1">
              <a:off x="3823"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50"/>
            <p:cNvSpPr>
              <a:spLocks noChangeShapeType="1"/>
            </p:cNvSpPr>
            <p:nvPr/>
          </p:nvSpPr>
          <p:spPr bwMode="auto">
            <a:xfrm flipH="1">
              <a:off x="3860"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51"/>
            <p:cNvSpPr>
              <a:spLocks noChangeShapeType="1"/>
            </p:cNvSpPr>
            <p:nvPr/>
          </p:nvSpPr>
          <p:spPr bwMode="auto">
            <a:xfrm flipH="1">
              <a:off x="3905"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52"/>
            <p:cNvSpPr>
              <a:spLocks noChangeShapeType="1"/>
            </p:cNvSpPr>
            <p:nvPr/>
          </p:nvSpPr>
          <p:spPr bwMode="auto">
            <a:xfrm flipH="1">
              <a:off x="3960"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53"/>
            <p:cNvSpPr>
              <a:spLocks noChangeShapeType="1"/>
            </p:cNvSpPr>
            <p:nvPr/>
          </p:nvSpPr>
          <p:spPr bwMode="auto">
            <a:xfrm flipH="1">
              <a:off x="4006" y="1453"/>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54"/>
            <p:cNvSpPr>
              <a:spLocks noChangeShapeType="1"/>
            </p:cNvSpPr>
            <p:nvPr/>
          </p:nvSpPr>
          <p:spPr bwMode="auto">
            <a:xfrm flipH="1">
              <a:off x="4052" y="1462"/>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55"/>
            <p:cNvSpPr>
              <a:spLocks noChangeShapeType="1"/>
            </p:cNvSpPr>
            <p:nvPr/>
          </p:nvSpPr>
          <p:spPr bwMode="auto">
            <a:xfrm flipH="1">
              <a:off x="4097" y="1462"/>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Oval 26"/>
            <p:cNvSpPr>
              <a:spLocks noChangeArrowheads="1"/>
            </p:cNvSpPr>
            <p:nvPr/>
          </p:nvSpPr>
          <p:spPr bwMode="auto">
            <a:xfrm>
              <a:off x="5020" y="1011"/>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0521" name="Object 57"/>
            <p:cNvGraphicFramePr>
              <a:graphicFrameLocks noChangeAspect="1"/>
            </p:cNvGraphicFramePr>
            <p:nvPr/>
          </p:nvGraphicFramePr>
          <p:xfrm>
            <a:off x="4237" y="442"/>
            <a:ext cx="239" cy="286"/>
          </p:xfrm>
          <a:graphic>
            <a:graphicData uri="http://schemas.openxmlformats.org/presentationml/2006/ole">
              <mc:AlternateContent xmlns:mc="http://schemas.openxmlformats.org/markup-compatibility/2006">
                <mc:Choice xmlns:v="urn:schemas-microsoft-com:vml" Requires="v">
                  <p:oleObj spid="_x0000_s20780" name="Equation" r:id="rId7" imgW="190500" imgH="228600" progId="Equation.3">
                    <p:embed/>
                  </p:oleObj>
                </mc:Choice>
                <mc:Fallback>
                  <p:oleObj name="Equation" r:id="rId7" imgW="190500" imgH="22860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7" y="442"/>
                          <a:ext cx="23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58"/>
            <p:cNvGraphicFramePr>
              <a:graphicFrameLocks noChangeAspect="1"/>
            </p:cNvGraphicFramePr>
            <p:nvPr/>
          </p:nvGraphicFramePr>
          <p:xfrm>
            <a:off x="4872" y="665"/>
            <a:ext cx="192" cy="206"/>
          </p:xfrm>
          <a:graphic>
            <a:graphicData uri="http://schemas.openxmlformats.org/presentationml/2006/ole">
              <mc:AlternateContent xmlns:mc="http://schemas.openxmlformats.org/markup-compatibility/2006">
                <mc:Choice xmlns:v="urn:schemas-microsoft-com:vml" Requires="v">
                  <p:oleObj spid="_x0000_s20781" name="Equation" r:id="rId9" imgW="152268" imgH="164957" progId="Equation.3">
                    <p:embed/>
                  </p:oleObj>
                </mc:Choice>
                <mc:Fallback>
                  <p:oleObj name="Equation" r:id="rId9" imgW="152268" imgH="164957"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2" y="665"/>
                          <a:ext cx="19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3" name="Oval 59"/>
            <p:cNvSpPr>
              <a:spLocks noChangeArrowheads="1"/>
            </p:cNvSpPr>
            <p:nvPr/>
          </p:nvSpPr>
          <p:spPr bwMode="auto">
            <a:xfrm>
              <a:off x="4892" y="951"/>
              <a:ext cx="56" cy="56"/>
            </a:xfrm>
            <a:prstGeom prst="ellipse">
              <a:avLst/>
            </a:prstGeom>
            <a:solidFill>
              <a:schemeClr val="tx2"/>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0524" name="Line 60"/>
            <p:cNvSpPr>
              <a:spLocks noChangeShapeType="1"/>
            </p:cNvSpPr>
            <p:nvPr/>
          </p:nvSpPr>
          <p:spPr bwMode="auto">
            <a:xfrm>
              <a:off x="4527" y="677"/>
              <a:ext cx="402" cy="20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5" name="Object 61"/>
            <p:cNvGraphicFramePr>
              <a:graphicFrameLocks noChangeAspect="1"/>
            </p:cNvGraphicFramePr>
            <p:nvPr/>
          </p:nvGraphicFramePr>
          <p:xfrm>
            <a:off x="4623" y="438"/>
            <a:ext cx="225" cy="282"/>
          </p:xfrm>
          <a:graphic>
            <a:graphicData uri="http://schemas.openxmlformats.org/presentationml/2006/ole">
              <mc:AlternateContent xmlns:mc="http://schemas.openxmlformats.org/markup-compatibility/2006">
                <mc:Choice xmlns:v="urn:schemas-microsoft-com:vml" Requires="v">
                  <p:oleObj spid="_x0000_s20782" name="Equation" r:id="rId11" imgW="175335" imgH="220991" progId="Equation.3">
                    <p:embed/>
                  </p:oleObj>
                </mc:Choice>
                <mc:Fallback>
                  <p:oleObj name="Equation" r:id="rId11" imgW="175335" imgH="220991" progId="Equation.3">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3" y="438"/>
                          <a:ext cx="225"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6" name="Text Box 63"/>
            <p:cNvSpPr txBox="1">
              <a:spLocks noChangeArrowheads="1"/>
            </p:cNvSpPr>
            <p:nvPr/>
          </p:nvSpPr>
          <p:spPr bwMode="auto">
            <a:xfrm>
              <a:off x="3777" y="924"/>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r>
                <a:rPr lang="en-US" altLang="zh-CN" sz="2400" baseline="-25000"/>
                <a:t>1</a:t>
              </a:r>
            </a:p>
          </p:txBody>
        </p:sp>
        <p:sp>
          <p:nvSpPr>
            <p:cNvPr id="20527" name="Text Box 64"/>
            <p:cNvSpPr txBox="1">
              <a:spLocks noChangeArrowheads="1"/>
            </p:cNvSpPr>
            <p:nvPr/>
          </p:nvSpPr>
          <p:spPr bwMode="auto">
            <a:xfrm>
              <a:off x="4279" y="887"/>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r>
                <a:rPr lang="en-US" altLang="zh-CN" sz="2400" baseline="-25000"/>
                <a:t>2</a:t>
              </a:r>
            </a:p>
          </p:txBody>
        </p:sp>
        <p:sp>
          <p:nvSpPr>
            <p:cNvPr id="20528" name="Text Box 65"/>
            <p:cNvSpPr txBox="1">
              <a:spLocks noChangeArrowheads="1"/>
            </p:cNvSpPr>
            <p:nvPr/>
          </p:nvSpPr>
          <p:spPr bwMode="auto">
            <a:xfrm>
              <a:off x="4526" y="86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r>
                <a:rPr lang="en-US" altLang="zh-CN" sz="2400" baseline="-25000"/>
                <a:t>3</a:t>
              </a:r>
            </a:p>
          </p:txBody>
        </p:sp>
        <p:sp>
          <p:nvSpPr>
            <p:cNvPr id="20529" name="Text Box 66"/>
            <p:cNvSpPr txBox="1">
              <a:spLocks noChangeArrowheads="1"/>
            </p:cNvSpPr>
            <p:nvPr/>
          </p:nvSpPr>
          <p:spPr bwMode="auto">
            <a:xfrm>
              <a:off x="5157" y="97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r>
                <a:rPr lang="en-US" altLang="zh-CN" sz="2400" baseline="-25000"/>
                <a:t>4</a:t>
              </a:r>
            </a:p>
          </p:txBody>
        </p:sp>
      </p:grpSp>
      <p:graphicFrame>
        <p:nvGraphicFramePr>
          <p:cNvPr id="20488" name="Object 68"/>
          <p:cNvGraphicFramePr>
            <a:graphicFrameLocks noChangeAspect="1"/>
          </p:cNvGraphicFramePr>
          <p:nvPr/>
        </p:nvGraphicFramePr>
        <p:xfrm>
          <a:off x="2670175" y="1944688"/>
          <a:ext cx="2268538" cy="682625"/>
        </p:xfrm>
        <a:graphic>
          <a:graphicData uri="http://schemas.openxmlformats.org/presentationml/2006/ole">
            <mc:AlternateContent xmlns:mc="http://schemas.openxmlformats.org/markup-compatibility/2006">
              <mc:Choice xmlns:v="urn:schemas-microsoft-com:vml" Requires="v">
                <p:oleObj spid="_x0000_s20783" name="Equation" r:id="rId13" imgW="1307532" imgH="393529" progId="Equation.3">
                  <p:embed/>
                </p:oleObj>
              </mc:Choice>
              <mc:Fallback>
                <p:oleObj name="Equation" r:id="rId13" imgW="1307532" imgH="393529" progId="Equation.3">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0175" y="1944688"/>
                        <a:ext cx="2268538"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69"/>
          <p:cNvGraphicFramePr>
            <a:graphicFrameLocks noChangeAspect="1"/>
          </p:cNvGraphicFramePr>
          <p:nvPr/>
        </p:nvGraphicFramePr>
        <p:xfrm>
          <a:off x="1330325" y="2586038"/>
          <a:ext cx="3963988" cy="792162"/>
        </p:xfrm>
        <a:graphic>
          <a:graphicData uri="http://schemas.openxmlformats.org/presentationml/2006/ole">
            <mc:AlternateContent xmlns:mc="http://schemas.openxmlformats.org/markup-compatibility/2006">
              <mc:Choice xmlns:v="urn:schemas-microsoft-com:vml" Requires="v">
                <p:oleObj spid="_x0000_s20784" name="Equation" r:id="rId15" imgW="2286000" imgH="457200" progId="Equation.3">
                  <p:embed/>
                </p:oleObj>
              </mc:Choice>
              <mc:Fallback>
                <p:oleObj name="Equation" r:id="rId15" imgW="2286000" imgH="457200" progId="Equation.3">
                  <p:embed/>
                  <p:pic>
                    <p:nvPicPr>
                      <p:cNvPr id="0" name="Object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0325" y="2586038"/>
                        <a:ext cx="396398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70"/>
          <p:cNvGraphicFramePr>
            <a:graphicFrameLocks noChangeAspect="1"/>
          </p:cNvGraphicFramePr>
          <p:nvPr/>
        </p:nvGraphicFramePr>
        <p:xfrm>
          <a:off x="482600" y="3722688"/>
          <a:ext cx="8102600" cy="812800"/>
        </p:xfrm>
        <a:graphic>
          <a:graphicData uri="http://schemas.openxmlformats.org/presentationml/2006/ole">
            <mc:AlternateContent xmlns:mc="http://schemas.openxmlformats.org/markup-compatibility/2006">
              <mc:Choice xmlns:v="urn:schemas-microsoft-com:vml" Requires="v">
                <p:oleObj spid="_x0000_s20785" name="Equation" r:id="rId17" imgW="4673600" imgH="469900" progId="Equation.3">
                  <p:embed/>
                </p:oleObj>
              </mc:Choice>
              <mc:Fallback>
                <p:oleObj name="Equation" r:id="rId17" imgW="4673600" imgH="469900" progId="Equation.3">
                  <p:embed/>
                  <p:pic>
                    <p:nvPicPr>
                      <p:cNvPr id="0" name="Object 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2600" y="3722688"/>
                        <a:ext cx="81026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71"/>
          <p:cNvGraphicFramePr>
            <a:graphicFrameLocks noChangeAspect="1"/>
          </p:cNvGraphicFramePr>
          <p:nvPr/>
        </p:nvGraphicFramePr>
        <p:xfrm>
          <a:off x="458788" y="4816475"/>
          <a:ext cx="8496300" cy="723900"/>
        </p:xfrm>
        <a:graphic>
          <a:graphicData uri="http://schemas.openxmlformats.org/presentationml/2006/ole">
            <mc:AlternateContent xmlns:mc="http://schemas.openxmlformats.org/markup-compatibility/2006">
              <mc:Choice xmlns:v="urn:schemas-microsoft-com:vml" Requires="v">
                <p:oleObj spid="_x0000_s20786" name="Equation" r:id="rId19" imgW="4965700" imgH="457200" progId="Equation.3">
                  <p:embed/>
                </p:oleObj>
              </mc:Choice>
              <mc:Fallback>
                <p:oleObj name="Equation" r:id="rId19" imgW="4965700" imgH="457200" progId="Equation.3">
                  <p:embed/>
                  <p:pic>
                    <p:nvPicPr>
                      <p:cNvPr id="0" name="Object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8788" y="4816475"/>
                        <a:ext cx="84963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72"/>
          <p:cNvGraphicFramePr>
            <a:graphicFrameLocks noChangeAspect="1"/>
          </p:cNvGraphicFramePr>
          <p:nvPr/>
        </p:nvGraphicFramePr>
        <p:xfrm>
          <a:off x="1077913" y="5373688"/>
          <a:ext cx="4310062" cy="754062"/>
        </p:xfrm>
        <a:graphic>
          <a:graphicData uri="http://schemas.openxmlformats.org/presentationml/2006/ole">
            <mc:AlternateContent xmlns:mc="http://schemas.openxmlformats.org/markup-compatibility/2006">
              <mc:Choice xmlns:v="urn:schemas-microsoft-com:vml" Requires="v">
                <p:oleObj spid="_x0000_s20787" name="Equation" r:id="rId21" imgW="2463800" imgH="482600" progId="Equation.3">
                  <p:embed/>
                </p:oleObj>
              </mc:Choice>
              <mc:Fallback>
                <p:oleObj name="Equation" r:id="rId21" imgW="2463800" imgH="482600" progId="Equation.3">
                  <p:embed/>
                  <p:pic>
                    <p:nvPicPr>
                      <p:cNvPr id="0" name="Object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77913" y="5373688"/>
                        <a:ext cx="4310062"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73"/>
          <p:cNvGraphicFramePr>
            <a:graphicFrameLocks noGrp="1" noChangeAspect="1"/>
          </p:cNvGraphicFramePr>
          <p:nvPr>
            <p:ph sz="half" idx="2"/>
          </p:nvPr>
        </p:nvGraphicFramePr>
        <p:xfrm>
          <a:off x="4865688" y="5921375"/>
          <a:ext cx="4059237" cy="881063"/>
        </p:xfrm>
        <a:graphic>
          <a:graphicData uri="http://schemas.openxmlformats.org/presentationml/2006/ole">
            <mc:AlternateContent xmlns:mc="http://schemas.openxmlformats.org/markup-compatibility/2006">
              <mc:Choice xmlns:v="urn:schemas-microsoft-com:vml" Requires="v">
                <p:oleObj spid="_x0000_s20788" name="公式" r:id="rId23" imgW="3390900" imgH="736600" progId="Equation.3">
                  <p:embed/>
                </p:oleObj>
              </mc:Choice>
              <mc:Fallback>
                <p:oleObj name="公式" r:id="rId23" imgW="3390900" imgH="736600" progId="Equation.3">
                  <p:embed/>
                  <p:pic>
                    <p:nvPicPr>
                      <p:cNvPr id="0" name="Object 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65688" y="5921375"/>
                        <a:ext cx="4059237" cy="8810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7B4F6DE-2585-49A3-B21B-5B855A2E0DD7}" type="slidenum">
              <a:rPr lang="en-US" altLang="zh-CN" sz="1400" smtClean="0"/>
              <a:pPr eaLnBrk="1" hangingPunct="1">
                <a:spcBef>
                  <a:spcPct val="0"/>
                </a:spcBef>
                <a:buFontTx/>
                <a:buNone/>
              </a:pPr>
              <a:t>2</a:t>
            </a:fld>
            <a:r>
              <a:rPr lang="en-US" altLang="zh-CN" sz="1400" dirty="0" smtClean="0"/>
              <a:t>/44</a:t>
            </a:r>
            <a:endParaRPr lang="en-US" altLang="zh-CN" sz="1400" dirty="0" smtClean="0"/>
          </a:p>
        </p:txBody>
      </p:sp>
      <p:sp>
        <p:nvSpPr>
          <p:cNvPr id="3075" name="Rectangle 2"/>
          <p:cNvSpPr>
            <a:spLocks noGrp="1" noChangeArrowheads="1"/>
          </p:cNvSpPr>
          <p:nvPr>
            <p:ph type="title"/>
          </p:nvPr>
        </p:nvSpPr>
        <p:spPr/>
        <p:txBody>
          <a:bodyPr/>
          <a:lstStyle/>
          <a:p>
            <a:pPr eaLnBrk="1" hangingPunct="1"/>
            <a:r>
              <a:rPr lang="zh-CN" altLang="en-US" smtClean="0"/>
              <a:t>第二章 机器人运动学</a:t>
            </a:r>
            <a:r>
              <a:rPr lang="en-US" altLang="zh-CN" smtClean="0"/>
              <a:t>(4)</a:t>
            </a:r>
          </a:p>
        </p:txBody>
      </p:sp>
      <p:sp>
        <p:nvSpPr>
          <p:cNvPr id="3076" name="Rectangle 3"/>
          <p:cNvSpPr>
            <a:spLocks noGrp="1" noChangeArrowheads="1"/>
          </p:cNvSpPr>
          <p:nvPr>
            <p:ph type="body" idx="1"/>
          </p:nvPr>
        </p:nvSpPr>
        <p:spPr>
          <a:xfrm>
            <a:off x="685800" y="1981200"/>
            <a:ext cx="7772400" cy="4197350"/>
          </a:xfrm>
        </p:spPr>
        <p:txBody>
          <a:bodyPr/>
          <a:lstStyle/>
          <a:p>
            <a:pPr eaLnBrk="1" hangingPunct="1"/>
            <a:r>
              <a:rPr lang="zh-CN" altLang="en-US" dirty="0" smtClean="0">
                <a:ea typeface="黑体" pitchFamily="49" charset="-122"/>
              </a:rPr>
              <a:t>上次课内容提要</a:t>
            </a:r>
          </a:p>
          <a:p>
            <a:pPr lvl="1" eaLnBrk="1" hangingPunct="1">
              <a:buFont typeface="Wingdings" pitchFamily="2" charset="2"/>
              <a:buChar char="Ø"/>
            </a:pPr>
            <a:r>
              <a:rPr lang="zh-CN" altLang="en-US" dirty="0" smtClean="0">
                <a:ea typeface="黑体" pitchFamily="49" charset="-122"/>
              </a:rPr>
              <a:t>机器人的雅可比矩阵</a:t>
            </a:r>
          </a:p>
          <a:p>
            <a:pPr lvl="1" eaLnBrk="1" hangingPunct="1">
              <a:buFont typeface="Wingdings" pitchFamily="2" charset="2"/>
              <a:buChar char="Ø"/>
            </a:pPr>
            <a:r>
              <a:rPr lang="zh-CN" altLang="en-US" dirty="0" smtClean="0">
                <a:ea typeface="黑体" pitchFamily="49" charset="-122"/>
              </a:rPr>
              <a:t>机器人的雅可比矩阵实例</a:t>
            </a:r>
          </a:p>
          <a:p>
            <a:pPr lvl="1" eaLnBrk="1" hangingPunct="1">
              <a:buFont typeface="Wingdings" pitchFamily="2" charset="2"/>
              <a:buChar char="Ø"/>
            </a:pPr>
            <a:r>
              <a:rPr lang="zh-CN" altLang="en-US" dirty="0" smtClean="0">
                <a:ea typeface="黑体" pitchFamily="49" charset="-122"/>
              </a:rPr>
              <a:t>关节空间运动规划</a:t>
            </a:r>
          </a:p>
          <a:p>
            <a:pPr lvl="1" eaLnBrk="1" hangingPunct="1">
              <a:buFont typeface="Wingdings" pitchFamily="2" charset="2"/>
              <a:buChar char="Ø"/>
            </a:pPr>
            <a:r>
              <a:rPr lang="zh-CN" altLang="en-US" dirty="0" smtClean="0">
                <a:ea typeface="黑体" pitchFamily="49" charset="-122"/>
              </a:rPr>
              <a:t>末端笛卡尔空间运动规划</a:t>
            </a:r>
          </a:p>
        </p:txBody>
      </p:sp>
      <p:sp>
        <p:nvSpPr>
          <p:cNvPr id="3077" name="Rectangle 4"/>
          <p:cNvSpPr>
            <a:spLocks noChangeArrowheads="1"/>
          </p:cNvSpPr>
          <p:nvPr/>
        </p:nvSpPr>
        <p:spPr bwMode="auto">
          <a:xfrm>
            <a:off x="228600" y="304800"/>
            <a:ext cx="316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57EFF09-6BB9-4C45-BE39-25C622EFE810}" type="slidenum">
              <a:rPr lang="en-US" altLang="zh-CN" sz="1400" smtClean="0"/>
              <a:pPr eaLnBrk="1" hangingPunct="1">
                <a:spcBef>
                  <a:spcPct val="0"/>
                </a:spcBef>
                <a:buFontTx/>
                <a:buNone/>
              </a:pPr>
              <a:t>20</a:t>
            </a:fld>
            <a:r>
              <a:rPr lang="en-US" altLang="zh-CN" sz="1400" dirty="0" smtClean="0"/>
              <a:t>/44</a:t>
            </a:r>
            <a:endParaRPr lang="en-US" altLang="zh-CN" sz="1400" dirty="0" smtClean="0"/>
          </a:p>
        </p:txBody>
      </p:sp>
      <p:sp>
        <p:nvSpPr>
          <p:cNvPr id="21507" name="Rectangle 2"/>
          <p:cNvSpPr>
            <a:spLocks noGrp="1" noChangeArrowheads="1"/>
          </p:cNvSpPr>
          <p:nvPr>
            <p:ph type="title"/>
          </p:nvPr>
        </p:nvSpPr>
        <p:spPr>
          <a:xfrm>
            <a:off x="657225" y="404261"/>
            <a:ext cx="7772400" cy="738739"/>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1508" name="Rectangle 3"/>
          <p:cNvSpPr>
            <a:spLocks noGrp="1" noChangeArrowheads="1"/>
          </p:cNvSpPr>
          <p:nvPr>
            <p:ph type="body" idx="1"/>
          </p:nvPr>
        </p:nvSpPr>
        <p:spPr>
          <a:xfrm>
            <a:off x="685800" y="1125538"/>
            <a:ext cx="7772400" cy="5348287"/>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任意点速度的计算</a:t>
            </a: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上任意一点的位置</a:t>
            </a: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上任意一点的速度</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上任意一点的加速度</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上任意一点的速度平方</a:t>
            </a:r>
          </a:p>
          <a:p>
            <a:pPr lvl="1" eaLnBrk="1" hangingPunct="1">
              <a:buClr>
                <a:schemeClr val="hlink"/>
              </a:buClr>
              <a:buFont typeface="Wingdings" pitchFamily="2" charset="2"/>
              <a:buChar char="ü"/>
            </a:pPr>
            <a:endParaRPr lang="en-US" altLang="zh-CN" sz="2000" smtClean="0">
              <a:ea typeface="黑体" pitchFamily="49" charset="-122"/>
            </a:endParaRPr>
          </a:p>
        </p:txBody>
      </p:sp>
      <p:sp>
        <p:nvSpPr>
          <p:cNvPr id="2150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1510" name="Object 5"/>
          <p:cNvGraphicFramePr>
            <a:graphicFrameLocks noChangeAspect="1"/>
          </p:cNvGraphicFramePr>
          <p:nvPr/>
        </p:nvGraphicFramePr>
        <p:xfrm>
          <a:off x="1639888" y="2236788"/>
          <a:ext cx="1643062" cy="703262"/>
        </p:xfrm>
        <a:graphic>
          <a:graphicData uri="http://schemas.openxmlformats.org/presentationml/2006/ole">
            <mc:AlternateContent xmlns:mc="http://schemas.openxmlformats.org/markup-compatibility/2006">
              <mc:Choice xmlns:v="urn:schemas-microsoft-com:vml" Requires="v">
                <p:oleObj spid="_x0000_s21729" name="Equation" r:id="rId3" imgW="1066800" imgH="457200" progId="Equation.3">
                  <p:embed/>
                </p:oleObj>
              </mc:Choice>
              <mc:Fallback>
                <p:oleObj name="Equation" r:id="rId3" imgW="10668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2236788"/>
                        <a:ext cx="1643062"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1" name="Group 6"/>
          <p:cNvGrpSpPr>
            <a:grpSpLocks/>
          </p:cNvGrpSpPr>
          <p:nvPr/>
        </p:nvGrpSpPr>
        <p:grpSpPr bwMode="auto">
          <a:xfrm>
            <a:off x="5738813" y="1493838"/>
            <a:ext cx="3128962" cy="3279775"/>
            <a:chOff x="3477" y="603"/>
            <a:chExt cx="1971" cy="2066"/>
          </a:xfrm>
        </p:grpSpPr>
        <p:sp>
          <p:nvSpPr>
            <p:cNvPr id="21515" name="Rectangle 7"/>
            <p:cNvSpPr>
              <a:spLocks noChangeArrowheads="1"/>
            </p:cNvSpPr>
            <p:nvPr/>
          </p:nvSpPr>
          <p:spPr bwMode="auto">
            <a:xfrm rot="-8060408">
              <a:off x="3885" y="111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16" name="Rectangle 8"/>
            <p:cNvSpPr>
              <a:spLocks noChangeArrowheads="1"/>
            </p:cNvSpPr>
            <p:nvPr/>
          </p:nvSpPr>
          <p:spPr bwMode="auto">
            <a:xfrm rot="-8060408">
              <a:off x="4167" y="86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17" name="Rectangle 9"/>
            <p:cNvSpPr>
              <a:spLocks noChangeArrowheads="1"/>
            </p:cNvSpPr>
            <p:nvPr/>
          </p:nvSpPr>
          <p:spPr bwMode="auto">
            <a:xfrm rot="6977890">
              <a:off x="4577" y="734"/>
              <a:ext cx="81" cy="677"/>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18" name="Oval 10"/>
            <p:cNvSpPr>
              <a:spLocks noChangeArrowheads="1"/>
            </p:cNvSpPr>
            <p:nvPr/>
          </p:nvSpPr>
          <p:spPr bwMode="auto">
            <a:xfrm>
              <a:off x="4300" y="89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19" name="Oval 11"/>
            <p:cNvSpPr>
              <a:spLocks noChangeArrowheads="1"/>
            </p:cNvSpPr>
            <p:nvPr/>
          </p:nvSpPr>
          <p:spPr bwMode="auto">
            <a:xfrm>
              <a:off x="3772" y="139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20" name="Line 12"/>
            <p:cNvSpPr>
              <a:spLocks noChangeShapeType="1"/>
            </p:cNvSpPr>
            <p:nvPr/>
          </p:nvSpPr>
          <p:spPr bwMode="auto">
            <a:xfrm flipV="1">
              <a:off x="3861" y="989"/>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1" name="Line 13"/>
            <p:cNvSpPr>
              <a:spLocks noChangeShapeType="1"/>
            </p:cNvSpPr>
            <p:nvPr/>
          </p:nvSpPr>
          <p:spPr bwMode="auto">
            <a:xfrm flipH="1">
              <a:off x="3669" y="2285"/>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14"/>
            <p:cNvSpPr>
              <a:spLocks noChangeShapeType="1"/>
            </p:cNvSpPr>
            <p:nvPr/>
          </p:nvSpPr>
          <p:spPr bwMode="auto">
            <a:xfrm>
              <a:off x="4005" y="2285"/>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3" name="Line 15"/>
            <p:cNvSpPr>
              <a:spLocks noChangeShapeType="1"/>
            </p:cNvSpPr>
            <p:nvPr/>
          </p:nvSpPr>
          <p:spPr bwMode="auto">
            <a:xfrm flipV="1">
              <a:off x="4005" y="1901"/>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24" name="Group 16"/>
            <p:cNvGrpSpPr>
              <a:grpSpLocks/>
            </p:cNvGrpSpPr>
            <p:nvPr/>
          </p:nvGrpSpPr>
          <p:grpSpPr bwMode="auto">
            <a:xfrm rot="-5789290">
              <a:off x="5040" y="783"/>
              <a:ext cx="240" cy="576"/>
              <a:chOff x="4684" y="1056"/>
              <a:chExt cx="240" cy="576"/>
            </a:xfrm>
          </p:grpSpPr>
          <p:sp>
            <p:nvSpPr>
              <p:cNvPr id="21547" name="Rectangle 17"/>
              <p:cNvSpPr>
                <a:spLocks noChangeArrowheads="1"/>
              </p:cNvSpPr>
              <p:nvPr/>
            </p:nvSpPr>
            <p:spPr bwMode="auto">
              <a:xfrm rot="9713515">
                <a:off x="4684" y="105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21548" name="Group 18"/>
              <p:cNvGrpSpPr>
                <a:grpSpLocks/>
              </p:cNvGrpSpPr>
              <p:nvPr/>
            </p:nvGrpSpPr>
            <p:grpSpPr bwMode="auto">
              <a:xfrm rot="-1191010">
                <a:off x="4732" y="1392"/>
                <a:ext cx="192" cy="240"/>
                <a:chOff x="1488" y="1728"/>
                <a:chExt cx="192" cy="240"/>
              </a:xfrm>
            </p:grpSpPr>
            <p:sp>
              <p:nvSpPr>
                <p:cNvPr id="21550" name="AutoShape 19"/>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51" name="AutoShape 20"/>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52" name="Rectangle 21"/>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21549" name="Oval 22"/>
              <p:cNvSpPr>
                <a:spLocks noChangeArrowheads="1"/>
              </p:cNvSpPr>
              <p:nvPr/>
            </p:nvSpPr>
            <p:spPr bwMode="auto">
              <a:xfrm>
                <a:off x="4796" y="1517"/>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21525" name="Line 23"/>
            <p:cNvSpPr>
              <a:spLocks noChangeShapeType="1"/>
            </p:cNvSpPr>
            <p:nvPr/>
          </p:nvSpPr>
          <p:spPr bwMode="auto">
            <a:xfrm flipV="1">
              <a:off x="4014" y="1144"/>
              <a:ext cx="749" cy="1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Text Box 24"/>
            <p:cNvSpPr txBox="1">
              <a:spLocks noChangeArrowheads="1"/>
            </p:cNvSpPr>
            <p:nvPr/>
          </p:nvSpPr>
          <p:spPr bwMode="auto">
            <a:xfrm>
              <a:off x="3477" y="238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21527" name="Text Box 25"/>
            <p:cNvSpPr txBox="1">
              <a:spLocks noChangeArrowheads="1"/>
            </p:cNvSpPr>
            <p:nvPr/>
          </p:nvSpPr>
          <p:spPr bwMode="auto">
            <a:xfrm>
              <a:off x="4437" y="214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21528" name="Text Box 26"/>
            <p:cNvSpPr txBox="1">
              <a:spLocks noChangeArrowheads="1"/>
            </p:cNvSpPr>
            <p:nvPr/>
          </p:nvSpPr>
          <p:spPr bwMode="auto">
            <a:xfrm>
              <a:off x="4005" y="175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21529" name="Object 27"/>
            <p:cNvGraphicFramePr>
              <a:graphicFrameLocks noChangeAspect="1"/>
            </p:cNvGraphicFramePr>
            <p:nvPr/>
          </p:nvGraphicFramePr>
          <p:xfrm>
            <a:off x="4159" y="1435"/>
            <a:ext cx="239" cy="282"/>
          </p:xfrm>
          <a:graphic>
            <a:graphicData uri="http://schemas.openxmlformats.org/presentationml/2006/ole">
              <mc:AlternateContent xmlns:mc="http://schemas.openxmlformats.org/markup-compatibility/2006">
                <mc:Choice xmlns:v="urn:schemas-microsoft-com:vml" Requires="v">
                  <p:oleObj spid="_x0000_s21730" name="Equation" r:id="rId5" imgW="182808" imgH="220991" progId="Equation.3">
                    <p:embed/>
                  </p:oleObj>
                </mc:Choice>
                <mc:Fallback>
                  <p:oleObj name="Equation" r:id="rId5" imgW="182808" imgH="220991"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 y="1435"/>
                          <a:ext cx="23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0" name="Freeform 28"/>
            <p:cNvSpPr>
              <a:spLocks/>
            </p:cNvSpPr>
            <p:nvPr/>
          </p:nvSpPr>
          <p:spPr bwMode="auto">
            <a:xfrm>
              <a:off x="3685" y="1399"/>
              <a:ext cx="237" cy="219"/>
            </a:xfrm>
            <a:custGeom>
              <a:avLst/>
              <a:gdLst>
                <a:gd name="T0" fmla="*/ 100 w 237"/>
                <a:gd name="T1" fmla="*/ 46 h 219"/>
                <a:gd name="T2" fmla="*/ 0 w 237"/>
                <a:gd name="T3" fmla="*/ 219 h 219"/>
                <a:gd name="T4" fmla="*/ 237 w 237"/>
                <a:gd name="T5" fmla="*/ 219 h 219"/>
                <a:gd name="T6" fmla="*/ 155 w 237"/>
                <a:gd name="T7" fmla="*/ 0 h 219"/>
                <a:gd name="T8" fmla="*/ 0 60000 65536"/>
                <a:gd name="T9" fmla="*/ 0 60000 65536"/>
                <a:gd name="T10" fmla="*/ 0 60000 65536"/>
                <a:gd name="T11" fmla="*/ 0 60000 65536"/>
                <a:gd name="T12" fmla="*/ 0 w 237"/>
                <a:gd name="T13" fmla="*/ 0 h 219"/>
                <a:gd name="T14" fmla="*/ 237 w 237"/>
                <a:gd name="T15" fmla="*/ 219 h 219"/>
              </a:gdLst>
              <a:ahLst/>
              <a:cxnLst>
                <a:cxn ang="T8">
                  <a:pos x="T0" y="T1"/>
                </a:cxn>
                <a:cxn ang="T9">
                  <a:pos x="T2" y="T3"/>
                </a:cxn>
                <a:cxn ang="T10">
                  <a:pos x="T4" y="T5"/>
                </a:cxn>
                <a:cxn ang="T11">
                  <a:pos x="T6" y="T7"/>
                </a:cxn>
              </a:cxnLst>
              <a:rect l="T12" t="T13" r="T14" b="T15"/>
              <a:pathLst>
                <a:path w="237" h="219">
                  <a:moveTo>
                    <a:pt x="100" y="46"/>
                  </a:moveTo>
                  <a:lnTo>
                    <a:pt x="0" y="219"/>
                  </a:lnTo>
                  <a:lnTo>
                    <a:pt x="237" y="219"/>
                  </a:lnTo>
                  <a:lnTo>
                    <a:pt x="15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1" name="Line 29"/>
            <p:cNvSpPr>
              <a:spLocks noChangeShapeType="1"/>
            </p:cNvSpPr>
            <p:nvPr/>
          </p:nvSpPr>
          <p:spPr bwMode="auto">
            <a:xfrm>
              <a:off x="3584" y="1618"/>
              <a:ext cx="4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30"/>
            <p:cNvSpPr>
              <a:spLocks noChangeShapeType="1"/>
            </p:cNvSpPr>
            <p:nvPr/>
          </p:nvSpPr>
          <p:spPr bwMode="auto">
            <a:xfrm flipH="1">
              <a:off x="3566"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31"/>
            <p:cNvSpPr>
              <a:spLocks noChangeShapeType="1"/>
            </p:cNvSpPr>
            <p:nvPr/>
          </p:nvSpPr>
          <p:spPr bwMode="auto">
            <a:xfrm flipH="1">
              <a:off x="3612"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Line 32"/>
            <p:cNvSpPr>
              <a:spLocks noChangeShapeType="1"/>
            </p:cNvSpPr>
            <p:nvPr/>
          </p:nvSpPr>
          <p:spPr bwMode="auto">
            <a:xfrm flipH="1">
              <a:off x="3667"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Line 33"/>
            <p:cNvSpPr>
              <a:spLocks noChangeShapeType="1"/>
            </p:cNvSpPr>
            <p:nvPr/>
          </p:nvSpPr>
          <p:spPr bwMode="auto">
            <a:xfrm flipH="1">
              <a:off x="3704"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Line 34"/>
            <p:cNvSpPr>
              <a:spLocks noChangeShapeType="1"/>
            </p:cNvSpPr>
            <p:nvPr/>
          </p:nvSpPr>
          <p:spPr bwMode="auto">
            <a:xfrm flipH="1">
              <a:off x="3749"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7" name="Line 35"/>
            <p:cNvSpPr>
              <a:spLocks noChangeShapeType="1"/>
            </p:cNvSpPr>
            <p:nvPr/>
          </p:nvSpPr>
          <p:spPr bwMode="auto">
            <a:xfrm flipH="1">
              <a:off x="3804"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Line 36"/>
            <p:cNvSpPr>
              <a:spLocks noChangeShapeType="1"/>
            </p:cNvSpPr>
            <p:nvPr/>
          </p:nvSpPr>
          <p:spPr bwMode="auto">
            <a:xfrm flipH="1">
              <a:off x="3850" y="1618"/>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Line 37"/>
            <p:cNvSpPr>
              <a:spLocks noChangeShapeType="1"/>
            </p:cNvSpPr>
            <p:nvPr/>
          </p:nvSpPr>
          <p:spPr bwMode="auto">
            <a:xfrm flipH="1">
              <a:off x="3896" y="1627"/>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38"/>
            <p:cNvSpPr>
              <a:spLocks noChangeShapeType="1"/>
            </p:cNvSpPr>
            <p:nvPr/>
          </p:nvSpPr>
          <p:spPr bwMode="auto">
            <a:xfrm flipH="1">
              <a:off x="3941" y="1627"/>
              <a:ext cx="45"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Oval 39"/>
            <p:cNvSpPr>
              <a:spLocks noChangeArrowheads="1"/>
            </p:cNvSpPr>
            <p:nvPr/>
          </p:nvSpPr>
          <p:spPr bwMode="auto">
            <a:xfrm>
              <a:off x="4864" y="117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1542" name="Object 40"/>
            <p:cNvGraphicFramePr>
              <a:graphicFrameLocks noChangeAspect="1"/>
            </p:cNvGraphicFramePr>
            <p:nvPr/>
          </p:nvGraphicFramePr>
          <p:xfrm>
            <a:off x="4081" y="607"/>
            <a:ext cx="239" cy="286"/>
          </p:xfrm>
          <a:graphic>
            <a:graphicData uri="http://schemas.openxmlformats.org/presentationml/2006/ole">
              <mc:AlternateContent xmlns:mc="http://schemas.openxmlformats.org/markup-compatibility/2006">
                <mc:Choice xmlns:v="urn:schemas-microsoft-com:vml" Requires="v">
                  <p:oleObj spid="_x0000_s21731" name="Equation" r:id="rId7" imgW="190500" imgH="228600" progId="Equation.3">
                    <p:embed/>
                  </p:oleObj>
                </mc:Choice>
                <mc:Fallback>
                  <p:oleObj name="Equation" r:id="rId7" imgW="190500" imgH="22860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1" y="607"/>
                          <a:ext cx="23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3" name="Object 41"/>
            <p:cNvGraphicFramePr>
              <a:graphicFrameLocks noChangeAspect="1"/>
            </p:cNvGraphicFramePr>
            <p:nvPr/>
          </p:nvGraphicFramePr>
          <p:xfrm>
            <a:off x="4716" y="830"/>
            <a:ext cx="192" cy="206"/>
          </p:xfrm>
          <a:graphic>
            <a:graphicData uri="http://schemas.openxmlformats.org/presentationml/2006/ole">
              <mc:AlternateContent xmlns:mc="http://schemas.openxmlformats.org/markup-compatibility/2006">
                <mc:Choice xmlns:v="urn:schemas-microsoft-com:vml" Requires="v">
                  <p:oleObj spid="_x0000_s21732" name="Equation" r:id="rId9" imgW="152268" imgH="164957" progId="Equation.3">
                    <p:embed/>
                  </p:oleObj>
                </mc:Choice>
                <mc:Fallback>
                  <p:oleObj name="Equation" r:id="rId9" imgW="152268" imgH="164957"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 y="830"/>
                          <a:ext cx="19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4" name="Oval 42"/>
            <p:cNvSpPr>
              <a:spLocks noChangeArrowheads="1"/>
            </p:cNvSpPr>
            <p:nvPr/>
          </p:nvSpPr>
          <p:spPr bwMode="auto">
            <a:xfrm>
              <a:off x="4736" y="1116"/>
              <a:ext cx="56" cy="56"/>
            </a:xfrm>
            <a:prstGeom prst="ellipse">
              <a:avLst/>
            </a:prstGeom>
            <a:solidFill>
              <a:schemeClr val="tx2"/>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1545" name="Line 43"/>
            <p:cNvSpPr>
              <a:spLocks noChangeShapeType="1"/>
            </p:cNvSpPr>
            <p:nvPr/>
          </p:nvSpPr>
          <p:spPr bwMode="auto">
            <a:xfrm>
              <a:off x="4371" y="842"/>
              <a:ext cx="402" cy="20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46" name="Object 44"/>
            <p:cNvGraphicFramePr>
              <a:graphicFrameLocks noChangeAspect="1"/>
            </p:cNvGraphicFramePr>
            <p:nvPr/>
          </p:nvGraphicFramePr>
          <p:xfrm>
            <a:off x="4467" y="603"/>
            <a:ext cx="225" cy="282"/>
          </p:xfrm>
          <a:graphic>
            <a:graphicData uri="http://schemas.openxmlformats.org/presentationml/2006/ole">
              <mc:AlternateContent xmlns:mc="http://schemas.openxmlformats.org/markup-compatibility/2006">
                <mc:Choice xmlns:v="urn:schemas-microsoft-com:vml" Requires="v">
                  <p:oleObj spid="_x0000_s21733" name="Equation" r:id="rId11" imgW="175335" imgH="220991" progId="Equation.3">
                    <p:embed/>
                  </p:oleObj>
                </mc:Choice>
                <mc:Fallback>
                  <p:oleObj name="Equation" r:id="rId11" imgW="175335" imgH="220991"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7" y="603"/>
                          <a:ext cx="225"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2" name="Object 45"/>
          <p:cNvGraphicFramePr>
            <a:graphicFrameLocks noChangeAspect="1"/>
          </p:cNvGraphicFramePr>
          <p:nvPr/>
        </p:nvGraphicFramePr>
        <p:xfrm>
          <a:off x="4518025" y="1528763"/>
          <a:ext cx="879475" cy="371475"/>
        </p:xfrm>
        <a:graphic>
          <a:graphicData uri="http://schemas.openxmlformats.org/presentationml/2006/ole">
            <mc:AlternateContent xmlns:mc="http://schemas.openxmlformats.org/markup-compatibility/2006">
              <mc:Choice xmlns:v="urn:schemas-microsoft-com:vml" Requires="v">
                <p:oleObj spid="_x0000_s21734" name="Equation" r:id="rId13" imgW="571252" imgH="241195" progId="Equation.3">
                  <p:embed/>
                </p:oleObj>
              </mc:Choice>
              <mc:Fallback>
                <p:oleObj name="Equation" r:id="rId13" imgW="571252" imgH="241195"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8025" y="1528763"/>
                        <a:ext cx="8794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46"/>
          <p:cNvGraphicFramePr>
            <a:graphicFrameLocks noChangeAspect="1"/>
          </p:cNvGraphicFramePr>
          <p:nvPr/>
        </p:nvGraphicFramePr>
        <p:xfrm>
          <a:off x="1196975" y="3460750"/>
          <a:ext cx="4010025" cy="781050"/>
        </p:xfrm>
        <a:graphic>
          <a:graphicData uri="http://schemas.openxmlformats.org/presentationml/2006/ole">
            <mc:AlternateContent xmlns:mc="http://schemas.openxmlformats.org/markup-compatibility/2006">
              <mc:Choice xmlns:v="urn:schemas-microsoft-com:vml" Requires="v">
                <p:oleObj spid="_x0000_s21735" name="Equation" r:id="rId15" imgW="2603500" imgH="508000" progId="Equation.3">
                  <p:embed/>
                </p:oleObj>
              </mc:Choice>
              <mc:Fallback>
                <p:oleObj name="Equation" r:id="rId15" imgW="2603500" imgH="508000"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6975" y="3460750"/>
                        <a:ext cx="401002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47"/>
          <p:cNvGraphicFramePr>
            <a:graphicFrameLocks noChangeAspect="1"/>
          </p:cNvGraphicFramePr>
          <p:nvPr/>
        </p:nvGraphicFramePr>
        <p:xfrm>
          <a:off x="1220788" y="5091113"/>
          <a:ext cx="3932237" cy="858837"/>
        </p:xfrm>
        <a:graphic>
          <a:graphicData uri="http://schemas.openxmlformats.org/presentationml/2006/ole">
            <mc:AlternateContent xmlns:mc="http://schemas.openxmlformats.org/markup-compatibility/2006">
              <mc:Choice xmlns:v="urn:schemas-microsoft-com:vml" Requires="v">
                <p:oleObj spid="_x0000_s21736" name="Equation" r:id="rId17" imgW="2552700" imgH="558800" progId="Equation.3">
                  <p:embed/>
                </p:oleObj>
              </mc:Choice>
              <mc:Fallback>
                <p:oleObj name="Equation" r:id="rId17" imgW="2552700" imgH="5588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20788" y="5091113"/>
                        <a:ext cx="3932237"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70FBACF-CFC4-4EFE-ACB4-AE73EE289D1A}" type="slidenum">
              <a:rPr lang="en-US" altLang="zh-CN" sz="1400" smtClean="0"/>
              <a:pPr eaLnBrk="1" hangingPunct="1">
                <a:spcBef>
                  <a:spcPct val="0"/>
                </a:spcBef>
                <a:buFontTx/>
                <a:buNone/>
              </a:pPr>
              <a:t>21</a:t>
            </a:fld>
            <a:r>
              <a:rPr lang="en-US" altLang="zh-CN" sz="1400" dirty="0" smtClean="0"/>
              <a:t>/44</a:t>
            </a:r>
            <a:endParaRPr lang="en-US" altLang="zh-CN" sz="1400" dirty="0" smtClean="0"/>
          </a:p>
        </p:txBody>
      </p:sp>
      <p:sp>
        <p:nvSpPr>
          <p:cNvPr id="22531" name="Rectangle 2"/>
          <p:cNvSpPr>
            <a:spLocks noGrp="1" noChangeArrowheads="1"/>
          </p:cNvSpPr>
          <p:nvPr>
            <p:ph type="title"/>
          </p:nvPr>
        </p:nvSpPr>
        <p:spPr>
          <a:xfrm>
            <a:off x="657225" y="442763"/>
            <a:ext cx="7772400" cy="700238"/>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2532" name="Rectangle 3"/>
          <p:cNvSpPr>
            <a:spLocks noGrp="1" noChangeArrowheads="1"/>
          </p:cNvSpPr>
          <p:nvPr>
            <p:ph type="body" idx="1"/>
          </p:nvPr>
        </p:nvSpPr>
        <p:spPr>
          <a:xfrm>
            <a:off x="685800" y="1125538"/>
            <a:ext cx="7772400" cy="5348287"/>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动能</a:t>
            </a:r>
            <a:r>
              <a:rPr lang="en-US" altLang="zh-CN" sz="2400" i="1" smtClean="0">
                <a:solidFill>
                  <a:schemeClr val="accent2"/>
                </a:solidFill>
                <a:ea typeface="黑体" pitchFamily="49" charset="-122"/>
              </a:rPr>
              <a:t>K</a:t>
            </a:r>
            <a:r>
              <a:rPr lang="en-US" altLang="zh-CN" sz="2400" i="1" baseline="-25000" smtClean="0">
                <a:solidFill>
                  <a:schemeClr val="accent2"/>
                </a:solidFill>
                <a:ea typeface="黑体" pitchFamily="49" charset="-122"/>
              </a:rPr>
              <a:t>t</a:t>
            </a:r>
          </a:p>
          <a:p>
            <a:pPr lvl="1" eaLnBrk="1" hangingPunct="1">
              <a:buClr>
                <a:schemeClr val="hlink"/>
              </a:buClr>
              <a:buFont typeface="Wingdings" pitchFamily="2" charset="2"/>
              <a:buChar char="ü"/>
            </a:pPr>
            <a:r>
              <a:rPr lang="en-US" altLang="zh-CN" sz="2000" i="1" smtClean="0">
                <a:ea typeface="黑体" pitchFamily="49" charset="-122"/>
              </a:rPr>
              <a:t>P</a:t>
            </a:r>
            <a:r>
              <a:rPr lang="zh-CN" altLang="en-US" sz="2000" smtClean="0">
                <a:ea typeface="黑体" pitchFamily="49" charset="-122"/>
              </a:rPr>
              <a:t>点动能：令连杆</a:t>
            </a:r>
            <a:r>
              <a:rPr lang="en-US" altLang="zh-CN" sz="2000" smtClean="0">
                <a:ea typeface="黑体" pitchFamily="49" charset="-122"/>
              </a:rPr>
              <a:t>3</a:t>
            </a:r>
            <a:r>
              <a:rPr lang="zh-CN" altLang="en-US" sz="2000" smtClean="0">
                <a:ea typeface="黑体" pitchFamily="49" charset="-122"/>
              </a:rPr>
              <a:t>上</a:t>
            </a:r>
            <a:r>
              <a:rPr lang="en-US" altLang="zh-CN" sz="2000" i="1" smtClean="0">
                <a:ea typeface="黑体" pitchFamily="49" charset="-122"/>
              </a:rPr>
              <a:t>P</a:t>
            </a:r>
            <a:r>
              <a:rPr lang="zh-CN" altLang="en-US" sz="2000" smtClean="0">
                <a:ea typeface="黑体" pitchFamily="49" charset="-122"/>
              </a:rPr>
              <a:t>点的质量为</a:t>
            </a:r>
            <a:r>
              <a:rPr lang="en-US" altLang="zh-CN" sz="2000" i="1" smtClean="0">
                <a:ea typeface="黑体" pitchFamily="49" charset="-122"/>
              </a:rPr>
              <a:t>dm</a:t>
            </a:r>
            <a:r>
              <a:rPr lang="en-US" altLang="zh-CN" sz="2000" smtClean="0">
                <a:ea typeface="黑体" pitchFamily="49" charset="-122"/>
              </a:rPr>
              <a:t>, </a:t>
            </a:r>
            <a:r>
              <a:rPr lang="zh-CN" altLang="en-US" sz="2000" smtClean="0">
                <a:ea typeface="黑体" pitchFamily="49" charset="-122"/>
              </a:rPr>
              <a:t>则：</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上任意点的动能</a:t>
            </a:r>
          </a:p>
        </p:txBody>
      </p:sp>
      <p:sp>
        <p:nvSpPr>
          <p:cNvPr id="2253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2534" name="Object 5"/>
          <p:cNvGraphicFramePr>
            <a:graphicFrameLocks noChangeAspect="1"/>
          </p:cNvGraphicFramePr>
          <p:nvPr/>
        </p:nvGraphicFramePr>
        <p:xfrm>
          <a:off x="1144588" y="4254500"/>
          <a:ext cx="5516562" cy="1755775"/>
        </p:xfrm>
        <a:graphic>
          <a:graphicData uri="http://schemas.openxmlformats.org/presentationml/2006/ole">
            <mc:AlternateContent xmlns:mc="http://schemas.openxmlformats.org/markup-compatibility/2006">
              <mc:Choice xmlns:v="urn:schemas-microsoft-com:vml" Requires="v">
                <p:oleObj spid="_x0000_s22580" name="Equation" r:id="rId3" imgW="3581400" imgH="1143000" progId="Equation.3">
                  <p:embed/>
                </p:oleObj>
              </mc:Choice>
              <mc:Fallback>
                <p:oleObj name="Equation" r:id="rId3" imgW="3581400" imgH="1143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4254500"/>
                        <a:ext cx="5516562"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noChangeAspect="1"/>
          </p:cNvGraphicFramePr>
          <p:nvPr/>
        </p:nvGraphicFramePr>
        <p:xfrm>
          <a:off x="1095375" y="1885950"/>
          <a:ext cx="5908675" cy="1755775"/>
        </p:xfrm>
        <a:graphic>
          <a:graphicData uri="http://schemas.openxmlformats.org/presentationml/2006/ole">
            <mc:AlternateContent xmlns:mc="http://schemas.openxmlformats.org/markup-compatibility/2006">
              <mc:Choice xmlns:v="urn:schemas-microsoft-com:vml" Requires="v">
                <p:oleObj spid="_x0000_s22581" name="Equation" r:id="rId5" imgW="3835400" imgH="1143000" progId="Equation.3">
                  <p:embed/>
                </p:oleObj>
              </mc:Choice>
              <mc:Fallback>
                <p:oleObj name="Equation" r:id="rId5" imgW="3835400" imgH="1143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885950"/>
                        <a:ext cx="5908675"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98345F27-A480-413D-97C0-A6D42843D583}" type="slidenum">
              <a:rPr lang="en-US" altLang="zh-CN" sz="1400" smtClean="0"/>
              <a:pPr eaLnBrk="1" hangingPunct="1">
                <a:spcBef>
                  <a:spcPct val="0"/>
                </a:spcBef>
                <a:buFontTx/>
                <a:buNone/>
              </a:pPr>
              <a:t>22</a:t>
            </a:fld>
            <a:r>
              <a:rPr lang="en-US" altLang="zh-CN" sz="1400" dirty="0" smtClean="0"/>
              <a:t>/44</a:t>
            </a:r>
            <a:endParaRPr lang="en-US" altLang="zh-CN" sz="1400" dirty="0" smtClean="0"/>
          </a:p>
        </p:txBody>
      </p:sp>
      <p:sp>
        <p:nvSpPr>
          <p:cNvPr id="23555" name="Rectangle 2"/>
          <p:cNvSpPr>
            <a:spLocks noGrp="1" noChangeArrowheads="1"/>
          </p:cNvSpPr>
          <p:nvPr>
            <p:ph type="title"/>
          </p:nvPr>
        </p:nvSpPr>
        <p:spPr>
          <a:xfrm>
            <a:off x="657225" y="385011"/>
            <a:ext cx="7772400" cy="757989"/>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3556" name="Rectangle 3"/>
          <p:cNvSpPr>
            <a:spLocks noGrp="1" noChangeArrowheads="1"/>
          </p:cNvSpPr>
          <p:nvPr>
            <p:ph type="body" idx="1"/>
          </p:nvPr>
        </p:nvSpPr>
        <p:spPr>
          <a:xfrm>
            <a:off x="685800" y="1125538"/>
            <a:ext cx="7772400" cy="5348287"/>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动能</a:t>
            </a:r>
            <a:r>
              <a:rPr lang="en-US" altLang="zh-CN" sz="2400" i="1" smtClean="0">
                <a:solidFill>
                  <a:schemeClr val="accent2"/>
                </a:solidFill>
                <a:ea typeface="黑体" pitchFamily="49" charset="-122"/>
              </a:rPr>
              <a:t>K</a:t>
            </a:r>
            <a:r>
              <a:rPr lang="en-US" altLang="zh-CN" sz="2400" i="1" baseline="-25000" smtClean="0">
                <a:solidFill>
                  <a:schemeClr val="accent2"/>
                </a:solidFill>
                <a:ea typeface="黑体" pitchFamily="49" charset="-122"/>
              </a:rPr>
              <a:t>t</a:t>
            </a:r>
            <a:endParaRPr lang="en-US" altLang="zh-CN" sz="2400" i="1" smtClean="0">
              <a:solidFill>
                <a:schemeClr val="accent2"/>
              </a:solidFill>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的动能</a:t>
            </a:r>
          </a:p>
        </p:txBody>
      </p:sp>
      <p:sp>
        <p:nvSpPr>
          <p:cNvPr id="2355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3558" name="Object 5"/>
          <p:cNvGraphicFramePr>
            <a:graphicFrameLocks noChangeAspect="1"/>
          </p:cNvGraphicFramePr>
          <p:nvPr/>
        </p:nvGraphicFramePr>
        <p:xfrm>
          <a:off x="2881313" y="1239838"/>
          <a:ext cx="6072187" cy="1754187"/>
        </p:xfrm>
        <a:graphic>
          <a:graphicData uri="http://schemas.openxmlformats.org/presentationml/2006/ole">
            <mc:AlternateContent xmlns:mc="http://schemas.openxmlformats.org/markup-compatibility/2006">
              <mc:Choice xmlns:v="urn:schemas-microsoft-com:vml" Requires="v">
                <p:oleObj spid="_x0000_s23651" name="Equation" r:id="rId3" imgW="3657600" imgH="1143000" progId="Equation.3">
                  <p:embed/>
                </p:oleObj>
              </mc:Choice>
              <mc:Fallback>
                <p:oleObj name="Equation" r:id="rId3" imgW="3657600" imgH="1143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3" y="1239838"/>
                        <a:ext cx="6072187" cy="175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6"/>
          <p:cNvGraphicFramePr>
            <a:graphicFrameLocks noChangeAspect="1"/>
          </p:cNvGraphicFramePr>
          <p:nvPr/>
        </p:nvGraphicFramePr>
        <p:xfrm>
          <a:off x="892175" y="3443288"/>
          <a:ext cx="1979613" cy="733425"/>
        </p:xfrm>
        <a:graphic>
          <a:graphicData uri="http://schemas.openxmlformats.org/presentationml/2006/ole">
            <mc:AlternateContent xmlns:mc="http://schemas.openxmlformats.org/markup-compatibility/2006">
              <mc:Choice xmlns:v="urn:schemas-microsoft-com:vml" Requires="v">
                <p:oleObj spid="_x0000_s23652" name="Equation" r:id="rId5" imgW="1028700" imgH="381000" progId="Equation.3">
                  <p:embed/>
                </p:oleObj>
              </mc:Choice>
              <mc:Fallback>
                <p:oleObj name="Equation" r:id="rId5" imgW="1028700" imgH="38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175" y="3443288"/>
                        <a:ext cx="19796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7"/>
          <p:cNvGraphicFramePr>
            <a:graphicFrameLocks noChangeAspect="1"/>
          </p:cNvGraphicFramePr>
          <p:nvPr/>
        </p:nvGraphicFramePr>
        <p:xfrm>
          <a:off x="3103563" y="3003550"/>
          <a:ext cx="5359400" cy="1512888"/>
        </p:xfrm>
        <a:graphic>
          <a:graphicData uri="http://schemas.openxmlformats.org/presentationml/2006/ole">
            <mc:AlternateContent xmlns:mc="http://schemas.openxmlformats.org/markup-compatibility/2006">
              <mc:Choice xmlns:v="urn:schemas-microsoft-com:vml" Requires="v">
                <p:oleObj spid="_x0000_s23653" name="Equation" r:id="rId7" imgW="3327400" imgH="939800" progId="Equation.3">
                  <p:embed/>
                </p:oleObj>
              </mc:Choice>
              <mc:Fallback>
                <p:oleObj name="Equation" r:id="rId7" imgW="3327400" imgH="93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3563" y="3003550"/>
                        <a:ext cx="5359400"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 name="Object 8"/>
          <p:cNvGraphicFramePr>
            <a:graphicFrameLocks noChangeAspect="1"/>
          </p:cNvGraphicFramePr>
          <p:nvPr/>
        </p:nvGraphicFramePr>
        <p:xfrm>
          <a:off x="776288" y="4498975"/>
          <a:ext cx="5546725" cy="2063750"/>
        </p:xfrm>
        <a:graphic>
          <a:graphicData uri="http://schemas.openxmlformats.org/presentationml/2006/ole">
            <mc:AlternateContent xmlns:mc="http://schemas.openxmlformats.org/markup-compatibility/2006">
              <mc:Choice xmlns:v="urn:schemas-microsoft-com:vml" Requires="v">
                <p:oleObj spid="_x0000_s23654" name="Equation" r:id="rId9" imgW="3962400" imgH="1473200" progId="Equation.3">
                  <p:embed/>
                </p:oleObj>
              </mc:Choice>
              <mc:Fallback>
                <p:oleObj name="Equation" r:id="rId9" imgW="3962400" imgH="1473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288" y="4498975"/>
                        <a:ext cx="554672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2" name="Text Box 9"/>
          <p:cNvSpPr txBox="1">
            <a:spLocks noChangeArrowheads="1"/>
          </p:cNvSpPr>
          <p:nvPr/>
        </p:nvSpPr>
        <p:spPr bwMode="auto">
          <a:xfrm>
            <a:off x="6575425" y="5195888"/>
            <a:ext cx="214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i="1">
                <a:ea typeface="黑体" pitchFamily="49" charset="-122"/>
              </a:rPr>
              <a:t>I</a:t>
            </a:r>
            <a:r>
              <a:rPr lang="en-US" altLang="zh-CN" sz="2000" i="1" baseline="-25000">
                <a:ea typeface="黑体" pitchFamily="49" charset="-122"/>
              </a:rPr>
              <a:t>i</a:t>
            </a:r>
            <a:r>
              <a:rPr lang="zh-CN" altLang="en-US" sz="2000">
                <a:ea typeface="黑体" pitchFamily="49" charset="-122"/>
              </a:rPr>
              <a:t>称为伪转动惯量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BF59F1C-E546-4920-9D7F-B22ED08CDF2D}" type="slidenum">
              <a:rPr lang="en-US" altLang="zh-CN" sz="1400" smtClean="0"/>
              <a:pPr eaLnBrk="1" hangingPunct="1">
                <a:spcBef>
                  <a:spcPct val="0"/>
                </a:spcBef>
                <a:buFontTx/>
                <a:buNone/>
              </a:pPr>
              <a:t>23</a:t>
            </a:fld>
            <a:r>
              <a:rPr lang="en-US" altLang="zh-CN" sz="1400" dirty="0" smtClean="0"/>
              <a:t>/44</a:t>
            </a:r>
            <a:endParaRPr lang="en-US" altLang="zh-CN" sz="1400" dirty="0" smtClean="0"/>
          </a:p>
        </p:txBody>
      </p:sp>
      <p:sp>
        <p:nvSpPr>
          <p:cNvPr id="24579" name="Rectangle 2"/>
          <p:cNvSpPr>
            <a:spLocks noGrp="1" noChangeArrowheads="1"/>
          </p:cNvSpPr>
          <p:nvPr>
            <p:ph type="title"/>
          </p:nvPr>
        </p:nvSpPr>
        <p:spPr>
          <a:xfrm>
            <a:off x="657225" y="413887"/>
            <a:ext cx="7772400" cy="729114"/>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4580" name="Rectangle 3"/>
          <p:cNvSpPr>
            <a:spLocks noGrp="1" noChangeArrowheads="1"/>
          </p:cNvSpPr>
          <p:nvPr>
            <p:ph type="body" idx="1"/>
          </p:nvPr>
        </p:nvSpPr>
        <p:spPr>
          <a:xfrm>
            <a:off x="685800" y="1125538"/>
            <a:ext cx="7772400" cy="5348287"/>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动能</a:t>
            </a:r>
            <a:r>
              <a:rPr lang="en-US" altLang="zh-CN" sz="2400" i="1" smtClean="0">
                <a:solidFill>
                  <a:schemeClr val="accent2"/>
                </a:solidFill>
                <a:ea typeface="黑体" pitchFamily="49" charset="-122"/>
              </a:rPr>
              <a:t>K</a:t>
            </a:r>
            <a:r>
              <a:rPr lang="en-US" altLang="zh-CN" sz="2400" i="1" baseline="-25000" smtClean="0">
                <a:solidFill>
                  <a:schemeClr val="accent2"/>
                </a:solidFill>
                <a:ea typeface="黑体" pitchFamily="49" charset="-122"/>
              </a:rPr>
              <a:t>t</a:t>
            </a:r>
            <a:endParaRPr lang="en-US" altLang="zh-CN" sz="2400" i="1" smtClean="0">
              <a:solidFill>
                <a:schemeClr val="accent2"/>
              </a:solidFill>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的动能（续）</a:t>
            </a:r>
          </a:p>
          <a:p>
            <a:pPr lvl="1" eaLnBrk="1" hangingPunct="1">
              <a:buClr>
                <a:schemeClr val="hlink"/>
              </a:buClr>
              <a:buFont typeface="Wingdings" pitchFamily="2" charset="2"/>
              <a:buNone/>
            </a:pPr>
            <a:r>
              <a:rPr lang="zh-CN" altLang="en-US" sz="2000" smtClean="0">
                <a:ea typeface="黑体" pitchFamily="49" charset="-122"/>
              </a:rPr>
              <a:t>物体的转动惯量及矩量为：</a:t>
            </a:r>
          </a:p>
        </p:txBody>
      </p:sp>
      <p:sp>
        <p:nvSpPr>
          <p:cNvPr id="2458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4582" name="Object 5"/>
          <p:cNvGraphicFramePr>
            <a:graphicFrameLocks noChangeAspect="1"/>
          </p:cNvGraphicFramePr>
          <p:nvPr/>
        </p:nvGraphicFramePr>
        <p:xfrm>
          <a:off x="1265238" y="2335213"/>
          <a:ext cx="5362575" cy="392112"/>
        </p:xfrm>
        <a:graphic>
          <a:graphicData uri="http://schemas.openxmlformats.org/presentationml/2006/ole">
            <mc:AlternateContent xmlns:mc="http://schemas.openxmlformats.org/markup-compatibility/2006">
              <mc:Choice xmlns:v="urn:schemas-microsoft-com:vml" Requires="v">
                <p:oleObj spid="_x0000_s24720" name="Equation" r:id="rId3" imgW="3810000" imgH="279400" progId="Equation.3">
                  <p:embed/>
                </p:oleObj>
              </mc:Choice>
              <mc:Fallback>
                <p:oleObj name="Equation" r:id="rId3" imgW="38100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238" y="2335213"/>
                        <a:ext cx="53625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3" name="Object 6"/>
          <p:cNvGraphicFramePr>
            <a:graphicFrameLocks noChangeAspect="1"/>
          </p:cNvGraphicFramePr>
          <p:nvPr/>
        </p:nvGraphicFramePr>
        <p:xfrm>
          <a:off x="1303338" y="2770188"/>
          <a:ext cx="5022850" cy="392112"/>
        </p:xfrm>
        <a:graphic>
          <a:graphicData uri="http://schemas.openxmlformats.org/presentationml/2006/ole">
            <mc:AlternateContent xmlns:mc="http://schemas.openxmlformats.org/markup-compatibility/2006">
              <mc:Choice xmlns:v="urn:schemas-microsoft-com:vml" Requires="v">
                <p:oleObj spid="_x0000_s24721" name="Equation" r:id="rId5" imgW="3568700" imgH="279400" progId="Equation.3">
                  <p:embed/>
                </p:oleObj>
              </mc:Choice>
              <mc:Fallback>
                <p:oleObj name="Equation" r:id="rId5" imgW="3568700" imgH="279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338" y="2770188"/>
                        <a:ext cx="50228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7"/>
          <p:cNvGraphicFramePr>
            <a:graphicFrameLocks noChangeAspect="1"/>
          </p:cNvGraphicFramePr>
          <p:nvPr/>
        </p:nvGraphicFramePr>
        <p:xfrm>
          <a:off x="1335088" y="3262313"/>
          <a:ext cx="3449637" cy="392112"/>
        </p:xfrm>
        <a:graphic>
          <a:graphicData uri="http://schemas.openxmlformats.org/presentationml/2006/ole">
            <mc:AlternateContent xmlns:mc="http://schemas.openxmlformats.org/markup-compatibility/2006">
              <mc:Choice xmlns:v="urn:schemas-microsoft-com:vml" Requires="v">
                <p:oleObj spid="_x0000_s24722" name="Equation" r:id="rId7" imgW="2451100" imgH="279400" progId="Equation.3">
                  <p:embed/>
                </p:oleObj>
              </mc:Choice>
              <mc:Fallback>
                <p:oleObj name="Equation" r:id="rId7" imgW="2451100" imgH="279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5088" y="3262313"/>
                        <a:ext cx="3449637"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8"/>
          <p:cNvGraphicFramePr>
            <a:graphicFrameLocks noChangeAspect="1"/>
          </p:cNvGraphicFramePr>
          <p:nvPr/>
        </p:nvGraphicFramePr>
        <p:xfrm>
          <a:off x="1274763" y="3609975"/>
          <a:ext cx="5345112" cy="892175"/>
        </p:xfrm>
        <a:graphic>
          <a:graphicData uri="http://schemas.openxmlformats.org/presentationml/2006/ole">
            <mc:AlternateContent xmlns:mc="http://schemas.openxmlformats.org/markup-compatibility/2006">
              <mc:Choice xmlns:v="urn:schemas-microsoft-com:vml" Requires="v">
                <p:oleObj spid="_x0000_s24723" name="Equation" r:id="rId9" imgW="3797300" imgH="635000" progId="Equation.3">
                  <p:embed/>
                </p:oleObj>
              </mc:Choice>
              <mc:Fallback>
                <p:oleObj name="Equation" r:id="rId9" imgW="3797300" imgH="635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4763" y="3609975"/>
                        <a:ext cx="5345112"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9"/>
          <p:cNvGraphicFramePr>
            <a:graphicFrameLocks noChangeAspect="1"/>
          </p:cNvGraphicFramePr>
          <p:nvPr/>
        </p:nvGraphicFramePr>
        <p:xfrm>
          <a:off x="1289050" y="4479925"/>
          <a:ext cx="5200650" cy="892175"/>
        </p:xfrm>
        <a:graphic>
          <a:graphicData uri="http://schemas.openxmlformats.org/presentationml/2006/ole">
            <mc:AlternateContent xmlns:mc="http://schemas.openxmlformats.org/markup-compatibility/2006">
              <mc:Choice xmlns:v="urn:schemas-microsoft-com:vml" Requires="v">
                <p:oleObj spid="_x0000_s24724" name="Equation" r:id="rId11" imgW="3695700" imgH="635000" progId="Equation.3">
                  <p:embed/>
                </p:oleObj>
              </mc:Choice>
              <mc:Fallback>
                <p:oleObj name="Equation" r:id="rId11" imgW="3695700" imgH="6350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9050" y="4479925"/>
                        <a:ext cx="520065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0"/>
          <p:cNvGraphicFramePr>
            <a:graphicFrameLocks noChangeAspect="1"/>
          </p:cNvGraphicFramePr>
          <p:nvPr/>
        </p:nvGraphicFramePr>
        <p:xfrm>
          <a:off x="1355725" y="5438775"/>
          <a:ext cx="5183188" cy="892175"/>
        </p:xfrm>
        <a:graphic>
          <a:graphicData uri="http://schemas.openxmlformats.org/presentationml/2006/ole">
            <mc:AlternateContent xmlns:mc="http://schemas.openxmlformats.org/markup-compatibility/2006">
              <mc:Choice xmlns:v="urn:schemas-microsoft-com:vml" Requires="v">
                <p:oleObj spid="_x0000_s24725" name="Equation" r:id="rId13" imgW="3683000" imgH="635000" progId="Equation.3">
                  <p:embed/>
                </p:oleObj>
              </mc:Choice>
              <mc:Fallback>
                <p:oleObj name="Equation" r:id="rId13" imgW="3683000" imgH="6350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5725" y="5438775"/>
                        <a:ext cx="5183188"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4019C5A9-A31E-43F9-99B9-7B90F0F44252}" type="slidenum">
              <a:rPr lang="en-US" altLang="zh-CN" sz="1400" smtClean="0"/>
              <a:pPr eaLnBrk="1" hangingPunct="1">
                <a:spcBef>
                  <a:spcPct val="0"/>
                </a:spcBef>
                <a:buFontTx/>
                <a:buNone/>
              </a:pPr>
              <a:t>24</a:t>
            </a:fld>
            <a:r>
              <a:rPr lang="en-US" altLang="zh-CN" sz="1400" dirty="0" smtClean="0"/>
              <a:t>/44</a:t>
            </a:r>
            <a:endParaRPr lang="en-US" altLang="zh-CN" sz="1400" dirty="0" smtClean="0"/>
          </a:p>
        </p:txBody>
      </p:sp>
      <p:sp>
        <p:nvSpPr>
          <p:cNvPr id="25603" name="Rectangle 2"/>
          <p:cNvSpPr>
            <a:spLocks noGrp="1" noChangeArrowheads="1"/>
          </p:cNvSpPr>
          <p:nvPr>
            <p:ph type="title"/>
          </p:nvPr>
        </p:nvSpPr>
        <p:spPr>
          <a:xfrm>
            <a:off x="657225" y="423513"/>
            <a:ext cx="7772400" cy="719488"/>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5604" name="Rectangle 3"/>
          <p:cNvSpPr>
            <a:spLocks noGrp="1" noChangeArrowheads="1"/>
          </p:cNvSpPr>
          <p:nvPr>
            <p:ph type="body" idx="1"/>
          </p:nvPr>
        </p:nvSpPr>
        <p:spPr>
          <a:xfrm>
            <a:off x="338138" y="1095375"/>
            <a:ext cx="7772400" cy="5348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动能</a:t>
            </a:r>
            <a:r>
              <a:rPr lang="en-US" altLang="zh-CN" sz="2400" i="1" smtClean="0">
                <a:solidFill>
                  <a:schemeClr val="accent2"/>
                </a:solidFill>
                <a:ea typeface="黑体" pitchFamily="49" charset="-122"/>
              </a:rPr>
              <a:t>K</a:t>
            </a:r>
            <a:r>
              <a:rPr lang="en-US" altLang="zh-CN" sz="2400" i="1" baseline="-25000" smtClean="0">
                <a:solidFill>
                  <a:schemeClr val="accent2"/>
                </a:solidFill>
                <a:ea typeface="黑体" pitchFamily="49" charset="-122"/>
              </a:rPr>
              <a:t>t</a:t>
            </a:r>
            <a:endParaRPr lang="en-US" altLang="zh-CN" sz="2400" i="1" smtClean="0">
              <a:solidFill>
                <a:schemeClr val="accent2"/>
              </a:solidFill>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的动能（续）</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en-US" altLang="zh-CN" sz="2000" i="1" smtClean="0">
                <a:ea typeface="黑体" pitchFamily="49" charset="-122"/>
              </a:rPr>
              <a:t>n</a:t>
            </a:r>
            <a:r>
              <a:rPr lang="zh-CN" altLang="en-US" sz="2000" smtClean="0">
                <a:ea typeface="黑体" pitchFamily="49" charset="-122"/>
              </a:rPr>
              <a:t>个连杆的动能</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传动装置的动能</a:t>
            </a:r>
          </a:p>
          <a:p>
            <a:pPr lvl="1" eaLnBrk="1" hangingPunct="1">
              <a:buClr>
                <a:schemeClr val="hlink"/>
              </a:buClr>
              <a:buFont typeface="Wingdings" pitchFamily="2" charset="2"/>
              <a:buNone/>
            </a:pPr>
            <a:r>
              <a:rPr lang="zh-CN" altLang="en-US" sz="2000" smtClean="0">
                <a:ea typeface="黑体" pitchFamily="49" charset="-122"/>
              </a:rPr>
              <a:t>  </a:t>
            </a:r>
          </a:p>
          <a:p>
            <a:pPr lvl="1" eaLnBrk="1" hangingPunct="1">
              <a:buClr>
                <a:schemeClr val="hlink"/>
              </a:buClr>
              <a:buFont typeface="Wingdings" pitchFamily="2" charset="2"/>
              <a:buChar char="ü"/>
            </a:pPr>
            <a:r>
              <a:rPr lang="zh-CN" altLang="en-US" sz="2000" smtClean="0">
                <a:ea typeface="黑体" pitchFamily="49" charset="-122"/>
              </a:rPr>
              <a:t>所有连杆传动装置的动能</a:t>
            </a:r>
          </a:p>
          <a:p>
            <a:pPr lvl="1" eaLnBrk="1" hangingPunct="1">
              <a:buClr>
                <a:schemeClr val="hlink"/>
              </a:buClr>
              <a:buFont typeface="Wingdings" pitchFamily="2" charset="2"/>
              <a:buChar char="ü"/>
            </a:pPr>
            <a:r>
              <a:rPr lang="zh-CN" altLang="en-US" sz="2000" smtClean="0">
                <a:ea typeface="黑体" pitchFamily="49" charset="-122"/>
              </a:rPr>
              <a:t>动能</a:t>
            </a:r>
            <a:r>
              <a:rPr lang="en-US" altLang="zh-CN" sz="2000" i="1" smtClean="0">
                <a:ea typeface="黑体" pitchFamily="49" charset="-122"/>
              </a:rPr>
              <a:t>K</a:t>
            </a:r>
            <a:r>
              <a:rPr lang="en-US" altLang="zh-CN" sz="2000" i="1" baseline="-25000" smtClean="0">
                <a:ea typeface="黑体" pitchFamily="49" charset="-122"/>
              </a:rPr>
              <a:t>t</a:t>
            </a:r>
            <a:r>
              <a:rPr lang="en-US" altLang="zh-CN" sz="2000" smtClean="0">
                <a:ea typeface="黑体" pitchFamily="49" charset="-122"/>
              </a:rPr>
              <a:t> </a:t>
            </a:r>
          </a:p>
          <a:p>
            <a:pPr lvl="1" eaLnBrk="1" hangingPunct="1">
              <a:buClr>
                <a:schemeClr val="hlink"/>
              </a:buClr>
              <a:buFont typeface="Wingdings" pitchFamily="2" charset="2"/>
              <a:buChar char="ü"/>
            </a:pPr>
            <a:endParaRPr lang="en-US" altLang="zh-CN" sz="2000" smtClean="0">
              <a:ea typeface="黑体" pitchFamily="49" charset="-122"/>
            </a:endParaRPr>
          </a:p>
        </p:txBody>
      </p:sp>
      <p:sp>
        <p:nvSpPr>
          <p:cNvPr id="2560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5606" name="Object 11"/>
          <p:cNvGraphicFramePr>
            <a:graphicFrameLocks noChangeAspect="1"/>
          </p:cNvGraphicFramePr>
          <p:nvPr/>
        </p:nvGraphicFramePr>
        <p:xfrm>
          <a:off x="1460500" y="2044700"/>
          <a:ext cx="6305550" cy="1314450"/>
        </p:xfrm>
        <a:graphic>
          <a:graphicData uri="http://schemas.openxmlformats.org/presentationml/2006/ole">
            <mc:AlternateContent xmlns:mc="http://schemas.openxmlformats.org/markup-compatibility/2006">
              <mc:Choice xmlns:v="urn:schemas-microsoft-com:vml" Requires="v">
                <p:oleObj spid="_x0000_s25721" name="Equation" r:id="rId3" imgW="4508500" imgH="939800" progId="Equation.3">
                  <p:embed/>
                </p:oleObj>
              </mc:Choice>
              <mc:Fallback>
                <p:oleObj name="Equation" r:id="rId3" imgW="4508500" imgH="939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2044700"/>
                        <a:ext cx="630555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12"/>
          <p:cNvGraphicFramePr>
            <a:graphicFrameLocks noChangeAspect="1"/>
          </p:cNvGraphicFramePr>
          <p:nvPr/>
        </p:nvGraphicFramePr>
        <p:xfrm>
          <a:off x="203200" y="3648075"/>
          <a:ext cx="8812213" cy="857250"/>
        </p:xfrm>
        <a:graphic>
          <a:graphicData uri="http://schemas.openxmlformats.org/presentationml/2006/ole">
            <mc:AlternateContent xmlns:mc="http://schemas.openxmlformats.org/markup-compatibility/2006">
              <mc:Choice xmlns:v="urn:schemas-microsoft-com:vml" Requires="v">
                <p:oleObj spid="_x0000_s25722" name="Equation" r:id="rId5" imgW="5308600" imgH="558800" progId="Equation.3">
                  <p:embed/>
                </p:oleObj>
              </mc:Choice>
              <mc:Fallback>
                <p:oleObj name="Equation" r:id="rId5" imgW="5308600" imgH="558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3648075"/>
                        <a:ext cx="88122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3"/>
          <p:cNvGraphicFramePr>
            <a:graphicFrameLocks noChangeAspect="1"/>
          </p:cNvGraphicFramePr>
          <p:nvPr/>
        </p:nvGraphicFramePr>
        <p:xfrm>
          <a:off x="4060825" y="4471988"/>
          <a:ext cx="1370013" cy="603250"/>
        </p:xfrm>
        <a:graphic>
          <a:graphicData uri="http://schemas.openxmlformats.org/presentationml/2006/ole">
            <mc:AlternateContent xmlns:mc="http://schemas.openxmlformats.org/markup-compatibility/2006">
              <mc:Choice xmlns:v="urn:schemas-microsoft-com:vml" Requires="v">
                <p:oleObj spid="_x0000_s25723" name="Equation" r:id="rId7" imgW="825500" imgH="393700" progId="Equation.3">
                  <p:embed/>
                </p:oleObj>
              </mc:Choice>
              <mc:Fallback>
                <p:oleObj name="Equation" r:id="rId7" imgW="825500" imgH="3937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0825" y="4471988"/>
                        <a:ext cx="13700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4"/>
          <p:cNvGraphicFramePr>
            <a:graphicFrameLocks noChangeAspect="1"/>
          </p:cNvGraphicFramePr>
          <p:nvPr/>
        </p:nvGraphicFramePr>
        <p:xfrm>
          <a:off x="4156075" y="5038725"/>
          <a:ext cx="1644650" cy="661988"/>
        </p:xfrm>
        <a:graphic>
          <a:graphicData uri="http://schemas.openxmlformats.org/presentationml/2006/ole">
            <mc:AlternateContent xmlns:mc="http://schemas.openxmlformats.org/markup-compatibility/2006">
              <mc:Choice xmlns:v="urn:schemas-microsoft-com:vml" Requires="v">
                <p:oleObj spid="_x0000_s25724" name="Equation" r:id="rId9" imgW="990170" imgH="431613" progId="Equation.3">
                  <p:embed/>
                </p:oleObj>
              </mc:Choice>
              <mc:Fallback>
                <p:oleObj name="Equation" r:id="rId9" imgW="990170" imgH="431613"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6075" y="5038725"/>
                        <a:ext cx="16446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5"/>
          <p:cNvGraphicFramePr>
            <a:graphicFrameLocks noChangeAspect="1"/>
          </p:cNvGraphicFramePr>
          <p:nvPr/>
        </p:nvGraphicFramePr>
        <p:xfrm>
          <a:off x="1571625" y="5776913"/>
          <a:ext cx="6281738" cy="720725"/>
        </p:xfrm>
        <a:graphic>
          <a:graphicData uri="http://schemas.openxmlformats.org/presentationml/2006/ole">
            <mc:AlternateContent xmlns:mc="http://schemas.openxmlformats.org/markup-compatibility/2006">
              <mc:Choice xmlns:v="urn:schemas-microsoft-com:vml" Requires="v">
                <p:oleObj spid="_x0000_s25725" name="Equation" r:id="rId11" imgW="3784600" imgH="469900" progId="Equation.3">
                  <p:embed/>
                </p:oleObj>
              </mc:Choice>
              <mc:Fallback>
                <p:oleObj name="Equation" r:id="rId11" imgW="3784600" imgH="4699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1625" y="5776913"/>
                        <a:ext cx="6281738"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337C9CF-3E55-424F-B6EE-849580E64A9F}" type="slidenum">
              <a:rPr lang="en-US" altLang="zh-CN" sz="1400" smtClean="0"/>
              <a:pPr eaLnBrk="1" hangingPunct="1">
                <a:spcBef>
                  <a:spcPct val="0"/>
                </a:spcBef>
                <a:buFontTx/>
                <a:buNone/>
              </a:pPr>
              <a:t>25</a:t>
            </a:fld>
            <a:r>
              <a:rPr lang="en-US" altLang="zh-CN" sz="1400" dirty="0" smtClean="0"/>
              <a:t>/44</a:t>
            </a:r>
            <a:endParaRPr lang="en-US" altLang="zh-CN" sz="1400" dirty="0" smtClean="0"/>
          </a:p>
        </p:txBody>
      </p:sp>
      <p:sp>
        <p:nvSpPr>
          <p:cNvPr id="26627" name="Rectangle 2"/>
          <p:cNvSpPr>
            <a:spLocks noGrp="1" noChangeArrowheads="1"/>
          </p:cNvSpPr>
          <p:nvPr>
            <p:ph type="title"/>
          </p:nvPr>
        </p:nvSpPr>
        <p:spPr>
          <a:xfrm>
            <a:off x="657225" y="433137"/>
            <a:ext cx="7772400" cy="709863"/>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6628" name="Rectangle 3"/>
          <p:cNvSpPr>
            <a:spLocks noGrp="1" noChangeArrowheads="1"/>
          </p:cNvSpPr>
          <p:nvPr>
            <p:ph type="body" idx="1"/>
          </p:nvPr>
        </p:nvSpPr>
        <p:spPr>
          <a:xfrm>
            <a:off x="338138" y="1095375"/>
            <a:ext cx="7772400" cy="5348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位能</a:t>
            </a:r>
            <a:r>
              <a:rPr lang="en-US" altLang="zh-CN" sz="2400" i="1" smtClean="0">
                <a:solidFill>
                  <a:schemeClr val="accent2"/>
                </a:solidFill>
                <a:ea typeface="黑体" pitchFamily="49" charset="-122"/>
              </a:rPr>
              <a:t>P</a:t>
            </a: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的位置</a:t>
            </a:r>
            <a:r>
              <a:rPr lang="en-US" altLang="zh-CN" sz="2000" i="1" baseline="30000" smtClean="0">
                <a:ea typeface="黑体" pitchFamily="49" charset="-122"/>
              </a:rPr>
              <a:t>i</a:t>
            </a:r>
            <a:r>
              <a:rPr lang="en-US" altLang="zh-CN" sz="2000" i="1" smtClean="0">
                <a:ea typeface="黑体" pitchFamily="49" charset="-122"/>
              </a:rPr>
              <a:t>r</a:t>
            </a:r>
            <a:r>
              <a:rPr lang="zh-CN" altLang="en-US" sz="2000" smtClean="0">
                <a:ea typeface="黑体" pitchFamily="49" charset="-122"/>
              </a:rPr>
              <a:t>处的质点</a:t>
            </a:r>
            <a:r>
              <a:rPr lang="en-US" altLang="zh-CN" sz="2000" i="1" smtClean="0">
                <a:ea typeface="黑体" pitchFamily="49" charset="-122"/>
              </a:rPr>
              <a:t>dm</a:t>
            </a:r>
            <a:r>
              <a:rPr lang="zh-CN" altLang="en-US" sz="2000" smtClean="0">
                <a:ea typeface="黑体" pitchFamily="49" charset="-122"/>
              </a:rPr>
              <a:t>位能</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zh-CN" altLang="en-US" sz="2000" smtClean="0">
                <a:ea typeface="黑体" pitchFamily="49" charset="-122"/>
              </a:rPr>
              <a:t>连杆</a:t>
            </a:r>
            <a:r>
              <a:rPr lang="en-US" altLang="zh-CN" sz="2000" i="1" smtClean="0">
                <a:ea typeface="黑体" pitchFamily="49" charset="-122"/>
              </a:rPr>
              <a:t>i</a:t>
            </a:r>
            <a:r>
              <a:rPr lang="zh-CN" altLang="en-US" sz="2000" smtClean="0">
                <a:ea typeface="黑体" pitchFamily="49" charset="-122"/>
              </a:rPr>
              <a:t>的位能</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r>
              <a:rPr lang="en-US" altLang="zh-CN" sz="2000" i="1" smtClean="0">
                <a:ea typeface="黑体" pitchFamily="49" charset="-122"/>
              </a:rPr>
              <a:t>n</a:t>
            </a:r>
            <a:r>
              <a:rPr lang="zh-CN" altLang="en-US" sz="2000" smtClean="0">
                <a:ea typeface="黑体" pitchFamily="49" charset="-122"/>
              </a:rPr>
              <a:t>个连杆的位能，传动装置的位能</a:t>
            </a:r>
            <a:r>
              <a:rPr lang="en-US" altLang="zh-CN" sz="2000" i="1" smtClean="0">
                <a:ea typeface="黑体" pitchFamily="49" charset="-122"/>
              </a:rPr>
              <a:t>P</a:t>
            </a:r>
            <a:r>
              <a:rPr lang="en-US" altLang="zh-CN" sz="2000" i="1" baseline="-25000" smtClean="0">
                <a:ea typeface="黑体" pitchFamily="49" charset="-122"/>
              </a:rPr>
              <a:t>ai</a:t>
            </a:r>
            <a:r>
              <a:rPr lang="zh-CN" altLang="en-US" sz="2000" smtClean="0">
                <a:ea typeface="黑体" pitchFamily="49" charset="-122"/>
              </a:rPr>
              <a:t>忽略不记</a:t>
            </a:r>
          </a:p>
          <a:p>
            <a:pPr eaLnBrk="1" hangingPunct="1">
              <a:buClr>
                <a:schemeClr val="accent2"/>
              </a:buClr>
              <a:buFont typeface="Wingdings" pitchFamily="2" charset="2"/>
              <a:buChar char="Ø"/>
            </a:pPr>
            <a:endParaRPr lang="zh-CN" altLang="en-US" sz="2400" smtClean="0">
              <a:ea typeface="黑体" pitchFamily="49" charset="-122"/>
            </a:endParaRPr>
          </a:p>
          <a:p>
            <a:pPr eaLnBrk="1" hangingPunct="1">
              <a:buClr>
                <a:schemeClr val="accent2"/>
              </a:buClr>
              <a:buFont typeface="Wingdings" pitchFamily="2" charset="2"/>
              <a:buChar char="Ø"/>
            </a:pPr>
            <a:endParaRPr lang="zh-CN" altLang="en-US" sz="2400" smtClean="0">
              <a:ea typeface="黑体" pitchFamily="49" charset="-122"/>
            </a:endParaRP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构造拉格朗日函数</a:t>
            </a: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zh-CN" altLang="en-US" sz="2000" smtClean="0">
              <a:ea typeface="黑体" pitchFamily="49" charset="-122"/>
            </a:endParaRPr>
          </a:p>
          <a:p>
            <a:pPr lvl="1" eaLnBrk="1" hangingPunct="1">
              <a:buClr>
                <a:schemeClr val="hlink"/>
              </a:buClr>
              <a:buFont typeface="Wingdings" pitchFamily="2" charset="2"/>
              <a:buChar char="ü"/>
            </a:pPr>
            <a:endParaRPr lang="en-US" altLang="zh-CN" sz="2000" smtClean="0">
              <a:ea typeface="黑体" pitchFamily="49" charset="-122"/>
            </a:endParaRPr>
          </a:p>
        </p:txBody>
      </p:sp>
      <p:sp>
        <p:nvSpPr>
          <p:cNvPr id="2662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6630" name="Object 6"/>
          <p:cNvGraphicFramePr>
            <a:graphicFrameLocks noChangeAspect="1"/>
          </p:cNvGraphicFramePr>
          <p:nvPr/>
        </p:nvGraphicFramePr>
        <p:xfrm>
          <a:off x="1506538" y="1916113"/>
          <a:ext cx="2951162" cy="371475"/>
        </p:xfrm>
        <a:graphic>
          <a:graphicData uri="http://schemas.openxmlformats.org/presentationml/2006/ole">
            <mc:AlternateContent xmlns:mc="http://schemas.openxmlformats.org/markup-compatibility/2006">
              <mc:Choice xmlns:v="urn:schemas-microsoft-com:vml" Requires="v">
                <p:oleObj spid="_x0000_s26745" name="Equation" r:id="rId3" imgW="1778000" imgH="241300" progId="Equation.3">
                  <p:embed/>
                </p:oleObj>
              </mc:Choice>
              <mc:Fallback>
                <p:oleObj name="Equation" r:id="rId3" imgW="17780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1916113"/>
                        <a:ext cx="2951162"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10"/>
          <p:cNvGraphicFramePr>
            <a:graphicFrameLocks noChangeAspect="1"/>
          </p:cNvGraphicFramePr>
          <p:nvPr/>
        </p:nvGraphicFramePr>
        <p:xfrm>
          <a:off x="4792663" y="1936750"/>
          <a:ext cx="2298700" cy="390525"/>
        </p:xfrm>
        <a:graphic>
          <a:graphicData uri="http://schemas.openxmlformats.org/presentationml/2006/ole">
            <mc:AlternateContent xmlns:mc="http://schemas.openxmlformats.org/markup-compatibility/2006">
              <mc:Choice xmlns:v="urn:schemas-microsoft-com:vml" Requires="v">
                <p:oleObj spid="_x0000_s26746" name="Equation" r:id="rId5" imgW="1384300" imgH="254000" progId="Equation.3">
                  <p:embed/>
                </p:oleObj>
              </mc:Choice>
              <mc:Fallback>
                <p:oleObj name="Equation" r:id="rId5" imgW="1384300" imgH="2540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936750"/>
                        <a:ext cx="22987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11"/>
          <p:cNvGraphicFramePr>
            <a:graphicFrameLocks noChangeAspect="1"/>
          </p:cNvGraphicFramePr>
          <p:nvPr/>
        </p:nvGraphicFramePr>
        <p:xfrm>
          <a:off x="2765425" y="2433638"/>
          <a:ext cx="4006850" cy="584200"/>
        </p:xfrm>
        <a:graphic>
          <a:graphicData uri="http://schemas.openxmlformats.org/presentationml/2006/ole">
            <mc:AlternateContent xmlns:mc="http://schemas.openxmlformats.org/markup-compatibility/2006">
              <mc:Choice xmlns:v="urn:schemas-microsoft-com:vml" Requires="v">
                <p:oleObj spid="_x0000_s26747" name="Equation" r:id="rId7" imgW="2413000" imgH="381000" progId="Equation.3">
                  <p:embed/>
                </p:oleObj>
              </mc:Choice>
              <mc:Fallback>
                <p:oleObj name="Equation" r:id="rId7" imgW="2413000" imgH="381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5425" y="2433638"/>
                        <a:ext cx="40068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12"/>
          <p:cNvGraphicFramePr>
            <a:graphicFrameLocks noChangeAspect="1"/>
          </p:cNvGraphicFramePr>
          <p:nvPr/>
        </p:nvGraphicFramePr>
        <p:xfrm>
          <a:off x="1930400" y="3455988"/>
          <a:ext cx="4027488" cy="661987"/>
        </p:xfrm>
        <a:graphic>
          <a:graphicData uri="http://schemas.openxmlformats.org/presentationml/2006/ole">
            <mc:AlternateContent xmlns:mc="http://schemas.openxmlformats.org/markup-compatibility/2006">
              <mc:Choice xmlns:v="urn:schemas-microsoft-com:vml" Requires="v">
                <p:oleObj spid="_x0000_s26748" name="Equation" r:id="rId9" imgW="2425700" imgH="431800" progId="Equation.3">
                  <p:embed/>
                </p:oleObj>
              </mc:Choice>
              <mc:Fallback>
                <p:oleObj name="Equation" r:id="rId9" imgW="2425700" imgH="4318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0400" y="3455988"/>
                        <a:ext cx="4027488"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3"/>
          <p:cNvGraphicFramePr>
            <a:graphicFrameLocks noChangeAspect="1"/>
          </p:cNvGraphicFramePr>
          <p:nvPr/>
        </p:nvGraphicFramePr>
        <p:xfrm>
          <a:off x="785813" y="4748213"/>
          <a:ext cx="7507287" cy="720725"/>
        </p:xfrm>
        <a:graphic>
          <a:graphicData uri="http://schemas.openxmlformats.org/presentationml/2006/ole">
            <mc:AlternateContent xmlns:mc="http://schemas.openxmlformats.org/markup-compatibility/2006">
              <mc:Choice xmlns:v="urn:schemas-microsoft-com:vml" Requires="v">
                <p:oleObj spid="_x0000_s26749" name="Equation" r:id="rId11" imgW="4521200" imgH="469900" progId="Equation.3">
                  <p:embed/>
                </p:oleObj>
              </mc:Choice>
              <mc:Fallback>
                <p:oleObj name="Equation" r:id="rId11" imgW="4521200" imgH="4699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813" y="4748213"/>
                        <a:ext cx="75072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D732380-67E7-4961-BBD4-F1281E9AA3D4}" type="slidenum">
              <a:rPr lang="en-US" altLang="zh-CN" sz="1400" smtClean="0"/>
              <a:pPr eaLnBrk="1" hangingPunct="1">
                <a:spcBef>
                  <a:spcPct val="0"/>
                </a:spcBef>
                <a:buFontTx/>
                <a:buNone/>
              </a:pPr>
              <a:t>26</a:t>
            </a:fld>
            <a:r>
              <a:rPr lang="en-US" altLang="zh-CN" sz="1400" dirty="0" smtClean="0"/>
              <a:t>/44</a:t>
            </a:r>
            <a:endParaRPr lang="en-US" altLang="zh-CN" sz="1400" dirty="0" smtClean="0"/>
          </a:p>
        </p:txBody>
      </p:sp>
      <p:sp>
        <p:nvSpPr>
          <p:cNvPr id="27651" name="Rectangle 2"/>
          <p:cNvSpPr>
            <a:spLocks noGrp="1" noChangeArrowheads="1"/>
          </p:cNvSpPr>
          <p:nvPr>
            <p:ph type="title"/>
          </p:nvPr>
        </p:nvSpPr>
        <p:spPr>
          <a:xfrm>
            <a:off x="657225" y="394637"/>
            <a:ext cx="7772400" cy="748364"/>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7652" name="Rectangle 3"/>
          <p:cNvSpPr>
            <a:spLocks noGrp="1" noChangeArrowheads="1"/>
          </p:cNvSpPr>
          <p:nvPr>
            <p:ph type="body" idx="1"/>
          </p:nvPr>
        </p:nvSpPr>
        <p:spPr>
          <a:xfrm>
            <a:off x="338138" y="1095375"/>
            <a:ext cx="8339137" cy="5348288"/>
          </a:xfrm>
        </p:spPr>
        <p:txBody>
          <a:bodyPr/>
          <a:lstStyle/>
          <a:p>
            <a:pPr eaLnBrk="1" hangingPunct="1">
              <a:buClr>
                <a:schemeClr val="accent2"/>
              </a:buClr>
              <a:buFont typeface="Wingdings" pitchFamily="2" charset="2"/>
              <a:buChar char="Ø"/>
            </a:pPr>
            <a:r>
              <a:rPr lang="zh-CN" altLang="en-US" sz="2400" dirty="0" smtClean="0">
                <a:solidFill>
                  <a:schemeClr val="accent2"/>
                </a:solidFill>
                <a:ea typeface="黑体" pitchFamily="49" charset="-122"/>
              </a:rPr>
              <a:t>动力学求解</a:t>
            </a:r>
          </a:p>
          <a:p>
            <a:pPr eaLnBrk="1" hangingPunct="1">
              <a:buClr>
                <a:schemeClr val="accent2"/>
              </a:buClr>
              <a:buFont typeface="Wingdings" pitchFamily="2" charset="2"/>
              <a:buChar char="Ø"/>
            </a:pPr>
            <a:endParaRPr lang="zh-CN" altLang="en-US" sz="2400" dirty="0" smtClean="0">
              <a:ea typeface="黑体" pitchFamily="49" charset="-122"/>
            </a:endParaRPr>
          </a:p>
          <a:p>
            <a:pPr eaLnBrk="1" hangingPunct="1">
              <a:buClr>
                <a:schemeClr val="accent2"/>
              </a:buClr>
              <a:buFont typeface="Wingdings" pitchFamily="2" charset="2"/>
              <a:buChar char="Ø"/>
            </a:pPr>
            <a:endParaRPr lang="zh-CN" altLang="en-US" sz="2400" dirty="0" smtClean="0">
              <a:ea typeface="黑体" pitchFamily="49" charset="-122"/>
            </a:endParaRPr>
          </a:p>
          <a:p>
            <a:pPr lvl="1" eaLnBrk="1" hangingPunct="1">
              <a:buClr>
                <a:schemeClr val="accent2"/>
              </a:buClr>
              <a:buFont typeface="Wingdings" pitchFamily="2" charset="2"/>
              <a:buNone/>
            </a:pPr>
            <a:endParaRPr lang="zh-CN" altLang="en-US" sz="2000" dirty="0" smtClean="0">
              <a:ea typeface="黑体" pitchFamily="49" charset="-122"/>
            </a:endParaRPr>
          </a:p>
          <a:p>
            <a:pPr lvl="1" eaLnBrk="1" hangingPunct="1">
              <a:buClr>
                <a:schemeClr val="accent2"/>
              </a:buClr>
              <a:buFont typeface="Wingdings" pitchFamily="2" charset="2"/>
              <a:buNone/>
            </a:pPr>
            <a:r>
              <a:rPr lang="zh-CN" altLang="en-US" sz="2000" dirty="0" smtClean="0">
                <a:ea typeface="黑体" pitchFamily="49" charset="-122"/>
              </a:rPr>
              <a:t>由于</a:t>
            </a:r>
            <a:r>
              <a:rPr lang="en-US" altLang="zh-CN" sz="2000" i="1" dirty="0" smtClean="0">
                <a:ea typeface="黑体" pitchFamily="49" charset="-122"/>
              </a:rPr>
              <a:t>I</a:t>
            </a:r>
            <a:r>
              <a:rPr lang="en-US" altLang="zh-CN" sz="2000" i="1" baseline="-25000" dirty="0" smtClean="0">
                <a:ea typeface="黑体" pitchFamily="49" charset="-122"/>
              </a:rPr>
              <a:t>i</a:t>
            </a:r>
            <a:r>
              <a:rPr lang="zh-CN" altLang="en-US" sz="2000" dirty="0" smtClean="0">
                <a:ea typeface="黑体" pitchFamily="49" charset="-122"/>
              </a:rPr>
              <a:t>为对称矩阵，所以</a:t>
            </a:r>
          </a:p>
        </p:txBody>
      </p:sp>
      <p:sp>
        <p:nvSpPr>
          <p:cNvPr id="2765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7654" name="Object 6"/>
          <p:cNvGraphicFramePr>
            <a:graphicFrameLocks noChangeAspect="1"/>
          </p:cNvGraphicFramePr>
          <p:nvPr/>
        </p:nvGraphicFramePr>
        <p:xfrm>
          <a:off x="1285875" y="2439988"/>
          <a:ext cx="1244600" cy="312737"/>
        </p:xfrm>
        <a:graphic>
          <a:graphicData uri="http://schemas.openxmlformats.org/presentationml/2006/ole">
            <mc:AlternateContent xmlns:mc="http://schemas.openxmlformats.org/markup-compatibility/2006">
              <mc:Choice xmlns:v="urn:schemas-microsoft-com:vml" Requires="v">
                <p:oleObj spid="_x0000_s27748" name="Equation" r:id="rId3" imgW="748975" imgH="203112" progId="Equation.3">
                  <p:embed/>
                </p:oleObj>
              </mc:Choice>
              <mc:Fallback>
                <p:oleObj name="Equation" r:id="rId3" imgW="748975"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439988"/>
                        <a:ext cx="1244600"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9"/>
          <p:cNvGraphicFramePr>
            <a:graphicFrameLocks noChangeAspect="1"/>
          </p:cNvGraphicFramePr>
          <p:nvPr/>
        </p:nvGraphicFramePr>
        <p:xfrm>
          <a:off x="749300" y="1684338"/>
          <a:ext cx="7464425" cy="720725"/>
        </p:xfrm>
        <a:graphic>
          <a:graphicData uri="http://schemas.openxmlformats.org/presentationml/2006/ole">
            <mc:AlternateContent xmlns:mc="http://schemas.openxmlformats.org/markup-compatibility/2006">
              <mc:Choice xmlns:v="urn:schemas-microsoft-com:vml" Requires="v">
                <p:oleObj spid="_x0000_s27749" name="Equation" r:id="rId5" imgW="4495800" imgH="469900" progId="Equation.3">
                  <p:embed/>
                </p:oleObj>
              </mc:Choice>
              <mc:Fallback>
                <p:oleObj name="Equation" r:id="rId5" imgW="4495800" imgH="469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1684338"/>
                        <a:ext cx="74644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10"/>
          <p:cNvGraphicFramePr>
            <a:graphicFrameLocks noChangeAspect="1"/>
          </p:cNvGraphicFramePr>
          <p:nvPr/>
        </p:nvGraphicFramePr>
        <p:xfrm>
          <a:off x="977900" y="3178175"/>
          <a:ext cx="6283325" cy="720725"/>
        </p:xfrm>
        <a:graphic>
          <a:graphicData uri="http://schemas.openxmlformats.org/presentationml/2006/ole">
            <mc:AlternateContent xmlns:mc="http://schemas.openxmlformats.org/markup-compatibility/2006">
              <mc:Choice xmlns:v="urn:schemas-microsoft-com:vml" Requires="v">
                <p:oleObj spid="_x0000_s27750" name="Equation" r:id="rId7" imgW="3784600" imgH="469900" progId="Equation.3">
                  <p:embed/>
                </p:oleObj>
              </mc:Choice>
              <mc:Fallback>
                <p:oleObj name="Equation" r:id="rId7" imgW="3784600" imgH="469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900" y="3178175"/>
                        <a:ext cx="62833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AutoShape 11"/>
          <p:cNvSpPr>
            <a:spLocks noChangeArrowheads="1"/>
          </p:cNvSpPr>
          <p:nvPr/>
        </p:nvSpPr>
        <p:spPr bwMode="auto">
          <a:xfrm>
            <a:off x="7329488" y="3409950"/>
            <a:ext cx="420687" cy="219075"/>
          </a:xfrm>
          <a:prstGeom prst="rightArrow">
            <a:avLst>
              <a:gd name="adj1" fmla="val 50000"/>
              <a:gd name="adj2" fmla="val 4800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58" name="Object 12"/>
          <p:cNvGraphicFramePr>
            <a:graphicFrameLocks noChangeAspect="1"/>
          </p:cNvGraphicFramePr>
          <p:nvPr/>
        </p:nvGraphicFramePr>
        <p:xfrm>
          <a:off x="981075" y="3930650"/>
          <a:ext cx="4152900" cy="1479550"/>
        </p:xfrm>
        <a:graphic>
          <a:graphicData uri="http://schemas.openxmlformats.org/presentationml/2006/ole">
            <mc:AlternateContent xmlns:mc="http://schemas.openxmlformats.org/markup-compatibility/2006">
              <mc:Choice xmlns:v="urn:schemas-microsoft-com:vml" Requires="v">
                <p:oleObj spid="_x0000_s27751" name="Equation" r:id="rId9" imgW="2501900" imgH="965200" progId="Equation.3">
                  <p:embed/>
                </p:oleObj>
              </mc:Choice>
              <mc:Fallback>
                <p:oleObj name="Equation" r:id="rId9" imgW="2501900" imgH="965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075" y="3930650"/>
                        <a:ext cx="4152900"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13"/>
          <p:cNvSpPr txBox="1">
            <a:spLocks noChangeArrowheads="1"/>
          </p:cNvSpPr>
          <p:nvPr/>
        </p:nvSpPr>
        <p:spPr bwMode="auto">
          <a:xfrm>
            <a:off x="5746750" y="4078288"/>
            <a:ext cx="23939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dirty="0">
                <a:ea typeface="黑体" pitchFamily="49" charset="-122"/>
              </a:rPr>
              <a:t>当</a:t>
            </a:r>
            <a:r>
              <a:rPr lang="en-US" altLang="zh-CN" sz="2000" i="1" dirty="0">
                <a:ea typeface="黑体" pitchFamily="49" charset="-122"/>
              </a:rPr>
              <a:t>p&gt;</a:t>
            </a:r>
            <a:r>
              <a:rPr lang="en-US" altLang="zh-CN" sz="2000" i="1" dirty="0" err="1">
                <a:ea typeface="黑体" pitchFamily="49" charset="-122"/>
              </a:rPr>
              <a:t>i</a:t>
            </a:r>
            <a:r>
              <a:rPr lang="en-US" altLang="zh-CN" sz="2000" dirty="0">
                <a:ea typeface="黑体" pitchFamily="49" charset="-122"/>
              </a:rPr>
              <a:t> </a:t>
            </a:r>
            <a:r>
              <a:rPr lang="zh-CN" altLang="en-US" sz="2000" dirty="0">
                <a:ea typeface="黑体" pitchFamily="49" charset="-122"/>
              </a:rPr>
              <a:t>时，后面连杆对前面无影响</a:t>
            </a:r>
            <a:r>
              <a:rPr lang="en-US" altLang="zh-CN" sz="2000" dirty="0">
                <a:ea typeface="黑体" pitchFamily="49" charset="-122"/>
              </a:rPr>
              <a:t>(</a:t>
            </a:r>
            <a:r>
              <a:rPr lang="zh-CN" altLang="en-US" sz="2000" dirty="0">
                <a:ea typeface="黑体" pitchFamily="49" charset="-122"/>
              </a:rPr>
              <a:t>没有对应变量</a:t>
            </a:r>
            <a:r>
              <a:rPr lang="en-US" altLang="zh-CN" sz="2000" dirty="0" smtClean="0">
                <a:ea typeface="黑体" pitchFamily="49" charset="-122"/>
              </a:rPr>
              <a:t>)</a:t>
            </a:r>
            <a:endParaRPr lang="en-US" altLang="zh-CN" sz="2000" dirty="0">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0D99FC08-6562-4170-BFB8-274324F42C92}" type="slidenum">
              <a:rPr lang="en-US" altLang="zh-CN" sz="1400" smtClean="0"/>
              <a:pPr eaLnBrk="1" hangingPunct="1">
                <a:spcBef>
                  <a:spcPct val="0"/>
                </a:spcBef>
                <a:buFontTx/>
                <a:buNone/>
              </a:pPr>
              <a:t>27</a:t>
            </a:fld>
            <a:r>
              <a:rPr lang="en-US" altLang="zh-CN" sz="1400" dirty="0" smtClean="0"/>
              <a:t>/44</a:t>
            </a:r>
            <a:endParaRPr lang="en-US" altLang="zh-CN" sz="1400" dirty="0" smtClean="0"/>
          </a:p>
        </p:txBody>
      </p:sp>
      <p:sp>
        <p:nvSpPr>
          <p:cNvPr id="28675" name="Rectangle 2"/>
          <p:cNvSpPr>
            <a:spLocks noGrp="1" noChangeArrowheads="1"/>
          </p:cNvSpPr>
          <p:nvPr>
            <p:ph type="title"/>
          </p:nvPr>
        </p:nvSpPr>
        <p:spPr>
          <a:xfrm>
            <a:off x="657225" y="433137"/>
            <a:ext cx="7772400" cy="709863"/>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8676" name="Rectangle 3"/>
          <p:cNvSpPr>
            <a:spLocks noGrp="1" noChangeArrowheads="1"/>
          </p:cNvSpPr>
          <p:nvPr>
            <p:ph type="body" idx="1"/>
          </p:nvPr>
        </p:nvSpPr>
        <p:spPr>
          <a:xfrm>
            <a:off x="338138" y="1095375"/>
            <a:ext cx="8339137" cy="5348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动力学求解（续）</a:t>
            </a:r>
          </a:p>
          <a:p>
            <a:pPr eaLnBrk="1" hangingPunct="1">
              <a:buClr>
                <a:schemeClr val="accent2"/>
              </a:buClr>
              <a:buFont typeface="Wingdings" pitchFamily="2" charset="2"/>
              <a:buChar char="Ø"/>
            </a:pPr>
            <a:endParaRPr lang="zh-CN" altLang="en-US" sz="2400" smtClean="0">
              <a:ea typeface="黑体" pitchFamily="49" charset="-122"/>
            </a:endParaRPr>
          </a:p>
          <a:p>
            <a:pPr eaLnBrk="1" hangingPunct="1">
              <a:buClr>
                <a:schemeClr val="accent2"/>
              </a:buClr>
              <a:buFont typeface="Wingdings" pitchFamily="2" charset="2"/>
              <a:buChar char="Ø"/>
            </a:pPr>
            <a:endParaRPr lang="zh-CN" altLang="en-US" sz="2400" smtClean="0">
              <a:ea typeface="黑体" pitchFamily="49" charset="-122"/>
            </a:endParaRPr>
          </a:p>
          <a:p>
            <a:pPr lvl="1" eaLnBrk="1" hangingPunct="1">
              <a:buClr>
                <a:schemeClr val="accent2"/>
              </a:buClr>
              <a:buFont typeface="Wingdings" pitchFamily="2" charset="2"/>
              <a:buNone/>
            </a:pPr>
            <a:endParaRPr lang="en-US" altLang="zh-CN" sz="2000" smtClean="0">
              <a:ea typeface="黑体" pitchFamily="49" charset="-122"/>
            </a:endParaRPr>
          </a:p>
        </p:txBody>
      </p:sp>
      <p:sp>
        <p:nvSpPr>
          <p:cNvPr id="2867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8678" name="Object 9"/>
          <p:cNvGraphicFramePr>
            <a:graphicFrameLocks noChangeAspect="1"/>
          </p:cNvGraphicFramePr>
          <p:nvPr/>
        </p:nvGraphicFramePr>
        <p:xfrm>
          <a:off x="495300" y="1550988"/>
          <a:ext cx="4259263" cy="719137"/>
        </p:xfrm>
        <a:graphic>
          <a:graphicData uri="http://schemas.openxmlformats.org/presentationml/2006/ole">
            <mc:AlternateContent xmlns:mc="http://schemas.openxmlformats.org/markup-compatibility/2006">
              <mc:Choice xmlns:v="urn:schemas-microsoft-com:vml" Requires="v">
                <p:oleObj spid="_x0000_s28747" name="Equation" r:id="rId3" imgW="2565400" imgH="469900" progId="Equation.3">
                  <p:embed/>
                </p:oleObj>
              </mc:Choice>
              <mc:Fallback>
                <p:oleObj name="Equation" r:id="rId3" imgW="2565400" imgH="469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550988"/>
                        <a:ext cx="4259263"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12"/>
          <p:cNvGraphicFramePr>
            <a:graphicFrameLocks noChangeAspect="1"/>
          </p:cNvGraphicFramePr>
          <p:nvPr/>
        </p:nvGraphicFramePr>
        <p:xfrm>
          <a:off x="347663" y="2224088"/>
          <a:ext cx="8580437" cy="2220912"/>
        </p:xfrm>
        <a:graphic>
          <a:graphicData uri="http://schemas.openxmlformats.org/presentationml/2006/ole">
            <mc:AlternateContent xmlns:mc="http://schemas.openxmlformats.org/markup-compatibility/2006">
              <mc:Choice xmlns:v="urn:schemas-microsoft-com:vml" Requires="v">
                <p:oleObj spid="_x0000_s28748" name="Equation" r:id="rId5" imgW="5168900" imgH="1447800" progId="Equation.3">
                  <p:embed/>
                </p:oleObj>
              </mc:Choice>
              <mc:Fallback>
                <p:oleObj name="Equation" r:id="rId5" imgW="5168900" imgH="1447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3" y="2224088"/>
                        <a:ext cx="8580437" cy="222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13"/>
          <p:cNvGraphicFramePr>
            <a:graphicFrameLocks noChangeAspect="1"/>
          </p:cNvGraphicFramePr>
          <p:nvPr/>
        </p:nvGraphicFramePr>
        <p:xfrm>
          <a:off x="336550" y="4500563"/>
          <a:ext cx="8516938" cy="2084387"/>
        </p:xfrm>
        <a:graphic>
          <a:graphicData uri="http://schemas.openxmlformats.org/presentationml/2006/ole">
            <mc:AlternateContent xmlns:mc="http://schemas.openxmlformats.org/markup-compatibility/2006">
              <mc:Choice xmlns:v="urn:schemas-microsoft-com:vml" Requires="v">
                <p:oleObj spid="_x0000_s28749" name="Equation" r:id="rId7" imgW="5130800" imgH="1358900" progId="Equation.3">
                  <p:embed/>
                </p:oleObj>
              </mc:Choice>
              <mc:Fallback>
                <p:oleObj name="Equation" r:id="rId7" imgW="5130800" imgH="1358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550" y="4500563"/>
                        <a:ext cx="8516938" cy="208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28</a:t>
            </a:fld>
            <a:r>
              <a:rPr lang="en-US" altLang="zh-CN" sz="1400" dirty="0" smtClean="0"/>
              <a:t>/44</a:t>
            </a:r>
            <a:endParaRPr lang="en-US" altLang="zh-CN" sz="1400" dirty="0" smtClean="0"/>
          </a:p>
        </p:txBody>
      </p:sp>
      <p:sp>
        <p:nvSpPr>
          <p:cNvPr id="29699" name="Rectangle 2"/>
          <p:cNvSpPr>
            <a:spLocks noGrp="1" noChangeArrowheads="1"/>
          </p:cNvSpPr>
          <p:nvPr>
            <p:ph type="title"/>
          </p:nvPr>
        </p:nvSpPr>
        <p:spPr>
          <a:xfrm>
            <a:off x="657225" y="433137"/>
            <a:ext cx="7772400" cy="709863"/>
          </a:xfrm>
        </p:spPr>
        <p:txBody>
          <a:bodyPr/>
          <a:lstStyle/>
          <a:p>
            <a:pPr eaLnBrk="1" hangingPunct="1"/>
            <a:r>
              <a:rPr lang="en-US" altLang="zh-CN" sz="3200" dirty="0" smtClean="0">
                <a:ea typeface="黑体" pitchFamily="49" charset="-122"/>
              </a:rPr>
              <a:t>2 </a:t>
            </a:r>
            <a:r>
              <a:rPr lang="zh-CN" altLang="en-US" sz="3200" dirty="0" smtClean="0">
                <a:ea typeface="黑体" pitchFamily="49" charset="-122"/>
              </a:rPr>
              <a:t>机械手动力学</a:t>
            </a:r>
          </a:p>
        </p:txBody>
      </p:sp>
      <p:sp>
        <p:nvSpPr>
          <p:cNvPr id="29700" name="Rectangle 3"/>
          <p:cNvSpPr>
            <a:spLocks noGrp="1" noChangeArrowheads="1"/>
          </p:cNvSpPr>
          <p:nvPr>
            <p:ph type="body" idx="1"/>
          </p:nvPr>
        </p:nvSpPr>
        <p:spPr>
          <a:xfrm>
            <a:off x="338138" y="1095375"/>
            <a:ext cx="8339137" cy="5348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动力学求解（续）</a:t>
            </a:r>
          </a:p>
          <a:p>
            <a:pPr eaLnBrk="1" hangingPunct="1">
              <a:buClr>
                <a:schemeClr val="accent2"/>
              </a:buClr>
              <a:buFont typeface="Wingdings" pitchFamily="2" charset="2"/>
              <a:buChar char="Ø"/>
            </a:pPr>
            <a:endParaRPr lang="zh-CN" altLang="en-US" sz="2400" smtClean="0">
              <a:ea typeface="黑体" pitchFamily="49" charset="-122"/>
            </a:endParaRPr>
          </a:p>
          <a:p>
            <a:pPr eaLnBrk="1" hangingPunct="1">
              <a:buClr>
                <a:schemeClr val="accent2"/>
              </a:buClr>
              <a:buFont typeface="Wingdings" pitchFamily="2" charset="2"/>
              <a:buChar char="Ø"/>
            </a:pPr>
            <a:endParaRPr lang="zh-CN" altLang="en-US" sz="2400" smtClean="0">
              <a:ea typeface="黑体" pitchFamily="49" charset="-122"/>
            </a:endParaRPr>
          </a:p>
          <a:p>
            <a:pPr lvl="1" eaLnBrk="1" hangingPunct="1">
              <a:buClr>
                <a:schemeClr val="accent2"/>
              </a:buClr>
              <a:buFont typeface="Wingdings" pitchFamily="2" charset="2"/>
              <a:buNone/>
            </a:pPr>
            <a:endParaRPr lang="en-US" altLang="zh-CN" sz="2000" smtClean="0">
              <a:ea typeface="黑体" pitchFamily="49" charset="-122"/>
            </a:endParaRPr>
          </a:p>
        </p:txBody>
      </p:sp>
      <p:sp>
        <p:nvSpPr>
          <p:cNvPr id="2970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9702" name="Object 6"/>
          <p:cNvGraphicFramePr>
            <a:graphicFrameLocks noChangeAspect="1"/>
          </p:cNvGraphicFramePr>
          <p:nvPr/>
        </p:nvGraphicFramePr>
        <p:xfrm>
          <a:off x="276225" y="1497013"/>
          <a:ext cx="8302625" cy="2176462"/>
        </p:xfrm>
        <a:graphic>
          <a:graphicData uri="http://schemas.openxmlformats.org/presentationml/2006/ole">
            <mc:AlternateContent xmlns:mc="http://schemas.openxmlformats.org/markup-compatibility/2006">
              <mc:Choice xmlns:v="urn:schemas-microsoft-com:vml" Requires="v">
                <p:oleObj spid="_x0000_s29772" name="Equation" r:id="rId3" imgW="5537200" imgH="1447800" progId="Equation.3">
                  <p:embed/>
                </p:oleObj>
              </mc:Choice>
              <mc:Fallback>
                <p:oleObj name="Equation" r:id="rId3" imgW="5537200" imgH="1447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497013"/>
                        <a:ext cx="8302625" cy="217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8"/>
          <p:cNvGraphicFramePr>
            <a:graphicFrameLocks noChangeAspect="1"/>
          </p:cNvGraphicFramePr>
          <p:nvPr/>
        </p:nvGraphicFramePr>
        <p:xfrm>
          <a:off x="188913" y="3719513"/>
          <a:ext cx="8607425" cy="704850"/>
        </p:xfrm>
        <a:graphic>
          <a:graphicData uri="http://schemas.openxmlformats.org/presentationml/2006/ole">
            <mc:AlternateContent xmlns:mc="http://schemas.openxmlformats.org/markup-compatibility/2006">
              <mc:Choice xmlns:v="urn:schemas-microsoft-com:vml" Requires="v">
                <p:oleObj spid="_x0000_s29773" name="Equation" r:id="rId5" imgW="5740400" imgH="469900" progId="Equation.3">
                  <p:embed/>
                </p:oleObj>
              </mc:Choice>
              <mc:Fallback>
                <p:oleObj name="Equation" r:id="rId5" imgW="5740400" imgH="469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3" y="3719513"/>
                        <a:ext cx="86074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9"/>
          <p:cNvGraphicFramePr>
            <a:graphicFrameLocks noChangeAspect="1"/>
          </p:cNvGraphicFramePr>
          <p:nvPr/>
        </p:nvGraphicFramePr>
        <p:xfrm>
          <a:off x="276225" y="4522788"/>
          <a:ext cx="8569325" cy="1447800"/>
        </p:xfrm>
        <a:graphic>
          <a:graphicData uri="http://schemas.openxmlformats.org/presentationml/2006/ole">
            <mc:AlternateContent xmlns:mc="http://schemas.openxmlformats.org/markup-compatibility/2006">
              <mc:Choice xmlns:v="urn:schemas-microsoft-com:vml" Requires="v">
                <p:oleObj spid="_x0000_s29774" name="Equation" r:id="rId7" imgW="5715000" imgH="965200" progId="Equation.3">
                  <p:embed/>
                </p:oleObj>
              </mc:Choice>
              <mc:Fallback>
                <p:oleObj name="Equation" r:id="rId7" imgW="5715000" imgH="965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 y="4522788"/>
                        <a:ext cx="8569325"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6" name="Text Box 10"/>
          <p:cNvSpPr txBox="1">
            <a:spLocks noChangeArrowheads="1"/>
          </p:cNvSpPr>
          <p:nvPr/>
        </p:nvSpPr>
        <p:spPr bwMode="auto">
          <a:xfrm>
            <a:off x="506413" y="6008688"/>
            <a:ext cx="757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   </a:t>
            </a:r>
            <a:r>
              <a:rPr lang="zh-CN" altLang="en-US" sz="2000"/>
              <a:t>惯量                    向心加速度系数 </a:t>
            </a:r>
            <a:r>
              <a:rPr lang="en-US" altLang="zh-CN" sz="2000"/>
              <a:t>/</a:t>
            </a:r>
            <a:r>
              <a:rPr lang="zh-CN" altLang="en-US" sz="2000"/>
              <a:t>哥氏加速度系数       重力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6"/>
                                        </p:tgtEl>
                                        <p:attrNameLst>
                                          <p:attrName>style.visibility</p:attrName>
                                        </p:attrNameLst>
                                      </p:cBhvr>
                                      <p:to>
                                        <p:strVal val="visible"/>
                                      </p:to>
                                    </p:set>
                                    <p:anim calcmode="lin" valueType="num">
                                      <p:cBhvr additive="base">
                                        <p:cTn id="7" dur="500" fill="hold"/>
                                        <p:tgtEl>
                                          <p:spTgt spid="55306"/>
                                        </p:tgtEl>
                                        <p:attrNameLst>
                                          <p:attrName>ppt_x</p:attrName>
                                        </p:attrNameLst>
                                      </p:cBhvr>
                                      <p:tavLst>
                                        <p:tav tm="0">
                                          <p:val>
                                            <p:strVal val="0-#ppt_w/2"/>
                                          </p:val>
                                        </p:tav>
                                        <p:tav tm="100000">
                                          <p:val>
                                            <p:strVal val="#ppt_x"/>
                                          </p:val>
                                        </p:tav>
                                      </p:tavLst>
                                    </p:anim>
                                    <p:anim calcmode="lin" valueType="num">
                                      <p:cBhvr additive="base">
                                        <p:cTn id="8" dur="500" fill="hold"/>
                                        <p:tgtEl>
                                          <p:spTgt spid="55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799" y="330467"/>
            <a:ext cx="7772400" cy="911192"/>
          </a:xfrm>
        </p:spPr>
        <p:txBody>
          <a:bodyPr/>
          <a:lstStyle/>
          <a:p>
            <a:pPr eaLnBrk="1" hangingPunct="1"/>
            <a:r>
              <a:rPr lang="en-US" altLang="zh-CN" sz="3200" dirty="0">
                <a:ea typeface="黑体" pitchFamily="49" charset="-122"/>
              </a:rPr>
              <a:t>3 </a:t>
            </a:r>
            <a:r>
              <a:rPr lang="zh-CN" altLang="en-US" sz="3200" dirty="0">
                <a:ea typeface="黑体" pitchFamily="49" charset="-122"/>
              </a:rPr>
              <a:t>基于近似雅可比矩阵的</a:t>
            </a:r>
            <a:r>
              <a:rPr lang="zh-CN" altLang="en-US" sz="3200" dirty="0" smtClean="0">
                <a:ea typeface="黑体" pitchFamily="49" charset="-122"/>
              </a:rPr>
              <a:t>控制</a:t>
            </a:r>
            <a:endParaRPr lang="zh-CN" altLang="en-US" sz="3200" dirty="0" smtClean="0">
              <a:latin typeface="+mn-lt"/>
              <a:ea typeface="黑体" panose="02010609060101010101" pitchFamily="49" charset="-122"/>
            </a:endParaRPr>
          </a:p>
        </p:txBody>
      </p:sp>
      <p:sp>
        <p:nvSpPr>
          <p:cNvPr id="3075" name="Rectangle 3"/>
          <p:cNvSpPr>
            <a:spLocks noGrp="1" noChangeArrowheads="1"/>
          </p:cNvSpPr>
          <p:nvPr>
            <p:ph type="body" idx="1"/>
          </p:nvPr>
        </p:nvSpPr>
        <p:spPr>
          <a:xfrm>
            <a:off x="416292" y="1597793"/>
            <a:ext cx="8311413" cy="3513221"/>
          </a:xfrm>
        </p:spPr>
        <p:txBody>
          <a:bodyPr/>
          <a:lstStyle/>
          <a:p>
            <a:pPr eaLnBrk="1" hangingPunct="1">
              <a:buFont typeface="Wingdings" panose="05000000000000000000" pitchFamily="2" charset="2"/>
              <a:buChar char="n"/>
            </a:pPr>
            <a:r>
              <a:rPr lang="zh-CN" altLang="en-US" sz="2800" dirty="0" smtClean="0">
                <a:ea typeface="黑体" panose="02010609060101010101" pitchFamily="49" charset="-122"/>
              </a:rPr>
              <a:t>根据运动学进行运动，当运动学不确定时，利用逆运动学求解获得的路径精度低</a:t>
            </a:r>
          </a:p>
          <a:p>
            <a:pPr eaLnBrk="1" hangingPunct="1">
              <a:buFont typeface="Wingdings" panose="05000000000000000000" pitchFamily="2" charset="2"/>
              <a:buChar char="n"/>
            </a:pPr>
            <a:r>
              <a:rPr lang="zh-CN" altLang="en-US" sz="2800" dirty="0" smtClean="0">
                <a:ea typeface="黑体" panose="02010609060101010101" pitchFamily="49" charset="-122"/>
              </a:rPr>
              <a:t>利用雅可比矩阵控制机器人</a:t>
            </a:r>
            <a:r>
              <a:rPr lang="zh-CN" altLang="en-US" sz="2800" dirty="0">
                <a:ea typeface="黑体" panose="02010609060101010101" pitchFamily="49" charset="-122"/>
              </a:rPr>
              <a:t>的</a:t>
            </a:r>
            <a:r>
              <a:rPr lang="zh-CN" altLang="en-US" sz="2800" dirty="0" smtClean="0">
                <a:ea typeface="黑体" panose="02010609060101010101" pitchFamily="49" charset="-122"/>
              </a:rPr>
              <a:t>运动，也需要精确模型</a:t>
            </a:r>
          </a:p>
          <a:p>
            <a:pPr eaLnBrk="1" hangingPunct="1">
              <a:buFont typeface="Wingdings" panose="05000000000000000000" pitchFamily="2" charset="2"/>
              <a:buChar char="n"/>
            </a:pPr>
            <a:r>
              <a:rPr lang="zh-CN" altLang="en-US" sz="2800" dirty="0" smtClean="0">
                <a:ea typeface="黑体" panose="02010609060101010101" pitchFamily="49" charset="-122"/>
              </a:rPr>
              <a:t>为克服上述不足，</a:t>
            </a:r>
            <a:r>
              <a:rPr lang="en-US" altLang="zh-CN" sz="2800" dirty="0"/>
              <a:t> </a:t>
            </a:r>
            <a:r>
              <a:rPr lang="en-US" altLang="zh-CN" sz="2800" dirty="0" err="1" smtClean="0"/>
              <a:t>Cheah</a:t>
            </a:r>
            <a:r>
              <a:rPr lang="zh-CN" altLang="en-US" sz="2800" dirty="0">
                <a:ea typeface="黑体" panose="02010609060101010101" pitchFamily="49" charset="-122"/>
              </a:rPr>
              <a:t>等</a:t>
            </a:r>
            <a:r>
              <a:rPr lang="zh-CN" altLang="en-US" sz="2800" dirty="0" smtClean="0">
                <a:ea typeface="黑体" panose="02010609060101010101" pitchFamily="49" charset="-122"/>
              </a:rPr>
              <a:t>提出了基于近似</a:t>
            </a:r>
            <a:r>
              <a:rPr lang="zh-CN" altLang="en-US" sz="2800" dirty="0">
                <a:ea typeface="黑体" panose="02010609060101010101" pitchFamily="49" charset="-122"/>
              </a:rPr>
              <a:t>雅可比</a:t>
            </a:r>
            <a:r>
              <a:rPr lang="zh-CN" altLang="en-US" sz="2800" dirty="0" smtClean="0">
                <a:ea typeface="黑体" panose="02010609060101010101" pitchFamily="49" charset="-122"/>
              </a:rPr>
              <a:t>矩阵的反馈控制</a:t>
            </a:r>
          </a:p>
        </p:txBody>
      </p:sp>
      <p:sp>
        <p:nvSpPr>
          <p:cNvPr id="2" name="矩形 1"/>
          <p:cNvSpPr/>
          <p:nvPr/>
        </p:nvSpPr>
        <p:spPr>
          <a:xfrm>
            <a:off x="0" y="5205747"/>
            <a:ext cx="9143999" cy="1569660"/>
          </a:xfrm>
          <a:prstGeom prst="rect">
            <a:avLst/>
          </a:prstGeom>
          <a:solidFill>
            <a:srgbClr val="FFFF00"/>
          </a:solidFill>
        </p:spPr>
        <p:txBody>
          <a:bodyPr wrap="square">
            <a:spAutoFit/>
          </a:bodyPr>
          <a:lstStyle/>
          <a:p>
            <a:r>
              <a:rPr lang="en-US" altLang="zh-CN" sz="1600" dirty="0" smtClean="0"/>
              <a:t>[1] C. C. </a:t>
            </a:r>
            <a:r>
              <a:rPr lang="en-US" altLang="zh-CN" sz="1600" dirty="0" err="1"/>
              <a:t>Cheah</a:t>
            </a:r>
            <a:r>
              <a:rPr lang="en-US" altLang="zh-CN" sz="1600" dirty="0"/>
              <a:t>, </a:t>
            </a:r>
            <a:r>
              <a:rPr lang="en-US" altLang="zh-CN" sz="1600" dirty="0" smtClean="0"/>
              <a:t>M. </a:t>
            </a:r>
            <a:r>
              <a:rPr lang="en-US" altLang="zh-CN" sz="1600" dirty="0"/>
              <a:t>Hirano, </a:t>
            </a:r>
            <a:r>
              <a:rPr lang="en-US" altLang="zh-CN" sz="1600" dirty="0" smtClean="0"/>
              <a:t>S. </a:t>
            </a:r>
            <a:r>
              <a:rPr lang="en-US" altLang="zh-CN" sz="1600" dirty="0"/>
              <a:t>Kawamura, </a:t>
            </a:r>
            <a:r>
              <a:rPr lang="en-US" altLang="zh-CN" sz="1600" dirty="0" smtClean="0"/>
              <a:t>S. </a:t>
            </a:r>
            <a:r>
              <a:rPr lang="en-US" altLang="zh-CN" sz="1600" dirty="0" err="1"/>
              <a:t>Arimoto</a:t>
            </a:r>
            <a:r>
              <a:rPr lang="en-US" altLang="zh-CN" sz="1600" dirty="0"/>
              <a:t>, Approximate Jacobian Control for Robots With Uncertain Kinematics and Dynamics, IEEE Transactions on Robotics and Automation, vol. 19, no. 4, pp. 692-702, 2003.</a:t>
            </a:r>
            <a:endParaRPr lang="zh-CN" altLang="zh-CN" sz="1600" dirty="0"/>
          </a:p>
          <a:p>
            <a:r>
              <a:rPr lang="en-US" altLang="zh-CN" sz="1600" dirty="0" smtClean="0"/>
              <a:t>[2</a:t>
            </a:r>
            <a:r>
              <a:rPr lang="en-US" altLang="zh-CN" sz="1600" dirty="0"/>
              <a:t>] C. C. </a:t>
            </a:r>
            <a:r>
              <a:rPr lang="en-US" altLang="zh-CN" sz="1600" dirty="0" err="1"/>
              <a:t>Cheah</a:t>
            </a:r>
            <a:r>
              <a:rPr lang="en-US" altLang="zh-CN" sz="1600" dirty="0"/>
              <a:t>, K. Li, S. Kawamura, S. </a:t>
            </a:r>
            <a:r>
              <a:rPr lang="en-US" altLang="zh-CN" sz="1600" dirty="0" err="1"/>
              <a:t>Arimoto</a:t>
            </a:r>
            <a:r>
              <a:rPr lang="en-US" altLang="zh-CN" sz="1600" dirty="0"/>
              <a:t>, Approximate Jacobian Feedback Control of Robots with Kinematic Uncertainty and its Application to Visual </a:t>
            </a:r>
            <a:r>
              <a:rPr lang="en-US" altLang="zh-CN" sz="1600" dirty="0" err="1"/>
              <a:t>Servoing</a:t>
            </a:r>
            <a:r>
              <a:rPr lang="en-US" altLang="zh-CN" sz="1600" dirty="0"/>
              <a:t>, Proceedings of the 2001 IEEE International Conference on Robotics 8, Automation, pp. 2535-2540, Seoul, Korea . May 21-26, 2001.</a:t>
            </a:r>
            <a:endParaRPr lang="zh-CN" altLang="zh-CN" sz="1600" dirty="0"/>
          </a:p>
        </p:txBody>
      </p:sp>
      <p:sp>
        <p:nvSpPr>
          <p:cNvPr id="5" name="灯片编号占位符 5"/>
          <p:cNvSpPr>
            <a:spLocks noGrp="1"/>
          </p:cNvSpPr>
          <p:nvPr>
            <p:ph type="sldNum" sz="quarter" idx="12"/>
          </p:nvPr>
        </p:nvSpPr>
        <p:spPr>
          <a:xfrm>
            <a:off x="6553200" y="6412025"/>
            <a:ext cx="1905000" cy="3545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29</a:t>
            </a:fld>
            <a:r>
              <a:rPr lang="en-US" altLang="zh-CN" sz="1400" dirty="0" smtClean="0"/>
              <a:t>/44</a:t>
            </a:r>
            <a:endParaRPr lang="en-US" altLang="zh-CN" sz="1400" dirty="0" smtClean="0"/>
          </a:p>
        </p:txBody>
      </p:sp>
    </p:spTree>
    <p:extLst>
      <p:ext uri="{BB962C8B-B14F-4D97-AF65-F5344CB8AC3E}">
        <p14:creationId xmlns:p14="http://schemas.microsoft.com/office/powerpoint/2010/main" val="186931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996E72C-BFE2-4C9D-8445-7923D1863BF7}" type="slidenum">
              <a:rPr lang="en-US" altLang="zh-CN" sz="1400" smtClean="0"/>
              <a:pPr eaLnBrk="1" hangingPunct="1">
                <a:spcBef>
                  <a:spcPct val="0"/>
                </a:spcBef>
                <a:buFontTx/>
                <a:buNone/>
              </a:pPr>
              <a:t>3</a:t>
            </a:fld>
            <a:r>
              <a:rPr lang="en-US" altLang="zh-CN" sz="1400" dirty="0" smtClean="0"/>
              <a:t>/44</a:t>
            </a:r>
            <a:endParaRPr lang="en-US" altLang="zh-CN" sz="1400" dirty="0" smtClean="0"/>
          </a:p>
        </p:txBody>
      </p:sp>
      <p:sp>
        <p:nvSpPr>
          <p:cNvPr id="4099" name="Rectangle 2"/>
          <p:cNvSpPr>
            <a:spLocks noGrp="1" noChangeArrowheads="1"/>
          </p:cNvSpPr>
          <p:nvPr>
            <p:ph type="title"/>
          </p:nvPr>
        </p:nvSpPr>
        <p:spPr>
          <a:xfrm>
            <a:off x="685800" y="609600"/>
            <a:ext cx="7772400" cy="457200"/>
          </a:xfrm>
        </p:spPr>
        <p:txBody>
          <a:bodyPr/>
          <a:lstStyle/>
          <a:p>
            <a:pPr eaLnBrk="1" hangingPunct="1"/>
            <a:r>
              <a:rPr lang="zh-CN" altLang="en-US" sz="2800" smtClean="0">
                <a:ea typeface="黑体" pitchFamily="49" charset="-122"/>
              </a:rPr>
              <a:t>机器人的雅可比矩阵</a:t>
            </a:r>
          </a:p>
        </p:txBody>
      </p:sp>
      <p:sp>
        <p:nvSpPr>
          <p:cNvPr id="4100" name="Rectangle 3"/>
          <p:cNvSpPr>
            <a:spLocks noGrp="1" noChangeArrowheads="1"/>
          </p:cNvSpPr>
          <p:nvPr>
            <p:ph type="body" idx="1"/>
          </p:nvPr>
        </p:nvSpPr>
        <p:spPr>
          <a:xfrm>
            <a:off x="609600" y="1143000"/>
            <a:ext cx="7772400" cy="5181600"/>
          </a:xfrm>
        </p:spPr>
        <p:txBody>
          <a:bodyPr/>
          <a:lstStyle/>
          <a:p>
            <a:pPr eaLnBrk="1" hangingPunct="1">
              <a:buClr>
                <a:schemeClr val="folHlink"/>
              </a:buClr>
            </a:pPr>
            <a:r>
              <a:rPr lang="zh-CN" altLang="en-US" sz="2400" smtClean="0">
                <a:solidFill>
                  <a:schemeClr val="hlink"/>
                </a:solidFill>
                <a:ea typeface="黑体" pitchFamily="49" charset="-122"/>
              </a:rPr>
              <a:t>雅可比矩阵：</a:t>
            </a:r>
            <a:r>
              <a:rPr lang="zh-CN" altLang="en-US" sz="2400" smtClean="0">
                <a:ea typeface="黑体" pitchFamily="49" charset="-122"/>
              </a:rPr>
              <a:t>机械手的笛卡儿空间运动速度与关节空间运动速度之间的变换称之为雅可比矩阵。关节空间向笛卡儿空间速度的传动比。</a:t>
            </a:r>
          </a:p>
          <a:p>
            <a:pPr eaLnBrk="1" hangingPunct="1">
              <a:buClr>
                <a:schemeClr val="folHlink"/>
              </a:buClr>
              <a:buFontTx/>
              <a:buNone/>
            </a:pPr>
            <a:r>
              <a:rPr lang="zh-CN" altLang="en-US" sz="2400" smtClean="0">
                <a:ea typeface="黑体" pitchFamily="49" charset="-122"/>
              </a:rPr>
              <a:t>设</a:t>
            </a:r>
            <a:r>
              <a:rPr lang="en-US" altLang="zh-CN" sz="2400" i="1" smtClean="0">
                <a:ea typeface="黑体" pitchFamily="49" charset="-122"/>
              </a:rPr>
              <a:t>x</a:t>
            </a:r>
            <a:r>
              <a:rPr lang="zh-CN" altLang="en-US" sz="2400" smtClean="0">
                <a:ea typeface="黑体" pitchFamily="49" charset="-122"/>
              </a:rPr>
              <a:t>为表示机械手末端位姿的广义位置矢量，</a:t>
            </a:r>
          </a:p>
          <a:p>
            <a:pPr eaLnBrk="1" hangingPunct="1">
              <a:buClr>
                <a:schemeClr val="folHlink"/>
              </a:buClr>
              <a:buFontTx/>
              <a:buNone/>
            </a:pPr>
            <a:r>
              <a:rPr lang="zh-CN" altLang="en-US" sz="2400" smtClean="0">
                <a:ea typeface="黑体" pitchFamily="49" charset="-122"/>
              </a:rPr>
              <a:t>   </a:t>
            </a:r>
            <a:r>
              <a:rPr lang="en-US" altLang="zh-CN" sz="2400" i="1" smtClean="0">
                <a:ea typeface="黑体" pitchFamily="49" charset="-122"/>
              </a:rPr>
              <a:t>q</a:t>
            </a:r>
            <a:r>
              <a:rPr lang="zh-CN" altLang="en-US" sz="2400" smtClean="0">
                <a:ea typeface="黑体" pitchFamily="49" charset="-122"/>
              </a:rPr>
              <a:t>为机械手的关节坐标矢量</a:t>
            </a:r>
          </a:p>
        </p:txBody>
      </p:sp>
      <p:sp>
        <p:nvSpPr>
          <p:cNvPr id="410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4102" name="Object 5"/>
          <p:cNvGraphicFramePr>
            <a:graphicFrameLocks noChangeAspect="1"/>
          </p:cNvGraphicFramePr>
          <p:nvPr/>
        </p:nvGraphicFramePr>
        <p:xfrm>
          <a:off x="747713" y="3201988"/>
          <a:ext cx="4230687" cy="1638300"/>
        </p:xfrm>
        <a:graphic>
          <a:graphicData uri="http://schemas.openxmlformats.org/presentationml/2006/ole">
            <mc:AlternateContent xmlns:mc="http://schemas.openxmlformats.org/markup-compatibility/2006">
              <mc:Choice xmlns:v="urn:schemas-microsoft-com:vml" Requires="v">
                <p:oleObj spid="_x0000_s4174" name="公式" r:id="rId3" imgW="3238500" imgH="1257300" progId="Equation.3">
                  <p:embed/>
                </p:oleObj>
              </mc:Choice>
              <mc:Fallback>
                <p:oleObj name="公式" r:id="rId3" imgW="3238500" imgH="1257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3201988"/>
                        <a:ext cx="4230687" cy="163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6"/>
          <p:cNvGraphicFramePr>
            <a:graphicFrameLocks noChangeAspect="1"/>
          </p:cNvGraphicFramePr>
          <p:nvPr/>
        </p:nvGraphicFramePr>
        <p:xfrm>
          <a:off x="5207000" y="3411538"/>
          <a:ext cx="3451225" cy="993775"/>
        </p:xfrm>
        <a:graphic>
          <a:graphicData uri="http://schemas.openxmlformats.org/presentationml/2006/ole">
            <mc:AlternateContent xmlns:mc="http://schemas.openxmlformats.org/markup-compatibility/2006">
              <mc:Choice xmlns:v="urn:schemas-microsoft-com:vml" Requires="v">
                <p:oleObj spid="_x0000_s4175" name="Equation" r:id="rId5" imgW="2641600" imgH="762000" progId="Equation.3">
                  <p:embed/>
                </p:oleObj>
              </mc:Choice>
              <mc:Fallback>
                <p:oleObj name="Equation" r:id="rId5" imgW="2641600" imgH="762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7000" y="3411538"/>
                        <a:ext cx="345122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7"/>
          <p:cNvGraphicFramePr>
            <a:graphicFrameLocks noChangeAspect="1"/>
          </p:cNvGraphicFramePr>
          <p:nvPr/>
        </p:nvGraphicFramePr>
        <p:xfrm>
          <a:off x="788988" y="4826000"/>
          <a:ext cx="2571750" cy="1822450"/>
        </p:xfrm>
        <a:graphic>
          <a:graphicData uri="http://schemas.openxmlformats.org/presentationml/2006/ole">
            <mc:AlternateContent xmlns:mc="http://schemas.openxmlformats.org/markup-compatibility/2006">
              <mc:Choice xmlns:v="urn:schemas-microsoft-com:vml" Requires="v">
                <p:oleObj spid="_x0000_s4176" name="Equation" r:id="rId7" imgW="1968500" imgH="1397000" progId="Equation.3">
                  <p:embed/>
                </p:oleObj>
              </mc:Choice>
              <mc:Fallback>
                <p:oleObj name="Equation" r:id="rId7" imgW="1968500" imgH="1397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4826000"/>
                        <a:ext cx="257175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895149" y="1953928"/>
            <a:ext cx="7584708" cy="1524019"/>
          </a:xfrm>
          <a:prstGeom prst="round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98" name="Rectangle 2"/>
          <p:cNvSpPr>
            <a:spLocks noGrp="1" noChangeArrowheads="1"/>
          </p:cNvSpPr>
          <p:nvPr>
            <p:ph type="title"/>
          </p:nvPr>
        </p:nvSpPr>
        <p:spPr>
          <a:xfrm>
            <a:off x="676175" y="340092"/>
            <a:ext cx="7772400" cy="863065"/>
          </a:xfrm>
        </p:spPr>
        <p:txBody>
          <a:bodyPr/>
          <a:lstStyle/>
          <a:p>
            <a:pPr eaLnBrk="1" hangingPunct="1"/>
            <a:r>
              <a:rPr lang="en-US" altLang="zh-CN" sz="3200" dirty="0" smtClean="0">
                <a:latin typeface="+mn-lt"/>
                <a:ea typeface="黑体" panose="02010609060101010101" pitchFamily="49" charset="-122"/>
              </a:rPr>
              <a:t>3.1 </a:t>
            </a:r>
            <a:r>
              <a:rPr lang="zh-CN" altLang="en-US" sz="3200" dirty="0" smtClean="0">
                <a:latin typeface="+mn-lt"/>
                <a:ea typeface="黑体" panose="02010609060101010101" pitchFamily="49" charset="-122"/>
              </a:rPr>
              <a:t>运动学与动力学模型</a:t>
            </a:r>
          </a:p>
        </p:txBody>
      </p:sp>
      <p:sp>
        <p:nvSpPr>
          <p:cNvPr id="4099" name="Rectangle 3"/>
          <p:cNvSpPr>
            <a:spLocks noGrp="1" noChangeArrowheads="1"/>
          </p:cNvSpPr>
          <p:nvPr>
            <p:ph type="body" idx="1"/>
          </p:nvPr>
        </p:nvSpPr>
        <p:spPr>
          <a:xfrm>
            <a:off x="579922" y="1408500"/>
            <a:ext cx="7772400" cy="728312"/>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运动学</a:t>
            </a:r>
          </a:p>
        </p:txBody>
      </p:sp>
      <p:sp>
        <p:nvSpPr>
          <p:cNvPr id="4104" name="Text Box 11"/>
          <p:cNvSpPr txBox="1">
            <a:spLocks noChangeArrowheads="1"/>
          </p:cNvSpPr>
          <p:nvPr/>
        </p:nvSpPr>
        <p:spPr bwMode="auto">
          <a:xfrm>
            <a:off x="2444817" y="2034732"/>
            <a:ext cx="62564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i="1" dirty="0">
                <a:latin typeface="+mn-lt"/>
                <a:ea typeface="黑体" panose="02010609060101010101" pitchFamily="49" charset="-122"/>
              </a:rPr>
              <a:t>X</a:t>
            </a:r>
            <a:r>
              <a:rPr lang="zh-CN" altLang="zh-CN" sz="2000" dirty="0">
                <a:latin typeface="+mn-lt"/>
                <a:ea typeface="黑体" panose="02010609060101010101" pitchFamily="49" charset="-122"/>
              </a:rPr>
              <a:t>是机器人末端的广义位置，</a:t>
            </a:r>
            <a:r>
              <a:rPr lang="en-US" altLang="zh-CN" sz="2000" i="1" dirty="0" err="1">
                <a:latin typeface="+mn-lt"/>
                <a:ea typeface="黑体" panose="02010609060101010101" pitchFamily="49" charset="-122"/>
              </a:rPr>
              <a:t>X</a:t>
            </a:r>
            <a:r>
              <a:rPr lang="en-US" altLang="zh-CN" sz="2000" dirty="0" err="1">
                <a:latin typeface="+mn-lt"/>
                <a:ea typeface="黑体" panose="02010609060101010101" pitchFamily="49" charset="-122"/>
                <a:sym typeface="Symbol"/>
              </a:rPr>
              <a:t></a:t>
            </a:r>
            <a:r>
              <a:rPr lang="en-US" altLang="zh-CN" sz="2000" i="1" dirty="0" err="1">
                <a:latin typeface="+mn-lt"/>
                <a:ea typeface="黑体" panose="02010609060101010101" pitchFamily="49" charset="-122"/>
              </a:rPr>
              <a:t>R</a:t>
            </a:r>
            <a:r>
              <a:rPr lang="en-US" altLang="zh-CN" sz="2000" i="1" baseline="30000" dirty="0" err="1">
                <a:latin typeface="+mn-lt"/>
                <a:ea typeface="黑体" panose="02010609060101010101" pitchFamily="49" charset="-122"/>
              </a:rPr>
              <a:t>m</a:t>
            </a:r>
            <a:r>
              <a:rPr lang="zh-CN" altLang="zh-CN" sz="2000" dirty="0">
                <a:latin typeface="+mn-lt"/>
                <a:ea typeface="黑体" panose="02010609060101010101" pitchFamily="49" charset="-122"/>
              </a:rPr>
              <a:t>；</a:t>
            </a:r>
            <a:r>
              <a:rPr lang="en-US" altLang="zh-CN" sz="2000" i="1" dirty="0">
                <a:latin typeface="+mn-lt"/>
                <a:ea typeface="黑体" panose="02010609060101010101" pitchFamily="49" charset="-122"/>
              </a:rPr>
              <a:t>q</a:t>
            </a:r>
            <a:r>
              <a:rPr lang="zh-CN" altLang="zh-CN" sz="2000" dirty="0">
                <a:latin typeface="+mn-lt"/>
                <a:ea typeface="黑体" panose="02010609060101010101" pitchFamily="49" charset="-122"/>
              </a:rPr>
              <a:t>是关节坐标，</a:t>
            </a:r>
            <a:r>
              <a:rPr lang="en-US" altLang="zh-CN" sz="2000" i="1" dirty="0">
                <a:latin typeface="+mn-lt"/>
                <a:ea typeface="黑体" panose="02010609060101010101" pitchFamily="49" charset="-122"/>
              </a:rPr>
              <a:t>q</a:t>
            </a:r>
            <a:r>
              <a:rPr lang="en-US" altLang="zh-CN" sz="2000" dirty="0">
                <a:latin typeface="+mn-lt"/>
                <a:ea typeface="黑体" panose="02010609060101010101" pitchFamily="49" charset="-122"/>
              </a:rPr>
              <a:t>=[</a:t>
            </a:r>
            <a:r>
              <a:rPr lang="en-US" altLang="zh-CN" sz="2000" i="1" dirty="0">
                <a:latin typeface="+mn-lt"/>
                <a:ea typeface="黑体" panose="02010609060101010101" pitchFamily="49" charset="-122"/>
              </a:rPr>
              <a:t>q</a:t>
            </a:r>
            <a:r>
              <a:rPr lang="en-US" altLang="zh-CN" sz="2000" baseline="-25000" dirty="0">
                <a:latin typeface="+mn-lt"/>
                <a:ea typeface="黑体" panose="02010609060101010101" pitchFamily="49" charset="-122"/>
              </a:rPr>
              <a:t>1</a:t>
            </a:r>
            <a:r>
              <a:rPr lang="en-US" altLang="zh-CN" sz="2000" dirty="0">
                <a:latin typeface="+mn-lt"/>
                <a:ea typeface="黑体" panose="02010609060101010101" pitchFamily="49" charset="-122"/>
              </a:rPr>
              <a:t>, </a:t>
            </a:r>
            <a:r>
              <a:rPr lang="en-US" altLang="zh-CN" sz="2000" i="1" dirty="0">
                <a:latin typeface="+mn-lt"/>
                <a:ea typeface="黑体" panose="02010609060101010101" pitchFamily="49" charset="-122"/>
              </a:rPr>
              <a:t>q</a:t>
            </a:r>
            <a:r>
              <a:rPr lang="en-US" altLang="zh-CN" sz="2000" baseline="-25000" dirty="0">
                <a:latin typeface="+mn-lt"/>
                <a:ea typeface="黑体" panose="02010609060101010101" pitchFamily="49" charset="-122"/>
              </a:rPr>
              <a:t>2</a:t>
            </a:r>
            <a:r>
              <a:rPr lang="en-US" altLang="zh-CN" sz="2000" dirty="0">
                <a:latin typeface="+mn-lt"/>
                <a:ea typeface="黑体" panose="02010609060101010101" pitchFamily="49" charset="-122"/>
              </a:rPr>
              <a:t>,…, </a:t>
            </a:r>
            <a:r>
              <a:rPr lang="en-US" altLang="zh-CN" sz="2000" i="1" dirty="0" err="1" smtClean="0">
                <a:latin typeface="+mn-lt"/>
                <a:ea typeface="黑体" panose="02010609060101010101" pitchFamily="49" charset="-122"/>
              </a:rPr>
              <a:t>q</a:t>
            </a:r>
            <a:r>
              <a:rPr lang="en-US" altLang="zh-CN" sz="2000" i="1" baseline="-25000" dirty="0" err="1" smtClean="0">
                <a:latin typeface="+mn-lt"/>
                <a:ea typeface="黑体" panose="02010609060101010101" pitchFamily="49" charset="-122"/>
              </a:rPr>
              <a:t>n</a:t>
            </a:r>
            <a:r>
              <a:rPr lang="en-US" altLang="zh-CN" sz="2000" dirty="0" smtClean="0">
                <a:latin typeface="+mn-lt"/>
                <a:ea typeface="黑体" panose="02010609060101010101" pitchFamily="49" charset="-122"/>
              </a:rPr>
              <a:t>]</a:t>
            </a:r>
            <a:r>
              <a:rPr lang="en-US" altLang="zh-CN" sz="2000" baseline="30000" dirty="0" smtClean="0">
                <a:latin typeface="+mn-lt"/>
                <a:ea typeface="黑体" panose="02010609060101010101" pitchFamily="49" charset="-122"/>
              </a:rPr>
              <a:t>T </a:t>
            </a:r>
            <a:r>
              <a:rPr lang="en-US" altLang="zh-CN" sz="2000" dirty="0" smtClean="0">
                <a:latin typeface="+mn-lt"/>
                <a:ea typeface="黑体" panose="02010609060101010101" pitchFamily="49" charset="-122"/>
                <a:sym typeface="Symbol"/>
              </a:rPr>
              <a:t></a:t>
            </a:r>
            <a:r>
              <a:rPr lang="en-US" altLang="zh-CN" sz="2000" i="1" dirty="0">
                <a:latin typeface="+mn-lt"/>
                <a:ea typeface="黑体" panose="02010609060101010101" pitchFamily="49" charset="-122"/>
              </a:rPr>
              <a:t>R</a:t>
            </a:r>
            <a:r>
              <a:rPr lang="en-US" altLang="zh-CN" sz="2000" i="1" baseline="30000" dirty="0">
                <a:latin typeface="+mn-lt"/>
                <a:ea typeface="黑体" panose="02010609060101010101" pitchFamily="49" charset="-122"/>
              </a:rPr>
              <a:t>n</a:t>
            </a:r>
            <a:r>
              <a:rPr lang="zh-CN" altLang="zh-CN" sz="2000" dirty="0">
                <a:latin typeface="+mn-lt"/>
                <a:ea typeface="黑体" panose="02010609060101010101" pitchFamily="49" charset="-122"/>
              </a:rPr>
              <a:t>；</a:t>
            </a:r>
            <a:r>
              <a:rPr lang="en-US" altLang="zh-CN" sz="2000" i="1" dirty="0">
                <a:latin typeface="+mn-lt"/>
                <a:ea typeface="黑体" panose="02010609060101010101" pitchFamily="49" charset="-122"/>
              </a:rPr>
              <a:t>h</a:t>
            </a:r>
            <a:r>
              <a:rPr lang="zh-CN" altLang="zh-CN" sz="2000" dirty="0">
                <a:latin typeface="+mn-lt"/>
                <a:ea typeface="黑体" panose="02010609060101010101" pitchFamily="49" charset="-122"/>
              </a:rPr>
              <a:t>表示正向</a:t>
            </a:r>
            <a:r>
              <a:rPr lang="zh-CN" altLang="zh-CN" sz="2000" dirty="0" smtClean="0">
                <a:latin typeface="+mn-lt"/>
                <a:ea typeface="黑体" panose="02010609060101010101" pitchFamily="49" charset="-122"/>
              </a:rPr>
              <a:t>运动学</a:t>
            </a:r>
            <a:endParaRPr lang="zh-CN" altLang="en-US" sz="2000" dirty="0">
              <a:latin typeface="+mn-lt"/>
              <a:ea typeface="黑体" panose="02010609060101010101" pitchFamily="49" charset="-122"/>
            </a:endParaRPr>
          </a:p>
        </p:txBody>
      </p:sp>
      <p:sp>
        <p:nvSpPr>
          <p:cNvPr id="2"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29221834"/>
              </p:ext>
            </p:extLst>
          </p:nvPr>
        </p:nvGraphicFramePr>
        <p:xfrm>
          <a:off x="1058779" y="2069501"/>
          <a:ext cx="1073954" cy="365602"/>
        </p:xfrm>
        <a:graphic>
          <a:graphicData uri="http://schemas.openxmlformats.org/presentationml/2006/ole">
            <mc:AlternateContent xmlns:mc="http://schemas.openxmlformats.org/markup-compatibility/2006">
              <mc:Choice xmlns:v="urn:schemas-microsoft-com:vml" Requires="v">
                <p:oleObj spid="_x0000_s42108" name="Equation" r:id="rId3" imgW="596641" imgH="203112" progId="Equation.DSMT4">
                  <p:embed/>
                </p:oleObj>
              </mc:Choice>
              <mc:Fallback>
                <p:oleObj name="Equation" r:id="rId3" imgW="596641" imgH="203112"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79" y="2069501"/>
                        <a:ext cx="1073954" cy="365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90720665"/>
              </p:ext>
            </p:extLst>
          </p:nvPr>
        </p:nvGraphicFramePr>
        <p:xfrm>
          <a:off x="1078029" y="2954969"/>
          <a:ext cx="1257300" cy="411480"/>
        </p:xfrm>
        <a:graphic>
          <a:graphicData uri="http://schemas.openxmlformats.org/presentationml/2006/ole">
            <mc:AlternateContent xmlns:mc="http://schemas.openxmlformats.org/markup-compatibility/2006">
              <mc:Choice xmlns:v="urn:schemas-microsoft-com:vml" Requires="v">
                <p:oleObj spid="_x0000_s42109" name="Equation" r:id="rId5" imgW="698500" imgH="228600" progId="Equation.DSMT4">
                  <p:embed/>
                </p:oleObj>
              </mc:Choice>
              <mc:Fallback>
                <p:oleObj name="Equation" r:id="rId5" imgW="698500" imgH="228600"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029" y="2954969"/>
                        <a:ext cx="1257300" cy="411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558278" y="2959608"/>
            <a:ext cx="6029497" cy="400110"/>
          </a:xfrm>
          <a:prstGeom prst="rect">
            <a:avLst/>
          </a:prstGeom>
        </p:spPr>
        <p:txBody>
          <a:bodyPr wrap="square">
            <a:spAutoFit/>
          </a:bodyPr>
          <a:lstStyle/>
          <a:p>
            <a:r>
              <a:rPr lang="zh-CN" altLang="zh-CN" sz="2000" dirty="0">
                <a:latin typeface="+mn-lt"/>
                <a:ea typeface="黑体" panose="02010609060101010101" pitchFamily="49" charset="-122"/>
              </a:rPr>
              <a:t>关节速度与末端速度之间的</a:t>
            </a:r>
            <a:r>
              <a:rPr lang="zh-CN" altLang="zh-CN" sz="2000" dirty="0" smtClean="0">
                <a:latin typeface="+mn-lt"/>
                <a:ea typeface="黑体" panose="02010609060101010101" pitchFamily="49" charset="-122"/>
              </a:rPr>
              <a:t>关系</a:t>
            </a:r>
            <a:r>
              <a:rPr lang="zh-CN" altLang="en-US" sz="2000" dirty="0" smtClean="0">
                <a:latin typeface="+mn-lt"/>
                <a:ea typeface="黑体" panose="02010609060101010101" pitchFamily="49" charset="-122"/>
              </a:rPr>
              <a:t>，</a:t>
            </a:r>
            <a:r>
              <a:rPr lang="en-US" altLang="zh-CN" sz="2000" i="1" dirty="0" smtClean="0">
                <a:latin typeface="+mn-lt"/>
                <a:ea typeface="黑体" panose="02010609060101010101" pitchFamily="49" charset="-122"/>
              </a:rPr>
              <a:t>J</a:t>
            </a:r>
            <a:r>
              <a:rPr lang="en-US" altLang="zh-CN" sz="2000" dirty="0" smtClean="0">
                <a:latin typeface="+mn-lt"/>
                <a:ea typeface="黑体" panose="02010609060101010101" pitchFamily="49" charset="-122"/>
              </a:rPr>
              <a:t>(</a:t>
            </a:r>
            <a:r>
              <a:rPr lang="en-US" altLang="zh-CN" sz="2000" i="1" dirty="0" smtClean="0">
                <a:latin typeface="+mn-lt"/>
                <a:ea typeface="黑体" panose="02010609060101010101" pitchFamily="49" charset="-122"/>
              </a:rPr>
              <a:t>q</a:t>
            </a:r>
            <a:r>
              <a:rPr lang="en-US" altLang="zh-CN" sz="2000" dirty="0" smtClean="0">
                <a:latin typeface="+mn-lt"/>
                <a:ea typeface="黑体" panose="02010609060101010101" pitchFamily="49" charset="-122"/>
              </a:rPr>
              <a:t>)</a:t>
            </a:r>
            <a:r>
              <a:rPr lang="zh-CN" altLang="en-US" sz="2000" dirty="0" smtClean="0">
                <a:latin typeface="+mn-lt"/>
                <a:ea typeface="黑体" panose="02010609060101010101" pitchFamily="49" charset="-122"/>
              </a:rPr>
              <a:t>是雅可比矩阵</a:t>
            </a:r>
            <a:endParaRPr lang="zh-CN" altLang="en-US" sz="2000" dirty="0">
              <a:latin typeface="+mn-lt"/>
              <a:ea typeface="黑体" panose="02010609060101010101" pitchFamily="49" charset="-122"/>
            </a:endParaRPr>
          </a:p>
        </p:txBody>
      </p:sp>
      <p:sp>
        <p:nvSpPr>
          <p:cNvPr id="20" name="Rectangle 3"/>
          <p:cNvSpPr txBox="1">
            <a:spLocks noChangeArrowheads="1"/>
          </p:cNvSpPr>
          <p:nvPr/>
        </p:nvSpPr>
        <p:spPr bwMode="auto">
          <a:xfrm>
            <a:off x="579922" y="3477947"/>
            <a:ext cx="7772400" cy="72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 typeface="Wingdings" panose="05000000000000000000" pitchFamily="2" charset="2"/>
              <a:buChar char="Ø"/>
            </a:pPr>
            <a:r>
              <a:rPr lang="zh-CN" altLang="en-US" sz="2800" kern="0" dirty="0" smtClean="0">
                <a:solidFill>
                  <a:schemeClr val="accent2"/>
                </a:solidFill>
                <a:ea typeface="黑体" panose="02010609060101010101" pitchFamily="49" charset="-122"/>
              </a:rPr>
              <a:t>动力学</a:t>
            </a:r>
          </a:p>
        </p:txBody>
      </p:sp>
      <p:sp>
        <p:nvSpPr>
          <p:cNvPr id="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63638713"/>
              </p:ext>
            </p:extLst>
          </p:nvPr>
        </p:nvGraphicFramePr>
        <p:xfrm>
          <a:off x="972151" y="4004127"/>
          <a:ext cx="4572000" cy="777240"/>
        </p:xfrm>
        <a:graphic>
          <a:graphicData uri="http://schemas.openxmlformats.org/presentationml/2006/ole">
            <mc:AlternateContent xmlns:mc="http://schemas.openxmlformats.org/markup-compatibility/2006">
              <mc:Choice xmlns:v="urn:schemas-microsoft-com:vml" Requires="v">
                <p:oleObj spid="_x0000_s42110" name="Equation" r:id="rId7" imgW="2540000" imgH="431800" progId="Equation.DSMT4">
                  <p:embed/>
                </p:oleObj>
              </mc:Choice>
              <mc:Fallback>
                <p:oleObj name="Equation" r:id="rId7" imgW="2540000" imgH="431800" progId="Equation.DSMT4">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2151" y="4004127"/>
                        <a:ext cx="4572000" cy="777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8"/>
          <p:cNvSpPr>
            <a:spLocks noChangeArrowheads="1"/>
          </p:cNvSpPr>
          <p:nvPr/>
        </p:nvSpPr>
        <p:spPr bwMode="auto">
          <a:xfrm>
            <a:off x="972151" y="4765449"/>
            <a:ext cx="76642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q</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是惯量，</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q</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R</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n</a:t>
            </a:r>
            <a:r>
              <a:rPr kumimoji="0" lang="en-US" altLang="zh-CN" sz="2000" b="0" i="0"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n</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i="1" dirty="0">
                <a:latin typeface="+mn-lt"/>
                <a:ea typeface="黑体" panose="02010609060101010101" pitchFamily="49" charset="-122"/>
                <a:cs typeface="Times New Roman" pitchFamily="18" charset="0"/>
                <a:sym typeface="Symbol" pitchFamily="18" charset="2"/>
              </a:rPr>
              <a:t>G(q)</a:t>
            </a:r>
            <a:r>
              <a:rPr kumimoji="0" lang="zh-CN" altLang="en-US" sz="2000" dirty="0">
                <a:latin typeface="+mn-lt"/>
                <a:ea typeface="黑体" panose="02010609060101010101" pitchFamily="49" charset="-122"/>
                <a:cs typeface="Times New Roman" pitchFamily="18" charset="0"/>
                <a:sym typeface="Symbol" pitchFamily="18" charset="2"/>
              </a:rPr>
              <a:t>是重力项；</a:t>
            </a:r>
            <a:r>
              <a:rPr kumimoji="0" lang="zh-CN" altLang="en-US" sz="2000" i="1" dirty="0">
                <a:latin typeface="+mn-lt"/>
                <a:ea typeface="黑体" panose="02010609060101010101" pitchFamily="49" charset="-122"/>
                <a:cs typeface="Times New Roman" pitchFamily="18" charset="0"/>
                <a:sym typeface="Symbol" pitchFamily="18" charset="2"/>
              </a:rPr>
              <a:t></a:t>
            </a:r>
            <a:r>
              <a:rPr kumimoji="0" lang="zh-CN" altLang="en-US" sz="2000" dirty="0">
                <a:latin typeface="+mn-lt"/>
                <a:ea typeface="黑体" panose="02010609060101010101" pitchFamily="49" charset="-122"/>
                <a:cs typeface="Times New Roman" pitchFamily="18" charset="0"/>
              </a:rPr>
              <a:t>是关节力或力矩，</a:t>
            </a:r>
            <a:r>
              <a:rPr kumimoji="0" lang="zh-CN" altLang="en-US" sz="2000" i="1" dirty="0">
                <a:latin typeface="+mn-lt"/>
                <a:ea typeface="黑体" panose="02010609060101010101" pitchFamily="49" charset="-122"/>
                <a:cs typeface="Times New Roman" pitchFamily="18" charset="0"/>
                <a:sym typeface="Symbol" pitchFamily="18" charset="2"/>
              </a:rPr>
              <a:t></a:t>
            </a:r>
            <a:r>
              <a:rPr kumimoji="0" lang="zh-CN" altLang="en-US" sz="2000" dirty="0">
                <a:latin typeface="+mn-lt"/>
                <a:ea typeface="黑体" panose="02010609060101010101" pitchFamily="49" charset="-122"/>
                <a:cs typeface="Times New Roman" pitchFamily="18" charset="0"/>
                <a:sym typeface="Symbol" pitchFamily="18" charset="2"/>
              </a:rPr>
              <a:t></a:t>
            </a:r>
            <a:r>
              <a:rPr kumimoji="0" lang="en-US" altLang="zh-CN" sz="2000" i="1" dirty="0">
                <a:latin typeface="+mn-lt"/>
                <a:ea typeface="黑体" panose="02010609060101010101" pitchFamily="49" charset="-122"/>
                <a:cs typeface="Times New Roman" pitchFamily="18" charset="0"/>
              </a:rPr>
              <a:t>R</a:t>
            </a:r>
            <a:r>
              <a:rPr kumimoji="0" lang="en-US" altLang="zh-CN" sz="2000" b="0" i="1"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sym typeface="Symbol" pitchFamily="18" charset="2"/>
              </a:rPr>
              <a:t>n</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sym typeface="Symbol" pitchFamily="18" charset="2"/>
              </a:rPr>
              <a:t> </a:t>
            </a:r>
            <a:endPar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sym typeface="Symbol" pitchFamily="18" charset="2"/>
            </a:endParaRPr>
          </a:p>
        </p:txBody>
      </p:sp>
      <p:sp>
        <p:nvSpPr>
          <p:cNvPr id="14"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399339808"/>
              </p:ext>
            </p:extLst>
          </p:nvPr>
        </p:nvGraphicFramePr>
        <p:xfrm>
          <a:off x="972151" y="5284271"/>
          <a:ext cx="4389120" cy="891540"/>
        </p:xfrm>
        <a:graphic>
          <a:graphicData uri="http://schemas.openxmlformats.org/presentationml/2006/ole">
            <mc:AlternateContent xmlns:mc="http://schemas.openxmlformats.org/markup-compatibility/2006">
              <mc:Choice xmlns:v="urn:schemas-microsoft-com:vml" Requires="v">
                <p:oleObj spid="_x0000_s42111" name="Equation" r:id="rId9" imgW="2438400" imgH="495300" progId="Equation.DSMT4">
                  <p:embed/>
                </p:oleObj>
              </mc:Choice>
              <mc:Fallback>
                <p:oleObj name="Equation" r:id="rId9" imgW="2438400" imgH="495300" progId="Equation.DSMT4">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2151" y="5284271"/>
                        <a:ext cx="4389120" cy="891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30</a:t>
            </a:fld>
            <a:r>
              <a:rPr lang="en-US" altLang="zh-CN" sz="1400" dirty="0" smtClean="0"/>
              <a:t>/44</a:t>
            </a:r>
            <a:endParaRPr lang="en-US" altLang="zh-CN" sz="1400" dirty="0" smtClean="0"/>
          </a:p>
        </p:txBody>
      </p:sp>
      <p:sp>
        <p:nvSpPr>
          <p:cNvPr id="32" name="圆角矩形 31"/>
          <p:cNvSpPr/>
          <p:nvPr/>
        </p:nvSpPr>
        <p:spPr bwMode="auto">
          <a:xfrm>
            <a:off x="895149" y="3975234"/>
            <a:ext cx="7584708" cy="2261937"/>
          </a:xfrm>
          <a:prstGeom prst="round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49975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5425" y="282341"/>
            <a:ext cx="7772400" cy="803275"/>
          </a:xfrm>
        </p:spPr>
        <p:txBody>
          <a:bodyPr/>
          <a:lstStyle/>
          <a:p>
            <a:pPr eaLnBrk="1" hangingPunct="1"/>
            <a:r>
              <a:rPr lang="en-US" altLang="zh-CN" sz="3200" dirty="0" smtClean="0">
                <a:latin typeface="+mn-lt"/>
                <a:ea typeface="黑体" panose="02010609060101010101" pitchFamily="49" charset="-122"/>
              </a:rPr>
              <a:t>3.1 </a:t>
            </a:r>
            <a:r>
              <a:rPr lang="zh-CN" altLang="en-US" sz="3200" dirty="0" smtClean="0">
                <a:latin typeface="+mn-lt"/>
                <a:ea typeface="黑体" panose="02010609060101010101" pitchFamily="49" charset="-122"/>
              </a:rPr>
              <a:t>运动学与动力学模型</a:t>
            </a:r>
          </a:p>
        </p:txBody>
      </p:sp>
      <p:sp>
        <p:nvSpPr>
          <p:cNvPr id="5123" name="Rectangle 3"/>
          <p:cNvSpPr>
            <a:spLocks noGrp="1" noChangeArrowheads="1"/>
          </p:cNvSpPr>
          <p:nvPr>
            <p:ph type="body" idx="1"/>
          </p:nvPr>
        </p:nvSpPr>
        <p:spPr>
          <a:xfrm>
            <a:off x="656924" y="1403334"/>
            <a:ext cx="8207375" cy="3572927"/>
          </a:xfrm>
        </p:spPr>
        <p:txBody>
          <a:bodyPr/>
          <a:lstStyle/>
          <a:p>
            <a:pPr eaLnBrk="1" hangingPunct="1">
              <a:lnSpc>
                <a:spcPct val="125000"/>
              </a:lnSpc>
              <a:spcBef>
                <a:spcPts val="0"/>
              </a:spcBef>
              <a:spcAft>
                <a:spcPts val="600"/>
              </a:spcAft>
              <a:buFont typeface="Wingdings" panose="05000000000000000000" pitchFamily="2" charset="2"/>
              <a:buChar char="n"/>
            </a:pPr>
            <a:r>
              <a:rPr lang="zh-CN" altLang="en-US" sz="2800" dirty="0" smtClean="0">
                <a:ea typeface="黑体" panose="02010609060101010101" pitchFamily="49" charset="-122"/>
              </a:rPr>
              <a:t>性质</a:t>
            </a:r>
            <a:r>
              <a:rPr lang="en-US" altLang="zh-CN" sz="2800" dirty="0" smtClean="0">
                <a:ea typeface="黑体" panose="02010609060101010101" pitchFamily="49" charset="-122"/>
              </a:rPr>
              <a:t>1</a:t>
            </a:r>
            <a:r>
              <a:rPr lang="zh-CN" altLang="en-US" sz="2800" dirty="0" smtClean="0">
                <a:ea typeface="黑体" panose="02010609060101010101" pitchFamily="49" charset="-122"/>
              </a:rPr>
              <a:t>：</a:t>
            </a:r>
            <a:r>
              <a:rPr lang="en-US" altLang="zh-CN" sz="2800" dirty="0" smtClean="0">
                <a:ea typeface="黑体" panose="02010609060101010101" pitchFamily="49" charset="-122"/>
              </a:rPr>
              <a:t> </a:t>
            </a:r>
            <a:r>
              <a:rPr lang="en-US" altLang="zh-CN" sz="2800" i="1" dirty="0" smtClean="0">
                <a:ea typeface="黑体" panose="02010609060101010101" pitchFamily="49" charset="-122"/>
              </a:rPr>
              <a:t>M</a:t>
            </a:r>
            <a:r>
              <a:rPr lang="en-US" altLang="zh-CN" sz="2800" dirty="0" smtClean="0">
                <a:ea typeface="黑体" panose="02010609060101010101" pitchFamily="49" charset="-122"/>
              </a:rPr>
              <a:t>(</a:t>
            </a:r>
            <a:r>
              <a:rPr lang="en-US" altLang="zh-CN" sz="2800" i="1" dirty="0" smtClean="0">
                <a:ea typeface="黑体" panose="02010609060101010101" pitchFamily="49" charset="-122"/>
              </a:rPr>
              <a:t>q</a:t>
            </a:r>
            <a:r>
              <a:rPr lang="en-US" altLang="zh-CN" sz="2800" dirty="0" smtClean="0">
                <a:ea typeface="黑体" panose="02010609060101010101" pitchFamily="49" charset="-122"/>
              </a:rPr>
              <a:t>)</a:t>
            </a:r>
            <a:r>
              <a:rPr lang="zh-CN" altLang="en-US" sz="2800" dirty="0" smtClean="0">
                <a:ea typeface="黑体" panose="02010609060101010101" pitchFamily="49" charset="-122"/>
              </a:rPr>
              <a:t>是正定对称矩阵。 </a:t>
            </a:r>
          </a:p>
          <a:p>
            <a:pPr eaLnBrk="1" hangingPunct="1">
              <a:lnSpc>
                <a:spcPct val="125000"/>
              </a:lnSpc>
              <a:spcBef>
                <a:spcPts val="0"/>
              </a:spcBef>
              <a:spcAft>
                <a:spcPts val="600"/>
              </a:spcAft>
              <a:buFont typeface="Wingdings" panose="05000000000000000000" pitchFamily="2" charset="2"/>
              <a:buChar char="n"/>
            </a:pPr>
            <a:r>
              <a:rPr lang="zh-CN" altLang="en-US" sz="2800" dirty="0" smtClean="0">
                <a:ea typeface="黑体" panose="02010609060101010101" pitchFamily="49" charset="-122"/>
              </a:rPr>
              <a:t>性质</a:t>
            </a:r>
            <a:r>
              <a:rPr lang="en-US" altLang="zh-CN" sz="2800" dirty="0" smtClean="0">
                <a:ea typeface="黑体" panose="02010609060101010101" pitchFamily="49" charset="-122"/>
              </a:rPr>
              <a:t>2</a:t>
            </a:r>
            <a:r>
              <a:rPr lang="zh-CN" altLang="en-US" sz="2800" dirty="0" smtClean="0">
                <a:ea typeface="黑体" panose="02010609060101010101" pitchFamily="49" charset="-122"/>
              </a:rPr>
              <a:t>：</a:t>
            </a:r>
            <a:r>
              <a:rPr lang="en-US" altLang="zh-CN" sz="2800" dirty="0" smtClean="0">
                <a:ea typeface="黑体" panose="02010609060101010101" pitchFamily="49" charset="-122"/>
              </a:rPr>
              <a:t>              </a:t>
            </a:r>
            <a:r>
              <a:rPr lang="zh-CN" altLang="en-US" sz="2800" dirty="0" smtClean="0">
                <a:ea typeface="黑体" panose="02010609060101010101" pitchFamily="49" charset="-122"/>
              </a:rPr>
              <a:t>是斜对称矩阵</a:t>
            </a:r>
            <a:r>
              <a:rPr lang="en-US" altLang="zh-CN" sz="2800" dirty="0" smtClean="0">
                <a:ea typeface="黑体" panose="02010609060101010101" pitchFamily="49" charset="-122"/>
              </a:rPr>
              <a:t>(Skew Symmetric Matrix)</a:t>
            </a:r>
            <a:r>
              <a:rPr lang="zh-CN" altLang="en-US" sz="2800" dirty="0" smtClean="0">
                <a:ea typeface="黑体" panose="02010609060101010101" pitchFamily="49" charset="-122"/>
              </a:rPr>
              <a:t>，对于所有的              </a:t>
            </a:r>
            <a:r>
              <a:rPr lang="en-US" altLang="zh-CN" sz="2800" dirty="0" smtClean="0">
                <a:ea typeface="黑体" panose="02010609060101010101" pitchFamily="49" charset="-122"/>
              </a:rPr>
              <a:t>, </a:t>
            </a:r>
            <a:r>
              <a:rPr lang="zh-CN" altLang="en-US" sz="2800" dirty="0" smtClean="0">
                <a:ea typeface="黑体" panose="02010609060101010101" pitchFamily="49" charset="-122"/>
              </a:rPr>
              <a:t>有</a:t>
            </a:r>
            <a:endParaRPr lang="en-US" altLang="zh-CN" sz="2800" dirty="0" smtClean="0">
              <a:ea typeface="黑体" panose="02010609060101010101" pitchFamily="49" charset="-122"/>
            </a:endParaRPr>
          </a:p>
          <a:p>
            <a:pPr eaLnBrk="1" hangingPunct="1">
              <a:lnSpc>
                <a:spcPct val="125000"/>
              </a:lnSpc>
              <a:spcBef>
                <a:spcPts val="0"/>
              </a:spcBef>
              <a:spcAft>
                <a:spcPts val="600"/>
              </a:spcAft>
              <a:buFont typeface="Wingdings" panose="05000000000000000000" pitchFamily="2" charset="2"/>
              <a:buChar char="n"/>
            </a:pPr>
            <a:r>
              <a:rPr lang="zh-CN" altLang="zh-CN" sz="2800" dirty="0">
                <a:ea typeface="黑体" panose="02010609060101010101" pitchFamily="49" charset="-122"/>
              </a:rPr>
              <a:t>性质</a:t>
            </a:r>
            <a:r>
              <a:rPr lang="en-US" altLang="zh-CN" sz="2800" dirty="0">
                <a:ea typeface="黑体" panose="02010609060101010101" pitchFamily="49" charset="-122"/>
              </a:rPr>
              <a:t>3</a:t>
            </a:r>
            <a:r>
              <a:rPr lang="zh-CN" altLang="zh-CN" sz="2800" dirty="0">
                <a:ea typeface="黑体" panose="02010609060101010101" pitchFamily="49" charset="-122"/>
              </a:rPr>
              <a:t>：重力项</a:t>
            </a:r>
            <a:r>
              <a:rPr lang="en-US" altLang="zh-CN" sz="2800" i="1" dirty="0">
                <a:ea typeface="黑体" panose="02010609060101010101" pitchFamily="49" charset="-122"/>
              </a:rPr>
              <a:t>G</a:t>
            </a:r>
            <a:r>
              <a:rPr lang="en-US" altLang="zh-CN" sz="2800" dirty="0">
                <a:ea typeface="黑体" panose="02010609060101010101" pitchFamily="49" charset="-122"/>
              </a:rPr>
              <a:t>(</a:t>
            </a:r>
            <a:r>
              <a:rPr lang="en-US" altLang="zh-CN" sz="2800" i="1" dirty="0">
                <a:ea typeface="黑体" panose="02010609060101010101" pitchFamily="49" charset="-122"/>
              </a:rPr>
              <a:t>q</a:t>
            </a:r>
            <a:r>
              <a:rPr lang="en-US" altLang="zh-CN" sz="2800" dirty="0">
                <a:ea typeface="黑体" panose="02010609060101010101" pitchFamily="49" charset="-122"/>
              </a:rPr>
              <a:t>)</a:t>
            </a:r>
            <a:r>
              <a:rPr lang="zh-CN" altLang="zh-CN" sz="2800" dirty="0">
                <a:ea typeface="黑体" panose="02010609060101010101" pitchFamily="49" charset="-122"/>
              </a:rPr>
              <a:t>是一系列物理参数</a:t>
            </a:r>
            <a:r>
              <a:rPr lang="en-US" altLang="zh-CN" sz="2800" i="1" dirty="0">
                <a:ea typeface="黑体" panose="02010609060101010101" pitchFamily="49" charset="-122"/>
                <a:sym typeface="Symbol"/>
              </a:rPr>
              <a:t></a:t>
            </a:r>
            <a:r>
              <a:rPr lang="en-US" altLang="zh-CN" sz="2800" dirty="0">
                <a:ea typeface="黑体" panose="02010609060101010101" pitchFamily="49" charset="-122"/>
              </a:rPr>
              <a:t>=[</a:t>
            </a:r>
            <a:r>
              <a:rPr lang="en-US" altLang="zh-CN" sz="2800" i="1" dirty="0">
                <a:ea typeface="黑体" panose="02010609060101010101" pitchFamily="49" charset="-122"/>
                <a:sym typeface="Symbol"/>
              </a:rPr>
              <a:t></a:t>
            </a:r>
            <a:r>
              <a:rPr lang="en-US" altLang="zh-CN" sz="2800" baseline="-25000" dirty="0">
                <a:ea typeface="黑体" panose="02010609060101010101" pitchFamily="49" charset="-122"/>
              </a:rPr>
              <a:t>1</a:t>
            </a:r>
            <a:r>
              <a:rPr lang="en-US" altLang="zh-CN" sz="2800" dirty="0">
                <a:ea typeface="黑体" panose="02010609060101010101" pitchFamily="49" charset="-122"/>
              </a:rPr>
              <a:t>, </a:t>
            </a:r>
            <a:r>
              <a:rPr lang="en-US" altLang="zh-CN" sz="2800" i="1" dirty="0">
                <a:ea typeface="黑体" panose="02010609060101010101" pitchFamily="49" charset="-122"/>
                <a:sym typeface="Symbol"/>
              </a:rPr>
              <a:t></a:t>
            </a:r>
            <a:r>
              <a:rPr lang="en-US" altLang="zh-CN" sz="2800" baseline="-25000" dirty="0">
                <a:ea typeface="黑体" panose="02010609060101010101" pitchFamily="49" charset="-122"/>
              </a:rPr>
              <a:t>2</a:t>
            </a:r>
            <a:r>
              <a:rPr lang="en-US" altLang="zh-CN" sz="2800" dirty="0">
                <a:ea typeface="黑体" panose="02010609060101010101" pitchFamily="49" charset="-122"/>
              </a:rPr>
              <a:t>,…, </a:t>
            </a:r>
            <a:r>
              <a:rPr lang="en-US" altLang="zh-CN" sz="2800" i="1" dirty="0">
                <a:ea typeface="黑体" panose="02010609060101010101" pitchFamily="49" charset="-122"/>
                <a:sym typeface="Symbol"/>
              </a:rPr>
              <a:t></a:t>
            </a:r>
            <a:r>
              <a:rPr lang="en-US" altLang="zh-CN" sz="2800" i="1" baseline="-25000" dirty="0">
                <a:ea typeface="黑体" panose="02010609060101010101" pitchFamily="49" charset="-122"/>
              </a:rPr>
              <a:t>p</a:t>
            </a:r>
            <a:r>
              <a:rPr lang="en-US" altLang="zh-CN" sz="2800" dirty="0">
                <a:ea typeface="黑体" panose="02010609060101010101" pitchFamily="49" charset="-122"/>
              </a:rPr>
              <a:t>]</a:t>
            </a:r>
            <a:r>
              <a:rPr lang="en-US" altLang="zh-CN" sz="2800" baseline="30000" dirty="0">
                <a:ea typeface="黑体" panose="02010609060101010101" pitchFamily="49" charset="-122"/>
              </a:rPr>
              <a:t>T</a:t>
            </a:r>
            <a:r>
              <a:rPr lang="zh-CN" altLang="zh-CN" sz="2800" dirty="0">
                <a:ea typeface="黑体" panose="02010609060101010101" pitchFamily="49" charset="-122"/>
              </a:rPr>
              <a:t>的线性组合，</a:t>
            </a:r>
            <a:r>
              <a:rPr lang="en-US" altLang="zh-CN" sz="2800" i="1" dirty="0">
                <a:ea typeface="黑体" panose="02010609060101010101" pitchFamily="49" charset="-122"/>
              </a:rPr>
              <a:t>G</a:t>
            </a:r>
            <a:r>
              <a:rPr lang="en-US" altLang="zh-CN" sz="2800" dirty="0">
                <a:ea typeface="黑体" panose="02010609060101010101" pitchFamily="49" charset="-122"/>
              </a:rPr>
              <a:t>(</a:t>
            </a:r>
            <a:r>
              <a:rPr lang="en-US" altLang="zh-CN" sz="2800" i="1" dirty="0">
                <a:ea typeface="黑体" panose="02010609060101010101" pitchFamily="49" charset="-122"/>
              </a:rPr>
              <a:t>q</a:t>
            </a:r>
            <a:r>
              <a:rPr lang="en-US" altLang="zh-CN" sz="2800" dirty="0">
                <a:ea typeface="黑体" panose="02010609060101010101" pitchFamily="49" charset="-122"/>
              </a:rPr>
              <a:t>)=</a:t>
            </a:r>
            <a:r>
              <a:rPr lang="en-US" altLang="zh-CN" sz="2800" i="1" dirty="0">
                <a:ea typeface="黑体" panose="02010609060101010101" pitchFamily="49" charset="-122"/>
              </a:rPr>
              <a:t>Z</a:t>
            </a:r>
            <a:r>
              <a:rPr lang="en-US" altLang="zh-CN" sz="2800" dirty="0">
                <a:ea typeface="黑体" panose="02010609060101010101" pitchFamily="49" charset="-122"/>
              </a:rPr>
              <a:t>(</a:t>
            </a:r>
            <a:r>
              <a:rPr lang="en-US" altLang="zh-CN" sz="2800" i="1" dirty="0">
                <a:ea typeface="黑体" panose="02010609060101010101" pitchFamily="49" charset="-122"/>
              </a:rPr>
              <a:t>q</a:t>
            </a:r>
            <a:r>
              <a:rPr lang="en-US" altLang="zh-CN" sz="2800" dirty="0">
                <a:ea typeface="黑体" panose="02010609060101010101" pitchFamily="49" charset="-122"/>
              </a:rPr>
              <a:t>)</a:t>
            </a:r>
            <a:r>
              <a:rPr lang="en-US" altLang="zh-CN" sz="2800" i="1" dirty="0">
                <a:ea typeface="黑体" panose="02010609060101010101" pitchFamily="49" charset="-122"/>
                <a:sym typeface="Symbol"/>
              </a:rPr>
              <a:t></a:t>
            </a:r>
            <a:r>
              <a:rPr lang="zh-CN" altLang="zh-CN" sz="2800" dirty="0">
                <a:ea typeface="黑体" panose="02010609060101010101" pitchFamily="49" charset="-122"/>
              </a:rPr>
              <a:t>，</a:t>
            </a:r>
            <a:r>
              <a:rPr lang="en-US" altLang="zh-CN" sz="2800" i="1" dirty="0">
                <a:ea typeface="黑体" panose="02010609060101010101" pitchFamily="49" charset="-122"/>
              </a:rPr>
              <a:t>Z</a:t>
            </a:r>
            <a:r>
              <a:rPr lang="en-US" altLang="zh-CN" sz="2800" dirty="0">
                <a:ea typeface="黑体" panose="02010609060101010101" pitchFamily="49" charset="-122"/>
              </a:rPr>
              <a:t>(</a:t>
            </a:r>
            <a:r>
              <a:rPr lang="en-US" altLang="zh-CN" sz="2800" i="1" dirty="0">
                <a:ea typeface="黑体" panose="02010609060101010101" pitchFamily="49" charset="-122"/>
              </a:rPr>
              <a:t>q</a:t>
            </a:r>
            <a:r>
              <a:rPr lang="en-US" altLang="zh-CN" sz="2800" dirty="0">
                <a:ea typeface="黑体" panose="02010609060101010101" pitchFamily="49" charset="-122"/>
              </a:rPr>
              <a:t>)</a:t>
            </a:r>
            <a:r>
              <a:rPr lang="zh-CN" altLang="zh-CN" sz="2800" dirty="0">
                <a:ea typeface="黑体" panose="02010609060101010101" pitchFamily="49" charset="-122"/>
              </a:rPr>
              <a:t>称为重力回归矩阵，</a:t>
            </a:r>
            <a:r>
              <a:rPr lang="en-US" altLang="zh-CN" sz="2800" i="1" dirty="0">
                <a:ea typeface="黑体" panose="02010609060101010101" pitchFamily="49" charset="-122"/>
              </a:rPr>
              <a:t>Z</a:t>
            </a:r>
            <a:r>
              <a:rPr lang="en-US" altLang="zh-CN" sz="2800" dirty="0">
                <a:ea typeface="黑体" panose="02010609060101010101" pitchFamily="49" charset="-122"/>
              </a:rPr>
              <a:t>(</a:t>
            </a:r>
            <a:r>
              <a:rPr lang="en-US" altLang="zh-CN" sz="2800" i="1" dirty="0">
                <a:ea typeface="黑体" panose="02010609060101010101" pitchFamily="49" charset="-122"/>
              </a:rPr>
              <a:t>q</a:t>
            </a:r>
            <a:r>
              <a:rPr lang="en-US" altLang="zh-CN" sz="2800" dirty="0">
                <a:ea typeface="黑体" panose="02010609060101010101" pitchFamily="49" charset="-122"/>
              </a:rPr>
              <a:t>)</a:t>
            </a:r>
            <a:r>
              <a:rPr lang="en-US" altLang="zh-CN" sz="2800" dirty="0">
                <a:ea typeface="黑体" panose="02010609060101010101" pitchFamily="49" charset="-122"/>
                <a:sym typeface="Symbol"/>
              </a:rPr>
              <a:t></a:t>
            </a:r>
            <a:r>
              <a:rPr lang="en-US" altLang="zh-CN" sz="2800" i="1" dirty="0" err="1">
                <a:ea typeface="黑体" panose="02010609060101010101" pitchFamily="49" charset="-122"/>
              </a:rPr>
              <a:t>R</a:t>
            </a:r>
            <a:r>
              <a:rPr lang="en-US" altLang="zh-CN" sz="2800" i="1" baseline="30000" dirty="0" err="1">
                <a:ea typeface="黑体" panose="02010609060101010101" pitchFamily="49" charset="-122"/>
              </a:rPr>
              <a:t>n</a:t>
            </a:r>
            <a:r>
              <a:rPr lang="en-US" altLang="zh-CN" sz="2800" baseline="30000" dirty="0" err="1">
                <a:ea typeface="黑体" panose="02010609060101010101" pitchFamily="49" charset="-122"/>
                <a:sym typeface="Symbol"/>
              </a:rPr>
              <a:t></a:t>
            </a:r>
            <a:r>
              <a:rPr lang="en-US" altLang="zh-CN" sz="2800" i="1" baseline="30000" dirty="0" err="1" smtClean="0">
                <a:ea typeface="黑体" panose="02010609060101010101" pitchFamily="49" charset="-122"/>
              </a:rPr>
              <a:t>p</a:t>
            </a:r>
            <a:endParaRPr lang="zh-CN" altLang="en-US" sz="2800" dirty="0" smtClean="0">
              <a:ea typeface="黑体" panose="02010609060101010101" pitchFamily="49" charset="-122"/>
            </a:endParaRPr>
          </a:p>
        </p:txBody>
      </p:sp>
      <p:graphicFrame>
        <p:nvGraphicFramePr>
          <p:cNvPr id="5124" name="Object 15"/>
          <p:cNvGraphicFramePr>
            <a:graphicFrameLocks noChangeAspect="1"/>
          </p:cNvGraphicFramePr>
          <p:nvPr>
            <p:extLst>
              <p:ext uri="{D42A27DB-BD31-4B8C-83A1-F6EECF244321}">
                <p14:modId xmlns:p14="http://schemas.microsoft.com/office/powerpoint/2010/main" val="1018432867"/>
              </p:ext>
            </p:extLst>
          </p:nvPr>
        </p:nvGraphicFramePr>
        <p:xfrm>
          <a:off x="2488197" y="2293221"/>
          <a:ext cx="939800" cy="406400"/>
        </p:xfrm>
        <a:graphic>
          <a:graphicData uri="http://schemas.openxmlformats.org/presentationml/2006/ole">
            <mc:AlternateContent xmlns:mc="http://schemas.openxmlformats.org/markup-compatibility/2006">
              <mc:Choice xmlns:v="urn:schemas-microsoft-com:vml" Requires="v">
                <p:oleObj spid="_x0000_s43079" name="Equation" r:id="rId3" imgW="464781" imgH="198259" progId="Equation.3">
                  <p:embed/>
                </p:oleObj>
              </mc:Choice>
              <mc:Fallback>
                <p:oleObj name="Equation" r:id="rId3" imgW="464781" imgH="19825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197" y="2293221"/>
                        <a:ext cx="939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5" name="Object 19"/>
          <p:cNvGraphicFramePr>
            <a:graphicFrameLocks noChangeAspect="1"/>
          </p:cNvGraphicFramePr>
          <p:nvPr>
            <p:extLst>
              <p:ext uri="{D42A27DB-BD31-4B8C-83A1-F6EECF244321}">
                <p14:modId xmlns:p14="http://schemas.microsoft.com/office/powerpoint/2010/main" val="241229922"/>
              </p:ext>
            </p:extLst>
          </p:nvPr>
        </p:nvGraphicFramePr>
        <p:xfrm>
          <a:off x="4421923" y="2763520"/>
          <a:ext cx="1158875" cy="455613"/>
        </p:xfrm>
        <a:graphic>
          <a:graphicData uri="http://schemas.openxmlformats.org/presentationml/2006/ole">
            <mc:AlternateContent xmlns:mc="http://schemas.openxmlformats.org/markup-compatibility/2006">
              <mc:Choice xmlns:v="urn:schemas-microsoft-com:vml" Requires="v">
                <p:oleObj spid="_x0000_s43080" r:id="rId5" imgW="579180" imgH="220991" progId="Equation.3">
                  <p:embed/>
                </p:oleObj>
              </mc:Choice>
              <mc:Fallback>
                <p:oleObj r:id="rId5" imgW="579180" imgH="2209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923" y="2763520"/>
                        <a:ext cx="11588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6" name="Object 21"/>
          <p:cNvGraphicFramePr>
            <a:graphicFrameLocks noChangeAspect="1"/>
          </p:cNvGraphicFramePr>
          <p:nvPr>
            <p:extLst>
              <p:ext uri="{D42A27DB-BD31-4B8C-83A1-F6EECF244321}">
                <p14:modId xmlns:p14="http://schemas.microsoft.com/office/powerpoint/2010/main" val="724386149"/>
              </p:ext>
            </p:extLst>
          </p:nvPr>
        </p:nvGraphicFramePr>
        <p:xfrm>
          <a:off x="6158747" y="2792395"/>
          <a:ext cx="1849437" cy="457200"/>
        </p:xfrm>
        <a:graphic>
          <a:graphicData uri="http://schemas.openxmlformats.org/presentationml/2006/ole">
            <mc:AlternateContent xmlns:mc="http://schemas.openxmlformats.org/markup-compatibility/2006">
              <mc:Choice xmlns:v="urn:schemas-microsoft-com:vml" Requires="v">
                <p:oleObj spid="_x0000_s43081" r:id="rId7" imgW="922089" imgH="220991" progId="Equation.3">
                  <p:embed/>
                </p:oleObj>
              </mc:Choice>
              <mc:Fallback>
                <p:oleObj r:id="rId7" imgW="922089" imgH="2209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747" y="2792395"/>
                        <a:ext cx="1849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7" name="Rectangle 23"/>
          <p:cNvSpPr>
            <a:spLocks noChangeArrowheads="1"/>
          </p:cNvSpPr>
          <p:nvPr/>
        </p:nvSpPr>
        <p:spPr bwMode="auto">
          <a:xfrm>
            <a:off x="385011" y="5201686"/>
            <a:ext cx="85568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smtClean="0">
                <a:latin typeface="+mn-lt"/>
                <a:ea typeface="黑体" panose="02010609060101010101" pitchFamily="49" charset="-122"/>
              </a:rPr>
              <a:t>性质</a:t>
            </a:r>
            <a:r>
              <a:rPr lang="en-US" altLang="zh-CN" sz="2000" dirty="0" smtClean="0">
                <a:latin typeface="+mn-lt"/>
                <a:ea typeface="黑体" panose="02010609060101010101" pitchFamily="49" charset="-122"/>
              </a:rPr>
              <a:t>1</a:t>
            </a:r>
            <a:r>
              <a:rPr lang="zh-CN" altLang="en-US" sz="2000" dirty="0" smtClean="0">
                <a:latin typeface="+mn-lt"/>
                <a:ea typeface="黑体" panose="02010609060101010101" pitchFamily="49" charset="-122"/>
              </a:rPr>
              <a:t>和性质</a:t>
            </a:r>
            <a:r>
              <a:rPr lang="en-US" altLang="zh-CN" sz="2000" dirty="0" smtClean="0">
                <a:latin typeface="+mn-lt"/>
                <a:ea typeface="黑体" panose="02010609060101010101" pitchFamily="49" charset="-122"/>
              </a:rPr>
              <a:t>2</a:t>
            </a:r>
            <a:r>
              <a:rPr lang="zh-CN" altLang="en-US" sz="2000" dirty="0" smtClean="0">
                <a:latin typeface="+mn-lt"/>
                <a:ea typeface="黑体" panose="02010609060101010101" pitchFamily="49" charset="-122"/>
              </a:rPr>
              <a:t>的</a:t>
            </a:r>
            <a:r>
              <a:rPr lang="zh-CN" altLang="en-US" sz="2000" dirty="0">
                <a:latin typeface="+mn-lt"/>
                <a:ea typeface="黑体" panose="02010609060101010101" pitchFamily="49" charset="-122"/>
              </a:rPr>
              <a:t>导出，见文献：</a:t>
            </a:r>
          </a:p>
          <a:p>
            <a:pPr eaLnBrk="1" hangingPunct="1"/>
            <a:r>
              <a:rPr lang="en-US" altLang="zh-CN" sz="2000" dirty="0">
                <a:latin typeface="+mn-lt"/>
                <a:ea typeface="黑体" panose="02010609060101010101" pitchFamily="49" charset="-122"/>
              </a:rPr>
              <a:t>S. </a:t>
            </a:r>
            <a:r>
              <a:rPr lang="en-US" altLang="zh-CN" sz="2000" dirty="0" err="1">
                <a:latin typeface="+mn-lt"/>
                <a:ea typeface="黑体" panose="02010609060101010101" pitchFamily="49" charset="-122"/>
              </a:rPr>
              <a:t>Arimoto</a:t>
            </a:r>
            <a:r>
              <a:rPr lang="en-US" altLang="zh-CN" sz="2000" dirty="0">
                <a:latin typeface="+mn-lt"/>
                <a:ea typeface="黑体" panose="02010609060101010101" pitchFamily="49" charset="-122"/>
              </a:rPr>
              <a:t>, Control Theory of Nonlinear Mechanical Systems - A Passivity-Based and Circuit-Theoretic Approach. Oxford: Clarendon Press, 1996.) </a:t>
            </a:r>
          </a:p>
        </p:txBody>
      </p:sp>
      <p:sp>
        <p:nvSpPr>
          <p:cNvPr id="8"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31</a:t>
            </a:fld>
            <a:r>
              <a:rPr lang="en-US" altLang="zh-CN" sz="1400" dirty="0" smtClean="0"/>
              <a:t>/44</a:t>
            </a:r>
            <a:endParaRPr lang="en-US" altLang="zh-CN" sz="1400" dirty="0" smtClean="0"/>
          </a:p>
        </p:txBody>
      </p:sp>
    </p:spTree>
    <p:extLst>
      <p:ext uri="{BB962C8B-B14F-4D97-AF65-F5344CB8AC3E}">
        <p14:creationId xmlns:p14="http://schemas.microsoft.com/office/powerpoint/2010/main" val="330073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zh-CN" sz="2800" dirty="0" smtClean="0">
                <a:solidFill>
                  <a:schemeClr val="accent2"/>
                </a:solidFill>
                <a:ea typeface="黑体" panose="02010609060101010101" pitchFamily="49" charset="-122"/>
              </a:rPr>
              <a:t>定义标量势函数</a:t>
            </a:r>
            <a:r>
              <a:rPr lang="zh-CN" altLang="en-US" sz="2800" dirty="0" smtClean="0">
                <a:ea typeface="黑体" panose="02010609060101010101" pitchFamily="49" charset="-122"/>
              </a:rPr>
              <a:t>：</a:t>
            </a:r>
            <a:r>
              <a:rPr lang="en-US" altLang="zh-CN" sz="2800" i="1" dirty="0" smtClean="0">
                <a:ea typeface="黑体" panose="02010609060101010101" pitchFamily="49" charset="-122"/>
              </a:rPr>
              <a:t>S</a:t>
            </a:r>
            <a:r>
              <a:rPr lang="en-US" altLang="zh-CN" sz="2800" dirty="0">
                <a:ea typeface="黑体" panose="02010609060101010101" pitchFamily="49" charset="-122"/>
              </a:rPr>
              <a:t>(</a:t>
            </a:r>
            <a:r>
              <a:rPr lang="en-US" altLang="zh-CN" sz="2800" i="1" dirty="0">
                <a:ea typeface="黑体" panose="02010609060101010101" pitchFamily="49" charset="-122"/>
                <a:sym typeface="Symbol"/>
              </a:rPr>
              <a:t></a:t>
            </a:r>
            <a:r>
              <a:rPr lang="en-US" altLang="zh-CN" sz="2800" dirty="0">
                <a:ea typeface="黑体" panose="02010609060101010101" pitchFamily="49" charset="-122"/>
              </a:rPr>
              <a:t>)</a:t>
            </a:r>
            <a:r>
              <a:rPr lang="zh-CN" altLang="zh-CN" sz="2800" dirty="0">
                <a:ea typeface="黑体" panose="02010609060101010101" pitchFamily="49" charset="-122"/>
              </a:rPr>
              <a:t>，其导数为</a:t>
            </a:r>
            <a:r>
              <a:rPr lang="en-US" altLang="zh-CN" sz="2800" i="1" dirty="0">
                <a:ea typeface="黑体" panose="02010609060101010101" pitchFamily="49" charset="-122"/>
              </a:rPr>
              <a:t>s</a:t>
            </a:r>
            <a:r>
              <a:rPr lang="en-US" altLang="zh-CN" sz="2800" dirty="0">
                <a:ea typeface="黑体" panose="02010609060101010101" pitchFamily="49" charset="-122"/>
              </a:rPr>
              <a:t>(</a:t>
            </a:r>
            <a:r>
              <a:rPr lang="en-US" altLang="zh-CN" sz="2800" i="1" dirty="0">
                <a:ea typeface="黑体" panose="02010609060101010101" pitchFamily="49" charset="-122"/>
                <a:sym typeface="Symbol"/>
              </a:rPr>
              <a:t></a:t>
            </a:r>
            <a:r>
              <a:rPr lang="en-US" altLang="zh-CN" sz="2800" dirty="0" smtClean="0">
                <a:ea typeface="黑体" panose="02010609060101010101" pitchFamily="49" charset="-122"/>
              </a:rPr>
              <a:t>)</a:t>
            </a:r>
            <a:endParaRPr lang="zh-CN" altLang="en-US" sz="2800" dirty="0" smtClean="0">
              <a:ea typeface="黑体" panose="02010609060101010101" pitchFamily="49" charset="-122"/>
            </a:endParaRPr>
          </a:p>
        </p:txBody>
      </p:sp>
      <p:sp>
        <p:nvSpPr>
          <p:cNvPr id="2" name="矩形 1"/>
          <p:cNvSpPr/>
          <p:nvPr/>
        </p:nvSpPr>
        <p:spPr>
          <a:xfrm>
            <a:off x="1087655" y="2057715"/>
            <a:ext cx="4186989" cy="3939540"/>
          </a:xfrm>
          <a:prstGeom prst="rect">
            <a:avLst/>
          </a:prstGeom>
        </p:spPr>
        <p:txBody>
          <a:bodyPr wrap="square">
            <a:spAutoFit/>
          </a:bodyPr>
          <a:lstStyle/>
          <a:p>
            <a:pPr marL="457200" indent="-457200">
              <a:spcAft>
                <a:spcPts val="600"/>
              </a:spcAft>
              <a:buAutoNum type="arabicParenBoth"/>
            </a:pPr>
            <a:r>
              <a:rPr lang="zh-CN" altLang="zh-CN" dirty="0" smtClean="0">
                <a:latin typeface="+mn-lt"/>
                <a:ea typeface="黑体" panose="02010609060101010101" pitchFamily="49" charset="-122"/>
              </a:rPr>
              <a:t>当</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sym typeface="Symbol"/>
              </a:rPr>
              <a:t></a:t>
            </a:r>
            <a:r>
              <a:rPr lang="en-US" altLang="zh-CN" dirty="0">
                <a:latin typeface="+mn-lt"/>
                <a:ea typeface="黑体" panose="02010609060101010101" pitchFamily="49" charset="-122"/>
              </a:rPr>
              <a:t>0</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)&gt;0</a:t>
            </a:r>
            <a:r>
              <a:rPr lang="zh-CN" altLang="zh-CN" dirty="0">
                <a:latin typeface="+mn-lt"/>
                <a:ea typeface="黑体" panose="02010609060101010101" pitchFamily="49" charset="-122"/>
              </a:rPr>
              <a:t>；</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(0)=0</a:t>
            </a:r>
            <a:r>
              <a:rPr lang="zh-CN" altLang="zh-CN" dirty="0" smtClean="0">
                <a:latin typeface="+mn-lt"/>
                <a:ea typeface="黑体" panose="02010609060101010101" pitchFamily="49" charset="-122"/>
              </a:rPr>
              <a:t>。</a:t>
            </a:r>
            <a:endParaRPr lang="en-US" altLang="zh-CN" dirty="0" smtClean="0">
              <a:latin typeface="+mn-lt"/>
              <a:ea typeface="黑体" panose="02010609060101010101" pitchFamily="49" charset="-122"/>
            </a:endParaRPr>
          </a:p>
          <a:p>
            <a:pPr marL="457200" indent="-457200">
              <a:spcAft>
                <a:spcPts val="600"/>
              </a:spcAft>
              <a:buAutoNum type="arabicParenBoth"/>
            </a:pPr>
            <a:r>
              <a:rPr lang="en-US" altLang="zh-CN" dirty="0" smtClean="0">
                <a:latin typeface="+mn-lt"/>
                <a:ea typeface="黑体" panose="02010609060101010101" pitchFamily="49" charset="-122"/>
              </a:rPr>
              <a:t> </a:t>
            </a:r>
            <a:r>
              <a:rPr lang="en-US" altLang="zh-CN" i="1" dirty="0" smtClean="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smtClean="0">
                <a:latin typeface="+mn-lt"/>
                <a:ea typeface="黑体" panose="02010609060101010101" pitchFamily="49" charset="-122"/>
              </a:rPr>
              <a:t>)</a:t>
            </a:r>
            <a:r>
              <a:rPr lang="zh-CN" altLang="zh-CN" dirty="0" smtClean="0">
                <a:latin typeface="+mn-lt"/>
                <a:ea typeface="黑体" panose="02010609060101010101" pitchFamily="49" charset="-122"/>
              </a:rPr>
              <a:t>二</a:t>
            </a:r>
            <a:r>
              <a:rPr lang="zh-CN" altLang="zh-CN" dirty="0">
                <a:latin typeface="+mn-lt"/>
                <a:ea typeface="黑体" panose="02010609060101010101" pitchFamily="49" charset="-122"/>
              </a:rPr>
              <a:t>次连续可</a:t>
            </a:r>
            <a:r>
              <a:rPr lang="zh-CN" altLang="zh-CN" dirty="0" smtClean="0">
                <a:latin typeface="+mn-lt"/>
                <a:ea typeface="黑体" panose="02010609060101010101" pitchFamily="49" charset="-122"/>
              </a:rPr>
              <a:t>导，</a:t>
            </a:r>
            <a:r>
              <a:rPr lang="zh-CN" altLang="zh-CN" dirty="0">
                <a:latin typeface="+mn-lt"/>
                <a:ea typeface="黑体" panose="02010609060101010101" pitchFamily="49" charset="-122"/>
              </a:rPr>
              <a:t>其对</a:t>
            </a:r>
            <a:r>
              <a:rPr lang="en-US" altLang="zh-CN" i="1" dirty="0">
                <a:latin typeface="+mn-lt"/>
                <a:ea typeface="黑体" panose="02010609060101010101" pitchFamily="49" charset="-122"/>
                <a:sym typeface="Symbol"/>
              </a:rPr>
              <a:t></a:t>
            </a:r>
            <a:r>
              <a:rPr lang="zh-CN" altLang="zh-CN" dirty="0">
                <a:latin typeface="+mn-lt"/>
                <a:ea typeface="黑体" panose="02010609060101010101" pitchFamily="49" charset="-122"/>
              </a:rPr>
              <a:t>的导数记为</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i="1" dirty="0" err="1">
                <a:latin typeface="+mn-lt"/>
                <a:ea typeface="黑体" panose="02010609060101010101" pitchFamily="49" charset="-122"/>
              </a:rPr>
              <a:t>dS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i="1" dirty="0">
                <a:latin typeface="+mn-lt"/>
                <a:ea typeface="黑体" panose="02010609060101010101" pitchFamily="49" charset="-122"/>
              </a:rPr>
              <a:t>d</a:t>
            </a:r>
            <a:r>
              <a:rPr lang="en-US" altLang="zh-CN" i="1" dirty="0">
                <a:latin typeface="+mn-lt"/>
                <a:ea typeface="黑体" panose="02010609060101010101" pitchFamily="49" charset="-122"/>
                <a:sym typeface="Symbol"/>
              </a:rPr>
              <a:t></a:t>
            </a:r>
            <a:r>
              <a:rPr lang="zh-CN" altLang="zh-CN" dirty="0">
                <a:latin typeface="+mn-lt"/>
                <a:ea typeface="黑体" panose="02010609060101010101" pitchFamily="49" charset="-122"/>
              </a:rPr>
              <a:t>。当</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|&lt;</a:t>
            </a:r>
            <a:r>
              <a:rPr lang="en-US" altLang="zh-CN" dirty="0">
                <a:latin typeface="+mn-lt"/>
                <a:ea typeface="黑体" panose="02010609060101010101" pitchFamily="49" charset="-122"/>
                <a:sym typeface="Symbol"/>
              </a:rPr>
              <a:t></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zh-CN" altLang="zh-CN" dirty="0">
                <a:latin typeface="+mn-lt"/>
                <a:ea typeface="黑体" panose="02010609060101010101" pitchFamily="49" charset="-122"/>
              </a:rPr>
              <a:t>是严格递增的；当</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a:rPr>
              <a:t></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zh-CN" altLang="zh-CN" dirty="0">
                <a:latin typeface="+mn-lt"/>
                <a:ea typeface="黑体" panose="02010609060101010101" pitchFamily="49" charset="-122"/>
              </a:rPr>
              <a:t>是饱和的，即当</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sym typeface="Symbol"/>
              </a:rPr>
              <a:t></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i="1" dirty="0">
                <a:latin typeface="+mn-lt"/>
                <a:ea typeface="黑体" panose="02010609060101010101" pitchFamily="49" charset="-122"/>
              </a:rPr>
              <a:t>s</a:t>
            </a:r>
            <a:r>
              <a:rPr lang="zh-CN" altLang="zh-CN" dirty="0">
                <a:latin typeface="+mn-lt"/>
                <a:ea typeface="黑体" panose="02010609060101010101" pitchFamily="49" charset="-122"/>
              </a:rPr>
              <a:t>，当</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a:rPr>
              <a:t></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i="1" dirty="0">
                <a:latin typeface="+mn-lt"/>
                <a:ea typeface="黑体" panose="02010609060101010101" pitchFamily="49" charset="-122"/>
              </a:rPr>
              <a:t>s</a:t>
            </a:r>
            <a:r>
              <a:rPr lang="zh-CN" altLang="zh-CN" dirty="0">
                <a:latin typeface="+mn-lt"/>
                <a:ea typeface="黑体" panose="02010609060101010101" pitchFamily="49" charset="-122"/>
              </a:rPr>
              <a:t>。其中，</a:t>
            </a:r>
            <a:r>
              <a:rPr lang="en-US" altLang="zh-CN" i="1" dirty="0">
                <a:latin typeface="+mn-lt"/>
                <a:ea typeface="黑体" panose="02010609060101010101" pitchFamily="49" charset="-122"/>
              </a:rPr>
              <a:t>s</a:t>
            </a:r>
            <a:r>
              <a:rPr lang="zh-CN" altLang="zh-CN" dirty="0">
                <a:latin typeface="+mn-lt"/>
                <a:ea typeface="黑体" panose="02010609060101010101" pitchFamily="49" charset="-122"/>
              </a:rPr>
              <a:t>和</a:t>
            </a:r>
            <a:r>
              <a:rPr lang="en-US" altLang="zh-CN" dirty="0">
                <a:latin typeface="+mn-lt"/>
                <a:ea typeface="黑体" panose="02010609060101010101" pitchFamily="49" charset="-122"/>
                <a:sym typeface="Symbol"/>
              </a:rPr>
              <a:t></a:t>
            </a:r>
            <a:r>
              <a:rPr lang="zh-CN" altLang="zh-CN" dirty="0">
                <a:latin typeface="+mn-lt"/>
                <a:ea typeface="黑体" panose="02010609060101010101" pitchFamily="49" charset="-122"/>
              </a:rPr>
              <a:t>是正的常数</a:t>
            </a:r>
            <a:r>
              <a:rPr lang="zh-CN" altLang="zh-CN" dirty="0" smtClean="0">
                <a:latin typeface="+mn-lt"/>
                <a:ea typeface="黑体" panose="02010609060101010101" pitchFamily="49" charset="-122"/>
              </a:rPr>
              <a:t>。</a:t>
            </a:r>
            <a:endParaRPr lang="en-US" altLang="zh-CN" dirty="0" smtClean="0">
              <a:latin typeface="+mn-lt"/>
              <a:ea typeface="黑体" panose="02010609060101010101" pitchFamily="49" charset="-122"/>
            </a:endParaRPr>
          </a:p>
          <a:p>
            <a:pPr marL="457200" indent="-457200">
              <a:spcAft>
                <a:spcPts val="600"/>
              </a:spcAft>
              <a:buAutoNum type="arabicParenBoth"/>
            </a:pPr>
            <a:r>
              <a:rPr lang="zh-CN" altLang="zh-CN" dirty="0" smtClean="0">
                <a:latin typeface="+mn-lt"/>
                <a:ea typeface="黑体" panose="02010609060101010101" pitchFamily="49" charset="-122"/>
              </a:rPr>
              <a:t>存在</a:t>
            </a:r>
            <a:r>
              <a:rPr lang="zh-CN" altLang="zh-CN" dirty="0">
                <a:latin typeface="+mn-lt"/>
                <a:ea typeface="黑体" panose="02010609060101010101" pitchFamily="49" charset="-122"/>
              </a:rPr>
              <a:t>一个常数</a:t>
            </a:r>
            <a:r>
              <a:rPr lang="en-US" altLang="zh-CN" i="1" dirty="0">
                <a:latin typeface="+mn-lt"/>
                <a:ea typeface="黑体" panose="02010609060101010101" pitchFamily="49" charset="-122"/>
              </a:rPr>
              <a:t>c</a:t>
            </a:r>
            <a:r>
              <a:rPr lang="en-US" altLang="zh-CN" dirty="0">
                <a:latin typeface="+mn-lt"/>
                <a:ea typeface="黑体" panose="02010609060101010101" pitchFamily="49" charset="-122"/>
              </a:rPr>
              <a:t>&gt;0</a:t>
            </a:r>
            <a:r>
              <a:rPr lang="zh-CN" altLang="zh-CN" dirty="0">
                <a:latin typeface="+mn-lt"/>
                <a:ea typeface="黑体" panose="02010609060101010101" pitchFamily="49" charset="-122"/>
              </a:rPr>
              <a:t>，当</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sym typeface="Symbol"/>
              </a:rPr>
              <a:t></a:t>
            </a:r>
            <a:r>
              <a:rPr lang="en-US" altLang="zh-CN" dirty="0">
                <a:latin typeface="+mn-lt"/>
                <a:ea typeface="黑体" panose="02010609060101010101" pitchFamily="49" charset="-122"/>
              </a:rPr>
              <a:t>0</a:t>
            </a:r>
            <a:r>
              <a:rPr lang="zh-CN" altLang="zh-CN" dirty="0">
                <a:latin typeface="+mn-lt"/>
                <a:ea typeface="黑体" panose="02010609060101010101" pitchFamily="49" charset="-122"/>
              </a:rPr>
              <a:t>时，</a:t>
            </a:r>
            <a:r>
              <a:rPr lang="en-US" altLang="zh-CN" i="1" dirty="0">
                <a:latin typeface="+mn-lt"/>
                <a:ea typeface="黑体" panose="02010609060101010101" pitchFamily="49" charset="-122"/>
              </a:rPr>
              <a:t>S</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en-US" altLang="zh-CN" dirty="0">
                <a:latin typeface="+mn-lt"/>
                <a:ea typeface="黑体" panose="02010609060101010101" pitchFamily="49" charset="-122"/>
                <a:sym typeface="Symbol"/>
              </a:rPr>
              <a:t></a:t>
            </a:r>
            <a:r>
              <a:rPr lang="en-US" altLang="zh-CN" i="1" dirty="0">
                <a:latin typeface="+mn-lt"/>
                <a:ea typeface="黑体" panose="02010609060101010101" pitchFamily="49" charset="-122"/>
              </a:rPr>
              <a:t>c s</a:t>
            </a:r>
            <a:r>
              <a:rPr lang="en-US" altLang="zh-CN" baseline="30000" dirty="0">
                <a:latin typeface="+mn-lt"/>
                <a:ea typeface="黑体" panose="02010609060101010101" pitchFamily="49" charset="-122"/>
              </a:rPr>
              <a:t>2</a:t>
            </a:r>
            <a:r>
              <a:rPr lang="en-US" altLang="zh-CN" dirty="0">
                <a:latin typeface="+mn-lt"/>
                <a:ea typeface="黑体" panose="02010609060101010101" pitchFamily="49" charset="-122"/>
              </a:rPr>
              <a:t>(</a:t>
            </a:r>
            <a:r>
              <a:rPr lang="en-US" altLang="zh-CN" i="1" dirty="0">
                <a:latin typeface="+mn-lt"/>
                <a:ea typeface="黑体" panose="02010609060101010101" pitchFamily="49" charset="-122"/>
                <a:sym typeface="Symbol"/>
              </a:rPr>
              <a:t></a:t>
            </a:r>
            <a:r>
              <a:rPr lang="en-US" altLang="zh-CN" dirty="0">
                <a:latin typeface="+mn-lt"/>
                <a:ea typeface="黑体" panose="02010609060101010101" pitchFamily="49" charset="-122"/>
              </a:rPr>
              <a:t>)</a:t>
            </a:r>
            <a:r>
              <a:rPr lang="zh-CN" altLang="zh-CN" dirty="0">
                <a:latin typeface="+mn-lt"/>
                <a:ea typeface="黑体" panose="02010609060101010101" pitchFamily="49" charset="-122"/>
              </a:rPr>
              <a:t>。</a:t>
            </a:r>
          </a:p>
        </p:txBody>
      </p:sp>
      <p:pic>
        <p:nvPicPr>
          <p:cNvPr id="68610" name="图片 11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608" y="2101282"/>
            <a:ext cx="2710425" cy="1749367"/>
          </a:xfrm>
          <a:prstGeom prst="rect">
            <a:avLst/>
          </a:prstGeom>
          <a:noFill/>
          <a:extLst>
            <a:ext uri="{909E8E84-426E-40DD-AFC4-6F175D3DCCD1}">
              <a14:hiddenFill xmlns:a14="http://schemas.microsoft.com/office/drawing/2010/main">
                <a:solidFill>
                  <a:srgbClr val="FFFFFF"/>
                </a:solidFill>
              </a14:hiddenFill>
            </a:ext>
          </a:extLst>
        </p:spPr>
      </p:pic>
      <p:pic>
        <p:nvPicPr>
          <p:cNvPr id="68609" name="图片 112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259" y="3802524"/>
            <a:ext cx="2691338" cy="2240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圆角矩形 4"/>
          <p:cNvSpPr/>
          <p:nvPr/>
        </p:nvSpPr>
        <p:spPr bwMode="auto">
          <a:xfrm>
            <a:off x="1087655" y="2019215"/>
            <a:ext cx="4186989" cy="4025446"/>
          </a:xfrm>
          <a:prstGeom prst="roundRect">
            <a:avLst>
              <a:gd name="adj" fmla="val 9494"/>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圆角矩形 10"/>
          <p:cNvSpPr/>
          <p:nvPr/>
        </p:nvSpPr>
        <p:spPr bwMode="auto">
          <a:xfrm>
            <a:off x="5419023" y="2024275"/>
            <a:ext cx="2983832" cy="4025446"/>
          </a:xfrm>
          <a:prstGeom prst="roundRect">
            <a:avLst>
              <a:gd name="adj" fmla="val 9494"/>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32</a:t>
            </a:fld>
            <a:r>
              <a:rPr lang="en-US" altLang="zh-CN" sz="1400" dirty="0" smtClean="0"/>
              <a:t>/44</a:t>
            </a:r>
            <a:endParaRPr lang="en-US" altLang="zh-CN" sz="1400" dirty="0" smtClean="0"/>
          </a:p>
        </p:txBody>
      </p:sp>
    </p:spTree>
    <p:extLst>
      <p:ext uri="{BB962C8B-B14F-4D97-AF65-F5344CB8AC3E}">
        <p14:creationId xmlns:p14="http://schemas.microsoft.com/office/powerpoint/2010/main" val="672415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控制律</a:t>
            </a:r>
            <a:endParaRPr lang="zh-CN" altLang="en-US" sz="2800" dirty="0" smtClean="0">
              <a:ea typeface="黑体" panose="02010609060101010101" pitchFamily="49" charset="-122"/>
            </a:endParaRP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圆角矩形 4"/>
          <p:cNvSpPr/>
          <p:nvPr/>
        </p:nvSpPr>
        <p:spPr bwMode="auto">
          <a:xfrm>
            <a:off x="856647" y="1934676"/>
            <a:ext cx="7844591" cy="3378469"/>
          </a:xfrm>
          <a:prstGeom prst="roundRect">
            <a:avLst>
              <a:gd name="adj" fmla="val 9494"/>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33</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45214533"/>
              </p:ext>
            </p:extLst>
          </p:nvPr>
        </p:nvGraphicFramePr>
        <p:xfrm>
          <a:off x="1087654" y="2021305"/>
          <a:ext cx="3450362" cy="479851"/>
        </p:xfrm>
        <a:graphic>
          <a:graphicData uri="http://schemas.openxmlformats.org/presentationml/2006/ole">
            <mc:AlternateContent xmlns:mc="http://schemas.openxmlformats.org/markup-compatibility/2006">
              <mc:Choice xmlns:v="urn:schemas-microsoft-com:vml" Requires="v">
                <p:oleObj spid="_x0000_s69690" name="Equation" r:id="rId3" imgW="1916868" imgH="266584" progId="Equation.DSMT4">
                  <p:embed/>
                </p:oleObj>
              </mc:Choice>
              <mc:Fallback>
                <p:oleObj name="Equation" r:id="rId3" imgW="1916868" imgH="26658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654" y="2021305"/>
                        <a:ext cx="3450362" cy="479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087655" y="2488446"/>
            <a:ext cx="752695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X</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X</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d</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1</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2</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1</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1</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2</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2</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 </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p</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p</a:t>
            </a:r>
            <a:r>
              <a:rPr kumimoji="0" lang="en-US" altLang="zh-CN" sz="2000" b="0" i="0"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I</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m</a:t>
            </a:r>
            <a:r>
              <a:rPr kumimoji="0" lang="en-US" altLang="zh-CN" sz="2000" b="0" i="0"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m</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i="1" dirty="0" err="1">
                <a:latin typeface="+mn-lt"/>
                <a:ea typeface="黑体" panose="02010609060101010101" pitchFamily="49" charset="-122"/>
                <a:cs typeface="Times New Roman" pitchFamily="18" charset="0"/>
                <a:sym typeface="Symbol" pitchFamily="18" charset="2"/>
              </a:rPr>
              <a:t>B</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v</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i="1" dirty="0" err="1">
                <a:latin typeface="+mn-lt"/>
                <a:ea typeface="黑体" panose="02010609060101010101" pitchFamily="49" charset="-122"/>
                <a:cs typeface="Times New Roman" pitchFamily="18" charset="0"/>
                <a:sym typeface="Symbol" pitchFamily="18" charset="2"/>
              </a:rPr>
              <a:t>b</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v</a:t>
            </a:r>
            <a:r>
              <a:rPr kumimoji="0" lang="en-US" altLang="zh-CN" sz="2000" b="0" i="0"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I</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n</a:t>
            </a:r>
            <a:r>
              <a:rPr kumimoji="0" lang="en-US" altLang="zh-CN" sz="2000" b="0" i="0"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n</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a:t>
            </a:r>
            <a:r>
              <a:rPr kumimoji="0" lang="en-US" altLang="zh-CN" sz="2000" i="1" dirty="0" err="1">
                <a:latin typeface="+mn-lt"/>
                <a:ea typeface="黑体" panose="02010609060101010101" pitchFamily="49" charset="-122"/>
                <a:cs typeface="Times New Roman" pitchFamily="18" charset="0"/>
                <a:sym typeface="Symbol" pitchFamily="18" charset="2"/>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p</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和</a:t>
            </a:r>
            <a:r>
              <a:rPr kumimoji="0" lang="en-US" altLang="zh-CN" sz="2000" i="1" dirty="0" err="1">
                <a:latin typeface="+mn-lt"/>
                <a:ea typeface="黑体" panose="02010609060101010101" pitchFamily="49" charset="-122"/>
                <a:cs typeface="Times New Roman" pitchFamily="18" charset="0"/>
                <a:sym typeface="Symbol" pitchFamily="18" charset="2"/>
              </a:rPr>
              <a:t>b</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v</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是正的常数。</a:t>
            </a:r>
            <a:r>
              <a:rPr kumimoji="0" lang="en-US" altLang="zh-CN" sz="2000" i="1" dirty="0" err="1">
                <a:latin typeface="+mn-lt"/>
                <a:ea typeface="黑体" panose="02010609060101010101" pitchFamily="49" charset="-122"/>
                <a:cs typeface="Times New Roman" pitchFamily="18" charset="0"/>
                <a:sym typeface="Symbol" pitchFamily="18" charset="2"/>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p</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是任务空间位置误差的反馈系数，</a:t>
            </a:r>
            <a:r>
              <a:rPr kumimoji="0" lang="en-US" altLang="zh-CN" sz="2000" i="1" dirty="0" err="1">
                <a:latin typeface="+mn-lt"/>
                <a:ea typeface="黑体" panose="02010609060101010101" pitchFamily="49" charset="-122"/>
                <a:cs typeface="Times New Roman" pitchFamily="18" charset="0"/>
                <a:sym typeface="Symbol" pitchFamily="18" charset="2"/>
              </a:rPr>
              <a:t>B</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sym typeface="Symbol" pitchFamily="18" charset="2"/>
              </a:rPr>
              <a:t>v</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sym typeface="Symbol" pitchFamily="18" charset="2"/>
              </a:rPr>
              <a:t>是关节空间速度反馈系数。</a:t>
            </a:r>
            <a:endParaRPr kumimoji="0" lang="zh-CN" altLang="en-US"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sym typeface="Symbol" pitchFamily="18" charset="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88756189"/>
              </p:ext>
            </p:extLst>
          </p:nvPr>
        </p:nvGraphicFramePr>
        <p:xfrm>
          <a:off x="1235918" y="3840816"/>
          <a:ext cx="609336" cy="361793"/>
        </p:xfrm>
        <a:graphic>
          <a:graphicData uri="http://schemas.openxmlformats.org/presentationml/2006/ole">
            <mc:AlternateContent xmlns:mc="http://schemas.openxmlformats.org/markup-compatibility/2006">
              <mc:Choice xmlns:v="urn:schemas-microsoft-com:vml" Requires="v">
                <p:oleObj spid="_x0000_s69691" name="Equation" r:id="rId5" imgW="406224" imgH="241195" progId="Equation.DSMT4">
                  <p:embed/>
                </p:oleObj>
              </mc:Choice>
              <mc:Fallback>
                <p:oleObj name="Equation" r:id="rId5" imgW="406224"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918" y="3840816"/>
                        <a:ext cx="609336" cy="361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1861089" y="3800950"/>
            <a:ext cx="17812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是</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J</a:t>
            </a:r>
            <a:r>
              <a:rPr kumimoji="0" lang="en-US" altLang="zh-CN" sz="2000" b="0" i="1"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rPr>
              <a:t>T</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q</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估计值</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 </a:t>
            </a: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096902998"/>
              </p:ext>
            </p:extLst>
          </p:nvPr>
        </p:nvGraphicFramePr>
        <p:xfrm>
          <a:off x="1203157" y="4254369"/>
          <a:ext cx="2240280" cy="548640"/>
        </p:xfrm>
        <a:graphic>
          <a:graphicData uri="http://schemas.openxmlformats.org/presentationml/2006/ole">
            <mc:AlternateContent xmlns:mc="http://schemas.openxmlformats.org/markup-compatibility/2006">
              <mc:Choice xmlns:v="urn:schemas-microsoft-com:vml" Requires="v">
                <p:oleObj spid="_x0000_s69692" name="Equation" r:id="rId7" imgW="1244600" imgH="304800" progId="Equation.DSMT4">
                  <p:embed/>
                </p:oleObj>
              </mc:Choice>
              <mc:Fallback>
                <p:oleObj name="Equation" r:id="rId7" imgW="1244600" imgH="304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157" y="4254369"/>
                        <a:ext cx="2240280" cy="548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1275091" y="4844094"/>
            <a:ext cx="1595309" cy="400110"/>
          </a:xfrm>
          <a:prstGeom prst="rect">
            <a:avLst/>
          </a:prstGeom>
        </p:spPr>
        <p:txBody>
          <a:bodyPr wrap="none">
            <a:spAutoFit/>
          </a:bodyPr>
          <a:lstStyle/>
          <a:p>
            <a:r>
              <a:rPr lang="en-US" altLang="zh-CN" sz="2000" i="1" dirty="0">
                <a:latin typeface="+mn-lt"/>
                <a:ea typeface="黑体" panose="02010609060101010101" pitchFamily="49" charset="-122"/>
              </a:rPr>
              <a:t>p</a:t>
            </a:r>
            <a:r>
              <a:rPr lang="zh-CN" altLang="zh-CN" sz="2000" dirty="0">
                <a:latin typeface="+mn-lt"/>
                <a:ea typeface="黑体" panose="02010609060101010101" pitchFamily="49" charset="-122"/>
              </a:rPr>
              <a:t>是正的常数</a:t>
            </a:r>
            <a:endParaRPr lang="zh-CN" altLang="en-US" sz="2000" dirty="0">
              <a:latin typeface="+mn-lt"/>
              <a:ea typeface="黑体" panose="02010609060101010101" pitchFamily="49" charset="-122"/>
            </a:endParaRPr>
          </a:p>
        </p:txBody>
      </p:sp>
      <p:sp>
        <p:nvSpPr>
          <p:cNvPr id="15" name="Rectangle 9"/>
          <p:cNvSpPr>
            <a:spLocks noChangeArrowheads="1"/>
          </p:cNvSpPr>
          <p:nvPr/>
        </p:nvSpPr>
        <p:spPr bwMode="auto">
          <a:xfrm rot="10800000" flipV="1">
            <a:off x="856647" y="5467033"/>
            <a:ext cx="78445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第</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1</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项，</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p</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将任务空间的误差转换为任务空间的力，再乘以</a:t>
            </a:r>
            <a:r>
              <a:rPr kumimoji="0" lang="en-US" altLang="zh-CN" sz="2000" i="1" dirty="0">
                <a:ea typeface="黑体" panose="02010609060101010101" pitchFamily="49" charset="-122"/>
                <a:cs typeface="Times New Roman" pitchFamily="18" charset="0"/>
              </a:rPr>
              <a:t>J</a:t>
            </a:r>
            <a:r>
              <a:rPr kumimoji="0" lang="en-US" altLang="zh-CN" sz="2000" i="1" baseline="30000" dirty="0">
                <a:ea typeface="黑体" panose="02010609060101010101" pitchFamily="49" charset="-122"/>
                <a:cs typeface="Times New Roman" pitchFamily="18" charset="0"/>
              </a:rPr>
              <a:t>T</a:t>
            </a:r>
            <a:r>
              <a:rPr kumimoji="0" lang="en-US" altLang="zh-CN" sz="2000" dirty="0">
                <a:ea typeface="黑体" panose="02010609060101010101" pitchFamily="49" charset="-122"/>
                <a:cs typeface="Times New Roman" pitchFamily="18" charset="0"/>
              </a:rPr>
              <a:t>(</a:t>
            </a:r>
            <a:r>
              <a:rPr kumimoji="0" lang="en-US" altLang="zh-CN" sz="2000" i="1" dirty="0">
                <a:ea typeface="黑体" panose="02010609060101010101" pitchFamily="49" charset="-122"/>
                <a:cs typeface="Times New Roman" pitchFamily="18" charset="0"/>
              </a:rPr>
              <a:t>q</a:t>
            </a:r>
            <a:r>
              <a:rPr kumimoji="0" lang="en-US" altLang="zh-CN" sz="2000" dirty="0">
                <a:ea typeface="黑体" panose="02010609060101010101" pitchFamily="49" charset="-122"/>
                <a:cs typeface="Times New Roman" pitchFamily="18" charset="0"/>
              </a:rPr>
              <a:t>)</a:t>
            </a:r>
            <a:r>
              <a:rPr kumimoji="0" lang="zh-CN" altLang="en-US" sz="2000" dirty="0">
                <a:ea typeface="黑体" panose="02010609060101010101" pitchFamily="49" charset="-122"/>
                <a:cs typeface="Times New Roman" pitchFamily="18" charset="0"/>
              </a:rPr>
              <a:t>估计值</a:t>
            </a:r>
            <a:r>
              <a:rPr kumimoji="0" lang="zh-CN" altLang="en-US" sz="2000" dirty="0" smtClean="0">
                <a:latin typeface="+mn-lt"/>
                <a:ea typeface="黑体" panose="02010609060101010101" pitchFamily="49" charset="-122"/>
                <a:cs typeface="Times New Roman" pitchFamily="18" charset="0"/>
              </a:rPr>
              <a:t>后</a:t>
            </a:r>
            <a:r>
              <a:rPr kumimoji="0" lang="zh-CN" altLang="en-US" sz="2000" dirty="0">
                <a:latin typeface="+mn-lt"/>
                <a:ea typeface="黑体" panose="02010609060101010101" pitchFamily="49" charset="-122"/>
                <a:cs typeface="Times New Roman" pitchFamily="18" charset="0"/>
              </a:rPr>
              <a:t>转为关节力矩</a:t>
            </a:r>
            <a:r>
              <a:rPr kumimoji="0" lang="zh-CN" altLang="en-US" sz="2000" dirty="0" smtClean="0">
                <a:latin typeface="+mn-lt"/>
                <a:ea typeface="黑体" panose="02010609060101010101" pitchFamily="49" charset="-122"/>
                <a:cs typeface="Times New Roman" pitchFamily="18" charset="0"/>
              </a:rPr>
              <a:t>。第</a:t>
            </a:r>
            <a:r>
              <a:rPr kumimoji="0" lang="en-US" altLang="zh-CN" sz="2000" dirty="0">
                <a:latin typeface="+mn-lt"/>
                <a:ea typeface="黑体" panose="02010609060101010101" pitchFamily="49" charset="-122"/>
                <a:cs typeface="Times New Roman" pitchFamily="18" charset="0"/>
              </a:rPr>
              <a:t>2</a:t>
            </a:r>
            <a:r>
              <a:rPr kumimoji="0" lang="zh-CN" altLang="en-US" sz="2000" dirty="0">
                <a:latin typeface="+mn-lt"/>
                <a:ea typeface="黑体" panose="02010609060101010101" pitchFamily="49" charset="-122"/>
                <a:cs typeface="Times New Roman" pitchFamily="18" charset="0"/>
              </a:rPr>
              <a:t>项</a:t>
            </a:r>
            <a:r>
              <a:rPr kumimoji="0" lang="zh-CN" altLang="en-US" sz="2000" dirty="0" smtClean="0">
                <a:latin typeface="+mn-lt"/>
                <a:ea typeface="黑体" panose="02010609060101010101" pitchFamily="49" charset="-122"/>
                <a:cs typeface="Times New Roman" pitchFamily="18" charset="0"/>
              </a:rPr>
              <a:t>是关节速度反馈</a:t>
            </a:r>
            <a:r>
              <a:rPr kumimoji="0" lang="zh-CN" altLang="en-US" sz="2000" dirty="0">
                <a:latin typeface="+mn-lt"/>
                <a:ea typeface="黑体" panose="02010609060101010101" pitchFamily="49" charset="-122"/>
                <a:cs typeface="Times New Roman" pitchFamily="18" charset="0"/>
              </a:rPr>
              <a:t>，第</a:t>
            </a:r>
            <a:r>
              <a:rPr kumimoji="0" lang="en-US" altLang="zh-CN" sz="2000" dirty="0">
                <a:latin typeface="+mn-lt"/>
                <a:ea typeface="黑体" panose="02010609060101010101" pitchFamily="49" charset="-122"/>
                <a:cs typeface="Times New Roman" pitchFamily="18" charset="0"/>
              </a:rPr>
              <a:t>3</a:t>
            </a:r>
            <a:r>
              <a:rPr kumimoji="0" lang="zh-CN" altLang="en-US" sz="2000" dirty="0">
                <a:latin typeface="+mn-lt"/>
                <a:ea typeface="黑体" panose="02010609060101010101" pitchFamily="49" charset="-122"/>
                <a:cs typeface="Times New Roman" pitchFamily="18" charset="0"/>
              </a:rPr>
              <a:t>项是重力项</a:t>
            </a:r>
            <a:r>
              <a:rPr kumimoji="0" lang="zh-CN" altLang="en-US" sz="2000" dirty="0" smtClean="0">
                <a:latin typeface="+mn-lt"/>
                <a:ea typeface="黑体" panose="02010609060101010101" pitchFamily="49"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endParaRPr>
          </a:p>
        </p:txBody>
      </p:sp>
      <p:sp>
        <p:nvSpPr>
          <p:cNvPr id="22" name="圆角矩形 21"/>
          <p:cNvSpPr/>
          <p:nvPr/>
        </p:nvSpPr>
        <p:spPr bwMode="auto">
          <a:xfrm>
            <a:off x="856646" y="5424175"/>
            <a:ext cx="7844591" cy="750745"/>
          </a:xfrm>
          <a:prstGeom prst="roundRect">
            <a:avLst>
              <a:gd name="adj" fmla="val 24879"/>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993639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r>
              <a:rPr lang="zh-CN" altLang="en-US" sz="2800" dirty="0" smtClean="0">
                <a:ea typeface="黑体" panose="02010609060101010101" pitchFamily="49" charset="-122"/>
              </a:rPr>
              <a:t>参数取值范围</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圆角矩形 4"/>
          <p:cNvSpPr/>
          <p:nvPr/>
        </p:nvSpPr>
        <p:spPr bwMode="auto">
          <a:xfrm>
            <a:off x="856647" y="1934676"/>
            <a:ext cx="7844591" cy="1915429"/>
          </a:xfrm>
          <a:prstGeom prst="roundRect">
            <a:avLst>
              <a:gd name="adj" fmla="val 14519"/>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灯片编号占位符 5"/>
          <p:cNvSpPr>
            <a:spLocks noGrp="1"/>
          </p:cNvSpPr>
          <p:nvPr>
            <p:ph type="sldNum" sz="quarter" idx="12"/>
          </p:nvPr>
        </p:nvSpPr>
        <p:spPr>
          <a:xfrm>
            <a:off x="7063325" y="6362298"/>
            <a:ext cx="1905000" cy="3433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34</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35174149"/>
              </p:ext>
            </p:extLst>
          </p:nvPr>
        </p:nvGraphicFramePr>
        <p:xfrm>
          <a:off x="5419022" y="2069431"/>
          <a:ext cx="2875302" cy="399876"/>
        </p:xfrm>
        <a:graphic>
          <a:graphicData uri="http://schemas.openxmlformats.org/presentationml/2006/ole">
            <mc:AlternateContent xmlns:mc="http://schemas.openxmlformats.org/markup-compatibility/2006">
              <mc:Choice xmlns:v="urn:schemas-microsoft-com:vml" Requires="v">
                <p:oleObj spid="_x0000_s70781" name="Equation" r:id="rId3" imgW="1916868" imgH="266584" progId="Equation.DSMT4">
                  <p:embed/>
                </p:oleObj>
              </mc:Choice>
              <mc:Fallback>
                <p:oleObj name="Equation" r:id="rId3" imgW="1916868" imgH="26658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022" y="2069431"/>
                        <a:ext cx="2875302" cy="399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6480007" y="27088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动力学</a:t>
            </a: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6282197" y="3349441"/>
            <a:ext cx="1628972" cy="400110"/>
          </a:xfrm>
          <a:prstGeom prst="rect">
            <a:avLst/>
          </a:prstGeom>
        </p:spPr>
        <p:txBody>
          <a:bodyPr wrap="none">
            <a:spAutoFit/>
          </a:bodyPr>
          <a:lstStyle/>
          <a:p>
            <a:r>
              <a:rPr lang="en-US" altLang="zh-CN" sz="2000" i="1" dirty="0" smtClean="0">
                <a:latin typeface="+mn-lt"/>
                <a:ea typeface="黑体" panose="02010609060101010101" pitchFamily="49" charset="-122"/>
                <a:sym typeface="Symbol"/>
              </a:rPr>
              <a:t></a:t>
            </a:r>
            <a:r>
              <a:rPr lang="zh-CN" altLang="zh-CN" sz="2000" dirty="0" smtClean="0">
                <a:latin typeface="+mn-lt"/>
                <a:ea typeface="黑体" panose="02010609060101010101" pitchFamily="49" charset="-122"/>
              </a:rPr>
              <a:t>是</a:t>
            </a:r>
            <a:r>
              <a:rPr lang="zh-CN" altLang="zh-CN" sz="2000" dirty="0">
                <a:latin typeface="+mn-lt"/>
                <a:ea typeface="黑体" panose="02010609060101010101" pitchFamily="49" charset="-122"/>
              </a:rPr>
              <a:t>正的常数</a:t>
            </a:r>
            <a:endParaRPr lang="zh-CN" altLang="en-US" sz="2000" dirty="0">
              <a:latin typeface="+mn-lt"/>
              <a:ea typeface="黑体" panose="02010609060101010101" pitchFamily="49" charset="-122"/>
            </a:endParaRPr>
          </a:p>
        </p:txBody>
      </p:sp>
      <p:sp>
        <p:nvSpPr>
          <p:cNvPr id="22" name="圆角矩形 21"/>
          <p:cNvSpPr/>
          <p:nvPr/>
        </p:nvSpPr>
        <p:spPr bwMode="auto">
          <a:xfrm>
            <a:off x="856646" y="4004113"/>
            <a:ext cx="7844591" cy="2569942"/>
          </a:xfrm>
          <a:prstGeom prst="roundRect">
            <a:avLst>
              <a:gd name="adj" fmla="val 14291"/>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551815950"/>
              </p:ext>
            </p:extLst>
          </p:nvPr>
        </p:nvGraphicFramePr>
        <p:xfrm>
          <a:off x="1121955" y="2601794"/>
          <a:ext cx="5067300" cy="647700"/>
        </p:xfrm>
        <a:graphic>
          <a:graphicData uri="http://schemas.openxmlformats.org/presentationml/2006/ole">
            <mc:AlternateContent xmlns:mc="http://schemas.openxmlformats.org/markup-compatibility/2006">
              <mc:Choice xmlns:v="urn:schemas-microsoft-com:vml" Requires="v">
                <p:oleObj spid="_x0000_s70782" name="Equation" r:id="rId5" imgW="3378200" imgH="431800" progId="Equation.DSMT4">
                  <p:embed/>
                </p:oleObj>
              </mc:Choice>
              <mc:Fallback>
                <p:oleObj name="Equation" r:id="rId5" imgW="33782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955" y="2601794"/>
                        <a:ext cx="50673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89159366"/>
              </p:ext>
            </p:extLst>
          </p:nvPr>
        </p:nvGraphicFramePr>
        <p:xfrm>
          <a:off x="1123841" y="1934676"/>
          <a:ext cx="3810000" cy="647700"/>
        </p:xfrm>
        <a:graphic>
          <a:graphicData uri="http://schemas.openxmlformats.org/presentationml/2006/ole">
            <mc:AlternateContent xmlns:mc="http://schemas.openxmlformats.org/markup-compatibility/2006">
              <mc:Choice xmlns:v="urn:schemas-microsoft-com:vml" Requires="v">
                <p:oleObj spid="_x0000_s70783" name="Equation" r:id="rId7" imgW="2540000" imgH="431800" progId="Equation.DSMT4">
                  <p:embed/>
                </p:oleObj>
              </mc:Choice>
              <mc:Fallback>
                <p:oleObj name="Equation" r:id="rId7" imgW="2540000" imgH="4318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841" y="1934676"/>
                        <a:ext cx="3810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1153276" y="3375730"/>
            <a:ext cx="2492990" cy="400110"/>
          </a:xfrm>
          <a:prstGeom prst="rect">
            <a:avLst/>
          </a:prstGeom>
        </p:spPr>
        <p:txBody>
          <a:bodyPr wrap="none">
            <a:spAutoFit/>
          </a:bodyPr>
          <a:lstStyle/>
          <a:p>
            <a:r>
              <a:rPr lang="zh-CN" altLang="zh-CN" sz="2000" dirty="0">
                <a:latin typeface="黑体" panose="02010609060101010101" pitchFamily="49" charset="-122"/>
                <a:ea typeface="黑体" panose="02010609060101010101" pitchFamily="49" charset="-122"/>
              </a:rPr>
              <a:t>定义一个输出</a:t>
            </a:r>
            <a:r>
              <a:rPr lang="zh-CN" altLang="zh-CN" sz="2000" dirty="0" smtClean="0">
                <a:latin typeface="黑体" panose="02010609060101010101" pitchFamily="49" charset="-122"/>
                <a:ea typeface="黑体" panose="02010609060101010101" pitchFamily="49" charset="-122"/>
              </a:rPr>
              <a:t>函数</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349585072"/>
              </p:ext>
            </p:extLst>
          </p:nvPr>
        </p:nvGraphicFramePr>
        <p:xfrm>
          <a:off x="3599847" y="3341500"/>
          <a:ext cx="1809750" cy="361950"/>
        </p:xfrm>
        <a:graphic>
          <a:graphicData uri="http://schemas.openxmlformats.org/presentationml/2006/ole">
            <mc:AlternateContent xmlns:mc="http://schemas.openxmlformats.org/markup-compatibility/2006">
              <mc:Choice xmlns:v="urn:schemas-microsoft-com:vml" Requires="v">
                <p:oleObj spid="_x0000_s70784" name="Equation" r:id="rId9" imgW="1206500" imgH="241300" progId="Equation.DSMT4">
                  <p:embed/>
                </p:oleObj>
              </mc:Choice>
              <mc:Fallback>
                <p:oleObj name="Equation" r:id="rId9" imgW="1206500" imgH="2413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9847" y="3341500"/>
                        <a:ext cx="18097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53980986"/>
              </p:ext>
            </p:extLst>
          </p:nvPr>
        </p:nvGraphicFramePr>
        <p:xfrm>
          <a:off x="3808192" y="4080090"/>
          <a:ext cx="2762250" cy="590550"/>
        </p:xfrm>
        <a:graphic>
          <a:graphicData uri="http://schemas.openxmlformats.org/presentationml/2006/ole">
            <mc:AlternateContent xmlns:mc="http://schemas.openxmlformats.org/markup-compatibility/2006">
              <mc:Choice xmlns:v="urn:schemas-microsoft-com:vml" Requires="v">
                <p:oleObj spid="_x0000_s70785" name="Equation" r:id="rId11" imgW="1841500" imgH="393700" progId="Equation.DSMT4">
                  <p:embed/>
                </p:oleObj>
              </mc:Choice>
              <mc:Fallback>
                <p:oleObj name="Equation" r:id="rId11" imgW="1841500" imgH="3937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8192" y="4080090"/>
                        <a:ext cx="27622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749932373"/>
              </p:ext>
            </p:extLst>
          </p:nvPr>
        </p:nvGraphicFramePr>
        <p:xfrm>
          <a:off x="1241658" y="4668256"/>
          <a:ext cx="6153150" cy="647700"/>
        </p:xfrm>
        <a:graphic>
          <a:graphicData uri="http://schemas.openxmlformats.org/presentationml/2006/ole">
            <mc:AlternateContent xmlns:mc="http://schemas.openxmlformats.org/markup-compatibility/2006">
              <mc:Choice xmlns:v="urn:schemas-microsoft-com:vml" Requires="v">
                <p:oleObj spid="_x0000_s70786" name="Equation" r:id="rId13" imgW="4102100" imgH="431800" progId="Equation.DSMT4">
                  <p:embed/>
                </p:oleObj>
              </mc:Choice>
              <mc:Fallback>
                <p:oleObj name="Equation" r:id="rId13" imgW="4102100" imgH="4318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1658" y="4668256"/>
                        <a:ext cx="61531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4126150412"/>
              </p:ext>
            </p:extLst>
          </p:nvPr>
        </p:nvGraphicFramePr>
        <p:xfrm>
          <a:off x="1232034" y="5380530"/>
          <a:ext cx="7372350" cy="1143000"/>
        </p:xfrm>
        <a:graphic>
          <a:graphicData uri="http://schemas.openxmlformats.org/presentationml/2006/ole">
            <mc:AlternateContent xmlns:mc="http://schemas.openxmlformats.org/markup-compatibility/2006">
              <mc:Choice xmlns:v="urn:schemas-microsoft-com:vml" Requires="v">
                <p:oleObj spid="_x0000_s70787" name="Equation" r:id="rId15" imgW="4914900" imgH="762000" progId="Equation.DSMT4">
                  <p:embed/>
                </p:oleObj>
              </mc:Choice>
              <mc:Fallback>
                <p:oleObj name="Equation" r:id="rId15" imgW="4914900" imgH="7620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2034" y="5380530"/>
                        <a:ext cx="73723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5"/>
          <p:cNvSpPr>
            <a:spLocks noChangeArrowheads="1"/>
          </p:cNvSpPr>
          <p:nvPr/>
        </p:nvSpPr>
        <p:spPr bwMode="auto">
          <a:xfrm>
            <a:off x="1153276" y="4175310"/>
            <a:ext cx="28632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动力学方程与</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宋体" pitchFamily="2" charset="-122"/>
              </a:rPr>
              <a:t>y</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做内积：</a:t>
            </a:r>
          </a:p>
        </p:txBody>
      </p:sp>
      <p:sp>
        <p:nvSpPr>
          <p:cNvPr id="30" name="矩形 29"/>
          <p:cNvSpPr/>
          <p:nvPr/>
        </p:nvSpPr>
        <p:spPr>
          <a:xfrm>
            <a:off x="6957060" y="4142326"/>
            <a:ext cx="1409298" cy="707886"/>
          </a:xfrm>
          <a:prstGeom prst="rect">
            <a:avLst/>
          </a:prstGeom>
          <a:solidFill>
            <a:srgbClr val="FFFF00"/>
          </a:solidFill>
        </p:spPr>
        <p:txBody>
          <a:bodyPr wrap="square">
            <a:spAutoFit/>
          </a:bodyPr>
          <a:lstStyle/>
          <a:p>
            <a:r>
              <a:rPr lang="en-US" altLang="zh-CN" sz="2000" i="1" dirty="0" smtClean="0">
                <a:latin typeface="+mn-lt"/>
                <a:ea typeface="黑体" panose="02010609060101010101" pitchFamily="49" charset="-122"/>
                <a:sym typeface="Symbol"/>
              </a:rPr>
              <a:t>V </a:t>
            </a:r>
            <a:r>
              <a:rPr lang="en-US" altLang="zh-CN" sz="2000" dirty="0" smtClean="0">
                <a:latin typeface="+mn-lt"/>
                <a:ea typeface="黑体" panose="02010609060101010101" pitchFamily="49" charset="-122"/>
                <a:sym typeface="Symbol"/>
              </a:rPr>
              <a:t>&gt;0,</a:t>
            </a:r>
            <a:r>
              <a:rPr lang="en-US" altLang="zh-CN" sz="2000" i="1" dirty="0" smtClean="0">
                <a:latin typeface="+mn-lt"/>
                <a:ea typeface="黑体" panose="02010609060101010101" pitchFamily="49" charset="-122"/>
                <a:sym typeface="Symbol"/>
              </a:rPr>
              <a:t> W</a:t>
            </a:r>
            <a:r>
              <a:rPr lang="en-US" altLang="zh-CN" sz="2000" dirty="0">
                <a:ea typeface="黑体" panose="02010609060101010101" pitchFamily="49" charset="-122"/>
                <a:sym typeface="Symbol"/>
              </a:rPr>
              <a:t> </a:t>
            </a:r>
            <a:r>
              <a:rPr lang="en-US" altLang="zh-CN" sz="2000" dirty="0" smtClean="0">
                <a:ea typeface="黑体" panose="02010609060101010101" pitchFamily="49" charset="-122"/>
                <a:sym typeface="Symbol"/>
              </a:rPr>
              <a:t></a:t>
            </a:r>
            <a:r>
              <a:rPr lang="en-US" altLang="zh-CN" sz="2000" dirty="0" smtClean="0">
                <a:latin typeface="+mn-lt"/>
                <a:ea typeface="黑体" panose="02010609060101010101" pitchFamily="49" charset="-122"/>
                <a:sym typeface="Symbol"/>
              </a:rPr>
              <a:t>0, </a:t>
            </a:r>
            <a:r>
              <a:rPr lang="zh-CN" altLang="en-US" sz="2000" dirty="0" smtClean="0">
                <a:latin typeface="+mn-lt"/>
                <a:ea typeface="黑体" panose="02010609060101010101" pitchFamily="49" charset="-122"/>
                <a:sym typeface="Symbol"/>
              </a:rPr>
              <a:t>系统稳定</a:t>
            </a:r>
            <a:endParaRPr lang="zh-CN" altLang="en-US" sz="2000" dirty="0">
              <a:latin typeface="+mn-lt"/>
              <a:ea typeface="黑体" panose="02010609060101010101" pitchFamily="49" charset="-122"/>
            </a:endParaRPr>
          </a:p>
        </p:txBody>
      </p:sp>
    </p:spTree>
    <p:extLst>
      <p:ext uri="{BB962C8B-B14F-4D97-AF65-F5344CB8AC3E}">
        <p14:creationId xmlns:p14="http://schemas.microsoft.com/office/powerpoint/2010/main" val="302152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2934194" y="5794586"/>
            <a:ext cx="4022220" cy="419361"/>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r>
              <a:rPr lang="zh-CN" altLang="en-US" sz="2800" dirty="0" smtClean="0">
                <a:ea typeface="黑体" panose="02010609060101010101" pitchFamily="49" charset="-122"/>
              </a:rPr>
              <a:t>参数取值范围</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灯片编号占位符 5"/>
          <p:cNvSpPr>
            <a:spLocks noGrp="1"/>
          </p:cNvSpPr>
          <p:nvPr>
            <p:ph type="sldNum" sz="quarter" idx="12"/>
          </p:nvPr>
        </p:nvSpPr>
        <p:spPr>
          <a:xfrm>
            <a:off x="7063325" y="6362298"/>
            <a:ext cx="1905000" cy="3433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35</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306253" y="2028277"/>
            <a:ext cx="77059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zh-CN" altLang="zh-CN" sz="2000" dirty="0">
                <a:latin typeface="+mn-lt"/>
                <a:ea typeface="黑体" panose="02010609060101010101" pitchFamily="49" charset="-122"/>
              </a:rPr>
              <a:t>从</a:t>
            </a:r>
            <a:r>
              <a:rPr lang="zh-CN" altLang="zh-CN" sz="2000" dirty="0" smtClean="0">
                <a:latin typeface="+mn-lt"/>
                <a:ea typeface="黑体" panose="02010609060101010101" pitchFamily="49" charset="-122"/>
              </a:rPr>
              <a:t>函数</a:t>
            </a:r>
            <a:r>
              <a:rPr lang="en-US" altLang="zh-CN" sz="2000" dirty="0" smtClean="0">
                <a:latin typeface="+mn-lt"/>
                <a:ea typeface="黑体" panose="02010609060101010101" pitchFamily="49" charset="-122"/>
              </a:rPr>
              <a:t>V</a:t>
            </a:r>
            <a:r>
              <a:rPr lang="zh-CN" altLang="zh-CN" sz="2000" dirty="0" smtClean="0">
                <a:latin typeface="+mn-lt"/>
                <a:ea typeface="黑体" panose="02010609060101010101" pitchFamily="49" charset="-122"/>
              </a:rPr>
              <a:t>中</a:t>
            </a:r>
            <a:r>
              <a:rPr lang="zh-CN" altLang="zh-CN" sz="2000" dirty="0">
                <a:latin typeface="+mn-lt"/>
                <a:ea typeface="黑体" panose="02010609060101010101" pitchFamily="49" charset="-122"/>
              </a:rPr>
              <a:t>取第</a:t>
            </a:r>
            <a:r>
              <a:rPr lang="en-US" altLang="zh-CN" sz="2000" dirty="0">
                <a:latin typeface="+mn-lt"/>
                <a:ea typeface="黑体" panose="02010609060101010101" pitchFamily="49" charset="-122"/>
              </a:rPr>
              <a:t>1</a:t>
            </a:r>
            <a:r>
              <a:rPr lang="zh-CN" altLang="zh-CN" sz="2000" dirty="0">
                <a:latin typeface="+mn-lt"/>
                <a:ea typeface="黑体" panose="02010609060101010101" pitchFamily="49" charset="-122"/>
              </a:rPr>
              <a:t>项的</a:t>
            </a:r>
            <a:r>
              <a:rPr lang="en-US" altLang="zh-CN" sz="2000" dirty="0">
                <a:latin typeface="+mn-lt"/>
                <a:ea typeface="黑体" panose="02010609060101010101" pitchFamily="49" charset="-122"/>
              </a:rPr>
              <a:t>1/2</a:t>
            </a:r>
            <a:r>
              <a:rPr lang="zh-CN" altLang="zh-CN" sz="2000" dirty="0">
                <a:latin typeface="+mn-lt"/>
                <a:ea typeface="黑体" panose="02010609060101010101" pitchFamily="49" charset="-122"/>
              </a:rPr>
              <a:t>，取第</a:t>
            </a:r>
            <a:r>
              <a:rPr lang="en-US" altLang="zh-CN" sz="2000" dirty="0">
                <a:latin typeface="+mn-lt"/>
                <a:ea typeface="黑体" panose="02010609060101010101" pitchFamily="49" charset="-122"/>
              </a:rPr>
              <a:t>2</a:t>
            </a:r>
            <a:r>
              <a:rPr lang="zh-CN" altLang="zh-CN" sz="2000" dirty="0">
                <a:latin typeface="+mn-lt"/>
                <a:ea typeface="黑体" panose="02010609060101010101" pitchFamily="49" charset="-122"/>
              </a:rPr>
              <a:t>项和第</a:t>
            </a:r>
            <a:r>
              <a:rPr lang="en-US" altLang="zh-CN" sz="2000" dirty="0">
                <a:latin typeface="+mn-lt"/>
                <a:ea typeface="黑体" panose="02010609060101010101" pitchFamily="49" charset="-122"/>
              </a:rPr>
              <a:t>3</a:t>
            </a:r>
            <a:r>
              <a:rPr lang="zh-CN" altLang="zh-CN" sz="2000" dirty="0">
                <a:latin typeface="+mn-lt"/>
                <a:ea typeface="黑体" panose="02010609060101010101" pitchFamily="49" charset="-122"/>
              </a:rPr>
              <a:t>项，运用</a:t>
            </a:r>
            <a:r>
              <a:rPr lang="en-US" altLang="zh-CN" sz="2000" i="1" dirty="0">
                <a:latin typeface="+mn-lt"/>
                <a:ea typeface="黑体" panose="02010609060101010101" pitchFamily="49" charset="-122"/>
              </a:rPr>
              <a:t>S</a:t>
            </a:r>
            <a:r>
              <a:rPr lang="en-US" altLang="zh-CN" sz="2000" dirty="0">
                <a:latin typeface="+mn-lt"/>
                <a:ea typeface="黑体" panose="02010609060101010101" pitchFamily="49" charset="-122"/>
              </a:rPr>
              <a:t>(</a:t>
            </a:r>
            <a:r>
              <a:rPr lang="en-US" altLang="zh-CN" sz="2000" i="1" dirty="0">
                <a:latin typeface="+mn-lt"/>
                <a:ea typeface="黑体" panose="02010609060101010101" pitchFamily="49" charset="-122"/>
                <a:sym typeface="Symbol"/>
              </a:rPr>
              <a:t></a:t>
            </a:r>
            <a:r>
              <a:rPr lang="en-US" altLang="zh-CN" sz="2000" dirty="0">
                <a:latin typeface="+mn-lt"/>
                <a:ea typeface="黑体" panose="02010609060101010101" pitchFamily="49" charset="-122"/>
              </a:rPr>
              <a:t>)</a:t>
            </a:r>
            <a:r>
              <a:rPr lang="en-US" altLang="zh-CN" sz="2000" dirty="0">
                <a:latin typeface="+mn-lt"/>
                <a:ea typeface="黑体" panose="02010609060101010101" pitchFamily="49" charset="-122"/>
                <a:sym typeface="Symbol"/>
              </a:rPr>
              <a:t></a:t>
            </a:r>
            <a:r>
              <a:rPr lang="en-US" altLang="zh-CN" sz="2000" i="1" dirty="0">
                <a:latin typeface="+mn-lt"/>
                <a:ea typeface="黑体" panose="02010609060101010101" pitchFamily="49" charset="-122"/>
              </a:rPr>
              <a:t>c s</a:t>
            </a:r>
            <a:r>
              <a:rPr lang="en-US" altLang="zh-CN" sz="2000" baseline="30000" dirty="0">
                <a:latin typeface="+mn-lt"/>
                <a:ea typeface="黑体" panose="02010609060101010101" pitchFamily="49" charset="-122"/>
              </a:rPr>
              <a:t>2</a:t>
            </a:r>
            <a:r>
              <a:rPr lang="en-US" altLang="zh-CN" sz="2000" dirty="0">
                <a:latin typeface="+mn-lt"/>
                <a:ea typeface="黑体" panose="02010609060101010101" pitchFamily="49" charset="-122"/>
              </a:rPr>
              <a:t>(</a:t>
            </a:r>
            <a:r>
              <a:rPr lang="en-US" altLang="zh-CN" sz="2000" i="1" dirty="0">
                <a:latin typeface="+mn-lt"/>
                <a:ea typeface="黑体" panose="02010609060101010101" pitchFamily="49" charset="-122"/>
                <a:sym typeface="Symbol"/>
              </a:rPr>
              <a:t></a:t>
            </a:r>
            <a:r>
              <a:rPr lang="en-US" altLang="zh-CN" sz="2000" dirty="0" smtClean="0">
                <a:latin typeface="+mn-lt"/>
                <a:ea typeface="黑体" panose="02010609060101010101" pitchFamily="49" charset="-122"/>
              </a:rPr>
              <a:t>)</a:t>
            </a:r>
            <a:r>
              <a:rPr lang="zh-CN" altLang="en-US" sz="2000" dirty="0" smtClean="0">
                <a:latin typeface="+mn-lt"/>
                <a:ea typeface="黑体" panose="02010609060101010101" pitchFamily="49" charset="-122"/>
              </a:rPr>
              <a:t>，得：</a:t>
            </a:r>
            <a:endPar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endParaRP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圆角矩形 21"/>
          <p:cNvSpPr/>
          <p:nvPr/>
        </p:nvSpPr>
        <p:spPr bwMode="auto">
          <a:xfrm>
            <a:off x="236935" y="5043636"/>
            <a:ext cx="8695309" cy="1309038"/>
          </a:xfrm>
          <a:prstGeom prst="roundRect">
            <a:avLst>
              <a:gd name="adj" fmla="val 14291"/>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244157351"/>
              </p:ext>
            </p:extLst>
          </p:nvPr>
        </p:nvGraphicFramePr>
        <p:xfrm>
          <a:off x="403850" y="2467313"/>
          <a:ext cx="8498448" cy="1848672"/>
        </p:xfrm>
        <a:graphic>
          <a:graphicData uri="http://schemas.openxmlformats.org/presentationml/2006/ole">
            <mc:AlternateContent xmlns:mc="http://schemas.openxmlformats.org/markup-compatibility/2006">
              <mc:Choice xmlns:v="urn:schemas-microsoft-com:vml" Requires="v">
                <p:oleObj spid="_x0000_s71739" name="Equation" r:id="rId4" imgW="6070320" imgH="1320480" progId="Equation.DSMT4">
                  <p:embed/>
                </p:oleObj>
              </mc:Choice>
              <mc:Fallback>
                <p:oleObj name="Equation" r:id="rId4" imgW="6070320" imgH="1320480" progId="Equation.DSMT4">
                  <p:embed/>
                  <p:pic>
                    <p:nvPicPr>
                      <p:cNvPr id="0" name="Object 1"/>
                      <p:cNvPicPr>
                        <a:picLocks noChangeAspect="1" noChangeArrowheads="1"/>
                      </p:cNvPicPr>
                      <p:nvPr/>
                    </p:nvPicPr>
                    <p:blipFill>
                      <a:blip r:embed="rId5"/>
                      <a:srcRect/>
                      <a:stretch>
                        <a:fillRect/>
                      </a:stretch>
                    </p:blipFill>
                    <p:spPr bwMode="auto">
                      <a:xfrm>
                        <a:off x="403850" y="2467313"/>
                        <a:ext cx="8498448" cy="1848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532313256"/>
              </p:ext>
            </p:extLst>
          </p:nvPr>
        </p:nvGraphicFramePr>
        <p:xfrm>
          <a:off x="2575329" y="4308154"/>
          <a:ext cx="2363714" cy="355446"/>
        </p:xfrm>
        <a:graphic>
          <a:graphicData uri="http://schemas.openxmlformats.org/presentationml/2006/ole">
            <mc:AlternateContent xmlns:mc="http://schemas.openxmlformats.org/markup-compatibility/2006">
              <mc:Choice xmlns:v="urn:schemas-microsoft-com:vml" Requires="v">
                <p:oleObj spid="_x0000_s71740" name="Equation" r:id="rId6" imgW="1688367" imgH="253890" progId="Equation.DSMT4">
                  <p:embed/>
                </p:oleObj>
              </mc:Choice>
              <mc:Fallback>
                <p:oleObj name="Equation" r:id="rId6" imgW="1688367" imgH="25389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29" y="4308154"/>
                        <a:ext cx="2363714" cy="355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a:xfrm>
            <a:off x="433280" y="4285822"/>
            <a:ext cx="1988045" cy="400110"/>
          </a:xfrm>
          <a:prstGeom prst="rect">
            <a:avLst/>
          </a:prstGeom>
        </p:spPr>
        <p:txBody>
          <a:bodyPr wrap="none">
            <a:spAutoFit/>
          </a:bodyPr>
          <a:lstStyle/>
          <a:p>
            <a:r>
              <a:rPr lang="en-US" altLang="zh-CN" sz="2000" i="1" dirty="0">
                <a:latin typeface="+mn-lt"/>
                <a:ea typeface="黑体" panose="02010609060101010101" pitchFamily="49" charset="-122"/>
                <a:sym typeface="Symbol"/>
              </a:rPr>
              <a:t></a:t>
            </a:r>
            <a:r>
              <a:rPr lang="en-US" altLang="zh-CN" sz="2000" i="1" baseline="-25000" dirty="0">
                <a:latin typeface="+mn-lt"/>
                <a:ea typeface="黑体" panose="02010609060101010101" pitchFamily="49" charset="-122"/>
              </a:rPr>
              <a:t>m</a:t>
            </a:r>
            <a:r>
              <a:rPr lang="zh-CN" altLang="zh-CN" sz="2000" dirty="0" smtClean="0">
                <a:latin typeface="+mn-lt"/>
                <a:ea typeface="黑体" panose="02010609060101010101" pitchFamily="49" charset="-122"/>
              </a:rPr>
              <a:t>是</a:t>
            </a:r>
            <a:r>
              <a:rPr lang="zh-CN" altLang="zh-CN" sz="2000" dirty="0">
                <a:latin typeface="+mn-lt"/>
                <a:ea typeface="黑体" panose="02010609060101010101" pitchFamily="49" charset="-122"/>
              </a:rPr>
              <a:t>最大特征值</a:t>
            </a:r>
            <a:endParaRPr lang="zh-CN" altLang="en-US" sz="2000" dirty="0">
              <a:latin typeface="+mn-lt"/>
              <a:ea typeface="黑体" panose="02010609060101010101" pitchFamily="49" charset="-122"/>
            </a:endParaRPr>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1174611438"/>
              </p:ext>
            </p:extLst>
          </p:nvPr>
        </p:nvGraphicFramePr>
        <p:xfrm>
          <a:off x="463531" y="5014761"/>
          <a:ext cx="6652260" cy="777240"/>
        </p:xfrm>
        <a:graphic>
          <a:graphicData uri="http://schemas.openxmlformats.org/presentationml/2006/ole">
            <mc:AlternateContent xmlns:mc="http://schemas.openxmlformats.org/markup-compatibility/2006">
              <mc:Choice xmlns:v="urn:schemas-microsoft-com:vml" Requires="v">
                <p:oleObj spid="_x0000_s71741" name="Equation" r:id="rId8" imgW="3695700" imgH="431800" progId="Equation.DSMT4">
                  <p:embed/>
                </p:oleObj>
              </mc:Choice>
              <mc:Fallback>
                <p:oleObj name="Equation" r:id="rId8" imgW="3695700" imgH="4318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531" y="5014761"/>
                        <a:ext cx="6652260" cy="777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圆角矩形 32"/>
          <p:cNvSpPr/>
          <p:nvPr/>
        </p:nvSpPr>
        <p:spPr bwMode="auto">
          <a:xfrm>
            <a:off x="236935" y="1872197"/>
            <a:ext cx="8695309" cy="2969310"/>
          </a:xfrm>
          <a:prstGeom prst="roundRect">
            <a:avLst>
              <a:gd name="adj" fmla="val 1429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a:xfrm>
            <a:off x="507014" y="5813837"/>
            <a:ext cx="2601994" cy="400110"/>
          </a:xfrm>
          <a:prstGeom prst="rect">
            <a:avLst/>
          </a:prstGeom>
        </p:spPr>
        <p:txBody>
          <a:bodyPr wrap="none">
            <a:spAutoFit/>
          </a:bodyPr>
          <a:lstStyle/>
          <a:p>
            <a:r>
              <a:rPr lang="en-US" altLang="zh-CN" sz="2000" i="1" dirty="0">
                <a:latin typeface="+mn-lt"/>
                <a:ea typeface="黑体" panose="02010609060101010101" pitchFamily="49" charset="-122"/>
                <a:sym typeface="Symbol"/>
              </a:rPr>
              <a:t></a:t>
            </a:r>
            <a:r>
              <a:rPr lang="zh-CN" altLang="zh-CN" sz="2000" dirty="0">
                <a:latin typeface="+mn-lt"/>
                <a:ea typeface="黑体" panose="02010609060101010101" pitchFamily="49" charset="-122"/>
              </a:rPr>
              <a:t>和</a:t>
            </a:r>
            <a:r>
              <a:rPr lang="en-US" altLang="zh-CN" sz="2000" i="1" dirty="0" err="1">
                <a:latin typeface="+mn-lt"/>
                <a:ea typeface="黑体" panose="02010609060101010101" pitchFamily="49" charset="-122"/>
              </a:rPr>
              <a:t>b</a:t>
            </a:r>
            <a:r>
              <a:rPr lang="en-US" altLang="zh-CN" sz="2000" i="1" baseline="-25000" dirty="0" err="1">
                <a:latin typeface="+mn-lt"/>
                <a:ea typeface="黑体" panose="02010609060101010101" pitchFamily="49" charset="-122"/>
              </a:rPr>
              <a:t>v</a:t>
            </a:r>
            <a:r>
              <a:rPr lang="zh-CN" altLang="zh-CN" sz="2000" dirty="0">
                <a:latin typeface="+mn-lt"/>
                <a:ea typeface="黑体" panose="02010609060101010101" pitchFamily="49" charset="-122"/>
              </a:rPr>
              <a:t>的选择应</a:t>
            </a:r>
            <a:r>
              <a:rPr lang="zh-CN" altLang="zh-CN" sz="2000" dirty="0" smtClean="0">
                <a:latin typeface="+mn-lt"/>
                <a:ea typeface="黑体" panose="02010609060101010101" pitchFamily="49" charset="-122"/>
              </a:rPr>
              <a:t>满足</a:t>
            </a:r>
            <a:r>
              <a:rPr lang="zh-CN" altLang="en-US" sz="2000" dirty="0">
                <a:latin typeface="+mn-lt"/>
                <a:ea typeface="黑体" panose="02010609060101010101" pitchFamily="49" charset="-122"/>
              </a:rPr>
              <a:t>：</a:t>
            </a:r>
          </a:p>
        </p:txBody>
      </p:sp>
      <p:sp>
        <p:nvSpPr>
          <p:cNvPr id="716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9" name="对象 7168"/>
          <p:cNvGraphicFramePr>
            <a:graphicFrameLocks noChangeAspect="1"/>
          </p:cNvGraphicFramePr>
          <p:nvPr>
            <p:extLst>
              <p:ext uri="{D42A27DB-BD31-4B8C-83A1-F6EECF244321}">
                <p14:modId xmlns:p14="http://schemas.microsoft.com/office/powerpoint/2010/main" val="273513659"/>
              </p:ext>
            </p:extLst>
          </p:nvPr>
        </p:nvGraphicFramePr>
        <p:xfrm>
          <a:off x="3134759" y="5816070"/>
          <a:ext cx="1577340" cy="411480"/>
        </p:xfrm>
        <a:graphic>
          <a:graphicData uri="http://schemas.openxmlformats.org/presentationml/2006/ole">
            <mc:AlternateContent xmlns:mc="http://schemas.openxmlformats.org/markup-compatibility/2006">
              <mc:Choice xmlns:v="urn:schemas-microsoft-com:vml" Requires="v">
                <p:oleObj spid="_x0000_s71742" name="Equation" r:id="rId10" imgW="876300" imgH="228600" progId="Equation.DSMT4">
                  <p:embed/>
                </p:oleObj>
              </mc:Choice>
              <mc:Fallback>
                <p:oleObj name="Equation" r:id="rId10" imgW="876300" imgH="2286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4759" y="5816070"/>
                        <a:ext cx="1577340" cy="411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5030887" y="5813837"/>
            <a:ext cx="1925527" cy="400110"/>
          </a:xfrm>
          <a:prstGeom prst="rect">
            <a:avLst/>
          </a:prstGeom>
        </p:spPr>
        <p:txBody>
          <a:bodyPr wrap="none">
            <a:spAutoFit/>
          </a:bodyPr>
          <a:lstStyle/>
          <a:p>
            <a:r>
              <a:rPr lang="en-US" altLang="zh-CN" sz="2000" i="1" dirty="0" smtClean="0">
                <a:latin typeface="+mn-lt"/>
                <a:ea typeface="黑体" panose="02010609060101010101" pitchFamily="49" charset="-122"/>
                <a:sym typeface="Symbol"/>
              </a:rPr>
              <a:t>V&gt;</a:t>
            </a:r>
            <a:r>
              <a:rPr lang="en-US" altLang="zh-CN" sz="2000" dirty="0" smtClean="0">
                <a:latin typeface="+mn-lt"/>
                <a:ea typeface="黑体" panose="02010609060101010101" pitchFamily="49" charset="-122"/>
                <a:sym typeface="Symbol"/>
              </a:rPr>
              <a:t>0</a:t>
            </a:r>
            <a:r>
              <a:rPr lang="zh-CN" altLang="en-US" sz="2000" dirty="0" smtClean="0">
                <a:latin typeface="+mn-lt"/>
                <a:ea typeface="黑体" panose="02010609060101010101" pitchFamily="49" charset="-122"/>
                <a:sym typeface="Symbol"/>
              </a:rPr>
              <a:t>的必要条件</a:t>
            </a:r>
            <a:endParaRPr lang="zh-CN" altLang="en-US" sz="2000" dirty="0">
              <a:latin typeface="+mn-lt"/>
              <a:ea typeface="黑体" panose="02010609060101010101" pitchFamily="49" charset="-122"/>
            </a:endParaRPr>
          </a:p>
        </p:txBody>
      </p:sp>
    </p:spTree>
    <p:extLst>
      <p:ext uri="{BB962C8B-B14F-4D97-AF65-F5344CB8AC3E}">
        <p14:creationId xmlns:p14="http://schemas.microsoft.com/office/powerpoint/2010/main" val="3694274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r>
              <a:rPr lang="zh-CN" altLang="en-US" sz="2800" dirty="0" smtClean="0">
                <a:ea typeface="黑体" panose="02010609060101010101" pitchFamily="49" charset="-122"/>
              </a:rPr>
              <a:t>参数取值范围</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灯片编号占位符 5"/>
          <p:cNvSpPr>
            <a:spLocks noGrp="1"/>
          </p:cNvSpPr>
          <p:nvPr>
            <p:ph type="sldNum" sz="quarter" idx="12"/>
          </p:nvPr>
        </p:nvSpPr>
        <p:spPr>
          <a:xfrm>
            <a:off x="7063325" y="6362298"/>
            <a:ext cx="1905000" cy="3433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36</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306253" y="2028277"/>
            <a:ext cx="53992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zh-CN" sz="2000" i="1" dirty="0">
                <a:latin typeface="+mn-lt"/>
                <a:ea typeface="黑体" panose="02010609060101010101" pitchFamily="49" charset="-122"/>
              </a:rPr>
              <a:t>s</a:t>
            </a:r>
            <a:r>
              <a:rPr lang="en-US" altLang="zh-CN" sz="2000" dirty="0">
                <a:latin typeface="+mn-lt"/>
                <a:ea typeface="黑体" panose="02010609060101010101" pitchFamily="49" charset="-122"/>
              </a:rPr>
              <a:t>(</a:t>
            </a:r>
            <a:r>
              <a:rPr lang="en-US" altLang="zh-CN" sz="2000" i="1" dirty="0">
                <a:latin typeface="+mn-lt"/>
                <a:ea typeface="黑体" panose="02010609060101010101" pitchFamily="49" charset="-122"/>
              </a:rPr>
              <a:t>e</a:t>
            </a:r>
            <a:r>
              <a:rPr lang="en-US" altLang="zh-CN" sz="2000" dirty="0">
                <a:latin typeface="+mn-lt"/>
                <a:ea typeface="黑体" panose="02010609060101010101" pitchFamily="49" charset="-122"/>
              </a:rPr>
              <a:t>)</a:t>
            </a:r>
            <a:r>
              <a:rPr lang="zh-CN" altLang="zh-CN" sz="2000" dirty="0">
                <a:latin typeface="+mn-lt"/>
                <a:ea typeface="黑体" panose="02010609060101010101" pitchFamily="49" charset="-122"/>
              </a:rPr>
              <a:t>是有界的，所以存在常数</a:t>
            </a:r>
            <a:r>
              <a:rPr lang="en-US" altLang="zh-CN" sz="2000" i="1" dirty="0">
                <a:latin typeface="+mn-lt"/>
                <a:ea typeface="黑体" panose="02010609060101010101" pitchFamily="49" charset="-122"/>
              </a:rPr>
              <a:t>c</a:t>
            </a:r>
            <a:r>
              <a:rPr lang="en-US" altLang="zh-CN" sz="2000" baseline="-25000" dirty="0">
                <a:latin typeface="+mn-lt"/>
                <a:ea typeface="黑体" panose="02010609060101010101" pitchFamily="49" charset="-122"/>
              </a:rPr>
              <a:t>0</a:t>
            </a:r>
            <a:r>
              <a:rPr lang="en-US" altLang="zh-CN" sz="2000" dirty="0">
                <a:latin typeface="+mn-lt"/>
                <a:ea typeface="黑体" panose="02010609060101010101" pitchFamily="49" charset="-122"/>
              </a:rPr>
              <a:t>&gt;0</a:t>
            </a:r>
            <a:r>
              <a:rPr lang="zh-CN" altLang="zh-CN" sz="2000" dirty="0" smtClean="0">
                <a:latin typeface="+mn-lt"/>
                <a:ea typeface="黑体" panose="02010609060101010101" pitchFamily="49" charset="-122"/>
              </a:rPr>
              <a:t>使</a:t>
            </a:r>
            <a:r>
              <a:rPr lang="zh-CN" altLang="en-US" sz="2000" dirty="0" smtClean="0">
                <a:latin typeface="+mn-lt"/>
                <a:ea typeface="黑体" panose="02010609060101010101" pitchFamily="49" charset="-122"/>
              </a:rPr>
              <a:t>下</a:t>
            </a:r>
            <a:r>
              <a:rPr lang="zh-CN" altLang="zh-CN" sz="2000" dirty="0" smtClean="0">
                <a:latin typeface="+mn-lt"/>
                <a:ea typeface="黑体" panose="02010609060101010101" pitchFamily="49" charset="-122"/>
              </a:rPr>
              <a:t>式成立：</a:t>
            </a:r>
            <a:endPar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endParaRP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圆角矩形 21"/>
          <p:cNvSpPr/>
          <p:nvPr/>
        </p:nvSpPr>
        <p:spPr bwMode="auto">
          <a:xfrm>
            <a:off x="236935" y="3522847"/>
            <a:ext cx="8695309" cy="3099334"/>
          </a:xfrm>
          <a:prstGeom prst="roundRect">
            <a:avLst>
              <a:gd name="adj" fmla="val 11496"/>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矩形 26"/>
          <p:cNvSpPr/>
          <p:nvPr/>
        </p:nvSpPr>
        <p:spPr>
          <a:xfrm>
            <a:off x="433280" y="4151072"/>
            <a:ext cx="954107" cy="400110"/>
          </a:xfrm>
          <a:prstGeom prst="rect">
            <a:avLst/>
          </a:prstGeom>
        </p:spPr>
        <p:txBody>
          <a:bodyPr wrap="none">
            <a:spAutoFit/>
          </a:bodyPr>
          <a:lstStyle/>
          <a:p>
            <a:r>
              <a:rPr lang="zh-CN" altLang="en-US" sz="2000" dirty="0" smtClean="0">
                <a:latin typeface="+mn-lt"/>
                <a:ea typeface="黑体" panose="02010609060101010101" pitchFamily="49" charset="-122"/>
              </a:rPr>
              <a:t>定义：</a:t>
            </a:r>
            <a:endParaRPr lang="zh-CN" altLang="en-US" sz="2000" dirty="0">
              <a:latin typeface="+mn-lt"/>
              <a:ea typeface="黑体" panose="02010609060101010101" pitchFamily="49" charset="-122"/>
            </a:endParaRPr>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圆角矩形 32"/>
          <p:cNvSpPr/>
          <p:nvPr/>
        </p:nvSpPr>
        <p:spPr bwMode="auto">
          <a:xfrm>
            <a:off x="236935" y="1872198"/>
            <a:ext cx="8695309" cy="1487020"/>
          </a:xfrm>
          <a:prstGeom prst="roundRect">
            <a:avLst>
              <a:gd name="adj" fmla="val 1429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a:xfrm>
            <a:off x="433279" y="5178570"/>
            <a:ext cx="697627" cy="400110"/>
          </a:xfrm>
          <a:prstGeom prst="rect">
            <a:avLst/>
          </a:prstGeom>
        </p:spPr>
        <p:txBody>
          <a:bodyPr wrap="none">
            <a:spAutoFit/>
          </a:bodyPr>
          <a:lstStyle/>
          <a:p>
            <a:r>
              <a:rPr lang="zh-CN" altLang="en-US" sz="2000" dirty="0" smtClean="0">
                <a:latin typeface="+mn-lt"/>
                <a:ea typeface="黑体" panose="02010609060101010101" pitchFamily="49" charset="-122"/>
                <a:sym typeface="Symbol"/>
              </a:rPr>
              <a:t>结合</a:t>
            </a:r>
            <a:endParaRPr lang="zh-CN" altLang="en-US" sz="2000" dirty="0">
              <a:latin typeface="+mn-lt"/>
              <a:ea typeface="黑体" panose="02010609060101010101" pitchFamily="49" charset="-122"/>
            </a:endParaRPr>
          </a:p>
        </p:txBody>
      </p:sp>
      <p:sp>
        <p:nvSpPr>
          <p:cNvPr id="716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04638177"/>
              </p:ext>
            </p:extLst>
          </p:nvPr>
        </p:nvGraphicFramePr>
        <p:xfrm>
          <a:off x="433280" y="2550695"/>
          <a:ext cx="7562850" cy="685800"/>
        </p:xfrm>
        <a:graphic>
          <a:graphicData uri="http://schemas.openxmlformats.org/presentationml/2006/ole">
            <mc:AlternateContent xmlns:mc="http://schemas.openxmlformats.org/markup-compatibility/2006">
              <mc:Choice xmlns:v="urn:schemas-microsoft-com:vml" Requires="v">
                <p:oleObj spid="_x0000_s72785" name="Equation" r:id="rId4" imgW="5041900" imgH="457200" progId="Equation.DSMT4">
                  <p:embed/>
                </p:oleObj>
              </mc:Choice>
              <mc:Fallback>
                <p:oleObj name="Equation" r:id="rId4" imgW="5041900" imgH="457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80" y="2550695"/>
                        <a:ext cx="75628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605862562"/>
              </p:ext>
            </p:extLst>
          </p:nvPr>
        </p:nvGraphicFramePr>
        <p:xfrm>
          <a:off x="427036" y="3655412"/>
          <a:ext cx="8286751" cy="457200"/>
        </p:xfrm>
        <a:graphic>
          <a:graphicData uri="http://schemas.openxmlformats.org/presentationml/2006/ole">
            <mc:AlternateContent xmlns:mc="http://schemas.openxmlformats.org/markup-compatibility/2006">
              <mc:Choice xmlns:v="urn:schemas-microsoft-com:vml" Requires="v">
                <p:oleObj spid="_x0000_s72786" name="Equation" r:id="rId6" imgW="5524200" imgH="304560" progId="Equation.DSMT4">
                  <p:embed/>
                </p:oleObj>
              </mc:Choice>
              <mc:Fallback>
                <p:oleObj name="Equation" r:id="rId6" imgW="5524200" imgH="304560" progId="Equation.DSMT4">
                  <p:embed/>
                  <p:pic>
                    <p:nvPicPr>
                      <p:cNvPr id="0" name="Object 3"/>
                      <p:cNvPicPr>
                        <a:picLocks noChangeAspect="1" noChangeArrowheads="1"/>
                      </p:cNvPicPr>
                      <p:nvPr/>
                    </p:nvPicPr>
                    <p:blipFill>
                      <a:blip r:embed="rId7"/>
                      <a:srcRect/>
                      <a:stretch>
                        <a:fillRect/>
                      </a:stretch>
                    </p:blipFill>
                    <p:spPr bwMode="auto">
                      <a:xfrm>
                        <a:off x="427036" y="3655412"/>
                        <a:ext cx="8286751"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732580331"/>
              </p:ext>
            </p:extLst>
          </p:nvPr>
        </p:nvGraphicFramePr>
        <p:xfrm>
          <a:off x="1272167" y="4151072"/>
          <a:ext cx="1714500" cy="361950"/>
        </p:xfrm>
        <a:graphic>
          <a:graphicData uri="http://schemas.openxmlformats.org/presentationml/2006/ole">
            <mc:AlternateContent xmlns:mc="http://schemas.openxmlformats.org/markup-compatibility/2006">
              <mc:Choice xmlns:v="urn:schemas-microsoft-com:vml" Requires="v">
                <p:oleObj spid="_x0000_s72787" name="Equation" r:id="rId8" imgW="1143000" imgH="241300" progId="Equation.DSMT4">
                  <p:embed/>
                </p:oleObj>
              </mc:Choice>
              <mc:Fallback>
                <p:oleObj name="Equation" r:id="rId8" imgW="1143000" imgH="2413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2167" y="4151072"/>
                        <a:ext cx="17145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631608348"/>
              </p:ext>
            </p:extLst>
          </p:nvPr>
        </p:nvGraphicFramePr>
        <p:xfrm>
          <a:off x="433279" y="4697128"/>
          <a:ext cx="6896100" cy="400050"/>
        </p:xfrm>
        <a:graphic>
          <a:graphicData uri="http://schemas.openxmlformats.org/presentationml/2006/ole">
            <mc:AlternateContent xmlns:mc="http://schemas.openxmlformats.org/markup-compatibility/2006">
              <mc:Choice xmlns:v="urn:schemas-microsoft-com:vml" Requires="v">
                <p:oleObj spid="_x0000_s72788" name="Equation" r:id="rId10" imgW="4597400" imgH="266700" progId="Equation.DSMT4">
                  <p:embed/>
                </p:oleObj>
              </mc:Choice>
              <mc:Fallback>
                <p:oleObj name="Equation" r:id="rId10" imgW="4597400" imgH="2667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279" y="4697128"/>
                        <a:ext cx="68961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801915248"/>
              </p:ext>
            </p:extLst>
          </p:nvPr>
        </p:nvGraphicFramePr>
        <p:xfrm>
          <a:off x="1130906" y="5148880"/>
          <a:ext cx="1866900" cy="457200"/>
        </p:xfrm>
        <a:graphic>
          <a:graphicData uri="http://schemas.openxmlformats.org/presentationml/2006/ole">
            <mc:AlternateContent xmlns:mc="http://schemas.openxmlformats.org/markup-compatibility/2006">
              <mc:Choice xmlns:v="urn:schemas-microsoft-com:vml" Requires="v">
                <p:oleObj spid="_x0000_s72789" name="Equation" r:id="rId12" imgW="1244600" imgH="304800" progId="Equation.DSMT4">
                  <p:embed/>
                </p:oleObj>
              </mc:Choice>
              <mc:Fallback>
                <p:oleObj name="Equation" r:id="rId12" imgW="1244600" imgH="304800" progId="Equation.DSMT4">
                  <p:embed/>
                  <p:pic>
                    <p:nvPicPr>
                      <p:cNvPr id="0" name="对象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0906" y="514888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4290465604"/>
              </p:ext>
            </p:extLst>
          </p:nvPr>
        </p:nvGraphicFramePr>
        <p:xfrm>
          <a:off x="433279" y="5698154"/>
          <a:ext cx="6000750" cy="419100"/>
        </p:xfrm>
        <a:graphic>
          <a:graphicData uri="http://schemas.openxmlformats.org/presentationml/2006/ole">
            <mc:AlternateContent xmlns:mc="http://schemas.openxmlformats.org/markup-compatibility/2006">
              <mc:Choice xmlns:v="urn:schemas-microsoft-com:vml" Requires="v">
                <p:oleObj spid="_x0000_s72790" name="Equation" r:id="rId14" imgW="4000500" imgH="279400" progId="Equation.DSMT4">
                  <p:embed/>
                </p:oleObj>
              </mc:Choice>
              <mc:Fallback>
                <p:oleObj name="Equation" r:id="rId14" imgW="4000500" imgH="2794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279" y="5698154"/>
                        <a:ext cx="60007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73" name="对象 7172"/>
          <p:cNvGraphicFramePr>
            <a:graphicFrameLocks noChangeAspect="1"/>
          </p:cNvGraphicFramePr>
          <p:nvPr>
            <p:extLst>
              <p:ext uri="{D42A27DB-BD31-4B8C-83A1-F6EECF244321}">
                <p14:modId xmlns:p14="http://schemas.microsoft.com/office/powerpoint/2010/main" val="284352869"/>
              </p:ext>
            </p:extLst>
          </p:nvPr>
        </p:nvGraphicFramePr>
        <p:xfrm>
          <a:off x="472093" y="6161574"/>
          <a:ext cx="1980341" cy="399876"/>
        </p:xfrm>
        <a:graphic>
          <a:graphicData uri="http://schemas.openxmlformats.org/presentationml/2006/ole">
            <mc:AlternateContent xmlns:mc="http://schemas.openxmlformats.org/markup-compatibility/2006">
              <mc:Choice xmlns:v="urn:schemas-microsoft-com:vml" Requires="v">
                <p:oleObj spid="_x0000_s72791" name="Equation" r:id="rId16" imgW="1320227" imgH="266584" progId="Equation.DSMT4">
                  <p:embed/>
                </p:oleObj>
              </mc:Choice>
              <mc:Fallback>
                <p:oleObj name="Equation" r:id="rId16" imgW="1320227" imgH="266584"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093" y="6161574"/>
                        <a:ext cx="1980341" cy="399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矩形 38"/>
          <p:cNvSpPr/>
          <p:nvPr/>
        </p:nvSpPr>
        <p:spPr>
          <a:xfrm>
            <a:off x="2675967" y="6152619"/>
            <a:ext cx="1467068" cy="400110"/>
          </a:xfrm>
          <a:prstGeom prst="rect">
            <a:avLst/>
          </a:prstGeom>
        </p:spPr>
        <p:txBody>
          <a:bodyPr wrap="none">
            <a:spAutoFit/>
          </a:bodyPr>
          <a:lstStyle/>
          <a:p>
            <a:r>
              <a:rPr lang="zh-CN" altLang="en-US" sz="2000" dirty="0" smtClean="0">
                <a:latin typeface="+mn-lt"/>
                <a:ea typeface="黑体" panose="02010609060101010101" pitchFamily="49" charset="-122"/>
              </a:rPr>
              <a:t>最小特征值</a:t>
            </a:r>
            <a:endParaRPr lang="zh-CN" altLang="en-US" sz="2000" dirty="0">
              <a:latin typeface="+mn-lt"/>
              <a:ea typeface="黑体" panose="02010609060101010101" pitchFamily="49" charset="-122"/>
            </a:endParaRPr>
          </a:p>
        </p:txBody>
      </p:sp>
      <p:sp>
        <p:nvSpPr>
          <p:cNvPr id="7174" name="矩形 7173"/>
          <p:cNvSpPr/>
          <p:nvPr/>
        </p:nvSpPr>
        <p:spPr>
          <a:xfrm>
            <a:off x="3268449" y="5147792"/>
            <a:ext cx="3262432" cy="400110"/>
          </a:xfrm>
          <a:prstGeom prst="rect">
            <a:avLst/>
          </a:prstGeom>
        </p:spPr>
        <p:txBody>
          <a:bodyPr wrap="none">
            <a:spAutoFit/>
          </a:bodyPr>
          <a:lstStyle/>
          <a:p>
            <a:r>
              <a:rPr lang="zh-CN" altLang="zh-CN" sz="2000" dirty="0">
                <a:latin typeface="黑体" panose="02010609060101010101" pitchFamily="49" charset="-122"/>
                <a:ea typeface="黑体" panose="02010609060101010101" pitchFamily="49" charset="-122"/>
              </a:rPr>
              <a:t>利用范数</a:t>
            </a:r>
            <a:r>
              <a:rPr lang="zh-CN" altLang="zh-CN" sz="2000" dirty="0" smtClean="0">
                <a:latin typeface="黑体" panose="02010609060101010101" pitchFamily="49" charset="-122"/>
                <a:ea typeface="黑体" panose="02010609060101010101" pitchFamily="49" charset="-122"/>
              </a:rPr>
              <a:t>将</a:t>
            </a:r>
            <a:r>
              <a:rPr lang="zh-CN" altLang="en-US" sz="2000" dirty="0" smtClean="0">
                <a:latin typeface="黑体" panose="02010609060101010101" pitchFamily="49" charset="-122"/>
                <a:ea typeface="黑体" panose="02010609060101010101" pitchFamily="49" charset="-122"/>
              </a:rPr>
              <a:t>上</a:t>
            </a:r>
            <a:r>
              <a:rPr lang="zh-CN" altLang="zh-CN" sz="2000" dirty="0" smtClean="0">
                <a:latin typeface="黑体" panose="02010609060101010101" pitchFamily="49" charset="-122"/>
                <a:ea typeface="黑体" panose="02010609060101010101" pitchFamily="49" charset="-122"/>
              </a:rPr>
              <a:t>式进一步</a:t>
            </a:r>
            <a:r>
              <a:rPr lang="zh-CN" altLang="zh-CN" sz="2000" dirty="0">
                <a:latin typeface="黑体" panose="02010609060101010101" pitchFamily="49" charset="-122"/>
                <a:ea typeface="黑体" panose="02010609060101010101" pitchFamily="49" charset="-122"/>
              </a:rPr>
              <a:t>改写</a:t>
            </a:r>
            <a:endParaRPr lang="zh-CN" altLang="en-US" sz="2000" dirty="0">
              <a:latin typeface="黑体" panose="02010609060101010101" pitchFamily="49" charset="-122"/>
              <a:ea typeface="黑体" panose="02010609060101010101" pitchFamily="49" charset="-122"/>
            </a:endParaRPr>
          </a:p>
        </p:txBody>
      </p:sp>
      <p:cxnSp>
        <p:nvCxnSpPr>
          <p:cNvPr id="7176" name="直接连接符 7175"/>
          <p:cNvCxnSpPr/>
          <p:nvPr/>
        </p:nvCxnSpPr>
        <p:spPr bwMode="auto">
          <a:xfrm>
            <a:off x="6766560" y="5072514"/>
            <a:ext cx="596766"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43" name="直接连接符 42"/>
          <p:cNvCxnSpPr/>
          <p:nvPr/>
        </p:nvCxnSpPr>
        <p:spPr bwMode="auto">
          <a:xfrm>
            <a:off x="6862812" y="4151072"/>
            <a:ext cx="1405289"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8650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bwMode="auto">
          <a:xfrm>
            <a:off x="6376293" y="4512347"/>
            <a:ext cx="2450073" cy="1551569"/>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187" name="圆角矩形 7186"/>
          <p:cNvSpPr/>
          <p:nvPr/>
        </p:nvSpPr>
        <p:spPr bwMode="auto">
          <a:xfrm>
            <a:off x="2906832" y="4512347"/>
            <a:ext cx="3388090" cy="1993768"/>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r>
              <a:rPr lang="zh-CN" altLang="en-US" sz="2800" dirty="0" smtClean="0">
                <a:ea typeface="黑体" panose="02010609060101010101" pitchFamily="49" charset="-122"/>
              </a:rPr>
              <a:t>参数取值范围</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灯片编号占位符 5"/>
          <p:cNvSpPr>
            <a:spLocks noGrp="1"/>
          </p:cNvSpPr>
          <p:nvPr>
            <p:ph type="sldNum" sz="quarter" idx="12"/>
          </p:nvPr>
        </p:nvSpPr>
        <p:spPr>
          <a:xfrm>
            <a:off x="7063325" y="6362298"/>
            <a:ext cx="1905000" cy="3433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37</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p:cNvSpPr>
            <a:spLocks noChangeArrowheads="1"/>
          </p:cNvSpPr>
          <p:nvPr/>
        </p:nvSpPr>
        <p:spPr bwMode="auto">
          <a:xfrm>
            <a:off x="306253" y="2028277"/>
            <a:ext cx="6596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zh-CN" altLang="zh-CN" sz="2000" dirty="0">
                <a:latin typeface="+mn-lt"/>
                <a:ea typeface="黑体" panose="02010609060101010101" pitchFamily="49" charset="-122"/>
              </a:rPr>
              <a:t>针对</a:t>
            </a:r>
            <a:r>
              <a:rPr lang="zh-CN" altLang="zh-CN" sz="2000" dirty="0" smtClean="0">
                <a:latin typeface="+mn-lt"/>
                <a:ea typeface="黑体" panose="02010609060101010101" pitchFamily="49" charset="-122"/>
              </a:rPr>
              <a:t>式中</a:t>
            </a:r>
            <a:r>
              <a:rPr lang="zh-CN" altLang="zh-CN" sz="2000" dirty="0">
                <a:latin typeface="+mn-lt"/>
                <a:ea typeface="黑体" panose="02010609060101010101" pitchFamily="49" charset="-122"/>
              </a:rPr>
              <a:t>符号为负的第</a:t>
            </a:r>
            <a:r>
              <a:rPr lang="en-US" altLang="zh-CN" sz="2000" dirty="0">
                <a:latin typeface="+mn-lt"/>
                <a:ea typeface="黑体" panose="02010609060101010101" pitchFamily="49" charset="-122"/>
              </a:rPr>
              <a:t>3</a:t>
            </a:r>
            <a:r>
              <a:rPr lang="zh-CN" altLang="zh-CN" sz="2000" dirty="0">
                <a:latin typeface="+mn-lt"/>
                <a:ea typeface="黑体" panose="02010609060101010101" pitchFamily="49" charset="-122"/>
              </a:rPr>
              <a:t>项进行</a:t>
            </a:r>
            <a:r>
              <a:rPr lang="zh-CN" altLang="zh-CN" sz="2000" dirty="0" smtClean="0">
                <a:latin typeface="+mn-lt"/>
                <a:ea typeface="黑体" panose="02010609060101010101" pitchFamily="49" charset="-122"/>
              </a:rPr>
              <a:t>处理</a:t>
            </a:r>
            <a:r>
              <a:rPr lang="zh-CN" altLang="en-US" sz="2000" dirty="0" smtClean="0">
                <a:latin typeface="+mn-lt"/>
                <a:ea typeface="黑体" panose="02010609060101010101" pitchFamily="49" charset="-122"/>
              </a:rPr>
              <a:t>。</a:t>
            </a:r>
            <a:r>
              <a:rPr lang="zh-CN" altLang="zh-CN" sz="2000" dirty="0">
                <a:latin typeface="+mn-lt"/>
                <a:ea typeface="黑体" panose="02010609060101010101" pitchFamily="49" charset="-122"/>
              </a:rPr>
              <a:t>平方项大于等于</a:t>
            </a:r>
            <a:r>
              <a:rPr lang="en-US" altLang="zh-CN" sz="2000" dirty="0" smtClean="0">
                <a:latin typeface="+mn-lt"/>
                <a:ea typeface="黑体" panose="02010609060101010101" pitchFamily="49" charset="-122"/>
              </a:rPr>
              <a:t>0</a:t>
            </a:r>
            <a:r>
              <a:rPr lang="zh-CN" altLang="en-US" sz="2000" dirty="0" smtClean="0">
                <a:latin typeface="+mn-lt"/>
                <a:ea typeface="黑体" panose="02010609060101010101" pitchFamily="49" charset="-122"/>
              </a:rPr>
              <a:t>：</a:t>
            </a:r>
            <a:endPar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endParaRP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圆角矩形 21"/>
          <p:cNvSpPr/>
          <p:nvPr/>
        </p:nvSpPr>
        <p:spPr bwMode="auto">
          <a:xfrm>
            <a:off x="236935" y="3936733"/>
            <a:ext cx="8695309" cy="2685448"/>
          </a:xfrm>
          <a:prstGeom prst="roundRect">
            <a:avLst>
              <a:gd name="adj" fmla="val 11496"/>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圆角矩形 32"/>
          <p:cNvSpPr/>
          <p:nvPr/>
        </p:nvSpPr>
        <p:spPr bwMode="auto">
          <a:xfrm>
            <a:off x="236935" y="1872197"/>
            <a:ext cx="8695309" cy="1958657"/>
          </a:xfrm>
          <a:prstGeom prst="roundRect">
            <a:avLst>
              <a:gd name="adj" fmla="val 1429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16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7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075594651"/>
              </p:ext>
            </p:extLst>
          </p:nvPr>
        </p:nvGraphicFramePr>
        <p:xfrm>
          <a:off x="433279" y="2521818"/>
          <a:ext cx="4533900" cy="590550"/>
        </p:xfrm>
        <a:graphic>
          <a:graphicData uri="http://schemas.openxmlformats.org/presentationml/2006/ole">
            <mc:AlternateContent xmlns:mc="http://schemas.openxmlformats.org/markup-compatibility/2006">
              <mc:Choice xmlns:v="urn:schemas-microsoft-com:vml" Requires="v">
                <p:oleObj spid="_x0000_s73804" name="Equation" r:id="rId4" imgW="3022600" imgH="393700" progId="Equation.DSMT4">
                  <p:embed/>
                </p:oleObj>
              </mc:Choice>
              <mc:Fallback>
                <p:oleObj name="Equation" r:id="rId4" imgW="30226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79" y="2521818"/>
                        <a:ext cx="45339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9" name="对象 7168"/>
          <p:cNvGraphicFramePr>
            <a:graphicFrameLocks noChangeAspect="1"/>
          </p:cNvGraphicFramePr>
          <p:nvPr>
            <p:extLst>
              <p:ext uri="{D42A27DB-BD31-4B8C-83A1-F6EECF244321}">
                <p14:modId xmlns:p14="http://schemas.microsoft.com/office/powerpoint/2010/main" val="3855629741"/>
              </p:ext>
            </p:extLst>
          </p:nvPr>
        </p:nvGraphicFramePr>
        <p:xfrm>
          <a:off x="433278" y="3205213"/>
          <a:ext cx="2895600" cy="590550"/>
        </p:xfrm>
        <a:graphic>
          <a:graphicData uri="http://schemas.openxmlformats.org/presentationml/2006/ole">
            <mc:AlternateContent xmlns:mc="http://schemas.openxmlformats.org/markup-compatibility/2006">
              <mc:Choice xmlns:v="urn:schemas-microsoft-com:vml" Requires="v">
                <p:oleObj spid="_x0000_s73805" name="Equation" r:id="rId6" imgW="1930400" imgH="393700" progId="Equation.DSMT4">
                  <p:embed/>
                </p:oleObj>
              </mc:Choice>
              <mc:Fallback>
                <p:oleObj name="Equation" r:id="rId6" imgW="1930400" imgH="3937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78" y="3205213"/>
                        <a:ext cx="28956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77" name="对象 7176"/>
          <p:cNvGraphicFramePr>
            <a:graphicFrameLocks noChangeAspect="1"/>
          </p:cNvGraphicFramePr>
          <p:nvPr>
            <p:extLst>
              <p:ext uri="{D42A27DB-BD31-4B8C-83A1-F6EECF244321}">
                <p14:modId xmlns:p14="http://schemas.microsoft.com/office/powerpoint/2010/main" val="3375744969"/>
              </p:ext>
            </p:extLst>
          </p:nvPr>
        </p:nvGraphicFramePr>
        <p:xfrm>
          <a:off x="445349" y="4032982"/>
          <a:ext cx="3067050" cy="419100"/>
        </p:xfrm>
        <a:graphic>
          <a:graphicData uri="http://schemas.openxmlformats.org/presentationml/2006/ole">
            <mc:AlternateContent xmlns:mc="http://schemas.openxmlformats.org/markup-compatibility/2006">
              <mc:Choice xmlns:v="urn:schemas-microsoft-com:vml" Requires="v">
                <p:oleObj spid="_x0000_s73806" name="Equation" r:id="rId8" imgW="2044700" imgH="279400" progId="Equation.DSMT4">
                  <p:embed/>
                </p:oleObj>
              </mc:Choice>
              <mc:Fallback>
                <p:oleObj name="Equation" r:id="rId8" imgW="2044700" imgH="279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349" y="4032982"/>
                        <a:ext cx="30670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79" name="对象 7178"/>
          <p:cNvGraphicFramePr>
            <a:graphicFrameLocks noChangeAspect="1"/>
          </p:cNvGraphicFramePr>
          <p:nvPr>
            <p:extLst>
              <p:ext uri="{D42A27DB-BD31-4B8C-83A1-F6EECF244321}">
                <p14:modId xmlns:p14="http://schemas.microsoft.com/office/powerpoint/2010/main" val="325158403"/>
              </p:ext>
            </p:extLst>
          </p:nvPr>
        </p:nvGraphicFramePr>
        <p:xfrm>
          <a:off x="428067" y="4533429"/>
          <a:ext cx="2247900" cy="2019300"/>
        </p:xfrm>
        <a:graphic>
          <a:graphicData uri="http://schemas.openxmlformats.org/presentationml/2006/ole">
            <mc:AlternateContent xmlns:mc="http://schemas.openxmlformats.org/markup-compatibility/2006">
              <mc:Choice xmlns:v="urn:schemas-microsoft-com:vml" Requires="v">
                <p:oleObj spid="_x0000_s73807" name="Equation" r:id="rId10" imgW="1498600" imgH="1346200" progId="Equation.DSMT4">
                  <p:embed/>
                </p:oleObj>
              </mc:Choice>
              <mc:Fallback>
                <p:oleObj name="Equation" r:id="rId10" imgW="1498600" imgH="13462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067" y="4533429"/>
                        <a:ext cx="2247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81" name="对象 7180"/>
          <p:cNvGraphicFramePr>
            <a:graphicFrameLocks noChangeAspect="1"/>
          </p:cNvGraphicFramePr>
          <p:nvPr>
            <p:extLst>
              <p:ext uri="{D42A27DB-BD31-4B8C-83A1-F6EECF244321}">
                <p14:modId xmlns:p14="http://schemas.microsoft.com/office/powerpoint/2010/main" val="2616376072"/>
              </p:ext>
            </p:extLst>
          </p:nvPr>
        </p:nvGraphicFramePr>
        <p:xfrm>
          <a:off x="3056023" y="5006948"/>
          <a:ext cx="3086100" cy="723900"/>
        </p:xfrm>
        <a:graphic>
          <a:graphicData uri="http://schemas.openxmlformats.org/presentationml/2006/ole">
            <mc:AlternateContent xmlns:mc="http://schemas.openxmlformats.org/markup-compatibility/2006">
              <mc:Choice xmlns:v="urn:schemas-microsoft-com:vml" Requires="v">
                <p:oleObj spid="_x0000_s73808" name="Equation" r:id="rId12" imgW="2057400" imgH="482600" progId="Equation.DSMT4">
                  <p:embed/>
                </p:oleObj>
              </mc:Choice>
              <mc:Fallback>
                <p:oleObj name="Equation" r:id="rId12" imgW="2057400" imgH="4826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6023" y="5006948"/>
                        <a:ext cx="30861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2" name="矩形 7181"/>
          <p:cNvSpPr/>
          <p:nvPr/>
        </p:nvSpPr>
        <p:spPr>
          <a:xfrm>
            <a:off x="2950143" y="5782799"/>
            <a:ext cx="3344779" cy="707886"/>
          </a:xfrm>
          <a:prstGeom prst="rect">
            <a:avLst/>
          </a:prstGeom>
        </p:spPr>
        <p:txBody>
          <a:bodyPr wrap="square">
            <a:spAutoFit/>
          </a:bodyPr>
          <a:lstStyle/>
          <a:p>
            <a:r>
              <a:rPr lang="en-US" altLang="zh-CN" sz="2000" i="1" dirty="0" smtClean="0">
                <a:latin typeface="+mn-lt"/>
                <a:ea typeface="黑体" panose="02010609060101010101" pitchFamily="49" charset="-122"/>
              </a:rPr>
              <a:t>p</a:t>
            </a:r>
            <a:r>
              <a:rPr lang="en-US" altLang="zh-CN" sz="2000" dirty="0" smtClean="0">
                <a:latin typeface="+mn-lt"/>
                <a:ea typeface="黑体" panose="02010609060101010101" pitchFamily="49" charset="-122"/>
              </a:rPr>
              <a:t>&gt;0</a:t>
            </a:r>
            <a:r>
              <a:rPr lang="zh-CN" altLang="zh-CN" sz="2000" dirty="0">
                <a:latin typeface="+mn-lt"/>
                <a:ea typeface="黑体" panose="02010609060101010101" pitchFamily="49" charset="-122"/>
              </a:rPr>
              <a:t>，</a:t>
            </a:r>
            <a:r>
              <a:rPr lang="zh-CN" altLang="zh-CN" sz="2000" dirty="0" smtClean="0">
                <a:latin typeface="+mn-lt"/>
                <a:ea typeface="黑体" panose="02010609060101010101" pitchFamily="49" charset="-122"/>
              </a:rPr>
              <a:t>由第</a:t>
            </a:r>
            <a:r>
              <a:rPr lang="en-US" altLang="zh-CN" sz="2000" dirty="0">
                <a:latin typeface="+mn-lt"/>
                <a:ea typeface="黑体" panose="02010609060101010101" pitchFamily="49" charset="-122"/>
              </a:rPr>
              <a:t>1</a:t>
            </a:r>
            <a:r>
              <a:rPr lang="zh-CN" altLang="zh-CN" sz="2000" dirty="0">
                <a:latin typeface="+mn-lt"/>
                <a:ea typeface="黑体" panose="02010609060101010101" pitchFamily="49" charset="-122"/>
              </a:rPr>
              <a:t>项可知，</a:t>
            </a:r>
            <a:r>
              <a:rPr lang="en-US" altLang="zh-CN" sz="2000" i="1" dirty="0" err="1">
                <a:latin typeface="+mn-lt"/>
                <a:ea typeface="黑体" panose="02010609060101010101" pitchFamily="49" charset="-122"/>
              </a:rPr>
              <a:t>b</a:t>
            </a:r>
            <a:r>
              <a:rPr lang="en-US" altLang="zh-CN" sz="2000" i="1" baseline="-25000" dirty="0" err="1">
                <a:latin typeface="+mn-lt"/>
                <a:ea typeface="黑体" panose="02010609060101010101" pitchFamily="49" charset="-122"/>
              </a:rPr>
              <a:t>v</a:t>
            </a:r>
            <a:r>
              <a:rPr lang="en-US" altLang="zh-CN" sz="2000" dirty="0">
                <a:latin typeface="+mn-lt"/>
                <a:ea typeface="黑体" panose="02010609060101010101" pitchFamily="49" charset="-122"/>
              </a:rPr>
              <a:t>&gt;</a:t>
            </a:r>
            <a:r>
              <a:rPr lang="en-US" altLang="zh-CN" sz="2000" i="1" dirty="0">
                <a:latin typeface="+mn-lt"/>
                <a:ea typeface="黑体" panose="02010609060101010101" pitchFamily="49" charset="-122"/>
                <a:sym typeface="Symbol"/>
              </a:rPr>
              <a:t></a:t>
            </a:r>
            <a:r>
              <a:rPr lang="en-US" altLang="zh-CN" sz="2000" i="1" dirty="0">
                <a:latin typeface="+mn-lt"/>
                <a:ea typeface="黑体" panose="02010609060101010101" pitchFamily="49" charset="-122"/>
              </a:rPr>
              <a:t>c</a:t>
            </a:r>
            <a:r>
              <a:rPr lang="en-US" altLang="zh-CN" sz="2000" baseline="-25000" dirty="0">
                <a:latin typeface="+mn-lt"/>
                <a:ea typeface="黑体" panose="02010609060101010101" pitchFamily="49" charset="-122"/>
              </a:rPr>
              <a:t>0</a:t>
            </a:r>
            <a:r>
              <a:rPr lang="zh-CN" altLang="zh-CN" sz="2000" dirty="0">
                <a:latin typeface="+mn-lt"/>
                <a:ea typeface="黑体" panose="02010609060101010101" pitchFamily="49" charset="-122"/>
              </a:rPr>
              <a:t>。当</a:t>
            </a:r>
            <a:r>
              <a:rPr lang="en-US" altLang="zh-CN" sz="2000" i="1" dirty="0" err="1">
                <a:latin typeface="+mn-lt"/>
                <a:ea typeface="黑体" panose="02010609060101010101" pitchFamily="49" charset="-122"/>
              </a:rPr>
              <a:t>b</a:t>
            </a:r>
            <a:r>
              <a:rPr lang="en-US" altLang="zh-CN" sz="2000" i="1" baseline="-25000" dirty="0" err="1">
                <a:latin typeface="+mn-lt"/>
                <a:ea typeface="黑体" panose="02010609060101010101" pitchFamily="49" charset="-122"/>
              </a:rPr>
              <a:t>v</a:t>
            </a:r>
            <a:r>
              <a:rPr lang="zh-CN" altLang="zh-CN" sz="2000" dirty="0" smtClean="0">
                <a:latin typeface="+mn-lt"/>
                <a:ea typeface="黑体" panose="02010609060101010101" pitchFamily="49" charset="-122"/>
              </a:rPr>
              <a:t>较大时</a:t>
            </a:r>
            <a:r>
              <a:rPr lang="zh-CN" altLang="en-US" sz="2000" dirty="0" smtClean="0">
                <a:latin typeface="+mn-lt"/>
                <a:ea typeface="黑体" panose="02010609060101010101" pitchFamily="49" charset="-122"/>
              </a:rPr>
              <a:t>，</a:t>
            </a:r>
            <a:r>
              <a:rPr lang="en-US" altLang="zh-CN" sz="2000" i="1" dirty="0" smtClean="0">
                <a:latin typeface="+mn-lt"/>
                <a:ea typeface="黑体" panose="02010609060101010101" pitchFamily="49" charset="-122"/>
                <a:sym typeface="Symbol"/>
              </a:rPr>
              <a:t></a:t>
            </a:r>
            <a:r>
              <a:rPr lang="en-US" altLang="zh-CN" sz="2000" i="1" dirty="0">
                <a:latin typeface="+mn-lt"/>
                <a:ea typeface="黑体" panose="02010609060101010101" pitchFamily="49" charset="-122"/>
              </a:rPr>
              <a:t>c</a:t>
            </a:r>
            <a:r>
              <a:rPr lang="en-US" altLang="zh-CN" sz="2000" baseline="-25000" dirty="0">
                <a:latin typeface="+mn-lt"/>
                <a:ea typeface="黑体" panose="02010609060101010101" pitchFamily="49" charset="-122"/>
              </a:rPr>
              <a:t>0</a:t>
            </a:r>
            <a:r>
              <a:rPr lang="en-US" altLang="zh-CN" sz="2000" dirty="0">
                <a:latin typeface="+mn-lt"/>
                <a:ea typeface="黑体" panose="02010609060101010101" pitchFamily="49" charset="-122"/>
              </a:rPr>
              <a:t>/</a:t>
            </a:r>
            <a:r>
              <a:rPr lang="en-US" altLang="zh-CN" sz="2000" i="1" dirty="0" err="1">
                <a:latin typeface="+mn-lt"/>
                <a:ea typeface="黑体" panose="02010609060101010101" pitchFamily="49" charset="-122"/>
              </a:rPr>
              <a:t>b</a:t>
            </a:r>
            <a:r>
              <a:rPr lang="en-US" altLang="zh-CN" sz="2000" i="1" baseline="-25000" dirty="0" err="1">
                <a:latin typeface="+mn-lt"/>
                <a:ea typeface="黑体" panose="02010609060101010101" pitchFamily="49" charset="-122"/>
              </a:rPr>
              <a:t>v</a:t>
            </a:r>
            <a:r>
              <a:rPr lang="zh-CN" altLang="zh-CN" sz="2000" dirty="0">
                <a:latin typeface="+mn-lt"/>
                <a:ea typeface="黑体" panose="02010609060101010101" pitchFamily="49" charset="-122"/>
              </a:rPr>
              <a:t>可以</a:t>
            </a:r>
            <a:r>
              <a:rPr lang="zh-CN" altLang="zh-CN" sz="2000" dirty="0" smtClean="0">
                <a:latin typeface="+mn-lt"/>
                <a:ea typeface="黑体" panose="02010609060101010101" pitchFamily="49" charset="-122"/>
              </a:rPr>
              <a:t>忽略</a:t>
            </a:r>
            <a:endParaRPr lang="zh-CN" altLang="en-US" sz="2000" dirty="0">
              <a:latin typeface="+mn-lt"/>
              <a:ea typeface="黑体" panose="02010609060101010101" pitchFamily="49" charset="-122"/>
            </a:endParaRPr>
          </a:p>
        </p:txBody>
      </p:sp>
      <p:sp>
        <p:nvSpPr>
          <p:cNvPr id="718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84" name="对象 7183"/>
          <p:cNvGraphicFramePr>
            <a:graphicFrameLocks noChangeAspect="1"/>
          </p:cNvGraphicFramePr>
          <p:nvPr>
            <p:extLst>
              <p:ext uri="{D42A27DB-BD31-4B8C-83A1-F6EECF244321}">
                <p14:modId xmlns:p14="http://schemas.microsoft.com/office/powerpoint/2010/main" val="1849398313"/>
              </p:ext>
            </p:extLst>
          </p:nvPr>
        </p:nvGraphicFramePr>
        <p:xfrm>
          <a:off x="6416044" y="4946382"/>
          <a:ext cx="2362200" cy="723900"/>
        </p:xfrm>
        <a:graphic>
          <a:graphicData uri="http://schemas.openxmlformats.org/presentationml/2006/ole">
            <mc:AlternateContent xmlns:mc="http://schemas.openxmlformats.org/markup-compatibility/2006">
              <mc:Choice xmlns:v="urn:schemas-microsoft-com:vml" Requires="v">
                <p:oleObj spid="_x0000_s73809" name="Equation" r:id="rId14" imgW="1574800" imgH="482600" progId="Equation.DSMT4">
                  <p:embed/>
                </p:oleObj>
              </mc:Choice>
              <mc:Fallback>
                <p:oleObj name="Equation" r:id="rId14" imgW="1574800" imgH="48260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6044" y="4946382"/>
                        <a:ext cx="2362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5" name="矩形 7184"/>
          <p:cNvSpPr/>
          <p:nvPr/>
        </p:nvSpPr>
        <p:spPr>
          <a:xfrm>
            <a:off x="2969398" y="4541222"/>
            <a:ext cx="3406895" cy="400110"/>
          </a:xfrm>
          <a:prstGeom prst="rect">
            <a:avLst/>
          </a:prstGeom>
        </p:spPr>
        <p:txBody>
          <a:bodyPr wrap="none">
            <a:spAutoFit/>
          </a:bodyPr>
          <a:lstStyle/>
          <a:p>
            <a:r>
              <a:rPr lang="en-US" altLang="zh-CN" sz="2000" i="1" dirty="0"/>
              <a:t>l</a:t>
            </a:r>
            <a:r>
              <a:rPr lang="en-US" altLang="zh-CN" sz="2000" baseline="-25000" dirty="0"/>
              <a:t>1</a:t>
            </a:r>
            <a:r>
              <a:rPr lang="en-US" altLang="zh-CN" sz="2000" dirty="0"/>
              <a:t>&gt;0, </a:t>
            </a:r>
            <a:r>
              <a:rPr lang="en-US" altLang="zh-CN" sz="2000" i="1" dirty="0" smtClean="0"/>
              <a:t>l</a:t>
            </a:r>
            <a:r>
              <a:rPr lang="en-US" altLang="zh-CN" sz="2000" baseline="-25000" dirty="0" smtClean="0"/>
              <a:t>2</a:t>
            </a:r>
            <a:r>
              <a:rPr lang="en-US" altLang="zh-CN" sz="2000" dirty="0" smtClean="0"/>
              <a:t>&gt;0, </a:t>
            </a:r>
            <a:r>
              <a:rPr lang="zh-CN" altLang="en-US" sz="2000" dirty="0" smtClean="0">
                <a:latin typeface="黑体" panose="02010609060101010101" pitchFamily="49" charset="-122"/>
                <a:ea typeface="黑体" panose="02010609060101010101" pitchFamily="49" charset="-122"/>
              </a:rPr>
              <a:t>得</a:t>
            </a:r>
            <a:r>
              <a:rPr lang="en-US" altLang="zh-CN" sz="2000" dirty="0" smtClean="0">
                <a:latin typeface="+mn-lt"/>
                <a:ea typeface="黑体" panose="02010609060101010101" pitchFamily="49" charset="-122"/>
              </a:rPr>
              <a:t>W</a:t>
            </a:r>
            <a:r>
              <a:rPr lang="en-US" altLang="zh-CN" sz="2000" dirty="0" smtClean="0">
                <a:ea typeface="黑体" panose="02010609060101010101" pitchFamily="49" charset="-122"/>
                <a:sym typeface="Symbol"/>
              </a:rPr>
              <a:t></a:t>
            </a:r>
            <a:r>
              <a:rPr lang="en-US" altLang="zh-CN" sz="2000" dirty="0">
                <a:ea typeface="黑体" panose="02010609060101010101" pitchFamily="49" charset="-122"/>
                <a:sym typeface="Symbol"/>
              </a:rPr>
              <a:t>0</a:t>
            </a:r>
            <a:r>
              <a:rPr lang="zh-CN" altLang="en-US" sz="2000" dirty="0">
                <a:ea typeface="黑体" panose="02010609060101010101" pitchFamily="49" charset="-122"/>
                <a:sym typeface="Symbol"/>
              </a:rPr>
              <a:t>的</a:t>
            </a:r>
            <a:r>
              <a:rPr lang="zh-CN" altLang="en-US" sz="2000" dirty="0" smtClean="0">
                <a:ea typeface="黑体" panose="02010609060101010101" pitchFamily="49" charset="-122"/>
                <a:sym typeface="Symbol"/>
              </a:rPr>
              <a:t>必要条件</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39643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圆角矩形 7186"/>
          <p:cNvSpPr/>
          <p:nvPr/>
        </p:nvSpPr>
        <p:spPr bwMode="auto">
          <a:xfrm>
            <a:off x="548643" y="1941063"/>
            <a:ext cx="4408371" cy="2650188"/>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3.2 </a:t>
            </a:r>
            <a:r>
              <a:rPr lang="zh-CN" altLang="zh-CN" sz="3200" dirty="0" smtClean="0">
                <a:latin typeface="+mn-lt"/>
                <a:ea typeface="黑体" panose="02010609060101010101" pitchFamily="49" charset="-122"/>
              </a:rPr>
              <a:t>重力</a:t>
            </a:r>
            <a:r>
              <a:rPr lang="zh-CN" altLang="zh-CN" sz="3200" dirty="0">
                <a:latin typeface="+mn-lt"/>
                <a:ea typeface="黑体" panose="02010609060101010101" pitchFamily="49" charset="-122"/>
              </a:rPr>
              <a:t>全补偿的近似雅可比矩阵</a:t>
            </a:r>
            <a:r>
              <a:rPr lang="zh-CN" altLang="zh-CN" sz="3200" dirty="0" smtClean="0">
                <a:latin typeface="+mn-lt"/>
                <a:ea typeface="黑体" panose="02010609060101010101" pitchFamily="49" charset="-122"/>
              </a:rPr>
              <a:t>反馈控制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r>
              <a:rPr lang="zh-CN" altLang="en-US" sz="2800" dirty="0" smtClean="0">
                <a:ea typeface="黑体" panose="02010609060101010101" pitchFamily="49" charset="-122"/>
              </a:rPr>
              <a:t>参数取值范围</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灯片编号占位符 5"/>
          <p:cNvSpPr>
            <a:spLocks noGrp="1"/>
          </p:cNvSpPr>
          <p:nvPr>
            <p:ph type="sldNum" sz="quarter" idx="12"/>
          </p:nvPr>
        </p:nvSpPr>
        <p:spPr>
          <a:xfrm>
            <a:off x="7063325" y="6362298"/>
            <a:ext cx="1905000" cy="3433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38</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圆角矩形 21"/>
          <p:cNvSpPr/>
          <p:nvPr/>
        </p:nvSpPr>
        <p:spPr bwMode="auto">
          <a:xfrm>
            <a:off x="548643" y="4841513"/>
            <a:ext cx="8287349" cy="1549667"/>
          </a:xfrm>
          <a:prstGeom prst="roundRect">
            <a:avLst>
              <a:gd name="adj" fmla="val 11496"/>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6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7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7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8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81" name="对象 7180"/>
          <p:cNvGraphicFramePr>
            <a:graphicFrameLocks noChangeAspect="1"/>
          </p:cNvGraphicFramePr>
          <p:nvPr>
            <p:extLst>
              <p:ext uri="{D42A27DB-BD31-4B8C-83A1-F6EECF244321}">
                <p14:modId xmlns:p14="http://schemas.microsoft.com/office/powerpoint/2010/main" val="3880295527"/>
              </p:ext>
            </p:extLst>
          </p:nvPr>
        </p:nvGraphicFramePr>
        <p:xfrm>
          <a:off x="765209" y="2974664"/>
          <a:ext cx="3086100" cy="723900"/>
        </p:xfrm>
        <a:graphic>
          <a:graphicData uri="http://schemas.openxmlformats.org/presentationml/2006/ole">
            <mc:AlternateContent xmlns:mc="http://schemas.openxmlformats.org/markup-compatibility/2006">
              <mc:Choice xmlns:v="urn:schemas-microsoft-com:vml" Requires="v">
                <p:oleObj spid="_x0000_s74815" name="Equation" r:id="rId4" imgW="2057400" imgH="482600" progId="Equation.DSMT4">
                  <p:embed/>
                </p:oleObj>
              </mc:Choice>
              <mc:Fallback>
                <p:oleObj name="Equation" r:id="rId4" imgW="20574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209" y="2974664"/>
                        <a:ext cx="30861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28044979"/>
              </p:ext>
            </p:extLst>
          </p:nvPr>
        </p:nvGraphicFramePr>
        <p:xfrm>
          <a:off x="765209" y="3876155"/>
          <a:ext cx="1576387" cy="411163"/>
        </p:xfrm>
        <a:graphic>
          <a:graphicData uri="http://schemas.openxmlformats.org/presentationml/2006/ole">
            <mc:AlternateContent xmlns:mc="http://schemas.openxmlformats.org/markup-compatibility/2006">
              <mc:Choice xmlns:v="urn:schemas-microsoft-com:vml" Requires="v">
                <p:oleObj spid="_x0000_s74816" name="Equation" r:id="rId6" imgW="876300" imgH="228600" progId="Equation.DSMT4">
                  <p:embed/>
                </p:oleObj>
              </mc:Choice>
              <mc:Fallback>
                <p:oleObj name="Equation" r:id="rId6" imgW="876300" imgH="228600" progId="Equation.DSMT4">
                  <p:embed/>
                  <p:pic>
                    <p:nvPicPr>
                      <p:cNvPr id="0" name="对象 71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09" y="3876155"/>
                        <a:ext cx="1576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862729136"/>
              </p:ext>
            </p:extLst>
          </p:nvPr>
        </p:nvGraphicFramePr>
        <p:xfrm>
          <a:off x="765209" y="2366554"/>
          <a:ext cx="1866900" cy="457200"/>
        </p:xfrm>
        <a:graphic>
          <a:graphicData uri="http://schemas.openxmlformats.org/presentationml/2006/ole">
            <mc:AlternateContent xmlns:mc="http://schemas.openxmlformats.org/markup-compatibility/2006">
              <mc:Choice xmlns:v="urn:schemas-microsoft-com:vml" Requires="v">
                <p:oleObj spid="_x0000_s74817" name="Equation" r:id="rId8" imgW="1244600" imgH="304800" progId="Equation.DSMT4">
                  <p:embed/>
                </p:oleObj>
              </mc:Choice>
              <mc:Fallback>
                <p:oleObj name="Equation" r:id="rId8" imgW="1244600" imgH="304800" progId="Equation.DSMT4">
                  <p:embed/>
                  <p:pic>
                    <p:nvPicPr>
                      <p:cNvPr id="0" name="对象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209" y="2366554"/>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4144632" y="3179687"/>
            <a:ext cx="696024" cy="400110"/>
          </a:xfrm>
          <a:prstGeom prst="rect">
            <a:avLst/>
          </a:prstGeom>
        </p:spPr>
        <p:txBody>
          <a:bodyPr wrap="none">
            <a:spAutoFit/>
          </a:bodyPr>
          <a:lstStyle/>
          <a:p>
            <a:r>
              <a:rPr lang="en-US" altLang="zh-CN" sz="2000" dirty="0">
                <a:ea typeface="黑体" panose="02010609060101010101" pitchFamily="49" charset="-122"/>
              </a:rPr>
              <a:t>W</a:t>
            </a:r>
            <a:r>
              <a:rPr lang="en-US" altLang="zh-CN" sz="2000" dirty="0">
                <a:ea typeface="黑体" panose="02010609060101010101" pitchFamily="49" charset="-122"/>
                <a:sym typeface="Symbol"/>
              </a:rPr>
              <a:t>0</a:t>
            </a:r>
            <a:endParaRPr lang="zh-CN" altLang="en-US" sz="2000" dirty="0"/>
          </a:p>
        </p:txBody>
      </p:sp>
      <p:sp>
        <p:nvSpPr>
          <p:cNvPr id="45" name="矩形 44"/>
          <p:cNvSpPr/>
          <p:nvPr/>
        </p:nvSpPr>
        <p:spPr>
          <a:xfrm>
            <a:off x="4144631" y="3881681"/>
            <a:ext cx="643125" cy="400110"/>
          </a:xfrm>
          <a:prstGeom prst="rect">
            <a:avLst/>
          </a:prstGeom>
        </p:spPr>
        <p:txBody>
          <a:bodyPr wrap="none">
            <a:spAutoFit/>
          </a:bodyPr>
          <a:lstStyle/>
          <a:p>
            <a:r>
              <a:rPr lang="en-US" altLang="zh-CN" sz="2000" dirty="0" smtClean="0">
                <a:ea typeface="黑体" panose="02010609060101010101" pitchFamily="49" charset="-122"/>
                <a:sym typeface="Symbol"/>
              </a:rPr>
              <a:t>V&gt;0</a:t>
            </a:r>
            <a:endParaRPr lang="zh-CN" altLang="en-US" sz="2000" dirty="0"/>
          </a:p>
        </p:txBody>
      </p:sp>
      <p:sp>
        <p:nvSpPr>
          <p:cNvPr id="46" name="矩形 45"/>
          <p:cNvSpPr/>
          <p:nvPr/>
        </p:nvSpPr>
        <p:spPr>
          <a:xfrm>
            <a:off x="3210351" y="2092045"/>
            <a:ext cx="1746663"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雅可比矩阵的估计误差有界</a:t>
            </a:r>
            <a:endParaRPr lang="zh-CN" altLang="en-US" sz="2000" dirty="0">
              <a:latin typeface="黑体" panose="02010609060101010101" pitchFamily="49" charset="-122"/>
              <a:ea typeface="黑体" panose="02010609060101010101" pitchFamily="49" charset="-122"/>
            </a:endParaRPr>
          </a:p>
        </p:txBody>
      </p:sp>
      <p:pic>
        <p:nvPicPr>
          <p:cNvPr id="47" name="图片 46"/>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34013" y="1765892"/>
            <a:ext cx="3801979" cy="3035199"/>
          </a:xfrm>
          <a:prstGeom prst="rect">
            <a:avLst/>
          </a:prstGeom>
          <a:noFill/>
          <a:ln>
            <a:noFill/>
          </a:ln>
        </p:spPr>
      </p:pic>
      <p:sp>
        <p:nvSpPr>
          <p:cNvPr id="21" name="矩形 20"/>
          <p:cNvSpPr/>
          <p:nvPr/>
        </p:nvSpPr>
        <p:spPr>
          <a:xfrm>
            <a:off x="661864" y="5007724"/>
            <a:ext cx="8005058" cy="1323439"/>
          </a:xfrm>
          <a:prstGeom prst="rect">
            <a:avLst/>
          </a:prstGeom>
        </p:spPr>
        <p:txBody>
          <a:bodyPr wrap="square">
            <a:spAutoFit/>
          </a:bodyPr>
          <a:lstStyle/>
          <a:p>
            <a:pPr marL="342900" indent="-342900">
              <a:buFont typeface="Wingdings" panose="05000000000000000000" pitchFamily="2" charset="2"/>
              <a:buChar char="ü"/>
            </a:pPr>
            <a:r>
              <a:rPr lang="en-US" altLang="zh-CN" sz="2000" i="1" dirty="0">
                <a:latin typeface="+mn-lt"/>
                <a:ea typeface="黑体" panose="02010609060101010101" pitchFamily="49" charset="-122"/>
              </a:rPr>
              <a:t>p</a:t>
            </a:r>
            <a:r>
              <a:rPr lang="zh-CN" altLang="zh-CN" sz="2000" dirty="0">
                <a:latin typeface="+mn-lt"/>
                <a:ea typeface="黑体" panose="02010609060101010101" pitchFamily="49" charset="-122"/>
              </a:rPr>
              <a:t>的取值代表了容许的雅可比矩阵的不确定性程度，</a:t>
            </a:r>
            <a:r>
              <a:rPr lang="en-US" altLang="zh-CN" sz="2000" i="1" dirty="0">
                <a:latin typeface="+mn-lt"/>
                <a:ea typeface="黑体" panose="02010609060101010101" pitchFamily="49" charset="-122"/>
              </a:rPr>
              <a:t>p</a:t>
            </a:r>
            <a:r>
              <a:rPr lang="zh-CN" altLang="zh-CN" sz="2000" dirty="0">
                <a:latin typeface="+mn-lt"/>
                <a:ea typeface="黑体" panose="02010609060101010101" pitchFamily="49" charset="-122"/>
              </a:rPr>
              <a:t>的取值越大，雅可比矩阵的估计值与实际值的容许偏差越大。</a:t>
            </a:r>
            <a:endParaRPr lang="en-US" altLang="zh-CN" sz="2000" dirty="0">
              <a:latin typeface="+mn-lt"/>
              <a:ea typeface="黑体" panose="02010609060101010101" pitchFamily="49" charset="-122"/>
            </a:endParaRPr>
          </a:p>
          <a:p>
            <a:pPr marL="342900" indent="-342900">
              <a:buFont typeface="Wingdings" panose="05000000000000000000" pitchFamily="2" charset="2"/>
              <a:buChar char="ü"/>
            </a:pPr>
            <a:r>
              <a:rPr lang="zh-CN" altLang="zh-CN" sz="2000" dirty="0" smtClean="0">
                <a:latin typeface="+mn-lt"/>
                <a:ea typeface="黑体" panose="02010609060101010101" pitchFamily="49" charset="-122"/>
              </a:rPr>
              <a:t>随着</a:t>
            </a:r>
            <a:r>
              <a:rPr lang="en-US" altLang="zh-CN" sz="2000" i="1" dirty="0" err="1">
                <a:latin typeface="+mn-lt"/>
                <a:ea typeface="黑体" panose="02010609060101010101" pitchFamily="49" charset="-122"/>
              </a:rPr>
              <a:t>b</a:t>
            </a:r>
            <a:r>
              <a:rPr lang="en-US" altLang="zh-CN" sz="2000" i="1" baseline="-25000" dirty="0" err="1">
                <a:latin typeface="+mn-lt"/>
                <a:ea typeface="黑体" panose="02010609060101010101" pitchFamily="49" charset="-122"/>
              </a:rPr>
              <a:t>v</a:t>
            </a:r>
            <a:r>
              <a:rPr lang="zh-CN" altLang="zh-CN" sz="2000" dirty="0">
                <a:latin typeface="+mn-lt"/>
                <a:ea typeface="黑体" panose="02010609060101010101" pitchFamily="49" charset="-122"/>
              </a:rPr>
              <a:t>的增大，</a:t>
            </a:r>
            <a:r>
              <a:rPr lang="zh-CN" altLang="zh-CN" sz="2000" dirty="0" smtClean="0">
                <a:latin typeface="+mn-lt"/>
                <a:ea typeface="黑体" panose="02010609060101010101" pitchFamily="49" charset="-122"/>
              </a:rPr>
              <a:t>曲线</a:t>
            </a:r>
            <a:r>
              <a:rPr lang="en-US" altLang="zh-CN" sz="2000" dirty="0" smtClean="0">
                <a:latin typeface="+mn-lt"/>
                <a:ea typeface="黑体" panose="02010609060101010101" pitchFamily="49" charset="-122"/>
              </a:rPr>
              <a:t>                                   </a:t>
            </a:r>
            <a:r>
              <a:rPr lang="zh-CN" altLang="zh-CN" sz="2000" dirty="0" smtClean="0">
                <a:latin typeface="+mn-lt"/>
                <a:ea typeface="黑体" panose="02010609060101010101" pitchFamily="49" charset="-122"/>
              </a:rPr>
              <a:t>上</a:t>
            </a:r>
            <a:r>
              <a:rPr lang="zh-CN" altLang="zh-CN" sz="2000" dirty="0">
                <a:latin typeface="+mn-lt"/>
                <a:ea typeface="黑体" panose="02010609060101010101" pitchFamily="49" charset="-122"/>
              </a:rPr>
              <a:t>移，</a:t>
            </a:r>
            <a:r>
              <a:rPr lang="en-US" altLang="zh-CN" sz="2000" i="1" dirty="0">
                <a:latin typeface="+mn-lt"/>
                <a:ea typeface="黑体" panose="02010609060101010101" pitchFamily="49" charset="-122"/>
              </a:rPr>
              <a:t>p</a:t>
            </a:r>
            <a:r>
              <a:rPr lang="zh-CN" altLang="zh-CN" sz="2000" dirty="0">
                <a:latin typeface="+mn-lt"/>
                <a:ea typeface="黑体" panose="02010609060101010101" pitchFamily="49" charset="-122"/>
              </a:rPr>
              <a:t>的取值增大</a:t>
            </a:r>
            <a:r>
              <a:rPr lang="zh-CN" altLang="zh-CN" sz="2000" dirty="0" smtClean="0">
                <a:latin typeface="+mn-lt"/>
                <a:ea typeface="黑体" panose="02010609060101010101" pitchFamily="49" charset="-122"/>
              </a:rPr>
              <a:t>。</a:t>
            </a:r>
            <a:endParaRPr lang="en-US" altLang="zh-CN" sz="2000" dirty="0" smtClean="0">
              <a:latin typeface="+mn-lt"/>
              <a:ea typeface="黑体" panose="02010609060101010101" pitchFamily="49" charset="-122"/>
            </a:endParaRPr>
          </a:p>
          <a:p>
            <a:pPr marL="342900" indent="-342900">
              <a:buFont typeface="Wingdings" panose="05000000000000000000" pitchFamily="2" charset="2"/>
              <a:buChar char="ü"/>
            </a:pPr>
            <a:r>
              <a:rPr lang="zh-CN" altLang="zh-CN" sz="2000" dirty="0" smtClean="0">
                <a:latin typeface="+mn-lt"/>
                <a:ea typeface="黑体" panose="02010609060101010101" pitchFamily="49" charset="-122"/>
              </a:rPr>
              <a:t>为了</a:t>
            </a:r>
            <a:r>
              <a:rPr lang="zh-CN" altLang="zh-CN" sz="2000" dirty="0">
                <a:latin typeface="+mn-lt"/>
                <a:ea typeface="黑体" panose="02010609060101010101" pitchFamily="49" charset="-122"/>
              </a:rPr>
              <a:t>保证</a:t>
            </a:r>
            <a:r>
              <a:rPr lang="en-US" altLang="zh-CN" sz="2000" i="1" dirty="0">
                <a:latin typeface="+mn-lt"/>
                <a:ea typeface="黑体" panose="02010609060101010101" pitchFamily="49" charset="-122"/>
              </a:rPr>
              <a:t>p</a:t>
            </a:r>
            <a:r>
              <a:rPr lang="zh-CN" altLang="zh-CN" sz="2000" dirty="0">
                <a:latin typeface="+mn-lt"/>
                <a:ea typeface="黑体" panose="02010609060101010101" pitchFamily="49" charset="-122"/>
              </a:rPr>
              <a:t>的取值较大，</a:t>
            </a:r>
            <a:r>
              <a:rPr lang="en-US" altLang="zh-CN" sz="2000" dirty="0">
                <a:latin typeface="+mn-lt"/>
                <a:ea typeface="黑体" panose="02010609060101010101" pitchFamily="49" charset="-122"/>
              </a:rPr>
              <a:t> </a:t>
            </a:r>
            <a:r>
              <a:rPr lang="en-US" altLang="zh-CN" sz="2000" dirty="0" smtClean="0">
                <a:latin typeface="+mn-lt"/>
                <a:ea typeface="黑体" panose="02010609060101010101" pitchFamily="49" charset="-122"/>
              </a:rPr>
              <a:t>  </a:t>
            </a:r>
            <a:r>
              <a:rPr lang="zh-CN" altLang="zh-CN" sz="2000" dirty="0" smtClean="0">
                <a:latin typeface="+mn-lt"/>
                <a:ea typeface="黑体" panose="02010609060101010101" pitchFamily="49" charset="-122"/>
              </a:rPr>
              <a:t>的</a:t>
            </a:r>
            <a:r>
              <a:rPr lang="zh-CN" altLang="zh-CN" sz="2000" dirty="0">
                <a:latin typeface="+mn-lt"/>
                <a:ea typeface="黑体" panose="02010609060101010101" pitchFamily="49" charset="-122"/>
              </a:rPr>
              <a:t>取值不能太大。</a:t>
            </a:r>
            <a:endParaRPr lang="zh-CN" altLang="en-US" sz="2000" dirty="0">
              <a:latin typeface="+mn-lt"/>
              <a:ea typeface="黑体" panose="02010609060101010101" pitchFamily="49" charset="-122"/>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1882045796"/>
              </p:ext>
            </p:extLst>
          </p:nvPr>
        </p:nvGraphicFramePr>
        <p:xfrm>
          <a:off x="3679057" y="6016293"/>
          <a:ext cx="209550" cy="247650"/>
        </p:xfrm>
        <a:graphic>
          <a:graphicData uri="http://schemas.openxmlformats.org/presentationml/2006/ole">
            <mc:AlternateContent xmlns:mc="http://schemas.openxmlformats.org/markup-compatibility/2006">
              <mc:Choice xmlns:v="urn:schemas-microsoft-com:vml" Requires="v">
                <p:oleObj spid="_x0000_s74818" name="Equation" r:id="rId11" imgW="139680" imgH="164880" progId="Equation.DSMT4">
                  <p:embed/>
                </p:oleObj>
              </mc:Choice>
              <mc:Fallback>
                <p:oleObj name="Equation" r:id="rId11" imgW="139680" imgH="164880" progId="Equation.DSMT4">
                  <p:embed/>
                  <p:pic>
                    <p:nvPicPr>
                      <p:cNvPr id="0" name="对象 7178"/>
                      <p:cNvPicPr>
                        <a:picLocks noChangeAspect="1" noChangeArrowheads="1"/>
                      </p:cNvPicPr>
                      <p:nvPr/>
                    </p:nvPicPr>
                    <p:blipFill>
                      <a:blip r:embed="rId12"/>
                      <a:srcRect/>
                      <a:stretch>
                        <a:fillRect/>
                      </a:stretch>
                    </p:blipFill>
                    <p:spPr bwMode="auto">
                      <a:xfrm>
                        <a:off x="3679057" y="6016293"/>
                        <a:ext cx="209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3256538554"/>
              </p:ext>
            </p:extLst>
          </p:nvPr>
        </p:nvGraphicFramePr>
        <p:xfrm>
          <a:off x="3353725" y="5671475"/>
          <a:ext cx="2209800" cy="342900"/>
        </p:xfrm>
        <a:graphic>
          <a:graphicData uri="http://schemas.openxmlformats.org/presentationml/2006/ole">
            <mc:AlternateContent xmlns:mc="http://schemas.openxmlformats.org/markup-compatibility/2006">
              <mc:Choice xmlns:v="urn:schemas-microsoft-com:vml" Requires="v">
                <p:oleObj spid="_x0000_s74819" name="Equation" r:id="rId13" imgW="1473120" imgH="228600" progId="Equation.DSMT4">
                  <p:embed/>
                </p:oleObj>
              </mc:Choice>
              <mc:Fallback>
                <p:oleObj name="Equation" r:id="rId13" imgW="1473120" imgH="228600" progId="Equation.DSMT4">
                  <p:embed/>
                  <p:pic>
                    <p:nvPicPr>
                      <p:cNvPr id="0" name=""/>
                      <p:cNvPicPr>
                        <a:picLocks noChangeAspect="1" noChangeArrowheads="1"/>
                      </p:cNvPicPr>
                      <p:nvPr/>
                    </p:nvPicPr>
                    <p:blipFill>
                      <a:blip r:embed="rId14"/>
                      <a:srcRect/>
                      <a:stretch>
                        <a:fillRect/>
                      </a:stretch>
                    </p:blipFill>
                    <p:spPr bwMode="auto">
                      <a:xfrm>
                        <a:off x="3353725" y="5671475"/>
                        <a:ext cx="2209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998388437"/>
              </p:ext>
            </p:extLst>
          </p:nvPr>
        </p:nvGraphicFramePr>
        <p:xfrm>
          <a:off x="7841481" y="2693942"/>
          <a:ext cx="685800" cy="685800"/>
        </p:xfrm>
        <a:graphic>
          <a:graphicData uri="http://schemas.openxmlformats.org/presentationml/2006/ole">
            <mc:AlternateContent xmlns:mc="http://schemas.openxmlformats.org/markup-compatibility/2006">
              <mc:Choice xmlns:v="urn:schemas-microsoft-com:vml" Requires="v">
                <p:oleObj spid="_x0000_s74820" name="Equation" r:id="rId15" imgW="457200" imgH="457200" progId="Equation.DSMT4">
                  <p:embed/>
                </p:oleObj>
              </mc:Choice>
              <mc:Fallback>
                <p:oleObj name="Equation" r:id="rId15" imgW="457200" imgH="457200" progId="Equation.DSMT4">
                  <p:embed/>
                  <p:pic>
                    <p:nvPicPr>
                      <p:cNvPr id="0" name="对象 7178"/>
                      <p:cNvPicPr>
                        <a:picLocks noChangeAspect="1" noChangeArrowheads="1"/>
                      </p:cNvPicPr>
                      <p:nvPr/>
                    </p:nvPicPr>
                    <p:blipFill>
                      <a:blip r:embed="rId16"/>
                      <a:srcRect/>
                      <a:stretch>
                        <a:fillRect/>
                      </a:stretch>
                    </p:blipFill>
                    <p:spPr bwMode="auto">
                      <a:xfrm>
                        <a:off x="7841481" y="269394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矩形 41"/>
          <p:cNvSpPr/>
          <p:nvPr/>
        </p:nvSpPr>
        <p:spPr>
          <a:xfrm>
            <a:off x="794410" y="1941063"/>
            <a:ext cx="2256798"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系统稳定必要条件</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4388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3.3 </a:t>
            </a:r>
            <a:r>
              <a:rPr lang="zh-CN" altLang="zh-CN" sz="3200" dirty="0" smtClean="0">
                <a:latin typeface="+mn-lt"/>
                <a:ea typeface="黑体" panose="02010609060101010101" pitchFamily="49" charset="-122"/>
              </a:rPr>
              <a:t>具有</a:t>
            </a:r>
            <a:r>
              <a:rPr lang="zh-CN" altLang="zh-CN" sz="3200" dirty="0">
                <a:latin typeface="+mn-lt"/>
                <a:ea typeface="黑体" panose="02010609060101010101" pitchFamily="49" charset="-122"/>
              </a:rPr>
              <a:t>不确定重力的自适应</a:t>
            </a:r>
            <a:r>
              <a:rPr lang="en-US" altLang="zh-CN" sz="3200" dirty="0">
                <a:latin typeface="+mn-lt"/>
                <a:ea typeface="黑体" panose="02010609060101010101" pitchFamily="49" charset="-122"/>
              </a:rPr>
              <a:t>PD</a:t>
            </a:r>
            <a:r>
              <a:rPr lang="zh-CN" altLang="zh-CN" sz="3200" dirty="0" smtClean="0">
                <a:latin typeface="+mn-lt"/>
                <a:ea typeface="黑体" panose="02010609060101010101" pitchFamily="49" charset="-122"/>
              </a:rPr>
              <a:t>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控制律</a:t>
            </a:r>
            <a:endParaRPr lang="zh-CN" altLang="en-US" sz="2800" dirty="0" smtClean="0">
              <a:ea typeface="黑体" panose="02010609060101010101" pitchFamily="49" charset="-122"/>
            </a:endParaRP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圆角矩形 4"/>
          <p:cNvSpPr/>
          <p:nvPr/>
        </p:nvSpPr>
        <p:spPr bwMode="auto">
          <a:xfrm>
            <a:off x="856647" y="1934676"/>
            <a:ext cx="7844591" cy="1838427"/>
          </a:xfrm>
          <a:prstGeom prst="roundRect">
            <a:avLst>
              <a:gd name="adj" fmla="val 9494"/>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39</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087655" y="3166445"/>
            <a:ext cx="752695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nSpc>
                <a:spcPct val="125000"/>
              </a:lnSpc>
            </a:pPr>
            <a:r>
              <a:rPr lang="en-US" altLang="zh-CN" sz="2000" i="1" dirty="0">
                <a:latin typeface="+mn-lt"/>
                <a:ea typeface="黑体" panose="02010609060101010101" pitchFamily="49" charset="-122"/>
              </a:rPr>
              <a:t>Z</a:t>
            </a:r>
            <a:r>
              <a:rPr lang="en-US" altLang="zh-CN" sz="2000" dirty="0">
                <a:latin typeface="+mn-lt"/>
                <a:ea typeface="黑体" panose="02010609060101010101" pitchFamily="49" charset="-122"/>
              </a:rPr>
              <a:t>(</a:t>
            </a:r>
            <a:r>
              <a:rPr lang="en-US" altLang="zh-CN" sz="2000" i="1" dirty="0">
                <a:latin typeface="+mn-lt"/>
                <a:ea typeface="黑体" panose="02010609060101010101" pitchFamily="49" charset="-122"/>
              </a:rPr>
              <a:t>q</a:t>
            </a:r>
            <a:r>
              <a:rPr lang="en-US" altLang="zh-CN" sz="2000" dirty="0">
                <a:latin typeface="+mn-lt"/>
                <a:ea typeface="黑体" panose="02010609060101010101" pitchFamily="49" charset="-122"/>
              </a:rPr>
              <a:t>)</a:t>
            </a:r>
            <a:r>
              <a:rPr lang="zh-CN" altLang="zh-CN" sz="2000" dirty="0">
                <a:latin typeface="+mn-lt"/>
                <a:ea typeface="黑体" panose="02010609060101010101" pitchFamily="49" charset="-122"/>
              </a:rPr>
              <a:t>是重力回归矩阵</a:t>
            </a:r>
            <a:r>
              <a:rPr lang="zh-CN" altLang="zh-CN" sz="2000" dirty="0" smtClean="0">
                <a:latin typeface="+mn-lt"/>
                <a:ea typeface="黑体" panose="02010609060101010101" pitchFamily="49" charset="-122"/>
              </a:rPr>
              <a:t>，</a:t>
            </a:r>
            <a:r>
              <a:rPr lang="en-US" altLang="zh-CN" sz="2000" i="1" dirty="0" smtClean="0">
                <a:ea typeface="黑体" panose="02010609060101010101" pitchFamily="49" charset="-122"/>
              </a:rPr>
              <a:t>G</a:t>
            </a:r>
            <a:r>
              <a:rPr lang="en-US" altLang="zh-CN" sz="2000" dirty="0" smtClean="0">
                <a:ea typeface="黑体" panose="02010609060101010101" pitchFamily="49" charset="-122"/>
              </a:rPr>
              <a:t>(</a:t>
            </a:r>
            <a:r>
              <a:rPr lang="en-US" altLang="zh-CN" sz="2000" i="1" dirty="0" smtClean="0">
                <a:ea typeface="黑体" panose="02010609060101010101" pitchFamily="49" charset="-122"/>
              </a:rPr>
              <a:t>q</a:t>
            </a:r>
            <a:r>
              <a:rPr lang="en-US" altLang="zh-CN" sz="2000" dirty="0">
                <a:ea typeface="黑体" panose="02010609060101010101" pitchFamily="49" charset="-122"/>
              </a:rPr>
              <a:t>)=</a:t>
            </a:r>
            <a:r>
              <a:rPr lang="en-US" altLang="zh-CN" sz="2000" i="1" dirty="0">
                <a:ea typeface="黑体" panose="02010609060101010101" pitchFamily="49" charset="-122"/>
              </a:rPr>
              <a:t>Z</a:t>
            </a:r>
            <a:r>
              <a:rPr lang="en-US" altLang="zh-CN" sz="2000" dirty="0">
                <a:ea typeface="黑体" panose="02010609060101010101" pitchFamily="49" charset="-122"/>
              </a:rPr>
              <a:t>(</a:t>
            </a:r>
            <a:r>
              <a:rPr lang="en-US" altLang="zh-CN" sz="2000" i="1" dirty="0">
                <a:ea typeface="黑体" panose="02010609060101010101" pitchFamily="49" charset="-122"/>
              </a:rPr>
              <a:t>q</a:t>
            </a:r>
            <a:r>
              <a:rPr lang="en-US" altLang="zh-CN" sz="2000" dirty="0">
                <a:ea typeface="黑体" panose="02010609060101010101" pitchFamily="49" charset="-122"/>
              </a:rPr>
              <a:t>)</a:t>
            </a:r>
            <a:r>
              <a:rPr lang="en-US" altLang="zh-CN" sz="2000" i="1" dirty="0">
                <a:ea typeface="黑体" panose="02010609060101010101" pitchFamily="49" charset="-122"/>
                <a:sym typeface="Symbol"/>
              </a:rPr>
              <a:t> </a:t>
            </a:r>
            <a:r>
              <a:rPr lang="zh-CN" altLang="zh-CN" sz="2000" dirty="0" smtClean="0">
                <a:latin typeface="+mn-lt"/>
                <a:ea typeface="黑体" panose="02010609060101010101" pitchFamily="49" charset="-122"/>
              </a:rPr>
              <a:t>，</a:t>
            </a:r>
            <a:r>
              <a:rPr lang="en-US" altLang="zh-CN" sz="2000" i="1" dirty="0" smtClean="0">
                <a:latin typeface="+mn-lt"/>
                <a:ea typeface="黑体" panose="02010609060101010101" pitchFamily="49" charset="-122"/>
              </a:rPr>
              <a:t>L</a:t>
            </a:r>
            <a:r>
              <a:rPr lang="zh-CN" altLang="zh-CN" sz="2000" dirty="0">
                <a:latin typeface="+mn-lt"/>
                <a:ea typeface="黑体" panose="02010609060101010101" pitchFamily="49" charset="-122"/>
              </a:rPr>
              <a:t>是</a:t>
            </a:r>
            <a:r>
              <a:rPr lang="zh-CN" altLang="zh-CN" sz="2000" dirty="0" smtClean="0">
                <a:latin typeface="+mn-lt"/>
                <a:ea typeface="黑体" panose="02010609060101010101" pitchFamily="49" charset="-122"/>
              </a:rPr>
              <a:t>正定矩阵</a:t>
            </a:r>
            <a:endParaRPr kumimoji="0" lang="zh-CN" altLang="en-US" sz="2000" b="0" i="0" u="none" strike="noStrike" cap="none" normalizeH="0" baseline="-30000" dirty="0" smtClean="0">
              <a:ln>
                <a:noFill/>
              </a:ln>
              <a:solidFill>
                <a:schemeClr val="tx1"/>
              </a:solidFill>
              <a:effectLst/>
              <a:latin typeface="+mn-lt"/>
              <a:ea typeface="黑体" panose="02010609060101010101" pitchFamily="49" charset="-122"/>
              <a:cs typeface="Times New Roman" pitchFamily="18" charset="0"/>
              <a:sym typeface="Symbol" pitchFamily="18" charset="2"/>
            </a:endParaRP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rot="10800000" flipV="1">
            <a:off x="856646" y="3984742"/>
            <a:ext cx="78445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第</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1</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项，</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K</a:t>
            </a:r>
            <a:r>
              <a:rPr kumimoji="0" lang="en-US" altLang="zh-CN" sz="2000" b="0" i="1" u="none" strike="noStrike" cap="none" normalizeH="0" baseline="-30000" dirty="0" err="1" smtClean="0">
                <a:ln>
                  <a:noFill/>
                </a:ln>
                <a:solidFill>
                  <a:schemeClr val="tx1"/>
                </a:solidFill>
                <a:effectLst/>
                <a:latin typeface="+mn-lt"/>
                <a:ea typeface="黑体" panose="02010609060101010101" pitchFamily="49" charset="-122"/>
                <a:cs typeface="Times New Roman" pitchFamily="18" charset="0"/>
              </a:rPr>
              <a:t>p</a:t>
            </a:r>
            <a:r>
              <a:rPr kumimoji="0" lang="en-US" altLang="zh-CN" sz="2000" b="0" i="1" u="none" strike="noStrike" cap="none" normalizeH="0" baseline="0" dirty="0" err="1" smtClean="0">
                <a:ln>
                  <a:noFill/>
                </a:ln>
                <a:solidFill>
                  <a:schemeClr val="tx1"/>
                </a:solidFill>
                <a:effectLst/>
                <a:latin typeface="+mn-lt"/>
                <a:ea typeface="黑体" panose="02010609060101010101" pitchFamily="49" charset="-122"/>
                <a:cs typeface="Times New Roman" pitchFamily="18" charset="0"/>
              </a:rPr>
              <a:t>s</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e</a:t>
            </a:r>
            <a:r>
              <a:rPr kumimoji="0" lang="en-US" altLang="zh-CN"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Times New Roman" pitchFamily="18" charset="0"/>
              </a:rPr>
              <a:t>将任务空间的误差转换为任务空间的力，再乘以</a:t>
            </a:r>
            <a:r>
              <a:rPr kumimoji="0" lang="en-US" altLang="zh-CN" sz="2000" i="1" dirty="0">
                <a:ea typeface="黑体" panose="02010609060101010101" pitchFamily="49" charset="-122"/>
                <a:cs typeface="Times New Roman" pitchFamily="18" charset="0"/>
              </a:rPr>
              <a:t>J</a:t>
            </a:r>
            <a:r>
              <a:rPr kumimoji="0" lang="en-US" altLang="zh-CN" sz="2000" i="1" baseline="30000" dirty="0">
                <a:ea typeface="黑体" panose="02010609060101010101" pitchFamily="49" charset="-122"/>
                <a:cs typeface="Times New Roman" pitchFamily="18" charset="0"/>
              </a:rPr>
              <a:t>T</a:t>
            </a:r>
            <a:r>
              <a:rPr kumimoji="0" lang="en-US" altLang="zh-CN" sz="2000" dirty="0">
                <a:ea typeface="黑体" panose="02010609060101010101" pitchFamily="49" charset="-122"/>
                <a:cs typeface="Times New Roman" pitchFamily="18" charset="0"/>
              </a:rPr>
              <a:t>(</a:t>
            </a:r>
            <a:r>
              <a:rPr kumimoji="0" lang="en-US" altLang="zh-CN" sz="2000" i="1" dirty="0">
                <a:ea typeface="黑体" panose="02010609060101010101" pitchFamily="49" charset="-122"/>
                <a:cs typeface="Times New Roman" pitchFamily="18" charset="0"/>
              </a:rPr>
              <a:t>q</a:t>
            </a:r>
            <a:r>
              <a:rPr kumimoji="0" lang="en-US" altLang="zh-CN" sz="2000" dirty="0">
                <a:ea typeface="黑体" panose="02010609060101010101" pitchFamily="49" charset="-122"/>
                <a:cs typeface="Times New Roman" pitchFamily="18" charset="0"/>
              </a:rPr>
              <a:t>)</a:t>
            </a:r>
            <a:r>
              <a:rPr kumimoji="0" lang="zh-CN" altLang="en-US" sz="2000" dirty="0">
                <a:ea typeface="黑体" panose="02010609060101010101" pitchFamily="49" charset="-122"/>
                <a:cs typeface="Times New Roman" pitchFamily="18" charset="0"/>
              </a:rPr>
              <a:t>估计值</a:t>
            </a:r>
            <a:r>
              <a:rPr kumimoji="0" lang="zh-CN" altLang="en-US" sz="2000" dirty="0" smtClean="0">
                <a:latin typeface="+mn-lt"/>
                <a:ea typeface="黑体" panose="02010609060101010101" pitchFamily="49" charset="-122"/>
                <a:cs typeface="Times New Roman" pitchFamily="18" charset="0"/>
              </a:rPr>
              <a:t>后</a:t>
            </a:r>
            <a:r>
              <a:rPr kumimoji="0" lang="zh-CN" altLang="en-US" sz="2000" dirty="0">
                <a:latin typeface="+mn-lt"/>
                <a:ea typeface="黑体" panose="02010609060101010101" pitchFamily="49" charset="-122"/>
                <a:cs typeface="Times New Roman" pitchFamily="18" charset="0"/>
              </a:rPr>
              <a:t>转为关节力矩</a:t>
            </a:r>
            <a:r>
              <a:rPr kumimoji="0" lang="zh-CN" altLang="en-US" sz="2000" dirty="0" smtClean="0">
                <a:latin typeface="+mn-lt"/>
                <a:ea typeface="黑体" panose="02010609060101010101" pitchFamily="49" charset="-122"/>
                <a:cs typeface="Times New Roman" pitchFamily="18" charset="0"/>
              </a:rPr>
              <a:t>。第</a:t>
            </a:r>
            <a:r>
              <a:rPr kumimoji="0" lang="en-US" altLang="zh-CN" sz="2000" dirty="0">
                <a:latin typeface="+mn-lt"/>
                <a:ea typeface="黑体" panose="02010609060101010101" pitchFamily="49" charset="-122"/>
                <a:cs typeface="Times New Roman" pitchFamily="18" charset="0"/>
              </a:rPr>
              <a:t>2</a:t>
            </a:r>
            <a:r>
              <a:rPr kumimoji="0" lang="zh-CN" altLang="en-US" sz="2000" dirty="0">
                <a:latin typeface="+mn-lt"/>
                <a:ea typeface="黑体" panose="02010609060101010101" pitchFamily="49" charset="-122"/>
                <a:cs typeface="Times New Roman" pitchFamily="18" charset="0"/>
              </a:rPr>
              <a:t>项</a:t>
            </a:r>
            <a:r>
              <a:rPr kumimoji="0" lang="zh-CN" altLang="en-US" sz="2000" dirty="0" smtClean="0">
                <a:latin typeface="+mn-lt"/>
                <a:ea typeface="黑体" panose="02010609060101010101" pitchFamily="49" charset="-122"/>
                <a:cs typeface="Times New Roman" pitchFamily="18" charset="0"/>
              </a:rPr>
              <a:t>是关节速度反馈</a:t>
            </a:r>
            <a:r>
              <a:rPr kumimoji="0" lang="zh-CN" altLang="en-US" sz="2000" dirty="0">
                <a:latin typeface="+mn-lt"/>
                <a:ea typeface="黑体" panose="02010609060101010101" pitchFamily="49" charset="-122"/>
                <a:cs typeface="Times New Roman" pitchFamily="18" charset="0"/>
              </a:rPr>
              <a:t>，第</a:t>
            </a:r>
            <a:r>
              <a:rPr kumimoji="0" lang="en-US" altLang="zh-CN" sz="2000" dirty="0">
                <a:latin typeface="+mn-lt"/>
                <a:ea typeface="黑体" panose="02010609060101010101" pitchFamily="49" charset="-122"/>
                <a:cs typeface="Times New Roman" pitchFamily="18" charset="0"/>
              </a:rPr>
              <a:t>3</a:t>
            </a:r>
            <a:r>
              <a:rPr kumimoji="0" lang="zh-CN" altLang="en-US" sz="2000" dirty="0">
                <a:latin typeface="+mn-lt"/>
                <a:ea typeface="黑体" panose="02010609060101010101" pitchFamily="49" charset="-122"/>
                <a:cs typeface="Times New Roman" pitchFamily="18" charset="0"/>
              </a:rPr>
              <a:t>项是重力项</a:t>
            </a:r>
            <a:r>
              <a:rPr kumimoji="0" lang="zh-CN" altLang="en-US" sz="2000" dirty="0" smtClean="0">
                <a:latin typeface="+mn-lt"/>
                <a:ea typeface="黑体" panose="02010609060101010101" pitchFamily="49"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endParaRPr>
          </a:p>
        </p:txBody>
      </p:sp>
      <p:sp>
        <p:nvSpPr>
          <p:cNvPr id="22" name="圆角矩形 21"/>
          <p:cNvSpPr/>
          <p:nvPr/>
        </p:nvSpPr>
        <p:spPr bwMode="auto">
          <a:xfrm>
            <a:off x="856645" y="3941884"/>
            <a:ext cx="7844591" cy="750745"/>
          </a:xfrm>
          <a:prstGeom prst="roundRect">
            <a:avLst>
              <a:gd name="adj" fmla="val 24879"/>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70679728"/>
              </p:ext>
            </p:extLst>
          </p:nvPr>
        </p:nvGraphicFramePr>
        <p:xfrm>
          <a:off x="1183907" y="2144746"/>
          <a:ext cx="3634740" cy="480060"/>
        </p:xfrm>
        <a:graphic>
          <a:graphicData uri="http://schemas.openxmlformats.org/presentationml/2006/ole">
            <mc:AlternateContent xmlns:mc="http://schemas.openxmlformats.org/markup-compatibility/2006">
              <mc:Choice xmlns:v="urn:schemas-microsoft-com:vml" Requires="v">
                <p:oleObj spid="_x0000_s76813" name="Equation" r:id="rId3" imgW="2019300" imgH="266700" progId="Equation.DSMT4">
                  <p:embed/>
                </p:oleObj>
              </mc:Choice>
              <mc:Fallback>
                <p:oleObj name="Equation" r:id="rId3" imgW="2019300" imgH="266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907" y="2144746"/>
                        <a:ext cx="3634740" cy="48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122665315"/>
              </p:ext>
            </p:extLst>
          </p:nvPr>
        </p:nvGraphicFramePr>
        <p:xfrm>
          <a:off x="1193532" y="2656573"/>
          <a:ext cx="1690906" cy="434151"/>
        </p:xfrm>
        <a:graphic>
          <a:graphicData uri="http://schemas.openxmlformats.org/presentationml/2006/ole">
            <mc:AlternateContent xmlns:mc="http://schemas.openxmlformats.org/markup-compatibility/2006">
              <mc:Choice xmlns:v="urn:schemas-microsoft-com:vml" Requires="v">
                <p:oleObj spid="_x0000_s76814" name="Equation" r:id="rId5" imgW="939392" imgH="241195" progId="Equation.DSMT4">
                  <p:embed/>
                </p:oleObj>
              </mc:Choice>
              <mc:Fallback>
                <p:oleObj name="Equation" r:id="rId5" imgW="939392"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532" y="2656573"/>
                        <a:ext cx="1690906" cy="434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9806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E48007E2-4265-45EC-8668-C2B590454584}" type="slidenum">
              <a:rPr lang="en-US" altLang="zh-CN" sz="1400" smtClean="0"/>
              <a:pPr eaLnBrk="1" hangingPunct="1">
                <a:spcBef>
                  <a:spcPct val="0"/>
                </a:spcBef>
                <a:buFontTx/>
                <a:buNone/>
              </a:pPr>
              <a:t>4</a:t>
            </a:fld>
            <a:r>
              <a:rPr lang="en-US" altLang="zh-CN" sz="1400" dirty="0" smtClean="0"/>
              <a:t>/44</a:t>
            </a:r>
            <a:endParaRPr lang="en-US" altLang="zh-CN" sz="1400" dirty="0" smtClean="0"/>
          </a:p>
        </p:txBody>
      </p:sp>
      <p:sp>
        <p:nvSpPr>
          <p:cNvPr id="5123" name="Rectangle 2"/>
          <p:cNvSpPr>
            <a:spLocks noGrp="1" noChangeArrowheads="1"/>
          </p:cNvSpPr>
          <p:nvPr>
            <p:ph type="title"/>
          </p:nvPr>
        </p:nvSpPr>
        <p:spPr>
          <a:xfrm>
            <a:off x="685800" y="609600"/>
            <a:ext cx="7772400" cy="457200"/>
          </a:xfrm>
        </p:spPr>
        <p:txBody>
          <a:bodyPr/>
          <a:lstStyle/>
          <a:p>
            <a:pPr eaLnBrk="1" hangingPunct="1"/>
            <a:r>
              <a:rPr lang="zh-CN" altLang="en-US" sz="2800" smtClean="0">
                <a:ea typeface="黑体" pitchFamily="49" charset="-122"/>
              </a:rPr>
              <a:t>机器人的雅可比矩阵</a:t>
            </a:r>
          </a:p>
        </p:txBody>
      </p:sp>
      <p:sp>
        <p:nvSpPr>
          <p:cNvPr id="5124" name="Rectangle 3"/>
          <p:cNvSpPr>
            <a:spLocks noGrp="1" noChangeArrowheads="1"/>
          </p:cNvSpPr>
          <p:nvPr>
            <p:ph type="body" idx="1"/>
          </p:nvPr>
        </p:nvSpPr>
        <p:spPr>
          <a:xfrm>
            <a:off x="609600" y="1143000"/>
            <a:ext cx="7772400" cy="5181600"/>
          </a:xfrm>
        </p:spPr>
        <p:txBody>
          <a:bodyPr/>
          <a:lstStyle/>
          <a:p>
            <a:pPr eaLnBrk="1" hangingPunct="1">
              <a:buClr>
                <a:schemeClr val="folHlink"/>
              </a:buClr>
            </a:pPr>
            <a:r>
              <a:rPr lang="zh-CN" altLang="en-US" sz="2400" smtClean="0">
                <a:solidFill>
                  <a:schemeClr val="hlink"/>
                </a:solidFill>
                <a:ea typeface="黑体" pitchFamily="49" charset="-122"/>
              </a:rPr>
              <a:t>雅可比矩阵的求取</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矢量积法</a:t>
            </a:r>
          </a:p>
          <a:p>
            <a:pPr eaLnBrk="1" hangingPunct="1">
              <a:buClr>
                <a:schemeClr val="folHlink"/>
              </a:buClr>
              <a:buFontTx/>
              <a:buNone/>
            </a:pPr>
            <a:endParaRPr lang="en-US" altLang="zh-CN" sz="2400" smtClean="0">
              <a:solidFill>
                <a:schemeClr val="accent2"/>
              </a:solidFill>
              <a:ea typeface="黑体" pitchFamily="49" charset="-122"/>
            </a:endParaRPr>
          </a:p>
        </p:txBody>
      </p:sp>
      <p:sp>
        <p:nvSpPr>
          <p:cNvPr id="512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5126" name="Group 5"/>
          <p:cNvGrpSpPr>
            <a:grpSpLocks/>
          </p:cNvGrpSpPr>
          <p:nvPr/>
        </p:nvGrpSpPr>
        <p:grpSpPr bwMode="auto">
          <a:xfrm>
            <a:off x="533400" y="2155825"/>
            <a:ext cx="2297113" cy="2873375"/>
            <a:chOff x="336" y="1358"/>
            <a:chExt cx="1447" cy="1810"/>
          </a:xfrm>
        </p:grpSpPr>
        <p:grpSp>
          <p:nvGrpSpPr>
            <p:cNvPr id="5138" name="Group 6"/>
            <p:cNvGrpSpPr>
              <a:grpSpLocks/>
            </p:cNvGrpSpPr>
            <p:nvPr/>
          </p:nvGrpSpPr>
          <p:grpSpPr bwMode="auto">
            <a:xfrm>
              <a:off x="576" y="1392"/>
              <a:ext cx="1207" cy="1555"/>
              <a:chOff x="521" y="1133"/>
              <a:chExt cx="1207" cy="1555"/>
            </a:xfrm>
          </p:grpSpPr>
          <p:sp>
            <p:nvSpPr>
              <p:cNvPr id="5154" name="Rectangle 7"/>
              <p:cNvSpPr>
                <a:spLocks noChangeArrowheads="1"/>
              </p:cNvSpPr>
              <p:nvPr/>
            </p:nvSpPr>
            <p:spPr bwMode="auto">
              <a:xfrm rot="-2116094">
                <a:off x="672" y="1632"/>
                <a:ext cx="96"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55" name="Oval 8"/>
              <p:cNvSpPr>
                <a:spLocks noChangeArrowheads="1"/>
              </p:cNvSpPr>
              <p:nvPr/>
            </p:nvSpPr>
            <p:spPr bwMode="auto">
              <a:xfrm>
                <a:off x="672" y="254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56" name="Rectangle 9"/>
              <p:cNvSpPr>
                <a:spLocks noChangeArrowheads="1"/>
              </p:cNvSpPr>
              <p:nvPr/>
            </p:nvSpPr>
            <p:spPr bwMode="auto">
              <a:xfrm>
                <a:off x="672" y="2352"/>
                <a:ext cx="288" cy="288"/>
              </a:xfrm>
              <a:prstGeom prst="rect">
                <a:avLst/>
              </a:prstGeom>
              <a:solidFill>
                <a:schemeClr val="accent1"/>
              </a:solidFill>
              <a:ln w="9525">
                <a:solidFill>
                  <a:schemeClr val="accent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57" name="Oval 10"/>
              <p:cNvSpPr>
                <a:spLocks noChangeArrowheads="1"/>
              </p:cNvSpPr>
              <p:nvPr/>
            </p:nvSpPr>
            <p:spPr bwMode="auto">
              <a:xfrm>
                <a:off x="672" y="230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58" name="Oval 11"/>
              <p:cNvSpPr>
                <a:spLocks noChangeArrowheads="1"/>
              </p:cNvSpPr>
              <p:nvPr/>
            </p:nvSpPr>
            <p:spPr bwMode="auto">
              <a:xfrm>
                <a:off x="768" y="2304"/>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59" name="Rectangle 12"/>
              <p:cNvSpPr>
                <a:spLocks noChangeArrowheads="1"/>
              </p:cNvSpPr>
              <p:nvPr/>
            </p:nvSpPr>
            <p:spPr bwMode="auto">
              <a:xfrm>
                <a:off x="768" y="1968"/>
                <a:ext cx="109"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0" name="Oval 13"/>
              <p:cNvSpPr>
                <a:spLocks noChangeArrowheads="1"/>
              </p:cNvSpPr>
              <p:nvPr/>
            </p:nvSpPr>
            <p:spPr bwMode="auto">
              <a:xfrm>
                <a:off x="768" y="192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1" name="Rectangle 14"/>
              <p:cNvSpPr>
                <a:spLocks noChangeArrowheads="1"/>
              </p:cNvSpPr>
              <p:nvPr/>
            </p:nvSpPr>
            <p:spPr bwMode="auto">
              <a:xfrm rot="-8060408">
                <a:off x="689" y="135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2" name="Rectangle 15"/>
              <p:cNvSpPr>
                <a:spLocks noChangeArrowheads="1"/>
              </p:cNvSpPr>
              <p:nvPr/>
            </p:nvSpPr>
            <p:spPr bwMode="auto">
              <a:xfrm rot="-8060408">
                <a:off x="971" y="110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3" name="Rectangle 16"/>
              <p:cNvSpPr>
                <a:spLocks noChangeArrowheads="1"/>
              </p:cNvSpPr>
              <p:nvPr/>
            </p:nvSpPr>
            <p:spPr bwMode="auto">
              <a:xfrm rot="6977890">
                <a:off x="1255" y="1049"/>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4" name="Rectangle 17"/>
              <p:cNvSpPr>
                <a:spLocks noChangeArrowheads="1"/>
              </p:cNvSpPr>
              <p:nvPr/>
            </p:nvSpPr>
            <p:spPr bwMode="auto">
              <a:xfrm rot="9713515">
                <a:off x="1488" y="129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5165" name="Group 18"/>
              <p:cNvGrpSpPr>
                <a:grpSpLocks/>
              </p:cNvGrpSpPr>
              <p:nvPr/>
            </p:nvGrpSpPr>
            <p:grpSpPr bwMode="auto">
              <a:xfrm rot="-1191010">
                <a:off x="1536" y="1632"/>
                <a:ext cx="192" cy="240"/>
                <a:chOff x="1488" y="1728"/>
                <a:chExt cx="192" cy="240"/>
              </a:xfrm>
            </p:grpSpPr>
            <p:sp>
              <p:nvSpPr>
                <p:cNvPr id="5169" name="AutoShape 19"/>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70" name="AutoShape 20"/>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71" name="Rectangle 21"/>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5166" name="Oval 22"/>
              <p:cNvSpPr>
                <a:spLocks noChangeArrowheads="1"/>
              </p:cNvSpPr>
              <p:nvPr/>
            </p:nvSpPr>
            <p:spPr bwMode="auto">
              <a:xfrm>
                <a:off x="1104" y="113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7" name="Oval 23"/>
              <p:cNvSpPr>
                <a:spLocks noChangeArrowheads="1"/>
              </p:cNvSpPr>
              <p:nvPr/>
            </p:nvSpPr>
            <p:spPr bwMode="auto">
              <a:xfrm>
                <a:off x="1440" y="129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68" name="Oval 24"/>
              <p:cNvSpPr>
                <a:spLocks noChangeArrowheads="1"/>
              </p:cNvSpPr>
              <p:nvPr/>
            </p:nvSpPr>
            <p:spPr bwMode="auto">
              <a:xfrm>
                <a:off x="576"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5139" name="Line 25"/>
            <p:cNvSpPr>
              <a:spLocks noChangeShapeType="1"/>
            </p:cNvSpPr>
            <p:nvPr/>
          </p:nvSpPr>
          <p:spPr bwMode="auto">
            <a:xfrm flipH="1">
              <a:off x="528" y="1968"/>
              <a:ext cx="14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Line 26"/>
            <p:cNvSpPr>
              <a:spLocks noChangeShapeType="1"/>
            </p:cNvSpPr>
            <p:nvPr/>
          </p:nvSpPr>
          <p:spPr bwMode="auto">
            <a:xfrm flipV="1">
              <a:off x="720" y="1488"/>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1" name="Arc 27"/>
            <p:cNvSpPr>
              <a:spLocks/>
            </p:cNvSpPr>
            <p:nvPr/>
          </p:nvSpPr>
          <p:spPr bwMode="auto">
            <a:xfrm>
              <a:off x="528" y="2016"/>
              <a:ext cx="144" cy="234"/>
            </a:xfrm>
            <a:custGeom>
              <a:avLst/>
              <a:gdLst>
                <a:gd name="T0" fmla="*/ 0 w 21600"/>
                <a:gd name="T1" fmla="*/ 0 h 35093"/>
                <a:gd name="T2" fmla="*/ 0 w 21600"/>
                <a:gd name="T3" fmla="*/ 0 h 35093"/>
                <a:gd name="T4" fmla="*/ 0 w 21600"/>
                <a:gd name="T5" fmla="*/ 0 h 35093"/>
                <a:gd name="T6" fmla="*/ 0 60000 65536"/>
                <a:gd name="T7" fmla="*/ 0 60000 65536"/>
                <a:gd name="T8" fmla="*/ 0 60000 65536"/>
                <a:gd name="T9" fmla="*/ 0 w 21600"/>
                <a:gd name="T10" fmla="*/ 0 h 35093"/>
                <a:gd name="T11" fmla="*/ 21600 w 21600"/>
                <a:gd name="T12" fmla="*/ 35093 h 35093"/>
              </a:gdLst>
              <a:ahLst/>
              <a:cxnLst>
                <a:cxn ang="T6">
                  <a:pos x="T0" y="T1"/>
                </a:cxn>
                <a:cxn ang="T7">
                  <a:pos x="T2" y="T3"/>
                </a:cxn>
                <a:cxn ang="T8">
                  <a:pos x="T4" y="T5"/>
                </a:cxn>
              </a:cxnLst>
              <a:rect l="T9" t="T10" r="T11" b="T12"/>
              <a:pathLst>
                <a:path w="21600" h="35093" fill="none" extrusionOk="0">
                  <a:moveTo>
                    <a:pt x="-1" y="0"/>
                  </a:moveTo>
                  <a:cubicBezTo>
                    <a:pt x="11929" y="0"/>
                    <a:pt x="21600" y="9670"/>
                    <a:pt x="21600" y="21600"/>
                  </a:cubicBezTo>
                  <a:cubicBezTo>
                    <a:pt x="21600" y="26504"/>
                    <a:pt x="19930" y="31263"/>
                    <a:pt x="16867" y="35093"/>
                  </a:cubicBezTo>
                </a:path>
                <a:path w="21600" h="35093" stroke="0" extrusionOk="0">
                  <a:moveTo>
                    <a:pt x="-1" y="0"/>
                  </a:moveTo>
                  <a:cubicBezTo>
                    <a:pt x="11929" y="0"/>
                    <a:pt x="21600" y="9670"/>
                    <a:pt x="21600" y="21600"/>
                  </a:cubicBezTo>
                  <a:cubicBezTo>
                    <a:pt x="21600" y="26504"/>
                    <a:pt x="19930" y="31263"/>
                    <a:pt x="16867" y="35093"/>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2" name="Line 28"/>
            <p:cNvSpPr>
              <a:spLocks noChangeShapeType="1"/>
            </p:cNvSpPr>
            <p:nvPr/>
          </p:nvSpPr>
          <p:spPr bwMode="auto">
            <a:xfrm flipH="1">
              <a:off x="528" y="2784"/>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9"/>
            <p:cNvSpPr>
              <a:spLocks noChangeShapeType="1"/>
            </p:cNvSpPr>
            <p:nvPr/>
          </p:nvSpPr>
          <p:spPr bwMode="auto">
            <a:xfrm>
              <a:off x="864" y="2784"/>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Line 30"/>
            <p:cNvSpPr>
              <a:spLocks noChangeShapeType="1"/>
            </p:cNvSpPr>
            <p:nvPr/>
          </p:nvSpPr>
          <p:spPr bwMode="auto">
            <a:xfrm flipV="1">
              <a:off x="864" y="2400"/>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5" name="Oval 31"/>
            <p:cNvSpPr>
              <a:spLocks noChangeArrowheads="1"/>
            </p:cNvSpPr>
            <p:nvPr/>
          </p:nvSpPr>
          <p:spPr bwMode="auto">
            <a:xfrm>
              <a:off x="1655" y="2016"/>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146" name="Line 32"/>
            <p:cNvSpPr>
              <a:spLocks noChangeShapeType="1"/>
            </p:cNvSpPr>
            <p:nvPr/>
          </p:nvSpPr>
          <p:spPr bwMode="auto">
            <a:xfrm>
              <a:off x="672" y="1920"/>
              <a:ext cx="960" cy="144"/>
            </a:xfrm>
            <a:prstGeom prst="line">
              <a:avLst/>
            </a:prstGeom>
            <a:noFill/>
            <a:ln w="2857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7" name="Text Box 33"/>
            <p:cNvSpPr txBox="1">
              <a:spLocks noChangeArrowheads="1"/>
            </p:cNvSpPr>
            <p:nvPr/>
          </p:nvSpPr>
          <p:spPr bwMode="auto">
            <a:xfrm>
              <a:off x="3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5148" name="Text Box 34"/>
            <p:cNvSpPr txBox="1">
              <a:spLocks noChangeArrowheads="1"/>
            </p:cNvSpPr>
            <p:nvPr/>
          </p:nvSpPr>
          <p:spPr bwMode="auto">
            <a:xfrm>
              <a:off x="129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5149" name="Text Box 35"/>
            <p:cNvSpPr txBox="1">
              <a:spLocks noChangeArrowheads="1"/>
            </p:cNvSpPr>
            <p:nvPr/>
          </p:nvSpPr>
          <p:spPr bwMode="auto">
            <a:xfrm>
              <a:off x="864"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5150" name="Object 36"/>
            <p:cNvGraphicFramePr>
              <a:graphicFrameLocks noChangeAspect="1"/>
            </p:cNvGraphicFramePr>
            <p:nvPr/>
          </p:nvGraphicFramePr>
          <p:xfrm>
            <a:off x="384" y="1872"/>
            <a:ext cx="169" cy="268"/>
          </p:xfrm>
          <a:graphic>
            <a:graphicData uri="http://schemas.openxmlformats.org/presentationml/2006/ole">
              <mc:AlternateContent xmlns:mc="http://schemas.openxmlformats.org/markup-compatibility/2006">
                <mc:Choice xmlns:v="urn:schemas-microsoft-com:vml" Requires="v">
                  <p:oleObj spid="_x0000_s5402" name="Equation" r:id="rId3" imgW="152334" imgH="241195" progId="Equation.3">
                    <p:embed/>
                  </p:oleObj>
                </mc:Choice>
                <mc:Fallback>
                  <p:oleObj name="Equation" r:id="rId3" imgW="152334" imgH="241195"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872"/>
                          <a:ext cx="16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1" name="Text Box 37"/>
            <p:cNvSpPr txBox="1">
              <a:spLocks noChangeArrowheads="1"/>
            </p:cNvSpPr>
            <p:nvPr/>
          </p:nvSpPr>
          <p:spPr bwMode="auto">
            <a:xfrm>
              <a:off x="38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z</a:t>
              </a:r>
              <a:r>
                <a:rPr lang="en-US" altLang="zh-CN" sz="2400" i="1" baseline="-25000">
                  <a:solidFill>
                    <a:schemeClr val="accent2"/>
                  </a:solidFill>
                </a:rPr>
                <a:t>i</a:t>
              </a:r>
            </a:p>
          </p:txBody>
        </p:sp>
        <p:graphicFrame>
          <p:nvGraphicFramePr>
            <p:cNvPr id="5152" name="Object 38"/>
            <p:cNvGraphicFramePr>
              <a:graphicFrameLocks noChangeAspect="1"/>
            </p:cNvGraphicFramePr>
            <p:nvPr/>
          </p:nvGraphicFramePr>
          <p:xfrm>
            <a:off x="535" y="1358"/>
            <a:ext cx="282" cy="253"/>
          </p:xfrm>
          <a:graphic>
            <a:graphicData uri="http://schemas.openxmlformats.org/presentationml/2006/ole">
              <mc:AlternateContent xmlns:mc="http://schemas.openxmlformats.org/markup-compatibility/2006">
                <mc:Choice xmlns:v="urn:schemas-microsoft-com:vml" Requires="v">
                  <p:oleObj spid="_x0000_s5403" name="Equation" r:id="rId5" imgW="221037" imgH="198259" progId="Equation.3">
                    <p:embed/>
                  </p:oleObj>
                </mc:Choice>
                <mc:Fallback>
                  <p:oleObj name="Equation" r:id="rId5" imgW="221037" imgH="198259"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 y="1358"/>
                          <a:ext cx="2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3" name="Object 39"/>
            <p:cNvGraphicFramePr>
              <a:graphicFrameLocks noChangeAspect="1"/>
            </p:cNvGraphicFramePr>
            <p:nvPr/>
          </p:nvGraphicFramePr>
          <p:xfrm>
            <a:off x="1029" y="2023"/>
            <a:ext cx="253" cy="268"/>
          </p:xfrm>
          <a:graphic>
            <a:graphicData uri="http://schemas.openxmlformats.org/presentationml/2006/ole">
              <mc:AlternateContent xmlns:mc="http://schemas.openxmlformats.org/markup-compatibility/2006">
                <mc:Choice xmlns:v="urn:schemas-microsoft-com:vml" Requires="v">
                  <p:oleObj spid="_x0000_s5404" name="Equation" r:id="rId7" imgW="198042" imgH="213221" progId="Equation.3">
                    <p:embed/>
                  </p:oleObj>
                </mc:Choice>
                <mc:Fallback>
                  <p:oleObj name="Equation" r:id="rId7" imgW="198042" imgH="213221"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 y="2023"/>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7" name="Object 40"/>
          <p:cNvGraphicFramePr>
            <a:graphicFrameLocks noChangeAspect="1"/>
          </p:cNvGraphicFramePr>
          <p:nvPr/>
        </p:nvGraphicFramePr>
        <p:xfrm>
          <a:off x="2932113" y="2085975"/>
          <a:ext cx="2062162" cy="639763"/>
        </p:xfrm>
        <a:graphic>
          <a:graphicData uri="http://schemas.openxmlformats.org/presentationml/2006/ole">
            <mc:AlternateContent xmlns:mc="http://schemas.openxmlformats.org/markup-compatibility/2006">
              <mc:Choice xmlns:v="urn:schemas-microsoft-com:vml" Requires="v">
                <p:oleObj spid="_x0000_s5405" name="Equation" r:id="rId9" imgW="1473200" imgH="457200" progId="Equation.3">
                  <p:embed/>
                </p:oleObj>
              </mc:Choice>
              <mc:Fallback>
                <p:oleObj name="Equation" r:id="rId9" imgW="1473200" imgH="457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2113" y="2085975"/>
                        <a:ext cx="20621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41"/>
          <p:cNvGraphicFramePr>
            <a:graphicFrameLocks noChangeAspect="1"/>
          </p:cNvGraphicFramePr>
          <p:nvPr/>
        </p:nvGraphicFramePr>
        <p:xfrm>
          <a:off x="2960688" y="3441700"/>
          <a:ext cx="4089400" cy="676275"/>
        </p:xfrm>
        <a:graphic>
          <a:graphicData uri="http://schemas.openxmlformats.org/presentationml/2006/ole">
            <mc:AlternateContent xmlns:mc="http://schemas.openxmlformats.org/markup-compatibility/2006">
              <mc:Choice xmlns:v="urn:schemas-microsoft-com:vml" Requires="v">
                <p:oleObj spid="_x0000_s5406" name="Equation" r:id="rId11" imgW="2921000" imgH="482600" progId="Equation.3">
                  <p:embed/>
                </p:oleObj>
              </mc:Choice>
              <mc:Fallback>
                <p:oleObj name="Equation" r:id="rId11" imgW="2921000" imgH="4826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0688" y="3441700"/>
                        <a:ext cx="40894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42"/>
          <p:cNvGraphicFramePr>
            <a:graphicFrameLocks noChangeAspect="1"/>
          </p:cNvGraphicFramePr>
          <p:nvPr/>
        </p:nvGraphicFramePr>
        <p:xfrm>
          <a:off x="5675313" y="1704975"/>
          <a:ext cx="1370012" cy="319088"/>
        </p:xfrm>
        <a:graphic>
          <a:graphicData uri="http://schemas.openxmlformats.org/presentationml/2006/ole">
            <mc:AlternateContent xmlns:mc="http://schemas.openxmlformats.org/markup-compatibility/2006">
              <mc:Choice xmlns:v="urn:schemas-microsoft-com:vml" Requires="v">
                <p:oleObj spid="_x0000_s5407" name="Equation" r:id="rId13" imgW="977900" imgH="228600" progId="Equation.3">
                  <p:embed/>
                </p:oleObj>
              </mc:Choice>
              <mc:Fallback>
                <p:oleObj name="Equation" r:id="rId13" imgW="977900" imgH="22860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5313" y="1704975"/>
                        <a:ext cx="1370012"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43"/>
          <p:cNvGraphicFramePr>
            <a:graphicFrameLocks noChangeAspect="1"/>
          </p:cNvGraphicFramePr>
          <p:nvPr/>
        </p:nvGraphicFramePr>
        <p:xfrm>
          <a:off x="5599113" y="2847975"/>
          <a:ext cx="2617787" cy="338138"/>
        </p:xfrm>
        <a:graphic>
          <a:graphicData uri="http://schemas.openxmlformats.org/presentationml/2006/ole">
            <mc:AlternateContent xmlns:mc="http://schemas.openxmlformats.org/markup-compatibility/2006">
              <mc:Choice xmlns:v="urn:schemas-microsoft-com:vml" Requires="v">
                <p:oleObj spid="_x0000_s5408" name="Equation" r:id="rId15" imgW="1866900" imgH="241300" progId="Equation.3">
                  <p:embed/>
                </p:oleObj>
              </mc:Choice>
              <mc:Fallback>
                <p:oleObj name="Equation" r:id="rId15" imgW="1866900" imgH="24130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99113" y="2847975"/>
                        <a:ext cx="261778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1" name="Rectangle 44"/>
          <p:cNvSpPr>
            <a:spLocks noChangeArrowheads="1"/>
          </p:cNvSpPr>
          <p:nvPr/>
        </p:nvSpPr>
        <p:spPr bwMode="auto">
          <a:xfrm>
            <a:off x="2855913" y="162877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对于移动关节，有：</a:t>
            </a:r>
          </a:p>
        </p:txBody>
      </p:sp>
      <p:sp>
        <p:nvSpPr>
          <p:cNvPr id="5132" name="Rectangle 45"/>
          <p:cNvSpPr>
            <a:spLocks noChangeArrowheads="1"/>
          </p:cNvSpPr>
          <p:nvPr/>
        </p:nvSpPr>
        <p:spPr bwMode="auto">
          <a:xfrm>
            <a:off x="2855913" y="277177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对于转动关节，有：</a:t>
            </a:r>
          </a:p>
        </p:txBody>
      </p:sp>
      <p:graphicFrame>
        <p:nvGraphicFramePr>
          <p:cNvPr id="5133" name="Object 46"/>
          <p:cNvGraphicFramePr>
            <a:graphicFrameLocks noChangeAspect="1"/>
          </p:cNvGraphicFramePr>
          <p:nvPr/>
        </p:nvGraphicFramePr>
        <p:xfrm>
          <a:off x="3016250" y="4267200"/>
          <a:ext cx="906463" cy="338138"/>
        </p:xfrm>
        <a:graphic>
          <a:graphicData uri="http://schemas.openxmlformats.org/presentationml/2006/ole">
            <mc:AlternateContent xmlns:mc="http://schemas.openxmlformats.org/markup-compatibility/2006">
              <mc:Choice xmlns:v="urn:schemas-microsoft-com:vml" Requires="v">
                <p:oleObj spid="_x0000_s5409" name="Equation" r:id="rId17" imgW="647700" imgH="241300" progId="Equation.3">
                  <p:embed/>
                </p:oleObj>
              </mc:Choice>
              <mc:Fallback>
                <p:oleObj name="Equation" r:id="rId17" imgW="647700" imgH="241300" progId="Equation.3">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6250" y="4267200"/>
                        <a:ext cx="9064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47"/>
          <p:cNvSpPr txBox="1">
            <a:spLocks noChangeArrowheads="1"/>
          </p:cNvSpPr>
          <p:nvPr/>
        </p:nvSpPr>
        <p:spPr bwMode="auto">
          <a:xfrm>
            <a:off x="3314700" y="4748213"/>
            <a:ext cx="3873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a:ea typeface="黑体" pitchFamily="49" charset="-122"/>
              </a:rPr>
              <a:t>是     在基坐标系</a:t>
            </a:r>
            <a:r>
              <a:rPr lang="en-US" altLang="zh-CN" sz="1800">
                <a:ea typeface="黑体" pitchFamily="49" charset="-122"/>
              </a:rPr>
              <a:t>{o}</a:t>
            </a:r>
            <a:r>
              <a:rPr lang="zh-CN" altLang="en-US" sz="1800">
                <a:ea typeface="黑体" pitchFamily="49" charset="-122"/>
              </a:rPr>
              <a:t>中的表示。</a:t>
            </a:r>
          </a:p>
        </p:txBody>
      </p:sp>
      <p:graphicFrame>
        <p:nvGraphicFramePr>
          <p:cNvPr id="5135" name="Object 48"/>
          <p:cNvGraphicFramePr>
            <a:graphicFrameLocks noChangeAspect="1"/>
          </p:cNvGraphicFramePr>
          <p:nvPr/>
        </p:nvGraphicFramePr>
        <p:xfrm>
          <a:off x="3065463" y="4748213"/>
          <a:ext cx="338137" cy="338137"/>
        </p:xfrm>
        <a:graphic>
          <a:graphicData uri="http://schemas.openxmlformats.org/presentationml/2006/ole">
            <mc:AlternateContent xmlns:mc="http://schemas.openxmlformats.org/markup-compatibility/2006">
              <mc:Choice xmlns:v="urn:schemas-microsoft-com:vml" Requires="v">
                <p:oleObj spid="_x0000_s5410" name="Equation" r:id="rId19" imgW="241195" imgH="241195" progId="Equation.3">
                  <p:embed/>
                </p:oleObj>
              </mc:Choice>
              <mc:Fallback>
                <p:oleObj name="Equation" r:id="rId19" imgW="241195" imgH="241195"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5463" y="4748213"/>
                        <a:ext cx="33813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49"/>
          <p:cNvGraphicFramePr>
            <a:graphicFrameLocks noChangeAspect="1"/>
          </p:cNvGraphicFramePr>
          <p:nvPr/>
        </p:nvGraphicFramePr>
        <p:xfrm>
          <a:off x="3603625" y="4714875"/>
          <a:ext cx="320675" cy="338138"/>
        </p:xfrm>
        <a:graphic>
          <a:graphicData uri="http://schemas.openxmlformats.org/presentationml/2006/ole">
            <mc:AlternateContent xmlns:mc="http://schemas.openxmlformats.org/markup-compatibility/2006">
              <mc:Choice xmlns:v="urn:schemas-microsoft-com:vml" Requires="v">
                <p:oleObj spid="_x0000_s5411" name="Equation" r:id="rId21" imgW="228600" imgH="241300" progId="Equation.3">
                  <p:embed/>
                </p:oleObj>
              </mc:Choice>
              <mc:Fallback>
                <p:oleObj name="Equation" r:id="rId21" imgW="228600" imgH="24130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03625" y="4714875"/>
                        <a:ext cx="3206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7" name="Text Box 50"/>
          <p:cNvSpPr txBox="1">
            <a:spLocks noChangeArrowheads="1"/>
          </p:cNvSpPr>
          <p:nvPr/>
        </p:nvSpPr>
        <p:spPr bwMode="auto">
          <a:xfrm>
            <a:off x="858838" y="5154613"/>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基坐标系</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25905"/>
          </a:xfrm>
        </p:spPr>
        <p:txBody>
          <a:bodyPr/>
          <a:lstStyle/>
          <a:p>
            <a:pPr eaLnBrk="1" hangingPunct="1"/>
            <a:r>
              <a:rPr lang="en-US" altLang="zh-CN" sz="3200" dirty="0" smtClean="0">
                <a:latin typeface="+mn-lt"/>
                <a:ea typeface="黑体" panose="02010609060101010101" pitchFamily="49" charset="-122"/>
              </a:rPr>
              <a:t>3.3 </a:t>
            </a:r>
            <a:r>
              <a:rPr lang="zh-CN" altLang="zh-CN" sz="3200" dirty="0" smtClean="0">
                <a:latin typeface="+mn-lt"/>
                <a:ea typeface="黑体" panose="02010609060101010101" pitchFamily="49" charset="-122"/>
              </a:rPr>
              <a:t>具有</a:t>
            </a:r>
            <a:r>
              <a:rPr lang="zh-CN" altLang="zh-CN" sz="3200" dirty="0">
                <a:latin typeface="+mn-lt"/>
                <a:ea typeface="黑体" panose="02010609060101010101" pitchFamily="49" charset="-122"/>
              </a:rPr>
              <a:t>不确定重力的自适应</a:t>
            </a:r>
            <a:r>
              <a:rPr lang="en-US" altLang="zh-CN" sz="3200" dirty="0">
                <a:latin typeface="+mn-lt"/>
                <a:ea typeface="黑体" panose="02010609060101010101" pitchFamily="49" charset="-122"/>
              </a:rPr>
              <a:t>PD</a:t>
            </a:r>
            <a:r>
              <a:rPr lang="zh-CN" altLang="zh-CN" sz="3200" dirty="0" smtClean="0">
                <a:latin typeface="+mn-lt"/>
                <a:ea typeface="黑体" panose="02010609060101010101" pitchFamily="49" charset="-122"/>
              </a:rPr>
              <a:t>控制</a:t>
            </a:r>
            <a:endParaRPr lang="zh-CN" altLang="en-US" sz="3200" dirty="0" smtClean="0">
              <a:latin typeface="+mn-lt"/>
              <a:ea typeface="黑体" panose="02010609060101010101" pitchFamily="49" charset="-122"/>
            </a:endParaRPr>
          </a:p>
        </p:txBody>
      </p:sp>
      <p:sp>
        <p:nvSpPr>
          <p:cNvPr id="7171" name="Rectangle 3"/>
          <p:cNvSpPr>
            <a:spLocks noGrp="1" noChangeArrowheads="1"/>
          </p:cNvSpPr>
          <p:nvPr>
            <p:ph type="body" idx="1"/>
          </p:nvPr>
        </p:nvSpPr>
        <p:spPr>
          <a:xfrm>
            <a:off x="609600" y="1295400"/>
            <a:ext cx="7772400" cy="735531"/>
          </a:xfrm>
        </p:spPr>
        <p:txBody>
          <a:bodyPr/>
          <a:lstStyle/>
          <a:p>
            <a:pPr eaLnBrk="1" hangingPunct="1">
              <a:buFont typeface="Wingdings" panose="05000000000000000000" pitchFamily="2" charset="2"/>
              <a:buChar char="Ø"/>
            </a:pPr>
            <a:r>
              <a:rPr lang="zh-CN" altLang="en-US" sz="2800" dirty="0" smtClean="0">
                <a:solidFill>
                  <a:schemeClr val="accent2"/>
                </a:solidFill>
                <a:ea typeface="黑体" panose="02010609060101010101" pitchFamily="49" charset="-122"/>
              </a:rPr>
              <a:t>稳定性</a:t>
            </a:r>
          </a:p>
        </p:txBody>
      </p:sp>
      <p:sp>
        <p:nvSpPr>
          <p:cNvPr id="4" name="Rectangle 4"/>
          <p:cNvSpPr>
            <a:spLocks noChangeArrowheads="1"/>
          </p:cNvSpPr>
          <p:nvPr/>
        </p:nvSpPr>
        <p:spPr bwMode="auto">
          <a:xfrm>
            <a:off x="-1588" y="185102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717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圆角矩形 4"/>
          <p:cNvSpPr/>
          <p:nvPr/>
        </p:nvSpPr>
        <p:spPr bwMode="auto">
          <a:xfrm>
            <a:off x="856647" y="1934676"/>
            <a:ext cx="7844591" cy="1366789"/>
          </a:xfrm>
          <a:prstGeom prst="roundRect">
            <a:avLst>
              <a:gd name="adj" fmla="val 9494"/>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灯片编号占位符 5"/>
          <p:cNvSpPr>
            <a:spLocks noGrp="1"/>
          </p:cNvSpPr>
          <p:nvPr>
            <p:ph type="sldNum" sz="quarter" idx="12"/>
          </p:nvPr>
        </p:nvSpPr>
        <p:spPr>
          <a:xfrm>
            <a:off x="6553200" y="60847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40</a:t>
            </a:fld>
            <a:r>
              <a:rPr lang="en-US" altLang="zh-CN" sz="1400" dirty="0" smtClean="0"/>
              <a:t>/44</a:t>
            </a:r>
            <a:endParaRPr lang="en-US" altLang="zh-CN" sz="1400"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圆角矩形 21"/>
          <p:cNvSpPr/>
          <p:nvPr/>
        </p:nvSpPr>
        <p:spPr bwMode="auto">
          <a:xfrm>
            <a:off x="856645" y="3451355"/>
            <a:ext cx="7844591" cy="750745"/>
          </a:xfrm>
          <a:prstGeom prst="roundRect">
            <a:avLst>
              <a:gd name="adj" fmla="val 24879"/>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4224269534"/>
              </p:ext>
            </p:extLst>
          </p:nvPr>
        </p:nvGraphicFramePr>
        <p:xfrm>
          <a:off x="1155032" y="2059808"/>
          <a:ext cx="7246620" cy="777240"/>
        </p:xfrm>
        <a:graphic>
          <a:graphicData uri="http://schemas.openxmlformats.org/presentationml/2006/ole">
            <mc:AlternateContent xmlns:mc="http://schemas.openxmlformats.org/markup-compatibility/2006">
              <mc:Choice xmlns:v="urn:schemas-microsoft-com:vml" Requires="v">
                <p:oleObj spid="_x0000_s75817" name="Equation" r:id="rId3" imgW="4025900" imgH="431800" progId="Equation.DSMT4">
                  <p:embed/>
                </p:oleObj>
              </mc:Choice>
              <mc:Fallback>
                <p:oleObj name="Equation" r:id="rId3" imgW="40259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032" y="2059808"/>
                        <a:ext cx="7246620" cy="777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917222104"/>
              </p:ext>
            </p:extLst>
          </p:nvPr>
        </p:nvGraphicFramePr>
        <p:xfrm>
          <a:off x="1232033" y="2853889"/>
          <a:ext cx="1393855" cy="388451"/>
        </p:xfrm>
        <a:graphic>
          <a:graphicData uri="http://schemas.openxmlformats.org/presentationml/2006/ole">
            <mc:AlternateContent xmlns:mc="http://schemas.openxmlformats.org/markup-compatibility/2006">
              <mc:Choice xmlns:v="urn:schemas-microsoft-com:vml" Requires="v">
                <p:oleObj spid="_x0000_s75818" name="Equation" r:id="rId5" imgW="774364" imgH="215806" progId="Equation.DSMT4">
                  <p:embed/>
                </p:oleObj>
              </mc:Choice>
              <mc:Fallback>
                <p:oleObj name="Equation" r:id="rId5" imgW="774364" imgH="21580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2033" y="2853889"/>
                        <a:ext cx="1393855" cy="388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5"/>
          <p:cNvSpPr>
            <a:spLocks noChangeArrowheads="1"/>
          </p:cNvSpPr>
          <p:nvPr/>
        </p:nvSpPr>
        <p:spPr bwMode="auto">
          <a:xfrm>
            <a:off x="970396" y="3626673"/>
            <a:ext cx="28632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动力学方程与</a:t>
            </a:r>
            <a:r>
              <a:rPr kumimoji="0" lang="en-US" altLang="zh-CN" sz="2000" b="0" i="1" u="none" strike="noStrike" cap="none" normalizeH="0" baseline="0" dirty="0" smtClean="0">
                <a:ln>
                  <a:noFill/>
                </a:ln>
                <a:solidFill>
                  <a:schemeClr val="tx1"/>
                </a:solidFill>
                <a:effectLst/>
                <a:latin typeface="+mn-lt"/>
                <a:ea typeface="黑体" panose="02010609060101010101" pitchFamily="49" charset="-122"/>
                <a:cs typeface="宋体" pitchFamily="2" charset="-122"/>
              </a:rPr>
              <a:t>y</a:t>
            </a:r>
            <a:r>
              <a:rPr kumimoji="0" lang="zh-CN" altLang="en-US" sz="2000" b="0" i="0" u="none" strike="noStrike" cap="none" normalizeH="0" baseline="0" dirty="0" smtClean="0">
                <a:ln>
                  <a:noFill/>
                </a:ln>
                <a:solidFill>
                  <a:schemeClr val="tx1"/>
                </a:solidFill>
                <a:effectLst/>
                <a:latin typeface="+mn-lt"/>
                <a:ea typeface="黑体" panose="02010609060101010101" pitchFamily="49" charset="-122"/>
                <a:cs typeface="宋体" pitchFamily="2" charset="-122"/>
              </a:rPr>
              <a:t>做内积：</a:t>
            </a:r>
          </a:p>
        </p:txBody>
      </p:sp>
      <p:sp>
        <p:nvSpPr>
          <p:cNvPr id="2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661354236"/>
              </p:ext>
            </p:extLst>
          </p:nvPr>
        </p:nvGraphicFramePr>
        <p:xfrm>
          <a:off x="3631547" y="3543986"/>
          <a:ext cx="4552950" cy="647700"/>
        </p:xfrm>
        <a:graphic>
          <a:graphicData uri="http://schemas.openxmlformats.org/presentationml/2006/ole">
            <mc:AlternateContent xmlns:mc="http://schemas.openxmlformats.org/markup-compatibility/2006">
              <mc:Choice xmlns:v="urn:schemas-microsoft-com:vml" Requires="v">
                <p:oleObj spid="_x0000_s75819" name="Equation" r:id="rId7" imgW="3035300" imgH="431800" progId="Equation.DSMT4">
                  <p:embed/>
                </p:oleObj>
              </mc:Choice>
              <mc:Fallback>
                <p:oleObj name="Equation" r:id="rId7" imgW="3035300" imgH="431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1547" y="3543986"/>
                        <a:ext cx="45529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圆角矩形 30"/>
          <p:cNvSpPr/>
          <p:nvPr/>
        </p:nvSpPr>
        <p:spPr bwMode="auto">
          <a:xfrm>
            <a:off x="856645" y="4347383"/>
            <a:ext cx="7844591" cy="2234853"/>
          </a:xfrm>
          <a:prstGeom prst="roundRect">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41629350"/>
              </p:ext>
            </p:extLst>
          </p:nvPr>
        </p:nvGraphicFramePr>
        <p:xfrm>
          <a:off x="1073211" y="5390609"/>
          <a:ext cx="3086100" cy="723900"/>
        </p:xfrm>
        <a:graphic>
          <a:graphicData uri="http://schemas.openxmlformats.org/presentationml/2006/ole">
            <mc:AlternateContent xmlns:mc="http://schemas.openxmlformats.org/markup-compatibility/2006">
              <mc:Choice xmlns:v="urn:schemas-microsoft-com:vml" Requires="v">
                <p:oleObj spid="_x0000_s75820" name="Equation" r:id="rId9" imgW="2057400" imgH="482600" progId="Equation.DSMT4">
                  <p:embed/>
                </p:oleObj>
              </mc:Choice>
              <mc:Fallback>
                <p:oleObj name="Equation" r:id="rId9" imgW="2057400" imgH="482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3211" y="5390609"/>
                        <a:ext cx="30861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654407812"/>
              </p:ext>
            </p:extLst>
          </p:nvPr>
        </p:nvGraphicFramePr>
        <p:xfrm>
          <a:off x="1073211" y="6128475"/>
          <a:ext cx="1576387" cy="411163"/>
        </p:xfrm>
        <a:graphic>
          <a:graphicData uri="http://schemas.openxmlformats.org/presentationml/2006/ole">
            <mc:AlternateContent xmlns:mc="http://schemas.openxmlformats.org/markup-compatibility/2006">
              <mc:Choice xmlns:v="urn:schemas-microsoft-com:vml" Requires="v">
                <p:oleObj spid="_x0000_s75821" name="Equation" r:id="rId11" imgW="876300" imgH="228600" progId="Equation.DSMT4">
                  <p:embed/>
                </p:oleObj>
              </mc:Choice>
              <mc:Fallback>
                <p:oleObj name="Equation" r:id="rId11" imgW="8763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3211" y="6128475"/>
                        <a:ext cx="1576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773328637"/>
              </p:ext>
            </p:extLst>
          </p:nvPr>
        </p:nvGraphicFramePr>
        <p:xfrm>
          <a:off x="1073211" y="4859499"/>
          <a:ext cx="1866900" cy="457200"/>
        </p:xfrm>
        <a:graphic>
          <a:graphicData uri="http://schemas.openxmlformats.org/presentationml/2006/ole">
            <mc:AlternateContent xmlns:mc="http://schemas.openxmlformats.org/markup-compatibility/2006">
              <mc:Choice xmlns:v="urn:schemas-microsoft-com:vml" Requires="v">
                <p:oleObj spid="_x0000_s75822" name="Equation" r:id="rId13" imgW="1244600" imgH="304800" progId="Equation.DSMT4">
                  <p:embed/>
                </p:oleObj>
              </mc:Choice>
              <mc:Fallback>
                <p:oleObj name="Equation" r:id="rId13" imgW="1244600" imgH="304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211" y="4859499"/>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矩形 34"/>
          <p:cNvSpPr/>
          <p:nvPr/>
        </p:nvSpPr>
        <p:spPr>
          <a:xfrm>
            <a:off x="4452634" y="5595632"/>
            <a:ext cx="696024" cy="400110"/>
          </a:xfrm>
          <a:prstGeom prst="rect">
            <a:avLst/>
          </a:prstGeom>
        </p:spPr>
        <p:txBody>
          <a:bodyPr wrap="none">
            <a:spAutoFit/>
          </a:bodyPr>
          <a:lstStyle/>
          <a:p>
            <a:r>
              <a:rPr lang="en-US" altLang="zh-CN" sz="2000" dirty="0">
                <a:ea typeface="黑体" panose="02010609060101010101" pitchFamily="49" charset="-122"/>
              </a:rPr>
              <a:t>W</a:t>
            </a:r>
            <a:r>
              <a:rPr lang="en-US" altLang="zh-CN" sz="2000" dirty="0">
                <a:ea typeface="黑体" panose="02010609060101010101" pitchFamily="49" charset="-122"/>
                <a:sym typeface="Symbol"/>
              </a:rPr>
              <a:t>0</a:t>
            </a:r>
            <a:endParaRPr lang="zh-CN" altLang="en-US" sz="2000" dirty="0"/>
          </a:p>
        </p:txBody>
      </p:sp>
      <p:sp>
        <p:nvSpPr>
          <p:cNvPr id="36" name="矩形 35"/>
          <p:cNvSpPr/>
          <p:nvPr/>
        </p:nvSpPr>
        <p:spPr>
          <a:xfrm>
            <a:off x="4452633" y="6134001"/>
            <a:ext cx="643125" cy="400110"/>
          </a:xfrm>
          <a:prstGeom prst="rect">
            <a:avLst/>
          </a:prstGeom>
        </p:spPr>
        <p:txBody>
          <a:bodyPr wrap="none">
            <a:spAutoFit/>
          </a:bodyPr>
          <a:lstStyle/>
          <a:p>
            <a:r>
              <a:rPr lang="en-US" altLang="zh-CN" sz="2000" dirty="0" smtClean="0">
                <a:ea typeface="黑体" panose="02010609060101010101" pitchFamily="49" charset="-122"/>
                <a:sym typeface="Symbol"/>
              </a:rPr>
              <a:t>V&gt;0</a:t>
            </a:r>
            <a:endParaRPr lang="zh-CN" altLang="en-US" sz="2000" dirty="0"/>
          </a:p>
        </p:txBody>
      </p:sp>
      <p:sp>
        <p:nvSpPr>
          <p:cNvPr id="37" name="矩形 36"/>
          <p:cNvSpPr/>
          <p:nvPr/>
        </p:nvSpPr>
        <p:spPr>
          <a:xfrm>
            <a:off x="4452634" y="4857853"/>
            <a:ext cx="3594716"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雅可比矩阵的估计误差有界</a:t>
            </a:r>
            <a:endParaRPr lang="zh-CN" altLang="en-US" sz="2000" dirty="0">
              <a:latin typeface="黑体" panose="02010609060101010101" pitchFamily="49" charset="-122"/>
              <a:ea typeface="黑体" panose="02010609060101010101" pitchFamily="49" charset="-122"/>
            </a:endParaRPr>
          </a:p>
        </p:txBody>
      </p:sp>
      <p:sp>
        <p:nvSpPr>
          <p:cNvPr id="38" name="矩形 37"/>
          <p:cNvSpPr/>
          <p:nvPr/>
        </p:nvSpPr>
        <p:spPr>
          <a:xfrm>
            <a:off x="967669" y="4424381"/>
            <a:ext cx="2256798"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系统稳定必要条件</a:t>
            </a:r>
            <a:endParaRPr lang="zh-CN" altLang="en-US" sz="2000" dirty="0">
              <a:latin typeface="黑体" panose="02010609060101010101" pitchFamily="49" charset="-122"/>
              <a:ea typeface="黑体" panose="02010609060101010101" pitchFamily="49" charset="-122"/>
            </a:endParaRPr>
          </a:p>
        </p:txBody>
      </p:sp>
      <p:sp>
        <p:nvSpPr>
          <p:cNvPr id="39" name="灯片编号占位符 5"/>
          <p:cNvSpPr txBox="1">
            <a:spLocks/>
          </p:cNvSpPr>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20000"/>
              </a:spcBef>
              <a:spcAft>
                <a:spcPct val="0"/>
              </a:spcAft>
              <a:buChar char="•"/>
              <a:defRPr kumimoji="1" sz="3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itchFamily="18" charset="0"/>
                <a:ea typeface="宋体" pitchFamily="2" charset="-122"/>
                <a:cs typeface="+mn-cs"/>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40</a:t>
            </a:fld>
            <a:r>
              <a:rPr lang="en-US" altLang="zh-CN" sz="1400" dirty="0" smtClean="0"/>
              <a:t>/44</a:t>
            </a:r>
            <a:endParaRPr lang="en-US" altLang="zh-CN" sz="1400" dirty="0" smtClean="0"/>
          </a:p>
        </p:txBody>
      </p:sp>
    </p:spTree>
    <p:extLst>
      <p:ext uri="{BB962C8B-B14F-4D97-AF65-F5344CB8AC3E}">
        <p14:creationId xmlns:p14="http://schemas.microsoft.com/office/powerpoint/2010/main" val="2442570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09600"/>
            <a:ext cx="7772400" cy="838200"/>
          </a:xfrm>
        </p:spPr>
        <p:txBody>
          <a:bodyPr/>
          <a:lstStyle/>
          <a:p>
            <a:pPr eaLnBrk="1" hangingPunct="1"/>
            <a:r>
              <a:rPr lang="en-US" altLang="zh-CN" b="1" smtClean="0">
                <a:solidFill>
                  <a:schemeClr val="tx1"/>
                </a:solidFill>
              </a:rPr>
              <a:t>LaSalle's invariance theorem</a:t>
            </a:r>
            <a:r>
              <a:rPr lang="en-US" altLang="zh-CN" smtClean="0">
                <a:solidFill>
                  <a:schemeClr val="tx1"/>
                </a:solidFill>
              </a:rPr>
              <a:t> </a:t>
            </a:r>
          </a:p>
        </p:txBody>
      </p:sp>
      <p:sp>
        <p:nvSpPr>
          <p:cNvPr id="30723" name="Rectangle 3"/>
          <p:cNvSpPr>
            <a:spLocks noGrp="1" noChangeArrowheads="1"/>
          </p:cNvSpPr>
          <p:nvPr>
            <p:ph type="body" idx="1"/>
          </p:nvPr>
        </p:nvSpPr>
        <p:spPr>
          <a:xfrm>
            <a:off x="609600" y="1600200"/>
            <a:ext cx="7772400" cy="4419600"/>
          </a:xfrm>
        </p:spPr>
        <p:txBody>
          <a:bodyPr/>
          <a:lstStyle/>
          <a:p>
            <a:pPr eaLnBrk="1" hangingPunct="1"/>
            <a:r>
              <a:rPr lang="zh-CN" altLang="en-US" sz="2800" smtClean="0"/>
              <a:t>该定理用于</a:t>
            </a:r>
            <a:r>
              <a:rPr lang="en-US" altLang="zh-CN" sz="2800" smtClean="0"/>
              <a:t>Lyapunov </a:t>
            </a:r>
            <a:r>
              <a:rPr lang="zh-CN" altLang="en-US" sz="2800" smtClean="0"/>
              <a:t>函数正定，其导数为负半定时，系统稳定性判定。</a:t>
            </a:r>
          </a:p>
        </p:txBody>
      </p:sp>
      <p:pic>
        <p:nvPicPr>
          <p:cNvPr id="30724" name="Picture 14" descr="\begin{displaymath}\dot{x} = f(x)&#10;\end{displaymath}"/>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14600" y="2667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16" descr="$D \subset \ensuremath{I\!\!R} ^n$"/>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828800" y="3298825"/>
            <a:ext cx="8382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8" descr="$V:D \rightarrow \ensuremath{I\!\!R} $"/>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096000" y="3303588"/>
            <a:ext cx="15240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20" descr="$\Omega \subset D$"/>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5029200" y="3810000"/>
            <a:ext cx="762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22" descr="$\dot{V}(x)=L_fV(x)$"/>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1066800" y="4267200"/>
            <a:ext cx="1600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24"/>
          <p:cNvSpPr txBox="1">
            <a:spLocks noChangeArrowheads="1"/>
          </p:cNvSpPr>
          <p:nvPr/>
        </p:nvSpPr>
        <p:spPr bwMode="auto">
          <a:xfrm>
            <a:off x="1066800" y="2667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a:t>对于系统</a:t>
            </a:r>
          </a:p>
        </p:txBody>
      </p:sp>
      <p:sp>
        <p:nvSpPr>
          <p:cNvPr id="30730" name="Text Box 25"/>
          <p:cNvSpPr txBox="1">
            <a:spLocks noChangeArrowheads="1"/>
          </p:cNvSpPr>
          <p:nvPr/>
        </p:nvSpPr>
        <p:spPr bwMode="auto">
          <a:xfrm>
            <a:off x="990600" y="32004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a:t>在域             上，有候选</a:t>
            </a:r>
            <a:r>
              <a:rPr lang="en-US" altLang="zh-CN"/>
              <a:t>Lyapunov </a:t>
            </a:r>
            <a:r>
              <a:rPr lang="zh-CN" altLang="en-US"/>
              <a:t>函数</a:t>
            </a:r>
          </a:p>
        </p:txBody>
      </p:sp>
      <p:sp>
        <p:nvSpPr>
          <p:cNvPr id="30731" name="Text Box 26"/>
          <p:cNvSpPr txBox="1">
            <a:spLocks noChangeArrowheads="1"/>
          </p:cNvSpPr>
          <p:nvPr/>
        </p:nvSpPr>
        <p:spPr bwMode="auto">
          <a:xfrm>
            <a:off x="990600" y="3733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t>V</a:t>
            </a:r>
            <a:r>
              <a:rPr lang="zh-CN" altLang="en-US"/>
              <a:t>是连续可微的正定函数。设            是正定不变集</a:t>
            </a:r>
          </a:p>
        </p:txBody>
      </p:sp>
      <p:sp>
        <p:nvSpPr>
          <p:cNvPr id="30732" name="Text Box 27"/>
          <p:cNvSpPr txBox="1">
            <a:spLocks noChangeArrowheads="1"/>
          </p:cNvSpPr>
          <p:nvPr/>
        </p:nvSpPr>
        <p:spPr bwMode="auto">
          <a:xfrm>
            <a:off x="914400" y="42672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t>                       </a:t>
            </a:r>
            <a:r>
              <a:rPr lang="zh-CN" altLang="en-US"/>
              <a:t>是负半定的，</a:t>
            </a:r>
          </a:p>
        </p:txBody>
      </p:sp>
      <p:pic>
        <p:nvPicPr>
          <p:cNvPr id="30733" name="Picture 28" descr="$E := \{ x\in \Omega: \dot{V}(x) = 0\}$"/>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4419600" y="4267200"/>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30"/>
          <p:cNvSpPr txBox="1">
            <a:spLocks noChangeArrowheads="1"/>
          </p:cNvSpPr>
          <p:nvPr/>
        </p:nvSpPr>
        <p:spPr bwMode="auto">
          <a:xfrm>
            <a:off x="990600" y="4724400"/>
            <a:ext cx="716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a:t>设</a:t>
            </a:r>
            <a:r>
              <a:rPr lang="en-US" altLang="zh-CN"/>
              <a:t>M</a:t>
            </a:r>
            <a:r>
              <a:rPr lang="zh-CN" altLang="en-US"/>
              <a:t>是</a:t>
            </a:r>
            <a:r>
              <a:rPr lang="en-US" altLang="zh-CN"/>
              <a:t>E</a:t>
            </a:r>
            <a:r>
              <a:rPr lang="zh-CN" altLang="en-US"/>
              <a:t>的最大正定不变集，系统开始于</a:t>
            </a:r>
            <a:r>
              <a:rPr lang="zh-CN" altLang="en-US">
                <a:sym typeface="Symbol" pitchFamily="18" charset="2"/>
              </a:rPr>
              <a:t>的任意轨迹渐近稳定于</a:t>
            </a:r>
            <a:r>
              <a:rPr lang="en-US" altLang="zh-CN">
                <a:sym typeface="Symbol" pitchFamily="18" charset="2"/>
              </a:rPr>
              <a:t>M</a:t>
            </a:r>
            <a:r>
              <a:rPr lang="zh-CN" altLang="en-US">
                <a:sym typeface="Symbol" pitchFamily="18" charset="2"/>
              </a:rPr>
              <a:t>。</a:t>
            </a:r>
            <a:endParaRPr lang="zh-CN" altLang="en-US"/>
          </a:p>
        </p:txBody>
      </p:sp>
      <p:sp>
        <p:nvSpPr>
          <p:cNvPr id="15"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41</a:t>
            </a:fld>
            <a:r>
              <a:rPr lang="en-US" altLang="zh-CN" sz="1400" dirty="0" smtClean="0"/>
              <a:t>/44</a:t>
            </a:r>
            <a:endParaRPr lang="en-US" altLang="zh-CN" sz="1400" dirty="0" smtClean="0"/>
          </a:p>
        </p:txBody>
      </p:sp>
    </p:spTree>
    <p:extLst>
      <p:ext uri="{BB962C8B-B14F-4D97-AF65-F5344CB8AC3E}">
        <p14:creationId xmlns:p14="http://schemas.microsoft.com/office/powerpoint/2010/main" val="3800659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600"/>
            <a:ext cx="7772400" cy="838200"/>
          </a:xfrm>
        </p:spPr>
        <p:txBody>
          <a:bodyPr/>
          <a:lstStyle/>
          <a:p>
            <a:pPr eaLnBrk="1" hangingPunct="1"/>
            <a:r>
              <a:rPr lang="en-US" altLang="zh-CN" b="1" smtClean="0">
                <a:solidFill>
                  <a:schemeClr val="tx1"/>
                </a:solidFill>
              </a:rPr>
              <a:t>LaSalle's invariance theorem</a:t>
            </a:r>
            <a:r>
              <a:rPr lang="en-US" altLang="zh-CN" smtClean="0">
                <a:solidFill>
                  <a:schemeClr val="tx1"/>
                </a:solidFill>
              </a:rPr>
              <a:t> </a:t>
            </a:r>
          </a:p>
        </p:txBody>
      </p:sp>
      <p:sp>
        <p:nvSpPr>
          <p:cNvPr id="31747" name="Rectangle 3"/>
          <p:cNvSpPr>
            <a:spLocks noGrp="1" noChangeArrowheads="1"/>
          </p:cNvSpPr>
          <p:nvPr>
            <p:ph type="body" idx="1"/>
          </p:nvPr>
        </p:nvSpPr>
        <p:spPr>
          <a:xfrm>
            <a:off x="609600" y="1600200"/>
            <a:ext cx="7772400" cy="4419600"/>
          </a:xfrm>
        </p:spPr>
        <p:txBody>
          <a:bodyPr/>
          <a:lstStyle/>
          <a:p>
            <a:pPr eaLnBrk="1" hangingPunct="1"/>
            <a:r>
              <a:rPr lang="zh-CN" altLang="en-US" sz="2800" smtClean="0"/>
              <a:t>例如，考虑系统</a:t>
            </a:r>
          </a:p>
        </p:txBody>
      </p:sp>
      <p:pic>
        <p:nvPicPr>
          <p:cNvPr id="31748" name="Picture 16" descr="\begin{eqnarray*}\dot{x}_1 &amp; = &amp; x_2^3 \\&#10;\dot{x}_2 &amp; = &amp; -x_1^3 - x_2^3&#10;\end{eqnarray*}"/>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2209800"/>
            <a:ext cx="20574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9"/>
          <p:cNvSpPr>
            <a:spLocks noChangeArrowheads="1"/>
          </p:cNvSpPr>
          <p:nvPr/>
        </p:nvSpPr>
        <p:spPr bwMode="auto">
          <a:xfrm>
            <a:off x="990600" y="32004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Lyapunov </a:t>
            </a:r>
            <a:r>
              <a:rPr lang="zh-CN" altLang="en-US"/>
              <a:t>函数</a:t>
            </a:r>
            <a:r>
              <a:rPr lang="en-US" altLang="zh-CN" i="1"/>
              <a:t>V</a:t>
            </a:r>
            <a:r>
              <a:rPr lang="en-US" altLang="zh-CN"/>
              <a:t>(</a:t>
            </a:r>
            <a:r>
              <a:rPr lang="en-US" altLang="zh-CN" i="1"/>
              <a:t>x</a:t>
            </a:r>
            <a:r>
              <a:rPr lang="en-US" altLang="zh-CN"/>
              <a:t>) := (</a:t>
            </a:r>
            <a:r>
              <a:rPr lang="en-US" altLang="zh-CN" i="1"/>
              <a:t>x</a:t>
            </a:r>
            <a:r>
              <a:rPr lang="en-US" altLang="zh-CN" baseline="-25000"/>
              <a:t>1</a:t>
            </a:r>
            <a:r>
              <a:rPr lang="en-US" altLang="zh-CN" baseline="30000"/>
              <a:t>4</a:t>
            </a:r>
            <a:r>
              <a:rPr lang="en-US" altLang="zh-CN"/>
              <a:t> + </a:t>
            </a:r>
            <a:r>
              <a:rPr lang="en-US" altLang="zh-CN" i="1"/>
              <a:t>x</a:t>
            </a:r>
            <a:r>
              <a:rPr lang="en-US" altLang="zh-CN" baseline="-25000"/>
              <a:t>2</a:t>
            </a:r>
            <a:r>
              <a:rPr lang="en-US" altLang="zh-CN" baseline="30000"/>
              <a:t>4</a:t>
            </a:r>
            <a:r>
              <a:rPr lang="en-US" altLang="zh-CN"/>
              <a:t>)/4 </a:t>
            </a:r>
          </a:p>
        </p:txBody>
      </p:sp>
      <p:pic>
        <p:nvPicPr>
          <p:cNvPr id="31750" name="Picture 20" descr="\begin{displaymath}\dot{V}(x) = -x_2^6&#10;\end{displaymath}"/>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057400" y="3733800"/>
            <a:ext cx="12954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2" descr="$\Omega = \ensuremath{I\!\!R} ^2$"/>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981200" y="4267200"/>
            <a:ext cx="1143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24" descr="$E = \{(x_1,x_2): x_2=0\}$"/>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505200" y="42672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28" descr="\begin{displaymath}x_2(t) \equiv 0 \,\Rightarrow\, \dot{x}_2(t) \equiv 0 \,\Rightarrow\,&#10;x_1(t) \equiv 0.&#10;\end{displaymath}"/>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1981200" y="5334000"/>
            <a:ext cx="4495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30" descr="$M=\{(0,0)\}$"/>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1981200" y="6019800"/>
            <a:ext cx="13716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Rectangle 32"/>
          <p:cNvSpPr>
            <a:spLocks noChangeArrowheads="1"/>
          </p:cNvSpPr>
          <p:nvPr/>
        </p:nvSpPr>
        <p:spPr bwMode="auto">
          <a:xfrm>
            <a:off x="3581400" y="5943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系统渐近稳定</a:t>
            </a:r>
          </a:p>
        </p:txBody>
      </p:sp>
      <p:sp>
        <p:nvSpPr>
          <p:cNvPr id="31756" name="Rectangle 33"/>
          <p:cNvSpPr>
            <a:spLocks noChangeArrowheads="1"/>
          </p:cNvSpPr>
          <p:nvPr/>
        </p:nvSpPr>
        <p:spPr bwMode="auto">
          <a:xfrm>
            <a:off x="1828800" y="4800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对于开始于</a:t>
            </a:r>
            <a:r>
              <a:rPr lang="en-US" altLang="zh-CN"/>
              <a:t>E</a:t>
            </a:r>
            <a:r>
              <a:rPr lang="zh-CN" altLang="en-US"/>
              <a:t>的轨迹，有：</a:t>
            </a:r>
          </a:p>
        </p:txBody>
      </p:sp>
      <p:sp>
        <p:nvSpPr>
          <p:cNvPr id="14" name="灯片编号占位符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529A7D-D5D0-4134-9255-38C523FEC8C0}" type="slidenum">
              <a:rPr lang="en-US" altLang="zh-CN" sz="1400" smtClean="0"/>
              <a:pPr eaLnBrk="1" hangingPunct="1">
                <a:spcBef>
                  <a:spcPct val="0"/>
                </a:spcBef>
                <a:buFontTx/>
                <a:buNone/>
              </a:pPr>
              <a:t>42</a:t>
            </a:fld>
            <a:r>
              <a:rPr lang="en-US" altLang="zh-CN" sz="1400" dirty="0" smtClean="0"/>
              <a:t>/44</a:t>
            </a:r>
            <a:endParaRPr lang="en-US" altLang="zh-CN" sz="1400" dirty="0" smtClean="0"/>
          </a:p>
        </p:txBody>
      </p:sp>
    </p:spTree>
    <p:extLst>
      <p:ext uri="{BB962C8B-B14F-4D97-AF65-F5344CB8AC3E}">
        <p14:creationId xmlns:p14="http://schemas.microsoft.com/office/powerpoint/2010/main" val="2266853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1"/>
            <a:ext cx="7772400" cy="699435"/>
          </a:xfrm>
        </p:spPr>
        <p:txBody>
          <a:bodyPr/>
          <a:lstStyle/>
          <a:p>
            <a:r>
              <a:rPr lang="zh-CN" altLang="en-US" sz="4000" dirty="0" smtClean="0">
                <a:latin typeface="黑体" panose="02010609060101010101" pitchFamily="49" charset="-122"/>
                <a:ea typeface="黑体" panose="02010609060101010101" pitchFamily="49" charset="-122"/>
              </a:rPr>
              <a:t>习题</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13886" y="1567314"/>
            <a:ext cx="8479857" cy="2109537"/>
          </a:xfrm>
        </p:spPr>
        <p:txBody>
          <a:bodyPr/>
          <a:lstStyle/>
          <a:p>
            <a:r>
              <a:rPr lang="zh-CN" altLang="zh-CN" sz="2800" dirty="0" smtClean="0">
                <a:solidFill>
                  <a:srgbClr val="FF0000"/>
                </a:solidFill>
              </a:rPr>
              <a:t>习题</a:t>
            </a:r>
            <a:r>
              <a:rPr lang="en-US" altLang="zh-CN" sz="2800" dirty="0" smtClean="0">
                <a:solidFill>
                  <a:srgbClr val="FF0000"/>
                </a:solidFill>
              </a:rPr>
              <a:t>1</a:t>
            </a:r>
            <a:r>
              <a:rPr lang="zh-CN" altLang="zh-CN" sz="2800" dirty="0">
                <a:solidFill>
                  <a:srgbClr val="FF0000"/>
                </a:solidFill>
              </a:rPr>
              <a:t>：</a:t>
            </a:r>
            <a:r>
              <a:rPr lang="zh-CN" altLang="zh-CN" sz="2800" dirty="0"/>
              <a:t>简述串联关节机器人的动力学求解步骤。</a:t>
            </a:r>
          </a:p>
          <a:p>
            <a:r>
              <a:rPr lang="zh-CN" altLang="zh-CN" sz="2800" dirty="0" smtClean="0">
                <a:solidFill>
                  <a:srgbClr val="FF0000"/>
                </a:solidFill>
              </a:rPr>
              <a:t>习题</a:t>
            </a:r>
            <a:r>
              <a:rPr lang="en-US" altLang="zh-CN" sz="2800" dirty="0" smtClean="0">
                <a:solidFill>
                  <a:srgbClr val="FF0000"/>
                </a:solidFill>
              </a:rPr>
              <a:t>2</a:t>
            </a:r>
            <a:r>
              <a:rPr lang="zh-CN" altLang="zh-CN" sz="2800" dirty="0">
                <a:solidFill>
                  <a:srgbClr val="FF0000"/>
                </a:solidFill>
              </a:rPr>
              <a:t>：</a:t>
            </a:r>
            <a:r>
              <a:rPr lang="zh-CN" altLang="zh-CN" sz="2800" dirty="0"/>
              <a:t>如下图所示，两个连杆的质量均集中于连杆末端，连杆的长度分别为</a:t>
            </a:r>
            <a:r>
              <a:rPr lang="en-US" altLang="zh-CN" sz="2800" i="1" dirty="0"/>
              <a:t>l</a:t>
            </a:r>
            <a:r>
              <a:rPr lang="en-US" altLang="zh-CN" sz="2800" baseline="-25000" dirty="0"/>
              <a:t>1</a:t>
            </a:r>
            <a:r>
              <a:rPr lang="zh-CN" altLang="zh-CN" sz="2800" dirty="0"/>
              <a:t>和</a:t>
            </a:r>
            <a:r>
              <a:rPr lang="en-US" altLang="zh-CN" sz="2800" i="1" dirty="0"/>
              <a:t>l</a:t>
            </a:r>
            <a:r>
              <a:rPr lang="en-US" altLang="zh-CN" sz="2800" baseline="-25000" dirty="0"/>
              <a:t>2</a:t>
            </a:r>
            <a:r>
              <a:rPr lang="zh-CN" altLang="zh-CN" sz="2800" dirty="0"/>
              <a:t>，其质量分别为</a:t>
            </a:r>
            <a:r>
              <a:rPr lang="en-US" altLang="zh-CN" sz="2800" i="1" dirty="0"/>
              <a:t>m</a:t>
            </a:r>
            <a:r>
              <a:rPr lang="en-US" altLang="zh-CN" sz="2800" baseline="-25000" dirty="0"/>
              <a:t>1</a:t>
            </a:r>
            <a:r>
              <a:rPr lang="zh-CN" altLang="zh-CN" sz="2800" dirty="0"/>
              <a:t>和</a:t>
            </a:r>
            <a:r>
              <a:rPr lang="en-US" altLang="zh-CN" sz="2800" i="1" dirty="0"/>
              <a:t>m</a:t>
            </a:r>
            <a:r>
              <a:rPr lang="en-US" altLang="zh-CN" sz="2800" baseline="-25000" dirty="0"/>
              <a:t>2</a:t>
            </a:r>
            <a:r>
              <a:rPr lang="zh-CN" altLang="zh-CN" sz="2800" dirty="0"/>
              <a:t>，利用拉格朗日法建立该系统的动力学方程。</a:t>
            </a:r>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9EBCEFF8-6006-4BFE-A05F-A823F149525E}" type="slidenum">
              <a:rPr lang="en-US" altLang="zh-CN" smtClean="0"/>
              <a:pPr>
                <a:defRPr/>
              </a:pPr>
              <a:t>43</a:t>
            </a:fld>
            <a:r>
              <a:rPr lang="en-US" altLang="zh-CN" dirty="0" smtClean="0"/>
              <a:t>/44</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11064082"/>
              </p:ext>
            </p:extLst>
          </p:nvPr>
        </p:nvGraphicFramePr>
        <p:xfrm>
          <a:off x="2329313" y="3628724"/>
          <a:ext cx="4093727" cy="2608447"/>
        </p:xfrm>
        <a:graphic>
          <a:graphicData uri="http://schemas.openxmlformats.org/presentationml/2006/ole">
            <mc:AlternateContent xmlns:mc="http://schemas.openxmlformats.org/markup-compatibility/2006">
              <mc:Choice xmlns:v="urn:schemas-microsoft-com:vml" Requires="v">
                <p:oleObj spid="_x0000_s77827" r:id="rId3" imgW="2272489" imgH="1444385" progId="Visio.Drawing.11">
                  <p:embed/>
                </p:oleObj>
              </mc:Choice>
              <mc:Fallback>
                <p:oleObj r:id="rId3" imgW="2272489" imgH="1444385"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313" y="3628724"/>
                        <a:ext cx="4093727" cy="2608447"/>
                      </a:xfrm>
                      <a:prstGeom prst="rect">
                        <a:avLst/>
                      </a:prstGeom>
                      <a:noFill/>
                    </p:spPr>
                  </p:pic>
                </p:oleObj>
              </mc:Fallback>
            </mc:AlternateContent>
          </a:graphicData>
        </a:graphic>
      </p:graphicFrame>
    </p:spTree>
    <p:extLst>
      <p:ext uri="{BB962C8B-B14F-4D97-AF65-F5344CB8AC3E}">
        <p14:creationId xmlns:p14="http://schemas.microsoft.com/office/powerpoint/2010/main" val="494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DF3E8E89-4376-4553-9C80-8FE6A92DA19C}" type="slidenum">
              <a:rPr lang="en-US" altLang="zh-CN" sz="1400" smtClean="0"/>
              <a:pPr eaLnBrk="1" hangingPunct="1">
                <a:spcBef>
                  <a:spcPct val="0"/>
                </a:spcBef>
                <a:buFontTx/>
                <a:buNone/>
              </a:pPr>
              <a:t>44</a:t>
            </a:fld>
            <a:r>
              <a:rPr lang="en-US" altLang="zh-CN" sz="1400" dirty="0" smtClean="0"/>
              <a:t>/44</a:t>
            </a:r>
            <a:endParaRPr lang="en-US" altLang="zh-CN" sz="1400" dirty="0" smtClean="0"/>
          </a:p>
        </p:txBody>
      </p:sp>
      <p:sp>
        <p:nvSpPr>
          <p:cNvPr id="40963" name="Rectangle 2"/>
          <p:cNvSpPr>
            <a:spLocks noGrp="1" noChangeArrowheads="1"/>
          </p:cNvSpPr>
          <p:nvPr>
            <p:ph type="title"/>
          </p:nvPr>
        </p:nvSpPr>
        <p:spPr>
          <a:xfrm>
            <a:off x="685800" y="609600"/>
            <a:ext cx="7772400" cy="1524000"/>
          </a:xfrm>
        </p:spPr>
        <p:txBody>
          <a:bodyPr/>
          <a:lstStyle/>
          <a:p>
            <a:pPr eaLnBrk="1" hangingPunct="1"/>
            <a:r>
              <a:rPr lang="en-US" altLang="zh-CN" sz="6600" smtClean="0">
                <a:latin typeface="Monotype Corsiva" pitchFamily="66" charset="0"/>
              </a:rPr>
              <a:t>THANK YOU</a:t>
            </a:r>
          </a:p>
        </p:txBody>
      </p:sp>
      <p:graphicFrame>
        <p:nvGraphicFramePr>
          <p:cNvPr id="40964" name="Object 3"/>
          <p:cNvGraphicFramePr>
            <a:graphicFrameLocks noChangeAspect="1"/>
          </p:cNvGraphicFramePr>
          <p:nvPr/>
        </p:nvGraphicFramePr>
        <p:xfrm>
          <a:off x="1828800" y="2590800"/>
          <a:ext cx="5349875" cy="2911475"/>
        </p:xfrm>
        <a:graphic>
          <a:graphicData uri="http://schemas.openxmlformats.org/presentationml/2006/ole">
            <mc:AlternateContent xmlns:mc="http://schemas.openxmlformats.org/markup-compatibility/2006">
              <mc:Choice xmlns:v="urn:schemas-microsoft-com:vml" Requires="v">
                <p:oleObj spid="_x0000_s40987" name="剪辑" r:id="rId3" imgW="5349875" imgH="2911475" progId="MS_ClipArt_Gallery.2">
                  <p:embed/>
                </p:oleObj>
              </mc:Choice>
              <mc:Fallback>
                <p:oleObj name="剪辑" r:id="rId3" imgW="5349875" imgH="29114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5349875" cy="291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1817A61-0A66-4024-BAB8-106BDF1DD491}" type="slidenum">
              <a:rPr lang="en-US" altLang="zh-CN" sz="1400" smtClean="0"/>
              <a:pPr eaLnBrk="1" hangingPunct="1">
                <a:spcBef>
                  <a:spcPct val="0"/>
                </a:spcBef>
                <a:buFontTx/>
                <a:buNone/>
              </a:pPr>
              <a:t>5</a:t>
            </a:fld>
            <a:r>
              <a:rPr lang="en-US" altLang="zh-CN" sz="1400" dirty="0" smtClean="0"/>
              <a:t>/44</a:t>
            </a:r>
            <a:endParaRPr lang="en-US" altLang="zh-CN" sz="1400" dirty="0" smtClean="0"/>
          </a:p>
        </p:txBody>
      </p:sp>
      <p:sp>
        <p:nvSpPr>
          <p:cNvPr id="6147" name="Rectangle 2"/>
          <p:cNvSpPr>
            <a:spLocks noGrp="1" noChangeArrowheads="1"/>
          </p:cNvSpPr>
          <p:nvPr>
            <p:ph type="title"/>
          </p:nvPr>
        </p:nvSpPr>
        <p:spPr>
          <a:xfrm>
            <a:off x="685800" y="609600"/>
            <a:ext cx="7772400" cy="457200"/>
          </a:xfrm>
        </p:spPr>
        <p:txBody>
          <a:bodyPr/>
          <a:lstStyle/>
          <a:p>
            <a:pPr eaLnBrk="1" hangingPunct="1"/>
            <a:r>
              <a:rPr lang="zh-CN" altLang="en-US" sz="2800" smtClean="0">
                <a:ea typeface="黑体" pitchFamily="49" charset="-122"/>
              </a:rPr>
              <a:t>机器人的雅可比矩阵</a:t>
            </a:r>
          </a:p>
        </p:txBody>
      </p:sp>
      <p:sp>
        <p:nvSpPr>
          <p:cNvPr id="6148" name="Rectangle 3"/>
          <p:cNvSpPr>
            <a:spLocks noGrp="1" noChangeArrowheads="1"/>
          </p:cNvSpPr>
          <p:nvPr>
            <p:ph type="body" idx="1"/>
          </p:nvPr>
        </p:nvSpPr>
        <p:spPr>
          <a:xfrm>
            <a:off x="609600" y="1143000"/>
            <a:ext cx="7772400" cy="51816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微分变换法</a:t>
            </a:r>
          </a:p>
          <a:p>
            <a:pPr eaLnBrk="1" hangingPunct="1">
              <a:buClr>
                <a:schemeClr val="folHlink"/>
              </a:buClr>
              <a:buFontTx/>
              <a:buNone/>
            </a:pPr>
            <a:endParaRPr lang="en-US" altLang="zh-CN" sz="2400" smtClean="0">
              <a:solidFill>
                <a:schemeClr val="accent2"/>
              </a:solidFill>
              <a:ea typeface="黑体" pitchFamily="49" charset="-122"/>
            </a:endParaRPr>
          </a:p>
        </p:txBody>
      </p:sp>
      <p:sp>
        <p:nvSpPr>
          <p:cNvPr id="614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6150" name="Group 5"/>
          <p:cNvGrpSpPr>
            <a:grpSpLocks/>
          </p:cNvGrpSpPr>
          <p:nvPr/>
        </p:nvGrpSpPr>
        <p:grpSpPr bwMode="auto">
          <a:xfrm>
            <a:off x="381000" y="2133600"/>
            <a:ext cx="2297113" cy="2873375"/>
            <a:chOff x="336" y="1358"/>
            <a:chExt cx="1447" cy="1810"/>
          </a:xfrm>
        </p:grpSpPr>
        <p:grpSp>
          <p:nvGrpSpPr>
            <p:cNvPr id="6163" name="Group 6"/>
            <p:cNvGrpSpPr>
              <a:grpSpLocks/>
            </p:cNvGrpSpPr>
            <p:nvPr/>
          </p:nvGrpSpPr>
          <p:grpSpPr bwMode="auto">
            <a:xfrm>
              <a:off x="576" y="1392"/>
              <a:ext cx="1207" cy="1555"/>
              <a:chOff x="521" y="1133"/>
              <a:chExt cx="1207" cy="1555"/>
            </a:xfrm>
          </p:grpSpPr>
          <p:sp>
            <p:nvSpPr>
              <p:cNvPr id="6179" name="Rectangle 7"/>
              <p:cNvSpPr>
                <a:spLocks noChangeArrowheads="1"/>
              </p:cNvSpPr>
              <p:nvPr/>
            </p:nvSpPr>
            <p:spPr bwMode="auto">
              <a:xfrm rot="-2116094">
                <a:off x="672" y="1632"/>
                <a:ext cx="96"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0" name="Oval 8"/>
              <p:cNvSpPr>
                <a:spLocks noChangeArrowheads="1"/>
              </p:cNvSpPr>
              <p:nvPr/>
            </p:nvSpPr>
            <p:spPr bwMode="auto">
              <a:xfrm>
                <a:off x="672" y="254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1" name="Rectangle 9"/>
              <p:cNvSpPr>
                <a:spLocks noChangeArrowheads="1"/>
              </p:cNvSpPr>
              <p:nvPr/>
            </p:nvSpPr>
            <p:spPr bwMode="auto">
              <a:xfrm>
                <a:off x="672" y="2352"/>
                <a:ext cx="288" cy="288"/>
              </a:xfrm>
              <a:prstGeom prst="rect">
                <a:avLst/>
              </a:prstGeom>
              <a:solidFill>
                <a:schemeClr val="accent1"/>
              </a:solidFill>
              <a:ln w="9525">
                <a:solidFill>
                  <a:schemeClr val="accent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2" name="Oval 10"/>
              <p:cNvSpPr>
                <a:spLocks noChangeArrowheads="1"/>
              </p:cNvSpPr>
              <p:nvPr/>
            </p:nvSpPr>
            <p:spPr bwMode="auto">
              <a:xfrm>
                <a:off x="672" y="230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3" name="Oval 11"/>
              <p:cNvSpPr>
                <a:spLocks noChangeArrowheads="1"/>
              </p:cNvSpPr>
              <p:nvPr/>
            </p:nvSpPr>
            <p:spPr bwMode="auto">
              <a:xfrm>
                <a:off x="768" y="2304"/>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4" name="Rectangle 12"/>
              <p:cNvSpPr>
                <a:spLocks noChangeArrowheads="1"/>
              </p:cNvSpPr>
              <p:nvPr/>
            </p:nvSpPr>
            <p:spPr bwMode="auto">
              <a:xfrm>
                <a:off x="768" y="1968"/>
                <a:ext cx="109"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5" name="Oval 13"/>
              <p:cNvSpPr>
                <a:spLocks noChangeArrowheads="1"/>
              </p:cNvSpPr>
              <p:nvPr/>
            </p:nvSpPr>
            <p:spPr bwMode="auto">
              <a:xfrm>
                <a:off x="768" y="192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6" name="Rectangle 14"/>
              <p:cNvSpPr>
                <a:spLocks noChangeArrowheads="1"/>
              </p:cNvSpPr>
              <p:nvPr/>
            </p:nvSpPr>
            <p:spPr bwMode="auto">
              <a:xfrm rot="-8060408">
                <a:off x="689" y="135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7" name="Rectangle 15"/>
              <p:cNvSpPr>
                <a:spLocks noChangeArrowheads="1"/>
              </p:cNvSpPr>
              <p:nvPr/>
            </p:nvSpPr>
            <p:spPr bwMode="auto">
              <a:xfrm rot="-8060408">
                <a:off x="971" y="110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8" name="Rectangle 16"/>
              <p:cNvSpPr>
                <a:spLocks noChangeArrowheads="1"/>
              </p:cNvSpPr>
              <p:nvPr/>
            </p:nvSpPr>
            <p:spPr bwMode="auto">
              <a:xfrm rot="6977890">
                <a:off x="1255" y="1049"/>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89" name="Rectangle 17"/>
              <p:cNvSpPr>
                <a:spLocks noChangeArrowheads="1"/>
              </p:cNvSpPr>
              <p:nvPr/>
            </p:nvSpPr>
            <p:spPr bwMode="auto">
              <a:xfrm rot="9713515">
                <a:off x="1488" y="129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6190" name="Group 18"/>
              <p:cNvGrpSpPr>
                <a:grpSpLocks/>
              </p:cNvGrpSpPr>
              <p:nvPr/>
            </p:nvGrpSpPr>
            <p:grpSpPr bwMode="auto">
              <a:xfrm rot="-1191010">
                <a:off x="1536" y="1632"/>
                <a:ext cx="192" cy="240"/>
                <a:chOff x="1488" y="1728"/>
                <a:chExt cx="192" cy="240"/>
              </a:xfrm>
            </p:grpSpPr>
            <p:sp>
              <p:nvSpPr>
                <p:cNvPr id="6194" name="AutoShape 19"/>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95" name="AutoShape 20"/>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96" name="Rectangle 21"/>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6191" name="Oval 22"/>
              <p:cNvSpPr>
                <a:spLocks noChangeArrowheads="1"/>
              </p:cNvSpPr>
              <p:nvPr/>
            </p:nvSpPr>
            <p:spPr bwMode="auto">
              <a:xfrm>
                <a:off x="1104" y="113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92" name="Oval 23"/>
              <p:cNvSpPr>
                <a:spLocks noChangeArrowheads="1"/>
              </p:cNvSpPr>
              <p:nvPr/>
            </p:nvSpPr>
            <p:spPr bwMode="auto">
              <a:xfrm>
                <a:off x="1440" y="129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93" name="Oval 24"/>
              <p:cNvSpPr>
                <a:spLocks noChangeArrowheads="1"/>
              </p:cNvSpPr>
              <p:nvPr/>
            </p:nvSpPr>
            <p:spPr bwMode="auto">
              <a:xfrm>
                <a:off x="576"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6164" name="Line 25"/>
            <p:cNvSpPr>
              <a:spLocks noChangeShapeType="1"/>
            </p:cNvSpPr>
            <p:nvPr/>
          </p:nvSpPr>
          <p:spPr bwMode="auto">
            <a:xfrm flipH="1">
              <a:off x="528" y="1968"/>
              <a:ext cx="14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5" name="Line 26"/>
            <p:cNvSpPr>
              <a:spLocks noChangeShapeType="1"/>
            </p:cNvSpPr>
            <p:nvPr/>
          </p:nvSpPr>
          <p:spPr bwMode="auto">
            <a:xfrm flipV="1">
              <a:off x="720" y="1488"/>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6" name="Arc 27"/>
            <p:cNvSpPr>
              <a:spLocks/>
            </p:cNvSpPr>
            <p:nvPr/>
          </p:nvSpPr>
          <p:spPr bwMode="auto">
            <a:xfrm>
              <a:off x="528" y="2016"/>
              <a:ext cx="144" cy="234"/>
            </a:xfrm>
            <a:custGeom>
              <a:avLst/>
              <a:gdLst>
                <a:gd name="T0" fmla="*/ 0 w 21600"/>
                <a:gd name="T1" fmla="*/ 0 h 35093"/>
                <a:gd name="T2" fmla="*/ 0 w 21600"/>
                <a:gd name="T3" fmla="*/ 0 h 35093"/>
                <a:gd name="T4" fmla="*/ 0 w 21600"/>
                <a:gd name="T5" fmla="*/ 0 h 35093"/>
                <a:gd name="T6" fmla="*/ 0 60000 65536"/>
                <a:gd name="T7" fmla="*/ 0 60000 65536"/>
                <a:gd name="T8" fmla="*/ 0 60000 65536"/>
                <a:gd name="T9" fmla="*/ 0 w 21600"/>
                <a:gd name="T10" fmla="*/ 0 h 35093"/>
                <a:gd name="T11" fmla="*/ 21600 w 21600"/>
                <a:gd name="T12" fmla="*/ 35093 h 35093"/>
              </a:gdLst>
              <a:ahLst/>
              <a:cxnLst>
                <a:cxn ang="T6">
                  <a:pos x="T0" y="T1"/>
                </a:cxn>
                <a:cxn ang="T7">
                  <a:pos x="T2" y="T3"/>
                </a:cxn>
                <a:cxn ang="T8">
                  <a:pos x="T4" y="T5"/>
                </a:cxn>
              </a:cxnLst>
              <a:rect l="T9" t="T10" r="T11" b="T12"/>
              <a:pathLst>
                <a:path w="21600" h="35093" fill="none" extrusionOk="0">
                  <a:moveTo>
                    <a:pt x="-1" y="0"/>
                  </a:moveTo>
                  <a:cubicBezTo>
                    <a:pt x="11929" y="0"/>
                    <a:pt x="21600" y="9670"/>
                    <a:pt x="21600" y="21600"/>
                  </a:cubicBezTo>
                  <a:cubicBezTo>
                    <a:pt x="21600" y="26504"/>
                    <a:pt x="19930" y="31263"/>
                    <a:pt x="16867" y="35093"/>
                  </a:cubicBezTo>
                </a:path>
                <a:path w="21600" h="35093" stroke="0" extrusionOk="0">
                  <a:moveTo>
                    <a:pt x="-1" y="0"/>
                  </a:moveTo>
                  <a:cubicBezTo>
                    <a:pt x="11929" y="0"/>
                    <a:pt x="21600" y="9670"/>
                    <a:pt x="21600" y="21600"/>
                  </a:cubicBezTo>
                  <a:cubicBezTo>
                    <a:pt x="21600" y="26504"/>
                    <a:pt x="19930" y="31263"/>
                    <a:pt x="16867" y="35093"/>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7" name="Line 28"/>
            <p:cNvSpPr>
              <a:spLocks noChangeShapeType="1"/>
            </p:cNvSpPr>
            <p:nvPr/>
          </p:nvSpPr>
          <p:spPr bwMode="auto">
            <a:xfrm flipH="1">
              <a:off x="528" y="2784"/>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8" name="Line 29"/>
            <p:cNvSpPr>
              <a:spLocks noChangeShapeType="1"/>
            </p:cNvSpPr>
            <p:nvPr/>
          </p:nvSpPr>
          <p:spPr bwMode="auto">
            <a:xfrm>
              <a:off x="864" y="2784"/>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9" name="Line 30"/>
            <p:cNvSpPr>
              <a:spLocks noChangeShapeType="1"/>
            </p:cNvSpPr>
            <p:nvPr/>
          </p:nvSpPr>
          <p:spPr bwMode="auto">
            <a:xfrm flipV="1">
              <a:off x="864" y="2400"/>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0" name="Oval 31"/>
            <p:cNvSpPr>
              <a:spLocks noChangeArrowheads="1"/>
            </p:cNvSpPr>
            <p:nvPr/>
          </p:nvSpPr>
          <p:spPr bwMode="auto">
            <a:xfrm>
              <a:off x="1655" y="2016"/>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71" name="Line 32"/>
            <p:cNvSpPr>
              <a:spLocks noChangeShapeType="1"/>
            </p:cNvSpPr>
            <p:nvPr/>
          </p:nvSpPr>
          <p:spPr bwMode="auto">
            <a:xfrm>
              <a:off x="672" y="1920"/>
              <a:ext cx="960" cy="144"/>
            </a:xfrm>
            <a:prstGeom prst="line">
              <a:avLst/>
            </a:prstGeom>
            <a:noFill/>
            <a:ln w="2857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2" name="Text Box 33"/>
            <p:cNvSpPr txBox="1">
              <a:spLocks noChangeArrowheads="1"/>
            </p:cNvSpPr>
            <p:nvPr/>
          </p:nvSpPr>
          <p:spPr bwMode="auto">
            <a:xfrm>
              <a:off x="3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6173" name="Text Box 34"/>
            <p:cNvSpPr txBox="1">
              <a:spLocks noChangeArrowheads="1"/>
            </p:cNvSpPr>
            <p:nvPr/>
          </p:nvSpPr>
          <p:spPr bwMode="auto">
            <a:xfrm>
              <a:off x="129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6174" name="Text Box 35"/>
            <p:cNvSpPr txBox="1">
              <a:spLocks noChangeArrowheads="1"/>
            </p:cNvSpPr>
            <p:nvPr/>
          </p:nvSpPr>
          <p:spPr bwMode="auto">
            <a:xfrm>
              <a:off x="864"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6175" name="Object 36"/>
            <p:cNvGraphicFramePr>
              <a:graphicFrameLocks noChangeAspect="1"/>
            </p:cNvGraphicFramePr>
            <p:nvPr/>
          </p:nvGraphicFramePr>
          <p:xfrm>
            <a:off x="384" y="1872"/>
            <a:ext cx="169" cy="268"/>
          </p:xfrm>
          <a:graphic>
            <a:graphicData uri="http://schemas.openxmlformats.org/presentationml/2006/ole">
              <mc:AlternateContent xmlns:mc="http://schemas.openxmlformats.org/markup-compatibility/2006">
                <mc:Choice xmlns:v="urn:schemas-microsoft-com:vml" Requires="v">
                  <p:oleObj spid="_x0000_s6381" name="Equation" r:id="rId3" imgW="152334" imgH="241195" progId="Equation.3">
                    <p:embed/>
                  </p:oleObj>
                </mc:Choice>
                <mc:Fallback>
                  <p:oleObj name="Equation" r:id="rId3" imgW="152334" imgH="241195"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872"/>
                          <a:ext cx="16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6" name="Text Box 37"/>
            <p:cNvSpPr txBox="1">
              <a:spLocks noChangeArrowheads="1"/>
            </p:cNvSpPr>
            <p:nvPr/>
          </p:nvSpPr>
          <p:spPr bwMode="auto">
            <a:xfrm>
              <a:off x="38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z</a:t>
              </a:r>
              <a:r>
                <a:rPr lang="en-US" altLang="zh-CN" sz="2400" i="1" baseline="-25000">
                  <a:solidFill>
                    <a:schemeClr val="accent2"/>
                  </a:solidFill>
                </a:rPr>
                <a:t>i</a:t>
              </a:r>
            </a:p>
          </p:txBody>
        </p:sp>
        <p:graphicFrame>
          <p:nvGraphicFramePr>
            <p:cNvPr id="6177" name="Object 38"/>
            <p:cNvGraphicFramePr>
              <a:graphicFrameLocks noChangeAspect="1"/>
            </p:cNvGraphicFramePr>
            <p:nvPr/>
          </p:nvGraphicFramePr>
          <p:xfrm>
            <a:off x="535" y="1358"/>
            <a:ext cx="282" cy="253"/>
          </p:xfrm>
          <a:graphic>
            <a:graphicData uri="http://schemas.openxmlformats.org/presentationml/2006/ole">
              <mc:AlternateContent xmlns:mc="http://schemas.openxmlformats.org/markup-compatibility/2006">
                <mc:Choice xmlns:v="urn:schemas-microsoft-com:vml" Requires="v">
                  <p:oleObj spid="_x0000_s6382" name="Equation" r:id="rId5" imgW="221037" imgH="198259" progId="Equation.3">
                    <p:embed/>
                  </p:oleObj>
                </mc:Choice>
                <mc:Fallback>
                  <p:oleObj name="Equation" r:id="rId5" imgW="221037" imgH="198259"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 y="1358"/>
                          <a:ext cx="2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8" name="Object 39"/>
            <p:cNvGraphicFramePr>
              <a:graphicFrameLocks noChangeAspect="1"/>
            </p:cNvGraphicFramePr>
            <p:nvPr/>
          </p:nvGraphicFramePr>
          <p:xfrm>
            <a:off x="1029" y="2023"/>
            <a:ext cx="253" cy="268"/>
          </p:xfrm>
          <a:graphic>
            <a:graphicData uri="http://schemas.openxmlformats.org/presentationml/2006/ole">
              <mc:AlternateContent xmlns:mc="http://schemas.openxmlformats.org/markup-compatibility/2006">
                <mc:Choice xmlns:v="urn:schemas-microsoft-com:vml" Requires="v">
                  <p:oleObj spid="_x0000_s6383" name="Equation" r:id="rId7" imgW="198042" imgH="213221" progId="Equation.3">
                    <p:embed/>
                  </p:oleObj>
                </mc:Choice>
                <mc:Fallback>
                  <p:oleObj name="Equation" r:id="rId7" imgW="198042" imgH="213221"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 y="2023"/>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1" name="Object 40"/>
          <p:cNvGraphicFramePr>
            <a:graphicFrameLocks noChangeAspect="1"/>
          </p:cNvGraphicFramePr>
          <p:nvPr/>
        </p:nvGraphicFramePr>
        <p:xfrm>
          <a:off x="3063875" y="1192213"/>
          <a:ext cx="4210050" cy="928687"/>
        </p:xfrm>
        <a:graphic>
          <a:graphicData uri="http://schemas.openxmlformats.org/presentationml/2006/ole">
            <mc:AlternateContent xmlns:mc="http://schemas.openxmlformats.org/markup-compatibility/2006">
              <mc:Choice xmlns:v="urn:schemas-microsoft-com:vml" Requires="v">
                <p:oleObj spid="_x0000_s6384" name="公式" r:id="rId9" imgW="3225800" imgH="711200" progId="Equation.3">
                  <p:embed/>
                </p:oleObj>
              </mc:Choice>
              <mc:Fallback>
                <p:oleObj name="公式" r:id="rId9" imgW="3225800" imgH="711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3875" y="1192213"/>
                        <a:ext cx="42100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Rectangle 41"/>
          <p:cNvSpPr>
            <a:spLocks noChangeArrowheads="1"/>
          </p:cNvSpPr>
          <p:nvPr/>
        </p:nvSpPr>
        <p:spPr bwMode="auto">
          <a:xfrm>
            <a:off x="2974975" y="2284413"/>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对于转动关节，有：</a:t>
            </a:r>
          </a:p>
        </p:txBody>
      </p:sp>
      <p:graphicFrame>
        <p:nvGraphicFramePr>
          <p:cNvPr id="6153" name="Object 42"/>
          <p:cNvGraphicFramePr>
            <a:graphicFrameLocks noChangeAspect="1"/>
          </p:cNvGraphicFramePr>
          <p:nvPr/>
        </p:nvGraphicFramePr>
        <p:xfrm>
          <a:off x="3017838" y="2947988"/>
          <a:ext cx="1838325" cy="2782887"/>
        </p:xfrm>
        <a:graphic>
          <a:graphicData uri="http://schemas.openxmlformats.org/presentationml/2006/ole">
            <mc:AlternateContent xmlns:mc="http://schemas.openxmlformats.org/markup-compatibility/2006">
              <mc:Choice xmlns:v="urn:schemas-microsoft-com:vml" Requires="v">
                <p:oleObj spid="_x0000_s6385" name="Equation" r:id="rId11" imgW="1409700" imgH="2133600" progId="Equation.3">
                  <p:embed/>
                </p:oleObj>
              </mc:Choice>
              <mc:Fallback>
                <p:oleObj name="Equation" r:id="rId11" imgW="1409700" imgH="213360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7838" y="2947988"/>
                        <a:ext cx="1838325" cy="278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43"/>
          <p:cNvGraphicFramePr>
            <a:graphicFrameLocks noChangeAspect="1"/>
          </p:cNvGraphicFramePr>
          <p:nvPr/>
        </p:nvGraphicFramePr>
        <p:xfrm>
          <a:off x="4833938" y="3862388"/>
          <a:ext cx="1209675" cy="1822450"/>
        </p:xfrm>
        <a:graphic>
          <a:graphicData uri="http://schemas.openxmlformats.org/presentationml/2006/ole">
            <mc:AlternateContent xmlns:mc="http://schemas.openxmlformats.org/markup-compatibility/2006">
              <mc:Choice xmlns:v="urn:schemas-microsoft-com:vml" Requires="v">
                <p:oleObj spid="_x0000_s6386" name="Equation" r:id="rId13" imgW="927100" imgH="1397000" progId="Equation.3">
                  <p:embed/>
                </p:oleObj>
              </mc:Choice>
              <mc:Fallback>
                <p:oleObj name="Equation" r:id="rId13" imgW="927100" imgH="139700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3938" y="3862388"/>
                        <a:ext cx="120967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44"/>
          <p:cNvSpPr txBox="1">
            <a:spLocks noChangeArrowheads="1"/>
          </p:cNvSpPr>
          <p:nvPr/>
        </p:nvSpPr>
        <p:spPr bwMode="auto">
          <a:xfrm>
            <a:off x="727075" y="5341938"/>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工具坐标系</a:t>
            </a:r>
          </a:p>
        </p:txBody>
      </p:sp>
      <p:sp>
        <p:nvSpPr>
          <p:cNvPr id="6156" name="Rectangle 45"/>
          <p:cNvSpPr>
            <a:spLocks noChangeArrowheads="1"/>
          </p:cNvSpPr>
          <p:nvPr/>
        </p:nvSpPr>
        <p:spPr bwMode="auto">
          <a:xfrm>
            <a:off x="6218238" y="2327275"/>
            <a:ext cx="278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49" charset="-122"/>
              </a:rPr>
              <a:t>对于移动关节，有：</a:t>
            </a:r>
          </a:p>
        </p:txBody>
      </p:sp>
      <p:graphicFrame>
        <p:nvGraphicFramePr>
          <p:cNvPr id="6157" name="Object 46"/>
          <p:cNvGraphicFramePr>
            <a:graphicFrameLocks noChangeAspect="1"/>
          </p:cNvGraphicFramePr>
          <p:nvPr/>
        </p:nvGraphicFramePr>
        <p:xfrm>
          <a:off x="6273800" y="3009900"/>
          <a:ext cx="1574800" cy="2782888"/>
        </p:xfrm>
        <a:graphic>
          <a:graphicData uri="http://schemas.openxmlformats.org/presentationml/2006/ole">
            <mc:AlternateContent xmlns:mc="http://schemas.openxmlformats.org/markup-compatibility/2006">
              <mc:Choice xmlns:v="urn:schemas-microsoft-com:vml" Requires="v">
                <p:oleObj spid="_x0000_s6387" name="Equation" r:id="rId15" imgW="1206500" imgH="2133600" progId="Equation.3">
                  <p:embed/>
                </p:oleObj>
              </mc:Choice>
              <mc:Fallback>
                <p:oleObj name="Equation" r:id="rId15" imgW="1206500" imgH="2133600"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73800" y="3009900"/>
                        <a:ext cx="1574800" cy="278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8" name="Object 47"/>
          <p:cNvGraphicFramePr>
            <a:graphicFrameLocks noChangeAspect="1"/>
          </p:cNvGraphicFramePr>
          <p:nvPr/>
        </p:nvGraphicFramePr>
        <p:xfrm>
          <a:off x="7818438" y="4000500"/>
          <a:ext cx="779462" cy="1789113"/>
        </p:xfrm>
        <a:graphic>
          <a:graphicData uri="http://schemas.openxmlformats.org/presentationml/2006/ole">
            <mc:AlternateContent xmlns:mc="http://schemas.openxmlformats.org/markup-compatibility/2006">
              <mc:Choice xmlns:v="urn:schemas-microsoft-com:vml" Requires="v">
                <p:oleObj spid="_x0000_s6388" name="Equation" r:id="rId17" imgW="596900" imgH="1371600" progId="Equation.3">
                  <p:embed/>
                </p:oleObj>
              </mc:Choice>
              <mc:Fallback>
                <p:oleObj name="Equation" r:id="rId17" imgW="596900" imgH="13716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8438" y="4000500"/>
                        <a:ext cx="779462" cy="178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Rectangle 48"/>
          <p:cNvSpPr>
            <a:spLocks noChangeArrowheads="1"/>
          </p:cNvSpPr>
          <p:nvPr/>
        </p:nvSpPr>
        <p:spPr bwMode="auto">
          <a:xfrm>
            <a:off x="2786063" y="2247900"/>
            <a:ext cx="3309937" cy="38322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60" name="Rectangle 49"/>
          <p:cNvSpPr>
            <a:spLocks noChangeArrowheads="1"/>
          </p:cNvSpPr>
          <p:nvPr/>
        </p:nvSpPr>
        <p:spPr bwMode="auto">
          <a:xfrm>
            <a:off x="6096000" y="2247900"/>
            <a:ext cx="2816225" cy="38322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6161" name="Rectangle 50"/>
          <p:cNvSpPr>
            <a:spLocks noChangeArrowheads="1"/>
          </p:cNvSpPr>
          <p:nvPr/>
        </p:nvSpPr>
        <p:spPr bwMode="auto">
          <a:xfrm>
            <a:off x="1128713" y="6161088"/>
            <a:ext cx="649568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dirty="0">
                <a:ea typeface="黑体" pitchFamily="49" charset="-122"/>
              </a:rPr>
              <a:t>计算各个</a:t>
            </a:r>
            <a:r>
              <a:rPr lang="zh-CN" altLang="en-US" sz="2000" dirty="0" smtClean="0">
                <a:ea typeface="黑体" pitchFamily="49" charset="-122"/>
              </a:rPr>
              <a:t>连杆坐标系到末端的</a:t>
            </a:r>
            <a:r>
              <a:rPr lang="zh-CN" altLang="en-US" sz="2000" dirty="0">
                <a:ea typeface="黑体" pitchFamily="49" charset="-122"/>
              </a:rPr>
              <a:t>变换矩阵 </a:t>
            </a:r>
            <a:r>
              <a:rPr lang="en-US" altLang="zh-CN" sz="2000" i="1" baseline="30000" dirty="0">
                <a:ea typeface="黑体" pitchFamily="49" charset="-122"/>
              </a:rPr>
              <a:t>n</a:t>
            </a:r>
            <a:r>
              <a:rPr lang="en-US" altLang="zh-CN" sz="2000" baseline="30000" dirty="0">
                <a:ea typeface="黑体" pitchFamily="49" charset="-122"/>
              </a:rPr>
              <a:t>-1</a:t>
            </a:r>
            <a:r>
              <a:rPr lang="en-US" altLang="zh-CN" sz="2000" i="1" dirty="0">
                <a:ea typeface="黑体" pitchFamily="49" charset="-122"/>
              </a:rPr>
              <a:t>T</a:t>
            </a:r>
            <a:r>
              <a:rPr lang="en-US" altLang="zh-CN" sz="2000" i="1" baseline="-25000" dirty="0">
                <a:ea typeface="黑体" pitchFamily="49" charset="-122"/>
              </a:rPr>
              <a:t>n </a:t>
            </a:r>
            <a:r>
              <a:rPr lang="en-US" altLang="zh-CN" sz="2000" dirty="0">
                <a:ea typeface="黑体" pitchFamily="49" charset="-122"/>
              </a:rPr>
              <a:t>,</a:t>
            </a:r>
            <a:r>
              <a:rPr lang="en-US" altLang="zh-CN" sz="2000" i="1" baseline="-25000" dirty="0">
                <a:ea typeface="黑体" pitchFamily="49" charset="-122"/>
              </a:rPr>
              <a:t> </a:t>
            </a:r>
            <a:r>
              <a:rPr lang="en-US" altLang="zh-CN" sz="2000" i="1" baseline="30000" dirty="0">
                <a:ea typeface="黑体" pitchFamily="49" charset="-122"/>
              </a:rPr>
              <a:t>n</a:t>
            </a:r>
            <a:r>
              <a:rPr lang="en-US" altLang="zh-CN" sz="2000" baseline="30000" dirty="0">
                <a:ea typeface="黑体" pitchFamily="49" charset="-122"/>
              </a:rPr>
              <a:t>-2</a:t>
            </a:r>
            <a:r>
              <a:rPr lang="en-US" altLang="zh-CN" sz="2000" i="1" dirty="0">
                <a:ea typeface="黑体" pitchFamily="49" charset="-122"/>
              </a:rPr>
              <a:t>T</a:t>
            </a:r>
            <a:r>
              <a:rPr lang="en-US" altLang="zh-CN" sz="2000" i="1" baseline="-25000" dirty="0">
                <a:ea typeface="黑体" pitchFamily="49" charset="-122"/>
              </a:rPr>
              <a:t>n</a:t>
            </a:r>
            <a:r>
              <a:rPr lang="en-US" altLang="zh-CN" sz="2000" dirty="0">
                <a:ea typeface="黑体" pitchFamily="49" charset="-122"/>
              </a:rPr>
              <a:t>,</a:t>
            </a:r>
            <a:r>
              <a:rPr lang="en-US" altLang="zh-CN" sz="2000" dirty="0">
                <a:solidFill>
                  <a:schemeClr val="accent2"/>
                </a:solidFill>
                <a:ea typeface="黑体" pitchFamily="49" charset="-122"/>
              </a:rPr>
              <a:t> </a:t>
            </a:r>
            <a:r>
              <a:rPr lang="en-US" altLang="zh-CN" sz="2000" dirty="0">
                <a:ea typeface="黑体" pitchFamily="49" charset="-122"/>
              </a:rPr>
              <a:t>…</a:t>
            </a:r>
            <a:r>
              <a:rPr lang="en-US" altLang="zh-CN" sz="2000" dirty="0">
                <a:solidFill>
                  <a:schemeClr val="accent2"/>
                </a:solidFill>
                <a:ea typeface="黑体" pitchFamily="49" charset="-122"/>
              </a:rPr>
              <a:t> ,</a:t>
            </a:r>
            <a:r>
              <a:rPr lang="en-US" altLang="zh-CN" sz="2000" baseline="30000" dirty="0">
                <a:ea typeface="黑体" pitchFamily="49" charset="-122"/>
              </a:rPr>
              <a:t>0</a:t>
            </a:r>
            <a:r>
              <a:rPr lang="en-US" altLang="zh-CN" sz="2000" i="1" dirty="0">
                <a:ea typeface="黑体" pitchFamily="49" charset="-122"/>
              </a:rPr>
              <a:t>T</a:t>
            </a:r>
            <a:r>
              <a:rPr lang="en-US" altLang="zh-CN" sz="2000" i="1" baseline="-25000" dirty="0">
                <a:ea typeface="黑体" pitchFamily="49" charset="-122"/>
              </a:rPr>
              <a:t>n</a:t>
            </a:r>
          </a:p>
        </p:txBody>
      </p:sp>
      <p:sp>
        <p:nvSpPr>
          <p:cNvPr id="6162" name="AutoShape 51">
            <a:hlinkClick r:id="rId19" action="ppaction://hlinksldjump" highlightClick="1"/>
          </p:cNvPr>
          <p:cNvSpPr>
            <a:spLocks noChangeArrowheads="1"/>
          </p:cNvSpPr>
          <p:nvPr/>
        </p:nvSpPr>
        <p:spPr bwMode="auto">
          <a:xfrm>
            <a:off x="217488" y="5980113"/>
            <a:ext cx="696912" cy="550862"/>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609600"/>
            <a:ext cx="7772400" cy="608013"/>
          </a:xfrm>
        </p:spPr>
        <p:txBody>
          <a:bodyPr/>
          <a:lstStyle/>
          <a:p>
            <a:pPr eaLnBrk="1" hangingPunct="1"/>
            <a:r>
              <a:rPr lang="zh-CN" altLang="en-US" sz="2800" smtClean="0"/>
              <a:t>机器手的静力变换</a:t>
            </a:r>
          </a:p>
        </p:txBody>
      </p:sp>
      <p:graphicFrame>
        <p:nvGraphicFramePr>
          <p:cNvPr id="4100" name="Object 3"/>
          <p:cNvGraphicFramePr>
            <a:graphicFrameLocks noChangeAspect="1"/>
          </p:cNvGraphicFramePr>
          <p:nvPr/>
        </p:nvGraphicFramePr>
        <p:xfrm>
          <a:off x="1128713" y="3997325"/>
          <a:ext cx="5159375" cy="1985963"/>
        </p:xfrm>
        <a:graphic>
          <a:graphicData uri="http://schemas.openxmlformats.org/presentationml/2006/ole">
            <mc:AlternateContent xmlns:mc="http://schemas.openxmlformats.org/markup-compatibility/2006">
              <mc:Choice xmlns:v="urn:schemas-microsoft-com:vml" Requires="v">
                <p:oleObj spid="_x0000_s78849" name="Equation" r:id="rId3" imgW="3695700" imgH="1422400" progId="Equation.3">
                  <p:embed/>
                </p:oleObj>
              </mc:Choice>
              <mc:Fallback>
                <p:oleObj name="Equation" r:id="rId3" imgW="3695700" imgH="142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3997325"/>
                        <a:ext cx="5159375" cy="198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4"/>
          <p:cNvGraphicFramePr>
            <a:graphicFrameLocks noGrp="1" noChangeAspect="1"/>
          </p:cNvGraphicFramePr>
          <p:nvPr>
            <p:ph sz="half" idx="2"/>
          </p:nvPr>
        </p:nvGraphicFramePr>
        <p:xfrm>
          <a:off x="1019175" y="1473200"/>
          <a:ext cx="5988050" cy="1954213"/>
        </p:xfrm>
        <a:graphic>
          <a:graphicData uri="http://schemas.openxmlformats.org/presentationml/2006/ole">
            <mc:AlternateContent xmlns:mc="http://schemas.openxmlformats.org/markup-compatibility/2006">
              <mc:Choice xmlns:v="urn:schemas-microsoft-com:vml" Requires="v">
                <p:oleObj spid="_x0000_s78850" name="公式" r:id="rId5" imgW="4279900" imgH="1397000" progId="Equation.3">
                  <p:embed/>
                </p:oleObj>
              </mc:Choice>
              <mc:Fallback>
                <p:oleObj name="公式" r:id="rId5" imgW="4279900" imgH="139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5" y="1473200"/>
                        <a:ext cx="5988050" cy="195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5"/>
          <p:cNvGraphicFramePr>
            <a:graphicFrameLocks/>
          </p:cNvGraphicFramePr>
          <p:nvPr/>
        </p:nvGraphicFramePr>
        <p:xfrm>
          <a:off x="984250" y="3525838"/>
          <a:ext cx="6203950" cy="361950"/>
        </p:xfrm>
        <a:graphic>
          <a:graphicData uri="http://schemas.openxmlformats.org/presentationml/2006/ole">
            <mc:AlternateContent xmlns:mc="http://schemas.openxmlformats.org/markup-compatibility/2006">
              <mc:Choice xmlns:v="urn:schemas-microsoft-com:vml" Requires="v">
                <p:oleObj spid="_x0000_s78851" name="公式" r:id="rId7" imgW="4140200" imgH="241300" progId="Equation.3">
                  <p:embed/>
                </p:oleObj>
              </mc:Choice>
              <mc:Fallback>
                <p:oleObj name="公式" r:id="rId7" imgW="4140200" imgH="2413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3525838"/>
                        <a:ext cx="6203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11"/>
          <p:cNvGraphicFramePr>
            <a:graphicFrameLocks/>
          </p:cNvGraphicFramePr>
          <p:nvPr/>
        </p:nvGraphicFramePr>
        <p:xfrm>
          <a:off x="1066800" y="6215063"/>
          <a:ext cx="1270000" cy="469900"/>
        </p:xfrm>
        <a:graphic>
          <a:graphicData uri="http://schemas.openxmlformats.org/presentationml/2006/ole">
            <mc:AlternateContent xmlns:mc="http://schemas.openxmlformats.org/markup-compatibility/2006">
              <mc:Choice xmlns:v="urn:schemas-microsoft-com:vml" Requires="v">
                <p:oleObj spid="_x0000_s78852" name="公式" r:id="rId9" imgW="698500" imgH="228600" progId="Equation.3">
                  <p:embed/>
                </p:oleObj>
              </mc:Choice>
              <mc:Fallback>
                <p:oleObj name="公式" r:id="rId9" imgW="698500" imgH="2286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6215063"/>
                        <a:ext cx="127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13"/>
          <p:cNvSpPr txBox="1">
            <a:spLocks noChangeArrowheads="1"/>
          </p:cNvSpPr>
          <p:nvPr/>
        </p:nvSpPr>
        <p:spPr bwMode="auto">
          <a:xfrm>
            <a:off x="7126288" y="1404938"/>
            <a:ext cx="170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solidFill>
                  <a:srgbClr val="000000"/>
                </a:solidFill>
                <a:ea typeface="黑体" pitchFamily="49" charset="-122"/>
              </a:rPr>
              <a:t>不同坐标系间力的转换</a:t>
            </a:r>
          </a:p>
        </p:txBody>
      </p:sp>
      <p:sp>
        <p:nvSpPr>
          <p:cNvPr id="4106" name="Text Box 14"/>
          <p:cNvSpPr txBox="1">
            <a:spLocks noChangeArrowheads="1"/>
          </p:cNvSpPr>
          <p:nvPr/>
        </p:nvSpPr>
        <p:spPr bwMode="auto">
          <a:xfrm>
            <a:off x="2836863" y="6142038"/>
            <a:ext cx="427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solidFill>
                  <a:srgbClr val="000000"/>
                </a:solidFill>
                <a:ea typeface="黑体" pitchFamily="49" charset="-122"/>
              </a:rPr>
              <a:t>末端坐标系与关节间力的转换</a:t>
            </a:r>
          </a:p>
        </p:txBody>
      </p:sp>
      <p:sp>
        <p:nvSpPr>
          <p:cNvPr id="11" name="灯片编号占位符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r" eaLnBrk="1" hangingPunct="1">
              <a:spcBef>
                <a:spcPct val="0"/>
              </a:spcBef>
              <a:buFontTx/>
              <a:buNone/>
            </a:pPr>
            <a:fld id="{F1817A61-0A66-4024-BAB8-106BDF1DD491}" type="slidenum">
              <a:rPr lang="en-US" altLang="zh-CN" sz="1400" smtClean="0"/>
              <a:pPr algn="r" eaLnBrk="1" hangingPunct="1">
                <a:spcBef>
                  <a:spcPct val="0"/>
                </a:spcBef>
                <a:buFontTx/>
                <a:buNone/>
              </a:pPr>
              <a:t>6</a:t>
            </a:fld>
            <a:r>
              <a:rPr lang="en-US" altLang="zh-CN" sz="1400" dirty="0" smtClean="0"/>
              <a:t>/44</a:t>
            </a:r>
            <a:endParaRPr lang="en-US" altLang="zh-CN" sz="1400" dirty="0" smtClean="0"/>
          </a:p>
        </p:txBody>
      </p:sp>
    </p:spTree>
    <p:extLst>
      <p:ext uri="{BB962C8B-B14F-4D97-AF65-F5344CB8AC3E}">
        <p14:creationId xmlns:p14="http://schemas.microsoft.com/office/powerpoint/2010/main" val="403038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F563275-2CE6-4EE7-8E34-30DE80F4ED01}" type="slidenum">
              <a:rPr lang="en-US" altLang="zh-CN" sz="1400" smtClean="0"/>
              <a:pPr eaLnBrk="1" hangingPunct="1">
                <a:spcBef>
                  <a:spcPct val="0"/>
                </a:spcBef>
                <a:buFontTx/>
                <a:buNone/>
              </a:pPr>
              <a:t>7</a:t>
            </a:fld>
            <a:r>
              <a:rPr lang="en-US" altLang="zh-CN" sz="1400" dirty="0" smtClean="0"/>
              <a:t>/44</a:t>
            </a:r>
            <a:endParaRPr lang="en-US" altLang="zh-CN" sz="1400" dirty="0" smtClean="0"/>
          </a:p>
        </p:txBody>
      </p:sp>
      <p:pic>
        <p:nvPicPr>
          <p:cNvPr id="7171" name="Picture 2" descr="Imag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1244600"/>
            <a:ext cx="3825875"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85800" y="609600"/>
            <a:ext cx="7772400" cy="446088"/>
          </a:xfrm>
        </p:spPr>
        <p:txBody>
          <a:bodyPr/>
          <a:lstStyle/>
          <a:p>
            <a:pPr eaLnBrk="1" hangingPunct="1"/>
            <a:r>
              <a:rPr lang="zh-CN" altLang="en-US" sz="2800" smtClean="0">
                <a:ea typeface="黑体" pitchFamily="49" charset="-122"/>
              </a:rPr>
              <a:t>机器人的轨迹规划</a:t>
            </a:r>
          </a:p>
        </p:txBody>
      </p:sp>
      <p:sp>
        <p:nvSpPr>
          <p:cNvPr id="7173" name="Rectangle 4"/>
          <p:cNvSpPr>
            <a:spLocks noGrp="1" noChangeArrowheads="1"/>
          </p:cNvSpPr>
          <p:nvPr>
            <p:ph type="body" idx="1"/>
          </p:nvPr>
        </p:nvSpPr>
        <p:spPr>
          <a:xfrm>
            <a:off x="293688" y="1025525"/>
            <a:ext cx="8482012" cy="5159375"/>
          </a:xfrm>
        </p:spPr>
        <p:txBody>
          <a:bodyPr/>
          <a:lstStyle/>
          <a:p>
            <a:pPr eaLnBrk="1" hangingPunct="1">
              <a:buClr>
                <a:schemeClr val="hlink"/>
              </a:buClr>
            </a:pPr>
            <a:r>
              <a:rPr lang="zh-CN" altLang="en-US" sz="2400" smtClean="0">
                <a:solidFill>
                  <a:schemeClr val="hlink"/>
                </a:solidFill>
                <a:ea typeface="黑体" pitchFamily="49" charset="-122"/>
              </a:rPr>
              <a:t>关节轨迹的插值计算</a:t>
            </a:r>
          </a:p>
          <a:p>
            <a:pPr eaLnBrk="1" hangingPunct="1">
              <a:buClr>
                <a:schemeClr val="hlink"/>
              </a:buClr>
              <a:buFontTx/>
              <a:buNone/>
            </a:pPr>
            <a:r>
              <a:rPr lang="zh-CN" altLang="en-US" sz="2400" smtClean="0">
                <a:ea typeface="黑体" pitchFamily="49" charset="-122"/>
              </a:rPr>
              <a:t>给定关节空间的起始角度和目标角度，</a:t>
            </a:r>
          </a:p>
          <a:p>
            <a:pPr eaLnBrk="1" hangingPunct="1">
              <a:buClr>
                <a:schemeClr val="hlink"/>
              </a:buClr>
              <a:buFontTx/>
              <a:buNone/>
            </a:pPr>
            <a:r>
              <a:rPr lang="zh-CN" altLang="en-US" sz="2400" smtClean="0">
                <a:ea typeface="黑体" pitchFamily="49" charset="-122"/>
              </a:rPr>
              <a:t>通过插值计算中间时刻的关节角度。</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三次多项式插值</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高阶多项式插值</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用抛物线过渡的线性插值</a:t>
            </a:r>
          </a:p>
          <a:p>
            <a:pPr eaLnBrk="1" hangingPunct="1">
              <a:buClr>
                <a:schemeClr val="accent2"/>
              </a:buClr>
              <a:buFont typeface="Wingdings" pitchFamily="2" charset="2"/>
              <a:buChar char="Ø"/>
            </a:pPr>
            <a:r>
              <a:rPr lang="en-US" altLang="zh-CN" sz="2400" smtClean="0">
                <a:solidFill>
                  <a:schemeClr val="accent2"/>
                </a:solidFill>
                <a:ea typeface="黑体" pitchFamily="49" charset="-122"/>
              </a:rPr>
              <a:t>B</a:t>
            </a:r>
            <a:r>
              <a:rPr lang="zh-CN" altLang="en-US" sz="2400" smtClean="0">
                <a:solidFill>
                  <a:schemeClr val="accent2"/>
                </a:solidFill>
                <a:ea typeface="黑体" pitchFamily="49" charset="-122"/>
              </a:rPr>
              <a:t>样条插值</a:t>
            </a:r>
          </a:p>
          <a:p>
            <a:pPr eaLnBrk="1" hangingPunct="1">
              <a:buClr>
                <a:schemeClr val="accent2"/>
              </a:buClr>
              <a:buFont typeface="Wingdings" pitchFamily="2" charset="2"/>
              <a:buChar char="Ø"/>
            </a:pPr>
            <a:endParaRPr lang="en-US" altLang="zh-CN" sz="2400" smtClean="0">
              <a:solidFill>
                <a:schemeClr val="accent2"/>
              </a:solidFill>
              <a:ea typeface="黑体" pitchFamily="49" charset="-122"/>
            </a:endParaRPr>
          </a:p>
        </p:txBody>
      </p:sp>
      <p:sp>
        <p:nvSpPr>
          <p:cNvPr id="7174" name="Rectangle 5"/>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
        <p:nvSpPr>
          <p:cNvPr id="7175" name="Freeform 7"/>
          <p:cNvSpPr>
            <a:spLocks/>
          </p:cNvSpPr>
          <p:nvPr/>
        </p:nvSpPr>
        <p:spPr bwMode="auto">
          <a:xfrm>
            <a:off x="6226175" y="2003425"/>
            <a:ext cx="479425" cy="536575"/>
          </a:xfrm>
          <a:custGeom>
            <a:avLst/>
            <a:gdLst>
              <a:gd name="T0" fmla="*/ 0 w 302"/>
              <a:gd name="T1" fmla="*/ 2147483647 h 338"/>
              <a:gd name="T2" fmla="*/ 2147483647 w 302"/>
              <a:gd name="T3" fmla="*/ 2147483647 h 338"/>
              <a:gd name="T4" fmla="*/ 2147483647 w 302"/>
              <a:gd name="T5" fmla="*/ 0 h 338"/>
              <a:gd name="T6" fmla="*/ 0 60000 65536"/>
              <a:gd name="T7" fmla="*/ 0 60000 65536"/>
              <a:gd name="T8" fmla="*/ 0 60000 65536"/>
              <a:gd name="T9" fmla="*/ 0 w 302"/>
              <a:gd name="T10" fmla="*/ 0 h 338"/>
              <a:gd name="T11" fmla="*/ 302 w 302"/>
              <a:gd name="T12" fmla="*/ 338 h 338"/>
            </a:gdLst>
            <a:ahLst/>
            <a:cxnLst>
              <a:cxn ang="T6">
                <a:pos x="T0" y="T1"/>
              </a:cxn>
              <a:cxn ang="T7">
                <a:pos x="T2" y="T3"/>
              </a:cxn>
              <a:cxn ang="T8">
                <a:pos x="T4" y="T5"/>
              </a:cxn>
            </a:cxnLst>
            <a:rect l="T9" t="T10" r="T11" b="T12"/>
            <a:pathLst>
              <a:path w="302" h="338">
                <a:moveTo>
                  <a:pt x="0" y="228"/>
                </a:moveTo>
                <a:lnTo>
                  <a:pt x="119" y="338"/>
                </a:lnTo>
                <a:lnTo>
                  <a:pt x="302"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1A15A2C-1D73-420A-BE11-1E45C66950DF}" type="slidenum">
              <a:rPr lang="en-US" altLang="zh-CN" sz="1400" smtClean="0"/>
              <a:pPr eaLnBrk="1" hangingPunct="1">
                <a:spcBef>
                  <a:spcPct val="0"/>
                </a:spcBef>
                <a:buFontTx/>
                <a:buNone/>
              </a:pPr>
              <a:t>8</a:t>
            </a:fld>
            <a:r>
              <a:rPr lang="en-US" altLang="zh-CN" sz="1400" dirty="0" smtClean="0"/>
              <a:t>/44</a:t>
            </a:r>
            <a:endParaRPr lang="en-US" altLang="zh-CN" sz="1400" dirty="0" smtClean="0"/>
          </a:p>
        </p:txBody>
      </p:sp>
      <p:sp>
        <p:nvSpPr>
          <p:cNvPr id="8195" name="Rectangle 2"/>
          <p:cNvSpPr>
            <a:spLocks noGrp="1" noChangeArrowheads="1"/>
          </p:cNvSpPr>
          <p:nvPr>
            <p:ph type="title"/>
          </p:nvPr>
        </p:nvSpPr>
        <p:spPr>
          <a:xfrm>
            <a:off x="685800" y="609600"/>
            <a:ext cx="7772400" cy="446088"/>
          </a:xfrm>
        </p:spPr>
        <p:txBody>
          <a:bodyPr/>
          <a:lstStyle/>
          <a:p>
            <a:pPr eaLnBrk="1" hangingPunct="1"/>
            <a:r>
              <a:rPr lang="zh-CN" altLang="en-US" sz="2800" smtClean="0">
                <a:ea typeface="黑体" pitchFamily="49" charset="-122"/>
              </a:rPr>
              <a:t>机器人的轨迹规划</a:t>
            </a:r>
          </a:p>
        </p:txBody>
      </p:sp>
      <p:sp>
        <p:nvSpPr>
          <p:cNvPr id="8196" name="Rectangle 3"/>
          <p:cNvSpPr>
            <a:spLocks noGrp="1" noChangeArrowheads="1"/>
          </p:cNvSpPr>
          <p:nvPr>
            <p:ph type="body" idx="1"/>
          </p:nvPr>
        </p:nvSpPr>
        <p:spPr>
          <a:xfrm>
            <a:off x="293688" y="1025525"/>
            <a:ext cx="8482012" cy="5334000"/>
          </a:xfrm>
        </p:spPr>
        <p:txBody>
          <a:bodyPr/>
          <a:lstStyle/>
          <a:p>
            <a:pPr eaLnBrk="1" hangingPunct="1">
              <a:buClr>
                <a:schemeClr val="hlink"/>
              </a:buClr>
            </a:pPr>
            <a:r>
              <a:rPr lang="zh-CN" altLang="en-US" sz="2400" smtClean="0">
                <a:solidFill>
                  <a:schemeClr val="folHlink"/>
                </a:solidFill>
                <a:ea typeface="黑体" pitchFamily="49" charset="-122"/>
              </a:rPr>
              <a:t>笛卡儿空间的插值计算</a:t>
            </a: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末端运动轨迹为直线：沿空间直线的平移和绕空间转轴的旋转的组合。</a:t>
            </a:r>
          </a:p>
          <a:p>
            <a:pPr eaLnBrk="1" hangingPunct="1">
              <a:buClr>
                <a:schemeClr val="accent2"/>
              </a:buClr>
              <a:buFont typeface="Wingdings" pitchFamily="2" charset="2"/>
              <a:buNone/>
            </a:pPr>
            <a:r>
              <a:rPr lang="zh-CN" altLang="en-US" sz="2400" smtClean="0">
                <a:ea typeface="黑体" pitchFamily="49" charset="-122"/>
              </a:rPr>
              <a:t>假设末端的起始位姿为		末端的终止位姿为</a:t>
            </a:r>
          </a:p>
          <a:p>
            <a:pPr eaLnBrk="1" hangingPunct="1">
              <a:buClr>
                <a:schemeClr val="accent2"/>
              </a:buClr>
              <a:buFont typeface="Wingdings" pitchFamily="2" charset="2"/>
              <a:buNone/>
            </a:pPr>
            <a:endParaRPr lang="zh-CN" altLang="en-US" sz="2400" smtClean="0">
              <a:ea typeface="黑体" pitchFamily="49" charset="-122"/>
            </a:endParaRPr>
          </a:p>
          <a:p>
            <a:pPr lvl="1" eaLnBrk="1" hangingPunct="1">
              <a:buClr>
                <a:schemeClr val="accent2"/>
              </a:buClr>
              <a:buFont typeface="Wingdings" pitchFamily="2" charset="2"/>
              <a:buChar char="v"/>
            </a:pPr>
            <a:r>
              <a:rPr lang="zh-CN" altLang="en-US" sz="2400" smtClean="0">
                <a:solidFill>
                  <a:schemeClr val="accent2"/>
                </a:solidFill>
                <a:ea typeface="黑体" pitchFamily="49" charset="-122"/>
              </a:rPr>
              <a:t>平移矢量，第</a:t>
            </a:r>
            <a:r>
              <a:rPr lang="en-US" altLang="zh-CN" sz="2400" i="1" smtClean="0">
                <a:solidFill>
                  <a:schemeClr val="accent2"/>
                </a:solidFill>
                <a:ea typeface="黑体" pitchFamily="49" charset="-122"/>
              </a:rPr>
              <a:t>i</a:t>
            </a:r>
            <a:r>
              <a:rPr lang="zh-CN" altLang="en-US" sz="2400" smtClean="0">
                <a:solidFill>
                  <a:schemeClr val="accent2"/>
                </a:solidFill>
                <a:ea typeface="黑体" pitchFamily="49" charset="-122"/>
              </a:rPr>
              <a:t>步的平移矢量</a:t>
            </a:r>
          </a:p>
          <a:p>
            <a:pPr lvl="1" eaLnBrk="1" hangingPunct="1">
              <a:buClr>
                <a:schemeClr val="accent2"/>
              </a:buClr>
              <a:buFont typeface="Wingdings" pitchFamily="2" charset="2"/>
              <a:buChar char="v"/>
            </a:pPr>
            <a:r>
              <a:rPr lang="zh-CN" altLang="en-US" sz="2400" smtClean="0">
                <a:solidFill>
                  <a:schemeClr val="accent2"/>
                </a:solidFill>
                <a:ea typeface="黑体" pitchFamily="49" charset="-122"/>
              </a:rPr>
              <a:t>旋转变换矩阵，等效转角与转轴，第</a:t>
            </a:r>
            <a:r>
              <a:rPr lang="en-US" altLang="zh-CN" sz="2400" i="1" smtClean="0">
                <a:solidFill>
                  <a:schemeClr val="accent2"/>
                </a:solidFill>
                <a:ea typeface="黑体" pitchFamily="49" charset="-122"/>
              </a:rPr>
              <a:t>i</a:t>
            </a:r>
            <a:r>
              <a:rPr lang="zh-CN" altLang="en-US" sz="2400" smtClean="0">
                <a:solidFill>
                  <a:schemeClr val="accent2"/>
                </a:solidFill>
                <a:ea typeface="黑体" pitchFamily="49" charset="-122"/>
              </a:rPr>
              <a:t>步的旋转变换矩阵</a:t>
            </a:r>
          </a:p>
          <a:p>
            <a:pPr lvl="1" eaLnBrk="1" hangingPunct="1">
              <a:buClr>
                <a:schemeClr val="accent2"/>
              </a:buClr>
              <a:buFont typeface="Wingdings" pitchFamily="2" charset="2"/>
              <a:buChar char="v"/>
            </a:pPr>
            <a:r>
              <a:rPr lang="zh-CN" altLang="en-US" sz="2400" smtClean="0">
                <a:solidFill>
                  <a:schemeClr val="accent2"/>
                </a:solidFill>
                <a:ea typeface="黑体" pitchFamily="49" charset="-122"/>
              </a:rPr>
              <a:t>第</a:t>
            </a:r>
            <a:r>
              <a:rPr lang="en-US" altLang="zh-CN" sz="2400" i="1" smtClean="0">
                <a:solidFill>
                  <a:schemeClr val="accent2"/>
                </a:solidFill>
                <a:ea typeface="黑体" pitchFamily="49" charset="-122"/>
              </a:rPr>
              <a:t>i</a:t>
            </a:r>
            <a:r>
              <a:rPr lang="zh-CN" altLang="en-US" sz="2400" smtClean="0">
                <a:solidFill>
                  <a:schemeClr val="accent2"/>
                </a:solidFill>
                <a:ea typeface="黑体" pitchFamily="49" charset="-122"/>
              </a:rPr>
              <a:t>步的位姿</a:t>
            </a:r>
          </a:p>
          <a:p>
            <a:pPr eaLnBrk="1" hangingPunct="1">
              <a:buClr>
                <a:schemeClr val="accent2"/>
              </a:buClr>
              <a:buFont typeface="Wingdings" pitchFamily="2" charset="2"/>
              <a:buNone/>
            </a:pPr>
            <a:r>
              <a:rPr lang="zh-CN" altLang="en-US" sz="2400" smtClean="0">
                <a:ea typeface="黑体" pitchFamily="49" charset="-122"/>
              </a:rPr>
              <a:t>平移矢量为：</a:t>
            </a:r>
          </a:p>
          <a:p>
            <a:pPr eaLnBrk="1" hangingPunct="1">
              <a:buClr>
                <a:schemeClr val="accent2"/>
              </a:buClr>
              <a:buFont typeface="Wingdings" pitchFamily="2" charset="2"/>
              <a:buNone/>
            </a:pPr>
            <a:r>
              <a:rPr lang="zh-CN" altLang="en-US" sz="2400" smtClean="0">
                <a:ea typeface="黑体" pitchFamily="49" charset="-122"/>
              </a:rPr>
              <a:t>第</a:t>
            </a:r>
            <a:r>
              <a:rPr lang="en-US" altLang="zh-CN" sz="2400" i="1" smtClean="0">
                <a:ea typeface="黑体" pitchFamily="49" charset="-122"/>
              </a:rPr>
              <a:t>i</a:t>
            </a:r>
            <a:r>
              <a:rPr lang="zh-CN" altLang="en-US" sz="2400" smtClean="0">
                <a:ea typeface="黑体" pitchFamily="49" charset="-122"/>
              </a:rPr>
              <a:t>步的平移矢量为：</a:t>
            </a:r>
          </a:p>
          <a:p>
            <a:pPr eaLnBrk="1" hangingPunct="1">
              <a:buClr>
                <a:schemeClr val="accent2"/>
              </a:buClr>
              <a:buFont typeface="Wingdings" pitchFamily="2" charset="2"/>
              <a:buNone/>
            </a:pPr>
            <a:r>
              <a:rPr lang="zh-CN" altLang="en-US" sz="2400" smtClean="0">
                <a:ea typeface="黑体" pitchFamily="49" charset="-122"/>
              </a:rPr>
              <a:t>旋转变换矩阵为： </a:t>
            </a:r>
          </a:p>
        </p:txBody>
      </p:sp>
      <p:graphicFrame>
        <p:nvGraphicFramePr>
          <p:cNvPr id="8197" name="Object 5"/>
          <p:cNvGraphicFramePr>
            <a:graphicFrameLocks noChangeAspect="1"/>
          </p:cNvGraphicFramePr>
          <p:nvPr/>
        </p:nvGraphicFramePr>
        <p:xfrm>
          <a:off x="3549650" y="2182813"/>
          <a:ext cx="1274763" cy="685800"/>
        </p:xfrm>
        <a:graphic>
          <a:graphicData uri="http://schemas.openxmlformats.org/presentationml/2006/ole">
            <mc:AlternateContent xmlns:mc="http://schemas.openxmlformats.org/markup-compatibility/2006">
              <mc:Choice xmlns:v="urn:schemas-microsoft-com:vml" Requires="v">
                <p:oleObj spid="_x0000_s8314" name="Equation" r:id="rId3" imgW="850900" imgH="457200" progId="Equation.3">
                  <p:embed/>
                </p:oleObj>
              </mc:Choice>
              <mc:Fallback>
                <p:oleObj name="Equation" r:id="rId3" imgW="8509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2182813"/>
                        <a:ext cx="12747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7413625" y="2185988"/>
          <a:ext cx="1350963" cy="685800"/>
        </p:xfrm>
        <a:graphic>
          <a:graphicData uri="http://schemas.openxmlformats.org/presentationml/2006/ole">
            <mc:AlternateContent xmlns:mc="http://schemas.openxmlformats.org/markup-compatibility/2006">
              <mc:Choice xmlns:v="urn:schemas-microsoft-com:vml" Requires="v">
                <p:oleObj spid="_x0000_s8315" name="Equation" r:id="rId5" imgW="901700" imgH="457200" progId="Equation.3">
                  <p:embed/>
                </p:oleObj>
              </mc:Choice>
              <mc:Fallback>
                <p:oleObj name="Equation" r:id="rId5" imgW="9017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625" y="2185988"/>
                        <a:ext cx="13509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2555875" y="4554538"/>
          <a:ext cx="1027113" cy="323850"/>
        </p:xfrm>
        <a:graphic>
          <a:graphicData uri="http://schemas.openxmlformats.org/presentationml/2006/ole">
            <mc:AlternateContent xmlns:mc="http://schemas.openxmlformats.org/markup-compatibility/2006">
              <mc:Choice xmlns:v="urn:schemas-microsoft-com:vml" Requires="v">
                <p:oleObj spid="_x0000_s8316" name="Equation" r:id="rId7" imgW="685502" imgH="215806" progId="Equation.3">
                  <p:embed/>
                </p:oleObj>
              </mc:Choice>
              <mc:Fallback>
                <p:oleObj name="Equation" r:id="rId7" imgW="685502"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554538"/>
                        <a:ext cx="102711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311525" y="4953000"/>
          <a:ext cx="1027113" cy="342900"/>
        </p:xfrm>
        <a:graphic>
          <a:graphicData uri="http://schemas.openxmlformats.org/presentationml/2006/ole">
            <mc:AlternateContent xmlns:mc="http://schemas.openxmlformats.org/markup-compatibility/2006">
              <mc:Choice xmlns:v="urn:schemas-microsoft-com:vml" Requires="v">
                <p:oleObj spid="_x0000_s8317" name="Equation" r:id="rId9" imgW="685800" imgH="228600" progId="Equation.3">
                  <p:embed/>
                </p:oleObj>
              </mc:Choice>
              <mc:Fallback>
                <p:oleObj name="Equation" r:id="rId9" imgW="6858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1525" y="4953000"/>
                        <a:ext cx="10271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2865438" y="5330825"/>
          <a:ext cx="2433637" cy="1066800"/>
        </p:xfrm>
        <a:graphic>
          <a:graphicData uri="http://schemas.openxmlformats.org/presentationml/2006/ole">
            <mc:AlternateContent xmlns:mc="http://schemas.openxmlformats.org/markup-compatibility/2006">
              <mc:Choice xmlns:v="urn:schemas-microsoft-com:vml" Requires="v">
                <p:oleObj spid="_x0000_s8318" name="Equation" r:id="rId11" imgW="1625600" imgH="711200" progId="Equation.3">
                  <p:embed/>
                </p:oleObj>
              </mc:Choice>
              <mc:Fallback>
                <p:oleObj name="Equation" r:id="rId11" imgW="1625600" imgH="711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5438" y="5330825"/>
                        <a:ext cx="2433637"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Rectangle 10"/>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
        <p:nvSpPr>
          <p:cNvPr id="8203" name="Rectangle 11"/>
          <p:cNvSpPr>
            <a:spLocks noChangeArrowheads="1"/>
          </p:cNvSpPr>
          <p:nvPr/>
        </p:nvSpPr>
        <p:spPr bwMode="auto">
          <a:xfrm>
            <a:off x="5726113" y="4205288"/>
            <a:ext cx="31702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 typeface="Wingdings" pitchFamily="2" charset="2"/>
              <a:buChar char="Ø"/>
            </a:pPr>
            <a:r>
              <a:rPr lang="zh-CN" altLang="en-US" sz="2400">
                <a:ea typeface="黑体" pitchFamily="49" charset="-122"/>
              </a:rPr>
              <a:t>末端运动轨迹为圆弧</a:t>
            </a:r>
          </a:p>
          <a:p>
            <a:pPr lvl="1" eaLnBrk="1" hangingPunct="1">
              <a:spcBef>
                <a:spcPct val="25000"/>
              </a:spcBef>
              <a:buFont typeface="Wingdings" pitchFamily="2" charset="2"/>
              <a:buChar char="ü"/>
            </a:pPr>
            <a:r>
              <a:rPr lang="zh-CN" altLang="en-US" sz="2000">
                <a:ea typeface="黑体" pitchFamily="49" charset="-122"/>
              </a:rPr>
              <a:t>求圆心</a:t>
            </a:r>
          </a:p>
          <a:p>
            <a:pPr lvl="1" eaLnBrk="1" hangingPunct="1">
              <a:spcBef>
                <a:spcPct val="25000"/>
              </a:spcBef>
              <a:buFont typeface="Wingdings" pitchFamily="2" charset="2"/>
              <a:buChar char="ü"/>
            </a:pPr>
            <a:r>
              <a:rPr lang="zh-CN" altLang="en-US" sz="2000">
                <a:ea typeface="黑体" pitchFamily="49" charset="-122"/>
              </a:rPr>
              <a:t>求半径</a:t>
            </a:r>
          </a:p>
          <a:p>
            <a:pPr lvl="1" eaLnBrk="1" hangingPunct="1">
              <a:spcBef>
                <a:spcPct val="25000"/>
              </a:spcBef>
              <a:buFont typeface="Wingdings" pitchFamily="2" charset="2"/>
              <a:buChar char="ü"/>
            </a:pPr>
            <a:r>
              <a:rPr lang="zh-CN" altLang="en-US" sz="2000">
                <a:ea typeface="黑体" pitchFamily="49" charset="-122"/>
              </a:rPr>
              <a:t>求夹角</a:t>
            </a:r>
          </a:p>
          <a:p>
            <a:pPr lvl="1" eaLnBrk="1" hangingPunct="1">
              <a:spcBef>
                <a:spcPct val="25000"/>
              </a:spcBef>
              <a:buFont typeface="Wingdings" pitchFamily="2" charset="2"/>
              <a:buChar char="ü"/>
            </a:pPr>
            <a:r>
              <a:rPr lang="zh-CN" altLang="en-US" sz="2000">
                <a:ea typeface="黑体" pitchFamily="49" charset="-122"/>
              </a:rPr>
              <a:t>求第</a:t>
            </a:r>
            <a:r>
              <a:rPr lang="en-US" altLang="zh-CN" sz="2000" i="1">
                <a:ea typeface="黑体" pitchFamily="49" charset="-122"/>
              </a:rPr>
              <a:t>i</a:t>
            </a:r>
            <a:r>
              <a:rPr lang="zh-CN" altLang="en-US" sz="2000">
                <a:ea typeface="黑体" pitchFamily="49" charset="-122"/>
              </a:rPr>
              <a:t>步的位置矢量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D9B79A9-1804-4DDB-9DD1-62145B691C90}" type="slidenum">
              <a:rPr lang="en-US" altLang="zh-CN" sz="1400" smtClean="0"/>
              <a:pPr eaLnBrk="1" hangingPunct="1">
                <a:spcBef>
                  <a:spcPct val="0"/>
                </a:spcBef>
                <a:buFontTx/>
                <a:buNone/>
              </a:pPr>
              <a:t>9</a:t>
            </a:fld>
            <a:r>
              <a:rPr lang="en-US" altLang="zh-CN" sz="1400" dirty="0" smtClean="0"/>
              <a:t>/44</a:t>
            </a:r>
            <a:endParaRPr lang="en-US" altLang="zh-CN" sz="1400" dirty="0" smtClean="0"/>
          </a:p>
        </p:txBody>
      </p:sp>
      <p:sp>
        <p:nvSpPr>
          <p:cNvPr id="10243" name="Rectangle 2"/>
          <p:cNvSpPr>
            <a:spLocks noGrp="1" noChangeArrowheads="1"/>
          </p:cNvSpPr>
          <p:nvPr>
            <p:ph type="title"/>
          </p:nvPr>
        </p:nvSpPr>
        <p:spPr/>
        <p:txBody>
          <a:bodyPr/>
          <a:lstStyle/>
          <a:p>
            <a:pPr eaLnBrk="1" hangingPunct="1"/>
            <a:r>
              <a:rPr lang="zh-CN" altLang="en-US" dirty="0" smtClean="0">
                <a:ea typeface="黑体" pitchFamily="49" charset="-122"/>
              </a:rPr>
              <a:t>机器人动力学</a:t>
            </a:r>
          </a:p>
        </p:txBody>
      </p:sp>
      <p:sp>
        <p:nvSpPr>
          <p:cNvPr id="10244" name="Rectangle 3"/>
          <p:cNvSpPr>
            <a:spLocks noGrp="1" noChangeArrowheads="1"/>
          </p:cNvSpPr>
          <p:nvPr>
            <p:ph type="body" idx="1"/>
          </p:nvPr>
        </p:nvSpPr>
        <p:spPr/>
        <p:txBody>
          <a:bodyPr/>
          <a:lstStyle/>
          <a:p>
            <a:pPr eaLnBrk="1" hangingPunct="1"/>
            <a:r>
              <a:rPr lang="zh-CN" altLang="en-US" dirty="0" smtClean="0">
                <a:ea typeface="黑体" pitchFamily="49" charset="-122"/>
              </a:rPr>
              <a:t>本次课内容提要</a:t>
            </a:r>
          </a:p>
          <a:p>
            <a:pPr lvl="1" eaLnBrk="1" hangingPunct="1">
              <a:buFont typeface="Wingdings" pitchFamily="2" charset="2"/>
              <a:buChar char="Ø"/>
            </a:pPr>
            <a:r>
              <a:rPr lang="zh-CN" altLang="en-US" dirty="0" smtClean="0">
                <a:ea typeface="黑体" pitchFamily="49" charset="-122"/>
              </a:rPr>
              <a:t>刚体动力学</a:t>
            </a:r>
          </a:p>
          <a:p>
            <a:pPr lvl="1" eaLnBrk="1" hangingPunct="1">
              <a:buFont typeface="Wingdings" pitchFamily="2" charset="2"/>
              <a:buChar char="Ø"/>
            </a:pPr>
            <a:r>
              <a:rPr lang="zh-CN" altLang="en-US" dirty="0" smtClean="0">
                <a:ea typeface="黑体" pitchFamily="49" charset="-122"/>
              </a:rPr>
              <a:t>机械手动力学</a:t>
            </a:r>
            <a:endParaRPr lang="en-US" altLang="zh-CN" dirty="0" smtClean="0">
              <a:ea typeface="黑体" pitchFamily="49" charset="-122"/>
            </a:endParaRPr>
          </a:p>
          <a:p>
            <a:pPr lvl="1" eaLnBrk="1" hangingPunct="1">
              <a:buFont typeface="Wingdings" pitchFamily="2" charset="2"/>
              <a:buChar char="Ø"/>
            </a:pPr>
            <a:r>
              <a:rPr lang="zh-CN" altLang="en-US" dirty="0">
                <a:ea typeface="黑体" pitchFamily="49" charset="-122"/>
              </a:rPr>
              <a:t>基于近似雅可比矩阵的控制</a:t>
            </a:r>
          </a:p>
          <a:p>
            <a:pPr lvl="1" eaLnBrk="1" hangingPunct="1">
              <a:buFont typeface="Wingdings" pitchFamily="2" charset="2"/>
              <a:buChar char="Ø"/>
            </a:pPr>
            <a:endParaRPr lang="en-US" altLang="zh-CN" sz="2400" dirty="0" smtClean="0">
              <a:ea typeface="黑体" pitchFamily="49" charset="-122"/>
            </a:endParaRPr>
          </a:p>
        </p:txBody>
      </p:sp>
      <p:sp>
        <p:nvSpPr>
          <p:cNvPr id="1024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3017</TotalTime>
  <Words>2117</Words>
  <Application>Microsoft Office PowerPoint</Application>
  <PresentationFormat>全屏显示(4:3)</PresentationFormat>
  <Paragraphs>429</Paragraphs>
  <Slides>44</Slides>
  <Notes>4</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44</vt:i4>
      </vt:variant>
    </vt:vector>
  </HeadingPairs>
  <TitlesOfParts>
    <vt:vector size="51" baseType="lpstr">
      <vt:lpstr>默认设计模板</vt:lpstr>
      <vt:lpstr>1_默认设计模板</vt:lpstr>
      <vt:lpstr>公式</vt:lpstr>
      <vt:lpstr>Equation</vt:lpstr>
      <vt:lpstr>Microsoft Equation 3.0</vt:lpstr>
      <vt:lpstr>剪辑</vt:lpstr>
      <vt:lpstr>Visio.Drawing.11</vt:lpstr>
      <vt:lpstr>机器人学 第七讲 动力学</vt:lpstr>
      <vt:lpstr>第二章 机器人运动学(4)</vt:lpstr>
      <vt:lpstr>机器人的雅可比矩阵</vt:lpstr>
      <vt:lpstr>机器人的雅可比矩阵</vt:lpstr>
      <vt:lpstr>机器人的雅可比矩阵</vt:lpstr>
      <vt:lpstr>机器手的静力变换</vt:lpstr>
      <vt:lpstr>机器人的轨迹规划</vt:lpstr>
      <vt:lpstr>机器人的轨迹规划</vt:lpstr>
      <vt:lpstr>机器人动力学</vt:lpstr>
      <vt:lpstr>1 刚体动力学</vt:lpstr>
      <vt:lpstr>1 刚体动力学</vt:lpstr>
      <vt:lpstr>1 刚体动力学</vt:lpstr>
      <vt:lpstr>1 刚体动力学</vt:lpstr>
      <vt:lpstr>1 刚体动力学</vt:lpstr>
      <vt:lpstr>1 刚体动力学</vt:lpstr>
      <vt:lpstr>1 刚体动力学</vt:lpstr>
      <vt:lpstr>1 刚体动力学</vt:lpstr>
      <vt:lpstr>1 刚体动力学</vt:lpstr>
      <vt:lpstr>2 机械手动力学</vt:lpstr>
      <vt:lpstr>2 机械手动力学</vt:lpstr>
      <vt:lpstr>2 机械手动力学</vt:lpstr>
      <vt:lpstr>2 机械手动力学</vt:lpstr>
      <vt:lpstr>2 机械手动力学</vt:lpstr>
      <vt:lpstr>2 机械手动力学</vt:lpstr>
      <vt:lpstr>2 机械手动力学</vt:lpstr>
      <vt:lpstr>2 机械手动力学</vt:lpstr>
      <vt:lpstr>2 机械手动力学</vt:lpstr>
      <vt:lpstr>2 机械手动力学</vt:lpstr>
      <vt:lpstr>3 基于近似雅可比矩阵的控制</vt:lpstr>
      <vt:lpstr>3.1 运动学与动力学模型</vt:lpstr>
      <vt:lpstr>3.1 运动学与动力学模型</vt:lpstr>
      <vt:lpstr>3.2 重力全补偿的近似雅可比矩阵反馈控制</vt:lpstr>
      <vt:lpstr>3.2 重力全补偿的近似雅可比矩阵反馈控制</vt:lpstr>
      <vt:lpstr>3.2 重力全补偿的近似雅可比矩阵反馈控制</vt:lpstr>
      <vt:lpstr>3.2 重力全补偿的近似雅可比矩阵反馈控制</vt:lpstr>
      <vt:lpstr>3.2 重力全补偿的近似雅可比矩阵反馈控制</vt:lpstr>
      <vt:lpstr>3.2 重力全补偿的近似雅可比矩阵反馈控制</vt:lpstr>
      <vt:lpstr>3.2 重力全补偿的近似雅可比矩阵反馈控制</vt:lpstr>
      <vt:lpstr>3.3 具有不确定重力的自适应PD控制</vt:lpstr>
      <vt:lpstr>3.3 具有不确定重力的自适应PD控制</vt:lpstr>
      <vt:lpstr>LaSalle's invariance theorem </vt:lpstr>
      <vt:lpstr>LaSalle's invariance theorem </vt:lpstr>
      <vt:lpstr>习题</vt:lpstr>
      <vt:lpstr>THANK YOU</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机器人学概论</dc:title>
  <dc:creator>xude</dc:creator>
  <cp:lastModifiedBy>Windows 用户</cp:lastModifiedBy>
  <cp:revision>184</cp:revision>
  <dcterms:created xsi:type="dcterms:W3CDTF">2002-09-15T12:11:34Z</dcterms:created>
  <dcterms:modified xsi:type="dcterms:W3CDTF">2019-08-22T00:30:56Z</dcterms:modified>
</cp:coreProperties>
</file>