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24" r:id="rId2"/>
    <p:sldId id="259" r:id="rId3"/>
    <p:sldId id="261" r:id="rId4"/>
    <p:sldId id="262" r:id="rId5"/>
    <p:sldId id="284" r:id="rId6"/>
    <p:sldId id="301" r:id="rId7"/>
    <p:sldId id="298" r:id="rId8"/>
    <p:sldId id="299" r:id="rId9"/>
    <p:sldId id="346" r:id="rId10"/>
    <p:sldId id="327" r:id="rId11"/>
    <p:sldId id="328" r:id="rId12"/>
    <p:sldId id="329" r:id="rId13"/>
    <p:sldId id="330" r:id="rId14"/>
    <p:sldId id="331" r:id="rId15"/>
    <p:sldId id="326" r:id="rId16"/>
    <p:sldId id="263" r:id="rId17"/>
    <p:sldId id="264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271" r:id="rId27"/>
    <p:sldId id="274" r:id="rId28"/>
    <p:sldId id="340" r:id="rId29"/>
    <p:sldId id="303" r:id="rId30"/>
    <p:sldId id="341" r:id="rId31"/>
    <p:sldId id="342" r:id="rId32"/>
    <p:sldId id="323" r:id="rId33"/>
    <p:sldId id="322" r:id="rId34"/>
    <p:sldId id="344" r:id="rId35"/>
    <p:sldId id="343" r:id="rId36"/>
    <p:sldId id="345" r:id="rId37"/>
    <p:sldId id="319" r:id="rId38"/>
    <p:sldId id="320" r:id="rId39"/>
    <p:sldId id="321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283" r:id="rId51"/>
    <p:sldId id="282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27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47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25.wmf"/><Relationship Id="rId7" Type="http://schemas.openxmlformats.org/officeDocument/2006/relationships/image" Target="../media/image6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7" Type="http://schemas.openxmlformats.org/officeDocument/2006/relationships/image" Target="../media/image127.w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86EE2E-203C-49CE-ADE2-0E374323D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3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6EE2E-203C-49CE-ADE2-0E374323DE1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7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6F757-2476-439A-8E73-C2AD8D154F8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5707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5947B-F70A-47B7-8EC2-5231AD076A7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101124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1892-877A-44CE-94A0-D2AC35596BB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23877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ED921-F94E-4D4F-8180-8DD93A6D94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18390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CB18-0250-41B0-8A6A-950756DAABE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24284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4B76-4685-46FC-BC84-9188B7761F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18458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DAED6-248E-4A9E-94A6-D6713403A9C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14136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1DFCB-7B16-4D69-B700-017529AB28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160623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2253-2E5A-4C33-94E8-D80BDF841C0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21617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DF72-D2E0-4D47-9F80-17C69DB73BB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14541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FC65-4C6F-42BC-8BFC-10AC73492A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559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5A9EEA0-BCDD-40A2-AA9E-3CA053E7913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image" Target="../media/image13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4.wmf"/><Relationship Id="rId5" Type="http://schemas.openxmlformats.org/officeDocument/2006/relationships/image" Target="../media/image37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7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1.wmf"/><Relationship Id="rId5" Type="http://schemas.openxmlformats.org/officeDocument/2006/relationships/image" Target="../media/image59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3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412875"/>
            <a:ext cx="7704856" cy="1620838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ea typeface="楷体_GB2312" pitchFamily="49" charset="-122"/>
              </a:rPr>
              <a:t>机器人学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第五讲 逆向运动学与微分运动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914400" y="36576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2300288" y="4113213"/>
            <a:ext cx="4438650" cy="16764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中国科学院自动化研究所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徐  德  研究员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a typeface="黑体" pitchFamily="2" charset="-122"/>
              </a:rPr>
              <a:t>2019</a:t>
            </a:r>
            <a:r>
              <a:rPr lang="zh-CN" altLang="en-US" sz="2400" b="1" dirty="0" smtClean="0">
                <a:solidFill>
                  <a:schemeClr val="accent2"/>
                </a:solidFill>
                <a:ea typeface="黑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accent2"/>
                </a:solidFill>
                <a:ea typeface="黑体" pitchFamily="2" charset="-122"/>
              </a:rPr>
              <a:t>10</a:t>
            </a:r>
            <a:r>
              <a:rPr lang="zh-CN" altLang="en-US" sz="2400" b="1" dirty="0" smtClean="0">
                <a:solidFill>
                  <a:schemeClr val="accent2"/>
                </a:solidFill>
                <a:ea typeface="黑体" pitchFamily="2" charset="-122"/>
              </a:rPr>
              <a:t>月</a:t>
            </a:r>
            <a:r>
              <a:rPr lang="en-US" altLang="zh-CN" sz="2400" b="1" dirty="0" smtClean="0">
                <a:solidFill>
                  <a:schemeClr val="accent2"/>
                </a:solidFill>
                <a:ea typeface="黑体" pitchFamily="2" charset="-122"/>
              </a:rPr>
              <a:t>11</a:t>
            </a:r>
            <a:r>
              <a:rPr lang="zh-CN" altLang="en-US" sz="2400" b="1" dirty="0" smtClean="0">
                <a:solidFill>
                  <a:schemeClr val="accent2"/>
                </a:solidFill>
                <a:ea typeface="黑体" pitchFamily="2" charset="-122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055BCB-7FAB-49D7-822E-A30107C39B3E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400" dirty="0" smtClean="0"/>
              <a:t>/48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3 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球面坐标串联关节机器人运动学</a:t>
            </a:r>
            <a:endParaRPr lang="zh-CN" altLang="en-US" sz="3200" dirty="0" smtClean="0">
              <a:ea typeface="黑体" pitchFamily="2" charset="-122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50183" y="5867400"/>
            <a:ext cx="3480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ea typeface="黑体" pitchFamily="2" charset="-122"/>
              </a:rPr>
              <a:t>Unimation</a:t>
            </a:r>
            <a:r>
              <a:rPr lang="en-US" altLang="zh-CN" sz="2000" dirty="0">
                <a:ea typeface="黑体" pitchFamily="2" charset="-122"/>
              </a:rPr>
              <a:t> PUMA560</a:t>
            </a:r>
            <a:r>
              <a:rPr lang="zh-CN" altLang="en-US" sz="2000" dirty="0">
                <a:ea typeface="黑体" pitchFamily="2" charset="-122"/>
              </a:rPr>
              <a:t>机器人示意图与初始位置</a:t>
            </a:r>
          </a:p>
        </p:txBody>
      </p:sp>
      <p:sp>
        <p:nvSpPr>
          <p:cNvPr id="23559" name="Rectangle 158"/>
          <p:cNvSpPr>
            <a:spLocks noChangeArrowheads="1"/>
          </p:cNvSpPr>
          <p:nvPr/>
        </p:nvSpPr>
        <p:spPr bwMode="auto">
          <a:xfrm>
            <a:off x="4496191" y="1922044"/>
            <a:ext cx="4357687" cy="40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确定机器人</a:t>
            </a:r>
            <a:r>
              <a:rPr lang="zh-CN" altLang="en-US" sz="2400" dirty="0">
                <a:solidFill>
                  <a:srgbClr val="080808"/>
                </a:solidFill>
                <a:ea typeface="黑体" pitchFamily="2" charset="-122"/>
              </a:rPr>
              <a:t>的初始</a:t>
            </a: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位置</a:t>
            </a:r>
            <a:endParaRPr lang="en-US" altLang="zh-CN" sz="2400" dirty="0" smtClean="0">
              <a:solidFill>
                <a:srgbClr val="080808"/>
              </a:solidFill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建立连杆坐标系</a:t>
            </a:r>
            <a:endParaRPr lang="en-US" altLang="zh-CN" sz="2400" dirty="0" smtClean="0">
              <a:solidFill>
                <a:srgbClr val="080808"/>
              </a:solidFill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确定连杆参数</a:t>
            </a:r>
            <a:endParaRPr lang="en-US" altLang="zh-CN" sz="2400" dirty="0" smtClean="0">
              <a:solidFill>
                <a:srgbClr val="080808"/>
              </a:solidFill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求取连杆变换矩阵</a:t>
            </a:r>
            <a:endParaRPr lang="en-US" altLang="zh-CN" sz="2400" dirty="0" smtClean="0">
              <a:solidFill>
                <a:srgbClr val="080808"/>
              </a:solidFill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80808"/>
                </a:solidFill>
                <a:ea typeface="黑体" pitchFamily="2" charset="-122"/>
              </a:rPr>
              <a:t>运动学方程，末端位姿</a:t>
            </a:r>
            <a:endParaRPr lang="en-US" altLang="zh-CN" sz="2400" dirty="0">
              <a:solidFill>
                <a:srgbClr val="080808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832" y="1052736"/>
            <a:ext cx="5328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kern="0" dirty="0" smtClean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3.1 PUMA560</a:t>
            </a:r>
            <a:r>
              <a:rPr lang="zh-CN" altLang="en-US" sz="2800" kern="0" dirty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机器人</a:t>
            </a:r>
            <a:r>
              <a:rPr lang="zh-CN" altLang="en-US" sz="2800" kern="0" dirty="0" smtClean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运动学</a:t>
            </a:r>
            <a:endParaRPr lang="zh-CN" altLang="en-US" sz="2800" kern="0" dirty="0">
              <a:solidFill>
                <a:schemeClr val="accent2"/>
              </a:solidFill>
              <a:latin typeface="Times New Roman"/>
              <a:ea typeface="黑体" pitchFamily="2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25058" y="1947369"/>
            <a:ext cx="3556801" cy="3699578"/>
            <a:chOff x="0" y="118449"/>
            <a:chExt cx="2435913" cy="2749957"/>
          </a:xfrm>
        </p:grpSpPr>
        <p:cxnSp>
          <p:nvCxnSpPr>
            <p:cNvPr id="77" name="直接连接符 76"/>
            <p:cNvCxnSpPr/>
            <p:nvPr/>
          </p:nvCxnSpPr>
          <p:spPr>
            <a:xfrm flipV="1">
              <a:off x="1323278" y="2286000"/>
              <a:ext cx="118745" cy="4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1289825" y="2479288"/>
              <a:ext cx="77470" cy="34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4868" y="1103971"/>
              <a:ext cx="2317750" cy="1564781"/>
              <a:chOff x="0" y="0"/>
              <a:chExt cx="2317750" cy="1564911"/>
            </a:xfrm>
          </p:grpSpPr>
          <p:sp>
            <p:nvSpPr>
              <p:cNvPr id="128" name="Freeform 20"/>
              <p:cNvSpPr>
                <a:spLocks noChangeAspect="1"/>
              </p:cNvSpPr>
              <p:nvPr/>
            </p:nvSpPr>
            <p:spPr bwMode="auto">
              <a:xfrm>
                <a:off x="189571" y="1300976"/>
                <a:ext cx="299888" cy="71984"/>
              </a:xfrm>
              <a:custGeom>
                <a:avLst/>
                <a:gdLst>
                  <a:gd name="T0" fmla="*/ 0 w 450"/>
                  <a:gd name="T1" fmla="*/ 5 h 159"/>
                  <a:gd name="T2" fmla="*/ 270 w 450"/>
                  <a:gd name="T3" fmla="*/ 22 h 159"/>
                  <a:gd name="T4" fmla="*/ 450 w 450"/>
                  <a:gd name="T5" fmla="*/ 0 h 159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159"/>
                  <a:gd name="T11" fmla="*/ 450 w 450"/>
                  <a:gd name="T12" fmla="*/ 159 h 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159">
                    <a:moveTo>
                      <a:pt x="0" y="39"/>
                    </a:moveTo>
                    <a:cubicBezTo>
                      <a:pt x="97" y="99"/>
                      <a:pt x="195" y="159"/>
                      <a:pt x="270" y="153"/>
                    </a:cubicBezTo>
                    <a:cubicBezTo>
                      <a:pt x="345" y="147"/>
                      <a:pt x="397" y="73"/>
                      <a:pt x="45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9" name="Oval 21"/>
              <p:cNvSpPr>
                <a:spLocks noChangeAspect="1" noChangeArrowheads="1"/>
              </p:cNvSpPr>
              <p:nvPr/>
            </p:nvSpPr>
            <p:spPr bwMode="auto">
              <a:xfrm rot="20421679">
                <a:off x="26020" y="48322"/>
                <a:ext cx="195927" cy="2999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0" name="Line 33"/>
              <p:cNvCxnSpPr/>
              <p:nvPr/>
            </p:nvCxnSpPr>
            <p:spPr bwMode="auto">
              <a:xfrm flipV="1">
                <a:off x="1248937" y="156117"/>
                <a:ext cx="154305" cy="75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1" name="Oval 49"/>
              <p:cNvSpPr>
                <a:spLocks noChangeArrowheads="1"/>
              </p:cNvSpPr>
              <p:nvPr/>
            </p:nvSpPr>
            <p:spPr bwMode="auto">
              <a:xfrm>
                <a:off x="1193181" y="1115122"/>
                <a:ext cx="71755" cy="717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32" name="Oval 54"/>
              <p:cNvSpPr>
                <a:spLocks noChangeAspect="1" noChangeArrowheads="1"/>
              </p:cNvSpPr>
              <p:nvPr/>
            </p:nvSpPr>
            <p:spPr bwMode="auto">
              <a:xfrm>
                <a:off x="1129990" y="312234"/>
                <a:ext cx="119955" cy="10997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3" name="Line 56"/>
              <p:cNvCxnSpPr/>
              <p:nvPr/>
            </p:nvCxnSpPr>
            <p:spPr bwMode="auto">
              <a:xfrm flipV="1">
                <a:off x="1066800" y="564995"/>
                <a:ext cx="1250950" cy="669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Oval 65"/>
              <p:cNvSpPr>
                <a:spLocks noChangeAspect="1" noChangeArrowheads="1"/>
              </p:cNvSpPr>
              <p:nvPr/>
            </p:nvSpPr>
            <p:spPr bwMode="auto">
              <a:xfrm rot="20421679">
                <a:off x="0" y="0"/>
                <a:ext cx="255905" cy="40390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5" name="直接连接符 134"/>
              <p:cNvCxnSpPr/>
              <p:nvPr/>
            </p:nvCxnSpPr>
            <p:spPr>
              <a:xfrm>
                <a:off x="1135676" y="1405054"/>
                <a:ext cx="232908" cy="25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1156010" y="1408771"/>
                <a:ext cx="5715" cy="145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H="1">
                <a:off x="1304656" y="1403518"/>
                <a:ext cx="7764" cy="1613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349298" y="1334430"/>
                <a:ext cx="736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>
                <a:off x="1356732" y="1334430"/>
                <a:ext cx="69584" cy="835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1304693" y="1416205"/>
                <a:ext cx="50513" cy="1355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129924" y="1404142"/>
                <a:ext cx="25985" cy="1433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0" y="118449"/>
              <a:ext cx="2435913" cy="2749957"/>
              <a:chOff x="0" y="118449"/>
              <a:chExt cx="2435913" cy="2749957"/>
            </a:xfrm>
          </p:grpSpPr>
          <p:sp>
            <p:nvSpPr>
              <p:cNvPr id="8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4513" y="118449"/>
                <a:ext cx="335875" cy="249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J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1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>
                <a:off x="0" y="191728"/>
                <a:ext cx="2435913" cy="2676678"/>
                <a:chOff x="0" y="-1"/>
                <a:chExt cx="2435913" cy="2676678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 rot="1186299">
                  <a:off x="948813" y="1042219"/>
                  <a:ext cx="668654" cy="1093470"/>
                  <a:chOff x="0" y="0"/>
                  <a:chExt cx="668838" cy="1093613"/>
                </a:xfrm>
              </p:grpSpPr>
              <p:cxnSp>
                <p:nvCxnSpPr>
                  <p:cNvPr id="122" name="Line 29"/>
                  <p:cNvCxnSpPr/>
                  <p:nvPr/>
                </p:nvCxnSpPr>
                <p:spPr bwMode="auto">
                  <a:xfrm flipH="1">
                    <a:off x="0" y="29497"/>
                    <a:ext cx="145279" cy="2059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3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47483" y="0"/>
                    <a:ext cx="197260" cy="76649"/>
                  </a:xfrm>
                  <a:custGeom>
                    <a:avLst/>
                    <a:gdLst>
                      <a:gd name="T0" fmla="*/ 0 w 296"/>
                      <a:gd name="T1" fmla="*/ 37 h 115"/>
                      <a:gd name="T2" fmla="*/ 166 w 296"/>
                      <a:gd name="T3" fmla="*/ 13 h 115"/>
                      <a:gd name="T4" fmla="*/ 296 w 296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96"/>
                      <a:gd name="T10" fmla="*/ 0 h 115"/>
                      <a:gd name="T11" fmla="*/ 296 w 296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96" h="115">
                        <a:moveTo>
                          <a:pt x="0" y="37"/>
                        </a:moveTo>
                        <a:cubicBezTo>
                          <a:pt x="58" y="18"/>
                          <a:pt x="117" y="0"/>
                          <a:pt x="166" y="13"/>
                        </a:cubicBezTo>
                        <a:cubicBezTo>
                          <a:pt x="215" y="26"/>
                          <a:pt x="255" y="70"/>
                          <a:pt x="296" y="115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24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68825" y="122903"/>
                    <a:ext cx="137282" cy="45990"/>
                  </a:xfrm>
                  <a:custGeom>
                    <a:avLst/>
                    <a:gdLst>
                      <a:gd name="T0" fmla="*/ 0 w 206"/>
                      <a:gd name="T1" fmla="*/ 30 h 69"/>
                      <a:gd name="T2" fmla="*/ 128 w 206"/>
                      <a:gd name="T3" fmla="*/ 6 h 69"/>
                      <a:gd name="T4" fmla="*/ 206 w 206"/>
                      <a:gd name="T5" fmla="*/ 69 h 69"/>
                      <a:gd name="T6" fmla="*/ 0 60000 65536"/>
                      <a:gd name="T7" fmla="*/ 0 60000 65536"/>
                      <a:gd name="T8" fmla="*/ 0 60000 65536"/>
                      <a:gd name="T9" fmla="*/ 0 w 206"/>
                      <a:gd name="T10" fmla="*/ 0 h 69"/>
                      <a:gd name="T11" fmla="*/ 206 w 206"/>
                      <a:gd name="T12" fmla="*/ 69 h 6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6" h="69">
                        <a:moveTo>
                          <a:pt x="0" y="30"/>
                        </a:moveTo>
                        <a:cubicBezTo>
                          <a:pt x="47" y="15"/>
                          <a:pt x="94" y="0"/>
                          <a:pt x="128" y="6"/>
                        </a:cubicBezTo>
                        <a:cubicBezTo>
                          <a:pt x="162" y="12"/>
                          <a:pt x="184" y="40"/>
                          <a:pt x="206" y="6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25" name="Line 36"/>
                  <p:cNvCxnSpPr/>
                  <p:nvPr/>
                </p:nvCxnSpPr>
                <p:spPr bwMode="auto">
                  <a:xfrm>
                    <a:off x="334296" y="73742"/>
                    <a:ext cx="334542" cy="89979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6" name="Line 37"/>
                  <p:cNvCxnSpPr/>
                  <p:nvPr/>
                </p:nvCxnSpPr>
                <p:spPr bwMode="auto">
                  <a:xfrm>
                    <a:off x="196645" y="152400"/>
                    <a:ext cx="359866" cy="89179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7" name="Line 38"/>
                  <p:cNvCxnSpPr/>
                  <p:nvPr/>
                </p:nvCxnSpPr>
                <p:spPr bwMode="auto">
                  <a:xfrm>
                    <a:off x="0" y="245806"/>
                    <a:ext cx="403849" cy="84780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84" name="组合 83"/>
                <p:cNvGrpSpPr/>
                <p:nvPr/>
              </p:nvGrpSpPr>
              <p:grpSpPr>
                <a:xfrm>
                  <a:off x="0" y="-1"/>
                  <a:ext cx="2435913" cy="2676678"/>
                  <a:chOff x="0" y="0"/>
                  <a:chExt cx="2435913" cy="2676945"/>
                </a:xfrm>
              </p:grpSpPr>
              <p:cxnSp>
                <p:nvCxnSpPr>
                  <p:cNvPr id="85" name="Line 17"/>
                  <p:cNvCxnSpPr/>
                  <p:nvPr/>
                </p:nvCxnSpPr>
                <p:spPr bwMode="auto">
                  <a:xfrm>
                    <a:off x="206477" y="1302774"/>
                    <a:ext cx="0" cy="933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18"/>
                  <p:cNvCxnSpPr/>
                  <p:nvPr/>
                </p:nvCxnSpPr>
                <p:spPr bwMode="auto">
                  <a:xfrm>
                    <a:off x="496529" y="1155290"/>
                    <a:ext cx="9330" cy="10637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7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1971368"/>
                    <a:ext cx="710402" cy="427903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88" name="Line 22"/>
                  <p:cNvCxnSpPr/>
                  <p:nvPr/>
                </p:nvCxnSpPr>
                <p:spPr bwMode="auto">
                  <a:xfrm flipV="1">
                    <a:off x="49161" y="703006"/>
                    <a:ext cx="429173" cy="23394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9" name="Line 23"/>
                  <p:cNvCxnSpPr/>
                  <p:nvPr/>
                </p:nvCxnSpPr>
                <p:spPr bwMode="auto">
                  <a:xfrm flipV="1">
                    <a:off x="221226" y="1027471"/>
                    <a:ext cx="462494" cy="27393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0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462116" y="712839"/>
                    <a:ext cx="221917" cy="335924"/>
                  </a:xfrm>
                  <a:custGeom>
                    <a:avLst/>
                    <a:gdLst>
                      <a:gd name="T0" fmla="*/ 0 w 333"/>
                      <a:gd name="T1" fmla="*/ 0 h 504"/>
                      <a:gd name="T2" fmla="*/ 282 w 333"/>
                      <a:gd name="T3" fmla="*/ 129 h 504"/>
                      <a:gd name="T4" fmla="*/ 308 w 333"/>
                      <a:gd name="T5" fmla="*/ 504 h 504"/>
                      <a:gd name="T6" fmla="*/ 0 60000 65536"/>
                      <a:gd name="T7" fmla="*/ 0 60000 65536"/>
                      <a:gd name="T8" fmla="*/ 0 60000 65536"/>
                      <a:gd name="T9" fmla="*/ 0 w 333"/>
                      <a:gd name="T10" fmla="*/ 0 h 504"/>
                      <a:gd name="T11" fmla="*/ 333 w 333"/>
                      <a:gd name="T12" fmla="*/ 504 h 5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" h="504">
                        <a:moveTo>
                          <a:pt x="0" y="0"/>
                        </a:moveTo>
                        <a:cubicBezTo>
                          <a:pt x="115" y="22"/>
                          <a:pt x="231" y="45"/>
                          <a:pt x="282" y="129"/>
                        </a:cubicBezTo>
                        <a:cubicBezTo>
                          <a:pt x="333" y="213"/>
                          <a:pt x="320" y="358"/>
                          <a:pt x="308" y="504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91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250722" y="393290"/>
                    <a:ext cx="133284" cy="385912"/>
                  </a:xfrm>
                  <a:custGeom>
                    <a:avLst/>
                    <a:gdLst>
                      <a:gd name="T0" fmla="*/ 200 w 200"/>
                      <a:gd name="T1" fmla="*/ 0 h 579"/>
                      <a:gd name="T2" fmla="*/ 6 w 200"/>
                      <a:gd name="T3" fmla="*/ 219 h 579"/>
                      <a:gd name="T4" fmla="*/ 162 w 200"/>
                      <a:gd name="T5" fmla="*/ 579 h 579"/>
                      <a:gd name="T6" fmla="*/ 0 60000 65536"/>
                      <a:gd name="T7" fmla="*/ 0 60000 65536"/>
                      <a:gd name="T8" fmla="*/ 0 60000 65536"/>
                      <a:gd name="T9" fmla="*/ 0 w 200"/>
                      <a:gd name="T10" fmla="*/ 0 h 579"/>
                      <a:gd name="T11" fmla="*/ 200 w 200"/>
                      <a:gd name="T12" fmla="*/ 579 h 57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" h="579">
                        <a:moveTo>
                          <a:pt x="200" y="0"/>
                        </a:moveTo>
                        <a:cubicBezTo>
                          <a:pt x="106" y="61"/>
                          <a:pt x="12" y="123"/>
                          <a:pt x="6" y="219"/>
                        </a:cubicBezTo>
                        <a:cubicBezTo>
                          <a:pt x="0" y="315"/>
                          <a:pt x="81" y="447"/>
                          <a:pt x="162" y="57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92" name="Line 26"/>
                  <p:cNvCxnSpPr/>
                  <p:nvPr/>
                </p:nvCxnSpPr>
                <p:spPr bwMode="auto">
                  <a:xfrm flipV="1">
                    <a:off x="373626" y="290051"/>
                    <a:ext cx="197260" cy="1119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3" name="Line 27"/>
                  <p:cNvCxnSpPr/>
                  <p:nvPr/>
                </p:nvCxnSpPr>
                <p:spPr bwMode="auto">
                  <a:xfrm>
                    <a:off x="373626" y="412955"/>
                    <a:ext cx="931545" cy="6140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4" name="Line 28"/>
                  <p:cNvCxnSpPr/>
                  <p:nvPr/>
                </p:nvCxnSpPr>
                <p:spPr bwMode="auto">
                  <a:xfrm>
                    <a:off x="565355" y="290051"/>
                    <a:ext cx="959642" cy="7038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5" name="Line 30"/>
                  <p:cNvCxnSpPr/>
                  <p:nvPr/>
                </p:nvCxnSpPr>
                <p:spPr bwMode="auto">
                  <a:xfrm>
                    <a:off x="634181" y="1071716"/>
                    <a:ext cx="439420" cy="1130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6" name="Line 34"/>
                  <p:cNvCxnSpPr/>
                  <p:nvPr/>
                </p:nvCxnSpPr>
                <p:spPr bwMode="auto">
                  <a:xfrm flipH="1">
                    <a:off x="1371600" y="983226"/>
                    <a:ext cx="153035" cy="6350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7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450258" y="993058"/>
                    <a:ext cx="145415" cy="315595"/>
                  </a:xfrm>
                  <a:custGeom>
                    <a:avLst/>
                    <a:gdLst>
                      <a:gd name="T0" fmla="*/ 38 w 169"/>
                      <a:gd name="T1" fmla="*/ 0 h 474"/>
                      <a:gd name="T2" fmla="*/ 154 w 169"/>
                      <a:gd name="T3" fmla="*/ 243 h 474"/>
                      <a:gd name="T4" fmla="*/ 128 w 169"/>
                      <a:gd name="T5" fmla="*/ 399 h 474"/>
                      <a:gd name="T6" fmla="*/ 0 w 169"/>
                      <a:gd name="T7" fmla="*/ 474 h 47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474"/>
                      <a:gd name="T14" fmla="*/ 169 w 169"/>
                      <a:gd name="T15" fmla="*/ 474 h 474"/>
                      <a:gd name="connsiteX0" fmla="*/ 5747 w 12963"/>
                      <a:gd name="connsiteY0" fmla="*/ 0 h 10000"/>
                      <a:gd name="connsiteX1" fmla="*/ 12610 w 12963"/>
                      <a:gd name="connsiteY1" fmla="*/ 5127 h 10000"/>
                      <a:gd name="connsiteX2" fmla="*/ 11072 w 12963"/>
                      <a:gd name="connsiteY2" fmla="*/ 8418 h 10000"/>
                      <a:gd name="connsiteX3" fmla="*/ 0 w 12963"/>
                      <a:gd name="connsiteY3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963" h="10000">
                        <a:moveTo>
                          <a:pt x="5747" y="0"/>
                        </a:moveTo>
                        <a:cubicBezTo>
                          <a:pt x="8705" y="1857"/>
                          <a:pt x="11723" y="3734"/>
                          <a:pt x="12610" y="5127"/>
                        </a:cubicBezTo>
                        <a:cubicBezTo>
                          <a:pt x="13498" y="6519"/>
                          <a:pt x="12610" y="7616"/>
                          <a:pt x="11072" y="8418"/>
                        </a:cubicBezTo>
                        <a:cubicBezTo>
                          <a:pt x="9534" y="9219"/>
                          <a:pt x="3018" y="9599"/>
                          <a:pt x="0" y="10000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98" name="Line 46"/>
                  <p:cNvCxnSpPr/>
                  <p:nvPr/>
                </p:nvCxnSpPr>
                <p:spPr bwMode="auto">
                  <a:xfrm>
                    <a:off x="1155290" y="2123768"/>
                    <a:ext cx="169873" cy="1762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9" name="Line 50"/>
                  <p:cNvCxnSpPr/>
                  <p:nvPr/>
                </p:nvCxnSpPr>
                <p:spPr bwMode="auto">
                  <a:xfrm>
                    <a:off x="324464" y="0"/>
                    <a:ext cx="42651" cy="22454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0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37651" y="128118"/>
                    <a:ext cx="386522" cy="170628"/>
                  </a:xfrm>
                  <a:custGeom>
                    <a:avLst/>
                    <a:gdLst>
                      <a:gd name="T0" fmla="*/ 0 w 580"/>
                      <a:gd name="T1" fmla="*/ 15 h 256"/>
                      <a:gd name="T2" fmla="*/ 180 w 580"/>
                      <a:gd name="T3" fmla="*/ 219 h 256"/>
                      <a:gd name="T4" fmla="*/ 438 w 580"/>
                      <a:gd name="T5" fmla="*/ 219 h 256"/>
                      <a:gd name="T6" fmla="*/ 580 w 580"/>
                      <a:gd name="T7" fmla="*/ 0 h 2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80"/>
                      <a:gd name="T13" fmla="*/ 0 h 256"/>
                      <a:gd name="T14" fmla="*/ 580 w 580"/>
                      <a:gd name="T15" fmla="*/ 256 h 2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80" h="256">
                        <a:moveTo>
                          <a:pt x="0" y="15"/>
                        </a:moveTo>
                        <a:cubicBezTo>
                          <a:pt x="53" y="100"/>
                          <a:pt x="107" y="185"/>
                          <a:pt x="180" y="219"/>
                        </a:cubicBezTo>
                        <a:cubicBezTo>
                          <a:pt x="253" y="253"/>
                          <a:pt x="371" y="256"/>
                          <a:pt x="438" y="219"/>
                        </a:cubicBezTo>
                        <a:cubicBezTo>
                          <a:pt x="505" y="182"/>
                          <a:pt x="542" y="91"/>
                          <a:pt x="58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1" name="Line 52"/>
                  <p:cNvCxnSpPr/>
                  <p:nvPr/>
                </p:nvCxnSpPr>
                <p:spPr bwMode="auto">
                  <a:xfrm flipV="1">
                    <a:off x="9832" y="299884"/>
                    <a:ext cx="1524764" cy="8738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2" name="Line 53"/>
                  <p:cNvCxnSpPr/>
                  <p:nvPr/>
                </p:nvCxnSpPr>
                <p:spPr bwMode="auto">
                  <a:xfrm flipV="1">
                    <a:off x="983226" y="668593"/>
                    <a:ext cx="1234206" cy="7618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3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1258529" y="275303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04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1892710" y="678426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05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1858297" y="1582993"/>
                    <a:ext cx="224155" cy="203200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6" name="Line 60"/>
                  <p:cNvCxnSpPr/>
                  <p:nvPr/>
                </p:nvCxnSpPr>
                <p:spPr bwMode="auto">
                  <a:xfrm>
                    <a:off x="1233948" y="1474839"/>
                    <a:ext cx="22225" cy="770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7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091381" y="1641987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8" name="Line 62"/>
                  <p:cNvCxnSpPr/>
                  <p:nvPr/>
                </p:nvCxnSpPr>
                <p:spPr bwMode="auto">
                  <a:xfrm>
                    <a:off x="1255933" y="2280764"/>
                    <a:ext cx="8871" cy="396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9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06477" y="1966451"/>
                    <a:ext cx="307885" cy="35992"/>
                  </a:xfrm>
                  <a:custGeom>
                    <a:avLst/>
                    <a:gdLst>
                      <a:gd name="T0" fmla="*/ 0 w 462"/>
                      <a:gd name="T1" fmla="*/ 115 h 41"/>
                      <a:gd name="T2" fmla="*/ 232 w 462"/>
                      <a:gd name="T3" fmla="*/ 9 h 41"/>
                      <a:gd name="T4" fmla="*/ 462 w 462"/>
                      <a:gd name="T5" fmla="*/ 163 h 41"/>
                      <a:gd name="T6" fmla="*/ 0 60000 65536"/>
                      <a:gd name="T7" fmla="*/ 0 60000 65536"/>
                      <a:gd name="T8" fmla="*/ 0 60000 65536"/>
                      <a:gd name="T9" fmla="*/ 0 w 462"/>
                      <a:gd name="T10" fmla="*/ 0 h 41"/>
                      <a:gd name="T11" fmla="*/ 462 w 462"/>
                      <a:gd name="T12" fmla="*/ 41 h 4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2" h="41">
                        <a:moveTo>
                          <a:pt x="0" y="29"/>
                        </a:moveTo>
                        <a:cubicBezTo>
                          <a:pt x="77" y="14"/>
                          <a:pt x="155" y="0"/>
                          <a:pt x="232" y="2"/>
                        </a:cubicBezTo>
                        <a:cubicBezTo>
                          <a:pt x="309" y="4"/>
                          <a:pt x="385" y="22"/>
                          <a:pt x="462" y="41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10" name="Text Box 7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538748" y="172064"/>
                    <a:ext cx="335875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2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1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168013" y="722671"/>
                    <a:ext cx="267900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3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2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953729" y="1641987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4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3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000864" y="1351935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5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4" name="Text Box 8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6684" y="2344993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6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1209368" y="2128684"/>
                    <a:ext cx="0" cy="1932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302774" y="214834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366684" y="212376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 flipV="1">
                    <a:off x="1140542" y="2246671"/>
                    <a:ext cx="70676" cy="750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 flipH="1">
                    <a:off x="1323269" y="2246228"/>
                    <a:ext cx="117874" cy="2202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 flipH="1">
                    <a:off x="1170836" y="2316336"/>
                    <a:ext cx="37662" cy="1341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125793" y="2487561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</p:grpSp>
          </p:grp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04100"/>
              </p:ext>
            </p:extLst>
          </p:nvPr>
        </p:nvGraphicFramePr>
        <p:xfrm>
          <a:off x="4788024" y="4433076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3" imgW="838080" imgH="190440" progId="Equation.DSMT4">
                  <p:embed/>
                </p:oleObj>
              </mc:Choice>
              <mc:Fallback>
                <p:oleObj name="Equation" r:id="rId3" imgW="838080" imgH="1904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33076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2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dirty="0" smtClean="0"/>
              <a:t>/48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柱面坐标串联机器人运动学</a:t>
            </a:r>
          </a:p>
        </p:txBody>
      </p:sp>
      <p:sp>
        <p:nvSpPr>
          <p:cNvPr id="4" name="矩形 3"/>
          <p:cNvSpPr/>
          <p:nvPr/>
        </p:nvSpPr>
        <p:spPr>
          <a:xfrm>
            <a:off x="535327" y="1232756"/>
            <a:ext cx="6156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lt"/>
                <a:ea typeface="黑体" panose="02010609060101010101" pitchFamily="49" charset="-122"/>
              </a:rPr>
              <a:t>SCARA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型柱面坐标机器人的正向运动学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871549" y="1700808"/>
            <a:ext cx="2980371" cy="2591754"/>
            <a:chOff x="0" y="0"/>
            <a:chExt cx="1986461" cy="1728252"/>
          </a:xfrm>
        </p:grpSpPr>
        <p:sp>
          <p:nvSpPr>
            <p:cNvPr id="23" name="Freeform 51"/>
            <p:cNvSpPr>
              <a:spLocks noChangeAspect="1"/>
            </p:cNvSpPr>
            <p:nvPr/>
          </p:nvSpPr>
          <p:spPr bwMode="auto">
            <a:xfrm>
              <a:off x="1375834" y="165100"/>
              <a:ext cx="341630" cy="149860"/>
            </a:xfrm>
            <a:custGeom>
              <a:avLst/>
              <a:gdLst>
                <a:gd name="T0" fmla="*/ 0 w 580"/>
                <a:gd name="T1" fmla="*/ 15 h 256"/>
                <a:gd name="T2" fmla="*/ 180 w 580"/>
                <a:gd name="T3" fmla="*/ 219 h 256"/>
                <a:gd name="T4" fmla="*/ 438 w 580"/>
                <a:gd name="T5" fmla="*/ 219 h 256"/>
                <a:gd name="T6" fmla="*/ 580 w 580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256"/>
                <a:gd name="T14" fmla="*/ 580 w 580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256">
                  <a:moveTo>
                    <a:pt x="0" y="15"/>
                  </a:moveTo>
                  <a:cubicBezTo>
                    <a:pt x="53" y="100"/>
                    <a:pt x="107" y="185"/>
                    <a:pt x="180" y="219"/>
                  </a:cubicBezTo>
                  <a:cubicBezTo>
                    <a:pt x="253" y="253"/>
                    <a:pt x="371" y="256"/>
                    <a:pt x="438" y="219"/>
                  </a:cubicBezTo>
                  <a:cubicBezTo>
                    <a:pt x="505" y="182"/>
                    <a:pt x="542" y="91"/>
                    <a:pt x="5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0" y="0"/>
              <a:ext cx="1986461" cy="1728252"/>
              <a:chOff x="0" y="-9125"/>
              <a:chExt cx="1986461" cy="1728252"/>
            </a:xfrm>
          </p:grpSpPr>
          <p:cxnSp>
            <p:nvCxnSpPr>
              <p:cNvPr id="27" name="直接连接符 26"/>
              <p:cNvCxnSpPr/>
              <p:nvPr/>
            </p:nvCxnSpPr>
            <p:spPr>
              <a:xfrm flipH="1">
                <a:off x="1629032" y="1320113"/>
                <a:ext cx="69215" cy="83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0" y="-9125"/>
                <a:ext cx="1986461" cy="1728252"/>
                <a:chOff x="0" y="-9125"/>
                <a:chExt cx="1986461" cy="1728252"/>
              </a:xfrm>
            </p:grpSpPr>
            <p:sp>
              <p:nvSpPr>
                <p:cNvPr id="29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0955" y="-9125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0" name="Freeform 51"/>
                <p:cNvSpPr>
                  <a:spLocks noChangeAspect="1"/>
                </p:cNvSpPr>
                <p:nvPr/>
              </p:nvSpPr>
              <p:spPr bwMode="auto">
                <a:xfrm>
                  <a:off x="177800" y="165969"/>
                  <a:ext cx="341630" cy="149860"/>
                </a:xfrm>
                <a:custGeom>
                  <a:avLst/>
                  <a:gdLst>
                    <a:gd name="T0" fmla="*/ 0 w 580"/>
                    <a:gd name="T1" fmla="*/ 15 h 256"/>
                    <a:gd name="T2" fmla="*/ 180 w 580"/>
                    <a:gd name="T3" fmla="*/ 219 h 256"/>
                    <a:gd name="T4" fmla="*/ 438 w 580"/>
                    <a:gd name="T5" fmla="*/ 219 h 256"/>
                    <a:gd name="T6" fmla="*/ 580 w 580"/>
                    <a:gd name="T7" fmla="*/ 0 h 2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0"/>
                    <a:gd name="T13" fmla="*/ 0 h 256"/>
                    <a:gd name="T14" fmla="*/ 580 w 580"/>
                    <a:gd name="T15" fmla="*/ 256 h 2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0" h="256">
                      <a:moveTo>
                        <a:pt x="0" y="15"/>
                      </a:moveTo>
                      <a:cubicBezTo>
                        <a:pt x="53" y="100"/>
                        <a:pt x="107" y="185"/>
                        <a:pt x="180" y="219"/>
                      </a:cubicBezTo>
                      <a:cubicBezTo>
                        <a:pt x="253" y="253"/>
                        <a:pt x="371" y="256"/>
                        <a:pt x="438" y="219"/>
                      </a:cubicBezTo>
                      <a:cubicBezTo>
                        <a:pt x="505" y="182"/>
                        <a:pt x="542" y="91"/>
                        <a:pt x="58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31" name="Text Box 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01914" y="0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2" name="Text Box 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44171" y="0"/>
                  <a:ext cx="267970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just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3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48971" y="845457"/>
                  <a:ext cx="237490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8000" tIns="10800" rIns="18000" bIns="10800"/>
                <a:lstStyle/>
                <a:p>
                  <a:pPr algn="just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4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1400628" y="1320800"/>
                  <a:ext cx="298448" cy="234315"/>
                  <a:chOff x="0" y="0"/>
                  <a:chExt cx="298558" cy="234784"/>
                </a:xfrm>
              </p:grpSpPr>
              <p:cxnSp>
                <p:nvCxnSpPr>
                  <p:cNvPr id="59" name="直接连接符 58"/>
                  <p:cNvCxnSpPr/>
                  <p:nvPr/>
                </p:nvCxnSpPr>
                <p:spPr>
                  <a:xfrm flipV="1">
                    <a:off x="0" y="0"/>
                    <a:ext cx="70713" cy="750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 flipH="1">
                    <a:off x="180622" y="0"/>
                    <a:ext cx="117936" cy="2202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 flipH="1">
                    <a:off x="28222" y="70556"/>
                    <a:ext cx="37682" cy="134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235612" y="0"/>
                    <a:ext cx="61043" cy="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 flipH="1">
                    <a:off x="28222" y="76200"/>
                    <a:ext cx="5718" cy="1454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2822" y="73378"/>
                    <a:ext cx="25999" cy="1433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466" y="73378"/>
                    <a:ext cx="233036" cy="25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77801" y="73378"/>
                    <a:ext cx="57811" cy="14688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177800" y="73378"/>
                    <a:ext cx="7768" cy="1614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立方体 34"/>
                <p:cNvSpPr/>
                <p:nvPr/>
              </p:nvSpPr>
              <p:spPr>
                <a:xfrm>
                  <a:off x="137886" y="627743"/>
                  <a:ext cx="964565" cy="279400"/>
                </a:xfrm>
                <a:prstGeom prst="cube">
                  <a:avLst>
                    <a:gd name="adj" fmla="val 5045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流程图: 磁盘 35"/>
                <p:cNvSpPr/>
                <p:nvPr/>
              </p:nvSpPr>
              <p:spPr>
                <a:xfrm>
                  <a:off x="257628" y="605972"/>
                  <a:ext cx="187960" cy="120015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7" name="立方体 36"/>
                <p:cNvSpPr/>
                <p:nvPr/>
              </p:nvSpPr>
              <p:spPr>
                <a:xfrm>
                  <a:off x="830943" y="529772"/>
                  <a:ext cx="878840" cy="213360"/>
                </a:xfrm>
                <a:prstGeom prst="cube">
                  <a:avLst>
                    <a:gd name="adj" fmla="val 5045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8" name="流程图: 磁盘 37"/>
                <p:cNvSpPr/>
                <p:nvPr/>
              </p:nvSpPr>
              <p:spPr>
                <a:xfrm>
                  <a:off x="910771" y="511629"/>
                  <a:ext cx="151765" cy="95250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 flipH="1">
                  <a:off x="206828" y="907143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26143" y="903514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弧形 40"/>
                <p:cNvSpPr/>
                <p:nvPr/>
              </p:nvSpPr>
              <p:spPr>
                <a:xfrm>
                  <a:off x="206828" y="1415143"/>
                  <a:ext cx="320040" cy="169545"/>
                </a:xfrm>
                <a:prstGeom prst="arc">
                  <a:avLst>
                    <a:gd name="adj1" fmla="val 21431862"/>
                    <a:gd name="adj2" fmla="val 1089581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2" name="弧形 41"/>
                <p:cNvSpPr/>
                <p:nvPr/>
              </p:nvSpPr>
              <p:spPr>
                <a:xfrm>
                  <a:off x="0" y="1291772"/>
                  <a:ext cx="711835" cy="427355"/>
                </a:xfrm>
                <a:prstGeom prst="arc">
                  <a:avLst>
                    <a:gd name="adj1" fmla="val 18700884"/>
                    <a:gd name="adj2" fmla="val 1390880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3" name="流程图: 磁盘 42"/>
                <p:cNvSpPr/>
                <p:nvPr/>
              </p:nvSpPr>
              <p:spPr>
                <a:xfrm>
                  <a:off x="1465943" y="366486"/>
                  <a:ext cx="163195" cy="240030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4" name="Line 50"/>
                <p:cNvCxnSpPr/>
                <p:nvPr/>
              </p:nvCxnSpPr>
              <p:spPr bwMode="auto">
                <a:xfrm>
                  <a:off x="359228" y="232229"/>
                  <a:ext cx="0" cy="13354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1473200" y="747486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1636486" y="696686"/>
                  <a:ext cx="1905" cy="655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弧形 46"/>
                <p:cNvSpPr/>
                <p:nvPr/>
              </p:nvSpPr>
              <p:spPr>
                <a:xfrm>
                  <a:off x="1473200" y="1309914"/>
                  <a:ext cx="167005" cy="66040"/>
                </a:xfrm>
                <a:prstGeom prst="arc">
                  <a:avLst>
                    <a:gd name="adj1" fmla="val 21431862"/>
                    <a:gd name="adj2" fmla="val 1089581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8" name="Line 60"/>
                <p:cNvCxnSpPr/>
                <p:nvPr/>
              </p:nvCxnSpPr>
              <p:spPr bwMode="auto">
                <a:xfrm>
                  <a:off x="986971" y="232229"/>
                  <a:ext cx="0" cy="7702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9" name="Freeform 51"/>
                <p:cNvSpPr>
                  <a:spLocks noChangeAspect="1"/>
                </p:cNvSpPr>
                <p:nvPr/>
              </p:nvSpPr>
              <p:spPr bwMode="auto">
                <a:xfrm>
                  <a:off x="804513" y="165987"/>
                  <a:ext cx="341630" cy="149860"/>
                </a:xfrm>
                <a:custGeom>
                  <a:avLst/>
                  <a:gdLst>
                    <a:gd name="T0" fmla="*/ 0 w 580"/>
                    <a:gd name="T1" fmla="*/ 15 h 256"/>
                    <a:gd name="T2" fmla="*/ 180 w 580"/>
                    <a:gd name="T3" fmla="*/ 219 h 256"/>
                    <a:gd name="T4" fmla="*/ 438 w 580"/>
                    <a:gd name="T5" fmla="*/ 219 h 256"/>
                    <a:gd name="T6" fmla="*/ 580 w 580"/>
                    <a:gd name="T7" fmla="*/ 0 h 2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0"/>
                    <a:gd name="T13" fmla="*/ 0 h 256"/>
                    <a:gd name="T14" fmla="*/ 580 w 580"/>
                    <a:gd name="T15" fmla="*/ 256 h 2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0" h="256">
                      <a:moveTo>
                        <a:pt x="0" y="15"/>
                      </a:moveTo>
                      <a:cubicBezTo>
                        <a:pt x="53" y="100"/>
                        <a:pt x="107" y="185"/>
                        <a:pt x="180" y="219"/>
                      </a:cubicBezTo>
                      <a:cubicBezTo>
                        <a:pt x="253" y="253"/>
                        <a:pt x="371" y="256"/>
                        <a:pt x="438" y="219"/>
                      </a:cubicBezTo>
                      <a:cubicBezTo>
                        <a:pt x="505" y="182"/>
                        <a:pt x="542" y="91"/>
                        <a:pt x="58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cxnSp>
              <p:nvCxnSpPr>
                <p:cNvPr id="50" name="Line 60"/>
                <p:cNvCxnSpPr/>
                <p:nvPr/>
              </p:nvCxnSpPr>
              <p:spPr bwMode="auto">
                <a:xfrm>
                  <a:off x="1549400" y="232229"/>
                  <a:ext cx="0" cy="1078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直接连接符 50"/>
                <p:cNvCxnSpPr/>
                <p:nvPr/>
              </p:nvCxnSpPr>
              <p:spPr>
                <a:xfrm flipH="1">
                  <a:off x="1701800" y="870857"/>
                  <a:ext cx="0" cy="277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19400" y="246052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a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3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8202" y="249555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a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4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91028" y="838888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d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5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1768" y="356420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6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6620" y="262078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7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628950" y="315816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8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1263" y="1466196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</p:grpSp>
        </p:grpSp>
        <p:cxnSp>
          <p:nvCxnSpPr>
            <p:cNvPr id="25" name="直接连接符 24"/>
            <p:cNvCxnSpPr/>
            <p:nvPr/>
          </p:nvCxnSpPr>
          <p:spPr>
            <a:xfrm>
              <a:off x="359834" y="478366"/>
              <a:ext cx="627686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86367" y="478366"/>
              <a:ext cx="565285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4698595" y="2035394"/>
            <a:ext cx="3461388" cy="2078480"/>
            <a:chOff x="-1" y="0"/>
            <a:chExt cx="2306017" cy="1385294"/>
          </a:xfrm>
        </p:grpSpPr>
        <p:grpSp>
          <p:nvGrpSpPr>
            <p:cNvPr id="69" name="组合 68"/>
            <p:cNvGrpSpPr/>
            <p:nvPr/>
          </p:nvGrpSpPr>
          <p:grpSpPr>
            <a:xfrm>
              <a:off x="-1" y="0"/>
              <a:ext cx="2117299" cy="1226780"/>
              <a:chOff x="0" y="0"/>
              <a:chExt cx="2118761" cy="1226780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O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9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7687" y="443948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9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21257" y="627312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2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987493" y="627312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783481" y="586063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22776" y="977860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88503" y="0"/>
              <a:ext cx="758825" cy="692868"/>
              <a:chOff x="0" y="0"/>
              <a:chExt cx="759349" cy="692868"/>
            </a:xfrm>
          </p:grpSpPr>
          <p:cxnSp>
            <p:nvCxnSpPr>
              <p:cNvPr id="87" name="直接箭头连接符 86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Times New Roman"/>
                    <a:ea typeface="宋体"/>
                    <a:cs typeface="Calibri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7687" y="443948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2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301487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547191" y="0"/>
              <a:ext cx="758825" cy="692868"/>
              <a:chOff x="1" y="0"/>
              <a:chExt cx="759348" cy="692868"/>
            </a:xfrm>
          </p:grpSpPr>
          <p:cxnSp>
            <p:nvCxnSpPr>
              <p:cNvPr id="80" name="直接箭头连接符 79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443948"/>
                <a:ext cx="288898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" y="0"/>
                <a:ext cx="278296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547191" y="692426"/>
              <a:ext cx="758825" cy="692868"/>
              <a:chOff x="1" y="0"/>
              <a:chExt cx="759348" cy="692868"/>
            </a:xfrm>
          </p:grpSpPr>
          <p:cxnSp>
            <p:nvCxnSpPr>
              <p:cNvPr id="73" name="直接箭头连接符 72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7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443948"/>
                <a:ext cx="288898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9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" y="0"/>
                <a:ext cx="278296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45115"/>
              </p:ext>
            </p:extLst>
          </p:nvPr>
        </p:nvGraphicFramePr>
        <p:xfrm>
          <a:off x="461342" y="4473116"/>
          <a:ext cx="26060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" name="Equation" r:id="rId3" imgW="2171700" imgH="914400" progId="Equation.DSMT4">
                  <p:embed/>
                </p:oleObj>
              </mc:Choice>
              <mc:Fallback>
                <p:oleObj name="Equation" r:id="rId3" imgW="2171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42" y="4473116"/>
                        <a:ext cx="26060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62389"/>
              </p:ext>
            </p:extLst>
          </p:nvPr>
        </p:nvGraphicFramePr>
        <p:xfrm>
          <a:off x="3263266" y="4473116"/>
          <a:ext cx="27279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9" name="Equation" r:id="rId5" imgW="2273300" imgH="914400" progId="Equation.DSMT4">
                  <p:embed/>
                </p:oleObj>
              </mc:Choice>
              <mc:Fallback>
                <p:oleObj name="Equation" r:id="rId5" imgW="2273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266" y="4473116"/>
                        <a:ext cx="27279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25322"/>
              </p:ext>
            </p:extLst>
          </p:nvPr>
        </p:nvGraphicFramePr>
        <p:xfrm>
          <a:off x="6248241" y="4473116"/>
          <a:ext cx="225552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0" name="Equation" r:id="rId7" imgW="1879600" imgH="914400" progId="Equation.DSMT4">
                  <p:embed/>
                </p:oleObj>
              </mc:Choice>
              <mc:Fallback>
                <p:oleObj name="Equation" r:id="rId7" imgW="1879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241" y="4473116"/>
                        <a:ext cx="225552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099648"/>
              </p:ext>
            </p:extLst>
          </p:nvPr>
        </p:nvGraphicFramePr>
        <p:xfrm>
          <a:off x="442018" y="5661248"/>
          <a:ext cx="58521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" name="Equation" r:id="rId9" imgW="4876800" imgH="914400" progId="Equation.DSMT4">
                  <p:embed/>
                </p:oleObj>
              </mc:Choice>
              <mc:Fallback>
                <p:oleObj name="Equation" r:id="rId9" imgW="487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18" y="5661248"/>
                        <a:ext cx="58521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400" dirty="0" smtClean="0"/>
              <a:t>/48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直角坐标串联机器人运动学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3"/>
          <a:stretch/>
        </p:blipFill>
        <p:spPr bwMode="auto">
          <a:xfrm>
            <a:off x="827584" y="872716"/>
            <a:ext cx="3600400" cy="32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4974152" y="1324693"/>
            <a:ext cx="3628074" cy="2537460"/>
            <a:chOff x="0" y="0"/>
            <a:chExt cx="2421043" cy="1693333"/>
          </a:xfrm>
        </p:grpSpPr>
        <p:grpSp>
          <p:nvGrpSpPr>
            <p:cNvPr id="208" name="组合 207"/>
            <p:cNvGrpSpPr/>
            <p:nvPr/>
          </p:nvGrpSpPr>
          <p:grpSpPr>
            <a:xfrm>
              <a:off x="0" y="8467"/>
              <a:ext cx="765810" cy="816770"/>
              <a:chOff x="0" y="8890"/>
              <a:chExt cx="766021" cy="817404"/>
            </a:xfrm>
          </p:grpSpPr>
          <p:cxnSp>
            <p:nvCxnSpPr>
              <p:cNvPr id="245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X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49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Y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0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Z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1" name="Text Box 48"/>
              <p:cNvSpPr txBox="1">
                <a:spLocks noChangeArrowheads="1"/>
              </p:cNvSpPr>
              <p:nvPr/>
            </p:nvSpPr>
            <p:spPr bwMode="auto">
              <a:xfrm>
                <a:off x="259927" y="601504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{A}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2" name="Text Box 60"/>
              <p:cNvSpPr txBox="1">
                <a:spLocks noChangeArrowheads="1"/>
              </p:cNvSpPr>
              <p:nvPr/>
            </p:nvSpPr>
            <p:spPr bwMode="auto">
              <a:xfrm>
                <a:off x="105833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O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804333" y="0"/>
              <a:ext cx="765810" cy="847090"/>
              <a:chOff x="0" y="0"/>
              <a:chExt cx="766021" cy="847090"/>
            </a:xfrm>
          </p:grpSpPr>
          <p:cxnSp>
            <p:nvCxnSpPr>
              <p:cNvPr id="237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9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0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219921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1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2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07010" cy="219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3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2596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4" name="Text Box 60"/>
              <p:cNvSpPr txBox="1">
                <a:spLocks noChangeArrowheads="1"/>
              </p:cNvSpPr>
              <p:nvPr/>
            </p:nvSpPr>
            <p:spPr bwMode="auto">
              <a:xfrm>
                <a:off x="105833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1655233" y="59267"/>
              <a:ext cx="765810" cy="787400"/>
              <a:chOff x="0" y="59267"/>
              <a:chExt cx="766021" cy="787823"/>
            </a:xfrm>
          </p:grpSpPr>
          <p:cxnSp>
            <p:nvCxnSpPr>
              <p:cNvPr id="229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0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" name="Line 12"/>
              <p:cNvCxnSpPr/>
              <p:nvPr/>
            </p:nvCxnSpPr>
            <p:spPr bwMode="auto">
              <a:xfrm>
                <a:off x="202777" y="456143"/>
                <a:ext cx="0" cy="3909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219921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3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4" name="Text Box 15"/>
              <p:cNvSpPr txBox="1">
                <a:spLocks noChangeArrowheads="1"/>
              </p:cNvSpPr>
              <p:nvPr/>
            </p:nvSpPr>
            <p:spPr bwMode="auto">
              <a:xfrm>
                <a:off x="0" y="600913"/>
                <a:ext cx="207010" cy="219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5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2596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6" name="Text Box 60"/>
              <p:cNvSpPr txBox="1">
                <a:spLocks noChangeArrowheads="1"/>
              </p:cNvSpPr>
              <p:nvPr/>
            </p:nvSpPr>
            <p:spPr bwMode="auto">
              <a:xfrm>
                <a:off x="38080" y="294509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0" y="855133"/>
              <a:ext cx="791209" cy="838200"/>
              <a:chOff x="-71987" y="8890"/>
              <a:chExt cx="791442" cy="838200"/>
            </a:xfrm>
          </p:grpSpPr>
          <p:cxnSp>
            <p:nvCxnSpPr>
              <p:cNvPr id="221" name="Line 10"/>
              <p:cNvCxnSpPr/>
              <p:nvPr/>
            </p:nvCxnSpPr>
            <p:spPr bwMode="auto">
              <a:xfrm flipV="1">
                <a:off x="-71987" y="456156"/>
                <a:ext cx="279420" cy="2089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2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3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5" name="Text Box 14"/>
              <p:cNvSpPr txBox="1">
                <a:spLocks noChangeArrowheads="1"/>
              </p:cNvSpPr>
              <p:nvPr/>
            </p:nvSpPr>
            <p:spPr bwMode="auto">
              <a:xfrm>
                <a:off x="-29797" y="594996"/>
                <a:ext cx="19875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6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7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8" name="Text Box 60"/>
              <p:cNvSpPr txBox="1">
                <a:spLocks noChangeArrowheads="1"/>
              </p:cNvSpPr>
              <p:nvPr/>
            </p:nvSpPr>
            <p:spPr bwMode="auto">
              <a:xfrm>
                <a:off x="168954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982133" y="855133"/>
              <a:ext cx="719242" cy="838200"/>
              <a:chOff x="0" y="8890"/>
              <a:chExt cx="719455" cy="838200"/>
            </a:xfrm>
          </p:grpSpPr>
          <p:cxnSp>
            <p:nvCxnSpPr>
              <p:cNvPr id="213" name="Line 10"/>
              <p:cNvCxnSpPr/>
              <p:nvPr/>
            </p:nvCxnSpPr>
            <p:spPr bwMode="auto">
              <a:xfrm flipH="1">
                <a:off x="207433" y="228738"/>
                <a:ext cx="292248" cy="227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7" name="Text Box 14"/>
              <p:cNvSpPr txBox="1">
                <a:spLocks noChangeArrowheads="1"/>
              </p:cNvSpPr>
              <p:nvPr/>
            </p:nvSpPr>
            <p:spPr bwMode="auto">
              <a:xfrm>
                <a:off x="516137" y="90805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8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9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0" name="Text Box 60"/>
              <p:cNvSpPr txBox="1">
                <a:spLocks noChangeArrowheads="1"/>
              </p:cNvSpPr>
              <p:nvPr/>
            </p:nvSpPr>
            <p:spPr bwMode="auto">
              <a:xfrm>
                <a:off x="168954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181187"/>
              </p:ext>
            </p:extLst>
          </p:nvPr>
        </p:nvGraphicFramePr>
        <p:xfrm>
          <a:off x="35496" y="4005064"/>
          <a:ext cx="17678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3" name="Equation" r:id="rId4" imgW="1473200" imgH="914400" progId="Equation.DSMT4">
                  <p:embed/>
                </p:oleObj>
              </mc:Choice>
              <mc:Fallback>
                <p:oleObj name="Equation" r:id="rId4" imgW="1473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005064"/>
                        <a:ext cx="17678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2907"/>
              </p:ext>
            </p:extLst>
          </p:nvPr>
        </p:nvGraphicFramePr>
        <p:xfrm>
          <a:off x="1853952" y="4005064"/>
          <a:ext cx="2286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4" name="Equation" r:id="rId6" imgW="1904760" imgH="914400" progId="Equation.DSMT4">
                  <p:embed/>
                </p:oleObj>
              </mc:Choice>
              <mc:Fallback>
                <p:oleObj name="Equation" r:id="rId6" imgW="1904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952" y="4005064"/>
                        <a:ext cx="2286000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32447"/>
              </p:ext>
            </p:extLst>
          </p:nvPr>
        </p:nvGraphicFramePr>
        <p:xfrm>
          <a:off x="4283968" y="4005064"/>
          <a:ext cx="23780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5" name="Equation" r:id="rId8" imgW="1981080" imgH="914400" progId="Equation.DSMT4">
                  <p:embed/>
                </p:oleObj>
              </mc:Choice>
              <mc:Fallback>
                <p:oleObj name="Equation" r:id="rId8" imgW="1981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05064"/>
                        <a:ext cx="23780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4508"/>
              </p:ext>
            </p:extLst>
          </p:nvPr>
        </p:nvGraphicFramePr>
        <p:xfrm>
          <a:off x="6728261" y="4005064"/>
          <a:ext cx="2301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Equation" r:id="rId10" imgW="1917360" imgH="914400" progId="Equation.DSMT4">
                  <p:embed/>
                </p:oleObj>
              </mc:Choice>
              <mc:Fallback>
                <p:oleObj name="Equation" r:id="rId10" imgW="1917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261" y="4005064"/>
                        <a:ext cx="2301875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71399"/>
              </p:ext>
            </p:extLst>
          </p:nvPr>
        </p:nvGraphicFramePr>
        <p:xfrm>
          <a:off x="107504" y="5373216"/>
          <a:ext cx="8869392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7" name="Equation" r:id="rId12" imgW="7391160" imgH="914400" progId="Equation.DSMT4">
                  <p:embed/>
                </p:oleObj>
              </mc:Choice>
              <mc:Fallback>
                <p:oleObj name="Equation" r:id="rId12" imgW="7391160" imgH="914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73216"/>
                        <a:ext cx="8869392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6 </a:t>
            </a:r>
            <a:r>
              <a:rPr lang="zh-CN" altLang="en-US" sz="3200" dirty="0" smtClean="0">
                <a:ea typeface="黑体" pitchFamily="2" charset="-122"/>
              </a:rPr>
              <a:t>平面</a:t>
            </a:r>
            <a:r>
              <a:rPr lang="zh-CN" altLang="en-US" sz="3200" dirty="0">
                <a:ea typeface="黑体" pitchFamily="2" charset="-122"/>
              </a:rPr>
              <a:t>并联机器人正向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/48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6.2 RPR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平面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198091" y="2087368"/>
            <a:ext cx="3311843" cy="2964479"/>
            <a:chOff x="-170447" y="1"/>
            <a:chExt cx="2207527" cy="197569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-170447" y="1"/>
              <a:ext cx="1993884" cy="1767544"/>
              <a:chOff x="-312587" y="0"/>
              <a:chExt cx="1993234" cy="1766570"/>
            </a:xfrm>
          </p:grpSpPr>
          <p:sp>
            <p:nvSpPr>
              <p:cNvPr id="128" name="等腰三角形 127"/>
              <p:cNvSpPr/>
              <p:nvPr/>
            </p:nvSpPr>
            <p:spPr>
              <a:xfrm rot="1169389">
                <a:off x="575310" y="613410"/>
                <a:ext cx="381735" cy="374964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129" name="组合 128"/>
              <p:cNvGrpSpPr/>
              <p:nvPr/>
            </p:nvGrpSpPr>
            <p:grpSpPr>
              <a:xfrm rot="13270249">
                <a:off x="746764" y="1283970"/>
                <a:ext cx="933883" cy="83401"/>
                <a:chOff x="0" y="0"/>
                <a:chExt cx="1304925" cy="119062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矩形 168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椭圆 172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flipH="1" flipV="1">
                <a:off x="45720" y="0"/>
                <a:ext cx="166370" cy="71120"/>
                <a:chOff x="0" y="0"/>
                <a:chExt cx="166370" cy="71120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/>
              <p:cNvGrpSpPr/>
              <p:nvPr/>
            </p:nvGrpSpPr>
            <p:grpSpPr>
              <a:xfrm rot="2184271">
                <a:off x="-312587" y="446008"/>
                <a:ext cx="1633208" cy="958203"/>
                <a:chOff x="0" y="0"/>
                <a:chExt cx="2282100" cy="1367914"/>
              </a:xfrm>
            </p:grpSpPr>
            <p:sp>
              <p:nvSpPr>
                <p:cNvPr id="152" name="椭圆 151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椭圆 157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9" name="直接连接符 158"/>
                <p:cNvCxnSpPr/>
                <p:nvPr/>
              </p:nvCxnSpPr>
              <p:spPr>
                <a:xfrm rot="19415729">
                  <a:off x="327203" y="97082"/>
                  <a:ext cx="290665" cy="219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rot="19415729" flipV="1">
                  <a:off x="905135" y="1044413"/>
                  <a:ext cx="216255" cy="3235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 rot="19415729">
                  <a:off x="1991435" y="636044"/>
                  <a:ext cx="290665" cy="219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组合 131"/>
              <p:cNvGrpSpPr/>
              <p:nvPr/>
            </p:nvGrpSpPr>
            <p:grpSpPr>
              <a:xfrm rot="18053509">
                <a:off x="-156212" y="1253487"/>
                <a:ext cx="916530" cy="84981"/>
                <a:chOff x="0" y="0"/>
                <a:chExt cx="1304925" cy="119062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椭圆 150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0" y="1695450"/>
                <a:ext cx="166414" cy="71120"/>
                <a:chOff x="0" y="0"/>
                <a:chExt cx="166370" cy="71120"/>
              </a:xfrm>
            </p:grpSpPr>
            <p:cxnSp>
              <p:nvCxnSpPr>
                <p:cNvPr id="140" name="直接连接符 139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组合 133"/>
              <p:cNvGrpSpPr/>
              <p:nvPr/>
            </p:nvGrpSpPr>
            <p:grpSpPr>
              <a:xfrm>
                <a:off x="1455420" y="1653540"/>
                <a:ext cx="166414" cy="71120"/>
                <a:chOff x="0" y="0"/>
                <a:chExt cx="166370" cy="71120"/>
              </a:xfrm>
            </p:grpSpPr>
            <p:cxnSp>
              <p:nvCxnSpPr>
                <p:cNvPr id="135" name="直接连接符 134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文本框 2"/>
            <p:cNvSpPr txBox="1">
              <a:spLocks noChangeArrowheads="1"/>
            </p:cNvSpPr>
            <p:nvPr/>
          </p:nvSpPr>
          <p:spPr bwMode="auto">
            <a:xfrm>
              <a:off x="665480" y="5588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09" name="文本框 2"/>
            <p:cNvSpPr txBox="1">
              <a:spLocks noChangeArrowheads="1"/>
            </p:cNvSpPr>
            <p:nvPr/>
          </p:nvSpPr>
          <p:spPr bwMode="auto">
            <a:xfrm>
              <a:off x="1366520" y="10007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0" name="文本框 2"/>
            <p:cNvSpPr txBox="1">
              <a:spLocks noChangeArrowheads="1"/>
            </p:cNvSpPr>
            <p:nvPr/>
          </p:nvSpPr>
          <p:spPr bwMode="auto">
            <a:xfrm>
              <a:off x="497840" y="123952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1" name="文本框 2"/>
            <p:cNvSpPr txBox="1">
              <a:spLocks noChangeArrowheads="1"/>
            </p:cNvSpPr>
            <p:nvPr/>
          </p:nvSpPr>
          <p:spPr bwMode="auto">
            <a:xfrm>
              <a:off x="15240" y="609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2" name="文本框 2"/>
            <p:cNvSpPr txBox="1">
              <a:spLocks noChangeArrowheads="1"/>
            </p:cNvSpPr>
            <p:nvPr/>
          </p:nvSpPr>
          <p:spPr bwMode="auto">
            <a:xfrm>
              <a:off x="1727200" y="139192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3" name="文本框 2"/>
            <p:cNvSpPr txBox="1">
              <a:spLocks noChangeArrowheads="1"/>
            </p:cNvSpPr>
            <p:nvPr/>
          </p:nvSpPr>
          <p:spPr bwMode="auto">
            <a:xfrm>
              <a:off x="0" y="1722120"/>
              <a:ext cx="561975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01</a:t>
              </a:r>
              <a:r>
                <a:rPr lang="en-US" sz="1600" kern="100">
                  <a:effectLst/>
                  <a:latin typeface="Times New Roman"/>
                  <a:ea typeface="宋体"/>
                  <a:cs typeface="Calibri"/>
                </a:rPr>
                <a:t>, </a:t>
              </a: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4" name="文本框 2"/>
            <p:cNvSpPr txBox="1">
              <a:spLocks noChangeArrowheads="1"/>
            </p:cNvSpPr>
            <p:nvPr/>
          </p:nvSpPr>
          <p:spPr bwMode="auto">
            <a:xfrm>
              <a:off x="1021080" y="42164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5" name="文本框 2"/>
            <p:cNvSpPr txBox="1">
              <a:spLocks noChangeArrowheads="1"/>
            </p:cNvSpPr>
            <p:nvPr/>
          </p:nvSpPr>
          <p:spPr bwMode="auto">
            <a:xfrm>
              <a:off x="1071880" y="82804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6" name="文本框 2"/>
            <p:cNvSpPr txBox="1">
              <a:spLocks noChangeArrowheads="1"/>
            </p:cNvSpPr>
            <p:nvPr/>
          </p:nvSpPr>
          <p:spPr bwMode="auto">
            <a:xfrm>
              <a:off x="355600" y="7213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7" name="文本框 2"/>
            <p:cNvSpPr txBox="1">
              <a:spLocks noChangeArrowheads="1"/>
            </p:cNvSpPr>
            <p:nvPr/>
          </p:nvSpPr>
          <p:spPr bwMode="auto">
            <a:xfrm>
              <a:off x="35560" y="122428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8" name="文本框 2"/>
            <p:cNvSpPr txBox="1">
              <a:spLocks noChangeArrowheads="1"/>
            </p:cNvSpPr>
            <p:nvPr/>
          </p:nvSpPr>
          <p:spPr bwMode="auto">
            <a:xfrm>
              <a:off x="563880" y="152400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223520" y="1336040"/>
              <a:ext cx="335280" cy="320040"/>
              <a:chOff x="0" y="0"/>
              <a:chExt cx="335280" cy="320040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0" y="320040"/>
                <a:ext cx="3352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 flipV="1">
                <a:off x="0" y="0"/>
                <a:ext cx="0" cy="3181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 rot="1137399">
              <a:off x="718349" y="651033"/>
              <a:ext cx="261124" cy="318135"/>
              <a:chOff x="19051" y="-83030"/>
              <a:chExt cx="339901" cy="318135"/>
            </a:xfrm>
          </p:grpSpPr>
          <p:cxnSp>
            <p:nvCxnSpPr>
              <p:cNvPr id="124" name="直接箭头连接符 123"/>
              <p:cNvCxnSpPr/>
              <p:nvPr/>
            </p:nvCxnSpPr>
            <p:spPr>
              <a:xfrm>
                <a:off x="23672" y="233886"/>
                <a:ext cx="3352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19051" y="-83030"/>
                <a:ext cx="0" cy="3181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2"/>
            <p:cNvSpPr txBox="1">
              <a:spLocks noChangeArrowheads="1"/>
            </p:cNvSpPr>
            <p:nvPr/>
          </p:nvSpPr>
          <p:spPr bwMode="auto">
            <a:xfrm>
              <a:off x="780579" y="964848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22" name="文本框 2"/>
            <p:cNvSpPr txBox="1">
              <a:spLocks noChangeArrowheads="1"/>
            </p:cNvSpPr>
            <p:nvPr/>
          </p:nvSpPr>
          <p:spPr bwMode="auto">
            <a:xfrm>
              <a:off x="523240" y="48260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23" name="文本框 2"/>
            <p:cNvSpPr txBox="1">
              <a:spLocks noChangeArrowheads="1"/>
            </p:cNvSpPr>
            <p:nvPr/>
          </p:nvSpPr>
          <p:spPr bwMode="auto">
            <a:xfrm>
              <a:off x="611227" y="894138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 dirty="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 dirty="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grpSp>
        <p:nvGrpSpPr>
          <p:cNvPr id="174" name="组合 173"/>
          <p:cNvGrpSpPr>
            <a:grpSpLocks noChangeAspect="1"/>
          </p:cNvGrpSpPr>
          <p:nvPr/>
        </p:nvGrpSpPr>
        <p:grpSpPr>
          <a:xfrm>
            <a:off x="3265824" y="1960360"/>
            <a:ext cx="2953701" cy="3164205"/>
            <a:chOff x="0" y="0"/>
            <a:chExt cx="1970405" cy="2109470"/>
          </a:xfrm>
        </p:grpSpPr>
        <p:grpSp>
          <p:nvGrpSpPr>
            <p:cNvPr id="175" name="组合 174"/>
            <p:cNvGrpSpPr/>
            <p:nvPr/>
          </p:nvGrpSpPr>
          <p:grpSpPr>
            <a:xfrm>
              <a:off x="482600" y="1054100"/>
              <a:ext cx="478155" cy="581025"/>
              <a:chOff x="0" y="0"/>
              <a:chExt cx="478155" cy="581025"/>
            </a:xfrm>
          </p:grpSpPr>
          <p:sp>
            <p:nvSpPr>
              <p:cNvPr id="229" name="椭圆 228"/>
              <p:cNvSpPr/>
              <p:nvPr/>
            </p:nvSpPr>
            <p:spPr>
              <a:xfrm rot="18053509">
                <a:off x="635" y="520700"/>
                <a:ext cx="59690" cy="60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30" name="直接连接符 229"/>
              <p:cNvCxnSpPr/>
              <p:nvPr/>
            </p:nvCxnSpPr>
            <p:spPr>
              <a:xfrm flipV="1">
                <a:off x="45085" y="152400"/>
                <a:ext cx="230249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文本框 2"/>
              <p:cNvSpPr txBox="1">
                <a:spLocks noChangeArrowheads="1"/>
              </p:cNvSpPr>
              <p:nvPr/>
            </p:nvSpPr>
            <p:spPr bwMode="auto">
              <a:xfrm>
                <a:off x="156210" y="22860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2" name="文本框 2"/>
              <p:cNvSpPr txBox="1">
                <a:spLocks noChangeArrowheads="1"/>
              </p:cNvSpPr>
              <p:nvPr/>
            </p:nvSpPr>
            <p:spPr bwMode="auto">
              <a:xfrm>
                <a:off x="35560" y="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V="1">
                <a:off x="54610" y="403225"/>
                <a:ext cx="423545" cy="1301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0" y="0"/>
              <a:ext cx="1970405" cy="2109470"/>
              <a:chOff x="0" y="0"/>
              <a:chExt cx="1970405" cy="2109470"/>
            </a:xfrm>
          </p:grpSpPr>
          <p:sp>
            <p:nvSpPr>
              <p:cNvPr id="177" name="椭圆 176"/>
              <p:cNvSpPr/>
              <p:nvPr/>
            </p:nvSpPr>
            <p:spPr>
              <a:xfrm rot="13270249">
                <a:off x="1428750" y="1565275"/>
                <a:ext cx="60960" cy="596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78" name="直接连接符 177"/>
              <p:cNvCxnSpPr/>
              <p:nvPr/>
            </p:nvCxnSpPr>
            <p:spPr>
              <a:xfrm flipH="1" flipV="1">
                <a:off x="1158875" y="1314450"/>
                <a:ext cx="281305" cy="250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组合 178"/>
              <p:cNvGrpSpPr/>
              <p:nvPr/>
            </p:nvGrpSpPr>
            <p:grpSpPr>
              <a:xfrm flipH="1" flipV="1">
                <a:off x="555625" y="434975"/>
                <a:ext cx="166370" cy="71120"/>
                <a:chOff x="0" y="0"/>
                <a:chExt cx="166370" cy="71120"/>
              </a:xfrm>
            </p:grpSpPr>
            <p:cxnSp>
              <p:nvCxnSpPr>
                <p:cNvPr id="224" name="直接连接符 223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直接连接符 179"/>
              <p:cNvCxnSpPr/>
              <p:nvPr/>
            </p:nvCxnSpPr>
            <p:spPr>
              <a:xfrm>
                <a:off x="663575" y="552450"/>
                <a:ext cx="380365" cy="309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组合 180"/>
              <p:cNvGrpSpPr/>
              <p:nvPr/>
            </p:nvGrpSpPr>
            <p:grpSpPr>
              <a:xfrm>
                <a:off x="739775" y="847725"/>
                <a:ext cx="468279" cy="474441"/>
                <a:chOff x="0" y="0"/>
                <a:chExt cx="468279" cy="474441"/>
              </a:xfrm>
            </p:grpSpPr>
            <p:sp>
              <p:nvSpPr>
                <p:cNvPr id="220" name="等腰三角形 219"/>
                <p:cNvSpPr/>
                <p:nvPr/>
              </p:nvSpPr>
              <p:spPr>
                <a:xfrm rot="1169389">
                  <a:off x="86212" y="19050"/>
                  <a:ext cx="382067" cy="37530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 rot="13270249">
                  <a:off x="367200" y="414337"/>
                  <a:ext cx="61404" cy="60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 rot="2184271">
                  <a:off x="300525" y="0"/>
                  <a:ext cx="60960" cy="5969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3" name="椭圆 222"/>
                <p:cNvSpPr/>
                <p:nvPr/>
              </p:nvSpPr>
              <p:spPr>
                <a:xfrm rot="18053509">
                  <a:off x="488" y="304799"/>
                  <a:ext cx="60264" cy="612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428625" y="1638300"/>
                <a:ext cx="166370" cy="71120"/>
                <a:chOff x="0" y="0"/>
                <a:chExt cx="166370" cy="71120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组合 182"/>
              <p:cNvGrpSpPr/>
              <p:nvPr/>
            </p:nvGrpSpPr>
            <p:grpSpPr>
              <a:xfrm>
                <a:off x="1371600" y="1631950"/>
                <a:ext cx="166370" cy="71120"/>
                <a:chOff x="0" y="0"/>
                <a:chExt cx="166370" cy="71120"/>
              </a:xfrm>
            </p:grpSpPr>
            <p:cxnSp>
              <p:nvCxnSpPr>
                <p:cNvPr id="210" name="直接连接符 209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文本框 2"/>
              <p:cNvSpPr txBox="1">
                <a:spLocks noChangeArrowheads="1"/>
              </p:cNvSpPr>
              <p:nvPr/>
            </p:nvSpPr>
            <p:spPr bwMode="auto">
              <a:xfrm>
                <a:off x="815975" y="49847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5" name="文本框 2"/>
              <p:cNvSpPr txBox="1">
                <a:spLocks noChangeArrowheads="1"/>
              </p:cNvSpPr>
              <p:nvPr/>
            </p:nvSpPr>
            <p:spPr bwMode="auto">
              <a:xfrm>
                <a:off x="1374775" y="12287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6" name="文本框 2"/>
              <p:cNvSpPr txBox="1">
                <a:spLocks noChangeArrowheads="1"/>
              </p:cNvSpPr>
              <p:nvPr/>
            </p:nvSpPr>
            <p:spPr bwMode="auto">
              <a:xfrm>
                <a:off x="333375" y="43815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7" name="文本框 2"/>
              <p:cNvSpPr txBox="1">
                <a:spLocks noChangeArrowheads="1"/>
              </p:cNvSpPr>
              <p:nvPr/>
            </p:nvSpPr>
            <p:spPr bwMode="auto">
              <a:xfrm>
                <a:off x="1555750" y="14954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8" name="文本框 2"/>
              <p:cNvSpPr txBox="1">
                <a:spLocks noChangeArrowheads="1"/>
              </p:cNvSpPr>
              <p:nvPr/>
            </p:nvSpPr>
            <p:spPr bwMode="auto">
              <a:xfrm>
                <a:off x="212725" y="1447800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9" name="文本框 2"/>
              <p:cNvSpPr txBox="1">
                <a:spLocks noChangeArrowheads="1"/>
              </p:cNvSpPr>
              <p:nvPr/>
            </p:nvSpPr>
            <p:spPr bwMode="auto">
              <a:xfrm>
                <a:off x="1105235" y="726975"/>
                <a:ext cx="310048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0" name="文本框 2"/>
              <p:cNvSpPr txBox="1">
                <a:spLocks noChangeArrowheads="1"/>
              </p:cNvSpPr>
              <p:nvPr/>
            </p:nvSpPr>
            <p:spPr bwMode="auto">
              <a:xfrm>
                <a:off x="1064895" y="13176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1" name="文本框 2"/>
              <p:cNvSpPr txBox="1">
                <a:spLocks noChangeArrowheads="1"/>
              </p:cNvSpPr>
              <p:nvPr/>
            </p:nvSpPr>
            <p:spPr bwMode="auto">
              <a:xfrm>
                <a:off x="323850" y="116840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2" name="文本框 2"/>
              <p:cNvSpPr txBox="1">
                <a:spLocks noChangeArrowheads="1"/>
              </p:cNvSpPr>
              <p:nvPr/>
            </p:nvSpPr>
            <p:spPr bwMode="auto">
              <a:xfrm>
                <a:off x="720725" y="159067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511175" y="1289050"/>
                <a:ext cx="335280" cy="320040"/>
                <a:chOff x="0" y="0"/>
                <a:chExt cx="335280" cy="320040"/>
              </a:xfrm>
            </p:grpSpPr>
            <p:cxnSp>
              <p:nvCxnSpPr>
                <p:cNvPr id="208" name="直接箭头连接符 207"/>
                <p:cNvCxnSpPr/>
                <p:nvPr/>
              </p:nvCxnSpPr>
              <p:spPr>
                <a:xfrm>
                  <a:off x="0" y="320040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/>
              </p:nvCxnSpPr>
              <p:spPr>
                <a:xfrm flipV="1">
                  <a:off x="0" y="0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组合 193"/>
              <p:cNvGrpSpPr/>
              <p:nvPr/>
            </p:nvGrpSpPr>
            <p:grpSpPr>
              <a:xfrm rot="18122434">
                <a:off x="774700" y="984249"/>
                <a:ext cx="467995" cy="474345"/>
                <a:chOff x="0" y="0"/>
                <a:chExt cx="468279" cy="474441"/>
              </a:xfrm>
            </p:grpSpPr>
            <p:sp>
              <p:nvSpPr>
                <p:cNvPr id="204" name="等腰三角形 203"/>
                <p:cNvSpPr/>
                <p:nvPr/>
              </p:nvSpPr>
              <p:spPr>
                <a:xfrm rot="1169389">
                  <a:off x="86212" y="19050"/>
                  <a:ext cx="382067" cy="37530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  <a:alpha val="60000"/>
                  </a:schemeClr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 rot="13270249">
                  <a:off x="367200" y="414337"/>
                  <a:ext cx="61404" cy="60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 rot="2184271">
                  <a:off x="300525" y="0"/>
                  <a:ext cx="60960" cy="5969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 rot="18053509">
                  <a:off x="488" y="304799"/>
                  <a:ext cx="60264" cy="612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95" name="弧形 194"/>
              <p:cNvSpPr/>
              <p:nvPr/>
            </p:nvSpPr>
            <p:spPr>
              <a:xfrm>
                <a:off x="104775" y="0"/>
                <a:ext cx="1079500" cy="1079500"/>
              </a:xfrm>
              <a:prstGeom prst="arc">
                <a:avLst>
                  <a:gd name="adj1" fmla="val 19885497"/>
                  <a:gd name="adj2" fmla="val 7417033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96" name="弧形 195"/>
              <p:cNvSpPr/>
              <p:nvPr/>
            </p:nvSpPr>
            <p:spPr>
              <a:xfrm>
                <a:off x="0" y="1101725"/>
                <a:ext cx="1007745" cy="1007745"/>
              </a:xfrm>
              <a:prstGeom prst="arc">
                <a:avLst>
                  <a:gd name="adj1" fmla="val 15912365"/>
                  <a:gd name="adj2" fmla="val 2350809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97" name="弧形 196"/>
              <p:cNvSpPr/>
              <p:nvPr/>
            </p:nvSpPr>
            <p:spPr>
              <a:xfrm>
                <a:off x="1009650" y="1143000"/>
                <a:ext cx="899795" cy="899795"/>
              </a:xfrm>
              <a:prstGeom prst="arc">
                <a:avLst>
                  <a:gd name="adj1" fmla="val 8010982"/>
                  <a:gd name="adj2" fmla="val 19335922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98" name="直接连接符 197"/>
              <p:cNvCxnSpPr/>
              <p:nvPr/>
            </p:nvCxnSpPr>
            <p:spPr>
              <a:xfrm flipH="1" flipV="1">
                <a:off x="1292225" y="1209675"/>
                <a:ext cx="168602" cy="3559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647700" y="552450"/>
                <a:ext cx="217086" cy="4533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/>
              <p:cNvSpPr/>
              <p:nvPr/>
            </p:nvSpPr>
            <p:spPr>
              <a:xfrm rot="2184271">
                <a:off x="619125" y="511175"/>
                <a:ext cx="60960" cy="5969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201" name="文本框 2"/>
              <p:cNvSpPr txBox="1">
                <a:spLocks noChangeArrowheads="1"/>
              </p:cNvSpPr>
              <p:nvPr/>
            </p:nvSpPr>
            <p:spPr bwMode="auto">
              <a:xfrm>
                <a:off x="688975" y="1774825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02" name="文本框 2"/>
              <p:cNvSpPr txBox="1">
                <a:spLocks noChangeArrowheads="1"/>
              </p:cNvSpPr>
              <p:nvPr/>
            </p:nvSpPr>
            <p:spPr bwMode="auto">
              <a:xfrm>
                <a:off x="1651000" y="1273175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03" name="文本框 2"/>
              <p:cNvSpPr txBox="1">
                <a:spLocks noChangeArrowheads="1"/>
              </p:cNvSpPr>
              <p:nvPr/>
            </p:nvSpPr>
            <p:spPr bwMode="auto">
              <a:xfrm>
                <a:off x="1196208" y="267970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4" name="对象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19646"/>
              </p:ext>
            </p:extLst>
          </p:nvPr>
        </p:nvGraphicFramePr>
        <p:xfrm>
          <a:off x="6338951" y="1908680"/>
          <a:ext cx="188976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4" name="Equation" r:id="rId4" imgW="1574800" imgH="711200" progId="Equation.DSMT4">
                  <p:embed/>
                </p:oleObj>
              </mc:Choice>
              <mc:Fallback>
                <p:oleObj name="Equation" r:id="rId4" imgW="1574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951" y="1908680"/>
                        <a:ext cx="1889760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6202992" y="14033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末端位姿表示为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7" name="对象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92873"/>
              </p:ext>
            </p:extLst>
          </p:nvPr>
        </p:nvGraphicFramePr>
        <p:xfrm>
          <a:off x="6264188" y="3740447"/>
          <a:ext cx="27574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Equation" r:id="rId6" imgW="2298600" imgH="939600" progId="Equation.DSMT4">
                  <p:embed/>
                </p:oleObj>
              </mc:Choice>
              <mc:Fallback>
                <p:oleObj name="Equation" r:id="rId6" imgW="2298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188" y="3740447"/>
                        <a:ext cx="2757487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TextBox 237"/>
          <p:cNvSpPr txBox="1"/>
          <p:nvPr/>
        </p:nvSpPr>
        <p:spPr>
          <a:xfrm>
            <a:off x="6201667" y="2920339"/>
            <a:ext cx="2233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末端点在基坐标系的位置为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0" name="对象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48613"/>
              </p:ext>
            </p:extLst>
          </p:nvPr>
        </p:nvGraphicFramePr>
        <p:xfrm>
          <a:off x="2223869" y="5259505"/>
          <a:ext cx="3162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6" name="Equation" r:id="rId8" imgW="2108200" imgH="812800" progId="Equation.DSMT4">
                  <p:embed/>
                </p:oleObj>
              </mc:Choice>
              <mc:Fallback>
                <p:oleObj name="Equation" r:id="rId8" imgW="21082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869" y="5259505"/>
                        <a:ext cx="3162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Box 240"/>
          <p:cNvSpPr txBox="1"/>
          <p:nvPr/>
        </p:nvSpPr>
        <p:spPr>
          <a:xfrm>
            <a:off x="693077" y="5246139"/>
            <a:ext cx="126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连杆长度约束方程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597944" y="5184583"/>
            <a:ext cx="3133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利用数值方法进行求解，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得到</a:t>
            </a:r>
            <a:r>
              <a:rPr lang="en-US" altLang="zh-CN" sz="2000" i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i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baseline="-25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000" i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baseline="-25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近似解</a:t>
            </a:r>
            <a:endParaRPr lang="en-US" altLang="zh-CN" sz="2000" dirty="0" smtClean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可能有多解，取决于初始位姿</a:t>
            </a:r>
            <a:endParaRPr lang="zh-CN" altLang="en-US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7 </a:t>
            </a:r>
            <a:r>
              <a:rPr lang="zh-CN" altLang="en-US" sz="3200" dirty="0">
                <a:ea typeface="黑体" pitchFamily="2" charset="-122"/>
              </a:rPr>
              <a:t>空间</a:t>
            </a:r>
            <a:r>
              <a:rPr lang="zh-CN" altLang="en-US" sz="3200" dirty="0" smtClean="0">
                <a:ea typeface="黑体" pitchFamily="2" charset="-122"/>
              </a:rPr>
              <a:t>并联</a:t>
            </a:r>
            <a:r>
              <a:rPr lang="zh-CN" altLang="en-US" sz="3200" dirty="0">
                <a:ea typeface="黑体" pitchFamily="2" charset="-122"/>
              </a:rPr>
              <a:t>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/48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7.1 Delta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结构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4379451" y="1772816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运动支链相对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于上端底座平面的旋转角度记为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i="1" baseline="-25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，主动转动副带动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连杆俯仰的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平面与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平面的夹角记为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i="1" baseline="-25000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11</a:t>
            </a:r>
            <a:r>
              <a:rPr lang="en-US" altLang="zh-CN" sz="2000" dirty="0" smtClean="0"/>
              <a:t>~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在基坐标系中的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位置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为：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" name="组合 78"/>
          <p:cNvGrpSpPr>
            <a:grpSpLocks noChangeAspect="1"/>
          </p:cNvGrpSpPr>
          <p:nvPr/>
        </p:nvGrpSpPr>
        <p:grpSpPr>
          <a:xfrm>
            <a:off x="442638" y="1880828"/>
            <a:ext cx="3233732" cy="3040682"/>
            <a:chOff x="0" y="0"/>
            <a:chExt cx="2157730" cy="2026495"/>
          </a:xfrm>
        </p:grpSpPr>
        <p:sp>
          <p:nvSpPr>
            <p:cNvPr id="80" name="文本框 2"/>
            <p:cNvSpPr txBox="1">
              <a:spLocks noChangeArrowheads="1"/>
            </p:cNvSpPr>
            <p:nvPr/>
          </p:nvSpPr>
          <p:spPr bwMode="auto">
            <a:xfrm>
              <a:off x="1173480" y="1772920"/>
              <a:ext cx="267970" cy="25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0" y="0"/>
              <a:ext cx="2157730" cy="1985855"/>
              <a:chOff x="0" y="0"/>
              <a:chExt cx="2157730" cy="1985855"/>
            </a:xfrm>
          </p:grpSpPr>
          <p:grpSp>
            <p:nvGrpSpPr>
              <p:cNvPr id="82" name="组合 81"/>
              <p:cNvGrpSpPr>
                <a:grpSpLocks noChangeAspect="1"/>
              </p:cNvGrpSpPr>
              <p:nvPr/>
            </p:nvGrpSpPr>
            <p:grpSpPr>
              <a:xfrm>
                <a:off x="223520" y="91440"/>
                <a:ext cx="1652271" cy="1633853"/>
                <a:chOff x="0" y="0"/>
                <a:chExt cx="718331" cy="722508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>
                  <a:off x="561109" y="304800"/>
                  <a:ext cx="109220" cy="213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组合 120"/>
                <p:cNvGrpSpPr/>
                <p:nvPr/>
              </p:nvGrpSpPr>
              <p:grpSpPr>
                <a:xfrm>
                  <a:off x="0" y="0"/>
                  <a:ext cx="718331" cy="722508"/>
                  <a:chOff x="0" y="0"/>
                  <a:chExt cx="718331" cy="722508"/>
                </a:xfrm>
              </p:grpSpPr>
              <p:sp>
                <p:nvSpPr>
                  <p:cNvPr id="122" name="任意多边形 121"/>
                  <p:cNvSpPr/>
                  <p:nvPr/>
                </p:nvSpPr>
                <p:spPr>
                  <a:xfrm>
                    <a:off x="378069" y="621323"/>
                    <a:ext cx="108438" cy="84992"/>
                  </a:xfrm>
                  <a:custGeom>
                    <a:avLst/>
                    <a:gdLst>
                      <a:gd name="connsiteX0" fmla="*/ 0 w 108438"/>
                      <a:gd name="connsiteY0" fmla="*/ 82061 h 84992"/>
                      <a:gd name="connsiteX1" fmla="*/ 84992 w 108438"/>
                      <a:gd name="connsiteY1" fmla="*/ 84992 h 84992"/>
                      <a:gd name="connsiteX2" fmla="*/ 108438 w 108438"/>
                      <a:gd name="connsiteY2" fmla="*/ 0 h 84992"/>
                      <a:gd name="connsiteX3" fmla="*/ 14654 w 108438"/>
                      <a:gd name="connsiteY3" fmla="*/ 5861 h 84992"/>
                      <a:gd name="connsiteX4" fmla="*/ 0 w 108438"/>
                      <a:gd name="connsiteY4" fmla="*/ 82061 h 84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38" h="84992">
                        <a:moveTo>
                          <a:pt x="0" y="82061"/>
                        </a:moveTo>
                        <a:lnTo>
                          <a:pt x="84992" y="84992"/>
                        </a:lnTo>
                        <a:lnTo>
                          <a:pt x="108438" y="0"/>
                        </a:lnTo>
                        <a:lnTo>
                          <a:pt x="14654" y="5861"/>
                        </a:lnTo>
                        <a:lnTo>
                          <a:pt x="0" y="82061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0" y="0"/>
                    <a:ext cx="718331" cy="722508"/>
                    <a:chOff x="0" y="0"/>
                    <a:chExt cx="718331" cy="722508"/>
                  </a:xfrm>
                </p:grpSpPr>
                <p:sp>
                  <p:nvSpPr>
                    <p:cNvPr id="124" name="椭圆 123"/>
                    <p:cNvSpPr/>
                    <p:nvPr/>
                  </p:nvSpPr>
                  <p:spPr>
                    <a:xfrm rot="17721001">
                      <a:off x="362266" y="6840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 rot="17721001">
                      <a:off x="155648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6" name="椭圆 125"/>
                    <p:cNvSpPr/>
                    <p:nvPr/>
                  </p:nvSpPr>
                  <p:spPr>
                    <a:xfrm rot="17721001">
                      <a:off x="521994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7" name="椭圆 126"/>
                    <p:cNvSpPr/>
                    <p:nvPr/>
                  </p:nvSpPr>
                  <p:spPr>
                    <a:xfrm rot="17721001">
                      <a:off x="627501" y="-31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 rot="17721001">
                      <a:off x="290463" y="2613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9" name="椭圆 128"/>
                    <p:cNvSpPr/>
                    <p:nvPr/>
                  </p:nvSpPr>
                  <p:spPr>
                    <a:xfrm rot="17721001">
                      <a:off x="653878" y="51549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0" name="椭圆 129"/>
                    <p:cNvSpPr/>
                    <p:nvPr/>
                  </p:nvSpPr>
                  <p:spPr>
                    <a:xfrm rot="17721001">
                      <a:off x="453120" y="686948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1" name="椭圆 130"/>
                    <p:cNvSpPr/>
                    <p:nvPr/>
                  </p:nvSpPr>
                  <p:spPr>
                    <a:xfrm rot="17721001">
                      <a:off x="373989" y="6078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2" name="椭圆 131"/>
                    <p:cNvSpPr/>
                    <p:nvPr/>
                  </p:nvSpPr>
                  <p:spPr>
                    <a:xfrm rot="17721001">
                      <a:off x="170301" y="351375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cxnSp>
                  <p:nvCxnSpPr>
                    <p:cNvPr id="133" name="直接连接符 132"/>
                    <p:cNvCxnSpPr/>
                    <p:nvPr/>
                  </p:nvCxnSpPr>
                  <p:spPr>
                    <a:xfrm flipH="1">
                      <a:off x="34020" y="308879"/>
                      <a:ext cx="143510" cy="2139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连接符 133"/>
                    <p:cNvCxnSpPr/>
                    <p:nvPr/>
                  </p:nvCxnSpPr>
                  <p:spPr>
                    <a:xfrm>
                      <a:off x="48674" y="546271"/>
                      <a:ext cx="311150" cy="1473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接连接符 134"/>
                    <p:cNvCxnSpPr/>
                    <p:nvPr/>
                  </p:nvCxnSpPr>
                  <p:spPr>
                    <a:xfrm flipH="1">
                      <a:off x="215728" y="48040"/>
                      <a:ext cx="100134" cy="3075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直接连接符 135"/>
                    <p:cNvCxnSpPr/>
                    <p:nvPr/>
                  </p:nvCxnSpPr>
                  <p:spPr>
                    <a:xfrm>
                      <a:off x="215728" y="417317"/>
                      <a:ext cx="179627" cy="1987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直接连接符 136"/>
                    <p:cNvCxnSpPr/>
                    <p:nvPr/>
                  </p:nvCxnSpPr>
                  <p:spPr>
                    <a:xfrm flipH="1">
                      <a:off x="467774" y="572648"/>
                      <a:ext cx="206375" cy="12065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接连接符 137"/>
                    <p:cNvCxnSpPr/>
                    <p:nvPr/>
                  </p:nvCxnSpPr>
                  <p:spPr>
                    <a:xfrm>
                      <a:off x="655343" y="48040"/>
                      <a:ext cx="14507" cy="3073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直接连接符 138"/>
                    <p:cNvCxnSpPr>
                      <a:endCxn id="141" idx="6"/>
                    </p:cNvCxnSpPr>
                    <p:nvPr/>
                  </p:nvCxnSpPr>
                  <p:spPr>
                    <a:xfrm flipH="1">
                      <a:off x="490099" y="399664"/>
                      <a:ext cx="166433" cy="20693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矩形 157809"/>
                    <p:cNvSpPr/>
                    <p:nvPr/>
                  </p:nvSpPr>
                  <p:spPr>
                    <a:xfrm>
                      <a:off x="177628" y="24594"/>
                      <a:ext cx="496570" cy="251460"/>
                    </a:xfrm>
                    <a:custGeom>
                      <a:avLst/>
                      <a:gdLst>
                        <a:gd name="connsiteX0" fmla="*/ 0 w 372110"/>
                        <a:gd name="connsiteY0" fmla="*/ 0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0 w 372110"/>
                        <a:gd name="connsiteY4" fmla="*/ 0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98840 w 372110"/>
                        <a:gd name="connsiteY2" fmla="*/ 211170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102578 w 372110"/>
                        <a:gd name="connsiteY0" fmla="*/ 974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974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6750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54525"/>
                        <a:gd name="connsiteY0" fmla="*/ 0 h 282187"/>
                        <a:gd name="connsiteX1" fmla="*/ 354525 w 354525"/>
                        <a:gd name="connsiteY1" fmla="*/ 1956 h 282187"/>
                        <a:gd name="connsiteX2" fmla="*/ 267500 w 354525"/>
                        <a:gd name="connsiteY2" fmla="*/ 282187 h 282187"/>
                        <a:gd name="connsiteX3" fmla="*/ 0 w 354525"/>
                        <a:gd name="connsiteY3" fmla="*/ 282187 h 282187"/>
                        <a:gd name="connsiteX4" fmla="*/ 102578 w 354525"/>
                        <a:gd name="connsiteY4" fmla="*/ 0 h 282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4525" h="282187">
                          <a:moveTo>
                            <a:pt x="102578" y="0"/>
                          </a:moveTo>
                          <a:lnTo>
                            <a:pt x="354525" y="1956"/>
                          </a:lnTo>
                          <a:lnTo>
                            <a:pt x="267500" y="282187"/>
                          </a:lnTo>
                          <a:lnTo>
                            <a:pt x="0" y="282187"/>
                          </a:lnTo>
                          <a:lnTo>
                            <a:pt x="102578" y="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20000"/>
                        <a:lumOff val="80000"/>
                        <a:alpha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 rot="17721001">
                      <a:off x="464843" y="604886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2" name="椭圆 141"/>
                    <p:cNvSpPr/>
                    <p:nvPr/>
                  </p:nvSpPr>
                  <p:spPr>
                    <a:xfrm rot="17721001">
                      <a:off x="317" y="509636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3" name="椭圆 142"/>
                    <p:cNvSpPr/>
                    <p:nvPr/>
                  </p:nvSpPr>
                  <p:spPr>
                    <a:xfrm rot="17721001">
                      <a:off x="639225" y="342582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</p:grpSp>
            </p:grpSp>
          </p:grpSp>
          <p:sp>
            <p:nvSpPr>
              <p:cNvPr id="83" name="文本框 2"/>
              <p:cNvSpPr txBox="1">
                <a:spLocks noChangeArrowheads="1"/>
              </p:cNvSpPr>
              <p:nvPr/>
            </p:nvSpPr>
            <p:spPr bwMode="auto">
              <a:xfrm>
                <a:off x="299720" y="8331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文本框 2"/>
              <p:cNvSpPr txBox="1">
                <a:spLocks noChangeArrowheads="1"/>
              </p:cNvSpPr>
              <p:nvPr/>
            </p:nvSpPr>
            <p:spPr bwMode="auto">
              <a:xfrm>
                <a:off x="467360" y="140716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文本框 2"/>
              <p:cNvSpPr txBox="1">
                <a:spLocks noChangeArrowheads="1"/>
              </p:cNvSpPr>
              <p:nvPr/>
            </p:nvSpPr>
            <p:spPr bwMode="auto">
              <a:xfrm>
                <a:off x="1488440" y="1270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文本框 2"/>
              <p:cNvSpPr txBox="1">
                <a:spLocks noChangeArrowheads="1"/>
              </p:cNvSpPr>
              <p:nvPr/>
            </p:nvSpPr>
            <p:spPr bwMode="auto">
              <a:xfrm>
                <a:off x="1457960" y="82804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7" name="文本框 2"/>
              <p:cNvSpPr txBox="1">
                <a:spLocks noChangeArrowheads="1"/>
              </p:cNvSpPr>
              <p:nvPr/>
            </p:nvSpPr>
            <p:spPr bwMode="auto">
              <a:xfrm>
                <a:off x="1772920" y="436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8" name="文本框 2"/>
              <p:cNvSpPr txBox="1">
                <a:spLocks noChangeArrowheads="1"/>
              </p:cNvSpPr>
              <p:nvPr/>
            </p:nvSpPr>
            <p:spPr bwMode="auto">
              <a:xfrm>
                <a:off x="1361440" y="1071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9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381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7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0" name="文本框 2"/>
              <p:cNvSpPr txBox="1">
                <a:spLocks noChangeArrowheads="1"/>
              </p:cNvSpPr>
              <p:nvPr/>
            </p:nvSpPr>
            <p:spPr bwMode="auto">
              <a:xfrm>
                <a:off x="848360" y="9855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8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1" name="文本框 2"/>
              <p:cNvSpPr txBox="1">
                <a:spLocks noChangeArrowheads="1"/>
              </p:cNvSpPr>
              <p:nvPr/>
            </p:nvSpPr>
            <p:spPr bwMode="auto">
              <a:xfrm>
                <a:off x="345440" y="5791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2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2692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3" name="文本框 2"/>
              <p:cNvSpPr txBox="1">
                <a:spLocks noChangeArrowheads="1"/>
              </p:cNvSpPr>
              <p:nvPr/>
            </p:nvSpPr>
            <p:spPr bwMode="auto">
              <a:xfrm>
                <a:off x="61468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4" name="文本框 2"/>
              <p:cNvSpPr txBox="1">
                <a:spLocks noChangeArrowheads="1"/>
              </p:cNvSpPr>
              <p:nvPr/>
            </p:nvSpPr>
            <p:spPr bwMode="auto">
              <a:xfrm>
                <a:off x="183896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5" name="文本框 2"/>
              <p:cNvSpPr txBox="1">
                <a:spLocks noChangeArrowheads="1"/>
              </p:cNvSpPr>
              <p:nvPr/>
            </p:nvSpPr>
            <p:spPr bwMode="auto">
              <a:xfrm>
                <a:off x="0" y="1092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6" name="文本框 2"/>
              <p:cNvSpPr txBox="1">
                <a:spLocks noChangeArrowheads="1"/>
              </p:cNvSpPr>
              <p:nvPr/>
            </p:nvSpPr>
            <p:spPr bwMode="auto">
              <a:xfrm>
                <a:off x="1889760" y="11836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文本框 2"/>
              <p:cNvSpPr txBox="1">
                <a:spLocks noChangeArrowheads="1"/>
              </p:cNvSpPr>
              <p:nvPr/>
            </p:nvSpPr>
            <p:spPr bwMode="auto">
              <a:xfrm>
                <a:off x="1854200" y="7620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452120" y="9398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V="1">
                <a:off x="1188720" y="441960"/>
                <a:ext cx="258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 flipH="1">
                <a:off x="1092200" y="436880"/>
                <a:ext cx="105410" cy="218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H="1">
                <a:off x="1188720" y="447040"/>
                <a:ext cx="6985" cy="269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4470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7" name="文本框 2"/>
              <p:cNvSpPr txBox="1">
                <a:spLocks noChangeArrowheads="1"/>
              </p:cNvSpPr>
              <p:nvPr/>
            </p:nvSpPr>
            <p:spPr bwMode="auto">
              <a:xfrm>
                <a:off x="929640" y="49403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8" name="文本框 2"/>
              <p:cNvSpPr txBox="1">
                <a:spLocks noChangeArrowheads="1"/>
              </p:cNvSpPr>
              <p:nvPr/>
            </p:nvSpPr>
            <p:spPr bwMode="auto">
              <a:xfrm>
                <a:off x="1184186" y="511798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9" name="文本框 2"/>
              <p:cNvSpPr txBox="1">
                <a:spLocks noChangeArrowheads="1"/>
              </p:cNvSpPr>
              <p:nvPr/>
            </p:nvSpPr>
            <p:spPr bwMode="auto">
              <a:xfrm>
                <a:off x="1082040" y="203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0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1605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1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16205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2" name="文本框 2"/>
              <p:cNvSpPr txBox="1">
                <a:spLocks noChangeArrowheads="1"/>
              </p:cNvSpPr>
              <p:nvPr/>
            </p:nvSpPr>
            <p:spPr bwMode="auto">
              <a:xfrm>
                <a:off x="1158240" y="1224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3" name="文本框 2"/>
              <p:cNvSpPr txBox="1">
                <a:spLocks noChangeArrowheads="1"/>
              </p:cNvSpPr>
              <p:nvPr/>
            </p:nvSpPr>
            <p:spPr bwMode="auto">
              <a:xfrm>
                <a:off x="863600" y="13258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4" name="文本框 2"/>
              <p:cNvSpPr txBox="1">
                <a:spLocks noChangeArrowheads="1"/>
              </p:cNvSpPr>
              <p:nvPr/>
            </p:nvSpPr>
            <p:spPr bwMode="auto">
              <a:xfrm>
                <a:off x="990600" y="1732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117600" y="1584960"/>
                <a:ext cx="354965" cy="279400"/>
                <a:chOff x="0" y="0"/>
                <a:chExt cx="354965" cy="279400"/>
              </a:xfrm>
            </p:grpSpPr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96520" y="5080"/>
                  <a:ext cx="258445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/>
                <p:nvPr/>
              </p:nvCxnSpPr>
              <p:spPr>
                <a:xfrm flipH="1">
                  <a:off x="0" y="0"/>
                  <a:ext cx="105410" cy="2184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H="1">
                  <a:off x="96520" y="10160"/>
                  <a:ext cx="6985" cy="269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14986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21740"/>
              </p:ext>
            </p:extLst>
          </p:nvPr>
        </p:nvGraphicFramePr>
        <p:xfrm>
          <a:off x="4558789" y="3429000"/>
          <a:ext cx="339852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0" name="Equation" r:id="rId4" imgW="2832100" imgH="736600" progId="Equation.DSMT4">
                  <p:embed/>
                </p:oleObj>
              </mc:Choice>
              <mc:Fallback>
                <p:oleObj name="Equation" r:id="rId4" imgW="28321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789" y="3429000"/>
                        <a:ext cx="3398520" cy="8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74115"/>
              </p:ext>
            </p:extLst>
          </p:nvPr>
        </p:nvGraphicFramePr>
        <p:xfrm>
          <a:off x="1579314" y="4960012"/>
          <a:ext cx="21488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1" name="Equation" r:id="rId6" imgW="1790700" imgH="914400" progId="Equation.DSMT4">
                  <p:embed/>
                </p:oleObj>
              </mc:Choice>
              <mc:Fallback>
                <p:oleObj name="Equation" r:id="rId6" imgW="179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14" y="4960012"/>
                        <a:ext cx="21488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27724"/>
              </p:ext>
            </p:extLst>
          </p:nvPr>
        </p:nvGraphicFramePr>
        <p:xfrm>
          <a:off x="4571999" y="4905164"/>
          <a:ext cx="3672840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2" name="Equation" r:id="rId8" imgW="3060700" imgH="939800" progId="Equation.DSMT4">
                  <p:embed/>
                </p:oleObj>
              </mc:Choice>
              <mc:Fallback>
                <p:oleObj name="Equation" r:id="rId8" imgW="3060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4905164"/>
                        <a:ext cx="3672840" cy="112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66879" y="4329100"/>
            <a:ext cx="37994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21</a:t>
            </a:r>
            <a:r>
              <a:rPr lang="en-US" altLang="zh-CN" sz="2000" dirty="0" smtClean="0"/>
              <a:t>~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24</a:t>
            </a:r>
            <a:r>
              <a:rPr lang="zh-CN" altLang="zh-CN" sz="2000" dirty="0">
                <a:ea typeface="黑体" panose="02010609060101010101" pitchFamily="49" charset="-122"/>
              </a:rPr>
              <a:t>在基坐标系中的位置</a:t>
            </a:r>
            <a:r>
              <a:rPr lang="zh-CN" altLang="en-US" sz="2000" dirty="0">
                <a:ea typeface="黑体" panose="02010609060101010101" pitchFamily="49" charset="-122"/>
              </a:rPr>
              <a:t>为：</a:t>
            </a:r>
          </a:p>
        </p:txBody>
      </p:sp>
      <p:sp>
        <p:nvSpPr>
          <p:cNvPr id="147" name="矩形 146"/>
          <p:cNvSpPr/>
          <p:nvPr/>
        </p:nvSpPr>
        <p:spPr>
          <a:xfrm>
            <a:off x="854703" y="5013176"/>
            <a:ext cx="7066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末端位姿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54703" y="4921511"/>
            <a:ext cx="3033221" cy="113578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70317"/>
              </p:ext>
            </p:extLst>
          </p:nvPr>
        </p:nvGraphicFramePr>
        <p:xfrm>
          <a:off x="1868696" y="6273316"/>
          <a:ext cx="560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3" name="Equation" r:id="rId10" imgW="3733800" imgH="254000" progId="Equation.DSMT4">
                  <p:embed/>
                </p:oleObj>
              </mc:Choice>
              <mc:Fallback>
                <p:oleObj name="Equation" r:id="rId10" imgW="373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696" y="6273316"/>
                        <a:ext cx="5600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矩形 150"/>
          <p:cNvSpPr/>
          <p:nvPr/>
        </p:nvSpPr>
        <p:spPr>
          <a:xfrm>
            <a:off x="543981" y="6227828"/>
            <a:ext cx="1435731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约束方程：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B5D0C0-A872-4455-8362-68436DC9016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 dirty="0" smtClean="0"/>
              <a:t>/48</a:t>
            </a:r>
          </a:p>
        </p:txBody>
      </p:sp>
      <p:sp>
        <p:nvSpPr>
          <p:cNvPr id="34821" name="Rectangle 8"/>
          <p:cNvSpPr>
            <a:spLocks noGrp="1" noChangeArrowheads="1"/>
          </p:cNvSpPr>
          <p:nvPr>
            <p:ph type="title"/>
          </p:nvPr>
        </p:nvSpPr>
        <p:spPr>
          <a:xfrm>
            <a:off x="719572" y="404664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8 </a:t>
            </a:r>
            <a:r>
              <a:rPr lang="zh-CN" altLang="en-US" sz="3200" dirty="0" smtClean="0">
                <a:ea typeface="黑体" pitchFamily="2" charset="-122"/>
              </a:rPr>
              <a:t>移动机器人运动学与推算定位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66830" y="3444440"/>
            <a:ext cx="1311275" cy="1676400"/>
            <a:chOff x="7315200" y="3264024"/>
            <a:chExt cx="1311275" cy="1676400"/>
          </a:xfrm>
        </p:grpSpPr>
        <p:grpSp>
          <p:nvGrpSpPr>
            <p:cNvPr id="34819" name="Group 2"/>
            <p:cNvGrpSpPr>
              <a:grpSpLocks/>
            </p:cNvGrpSpPr>
            <p:nvPr/>
          </p:nvGrpSpPr>
          <p:grpSpPr bwMode="auto">
            <a:xfrm>
              <a:off x="7315200" y="4026024"/>
              <a:ext cx="304800" cy="609600"/>
              <a:chOff x="3408" y="3168"/>
              <a:chExt cx="192" cy="384"/>
            </a:xfrm>
          </p:grpSpPr>
          <p:sp>
            <p:nvSpPr>
              <p:cNvPr id="34835" name="Oval 3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4" cy="33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4836" name="Rectangle 4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144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4820" name="Group 5"/>
            <p:cNvGrpSpPr>
              <a:grpSpLocks/>
            </p:cNvGrpSpPr>
            <p:nvPr/>
          </p:nvGrpSpPr>
          <p:grpSpPr bwMode="auto">
            <a:xfrm>
              <a:off x="8229600" y="3721224"/>
              <a:ext cx="304800" cy="990600"/>
              <a:chOff x="3408" y="3168"/>
              <a:chExt cx="192" cy="384"/>
            </a:xfrm>
          </p:grpSpPr>
          <p:sp>
            <p:nvSpPr>
              <p:cNvPr id="34833" name="Oval 6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4" cy="33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4834" name="Rectangle 7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144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34823" name="Line 10"/>
            <p:cNvSpPr>
              <a:spLocks noChangeShapeType="1"/>
            </p:cNvSpPr>
            <p:nvPr/>
          </p:nvSpPr>
          <p:spPr bwMode="auto">
            <a:xfrm flipV="1">
              <a:off x="7543800" y="40260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11"/>
            <p:cNvSpPr>
              <a:spLocks noChangeShapeType="1"/>
            </p:cNvSpPr>
            <p:nvPr/>
          </p:nvSpPr>
          <p:spPr bwMode="auto">
            <a:xfrm flipV="1">
              <a:off x="8458200" y="364502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12"/>
            <p:cNvSpPr>
              <a:spLocks noChangeShapeType="1"/>
            </p:cNvSpPr>
            <p:nvPr/>
          </p:nvSpPr>
          <p:spPr bwMode="auto">
            <a:xfrm>
              <a:off x="7543800" y="45594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3"/>
            <p:cNvSpPr>
              <a:spLocks noChangeShapeType="1"/>
            </p:cNvSpPr>
            <p:nvPr/>
          </p:nvSpPr>
          <p:spPr bwMode="auto">
            <a:xfrm flipV="1">
              <a:off x="8001000" y="3835524"/>
              <a:ext cx="0" cy="723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4"/>
            <p:cNvSpPr>
              <a:spLocks noChangeShapeType="1"/>
            </p:cNvSpPr>
            <p:nvPr/>
          </p:nvSpPr>
          <p:spPr bwMode="auto">
            <a:xfrm>
              <a:off x="7543800" y="40260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5"/>
            <p:cNvSpPr>
              <a:spLocks noChangeShapeType="1"/>
            </p:cNvSpPr>
            <p:nvPr/>
          </p:nvSpPr>
          <p:spPr bwMode="auto">
            <a:xfrm flipV="1">
              <a:off x="7543800" y="3645024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Text Box 16"/>
            <p:cNvSpPr txBox="1">
              <a:spLocks noChangeArrowheads="1"/>
            </p:cNvSpPr>
            <p:nvPr/>
          </p:nvSpPr>
          <p:spPr bwMode="auto">
            <a:xfrm>
              <a:off x="7908925" y="4573712"/>
              <a:ext cx="3968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34830" name="Text Box 17"/>
            <p:cNvSpPr txBox="1">
              <a:spLocks noChangeArrowheads="1"/>
            </p:cNvSpPr>
            <p:nvPr/>
          </p:nvSpPr>
          <p:spPr bwMode="auto">
            <a:xfrm>
              <a:off x="7315200" y="3645024"/>
              <a:ext cx="3968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S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34831" name="Text Box 18"/>
            <p:cNvSpPr txBox="1">
              <a:spLocks noChangeArrowheads="1"/>
            </p:cNvSpPr>
            <p:nvPr/>
          </p:nvSpPr>
          <p:spPr bwMode="auto">
            <a:xfrm>
              <a:off x="8229600" y="3264024"/>
              <a:ext cx="3968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S</a:t>
              </a:r>
              <a:r>
                <a:rPr lang="en-US" altLang="zh-CN" sz="1800" baseline="-25000"/>
                <a:t>2</a:t>
              </a:r>
            </a:p>
          </p:txBody>
        </p:sp>
      </p:grpSp>
      <p:graphicFrame>
        <p:nvGraphicFramePr>
          <p:cNvPr id="348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73302"/>
              </p:ext>
            </p:extLst>
          </p:nvPr>
        </p:nvGraphicFramePr>
        <p:xfrm>
          <a:off x="2779018" y="3507991"/>
          <a:ext cx="15049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Equation" r:id="rId3" imgW="1002960" imgH="838080" progId="Equation.DSMT4">
                  <p:embed/>
                </p:oleObj>
              </mc:Choice>
              <mc:Fallback>
                <p:oleObj name="Equation" r:id="rId3" imgW="1002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018" y="3507991"/>
                        <a:ext cx="15049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613"/>
              </p:ext>
            </p:extLst>
          </p:nvPr>
        </p:nvGraphicFramePr>
        <p:xfrm>
          <a:off x="791580" y="3523492"/>
          <a:ext cx="1571736" cy="181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Equation" r:id="rId5" imgW="1079500" imgH="1244600" progId="Equation.DSMT4">
                  <p:embed/>
                </p:oleObj>
              </mc:Choice>
              <mc:Fallback>
                <p:oleObj name="Equation" r:id="rId5" imgW="1079500" imgH="124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523492"/>
                        <a:ext cx="1571736" cy="1813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74611"/>
              </p:ext>
            </p:extLst>
          </p:nvPr>
        </p:nvGraphicFramePr>
        <p:xfrm>
          <a:off x="1187624" y="6076528"/>
          <a:ext cx="1809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7" name="Equation" r:id="rId7" imgW="1206500" imgH="203200" progId="Equation.DSMT4">
                  <p:embed/>
                </p:oleObj>
              </mc:Choice>
              <mc:Fallback>
                <p:oleObj name="Equation" r:id="rId7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076528"/>
                        <a:ext cx="180975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4480681" y="3342992"/>
            <a:ext cx="2546487" cy="2120159"/>
            <a:chOff x="357678" y="0"/>
            <a:chExt cx="1696910" cy="1413439"/>
          </a:xfrm>
        </p:grpSpPr>
        <p:cxnSp>
          <p:nvCxnSpPr>
            <p:cNvPr id="26" name="Line 48"/>
            <p:cNvCxnSpPr/>
            <p:nvPr/>
          </p:nvCxnSpPr>
          <p:spPr bwMode="auto">
            <a:xfrm>
              <a:off x="450202" y="1213598"/>
              <a:ext cx="503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Line 49"/>
            <p:cNvCxnSpPr/>
            <p:nvPr/>
          </p:nvCxnSpPr>
          <p:spPr bwMode="auto">
            <a:xfrm flipV="1">
              <a:off x="455685" y="713518"/>
              <a:ext cx="0" cy="504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 rot="20259314">
              <a:off x="870857" y="217714"/>
              <a:ext cx="871855" cy="6775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9" name="Rectangle 51"/>
            <p:cNvSpPr>
              <a:spLocks noChangeArrowheads="1"/>
            </p:cNvSpPr>
            <p:nvPr/>
          </p:nvSpPr>
          <p:spPr bwMode="auto">
            <a:xfrm rot="20351380">
              <a:off x="1148443" y="326571"/>
              <a:ext cx="153670" cy="419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 rot="20351380">
              <a:off x="1322615" y="751114"/>
              <a:ext cx="153670" cy="419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953992" y="1147215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493783" y="626432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3" name="Text Box 56"/>
            <p:cNvSpPr txBox="1">
              <a:spLocks noChangeArrowheads="1"/>
            </p:cNvSpPr>
            <p:nvPr/>
          </p:nvSpPr>
          <p:spPr bwMode="auto">
            <a:xfrm>
              <a:off x="357678" y="1175949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34" name="Line 57"/>
            <p:cNvCxnSpPr/>
            <p:nvPr/>
          </p:nvCxnSpPr>
          <p:spPr bwMode="auto">
            <a:xfrm flipH="1" flipV="1">
              <a:off x="1099457" y="70757"/>
              <a:ext cx="212090" cy="477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Line 58"/>
            <p:cNvCxnSpPr/>
            <p:nvPr/>
          </p:nvCxnSpPr>
          <p:spPr bwMode="auto">
            <a:xfrm flipV="1">
              <a:off x="1311729" y="315685"/>
              <a:ext cx="560070" cy="2266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736272" y="70757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i="1" kern="100" baseline="-25000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888729" y="0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 dirty="0" err="1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i="1" kern="100" baseline="-25000" dirty="0" err="1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 dirty="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1262743" y="266700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i="1" kern="100" baseline="-25000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39" name="Line 63"/>
            <p:cNvCxnSpPr/>
            <p:nvPr/>
          </p:nvCxnSpPr>
          <p:spPr bwMode="auto">
            <a:xfrm>
              <a:off x="1306286" y="549728"/>
              <a:ext cx="688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Line 64"/>
            <p:cNvCxnSpPr/>
            <p:nvPr/>
          </p:nvCxnSpPr>
          <p:spPr bwMode="auto">
            <a:xfrm flipH="1" flipV="1">
              <a:off x="1143000" y="163285"/>
              <a:ext cx="160655" cy="370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Line 66"/>
            <p:cNvCxnSpPr/>
            <p:nvPr/>
          </p:nvCxnSpPr>
          <p:spPr bwMode="auto">
            <a:xfrm>
              <a:off x="1170215" y="386443"/>
              <a:ext cx="170633" cy="391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126672" y="451757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1796143" y="315685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  <a:sym typeface="Symbol"/>
                </a:rPr>
                <a:t>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4" name="弧形 43"/>
            <p:cNvSpPr/>
            <p:nvPr/>
          </p:nvSpPr>
          <p:spPr>
            <a:xfrm>
              <a:off x="1507672" y="375557"/>
              <a:ext cx="187960" cy="217895"/>
            </a:xfrm>
            <a:prstGeom prst="arc">
              <a:avLst>
                <a:gd name="adj1" fmla="val 18340397"/>
                <a:gd name="adj2" fmla="val 27798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5" name="Rectangle 52"/>
            <p:cNvSpPr>
              <a:spLocks noChangeAspect="1" noChangeArrowheads="1"/>
            </p:cNvSpPr>
            <p:nvPr/>
          </p:nvSpPr>
          <p:spPr bwMode="auto">
            <a:xfrm rot="20351380">
              <a:off x="1006929" y="636814"/>
              <a:ext cx="118745" cy="3238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6" name="Rectangle 52"/>
            <p:cNvSpPr>
              <a:spLocks noChangeAspect="1" noChangeArrowheads="1"/>
            </p:cNvSpPr>
            <p:nvPr/>
          </p:nvSpPr>
          <p:spPr bwMode="auto">
            <a:xfrm rot="20351380">
              <a:off x="1480457" y="435428"/>
              <a:ext cx="118800" cy="324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7" name="Text Box 59"/>
            <p:cNvSpPr txBox="1">
              <a:spLocks noChangeArrowheads="1"/>
            </p:cNvSpPr>
            <p:nvPr/>
          </p:nvSpPr>
          <p:spPr bwMode="auto">
            <a:xfrm>
              <a:off x="1485780" y="574564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v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1283082" y="138082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v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49414" y="5570875"/>
            <a:ext cx="7610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非完整形约束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(non-holonomic constraints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：沿驱动轮轴线不能运动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1560" y="3342992"/>
            <a:ext cx="3672408" cy="21201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4390511" y="3370669"/>
            <a:ext cx="4187594" cy="21201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9"/>
          <p:cNvSpPr txBox="1">
            <a:spLocks noChangeArrowheads="1"/>
          </p:cNvSpPr>
          <p:nvPr/>
        </p:nvSpPr>
        <p:spPr bwMode="auto">
          <a:xfrm>
            <a:off x="503548" y="1289720"/>
            <a:ext cx="8352928" cy="192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>
                <a:ea typeface="黑体" pitchFamily="2" charset="-122"/>
              </a:rPr>
              <a:t>运动学：采用线速度和角速度描述</a:t>
            </a:r>
            <a:endParaRPr lang="en-US" altLang="zh-CN" sz="2800" dirty="0">
              <a:ea typeface="黑体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kern="0" dirty="0" smtClean="0">
                <a:ea typeface="黑体" pitchFamily="2" charset="-122"/>
              </a:rPr>
              <a:t>推算定位：</a:t>
            </a:r>
            <a:r>
              <a:rPr lang="zh-CN" altLang="en-US" sz="2800" dirty="0">
                <a:ea typeface="黑体" pitchFamily="2" charset="-122"/>
              </a:rPr>
              <a:t>采用位置和</a:t>
            </a:r>
            <a:r>
              <a:rPr lang="zh-CN" altLang="en-US" sz="2800" dirty="0" smtClean="0">
                <a:ea typeface="黑体" pitchFamily="2" charset="-122"/>
              </a:rPr>
              <a:t>方向角累积定位，误差累积</a:t>
            </a:r>
            <a:endParaRPr lang="zh-CN" altLang="en-US" sz="2800" kern="0" dirty="0" smtClean="0">
              <a:ea typeface="黑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kern="0" dirty="0" smtClean="0">
                <a:ea typeface="黑体" pitchFamily="2" charset="-122"/>
              </a:rPr>
              <a:t>通过两轮的速度对时间积分获得位置和方向角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kern="0" dirty="0" smtClean="0">
                <a:ea typeface="黑体" pitchFamily="2" charset="-122"/>
              </a:rPr>
              <a:t>用里程计测出两轮微小位移计算位置和方向角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zh-CN" altLang="en-US" sz="2400" kern="0" dirty="0" smtClean="0"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5023" y="4969883"/>
            <a:ext cx="1801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双轮差动驱动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11560" y="5570875"/>
            <a:ext cx="7966545" cy="9544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E33A9-5248-4FBE-A4A4-50F0D59CC0E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smtClean="0"/>
              <a:t>/51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机器人逆向运动学</a:t>
            </a:r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本次课内容提要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球面坐标串联机器人的逆向运动学</a:t>
            </a:r>
            <a:endParaRPr lang="en-US" altLang="zh-CN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柱面坐标串联机器人的逆向运动学</a:t>
            </a:r>
            <a:endParaRPr lang="en-US" altLang="zh-CN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直角坐标串联机器人的逆向运动学</a:t>
            </a:r>
            <a:endParaRPr lang="en-US" altLang="zh-CN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并联机器人的逆向运动学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冗余自由度机器人的逆向运动学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机器人的微分运动学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D3E65C-C035-4721-BCC6-8B40C692F06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smtClean="0"/>
              <a:t>/51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球面坐标串联机器人的逆向运动学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5536" y="1268760"/>
            <a:ext cx="6840760" cy="6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解析法求解</a:t>
            </a:r>
            <a:r>
              <a:rPr lang="en-US" altLang="zh-CN" sz="2400" dirty="0" smtClean="0">
                <a:solidFill>
                  <a:schemeClr val="accent2"/>
                </a:solidFill>
                <a:ea typeface="黑体" pitchFamily="2" charset="-122"/>
              </a:rPr>
              <a:t>PUMA560</a:t>
            </a: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机器人的逆向运动学</a:t>
            </a:r>
            <a:endParaRPr kumimoji="0" lang="zh-CN" altLang="en-US" sz="2400" i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29451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已知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PUMA560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连杆变换矩阵</a:t>
            </a:r>
            <a:r>
              <a:rPr lang="en-US" altLang="zh-CN" i="1" dirty="0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i="1" dirty="0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对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相邻的连杆变换矩阵相乘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，分别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得到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。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95663"/>
              </p:ext>
            </p:extLst>
          </p:nvPr>
        </p:nvGraphicFramePr>
        <p:xfrm>
          <a:off x="251520" y="3127697"/>
          <a:ext cx="49072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3" imgW="4089400" imgH="914400" progId="Equation.DSMT4">
                  <p:embed/>
                </p:oleObj>
              </mc:Choice>
              <mc:Fallback>
                <p:oleObj name="Equation" r:id="rId3" imgW="40894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27697"/>
                        <a:ext cx="490728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41692"/>
              </p:ext>
            </p:extLst>
          </p:nvPr>
        </p:nvGraphicFramePr>
        <p:xfrm>
          <a:off x="5364088" y="3140968"/>
          <a:ext cx="365760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5" imgW="3048000" imgH="914400" progId="Equation.DSMT4">
                  <p:embed/>
                </p:oleObj>
              </mc:Choice>
              <mc:Fallback>
                <p:oleObj name="Equation" r:id="rId5" imgW="30480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140968"/>
                        <a:ext cx="365760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75789"/>
              </p:ext>
            </p:extLst>
          </p:nvPr>
        </p:nvGraphicFramePr>
        <p:xfrm>
          <a:off x="613811" y="4300304"/>
          <a:ext cx="6751320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7" imgW="5626100" imgH="1854200" progId="Equation.DSMT4">
                  <p:embed/>
                </p:oleObj>
              </mc:Choice>
              <mc:Fallback>
                <p:oleObj name="Equation" r:id="rId7" imgW="5626100" imgH="1854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11" y="4300304"/>
                        <a:ext cx="6751320" cy="2225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D3E65C-C035-4721-BCC6-8B40C692F06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smtClean="0"/>
              <a:t>/51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球面坐标串联机器人的逆向运动学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5536" y="1268760"/>
            <a:ext cx="6840760" cy="6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解析法求解</a:t>
            </a:r>
            <a:r>
              <a:rPr lang="en-US" altLang="zh-CN" sz="2400" dirty="0" smtClean="0">
                <a:solidFill>
                  <a:schemeClr val="accent2"/>
                </a:solidFill>
                <a:ea typeface="黑体" pitchFamily="2" charset="-122"/>
              </a:rPr>
              <a:t>PUMA560</a:t>
            </a: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机器人的逆向运动学</a:t>
            </a:r>
            <a:endParaRPr kumimoji="0" lang="zh-CN" altLang="en-US" sz="2400" i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29451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已知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PUMA560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连杆变换矩阵</a:t>
            </a:r>
            <a:r>
              <a:rPr lang="en-US" altLang="zh-CN" i="1" dirty="0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i="1" dirty="0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对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相邻的连杆变换矩阵相乘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，分别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得到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。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44111"/>
              </p:ext>
            </p:extLst>
          </p:nvPr>
        </p:nvGraphicFramePr>
        <p:xfrm>
          <a:off x="611559" y="2852936"/>
          <a:ext cx="54254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1" name="Equation" r:id="rId3" imgW="4521200" imgH="914400" progId="Equation.DSMT4">
                  <p:embed/>
                </p:oleObj>
              </mc:Choice>
              <mc:Fallback>
                <p:oleObj name="Equation" r:id="rId3" imgW="45212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2852936"/>
                        <a:ext cx="54254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3570"/>
              </p:ext>
            </p:extLst>
          </p:nvPr>
        </p:nvGraphicFramePr>
        <p:xfrm>
          <a:off x="949944" y="4005064"/>
          <a:ext cx="54559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2" name="Equation" r:id="rId5" imgW="4546600" imgH="228600" progId="Equation.DSMT4">
                  <p:embed/>
                </p:oleObj>
              </mc:Choice>
              <mc:Fallback>
                <p:oleObj name="Equation" r:id="rId5" imgW="4546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4005064"/>
                        <a:ext cx="54559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79001"/>
              </p:ext>
            </p:extLst>
          </p:nvPr>
        </p:nvGraphicFramePr>
        <p:xfrm>
          <a:off x="949944" y="4306808"/>
          <a:ext cx="550164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3" name="Equation" r:id="rId7" imgW="4584700" imgH="228600" progId="Equation.DSMT4">
                  <p:embed/>
                </p:oleObj>
              </mc:Choice>
              <mc:Fallback>
                <p:oleObj name="Equation" r:id="rId7" imgW="4584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4306808"/>
                        <a:ext cx="550164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03505"/>
              </p:ext>
            </p:extLst>
          </p:nvPr>
        </p:nvGraphicFramePr>
        <p:xfrm>
          <a:off x="949945" y="4594840"/>
          <a:ext cx="2880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4" name="Equation" r:id="rId9" imgW="2400300" imgH="228600" progId="Equation.DSMT4">
                  <p:embed/>
                </p:oleObj>
              </mc:Choice>
              <mc:Fallback>
                <p:oleObj name="Equation" r:id="rId9" imgW="24003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5" y="4594840"/>
                        <a:ext cx="2880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40164"/>
              </p:ext>
            </p:extLst>
          </p:nvPr>
        </p:nvGraphicFramePr>
        <p:xfrm>
          <a:off x="949944" y="4882872"/>
          <a:ext cx="56235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5" name="Equation" r:id="rId11" imgW="4686300" imgH="228600" progId="Equation.DSMT4">
                  <p:embed/>
                </p:oleObj>
              </mc:Choice>
              <mc:Fallback>
                <p:oleObj name="Equation" r:id="rId11" imgW="4686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4882872"/>
                        <a:ext cx="56235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65014"/>
              </p:ext>
            </p:extLst>
          </p:nvPr>
        </p:nvGraphicFramePr>
        <p:xfrm>
          <a:off x="949944" y="5157192"/>
          <a:ext cx="563880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6" name="Equation" r:id="rId13" imgW="4699000" imgH="228600" progId="Equation.DSMT4">
                  <p:embed/>
                </p:oleObj>
              </mc:Choice>
              <mc:Fallback>
                <p:oleObj name="Equation" r:id="rId13" imgW="4699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5157192"/>
                        <a:ext cx="563880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94594"/>
              </p:ext>
            </p:extLst>
          </p:nvPr>
        </p:nvGraphicFramePr>
        <p:xfrm>
          <a:off x="949944" y="5466928"/>
          <a:ext cx="27127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7" name="Equation" r:id="rId15" imgW="2260600" imgH="228600" progId="Equation.DSMT4">
                  <p:embed/>
                </p:oleObj>
              </mc:Choice>
              <mc:Fallback>
                <p:oleObj name="Equation" r:id="rId15" imgW="2260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5466928"/>
                        <a:ext cx="27127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6840"/>
              </p:ext>
            </p:extLst>
          </p:nvPr>
        </p:nvGraphicFramePr>
        <p:xfrm>
          <a:off x="949944" y="5746968"/>
          <a:ext cx="367284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8" name="Equation" r:id="rId17" imgW="3060700" imgH="228600" progId="Equation.DSMT4">
                  <p:embed/>
                </p:oleObj>
              </mc:Choice>
              <mc:Fallback>
                <p:oleObj name="Equation" r:id="rId17" imgW="3060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5746968"/>
                        <a:ext cx="367284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12625"/>
              </p:ext>
            </p:extLst>
          </p:nvPr>
        </p:nvGraphicFramePr>
        <p:xfrm>
          <a:off x="949944" y="6022424"/>
          <a:ext cx="36880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9" name="Equation" r:id="rId19" imgW="3073400" imgH="228600" progId="Equation.DSMT4">
                  <p:embed/>
                </p:oleObj>
              </mc:Choice>
              <mc:Fallback>
                <p:oleObj name="Equation" r:id="rId19" imgW="3073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4" y="6022424"/>
                        <a:ext cx="36880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93078"/>
              </p:ext>
            </p:extLst>
          </p:nvPr>
        </p:nvGraphicFramePr>
        <p:xfrm>
          <a:off x="949945" y="6323032"/>
          <a:ext cx="123444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0" name="Equation" r:id="rId21" imgW="1028700" imgH="228600" progId="Equation.DSMT4">
                  <p:embed/>
                </p:oleObj>
              </mc:Choice>
              <mc:Fallback>
                <p:oleObj name="Equation" r:id="rId21" imgW="1028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5" y="6323032"/>
                        <a:ext cx="123444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5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4211960" y="3916246"/>
            <a:ext cx="1584176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88224" y="2728117"/>
            <a:ext cx="1584176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/51</a:t>
            </a:r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27034"/>
              </p:ext>
            </p:extLst>
          </p:nvPr>
        </p:nvGraphicFramePr>
        <p:xfrm>
          <a:off x="1235110" y="1770906"/>
          <a:ext cx="1600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6" name="Equation" r:id="rId3" imgW="1066800" imgH="241300" progId="Equation.DSMT4">
                  <p:embed/>
                </p:oleObj>
              </mc:Choice>
              <mc:Fallback>
                <p:oleObj name="Equation" r:id="rId3" imgW="10668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10" y="1770906"/>
                        <a:ext cx="1600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23914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(1)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1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30639"/>
              </p:ext>
            </p:extLst>
          </p:nvPr>
        </p:nvGraphicFramePr>
        <p:xfrm>
          <a:off x="1207236" y="2188021"/>
          <a:ext cx="70405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7" name="Equation" r:id="rId5" imgW="5867280" imgH="914400" progId="Equation.DSMT4">
                  <p:embed/>
                </p:oleObj>
              </mc:Choice>
              <mc:Fallback>
                <p:oleObj name="Equation" r:id="rId5" imgW="586728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6" y="2188021"/>
                        <a:ext cx="7040563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69702"/>
              </p:ext>
            </p:extLst>
          </p:nvPr>
        </p:nvGraphicFramePr>
        <p:xfrm>
          <a:off x="1206040" y="3340150"/>
          <a:ext cx="54260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8" name="Equation" r:id="rId7" imgW="4521200" imgH="914400" progId="Equation.DSMT4">
                  <p:embed/>
                </p:oleObj>
              </mc:Choice>
              <mc:Fallback>
                <p:oleObj name="Equation" r:id="rId7" imgW="4521200" imgH="914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40" y="3340150"/>
                        <a:ext cx="54260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71471"/>
              </p:ext>
            </p:extLst>
          </p:nvPr>
        </p:nvGraphicFramePr>
        <p:xfrm>
          <a:off x="1207235" y="4653135"/>
          <a:ext cx="1797540" cy="2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9" name="Equation" r:id="rId9" imgW="1497950" imgH="241195" progId="Equation.DSMT4">
                  <p:embed/>
                </p:oleObj>
              </mc:Choice>
              <mc:Fallback>
                <p:oleObj name="Equation" r:id="rId9" imgW="1497950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5" y="4653135"/>
                        <a:ext cx="1797540" cy="289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24501"/>
              </p:ext>
            </p:extLst>
          </p:nvPr>
        </p:nvGraphicFramePr>
        <p:xfrm>
          <a:off x="3419872" y="4653135"/>
          <a:ext cx="117348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0" name="Equation" r:id="rId11" imgW="977900" imgH="241300" progId="Equation.DSMT4">
                  <p:embed/>
                </p:oleObj>
              </mc:Choice>
              <mc:Fallback>
                <p:oleObj name="Equation" r:id="rId11" imgW="9779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653135"/>
                        <a:ext cx="117348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642514"/>
              </p:ext>
            </p:extLst>
          </p:nvPr>
        </p:nvGraphicFramePr>
        <p:xfrm>
          <a:off x="5011617" y="4653136"/>
          <a:ext cx="1569038" cy="7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1" name="Equation" r:id="rId13" imgW="1307532" imgH="634725" progId="Equation.DSMT4">
                  <p:embed/>
                </p:oleObj>
              </mc:Choice>
              <mc:Fallback>
                <p:oleObj name="Equation" r:id="rId13" imgW="1307532" imgH="6347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617" y="4653136"/>
                        <a:ext cx="1569038" cy="761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30847"/>
              </p:ext>
            </p:extLst>
          </p:nvPr>
        </p:nvGraphicFramePr>
        <p:xfrm>
          <a:off x="1215497" y="5157192"/>
          <a:ext cx="2286000" cy="13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2" name="Equation" r:id="rId15" imgW="1905000" imgH="1117600" progId="Equation.DSMT4">
                  <p:embed/>
                </p:oleObj>
              </mc:Choice>
              <mc:Fallback>
                <p:oleObj name="Equation" r:id="rId15" imgW="1905000" imgH="1117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97" y="5157192"/>
                        <a:ext cx="2286000" cy="1341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81384"/>
              </p:ext>
            </p:extLst>
          </p:nvPr>
        </p:nvGraphicFramePr>
        <p:xfrm>
          <a:off x="4098268" y="5733256"/>
          <a:ext cx="409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3" name="Equation" r:id="rId17" imgW="2730500" imgH="304800" progId="Equation.DSMT4">
                  <p:embed/>
                </p:oleObj>
              </mc:Choice>
              <mc:Fallback>
                <p:oleObj name="Equation" r:id="rId17" imgW="2730500" imgH="304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268" y="5733256"/>
                        <a:ext cx="4095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22"/>
          <p:cNvSpPr/>
          <p:nvPr/>
        </p:nvSpPr>
        <p:spPr bwMode="auto">
          <a:xfrm>
            <a:off x="1007604" y="4581128"/>
            <a:ext cx="7488832" cy="20162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007604" y="1700808"/>
            <a:ext cx="7488832" cy="28031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1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30E1A2-64F1-4728-AE0F-BA7D18CA0EF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smtClean="0"/>
              <a:t>/51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机器人正向运动学</a:t>
            </a:r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281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上次课内容提要</a:t>
            </a:r>
            <a:endParaRPr lang="en-US" altLang="zh-CN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连杆变换矩阵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机器人运动学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球面坐标串联机器人正向运动学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柱面坐标串联机器人正向运动学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直角坐标串联机器人正向运动学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平面并联机器人正向运动学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空间并联机器人正向运动学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移动机器人运动学与推算定位法</a:t>
            </a:r>
            <a:endParaRPr lang="zh-CN" altLang="en-US" dirty="0" smtClean="0">
              <a:ea typeface="黑体" pitchFamily="2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6588224" y="2456920"/>
            <a:ext cx="1512168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349140" y="3645024"/>
            <a:ext cx="3167075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588224" y="2204864"/>
            <a:ext cx="1512168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347864" y="3356992"/>
            <a:ext cx="3168352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49139" y="3916246"/>
            <a:ext cx="3167075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88224" y="2728117"/>
            <a:ext cx="1584176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88308"/>
              </p:ext>
            </p:extLst>
          </p:nvPr>
        </p:nvGraphicFramePr>
        <p:xfrm>
          <a:off x="1235110" y="1770906"/>
          <a:ext cx="1600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3" name="Equation" r:id="rId4" imgW="1066800" imgH="241300" progId="Equation.DSMT4">
                  <p:embed/>
                </p:oleObj>
              </mc:Choice>
              <mc:Fallback>
                <p:oleObj name="Equation" r:id="rId4" imgW="106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10" y="1770906"/>
                        <a:ext cx="1600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23914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3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86521"/>
              </p:ext>
            </p:extLst>
          </p:nvPr>
        </p:nvGraphicFramePr>
        <p:xfrm>
          <a:off x="1207236" y="2188021"/>
          <a:ext cx="70405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4" name="Equation" r:id="rId6" imgW="5867280" imgH="914400" progId="Equation.DSMT4">
                  <p:embed/>
                </p:oleObj>
              </mc:Choice>
              <mc:Fallback>
                <p:oleObj name="Equation" r:id="rId6" imgW="5867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6" y="2188021"/>
                        <a:ext cx="7040563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28844"/>
              </p:ext>
            </p:extLst>
          </p:nvPr>
        </p:nvGraphicFramePr>
        <p:xfrm>
          <a:off x="1206040" y="3340150"/>
          <a:ext cx="54260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5" name="Equation" r:id="rId8" imgW="4521200" imgH="914400" progId="Equation.DSMT4">
                  <p:embed/>
                </p:oleObj>
              </mc:Choice>
              <mc:Fallback>
                <p:oleObj name="Equation" r:id="rId8" imgW="4521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40" y="3340150"/>
                        <a:ext cx="54260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1007604" y="4581128"/>
            <a:ext cx="7488832" cy="20162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007604" y="1700808"/>
            <a:ext cx="7488832" cy="28031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59092"/>
              </p:ext>
            </p:extLst>
          </p:nvPr>
        </p:nvGraphicFramePr>
        <p:xfrm>
          <a:off x="1115615" y="4725143"/>
          <a:ext cx="478536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6" name="Equation" r:id="rId10" imgW="3987800" imgH="736600" progId="Equation.DSMT4">
                  <p:embed/>
                </p:oleObj>
              </mc:Choice>
              <mc:Fallback>
                <p:oleObj name="Equation" r:id="rId10" imgW="39878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4725143"/>
                        <a:ext cx="4785360" cy="8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86530"/>
              </p:ext>
            </p:extLst>
          </p:nvPr>
        </p:nvGraphicFramePr>
        <p:xfrm>
          <a:off x="1219919" y="5733255"/>
          <a:ext cx="44500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7" name="Equation" r:id="rId12" imgW="3708400" imgH="254000" progId="Equation.DSMT4">
                  <p:embed/>
                </p:oleObj>
              </mc:Choice>
              <mc:Fallback>
                <p:oleObj name="Equation" r:id="rId12" imgW="37084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19" y="5733255"/>
                        <a:ext cx="44500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300192" y="47971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取平方和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924458"/>
              </p:ext>
            </p:extLst>
          </p:nvPr>
        </p:nvGraphicFramePr>
        <p:xfrm>
          <a:off x="1207235" y="6087194"/>
          <a:ext cx="3867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8" name="Equation" r:id="rId14" imgW="2578100" imgH="292100" progId="Equation.DSMT4">
                  <p:embed/>
                </p:oleObj>
              </mc:Choice>
              <mc:Fallback>
                <p:oleObj name="Equation" r:id="rId14" imgW="25781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5" y="6087194"/>
                        <a:ext cx="38671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28511"/>
              </p:ext>
            </p:extLst>
          </p:nvPr>
        </p:nvGraphicFramePr>
        <p:xfrm>
          <a:off x="5652119" y="6021288"/>
          <a:ext cx="268224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9" name="Equation" r:id="rId16" imgW="2235200" imgH="469900" progId="Equation.DSMT4">
                  <p:embed/>
                </p:oleObj>
              </mc:Choice>
              <mc:Fallback>
                <p:oleObj name="Equation" r:id="rId16" imgW="2235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6021288"/>
                        <a:ext cx="2682240" cy="563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7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" grpId="0" animBg="1"/>
      <p:bldP spid="25" grpId="0" animBg="1"/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491880" y="2204864"/>
            <a:ext cx="4680520" cy="288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064416" y="3321016"/>
            <a:ext cx="252000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064416" y="3861048"/>
            <a:ext cx="25200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1880" y="2728117"/>
            <a:ext cx="468052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0951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2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1007604" y="4581128"/>
            <a:ext cx="7488832" cy="20162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007604" y="1700808"/>
            <a:ext cx="7488832" cy="28031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300192" y="4725144"/>
            <a:ext cx="201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求解出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sin(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cos(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)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6176"/>
              </p:ext>
            </p:extLst>
          </p:nvPr>
        </p:nvGraphicFramePr>
        <p:xfrm>
          <a:off x="1259632" y="1844823"/>
          <a:ext cx="1462405" cy="2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7" name="Equation" r:id="rId4" imgW="1218671" imgH="241195" progId="Equation.DSMT4">
                  <p:embed/>
                </p:oleObj>
              </mc:Choice>
              <mc:Fallback>
                <p:oleObj name="Equation" r:id="rId4" imgW="1218671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44823"/>
                        <a:ext cx="1462405" cy="289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00596"/>
              </p:ext>
            </p:extLst>
          </p:nvPr>
        </p:nvGraphicFramePr>
        <p:xfrm>
          <a:off x="1221943" y="2204864"/>
          <a:ext cx="70707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8" name="Equation" r:id="rId6" imgW="5892480" imgH="914400" progId="Equation.DSMT4">
                  <p:embed/>
                </p:oleObj>
              </mc:Choice>
              <mc:Fallback>
                <p:oleObj name="Equation" r:id="rId6" imgW="589248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943" y="2204864"/>
                        <a:ext cx="70707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52414"/>
              </p:ext>
            </p:extLst>
          </p:nvPr>
        </p:nvGraphicFramePr>
        <p:xfrm>
          <a:off x="1207236" y="4807542"/>
          <a:ext cx="480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9" name="Equation" r:id="rId8" imgW="4000500" imgH="508000" progId="Equation.DSMT4">
                  <p:embed/>
                </p:oleObj>
              </mc:Choice>
              <mc:Fallback>
                <p:oleObj name="Equation" r:id="rId8" imgW="4000500" imgH="508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6" y="4807542"/>
                        <a:ext cx="4800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49508"/>
              </p:ext>
            </p:extLst>
          </p:nvPr>
        </p:nvGraphicFramePr>
        <p:xfrm>
          <a:off x="1209138" y="3312566"/>
          <a:ext cx="72072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0" name="Equation" r:id="rId10" imgW="6006960" imgH="914400" progId="Equation.DSMT4">
                  <p:embed/>
                </p:oleObj>
              </mc:Choice>
              <mc:Fallback>
                <p:oleObj name="Equation" r:id="rId10" imgW="6006960" imgH="914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138" y="3312566"/>
                        <a:ext cx="72072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95428"/>
              </p:ext>
            </p:extLst>
          </p:nvPr>
        </p:nvGraphicFramePr>
        <p:xfrm>
          <a:off x="1207235" y="5433030"/>
          <a:ext cx="515112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1" name="Equation" r:id="rId12" imgW="4292600" imgH="990600" progId="Equation.DSMT4">
                  <p:embed/>
                </p:oleObj>
              </mc:Choice>
              <mc:Fallback>
                <p:oleObj name="Equation" r:id="rId12" imgW="4292600" imgH="990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5" y="5433030"/>
                        <a:ext cx="5151120" cy="118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0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0951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2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43493"/>
              </p:ext>
            </p:extLst>
          </p:nvPr>
        </p:nvGraphicFramePr>
        <p:xfrm>
          <a:off x="1007604" y="1772816"/>
          <a:ext cx="515112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1" name="Equation" r:id="rId4" imgW="4292600" imgH="990600" progId="Equation.DSMT4">
                  <p:embed/>
                </p:oleObj>
              </mc:Choice>
              <mc:Fallback>
                <p:oleObj name="Equation" r:id="rId4" imgW="42926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1772816"/>
                        <a:ext cx="5151120" cy="118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43160"/>
              </p:ext>
            </p:extLst>
          </p:nvPr>
        </p:nvGraphicFramePr>
        <p:xfrm>
          <a:off x="971599" y="3356991"/>
          <a:ext cx="59245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2" name="Equation" r:id="rId6" imgW="3949700" imgH="482600" progId="Equation.DSMT4">
                  <p:embed/>
                </p:oleObj>
              </mc:Choice>
              <mc:Fallback>
                <p:oleObj name="Equation" r:id="rId6" imgW="39497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3356991"/>
                        <a:ext cx="59245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971600" y="4437111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lt"/>
                <a:ea typeface="黑体" panose="02010609060101010101" pitchFamily="49" charset="-122"/>
              </a:rPr>
              <a:t>由于</a:t>
            </a:r>
            <a:r>
              <a:rPr lang="en-US" altLang="zh-CN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各有两组解，所以</a:t>
            </a:r>
            <a:r>
              <a:rPr lang="en-US" altLang="zh-CN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具有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组解。</a:t>
            </a:r>
          </a:p>
        </p:txBody>
      </p:sp>
    </p:spTree>
    <p:extLst>
      <p:ext uri="{BB962C8B-B14F-4D97-AF65-F5344CB8AC3E}">
        <p14:creationId xmlns:p14="http://schemas.microsoft.com/office/powerpoint/2010/main" val="30917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059832" y="2204864"/>
            <a:ext cx="360040" cy="288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948264" y="3321016"/>
            <a:ext cx="1044088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948264" y="3573016"/>
            <a:ext cx="1044088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59832" y="2492896"/>
            <a:ext cx="36004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0951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(4)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4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755576" y="4581128"/>
            <a:ext cx="7740860" cy="20162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755576" y="1700808"/>
            <a:ext cx="7740860" cy="28031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81974"/>
              </p:ext>
            </p:extLst>
          </p:nvPr>
        </p:nvGraphicFramePr>
        <p:xfrm>
          <a:off x="1259632" y="1844823"/>
          <a:ext cx="1462405" cy="2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1" name="Equation" r:id="rId4" imgW="1218671" imgH="241195" progId="Equation.DSMT4">
                  <p:embed/>
                </p:oleObj>
              </mc:Choice>
              <mc:Fallback>
                <p:oleObj name="Equation" r:id="rId4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44823"/>
                        <a:ext cx="1462405" cy="289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5573"/>
              </p:ext>
            </p:extLst>
          </p:nvPr>
        </p:nvGraphicFramePr>
        <p:xfrm>
          <a:off x="1221943" y="2204864"/>
          <a:ext cx="70707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2" name="Equation" r:id="rId6" imgW="5892480" imgH="914400" progId="Equation.DSMT4">
                  <p:embed/>
                </p:oleObj>
              </mc:Choice>
              <mc:Fallback>
                <p:oleObj name="Equation" r:id="rId6" imgW="58924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943" y="2204864"/>
                        <a:ext cx="70707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61148"/>
              </p:ext>
            </p:extLst>
          </p:nvPr>
        </p:nvGraphicFramePr>
        <p:xfrm>
          <a:off x="1209138" y="3312566"/>
          <a:ext cx="72072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3" name="Equation" r:id="rId8" imgW="6006960" imgH="914400" progId="Equation.DSMT4">
                  <p:embed/>
                </p:oleObj>
              </mc:Choice>
              <mc:Fallback>
                <p:oleObj name="Equation" r:id="rId8" imgW="6006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138" y="3312566"/>
                        <a:ext cx="72072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32484"/>
              </p:ext>
            </p:extLst>
          </p:nvPr>
        </p:nvGraphicFramePr>
        <p:xfrm>
          <a:off x="1207236" y="4718927"/>
          <a:ext cx="47701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4" name="Equation" r:id="rId10" imgW="3975100" imgH="508000" progId="Equation.DSMT4">
                  <p:embed/>
                </p:oleObj>
              </mc:Choice>
              <mc:Fallback>
                <p:oleObj name="Equation" r:id="rId10" imgW="39751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36" y="4718927"/>
                        <a:ext cx="47701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52223"/>
              </p:ext>
            </p:extLst>
          </p:nvPr>
        </p:nvGraphicFramePr>
        <p:xfrm>
          <a:off x="1088082" y="5589239"/>
          <a:ext cx="7372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5" name="Equation" r:id="rId12" imgW="4914900" imgH="241300" progId="Equation.DSMT4">
                  <p:embed/>
                </p:oleObj>
              </mc:Choice>
              <mc:Fallback>
                <p:oleObj name="Equation" r:id="rId12" imgW="4914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82" y="5589239"/>
                        <a:ext cx="7372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92938"/>
              </p:ext>
            </p:extLst>
          </p:nvPr>
        </p:nvGraphicFramePr>
        <p:xfrm>
          <a:off x="1157808" y="6163394"/>
          <a:ext cx="7086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6" name="Equation" r:id="rId14" imgW="4724400" imgH="241300" progId="Equation.DSMT4">
                  <p:embed/>
                </p:oleObj>
              </mc:Choice>
              <mc:Fallback>
                <p:oleObj name="Equation" r:id="rId14" imgW="4724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808" y="6163394"/>
                        <a:ext cx="7086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1936" y="5301208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  <a:ea typeface="黑体" panose="02010609060101010101" pitchFamily="49" charset="-122"/>
              </a:rPr>
              <a:t>sin</a:t>
            </a:r>
            <a:r>
              <a:rPr lang="en-US" altLang="zh-CN" sz="16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1600" baseline="-25000" dirty="0" smtClean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sz="1600" dirty="0" smtClean="0">
                <a:latin typeface="+mn-lt"/>
                <a:ea typeface="黑体" panose="02010609060101010101" pitchFamily="49" charset="-122"/>
              </a:rPr>
              <a:t>&gt;0</a:t>
            </a:r>
            <a:r>
              <a:rPr lang="zh-CN" altLang="en-US" sz="1600" dirty="0" smtClean="0">
                <a:latin typeface="+mn-lt"/>
                <a:ea typeface="黑体" panose="02010609060101010101" pitchFamily="49" charset="-122"/>
              </a:rPr>
              <a:t>时：</a:t>
            </a:r>
            <a:endParaRPr lang="zh-CN" altLang="en-US" sz="16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5877272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  <a:ea typeface="黑体" panose="02010609060101010101" pitchFamily="49" charset="-122"/>
              </a:rPr>
              <a:t>sin</a:t>
            </a:r>
            <a:r>
              <a:rPr lang="en-US" altLang="zh-CN" sz="16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1600" baseline="-25000" dirty="0" smtClean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latin typeface="+mn-lt"/>
                <a:ea typeface="黑体" panose="02010609060101010101" pitchFamily="49" charset="-122"/>
              </a:rPr>
              <a:t>&lt;</a:t>
            </a:r>
            <a:r>
              <a:rPr lang="en-US" altLang="zh-CN" sz="16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1600" dirty="0" smtClean="0">
                <a:latin typeface="+mn-lt"/>
                <a:ea typeface="黑体" panose="02010609060101010101" pitchFamily="49" charset="-122"/>
              </a:rPr>
              <a:t>时：</a:t>
            </a:r>
            <a:endParaRPr lang="zh-CN" altLang="en-US" sz="16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5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0951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(4)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4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3568" y="3933056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时，关节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绕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旋转角度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和关节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绕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旋转角度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等价为关节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绕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旋转角度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36973" y="1689669"/>
            <a:ext cx="1486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sin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=0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时：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15037"/>
              </p:ext>
            </p:extLst>
          </p:nvPr>
        </p:nvGraphicFramePr>
        <p:xfrm>
          <a:off x="1043607" y="2193406"/>
          <a:ext cx="4248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7" name="Equation" r:id="rId4" imgW="2832100" imgH="914400" progId="Equation.DSMT4">
                  <p:embed/>
                </p:oleObj>
              </mc:Choice>
              <mc:Fallback>
                <p:oleObj name="Equation" r:id="rId4" imgW="283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2193406"/>
                        <a:ext cx="42481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06171"/>
              </p:ext>
            </p:extLst>
          </p:nvPr>
        </p:nvGraphicFramePr>
        <p:xfrm>
          <a:off x="899592" y="4941167"/>
          <a:ext cx="7467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8" name="Equation" r:id="rId6" imgW="4978400" imgH="241300" progId="Equation.DSMT4">
                  <p:embed/>
                </p:oleObj>
              </mc:Choice>
              <mc:Fallback>
                <p:oleObj name="Equation" r:id="rId6" imgW="4978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7"/>
                        <a:ext cx="7467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55576" y="5457418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时，只能求解出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。此时，有无穷多组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构成同一位姿，即逆运动学求解会有无穷多组解。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7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 bwMode="auto">
          <a:xfrm>
            <a:off x="5292080" y="2888968"/>
            <a:ext cx="684048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300192" y="2888968"/>
            <a:ext cx="684048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537788" y="2884024"/>
            <a:ext cx="342024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915816" y="2888968"/>
            <a:ext cx="342024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707904" y="2348880"/>
            <a:ext cx="360040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07904" y="2600880"/>
            <a:ext cx="36004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236296" y="2348880"/>
            <a:ext cx="684048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36296" y="2600880"/>
            <a:ext cx="684048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31168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2" charset="-122"/>
              </a:rPr>
              <a:t>机器人的逆向运动学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7892" y="6237312"/>
            <a:ext cx="1905000" cy="457200"/>
          </a:xfrm>
        </p:spPr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25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09512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(5)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  <a:sym typeface="Symbol"/>
              </a:rPr>
              <a:t>5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和</a:t>
            </a:r>
            <a:r>
              <a:rPr lang="zh-CN" altLang="en-US" i="1" dirty="0" smtClean="0"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ea typeface="黑体" panose="02010609060101010101" pitchFamily="49" charset="-122"/>
                <a:sym typeface="Symbol"/>
              </a:rPr>
              <a:t>6</a:t>
            </a:r>
            <a:endParaRPr lang="zh-CN" altLang="en-US" baseline="-25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1007604" y="5373216"/>
            <a:ext cx="7488832" cy="10081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007604" y="1700808"/>
            <a:ext cx="7488832" cy="3600400"/>
          </a:xfrm>
          <a:prstGeom prst="roundRect">
            <a:avLst>
              <a:gd name="adj" fmla="val 107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29676"/>
              </p:ext>
            </p:extLst>
          </p:nvPr>
        </p:nvGraphicFramePr>
        <p:xfrm>
          <a:off x="1258531" y="1844823"/>
          <a:ext cx="153924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2" name="Equation" r:id="rId4" imgW="1282700" imgH="241300" progId="Equation.DSMT4">
                  <p:embed/>
                </p:oleObj>
              </mc:Choice>
              <mc:Fallback>
                <p:oleObj name="Equation" r:id="rId4" imgW="12827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531" y="1844823"/>
                        <a:ext cx="153924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9238"/>
              </p:ext>
            </p:extLst>
          </p:nvPr>
        </p:nvGraphicFramePr>
        <p:xfrm>
          <a:off x="1282587" y="2348879"/>
          <a:ext cx="289560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3" name="Equation" r:id="rId6" imgW="2413000" imgH="914400" progId="Equation.DSMT4">
                  <p:embed/>
                </p:oleObj>
              </mc:Choice>
              <mc:Fallback>
                <p:oleObj name="Equation" r:id="rId6" imgW="24130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587" y="2348879"/>
                        <a:ext cx="289560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90408"/>
              </p:ext>
            </p:extLst>
          </p:nvPr>
        </p:nvGraphicFramePr>
        <p:xfrm>
          <a:off x="4572000" y="2350054"/>
          <a:ext cx="3657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4" name="Equation" r:id="rId8" imgW="3048000" imgH="914400" progId="Equation.DSMT4">
                  <p:embed/>
                </p:oleObj>
              </mc:Choice>
              <mc:Fallback>
                <p:oleObj name="Equation" r:id="rId8" imgW="3048000" imgH="914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50054"/>
                        <a:ext cx="3657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23482"/>
              </p:ext>
            </p:extLst>
          </p:nvPr>
        </p:nvGraphicFramePr>
        <p:xfrm>
          <a:off x="1258531" y="3501007"/>
          <a:ext cx="565404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5" name="Equation" r:id="rId10" imgW="4711700" imgH="482600" progId="Equation.DSMT4">
                  <p:embed/>
                </p:oleObj>
              </mc:Choice>
              <mc:Fallback>
                <p:oleObj name="Equation" r:id="rId10" imgW="4711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531" y="3501007"/>
                        <a:ext cx="565404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191092"/>
              </p:ext>
            </p:extLst>
          </p:nvPr>
        </p:nvGraphicFramePr>
        <p:xfrm>
          <a:off x="1278320" y="4147552"/>
          <a:ext cx="521208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6" name="Equation" r:id="rId12" imgW="4343400" imgH="241300" progId="Equation.DSMT4">
                  <p:embed/>
                </p:oleObj>
              </mc:Choice>
              <mc:Fallback>
                <p:oleObj name="Equation" r:id="rId12" imgW="4343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320" y="4147552"/>
                        <a:ext cx="521208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20820"/>
              </p:ext>
            </p:extLst>
          </p:nvPr>
        </p:nvGraphicFramePr>
        <p:xfrm>
          <a:off x="1252173" y="5517232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7" name="Equation" r:id="rId14" imgW="1422400" imgH="482600" progId="Equation.DSMT4">
                  <p:embed/>
                </p:oleObj>
              </mc:Choice>
              <mc:Fallback>
                <p:oleObj name="Equation" r:id="rId14" imgW="14224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173" y="5517232"/>
                        <a:ext cx="2133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9693"/>
              </p:ext>
            </p:extLst>
          </p:nvPr>
        </p:nvGraphicFramePr>
        <p:xfrm>
          <a:off x="1259681" y="4509120"/>
          <a:ext cx="6491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8" name="Equation" r:id="rId16" imgW="5410080" imgH="241200" progId="Equation.DSMT4">
                  <p:embed/>
                </p:oleObj>
              </mc:Choice>
              <mc:Fallback>
                <p:oleObj name="Equation" r:id="rId16" imgW="5410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1" y="4509120"/>
                        <a:ext cx="649128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22844"/>
              </p:ext>
            </p:extLst>
          </p:nvPr>
        </p:nvGraphicFramePr>
        <p:xfrm>
          <a:off x="1259681" y="4869160"/>
          <a:ext cx="6491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9" name="Equation" r:id="rId18" imgW="5410080" imgH="241200" progId="Equation.DSMT4">
                  <p:embed/>
                </p:oleObj>
              </mc:Choice>
              <mc:Fallback>
                <p:oleObj name="Equation" r:id="rId18" imgW="541008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1" y="4869160"/>
                        <a:ext cx="649128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46" grpId="0" animBg="1"/>
      <p:bldP spid="47" grpId="0" animBg="1"/>
      <p:bldP spid="25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1E1AF3-B41E-4FA7-9D79-771184688AD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smtClean="0"/>
              <a:t>/51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7772400" cy="66632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黑体" pitchFamily="2" charset="-122"/>
              </a:rPr>
              <a:t>1.1 PUMA560</a:t>
            </a:r>
            <a:r>
              <a:rPr lang="zh-CN" altLang="en-US" sz="3200" dirty="0" smtClean="0">
                <a:ea typeface="黑体" pitchFamily="2" charset="-122"/>
              </a:rPr>
              <a:t>机器人的逆向运动学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105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求取</a:t>
            </a: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步骤</a:t>
            </a:r>
            <a:endParaRPr lang="zh-CN" altLang="en-US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ea typeface="黑体" pitchFamily="2" charset="-122"/>
                <a:sym typeface="Symbol" pitchFamily="18" charset="2"/>
              </a:rPr>
              <a:t>  </a:t>
            </a:r>
            <a:r>
              <a:rPr lang="zh-CN" altLang="en-US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3 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4 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5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和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6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2400" baseline="-250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解的取值</a:t>
            </a:r>
            <a:endParaRPr lang="zh-CN" altLang="en-US" sz="2400" dirty="0" smtClean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</p:txBody>
      </p:sp>
      <p:grpSp>
        <p:nvGrpSpPr>
          <p:cNvPr id="20486" name="Group 100"/>
          <p:cNvGrpSpPr>
            <a:grpSpLocks/>
          </p:cNvGrpSpPr>
          <p:nvPr/>
        </p:nvGrpSpPr>
        <p:grpSpPr bwMode="auto">
          <a:xfrm>
            <a:off x="2819400" y="2819400"/>
            <a:ext cx="4546600" cy="3048000"/>
            <a:chOff x="1800" y="1920"/>
            <a:chExt cx="2864" cy="1920"/>
          </a:xfrm>
        </p:grpSpPr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800" y="220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1</a:t>
              </a:r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2160" y="2016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11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2160" y="24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12</a:t>
              </a:r>
            </a:p>
          </p:txBody>
        </p:sp>
        <p:sp>
          <p:nvSpPr>
            <p:cNvPr id="20490" name="Line 21"/>
            <p:cNvSpPr>
              <a:spLocks noChangeShapeType="1"/>
            </p:cNvSpPr>
            <p:nvPr/>
          </p:nvSpPr>
          <p:spPr bwMode="auto">
            <a:xfrm flipV="1">
              <a:off x="2016" y="220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22"/>
            <p:cNvSpPr>
              <a:spLocks noChangeShapeType="1"/>
            </p:cNvSpPr>
            <p:nvPr/>
          </p:nvSpPr>
          <p:spPr bwMode="auto">
            <a:xfrm>
              <a:off x="2016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25"/>
            <p:cNvSpPr>
              <a:spLocks noChangeShapeType="1"/>
            </p:cNvSpPr>
            <p:nvPr/>
          </p:nvSpPr>
          <p:spPr bwMode="auto">
            <a:xfrm flipV="1">
              <a:off x="2976" y="20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26"/>
            <p:cNvSpPr>
              <a:spLocks noChangeShapeType="1"/>
            </p:cNvSpPr>
            <p:nvPr/>
          </p:nvSpPr>
          <p:spPr bwMode="auto">
            <a:xfrm>
              <a:off x="2976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Rectangle 31"/>
            <p:cNvSpPr>
              <a:spLocks noChangeArrowheads="1"/>
            </p:cNvSpPr>
            <p:nvPr/>
          </p:nvSpPr>
          <p:spPr bwMode="auto">
            <a:xfrm>
              <a:off x="1800" y="3072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0495" name="Rectangle 32"/>
            <p:cNvSpPr>
              <a:spLocks noChangeArrowheads="1"/>
            </p:cNvSpPr>
            <p:nvPr/>
          </p:nvSpPr>
          <p:spPr bwMode="auto">
            <a:xfrm>
              <a:off x="2160" y="288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31</a:t>
              </a:r>
            </a:p>
          </p:txBody>
        </p:sp>
        <p:sp>
          <p:nvSpPr>
            <p:cNvPr id="20496" name="Rectangle 33"/>
            <p:cNvSpPr>
              <a:spLocks noChangeArrowheads="1"/>
            </p:cNvSpPr>
            <p:nvPr/>
          </p:nvSpPr>
          <p:spPr bwMode="auto">
            <a:xfrm>
              <a:off x="2160" y="3312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32</a:t>
              </a:r>
            </a:p>
          </p:txBody>
        </p:sp>
        <p:sp>
          <p:nvSpPr>
            <p:cNvPr id="20497" name="Line 34"/>
            <p:cNvSpPr>
              <a:spLocks noChangeShapeType="1"/>
            </p:cNvSpPr>
            <p:nvPr/>
          </p:nvSpPr>
          <p:spPr bwMode="auto">
            <a:xfrm flipV="1">
              <a:off x="2016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35"/>
            <p:cNvSpPr>
              <a:spLocks noChangeShapeType="1"/>
            </p:cNvSpPr>
            <p:nvPr/>
          </p:nvSpPr>
          <p:spPr bwMode="auto">
            <a:xfrm>
              <a:off x="2016" y="32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Rectangle 37"/>
            <p:cNvSpPr>
              <a:spLocks noChangeArrowheads="1"/>
            </p:cNvSpPr>
            <p:nvPr/>
          </p:nvSpPr>
          <p:spPr bwMode="auto">
            <a:xfrm>
              <a:off x="2688" y="2016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21</a:t>
              </a:r>
            </a:p>
          </p:txBody>
        </p:sp>
        <p:sp>
          <p:nvSpPr>
            <p:cNvPr id="20500" name="Rectangle 38"/>
            <p:cNvSpPr>
              <a:spLocks noChangeArrowheads="1"/>
            </p:cNvSpPr>
            <p:nvPr/>
          </p:nvSpPr>
          <p:spPr bwMode="auto">
            <a:xfrm>
              <a:off x="2688" y="24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22</a:t>
              </a:r>
            </a:p>
          </p:txBody>
        </p:sp>
        <p:sp>
          <p:nvSpPr>
            <p:cNvPr id="20501" name="Rectangle 39"/>
            <p:cNvSpPr>
              <a:spLocks noChangeArrowheads="1"/>
            </p:cNvSpPr>
            <p:nvPr/>
          </p:nvSpPr>
          <p:spPr bwMode="auto">
            <a:xfrm>
              <a:off x="2688" y="288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23</a:t>
              </a:r>
            </a:p>
          </p:txBody>
        </p:sp>
        <p:sp>
          <p:nvSpPr>
            <p:cNvPr id="20502" name="Rectangle 40"/>
            <p:cNvSpPr>
              <a:spLocks noChangeArrowheads="1"/>
            </p:cNvSpPr>
            <p:nvPr/>
          </p:nvSpPr>
          <p:spPr bwMode="auto">
            <a:xfrm>
              <a:off x="2688" y="3312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itchFamily="18" charset="2"/>
                </a:rPr>
                <a:t></a:t>
              </a:r>
              <a:r>
                <a:rPr lang="en-US" altLang="zh-CN" sz="2400" baseline="-25000">
                  <a:sym typeface="Symbol" pitchFamily="18" charset="2"/>
                </a:rPr>
                <a:t>24</a:t>
              </a:r>
            </a:p>
          </p:txBody>
        </p:sp>
        <p:sp>
          <p:nvSpPr>
            <p:cNvPr id="20503" name="Line 41"/>
            <p:cNvSpPr>
              <a:spLocks noChangeShapeType="1"/>
            </p:cNvSpPr>
            <p:nvPr/>
          </p:nvSpPr>
          <p:spPr bwMode="auto">
            <a:xfrm>
              <a:off x="2496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42"/>
            <p:cNvSpPr>
              <a:spLocks noChangeShapeType="1"/>
            </p:cNvSpPr>
            <p:nvPr/>
          </p:nvSpPr>
          <p:spPr bwMode="auto">
            <a:xfrm>
              <a:off x="24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43"/>
            <p:cNvSpPr>
              <a:spLocks noChangeShapeType="1"/>
            </p:cNvSpPr>
            <p:nvPr/>
          </p:nvSpPr>
          <p:spPr bwMode="auto">
            <a:xfrm>
              <a:off x="2496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44"/>
            <p:cNvSpPr>
              <a:spLocks noChangeShapeType="1"/>
            </p:cNvSpPr>
            <p:nvPr/>
          </p:nvSpPr>
          <p:spPr bwMode="auto">
            <a:xfrm>
              <a:off x="2496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45"/>
            <p:cNvSpPr>
              <a:spLocks noChangeShapeType="1"/>
            </p:cNvSpPr>
            <p:nvPr/>
          </p:nvSpPr>
          <p:spPr bwMode="auto">
            <a:xfrm flipV="1">
              <a:off x="2400" y="2256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46"/>
            <p:cNvSpPr>
              <a:spLocks noChangeShapeType="1"/>
            </p:cNvSpPr>
            <p:nvPr/>
          </p:nvSpPr>
          <p:spPr bwMode="auto">
            <a:xfrm flipV="1">
              <a:off x="2400" y="2640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47"/>
            <p:cNvSpPr>
              <a:spLocks noChangeShapeType="1"/>
            </p:cNvSpPr>
            <p:nvPr/>
          </p:nvSpPr>
          <p:spPr bwMode="auto">
            <a:xfrm>
              <a:off x="2448" y="2256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48"/>
            <p:cNvSpPr>
              <a:spLocks noChangeShapeType="1"/>
            </p:cNvSpPr>
            <p:nvPr/>
          </p:nvSpPr>
          <p:spPr bwMode="auto">
            <a:xfrm>
              <a:off x="2400" y="2736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51"/>
            <p:cNvSpPr>
              <a:spLocks noChangeShapeType="1"/>
            </p:cNvSpPr>
            <p:nvPr/>
          </p:nvSpPr>
          <p:spPr bwMode="auto">
            <a:xfrm flipV="1">
              <a:off x="2976" y="25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52"/>
            <p:cNvSpPr>
              <a:spLocks noChangeShapeType="1"/>
            </p:cNvSpPr>
            <p:nvPr/>
          </p:nvSpPr>
          <p:spPr bwMode="auto">
            <a:xfrm>
              <a:off x="2976" y="26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55"/>
            <p:cNvSpPr>
              <a:spLocks noChangeShapeType="1"/>
            </p:cNvSpPr>
            <p:nvPr/>
          </p:nvSpPr>
          <p:spPr bwMode="auto">
            <a:xfrm flipV="1">
              <a:off x="2976" y="302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56"/>
            <p:cNvSpPr>
              <a:spLocks noChangeShapeType="1"/>
            </p:cNvSpPr>
            <p:nvPr/>
          </p:nvSpPr>
          <p:spPr bwMode="auto">
            <a:xfrm>
              <a:off x="2976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81"/>
            <p:cNvGrpSpPr>
              <a:grpSpLocks/>
            </p:cNvGrpSpPr>
            <p:nvPr/>
          </p:nvGrpSpPr>
          <p:grpSpPr bwMode="auto">
            <a:xfrm>
              <a:off x="3120" y="1920"/>
              <a:ext cx="344" cy="1920"/>
              <a:chOff x="3120" y="1920"/>
              <a:chExt cx="344" cy="1920"/>
            </a:xfrm>
          </p:grpSpPr>
          <p:sp>
            <p:nvSpPr>
              <p:cNvPr id="20552" name="Rectangle 23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41</a:t>
                </a:r>
              </a:p>
            </p:txBody>
          </p:sp>
          <p:sp>
            <p:nvSpPr>
              <p:cNvPr id="20553" name="Rectangle 24"/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42</a:t>
                </a:r>
              </a:p>
            </p:txBody>
          </p:sp>
          <p:sp>
            <p:nvSpPr>
              <p:cNvPr id="20554" name="Rectangle 49"/>
              <p:cNvSpPr>
                <a:spLocks noChangeArrowheads="1"/>
              </p:cNvSpPr>
              <p:nvPr/>
            </p:nvSpPr>
            <p:spPr bwMode="auto">
              <a:xfrm>
                <a:off x="3120" y="240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43</a:t>
                </a:r>
              </a:p>
            </p:txBody>
          </p:sp>
          <p:sp>
            <p:nvSpPr>
              <p:cNvPr id="20555" name="Rectangle 50"/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44</a:t>
                </a:r>
              </a:p>
            </p:txBody>
          </p:sp>
          <p:sp>
            <p:nvSpPr>
              <p:cNvPr id="20556" name="Rectangle 53"/>
              <p:cNvSpPr>
                <a:spLocks noChangeArrowheads="1"/>
              </p:cNvSpPr>
              <p:nvPr/>
            </p:nvSpPr>
            <p:spPr bwMode="auto">
              <a:xfrm>
                <a:off x="3120" y="288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45</a:t>
                </a:r>
              </a:p>
            </p:txBody>
          </p:sp>
          <p:sp>
            <p:nvSpPr>
              <p:cNvPr id="20557" name="Rectangle 54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46</a:t>
                </a:r>
              </a:p>
            </p:txBody>
          </p:sp>
          <p:sp>
            <p:nvSpPr>
              <p:cNvPr id="20558" name="Rectangle 57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47</a:t>
                </a:r>
              </a:p>
            </p:txBody>
          </p:sp>
          <p:sp>
            <p:nvSpPr>
              <p:cNvPr id="20559" name="Rectangle 58"/>
              <p:cNvSpPr>
                <a:spLocks noChangeArrowheads="1"/>
              </p:cNvSpPr>
              <p:nvPr/>
            </p:nvSpPr>
            <p:spPr bwMode="auto">
              <a:xfrm>
                <a:off x="3120" y="355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48</a:t>
                </a:r>
              </a:p>
            </p:txBody>
          </p:sp>
        </p:grpSp>
        <p:sp>
          <p:nvSpPr>
            <p:cNvPr id="20516" name="Line 59"/>
            <p:cNvSpPr>
              <a:spLocks noChangeShapeType="1"/>
            </p:cNvSpPr>
            <p:nvPr/>
          </p:nvSpPr>
          <p:spPr bwMode="auto">
            <a:xfrm flipV="1">
              <a:off x="2976" y="345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60"/>
            <p:cNvSpPr>
              <a:spLocks noChangeShapeType="1"/>
            </p:cNvSpPr>
            <p:nvPr/>
          </p:nvSpPr>
          <p:spPr bwMode="auto">
            <a:xfrm>
              <a:off x="2976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8" name="Group 82"/>
            <p:cNvGrpSpPr>
              <a:grpSpLocks/>
            </p:cNvGrpSpPr>
            <p:nvPr/>
          </p:nvGrpSpPr>
          <p:grpSpPr bwMode="auto">
            <a:xfrm>
              <a:off x="3696" y="1920"/>
              <a:ext cx="344" cy="1920"/>
              <a:chOff x="3696" y="1968"/>
              <a:chExt cx="344" cy="1920"/>
            </a:xfrm>
          </p:grpSpPr>
          <p:sp>
            <p:nvSpPr>
              <p:cNvPr id="20544" name="Rectangle 65"/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51</a:t>
                </a:r>
              </a:p>
            </p:txBody>
          </p:sp>
          <p:sp>
            <p:nvSpPr>
              <p:cNvPr id="20545" name="Rectangle 66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52</a:t>
                </a:r>
              </a:p>
            </p:txBody>
          </p:sp>
          <p:sp>
            <p:nvSpPr>
              <p:cNvPr id="20546" name="Rectangle 67"/>
              <p:cNvSpPr>
                <a:spLocks noChangeArrowheads="1"/>
              </p:cNvSpPr>
              <p:nvPr/>
            </p:nvSpPr>
            <p:spPr bwMode="auto">
              <a:xfrm>
                <a:off x="3696" y="244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53</a:t>
                </a:r>
              </a:p>
            </p:txBody>
          </p:sp>
          <p:sp>
            <p:nvSpPr>
              <p:cNvPr id="20547" name="Rectangle 68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54</a:t>
                </a:r>
              </a:p>
            </p:txBody>
          </p:sp>
          <p:sp>
            <p:nvSpPr>
              <p:cNvPr id="20548" name="Rectangle 69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55</a:t>
                </a:r>
              </a:p>
            </p:txBody>
          </p:sp>
          <p:sp>
            <p:nvSpPr>
              <p:cNvPr id="20549" name="Rectangle 70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56</a:t>
                </a:r>
              </a:p>
            </p:txBody>
          </p:sp>
          <p:sp>
            <p:nvSpPr>
              <p:cNvPr id="20550" name="Rectangle 71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57</a:t>
                </a:r>
              </a:p>
            </p:txBody>
          </p:sp>
          <p:sp>
            <p:nvSpPr>
              <p:cNvPr id="20551" name="Rectangle 72"/>
              <p:cNvSpPr>
                <a:spLocks noChangeArrowheads="1"/>
              </p:cNvSpPr>
              <p:nvPr/>
            </p:nvSpPr>
            <p:spPr bwMode="auto">
              <a:xfrm>
                <a:off x="3696" y="360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58</a:t>
                </a:r>
              </a:p>
            </p:txBody>
          </p:sp>
        </p:grpSp>
        <p:grpSp>
          <p:nvGrpSpPr>
            <p:cNvPr id="20519" name="Group 83"/>
            <p:cNvGrpSpPr>
              <a:grpSpLocks/>
            </p:cNvGrpSpPr>
            <p:nvPr/>
          </p:nvGrpSpPr>
          <p:grpSpPr bwMode="auto">
            <a:xfrm>
              <a:off x="4320" y="1920"/>
              <a:ext cx="344" cy="1920"/>
              <a:chOff x="4464" y="1968"/>
              <a:chExt cx="344" cy="1920"/>
            </a:xfrm>
          </p:grpSpPr>
          <p:sp>
            <p:nvSpPr>
              <p:cNvPr id="20536" name="Rectangle 73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61</a:t>
                </a:r>
              </a:p>
            </p:txBody>
          </p:sp>
          <p:sp>
            <p:nvSpPr>
              <p:cNvPr id="20537" name="Rectangle 74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62</a:t>
                </a:r>
              </a:p>
            </p:txBody>
          </p:sp>
          <p:sp>
            <p:nvSpPr>
              <p:cNvPr id="20538" name="Rectangle 75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63</a:t>
                </a:r>
              </a:p>
            </p:txBody>
          </p:sp>
          <p:sp>
            <p:nvSpPr>
              <p:cNvPr id="20539" name="Rectangle 76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64</a:t>
                </a:r>
              </a:p>
            </p:txBody>
          </p:sp>
          <p:sp>
            <p:nvSpPr>
              <p:cNvPr id="20540" name="Rectangle 77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65</a:t>
                </a:r>
              </a:p>
            </p:txBody>
          </p:sp>
          <p:sp>
            <p:nvSpPr>
              <p:cNvPr id="20541" name="Rectangle 78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66</a:t>
                </a:r>
              </a:p>
            </p:txBody>
          </p:sp>
          <p:sp>
            <p:nvSpPr>
              <p:cNvPr id="20542" name="Rectangle 79"/>
              <p:cNvSpPr>
                <a:spLocks noChangeArrowheads="1"/>
              </p:cNvSpPr>
              <p:nvPr/>
            </p:nvSpPr>
            <p:spPr bwMode="auto">
              <a:xfrm>
                <a:off x="4464" y="336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67</a:t>
                </a:r>
              </a:p>
            </p:txBody>
          </p:sp>
          <p:sp>
            <p:nvSpPr>
              <p:cNvPr id="20543" name="Rectangle 80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itchFamily="18" charset="2"/>
                  </a:rPr>
                  <a:t></a:t>
                </a:r>
                <a:r>
                  <a:rPr lang="en-US" altLang="zh-CN" sz="2400" baseline="-25000">
                    <a:sym typeface="Symbol" pitchFamily="18" charset="2"/>
                  </a:rPr>
                  <a:t>68</a:t>
                </a:r>
              </a:p>
            </p:txBody>
          </p:sp>
        </p:grpSp>
        <p:sp>
          <p:nvSpPr>
            <p:cNvPr id="20520" name="Line 84"/>
            <p:cNvSpPr>
              <a:spLocks noChangeShapeType="1"/>
            </p:cNvSpPr>
            <p:nvPr/>
          </p:nvSpPr>
          <p:spPr bwMode="auto">
            <a:xfrm>
              <a:off x="345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85"/>
            <p:cNvSpPr>
              <a:spLocks noChangeShapeType="1"/>
            </p:cNvSpPr>
            <p:nvPr/>
          </p:nvSpPr>
          <p:spPr bwMode="auto">
            <a:xfrm>
              <a:off x="3456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86"/>
            <p:cNvSpPr>
              <a:spLocks noChangeShapeType="1"/>
            </p:cNvSpPr>
            <p:nvPr/>
          </p:nvSpPr>
          <p:spPr bwMode="auto">
            <a:xfrm>
              <a:off x="345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87"/>
            <p:cNvSpPr>
              <a:spLocks noChangeShapeType="1"/>
            </p:cNvSpPr>
            <p:nvPr/>
          </p:nvSpPr>
          <p:spPr bwMode="auto">
            <a:xfrm>
              <a:off x="345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88"/>
            <p:cNvSpPr>
              <a:spLocks noChangeShapeType="1"/>
            </p:cNvSpPr>
            <p:nvPr/>
          </p:nvSpPr>
          <p:spPr bwMode="auto">
            <a:xfrm>
              <a:off x="3456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89"/>
            <p:cNvSpPr>
              <a:spLocks noChangeShapeType="1"/>
            </p:cNvSpPr>
            <p:nvPr/>
          </p:nvSpPr>
          <p:spPr bwMode="auto">
            <a:xfrm>
              <a:off x="34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90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91"/>
            <p:cNvSpPr>
              <a:spLocks noChangeShapeType="1"/>
            </p:cNvSpPr>
            <p:nvPr/>
          </p:nvSpPr>
          <p:spPr bwMode="auto">
            <a:xfrm>
              <a:off x="3456" y="37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92"/>
            <p:cNvSpPr>
              <a:spLocks noChangeShapeType="1"/>
            </p:cNvSpPr>
            <p:nvPr/>
          </p:nvSpPr>
          <p:spPr bwMode="auto">
            <a:xfrm>
              <a:off x="4032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93"/>
            <p:cNvSpPr>
              <a:spLocks noChangeShapeType="1"/>
            </p:cNvSpPr>
            <p:nvPr/>
          </p:nvSpPr>
          <p:spPr bwMode="auto">
            <a:xfrm>
              <a:off x="403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94"/>
            <p:cNvSpPr>
              <a:spLocks noChangeShapeType="1"/>
            </p:cNvSpPr>
            <p:nvPr/>
          </p:nvSpPr>
          <p:spPr bwMode="auto">
            <a:xfrm>
              <a:off x="4032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95"/>
            <p:cNvSpPr>
              <a:spLocks noChangeShapeType="1"/>
            </p:cNvSpPr>
            <p:nvPr/>
          </p:nvSpPr>
          <p:spPr bwMode="auto">
            <a:xfrm>
              <a:off x="403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96"/>
            <p:cNvSpPr>
              <a:spLocks noChangeShapeType="1"/>
            </p:cNvSpPr>
            <p:nvPr/>
          </p:nvSpPr>
          <p:spPr bwMode="auto">
            <a:xfrm>
              <a:off x="40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97"/>
            <p:cNvSpPr>
              <a:spLocks noChangeShapeType="1"/>
            </p:cNvSpPr>
            <p:nvPr/>
          </p:nvSpPr>
          <p:spPr bwMode="auto">
            <a:xfrm>
              <a:off x="4032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98"/>
            <p:cNvSpPr>
              <a:spLocks noChangeShapeType="1"/>
            </p:cNvSpPr>
            <p:nvPr/>
          </p:nvSpPr>
          <p:spPr bwMode="auto">
            <a:xfrm>
              <a:off x="403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99"/>
            <p:cNvSpPr>
              <a:spLocks noChangeShapeType="1"/>
            </p:cNvSpPr>
            <p:nvPr/>
          </p:nvSpPr>
          <p:spPr bwMode="auto">
            <a:xfrm>
              <a:off x="4032" y="37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D1690-7FB1-452F-A097-7B6B59D3133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CN" sz="1400" smtClean="0"/>
              <a:t>/51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304800"/>
            <a:ext cx="8928992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ea typeface="黑体" pitchFamily="2" charset="-122"/>
              </a:rPr>
              <a:t>1.2 </a:t>
            </a:r>
            <a:r>
              <a:rPr lang="zh-CN" altLang="en-US" sz="3200" dirty="0">
                <a:solidFill>
                  <a:schemeClr val="tx1"/>
                </a:solidFill>
                <a:ea typeface="黑体" pitchFamily="2" charset="-122"/>
              </a:rPr>
              <a:t>投影法与解析法结合求解</a:t>
            </a:r>
            <a:r>
              <a:rPr lang="zh-CN" altLang="en-US" sz="3200" dirty="0">
                <a:ea typeface="黑体" pitchFamily="2" charset="-122"/>
              </a:rPr>
              <a:t>机器人的逆向运动学</a:t>
            </a:r>
            <a:endParaRPr lang="zh-CN" altLang="en-US" sz="3200" dirty="0" smtClean="0"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96752"/>
            <a:ext cx="496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YASKAWA 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K10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机器人逆向运动学</a:t>
            </a:r>
            <a:endParaRPr lang="zh-CN" altLang="en-US" baseline="-25000" dirty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</p:txBody>
      </p:sp>
      <p:grpSp>
        <p:nvGrpSpPr>
          <p:cNvPr id="9" name="Group 136"/>
          <p:cNvGrpSpPr>
            <a:grpSpLocks noChangeAspect="1"/>
          </p:cNvGrpSpPr>
          <p:nvPr/>
        </p:nvGrpSpPr>
        <p:grpSpPr bwMode="auto">
          <a:xfrm>
            <a:off x="860946" y="1844824"/>
            <a:ext cx="7348538" cy="2737487"/>
            <a:chOff x="1980" y="1370"/>
            <a:chExt cx="7715" cy="2876"/>
          </a:xfrm>
        </p:grpSpPr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4100" y="1566"/>
              <a:ext cx="2700" cy="2680"/>
              <a:chOff x="4100" y="1566"/>
              <a:chExt cx="2700" cy="2680"/>
            </a:xfrm>
          </p:grpSpPr>
          <p:sp>
            <p:nvSpPr>
              <p:cNvPr id="77" name="Text Box 138"/>
              <p:cNvSpPr txBox="1">
                <a:spLocks noChangeArrowheads="1"/>
              </p:cNvSpPr>
              <p:nvPr/>
            </p:nvSpPr>
            <p:spPr bwMode="auto">
              <a:xfrm>
                <a:off x="4914" y="1680"/>
                <a:ext cx="45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78" name="Group 139"/>
              <p:cNvGrpSpPr>
                <a:grpSpLocks/>
              </p:cNvGrpSpPr>
              <p:nvPr/>
            </p:nvGrpSpPr>
            <p:grpSpPr bwMode="auto">
              <a:xfrm rot="900000">
                <a:off x="4660" y="2046"/>
                <a:ext cx="600" cy="1060"/>
                <a:chOff x="3940" y="3580"/>
                <a:chExt cx="600" cy="1060"/>
              </a:xfrm>
            </p:grpSpPr>
            <p:grpSp>
              <p:nvGrpSpPr>
                <p:cNvPr id="125" name="Group 140"/>
                <p:cNvGrpSpPr>
                  <a:grpSpLocks/>
                </p:cNvGrpSpPr>
                <p:nvPr/>
              </p:nvGrpSpPr>
              <p:grpSpPr bwMode="auto">
                <a:xfrm>
                  <a:off x="4460" y="3580"/>
                  <a:ext cx="80" cy="1060"/>
                  <a:chOff x="4460" y="3580"/>
                  <a:chExt cx="80" cy="1060"/>
                </a:xfrm>
              </p:grpSpPr>
              <p:cxnSp>
                <p:nvCxnSpPr>
                  <p:cNvPr id="132" name="Line 141"/>
                  <p:cNvCxnSpPr/>
                  <p:nvPr/>
                </p:nvCxnSpPr>
                <p:spPr bwMode="auto">
                  <a:xfrm>
                    <a:off x="4500" y="3624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358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3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26" name="Group 144"/>
                <p:cNvGrpSpPr>
                  <a:grpSpLocks/>
                </p:cNvGrpSpPr>
                <p:nvPr/>
              </p:nvGrpSpPr>
              <p:grpSpPr bwMode="auto">
                <a:xfrm>
                  <a:off x="3940" y="3580"/>
                  <a:ext cx="80" cy="1060"/>
                  <a:chOff x="4460" y="3580"/>
                  <a:chExt cx="80" cy="1060"/>
                </a:xfrm>
              </p:grpSpPr>
              <p:cxnSp>
                <p:nvCxnSpPr>
                  <p:cNvPr id="129" name="Line 145"/>
                  <p:cNvCxnSpPr/>
                  <p:nvPr/>
                </p:nvCxnSpPr>
                <p:spPr bwMode="auto">
                  <a:xfrm>
                    <a:off x="4500" y="3624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358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3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cxnSp>
              <p:nvCxnSpPr>
                <p:cNvPr id="127" name="Line 148"/>
                <p:cNvCxnSpPr/>
                <p:nvPr/>
              </p:nvCxnSpPr>
              <p:spPr bwMode="auto">
                <a:xfrm>
                  <a:off x="4020" y="3620"/>
                  <a:ext cx="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8" name="Line 149"/>
                <p:cNvCxnSpPr/>
                <p:nvPr/>
              </p:nvCxnSpPr>
              <p:spPr bwMode="auto">
                <a:xfrm>
                  <a:off x="4020" y="4600"/>
                  <a:ext cx="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9" name="Line 150"/>
              <p:cNvCxnSpPr/>
              <p:nvPr/>
            </p:nvCxnSpPr>
            <p:spPr bwMode="auto">
              <a:xfrm>
                <a:off x="5080" y="3166"/>
                <a:ext cx="0" cy="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151"/>
              <p:cNvCxnSpPr/>
              <p:nvPr/>
            </p:nvCxnSpPr>
            <p:spPr bwMode="auto">
              <a:xfrm>
                <a:off x="4720" y="3606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152"/>
              <p:cNvCxnSpPr/>
              <p:nvPr/>
            </p:nvCxnSpPr>
            <p:spPr bwMode="auto">
              <a:xfrm>
                <a:off x="4720" y="3866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Line 153"/>
              <p:cNvCxnSpPr/>
              <p:nvPr/>
            </p:nvCxnSpPr>
            <p:spPr bwMode="auto">
              <a:xfrm>
                <a:off x="4860" y="3606"/>
                <a:ext cx="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154"/>
              <p:cNvCxnSpPr/>
              <p:nvPr/>
            </p:nvCxnSpPr>
            <p:spPr bwMode="auto">
              <a:xfrm>
                <a:off x="4640" y="3886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155"/>
              <p:cNvCxnSpPr/>
              <p:nvPr/>
            </p:nvCxnSpPr>
            <p:spPr bwMode="auto">
              <a:xfrm flipH="1">
                <a:off x="464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156"/>
              <p:cNvCxnSpPr/>
              <p:nvPr/>
            </p:nvCxnSpPr>
            <p:spPr bwMode="auto">
              <a:xfrm flipH="1">
                <a:off x="472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Line 157"/>
              <p:cNvCxnSpPr/>
              <p:nvPr/>
            </p:nvCxnSpPr>
            <p:spPr bwMode="auto">
              <a:xfrm flipH="1">
                <a:off x="481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Line 158"/>
              <p:cNvCxnSpPr/>
              <p:nvPr/>
            </p:nvCxnSpPr>
            <p:spPr bwMode="auto">
              <a:xfrm flipH="1">
                <a:off x="489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159"/>
              <p:cNvCxnSpPr/>
              <p:nvPr/>
            </p:nvCxnSpPr>
            <p:spPr bwMode="auto">
              <a:xfrm flipH="1">
                <a:off x="498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160"/>
              <p:cNvCxnSpPr/>
              <p:nvPr/>
            </p:nvCxnSpPr>
            <p:spPr bwMode="auto">
              <a:xfrm flipH="1">
                <a:off x="506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161"/>
              <p:cNvCxnSpPr/>
              <p:nvPr/>
            </p:nvCxnSpPr>
            <p:spPr bwMode="auto">
              <a:xfrm flipH="1">
                <a:off x="515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1" name="Group 164"/>
              <p:cNvGrpSpPr>
                <a:grpSpLocks/>
              </p:cNvGrpSpPr>
              <p:nvPr/>
            </p:nvGrpSpPr>
            <p:grpSpPr bwMode="auto">
              <a:xfrm rot="1800000">
                <a:off x="5380" y="2066"/>
                <a:ext cx="1420" cy="440"/>
                <a:chOff x="3060" y="9900"/>
                <a:chExt cx="1420" cy="440"/>
              </a:xfrm>
            </p:grpSpPr>
            <p:sp>
              <p:nvSpPr>
                <p:cNvPr id="117" name="Oval 165"/>
                <p:cNvSpPr>
                  <a:spLocks noChangeArrowheads="1"/>
                </p:cNvSpPr>
                <p:nvPr/>
              </p:nvSpPr>
              <p:spPr bwMode="auto">
                <a:xfrm>
                  <a:off x="4400" y="10040"/>
                  <a:ext cx="80" cy="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18" name="Freeform 166"/>
                <p:cNvSpPr>
                  <a:spLocks/>
                </p:cNvSpPr>
                <p:nvPr/>
              </p:nvSpPr>
              <p:spPr bwMode="auto">
                <a:xfrm>
                  <a:off x="3060" y="10080"/>
                  <a:ext cx="1020" cy="260"/>
                </a:xfrm>
                <a:custGeom>
                  <a:avLst/>
                  <a:gdLst>
                    <a:gd name="T0" fmla="*/ 0 w 1020"/>
                    <a:gd name="T1" fmla="*/ 260 h 260"/>
                    <a:gd name="T2" fmla="*/ 0 w 1020"/>
                    <a:gd name="T3" fmla="*/ 0 h 260"/>
                    <a:gd name="T4" fmla="*/ 1020 w 1020"/>
                    <a:gd name="T5" fmla="*/ 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20" h="260">
                      <a:moveTo>
                        <a:pt x="0" y="260"/>
                      </a:moveTo>
                      <a:lnTo>
                        <a:pt x="0" y="0"/>
                      </a:lnTo>
                      <a:lnTo>
                        <a:pt x="10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119" name="Group 167"/>
                <p:cNvGrpSpPr>
                  <a:grpSpLocks/>
                </p:cNvGrpSpPr>
                <p:nvPr/>
              </p:nvGrpSpPr>
              <p:grpSpPr bwMode="auto">
                <a:xfrm rot="5400000">
                  <a:off x="3880" y="9960"/>
                  <a:ext cx="160" cy="240"/>
                  <a:chOff x="4420" y="4760"/>
                  <a:chExt cx="160" cy="240"/>
                </a:xfrm>
              </p:grpSpPr>
              <p:cxnSp>
                <p:nvCxnSpPr>
                  <p:cNvPr id="121" name="Line 168"/>
                  <p:cNvCxnSpPr/>
                  <p:nvPr/>
                </p:nvCxnSpPr>
                <p:spPr bwMode="auto">
                  <a:xfrm>
                    <a:off x="4420" y="476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2" name="Line 169"/>
                  <p:cNvCxnSpPr/>
                  <p:nvPr/>
                </p:nvCxnSpPr>
                <p:spPr bwMode="auto">
                  <a:xfrm>
                    <a:off x="4420" y="500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3" name="Line 170"/>
                  <p:cNvCxnSpPr/>
                  <p:nvPr/>
                </p:nvCxnSpPr>
                <p:spPr bwMode="auto">
                  <a:xfrm>
                    <a:off x="456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4" name="Line 171"/>
                  <p:cNvCxnSpPr/>
                  <p:nvPr/>
                </p:nvCxnSpPr>
                <p:spPr bwMode="auto">
                  <a:xfrm>
                    <a:off x="444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0" name="Freeform 172"/>
                <p:cNvSpPr>
                  <a:spLocks/>
                </p:cNvSpPr>
                <p:nvPr/>
              </p:nvSpPr>
              <p:spPr bwMode="auto">
                <a:xfrm>
                  <a:off x="3940" y="9900"/>
                  <a:ext cx="440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8 w 380"/>
                    <a:gd name="T3" fmla="*/ 0 h 180"/>
                    <a:gd name="T4" fmla="*/ 220 w 380"/>
                    <a:gd name="T5" fmla="*/ 0 h 180"/>
                    <a:gd name="T6" fmla="*/ 220 w 380"/>
                    <a:gd name="T7" fmla="*/ 180 h 180"/>
                    <a:gd name="T8" fmla="*/ 380 w 380"/>
                    <a:gd name="T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80">
                      <a:moveTo>
                        <a:pt x="0" y="120"/>
                      </a:moveTo>
                      <a:lnTo>
                        <a:pt x="8" y="0"/>
                      </a:lnTo>
                      <a:lnTo>
                        <a:pt x="220" y="0"/>
                      </a:lnTo>
                      <a:lnTo>
                        <a:pt x="220" y="180"/>
                      </a:lnTo>
                      <a:lnTo>
                        <a:pt x="380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92" name="Text Box 173"/>
              <p:cNvSpPr txBox="1">
                <a:spLocks noChangeArrowheads="1"/>
              </p:cNvSpPr>
              <p:nvPr/>
            </p:nvSpPr>
            <p:spPr bwMode="auto">
              <a:xfrm>
                <a:off x="5520" y="1566"/>
                <a:ext cx="565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+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3" name="Line 174"/>
              <p:cNvCxnSpPr/>
              <p:nvPr/>
            </p:nvCxnSpPr>
            <p:spPr bwMode="auto">
              <a:xfrm>
                <a:off x="4256" y="3905"/>
                <a:ext cx="3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Line 175"/>
              <p:cNvCxnSpPr/>
              <p:nvPr/>
            </p:nvCxnSpPr>
            <p:spPr bwMode="auto">
              <a:xfrm>
                <a:off x="4256" y="3125"/>
                <a:ext cx="72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Line 176"/>
              <p:cNvCxnSpPr/>
              <p:nvPr/>
            </p:nvCxnSpPr>
            <p:spPr bwMode="auto">
              <a:xfrm>
                <a:off x="4436" y="3125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177"/>
              <p:cNvSpPr txBox="1">
                <a:spLocks noChangeArrowheads="1"/>
              </p:cNvSpPr>
              <p:nvPr/>
            </p:nvSpPr>
            <p:spPr bwMode="auto">
              <a:xfrm>
                <a:off x="4100" y="3326"/>
                <a:ext cx="33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7" name="Text Box 178"/>
              <p:cNvSpPr txBox="1">
                <a:spLocks noChangeArrowheads="1"/>
              </p:cNvSpPr>
              <p:nvPr/>
            </p:nvSpPr>
            <p:spPr bwMode="auto">
              <a:xfrm>
                <a:off x="6131" y="1822"/>
                <a:ext cx="39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Text Box 179"/>
              <p:cNvSpPr txBox="1">
                <a:spLocks noChangeArrowheads="1"/>
              </p:cNvSpPr>
              <p:nvPr/>
            </p:nvSpPr>
            <p:spPr bwMode="auto">
              <a:xfrm>
                <a:off x="5260" y="2426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9" name="Line 180"/>
              <p:cNvCxnSpPr/>
              <p:nvPr/>
            </p:nvCxnSpPr>
            <p:spPr bwMode="auto">
              <a:xfrm>
                <a:off x="4800" y="3426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Line 181"/>
              <p:cNvCxnSpPr/>
              <p:nvPr/>
            </p:nvCxnSpPr>
            <p:spPr bwMode="auto">
              <a:xfrm>
                <a:off x="4740" y="3606"/>
                <a:ext cx="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Line 182"/>
              <p:cNvCxnSpPr/>
              <p:nvPr/>
            </p:nvCxnSpPr>
            <p:spPr bwMode="auto">
              <a:xfrm>
                <a:off x="4860" y="3726"/>
                <a:ext cx="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Text Box 183"/>
              <p:cNvSpPr txBox="1">
                <a:spLocks noChangeArrowheads="1"/>
              </p:cNvSpPr>
              <p:nvPr/>
            </p:nvSpPr>
            <p:spPr bwMode="auto">
              <a:xfrm>
                <a:off x="5260" y="2766"/>
                <a:ext cx="3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3" name="Line 184"/>
              <p:cNvCxnSpPr/>
              <p:nvPr/>
            </p:nvCxnSpPr>
            <p:spPr bwMode="auto">
              <a:xfrm>
                <a:off x="4600" y="3486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185"/>
              <p:cNvCxnSpPr/>
              <p:nvPr/>
            </p:nvCxnSpPr>
            <p:spPr bwMode="auto">
              <a:xfrm flipH="1">
                <a:off x="5080" y="3486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" name="Text Box 186"/>
              <p:cNvSpPr txBox="1">
                <a:spLocks noChangeArrowheads="1"/>
              </p:cNvSpPr>
              <p:nvPr/>
            </p:nvSpPr>
            <p:spPr bwMode="auto">
              <a:xfrm>
                <a:off x="4876" y="3279"/>
                <a:ext cx="29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6" name="Line 187"/>
              <p:cNvCxnSpPr/>
              <p:nvPr/>
            </p:nvCxnSpPr>
            <p:spPr bwMode="auto">
              <a:xfrm flipV="1">
                <a:off x="5080" y="256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188"/>
              <p:cNvCxnSpPr/>
              <p:nvPr/>
            </p:nvCxnSpPr>
            <p:spPr bwMode="auto">
              <a:xfrm flipV="1">
                <a:off x="5340" y="160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Line 189"/>
              <p:cNvCxnSpPr/>
              <p:nvPr/>
            </p:nvCxnSpPr>
            <p:spPr bwMode="auto">
              <a:xfrm flipH="1">
                <a:off x="5340" y="1746"/>
                <a:ext cx="10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Arc 190"/>
              <p:cNvSpPr>
                <a:spLocks/>
              </p:cNvSpPr>
              <p:nvPr/>
            </p:nvSpPr>
            <p:spPr bwMode="auto">
              <a:xfrm>
                <a:off x="5100" y="270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Arc 191"/>
              <p:cNvSpPr>
                <a:spLocks/>
              </p:cNvSpPr>
              <p:nvPr/>
            </p:nvSpPr>
            <p:spPr bwMode="auto">
              <a:xfrm>
                <a:off x="5380" y="196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11" name="Text Box 192"/>
              <p:cNvSpPr txBox="1">
                <a:spLocks noChangeArrowheads="1"/>
              </p:cNvSpPr>
              <p:nvPr/>
            </p:nvSpPr>
            <p:spPr bwMode="auto">
              <a:xfrm>
                <a:off x="5460" y="2025"/>
                <a:ext cx="386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2" name="Arc 193"/>
              <p:cNvSpPr>
                <a:spLocks/>
              </p:cNvSpPr>
              <p:nvPr/>
            </p:nvSpPr>
            <p:spPr bwMode="auto">
              <a:xfrm>
                <a:off x="5340" y="176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13" name="Line 194"/>
              <p:cNvCxnSpPr/>
              <p:nvPr/>
            </p:nvCxnSpPr>
            <p:spPr bwMode="auto">
              <a:xfrm>
                <a:off x="4800" y="3846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Line 195"/>
              <p:cNvCxnSpPr/>
              <p:nvPr/>
            </p:nvCxnSpPr>
            <p:spPr bwMode="auto">
              <a:xfrm>
                <a:off x="6700" y="2646"/>
                <a:ext cx="0" cy="16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Line 196"/>
              <p:cNvCxnSpPr/>
              <p:nvPr/>
            </p:nvCxnSpPr>
            <p:spPr bwMode="auto">
              <a:xfrm flipV="1">
                <a:off x="4800" y="4046"/>
                <a:ext cx="19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Text Box 197"/>
              <p:cNvSpPr txBox="1">
                <a:spLocks noChangeArrowheads="1"/>
              </p:cNvSpPr>
              <p:nvPr/>
            </p:nvSpPr>
            <p:spPr bwMode="auto">
              <a:xfrm>
                <a:off x="5696" y="3679"/>
                <a:ext cx="360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11" name="Group 199"/>
            <p:cNvGrpSpPr>
              <a:grpSpLocks/>
            </p:cNvGrpSpPr>
            <p:nvPr/>
          </p:nvGrpSpPr>
          <p:grpSpPr bwMode="auto">
            <a:xfrm>
              <a:off x="1980" y="2386"/>
              <a:ext cx="1666" cy="1720"/>
              <a:chOff x="1980" y="2386"/>
              <a:chExt cx="1666" cy="1720"/>
            </a:xfrm>
          </p:grpSpPr>
          <p:cxnSp>
            <p:nvCxnSpPr>
              <p:cNvPr id="69" name="Line 200"/>
              <p:cNvCxnSpPr/>
              <p:nvPr/>
            </p:nvCxnSpPr>
            <p:spPr bwMode="auto">
              <a:xfrm>
                <a:off x="2080" y="3946"/>
                <a:ext cx="1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201"/>
              <p:cNvCxnSpPr/>
              <p:nvPr/>
            </p:nvCxnSpPr>
            <p:spPr bwMode="auto">
              <a:xfrm flipV="1">
                <a:off x="2080" y="2786"/>
                <a:ext cx="0" cy="1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202"/>
              <p:cNvCxnSpPr/>
              <p:nvPr/>
            </p:nvCxnSpPr>
            <p:spPr bwMode="auto">
              <a:xfrm flipV="1">
                <a:off x="2080" y="3286"/>
                <a:ext cx="680" cy="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Text Box 203"/>
              <p:cNvSpPr txBox="1">
                <a:spLocks noChangeArrowheads="1"/>
              </p:cNvSpPr>
              <p:nvPr/>
            </p:nvSpPr>
            <p:spPr bwMode="auto">
              <a:xfrm>
                <a:off x="2680" y="2871"/>
                <a:ext cx="7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(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P</a:t>
                </a: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, 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P</a:t>
                </a: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)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3" name="Text Box 204"/>
              <p:cNvSpPr txBox="1">
                <a:spLocks noChangeArrowheads="1"/>
              </p:cNvSpPr>
              <p:nvPr/>
            </p:nvSpPr>
            <p:spPr bwMode="auto">
              <a:xfrm>
                <a:off x="3340" y="3746"/>
                <a:ext cx="3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4" name="Text Box 205"/>
              <p:cNvSpPr txBox="1">
                <a:spLocks noChangeArrowheads="1"/>
              </p:cNvSpPr>
              <p:nvPr/>
            </p:nvSpPr>
            <p:spPr bwMode="auto">
              <a:xfrm>
                <a:off x="1980" y="238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5" name="Text Box 206"/>
              <p:cNvSpPr txBox="1">
                <a:spLocks noChangeArrowheads="1"/>
              </p:cNvSpPr>
              <p:nvPr/>
            </p:nvSpPr>
            <p:spPr bwMode="auto">
              <a:xfrm>
                <a:off x="2560" y="3466"/>
                <a:ext cx="3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6" name="Oval 207"/>
              <p:cNvSpPr>
                <a:spLocks noChangeArrowheads="1"/>
              </p:cNvSpPr>
              <p:nvPr/>
            </p:nvSpPr>
            <p:spPr bwMode="auto">
              <a:xfrm>
                <a:off x="2724" y="3228"/>
                <a:ext cx="90" cy="9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Group 208"/>
            <p:cNvGrpSpPr>
              <a:grpSpLocks/>
            </p:cNvGrpSpPr>
            <p:nvPr/>
          </p:nvGrpSpPr>
          <p:grpSpPr bwMode="auto">
            <a:xfrm>
              <a:off x="7184" y="1370"/>
              <a:ext cx="2511" cy="2856"/>
              <a:chOff x="7184" y="1370"/>
              <a:chExt cx="2511" cy="2856"/>
            </a:xfrm>
          </p:grpSpPr>
          <p:grpSp>
            <p:nvGrpSpPr>
              <p:cNvPr id="13" name="Group 209"/>
              <p:cNvGrpSpPr>
                <a:grpSpLocks/>
              </p:cNvGrpSpPr>
              <p:nvPr/>
            </p:nvGrpSpPr>
            <p:grpSpPr bwMode="auto">
              <a:xfrm rot="900000">
                <a:off x="8042" y="2524"/>
                <a:ext cx="1205" cy="935"/>
                <a:chOff x="4431" y="3881"/>
                <a:chExt cx="1205" cy="935"/>
              </a:xfrm>
            </p:grpSpPr>
            <p:grpSp>
              <p:nvGrpSpPr>
                <p:cNvPr id="59" name="Group 210"/>
                <p:cNvGrpSpPr>
                  <a:grpSpLocks/>
                </p:cNvGrpSpPr>
                <p:nvPr/>
              </p:nvGrpSpPr>
              <p:grpSpPr bwMode="auto">
                <a:xfrm>
                  <a:off x="4431" y="3903"/>
                  <a:ext cx="711" cy="737"/>
                  <a:chOff x="4431" y="3903"/>
                  <a:chExt cx="711" cy="737"/>
                </a:xfrm>
              </p:grpSpPr>
              <p:cxnSp>
                <p:nvCxnSpPr>
                  <p:cNvPr id="66" name="Line 211"/>
                  <p:cNvCxnSpPr/>
                  <p:nvPr/>
                </p:nvCxnSpPr>
                <p:spPr bwMode="auto">
                  <a:xfrm rot="20700000" flipH="1">
                    <a:off x="4431" y="4040"/>
                    <a:ext cx="711" cy="4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7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5053" y="3903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68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60" name="Group 214"/>
                <p:cNvGrpSpPr>
                  <a:grpSpLocks/>
                </p:cNvGrpSpPr>
                <p:nvPr/>
              </p:nvGrpSpPr>
              <p:grpSpPr bwMode="auto">
                <a:xfrm>
                  <a:off x="4977" y="4066"/>
                  <a:ext cx="659" cy="725"/>
                  <a:chOff x="5497" y="4066"/>
                  <a:chExt cx="659" cy="725"/>
                </a:xfrm>
              </p:grpSpPr>
              <p:cxnSp>
                <p:nvCxnSpPr>
                  <p:cNvPr id="63" name="Line 215"/>
                  <p:cNvCxnSpPr/>
                  <p:nvPr/>
                </p:nvCxnSpPr>
                <p:spPr bwMode="auto">
                  <a:xfrm rot="20700000" flipH="1">
                    <a:off x="5497" y="4222"/>
                    <a:ext cx="659" cy="4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4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6065" y="4066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65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5501" y="4711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cxnSp>
              <p:nvCxnSpPr>
                <p:cNvPr id="61" name="Line 219"/>
                <p:cNvCxnSpPr/>
                <p:nvPr/>
              </p:nvCxnSpPr>
              <p:spPr bwMode="auto">
                <a:xfrm rot="20700000">
                  <a:off x="4573" y="4562"/>
                  <a:ext cx="395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Line 219"/>
                <p:cNvCxnSpPr/>
                <p:nvPr/>
              </p:nvCxnSpPr>
              <p:spPr bwMode="auto">
                <a:xfrm rot="20700000">
                  <a:off x="5130" y="3881"/>
                  <a:ext cx="395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4" name="Line 220"/>
              <p:cNvCxnSpPr/>
              <p:nvPr/>
            </p:nvCxnSpPr>
            <p:spPr bwMode="auto">
              <a:xfrm>
                <a:off x="8060" y="3146"/>
                <a:ext cx="0" cy="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21"/>
              <p:cNvCxnSpPr/>
              <p:nvPr/>
            </p:nvCxnSpPr>
            <p:spPr bwMode="auto">
              <a:xfrm flipH="1">
                <a:off x="780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222"/>
              <p:cNvCxnSpPr/>
              <p:nvPr/>
            </p:nvCxnSpPr>
            <p:spPr bwMode="auto">
              <a:xfrm flipH="1">
                <a:off x="788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223"/>
              <p:cNvCxnSpPr/>
              <p:nvPr/>
            </p:nvCxnSpPr>
            <p:spPr bwMode="auto">
              <a:xfrm flipH="1">
                <a:off x="797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224"/>
              <p:cNvCxnSpPr/>
              <p:nvPr/>
            </p:nvCxnSpPr>
            <p:spPr bwMode="auto">
              <a:xfrm flipH="1">
                <a:off x="805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225"/>
              <p:cNvCxnSpPr/>
              <p:nvPr/>
            </p:nvCxnSpPr>
            <p:spPr bwMode="auto">
              <a:xfrm flipH="1">
                <a:off x="814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226"/>
              <p:cNvCxnSpPr/>
              <p:nvPr/>
            </p:nvCxnSpPr>
            <p:spPr bwMode="auto">
              <a:xfrm flipH="1">
                <a:off x="822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227"/>
              <p:cNvCxnSpPr/>
              <p:nvPr/>
            </p:nvCxnSpPr>
            <p:spPr bwMode="auto">
              <a:xfrm flipH="1">
                <a:off x="831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" name="Group 230"/>
              <p:cNvGrpSpPr>
                <a:grpSpLocks/>
              </p:cNvGrpSpPr>
              <p:nvPr/>
            </p:nvGrpSpPr>
            <p:grpSpPr bwMode="auto">
              <a:xfrm rot="1800000">
                <a:off x="9132" y="1370"/>
                <a:ext cx="416" cy="1398"/>
                <a:chOff x="3695" y="9117"/>
                <a:chExt cx="416" cy="1398"/>
              </a:xfrm>
            </p:grpSpPr>
            <p:sp>
              <p:nvSpPr>
                <p:cNvPr id="51" name="Oval 231"/>
                <p:cNvSpPr>
                  <a:spLocks noChangeArrowheads="1"/>
                </p:cNvSpPr>
                <p:nvPr/>
              </p:nvSpPr>
              <p:spPr bwMode="auto">
                <a:xfrm>
                  <a:off x="3888" y="9117"/>
                  <a:ext cx="80" cy="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2" name="Freeform 232"/>
                <p:cNvSpPr>
                  <a:spLocks/>
                </p:cNvSpPr>
                <p:nvPr/>
              </p:nvSpPr>
              <p:spPr bwMode="auto">
                <a:xfrm rot="15972258" flipV="1">
                  <a:off x="3315" y="9875"/>
                  <a:ext cx="1020" cy="260"/>
                </a:xfrm>
                <a:custGeom>
                  <a:avLst/>
                  <a:gdLst>
                    <a:gd name="T0" fmla="*/ 0 w 1020"/>
                    <a:gd name="T1" fmla="*/ 260 h 260"/>
                    <a:gd name="T2" fmla="*/ 0 w 1020"/>
                    <a:gd name="T3" fmla="*/ 0 h 260"/>
                    <a:gd name="T4" fmla="*/ 1020 w 1020"/>
                    <a:gd name="T5" fmla="*/ 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20" h="260">
                      <a:moveTo>
                        <a:pt x="0" y="260"/>
                      </a:moveTo>
                      <a:lnTo>
                        <a:pt x="0" y="0"/>
                      </a:lnTo>
                      <a:lnTo>
                        <a:pt x="10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53" name="Group 233"/>
                <p:cNvGrpSpPr>
                  <a:grpSpLocks/>
                </p:cNvGrpSpPr>
                <p:nvPr/>
              </p:nvGrpSpPr>
              <p:grpSpPr bwMode="auto">
                <a:xfrm rot="5400000">
                  <a:off x="3765" y="9536"/>
                  <a:ext cx="329" cy="179"/>
                  <a:chOff x="3875" y="4827"/>
                  <a:chExt cx="329" cy="179"/>
                </a:xfrm>
              </p:grpSpPr>
              <p:cxnSp>
                <p:nvCxnSpPr>
                  <p:cNvPr id="55" name="Line 234"/>
                  <p:cNvCxnSpPr/>
                  <p:nvPr/>
                </p:nvCxnSpPr>
                <p:spPr bwMode="auto">
                  <a:xfrm rot="14400000" flipH="1">
                    <a:off x="3987" y="4879"/>
                    <a:ext cx="8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6" name="Line 236"/>
                  <p:cNvCxnSpPr/>
                  <p:nvPr/>
                </p:nvCxnSpPr>
                <p:spPr bwMode="auto">
                  <a:xfrm rot="14400000" flipH="1" flipV="1">
                    <a:off x="4120" y="4867"/>
                    <a:ext cx="110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Line 237"/>
                  <p:cNvCxnSpPr/>
                  <p:nvPr/>
                </p:nvCxnSpPr>
                <p:spPr bwMode="auto">
                  <a:xfrm rot="14400000" flipH="1" flipV="1">
                    <a:off x="3850" y="4894"/>
                    <a:ext cx="111" cy="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Line 234"/>
                  <p:cNvCxnSpPr/>
                  <p:nvPr/>
                </p:nvCxnSpPr>
                <p:spPr bwMode="auto">
                  <a:xfrm rot="14400000" flipH="1">
                    <a:off x="3997" y="4780"/>
                    <a:ext cx="8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4" name="Freeform 238"/>
                <p:cNvSpPr>
                  <a:spLocks/>
                </p:cNvSpPr>
                <p:nvPr/>
              </p:nvSpPr>
              <p:spPr bwMode="auto">
                <a:xfrm rot="16134971" flipV="1">
                  <a:off x="3801" y="9316"/>
                  <a:ext cx="440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8 w 380"/>
                    <a:gd name="T3" fmla="*/ 0 h 180"/>
                    <a:gd name="T4" fmla="*/ 220 w 380"/>
                    <a:gd name="T5" fmla="*/ 0 h 180"/>
                    <a:gd name="T6" fmla="*/ 220 w 380"/>
                    <a:gd name="T7" fmla="*/ 180 h 180"/>
                    <a:gd name="T8" fmla="*/ 380 w 380"/>
                    <a:gd name="T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80">
                      <a:moveTo>
                        <a:pt x="0" y="120"/>
                      </a:moveTo>
                      <a:lnTo>
                        <a:pt x="8" y="0"/>
                      </a:lnTo>
                      <a:lnTo>
                        <a:pt x="220" y="0"/>
                      </a:lnTo>
                      <a:lnTo>
                        <a:pt x="220" y="180"/>
                      </a:lnTo>
                      <a:lnTo>
                        <a:pt x="380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cxnSp>
            <p:nvCxnSpPr>
              <p:cNvPr id="23" name="Line 239"/>
              <p:cNvCxnSpPr/>
              <p:nvPr/>
            </p:nvCxnSpPr>
            <p:spPr bwMode="auto">
              <a:xfrm>
                <a:off x="7319" y="3886"/>
                <a:ext cx="52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240"/>
              <p:cNvCxnSpPr/>
              <p:nvPr/>
            </p:nvCxnSpPr>
            <p:spPr bwMode="auto">
              <a:xfrm>
                <a:off x="7319" y="3106"/>
                <a:ext cx="65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41"/>
              <p:cNvCxnSpPr/>
              <p:nvPr/>
            </p:nvCxnSpPr>
            <p:spPr bwMode="auto">
              <a:xfrm>
                <a:off x="7520" y="3106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" name="Group 242"/>
              <p:cNvGrpSpPr>
                <a:grpSpLocks/>
              </p:cNvGrpSpPr>
              <p:nvPr/>
            </p:nvGrpSpPr>
            <p:grpSpPr bwMode="auto">
              <a:xfrm flipH="1">
                <a:off x="7840" y="3426"/>
                <a:ext cx="680" cy="460"/>
                <a:chOff x="7680" y="11600"/>
                <a:chExt cx="680" cy="460"/>
              </a:xfrm>
            </p:grpSpPr>
            <p:cxnSp>
              <p:nvCxnSpPr>
                <p:cNvPr id="42" name="Line 243"/>
                <p:cNvCxnSpPr/>
                <p:nvPr/>
              </p:nvCxnSpPr>
              <p:spPr bwMode="auto">
                <a:xfrm>
                  <a:off x="7800" y="1178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Line 244"/>
                <p:cNvCxnSpPr/>
                <p:nvPr/>
              </p:nvCxnSpPr>
              <p:spPr bwMode="auto">
                <a:xfrm>
                  <a:off x="7800" y="1204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Line 245"/>
                <p:cNvCxnSpPr/>
                <p:nvPr/>
              </p:nvCxnSpPr>
              <p:spPr bwMode="auto">
                <a:xfrm>
                  <a:off x="7940" y="1178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Line 246"/>
                <p:cNvCxnSpPr/>
                <p:nvPr/>
              </p:nvCxnSpPr>
              <p:spPr bwMode="auto">
                <a:xfrm>
                  <a:off x="7720" y="12060"/>
                  <a:ext cx="6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Line 247"/>
                <p:cNvCxnSpPr/>
                <p:nvPr/>
              </p:nvCxnSpPr>
              <p:spPr bwMode="auto">
                <a:xfrm flipH="1">
                  <a:off x="7880" y="11600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Line 248"/>
                <p:cNvCxnSpPr/>
                <p:nvPr/>
              </p:nvCxnSpPr>
              <p:spPr bwMode="auto">
                <a:xfrm>
                  <a:off x="7820" y="1178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Line 249"/>
                <p:cNvCxnSpPr/>
                <p:nvPr/>
              </p:nvCxnSpPr>
              <p:spPr bwMode="auto">
                <a:xfrm>
                  <a:off x="7940" y="11900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Line 250"/>
                <p:cNvCxnSpPr/>
                <p:nvPr/>
              </p:nvCxnSpPr>
              <p:spPr bwMode="auto">
                <a:xfrm>
                  <a:off x="7680" y="11660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Line 251"/>
                <p:cNvCxnSpPr/>
                <p:nvPr/>
              </p:nvCxnSpPr>
              <p:spPr bwMode="auto">
                <a:xfrm flipH="1">
                  <a:off x="8160" y="11660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" name="Line 252"/>
              <p:cNvCxnSpPr/>
              <p:nvPr/>
            </p:nvCxnSpPr>
            <p:spPr bwMode="auto">
              <a:xfrm flipV="1">
                <a:off x="8060" y="254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54"/>
              <p:cNvCxnSpPr/>
              <p:nvPr/>
            </p:nvCxnSpPr>
            <p:spPr bwMode="auto">
              <a:xfrm flipH="1">
                <a:off x="8826" y="2438"/>
                <a:ext cx="243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Arc 255"/>
              <p:cNvSpPr>
                <a:spLocks/>
              </p:cNvSpPr>
              <p:nvPr/>
            </p:nvSpPr>
            <p:spPr bwMode="auto">
              <a:xfrm>
                <a:off x="8060" y="2686"/>
                <a:ext cx="230" cy="24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0" name="Arc 256"/>
              <p:cNvSpPr>
                <a:spLocks/>
              </p:cNvSpPr>
              <p:nvPr/>
            </p:nvSpPr>
            <p:spPr bwMode="auto">
              <a:xfrm>
                <a:off x="8924" y="2524"/>
                <a:ext cx="92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31" name="Line 258"/>
              <p:cNvCxnSpPr/>
              <p:nvPr/>
            </p:nvCxnSpPr>
            <p:spPr bwMode="auto">
              <a:xfrm>
                <a:off x="8320" y="3866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59"/>
              <p:cNvCxnSpPr/>
              <p:nvPr/>
            </p:nvCxnSpPr>
            <p:spPr bwMode="auto">
              <a:xfrm flipH="1">
                <a:off x="9695" y="1549"/>
                <a:ext cx="0" cy="267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60"/>
              <p:cNvCxnSpPr/>
              <p:nvPr/>
            </p:nvCxnSpPr>
            <p:spPr bwMode="auto">
              <a:xfrm flipV="1">
                <a:off x="8320" y="4026"/>
                <a:ext cx="136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 Box 261"/>
              <p:cNvSpPr txBox="1">
                <a:spLocks noChangeArrowheads="1"/>
              </p:cNvSpPr>
              <p:nvPr/>
            </p:nvSpPr>
            <p:spPr bwMode="auto">
              <a:xfrm>
                <a:off x="8860" y="3679"/>
                <a:ext cx="45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5" name="Text Box 264"/>
              <p:cNvSpPr txBox="1">
                <a:spLocks noChangeArrowheads="1"/>
              </p:cNvSpPr>
              <p:nvPr/>
            </p:nvSpPr>
            <p:spPr bwMode="auto">
              <a:xfrm>
                <a:off x="7184" y="3294"/>
                <a:ext cx="33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6" name="Text Box 265"/>
              <p:cNvSpPr txBox="1">
                <a:spLocks noChangeArrowheads="1"/>
              </p:cNvSpPr>
              <p:nvPr/>
            </p:nvSpPr>
            <p:spPr bwMode="auto">
              <a:xfrm>
                <a:off x="9016" y="1896"/>
                <a:ext cx="39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7" name="Text Box 266"/>
              <p:cNvSpPr txBox="1">
                <a:spLocks noChangeArrowheads="1"/>
              </p:cNvSpPr>
              <p:nvPr/>
            </p:nvSpPr>
            <p:spPr bwMode="auto">
              <a:xfrm>
                <a:off x="8310" y="2476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8" name="Text Box 267"/>
              <p:cNvSpPr txBox="1">
                <a:spLocks noChangeArrowheads="1"/>
              </p:cNvSpPr>
              <p:nvPr/>
            </p:nvSpPr>
            <p:spPr bwMode="auto">
              <a:xfrm>
                <a:off x="8113" y="2400"/>
                <a:ext cx="3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9" name="Text Box 268"/>
              <p:cNvSpPr txBox="1">
                <a:spLocks noChangeArrowheads="1"/>
              </p:cNvSpPr>
              <p:nvPr/>
            </p:nvSpPr>
            <p:spPr bwMode="auto">
              <a:xfrm>
                <a:off x="8113" y="3308"/>
                <a:ext cx="29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40" name="Text Box 269"/>
              <p:cNvSpPr txBox="1">
                <a:spLocks noChangeArrowheads="1"/>
              </p:cNvSpPr>
              <p:nvPr/>
            </p:nvSpPr>
            <p:spPr bwMode="auto">
              <a:xfrm>
                <a:off x="8758" y="2237"/>
                <a:ext cx="386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41" name="Text Box 266"/>
              <p:cNvSpPr txBox="1">
                <a:spLocks noChangeArrowheads="1"/>
              </p:cNvSpPr>
              <p:nvPr/>
            </p:nvSpPr>
            <p:spPr bwMode="auto">
              <a:xfrm>
                <a:off x="9070" y="2513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135" name="矩形 134"/>
          <p:cNvSpPr/>
          <p:nvPr/>
        </p:nvSpPr>
        <p:spPr>
          <a:xfrm>
            <a:off x="539552" y="1724440"/>
            <a:ext cx="30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</a:pP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(1)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投影法求解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~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  <a:sym typeface="Symbol"/>
              </a:rPr>
              <a:t> 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>
                <a:solidFill>
                  <a:schemeClr val="accent2"/>
                </a:solidFill>
                <a:ea typeface="黑体" pitchFamily="2" charset="-122"/>
                <a:sym typeface="Symbol"/>
              </a:rPr>
              <a:t>3</a:t>
            </a:r>
            <a:endParaRPr lang="zh-CN" altLang="en-US" baseline="-25000" dirty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29352"/>
              </p:ext>
            </p:extLst>
          </p:nvPr>
        </p:nvGraphicFramePr>
        <p:xfrm>
          <a:off x="982661" y="4653136"/>
          <a:ext cx="538226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8" name="Equation" r:id="rId3" imgW="4140200" imgH="914400" progId="Equation.DSMT4">
                  <p:embed/>
                </p:oleObj>
              </mc:Choice>
              <mc:Fallback>
                <p:oleObj name="Equation" r:id="rId3" imgW="4140200" imgH="914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1" y="4653136"/>
                        <a:ext cx="5382260" cy="118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33696"/>
              </p:ext>
            </p:extLst>
          </p:nvPr>
        </p:nvGraphicFramePr>
        <p:xfrm>
          <a:off x="1691680" y="5877272"/>
          <a:ext cx="4076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Equation" r:id="rId5" imgW="2717800" imgH="241300" progId="Equation.DSMT4">
                  <p:embed/>
                </p:oleObj>
              </mc:Choice>
              <mc:Fallback>
                <p:oleObj name="Equation" r:id="rId5" imgW="27178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877272"/>
                        <a:ext cx="40767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对象 235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227671"/>
              </p:ext>
            </p:extLst>
          </p:nvPr>
        </p:nvGraphicFramePr>
        <p:xfrm>
          <a:off x="1695532" y="6309320"/>
          <a:ext cx="3162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Equation" r:id="rId7" imgW="2108200" imgH="241300" progId="Equation.DSMT4">
                  <p:embed/>
                </p:oleObj>
              </mc:Choice>
              <mc:Fallback>
                <p:oleObj name="Equation" r:id="rId7" imgW="2108200" imgH="2413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32" y="6309320"/>
                        <a:ext cx="3162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矩形 23558"/>
          <p:cNvSpPr/>
          <p:nvPr/>
        </p:nvSpPr>
        <p:spPr>
          <a:xfrm>
            <a:off x="986711" y="5805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前臂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994053" y="620537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8755" y="623731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D1690-7FB1-452F-A097-7B6B59D3133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smtClean="0"/>
              <a:t>/51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304800"/>
            <a:ext cx="8928992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ea typeface="黑体" pitchFamily="2" charset="-122"/>
              </a:rPr>
              <a:t>1.2 </a:t>
            </a:r>
            <a:r>
              <a:rPr lang="zh-CN" altLang="en-US" sz="3200" dirty="0">
                <a:solidFill>
                  <a:schemeClr val="tx1"/>
                </a:solidFill>
                <a:ea typeface="黑体" pitchFamily="2" charset="-122"/>
              </a:rPr>
              <a:t>投影法与解析法结合求解</a:t>
            </a:r>
            <a:r>
              <a:rPr lang="zh-CN" altLang="en-US" sz="3200" dirty="0">
                <a:ea typeface="黑体" pitchFamily="2" charset="-122"/>
              </a:rPr>
              <a:t>机器人的逆向运动学</a:t>
            </a:r>
            <a:endParaRPr lang="zh-CN" altLang="en-US" sz="3200" dirty="0" smtClean="0"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96752"/>
            <a:ext cx="496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YASKAWA 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K10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机器人逆向运动学</a:t>
            </a:r>
            <a:endParaRPr lang="zh-CN" altLang="en-US" baseline="-25000" dirty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</p:txBody>
      </p:sp>
      <p:grpSp>
        <p:nvGrpSpPr>
          <p:cNvPr id="9" name="Group 136"/>
          <p:cNvGrpSpPr>
            <a:grpSpLocks noChangeAspect="1"/>
          </p:cNvGrpSpPr>
          <p:nvPr/>
        </p:nvGrpSpPr>
        <p:grpSpPr bwMode="auto">
          <a:xfrm>
            <a:off x="860946" y="1844824"/>
            <a:ext cx="7348538" cy="2737487"/>
            <a:chOff x="1980" y="1370"/>
            <a:chExt cx="7715" cy="2876"/>
          </a:xfrm>
        </p:grpSpPr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4100" y="1566"/>
              <a:ext cx="2700" cy="2680"/>
              <a:chOff x="4100" y="1566"/>
              <a:chExt cx="2700" cy="2680"/>
            </a:xfrm>
          </p:grpSpPr>
          <p:sp>
            <p:nvSpPr>
              <p:cNvPr id="77" name="Text Box 138"/>
              <p:cNvSpPr txBox="1">
                <a:spLocks noChangeArrowheads="1"/>
              </p:cNvSpPr>
              <p:nvPr/>
            </p:nvSpPr>
            <p:spPr bwMode="auto">
              <a:xfrm>
                <a:off x="4914" y="1680"/>
                <a:ext cx="45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78" name="Group 139"/>
              <p:cNvGrpSpPr>
                <a:grpSpLocks/>
              </p:cNvGrpSpPr>
              <p:nvPr/>
            </p:nvGrpSpPr>
            <p:grpSpPr bwMode="auto">
              <a:xfrm rot="900000">
                <a:off x="4660" y="2046"/>
                <a:ext cx="600" cy="1060"/>
                <a:chOff x="3940" y="3580"/>
                <a:chExt cx="600" cy="1060"/>
              </a:xfrm>
            </p:grpSpPr>
            <p:grpSp>
              <p:nvGrpSpPr>
                <p:cNvPr id="125" name="Group 140"/>
                <p:cNvGrpSpPr>
                  <a:grpSpLocks/>
                </p:cNvGrpSpPr>
                <p:nvPr/>
              </p:nvGrpSpPr>
              <p:grpSpPr bwMode="auto">
                <a:xfrm>
                  <a:off x="4460" y="3580"/>
                  <a:ext cx="80" cy="1060"/>
                  <a:chOff x="4460" y="3580"/>
                  <a:chExt cx="80" cy="1060"/>
                </a:xfrm>
              </p:grpSpPr>
              <p:cxnSp>
                <p:nvCxnSpPr>
                  <p:cNvPr id="132" name="Line 141"/>
                  <p:cNvCxnSpPr/>
                  <p:nvPr/>
                </p:nvCxnSpPr>
                <p:spPr bwMode="auto">
                  <a:xfrm>
                    <a:off x="4500" y="3624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358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3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26" name="Group 144"/>
                <p:cNvGrpSpPr>
                  <a:grpSpLocks/>
                </p:cNvGrpSpPr>
                <p:nvPr/>
              </p:nvGrpSpPr>
              <p:grpSpPr bwMode="auto">
                <a:xfrm>
                  <a:off x="3940" y="3580"/>
                  <a:ext cx="80" cy="1060"/>
                  <a:chOff x="4460" y="3580"/>
                  <a:chExt cx="80" cy="1060"/>
                </a:xfrm>
              </p:grpSpPr>
              <p:cxnSp>
                <p:nvCxnSpPr>
                  <p:cNvPr id="129" name="Line 145"/>
                  <p:cNvCxnSpPr/>
                  <p:nvPr/>
                </p:nvCxnSpPr>
                <p:spPr bwMode="auto">
                  <a:xfrm>
                    <a:off x="4500" y="3624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358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3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cxnSp>
              <p:nvCxnSpPr>
                <p:cNvPr id="127" name="Line 148"/>
                <p:cNvCxnSpPr/>
                <p:nvPr/>
              </p:nvCxnSpPr>
              <p:spPr bwMode="auto">
                <a:xfrm>
                  <a:off x="4020" y="3620"/>
                  <a:ext cx="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8" name="Line 149"/>
                <p:cNvCxnSpPr/>
                <p:nvPr/>
              </p:nvCxnSpPr>
              <p:spPr bwMode="auto">
                <a:xfrm>
                  <a:off x="4020" y="4600"/>
                  <a:ext cx="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9" name="Line 150"/>
              <p:cNvCxnSpPr/>
              <p:nvPr/>
            </p:nvCxnSpPr>
            <p:spPr bwMode="auto">
              <a:xfrm>
                <a:off x="5080" y="3166"/>
                <a:ext cx="0" cy="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151"/>
              <p:cNvCxnSpPr/>
              <p:nvPr/>
            </p:nvCxnSpPr>
            <p:spPr bwMode="auto">
              <a:xfrm>
                <a:off x="4720" y="3606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152"/>
              <p:cNvCxnSpPr/>
              <p:nvPr/>
            </p:nvCxnSpPr>
            <p:spPr bwMode="auto">
              <a:xfrm>
                <a:off x="4720" y="3866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Line 153"/>
              <p:cNvCxnSpPr/>
              <p:nvPr/>
            </p:nvCxnSpPr>
            <p:spPr bwMode="auto">
              <a:xfrm>
                <a:off x="4860" y="3606"/>
                <a:ext cx="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154"/>
              <p:cNvCxnSpPr/>
              <p:nvPr/>
            </p:nvCxnSpPr>
            <p:spPr bwMode="auto">
              <a:xfrm>
                <a:off x="4640" y="3886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155"/>
              <p:cNvCxnSpPr/>
              <p:nvPr/>
            </p:nvCxnSpPr>
            <p:spPr bwMode="auto">
              <a:xfrm flipH="1">
                <a:off x="464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156"/>
              <p:cNvCxnSpPr/>
              <p:nvPr/>
            </p:nvCxnSpPr>
            <p:spPr bwMode="auto">
              <a:xfrm flipH="1">
                <a:off x="472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Line 157"/>
              <p:cNvCxnSpPr/>
              <p:nvPr/>
            </p:nvCxnSpPr>
            <p:spPr bwMode="auto">
              <a:xfrm flipH="1">
                <a:off x="481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Line 158"/>
              <p:cNvCxnSpPr/>
              <p:nvPr/>
            </p:nvCxnSpPr>
            <p:spPr bwMode="auto">
              <a:xfrm flipH="1">
                <a:off x="489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159"/>
              <p:cNvCxnSpPr/>
              <p:nvPr/>
            </p:nvCxnSpPr>
            <p:spPr bwMode="auto">
              <a:xfrm flipH="1">
                <a:off x="498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160"/>
              <p:cNvCxnSpPr/>
              <p:nvPr/>
            </p:nvCxnSpPr>
            <p:spPr bwMode="auto">
              <a:xfrm flipH="1">
                <a:off x="506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161"/>
              <p:cNvCxnSpPr/>
              <p:nvPr/>
            </p:nvCxnSpPr>
            <p:spPr bwMode="auto">
              <a:xfrm flipH="1">
                <a:off x="515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1" name="Group 164"/>
              <p:cNvGrpSpPr>
                <a:grpSpLocks/>
              </p:cNvGrpSpPr>
              <p:nvPr/>
            </p:nvGrpSpPr>
            <p:grpSpPr bwMode="auto">
              <a:xfrm rot="1800000">
                <a:off x="5380" y="2066"/>
                <a:ext cx="1420" cy="440"/>
                <a:chOff x="3060" y="9900"/>
                <a:chExt cx="1420" cy="440"/>
              </a:xfrm>
            </p:grpSpPr>
            <p:sp>
              <p:nvSpPr>
                <p:cNvPr id="117" name="Oval 165"/>
                <p:cNvSpPr>
                  <a:spLocks noChangeArrowheads="1"/>
                </p:cNvSpPr>
                <p:nvPr/>
              </p:nvSpPr>
              <p:spPr bwMode="auto">
                <a:xfrm>
                  <a:off x="4400" y="10040"/>
                  <a:ext cx="80" cy="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18" name="Freeform 166"/>
                <p:cNvSpPr>
                  <a:spLocks/>
                </p:cNvSpPr>
                <p:nvPr/>
              </p:nvSpPr>
              <p:spPr bwMode="auto">
                <a:xfrm>
                  <a:off x="3060" y="10080"/>
                  <a:ext cx="1020" cy="260"/>
                </a:xfrm>
                <a:custGeom>
                  <a:avLst/>
                  <a:gdLst>
                    <a:gd name="T0" fmla="*/ 0 w 1020"/>
                    <a:gd name="T1" fmla="*/ 260 h 260"/>
                    <a:gd name="T2" fmla="*/ 0 w 1020"/>
                    <a:gd name="T3" fmla="*/ 0 h 260"/>
                    <a:gd name="T4" fmla="*/ 1020 w 1020"/>
                    <a:gd name="T5" fmla="*/ 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20" h="260">
                      <a:moveTo>
                        <a:pt x="0" y="260"/>
                      </a:moveTo>
                      <a:lnTo>
                        <a:pt x="0" y="0"/>
                      </a:lnTo>
                      <a:lnTo>
                        <a:pt x="10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119" name="Group 167"/>
                <p:cNvGrpSpPr>
                  <a:grpSpLocks/>
                </p:cNvGrpSpPr>
                <p:nvPr/>
              </p:nvGrpSpPr>
              <p:grpSpPr bwMode="auto">
                <a:xfrm rot="5400000">
                  <a:off x="3880" y="9960"/>
                  <a:ext cx="160" cy="240"/>
                  <a:chOff x="4420" y="4760"/>
                  <a:chExt cx="160" cy="240"/>
                </a:xfrm>
              </p:grpSpPr>
              <p:cxnSp>
                <p:nvCxnSpPr>
                  <p:cNvPr id="121" name="Line 168"/>
                  <p:cNvCxnSpPr/>
                  <p:nvPr/>
                </p:nvCxnSpPr>
                <p:spPr bwMode="auto">
                  <a:xfrm>
                    <a:off x="4420" y="476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2" name="Line 169"/>
                  <p:cNvCxnSpPr/>
                  <p:nvPr/>
                </p:nvCxnSpPr>
                <p:spPr bwMode="auto">
                  <a:xfrm>
                    <a:off x="4420" y="500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3" name="Line 170"/>
                  <p:cNvCxnSpPr/>
                  <p:nvPr/>
                </p:nvCxnSpPr>
                <p:spPr bwMode="auto">
                  <a:xfrm>
                    <a:off x="456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4" name="Line 171"/>
                  <p:cNvCxnSpPr/>
                  <p:nvPr/>
                </p:nvCxnSpPr>
                <p:spPr bwMode="auto">
                  <a:xfrm>
                    <a:off x="444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0" name="Freeform 172"/>
                <p:cNvSpPr>
                  <a:spLocks/>
                </p:cNvSpPr>
                <p:nvPr/>
              </p:nvSpPr>
              <p:spPr bwMode="auto">
                <a:xfrm>
                  <a:off x="3940" y="9900"/>
                  <a:ext cx="440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8 w 380"/>
                    <a:gd name="T3" fmla="*/ 0 h 180"/>
                    <a:gd name="T4" fmla="*/ 220 w 380"/>
                    <a:gd name="T5" fmla="*/ 0 h 180"/>
                    <a:gd name="T6" fmla="*/ 220 w 380"/>
                    <a:gd name="T7" fmla="*/ 180 h 180"/>
                    <a:gd name="T8" fmla="*/ 380 w 380"/>
                    <a:gd name="T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80">
                      <a:moveTo>
                        <a:pt x="0" y="120"/>
                      </a:moveTo>
                      <a:lnTo>
                        <a:pt x="8" y="0"/>
                      </a:lnTo>
                      <a:lnTo>
                        <a:pt x="220" y="0"/>
                      </a:lnTo>
                      <a:lnTo>
                        <a:pt x="220" y="180"/>
                      </a:lnTo>
                      <a:lnTo>
                        <a:pt x="380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92" name="Text Box 173"/>
              <p:cNvSpPr txBox="1">
                <a:spLocks noChangeArrowheads="1"/>
              </p:cNvSpPr>
              <p:nvPr/>
            </p:nvSpPr>
            <p:spPr bwMode="auto">
              <a:xfrm>
                <a:off x="5520" y="1566"/>
                <a:ext cx="565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+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3" name="Line 174"/>
              <p:cNvCxnSpPr/>
              <p:nvPr/>
            </p:nvCxnSpPr>
            <p:spPr bwMode="auto">
              <a:xfrm>
                <a:off x="4256" y="3905"/>
                <a:ext cx="3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Line 175"/>
              <p:cNvCxnSpPr/>
              <p:nvPr/>
            </p:nvCxnSpPr>
            <p:spPr bwMode="auto">
              <a:xfrm>
                <a:off x="4256" y="3125"/>
                <a:ext cx="72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Line 176"/>
              <p:cNvCxnSpPr/>
              <p:nvPr/>
            </p:nvCxnSpPr>
            <p:spPr bwMode="auto">
              <a:xfrm>
                <a:off x="4436" y="3125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177"/>
              <p:cNvSpPr txBox="1">
                <a:spLocks noChangeArrowheads="1"/>
              </p:cNvSpPr>
              <p:nvPr/>
            </p:nvSpPr>
            <p:spPr bwMode="auto">
              <a:xfrm>
                <a:off x="4100" y="3326"/>
                <a:ext cx="33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7" name="Text Box 178"/>
              <p:cNvSpPr txBox="1">
                <a:spLocks noChangeArrowheads="1"/>
              </p:cNvSpPr>
              <p:nvPr/>
            </p:nvSpPr>
            <p:spPr bwMode="auto">
              <a:xfrm>
                <a:off x="6131" y="1822"/>
                <a:ext cx="39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Text Box 179"/>
              <p:cNvSpPr txBox="1">
                <a:spLocks noChangeArrowheads="1"/>
              </p:cNvSpPr>
              <p:nvPr/>
            </p:nvSpPr>
            <p:spPr bwMode="auto">
              <a:xfrm>
                <a:off x="5260" y="2426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9" name="Line 180"/>
              <p:cNvCxnSpPr/>
              <p:nvPr/>
            </p:nvCxnSpPr>
            <p:spPr bwMode="auto">
              <a:xfrm>
                <a:off x="4800" y="3426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Line 181"/>
              <p:cNvCxnSpPr/>
              <p:nvPr/>
            </p:nvCxnSpPr>
            <p:spPr bwMode="auto">
              <a:xfrm>
                <a:off x="4740" y="3606"/>
                <a:ext cx="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Line 182"/>
              <p:cNvCxnSpPr/>
              <p:nvPr/>
            </p:nvCxnSpPr>
            <p:spPr bwMode="auto">
              <a:xfrm>
                <a:off x="4860" y="3726"/>
                <a:ext cx="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Text Box 183"/>
              <p:cNvSpPr txBox="1">
                <a:spLocks noChangeArrowheads="1"/>
              </p:cNvSpPr>
              <p:nvPr/>
            </p:nvSpPr>
            <p:spPr bwMode="auto">
              <a:xfrm>
                <a:off x="5260" y="2766"/>
                <a:ext cx="3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3" name="Line 184"/>
              <p:cNvCxnSpPr/>
              <p:nvPr/>
            </p:nvCxnSpPr>
            <p:spPr bwMode="auto">
              <a:xfrm>
                <a:off x="4600" y="3486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185"/>
              <p:cNvCxnSpPr/>
              <p:nvPr/>
            </p:nvCxnSpPr>
            <p:spPr bwMode="auto">
              <a:xfrm flipH="1">
                <a:off x="5080" y="3486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" name="Text Box 186"/>
              <p:cNvSpPr txBox="1">
                <a:spLocks noChangeArrowheads="1"/>
              </p:cNvSpPr>
              <p:nvPr/>
            </p:nvSpPr>
            <p:spPr bwMode="auto">
              <a:xfrm>
                <a:off x="4876" y="3279"/>
                <a:ext cx="29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6" name="Line 187"/>
              <p:cNvCxnSpPr/>
              <p:nvPr/>
            </p:nvCxnSpPr>
            <p:spPr bwMode="auto">
              <a:xfrm flipV="1">
                <a:off x="5080" y="256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188"/>
              <p:cNvCxnSpPr/>
              <p:nvPr/>
            </p:nvCxnSpPr>
            <p:spPr bwMode="auto">
              <a:xfrm flipV="1">
                <a:off x="5340" y="160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Line 189"/>
              <p:cNvCxnSpPr/>
              <p:nvPr/>
            </p:nvCxnSpPr>
            <p:spPr bwMode="auto">
              <a:xfrm flipH="1">
                <a:off x="5340" y="1746"/>
                <a:ext cx="10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Arc 190"/>
              <p:cNvSpPr>
                <a:spLocks/>
              </p:cNvSpPr>
              <p:nvPr/>
            </p:nvSpPr>
            <p:spPr bwMode="auto">
              <a:xfrm>
                <a:off x="5100" y="270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Arc 191"/>
              <p:cNvSpPr>
                <a:spLocks/>
              </p:cNvSpPr>
              <p:nvPr/>
            </p:nvSpPr>
            <p:spPr bwMode="auto">
              <a:xfrm>
                <a:off x="5380" y="196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11" name="Text Box 192"/>
              <p:cNvSpPr txBox="1">
                <a:spLocks noChangeArrowheads="1"/>
              </p:cNvSpPr>
              <p:nvPr/>
            </p:nvSpPr>
            <p:spPr bwMode="auto">
              <a:xfrm>
                <a:off x="5460" y="2025"/>
                <a:ext cx="386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2" name="Arc 193"/>
              <p:cNvSpPr>
                <a:spLocks/>
              </p:cNvSpPr>
              <p:nvPr/>
            </p:nvSpPr>
            <p:spPr bwMode="auto">
              <a:xfrm>
                <a:off x="5340" y="1766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13" name="Line 194"/>
              <p:cNvCxnSpPr/>
              <p:nvPr/>
            </p:nvCxnSpPr>
            <p:spPr bwMode="auto">
              <a:xfrm>
                <a:off x="4800" y="3846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Line 195"/>
              <p:cNvCxnSpPr/>
              <p:nvPr/>
            </p:nvCxnSpPr>
            <p:spPr bwMode="auto">
              <a:xfrm>
                <a:off x="6700" y="2646"/>
                <a:ext cx="0" cy="16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Line 196"/>
              <p:cNvCxnSpPr/>
              <p:nvPr/>
            </p:nvCxnSpPr>
            <p:spPr bwMode="auto">
              <a:xfrm flipV="1">
                <a:off x="4800" y="4046"/>
                <a:ext cx="190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Text Box 197"/>
              <p:cNvSpPr txBox="1">
                <a:spLocks noChangeArrowheads="1"/>
              </p:cNvSpPr>
              <p:nvPr/>
            </p:nvSpPr>
            <p:spPr bwMode="auto">
              <a:xfrm>
                <a:off x="5696" y="3679"/>
                <a:ext cx="360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11" name="Group 199"/>
            <p:cNvGrpSpPr>
              <a:grpSpLocks/>
            </p:cNvGrpSpPr>
            <p:nvPr/>
          </p:nvGrpSpPr>
          <p:grpSpPr bwMode="auto">
            <a:xfrm>
              <a:off x="1980" y="2386"/>
              <a:ext cx="1666" cy="1720"/>
              <a:chOff x="1980" y="2386"/>
              <a:chExt cx="1666" cy="1720"/>
            </a:xfrm>
          </p:grpSpPr>
          <p:cxnSp>
            <p:nvCxnSpPr>
              <p:cNvPr id="69" name="Line 200"/>
              <p:cNvCxnSpPr/>
              <p:nvPr/>
            </p:nvCxnSpPr>
            <p:spPr bwMode="auto">
              <a:xfrm>
                <a:off x="2080" y="3946"/>
                <a:ext cx="1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201"/>
              <p:cNvCxnSpPr/>
              <p:nvPr/>
            </p:nvCxnSpPr>
            <p:spPr bwMode="auto">
              <a:xfrm flipV="1">
                <a:off x="2080" y="2786"/>
                <a:ext cx="0" cy="1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202"/>
              <p:cNvCxnSpPr/>
              <p:nvPr/>
            </p:nvCxnSpPr>
            <p:spPr bwMode="auto">
              <a:xfrm flipV="1">
                <a:off x="2080" y="3286"/>
                <a:ext cx="680" cy="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Text Box 203"/>
              <p:cNvSpPr txBox="1">
                <a:spLocks noChangeArrowheads="1"/>
              </p:cNvSpPr>
              <p:nvPr/>
            </p:nvSpPr>
            <p:spPr bwMode="auto">
              <a:xfrm>
                <a:off x="2680" y="2871"/>
                <a:ext cx="7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(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P</a:t>
                </a: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, 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P</a:t>
                </a:r>
                <a:r>
                  <a:rPr lang="en-US" sz="1600" i="1" kern="100" baseline="-25000"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Times New Roman"/>
                  </a:rPr>
                  <a:t>)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3" name="Text Box 204"/>
              <p:cNvSpPr txBox="1">
                <a:spLocks noChangeArrowheads="1"/>
              </p:cNvSpPr>
              <p:nvPr/>
            </p:nvSpPr>
            <p:spPr bwMode="auto">
              <a:xfrm>
                <a:off x="3340" y="3746"/>
                <a:ext cx="3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4" name="Text Box 205"/>
              <p:cNvSpPr txBox="1">
                <a:spLocks noChangeArrowheads="1"/>
              </p:cNvSpPr>
              <p:nvPr/>
            </p:nvSpPr>
            <p:spPr bwMode="auto">
              <a:xfrm>
                <a:off x="1980" y="238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5" name="Text Box 206"/>
              <p:cNvSpPr txBox="1">
                <a:spLocks noChangeArrowheads="1"/>
              </p:cNvSpPr>
              <p:nvPr/>
            </p:nvSpPr>
            <p:spPr bwMode="auto">
              <a:xfrm>
                <a:off x="2560" y="3466"/>
                <a:ext cx="3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6" name="Oval 207"/>
              <p:cNvSpPr>
                <a:spLocks noChangeArrowheads="1"/>
              </p:cNvSpPr>
              <p:nvPr/>
            </p:nvSpPr>
            <p:spPr bwMode="auto">
              <a:xfrm>
                <a:off x="2724" y="3228"/>
                <a:ext cx="90" cy="9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Group 208"/>
            <p:cNvGrpSpPr>
              <a:grpSpLocks/>
            </p:cNvGrpSpPr>
            <p:nvPr/>
          </p:nvGrpSpPr>
          <p:grpSpPr bwMode="auto">
            <a:xfrm>
              <a:off x="7184" y="1370"/>
              <a:ext cx="2511" cy="2856"/>
              <a:chOff x="7184" y="1370"/>
              <a:chExt cx="2511" cy="2856"/>
            </a:xfrm>
          </p:grpSpPr>
          <p:grpSp>
            <p:nvGrpSpPr>
              <p:cNvPr id="13" name="Group 209"/>
              <p:cNvGrpSpPr>
                <a:grpSpLocks/>
              </p:cNvGrpSpPr>
              <p:nvPr/>
            </p:nvGrpSpPr>
            <p:grpSpPr bwMode="auto">
              <a:xfrm rot="900000">
                <a:off x="8042" y="2524"/>
                <a:ext cx="1205" cy="935"/>
                <a:chOff x="4431" y="3881"/>
                <a:chExt cx="1205" cy="935"/>
              </a:xfrm>
            </p:grpSpPr>
            <p:grpSp>
              <p:nvGrpSpPr>
                <p:cNvPr id="59" name="Group 210"/>
                <p:cNvGrpSpPr>
                  <a:grpSpLocks/>
                </p:cNvGrpSpPr>
                <p:nvPr/>
              </p:nvGrpSpPr>
              <p:grpSpPr bwMode="auto">
                <a:xfrm>
                  <a:off x="4431" y="3903"/>
                  <a:ext cx="711" cy="737"/>
                  <a:chOff x="4431" y="3903"/>
                  <a:chExt cx="711" cy="737"/>
                </a:xfrm>
              </p:grpSpPr>
              <p:cxnSp>
                <p:nvCxnSpPr>
                  <p:cNvPr id="66" name="Line 211"/>
                  <p:cNvCxnSpPr/>
                  <p:nvPr/>
                </p:nvCxnSpPr>
                <p:spPr bwMode="auto">
                  <a:xfrm rot="20700000" flipH="1">
                    <a:off x="4431" y="4040"/>
                    <a:ext cx="711" cy="4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7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5053" y="3903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68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4560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60" name="Group 214"/>
                <p:cNvGrpSpPr>
                  <a:grpSpLocks/>
                </p:cNvGrpSpPr>
                <p:nvPr/>
              </p:nvGrpSpPr>
              <p:grpSpPr bwMode="auto">
                <a:xfrm>
                  <a:off x="4977" y="4066"/>
                  <a:ext cx="659" cy="725"/>
                  <a:chOff x="5497" y="4066"/>
                  <a:chExt cx="659" cy="725"/>
                </a:xfrm>
              </p:grpSpPr>
              <p:cxnSp>
                <p:nvCxnSpPr>
                  <p:cNvPr id="63" name="Line 215"/>
                  <p:cNvCxnSpPr/>
                  <p:nvPr/>
                </p:nvCxnSpPr>
                <p:spPr bwMode="auto">
                  <a:xfrm rot="20700000" flipH="1">
                    <a:off x="5497" y="4222"/>
                    <a:ext cx="659" cy="4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4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6065" y="4066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65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5501" y="4711"/>
                    <a:ext cx="80" cy="8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cxnSp>
              <p:nvCxnSpPr>
                <p:cNvPr id="61" name="Line 219"/>
                <p:cNvCxnSpPr/>
                <p:nvPr/>
              </p:nvCxnSpPr>
              <p:spPr bwMode="auto">
                <a:xfrm rot="20700000">
                  <a:off x="4573" y="4562"/>
                  <a:ext cx="395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Line 219"/>
                <p:cNvCxnSpPr/>
                <p:nvPr/>
              </p:nvCxnSpPr>
              <p:spPr bwMode="auto">
                <a:xfrm rot="20700000">
                  <a:off x="5130" y="3881"/>
                  <a:ext cx="395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4" name="Line 220"/>
              <p:cNvCxnSpPr/>
              <p:nvPr/>
            </p:nvCxnSpPr>
            <p:spPr bwMode="auto">
              <a:xfrm>
                <a:off x="8060" y="3146"/>
                <a:ext cx="0" cy="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21"/>
              <p:cNvCxnSpPr/>
              <p:nvPr/>
            </p:nvCxnSpPr>
            <p:spPr bwMode="auto">
              <a:xfrm flipH="1">
                <a:off x="780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222"/>
              <p:cNvCxnSpPr/>
              <p:nvPr/>
            </p:nvCxnSpPr>
            <p:spPr bwMode="auto">
              <a:xfrm flipH="1">
                <a:off x="788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223"/>
              <p:cNvCxnSpPr/>
              <p:nvPr/>
            </p:nvCxnSpPr>
            <p:spPr bwMode="auto">
              <a:xfrm flipH="1">
                <a:off x="797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224"/>
              <p:cNvCxnSpPr/>
              <p:nvPr/>
            </p:nvCxnSpPr>
            <p:spPr bwMode="auto">
              <a:xfrm flipH="1">
                <a:off x="805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225"/>
              <p:cNvCxnSpPr/>
              <p:nvPr/>
            </p:nvCxnSpPr>
            <p:spPr bwMode="auto">
              <a:xfrm flipH="1">
                <a:off x="814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226"/>
              <p:cNvCxnSpPr/>
              <p:nvPr/>
            </p:nvCxnSpPr>
            <p:spPr bwMode="auto">
              <a:xfrm flipH="1">
                <a:off x="8225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227"/>
              <p:cNvCxnSpPr/>
              <p:nvPr/>
            </p:nvCxnSpPr>
            <p:spPr bwMode="auto">
              <a:xfrm flipH="1">
                <a:off x="8310" y="3886"/>
                <a:ext cx="65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" name="Group 230"/>
              <p:cNvGrpSpPr>
                <a:grpSpLocks/>
              </p:cNvGrpSpPr>
              <p:nvPr/>
            </p:nvGrpSpPr>
            <p:grpSpPr bwMode="auto">
              <a:xfrm rot="1800000">
                <a:off x="9132" y="1370"/>
                <a:ext cx="416" cy="1398"/>
                <a:chOff x="3695" y="9117"/>
                <a:chExt cx="416" cy="1398"/>
              </a:xfrm>
            </p:grpSpPr>
            <p:sp>
              <p:nvSpPr>
                <p:cNvPr id="51" name="Oval 231"/>
                <p:cNvSpPr>
                  <a:spLocks noChangeArrowheads="1"/>
                </p:cNvSpPr>
                <p:nvPr/>
              </p:nvSpPr>
              <p:spPr bwMode="auto">
                <a:xfrm>
                  <a:off x="3888" y="9117"/>
                  <a:ext cx="80" cy="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2" name="Freeform 232"/>
                <p:cNvSpPr>
                  <a:spLocks/>
                </p:cNvSpPr>
                <p:nvPr/>
              </p:nvSpPr>
              <p:spPr bwMode="auto">
                <a:xfrm rot="15972258" flipV="1">
                  <a:off x="3315" y="9875"/>
                  <a:ext cx="1020" cy="260"/>
                </a:xfrm>
                <a:custGeom>
                  <a:avLst/>
                  <a:gdLst>
                    <a:gd name="T0" fmla="*/ 0 w 1020"/>
                    <a:gd name="T1" fmla="*/ 260 h 260"/>
                    <a:gd name="T2" fmla="*/ 0 w 1020"/>
                    <a:gd name="T3" fmla="*/ 0 h 260"/>
                    <a:gd name="T4" fmla="*/ 1020 w 1020"/>
                    <a:gd name="T5" fmla="*/ 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20" h="260">
                      <a:moveTo>
                        <a:pt x="0" y="260"/>
                      </a:moveTo>
                      <a:lnTo>
                        <a:pt x="0" y="0"/>
                      </a:lnTo>
                      <a:lnTo>
                        <a:pt x="10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53" name="Group 233"/>
                <p:cNvGrpSpPr>
                  <a:grpSpLocks/>
                </p:cNvGrpSpPr>
                <p:nvPr/>
              </p:nvGrpSpPr>
              <p:grpSpPr bwMode="auto">
                <a:xfrm rot="5400000">
                  <a:off x="3765" y="9536"/>
                  <a:ext cx="329" cy="179"/>
                  <a:chOff x="3875" y="4827"/>
                  <a:chExt cx="329" cy="179"/>
                </a:xfrm>
              </p:grpSpPr>
              <p:cxnSp>
                <p:nvCxnSpPr>
                  <p:cNvPr id="55" name="Line 234"/>
                  <p:cNvCxnSpPr/>
                  <p:nvPr/>
                </p:nvCxnSpPr>
                <p:spPr bwMode="auto">
                  <a:xfrm rot="14400000" flipH="1">
                    <a:off x="3987" y="4879"/>
                    <a:ext cx="8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6" name="Line 236"/>
                  <p:cNvCxnSpPr/>
                  <p:nvPr/>
                </p:nvCxnSpPr>
                <p:spPr bwMode="auto">
                  <a:xfrm rot="14400000" flipH="1" flipV="1">
                    <a:off x="4120" y="4867"/>
                    <a:ext cx="110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Line 237"/>
                  <p:cNvCxnSpPr/>
                  <p:nvPr/>
                </p:nvCxnSpPr>
                <p:spPr bwMode="auto">
                  <a:xfrm rot="14400000" flipH="1" flipV="1">
                    <a:off x="3850" y="4894"/>
                    <a:ext cx="111" cy="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Line 234"/>
                  <p:cNvCxnSpPr/>
                  <p:nvPr/>
                </p:nvCxnSpPr>
                <p:spPr bwMode="auto">
                  <a:xfrm rot="14400000" flipH="1">
                    <a:off x="3997" y="4780"/>
                    <a:ext cx="8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4" name="Freeform 238"/>
                <p:cNvSpPr>
                  <a:spLocks/>
                </p:cNvSpPr>
                <p:nvPr/>
              </p:nvSpPr>
              <p:spPr bwMode="auto">
                <a:xfrm rot="16134971" flipV="1">
                  <a:off x="3801" y="9316"/>
                  <a:ext cx="440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8 w 380"/>
                    <a:gd name="T3" fmla="*/ 0 h 180"/>
                    <a:gd name="T4" fmla="*/ 220 w 380"/>
                    <a:gd name="T5" fmla="*/ 0 h 180"/>
                    <a:gd name="T6" fmla="*/ 220 w 380"/>
                    <a:gd name="T7" fmla="*/ 180 h 180"/>
                    <a:gd name="T8" fmla="*/ 380 w 380"/>
                    <a:gd name="T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80">
                      <a:moveTo>
                        <a:pt x="0" y="120"/>
                      </a:moveTo>
                      <a:lnTo>
                        <a:pt x="8" y="0"/>
                      </a:lnTo>
                      <a:lnTo>
                        <a:pt x="220" y="0"/>
                      </a:lnTo>
                      <a:lnTo>
                        <a:pt x="220" y="180"/>
                      </a:lnTo>
                      <a:lnTo>
                        <a:pt x="380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cxnSp>
            <p:nvCxnSpPr>
              <p:cNvPr id="23" name="Line 239"/>
              <p:cNvCxnSpPr/>
              <p:nvPr/>
            </p:nvCxnSpPr>
            <p:spPr bwMode="auto">
              <a:xfrm>
                <a:off x="7319" y="3886"/>
                <a:ext cx="52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240"/>
              <p:cNvCxnSpPr/>
              <p:nvPr/>
            </p:nvCxnSpPr>
            <p:spPr bwMode="auto">
              <a:xfrm>
                <a:off x="7319" y="3106"/>
                <a:ext cx="65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41"/>
              <p:cNvCxnSpPr/>
              <p:nvPr/>
            </p:nvCxnSpPr>
            <p:spPr bwMode="auto">
              <a:xfrm>
                <a:off x="7520" y="3106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" name="Group 242"/>
              <p:cNvGrpSpPr>
                <a:grpSpLocks/>
              </p:cNvGrpSpPr>
              <p:nvPr/>
            </p:nvGrpSpPr>
            <p:grpSpPr bwMode="auto">
              <a:xfrm flipH="1">
                <a:off x="7840" y="3426"/>
                <a:ext cx="680" cy="460"/>
                <a:chOff x="7680" y="11600"/>
                <a:chExt cx="680" cy="460"/>
              </a:xfrm>
            </p:grpSpPr>
            <p:cxnSp>
              <p:nvCxnSpPr>
                <p:cNvPr id="42" name="Line 243"/>
                <p:cNvCxnSpPr/>
                <p:nvPr/>
              </p:nvCxnSpPr>
              <p:spPr bwMode="auto">
                <a:xfrm>
                  <a:off x="7800" y="1178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Line 244"/>
                <p:cNvCxnSpPr/>
                <p:nvPr/>
              </p:nvCxnSpPr>
              <p:spPr bwMode="auto">
                <a:xfrm>
                  <a:off x="7800" y="1204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Line 245"/>
                <p:cNvCxnSpPr/>
                <p:nvPr/>
              </p:nvCxnSpPr>
              <p:spPr bwMode="auto">
                <a:xfrm>
                  <a:off x="7940" y="1178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Line 246"/>
                <p:cNvCxnSpPr/>
                <p:nvPr/>
              </p:nvCxnSpPr>
              <p:spPr bwMode="auto">
                <a:xfrm>
                  <a:off x="7720" y="12060"/>
                  <a:ext cx="6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Line 247"/>
                <p:cNvCxnSpPr/>
                <p:nvPr/>
              </p:nvCxnSpPr>
              <p:spPr bwMode="auto">
                <a:xfrm flipH="1">
                  <a:off x="7880" y="11600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Line 248"/>
                <p:cNvCxnSpPr/>
                <p:nvPr/>
              </p:nvCxnSpPr>
              <p:spPr bwMode="auto">
                <a:xfrm>
                  <a:off x="7820" y="1178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Line 249"/>
                <p:cNvCxnSpPr/>
                <p:nvPr/>
              </p:nvCxnSpPr>
              <p:spPr bwMode="auto">
                <a:xfrm>
                  <a:off x="7940" y="11900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Line 250"/>
                <p:cNvCxnSpPr/>
                <p:nvPr/>
              </p:nvCxnSpPr>
              <p:spPr bwMode="auto">
                <a:xfrm>
                  <a:off x="7680" y="11660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Line 251"/>
                <p:cNvCxnSpPr/>
                <p:nvPr/>
              </p:nvCxnSpPr>
              <p:spPr bwMode="auto">
                <a:xfrm flipH="1">
                  <a:off x="8160" y="11660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" name="Line 252"/>
              <p:cNvCxnSpPr/>
              <p:nvPr/>
            </p:nvCxnSpPr>
            <p:spPr bwMode="auto">
              <a:xfrm flipV="1">
                <a:off x="8060" y="2546"/>
                <a:ext cx="0" cy="5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54"/>
              <p:cNvCxnSpPr/>
              <p:nvPr/>
            </p:nvCxnSpPr>
            <p:spPr bwMode="auto">
              <a:xfrm flipH="1">
                <a:off x="8826" y="2438"/>
                <a:ext cx="243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Arc 255"/>
              <p:cNvSpPr>
                <a:spLocks/>
              </p:cNvSpPr>
              <p:nvPr/>
            </p:nvSpPr>
            <p:spPr bwMode="auto">
              <a:xfrm>
                <a:off x="8060" y="2686"/>
                <a:ext cx="230" cy="24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0" name="Arc 256"/>
              <p:cNvSpPr>
                <a:spLocks/>
              </p:cNvSpPr>
              <p:nvPr/>
            </p:nvSpPr>
            <p:spPr bwMode="auto">
              <a:xfrm>
                <a:off x="8924" y="2524"/>
                <a:ext cx="92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31" name="Line 258"/>
              <p:cNvCxnSpPr/>
              <p:nvPr/>
            </p:nvCxnSpPr>
            <p:spPr bwMode="auto">
              <a:xfrm>
                <a:off x="8320" y="3866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59"/>
              <p:cNvCxnSpPr/>
              <p:nvPr/>
            </p:nvCxnSpPr>
            <p:spPr bwMode="auto">
              <a:xfrm flipH="1">
                <a:off x="9695" y="1549"/>
                <a:ext cx="0" cy="267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60"/>
              <p:cNvCxnSpPr/>
              <p:nvPr/>
            </p:nvCxnSpPr>
            <p:spPr bwMode="auto">
              <a:xfrm flipV="1">
                <a:off x="8320" y="4026"/>
                <a:ext cx="136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 Box 261"/>
              <p:cNvSpPr txBox="1">
                <a:spLocks noChangeArrowheads="1"/>
              </p:cNvSpPr>
              <p:nvPr/>
            </p:nvSpPr>
            <p:spPr bwMode="auto">
              <a:xfrm>
                <a:off x="8860" y="3679"/>
                <a:ext cx="45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5" name="Text Box 264"/>
              <p:cNvSpPr txBox="1">
                <a:spLocks noChangeArrowheads="1"/>
              </p:cNvSpPr>
              <p:nvPr/>
            </p:nvSpPr>
            <p:spPr bwMode="auto">
              <a:xfrm>
                <a:off x="7184" y="3294"/>
                <a:ext cx="33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6" name="Text Box 265"/>
              <p:cNvSpPr txBox="1">
                <a:spLocks noChangeArrowheads="1"/>
              </p:cNvSpPr>
              <p:nvPr/>
            </p:nvSpPr>
            <p:spPr bwMode="auto">
              <a:xfrm>
                <a:off x="9016" y="1896"/>
                <a:ext cx="39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d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7" name="Text Box 266"/>
              <p:cNvSpPr txBox="1">
                <a:spLocks noChangeArrowheads="1"/>
              </p:cNvSpPr>
              <p:nvPr/>
            </p:nvSpPr>
            <p:spPr bwMode="auto">
              <a:xfrm>
                <a:off x="8310" y="2476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8" name="Text Box 267"/>
              <p:cNvSpPr txBox="1">
                <a:spLocks noChangeArrowheads="1"/>
              </p:cNvSpPr>
              <p:nvPr/>
            </p:nvSpPr>
            <p:spPr bwMode="auto">
              <a:xfrm>
                <a:off x="8113" y="2400"/>
                <a:ext cx="3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39" name="Text Box 268"/>
              <p:cNvSpPr txBox="1">
                <a:spLocks noChangeArrowheads="1"/>
              </p:cNvSpPr>
              <p:nvPr/>
            </p:nvSpPr>
            <p:spPr bwMode="auto">
              <a:xfrm>
                <a:off x="8113" y="3308"/>
                <a:ext cx="29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40" name="Text Box 269"/>
              <p:cNvSpPr txBox="1">
                <a:spLocks noChangeArrowheads="1"/>
              </p:cNvSpPr>
              <p:nvPr/>
            </p:nvSpPr>
            <p:spPr bwMode="auto">
              <a:xfrm>
                <a:off x="8758" y="2237"/>
                <a:ext cx="386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  <a:sym typeface="Symbol"/>
                  </a:rPr>
                  <a:t>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41" name="Text Box 266"/>
              <p:cNvSpPr txBox="1">
                <a:spLocks noChangeArrowheads="1"/>
              </p:cNvSpPr>
              <p:nvPr/>
            </p:nvSpPr>
            <p:spPr bwMode="auto">
              <a:xfrm>
                <a:off x="9070" y="2513"/>
                <a:ext cx="40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Times New Roman"/>
                  </a:rPr>
                  <a:t>a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135" name="矩形 134"/>
          <p:cNvSpPr/>
          <p:nvPr/>
        </p:nvSpPr>
        <p:spPr>
          <a:xfrm>
            <a:off x="539552" y="1700808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Clr>
                <a:schemeClr val="accent2"/>
              </a:buClr>
              <a:buAutoNum type="arabicParenBoth"/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投影法求解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~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  <a:sym typeface="Symbol"/>
              </a:rPr>
              <a:t> 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3</a:t>
            </a:r>
          </a:p>
          <a:p>
            <a:pPr marL="457200" indent="-457200">
              <a:buClr>
                <a:schemeClr val="accent2"/>
              </a:buClr>
              <a:buFontTx/>
              <a:buAutoNum type="arabicParenBoth"/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解析法求解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4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~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 </a:t>
            </a:r>
            <a:r>
              <a:rPr lang="zh-CN" altLang="en-US" i="1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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  <a:sym typeface="Symbol"/>
              </a:rPr>
              <a:t>6</a:t>
            </a:r>
            <a:endParaRPr lang="zh-CN" altLang="en-US" dirty="0">
              <a:solidFill>
                <a:schemeClr val="accent2"/>
              </a:solidFill>
              <a:ea typeface="黑体" pitchFamily="2" charset="-122"/>
              <a:sym typeface="Symbol" pitchFamily="18" charset="2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43470"/>
              </p:ext>
            </p:extLst>
          </p:nvPr>
        </p:nvGraphicFramePr>
        <p:xfrm>
          <a:off x="683568" y="4653136"/>
          <a:ext cx="377952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8" name="Equation" r:id="rId3" imgW="3149600" imgH="482600" progId="Equation.DSMT4">
                  <p:embed/>
                </p:oleObj>
              </mc:Choice>
              <mc:Fallback>
                <p:oleObj name="Equation" r:id="rId3" imgW="31496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53136"/>
                        <a:ext cx="377952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8" name="对象 235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47366"/>
              </p:ext>
            </p:extLst>
          </p:nvPr>
        </p:nvGraphicFramePr>
        <p:xfrm>
          <a:off x="4903417" y="4653136"/>
          <a:ext cx="376428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9" name="Equation" r:id="rId5" imgW="3136900" imgH="482600" progId="Equation.DSMT4">
                  <p:embed/>
                </p:oleObj>
              </mc:Choice>
              <mc:Fallback>
                <p:oleObj name="Equation" r:id="rId5" imgW="31369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417" y="4653136"/>
                        <a:ext cx="376428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矩形 23559"/>
          <p:cNvSpPr/>
          <p:nvPr/>
        </p:nvSpPr>
        <p:spPr>
          <a:xfrm>
            <a:off x="309354" y="547716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两个等式平方后相加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05677" y="4645273"/>
            <a:ext cx="32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前臂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572000" y="4581128"/>
            <a:ext cx="38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61" name="圆角矩形 23560"/>
          <p:cNvSpPr/>
          <p:nvPr/>
        </p:nvSpPr>
        <p:spPr bwMode="auto">
          <a:xfrm>
            <a:off x="323528" y="4582311"/>
            <a:ext cx="4178349" cy="71889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4573919" y="4582311"/>
            <a:ext cx="4208047" cy="70929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63" name="对象 235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74996"/>
              </p:ext>
            </p:extLst>
          </p:nvPr>
        </p:nvGraphicFramePr>
        <p:xfrm>
          <a:off x="395536" y="5877271"/>
          <a:ext cx="4286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0" name="Equation" r:id="rId7" imgW="2857500" imgH="292100" progId="Equation.DSMT4">
                  <p:embed/>
                </p:oleObj>
              </mc:Choice>
              <mc:Fallback>
                <p:oleObj name="Equation" r:id="rId7" imgW="28575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877271"/>
                        <a:ext cx="42862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65" name="对象 235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81715"/>
              </p:ext>
            </p:extLst>
          </p:nvPr>
        </p:nvGraphicFramePr>
        <p:xfrm>
          <a:off x="396081" y="6381328"/>
          <a:ext cx="794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1" name="Equation" r:id="rId9" imgW="5295900" imgH="228600" progId="Equation.DSMT4">
                  <p:embed/>
                </p:oleObj>
              </mc:Choice>
              <mc:Fallback>
                <p:oleObj name="Equation" r:id="rId9" imgW="5295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" y="6381328"/>
                        <a:ext cx="794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对象 235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43862"/>
              </p:ext>
            </p:extLst>
          </p:nvPr>
        </p:nvGraphicFramePr>
        <p:xfrm>
          <a:off x="3880371" y="564275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2" name="Equation" r:id="rId11" imgW="1638300" imgH="228600" progId="Equation.DSMT4">
                  <p:embed/>
                </p:oleObj>
              </mc:Choice>
              <mc:Fallback>
                <p:oleObj name="Equation" r:id="rId11" imgW="163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371" y="5642753"/>
                        <a:ext cx="19659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对象 235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07867"/>
              </p:ext>
            </p:extLst>
          </p:nvPr>
        </p:nvGraphicFramePr>
        <p:xfrm>
          <a:off x="6280671" y="5642753"/>
          <a:ext cx="198120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3" name="Equation" r:id="rId13" imgW="1651000" imgH="228600" progId="Equation.DSMT4">
                  <p:embed/>
                </p:oleObj>
              </mc:Choice>
              <mc:Fallback>
                <p:oleObj name="Equation" r:id="rId13" imgW="1651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671" y="5642753"/>
                        <a:ext cx="198120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对象 235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9971"/>
              </p:ext>
            </p:extLst>
          </p:nvPr>
        </p:nvGraphicFramePr>
        <p:xfrm>
          <a:off x="5050473" y="6021288"/>
          <a:ext cx="315468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4" name="Equation" r:id="rId15" imgW="2628900" imgH="241300" progId="Equation.DSMT4">
                  <p:embed/>
                </p:oleObj>
              </mc:Choice>
              <mc:Fallback>
                <p:oleObj name="Equation" r:id="rId15" imgW="26289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473" y="6021288"/>
                        <a:ext cx="315468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0" name="圆角矩形 159"/>
          <p:cNvSpPr/>
          <p:nvPr/>
        </p:nvSpPr>
        <p:spPr bwMode="auto">
          <a:xfrm>
            <a:off x="347584" y="5481819"/>
            <a:ext cx="8434382" cy="125954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72" name="下箭头 23571"/>
          <p:cNvSpPr/>
          <p:nvPr/>
        </p:nvSpPr>
        <p:spPr bwMode="auto">
          <a:xfrm>
            <a:off x="2912383" y="5229200"/>
            <a:ext cx="291465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97EAC-64C8-4505-B7BB-DF6EB39E41A6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smtClean="0"/>
              <a:t>/51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09600"/>
            <a:ext cx="8424862" cy="11430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黑体" pitchFamily="2" charset="-122"/>
              </a:rPr>
              <a:t>6</a:t>
            </a:r>
            <a:r>
              <a:rPr lang="zh-CN" altLang="en-US" sz="3600" smtClean="0">
                <a:ea typeface="黑体" pitchFamily="2" charset="-122"/>
              </a:rPr>
              <a:t>自由度旋转关节机器人通用逆向运动学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Dinesh Manocha and John F. Canny</a:t>
            </a:r>
            <a:r>
              <a:rPr lang="en-US" altLang="zh-CN" smtClean="0"/>
              <a:t>, Efficient inverse kinematics for general 6R manipulators, IEEE Transactions on Robotics  and Automation, Vol. 10, No. 5, pp. 648-657, 1994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3185A9-E012-4B6A-A990-81E3A34B430E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smtClean="0"/>
              <a:t>/51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71600"/>
            <a:ext cx="8659812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chemeClr val="accent2"/>
                </a:solidFill>
                <a:ea typeface="黑体" pitchFamily="2" charset="-122"/>
              </a:rPr>
              <a:t>连杆参数：</a:t>
            </a:r>
          </a:p>
          <a:p>
            <a:pPr lvl="1" eaLnBrk="1" hangingPunct="1"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smtClean="0">
                <a:solidFill>
                  <a:srgbClr val="000066"/>
                </a:solidFill>
                <a:ea typeface="黑体" pitchFamily="2" charset="-122"/>
              </a:rPr>
              <a:t>连杆长度</a:t>
            </a:r>
            <a:r>
              <a:rPr lang="zh-CN" altLang="en-US" sz="2400" smtClean="0">
                <a:ea typeface="黑体" pitchFamily="2" charset="-122"/>
              </a:rPr>
              <a:t>：两个关节的关节轴线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与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en-US" altLang="zh-CN" sz="2400" baseline="-25000" smtClean="0">
                <a:ea typeface="黑体" pitchFamily="2" charset="-122"/>
              </a:rPr>
              <a:t>+1</a:t>
            </a:r>
            <a:r>
              <a:rPr lang="zh-CN" altLang="en-US" sz="2400" smtClean="0">
                <a:ea typeface="黑体" pitchFamily="2" charset="-122"/>
              </a:rPr>
              <a:t>的公垂线距离为连杆长度，记为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。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沿</a:t>
            </a:r>
            <a:r>
              <a:rPr lang="en-US" altLang="zh-CN" sz="2400" i="1" smtClean="0">
                <a:solidFill>
                  <a:schemeClr val="hlink"/>
                </a:solidFill>
                <a:ea typeface="黑体" pitchFamily="2" charset="-122"/>
              </a:rPr>
              <a:t>x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轴移动距离</a:t>
            </a:r>
          </a:p>
          <a:p>
            <a:pPr lvl="1" eaLnBrk="1" hangingPunct="1"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smtClean="0">
                <a:solidFill>
                  <a:srgbClr val="000066"/>
                </a:solidFill>
                <a:ea typeface="黑体" pitchFamily="2" charset="-122"/>
              </a:rPr>
              <a:t>连杆扭转角：</a:t>
            </a:r>
            <a:r>
              <a:rPr lang="zh-CN" altLang="en-US" sz="2400" smtClean="0">
                <a:ea typeface="黑体" pitchFamily="2" charset="-122"/>
              </a:rPr>
              <a:t>由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与公垂线组成平面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P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，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en-US" altLang="zh-CN" sz="2400" baseline="-25000" smtClean="0">
                <a:ea typeface="黑体" pitchFamily="2" charset="-122"/>
              </a:rPr>
              <a:t>+1</a:t>
            </a:r>
            <a:r>
              <a:rPr lang="zh-CN" altLang="en-US" sz="2400" smtClean="0">
                <a:ea typeface="黑体" pitchFamily="2" charset="-122"/>
              </a:rPr>
              <a:t>与平面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P</a:t>
            </a:r>
            <a:r>
              <a:rPr lang="zh-CN" altLang="en-US" sz="2400" smtClean="0">
                <a:ea typeface="黑体" pitchFamily="2" charset="-122"/>
              </a:rPr>
              <a:t>的夹角为连杆扭转角，记为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400" i="1" baseline="-25000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。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绕</a:t>
            </a:r>
            <a:r>
              <a:rPr lang="en-US" altLang="zh-CN" sz="2400" i="1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轴转动的角度</a:t>
            </a:r>
          </a:p>
          <a:p>
            <a:pPr lvl="1" eaLnBrk="1" hangingPunct="1"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smtClean="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连杆偏移量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：除第一和最后连杆外，中间的连杆的两个关节轴线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与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en-US" altLang="zh-CN" sz="2400" baseline="-25000" smtClean="0">
                <a:ea typeface="黑体" pitchFamily="2" charset="-122"/>
              </a:rPr>
              <a:t>+1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都有一条公垂线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，一个关节的相邻两条公垂线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与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i-</a:t>
            </a:r>
            <a:r>
              <a:rPr lang="en-US" altLang="zh-CN" sz="2400" baseline="-25000" smtClean="0">
                <a:ea typeface="黑体" pitchFamily="2" charset="-122"/>
              </a:rPr>
              <a:t>1</a:t>
            </a:r>
            <a:r>
              <a:rPr lang="zh-CN" altLang="en-US" sz="2400" smtClean="0">
                <a:ea typeface="黑体" pitchFamily="2" charset="-122"/>
              </a:rPr>
              <a:t>的距离为连杆偏移量，记为</a:t>
            </a:r>
            <a:r>
              <a:rPr lang="en-US" altLang="zh-CN" sz="2400" i="1" smtClean="0">
                <a:ea typeface="黑体" pitchFamily="2" charset="-122"/>
              </a:rPr>
              <a:t>d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。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沿</a:t>
            </a:r>
            <a:r>
              <a:rPr lang="en-US" altLang="zh-CN" sz="2400" i="1" smtClean="0">
                <a:solidFill>
                  <a:schemeClr val="hlink"/>
                </a:solidFill>
                <a:ea typeface="黑体" pitchFamily="2" charset="-122"/>
              </a:rPr>
              <a:t>z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轴移动距离</a:t>
            </a:r>
            <a:endParaRPr lang="zh-CN" altLang="en-US" sz="2400" smtClean="0">
              <a:ea typeface="黑体" pitchFamily="2" charset="-122"/>
            </a:endParaRPr>
          </a:p>
          <a:p>
            <a:pPr lvl="1" eaLnBrk="1" hangingPunct="1"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smtClean="0">
                <a:solidFill>
                  <a:srgbClr val="000066"/>
                </a:solidFill>
                <a:ea typeface="黑体" pitchFamily="2" charset="-122"/>
              </a:rPr>
              <a:t>关节角</a:t>
            </a:r>
            <a:r>
              <a:rPr lang="zh-CN" altLang="en-US" sz="2400" smtClean="0">
                <a:ea typeface="黑体" pitchFamily="2" charset="-122"/>
              </a:rPr>
              <a:t>：关节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的相邻两条公垂线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与</a:t>
            </a: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i-</a:t>
            </a:r>
            <a:r>
              <a:rPr lang="en-US" altLang="zh-CN" sz="2400" baseline="-25000" smtClean="0">
                <a:ea typeface="黑体" pitchFamily="2" charset="-122"/>
              </a:rPr>
              <a:t>1</a:t>
            </a:r>
            <a:r>
              <a:rPr lang="zh-CN" altLang="en-US" sz="2400" smtClean="0">
                <a:ea typeface="黑体" pitchFamily="2" charset="-122"/>
              </a:rPr>
              <a:t>在以</a:t>
            </a:r>
            <a:r>
              <a:rPr lang="en-US" altLang="zh-CN" sz="2400" i="1" smtClean="0">
                <a:ea typeface="黑体" pitchFamily="2" charset="-122"/>
              </a:rPr>
              <a:t>J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zh-CN" altLang="en-US" sz="2400" smtClean="0">
                <a:ea typeface="黑体" pitchFamily="2" charset="-122"/>
              </a:rPr>
              <a:t>为法线的平面上的投影的夹角为关节角，记为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i="1" baseline="-25000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。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绕</a:t>
            </a:r>
            <a:r>
              <a:rPr lang="en-US" altLang="zh-CN" sz="2400" i="1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z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轴转动的角度</a:t>
            </a:r>
            <a:endParaRPr lang="zh-CN" altLang="en-US" sz="2400" smtClean="0">
              <a:ea typeface="黑体" pitchFamily="2" charset="-122"/>
              <a:sym typeface="Symbol" pitchFamily="18" charset="2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i="1" smtClean="0">
                <a:ea typeface="黑体" pitchFamily="2" charset="-122"/>
              </a:rPr>
              <a:t>a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en-US" altLang="zh-CN" sz="2400" i="1" smtClean="0">
                <a:ea typeface="黑体" pitchFamily="2" charset="-122"/>
              </a:rPr>
              <a:t>,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400" i="1" baseline="-25000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, </a:t>
            </a:r>
            <a:r>
              <a:rPr lang="en-US" altLang="zh-CN" sz="2400" i="1" smtClean="0">
                <a:ea typeface="黑体" pitchFamily="2" charset="-122"/>
              </a:rPr>
              <a:t>d</a:t>
            </a:r>
            <a:r>
              <a:rPr lang="en-US" altLang="zh-CN" sz="2400" i="1" baseline="-25000" smtClean="0">
                <a:ea typeface="黑体" pitchFamily="2" charset="-122"/>
              </a:rPr>
              <a:t>i</a:t>
            </a:r>
            <a:r>
              <a:rPr lang="en-US" altLang="zh-CN" sz="2400" i="1" smtClean="0">
                <a:ea typeface="黑体" pitchFamily="2" charset="-122"/>
              </a:rPr>
              <a:t>, 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i="1" baseline="-25000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这组参数称为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Denavit-Hartenberg(D-H)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参数。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864096"/>
          </a:xfrm>
        </p:spPr>
        <p:txBody>
          <a:bodyPr/>
          <a:lstStyle/>
          <a:p>
            <a:r>
              <a:rPr lang="en-US" altLang="zh-CN" sz="3200" dirty="0" smtClean="0">
                <a:ea typeface="黑体" pitchFamily="2" charset="-122"/>
              </a:rPr>
              <a:t>2 </a:t>
            </a:r>
            <a:r>
              <a:rPr lang="zh-CN" altLang="en-US" sz="3200" dirty="0" smtClean="0">
                <a:ea typeface="黑体" pitchFamily="2" charset="-122"/>
              </a:rPr>
              <a:t>柱面坐标</a:t>
            </a:r>
            <a:r>
              <a:rPr lang="zh-CN" altLang="en-US" sz="3200" dirty="0">
                <a:ea typeface="黑体" pitchFamily="2" charset="-122"/>
              </a:rPr>
              <a:t>串联机器人的逆向运动学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/51</a:t>
            </a:r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3067"/>
              </p:ext>
            </p:extLst>
          </p:nvPr>
        </p:nvGraphicFramePr>
        <p:xfrm>
          <a:off x="971600" y="1484784"/>
          <a:ext cx="6918912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0" name="Equation" r:id="rId3" imgW="5765760" imgH="914400" progId="Equation.DSMT4">
                  <p:embed/>
                </p:oleObj>
              </mc:Choice>
              <mc:Fallback>
                <p:oleObj name="Equation" r:id="rId3" imgW="576576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6918912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995936" y="1412776"/>
            <a:ext cx="1872208" cy="8640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24328" y="1412776"/>
            <a:ext cx="288032" cy="8640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83568" y="1268760"/>
            <a:ext cx="7776864" cy="151216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0247"/>
              </p:ext>
            </p:extLst>
          </p:nvPr>
        </p:nvGraphicFramePr>
        <p:xfrm>
          <a:off x="693730" y="3356991"/>
          <a:ext cx="2724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1" name="Equation" r:id="rId5" imgW="1816100" imgH="508000" progId="Equation.DSMT4">
                  <p:embed/>
                </p:oleObj>
              </mc:Choice>
              <mc:Fallback>
                <p:oleObj name="Equation" r:id="rId5" imgW="18161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0" y="3356991"/>
                        <a:ext cx="27241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55576" y="294149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/>
              <a:t>d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=</a:t>
            </a:r>
            <a:r>
              <a:rPr lang="en-US" altLang="zh-CN" sz="1800" i="1" dirty="0" err="1"/>
              <a:t>p</a:t>
            </a:r>
            <a:r>
              <a:rPr lang="en-US" altLang="zh-CN" sz="1800" i="1" baseline="-25000" dirty="0" err="1"/>
              <a:t>z</a:t>
            </a:r>
            <a:endParaRPr lang="zh-CN" altLang="en-US" sz="18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89175"/>
              </p:ext>
            </p:extLst>
          </p:nvPr>
        </p:nvGraphicFramePr>
        <p:xfrm>
          <a:off x="5268044" y="3348638"/>
          <a:ext cx="2400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2" name="Equation" r:id="rId7" imgW="1600200" imgH="469900" progId="Equation.DSMT4">
                  <p:embed/>
                </p:oleObj>
              </mc:Choice>
              <mc:Fallback>
                <p:oleObj name="Equation" r:id="rId7" imgW="16002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044" y="3348638"/>
                        <a:ext cx="2400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09733"/>
              </p:ext>
            </p:extLst>
          </p:nvPr>
        </p:nvGraphicFramePr>
        <p:xfrm>
          <a:off x="802080" y="4149080"/>
          <a:ext cx="550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3" name="Equation" r:id="rId9" imgW="3670300" imgH="304800" progId="Equation.DSMT4">
                  <p:embed/>
                </p:oleObj>
              </mc:Choice>
              <mc:Fallback>
                <p:oleObj name="Equation" r:id="rId9" imgW="36703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80" y="4149080"/>
                        <a:ext cx="550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635896" y="34290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平方后相加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08321"/>
              </p:ext>
            </p:extLst>
          </p:nvPr>
        </p:nvGraphicFramePr>
        <p:xfrm>
          <a:off x="755576" y="4683224"/>
          <a:ext cx="3829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4" name="Equation" r:id="rId11" imgW="2552700" imgH="508000" progId="Equation.DSMT4">
                  <p:embed/>
                </p:oleObj>
              </mc:Choice>
              <mc:Fallback>
                <p:oleObj name="Equation" r:id="rId11" imgW="25527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83224"/>
                        <a:ext cx="38290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75735"/>
              </p:ext>
            </p:extLst>
          </p:nvPr>
        </p:nvGraphicFramePr>
        <p:xfrm>
          <a:off x="755575" y="5589239"/>
          <a:ext cx="6438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5" name="Equation" r:id="rId13" imgW="4292600" imgH="241300" progId="Equation.DSMT4">
                  <p:embed/>
                </p:oleObj>
              </mc:Choice>
              <mc:Fallback>
                <p:oleObj name="Equation" r:id="rId13" imgW="42926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5589239"/>
                        <a:ext cx="6438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76554"/>
              </p:ext>
            </p:extLst>
          </p:nvPr>
        </p:nvGraphicFramePr>
        <p:xfrm>
          <a:off x="766100" y="6021288"/>
          <a:ext cx="1294838" cy="3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6" name="Equation" r:id="rId15" imgW="863225" imgH="228501" progId="Equation.DSMT4">
                  <p:embed/>
                </p:oleObj>
              </mc:Choice>
              <mc:Fallback>
                <p:oleObj name="Equation" r:id="rId15" imgW="863225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00" y="6021288"/>
                        <a:ext cx="1294838" cy="34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4949839" y="491106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求解出</a:t>
            </a:r>
            <a:r>
              <a:rPr lang="en-US" altLang="zh-CN" sz="2000" dirty="0" smtClean="0"/>
              <a:t>cos</a:t>
            </a:r>
            <a:r>
              <a:rPr lang="en-US" altLang="zh-CN" sz="2000" i="1" dirty="0">
                <a:sym typeface="Symbol"/>
              </a:rPr>
              <a:t></a:t>
            </a:r>
            <a:r>
              <a:rPr lang="en-US" altLang="zh-CN" sz="2000" baseline="-25000" dirty="0"/>
              <a:t>1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/>
              <a:t>sin</a:t>
            </a:r>
            <a:r>
              <a:rPr lang="en-US" altLang="zh-CN" sz="2000" i="1" dirty="0">
                <a:sym typeface="Symbol"/>
              </a:rPr>
              <a:t></a:t>
            </a:r>
            <a:r>
              <a:rPr lang="en-US" altLang="zh-CN" sz="2000" baseline="-25000" dirty="0"/>
              <a:t>1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88286" y="2926464"/>
            <a:ext cx="7772146" cy="3598879"/>
          </a:xfrm>
          <a:prstGeom prst="roundRect">
            <a:avLst>
              <a:gd name="adj" fmla="val 917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0794" y="41490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两组解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864096"/>
          </a:xfrm>
        </p:spPr>
        <p:txBody>
          <a:bodyPr/>
          <a:lstStyle/>
          <a:p>
            <a:r>
              <a:rPr lang="en-US" altLang="zh-CN" sz="3200" dirty="0" smtClean="0">
                <a:ea typeface="黑体" pitchFamily="2" charset="-122"/>
              </a:rPr>
              <a:t>3 </a:t>
            </a:r>
            <a:r>
              <a:rPr lang="zh-CN" altLang="en-US" sz="3200" dirty="0" smtClean="0">
                <a:ea typeface="黑体" pitchFamily="2" charset="-122"/>
              </a:rPr>
              <a:t>直角坐标</a:t>
            </a:r>
            <a:r>
              <a:rPr lang="zh-CN" altLang="en-US" sz="3200" dirty="0">
                <a:ea typeface="黑体" pitchFamily="2" charset="-122"/>
              </a:rPr>
              <a:t>串联机器人的逆向运动学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921-F94E-4D4F-8180-8DD93A6D9471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/51</a:t>
            </a:r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65369"/>
              </p:ext>
            </p:extLst>
          </p:nvPr>
        </p:nvGraphicFramePr>
        <p:xfrm>
          <a:off x="1187624" y="3284984"/>
          <a:ext cx="373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3" imgW="2489200" imgH="736600" progId="Equation.DSMT4">
                  <p:embed/>
                </p:oleObj>
              </mc:Choice>
              <mc:Fallback>
                <p:oleObj name="Equation" r:id="rId3" imgW="24892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84984"/>
                        <a:ext cx="3733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1666017"/>
            <a:ext cx="784887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利用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由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姿态矩阵转换为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Z-Y-X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欧拉角方法，求取旋转关节的关节角</a:t>
            </a:r>
            <a:r>
              <a:rPr lang="en-US" altLang="zh-CN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zh-CN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baseline="-25000" dirty="0" smtClean="0">
                <a:latin typeface="+mn-lt"/>
                <a:ea typeface="黑体" panose="02010609060101010101" pitchFamily="49" charset="-122"/>
              </a:rPr>
              <a:t>6</a:t>
            </a:r>
            <a:endParaRPr lang="en-US" altLang="zh-CN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求解平移关节的位移量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9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6A28BF-810E-4772-A43D-03A0F8D4522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dirty="0" smtClean="0"/>
              <a:t>/51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并联机器人的逆向运动学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1209" y="1879378"/>
            <a:ext cx="4882804" cy="3692002"/>
            <a:chOff x="467544" y="2298168"/>
            <a:chExt cx="4882804" cy="3692002"/>
          </a:xfrm>
        </p:grpSpPr>
        <p:sp>
          <p:nvSpPr>
            <p:cNvPr id="39940" name="AutoShape 7"/>
            <p:cNvSpPr>
              <a:spLocks noChangeArrowheads="1"/>
            </p:cNvSpPr>
            <p:nvPr/>
          </p:nvSpPr>
          <p:spPr bwMode="auto">
            <a:xfrm>
              <a:off x="2484438" y="4339109"/>
              <a:ext cx="2447925" cy="12239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1" name="Oval 8"/>
            <p:cNvSpPr>
              <a:spLocks noChangeArrowheads="1"/>
            </p:cNvSpPr>
            <p:nvPr/>
          </p:nvSpPr>
          <p:spPr bwMode="auto">
            <a:xfrm>
              <a:off x="2411413" y="4843934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2" name="Oval 9"/>
            <p:cNvSpPr>
              <a:spLocks noChangeArrowheads="1"/>
            </p:cNvSpPr>
            <p:nvPr/>
          </p:nvSpPr>
          <p:spPr bwMode="auto">
            <a:xfrm>
              <a:off x="2916238" y="3043709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3" name="Oval 10"/>
            <p:cNvSpPr>
              <a:spLocks noChangeArrowheads="1"/>
            </p:cNvSpPr>
            <p:nvPr/>
          </p:nvSpPr>
          <p:spPr bwMode="auto">
            <a:xfrm>
              <a:off x="3348038" y="3259609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4" name="Oval 11"/>
            <p:cNvSpPr>
              <a:spLocks noChangeArrowheads="1"/>
            </p:cNvSpPr>
            <p:nvPr/>
          </p:nvSpPr>
          <p:spPr bwMode="auto">
            <a:xfrm>
              <a:off x="4140200" y="3259609"/>
              <a:ext cx="144463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5" name="Oval 12"/>
            <p:cNvSpPr>
              <a:spLocks noChangeArrowheads="1"/>
            </p:cNvSpPr>
            <p:nvPr/>
          </p:nvSpPr>
          <p:spPr bwMode="auto">
            <a:xfrm>
              <a:off x="4429125" y="3043709"/>
              <a:ext cx="144463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6" name="Oval 13"/>
            <p:cNvSpPr>
              <a:spLocks noChangeArrowheads="1"/>
            </p:cNvSpPr>
            <p:nvPr/>
          </p:nvSpPr>
          <p:spPr bwMode="auto">
            <a:xfrm>
              <a:off x="2987675" y="5491634"/>
              <a:ext cx="146050" cy="1460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7" name="Oval 14"/>
            <p:cNvSpPr>
              <a:spLocks noChangeArrowheads="1"/>
            </p:cNvSpPr>
            <p:nvPr/>
          </p:nvSpPr>
          <p:spPr bwMode="auto">
            <a:xfrm>
              <a:off x="4284663" y="4267671"/>
              <a:ext cx="146050" cy="1460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8" name="Oval 15"/>
            <p:cNvSpPr>
              <a:spLocks noChangeArrowheads="1"/>
            </p:cNvSpPr>
            <p:nvPr/>
          </p:nvSpPr>
          <p:spPr bwMode="auto">
            <a:xfrm>
              <a:off x="3060700" y="4267671"/>
              <a:ext cx="146050" cy="1460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49" name="Oval 16"/>
            <p:cNvSpPr>
              <a:spLocks noChangeArrowheads="1"/>
            </p:cNvSpPr>
            <p:nvPr/>
          </p:nvSpPr>
          <p:spPr bwMode="auto">
            <a:xfrm>
              <a:off x="4860925" y="4915371"/>
              <a:ext cx="146050" cy="1460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50" name="Oval 17"/>
            <p:cNvSpPr>
              <a:spLocks noChangeArrowheads="1"/>
            </p:cNvSpPr>
            <p:nvPr/>
          </p:nvSpPr>
          <p:spPr bwMode="auto">
            <a:xfrm>
              <a:off x="4284663" y="5491634"/>
              <a:ext cx="146050" cy="1460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9951" name="Group 20"/>
            <p:cNvGrpSpPr>
              <a:grpSpLocks/>
            </p:cNvGrpSpPr>
            <p:nvPr/>
          </p:nvGrpSpPr>
          <p:grpSpPr bwMode="auto">
            <a:xfrm rot="928782">
              <a:off x="2644775" y="3115146"/>
              <a:ext cx="127000" cy="1806575"/>
              <a:chOff x="748" y="2160"/>
              <a:chExt cx="227" cy="907"/>
            </a:xfrm>
          </p:grpSpPr>
          <p:sp>
            <p:nvSpPr>
              <p:cNvPr id="39995" name="AutoShape 18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27" cy="499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96" name="AutoShape 19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9952" name="Group 21"/>
            <p:cNvGrpSpPr>
              <a:grpSpLocks/>
            </p:cNvGrpSpPr>
            <p:nvPr/>
          </p:nvGrpSpPr>
          <p:grpSpPr bwMode="auto">
            <a:xfrm rot="669923" flipH="1">
              <a:off x="3203575" y="2827809"/>
              <a:ext cx="125413" cy="1446212"/>
              <a:chOff x="748" y="2160"/>
              <a:chExt cx="227" cy="907"/>
            </a:xfrm>
          </p:grpSpPr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27" cy="499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9953" name="Group 24"/>
            <p:cNvGrpSpPr>
              <a:grpSpLocks/>
            </p:cNvGrpSpPr>
            <p:nvPr/>
          </p:nvGrpSpPr>
          <p:grpSpPr bwMode="auto">
            <a:xfrm rot="21208327" flipH="1">
              <a:off x="4212273" y="2827774"/>
              <a:ext cx="125412" cy="1457374"/>
              <a:chOff x="748" y="2160"/>
              <a:chExt cx="227" cy="914"/>
            </a:xfrm>
          </p:grpSpPr>
          <p:sp>
            <p:nvSpPr>
              <p:cNvPr id="39991" name="AutoShape 25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27" cy="506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92" name="AutoShape 26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 rot="20876868" flipH="1">
              <a:off x="4679109" y="3113225"/>
              <a:ext cx="118049" cy="1896207"/>
              <a:chOff x="748" y="2160"/>
              <a:chExt cx="211" cy="952"/>
            </a:xfrm>
          </p:grpSpPr>
          <p:sp>
            <p:nvSpPr>
              <p:cNvPr id="39989" name="AutoShape 28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11" cy="544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90" name="AutoShape 29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9955" name="Group 30"/>
            <p:cNvGrpSpPr>
              <a:grpSpLocks/>
            </p:cNvGrpSpPr>
            <p:nvPr/>
          </p:nvGrpSpPr>
          <p:grpSpPr bwMode="auto">
            <a:xfrm rot="502712">
              <a:off x="3203575" y="3331046"/>
              <a:ext cx="133350" cy="2238375"/>
              <a:chOff x="748" y="2160"/>
              <a:chExt cx="227" cy="907"/>
            </a:xfrm>
          </p:grpSpPr>
          <p:sp>
            <p:nvSpPr>
              <p:cNvPr id="39987" name="AutoShape 31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27" cy="499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88" name="AutoShape 32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9956" name="Group 33"/>
            <p:cNvGrpSpPr>
              <a:grpSpLocks/>
            </p:cNvGrpSpPr>
            <p:nvPr/>
          </p:nvGrpSpPr>
          <p:grpSpPr bwMode="auto">
            <a:xfrm rot="-184533">
              <a:off x="4211638" y="3331046"/>
              <a:ext cx="133350" cy="2238375"/>
              <a:chOff x="748" y="2160"/>
              <a:chExt cx="227" cy="907"/>
            </a:xfrm>
          </p:grpSpPr>
          <p:sp>
            <p:nvSpPr>
              <p:cNvPr id="39985" name="AutoShape 34"/>
              <p:cNvSpPr>
                <a:spLocks noChangeArrowheads="1"/>
              </p:cNvSpPr>
              <p:nvPr/>
            </p:nvSpPr>
            <p:spPr bwMode="auto">
              <a:xfrm>
                <a:off x="748" y="2568"/>
                <a:ext cx="227" cy="499"/>
              </a:xfrm>
              <a:prstGeom prst="can">
                <a:avLst>
                  <a:gd name="adj" fmla="val 54956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986" name="AutoShape 35"/>
              <p:cNvSpPr>
                <a:spLocks noChangeArrowheads="1"/>
              </p:cNvSpPr>
              <p:nvPr/>
            </p:nvSpPr>
            <p:spPr bwMode="auto">
              <a:xfrm>
                <a:off x="793" y="2160"/>
                <a:ext cx="137" cy="499"/>
              </a:xfrm>
              <a:prstGeom prst="can">
                <a:avLst>
                  <a:gd name="adj" fmla="val 9105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39957" name="AutoShape 6"/>
            <p:cNvSpPr>
              <a:spLocks noChangeArrowheads="1"/>
            </p:cNvSpPr>
            <p:nvPr/>
          </p:nvSpPr>
          <p:spPr bwMode="auto">
            <a:xfrm>
              <a:off x="2987675" y="2827809"/>
              <a:ext cx="1584325" cy="503237"/>
            </a:xfrm>
            <a:prstGeom prst="hexagon">
              <a:avLst>
                <a:gd name="adj" fmla="val 7870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58" name="Line 36"/>
            <p:cNvSpPr>
              <a:spLocks noChangeShapeType="1"/>
            </p:cNvSpPr>
            <p:nvPr/>
          </p:nvSpPr>
          <p:spPr bwMode="auto">
            <a:xfrm>
              <a:off x="3779839" y="3043709"/>
              <a:ext cx="425870" cy="1493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37"/>
            <p:cNvSpPr>
              <a:spLocks noChangeShapeType="1"/>
            </p:cNvSpPr>
            <p:nvPr/>
          </p:nvSpPr>
          <p:spPr bwMode="auto">
            <a:xfrm flipH="1">
              <a:off x="3420268" y="3043709"/>
              <a:ext cx="359569" cy="23083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38"/>
            <p:cNvSpPr>
              <a:spLocks noChangeShapeType="1"/>
            </p:cNvSpPr>
            <p:nvPr/>
          </p:nvSpPr>
          <p:spPr bwMode="auto">
            <a:xfrm flipV="1">
              <a:off x="3779837" y="2467445"/>
              <a:ext cx="1" cy="5762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Text Box 39"/>
            <p:cNvSpPr txBox="1">
              <a:spLocks noChangeArrowheads="1"/>
            </p:cNvSpPr>
            <p:nvPr/>
          </p:nvSpPr>
          <p:spPr bwMode="auto">
            <a:xfrm>
              <a:off x="2339975" y="2827809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1</a:t>
              </a:r>
            </a:p>
          </p:txBody>
        </p:sp>
        <p:sp>
          <p:nvSpPr>
            <p:cNvPr id="39962" name="Text Box 40"/>
            <p:cNvSpPr txBox="1">
              <a:spLocks noChangeArrowheads="1"/>
            </p:cNvSpPr>
            <p:nvPr/>
          </p:nvSpPr>
          <p:spPr bwMode="auto">
            <a:xfrm>
              <a:off x="3348038" y="3404071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2</a:t>
              </a:r>
            </a:p>
          </p:txBody>
        </p:sp>
        <p:sp>
          <p:nvSpPr>
            <p:cNvPr id="39963" name="Text Box 41"/>
            <p:cNvSpPr txBox="1">
              <a:spLocks noChangeArrowheads="1"/>
            </p:cNvSpPr>
            <p:nvPr/>
          </p:nvSpPr>
          <p:spPr bwMode="auto">
            <a:xfrm>
              <a:off x="3779838" y="3404071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3</a:t>
              </a:r>
            </a:p>
          </p:txBody>
        </p:sp>
        <p:sp>
          <p:nvSpPr>
            <p:cNvPr id="39964" name="Text Box 42"/>
            <p:cNvSpPr txBox="1">
              <a:spLocks noChangeArrowheads="1"/>
            </p:cNvSpPr>
            <p:nvPr/>
          </p:nvSpPr>
          <p:spPr bwMode="auto">
            <a:xfrm>
              <a:off x="4605652" y="2858720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4</a:t>
              </a:r>
            </a:p>
          </p:txBody>
        </p:sp>
        <p:sp>
          <p:nvSpPr>
            <p:cNvPr id="39965" name="Text Box 43"/>
            <p:cNvSpPr txBox="1">
              <a:spLocks noChangeArrowheads="1"/>
            </p:cNvSpPr>
            <p:nvPr/>
          </p:nvSpPr>
          <p:spPr bwMode="auto">
            <a:xfrm>
              <a:off x="4140200" y="2467446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5</a:t>
              </a:r>
            </a:p>
          </p:txBody>
        </p:sp>
        <p:sp>
          <p:nvSpPr>
            <p:cNvPr id="39966" name="Text Box 44"/>
            <p:cNvSpPr txBox="1">
              <a:spLocks noChangeArrowheads="1"/>
            </p:cNvSpPr>
            <p:nvPr/>
          </p:nvSpPr>
          <p:spPr bwMode="auto">
            <a:xfrm>
              <a:off x="3052461" y="2369908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6</a:t>
              </a:r>
            </a:p>
          </p:txBody>
        </p:sp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1922272" y="4684237"/>
              <a:ext cx="561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10</a:t>
              </a:r>
            </a:p>
          </p:txBody>
        </p:sp>
        <p:sp>
          <p:nvSpPr>
            <p:cNvPr id="39968" name="Text Box 46"/>
            <p:cNvSpPr txBox="1">
              <a:spLocks noChangeArrowheads="1"/>
            </p:cNvSpPr>
            <p:nvPr/>
          </p:nvSpPr>
          <p:spPr bwMode="auto">
            <a:xfrm>
              <a:off x="2493160" y="5483038"/>
              <a:ext cx="561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20</a:t>
              </a:r>
            </a:p>
          </p:txBody>
        </p:sp>
        <p:sp>
          <p:nvSpPr>
            <p:cNvPr id="39969" name="Text Box 47"/>
            <p:cNvSpPr txBox="1">
              <a:spLocks noChangeArrowheads="1"/>
            </p:cNvSpPr>
            <p:nvPr/>
          </p:nvSpPr>
          <p:spPr bwMode="auto">
            <a:xfrm>
              <a:off x="3840120" y="5528505"/>
              <a:ext cx="561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30</a:t>
              </a:r>
            </a:p>
          </p:txBody>
        </p:sp>
        <p:sp>
          <p:nvSpPr>
            <p:cNvPr id="39970" name="Text Box 48"/>
            <p:cNvSpPr txBox="1">
              <a:spLocks noChangeArrowheads="1"/>
            </p:cNvSpPr>
            <p:nvPr/>
          </p:nvSpPr>
          <p:spPr bwMode="auto">
            <a:xfrm>
              <a:off x="4788976" y="5032462"/>
              <a:ext cx="561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P</a:t>
              </a:r>
              <a:r>
                <a:rPr lang="en-US" altLang="zh-CN" sz="2400" baseline="-25000" dirty="0"/>
                <a:t>40</a:t>
              </a:r>
            </a:p>
          </p:txBody>
        </p:sp>
        <p:sp>
          <p:nvSpPr>
            <p:cNvPr id="39971" name="Text Box 49"/>
            <p:cNvSpPr txBox="1">
              <a:spLocks noChangeArrowheads="1"/>
            </p:cNvSpPr>
            <p:nvPr/>
          </p:nvSpPr>
          <p:spPr bwMode="auto">
            <a:xfrm>
              <a:off x="3816226" y="4005064"/>
              <a:ext cx="539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50</a:t>
              </a:r>
            </a:p>
          </p:txBody>
        </p:sp>
        <p:sp>
          <p:nvSpPr>
            <p:cNvPr id="39972" name="Text Box 50"/>
            <p:cNvSpPr txBox="1">
              <a:spLocks noChangeArrowheads="1"/>
            </p:cNvSpPr>
            <p:nvPr/>
          </p:nvSpPr>
          <p:spPr bwMode="auto">
            <a:xfrm>
              <a:off x="2628900" y="4051771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60</a:t>
              </a:r>
            </a:p>
          </p:txBody>
        </p:sp>
        <p:sp>
          <p:nvSpPr>
            <p:cNvPr id="39973" name="Text Box 51"/>
            <p:cNvSpPr txBox="1">
              <a:spLocks noChangeArrowheads="1"/>
            </p:cNvSpPr>
            <p:nvPr/>
          </p:nvSpPr>
          <p:spPr bwMode="auto">
            <a:xfrm>
              <a:off x="3668133" y="2988116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/>
                <a:t>O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39974" name="Text Box 52"/>
            <p:cNvSpPr txBox="1">
              <a:spLocks noChangeArrowheads="1"/>
            </p:cNvSpPr>
            <p:nvPr/>
          </p:nvSpPr>
          <p:spPr bwMode="auto">
            <a:xfrm>
              <a:off x="4083537" y="2859499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/>
                <a:t>Y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39975" name="Text Box 53"/>
            <p:cNvSpPr txBox="1">
              <a:spLocks noChangeArrowheads="1"/>
            </p:cNvSpPr>
            <p:nvPr/>
          </p:nvSpPr>
          <p:spPr bwMode="auto">
            <a:xfrm>
              <a:off x="3214077" y="2843654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X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39976" name="Text Box 54"/>
            <p:cNvSpPr txBox="1">
              <a:spLocks noChangeArrowheads="1"/>
            </p:cNvSpPr>
            <p:nvPr/>
          </p:nvSpPr>
          <p:spPr bwMode="auto">
            <a:xfrm>
              <a:off x="3766100" y="2298168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Z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39977" name="Line 55"/>
            <p:cNvSpPr>
              <a:spLocks noChangeShapeType="1"/>
            </p:cNvSpPr>
            <p:nvPr/>
          </p:nvSpPr>
          <p:spPr bwMode="auto">
            <a:xfrm flipH="1">
              <a:off x="769128" y="5515869"/>
              <a:ext cx="418321" cy="240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Line 56"/>
            <p:cNvSpPr>
              <a:spLocks noChangeShapeType="1"/>
            </p:cNvSpPr>
            <p:nvPr/>
          </p:nvSpPr>
          <p:spPr bwMode="auto">
            <a:xfrm flipH="1" flipV="1">
              <a:off x="1187449" y="4988545"/>
              <a:ext cx="1" cy="527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Text Box 57"/>
            <p:cNvSpPr txBox="1">
              <a:spLocks noChangeArrowheads="1"/>
            </p:cNvSpPr>
            <p:nvPr/>
          </p:nvSpPr>
          <p:spPr bwMode="auto">
            <a:xfrm>
              <a:off x="1032688" y="5503044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O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39980" name="Text Box 58"/>
            <p:cNvSpPr txBox="1">
              <a:spLocks noChangeArrowheads="1"/>
            </p:cNvSpPr>
            <p:nvPr/>
          </p:nvSpPr>
          <p:spPr bwMode="auto">
            <a:xfrm>
              <a:off x="1628928" y="5371331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Y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39981" name="Text Box 59"/>
            <p:cNvSpPr txBox="1">
              <a:spLocks noChangeArrowheads="1"/>
            </p:cNvSpPr>
            <p:nvPr/>
          </p:nvSpPr>
          <p:spPr bwMode="auto">
            <a:xfrm>
              <a:off x="467544" y="5317402"/>
              <a:ext cx="4555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X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39982" name="Text Box 60"/>
            <p:cNvSpPr txBox="1">
              <a:spLocks noChangeArrowheads="1"/>
            </p:cNvSpPr>
            <p:nvPr/>
          </p:nvSpPr>
          <p:spPr bwMode="auto">
            <a:xfrm>
              <a:off x="1010603" y="4684237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Z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39983" name="Line 61"/>
            <p:cNvSpPr>
              <a:spLocks noChangeShapeType="1"/>
            </p:cNvSpPr>
            <p:nvPr/>
          </p:nvSpPr>
          <p:spPr bwMode="auto">
            <a:xfrm flipV="1">
              <a:off x="1187451" y="5517457"/>
              <a:ext cx="499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84" name="Text Box 62"/>
          <p:cNvSpPr txBox="1">
            <a:spLocks noChangeArrowheads="1"/>
          </p:cNvSpPr>
          <p:nvPr/>
        </p:nvSpPr>
        <p:spPr bwMode="auto">
          <a:xfrm>
            <a:off x="5652120" y="1880532"/>
            <a:ext cx="3024509" cy="370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ea typeface="黑体" pitchFamily="2" charset="-122"/>
              </a:rPr>
              <a:t>P</a:t>
            </a:r>
            <a:r>
              <a:rPr lang="en-US" altLang="zh-CN" sz="2000" baseline="-25000" dirty="0"/>
              <a:t>10</a:t>
            </a:r>
            <a:r>
              <a:rPr lang="en-US" altLang="zh-CN" sz="2000" dirty="0">
                <a:ea typeface="黑体" pitchFamily="2" charset="-122"/>
              </a:rPr>
              <a:t>~P</a:t>
            </a:r>
            <a:r>
              <a:rPr lang="en-US" altLang="zh-CN" sz="2000" baseline="-25000" dirty="0"/>
              <a:t>60</a:t>
            </a:r>
            <a:r>
              <a:rPr lang="zh-CN" altLang="en-US" sz="2000" dirty="0">
                <a:ea typeface="黑体" pitchFamily="2" charset="-122"/>
              </a:rPr>
              <a:t>位置</a:t>
            </a:r>
            <a:r>
              <a:rPr lang="zh-CN" altLang="en-US" sz="2000" dirty="0" smtClean="0">
                <a:ea typeface="黑体" pitchFamily="2" charset="-122"/>
              </a:rPr>
              <a:t>固定，为已知量</a:t>
            </a:r>
            <a:endParaRPr lang="zh-CN" altLang="en-US" sz="2000" dirty="0"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黑体" pitchFamily="2" charset="-122"/>
              </a:rPr>
              <a:t>给定末端在基坐标系的位姿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zh-CN" altLang="en-US" sz="2000" dirty="0" smtClean="0">
                <a:ea typeface="黑体" pitchFamily="2" charset="-122"/>
              </a:rPr>
              <a:t>则可以计算出</a:t>
            </a:r>
            <a:r>
              <a:rPr lang="en-US" altLang="zh-CN" sz="2000" dirty="0" smtClean="0">
                <a:ea typeface="黑体" pitchFamily="2" charset="-122"/>
              </a:rPr>
              <a:t>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ea typeface="黑体" pitchFamily="2" charset="-122"/>
              </a:rPr>
              <a:t>~P</a:t>
            </a:r>
            <a:r>
              <a:rPr lang="en-US" altLang="zh-CN" sz="2000" baseline="-25000" dirty="0" smtClean="0"/>
              <a:t>6</a:t>
            </a:r>
            <a:r>
              <a:rPr lang="zh-CN" altLang="en-US" sz="2000" dirty="0">
                <a:ea typeface="黑体" pitchFamily="2" charset="-122"/>
              </a:rPr>
              <a:t>点在基坐标系中的</a:t>
            </a:r>
            <a:r>
              <a:rPr lang="zh-CN" altLang="en-US" sz="2000" dirty="0" smtClean="0">
                <a:ea typeface="黑体" pitchFamily="2" charset="-122"/>
              </a:rPr>
              <a:t>位置</a:t>
            </a:r>
            <a:endParaRPr lang="zh-CN" altLang="en-US" sz="2000" dirty="0">
              <a:ea typeface="黑体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黑体" pitchFamily="2" charset="-122"/>
              </a:rPr>
              <a:t>计算</a:t>
            </a:r>
            <a:r>
              <a:rPr lang="en-US" altLang="zh-CN" sz="2000" dirty="0" smtClean="0">
                <a:ea typeface="黑体" pitchFamily="2" charset="-122"/>
              </a:rPr>
              <a:t>P</a:t>
            </a:r>
            <a:r>
              <a:rPr lang="en-US" altLang="zh-CN" sz="2000" i="1" baseline="-25000" dirty="0" smtClean="0"/>
              <a:t>i</a:t>
            </a:r>
            <a:r>
              <a:rPr lang="zh-CN" altLang="en-US" sz="2000" dirty="0" smtClean="0">
                <a:ea typeface="黑体" pitchFamily="2" charset="-122"/>
              </a:rPr>
              <a:t>点</a:t>
            </a:r>
            <a:r>
              <a:rPr lang="zh-CN" altLang="en-US" sz="2000" dirty="0">
                <a:ea typeface="黑体" pitchFamily="2" charset="-122"/>
              </a:rPr>
              <a:t>与</a:t>
            </a:r>
            <a:r>
              <a:rPr lang="en-US" altLang="zh-CN" sz="2000" dirty="0" smtClean="0">
                <a:ea typeface="黑体" pitchFamily="2" charset="-122"/>
              </a:rPr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>
                <a:ea typeface="黑体" pitchFamily="2" charset="-122"/>
              </a:rPr>
              <a:t>点之间的距离，即</a:t>
            </a:r>
            <a:r>
              <a:rPr lang="zh-CN" altLang="en-US" sz="2000" dirty="0" smtClean="0">
                <a:ea typeface="黑体" pitchFamily="2" charset="-122"/>
              </a:rPr>
              <a:t>连杆</a:t>
            </a:r>
            <a:r>
              <a:rPr lang="en-US" altLang="zh-CN" sz="2000" i="1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的杆长</a:t>
            </a:r>
            <a:r>
              <a:rPr lang="en-US" altLang="zh-CN" sz="2000" i="1" dirty="0" smtClean="0">
                <a:ea typeface="黑体" pitchFamily="2" charset="-122"/>
              </a:rPr>
              <a:t>l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>
                <a:ea typeface="黑体" pitchFamily="2" charset="-122"/>
              </a:rPr>
              <a:t>, </a:t>
            </a:r>
            <a:r>
              <a:rPr lang="en-US" altLang="zh-CN" sz="2000" i="1" dirty="0" err="1" smtClean="0">
                <a:ea typeface="黑体" pitchFamily="2" charset="-122"/>
              </a:rPr>
              <a:t>i</a:t>
            </a:r>
            <a:r>
              <a:rPr lang="en-US" altLang="zh-CN" sz="2000" dirty="0" smtClean="0">
                <a:ea typeface="黑体" pitchFamily="2" charset="-122"/>
              </a:rPr>
              <a:t>=1~6</a:t>
            </a:r>
            <a:endParaRPr lang="zh-CN" altLang="en-US" sz="2000" dirty="0"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7544" y="1124744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4.1 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平移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关节并联机器人的逆向运动学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1209" y="1833451"/>
            <a:ext cx="5026191" cy="38164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652120" y="1833451"/>
            <a:ext cx="3024336" cy="380630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07804"/>
              </p:ext>
            </p:extLst>
          </p:nvPr>
        </p:nvGraphicFramePr>
        <p:xfrm>
          <a:off x="2028800" y="5864695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3" imgW="2895480" imgH="304560" progId="Equation.DSMT4">
                  <p:embed/>
                </p:oleObj>
              </mc:Choice>
              <mc:Fallback>
                <p:oleObj name="Equation" r:id="rId3" imgW="2895480" imgH="3045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00" y="5864695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圆角矩形 67"/>
          <p:cNvSpPr/>
          <p:nvPr/>
        </p:nvSpPr>
        <p:spPr bwMode="auto">
          <a:xfrm>
            <a:off x="421209" y="5805263"/>
            <a:ext cx="8255247" cy="576065"/>
          </a:xfrm>
          <a:prstGeom prst="roundRect">
            <a:avLst>
              <a:gd name="adj" fmla="val 2335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734" y="589324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黑体" pitchFamily="2" charset="-122"/>
              </a:rPr>
              <a:t>连杆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的杆长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63649" y="2569326"/>
            <a:ext cx="1479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Stewart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结构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并联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机器人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0AED0B-5B13-4F01-AE4D-195DF2844A2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smtClean="0"/>
              <a:t>/51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黑体" pitchFamily="2" charset="-122"/>
              </a:rPr>
              <a:t>并联机器人的逆向运动学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124744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4.1 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平移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关节并联机器人的逆向运动学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27861" y="2080412"/>
            <a:ext cx="2675903" cy="2947997"/>
            <a:chOff x="8" y="0"/>
            <a:chExt cx="1783935" cy="196511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52261" y="244929"/>
              <a:ext cx="0" cy="9579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52261" y="1202872"/>
              <a:ext cx="9312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42018" y="1202872"/>
              <a:ext cx="310481" cy="3049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/>
            <p:cNvSpPr/>
            <p:nvPr/>
          </p:nvSpPr>
          <p:spPr>
            <a:xfrm>
              <a:off x="542018" y="244929"/>
              <a:ext cx="1241925" cy="126321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82890" y="1333500"/>
              <a:ext cx="54016" cy="631609"/>
              <a:chOff x="0" y="0"/>
              <a:chExt cx="53975" cy="63137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1260475" y="1328058"/>
              <a:ext cx="54016" cy="637054"/>
              <a:chOff x="0" y="0"/>
              <a:chExt cx="53975" cy="63681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2657" y="48986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8100" y="17961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rot="5400000">
              <a:off x="288929" y="655869"/>
              <a:ext cx="53975" cy="631818"/>
              <a:chOff x="0" y="0"/>
              <a:chExt cx="53975" cy="631371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rot="5400000">
              <a:off x="446772" y="514354"/>
              <a:ext cx="53975" cy="631818"/>
              <a:chOff x="0" y="0"/>
              <a:chExt cx="53975" cy="631371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 rot="13500000">
              <a:off x="1260476" y="-5443"/>
              <a:ext cx="229268" cy="592191"/>
              <a:chOff x="-83801" y="0"/>
              <a:chExt cx="229183" cy="59309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8100000" flipV="1">
                <a:off x="-83801" y="92515"/>
                <a:ext cx="229183" cy="2226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8100000" flipV="1">
                <a:off x="-61713" y="403754"/>
                <a:ext cx="186245" cy="1893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 rot="13500000">
              <a:off x="1358447" y="359225"/>
              <a:ext cx="54020" cy="630488"/>
              <a:chOff x="0" y="0"/>
              <a:chExt cx="53975" cy="63137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93675" y="979715"/>
              <a:ext cx="267335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6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923018" y="914400"/>
              <a:ext cx="152517" cy="1820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080861" y="914400"/>
              <a:ext cx="293595" cy="1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075418" y="604158"/>
              <a:ext cx="0" cy="310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"/>
            <p:cNvSpPr txBox="1">
              <a:spLocks noChangeArrowheads="1"/>
            </p:cNvSpPr>
            <p:nvPr/>
          </p:nvSpPr>
          <p:spPr bwMode="auto">
            <a:xfrm>
              <a:off x="950232" y="963386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1260475" y="881743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4" name="文本框 2"/>
            <p:cNvSpPr txBox="1">
              <a:spLocks noChangeArrowheads="1"/>
            </p:cNvSpPr>
            <p:nvPr/>
          </p:nvSpPr>
          <p:spPr bwMode="auto">
            <a:xfrm>
              <a:off x="1086304" y="522515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5" name="文本框 2"/>
            <p:cNvSpPr txBox="1">
              <a:spLocks noChangeArrowheads="1"/>
            </p:cNvSpPr>
            <p:nvPr/>
          </p:nvSpPr>
          <p:spPr bwMode="auto">
            <a:xfrm>
              <a:off x="868590" y="7184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6" name="文本框 2"/>
            <p:cNvSpPr txBox="1">
              <a:spLocks noChangeArrowheads="1"/>
            </p:cNvSpPr>
            <p:nvPr/>
          </p:nvSpPr>
          <p:spPr bwMode="auto">
            <a:xfrm>
              <a:off x="269875" y="576943"/>
              <a:ext cx="267335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5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>
              <a:off x="1216932" y="0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4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8" name="文本框 2"/>
            <p:cNvSpPr txBox="1">
              <a:spLocks noChangeArrowheads="1"/>
            </p:cNvSpPr>
            <p:nvPr/>
          </p:nvSpPr>
          <p:spPr bwMode="auto">
            <a:xfrm>
              <a:off x="1483632" y="500743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9" name="文本框 2"/>
            <p:cNvSpPr txBox="1">
              <a:spLocks noChangeArrowheads="1"/>
            </p:cNvSpPr>
            <p:nvPr/>
          </p:nvSpPr>
          <p:spPr bwMode="auto">
            <a:xfrm>
              <a:off x="1320347" y="16709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0" name="文本框 2"/>
            <p:cNvSpPr txBox="1">
              <a:spLocks noChangeArrowheads="1"/>
            </p:cNvSpPr>
            <p:nvPr/>
          </p:nvSpPr>
          <p:spPr bwMode="auto">
            <a:xfrm>
              <a:off x="852261" y="16709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15547" y="1741715"/>
              <a:ext cx="28279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2"/>
            <p:cNvSpPr txBox="1">
              <a:spLocks noChangeArrowheads="1"/>
            </p:cNvSpPr>
            <p:nvPr/>
          </p:nvSpPr>
          <p:spPr bwMode="auto">
            <a:xfrm>
              <a:off x="1031875" y="1502229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/>
                  <a:ea typeface="宋体"/>
                  <a:cs typeface="Calibri"/>
                </a:rPr>
                <a:t>2</a:t>
              </a: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d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4043"/>
              </p:ext>
            </p:extLst>
          </p:nvPr>
        </p:nvGraphicFramePr>
        <p:xfrm>
          <a:off x="4932040" y="3325405"/>
          <a:ext cx="1600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Equation" r:id="rId3" imgW="1066800" imgH="1397000" progId="Equation.DSMT4">
                  <p:embed/>
                </p:oleObj>
              </mc:Choice>
              <mc:Fallback>
                <p:oleObj name="Equation" r:id="rId3" imgW="1066800" imgH="139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25405"/>
                        <a:ext cx="16002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4283968" y="2270652"/>
            <a:ext cx="40828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连杆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运动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增量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与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末端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坐标系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位姿参数变化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量之间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的关系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8115" y="5229200"/>
            <a:ext cx="3636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绕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 smtClean="0">
                <a:latin typeface="+mn-lt"/>
                <a:ea typeface="黑体" panose="02010609060101010101" pitchFamily="49" charset="-122"/>
              </a:rPr>
              <a:t>轴旋转角为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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endParaRPr lang="zh-CN" altLang="en-US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7441" y="1792107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2-2-2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正交结构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6A28BF-810E-4772-A43D-03A0F8D4522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400" dirty="0" smtClean="0"/>
              <a:t>/51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并联机器人的逆向运动学</a:t>
            </a:r>
          </a:p>
        </p:txBody>
      </p:sp>
      <p:sp>
        <p:nvSpPr>
          <p:cNvPr id="61" name="矩形 60"/>
          <p:cNvSpPr/>
          <p:nvPr/>
        </p:nvSpPr>
        <p:spPr>
          <a:xfrm>
            <a:off x="467544" y="1124744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旋转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关节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并联机器人的逆向运动学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51520" y="1833451"/>
            <a:ext cx="3600399" cy="325173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283968" y="1833451"/>
            <a:ext cx="4392488" cy="332374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圆角矩形 67"/>
          <p:cNvSpPr/>
          <p:nvPr/>
        </p:nvSpPr>
        <p:spPr bwMode="auto">
          <a:xfrm>
            <a:off x="251521" y="5301208"/>
            <a:ext cx="8424936" cy="1008112"/>
          </a:xfrm>
          <a:prstGeom prst="roundRect">
            <a:avLst>
              <a:gd name="adj" fmla="val 2335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148" y="5445224"/>
            <a:ext cx="1217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黑体" pitchFamily="2" charset="-122"/>
              </a:rPr>
              <a:t>关节转角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513510" y="1889361"/>
            <a:ext cx="4127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由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动平台位姿计算端点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21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23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在基坐标系中的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位置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各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条运动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支链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93908"/>
              </p:ext>
            </p:extLst>
          </p:nvPr>
        </p:nvGraphicFramePr>
        <p:xfrm>
          <a:off x="4570548" y="2643618"/>
          <a:ext cx="3867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1" name="Equation" r:id="rId3" imgW="2577960" imgH="736560" progId="Equation.DSMT4">
                  <p:embed/>
                </p:oleObj>
              </mc:Choice>
              <mc:Fallback>
                <p:oleObj name="Equation" r:id="rId3" imgW="2577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548" y="2643618"/>
                        <a:ext cx="38671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组合 130"/>
          <p:cNvGrpSpPr>
            <a:grpSpLocks noChangeAspect="1"/>
          </p:cNvGrpSpPr>
          <p:nvPr/>
        </p:nvGrpSpPr>
        <p:grpSpPr>
          <a:xfrm>
            <a:off x="335860" y="2060848"/>
            <a:ext cx="3588068" cy="2755482"/>
            <a:chOff x="-243335" y="0"/>
            <a:chExt cx="2392534" cy="1837503"/>
          </a:xfrm>
        </p:grpSpPr>
        <p:grpSp>
          <p:nvGrpSpPr>
            <p:cNvPr id="132" name="组合 131"/>
            <p:cNvGrpSpPr/>
            <p:nvPr/>
          </p:nvGrpSpPr>
          <p:grpSpPr>
            <a:xfrm>
              <a:off x="-243335" y="0"/>
              <a:ext cx="2392534" cy="1837503"/>
              <a:chOff x="-243294" y="0"/>
              <a:chExt cx="2392134" cy="1838874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279400" y="1386840"/>
                <a:ext cx="335280" cy="320040"/>
                <a:chOff x="0" y="0"/>
                <a:chExt cx="335280" cy="320040"/>
              </a:xfrm>
            </p:grpSpPr>
            <p:cxnSp>
              <p:nvCxnSpPr>
                <p:cNvPr id="195" name="直接箭头连接符 194"/>
                <p:cNvCxnSpPr/>
                <p:nvPr/>
              </p:nvCxnSpPr>
              <p:spPr>
                <a:xfrm>
                  <a:off x="0" y="320040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/>
                <p:cNvCxnSpPr/>
                <p:nvPr/>
              </p:nvCxnSpPr>
              <p:spPr>
                <a:xfrm flipV="1">
                  <a:off x="0" y="0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本框 2"/>
              <p:cNvSpPr txBox="1">
                <a:spLocks noChangeArrowheads="1"/>
              </p:cNvSpPr>
              <p:nvPr/>
            </p:nvSpPr>
            <p:spPr bwMode="auto">
              <a:xfrm>
                <a:off x="340360" y="137668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38" name="文本框 2"/>
              <p:cNvSpPr txBox="1">
                <a:spLocks noChangeArrowheads="1"/>
              </p:cNvSpPr>
              <p:nvPr/>
            </p:nvSpPr>
            <p:spPr bwMode="auto">
              <a:xfrm>
                <a:off x="-243294" y="1553851"/>
                <a:ext cx="482519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r>
                  <a:rPr lang="en-US" sz="1600" kern="100" dirty="0">
                    <a:effectLst/>
                    <a:latin typeface="Times New Roman"/>
                    <a:ea typeface="宋体"/>
                    <a:cs typeface="Calibri"/>
                  </a:rPr>
                  <a:t>, </a:t>
                </a: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 dirty="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39" name="文本框 2"/>
              <p:cNvSpPr txBox="1">
                <a:spLocks noChangeArrowheads="1"/>
              </p:cNvSpPr>
              <p:nvPr/>
            </p:nvSpPr>
            <p:spPr bwMode="auto">
              <a:xfrm>
                <a:off x="71120" y="127508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0" name="文本框 2"/>
              <p:cNvSpPr txBox="1">
                <a:spLocks noChangeArrowheads="1"/>
              </p:cNvSpPr>
              <p:nvPr/>
            </p:nvSpPr>
            <p:spPr bwMode="auto">
              <a:xfrm>
                <a:off x="614687" y="15494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41" name="组合 140"/>
              <p:cNvGrpSpPr/>
              <p:nvPr/>
            </p:nvGrpSpPr>
            <p:grpSpPr>
              <a:xfrm>
                <a:off x="203201" y="45759"/>
                <a:ext cx="1623598" cy="1767468"/>
                <a:chOff x="0" y="39"/>
                <a:chExt cx="1623794" cy="1766531"/>
              </a:xfrm>
            </p:grpSpPr>
            <p:sp>
              <p:nvSpPr>
                <p:cNvPr id="161" name="等腰三角形 160"/>
                <p:cNvSpPr/>
                <p:nvPr/>
              </p:nvSpPr>
              <p:spPr>
                <a:xfrm rot="1169389">
                  <a:off x="576263" y="614363"/>
                  <a:ext cx="381861" cy="375171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162" name="组合 161"/>
                <p:cNvGrpSpPr/>
                <p:nvPr/>
              </p:nvGrpSpPr>
              <p:grpSpPr>
                <a:xfrm flipH="1" flipV="1">
                  <a:off x="47625" y="39"/>
                  <a:ext cx="166425" cy="71120"/>
                  <a:chOff x="0" y="0"/>
                  <a:chExt cx="166370" cy="71120"/>
                </a:xfrm>
              </p:grpSpPr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3" name="椭圆 162"/>
                <p:cNvSpPr/>
                <p:nvPr/>
              </p:nvSpPr>
              <p:spPr>
                <a:xfrm rot="2184271">
                  <a:off x="100013" y="76200"/>
                  <a:ext cx="61370" cy="6008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57163" y="123825"/>
                  <a:ext cx="356805" cy="14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523875" y="266700"/>
                  <a:ext cx="309477" cy="361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椭圆 165"/>
                <p:cNvSpPr/>
                <p:nvPr/>
              </p:nvSpPr>
              <p:spPr>
                <a:xfrm rot="2184271">
                  <a:off x="804863" y="59531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 rot="13270249">
                  <a:off x="1509713" y="1585913"/>
                  <a:ext cx="61370" cy="6008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 flipH="1" flipV="1">
                  <a:off x="1353862" y="1228725"/>
                  <a:ext cx="179706" cy="366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/>
                <p:cNvCxnSpPr/>
                <p:nvPr/>
              </p:nvCxnSpPr>
              <p:spPr>
                <a:xfrm flipH="1" flipV="1">
                  <a:off x="904875" y="1062038"/>
                  <a:ext cx="406400" cy="1397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椭圆 169"/>
                <p:cNvSpPr/>
                <p:nvPr/>
              </p:nvSpPr>
              <p:spPr>
                <a:xfrm rot="13270249">
                  <a:off x="852488" y="1009650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71" name="椭圆 170"/>
                <p:cNvSpPr/>
                <p:nvPr/>
              </p:nvSpPr>
              <p:spPr>
                <a:xfrm rot="18053509">
                  <a:off x="47626" y="1633537"/>
                  <a:ext cx="60243" cy="6120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72" name="直接连接符 171"/>
                <p:cNvCxnSpPr/>
                <p:nvPr/>
              </p:nvCxnSpPr>
              <p:spPr>
                <a:xfrm flipV="1">
                  <a:off x="80963" y="1252538"/>
                  <a:ext cx="78423" cy="383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/>
                <p:cNvCxnSpPr/>
                <p:nvPr/>
              </p:nvCxnSpPr>
              <p:spPr>
                <a:xfrm flipV="1">
                  <a:off x="166688" y="928688"/>
                  <a:ext cx="347490" cy="323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椭圆 173"/>
                <p:cNvSpPr/>
                <p:nvPr/>
              </p:nvSpPr>
              <p:spPr>
                <a:xfrm rot="18053509">
                  <a:off x="485775" y="895350"/>
                  <a:ext cx="60243" cy="612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175" name="组合 174"/>
                <p:cNvGrpSpPr/>
                <p:nvPr/>
              </p:nvGrpSpPr>
              <p:grpSpPr>
                <a:xfrm>
                  <a:off x="0" y="1695450"/>
                  <a:ext cx="166469" cy="71120"/>
                  <a:chOff x="0" y="0"/>
                  <a:chExt cx="166370" cy="71120"/>
                </a:xfrm>
              </p:grpSpPr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组合 175"/>
                <p:cNvGrpSpPr/>
                <p:nvPr/>
              </p:nvGrpSpPr>
              <p:grpSpPr>
                <a:xfrm>
                  <a:off x="1457325" y="1652588"/>
                  <a:ext cx="166469" cy="71120"/>
                  <a:chOff x="0" y="0"/>
                  <a:chExt cx="166370" cy="71120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直接连接符 183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椭圆 176"/>
                <p:cNvSpPr/>
                <p:nvPr/>
              </p:nvSpPr>
              <p:spPr>
                <a:xfrm rot="2184271">
                  <a:off x="490538" y="23336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2184271">
                  <a:off x="138113" y="1214438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 rot="2184271">
                  <a:off x="1314450" y="118586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 rot="1152444">
                <a:off x="769105" y="691939"/>
                <a:ext cx="248920" cy="318135"/>
                <a:chOff x="-3587" y="-91992"/>
                <a:chExt cx="335280" cy="318135"/>
              </a:xfrm>
            </p:grpSpPr>
            <p:cxnSp>
              <p:nvCxnSpPr>
                <p:cNvPr id="159" name="直接箭头连接符 158"/>
                <p:cNvCxnSpPr/>
                <p:nvPr/>
              </p:nvCxnSpPr>
              <p:spPr>
                <a:xfrm>
                  <a:off x="-3587" y="224247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159"/>
                <p:cNvCxnSpPr/>
                <p:nvPr/>
              </p:nvCxnSpPr>
              <p:spPr>
                <a:xfrm flipV="1">
                  <a:off x="-506" y="-91992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文本框 2"/>
              <p:cNvSpPr txBox="1">
                <a:spLocks noChangeArrowheads="1"/>
              </p:cNvSpPr>
              <p:nvPr/>
            </p:nvSpPr>
            <p:spPr bwMode="auto">
              <a:xfrm>
                <a:off x="599440" y="94996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4" name="文本框 2"/>
              <p:cNvSpPr txBox="1">
                <a:spLocks noChangeArrowheads="1"/>
              </p:cNvSpPr>
              <p:nvPr/>
            </p:nvSpPr>
            <p:spPr bwMode="auto">
              <a:xfrm>
                <a:off x="610000" y="547746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5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108712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6" name="文本框 2"/>
              <p:cNvSpPr txBox="1">
                <a:spLocks noChangeArrowheads="1"/>
              </p:cNvSpPr>
              <p:nvPr/>
            </p:nvSpPr>
            <p:spPr bwMode="auto">
              <a:xfrm>
                <a:off x="1346200" y="9398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7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8" name="文本框 2"/>
              <p:cNvSpPr txBox="1">
                <a:spLocks noChangeArrowheads="1"/>
              </p:cNvSpPr>
              <p:nvPr/>
            </p:nvSpPr>
            <p:spPr bwMode="auto">
              <a:xfrm>
                <a:off x="904240" y="2794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49" name="文本框 2"/>
              <p:cNvSpPr txBox="1">
                <a:spLocks noChangeArrowheads="1"/>
              </p:cNvSpPr>
              <p:nvPr/>
            </p:nvSpPr>
            <p:spPr bwMode="auto">
              <a:xfrm>
                <a:off x="1823720" y="158496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 dirty="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0" name="文本框 2"/>
              <p:cNvSpPr txBox="1">
                <a:spLocks noChangeArrowheads="1"/>
              </p:cNvSpPr>
              <p:nvPr/>
            </p:nvSpPr>
            <p:spPr bwMode="auto">
              <a:xfrm>
                <a:off x="0" y="4572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1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30988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2" name="文本框 2"/>
              <p:cNvSpPr txBox="1">
                <a:spLocks noChangeArrowheads="1"/>
              </p:cNvSpPr>
              <p:nvPr/>
            </p:nvSpPr>
            <p:spPr bwMode="auto">
              <a:xfrm>
                <a:off x="1076960" y="47752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3" name="文本框 2"/>
              <p:cNvSpPr txBox="1">
                <a:spLocks noChangeArrowheads="1"/>
              </p:cNvSpPr>
              <p:nvPr/>
            </p:nvSpPr>
            <p:spPr bwMode="auto">
              <a:xfrm>
                <a:off x="1590040" y="112776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4" name="文本框 2"/>
              <p:cNvSpPr txBox="1">
                <a:spLocks noChangeArrowheads="1"/>
              </p:cNvSpPr>
              <p:nvPr/>
            </p:nvSpPr>
            <p:spPr bwMode="auto">
              <a:xfrm>
                <a:off x="1107440" y="88900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5" name="文本框 2"/>
              <p:cNvSpPr txBox="1">
                <a:spLocks noChangeArrowheads="1"/>
              </p:cNvSpPr>
              <p:nvPr/>
            </p:nvSpPr>
            <p:spPr bwMode="auto">
              <a:xfrm>
                <a:off x="416560" y="81280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6" name="文本框 2"/>
              <p:cNvSpPr txBox="1">
                <a:spLocks noChangeArrowheads="1"/>
              </p:cNvSpPr>
              <p:nvPr/>
            </p:nvSpPr>
            <p:spPr bwMode="auto">
              <a:xfrm>
                <a:off x="127000" y="104648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7" name="文本框 2"/>
              <p:cNvSpPr txBox="1">
                <a:spLocks noChangeArrowheads="1"/>
              </p:cNvSpPr>
              <p:nvPr/>
            </p:nvSpPr>
            <p:spPr bwMode="auto">
              <a:xfrm>
                <a:off x="1650949" y="1306136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58" name="文本框 2"/>
              <p:cNvSpPr txBox="1">
                <a:spLocks noChangeArrowheads="1"/>
              </p:cNvSpPr>
              <p:nvPr/>
            </p:nvSpPr>
            <p:spPr bwMode="auto">
              <a:xfrm>
                <a:off x="878991" y="1020936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sp>
          <p:nvSpPr>
            <p:cNvPr id="133" name="弧形 132"/>
            <p:cNvSpPr/>
            <p:nvPr/>
          </p:nvSpPr>
          <p:spPr>
            <a:xfrm>
              <a:off x="274320" y="91440"/>
              <a:ext cx="179705" cy="179705"/>
            </a:xfrm>
            <a:prstGeom prst="arc">
              <a:avLst>
                <a:gd name="adj1" fmla="val 19574773"/>
                <a:gd name="adj2" fmla="val 9642582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34" name="弧形 133"/>
            <p:cNvSpPr/>
            <p:nvPr/>
          </p:nvSpPr>
          <p:spPr>
            <a:xfrm>
              <a:off x="1651000" y="1579880"/>
              <a:ext cx="179705" cy="179705"/>
            </a:xfrm>
            <a:prstGeom prst="arc">
              <a:avLst>
                <a:gd name="adj1" fmla="val 12123312"/>
                <a:gd name="adj2" fmla="val 2156886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135" name="弧形 134"/>
            <p:cNvSpPr/>
            <p:nvPr/>
          </p:nvSpPr>
          <p:spPr>
            <a:xfrm>
              <a:off x="187960" y="1615440"/>
              <a:ext cx="179705" cy="179705"/>
            </a:xfrm>
            <a:prstGeom prst="arc">
              <a:avLst>
                <a:gd name="adj1" fmla="val 13172694"/>
                <a:gd name="adj2" fmla="val 21253174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</p:grpSp>
      <p:sp>
        <p:nvSpPr>
          <p:cNvPr id="197" name="矩形 196"/>
          <p:cNvSpPr/>
          <p:nvPr/>
        </p:nvSpPr>
        <p:spPr>
          <a:xfrm>
            <a:off x="2339752" y="1916832"/>
            <a:ext cx="1371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lt"/>
                <a:ea typeface="黑体" panose="02010609060101010101" pitchFamily="49" charset="-122"/>
              </a:rPr>
              <a:t>RRR</a:t>
            </a:r>
            <a:r>
              <a:rPr lang="zh-CN" altLang="en-US" sz="1800" dirty="0" smtClean="0">
                <a:latin typeface="+mn-lt"/>
                <a:ea typeface="黑体" panose="02010609060101010101" pitchFamily="49" charset="-122"/>
              </a:rPr>
              <a:t>平面并联机器人</a:t>
            </a:r>
            <a:endParaRPr lang="zh-CN" altLang="en-US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05255"/>
              </p:ext>
            </p:extLst>
          </p:nvPr>
        </p:nvGraphicFramePr>
        <p:xfrm>
          <a:off x="4602603" y="3791835"/>
          <a:ext cx="3714660" cy="76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2" name="Equation" r:id="rId5" imgW="2476440" imgH="507960" progId="Equation.DSMT4">
                  <p:embed/>
                </p:oleObj>
              </mc:Choice>
              <mc:Fallback>
                <p:oleObj name="Equation" r:id="rId5" imgW="24764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603" y="3791835"/>
                        <a:ext cx="3714660" cy="761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 bwMode="auto">
          <a:xfrm>
            <a:off x="6612644" y="3482801"/>
            <a:ext cx="191604" cy="3434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17706"/>
              </p:ext>
            </p:extLst>
          </p:nvPr>
        </p:nvGraphicFramePr>
        <p:xfrm>
          <a:off x="4548832" y="4705621"/>
          <a:ext cx="3924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3" name="Equation" r:id="rId7" imgW="2616120" imgH="241200" progId="Equation.DSMT4">
                  <p:embed/>
                </p:oleObj>
              </mc:Choice>
              <mc:Fallback>
                <p:oleObj name="Equation" r:id="rId7" imgW="26161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832" y="4705621"/>
                        <a:ext cx="3924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下箭头 197"/>
          <p:cNvSpPr/>
          <p:nvPr/>
        </p:nvSpPr>
        <p:spPr bwMode="auto">
          <a:xfrm>
            <a:off x="6612644" y="4521328"/>
            <a:ext cx="191604" cy="2565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51730"/>
              </p:ext>
            </p:extLst>
          </p:nvPr>
        </p:nvGraphicFramePr>
        <p:xfrm>
          <a:off x="1368831" y="5405213"/>
          <a:ext cx="723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4" name="Equation" r:id="rId9" imgW="4826000" imgH="533400" progId="Equation.DSMT4">
                  <p:embed/>
                </p:oleObj>
              </mc:Choice>
              <mc:Fallback>
                <p:oleObj name="Equation" r:id="rId9" imgW="48260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31" y="5405213"/>
                        <a:ext cx="7239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18883"/>
              </p:ext>
            </p:extLst>
          </p:nvPr>
        </p:nvGraphicFramePr>
        <p:xfrm>
          <a:off x="3442349" y="5833554"/>
          <a:ext cx="4419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5" name="Equation" r:id="rId11" imgW="2946240" imgH="253800" progId="Equation.DSMT4">
                  <p:embed/>
                </p:oleObj>
              </mc:Choice>
              <mc:Fallback>
                <p:oleObj name="Equation" r:id="rId11" imgW="29462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49" y="5833554"/>
                        <a:ext cx="4419360" cy="38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4195" y="621216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6A28BF-810E-4772-A43D-03A0F8D4522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400" dirty="0" smtClean="0"/>
              <a:t>/51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并联机器人的逆向运动学</a:t>
            </a:r>
          </a:p>
        </p:txBody>
      </p:sp>
      <p:sp>
        <p:nvSpPr>
          <p:cNvPr id="61" name="矩形 60"/>
          <p:cNvSpPr/>
          <p:nvPr/>
        </p:nvSpPr>
        <p:spPr>
          <a:xfrm>
            <a:off x="467544" y="1124744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旋转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关节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并联机器人的逆向运动学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1209" y="1628800"/>
            <a:ext cx="3358703" cy="5083301"/>
          </a:xfrm>
          <a:prstGeom prst="roundRect">
            <a:avLst>
              <a:gd name="adj" fmla="val 1265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95936" y="1637011"/>
            <a:ext cx="4824536" cy="5075090"/>
          </a:xfrm>
          <a:prstGeom prst="roundRect">
            <a:avLst>
              <a:gd name="adj" fmla="val 948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95936" y="1700808"/>
            <a:ext cx="48245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由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定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平台位姿计算端点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21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24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在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基坐标系中的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位置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2000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条支链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绕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基坐标系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轴旋转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i="1" baseline="-25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角度，则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位于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轴，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位于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将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投影到新的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442638" y="1628800"/>
            <a:ext cx="3233732" cy="3040682"/>
            <a:chOff x="0" y="0"/>
            <a:chExt cx="2157730" cy="2026495"/>
          </a:xfrm>
        </p:grpSpPr>
        <p:sp>
          <p:nvSpPr>
            <p:cNvPr id="71" name="文本框 2"/>
            <p:cNvSpPr txBox="1">
              <a:spLocks noChangeArrowheads="1"/>
            </p:cNvSpPr>
            <p:nvPr/>
          </p:nvSpPr>
          <p:spPr bwMode="auto">
            <a:xfrm>
              <a:off x="1173480" y="1772920"/>
              <a:ext cx="267970" cy="25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0" y="0"/>
              <a:ext cx="2157730" cy="1985855"/>
              <a:chOff x="0" y="0"/>
              <a:chExt cx="2157730" cy="1985855"/>
            </a:xfrm>
          </p:grpSpPr>
          <p:grpSp>
            <p:nvGrpSpPr>
              <p:cNvPr id="73" name="组合 72"/>
              <p:cNvGrpSpPr>
                <a:grpSpLocks noChangeAspect="1"/>
              </p:cNvGrpSpPr>
              <p:nvPr/>
            </p:nvGrpSpPr>
            <p:grpSpPr>
              <a:xfrm>
                <a:off x="223520" y="91440"/>
                <a:ext cx="1652271" cy="1633853"/>
                <a:chOff x="0" y="0"/>
                <a:chExt cx="718331" cy="722508"/>
              </a:xfrm>
            </p:grpSpPr>
            <p:cxnSp>
              <p:nvCxnSpPr>
                <p:cNvPr id="107" name="直接连接符 106"/>
                <p:cNvCxnSpPr/>
                <p:nvPr/>
              </p:nvCxnSpPr>
              <p:spPr>
                <a:xfrm>
                  <a:off x="561109" y="304800"/>
                  <a:ext cx="109220" cy="213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组合 107"/>
                <p:cNvGrpSpPr/>
                <p:nvPr/>
              </p:nvGrpSpPr>
              <p:grpSpPr>
                <a:xfrm>
                  <a:off x="0" y="0"/>
                  <a:ext cx="718331" cy="722508"/>
                  <a:chOff x="0" y="0"/>
                  <a:chExt cx="718331" cy="722508"/>
                </a:xfrm>
              </p:grpSpPr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378069" y="621323"/>
                    <a:ext cx="108438" cy="84992"/>
                  </a:xfrm>
                  <a:custGeom>
                    <a:avLst/>
                    <a:gdLst>
                      <a:gd name="connsiteX0" fmla="*/ 0 w 108438"/>
                      <a:gd name="connsiteY0" fmla="*/ 82061 h 84992"/>
                      <a:gd name="connsiteX1" fmla="*/ 84992 w 108438"/>
                      <a:gd name="connsiteY1" fmla="*/ 84992 h 84992"/>
                      <a:gd name="connsiteX2" fmla="*/ 108438 w 108438"/>
                      <a:gd name="connsiteY2" fmla="*/ 0 h 84992"/>
                      <a:gd name="connsiteX3" fmla="*/ 14654 w 108438"/>
                      <a:gd name="connsiteY3" fmla="*/ 5861 h 84992"/>
                      <a:gd name="connsiteX4" fmla="*/ 0 w 108438"/>
                      <a:gd name="connsiteY4" fmla="*/ 82061 h 84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38" h="84992">
                        <a:moveTo>
                          <a:pt x="0" y="82061"/>
                        </a:moveTo>
                        <a:lnTo>
                          <a:pt x="84992" y="84992"/>
                        </a:lnTo>
                        <a:lnTo>
                          <a:pt x="108438" y="0"/>
                        </a:lnTo>
                        <a:lnTo>
                          <a:pt x="14654" y="5861"/>
                        </a:lnTo>
                        <a:lnTo>
                          <a:pt x="0" y="82061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0" y="0"/>
                    <a:ext cx="718331" cy="722508"/>
                    <a:chOff x="0" y="0"/>
                    <a:chExt cx="718331" cy="722508"/>
                  </a:xfrm>
                </p:grpSpPr>
                <p:sp>
                  <p:nvSpPr>
                    <p:cNvPr id="111" name="椭圆 110"/>
                    <p:cNvSpPr/>
                    <p:nvPr/>
                  </p:nvSpPr>
                  <p:spPr>
                    <a:xfrm rot="17721001">
                      <a:off x="362266" y="6840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 rot="17721001">
                      <a:off x="155648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3" name="椭圆 112"/>
                    <p:cNvSpPr/>
                    <p:nvPr/>
                  </p:nvSpPr>
                  <p:spPr>
                    <a:xfrm rot="17721001">
                      <a:off x="521994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4" name="椭圆 113"/>
                    <p:cNvSpPr/>
                    <p:nvPr/>
                  </p:nvSpPr>
                  <p:spPr>
                    <a:xfrm rot="17721001">
                      <a:off x="627501" y="-31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 rot="17721001">
                      <a:off x="290463" y="2613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 rot="17721001">
                      <a:off x="653878" y="51549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7" name="椭圆 116"/>
                    <p:cNvSpPr/>
                    <p:nvPr/>
                  </p:nvSpPr>
                  <p:spPr>
                    <a:xfrm rot="17721001">
                      <a:off x="453120" y="686948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8" name="椭圆 117"/>
                    <p:cNvSpPr/>
                    <p:nvPr/>
                  </p:nvSpPr>
                  <p:spPr>
                    <a:xfrm rot="17721001">
                      <a:off x="373989" y="6078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9" name="椭圆 118"/>
                    <p:cNvSpPr/>
                    <p:nvPr/>
                  </p:nvSpPr>
                  <p:spPr>
                    <a:xfrm rot="17721001">
                      <a:off x="170301" y="351375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cxnSp>
                  <p:nvCxnSpPr>
                    <p:cNvPr id="120" name="直接连接符 119"/>
                    <p:cNvCxnSpPr/>
                    <p:nvPr/>
                  </p:nvCxnSpPr>
                  <p:spPr>
                    <a:xfrm flipH="1">
                      <a:off x="34020" y="308879"/>
                      <a:ext cx="143510" cy="2139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连接符 120"/>
                    <p:cNvCxnSpPr/>
                    <p:nvPr/>
                  </p:nvCxnSpPr>
                  <p:spPr>
                    <a:xfrm>
                      <a:off x="48674" y="546271"/>
                      <a:ext cx="311150" cy="1473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/>
                    <p:cNvCxnSpPr/>
                    <p:nvPr/>
                  </p:nvCxnSpPr>
                  <p:spPr>
                    <a:xfrm flipH="1">
                      <a:off x="215728" y="48040"/>
                      <a:ext cx="100134" cy="3075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/>
                    <p:cNvCxnSpPr/>
                    <p:nvPr/>
                  </p:nvCxnSpPr>
                  <p:spPr>
                    <a:xfrm>
                      <a:off x="215728" y="417317"/>
                      <a:ext cx="179627" cy="1987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 flipH="1">
                      <a:off x="467774" y="572648"/>
                      <a:ext cx="206375" cy="12065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>
                      <a:off x="655343" y="48040"/>
                      <a:ext cx="14507" cy="3073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/>
                    <p:cNvCxnSpPr>
                      <a:endCxn id="128" idx="6"/>
                    </p:cNvCxnSpPr>
                    <p:nvPr/>
                  </p:nvCxnSpPr>
                  <p:spPr>
                    <a:xfrm flipH="1">
                      <a:off x="490099" y="399664"/>
                      <a:ext cx="166433" cy="20693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矩形 157809"/>
                    <p:cNvSpPr/>
                    <p:nvPr/>
                  </p:nvSpPr>
                  <p:spPr>
                    <a:xfrm>
                      <a:off x="177628" y="24594"/>
                      <a:ext cx="496570" cy="251460"/>
                    </a:xfrm>
                    <a:custGeom>
                      <a:avLst/>
                      <a:gdLst>
                        <a:gd name="connsiteX0" fmla="*/ 0 w 372110"/>
                        <a:gd name="connsiteY0" fmla="*/ 0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0 w 372110"/>
                        <a:gd name="connsiteY4" fmla="*/ 0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98840 w 372110"/>
                        <a:gd name="connsiteY2" fmla="*/ 211170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102578 w 372110"/>
                        <a:gd name="connsiteY0" fmla="*/ 974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974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6750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54525"/>
                        <a:gd name="connsiteY0" fmla="*/ 0 h 282187"/>
                        <a:gd name="connsiteX1" fmla="*/ 354525 w 354525"/>
                        <a:gd name="connsiteY1" fmla="*/ 1956 h 282187"/>
                        <a:gd name="connsiteX2" fmla="*/ 267500 w 354525"/>
                        <a:gd name="connsiteY2" fmla="*/ 282187 h 282187"/>
                        <a:gd name="connsiteX3" fmla="*/ 0 w 354525"/>
                        <a:gd name="connsiteY3" fmla="*/ 282187 h 282187"/>
                        <a:gd name="connsiteX4" fmla="*/ 102578 w 354525"/>
                        <a:gd name="connsiteY4" fmla="*/ 0 h 282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4525" h="282187">
                          <a:moveTo>
                            <a:pt x="102578" y="0"/>
                          </a:moveTo>
                          <a:lnTo>
                            <a:pt x="354525" y="1956"/>
                          </a:lnTo>
                          <a:lnTo>
                            <a:pt x="267500" y="282187"/>
                          </a:lnTo>
                          <a:lnTo>
                            <a:pt x="0" y="282187"/>
                          </a:lnTo>
                          <a:lnTo>
                            <a:pt x="102578" y="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20000"/>
                        <a:lumOff val="80000"/>
                        <a:alpha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 rot="17721001">
                      <a:off x="464843" y="604886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9" name="椭圆 128"/>
                    <p:cNvSpPr/>
                    <p:nvPr/>
                  </p:nvSpPr>
                  <p:spPr>
                    <a:xfrm rot="17721001">
                      <a:off x="317" y="509636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0" name="椭圆 129"/>
                    <p:cNvSpPr/>
                    <p:nvPr/>
                  </p:nvSpPr>
                  <p:spPr>
                    <a:xfrm rot="17721001">
                      <a:off x="639225" y="342582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</p:grpSp>
            </p:grpSp>
          </p:grpSp>
          <p:sp>
            <p:nvSpPr>
              <p:cNvPr id="74" name="文本框 2"/>
              <p:cNvSpPr txBox="1">
                <a:spLocks noChangeArrowheads="1"/>
              </p:cNvSpPr>
              <p:nvPr/>
            </p:nvSpPr>
            <p:spPr bwMode="auto">
              <a:xfrm>
                <a:off x="299720" y="8331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5" name="文本框 2"/>
              <p:cNvSpPr txBox="1">
                <a:spLocks noChangeArrowheads="1"/>
              </p:cNvSpPr>
              <p:nvPr/>
            </p:nvSpPr>
            <p:spPr bwMode="auto">
              <a:xfrm>
                <a:off x="467360" y="140716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6" name="文本框 2"/>
              <p:cNvSpPr txBox="1">
                <a:spLocks noChangeArrowheads="1"/>
              </p:cNvSpPr>
              <p:nvPr/>
            </p:nvSpPr>
            <p:spPr bwMode="auto">
              <a:xfrm>
                <a:off x="1488440" y="1270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7" name="文本框 2"/>
              <p:cNvSpPr txBox="1">
                <a:spLocks noChangeArrowheads="1"/>
              </p:cNvSpPr>
              <p:nvPr/>
            </p:nvSpPr>
            <p:spPr bwMode="auto">
              <a:xfrm>
                <a:off x="1457960" y="82804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8" name="文本框 2"/>
              <p:cNvSpPr txBox="1">
                <a:spLocks noChangeArrowheads="1"/>
              </p:cNvSpPr>
              <p:nvPr/>
            </p:nvSpPr>
            <p:spPr bwMode="auto">
              <a:xfrm>
                <a:off x="1772920" y="436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9" name="文本框 2"/>
              <p:cNvSpPr txBox="1">
                <a:spLocks noChangeArrowheads="1"/>
              </p:cNvSpPr>
              <p:nvPr/>
            </p:nvSpPr>
            <p:spPr bwMode="auto">
              <a:xfrm>
                <a:off x="1361440" y="1071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0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381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7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1" name="文本框 2"/>
              <p:cNvSpPr txBox="1">
                <a:spLocks noChangeArrowheads="1"/>
              </p:cNvSpPr>
              <p:nvPr/>
            </p:nvSpPr>
            <p:spPr bwMode="auto">
              <a:xfrm>
                <a:off x="848360" y="9855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8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2" name="文本框 2"/>
              <p:cNvSpPr txBox="1">
                <a:spLocks noChangeArrowheads="1"/>
              </p:cNvSpPr>
              <p:nvPr/>
            </p:nvSpPr>
            <p:spPr bwMode="auto">
              <a:xfrm>
                <a:off x="345440" y="5791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3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2692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文本框 2"/>
              <p:cNvSpPr txBox="1">
                <a:spLocks noChangeArrowheads="1"/>
              </p:cNvSpPr>
              <p:nvPr/>
            </p:nvSpPr>
            <p:spPr bwMode="auto">
              <a:xfrm>
                <a:off x="61468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文本框 2"/>
              <p:cNvSpPr txBox="1">
                <a:spLocks noChangeArrowheads="1"/>
              </p:cNvSpPr>
              <p:nvPr/>
            </p:nvSpPr>
            <p:spPr bwMode="auto">
              <a:xfrm>
                <a:off x="183896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文本框 2"/>
              <p:cNvSpPr txBox="1">
                <a:spLocks noChangeArrowheads="1"/>
              </p:cNvSpPr>
              <p:nvPr/>
            </p:nvSpPr>
            <p:spPr bwMode="auto">
              <a:xfrm>
                <a:off x="0" y="1092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7" name="文本框 2"/>
              <p:cNvSpPr txBox="1">
                <a:spLocks noChangeArrowheads="1"/>
              </p:cNvSpPr>
              <p:nvPr/>
            </p:nvSpPr>
            <p:spPr bwMode="auto">
              <a:xfrm>
                <a:off x="1889760" y="11836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8" name="文本框 2"/>
              <p:cNvSpPr txBox="1">
                <a:spLocks noChangeArrowheads="1"/>
              </p:cNvSpPr>
              <p:nvPr/>
            </p:nvSpPr>
            <p:spPr bwMode="auto">
              <a:xfrm>
                <a:off x="1854200" y="7620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9" name="文本框 2"/>
              <p:cNvSpPr txBox="1">
                <a:spLocks noChangeArrowheads="1"/>
              </p:cNvSpPr>
              <p:nvPr/>
            </p:nvSpPr>
            <p:spPr bwMode="auto">
              <a:xfrm>
                <a:off x="452120" y="9398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V="1">
                <a:off x="1188720" y="441960"/>
                <a:ext cx="258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1092200" y="436880"/>
                <a:ext cx="105410" cy="218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flipH="1">
                <a:off x="1188720" y="447040"/>
                <a:ext cx="6985" cy="269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4470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4" name="文本框 2"/>
              <p:cNvSpPr txBox="1">
                <a:spLocks noChangeArrowheads="1"/>
              </p:cNvSpPr>
              <p:nvPr/>
            </p:nvSpPr>
            <p:spPr bwMode="auto">
              <a:xfrm>
                <a:off x="929640" y="49403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5" name="文本框 2"/>
              <p:cNvSpPr txBox="1">
                <a:spLocks noChangeArrowheads="1"/>
              </p:cNvSpPr>
              <p:nvPr/>
            </p:nvSpPr>
            <p:spPr bwMode="auto">
              <a:xfrm>
                <a:off x="1184186" y="511798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6" name="文本框 2"/>
              <p:cNvSpPr txBox="1">
                <a:spLocks noChangeArrowheads="1"/>
              </p:cNvSpPr>
              <p:nvPr/>
            </p:nvSpPr>
            <p:spPr bwMode="auto">
              <a:xfrm>
                <a:off x="1082040" y="203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7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1605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16205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9" name="文本框 2"/>
              <p:cNvSpPr txBox="1">
                <a:spLocks noChangeArrowheads="1"/>
              </p:cNvSpPr>
              <p:nvPr/>
            </p:nvSpPr>
            <p:spPr bwMode="auto">
              <a:xfrm>
                <a:off x="1158240" y="1224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863600" y="13258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1" name="文本框 2"/>
              <p:cNvSpPr txBox="1">
                <a:spLocks noChangeArrowheads="1"/>
              </p:cNvSpPr>
              <p:nvPr/>
            </p:nvSpPr>
            <p:spPr bwMode="auto">
              <a:xfrm>
                <a:off x="990600" y="1732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1117600" y="1584960"/>
                <a:ext cx="354965" cy="279400"/>
                <a:chOff x="0" y="0"/>
                <a:chExt cx="354965" cy="279400"/>
              </a:xfrm>
            </p:grpSpPr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96520" y="5080"/>
                  <a:ext cx="258445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>
                  <a:off x="0" y="0"/>
                  <a:ext cx="105410" cy="2184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H="1">
                  <a:off x="96520" y="10160"/>
                  <a:ext cx="6985" cy="269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14986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" name="组合 132"/>
          <p:cNvGrpSpPr>
            <a:grpSpLocks noChangeAspect="1"/>
          </p:cNvGrpSpPr>
          <p:nvPr/>
        </p:nvGrpSpPr>
        <p:grpSpPr>
          <a:xfrm>
            <a:off x="688483" y="4756069"/>
            <a:ext cx="2803397" cy="1841283"/>
            <a:chOff x="0" y="55418"/>
            <a:chExt cx="2336800" cy="1536057"/>
          </a:xfrm>
        </p:grpSpPr>
        <p:cxnSp>
          <p:nvCxnSpPr>
            <p:cNvPr id="134" name="直接连接符 133"/>
            <p:cNvCxnSpPr/>
            <p:nvPr/>
          </p:nvCxnSpPr>
          <p:spPr>
            <a:xfrm flipH="1">
              <a:off x="1579418" y="877454"/>
              <a:ext cx="384983" cy="560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0" y="55418"/>
              <a:ext cx="2336800" cy="1536057"/>
              <a:chOff x="0" y="55418"/>
              <a:chExt cx="2336800" cy="1536057"/>
            </a:xfrm>
          </p:grpSpPr>
          <p:cxnSp>
            <p:nvCxnSpPr>
              <p:cNvPr id="136" name="直接连接符 135"/>
              <p:cNvCxnSpPr/>
              <p:nvPr/>
            </p:nvCxnSpPr>
            <p:spPr>
              <a:xfrm flipH="1">
                <a:off x="1579418" y="1325418"/>
                <a:ext cx="133350" cy="1149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组合 136"/>
              <p:cNvGrpSpPr/>
              <p:nvPr/>
            </p:nvGrpSpPr>
            <p:grpSpPr>
              <a:xfrm>
                <a:off x="0" y="55418"/>
                <a:ext cx="2336800" cy="1536057"/>
                <a:chOff x="0" y="55418"/>
                <a:chExt cx="2336800" cy="1536057"/>
              </a:xfrm>
            </p:grpSpPr>
            <p:cxnSp>
              <p:nvCxnSpPr>
                <p:cNvPr id="138" name="直接箭头连接符 137"/>
                <p:cNvCxnSpPr/>
                <p:nvPr/>
              </p:nvCxnSpPr>
              <p:spPr>
                <a:xfrm flipV="1">
                  <a:off x="665018" y="300181"/>
                  <a:ext cx="138083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38"/>
                <p:cNvCxnSpPr/>
                <p:nvPr/>
              </p:nvCxnSpPr>
              <p:spPr>
                <a:xfrm>
                  <a:off x="665018" y="300181"/>
                  <a:ext cx="0" cy="10109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箭头连接符 139"/>
                <p:cNvCxnSpPr/>
                <p:nvPr/>
              </p:nvCxnSpPr>
              <p:spPr>
                <a:xfrm flipH="1">
                  <a:off x="0" y="300181"/>
                  <a:ext cx="664210" cy="5448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004291" y="166243"/>
                  <a:ext cx="263236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X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0" y="798945"/>
                  <a:ext cx="263236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Y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415636" y="110836"/>
                  <a:ext cx="263237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O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665018" y="1186872"/>
                  <a:ext cx="263237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 dirty="0">
                      <a:effectLst/>
                      <a:latin typeface="Times New Roman"/>
                      <a:ea typeface="宋体"/>
                      <a:cs typeface="Calibri"/>
                    </a:rPr>
                    <a:t>Z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1625600" y="263236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1685636" y="327890"/>
                  <a:ext cx="279227" cy="487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椭圆 146"/>
                <p:cNvSpPr/>
                <p:nvPr/>
              </p:nvSpPr>
              <p:spPr>
                <a:xfrm>
                  <a:off x="1944255" y="808181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 flipH="1">
                  <a:off x="1741055" y="877454"/>
                  <a:ext cx="218671" cy="4336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21822" y="55418"/>
                  <a:ext cx="290946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0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045855" y="706581"/>
                  <a:ext cx="290945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1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245028" y="1325418"/>
                  <a:ext cx="334391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2</a:t>
                  </a:r>
                  <a:r>
                    <a:rPr lang="en-US" sz="1600" i="1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50291" y="1223818"/>
                  <a:ext cx="346363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</a:t>
                  </a:r>
                  <a:r>
                    <a:rPr lang="en-US" sz="1600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2</a:t>
                  </a:r>
                  <a:r>
                    <a:rPr lang="en-US" sz="1600" i="1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3" name="弧形 152"/>
                <p:cNvSpPr/>
                <p:nvPr/>
              </p:nvSpPr>
              <p:spPr>
                <a:xfrm>
                  <a:off x="1510146" y="166254"/>
                  <a:ext cx="294640" cy="280670"/>
                </a:xfrm>
                <a:prstGeom prst="arc">
                  <a:avLst>
                    <a:gd name="adj1" fmla="val 21498179"/>
                    <a:gd name="adj2" fmla="val 32746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5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805709" y="295563"/>
                  <a:ext cx="290946" cy="319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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653309" y="512618"/>
                  <a:ext cx="290946" cy="319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570182" y="877454"/>
                  <a:ext cx="290945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+1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805708" y="1057563"/>
                  <a:ext cx="341774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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+1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8" name="椭圆 157"/>
                <p:cNvSpPr/>
                <p:nvPr/>
              </p:nvSpPr>
              <p:spPr>
                <a:xfrm>
                  <a:off x="1524000" y="1422400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1704109" y="1274618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</p:grpSp>
      </p:grpSp>
      <p:sp>
        <p:nvSpPr>
          <p:cNvPr id="11" name="矩形 10"/>
          <p:cNvSpPr/>
          <p:nvPr/>
        </p:nvSpPr>
        <p:spPr>
          <a:xfrm>
            <a:off x="423048" y="4170450"/>
            <a:ext cx="126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Delta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并联机器人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36940"/>
              </p:ext>
            </p:extLst>
          </p:nvPr>
        </p:nvGraphicFramePr>
        <p:xfrm>
          <a:off x="4246823" y="3356992"/>
          <a:ext cx="1581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6" name="Equation" r:id="rId3" imgW="1054100" imgH="304800" progId="Equation.DSMT4">
                  <p:embed/>
                </p:oleObj>
              </mc:Choice>
              <mc:Fallback>
                <p:oleObj name="Equation" r:id="rId3" imgW="10541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823" y="3356992"/>
                        <a:ext cx="1581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81987"/>
              </p:ext>
            </p:extLst>
          </p:nvPr>
        </p:nvGraphicFramePr>
        <p:xfrm>
          <a:off x="4246823" y="3866404"/>
          <a:ext cx="4514400" cy="121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7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823" y="3866404"/>
                        <a:ext cx="4514400" cy="121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69951"/>
              </p:ext>
            </p:extLst>
          </p:nvPr>
        </p:nvGraphicFramePr>
        <p:xfrm>
          <a:off x="4246823" y="5030928"/>
          <a:ext cx="4533840" cy="99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8" name="Equation" r:id="rId7" imgW="3022560" imgH="660240" progId="Equation.DSMT4">
                  <p:embed/>
                </p:oleObj>
              </mc:Choice>
              <mc:Fallback>
                <p:oleObj name="Equation" r:id="rId7" imgW="302256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823" y="5030928"/>
                        <a:ext cx="4533840" cy="99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88000"/>
              </p:ext>
            </p:extLst>
          </p:nvPr>
        </p:nvGraphicFramePr>
        <p:xfrm>
          <a:off x="4246823" y="6141740"/>
          <a:ext cx="43227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9" name="Equation" r:id="rId9" imgW="2882880" imgH="304560" progId="Equation.DSMT4">
                  <p:embed/>
                </p:oleObj>
              </mc:Choice>
              <mc:Fallback>
                <p:oleObj name="Equation" r:id="rId9" imgW="288288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823" y="6141740"/>
                        <a:ext cx="432276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3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4195" y="621216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6A28BF-810E-4772-A43D-03A0F8D4522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400" dirty="0" smtClean="0"/>
              <a:t>/51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并联机器人的逆向运动学</a:t>
            </a:r>
          </a:p>
        </p:txBody>
      </p:sp>
      <p:sp>
        <p:nvSpPr>
          <p:cNvPr id="61" name="矩形 60"/>
          <p:cNvSpPr/>
          <p:nvPr/>
        </p:nvSpPr>
        <p:spPr>
          <a:xfrm>
            <a:off x="467544" y="1124744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旋转</a:t>
            </a:r>
            <a:r>
              <a:rPr lang="zh-CN" altLang="zh-CN" dirty="0" smtClean="0">
                <a:latin typeface="+mn-lt"/>
                <a:ea typeface="黑体" panose="02010609060101010101" pitchFamily="49" charset="-122"/>
              </a:rPr>
              <a:t>关节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并联机器人的逆向运动学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1209" y="1628800"/>
            <a:ext cx="3358703" cy="5083301"/>
          </a:xfrm>
          <a:prstGeom prst="roundRect">
            <a:avLst>
              <a:gd name="adj" fmla="val 1265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95936" y="1637011"/>
            <a:ext cx="4824536" cy="5075090"/>
          </a:xfrm>
          <a:prstGeom prst="roundRect">
            <a:avLst>
              <a:gd name="adj" fmla="val 948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1700808"/>
            <a:ext cx="4608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由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定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平台位姿计算端点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21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24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在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基坐标系中的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位置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2000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条支链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绕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基坐标系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轴旋转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i="1" baseline="-25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角度，则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位于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轴，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位于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平面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将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投影到新的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平面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利用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坐标，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计算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直线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轴的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夹角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  <a:sym typeface="Symbol"/>
              </a:rPr>
              <a:t>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  <a:sym typeface="Symbol"/>
              </a:rPr>
              <a:t>X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 smtClean="0">
                <a:latin typeface="+mn-lt"/>
                <a:ea typeface="黑体" panose="02010609060101010101" pitchFamily="49" charset="-122"/>
              </a:rPr>
              <a:t>i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i="1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构成三角形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，三条边的边长已知，三角形的三个夹角都可以计算出来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计算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sym typeface="Symbol"/>
              </a:rPr>
              <a:t>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endParaRPr lang="en-US" altLang="zh-CN" sz="20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i="1" dirty="0" smtClean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i="1" baseline="-25000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sym typeface="Symbol"/>
              </a:rPr>
              <a:t>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X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-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sym typeface="Symbol"/>
              </a:rPr>
              <a:t>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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i="1" baseline="-25000" dirty="0">
                <a:latin typeface="+mn-lt"/>
                <a:ea typeface="黑体" panose="02010609060101010101" pitchFamily="49" charset="-122"/>
              </a:rPr>
              <a:t>i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442638" y="1628800"/>
            <a:ext cx="3233732" cy="3040682"/>
            <a:chOff x="0" y="0"/>
            <a:chExt cx="2157730" cy="2026495"/>
          </a:xfrm>
        </p:grpSpPr>
        <p:sp>
          <p:nvSpPr>
            <p:cNvPr id="71" name="文本框 2"/>
            <p:cNvSpPr txBox="1">
              <a:spLocks noChangeArrowheads="1"/>
            </p:cNvSpPr>
            <p:nvPr/>
          </p:nvSpPr>
          <p:spPr bwMode="auto">
            <a:xfrm>
              <a:off x="1173480" y="1772920"/>
              <a:ext cx="267970" cy="25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0" y="0"/>
              <a:ext cx="2157730" cy="1985855"/>
              <a:chOff x="0" y="0"/>
              <a:chExt cx="2157730" cy="1985855"/>
            </a:xfrm>
          </p:grpSpPr>
          <p:grpSp>
            <p:nvGrpSpPr>
              <p:cNvPr id="73" name="组合 72"/>
              <p:cNvGrpSpPr>
                <a:grpSpLocks noChangeAspect="1"/>
              </p:cNvGrpSpPr>
              <p:nvPr/>
            </p:nvGrpSpPr>
            <p:grpSpPr>
              <a:xfrm>
                <a:off x="223520" y="91440"/>
                <a:ext cx="1652271" cy="1633853"/>
                <a:chOff x="0" y="0"/>
                <a:chExt cx="718331" cy="722508"/>
              </a:xfrm>
            </p:grpSpPr>
            <p:cxnSp>
              <p:nvCxnSpPr>
                <p:cNvPr id="107" name="直接连接符 106"/>
                <p:cNvCxnSpPr/>
                <p:nvPr/>
              </p:nvCxnSpPr>
              <p:spPr>
                <a:xfrm>
                  <a:off x="561109" y="304800"/>
                  <a:ext cx="109220" cy="213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组合 107"/>
                <p:cNvGrpSpPr/>
                <p:nvPr/>
              </p:nvGrpSpPr>
              <p:grpSpPr>
                <a:xfrm>
                  <a:off x="0" y="0"/>
                  <a:ext cx="718331" cy="722508"/>
                  <a:chOff x="0" y="0"/>
                  <a:chExt cx="718331" cy="722508"/>
                </a:xfrm>
              </p:grpSpPr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378069" y="621323"/>
                    <a:ext cx="108438" cy="84992"/>
                  </a:xfrm>
                  <a:custGeom>
                    <a:avLst/>
                    <a:gdLst>
                      <a:gd name="connsiteX0" fmla="*/ 0 w 108438"/>
                      <a:gd name="connsiteY0" fmla="*/ 82061 h 84992"/>
                      <a:gd name="connsiteX1" fmla="*/ 84992 w 108438"/>
                      <a:gd name="connsiteY1" fmla="*/ 84992 h 84992"/>
                      <a:gd name="connsiteX2" fmla="*/ 108438 w 108438"/>
                      <a:gd name="connsiteY2" fmla="*/ 0 h 84992"/>
                      <a:gd name="connsiteX3" fmla="*/ 14654 w 108438"/>
                      <a:gd name="connsiteY3" fmla="*/ 5861 h 84992"/>
                      <a:gd name="connsiteX4" fmla="*/ 0 w 108438"/>
                      <a:gd name="connsiteY4" fmla="*/ 82061 h 84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38" h="84992">
                        <a:moveTo>
                          <a:pt x="0" y="82061"/>
                        </a:moveTo>
                        <a:lnTo>
                          <a:pt x="84992" y="84992"/>
                        </a:lnTo>
                        <a:lnTo>
                          <a:pt x="108438" y="0"/>
                        </a:lnTo>
                        <a:lnTo>
                          <a:pt x="14654" y="5861"/>
                        </a:lnTo>
                        <a:lnTo>
                          <a:pt x="0" y="82061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0" y="0"/>
                    <a:ext cx="718331" cy="722508"/>
                    <a:chOff x="0" y="0"/>
                    <a:chExt cx="718331" cy="722508"/>
                  </a:xfrm>
                </p:grpSpPr>
                <p:sp>
                  <p:nvSpPr>
                    <p:cNvPr id="111" name="椭圆 110"/>
                    <p:cNvSpPr/>
                    <p:nvPr/>
                  </p:nvSpPr>
                  <p:spPr>
                    <a:xfrm rot="17721001">
                      <a:off x="362266" y="6840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 rot="17721001">
                      <a:off x="155648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3" name="椭圆 112"/>
                    <p:cNvSpPr/>
                    <p:nvPr/>
                  </p:nvSpPr>
                  <p:spPr>
                    <a:xfrm rot="17721001">
                      <a:off x="521994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4" name="椭圆 113"/>
                    <p:cNvSpPr/>
                    <p:nvPr/>
                  </p:nvSpPr>
                  <p:spPr>
                    <a:xfrm rot="17721001">
                      <a:off x="627501" y="-31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 rot="17721001">
                      <a:off x="290463" y="2613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 rot="17721001">
                      <a:off x="653878" y="51549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7" name="椭圆 116"/>
                    <p:cNvSpPr/>
                    <p:nvPr/>
                  </p:nvSpPr>
                  <p:spPr>
                    <a:xfrm rot="17721001">
                      <a:off x="453120" y="686948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8" name="椭圆 117"/>
                    <p:cNvSpPr/>
                    <p:nvPr/>
                  </p:nvSpPr>
                  <p:spPr>
                    <a:xfrm rot="17721001">
                      <a:off x="373989" y="6078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19" name="椭圆 118"/>
                    <p:cNvSpPr/>
                    <p:nvPr/>
                  </p:nvSpPr>
                  <p:spPr>
                    <a:xfrm rot="17721001">
                      <a:off x="170301" y="351375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cxnSp>
                  <p:nvCxnSpPr>
                    <p:cNvPr id="120" name="直接连接符 119"/>
                    <p:cNvCxnSpPr/>
                    <p:nvPr/>
                  </p:nvCxnSpPr>
                  <p:spPr>
                    <a:xfrm flipH="1">
                      <a:off x="34020" y="308879"/>
                      <a:ext cx="143510" cy="2139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连接符 120"/>
                    <p:cNvCxnSpPr/>
                    <p:nvPr/>
                  </p:nvCxnSpPr>
                  <p:spPr>
                    <a:xfrm>
                      <a:off x="48674" y="546271"/>
                      <a:ext cx="311150" cy="1473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/>
                    <p:cNvCxnSpPr/>
                    <p:nvPr/>
                  </p:nvCxnSpPr>
                  <p:spPr>
                    <a:xfrm flipH="1">
                      <a:off x="215728" y="48040"/>
                      <a:ext cx="100134" cy="3075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/>
                    <p:cNvCxnSpPr/>
                    <p:nvPr/>
                  </p:nvCxnSpPr>
                  <p:spPr>
                    <a:xfrm>
                      <a:off x="215728" y="417317"/>
                      <a:ext cx="179627" cy="1987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 flipH="1">
                      <a:off x="467774" y="572648"/>
                      <a:ext cx="206375" cy="12065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>
                      <a:off x="655343" y="48040"/>
                      <a:ext cx="14507" cy="3073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/>
                    <p:cNvCxnSpPr>
                      <a:endCxn id="128" idx="6"/>
                    </p:cNvCxnSpPr>
                    <p:nvPr/>
                  </p:nvCxnSpPr>
                  <p:spPr>
                    <a:xfrm flipH="1">
                      <a:off x="490099" y="399664"/>
                      <a:ext cx="166433" cy="20693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矩形 157809"/>
                    <p:cNvSpPr/>
                    <p:nvPr/>
                  </p:nvSpPr>
                  <p:spPr>
                    <a:xfrm>
                      <a:off x="177628" y="24594"/>
                      <a:ext cx="496570" cy="251460"/>
                    </a:xfrm>
                    <a:custGeom>
                      <a:avLst/>
                      <a:gdLst>
                        <a:gd name="connsiteX0" fmla="*/ 0 w 372110"/>
                        <a:gd name="connsiteY0" fmla="*/ 0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0 w 372110"/>
                        <a:gd name="connsiteY4" fmla="*/ 0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98840 w 372110"/>
                        <a:gd name="connsiteY2" fmla="*/ 211170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102578 w 372110"/>
                        <a:gd name="connsiteY0" fmla="*/ 974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974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6750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54525"/>
                        <a:gd name="connsiteY0" fmla="*/ 0 h 282187"/>
                        <a:gd name="connsiteX1" fmla="*/ 354525 w 354525"/>
                        <a:gd name="connsiteY1" fmla="*/ 1956 h 282187"/>
                        <a:gd name="connsiteX2" fmla="*/ 267500 w 354525"/>
                        <a:gd name="connsiteY2" fmla="*/ 282187 h 282187"/>
                        <a:gd name="connsiteX3" fmla="*/ 0 w 354525"/>
                        <a:gd name="connsiteY3" fmla="*/ 282187 h 282187"/>
                        <a:gd name="connsiteX4" fmla="*/ 102578 w 354525"/>
                        <a:gd name="connsiteY4" fmla="*/ 0 h 282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4525" h="282187">
                          <a:moveTo>
                            <a:pt x="102578" y="0"/>
                          </a:moveTo>
                          <a:lnTo>
                            <a:pt x="354525" y="1956"/>
                          </a:lnTo>
                          <a:lnTo>
                            <a:pt x="267500" y="282187"/>
                          </a:lnTo>
                          <a:lnTo>
                            <a:pt x="0" y="282187"/>
                          </a:lnTo>
                          <a:lnTo>
                            <a:pt x="102578" y="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20000"/>
                        <a:lumOff val="80000"/>
                        <a:alpha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 rot="17721001">
                      <a:off x="464843" y="604886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9" name="椭圆 128"/>
                    <p:cNvSpPr/>
                    <p:nvPr/>
                  </p:nvSpPr>
                  <p:spPr>
                    <a:xfrm rot="17721001">
                      <a:off x="317" y="509636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0" name="椭圆 129"/>
                    <p:cNvSpPr/>
                    <p:nvPr/>
                  </p:nvSpPr>
                  <p:spPr>
                    <a:xfrm rot="17721001">
                      <a:off x="639225" y="342582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</p:grpSp>
            </p:grpSp>
          </p:grpSp>
          <p:sp>
            <p:nvSpPr>
              <p:cNvPr id="74" name="文本框 2"/>
              <p:cNvSpPr txBox="1">
                <a:spLocks noChangeArrowheads="1"/>
              </p:cNvSpPr>
              <p:nvPr/>
            </p:nvSpPr>
            <p:spPr bwMode="auto">
              <a:xfrm>
                <a:off x="299720" y="8331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5" name="文本框 2"/>
              <p:cNvSpPr txBox="1">
                <a:spLocks noChangeArrowheads="1"/>
              </p:cNvSpPr>
              <p:nvPr/>
            </p:nvSpPr>
            <p:spPr bwMode="auto">
              <a:xfrm>
                <a:off x="467360" y="140716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6" name="文本框 2"/>
              <p:cNvSpPr txBox="1">
                <a:spLocks noChangeArrowheads="1"/>
              </p:cNvSpPr>
              <p:nvPr/>
            </p:nvSpPr>
            <p:spPr bwMode="auto">
              <a:xfrm>
                <a:off x="1488440" y="1270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7" name="文本框 2"/>
              <p:cNvSpPr txBox="1">
                <a:spLocks noChangeArrowheads="1"/>
              </p:cNvSpPr>
              <p:nvPr/>
            </p:nvSpPr>
            <p:spPr bwMode="auto">
              <a:xfrm>
                <a:off x="1457960" y="82804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8" name="文本框 2"/>
              <p:cNvSpPr txBox="1">
                <a:spLocks noChangeArrowheads="1"/>
              </p:cNvSpPr>
              <p:nvPr/>
            </p:nvSpPr>
            <p:spPr bwMode="auto">
              <a:xfrm>
                <a:off x="1772920" y="436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9" name="文本框 2"/>
              <p:cNvSpPr txBox="1">
                <a:spLocks noChangeArrowheads="1"/>
              </p:cNvSpPr>
              <p:nvPr/>
            </p:nvSpPr>
            <p:spPr bwMode="auto">
              <a:xfrm>
                <a:off x="1361440" y="1071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0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381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7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1" name="文本框 2"/>
              <p:cNvSpPr txBox="1">
                <a:spLocks noChangeArrowheads="1"/>
              </p:cNvSpPr>
              <p:nvPr/>
            </p:nvSpPr>
            <p:spPr bwMode="auto">
              <a:xfrm>
                <a:off x="848360" y="9855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8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2" name="文本框 2"/>
              <p:cNvSpPr txBox="1">
                <a:spLocks noChangeArrowheads="1"/>
              </p:cNvSpPr>
              <p:nvPr/>
            </p:nvSpPr>
            <p:spPr bwMode="auto">
              <a:xfrm>
                <a:off x="345440" y="5791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3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2692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文本框 2"/>
              <p:cNvSpPr txBox="1">
                <a:spLocks noChangeArrowheads="1"/>
              </p:cNvSpPr>
              <p:nvPr/>
            </p:nvSpPr>
            <p:spPr bwMode="auto">
              <a:xfrm>
                <a:off x="61468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文本框 2"/>
              <p:cNvSpPr txBox="1">
                <a:spLocks noChangeArrowheads="1"/>
              </p:cNvSpPr>
              <p:nvPr/>
            </p:nvSpPr>
            <p:spPr bwMode="auto">
              <a:xfrm>
                <a:off x="183896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文本框 2"/>
              <p:cNvSpPr txBox="1">
                <a:spLocks noChangeArrowheads="1"/>
              </p:cNvSpPr>
              <p:nvPr/>
            </p:nvSpPr>
            <p:spPr bwMode="auto">
              <a:xfrm>
                <a:off x="0" y="1092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7" name="文本框 2"/>
              <p:cNvSpPr txBox="1">
                <a:spLocks noChangeArrowheads="1"/>
              </p:cNvSpPr>
              <p:nvPr/>
            </p:nvSpPr>
            <p:spPr bwMode="auto">
              <a:xfrm>
                <a:off x="1889760" y="11836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8" name="文本框 2"/>
              <p:cNvSpPr txBox="1">
                <a:spLocks noChangeArrowheads="1"/>
              </p:cNvSpPr>
              <p:nvPr/>
            </p:nvSpPr>
            <p:spPr bwMode="auto">
              <a:xfrm>
                <a:off x="1854200" y="7620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9" name="文本框 2"/>
              <p:cNvSpPr txBox="1">
                <a:spLocks noChangeArrowheads="1"/>
              </p:cNvSpPr>
              <p:nvPr/>
            </p:nvSpPr>
            <p:spPr bwMode="auto">
              <a:xfrm>
                <a:off x="452120" y="9398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V="1">
                <a:off x="1188720" y="441960"/>
                <a:ext cx="258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1092200" y="436880"/>
                <a:ext cx="105410" cy="218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flipH="1">
                <a:off x="1188720" y="447040"/>
                <a:ext cx="6985" cy="269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4470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4" name="文本框 2"/>
              <p:cNvSpPr txBox="1">
                <a:spLocks noChangeArrowheads="1"/>
              </p:cNvSpPr>
              <p:nvPr/>
            </p:nvSpPr>
            <p:spPr bwMode="auto">
              <a:xfrm>
                <a:off x="929640" y="49403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5" name="文本框 2"/>
              <p:cNvSpPr txBox="1">
                <a:spLocks noChangeArrowheads="1"/>
              </p:cNvSpPr>
              <p:nvPr/>
            </p:nvSpPr>
            <p:spPr bwMode="auto">
              <a:xfrm>
                <a:off x="1184186" y="511798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6" name="文本框 2"/>
              <p:cNvSpPr txBox="1">
                <a:spLocks noChangeArrowheads="1"/>
              </p:cNvSpPr>
              <p:nvPr/>
            </p:nvSpPr>
            <p:spPr bwMode="auto">
              <a:xfrm>
                <a:off x="1082040" y="203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7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1605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16205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9" name="文本框 2"/>
              <p:cNvSpPr txBox="1">
                <a:spLocks noChangeArrowheads="1"/>
              </p:cNvSpPr>
              <p:nvPr/>
            </p:nvSpPr>
            <p:spPr bwMode="auto">
              <a:xfrm>
                <a:off x="1158240" y="1224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863600" y="13258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1" name="文本框 2"/>
              <p:cNvSpPr txBox="1">
                <a:spLocks noChangeArrowheads="1"/>
              </p:cNvSpPr>
              <p:nvPr/>
            </p:nvSpPr>
            <p:spPr bwMode="auto">
              <a:xfrm>
                <a:off x="990600" y="1732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1117600" y="1584960"/>
                <a:ext cx="354965" cy="279400"/>
                <a:chOff x="0" y="0"/>
                <a:chExt cx="354965" cy="279400"/>
              </a:xfrm>
            </p:grpSpPr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96520" y="5080"/>
                  <a:ext cx="258445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>
                  <a:off x="0" y="0"/>
                  <a:ext cx="105410" cy="2184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H="1">
                  <a:off x="96520" y="10160"/>
                  <a:ext cx="6985" cy="269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14986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" name="组合 132"/>
          <p:cNvGrpSpPr>
            <a:grpSpLocks noChangeAspect="1"/>
          </p:cNvGrpSpPr>
          <p:nvPr/>
        </p:nvGrpSpPr>
        <p:grpSpPr>
          <a:xfrm>
            <a:off x="688483" y="4756069"/>
            <a:ext cx="2803397" cy="1841283"/>
            <a:chOff x="0" y="55418"/>
            <a:chExt cx="2336800" cy="1536057"/>
          </a:xfrm>
        </p:grpSpPr>
        <p:cxnSp>
          <p:nvCxnSpPr>
            <p:cNvPr id="134" name="直接连接符 133"/>
            <p:cNvCxnSpPr/>
            <p:nvPr/>
          </p:nvCxnSpPr>
          <p:spPr>
            <a:xfrm flipH="1">
              <a:off x="1579418" y="877454"/>
              <a:ext cx="384983" cy="560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0" y="55418"/>
              <a:ext cx="2336800" cy="1536057"/>
              <a:chOff x="0" y="55418"/>
              <a:chExt cx="2336800" cy="1536057"/>
            </a:xfrm>
          </p:grpSpPr>
          <p:cxnSp>
            <p:nvCxnSpPr>
              <p:cNvPr id="136" name="直接连接符 135"/>
              <p:cNvCxnSpPr/>
              <p:nvPr/>
            </p:nvCxnSpPr>
            <p:spPr>
              <a:xfrm flipH="1">
                <a:off x="1579418" y="1325418"/>
                <a:ext cx="133350" cy="1149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组合 136"/>
              <p:cNvGrpSpPr/>
              <p:nvPr/>
            </p:nvGrpSpPr>
            <p:grpSpPr>
              <a:xfrm>
                <a:off x="0" y="55418"/>
                <a:ext cx="2336800" cy="1536057"/>
                <a:chOff x="0" y="55418"/>
                <a:chExt cx="2336800" cy="1536057"/>
              </a:xfrm>
            </p:grpSpPr>
            <p:cxnSp>
              <p:nvCxnSpPr>
                <p:cNvPr id="138" name="直接箭头连接符 137"/>
                <p:cNvCxnSpPr/>
                <p:nvPr/>
              </p:nvCxnSpPr>
              <p:spPr>
                <a:xfrm flipV="1">
                  <a:off x="665018" y="300181"/>
                  <a:ext cx="138083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38"/>
                <p:cNvCxnSpPr/>
                <p:nvPr/>
              </p:nvCxnSpPr>
              <p:spPr>
                <a:xfrm>
                  <a:off x="665018" y="300181"/>
                  <a:ext cx="0" cy="10109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箭头连接符 139"/>
                <p:cNvCxnSpPr/>
                <p:nvPr/>
              </p:nvCxnSpPr>
              <p:spPr>
                <a:xfrm flipH="1">
                  <a:off x="0" y="300181"/>
                  <a:ext cx="664210" cy="5448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004291" y="166243"/>
                  <a:ext cx="263236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X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0" y="798945"/>
                  <a:ext cx="263236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Y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415636" y="110836"/>
                  <a:ext cx="263237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Times New Roman"/>
                      <a:ea typeface="宋体"/>
                      <a:cs typeface="Calibri"/>
                    </a:rPr>
                    <a:t>O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665018" y="1186872"/>
                  <a:ext cx="263237" cy="338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kern="100" dirty="0">
                      <a:effectLst/>
                      <a:latin typeface="Times New Roman"/>
                      <a:ea typeface="宋体"/>
                      <a:cs typeface="Calibri"/>
                    </a:rPr>
                    <a:t>Z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1625600" y="263236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1685636" y="327890"/>
                  <a:ext cx="279227" cy="487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椭圆 146"/>
                <p:cNvSpPr/>
                <p:nvPr/>
              </p:nvSpPr>
              <p:spPr>
                <a:xfrm>
                  <a:off x="1944255" y="808181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 flipH="1">
                  <a:off x="1741055" y="877454"/>
                  <a:ext cx="218671" cy="4336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21822" y="55418"/>
                  <a:ext cx="290946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0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045855" y="706581"/>
                  <a:ext cx="290945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1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245028" y="1325418"/>
                  <a:ext cx="334391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2</a:t>
                  </a:r>
                  <a:r>
                    <a:rPr lang="en-US" sz="1600" i="1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50291" y="1223818"/>
                  <a:ext cx="346363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</a:rPr>
                    <a:t>P</a:t>
                  </a:r>
                  <a:r>
                    <a:rPr lang="en-US" sz="1600" i="1" kern="100" dirty="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</a:t>
                  </a:r>
                  <a:r>
                    <a:rPr lang="en-US" sz="1600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2</a:t>
                  </a:r>
                  <a:r>
                    <a:rPr lang="en-US" sz="1600" i="1" kern="100" baseline="-25000" dirty="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 dirty="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3" name="弧形 152"/>
                <p:cNvSpPr/>
                <p:nvPr/>
              </p:nvSpPr>
              <p:spPr>
                <a:xfrm>
                  <a:off x="1510146" y="166254"/>
                  <a:ext cx="294640" cy="280670"/>
                </a:xfrm>
                <a:prstGeom prst="arc">
                  <a:avLst>
                    <a:gd name="adj1" fmla="val 21498179"/>
                    <a:gd name="adj2" fmla="val 32746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5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805709" y="295563"/>
                  <a:ext cx="290946" cy="319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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i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653309" y="512618"/>
                  <a:ext cx="290946" cy="319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570182" y="877454"/>
                  <a:ext cx="290945" cy="5657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+1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805708" y="1057563"/>
                  <a:ext cx="341774" cy="266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</a:rPr>
                    <a:t>l</a:t>
                  </a:r>
                  <a:r>
                    <a:rPr lang="en-US" sz="1600" i="1" kern="100">
                      <a:effectLst/>
                      <a:latin typeface="Times New Roman"/>
                      <a:ea typeface="宋体"/>
                      <a:cs typeface="Times New Roman"/>
                      <a:sym typeface="Symbol"/>
                    </a:rPr>
                    <a:t></a:t>
                  </a:r>
                  <a:r>
                    <a:rPr lang="en-US" sz="1600" i="1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j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Times New Roman"/>
                    </a:rPr>
                    <a:t>+1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8" name="椭圆 157"/>
                <p:cNvSpPr/>
                <p:nvPr/>
              </p:nvSpPr>
              <p:spPr>
                <a:xfrm>
                  <a:off x="1524000" y="1422400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1704109" y="1274618"/>
                  <a:ext cx="71755" cy="7175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</p:grpSp>
      </p:grpSp>
      <p:sp>
        <p:nvSpPr>
          <p:cNvPr id="11" name="矩形 10"/>
          <p:cNvSpPr/>
          <p:nvPr/>
        </p:nvSpPr>
        <p:spPr>
          <a:xfrm>
            <a:off x="423048" y="4170450"/>
            <a:ext cx="126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Delta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并联机器人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EA9F75-71E9-44F6-BDD9-3590D5284C5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400" smtClean="0"/>
              <a:t>/51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02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冗余自由度机器人的逆向运动学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4978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黑体" pitchFamily="2" charset="-122"/>
              </a:rPr>
              <a:t>5.1 </a:t>
            </a:r>
            <a:r>
              <a:rPr lang="zh-CN" altLang="en-US" dirty="0" smtClean="0">
                <a:ea typeface="黑体" pitchFamily="2" charset="-122"/>
              </a:rPr>
              <a:t>自由度分配：移动操作手</a:t>
            </a:r>
          </a:p>
          <a:p>
            <a:pPr eaLnBrk="1" hangingPunct="1"/>
            <a:endParaRPr lang="zh-CN" altLang="en-US" dirty="0" smtClean="0">
              <a:ea typeface="黑体" pitchFamily="2" charset="-122"/>
            </a:endParaRPr>
          </a:p>
          <a:p>
            <a:pPr eaLnBrk="1" hangingPunct="1"/>
            <a:endParaRPr lang="en-US" altLang="zh-CN" dirty="0" smtClean="0">
              <a:ea typeface="黑体" pitchFamily="2" charset="-122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05000"/>
            <a:ext cx="7905750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11188" y="5589588"/>
            <a:ext cx="8208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itchFamily="2" charset="-122"/>
              </a:rPr>
              <a:t>马博军，方勇纯，张雪波，具有冗余自由度的移动操作臂逆运动学分析，控制工程，</a:t>
            </a:r>
            <a:r>
              <a:rPr lang="en-US" altLang="zh-CN" sz="2000">
                <a:ea typeface="黑体" pitchFamily="2" charset="-122"/>
              </a:rPr>
              <a:t>Vol. 15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No. 5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pp. 614-618,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E616F5-82C9-4FF8-A7A5-9754B434BCD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400" smtClean="0"/>
              <a:t>/51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冗余自由度机器人的逆向运动学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4978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黑体" pitchFamily="2" charset="-122"/>
              </a:rPr>
              <a:t>5.2 </a:t>
            </a:r>
            <a:r>
              <a:rPr lang="zh-CN" altLang="en-US" dirty="0" smtClean="0">
                <a:ea typeface="黑体" pitchFamily="2" charset="-122"/>
              </a:rPr>
              <a:t>优化求解：</a:t>
            </a:r>
            <a:r>
              <a:rPr lang="en-US" altLang="zh-CN" dirty="0" smtClean="0">
                <a:ea typeface="黑体" pitchFamily="2" charset="-122"/>
              </a:rPr>
              <a:t>7</a:t>
            </a:r>
            <a:r>
              <a:rPr lang="zh-CN" altLang="en-US" dirty="0" smtClean="0">
                <a:ea typeface="黑体" pitchFamily="2" charset="-122"/>
              </a:rPr>
              <a:t>自由度机械臂</a:t>
            </a:r>
          </a:p>
          <a:p>
            <a:pPr eaLnBrk="1" hangingPunct="1"/>
            <a:endParaRPr lang="zh-CN" altLang="en-US" dirty="0" smtClean="0">
              <a:ea typeface="黑体" pitchFamily="2" charset="-122"/>
            </a:endParaRPr>
          </a:p>
          <a:p>
            <a:pPr eaLnBrk="1" hangingPunct="1"/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8313" y="5876925"/>
            <a:ext cx="8208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itchFamily="2" charset="-122"/>
              </a:rPr>
              <a:t>阳方平，李洪谊，王越超，陈鹏，王雪竹，一种求解冗余机械臂逆运动学的优化方法，机器人，</a:t>
            </a:r>
            <a:r>
              <a:rPr lang="en-US" altLang="zh-CN" sz="2000">
                <a:ea typeface="黑体" pitchFamily="2" charset="-122"/>
              </a:rPr>
              <a:t>Vol. 34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No. 1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pp. 17-21, 31, 2012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295116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636838"/>
            <a:ext cx="28797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141663"/>
            <a:ext cx="42529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73238"/>
            <a:ext cx="41735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651500" y="47244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itchFamily="2" charset="-122"/>
              </a:rPr>
              <a:t>进行奇异分解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A7E226-5CC3-4D1B-95FF-1814C72A0E21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400" smtClean="0"/>
              <a:t>/51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冗余自由度机器人的逆向运动学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4978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kumimoji="0" lang="en-US" altLang="zh-CN" dirty="0" smtClean="0">
                <a:ea typeface="黑体" pitchFamily="2" charset="-122"/>
              </a:rPr>
              <a:t>5.3 </a:t>
            </a:r>
            <a:r>
              <a:rPr kumimoji="0" lang="zh-CN" altLang="en-US" dirty="0" smtClean="0">
                <a:ea typeface="黑体" pitchFamily="2" charset="-122"/>
              </a:rPr>
              <a:t>约束求</a:t>
            </a:r>
            <a:r>
              <a:rPr lang="zh-CN" altLang="en-US" dirty="0" smtClean="0">
                <a:ea typeface="黑体" pitchFamily="2" charset="-122"/>
              </a:rPr>
              <a:t>解：</a:t>
            </a:r>
            <a:r>
              <a:rPr lang="en-US" altLang="zh-CN" dirty="0" smtClean="0">
                <a:ea typeface="黑体" pitchFamily="2" charset="-122"/>
              </a:rPr>
              <a:t>7</a:t>
            </a:r>
            <a:r>
              <a:rPr lang="zh-CN" altLang="en-US" dirty="0" smtClean="0">
                <a:ea typeface="黑体" pitchFamily="2" charset="-122"/>
              </a:rPr>
              <a:t>自由度机械臂</a:t>
            </a:r>
          </a:p>
          <a:p>
            <a:pPr eaLnBrk="1" hangingPunct="1"/>
            <a:endParaRPr lang="zh-CN" altLang="en-US" dirty="0" smtClean="0">
              <a:ea typeface="黑体" pitchFamily="2" charset="-122"/>
            </a:endParaRPr>
          </a:p>
          <a:p>
            <a:pPr eaLnBrk="1" hangingPunct="1"/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39750" y="5734050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itchFamily="2" charset="-122"/>
              </a:rPr>
              <a:t>付西光，颜国正，鄢波，于莲芝，七自由度相贯焊缝检测机器人运动学逆解，上海交通大学学报，</a:t>
            </a:r>
            <a:r>
              <a:rPr lang="en-US" altLang="zh-CN" sz="2000">
                <a:ea typeface="黑体" pitchFamily="2" charset="-122"/>
              </a:rPr>
              <a:t>Vol. 38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No. 8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>
                <a:ea typeface="黑体" pitchFamily="2" charset="-122"/>
              </a:rPr>
              <a:t>pp. 1321-1323, 1327, 2004</a:t>
            </a:r>
          </a:p>
        </p:txBody>
      </p:sp>
      <p:pic>
        <p:nvPicPr>
          <p:cNvPr id="389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3249612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4284663" y="2060575"/>
            <a:ext cx="4391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zh-CN" altLang="en-US" sz="2400">
                <a:ea typeface="黑体" pitchFamily="2" charset="-122"/>
              </a:rPr>
              <a:t>将杆件</a:t>
            </a:r>
            <a:r>
              <a:rPr lang="en-US" altLang="zh-CN" sz="2400">
                <a:ea typeface="黑体" pitchFamily="2" charset="-122"/>
              </a:rPr>
              <a:t>5</a:t>
            </a:r>
            <a:r>
              <a:rPr lang="zh-CN" altLang="en-US" sz="2400">
                <a:ea typeface="黑体" pitchFamily="2" charset="-122"/>
              </a:rPr>
              <a:t>始终设置成垂直状态：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zh-CN" altLang="en-US" sz="2400">
                <a:ea typeface="黑体" pitchFamily="2" charset="-122"/>
              </a:rPr>
              <a:t>将控制位置的</a:t>
            </a:r>
            <a:r>
              <a:rPr lang="en-US" altLang="zh-CN" sz="2400">
                <a:ea typeface="黑体" pitchFamily="2" charset="-122"/>
              </a:rPr>
              <a:t>2</a:t>
            </a:r>
            <a:r>
              <a:rPr lang="zh-CN" altLang="en-US" sz="2400">
                <a:ea typeface="黑体" pitchFamily="2" charset="-122"/>
              </a:rPr>
              <a:t>、</a:t>
            </a:r>
            <a:r>
              <a:rPr lang="en-US" altLang="zh-CN" sz="2400">
                <a:ea typeface="黑体" pitchFamily="2" charset="-122"/>
              </a:rPr>
              <a:t>3</a:t>
            </a:r>
            <a:r>
              <a:rPr lang="zh-CN" altLang="en-US" sz="2400">
                <a:ea typeface="黑体" pitchFamily="2" charset="-122"/>
              </a:rPr>
              <a:t>、</a:t>
            </a:r>
            <a:r>
              <a:rPr lang="en-US" altLang="zh-CN" sz="2400">
                <a:ea typeface="黑体" pitchFamily="2" charset="-122"/>
              </a:rPr>
              <a:t>4</a:t>
            </a:r>
            <a:r>
              <a:rPr lang="zh-CN" altLang="en-US" sz="2400">
                <a:ea typeface="黑体" pitchFamily="2" charset="-122"/>
              </a:rPr>
              <a:t>关节与控制姿态的</a:t>
            </a:r>
            <a:r>
              <a:rPr lang="en-US" altLang="zh-CN" sz="2400">
                <a:ea typeface="黑体" pitchFamily="2" charset="-122"/>
              </a:rPr>
              <a:t>5</a:t>
            </a:r>
            <a:r>
              <a:rPr lang="zh-CN" altLang="en-US" sz="2400">
                <a:ea typeface="黑体" pitchFamily="2" charset="-122"/>
              </a:rPr>
              <a:t>、</a:t>
            </a:r>
            <a:r>
              <a:rPr lang="en-US" altLang="zh-CN" sz="2400">
                <a:ea typeface="黑体" pitchFamily="2" charset="-122"/>
              </a:rPr>
              <a:t>6</a:t>
            </a:r>
            <a:r>
              <a:rPr lang="zh-CN" altLang="en-US" sz="2400">
                <a:ea typeface="黑体" pitchFamily="2" charset="-122"/>
              </a:rPr>
              <a:t>、</a:t>
            </a:r>
            <a:r>
              <a:rPr lang="en-US" altLang="zh-CN" sz="2400">
                <a:ea typeface="黑体" pitchFamily="2" charset="-122"/>
              </a:rPr>
              <a:t>7</a:t>
            </a:r>
            <a:r>
              <a:rPr lang="zh-CN" altLang="en-US" sz="2400">
                <a:ea typeface="黑体" pitchFamily="2" charset="-122"/>
              </a:rPr>
              <a:t>关节独立出来，进而简化关节角度求逆的复杂性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D38E88-9487-429B-BC83-5A3CC35CC0B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400" smtClean="0"/>
              <a:t>/51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黑体" pitchFamily="2" charset="-122"/>
              </a:rPr>
              <a:t>1 </a:t>
            </a:r>
            <a:r>
              <a:rPr lang="zh-CN" altLang="en-US" sz="2800" dirty="0" smtClean="0">
                <a:ea typeface="黑体" pitchFamily="2" charset="-122"/>
              </a:rPr>
              <a:t>连杆变换矩阵</a:t>
            </a:r>
            <a:endParaRPr lang="en-US" altLang="zh-CN" sz="2800" dirty="0" smtClean="0">
              <a:ea typeface="黑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连杆坐标系：</a:t>
            </a:r>
            <a:r>
              <a:rPr lang="zh-CN" altLang="en-US" sz="2000" dirty="0" smtClean="0">
                <a:ea typeface="黑体" pitchFamily="2" charset="-122"/>
              </a:rPr>
              <a:t>对于相邻两个连杆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和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，有三个关节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、 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和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 i="1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中间连杆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solidFill>
                  <a:srgbClr val="000066"/>
                </a:solidFill>
                <a:ea typeface="黑体" pitchFamily="2" charset="-122"/>
              </a:rPr>
              <a:t>i</a:t>
            </a:r>
            <a:r>
              <a:rPr lang="en-US" altLang="zh-CN" sz="2000" dirty="0" smtClean="0">
                <a:solidFill>
                  <a:srgbClr val="0000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取关节轴线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与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en-US" altLang="zh-CN" sz="1800" baseline="-25000" dirty="0" smtClean="0">
                <a:ea typeface="黑体" pitchFamily="2" charset="-122"/>
              </a:rPr>
              <a:t>+1</a:t>
            </a:r>
            <a:r>
              <a:rPr lang="zh-CN" altLang="en-US" sz="1800" dirty="0" smtClean="0">
                <a:ea typeface="黑体" pitchFamily="2" charset="-122"/>
              </a:rPr>
              <a:t>的公垂线与关节轴线的交点为坐标系原点。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en-US" altLang="zh-CN" sz="1800" baseline="-25000" dirty="0" smtClean="0">
                <a:ea typeface="黑体" pitchFamily="2" charset="-122"/>
              </a:rPr>
              <a:t>+1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err="1" smtClean="0"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3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取公垂线指向</a:t>
            </a:r>
            <a:r>
              <a:rPr lang="en-US" altLang="zh-CN" sz="1800" i="1" dirty="0" smtClean="0"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err="1" smtClean="0"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smtClean="0">
                <a:ea typeface="黑体" pitchFamily="2" charset="-122"/>
              </a:rPr>
              <a:t>Y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轴的方向。也用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2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baseline="-25000" dirty="0" smtClean="0">
                <a:solidFill>
                  <a:srgbClr val="000066"/>
                </a:solidFill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取基坐标系原点为坐标系原点。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轴方向任意选取。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smtClean="0">
                <a:ea typeface="黑体" pitchFamily="2" charset="-122"/>
              </a:rPr>
              <a:t>Y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轴的方向。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最后连杆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solidFill>
                  <a:srgbClr val="000066"/>
                </a:solidFill>
                <a:ea typeface="黑体" pitchFamily="2" charset="-122"/>
              </a:rPr>
              <a:t>n</a:t>
            </a:r>
            <a:r>
              <a:rPr lang="en-US" altLang="zh-CN" sz="2000" dirty="0" smtClean="0">
                <a:solidFill>
                  <a:srgbClr val="0000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：最后一个连杆一般是抓手。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取抓手末端中心点为坐标系原点。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取抓手的朝向</a:t>
            </a:r>
            <a:r>
              <a:rPr lang="en-US" altLang="zh-CN" sz="1800" dirty="0" smtClean="0">
                <a:ea typeface="黑体" pitchFamily="2" charset="-122"/>
              </a:rPr>
              <a:t>, </a:t>
            </a:r>
            <a:r>
              <a:rPr lang="zh-CN" altLang="en-US" sz="1800" dirty="0" smtClean="0">
                <a:ea typeface="黑体" pitchFamily="2" charset="-122"/>
              </a:rPr>
              <a:t>即指向被抓取物体的方向为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取抓手一个指尖到另一个指尖的方向为</a:t>
            </a:r>
            <a:r>
              <a:rPr lang="en-US" altLang="zh-CN" sz="1800" i="1" dirty="0" err="1" smtClean="0"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err="1" smtClean="0"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err="1" smtClean="0">
                <a:ea typeface="黑体" pitchFamily="2" charset="-122"/>
              </a:rPr>
              <a:t>Y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轴的方向。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DED206-9B1F-4A7C-AC58-25F31C9D403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smtClean="0"/>
              <a:t>/51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39911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chemeClr val="hlink"/>
                </a:solidFill>
                <a:ea typeface="黑体" pitchFamily="2" charset="-122"/>
              </a:rPr>
              <a:t>微分平移与微分旋转</a:t>
            </a:r>
          </a:p>
          <a:p>
            <a:pPr marL="452438" lvl="1" indent="4763" eaLnBrk="1" hangingPunct="1">
              <a:buFont typeface="Wingdings" pitchFamily="2" charset="2"/>
              <a:buNone/>
            </a:pPr>
            <a:r>
              <a:rPr lang="zh-CN" altLang="en-US" sz="2400" dirty="0" smtClean="0">
                <a:ea typeface="黑体" pitchFamily="2" charset="-122"/>
              </a:rPr>
              <a:t>对于已知坐标系</a:t>
            </a:r>
            <a:r>
              <a:rPr lang="en-US" altLang="zh-CN" sz="2400" dirty="0" smtClean="0">
                <a:ea typeface="黑体" pitchFamily="2" charset="-122"/>
              </a:rPr>
              <a:t>{T}</a:t>
            </a:r>
            <a:r>
              <a:rPr lang="zh-CN" altLang="en-US" sz="2400" dirty="0" smtClean="0">
                <a:ea typeface="黑体" pitchFamily="2" charset="-122"/>
              </a:rPr>
              <a:t>，微分变换既可以表示为基坐标系下变换，又可以表示为联体坐标系下的变换。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基坐标系下的微分变换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0696"/>
              </p:ext>
            </p:extLst>
          </p:nvPr>
        </p:nvGraphicFramePr>
        <p:xfrm>
          <a:off x="304957" y="3068638"/>
          <a:ext cx="33432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0" name="Equation" r:id="rId3" imgW="2387520" imgH="241200" progId="Equation.DSMT4">
                  <p:embed/>
                </p:oleObj>
              </mc:Choice>
              <mc:Fallback>
                <p:oleObj name="Equation" r:id="rId3" imgW="23875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7" y="3068638"/>
                        <a:ext cx="33432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82382"/>
              </p:ext>
            </p:extLst>
          </p:nvPr>
        </p:nvGraphicFramePr>
        <p:xfrm>
          <a:off x="297144" y="3429000"/>
          <a:ext cx="3626784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1" name="Equation" r:id="rId5" imgW="2590560" imgH="482400" progId="Equation.DSMT4">
                  <p:embed/>
                </p:oleObj>
              </mc:Choice>
              <mc:Fallback>
                <p:oleObj name="Equation" r:id="rId5" imgW="2590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44" y="3429000"/>
                        <a:ext cx="3626784" cy="675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51903"/>
              </p:ext>
            </p:extLst>
          </p:nvPr>
        </p:nvGraphicFramePr>
        <p:xfrm>
          <a:off x="5796136" y="2852936"/>
          <a:ext cx="298608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Equation" r:id="rId7" imgW="2133360" imgH="914400" progId="Equation.DSMT4">
                  <p:embed/>
                </p:oleObj>
              </mc:Choice>
              <mc:Fallback>
                <p:oleObj name="Equation" r:id="rId7" imgW="213336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852936"/>
                        <a:ext cx="298608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58114"/>
              </p:ext>
            </p:extLst>
          </p:nvPr>
        </p:nvGraphicFramePr>
        <p:xfrm>
          <a:off x="4059238" y="2924175"/>
          <a:ext cx="13160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Equation" r:id="rId9" imgW="939600" imgH="914400" progId="Equation.DSMT4">
                  <p:embed/>
                </p:oleObj>
              </mc:Choice>
              <mc:Fallback>
                <p:oleObj name="Equation" r:id="rId9" imgW="9396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924175"/>
                        <a:ext cx="13160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48084"/>
              </p:ext>
            </p:extLst>
          </p:nvPr>
        </p:nvGraphicFramePr>
        <p:xfrm>
          <a:off x="773113" y="4293096"/>
          <a:ext cx="76041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Equation" r:id="rId11" imgW="6159240" imgH="1854000" progId="Equation.DSMT4">
                  <p:embed/>
                </p:oleObj>
              </mc:Choice>
              <mc:Fallback>
                <p:oleObj name="Equation" r:id="rId11" imgW="6159240" imgH="18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293096"/>
                        <a:ext cx="7604125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510EA4-961D-4462-A199-587C9562B02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400" smtClean="0"/>
              <a:t>/51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56790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基坐标系下的微分变换（续）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52423"/>
              </p:ext>
            </p:extLst>
          </p:nvPr>
        </p:nvGraphicFramePr>
        <p:xfrm>
          <a:off x="611560" y="1916832"/>
          <a:ext cx="6057720" cy="41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3" imgW="4038480" imgH="2793960" progId="Equation.DSMT4">
                  <p:embed/>
                </p:oleObj>
              </mc:Choice>
              <mc:Fallback>
                <p:oleObj name="Equation" r:id="rId3" imgW="4038480" imgH="2793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6057720" cy="419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31055"/>
              </p:ext>
            </p:extLst>
          </p:nvPr>
        </p:nvGraphicFramePr>
        <p:xfrm>
          <a:off x="5220072" y="4941168"/>
          <a:ext cx="3752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5" imgW="2501900" imgH="533400" progId="Equation.DSMT4">
                  <p:embed/>
                </p:oleObj>
              </mc:Choice>
              <mc:Fallback>
                <p:oleObj name="Equation" r:id="rId5" imgW="25019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941168"/>
                        <a:ext cx="37528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296B6C-A3A8-4086-894E-DC38AD14E82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400" smtClean="0"/>
              <a:t>/51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39911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7584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联体坐标系下的微分变换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 smtClean="0">
              <a:solidFill>
                <a:schemeClr val="accent2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 smtClean="0">
              <a:solidFill>
                <a:schemeClr val="accent2"/>
              </a:solidFill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ea typeface="黑体" pitchFamily="2" charset="-122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96103"/>
              </p:ext>
            </p:extLst>
          </p:nvPr>
        </p:nvGraphicFramePr>
        <p:xfrm>
          <a:off x="827584" y="1820863"/>
          <a:ext cx="430488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3" name="Equation" r:id="rId3" imgW="2869920" imgH="253800" progId="Equation.DSMT4">
                  <p:embed/>
                </p:oleObj>
              </mc:Choice>
              <mc:Fallback>
                <p:oleObj name="Equation" r:id="rId3" imgW="2869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20863"/>
                        <a:ext cx="430488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88554"/>
              </p:ext>
            </p:extLst>
          </p:nvPr>
        </p:nvGraphicFramePr>
        <p:xfrm>
          <a:off x="827584" y="2340868"/>
          <a:ext cx="501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4" name="Equation" r:id="rId5" imgW="3340080" imgH="533160" progId="Equation.DSMT4">
                  <p:embed/>
                </p:oleObj>
              </mc:Choice>
              <mc:Fallback>
                <p:oleObj name="Equation" r:id="rId5" imgW="334008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40868"/>
                        <a:ext cx="501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80384"/>
              </p:ext>
            </p:extLst>
          </p:nvPr>
        </p:nvGraphicFramePr>
        <p:xfrm>
          <a:off x="827584" y="3752428"/>
          <a:ext cx="70294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5" name="Equation" r:id="rId7" imgW="4686300" imgH="1752600" progId="Equation.3">
                  <p:embed/>
                </p:oleObj>
              </mc:Choice>
              <mc:Fallback>
                <p:oleObj name="Equation" r:id="rId7" imgW="4686300" imgH="175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52428"/>
                        <a:ext cx="702945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99592" y="33169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同理可得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201B17-315C-4BC4-BDB2-FB039FC605E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400" smtClean="0"/>
              <a:t>/51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56790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微分运动的等价变换：</a:t>
            </a:r>
            <a:r>
              <a:rPr lang="zh-CN" altLang="en-US" sz="2000" smtClean="0">
                <a:ea typeface="黑体" pitchFamily="2" charset="-122"/>
              </a:rPr>
              <a:t>即联体坐标系下的微分变换与基坐标系下的微分变换的关系。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1789113" y="1933575"/>
          <a:ext cx="33162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Equation" r:id="rId3" imgW="2540000" imgH="736600" progId="Equation.3">
                  <p:embed/>
                </p:oleObj>
              </mc:Choice>
              <mc:Fallback>
                <p:oleObj name="Equation" r:id="rId3" imgW="25400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933575"/>
                        <a:ext cx="33162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1387475" y="2895600"/>
          <a:ext cx="5538788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公式" r:id="rId5" imgW="4241800" imgH="1854200" progId="Equation.3">
                  <p:embed/>
                </p:oleObj>
              </mc:Choice>
              <mc:Fallback>
                <p:oleObj name="公式" r:id="rId5" imgW="4241800" imgH="185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895600"/>
                        <a:ext cx="5538788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7"/>
          <p:cNvGraphicFramePr>
            <a:graphicFrameLocks noChangeAspect="1"/>
          </p:cNvGraphicFramePr>
          <p:nvPr/>
        </p:nvGraphicFramePr>
        <p:xfrm>
          <a:off x="1379538" y="5360988"/>
          <a:ext cx="371633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6" name="公式" r:id="rId7" imgW="2844800" imgH="914400" progId="Equation.3">
                  <p:embed/>
                </p:oleObj>
              </mc:Choice>
              <mc:Fallback>
                <p:oleObj name="公式" r:id="rId7" imgW="28448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5360988"/>
                        <a:ext cx="371633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5867400" y="1905000"/>
          <a:ext cx="1890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7" name="Equation" r:id="rId9" imgW="1447800" imgH="914400" progId="Equation.3">
                  <p:embed/>
                </p:oleObj>
              </mc:Choice>
              <mc:Fallback>
                <p:oleObj name="Equation" r:id="rId9" imgW="1447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05000"/>
                        <a:ext cx="1890713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DE187A-C0F2-4773-8EAC-C85B690DDD60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400" smtClean="0"/>
              <a:t>/51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7849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用</a:t>
            </a:r>
            <a:r>
              <a:rPr lang="en-US" altLang="zh-CN" sz="2400" i="1" smtClean="0">
                <a:ea typeface="黑体" pitchFamily="2" charset="-122"/>
              </a:rPr>
              <a:t>T</a:t>
            </a:r>
            <a:r>
              <a:rPr lang="en-US" altLang="zh-CN" sz="2400" baseline="30000" smtClean="0">
                <a:ea typeface="黑体" pitchFamily="2" charset="-122"/>
              </a:rPr>
              <a:t>-1</a:t>
            </a:r>
            <a:r>
              <a:rPr lang="zh-CN" altLang="en-US" sz="2400" smtClean="0">
                <a:ea typeface="黑体" pitchFamily="2" charset="-122"/>
              </a:rPr>
              <a:t>乘以上式，有：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685800" y="1447800"/>
          <a:ext cx="64516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" name="Equation" r:id="rId3" imgW="4940300" imgH="1854200" progId="Equation.3">
                  <p:embed/>
                </p:oleObj>
              </mc:Choice>
              <mc:Fallback>
                <p:oleObj name="Equation" r:id="rId3" imgW="4940300" imgH="185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64516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33400" y="388937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itchFamily="2" charset="-122"/>
              </a:rPr>
              <a:t>由矢量相乘的性质                                                 ，有：</a:t>
            </a:r>
          </a:p>
        </p:txBody>
      </p:sp>
      <p:graphicFrame>
        <p:nvGraphicFramePr>
          <p:cNvPr id="46088" name="Object 7"/>
          <p:cNvGraphicFramePr>
            <a:graphicFrameLocks noChangeAspect="1"/>
          </p:cNvGraphicFramePr>
          <p:nvPr/>
        </p:nvGraphicFramePr>
        <p:xfrm>
          <a:off x="3132138" y="4005263"/>
          <a:ext cx="3665537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" name="Equation" r:id="rId5" imgW="2806700" imgH="203200" progId="Equation.3">
                  <p:embed/>
                </p:oleObj>
              </mc:Choice>
              <mc:Fallback>
                <p:oleObj name="Equation" r:id="rId5" imgW="2806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05263"/>
                        <a:ext cx="3665537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8"/>
          <p:cNvGraphicFramePr>
            <a:graphicFrameLocks noChangeAspect="1"/>
          </p:cNvGraphicFramePr>
          <p:nvPr/>
        </p:nvGraphicFramePr>
        <p:xfrm>
          <a:off x="609600" y="4346575"/>
          <a:ext cx="81597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1" name="Equation" r:id="rId7" imgW="6248400" imgH="914400" progId="Equation.3">
                  <p:embed/>
                </p:oleObj>
              </mc:Choice>
              <mc:Fallback>
                <p:oleObj name="Equation" r:id="rId7" imgW="6248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6575"/>
                        <a:ext cx="81597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9"/>
          <p:cNvGraphicFramePr>
            <a:graphicFrameLocks noChangeAspect="1"/>
          </p:cNvGraphicFramePr>
          <p:nvPr/>
        </p:nvGraphicFramePr>
        <p:xfrm>
          <a:off x="693738" y="5641975"/>
          <a:ext cx="4327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2" name="Equation" r:id="rId9" imgW="3314700" imgH="787400" progId="Equation.3">
                  <p:embed/>
                </p:oleObj>
              </mc:Choice>
              <mc:Fallback>
                <p:oleObj name="Equation" r:id="rId9" imgW="33147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41975"/>
                        <a:ext cx="43275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B4FAEB-93FB-457E-80F1-1E7E139B732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400" smtClean="0"/>
              <a:t>/51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31974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将</a:t>
            </a:r>
            <a:r>
              <a:rPr lang="en-US" altLang="zh-CN" sz="2400" smtClean="0">
                <a:ea typeface="黑体" pitchFamily="2" charset="-122"/>
              </a:rPr>
              <a:t>{</a:t>
            </a:r>
            <a:r>
              <a:rPr lang="en-US" altLang="zh-CN" sz="2400" i="1" baseline="30000" smtClean="0">
                <a:ea typeface="黑体" pitchFamily="2" charset="-122"/>
              </a:rPr>
              <a:t>T</a:t>
            </a:r>
            <a:r>
              <a:rPr lang="en-US" altLang="zh-CN" sz="2400" i="1" smtClean="0">
                <a:ea typeface="黑体" pitchFamily="2" charset="-122"/>
              </a:rPr>
              <a:t>d</a:t>
            </a:r>
            <a:r>
              <a:rPr lang="en-US" altLang="zh-CN" sz="2400" smtClean="0">
                <a:ea typeface="黑体" pitchFamily="2" charset="-122"/>
              </a:rPr>
              <a:t>, </a:t>
            </a:r>
            <a:r>
              <a:rPr lang="en-US" altLang="zh-CN" sz="2400" i="1" baseline="30000" smtClean="0">
                <a:ea typeface="黑体" pitchFamily="2" charset="-122"/>
              </a:rPr>
              <a:t>T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</a:t>
            </a:r>
            <a:r>
              <a:rPr lang="en-US" altLang="zh-CN" sz="2400" smtClean="0">
                <a:ea typeface="黑体" pitchFamily="2" charset="-122"/>
              </a:rPr>
              <a:t>}</a:t>
            </a:r>
            <a:r>
              <a:rPr lang="zh-CN" altLang="en-US" sz="2400" smtClean="0">
                <a:ea typeface="黑体" pitchFamily="2" charset="-122"/>
              </a:rPr>
              <a:t>与</a:t>
            </a:r>
            <a:r>
              <a:rPr lang="en-US" altLang="zh-CN" sz="2400" smtClean="0">
                <a:ea typeface="黑体" pitchFamily="2" charset="-122"/>
              </a:rPr>
              <a:t>{</a:t>
            </a:r>
            <a:r>
              <a:rPr lang="en-US" altLang="zh-CN" sz="2400" i="1" smtClean="0">
                <a:ea typeface="黑体" pitchFamily="2" charset="-122"/>
              </a:rPr>
              <a:t>d</a:t>
            </a:r>
            <a:r>
              <a:rPr lang="en-US" altLang="zh-CN" sz="2400" smtClean="0">
                <a:ea typeface="黑体" pitchFamily="2" charset="-122"/>
              </a:rPr>
              <a:t>, 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</a:t>
            </a:r>
            <a:r>
              <a:rPr lang="en-US" altLang="zh-CN" sz="2400" smtClean="0">
                <a:ea typeface="黑体" pitchFamily="2" charset="-122"/>
              </a:rPr>
              <a:t>}</a:t>
            </a:r>
            <a:r>
              <a:rPr lang="zh-CN" altLang="en-US" sz="2400" smtClean="0">
                <a:ea typeface="黑体" pitchFamily="2" charset="-122"/>
              </a:rPr>
              <a:t>的关系用矩阵表示为：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688975" y="1981200"/>
          <a:ext cx="7145338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3" imgW="5473700" imgH="2159000" progId="Equation.3">
                  <p:embed/>
                </p:oleObj>
              </mc:Choice>
              <mc:Fallback>
                <p:oleObj name="Equation" r:id="rId3" imgW="5473700" imgH="215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981200"/>
                        <a:ext cx="7145338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568325" y="4954588"/>
          <a:ext cx="72945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Equation" r:id="rId5" imgW="5588000" imgH="736600" progId="Equation.3">
                  <p:embed/>
                </p:oleObj>
              </mc:Choice>
              <mc:Fallback>
                <p:oleObj name="Equation" r:id="rId5" imgW="55880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954588"/>
                        <a:ext cx="72945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2EA2EE-CCD5-47F3-AC1C-5877746629D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smtClean="0"/>
              <a:t>/51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404664"/>
            <a:ext cx="7772400" cy="66213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7772400" cy="50440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ea typeface="黑体" pitchFamily="2" charset="-122"/>
              </a:rPr>
              <a:t>微分运动的性质：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ea typeface="黑体" pitchFamily="2" charset="-122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4325" y="3252788"/>
            <a:ext cx="8477250" cy="1169987"/>
            <a:chOff x="198" y="2049"/>
            <a:chExt cx="5340" cy="737"/>
          </a:xfrm>
        </p:grpSpPr>
        <p:graphicFrame>
          <p:nvGraphicFramePr>
            <p:cNvPr id="48137" name="Object 10"/>
            <p:cNvGraphicFramePr>
              <a:graphicFrameLocks noChangeAspect="1"/>
            </p:cNvGraphicFramePr>
            <p:nvPr/>
          </p:nvGraphicFramePr>
          <p:xfrm>
            <a:off x="198" y="2059"/>
            <a:ext cx="1719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5" name="Equation" r:id="rId3" imgW="1935582" imgH="792459" progId="Equation.3">
                    <p:embed/>
                  </p:oleObj>
                </mc:Choice>
                <mc:Fallback>
                  <p:oleObj name="Equation" r:id="rId3" imgW="1935582" imgH="79245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059"/>
                          <a:ext cx="1719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1"/>
            <p:cNvGraphicFramePr>
              <a:graphicFrameLocks noChangeAspect="1"/>
            </p:cNvGraphicFramePr>
            <p:nvPr/>
          </p:nvGraphicFramePr>
          <p:xfrm>
            <a:off x="2024" y="2049"/>
            <a:ext cx="174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6" name="Equation" r:id="rId5" imgW="1958289" imgH="815479" progId="Equation.3">
                    <p:embed/>
                  </p:oleObj>
                </mc:Choice>
                <mc:Fallback>
                  <p:oleObj name="Equation" r:id="rId5" imgW="1958289" imgH="81547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049"/>
                          <a:ext cx="1742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12"/>
            <p:cNvGraphicFramePr>
              <a:graphicFrameLocks noChangeAspect="1"/>
            </p:cNvGraphicFramePr>
            <p:nvPr/>
          </p:nvGraphicFramePr>
          <p:xfrm>
            <a:off x="3861" y="2059"/>
            <a:ext cx="1677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7" name="Equation" r:id="rId7" imgW="1882119" imgH="792459" progId="Equation.3">
                    <p:embed/>
                  </p:oleObj>
                </mc:Choice>
                <mc:Fallback>
                  <p:oleObj name="Equation" r:id="rId7" imgW="1882119" imgH="79245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2059"/>
                          <a:ext cx="1677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685800" y="4465638"/>
          <a:ext cx="7272338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8" name="Equation" r:id="rId9" imgW="5181576" imgH="1577436" progId="Equation.3">
                  <p:embed/>
                </p:oleObj>
              </mc:Choice>
              <mc:Fallback>
                <p:oleObj name="Equation" r:id="rId9" imgW="5181576" imgH="15774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65638"/>
                        <a:ext cx="7272338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95773"/>
              </p:ext>
            </p:extLst>
          </p:nvPr>
        </p:nvGraphicFramePr>
        <p:xfrm>
          <a:off x="107950" y="1844824"/>
          <a:ext cx="28892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9" name="Equation" r:id="rId11" imgW="2222280" imgH="914400" progId="Equation.DSMT4">
                  <p:embed/>
                </p:oleObj>
              </mc:Choice>
              <mc:Fallback>
                <p:oleObj name="Equation" r:id="rId11" imgW="222228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44824"/>
                        <a:ext cx="28892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8533"/>
              </p:ext>
            </p:extLst>
          </p:nvPr>
        </p:nvGraphicFramePr>
        <p:xfrm>
          <a:off x="3059113" y="1844824"/>
          <a:ext cx="28892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0" name="Equation" r:id="rId13" imgW="2222280" imgH="914400" progId="Equation.DSMT4">
                  <p:embed/>
                </p:oleObj>
              </mc:Choice>
              <mc:Fallback>
                <p:oleObj name="Equation" r:id="rId13" imgW="22222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44824"/>
                        <a:ext cx="28892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76200"/>
              </p:ext>
            </p:extLst>
          </p:nvPr>
        </p:nvGraphicFramePr>
        <p:xfrm>
          <a:off x="6053138" y="1844824"/>
          <a:ext cx="28067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1" name="Equation" r:id="rId15" imgW="2158920" imgH="914400" progId="Equation.DSMT4">
                  <p:embed/>
                </p:oleObj>
              </mc:Choice>
              <mc:Fallback>
                <p:oleObj name="Equation" r:id="rId15" imgW="21589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1844824"/>
                        <a:ext cx="28067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71456" y="6428184"/>
            <a:ext cx="1905000" cy="3851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FFC840-5F51-46E9-A1AC-32990F50CBE0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400" smtClean="0"/>
              <a:t>/51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476672"/>
            <a:ext cx="7772400" cy="59012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微分运动的性质：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765175" y="1979613"/>
          <a:ext cx="71120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Equation" r:id="rId3" imgW="5067177" imgH="1577436" progId="Equation.3">
                  <p:embed/>
                </p:oleObj>
              </mc:Choice>
              <mc:Fallback>
                <p:oleObj name="Equation" r:id="rId3" imgW="5067177" imgH="15774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979613"/>
                        <a:ext cx="71120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34938" y="4214813"/>
          <a:ext cx="888682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Equation" r:id="rId5" imgW="6339936" imgH="1600168" progId="Equation.3">
                  <p:embed/>
                </p:oleObj>
              </mc:Choice>
              <mc:Fallback>
                <p:oleObj name="Equation" r:id="rId5" imgW="6339936" imgH="16001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4214813"/>
                        <a:ext cx="8886825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C49507-3F70-4EA7-BCBF-EB7C6A493CA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400" smtClean="0"/>
              <a:t>/51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404664"/>
            <a:ext cx="7772400" cy="66213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268413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微分运动的性质：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5901"/>
              </p:ext>
            </p:extLst>
          </p:nvPr>
        </p:nvGraphicFramePr>
        <p:xfrm>
          <a:off x="882650" y="1304925"/>
          <a:ext cx="7445375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3" imgW="5308560" imgH="1854000" progId="Equation.DSMT4">
                  <p:embed/>
                </p:oleObj>
              </mc:Choice>
              <mc:Fallback>
                <p:oleObj name="Equation" r:id="rId3" imgW="5308560" imgH="18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304925"/>
                        <a:ext cx="7445375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53332"/>
              </p:ext>
            </p:extLst>
          </p:nvPr>
        </p:nvGraphicFramePr>
        <p:xfrm>
          <a:off x="855663" y="3966864"/>
          <a:ext cx="7443787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5" imgW="5308560" imgH="1854000" progId="Equation.DSMT4">
                  <p:embed/>
                </p:oleObj>
              </mc:Choice>
              <mc:Fallback>
                <p:oleObj name="Equation" r:id="rId5" imgW="5308560" imgH="18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966864"/>
                        <a:ext cx="7443787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492500" y="5448895"/>
            <a:ext cx="529907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itchFamily="2" charset="-122"/>
              </a:rPr>
              <a:t>在忽略高次项的前提下，微分变换与次序无关。即微分变换具有无序性。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332688-3F17-48FC-B1CF-D308561E6D7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zh-CN" sz="1400" smtClean="0"/>
              <a:t>/51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4674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6 </a:t>
            </a:r>
            <a:r>
              <a:rPr lang="zh-CN" altLang="en-US" sz="3200" dirty="0" smtClean="0">
                <a:ea typeface="黑体" pitchFamily="2" charset="-122"/>
              </a:rPr>
              <a:t>机器人的微分运动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08962" cy="431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例题：</a:t>
            </a:r>
            <a:r>
              <a:rPr lang="zh-CN" altLang="en-US" sz="2000" smtClean="0">
                <a:ea typeface="黑体" pitchFamily="2" charset="-122"/>
              </a:rPr>
              <a:t>已知坐标系</a:t>
            </a:r>
            <a:r>
              <a:rPr lang="en-US" altLang="zh-CN" sz="2000" smtClean="0">
                <a:ea typeface="黑体" pitchFamily="2" charset="-122"/>
              </a:rPr>
              <a:t>{A}</a:t>
            </a:r>
            <a:r>
              <a:rPr lang="zh-CN" altLang="en-US" sz="2000" smtClean="0">
                <a:ea typeface="黑体" pitchFamily="2" charset="-122"/>
              </a:rPr>
              <a:t>和对基坐标系的微分平移与微分旋转分别为：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smtClean="0"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ea typeface="黑体" pitchFamily="2" charset="-122"/>
              </a:rPr>
              <a:t>					   求微分变换</a:t>
            </a:r>
            <a:r>
              <a:rPr lang="en-US" altLang="zh-CN" sz="2000" i="1" smtClean="0">
                <a:ea typeface="黑体" pitchFamily="2" charset="-122"/>
              </a:rPr>
              <a:t>dA</a:t>
            </a:r>
            <a:r>
              <a:rPr lang="zh-CN" altLang="en-US" sz="2000" smtClean="0">
                <a:ea typeface="黑体" pitchFamily="2" charset="-122"/>
              </a:rPr>
              <a:t>以及对坐标系</a:t>
            </a:r>
            <a:r>
              <a:rPr lang="en-US" altLang="zh-CN" sz="2000" smtClean="0">
                <a:ea typeface="黑体" pitchFamily="2" charset="-122"/>
              </a:rPr>
              <a:t>{A}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黑体" pitchFamily="2" charset="-122"/>
              </a:rPr>
              <a:t>					   </a:t>
            </a:r>
            <a:r>
              <a:rPr lang="zh-CN" altLang="en-US" sz="2000" smtClean="0">
                <a:ea typeface="黑体" pitchFamily="2" charset="-122"/>
              </a:rPr>
              <a:t>的等价微分平移和微分旋转。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smtClean="0"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ea typeface="黑体" pitchFamily="2" charset="-122"/>
              </a:rPr>
              <a:t>解：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1143000" y="1779588"/>
          <a:ext cx="3200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7" name="Equation" r:id="rId3" imgW="2451100" imgH="914400" progId="Equation.3">
                  <p:embed/>
                </p:oleObj>
              </mc:Choice>
              <mc:Fallback>
                <p:oleObj name="Equation" r:id="rId3" imgW="24511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79588"/>
                        <a:ext cx="32004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1447800" y="1371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n  o  a  p</a:t>
            </a:r>
          </a:p>
        </p:txBody>
      </p:sp>
      <p:graphicFrame>
        <p:nvGraphicFramePr>
          <p:cNvPr id="51208" name="Object 7"/>
          <p:cNvGraphicFramePr>
            <a:graphicFrameLocks noChangeAspect="1"/>
          </p:cNvGraphicFramePr>
          <p:nvPr/>
        </p:nvGraphicFramePr>
        <p:xfrm>
          <a:off x="990600" y="3124200"/>
          <a:ext cx="78771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8" name="Equation" r:id="rId5" imgW="6032500" imgH="914400" progId="Equation.3">
                  <p:embed/>
                </p:oleObj>
              </mc:Choice>
              <mc:Fallback>
                <p:oleObj name="Equation" r:id="rId5" imgW="60325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78771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8"/>
          <p:cNvGraphicFramePr>
            <a:graphicFrameLocks noChangeAspect="1"/>
          </p:cNvGraphicFramePr>
          <p:nvPr/>
        </p:nvGraphicFramePr>
        <p:xfrm>
          <a:off x="914400" y="4419600"/>
          <a:ext cx="49418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9" name="Equation" r:id="rId7" imgW="3784600" imgH="736600" progId="Equation.3">
                  <p:embed/>
                </p:oleObj>
              </mc:Choice>
              <mc:Fallback>
                <p:oleObj name="Equation" r:id="rId7" imgW="37846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49418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9"/>
          <p:cNvGraphicFramePr>
            <a:graphicFrameLocks noChangeAspect="1"/>
          </p:cNvGraphicFramePr>
          <p:nvPr/>
        </p:nvGraphicFramePr>
        <p:xfrm>
          <a:off x="990600" y="5562600"/>
          <a:ext cx="3267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0" name="Equation" r:id="rId9" imgW="2501900" imgH="228600" progId="Equation.3">
                  <p:embed/>
                </p:oleObj>
              </mc:Choice>
              <mc:Fallback>
                <p:oleObj name="Equation" r:id="rId9" imgW="2501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3267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0"/>
          <p:cNvGraphicFramePr>
            <a:graphicFrameLocks noChangeAspect="1"/>
          </p:cNvGraphicFramePr>
          <p:nvPr/>
        </p:nvGraphicFramePr>
        <p:xfrm>
          <a:off x="5951538" y="4545013"/>
          <a:ext cx="28829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1" name="公式" r:id="rId11" imgW="2209800" imgH="711200" progId="Equation.3">
                  <p:embed/>
                </p:oleObj>
              </mc:Choice>
              <mc:Fallback>
                <p:oleObj name="公式" r:id="rId11" imgW="22098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545013"/>
                        <a:ext cx="28829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936CC1-952D-4ED1-A6F2-BE1ADEE9AB6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smtClean="0"/>
              <a:t>/51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56" y="334079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59813" cy="50292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连杆变换矩阵：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坐标系经过两次旋转和两次平移变换到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坐标系。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第二次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，使新的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移动到公垂线在与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的交点。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第三次</a:t>
            </a:r>
            <a:r>
              <a:rPr lang="zh-CN" altLang="en-US" sz="2000" dirty="0" smtClean="0">
                <a:ea typeface="黑体" pitchFamily="2" charset="-122"/>
              </a:rPr>
              <a:t>：沿新的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轴（ 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轴）平移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，使新的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第四次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83250"/>
              </p:ext>
            </p:extLst>
          </p:nvPr>
        </p:nvGraphicFramePr>
        <p:xfrm>
          <a:off x="1080088" y="3429000"/>
          <a:ext cx="7524360" cy="314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5016240" imgH="2095200" progId="Equation.DSMT4">
                  <p:embed/>
                </p:oleObj>
              </mc:Choice>
              <mc:Fallback>
                <p:oleObj name="Equation" r:id="rId3" imgW="5016240" imgH="209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88" y="3429000"/>
                        <a:ext cx="7524360" cy="314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63556" y="951111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3604AB-135E-4328-A412-7857C7D5849E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zh-CN" sz="1400" smtClean="0"/>
              <a:t>/51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12038" y="270309"/>
            <a:ext cx="4001494" cy="609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黑体" pitchFamily="2" charset="-122"/>
              </a:rPr>
              <a:t>习题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8785"/>
            <a:ext cx="3528392" cy="5180335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hlink"/>
                </a:solidFill>
                <a:ea typeface="黑体" pitchFamily="2" charset="-122"/>
              </a:rPr>
              <a:t>习题</a:t>
            </a:r>
            <a:r>
              <a:rPr lang="en-US" altLang="zh-CN" sz="2800" dirty="0" smtClean="0">
                <a:solidFill>
                  <a:schemeClr val="hlink"/>
                </a:solidFill>
                <a:ea typeface="黑体" pitchFamily="2" charset="-122"/>
              </a:rPr>
              <a:t>1</a:t>
            </a:r>
            <a:r>
              <a:rPr lang="zh-CN" altLang="en-US" sz="2800" dirty="0" smtClean="0">
                <a:solidFill>
                  <a:schemeClr val="hlink"/>
                </a:solidFill>
                <a:ea typeface="黑体" pitchFamily="2" charset="-122"/>
              </a:rPr>
              <a:t>：</a:t>
            </a:r>
            <a:r>
              <a:rPr lang="zh-CN" altLang="en-US" sz="2800" dirty="0" smtClean="0">
                <a:ea typeface="黑体" pitchFamily="2" charset="-122"/>
              </a:rPr>
              <a:t>推导图</a:t>
            </a:r>
            <a:r>
              <a:rPr lang="en-US" altLang="zh-CN" sz="2800" dirty="0" smtClean="0">
                <a:ea typeface="黑体" pitchFamily="2" charset="-122"/>
              </a:rPr>
              <a:t>1</a:t>
            </a:r>
            <a:r>
              <a:rPr lang="zh-CN" altLang="en-US" sz="2800" dirty="0" smtClean="0">
                <a:ea typeface="黑体" pitchFamily="2" charset="-122"/>
              </a:rPr>
              <a:t>所示</a:t>
            </a:r>
            <a:r>
              <a:rPr lang="en-US" altLang="zh-CN" sz="2800" dirty="0" smtClean="0">
                <a:ea typeface="黑体" pitchFamily="2" charset="-122"/>
              </a:rPr>
              <a:t>6</a:t>
            </a:r>
            <a:r>
              <a:rPr lang="zh-CN" altLang="en-US" sz="2800" dirty="0" smtClean="0">
                <a:ea typeface="黑体" pitchFamily="2" charset="-122"/>
              </a:rPr>
              <a:t>自由度机器人的运动学方程，并求解其逆向运动学。</a:t>
            </a:r>
            <a:endParaRPr lang="en-US" altLang="zh-CN" sz="2800" dirty="0" smtClean="0">
              <a:ea typeface="黑体" pitchFamily="2" charset="-122"/>
            </a:endParaRPr>
          </a:p>
          <a:p>
            <a:pPr algn="just" eaLnBrk="1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hlink"/>
                </a:solidFill>
                <a:ea typeface="黑体" pitchFamily="2" charset="-122"/>
              </a:rPr>
              <a:t>习题</a:t>
            </a:r>
            <a:r>
              <a:rPr lang="en-US" altLang="zh-CN" sz="2800" dirty="0" smtClean="0">
                <a:solidFill>
                  <a:schemeClr val="hlink"/>
                </a:solidFill>
                <a:ea typeface="黑体" pitchFamily="2" charset="-122"/>
              </a:rPr>
              <a:t>2</a:t>
            </a:r>
            <a:r>
              <a:rPr lang="zh-CN" altLang="en-US" sz="2800" dirty="0" smtClean="0">
                <a:solidFill>
                  <a:schemeClr val="hlink"/>
                </a:solidFill>
                <a:ea typeface="黑体" pitchFamily="2" charset="-122"/>
              </a:rPr>
              <a:t>：</a:t>
            </a:r>
            <a:r>
              <a:rPr lang="zh-CN" altLang="en-US" sz="2800" dirty="0">
                <a:ea typeface="黑体" pitchFamily="2" charset="-122"/>
              </a:rPr>
              <a:t>推导</a:t>
            </a:r>
            <a:r>
              <a:rPr lang="zh-CN" altLang="en-US" sz="2800" dirty="0" smtClean="0">
                <a:ea typeface="黑体" pitchFamily="2" charset="-122"/>
              </a:rPr>
              <a:t>图</a:t>
            </a:r>
            <a:r>
              <a:rPr lang="en-US" altLang="zh-CN" sz="2800" dirty="0" smtClean="0">
                <a:ea typeface="黑体" pitchFamily="2" charset="-122"/>
              </a:rPr>
              <a:t>2</a:t>
            </a:r>
            <a:r>
              <a:rPr lang="zh-CN" altLang="en-US" sz="2800" dirty="0" smtClean="0">
                <a:ea typeface="黑体" pitchFamily="2" charset="-122"/>
              </a:rPr>
              <a:t>所示</a:t>
            </a:r>
            <a:r>
              <a:rPr lang="en-US" altLang="zh-CN" sz="2800" dirty="0" smtClean="0">
                <a:ea typeface="黑体" pitchFamily="2" charset="-122"/>
              </a:rPr>
              <a:t>5</a:t>
            </a:r>
            <a:r>
              <a:rPr lang="zh-CN" altLang="en-US" sz="2800" dirty="0" smtClean="0">
                <a:ea typeface="黑体" pitchFamily="2" charset="-122"/>
              </a:rPr>
              <a:t>自由度</a:t>
            </a:r>
            <a:r>
              <a:rPr lang="zh-CN" altLang="en-US" sz="2800" dirty="0">
                <a:ea typeface="黑体" pitchFamily="2" charset="-122"/>
              </a:rPr>
              <a:t>机器人的运动学方程，并求解其逆向运动学。</a:t>
            </a:r>
            <a:endParaRPr lang="en-US" altLang="zh-CN" sz="2800" dirty="0">
              <a:ea typeface="黑体" pitchFamily="2" charset="-122"/>
            </a:endParaRPr>
          </a:p>
          <a:p>
            <a:pPr algn="just" eaLnBrk="1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2800" dirty="0" smtClean="0">
              <a:solidFill>
                <a:schemeClr val="hlink"/>
              </a:solidFill>
              <a:ea typeface="黑体" pitchFamily="2" charset="-122"/>
            </a:endParaRPr>
          </a:p>
          <a:p>
            <a:pPr marL="0" indent="0" algn="just" eaLnBrk="1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800" dirty="0" smtClean="0">
              <a:ea typeface="黑体" pitchFamily="2" charset="-122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4415918" y="253244"/>
            <a:ext cx="4392612" cy="3024187"/>
            <a:chOff x="3960" y="5088"/>
            <a:chExt cx="3780" cy="3216"/>
          </a:xfrm>
        </p:grpSpPr>
        <p:sp>
          <p:nvSpPr>
            <p:cNvPr id="52231" name="Line 8"/>
            <p:cNvSpPr>
              <a:spLocks noChangeShapeType="1"/>
            </p:cNvSpPr>
            <p:nvPr/>
          </p:nvSpPr>
          <p:spPr bwMode="auto">
            <a:xfrm>
              <a:off x="3972" y="7866"/>
              <a:ext cx="25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AutoShape 9"/>
            <p:cNvSpPr>
              <a:spLocks noChangeArrowheads="1"/>
            </p:cNvSpPr>
            <p:nvPr/>
          </p:nvSpPr>
          <p:spPr bwMode="auto">
            <a:xfrm>
              <a:off x="4044" y="7794"/>
              <a:ext cx="360" cy="162"/>
            </a:xfrm>
            <a:prstGeom prst="parallelogram">
              <a:avLst>
                <a:gd name="adj" fmla="val 845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33" name="Line 10"/>
            <p:cNvSpPr>
              <a:spLocks noChangeShapeType="1"/>
            </p:cNvSpPr>
            <p:nvPr/>
          </p:nvSpPr>
          <p:spPr bwMode="auto">
            <a:xfrm flipH="1">
              <a:off x="6624" y="7449"/>
              <a:ext cx="432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>
              <a:off x="6632" y="7863"/>
              <a:ext cx="7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12"/>
            <p:cNvSpPr>
              <a:spLocks noChangeShapeType="1"/>
            </p:cNvSpPr>
            <p:nvPr/>
          </p:nvSpPr>
          <p:spPr bwMode="auto">
            <a:xfrm flipV="1">
              <a:off x="6632" y="7143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7390" y="7842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7084" y="7260"/>
              <a:ext cx="39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Y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6680" y="6975"/>
              <a:ext cx="37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Z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52239" name="Line 16"/>
            <p:cNvSpPr>
              <a:spLocks noChangeShapeType="1"/>
            </p:cNvSpPr>
            <p:nvPr/>
          </p:nvSpPr>
          <p:spPr bwMode="auto">
            <a:xfrm flipV="1">
              <a:off x="4242" y="7158"/>
              <a:ext cx="618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17"/>
            <p:cNvSpPr>
              <a:spLocks noChangeShapeType="1"/>
            </p:cNvSpPr>
            <p:nvPr/>
          </p:nvSpPr>
          <p:spPr bwMode="auto">
            <a:xfrm flipV="1">
              <a:off x="4740" y="5925"/>
              <a:ext cx="72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Rectangle 18"/>
            <p:cNvSpPr>
              <a:spLocks noChangeArrowheads="1"/>
            </p:cNvSpPr>
            <p:nvPr/>
          </p:nvSpPr>
          <p:spPr bwMode="auto">
            <a:xfrm>
              <a:off x="4950" y="6306"/>
              <a:ext cx="138" cy="2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42" name="Line 19"/>
            <p:cNvSpPr>
              <a:spLocks noChangeShapeType="1"/>
            </p:cNvSpPr>
            <p:nvPr/>
          </p:nvSpPr>
          <p:spPr bwMode="auto">
            <a:xfrm>
              <a:off x="5022" y="5826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20"/>
            <p:cNvSpPr>
              <a:spLocks noChangeShapeType="1"/>
            </p:cNvSpPr>
            <p:nvPr/>
          </p:nvSpPr>
          <p:spPr bwMode="auto">
            <a:xfrm>
              <a:off x="5478" y="5925"/>
              <a:ext cx="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21"/>
            <p:cNvSpPr>
              <a:spLocks noChangeShapeType="1"/>
            </p:cNvSpPr>
            <p:nvPr/>
          </p:nvSpPr>
          <p:spPr bwMode="auto">
            <a:xfrm>
              <a:off x="6032" y="5841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22"/>
            <p:cNvSpPr>
              <a:spLocks noChangeShapeType="1"/>
            </p:cNvSpPr>
            <p:nvPr/>
          </p:nvSpPr>
          <p:spPr bwMode="auto">
            <a:xfrm>
              <a:off x="5870" y="6015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23"/>
            <p:cNvSpPr>
              <a:spLocks noChangeShapeType="1"/>
            </p:cNvSpPr>
            <p:nvPr/>
          </p:nvSpPr>
          <p:spPr bwMode="auto">
            <a:xfrm flipV="1">
              <a:off x="5828" y="5805"/>
              <a:ext cx="226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AutoShape 24"/>
            <p:cNvSpPr>
              <a:spLocks noChangeArrowheads="1"/>
            </p:cNvSpPr>
            <p:nvPr/>
          </p:nvSpPr>
          <p:spPr bwMode="auto">
            <a:xfrm>
              <a:off x="4566" y="7206"/>
              <a:ext cx="360" cy="162"/>
            </a:xfrm>
            <a:prstGeom prst="parallelogram">
              <a:avLst>
                <a:gd name="adj" fmla="val 845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48" name="Line 25"/>
            <p:cNvSpPr>
              <a:spLocks noChangeShapeType="1"/>
            </p:cNvSpPr>
            <p:nvPr/>
          </p:nvSpPr>
          <p:spPr bwMode="auto">
            <a:xfrm flipV="1">
              <a:off x="4734" y="6552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Rectangle 26"/>
            <p:cNvSpPr>
              <a:spLocks noChangeArrowheads="1"/>
            </p:cNvSpPr>
            <p:nvPr/>
          </p:nvSpPr>
          <p:spPr bwMode="auto">
            <a:xfrm>
              <a:off x="4632" y="6600"/>
              <a:ext cx="192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50" name="Line 27"/>
            <p:cNvSpPr>
              <a:spLocks noChangeShapeType="1"/>
            </p:cNvSpPr>
            <p:nvPr/>
          </p:nvSpPr>
          <p:spPr bwMode="auto">
            <a:xfrm>
              <a:off x="3960" y="8094"/>
              <a:ext cx="4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28"/>
            <p:cNvSpPr>
              <a:spLocks noChangeShapeType="1"/>
            </p:cNvSpPr>
            <p:nvPr/>
          </p:nvSpPr>
          <p:spPr bwMode="auto">
            <a:xfrm flipV="1">
              <a:off x="4884" y="7140"/>
              <a:ext cx="276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29"/>
            <p:cNvSpPr>
              <a:spLocks noChangeShapeType="1"/>
            </p:cNvSpPr>
            <p:nvPr/>
          </p:nvSpPr>
          <p:spPr bwMode="auto">
            <a:xfrm flipV="1">
              <a:off x="4515" y="6516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Arc 30"/>
            <p:cNvSpPr>
              <a:spLocks/>
            </p:cNvSpPr>
            <p:nvPr/>
          </p:nvSpPr>
          <p:spPr bwMode="auto">
            <a:xfrm>
              <a:off x="4872" y="6000"/>
              <a:ext cx="264" cy="253"/>
            </a:xfrm>
            <a:custGeom>
              <a:avLst/>
              <a:gdLst>
                <a:gd name="T0" fmla="*/ 0 w 36866"/>
                <a:gd name="T1" fmla="*/ 0 h 42976"/>
                <a:gd name="T2" fmla="*/ 0 w 36866"/>
                <a:gd name="T3" fmla="*/ 0 h 42976"/>
                <a:gd name="T4" fmla="*/ 0 w 36866"/>
                <a:gd name="T5" fmla="*/ 0 h 42976"/>
                <a:gd name="T6" fmla="*/ 0 60000 65536"/>
                <a:gd name="T7" fmla="*/ 0 60000 65536"/>
                <a:gd name="T8" fmla="*/ 0 60000 65536"/>
                <a:gd name="T9" fmla="*/ 0 w 36866"/>
                <a:gd name="T10" fmla="*/ 0 h 42976"/>
                <a:gd name="T11" fmla="*/ 36866 w 36866"/>
                <a:gd name="T12" fmla="*/ 42976 h 42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66" h="42976" fill="none" extrusionOk="0">
                  <a:moveTo>
                    <a:pt x="18366" y="-1"/>
                  </a:moveTo>
                  <a:cubicBezTo>
                    <a:pt x="28986" y="1539"/>
                    <a:pt x="36866" y="10644"/>
                    <a:pt x="36866" y="21376"/>
                  </a:cubicBezTo>
                  <a:cubicBezTo>
                    <a:pt x="36866" y="33305"/>
                    <a:pt x="27195" y="42976"/>
                    <a:pt x="15266" y="42976"/>
                  </a:cubicBezTo>
                  <a:cubicBezTo>
                    <a:pt x="9540" y="42976"/>
                    <a:pt x="4050" y="40703"/>
                    <a:pt x="-1" y="36657"/>
                  </a:cubicBezTo>
                </a:path>
                <a:path w="36866" h="42976" stroke="0" extrusionOk="0">
                  <a:moveTo>
                    <a:pt x="18366" y="-1"/>
                  </a:moveTo>
                  <a:cubicBezTo>
                    <a:pt x="28986" y="1539"/>
                    <a:pt x="36866" y="10644"/>
                    <a:pt x="36866" y="21376"/>
                  </a:cubicBezTo>
                  <a:cubicBezTo>
                    <a:pt x="36866" y="33305"/>
                    <a:pt x="27195" y="42976"/>
                    <a:pt x="15266" y="42976"/>
                  </a:cubicBezTo>
                  <a:cubicBezTo>
                    <a:pt x="9540" y="42976"/>
                    <a:pt x="4050" y="40703"/>
                    <a:pt x="-1" y="36657"/>
                  </a:cubicBezTo>
                  <a:lnTo>
                    <a:pt x="15266" y="21376"/>
                  </a:lnTo>
                  <a:lnTo>
                    <a:pt x="1836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31"/>
            <p:cNvSpPr>
              <a:spLocks noChangeShapeType="1"/>
            </p:cNvSpPr>
            <p:nvPr/>
          </p:nvSpPr>
          <p:spPr bwMode="auto">
            <a:xfrm flipH="1">
              <a:off x="6036" y="5922"/>
              <a:ext cx="21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32"/>
            <p:cNvSpPr>
              <a:spLocks noChangeShapeType="1"/>
            </p:cNvSpPr>
            <p:nvPr/>
          </p:nvSpPr>
          <p:spPr bwMode="auto">
            <a:xfrm>
              <a:off x="6246" y="5922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Line 33"/>
            <p:cNvSpPr>
              <a:spLocks noChangeShapeType="1"/>
            </p:cNvSpPr>
            <p:nvPr/>
          </p:nvSpPr>
          <p:spPr bwMode="auto">
            <a:xfrm flipV="1">
              <a:off x="6246" y="5448"/>
              <a:ext cx="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Text Box 34"/>
            <p:cNvSpPr txBox="1">
              <a:spLocks noChangeArrowheads="1"/>
            </p:cNvSpPr>
            <p:nvPr/>
          </p:nvSpPr>
          <p:spPr bwMode="auto">
            <a:xfrm>
              <a:off x="5952" y="6144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  <a:r>
                <a:rPr lang="en-US" altLang="zh-CN" sz="2000" baseline="-25000"/>
                <a:t>e</a:t>
              </a:r>
              <a:endParaRPr lang="en-US" altLang="zh-CN" sz="2000"/>
            </a:p>
          </p:txBody>
        </p:sp>
        <p:sp>
          <p:nvSpPr>
            <p:cNvPr id="52258" name="Text Box 35"/>
            <p:cNvSpPr txBox="1">
              <a:spLocks noChangeArrowheads="1"/>
            </p:cNvSpPr>
            <p:nvPr/>
          </p:nvSpPr>
          <p:spPr bwMode="auto">
            <a:xfrm>
              <a:off x="6462" y="5937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Y</a:t>
              </a:r>
              <a:r>
                <a:rPr lang="en-US" altLang="zh-CN" sz="2000" baseline="-25000"/>
                <a:t>e</a:t>
              </a:r>
              <a:endParaRPr lang="en-US" altLang="zh-CN" sz="2000"/>
            </a:p>
          </p:txBody>
        </p:sp>
        <p:sp>
          <p:nvSpPr>
            <p:cNvPr id="52259" name="Text Box 36"/>
            <p:cNvSpPr txBox="1">
              <a:spLocks noChangeArrowheads="1"/>
            </p:cNvSpPr>
            <p:nvPr/>
          </p:nvSpPr>
          <p:spPr bwMode="auto">
            <a:xfrm>
              <a:off x="6234" y="5187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Z</a:t>
              </a:r>
              <a:r>
                <a:rPr lang="en-US" altLang="zh-CN" sz="2000" baseline="-25000"/>
                <a:t>e</a:t>
              </a:r>
              <a:endParaRPr lang="en-US" altLang="zh-CN" sz="2000"/>
            </a:p>
          </p:txBody>
        </p:sp>
        <p:sp>
          <p:nvSpPr>
            <p:cNvPr id="52260" name="Text Box 37"/>
            <p:cNvSpPr txBox="1">
              <a:spLocks noChangeArrowheads="1"/>
            </p:cNvSpPr>
            <p:nvPr/>
          </p:nvSpPr>
          <p:spPr bwMode="auto">
            <a:xfrm>
              <a:off x="4668" y="7962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52261" name="Text Box 38"/>
            <p:cNvSpPr txBox="1">
              <a:spLocks noChangeArrowheads="1"/>
            </p:cNvSpPr>
            <p:nvPr/>
          </p:nvSpPr>
          <p:spPr bwMode="auto">
            <a:xfrm>
              <a:off x="4140" y="7254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52262" name="Text Box 39"/>
            <p:cNvSpPr txBox="1">
              <a:spLocks noChangeArrowheads="1"/>
            </p:cNvSpPr>
            <p:nvPr/>
          </p:nvSpPr>
          <p:spPr bwMode="auto">
            <a:xfrm>
              <a:off x="4116" y="6816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52263" name="Text Box 40"/>
            <p:cNvSpPr txBox="1">
              <a:spLocks noChangeArrowheads="1"/>
            </p:cNvSpPr>
            <p:nvPr/>
          </p:nvSpPr>
          <p:spPr bwMode="auto">
            <a:xfrm>
              <a:off x="4716" y="6162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a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52264" name="Text Box 41"/>
            <p:cNvSpPr txBox="1">
              <a:spLocks noChangeArrowheads="1"/>
            </p:cNvSpPr>
            <p:nvPr/>
          </p:nvSpPr>
          <p:spPr bwMode="auto">
            <a:xfrm>
              <a:off x="4704" y="5820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ym typeface="Symbol" pitchFamily="18" charset="2"/>
                </a:rPr>
                <a:t></a:t>
              </a:r>
              <a:r>
                <a:rPr lang="en-US" altLang="zh-CN" sz="2000" baseline="-25000"/>
                <a:t>4</a:t>
              </a:r>
              <a:endParaRPr lang="en-US" altLang="zh-CN" sz="2000"/>
            </a:p>
          </p:txBody>
        </p:sp>
        <p:sp>
          <p:nvSpPr>
            <p:cNvPr id="52265" name="Text Box 42"/>
            <p:cNvSpPr txBox="1">
              <a:spLocks noChangeArrowheads="1"/>
            </p:cNvSpPr>
            <p:nvPr/>
          </p:nvSpPr>
          <p:spPr bwMode="auto">
            <a:xfrm>
              <a:off x="5040" y="5352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52266" name="Text Box 43"/>
            <p:cNvSpPr txBox="1">
              <a:spLocks noChangeArrowheads="1"/>
            </p:cNvSpPr>
            <p:nvPr/>
          </p:nvSpPr>
          <p:spPr bwMode="auto">
            <a:xfrm>
              <a:off x="5934" y="5349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52267" name="Line 44"/>
            <p:cNvSpPr>
              <a:spLocks noChangeShapeType="1"/>
            </p:cNvSpPr>
            <p:nvPr/>
          </p:nvSpPr>
          <p:spPr bwMode="auto">
            <a:xfrm>
              <a:off x="5472" y="5298"/>
              <a:ext cx="0" cy="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Line 45"/>
            <p:cNvSpPr>
              <a:spLocks noChangeShapeType="1"/>
            </p:cNvSpPr>
            <p:nvPr/>
          </p:nvSpPr>
          <p:spPr bwMode="auto">
            <a:xfrm flipV="1">
              <a:off x="5022" y="5430"/>
              <a:ext cx="432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46"/>
            <p:cNvSpPr>
              <a:spLocks noChangeShapeType="1"/>
            </p:cNvSpPr>
            <p:nvPr/>
          </p:nvSpPr>
          <p:spPr bwMode="auto">
            <a:xfrm flipV="1">
              <a:off x="6330" y="5481"/>
              <a:ext cx="2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47"/>
            <p:cNvSpPr>
              <a:spLocks noChangeShapeType="1"/>
            </p:cNvSpPr>
            <p:nvPr/>
          </p:nvSpPr>
          <p:spPr bwMode="auto">
            <a:xfrm>
              <a:off x="5718" y="5655"/>
              <a:ext cx="7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7362" y="6978"/>
              <a:ext cx="37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/>
                <a:t>{A}</a:t>
              </a:r>
              <a:endParaRPr lang="en-US" altLang="zh-CN" sz="2000" dirty="0"/>
            </a:p>
          </p:txBody>
        </p:sp>
        <p:sp>
          <p:nvSpPr>
            <p:cNvPr id="52272" name="Text Box 49"/>
            <p:cNvSpPr txBox="1">
              <a:spLocks noChangeArrowheads="1"/>
            </p:cNvSpPr>
            <p:nvPr/>
          </p:nvSpPr>
          <p:spPr bwMode="auto">
            <a:xfrm>
              <a:off x="6690" y="5373"/>
              <a:ext cx="50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/>
                <a:t>{A</a:t>
              </a:r>
              <a:r>
                <a:rPr lang="en-US" altLang="zh-CN" sz="2000" baseline="-25000" dirty="0" smtClean="0"/>
                <a:t>e</a:t>
              </a:r>
              <a:r>
                <a:rPr lang="en-US" altLang="zh-CN" sz="2000" dirty="0" smtClean="0"/>
                <a:t>}</a:t>
              </a:r>
              <a:endParaRPr lang="en-US" altLang="zh-CN" sz="2000" dirty="0"/>
            </a:p>
          </p:txBody>
        </p:sp>
        <p:sp>
          <p:nvSpPr>
            <p:cNvPr id="52273" name="Rectangle 50"/>
            <p:cNvSpPr>
              <a:spLocks noChangeArrowheads="1"/>
            </p:cNvSpPr>
            <p:nvPr/>
          </p:nvSpPr>
          <p:spPr bwMode="auto">
            <a:xfrm rot="2515658">
              <a:off x="5260" y="5961"/>
              <a:ext cx="116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74" name="Line 51"/>
            <p:cNvSpPr>
              <a:spLocks noChangeShapeType="1"/>
            </p:cNvSpPr>
            <p:nvPr/>
          </p:nvSpPr>
          <p:spPr bwMode="auto">
            <a:xfrm flipV="1">
              <a:off x="5218" y="5412"/>
              <a:ext cx="698" cy="7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Freeform 52"/>
            <p:cNvSpPr>
              <a:spLocks/>
            </p:cNvSpPr>
            <p:nvPr/>
          </p:nvSpPr>
          <p:spPr bwMode="auto">
            <a:xfrm>
              <a:off x="5168" y="6012"/>
              <a:ext cx="254" cy="276"/>
            </a:xfrm>
            <a:custGeom>
              <a:avLst/>
              <a:gdLst>
                <a:gd name="T0" fmla="*/ 0 w 293"/>
                <a:gd name="T1" fmla="*/ 26 h 313"/>
                <a:gd name="T2" fmla="*/ 88 w 293"/>
                <a:gd name="T3" fmla="*/ 4 h 313"/>
                <a:gd name="T4" fmla="*/ 153 w 293"/>
                <a:gd name="T5" fmla="*/ 41 h 313"/>
                <a:gd name="T6" fmla="*/ 160 w 293"/>
                <a:gd name="T7" fmla="*/ 142 h 313"/>
                <a:gd name="T8" fmla="*/ 116 w 293"/>
                <a:gd name="T9" fmla="*/ 189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313"/>
                <a:gd name="T17" fmla="*/ 293 w 293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313">
                  <a:moveTo>
                    <a:pt x="0" y="43"/>
                  </a:moveTo>
                  <a:cubicBezTo>
                    <a:pt x="54" y="21"/>
                    <a:pt x="109" y="0"/>
                    <a:pt x="154" y="4"/>
                  </a:cubicBezTo>
                  <a:cubicBezTo>
                    <a:pt x="199" y="8"/>
                    <a:pt x="249" y="29"/>
                    <a:pt x="270" y="67"/>
                  </a:cubicBezTo>
                  <a:cubicBezTo>
                    <a:pt x="291" y="105"/>
                    <a:pt x="293" y="194"/>
                    <a:pt x="282" y="235"/>
                  </a:cubicBezTo>
                  <a:cubicBezTo>
                    <a:pt x="271" y="276"/>
                    <a:pt x="238" y="294"/>
                    <a:pt x="206" y="3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Text Box 53"/>
            <p:cNvSpPr txBox="1">
              <a:spLocks noChangeArrowheads="1"/>
            </p:cNvSpPr>
            <p:nvPr/>
          </p:nvSpPr>
          <p:spPr bwMode="auto">
            <a:xfrm>
              <a:off x="5270" y="6231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ym typeface="Symbol" pitchFamily="18" charset="2"/>
                </a:rPr>
                <a:t>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52277" name="Rectangle 54"/>
            <p:cNvSpPr>
              <a:spLocks noChangeArrowheads="1"/>
            </p:cNvSpPr>
            <p:nvPr/>
          </p:nvSpPr>
          <p:spPr bwMode="auto">
            <a:xfrm>
              <a:off x="5568" y="5865"/>
              <a:ext cx="244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278" name="Line 55"/>
            <p:cNvSpPr>
              <a:spLocks noChangeShapeType="1"/>
            </p:cNvSpPr>
            <p:nvPr/>
          </p:nvSpPr>
          <p:spPr bwMode="auto">
            <a:xfrm>
              <a:off x="5568" y="5919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Freeform 56"/>
            <p:cNvSpPr>
              <a:spLocks/>
            </p:cNvSpPr>
            <p:nvPr/>
          </p:nvSpPr>
          <p:spPr bwMode="auto">
            <a:xfrm>
              <a:off x="5606" y="5793"/>
              <a:ext cx="168" cy="282"/>
            </a:xfrm>
            <a:custGeom>
              <a:avLst/>
              <a:gdLst>
                <a:gd name="T0" fmla="*/ 32 w 285"/>
                <a:gd name="T1" fmla="*/ 0 h 411"/>
                <a:gd name="T2" fmla="*/ 5 w 285"/>
                <a:gd name="T3" fmla="*/ 26 h 411"/>
                <a:gd name="T4" fmla="*/ 5 w 285"/>
                <a:gd name="T5" fmla="*/ 71 h 411"/>
                <a:gd name="T6" fmla="*/ 34 w 285"/>
                <a:gd name="T7" fmla="*/ 91 h 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5"/>
                <a:gd name="T13" fmla="*/ 0 h 411"/>
                <a:gd name="T14" fmla="*/ 285 w 285"/>
                <a:gd name="T15" fmla="*/ 411 h 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5" h="411">
                  <a:moveTo>
                    <a:pt x="271" y="0"/>
                  </a:moveTo>
                  <a:cubicBezTo>
                    <a:pt x="175" y="31"/>
                    <a:pt x="79" y="63"/>
                    <a:pt x="41" y="117"/>
                  </a:cubicBezTo>
                  <a:cubicBezTo>
                    <a:pt x="3" y="171"/>
                    <a:pt x="0" y="272"/>
                    <a:pt x="41" y="321"/>
                  </a:cubicBezTo>
                  <a:cubicBezTo>
                    <a:pt x="82" y="370"/>
                    <a:pt x="183" y="390"/>
                    <a:pt x="285" y="4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Text Box 57"/>
            <p:cNvSpPr txBox="1">
              <a:spLocks noChangeArrowheads="1"/>
            </p:cNvSpPr>
            <p:nvPr/>
          </p:nvSpPr>
          <p:spPr bwMode="auto">
            <a:xfrm>
              <a:off x="5516" y="6051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ym typeface="Symbol" pitchFamily="18" charset="2"/>
                </a:rPr>
                <a:t>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52281" name="Line 58"/>
            <p:cNvSpPr>
              <a:spLocks noChangeShapeType="1"/>
            </p:cNvSpPr>
            <p:nvPr/>
          </p:nvSpPr>
          <p:spPr bwMode="auto">
            <a:xfrm flipH="1">
              <a:off x="5818" y="6021"/>
              <a:ext cx="32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59"/>
            <p:cNvSpPr>
              <a:spLocks noChangeShapeType="1"/>
            </p:cNvSpPr>
            <p:nvPr/>
          </p:nvSpPr>
          <p:spPr bwMode="auto">
            <a:xfrm flipH="1" flipV="1">
              <a:off x="6042" y="5805"/>
              <a:ext cx="27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Text Box 60"/>
            <p:cNvSpPr txBox="1">
              <a:spLocks noChangeArrowheads="1"/>
            </p:cNvSpPr>
            <p:nvPr/>
          </p:nvSpPr>
          <p:spPr bwMode="auto">
            <a:xfrm>
              <a:off x="6516" y="7839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O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52284" name="Text Box 61"/>
            <p:cNvSpPr txBox="1">
              <a:spLocks noChangeArrowheads="1"/>
            </p:cNvSpPr>
            <p:nvPr/>
          </p:nvSpPr>
          <p:spPr bwMode="auto">
            <a:xfrm>
              <a:off x="4934" y="6645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/>
                <a:t>J</a:t>
              </a:r>
              <a:r>
                <a:rPr lang="en-US" altLang="zh-CN" sz="2000" baseline="-25000" dirty="0"/>
                <a:t>4</a:t>
              </a:r>
              <a:endParaRPr lang="en-US" altLang="zh-CN" sz="2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dirty="0"/>
            </a:p>
          </p:txBody>
        </p:sp>
        <p:sp>
          <p:nvSpPr>
            <p:cNvPr id="52285" name="Text Box 62"/>
            <p:cNvSpPr txBox="1">
              <a:spLocks noChangeArrowheads="1"/>
            </p:cNvSpPr>
            <p:nvPr/>
          </p:nvSpPr>
          <p:spPr bwMode="auto">
            <a:xfrm>
              <a:off x="5846" y="5088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J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52286" name="Line 63"/>
            <p:cNvSpPr>
              <a:spLocks noChangeShapeType="1"/>
            </p:cNvSpPr>
            <p:nvPr/>
          </p:nvSpPr>
          <p:spPr bwMode="auto">
            <a:xfrm>
              <a:off x="5952" y="5925"/>
              <a:ext cx="1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Text Box 64"/>
            <p:cNvSpPr txBox="1">
              <a:spLocks noChangeArrowheads="1"/>
            </p:cNvSpPr>
            <p:nvPr/>
          </p:nvSpPr>
          <p:spPr bwMode="auto">
            <a:xfrm>
              <a:off x="7028" y="5754"/>
              <a:ext cx="32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J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68973" y="3402408"/>
            <a:ext cx="4362399" cy="2826712"/>
            <a:chOff x="267824" y="3865626"/>
            <a:chExt cx="4362399" cy="2826712"/>
          </a:xfrm>
        </p:grpSpPr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281769" y="6280462"/>
              <a:ext cx="30190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365438" y="6212756"/>
              <a:ext cx="418344" cy="152338"/>
            </a:xfrm>
            <a:prstGeom prst="parallelogram">
              <a:avLst>
                <a:gd name="adj" fmla="val 845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 flipH="1">
              <a:off x="3363570" y="5888333"/>
              <a:ext cx="502013" cy="39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3372866" y="6277641"/>
              <a:ext cx="913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V="1">
              <a:off x="3372866" y="5600584"/>
              <a:ext cx="0" cy="677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4253713" y="6257893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3898120" y="5710606"/>
              <a:ext cx="453206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Y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428645" y="5442604"/>
              <a:ext cx="439261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Z</a:t>
              </a:r>
              <a:r>
                <a:rPr lang="en-US" altLang="zh-CN" sz="2000" baseline="-25000"/>
                <a:t>w</a:t>
              </a:r>
              <a:endParaRPr lang="en-US" altLang="zh-CN" sz="2000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V="1">
              <a:off x="595527" y="5614689"/>
              <a:ext cx="718157" cy="6488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V="1">
              <a:off x="1174236" y="4455230"/>
              <a:ext cx="836688" cy="7588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1418270" y="4813505"/>
              <a:ext cx="160365" cy="231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1501939" y="4362134"/>
              <a:ext cx="0" cy="846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2031842" y="4455229"/>
              <a:ext cx="0" cy="473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AutoShape 24"/>
            <p:cNvSpPr>
              <a:spLocks noChangeArrowheads="1"/>
            </p:cNvSpPr>
            <p:nvPr/>
          </p:nvSpPr>
          <p:spPr bwMode="auto">
            <a:xfrm>
              <a:off x="972036" y="5659826"/>
              <a:ext cx="418344" cy="152338"/>
            </a:xfrm>
            <a:prstGeom prst="parallelogram">
              <a:avLst>
                <a:gd name="adj" fmla="val 845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 flipV="1">
              <a:off x="1167264" y="5044833"/>
              <a:ext cx="0" cy="677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1048733" y="5089970"/>
              <a:ext cx="223117" cy="169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267824" y="6494863"/>
              <a:ext cx="564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V="1">
              <a:off x="1341574" y="5597763"/>
              <a:ext cx="320730" cy="304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 flipV="1">
              <a:off x="912771" y="5010980"/>
              <a:ext cx="0" cy="4269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rc 30"/>
            <p:cNvSpPr>
              <a:spLocks/>
            </p:cNvSpPr>
            <p:nvPr/>
          </p:nvSpPr>
          <p:spPr bwMode="auto">
            <a:xfrm>
              <a:off x="1327629" y="4525756"/>
              <a:ext cx="306786" cy="237910"/>
            </a:xfrm>
            <a:custGeom>
              <a:avLst/>
              <a:gdLst>
                <a:gd name="T0" fmla="*/ 0 w 36866"/>
                <a:gd name="T1" fmla="*/ 0 h 42976"/>
                <a:gd name="T2" fmla="*/ 0 w 36866"/>
                <a:gd name="T3" fmla="*/ 0 h 42976"/>
                <a:gd name="T4" fmla="*/ 0 w 36866"/>
                <a:gd name="T5" fmla="*/ 0 h 42976"/>
                <a:gd name="T6" fmla="*/ 0 60000 65536"/>
                <a:gd name="T7" fmla="*/ 0 60000 65536"/>
                <a:gd name="T8" fmla="*/ 0 60000 65536"/>
                <a:gd name="T9" fmla="*/ 0 w 36866"/>
                <a:gd name="T10" fmla="*/ 0 h 42976"/>
                <a:gd name="T11" fmla="*/ 36866 w 36866"/>
                <a:gd name="T12" fmla="*/ 42976 h 42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66" h="42976" fill="none" extrusionOk="0">
                  <a:moveTo>
                    <a:pt x="18366" y="-1"/>
                  </a:moveTo>
                  <a:cubicBezTo>
                    <a:pt x="28986" y="1539"/>
                    <a:pt x="36866" y="10644"/>
                    <a:pt x="36866" y="21376"/>
                  </a:cubicBezTo>
                  <a:cubicBezTo>
                    <a:pt x="36866" y="33305"/>
                    <a:pt x="27195" y="42976"/>
                    <a:pt x="15266" y="42976"/>
                  </a:cubicBezTo>
                  <a:cubicBezTo>
                    <a:pt x="9540" y="42976"/>
                    <a:pt x="4050" y="40703"/>
                    <a:pt x="-1" y="36657"/>
                  </a:cubicBezTo>
                </a:path>
                <a:path w="36866" h="42976" stroke="0" extrusionOk="0">
                  <a:moveTo>
                    <a:pt x="18366" y="-1"/>
                  </a:moveTo>
                  <a:cubicBezTo>
                    <a:pt x="28986" y="1539"/>
                    <a:pt x="36866" y="10644"/>
                    <a:pt x="36866" y="21376"/>
                  </a:cubicBezTo>
                  <a:cubicBezTo>
                    <a:pt x="36866" y="33305"/>
                    <a:pt x="27195" y="42976"/>
                    <a:pt x="15266" y="42976"/>
                  </a:cubicBezTo>
                  <a:cubicBezTo>
                    <a:pt x="9540" y="42976"/>
                    <a:pt x="4050" y="40703"/>
                    <a:pt x="-1" y="36657"/>
                  </a:cubicBezTo>
                  <a:lnTo>
                    <a:pt x="15266" y="21376"/>
                  </a:lnTo>
                  <a:lnTo>
                    <a:pt x="1836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34"/>
            <p:cNvSpPr txBox="1">
              <a:spLocks noChangeArrowheads="1"/>
            </p:cNvSpPr>
            <p:nvPr/>
          </p:nvSpPr>
          <p:spPr bwMode="auto">
            <a:xfrm>
              <a:off x="1876546" y="5178147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/>
                <a:t>Y</a:t>
              </a:r>
              <a:r>
                <a:rPr lang="en-US" altLang="zh-CN" sz="2000" baseline="-25000" dirty="0" smtClean="0"/>
                <a:t>e</a:t>
              </a:r>
              <a:endParaRPr lang="en-US" altLang="zh-CN" sz="2000" dirty="0"/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2396227" y="4979638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/>
                <a:t>Z</a:t>
              </a:r>
              <a:r>
                <a:rPr lang="en-US" altLang="zh-CN" sz="2000" baseline="-25000" dirty="0" err="1" smtClean="0"/>
                <a:t>e</a:t>
              </a:r>
              <a:endParaRPr lang="en-US" altLang="zh-CN" sz="2000" dirty="0"/>
            </a:p>
          </p:txBody>
        </p: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2090068" y="4345208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/>
                <a:t>X</a:t>
              </a:r>
              <a:r>
                <a:rPr lang="en-US" altLang="zh-CN" sz="2000" baseline="-25000" dirty="0" err="1" smtClean="0"/>
                <a:t>e</a:t>
              </a:r>
              <a:endParaRPr lang="en-US" altLang="zh-CN" sz="2000" dirty="0"/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1090567" y="6370736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476996" y="5704964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449106" y="5293087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1300139" y="5030450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3</a:t>
              </a:r>
              <a:endParaRPr lang="en-US" altLang="zh-CN" sz="2000" dirty="0"/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132402" y="4356492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ym typeface="Symbol" pitchFamily="18" charset="2"/>
                </a:rPr>
                <a:t></a:t>
              </a:r>
              <a:r>
                <a:rPr lang="en-US" altLang="zh-CN" sz="2000" baseline="-25000" dirty="0"/>
                <a:t>4</a:t>
              </a:r>
              <a:endParaRPr lang="en-US" altLang="zh-CN" sz="2000" dirty="0"/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1522856" y="3916405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d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2132683" y="4547558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 smtClean="0"/>
                <a:t>a</a:t>
              </a:r>
              <a:r>
                <a:rPr lang="en-US" altLang="zh-CN" sz="2000" baseline="-25000" dirty="0" smtClean="0"/>
                <a:t>6</a:t>
              </a:r>
              <a:endParaRPr lang="en-US" altLang="zh-CN" sz="2000" dirty="0"/>
            </a:p>
          </p:txBody>
        </p:sp>
        <p:sp>
          <p:nvSpPr>
            <p:cNvPr id="102" name="Line 44"/>
            <p:cNvSpPr>
              <a:spLocks noChangeShapeType="1"/>
            </p:cNvSpPr>
            <p:nvPr/>
          </p:nvSpPr>
          <p:spPr bwMode="auto">
            <a:xfrm>
              <a:off x="2024869" y="3865626"/>
              <a:ext cx="0" cy="727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5"/>
            <p:cNvSpPr>
              <a:spLocks noChangeShapeType="1"/>
            </p:cNvSpPr>
            <p:nvPr/>
          </p:nvSpPr>
          <p:spPr bwMode="auto">
            <a:xfrm flipV="1">
              <a:off x="1501939" y="3989753"/>
              <a:ext cx="502013" cy="4626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2798805" y="5871407"/>
              <a:ext cx="439261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/>
                <a:t>{A}</a:t>
              </a:r>
              <a:endParaRPr lang="en-US" altLang="zh-CN" sz="2000" dirty="0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2604942" y="4688578"/>
              <a:ext cx="560513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/>
                <a:t>{A</a:t>
              </a:r>
              <a:r>
                <a:rPr lang="en-US" altLang="zh-CN" sz="2000" baseline="-25000" dirty="0" smtClean="0"/>
                <a:t>e</a:t>
              </a:r>
              <a:r>
                <a:rPr lang="en-US" altLang="zh-CN" sz="2000" dirty="0" smtClean="0"/>
                <a:t>}</a:t>
              </a:r>
              <a:endParaRPr lang="en-US" altLang="zh-CN" sz="2000" dirty="0"/>
            </a:p>
          </p:txBody>
        </p:sp>
        <p:sp>
          <p:nvSpPr>
            <p:cNvPr id="108" name="Rectangle 50"/>
            <p:cNvSpPr>
              <a:spLocks noChangeArrowheads="1"/>
            </p:cNvSpPr>
            <p:nvPr/>
          </p:nvSpPr>
          <p:spPr bwMode="auto">
            <a:xfrm rot="2515658">
              <a:off x="1778511" y="4489082"/>
              <a:ext cx="134800" cy="2454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V="1">
              <a:off x="1729705" y="4294429"/>
              <a:ext cx="466032" cy="4259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52"/>
            <p:cNvSpPr>
              <a:spLocks/>
            </p:cNvSpPr>
            <p:nvPr/>
          </p:nvSpPr>
          <p:spPr bwMode="auto">
            <a:xfrm>
              <a:off x="1671601" y="4537041"/>
              <a:ext cx="295165" cy="259538"/>
            </a:xfrm>
            <a:custGeom>
              <a:avLst/>
              <a:gdLst>
                <a:gd name="T0" fmla="*/ 0 w 293"/>
                <a:gd name="T1" fmla="*/ 26 h 313"/>
                <a:gd name="T2" fmla="*/ 88 w 293"/>
                <a:gd name="T3" fmla="*/ 4 h 313"/>
                <a:gd name="T4" fmla="*/ 153 w 293"/>
                <a:gd name="T5" fmla="*/ 41 h 313"/>
                <a:gd name="T6" fmla="*/ 160 w 293"/>
                <a:gd name="T7" fmla="*/ 142 h 313"/>
                <a:gd name="T8" fmla="*/ 116 w 293"/>
                <a:gd name="T9" fmla="*/ 189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313"/>
                <a:gd name="T17" fmla="*/ 293 w 293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313">
                  <a:moveTo>
                    <a:pt x="0" y="43"/>
                  </a:moveTo>
                  <a:cubicBezTo>
                    <a:pt x="54" y="21"/>
                    <a:pt x="109" y="0"/>
                    <a:pt x="154" y="4"/>
                  </a:cubicBezTo>
                  <a:cubicBezTo>
                    <a:pt x="199" y="8"/>
                    <a:pt x="249" y="29"/>
                    <a:pt x="270" y="67"/>
                  </a:cubicBezTo>
                  <a:cubicBezTo>
                    <a:pt x="291" y="105"/>
                    <a:pt x="293" y="194"/>
                    <a:pt x="282" y="235"/>
                  </a:cubicBezTo>
                  <a:cubicBezTo>
                    <a:pt x="271" y="276"/>
                    <a:pt x="238" y="294"/>
                    <a:pt x="206" y="3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53"/>
            <p:cNvSpPr txBox="1">
              <a:spLocks noChangeArrowheads="1"/>
            </p:cNvSpPr>
            <p:nvPr/>
          </p:nvSpPr>
          <p:spPr bwMode="auto">
            <a:xfrm>
              <a:off x="1662304" y="4723231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ym typeface="Symbol" pitchFamily="18" charset="2"/>
                </a:rPr>
                <a:t>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118" name="Text Box 60"/>
            <p:cNvSpPr txBox="1">
              <a:spLocks noChangeArrowheads="1"/>
            </p:cNvSpPr>
            <p:nvPr/>
          </p:nvSpPr>
          <p:spPr bwMode="auto">
            <a:xfrm>
              <a:off x="3238066" y="6255072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/>
                <a:t>O</a:t>
              </a:r>
              <a:r>
                <a:rPr lang="en-US" altLang="zh-CN" sz="2000" baseline="-25000" dirty="0"/>
                <a:t>w</a:t>
              </a:r>
              <a:endParaRPr lang="en-US" altLang="zh-CN" sz="2000" dirty="0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1242036" y="4138258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/>
                <a:t>J</a:t>
              </a:r>
              <a:r>
                <a:rPr lang="en-US" altLang="zh-CN" sz="2000" baseline="-25000" dirty="0"/>
                <a:t>4</a:t>
              </a:r>
              <a:endParaRPr lang="en-US" altLang="zh-CN" sz="2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dirty="0"/>
            </a:p>
          </p:txBody>
        </p:sp>
        <p:sp>
          <p:nvSpPr>
            <p:cNvPr id="120" name="Text Box 62"/>
            <p:cNvSpPr txBox="1">
              <a:spLocks noChangeArrowheads="1"/>
            </p:cNvSpPr>
            <p:nvPr/>
          </p:nvSpPr>
          <p:spPr bwMode="auto">
            <a:xfrm>
              <a:off x="2119578" y="4006679"/>
              <a:ext cx="376510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/>
                <a:t>J</a:t>
              </a:r>
              <a:r>
                <a:rPr lang="en-US" altLang="zh-CN" sz="2000" baseline="-25000" dirty="0"/>
                <a:t>5</a:t>
              </a:r>
              <a:endParaRPr lang="en-US" altLang="zh-CN" sz="2000" dirty="0"/>
            </a:p>
          </p:txBody>
        </p:sp>
        <p:sp>
          <p:nvSpPr>
            <p:cNvPr id="2" name="椭圆 1"/>
            <p:cNvSpPr/>
            <p:nvPr/>
          </p:nvSpPr>
          <p:spPr bwMode="auto">
            <a:xfrm>
              <a:off x="1944106" y="4767071"/>
              <a:ext cx="175472" cy="4090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 flipH="1">
              <a:off x="1784176" y="4952131"/>
              <a:ext cx="244034" cy="2482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 flipV="1">
              <a:off x="2031842" y="4509120"/>
              <a:ext cx="0" cy="44572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2051720" y="4949309"/>
              <a:ext cx="45320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60"/>
            <p:cNvSpPr txBox="1">
              <a:spLocks noChangeArrowheads="1"/>
            </p:cNvSpPr>
            <p:nvPr/>
          </p:nvSpPr>
          <p:spPr bwMode="auto">
            <a:xfrm>
              <a:off x="327561" y="4537041"/>
              <a:ext cx="853647" cy="32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zh-CN" sz="2000" dirty="0" smtClean="0"/>
                <a:t>O</a:t>
              </a:r>
              <a:r>
                <a:rPr lang="en-US" altLang="zh-CN" sz="2000" baseline="-25000" dirty="0" smtClean="0"/>
                <a:t>3</a:t>
              </a:r>
              <a:r>
                <a:rPr lang="zh-CN" altLang="en-US" sz="2000" dirty="0" smtClean="0"/>
                <a:t>、</a:t>
              </a:r>
              <a:r>
                <a:rPr lang="en-US" altLang="zh-CN" sz="2000" dirty="0" smtClean="0"/>
                <a:t>O</a:t>
              </a:r>
              <a:r>
                <a:rPr lang="en-US" altLang="zh-CN" sz="2000" baseline="-25000" dirty="0" smtClean="0"/>
                <a:t>4</a:t>
              </a:r>
              <a:endParaRPr lang="en-US" altLang="zh-CN" sz="2000" dirty="0"/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flipH="1" flipV="1">
              <a:off x="1181208" y="4785294"/>
              <a:ext cx="353669" cy="143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376512" y="29558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图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1</a:t>
            </a:r>
            <a:endParaRPr lang="zh-CN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347787" y="59554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0" dirty="0" smtClean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图</a:t>
            </a:r>
            <a:r>
              <a:rPr lang="en-US" altLang="zh-CN" sz="1800" kern="0" dirty="0" smtClean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2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B1FB8F-4EDA-4114-9268-3E307E25A2E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zh-CN" sz="1400" smtClean="0"/>
              <a:t>/51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CN" sz="6600" smtClean="0">
                <a:latin typeface="Monotype Corsiva" pitchFamily="66" charset="0"/>
              </a:rPr>
              <a:t>THANK YOU</a:t>
            </a: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1828800" y="2590800"/>
          <a:ext cx="534987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剪辑" r:id="rId3" imgW="5349875" imgH="2911475" progId="MS_ClipArt_Gallery.2">
                  <p:embed/>
                </p:oleObj>
              </mc:Choice>
              <mc:Fallback>
                <p:oleObj name="剪辑" r:id="rId3" imgW="5349875" imgH="29114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349875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4717CD-7463-4776-AF35-AF9A2C1AF3B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smtClean="0"/>
              <a:t>/51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7173" name="Group 4"/>
          <p:cNvGrpSpPr>
            <a:grpSpLocks noChangeAspect="1"/>
          </p:cNvGrpSpPr>
          <p:nvPr/>
        </p:nvGrpSpPr>
        <p:grpSpPr bwMode="auto">
          <a:xfrm>
            <a:off x="1331913" y="1629048"/>
            <a:ext cx="6996112" cy="5040312"/>
            <a:chOff x="3282" y="3534"/>
            <a:chExt cx="6120" cy="4410"/>
          </a:xfrm>
        </p:grpSpPr>
        <p:sp>
          <p:nvSpPr>
            <p:cNvPr id="7194" name="Line 5"/>
            <p:cNvSpPr>
              <a:spLocks noChangeAspect="1" noChangeShapeType="1"/>
            </p:cNvSpPr>
            <p:nvPr/>
          </p:nvSpPr>
          <p:spPr bwMode="auto">
            <a:xfrm flipH="1" flipV="1">
              <a:off x="7394" y="6036"/>
              <a:ext cx="448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Oval 6"/>
            <p:cNvSpPr>
              <a:spLocks noChangeAspect="1" noChangeArrowheads="1"/>
            </p:cNvSpPr>
            <p:nvPr/>
          </p:nvSpPr>
          <p:spPr bwMode="auto">
            <a:xfrm rot="-898537">
              <a:off x="3429" y="4446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196" name="Oval 7"/>
            <p:cNvSpPr>
              <a:spLocks noChangeAspect="1" noChangeArrowheads="1"/>
            </p:cNvSpPr>
            <p:nvPr/>
          </p:nvSpPr>
          <p:spPr bwMode="auto">
            <a:xfrm rot="-898537">
              <a:off x="3282" y="4393"/>
              <a:ext cx="528" cy="2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197" name="Line 8"/>
            <p:cNvSpPr>
              <a:spLocks noChangeAspect="1" noChangeShapeType="1"/>
            </p:cNvSpPr>
            <p:nvPr/>
          </p:nvSpPr>
          <p:spPr bwMode="auto">
            <a:xfrm>
              <a:off x="3286" y="4611"/>
              <a:ext cx="165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9"/>
            <p:cNvSpPr>
              <a:spLocks noChangeAspect="1"/>
            </p:cNvSpPr>
            <p:nvPr/>
          </p:nvSpPr>
          <p:spPr bwMode="auto">
            <a:xfrm>
              <a:off x="3451" y="4466"/>
              <a:ext cx="1870" cy="673"/>
            </a:xfrm>
            <a:custGeom>
              <a:avLst/>
              <a:gdLst>
                <a:gd name="T0" fmla="*/ 0 w 1870"/>
                <a:gd name="T1" fmla="*/ 640 h 673"/>
                <a:gd name="T2" fmla="*/ 308 w 1870"/>
                <a:gd name="T3" fmla="*/ 640 h 673"/>
                <a:gd name="T4" fmla="*/ 539 w 1870"/>
                <a:gd name="T5" fmla="*/ 442 h 673"/>
                <a:gd name="T6" fmla="*/ 902 w 1870"/>
                <a:gd name="T7" fmla="*/ 156 h 673"/>
                <a:gd name="T8" fmla="*/ 1276 w 1870"/>
                <a:gd name="T9" fmla="*/ 35 h 673"/>
                <a:gd name="T10" fmla="*/ 1617 w 1870"/>
                <a:gd name="T11" fmla="*/ 2 h 673"/>
                <a:gd name="T12" fmla="*/ 1870 w 1870"/>
                <a:gd name="T13" fmla="*/ 46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10"/>
            <p:cNvSpPr>
              <a:spLocks noChangeAspect="1"/>
            </p:cNvSpPr>
            <p:nvPr/>
          </p:nvSpPr>
          <p:spPr bwMode="auto">
            <a:xfrm>
              <a:off x="5299" y="4490"/>
              <a:ext cx="572" cy="101"/>
            </a:xfrm>
            <a:custGeom>
              <a:avLst/>
              <a:gdLst>
                <a:gd name="T0" fmla="*/ 0 w 572"/>
                <a:gd name="T1" fmla="*/ 11 h 101"/>
                <a:gd name="T2" fmla="*/ 286 w 572"/>
                <a:gd name="T3" fmla="*/ 99 h 101"/>
                <a:gd name="T4" fmla="*/ 572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11"/>
            <p:cNvSpPr>
              <a:spLocks noChangeAspect="1" noChangeShapeType="1"/>
            </p:cNvSpPr>
            <p:nvPr/>
          </p:nvSpPr>
          <p:spPr bwMode="auto">
            <a:xfrm>
              <a:off x="3781" y="4446"/>
              <a:ext cx="176" cy="5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12"/>
            <p:cNvSpPr>
              <a:spLocks noChangeAspect="1"/>
            </p:cNvSpPr>
            <p:nvPr/>
          </p:nvSpPr>
          <p:spPr bwMode="auto">
            <a:xfrm>
              <a:off x="3781" y="4061"/>
              <a:ext cx="1540" cy="473"/>
            </a:xfrm>
            <a:custGeom>
              <a:avLst/>
              <a:gdLst>
                <a:gd name="T0" fmla="*/ 0 w 1540"/>
                <a:gd name="T1" fmla="*/ 459 h 462"/>
                <a:gd name="T2" fmla="*/ 473 w 1540"/>
                <a:gd name="T3" fmla="*/ 496 h 462"/>
                <a:gd name="T4" fmla="*/ 880 w 1540"/>
                <a:gd name="T5" fmla="*/ 387 h 462"/>
                <a:gd name="T6" fmla="*/ 1540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Oval 13"/>
            <p:cNvSpPr>
              <a:spLocks noChangeAspect="1" noChangeArrowheads="1"/>
            </p:cNvSpPr>
            <p:nvPr/>
          </p:nvSpPr>
          <p:spPr bwMode="auto">
            <a:xfrm rot="-423550">
              <a:off x="5453" y="3973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Oval 14"/>
            <p:cNvSpPr>
              <a:spLocks noChangeAspect="1" noChangeArrowheads="1"/>
            </p:cNvSpPr>
            <p:nvPr/>
          </p:nvSpPr>
          <p:spPr bwMode="auto">
            <a:xfrm rot="-423550">
              <a:off x="5298" y="3907"/>
              <a:ext cx="551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4" name="Freeform 15"/>
            <p:cNvSpPr>
              <a:spLocks noChangeAspect="1"/>
            </p:cNvSpPr>
            <p:nvPr/>
          </p:nvSpPr>
          <p:spPr bwMode="auto">
            <a:xfrm>
              <a:off x="5332" y="4908"/>
              <a:ext cx="550" cy="134"/>
            </a:xfrm>
            <a:custGeom>
              <a:avLst/>
              <a:gdLst>
                <a:gd name="T0" fmla="*/ 0 w 550"/>
                <a:gd name="T1" fmla="*/ 11 h 134"/>
                <a:gd name="T2" fmla="*/ 275 w 550"/>
                <a:gd name="T3" fmla="*/ 132 h 134"/>
                <a:gd name="T4" fmla="*/ 550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16"/>
            <p:cNvSpPr>
              <a:spLocks noChangeAspect="1" noChangeShapeType="1"/>
            </p:cNvSpPr>
            <p:nvPr/>
          </p:nvSpPr>
          <p:spPr bwMode="auto">
            <a:xfrm>
              <a:off x="5299" y="4072"/>
              <a:ext cx="44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17"/>
            <p:cNvSpPr>
              <a:spLocks noChangeAspect="1" noChangeShapeType="1"/>
            </p:cNvSpPr>
            <p:nvPr/>
          </p:nvSpPr>
          <p:spPr bwMode="auto">
            <a:xfrm>
              <a:off x="5827" y="4006"/>
              <a:ext cx="55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Oval 18"/>
            <p:cNvSpPr>
              <a:spLocks noChangeAspect="1" noChangeArrowheads="1"/>
            </p:cNvSpPr>
            <p:nvPr/>
          </p:nvSpPr>
          <p:spPr bwMode="auto">
            <a:xfrm rot="1309600">
              <a:off x="8300" y="4264"/>
              <a:ext cx="286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8" name="Oval 19"/>
            <p:cNvSpPr>
              <a:spLocks noChangeAspect="1" noChangeArrowheads="1"/>
            </p:cNvSpPr>
            <p:nvPr/>
          </p:nvSpPr>
          <p:spPr bwMode="auto">
            <a:xfrm rot="1357676">
              <a:off x="8196" y="4163"/>
              <a:ext cx="499" cy="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9" name="Freeform 20"/>
            <p:cNvSpPr>
              <a:spLocks noChangeAspect="1"/>
            </p:cNvSpPr>
            <p:nvPr/>
          </p:nvSpPr>
          <p:spPr bwMode="auto">
            <a:xfrm>
              <a:off x="8115" y="4644"/>
              <a:ext cx="495" cy="198"/>
            </a:xfrm>
            <a:custGeom>
              <a:avLst/>
              <a:gdLst>
                <a:gd name="T0" fmla="*/ 0 w 517"/>
                <a:gd name="T1" fmla="*/ 0 h 198"/>
                <a:gd name="T2" fmla="*/ 231 w 517"/>
                <a:gd name="T3" fmla="*/ 176 h 198"/>
                <a:gd name="T4" fmla="*/ 435 w 517"/>
                <a:gd name="T5" fmla="*/ 132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21"/>
            <p:cNvSpPr>
              <a:spLocks noChangeAspect="1"/>
            </p:cNvSpPr>
            <p:nvPr/>
          </p:nvSpPr>
          <p:spPr bwMode="auto">
            <a:xfrm>
              <a:off x="8005" y="4952"/>
              <a:ext cx="561" cy="220"/>
            </a:xfrm>
            <a:custGeom>
              <a:avLst/>
              <a:gdLst>
                <a:gd name="T0" fmla="*/ 0 w 561"/>
                <a:gd name="T1" fmla="*/ 0 h 220"/>
                <a:gd name="T2" fmla="*/ 253 w 561"/>
                <a:gd name="T3" fmla="*/ 198 h 220"/>
                <a:gd name="T4" fmla="*/ 561 w 561"/>
                <a:gd name="T5" fmla="*/ 132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22"/>
            <p:cNvSpPr>
              <a:spLocks noChangeAspect="1" noChangeShapeType="1"/>
            </p:cNvSpPr>
            <p:nvPr/>
          </p:nvSpPr>
          <p:spPr bwMode="auto">
            <a:xfrm flipH="1">
              <a:off x="8027" y="4347"/>
              <a:ext cx="165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23"/>
            <p:cNvSpPr>
              <a:spLocks noChangeAspect="1" noChangeShapeType="1"/>
            </p:cNvSpPr>
            <p:nvPr/>
          </p:nvSpPr>
          <p:spPr bwMode="auto">
            <a:xfrm flipH="1">
              <a:off x="8555" y="4424"/>
              <a:ext cx="132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24"/>
            <p:cNvSpPr>
              <a:spLocks noChangeAspect="1"/>
            </p:cNvSpPr>
            <p:nvPr/>
          </p:nvSpPr>
          <p:spPr bwMode="auto">
            <a:xfrm>
              <a:off x="5860" y="4490"/>
              <a:ext cx="2277" cy="182"/>
            </a:xfrm>
            <a:custGeom>
              <a:avLst/>
              <a:gdLst>
                <a:gd name="T0" fmla="*/ 0 w 2277"/>
                <a:gd name="T1" fmla="*/ 0 h 182"/>
                <a:gd name="T2" fmla="*/ 649 w 2277"/>
                <a:gd name="T3" fmla="*/ 154 h 182"/>
                <a:gd name="T4" fmla="*/ 1364 w 2277"/>
                <a:gd name="T5" fmla="*/ 165 h 182"/>
                <a:gd name="T6" fmla="*/ 1749 w 2277"/>
                <a:gd name="T7" fmla="*/ 165 h 182"/>
                <a:gd name="T8" fmla="*/ 2277 w 2277"/>
                <a:gd name="T9" fmla="*/ 12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25"/>
            <p:cNvSpPr>
              <a:spLocks noChangeAspect="1"/>
            </p:cNvSpPr>
            <p:nvPr/>
          </p:nvSpPr>
          <p:spPr bwMode="auto">
            <a:xfrm>
              <a:off x="5871" y="4743"/>
              <a:ext cx="2145" cy="209"/>
            </a:xfrm>
            <a:custGeom>
              <a:avLst/>
              <a:gdLst>
                <a:gd name="T0" fmla="*/ 0 w 2145"/>
                <a:gd name="T1" fmla="*/ 154 h 209"/>
                <a:gd name="T2" fmla="*/ 627 w 2145"/>
                <a:gd name="T3" fmla="*/ 22 h 209"/>
                <a:gd name="T4" fmla="*/ 1199 w 2145"/>
                <a:gd name="T5" fmla="*/ 22 h 209"/>
                <a:gd name="T6" fmla="*/ 1639 w 2145"/>
                <a:gd name="T7" fmla="*/ 77 h 209"/>
                <a:gd name="T8" fmla="*/ 2057 w 2145"/>
                <a:gd name="T9" fmla="*/ 165 h 209"/>
                <a:gd name="T10" fmla="*/ 2145 w 214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Freeform 26"/>
            <p:cNvSpPr>
              <a:spLocks noChangeAspect="1"/>
            </p:cNvSpPr>
            <p:nvPr/>
          </p:nvSpPr>
          <p:spPr bwMode="auto">
            <a:xfrm>
              <a:off x="8698" y="4391"/>
              <a:ext cx="308" cy="363"/>
            </a:xfrm>
            <a:custGeom>
              <a:avLst/>
              <a:gdLst>
                <a:gd name="T0" fmla="*/ 0 w 308"/>
                <a:gd name="T1" fmla="*/ 0 h 363"/>
                <a:gd name="T2" fmla="*/ 66 w 308"/>
                <a:gd name="T3" fmla="*/ 253 h 363"/>
                <a:gd name="T4" fmla="*/ 308 w 308"/>
                <a:gd name="T5" fmla="*/ 363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27"/>
            <p:cNvSpPr>
              <a:spLocks noChangeAspect="1"/>
            </p:cNvSpPr>
            <p:nvPr/>
          </p:nvSpPr>
          <p:spPr bwMode="auto">
            <a:xfrm>
              <a:off x="8610" y="4752"/>
              <a:ext cx="374" cy="90"/>
            </a:xfrm>
            <a:custGeom>
              <a:avLst/>
              <a:gdLst>
                <a:gd name="T0" fmla="*/ 0 w 374"/>
                <a:gd name="T1" fmla="*/ 13 h 90"/>
                <a:gd name="T2" fmla="*/ 231 w 374"/>
                <a:gd name="T3" fmla="*/ 13 h 90"/>
                <a:gd name="T4" fmla="*/ 374 w 374"/>
                <a:gd name="T5" fmla="*/ 90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28"/>
            <p:cNvSpPr>
              <a:spLocks noChangeAspect="1" noChangeShapeType="1"/>
            </p:cNvSpPr>
            <p:nvPr/>
          </p:nvSpPr>
          <p:spPr bwMode="auto">
            <a:xfrm>
              <a:off x="3418" y="4072"/>
              <a:ext cx="1177" cy="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Line 29"/>
            <p:cNvSpPr>
              <a:spLocks noChangeAspect="1" noChangeShapeType="1"/>
            </p:cNvSpPr>
            <p:nvPr/>
          </p:nvSpPr>
          <p:spPr bwMode="auto">
            <a:xfrm>
              <a:off x="5562" y="3534"/>
              <a:ext cx="154" cy="4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Line 30"/>
            <p:cNvSpPr>
              <a:spLocks noChangeAspect="1" noChangeShapeType="1"/>
            </p:cNvSpPr>
            <p:nvPr/>
          </p:nvSpPr>
          <p:spPr bwMode="auto">
            <a:xfrm flipH="1">
              <a:off x="7554" y="3687"/>
              <a:ext cx="1122" cy="3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31"/>
            <p:cNvSpPr>
              <a:spLocks noChangeAspect="1" noChangeShapeType="1"/>
            </p:cNvSpPr>
            <p:nvPr/>
          </p:nvSpPr>
          <p:spPr bwMode="auto">
            <a:xfrm flipV="1">
              <a:off x="4463" y="7196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32"/>
            <p:cNvSpPr>
              <a:spLocks noChangeAspect="1" noChangeShapeType="1"/>
            </p:cNvSpPr>
            <p:nvPr/>
          </p:nvSpPr>
          <p:spPr bwMode="auto">
            <a:xfrm flipV="1">
              <a:off x="5662" y="6492"/>
              <a:ext cx="2200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33"/>
            <p:cNvSpPr>
              <a:spLocks noChangeAspect="1" noChangeShapeType="1"/>
            </p:cNvSpPr>
            <p:nvPr/>
          </p:nvSpPr>
          <p:spPr bwMode="auto">
            <a:xfrm>
              <a:off x="7829" y="5480"/>
              <a:ext cx="22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34"/>
            <p:cNvSpPr>
              <a:spLocks noChangeAspect="1"/>
            </p:cNvSpPr>
            <p:nvPr/>
          </p:nvSpPr>
          <p:spPr bwMode="auto">
            <a:xfrm>
              <a:off x="7818" y="5964"/>
              <a:ext cx="165" cy="99"/>
            </a:xfrm>
            <a:custGeom>
              <a:avLst/>
              <a:gdLst>
                <a:gd name="T0" fmla="*/ 0 w 176"/>
                <a:gd name="T1" fmla="*/ 37 h 117"/>
                <a:gd name="T2" fmla="*/ 93 w 176"/>
                <a:gd name="T3" fmla="*/ 3 h 117"/>
                <a:gd name="T4" fmla="*/ 136 w 176"/>
                <a:gd name="T5" fmla="*/ 60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AutoShape 35"/>
            <p:cNvSpPr>
              <a:spLocks noChangeAspect="1"/>
            </p:cNvSpPr>
            <p:nvPr/>
          </p:nvSpPr>
          <p:spPr bwMode="auto">
            <a:xfrm>
              <a:off x="5464" y="6547"/>
              <a:ext cx="132" cy="638"/>
            </a:xfrm>
            <a:prstGeom prst="leftBrace">
              <a:avLst>
                <a:gd name="adj1" fmla="val 402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25" name="Line 36"/>
            <p:cNvSpPr>
              <a:spLocks noChangeAspect="1" noChangeShapeType="1"/>
            </p:cNvSpPr>
            <p:nvPr/>
          </p:nvSpPr>
          <p:spPr bwMode="auto">
            <a:xfrm flipV="1">
              <a:off x="5662" y="6195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Arc 37"/>
            <p:cNvSpPr>
              <a:spLocks noChangeAspect="1"/>
            </p:cNvSpPr>
            <p:nvPr/>
          </p:nvSpPr>
          <p:spPr bwMode="auto">
            <a:xfrm>
              <a:off x="6190" y="6382"/>
              <a:ext cx="88" cy="143"/>
            </a:xfrm>
            <a:custGeom>
              <a:avLst/>
              <a:gdLst>
                <a:gd name="T0" fmla="*/ 0 w 21600"/>
                <a:gd name="T1" fmla="*/ 0 h 43060"/>
                <a:gd name="T2" fmla="*/ 0 w 21600"/>
                <a:gd name="T3" fmla="*/ 0 h 43060"/>
                <a:gd name="T4" fmla="*/ 0 w 21600"/>
                <a:gd name="T5" fmla="*/ 0 h 430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0"/>
                <a:gd name="T11" fmla="*/ 21600 w 21600"/>
                <a:gd name="T12" fmla="*/ 43060 h 43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</a:path>
                <a:path w="21600" h="430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38"/>
            <p:cNvSpPr>
              <a:spLocks noChangeAspect="1"/>
            </p:cNvSpPr>
            <p:nvPr/>
          </p:nvSpPr>
          <p:spPr bwMode="auto">
            <a:xfrm>
              <a:off x="5409" y="5348"/>
              <a:ext cx="473" cy="239"/>
            </a:xfrm>
            <a:custGeom>
              <a:avLst/>
              <a:gdLst>
                <a:gd name="T0" fmla="*/ 0 w 627"/>
                <a:gd name="T1" fmla="*/ 103 h 236"/>
                <a:gd name="T2" fmla="*/ 96 w 627"/>
                <a:gd name="T3" fmla="*/ 232 h 236"/>
                <a:gd name="T4" fmla="*/ 203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Text Box 39"/>
            <p:cNvSpPr txBox="1">
              <a:spLocks noChangeAspect="1" noChangeArrowheads="1"/>
            </p:cNvSpPr>
            <p:nvPr/>
          </p:nvSpPr>
          <p:spPr bwMode="auto">
            <a:xfrm>
              <a:off x="5794" y="35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29" name="Text Box 40"/>
            <p:cNvSpPr txBox="1">
              <a:spLocks noChangeAspect="1" noChangeArrowheads="1"/>
            </p:cNvSpPr>
            <p:nvPr/>
          </p:nvSpPr>
          <p:spPr bwMode="auto">
            <a:xfrm>
              <a:off x="3583" y="384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30" name="Text Box 41"/>
            <p:cNvSpPr txBox="1">
              <a:spLocks noChangeAspect="1" noChangeArrowheads="1"/>
            </p:cNvSpPr>
            <p:nvPr/>
          </p:nvSpPr>
          <p:spPr bwMode="auto">
            <a:xfrm>
              <a:off x="8742" y="37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7231" name="Text Box 42"/>
            <p:cNvSpPr txBox="1">
              <a:spLocks noChangeAspect="1" noChangeArrowheads="1"/>
            </p:cNvSpPr>
            <p:nvPr/>
          </p:nvSpPr>
          <p:spPr bwMode="auto">
            <a:xfrm>
              <a:off x="4309" y="398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32" name="Text Box 43"/>
            <p:cNvSpPr txBox="1">
              <a:spLocks noChangeAspect="1" noChangeArrowheads="1"/>
            </p:cNvSpPr>
            <p:nvPr/>
          </p:nvSpPr>
          <p:spPr bwMode="auto">
            <a:xfrm>
              <a:off x="6740" y="4149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33" name="Text Box 44"/>
            <p:cNvSpPr txBox="1">
              <a:spLocks noChangeAspect="1" noChangeArrowheads="1"/>
            </p:cNvSpPr>
            <p:nvPr/>
          </p:nvSpPr>
          <p:spPr bwMode="auto">
            <a:xfrm>
              <a:off x="8940" y="43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7234" name="Text Box 45"/>
            <p:cNvSpPr txBox="1">
              <a:spLocks noChangeAspect="1" noChangeArrowheads="1"/>
            </p:cNvSpPr>
            <p:nvPr/>
          </p:nvSpPr>
          <p:spPr bwMode="auto">
            <a:xfrm>
              <a:off x="5250" y="64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35" name="Text Box 46"/>
            <p:cNvSpPr txBox="1">
              <a:spLocks noChangeAspect="1" noChangeArrowheads="1"/>
            </p:cNvSpPr>
            <p:nvPr/>
          </p:nvSpPr>
          <p:spPr bwMode="auto">
            <a:xfrm>
              <a:off x="4782" y="702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36" name="Text Box 47"/>
            <p:cNvSpPr txBox="1">
              <a:spLocks noChangeAspect="1" noChangeArrowheads="1"/>
            </p:cNvSpPr>
            <p:nvPr/>
          </p:nvSpPr>
          <p:spPr bwMode="auto">
            <a:xfrm>
              <a:off x="6806" y="65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37" name="Text Box 48"/>
            <p:cNvSpPr txBox="1">
              <a:spLocks noChangeAspect="1" noChangeArrowheads="1"/>
            </p:cNvSpPr>
            <p:nvPr/>
          </p:nvSpPr>
          <p:spPr bwMode="auto">
            <a:xfrm>
              <a:off x="6498" y="61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38" name="Text Box 49"/>
            <p:cNvSpPr txBox="1">
              <a:spLocks noChangeAspect="1" noChangeArrowheads="1"/>
            </p:cNvSpPr>
            <p:nvPr/>
          </p:nvSpPr>
          <p:spPr bwMode="auto">
            <a:xfrm>
              <a:off x="7796" y="543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39" name="Text Box 50"/>
            <p:cNvSpPr txBox="1">
              <a:spLocks noChangeAspect="1" noChangeArrowheads="1"/>
            </p:cNvSpPr>
            <p:nvPr/>
          </p:nvSpPr>
          <p:spPr bwMode="auto">
            <a:xfrm>
              <a:off x="7194" y="556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7240" name="Freeform 51"/>
            <p:cNvSpPr>
              <a:spLocks noChangeAspect="1"/>
            </p:cNvSpPr>
            <p:nvPr/>
          </p:nvSpPr>
          <p:spPr bwMode="auto">
            <a:xfrm rot="-774857">
              <a:off x="3736" y="5805"/>
              <a:ext cx="475" cy="226"/>
            </a:xfrm>
            <a:custGeom>
              <a:avLst/>
              <a:gdLst>
                <a:gd name="T0" fmla="*/ 0 w 627"/>
                <a:gd name="T1" fmla="*/ 83 h 236"/>
                <a:gd name="T2" fmla="*/ 98 w 627"/>
                <a:gd name="T3" fmla="*/ 185 h 236"/>
                <a:gd name="T4" fmla="*/ 207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Freeform 52"/>
            <p:cNvSpPr>
              <a:spLocks noChangeAspect="1"/>
            </p:cNvSpPr>
            <p:nvPr/>
          </p:nvSpPr>
          <p:spPr bwMode="auto">
            <a:xfrm rot="504743">
              <a:off x="8003" y="5246"/>
              <a:ext cx="454" cy="198"/>
            </a:xfrm>
            <a:custGeom>
              <a:avLst/>
              <a:gdLst>
                <a:gd name="T0" fmla="*/ 0 w 627"/>
                <a:gd name="T1" fmla="*/ 50 h 236"/>
                <a:gd name="T2" fmla="*/ 82 w 627"/>
                <a:gd name="T3" fmla="*/ 109 h 236"/>
                <a:gd name="T4" fmla="*/ 172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Text Box 53"/>
            <p:cNvSpPr txBox="1">
              <a:spLocks noChangeAspect="1" noChangeArrowheads="1"/>
            </p:cNvSpPr>
            <p:nvPr/>
          </p:nvSpPr>
          <p:spPr bwMode="auto">
            <a:xfrm>
              <a:off x="5926" y="528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43" name="Text Box 54"/>
            <p:cNvSpPr txBox="1">
              <a:spLocks noChangeAspect="1" noChangeArrowheads="1"/>
            </p:cNvSpPr>
            <p:nvPr/>
          </p:nvSpPr>
          <p:spPr bwMode="auto">
            <a:xfrm>
              <a:off x="4210" y="548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44" name="Text Box 55"/>
            <p:cNvSpPr txBox="1">
              <a:spLocks noChangeAspect="1" noChangeArrowheads="1"/>
            </p:cNvSpPr>
            <p:nvPr/>
          </p:nvSpPr>
          <p:spPr bwMode="auto">
            <a:xfrm>
              <a:off x="8368" y="53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7245" name="Line 56"/>
            <p:cNvSpPr>
              <a:spLocks noChangeAspect="1" noChangeShapeType="1"/>
            </p:cNvSpPr>
            <p:nvPr/>
          </p:nvSpPr>
          <p:spPr bwMode="auto">
            <a:xfrm flipV="1">
              <a:off x="7842" y="5793"/>
              <a:ext cx="218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6" name="Text Box 57"/>
            <p:cNvSpPr txBox="1">
              <a:spLocks noChangeAspect="1" noChangeArrowheads="1"/>
            </p:cNvSpPr>
            <p:nvPr/>
          </p:nvSpPr>
          <p:spPr bwMode="auto">
            <a:xfrm>
              <a:off x="8122" y="574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47" name="Line 58"/>
            <p:cNvSpPr>
              <a:spLocks noChangeAspect="1" noChangeShapeType="1"/>
            </p:cNvSpPr>
            <p:nvPr/>
          </p:nvSpPr>
          <p:spPr bwMode="auto">
            <a:xfrm>
              <a:off x="7842" y="6489"/>
              <a:ext cx="6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8" name="Text Box 59"/>
            <p:cNvSpPr txBox="1">
              <a:spLocks noChangeAspect="1" noChangeArrowheads="1"/>
            </p:cNvSpPr>
            <p:nvPr/>
          </p:nvSpPr>
          <p:spPr bwMode="auto">
            <a:xfrm>
              <a:off x="8276" y="6567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49" name="Text Box 60"/>
            <p:cNvSpPr txBox="1">
              <a:spLocks noChangeAspect="1" noChangeArrowheads="1"/>
            </p:cNvSpPr>
            <p:nvPr/>
          </p:nvSpPr>
          <p:spPr bwMode="auto">
            <a:xfrm>
              <a:off x="7504" y="64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50" name="Oval 61"/>
            <p:cNvSpPr>
              <a:spLocks noChangeAspect="1" noChangeArrowheads="1"/>
            </p:cNvSpPr>
            <p:nvPr/>
          </p:nvSpPr>
          <p:spPr bwMode="auto">
            <a:xfrm>
              <a:off x="7803" y="6446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51" name="Text Box 62"/>
            <p:cNvSpPr txBox="1">
              <a:spLocks noChangeAspect="1" noChangeArrowheads="1"/>
            </p:cNvSpPr>
            <p:nvPr/>
          </p:nvSpPr>
          <p:spPr bwMode="auto">
            <a:xfrm>
              <a:off x="7132" y="589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7252" name="Line 63"/>
            <p:cNvSpPr>
              <a:spLocks noChangeAspect="1" noChangeShapeType="1"/>
            </p:cNvSpPr>
            <p:nvPr/>
          </p:nvSpPr>
          <p:spPr bwMode="auto">
            <a:xfrm flipH="1" flipV="1">
              <a:off x="5146" y="6858"/>
              <a:ext cx="552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3" name="Line 64"/>
            <p:cNvSpPr>
              <a:spLocks noChangeAspect="1" noChangeShapeType="1"/>
            </p:cNvSpPr>
            <p:nvPr/>
          </p:nvSpPr>
          <p:spPr bwMode="auto">
            <a:xfrm flipH="1" flipV="1">
              <a:off x="5676" y="6618"/>
              <a:ext cx="22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Text Box 65"/>
            <p:cNvSpPr txBox="1">
              <a:spLocks noChangeAspect="1" noChangeArrowheads="1"/>
            </p:cNvSpPr>
            <p:nvPr/>
          </p:nvSpPr>
          <p:spPr bwMode="auto">
            <a:xfrm>
              <a:off x="5754" y="656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55" name="Line 66"/>
            <p:cNvSpPr>
              <a:spLocks noChangeAspect="1" noChangeShapeType="1"/>
            </p:cNvSpPr>
            <p:nvPr/>
          </p:nvSpPr>
          <p:spPr bwMode="auto">
            <a:xfrm flipV="1">
              <a:off x="5698" y="7026"/>
              <a:ext cx="686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6" name="Text Box 67"/>
            <p:cNvSpPr txBox="1">
              <a:spLocks noChangeAspect="1" noChangeArrowheads="1"/>
            </p:cNvSpPr>
            <p:nvPr/>
          </p:nvSpPr>
          <p:spPr bwMode="auto">
            <a:xfrm>
              <a:off x="6284" y="707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57" name="Text Box 68"/>
            <p:cNvSpPr txBox="1">
              <a:spLocks noChangeAspect="1" noChangeArrowheads="1"/>
            </p:cNvSpPr>
            <p:nvPr/>
          </p:nvSpPr>
          <p:spPr bwMode="auto">
            <a:xfrm>
              <a:off x="5720" y="714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58" name="Text Box 69"/>
            <p:cNvSpPr txBox="1">
              <a:spLocks noChangeAspect="1" noChangeArrowheads="1"/>
            </p:cNvSpPr>
            <p:nvPr/>
          </p:nvSpPr>
          <p:spPr bwMode="auto">
            <a:xfrm>
              <a:off x="4796" y="672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7259" name="Oval 70"/>
            <p:cNvSpPr>
              <a:spLocks noChangeAspect="1" noChangeArrowheads="1"/>
            </p:cNvSpPr>
            <p:nvPr/>
          </p:nvSpPr>
          <p:spPr bwMode="auto">
            <a:xfrm>
              <a:off x="5658" y="7158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962400" y="5372373"/>
            <a:ext cx="646113" cy="431800"/>
            <a:chOff x="2495" y="3203"/>
            <a:chExt cx="407" cy="272"/>
          </a:xfrm>
        </p:grpSpPr>
        <p:sp>
          <p:nvSpPr>
            <p:cNvPr id="7191" name="Line 72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73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74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924300" y="4616723"/>
            <a:ext cx="646113" cy="431800"/>
            <a:chOff x="2495" y="3203"/>
            <a:chExt cx="407" cy="272"/>
          </a:xfrm>
        </p:grpSpPr>
        <p:sp>
          <p:nvSpPr>
            <p:cNvPr id="7188" name="Line 76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77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78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6408738" y="4580210"/>
            <a:ext cx="646112" cy="431800"/>
            <a:chOff x="2495" y="3203"/>
            <a:chExt cx="407" cy="272"/>
          </a:xfrm>
        </p:grpSpPr>
        <p:sp>
          <p:nvSpPr>
            <p:cNvPr id="7185" name="Line 80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81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82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6335713" y="4580210"/>
            <a:ext cx="717550" cy="431800"/>
            <a:chOff x="4173" y="3271"/>
            <a:chExt cx="452" cy="272"/>
          </a:xfrm>
        </p:grpSpPr>
        <p:sp>
          <p:nvSpPr>
            <p:cNvPr id="7182" name="Line 84"/>
            <p:cNvSpPr>
              <a:spLocks noChangeShapeType="1"/>
            </p:cNvSpPr>
            <p:nvPr/>
          </p:nvSpPr>
          <p:spPr bwMode="auto">
            <a:xfrm>
              <a:off x="4308" y="3543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85"/>
            <p:cNvSpPr>
              <a:spLocks noChangeShapeType="1"/>
            </p:cNvSpPr>
            <p:nvPr/>
          </p:nvSpPr>
          <p:spPr bwMode="auto">
            <a:xfrm>
              <a:off x="4173" y="3407"/>
              <a:ext cx="136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86"/>
            <p:cNvSpPr>
              <a:spLocks noChangeShapeType="1"/>
            </p:cNvSpPr>
            <p:nvPr/>
          </p:nvSpPr>
          <p:spPr bwMode="auto">
            <a:xfrm flipV="1">
              <a:off x="4309" y="3271"/>
              <a:ext cx="92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852863" y="5372373"/>
            <a:ext cx="719137" cy="431800"/>
            <a:chOff x="2699" y="3589"/>
            <a:chExt cx="453" cy="272"/>
          </a:xfrm>
        </p:grpSpPr>
        <p:sp>
          <p:nvSpPr>
            <p:cNvPr id="7179" name="Line 88"/>
            <p:cNvSpPr>
              <a:spLocks noChangeShapeType="1"/>
            </p:cNvSpPr>
            <p:nvPr/>
          </p:nvSpPr>
          <p:spPr bwMode="auto">
            <a:xfrm flipV="1">
              <a:off x="2857" y="3793"/>
              <a:ext cx="295" cy="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89"/>
            <p:cNvSpPr>
              <a:spLocks noChangeShapeType="1"/>
            </p:cNvSpPr>
            <p:nvPr/>
          </p:nvSpPr>
          <p:spPr bwMode="auto">
            <a:xfrm>
              <a:off x="2699" y="3770"/>
              <a:ext cx="158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90"/>
            <p:cNvSpPr>
              <a:spLocks noChangeShapeType="1"/>
            </p:cNvSpPr>
            <p:nvPr/>
          </p:nvSpPr>
          <p:spPr bwMode="auto">
            <a:xfrm flipV="1">
              <a:off x="2857" y="3589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663556" y="1095127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197348-C384-4AA6-9229-D66240CBA2CE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smtClean="0"/>
              <a:t>/51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96144"/>
            <a:ext cx="8534400" cy="2004864"/>
          </a:xfrm>
        </p:spPr>
        <p:txBody>
          <a:bodyPr/>
          <a:lstStyle/>
          <a:p>
            <a:pPr eaLnBrk="1" hangingPunct="1">
              <a:buClr>
                <a:schemeClr val="folHlink"/>
              </a:buClr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连杆变换矩阵：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坐标系经过两次旋转和两次平移变换到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坐标系。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a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，将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</a:t>
            </a:r>
            <a:r>
              <a:rPr lang="en-US" altLang="zh-CN" sz="2000" i="1" dirty="0" smtClean="0">
                <a:ea typeface="黑体" pitchFamily="2" charset="-122"/>
              </a:rPr>
              <a:t>O’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第二次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 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000" i="1" baseline="-25000" dirty="0" smtClean="0"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第三次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</a:t>
            </a:r>
            <a:r>
              <a:rPr lang="en-US" altLang="zh-CN" sz="2000" i="1" dirty="0" smtClean="0">
                <a:ea typeface="黑体" pitchFamily="2" charset="-122"/>
              </a:rPr>
              <a:t>O’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第四次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zh-CN" altLang="en-US" sz="2000" dirty="0" smtClean="0">
              <a:ea typeface="黑体" pitchFamily="2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556" y="1023119"/>
            <a:ext cx="419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11873"/>
              </p:ext>
            </p:extLst>
          </p:nvPr>
        </p:nvGraphicFramePr>
        <p:xfrm>
          <a:off x="755576" y="3526560"/>
          <a:ext cx="7905600" cy="314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5270400" imgH="2095200" progId="Equation.DSMT4">
                  <p:embed/>
                </p:oleObj>
              </mc:Choice>
              <mc:Fallback>
                <p:oleObj name="Equation" r:id="rId3" imgW="5270400" imgH="209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26560"/>
                        <a:ext cx="7905600" cy="314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D18813-97F8-4EF5-B256-66ECDA0B48A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smtClean="0"/>
              <a:t>/51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63556" y="304800"/>
            <a:ext cx="7772400" cy="60392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10245" name="Group 4"/>
          <p:cNvGrpSpPr>
            <a:grpSpLocks noChangeAspect="1"/>
          </p:cNvGrpSpPr>
          <p:nvPr/>
        </p:nvGrpSpPr>
        <p:grpSpPr bwMode="auto">
          <a:xfrm>
            <a:off x="1079500" y="1557040"/>
            <a:ext cx="6996113" cy="5040312"/>
            <a:chOff x="1226" y="2301"/>
            <a:chExt cx="2448" cy="1764"/>
          </a:xfrm>
        </p:grpSpPr>
        <p:sp>
          <p:nvSpPr>
            <p:cNvPr id="10267" name="Line 5"/>
            <p:cNvSpPr>
              <a:spLocks noChangeAspect="1" noChangeShapeType="1"/>
            </p:cNvSpPr>
            <p:nvPr/>
          </p:nvSpPr>
          <p:spPr bwMode="auto">
            <a:xfrm flipH="1" flipV="1">
              <a:off x="2002" y="3317"/>
              <a:ext cx="179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Oval 6"/>
            <p:cNvSpPr>
              <a:spLocks noChangeAspect="1" noChangeArrowheads="1"/>
            </p:cNvSpPr>
            <p:nvPr/>
          </p:nvSpPr>
          <p:spPr bwMode="auto">
            <a:xfrm rot="-898537">
              <a:off x="1285" y="2666"/>
              <a:ext cx="101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9" name="Oval 7"/>
            <p:cNvSpPr>
              <a:spLocks noChangeAspect="1" noChangeArrowheads="1"/>
            </p:cNvSpPr>
            <p:nvPr/>
          </p:nvSpPr>
          <p:spPr bwMode="auto">
            <a:xfrm rot="-898537">
              <a:off x="1226" y="2645"/>
              <a:ext cx="21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0" name="Line 8"/>
            <p:cNvSpPr>
              <a:spLocks noChangeAspect="1" noChangeShapeType="1"/>
            </p:cNvSpPr>
            <p:nvPr/>
          </p:nvSpPr>
          <p:spPr bwMode="auto">
            <a:xfrm>
              <a:off x="1228" y="2732"/>
              <a:ext cx="66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9"/>
            <p:cNvSpPr>
              <a:spLocks noChangeAspect="1"/>
            </p:cNvSpPr>
            <p:nvPr/>
          </p:nvSpPr>
          <p:spPr bwMode="auto">
            <a:xfrm>
              <a:off x="1294" y="2674"/>
              <a:ext cx="748" cy="269"/>
            </a:xfrm>
            <a:custGeom>
              <a:avLst/>
              <a:gdLst>
                <a:gd name="T0" fmla="*/ 0 w 1870"/>
                <a:gd name="T1" fmla="*/ 16 h 673"/>
                <a:gd name="T2" fmla="*/ 8 w 1870"/>
                <a:gd name="T3" fmla="*/ 16 h 673"/>
                <a:gd name="T4" fmla="*/ 14 w 1870"/>
                <a:gd name="T5" fmla="*/ 11 h 673"/>
                <a:gd name="T6" fmla="*/ 23 w 1870"/>
                <a:gd name="T7" fmla="*/ 4 h 673"/>
                <a:gd name="T8" fmla="*/ 33 w 1870"/>
                <a:gd name="T9" fmla="*/ 1 h 673"/>
                <a:gd name="T10" fmla="*/ 42 w 1870"/>
                <a:gd name="T11" fmla="*/ 0 h 673"/>
                <a:gd name="T12" fmla="*/ 48 w 1870"/>
                <a:gd name="T13" fmla="*/ 1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10"/>
            <p:cNvSpPr>
              <a:spLocks noChangeAspect="1"/>
            </p:cNvSpPr>
            <p:nvPr/>
          </p:nvSpPr>
          <p:spPr bwMode="auto">
            <a:xfrm>
              <a:off x="2033" y="2683"/>
              <a:ext cx="229" cy="41"/>
            </a:xfrm>
            <a:custGeom>
              <a:avLst/>
              <a:gdLst>
                <a:gd name="T0" fmla="*/ 0 w 572"/>
                <a:gd name="T1" fmla="*/ 0 h 101"/>
                <a:gd name="T2" fmla="*/ 7 w 572"/>
                <a:gd name="T3" fmla="*/ 2 h 101"/>
                <a:gd name="T4" fmla="*/ 15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11"/>
            <p:cNvSpPr>
              <a:spLocks noChangeAspect="1" noChangeShapeType="1"/>
            </p:cNvSpPr>
            <p:nvPr/>
          </p:nvSpPr>
          <p:spPr bwMode="auto">
            <a:xfrm>
              <a:off x="1426" y="2666"/>
              <a:ext cx="7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12"/>
            <p:cNvSpPr>
              <a:spLocks noChangeAspect="1"/>
            </p:cNvSpPr>
            <p:nvPr/>
          </p:nvSpPr>
          <p:spPr bwMode="auto">
            <a:xfrm>
              <a:off x="1426" y="2512"/>
              <a:ext cx="616" cy="189"/>
            </a:xfrm>
            <a:custGeom>
              <a:avLst/>
              <a:gdLst>
                <a:gd name="T0" fmla="*/ 0 w 1540"/>
                <a:gd name="T1" fmla="*/ 12 h 462"/>
                <a:gd name="T2" fmla="*/ 12 w 1540"/>
                <a:gd name="T3" fmla="*/ 13 h 462"/>
                <a:gd name="T4" fmla="*/ 22 w 1540"/>
                <a:gd name="T5" fmla="*/ 10 h 462"/>
                <a:gd name="T6" fmla="*/ 39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Oval 13"/>
            <p:cNvSpPr>
              <a:spLocks noChangeAspect="1" noChangeArrowheads="1"/>
            </p:cNvSpPr>
            <p:nvPr/>
          </p:nvSpPr>
          <p:spPr bwMode="auto">
            <a:xfrm rot="-423550">
              <a:off x="2094" y="2477"/>
              <a:ext cx="102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6" name="Oval 14"/>
            <p:cNvSpPr>
              <a:spLocks noChangeAspect="1" noChangeArrowheads="1"/>
            </p:cNvSpPr>
            <p:nvPr/>
          </p:nvSpPr>
          <p:spPr bwMode="auto">
            <a:xfrm rot="-423550">
              <a:off x="2032" y="2450"/>
              <a:ext cx="22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7" name="Freeform 15"/>
            <p:cNvSpPr>
              <a:spLocks noChangeAspect="1"/>
            </p:cNvSpPr>
            <p:nvPr/>
          </p:nvSpPr>
          <p:spPr bwMode="auto">
            <a:xfrm>
              <a:off x="2046" y="2851"/>
              <a:ext cx="220" cy="53"/>
            </a:xfrm>
            <a:custGeom>
              <a:avLst/>
              <a:gdLst>
                <a:gd name="T0" fmla="*/ 0 w 550"/>
                <a:gd name="T1" fmla="*/ 0 h 134"/>
                <a:gd name="T2" fmla="*/ 7 w 550"/>
                <a:gd name="T3" fmla="*/ 3 h 134"/>
                <a:gd name="T4" fmla="*/ 14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6"/>
            <p:cNvSpPr>
              <a:spLocks noChangeAspect="1" noChangeShapeType="1"/>
            </p:cNvSpPr>
            <p:nvPr/>
          </p:nvSpPr>
          <p:spPr bwMode="auto">
            <a:xfrm>
              <a:off x="2033" y="2516"/>
              <a:ext cx="17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17"/>
            <p:cNvSpPr>
              <a:spLocks noChangeAspect="1" noChangeShapeType="1"/>
            </p:cNvSpPr>
            <p:nvPr/>
          </p:nvSpPr>
          <p:spPr bwMode="auto">
            <a:xfrm>
              <a:off x="2244" y="2490"/>
              <a:ext cx="22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Oval 18"/>
            <p:cNvSpPr>
              <a:spLocks noChangeAspect="1" noChangeArrowheads="1"/>
            </p:cNvSpPr>
            <p:nvPr/>
          </p:nvSpPr>
          <p:spPr bwMode="auto">
            <a:xfrm rot="1309600">
              <a:off x="3233" y="2593"/>
              <a:ext cx="115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81" name="Oval 19"/>
            <p:cNvSpPr>
              <a:spLocks noChangeAspect="1" noChangeArrowheads="1"/>
            </p:cNvSpPr>
            <p:nvPr/>
          </p:nvSpPr>
          <p:spPr bwMode="auto">
            <a:xfrm rot="1357676">
              <a:off x="3192" y="2553"/>
              <a:ext cx="199" cy="1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82" name="Freeform 20"/>
            <p:cNvSpPr>
              <a:spLocks noChangeAspect="1"/>
            </p:cNvSpPr>
            <p:nvPr/>
          </p:nvSpPr>
          <p:spPr bwMode="auto">
            <a:xfrm>
              <a:off x="3159" y="2745"/>
              <a:ext cx="198" cy="79"/>
            </a:xfrm>
            <a:custGeom>
              <a:avLst/>
              <a:gdLst>
                <a:gd name="T0" fmla="*/ 0 w 517"/>
                <a:gd name="T1" fmla="*/ 0 h 198"/>
                <a:gd name="T2" fmla="*/ 6 w 517"/>
                <a:gd name="T3" fmla="*/ 4 h 198"/>
                <a:gd name="T4" fmla="*/ 11 w 517"/>
                <a:gd name="T5" fmla="*/ 3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21"/>
            <p:cNvSpPr>
              <a:spLocks noChangeAspect="1"/>
            </p:cNvSpPr>
            <p:nvPr/>
          </p:nvSpPr>
          <p:spPr bwMode="auto">
            <a:xfrm>
              <a:off x="3115" y="2868"/>
              <a:ext cx="225" cy="88"/>
            </a:xfrm>
            <a:custGeom>
              <a:avLst/>
              <a:gdLst>
                <a:gd name="T0" fmla="*/ 0 w 561"/>
                <a:gd name="T1" fmla="*/ 0 h 220"/>
                <a:gd name="T2" fmla="*/ 6 w 561"/>
                <a:gd name="T3" fmla="*/ 5 h 220"/>
                <a:gd name="T4" fmla="*/ 14 w 561"/>
                <a:gd name="T5" fmla="*/ 3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22"/>
            <p:cNvSpPr>
              <a:spLocks noChangeAspect="1" noChangeShapeType="1"/>
            </p:cNvSpPr>
            <p:nvPr/>
          </p:nvSpPr>
          <p:spPr bwMode="auto">
            <a:xfrm flipH="1">
              <a:off x="3124" y="2626"/>
              <a:ext cx="66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23"/>
            <p:cNvSpPr>
              <a:spLocks noChangeAspect="1" noChangeShapeType="1"/>
            </p:cNvSpPr>
            <p:nvPr/>
          </p:nvSpPr>
          <p:spPr bwMode="auto">
            <a:xfrm flipH="1">
              <a:off x="3335" y="2657"/>
              <a:ext cx="53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24"/>
            <p:cNvSpPr>
              <a:spLocks noChangeAspect="1"/>
            </p:cNvSpPr>
            <p:nvPr/>
          </p:nvSpPr>
          <p:spPr bwMode="auto">
            <a:xfrm>
              <a:off x="2257" y="2683"/>
              <a:ext cx="911" cy="73"/>
            </a:xfrm>
            <a:custGeom>
              <a:avLst/>
              <a:gdLst>
                <a:gd name="T0" fmla="*/ 0 w 2277"/>
                <a:gd name="T1" fmla="*/ 0 h 182"/>
                <a:gd name="T2" fmla="*/ 17 w 2277"/>
                <a:gd name="T3" fmla="*/ 4 h 182"/>
                <a:gd name="T4" fmla="*/ 35 w 2277"/>
                <a:gd name="T5" fmla="*/ 4 h 182"/>
                <a:gd name="T6" fmla="*/ 45 w 2277"/>
                <a:gd name="T7" fmla="*/ 4 h 182"/>
                <a:gd name="T8" fmla="*/ 58 w 2277"/>
                <a:gd name="T9" fmla="*/ 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25"/>
            <p:cNvSpPr>
              <a:spLocks noChangeAspect="1"/>
            </p:cNvSpPr>
            <p:nvPr/>
          </p:nvSpPr>
          <p:spPr bwMode="auto">
            <a:xfrm>
              <a:off x="2262" y="2785"/>
              <a:ext cx="858" cy="83"/>
            </a:xfrm>
            <a:custGeom>
              <a:avLst/>
              <a:gdLst>
                <a:gd name="T0" fmla="*/ 0 w 2145"/>
                <a:gd name="T1" fmla="*/ 4 h 209"/>
                <a:gd name="T2" fmla="*/ 16 w 2145"/>
                <a:gd name="T3" fmla="*/ 1 h 209"/>
                <a:gd name="T4" fmla="*/ 31 w 2145"/>
                <a:gd name="T5" fmla="*/ 1 h 209"/>
                <a:gd name="T6" fmla="*/ 42 w 2145"/>
                <a:gd name="T7" fmla="*/ 2 h 209"/>
                <a:gd name="T8" fmla="*/ 53 w 2145"/>
                <a:gd name="T9" fmla="*/ 4 h 209"/>
                <a:gd name="T10" fmla="*/ 55 w 2145"/>
                <a:gd name="T11" fmla="*/ 5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26"/>
            <p:cNvSpPr>
              <a:spLocks noChangeAspect="1"/>
            </p:cNvSpPr>
            <p:nvPr/>
          </p:nvSpPr>
          <p:spPr bwMode="auto">
            <a:xfrm>
              <a:off x="3392" y="2644"/>
              <a:ext cx="124" cy="145"/>
            </a:xfrm>
            <a:custGeom>
              <a:avLst/>
              <a:gdLst>
                <a:gd name="T0" fmla="*/ 0 w 308"/>
                <a:gd name="T1" fmla="*/ 0 h 363"/>
                <a:gd name="T2" fmla="*/ 2 w 308"/>
                <a:gd name="T3" fmla="*/ 6 h 363"/>
                <a:gd name="T4" fmla="*/ 8 w 308"/>
                <a:gd name="T5" fmla="*/ 9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27"/>
            <p:cNvSpPr>
              <a:spLocks noChangeAspect="1"/>
            </p:cNvSpPr>
            <p:nvPr/>
          </p:nvSpPr>
          <p:spPr bwMode="auto">
            <a:xfrm>
              <a:off x="3357" y="2788"/>
              <a:ext cx="150" cy="36"/>
            </a:xfrm>
            <a:custGeom>
              <a:avLst/>
              <a:gdLst>
                <a:gd name="T0" fmla="*/ 0 w 374"/>
                <a:gd name="T1" fmla="*/ 0 h 90"/>
                <a:gd name="T2" fmla="*/ 6 w 374"/>
                <a:gd name="T3" fmla="*/ 0 h 90"/>
                <a:gd name="T4" fmla="*/ 10 w 374"/>
                <a:gd name="T5" fmla="*/ 2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28"/>
            <p:cNvSpPr>
              <a:spLocks noChangeAspect="1" noChangeShapeType="1"/>
            </p:cNvSpPr>
            <p:nvPr/>
          </p:nvSpPr>
          <p:spPr bwMode="auto">
            <a:xfrm>
              <a:off x="1280" y="2516"/>
              <a:ext cx="471" cy="1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29"/>
            <p:cNvSpPr>
              <a:spLocks noChangeAspect="1" noChangeShapeType="1"/>
            </p:cNvSpPr>
            <p:nvPr/>
          </p:nvSpPr>
          <p:spPr bwMode="auto">
            <a:xfrm>
              <a:off x="2138" y="2301"/>
              <a:ext cx="62" cy="1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30"/>
            <p:cNvSpPr>
              <a:spLocks noChangeAspect="1" noChangeShapeType="1"/>
            </p:cNvSpPr>
            <p:nvPr/>
          </p:nvSpPr>
          <p:spPr bwMode="auto">
            <a:xfrm flipH="1">
              <a:off x="2935" y="2362"/>
              <a:ext cx="449" cy="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31"/>
            <p:cNvSpPr>
              <a:spLocks noChangeAspect="1" noChangeShapeType="1"/>
            </p:cNvSpPr>
            <p:nvPr/>
          </p:nvSpPr>
          <p:spPr bwMode="auto">
            <a:xfrm flipV="1">
              <a:off x="1698" y="3766"/>
              <a:ext cx="49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32"/>
            <p:cNvSpPr>
              <a:spLocks noChangeAspect="1" noChangeShapeType="1"/>
            </p:cNvSpPr>
            <p:nvPr/>
          </p:nvSpPr>
          <p:spPr bwMode="auto">
            <a:xfrm flipV="1">
              <a:off x="2178" y="3484"/>
              <a:ext cx="880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33"/>
            <p:cNvSpPr>
              <a:spLocks noChangeAspect="1" noChangeShapeType="1"/>
            </p:cNvSpPr>
            <p:nvPr/>
          </p:nvSpPr>
          <p:spPr bwMode="auto">
            <a:xfrm>
              <a:off x="3045" y="3079"/>
              <a:ext cx="9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Freeform 34"/>
            <p:cNvSpPr>
              <a:spLocks noChangeAspect="1"/>
            </p:cNvSpPr>
            <p:nvPr/>
          </p:nvSpPr>
          <p:spPr bwMode="auto">
            <a:xfrm>
              <a:off x="3040" y="3273"/>
              <a:ext cx="66" cy="39"/>
            </a:xfrm>
            <a:custGeom>
              <a:avLst/>
              <a:gdLst>
                <a:gd name="T0" fmla="*/ 0 w 176"/>
                <a:gd name="T1" fmla="*/ 1 h 117"/>
                <a:gd name="T2" fmla="*/ 2 w 176"/>
                <a:gd name="T3" fmla="*/ 0 h 117"/>
                <a:gd name="T4" fmla="*/ 3 w 176"/>
                <a:gd name="T5" fmla="*/ 1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AutoShape 35"/>
            <p:cNvSpPr>
              <a:spLocks noChangeAspect="1"/>
            </p:cNvSpPr>
            <p:nvPr/>
          </p:nvSpPr>
          <p:spPr bwMode="auto">
            <a:xfrm>
              <a:off x="2099" y="3506"/>
              <a:ext cx="53" cy="255"/>
            </a:xfrm>
            <a:prstGeom prst="leftBrace">
              <a:avLst>
                <a:gd name="adj1" fmla="val 400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98" name="Line 36"/>
            <p:cNvSpPr>
              <a:spLocks noChangeAspect="1" noChangeShapeType="1"/>
            </p:cNvSpPr>
            <p:nvPr/>
          </p:nvSpPr>
          <p:spPr bwMode="auto">
            <a:xfrm flipV="1">
              <a:off x="2178" y="3365"/>
              <a:ext cx="497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Arc 37"/>
            <p:cNvSpPr>
              <a:spLocks noChangeAspect="1"/>
            </p:cNvSpPr>
            <p:nvPr/>
          </p:nvSpPr>
          <p:spPr bwMode="auto">
            <a:xfrm>
              <a:off x="2482" y="3426"/>
              <a:ext cx="35" cy="62"/>
            </a:xfrm>
            <a:custGeom>
              <a:avLst/>
              <a:gdLst>
                <a:gd name="T0" fmla="*/ 0 w 21600"/>
                <a:gd name="T1" fmla="*/ 0 h 43141"/>
                <a:gd name="T2" fmla="*/ 0 w 21600"/>
                <a:gd name="T3" fmla="*/ 0 h 43141"/>
                <a:gd name="T4" fmla="*/ 0 w 21600"/>
                <a:gd name="T5" fmla="*/ 0 h 431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41"/>
                <a:gd name="T11" fmla="*/ 21600 w 21600"/>
                <a:gd name="T12" fmla="*/ 43141 h 43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4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</a:path>
                <a:path w="21600" h="4314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38"/>
            <p:cNvSpPr>
              <a:spLocks noChangeAspect="1"/>
            </p:cNvSpPr>
            <p:nvPr/>
          </p:nvSpPr>
          <p:spPr bwMode="auto">
            <a:xfrm>
              <a:off x="2077" y="3027"/>
              <a:ext cx="189" cy="95"/>
            </a:xfrm>
            <a:custGeom>
              <a:avLst/>
              <a:gdLst>
                <a:gd name="T0" fmla="*/ 0 w 627"/>
                <a:gd name="T1" fmla="*/ 2 h 236"/>
                <a:gd name="T2" fmla="*/ 2 w 627"/>
                <a:gd name="T3" fmla="*/ 6 h 236"/>
                <a:gd name="T4" fmla="*/ 5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Text Box 39"/>
            <p:cNvSpPr txBox="1">
              <a:spLocks noChangeAspect="1" noChangeArrowheads="1"/>
            </p:cNvSpPr>
            <p:nvPr/>
          </p:nvSpPr>
          <p:spPr bwMode="auto">
            <a:xfrm>
              <a:off x="2231" y="23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02" name="Text Box 40"/>
            <p:cNvSpPr txBox="1">
              <a:spLocks noChangeAspect="1" noChangeArrowheads="1"/>
            </p:cNvSpPr>
            <p:nvPr/>
          </p:nvSpPr>
          <p:spPr bwMode="auto">
            <a:xfrm>
              <a:off x="1346" y="242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03" name="Text Box 41"/>
            <p:cNvSpPr txBox="1">
              <a:spLocks noChangeAspect="1" noChangeArrowheads="1"/>
            </p:cNvSpPr>
            <p:nvPr/>
          </p:nvSpPr>
          <p:spPr bwMode="auto">
            <a:xfrm>
              <a:off x="3410" y="2389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0304" name="Text Box 42"/>
            <p:cNvSpPr txBox="1">
              <a:spLocks noChangeAspect="1" noChangeArrowheads="1"/>
            </p:cNvSpPr>
            <p:nvPr/>
          </p:nvSpPr>
          <p:spPr bwMode="auto">
            <a:xfrm>
              <a:off x="1637" y="2481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05" name="Text Box 43"/>
            <p:cNvSpPr txBox="1">
              <a:spLocks noChangeAspect="1" noChangeArrowheads="1"/>
            </p:cNvSpPr>
            <p:nvPr/>
          </p:nvSpPr>
          <p:spPr bwMode="auto">
            <a:xfrm>
              <a:off x="2609" y="2547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06" name="Text Box 44"/>
            <p:cNvSpPr txBox="1">
              <a:spLocks noChangeAspect="1" noChangeArrowheads="1"/>
            </p:cNvSpPr>
            <p:nvPr/>
          </p:nvSpPr>
          <p:spPr bwMode="auto">
            <a:xfrm>
              <a:off x="3489" y="2613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0307" name="Text Box 45"/>
            <p:cNvSpPr txBox="1">
              <a:spLocks noChangeAspect="1" noChangeArrowheads="1"/>
            </p:cNvSpPr>
            <p:nvPr/>
          </p:nvSpPr>
          <p:spPr bwMode="auto">
            <a:xfrm>
              <a:off x="2004" y="35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08" name="Text Box 46"/>
            <p:cNvSpPr txBox="1">
              <a:spLocks noChangeAspect="1" noChangeArrowheads="1"/>
            </p:cNvSpPr>
            <p:nvPr/>
          </p:nvSpPr>
          <p:spPr bwMode="auto">
            <a:xfrm>
              <a:off x="1867" y="364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09" name="Text Box 47"/>
            <p:cNvSpPr txBox="1">
              <a:spLocks noChangeAspect="1" noChangeArrowheads="1"/>
            </p:cNvSpPr>
            <p:nvPr/>
          </p:nvSpPr>
          <p:spPr bwMode="auto">
            <a:xfrm>
              <a:off x="2636" y="3493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10" name="Text Box 48"/>
            <p:cNvSpPr txBox="1">
              <a:spLocks noChangeAspect="1" noChangeArrowheads="1"/>
            </p:cNvSpPr>
            <p:nvPr/>
          </p:nvSpPr>
          <p:spPr bwMode="auto">
            <a:xfrm>
              <a:off x="2512" y="3365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11" name="Text Box 49"/>
            <p:cNvSpPr txBox="1">
              <a:spLocks noChangeAspect="1" noChangeArrowheads="1"/>
            </p:cNvSpPr>
            <p:nvPr/>
          </p:nvSpPr>
          <p:spPr bwMode="auto">
            <a:xfrm>
              <a:off x="3032" y="30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12" name="Text Box 50"/>
            <p:cNvSpPr txBox="1">
              <a:spLocks noChangeAspect="1" noChangeArrowheads="1"/>
            </p:cNvSpPr>
            <p:nvPr/>
          </p:nvSpPr>
          <p:spPr bwMode="auto">
            <a:xfrm>
              <a:off x="2791" y="3112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0313" name="Freeform 51"/>
            <p:cNvSpPr>
              <a:spLocks noChangeAspect="1"/>
            </p:cNvSpPr>
            <p:nvPr/>
          </p:nvSpPr>
          <p:spPr bwMode="auto">
            <a:xfrm rot="-774857">
              <a:off x="1408" y="3209"/>
              <a:ext cx="190" cy="91"/>
            </a:xfrm>
            <a:custGeom>
              <a:avLst/>
              <a:gdLst>
                <a:gd name="T0" fmla="*/ 0 w 627"/>
                <a:gd name="T1" fmla="*/ 2 h 236"/>
                <a:gd name="T2" fmla="*/ 2 w 627"/>
                <a:gd name="T3" fmla="*/ 5 h 236"/>
                <a:gd name="T4" fmla="*/ 5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52"/>
            <p:cNvSpPr>
              <a:spLocks noChangeAspect="1"/>
            </p:cNvSpPr>
            <p:nvPr/>
          </p:nvSpPr>
          <p:spPr bwMode="auto">
            <a:xfrm rot="504743">
              <a:off x="3114" y="2986"/>
              <a:ext cx="182" cy="79"/>
            </a:xfrm>
            <a:custGeom>
              <a:avLst/>
              <a:gdLst>
                <a:gd name="T0" fmla="*/ 0 w 627"/>
                <a:gd name="T1" fmla="*/ 1 h 236"/>
                <a:gd name="T2" fmla="*/ 2 w 627"/>
                <a:gd name="T3" fmla="*/ 3 h 236"/>
                <a:gd name="T4" fmla="*/ 4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Text Box 53"/>
            <p:cNvSpPr txBox="1">
              <a:spLocks noChangeAspect="1" noChangeArrowheads="1"/>
            </p:cNvSpPr>
            <p:nvPr/>
          </p:nvSpPr>
          <p:spPr bwMode="auto">
            <a:xfrm>
              <a:off x="2284" y="3000"/>
              <a:ext cx="18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16" name="Text Box 54"/>
            <p:cNvSpPr txBox="1">
              <a:spLocks noChangeAspect="1" noChangeArrowheads="1"/>
            </p:cNvSpPr>
            <p:nvPr/>
          </p:nvSpPr>
          <p:spPr bwMode="auto">
            <a:xfrm>
              <a:off x="1597" y="307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17" name="Text Box 55"/>
            <p:cNvSpPr txBox="1">
              <a:spLocks noChangeAspect="1" noChangeArrowheads="1"/>
            </p:cNvSpPr>
            <p:nvPr/>
          </p:nvSpPr>
          <p:spPr bwMode="auto">
            <a:xfrm>
              <a:off x="3260" y="302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0318" name="Line 56"/>
            <p:cNvSpPr>
              <a:spLocks noChangeAspect="1" noChangeShapeType="1"/>
            </p:cNvSpPr>
            <p:nvPr/>
          </p:nvSpPr>
          <p:spPr bwMode="auto">
            <a:xfrm flipH="1" flipV="1">
              <a:off x="2176" y="3205"/>
              <a:ext cx="5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Text Box 57"/>
            <p:cNvSpPr txBox="1">
              <a:spLocks noChangeAspect="1" noChangeArrowheads="1"/>
            </p:cNvSpPr>
            <p:nvPr/>
          </p:nvSpPr>
          <p:spPr bwMode="auto">
            <a:xfrm>
              <a:off x="2211" y="317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20" name="Line 58"/>
            <p:cNvSpPr>
              <a:spLocks noChangeAspect="1" noChangeShapeType="1"/>
            </p:cNvSpPr>
            <p:nvPr/>
          </p:nvSpPr>
          <p:spPr bwMode="auto">
            <a:xfrm>
              <a:off x="2181" y="349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Text Box 59"/>
            <p:cNvSpPr txBox="1">
              <a:spLocks noChangeAspect="1" noChangeArrowheads="1"/>
            </p:cNvSpPr>
            <p:nvPr/>
          </p:nvSpPr>
          <p:spPr bwMode="auto">
            <a:xfrm>
              <a:off x="2355" y="351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22" name="Text Box 60"/>
            <p:cNvSpPr txBox="1">
              <a:spLocks noChangeAspect="1" noChangeArrowheads="1"/>
            </p:cNvSpPr>
            <p:nvPr/>
          </p:nvSpPr>
          <p:spPr bwMode="auto">
            <a:xfrm>
              <a:off x="2184" y="35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23" name="Oval 61"/>
            <p:cNvSpPr>
              <a:spLocks noChangeAspect="1" noChangeArrowheads="1"/>
            </p:cNvSpPr>
            <p:nvPr/>
          </p:nvSpPr>
          <p:spPr bwMode="auto">
            <a:xfrm>
              <a:off x="2166" y="3481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324" name="Text Box 62"/>
            <p:cNvSpPr txBox="1">
              <a:spLocks noChangeAspect="1" noChangeArrowheads="1"/>
            </p:cNvSpPr>
            <p:nvPr/>
          </p:nvSpPr>
          <p:spPr bwMode="auto">
            <a:xfrm>
              <a:off x="1897" y="326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325" name="Line 63"/>
            <p:cNvSpPr>
              <a:spLocks noChangeAspect="1" noChangeShapeType="1"/>
            </p:cNvSpPr>
            <p:nvPr/>
          </p:nvSpPr>
          <p:spPr bwMode="auto">
            <a:xfrm flipH="1" flipV="1">
              <a:off x="1477" y="3774"/>
              <a:ext cx="22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Line 64"/>
            <p:cNvSpPr>
              <a:spLocks noChangeAspect="1" noChangeShapeType="1"/>
            </p:cNvSpPr>
            <p:nvPr/>
          </p:nvSpPr>
          <p:spPr bwMode="auto">
            <a:xfrm flipH="1" flipV="1">
              <a:off x="1632" y="3678"/>
              <a:ext cx="6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Text Box 65"/>
            <p:cNvSpPr txBox="1">
              <a:spLocks noChangeAspect="1" noChangeArrowheads="1"/>
            </p:cNvSpPr>
            <p:nvPr/>
          </p:nvSpPr>
          <p:spPr bwMode="auto">
            <a:xfrm>
              <a:off x="1673" y="361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28" name="Line 66"/>
            <p:cNvSpPr>
              <a:spLocks noChangeAspect="1" noChangeShapeType="1"/>
            </p:cNvSpPr>
            <p:nvPr/>
          </p:nvSpPr>
          <p:spPr bwMode="auto">
            <a:xfrm flipV="1">
              <a:off x="1698" y="3822"/>
              <a:ext cx="264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Text Box 67"/>
            <p:cNvSpPr txBox="1">
              <a:spLocks noChangeAspect="1" noChangeArrowheads="1"/>
            </p:cNvSpPr>
            <p:nvPr/>
          </p:nvSpPr>
          <p:spPr bwMode="auto">
            <a:xfrm>
              <a:off x="1907" y="3838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30" name="Text Box 68"/>
            <p:cNvSpPr txBox="1">
              <a:spLocks noChangeAspect="1" noChangeArrowheads="1"/>
            </p:cNvSpPr>
            <p:nvPr/>
          </p:nvSpPr>
          <p:spPr bwMode="auto">
            <a:xfrm>
              <a:off x="1707" y="388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31" name="Text Box 69"/>
            <p:cNvSpPr txBox="1">
              <a:spLocks noChangeAspect="1" noChangeArrowheads="1"/>
            </p:cNvSpPr>
            <p:nvPr/>
          </p:nvSpPr>
          <p:spPr bwMode="auto">
            <a:xfrm>
              <a:off x="1337" y="3722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332" name="Oval 70"/>
            <p:cNvSpPr>
              <a:spLocks noChangeAspect="1" noChangeArrowheads="1"/>
            </p:cNvSpPr>
            <p:nvPr/>
          </p:nvSpPr>
          <p:spPr bwMode="auto">
            <a:xfrm>
              <a:off x="1677" y="3882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016125" y="5732165"/>
            <a:ext cx="935038" cy="396875"/>
            <a:chOff x="1270" y="3475"/>
            <a:chExt cx="589" cy="250"/>
          </a:xfrm>
        </p:grpSpPr>
        <p:sp>
          <p:nvSpPr>
            <p:cNvPr id="10264" name="Line 72"/>
            <p:cNvSpPr>
              <a:spLocks noChangeShapeType="1"/>
            </p:cNvSpPr>
            <p:nvPr/>
          </p:nvSpPr>
          <p:spPr bwMode="auto">
            <a:xfrm flipV="1">
              <a:off x="1519" y="3634"/>
              <a:ext cx="340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73"/>
            <p:cNvSpPr>
              <a:spLocks noChangeShapeType="1"/>
            </p:cNvSpPr>
            <p:nvPr/>
          </p:nvSpPr>
          <p:spPr bwMode="auto">
            <a:xfrm flipH="1" flipV="1">
              <a:off x="1451" y="3475"/>
              <a:ext cx="68" cy="2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74"/>
            <p:cNvSpPr>
              <a:spLocks noChangeShapeType="1"/>
            </p:cNvSpPr>
            <p:nvPr/>
          </p:nvSpPr>
          <p:spPr bwMode="auto">
            <a:xfrm flipH="1" flipV="1">
              <a:off x="1270" y="3589"/>
              <a:ext cx="249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457575" y="5336877"/>
            <a:ext cx="935038" cy="396875"/>
            <a:chOff x="1270" y="3475"/>
            <a:chExt cx="589" cy="250"/>
          </a:xfrm>
        </p:grpSpPr>
        <p:sp>
          <p:nvSpPr>
            <p:cNvPr id="10261" name="Line 76"/>
            <p:cNvSpPr>
              <a:spLocks noChangeShapeType="1"/>
            </p:cNvSpPr>
            <p:nvPr/>
          </p:nvSpPr>
          <p:spPr bwMode="auto">
            <a:xfrm flipV="1">
              <a:off x="1519" y="3634"/>
              <a:ext cx="340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77"/>
            <p:cNvSpPr>
              <a:spLocks noChangeShapeType="1"/>
            </p:cNvSpPr>
            <p:nvPr/>
          </p:nvSpPr>
          <p:spPr bwMode="auto">
            <a:xfrm flipH="1" flipV="1">
              <a:off x="1451" y="3475"/>
              <a:ext cx="68" cy="2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78"/>
            <p:cNvSpPr>
              <a:spLocks noChangeShapeType="1"/>
            </p:cNvSpPr>
            <p:nvPr/>
          </p:nvSpPr>
          <p:spPr bwMode="auto">
            <a:xfrm flipH="1" flipV="1">
              <a:off x="1270" y="3589"/>
              <a:ext cx="249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519085" y="5317562"/>
            <a:ext cx="865188" cy="425451"/>
            <a:chOff x="2177" y="2708"/>
            <a:chExt cx="545" cy="268"/>
          </a:xfrm>
        </p:grpSpPr>
        <p:sp>
          <p:nvSpPr>
            <p:cNvPr id="10258" name="Line 80"/>
            <p:cNvSpPr>
              <a:spLocks noChangeShapeType="1"/>
            </p:cNvSpPr>
            <p:nvPr/>
          </p:nvSpPr>
          <p:spPr bwMode="auto">
            <a:xfrm flipH="1" flipV="1">
              <a:off x="2372" y="2708"/>
              <a:ext cx="9" cy="26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81"/>
            <p:cNvSpPr>
              <a:spLocks noChangeShapeType="1"/>
            </p:cNvSpPr>
            <p:nvPr/>
          </p:nvSpPr>
          <p:spPr bwMode="auto">
            <a:xfrm flipH="1" flipV="1">
              <a:off x="2177" y="2857"/>
              <a:ext cx="204" cy="11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82"/>
            <p:cNvSpPr>
              <a:spLocks noChangeShapeType="1"/>
            </p:cNvSpPr>
            <p:nvPr/>
          </p:nvSpPr>
          <p:spPr bwMode="auto">
            <a:xfrm flipV="1">
              <a:off x="2381" y="2886"/>
              <a:ext cx="341" cy="9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490493" y="4521956"/>
            <a:ext cx="873124" cy="466725"/>
            <a:chOff x="2177" y="2682"/>
            <a:chExt cx="550" cy="294"/>
          </a:xfrm>
        </p:grpSpPr>
        <p:sp>
          <p:nvSpPr>
            <p:cNvPr id="10255" name="Line 84"/>
            <p:cNvSpPr>
              <a:spLocks noChangeShapeType="1"/>
            </p:cNvSpPr>
            <p:nvPr/>
          </p:nvSpPr>
          <p:spPr bwMode="auto">
            <a:xfrm flipV="1">
              <a:off x="2381" y="2682"/>
              <a:ext cx="0" cy="29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85"/>
            <p:cNvSpPr>
              <a:spLocks noChangeShapeType="1"/>
            </p:cNvSpPr>
            <p:nvPr/>
          </p:nvSpPr>
          <p:spPr bwMode="auto">
            <a:xfrm flipH="1" flipV="1">
              <a:off x="2177" y="2856"/>
              <a:ext cx="204" cy="11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86"/>
            <p:cNvSpPr>
              <a:spLocks noChangeShapeType="1"/>
            </p:cNvSpPr>
            <p:nvPr/>
          </p:nvSpPr>
          <p:spPr bwMode="auto">
            <a:xfrm flipV="1">
              <a:off x="2386" y="2882"/>
              <a:ext cx="341" cy="9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490493" y="4539418"/>
            <a:ext cx="825501" cy="431800"/>
            <a:chOff x="2179" y="2727"/>
            <a:chExt cx="520" cy="272"/>
          </a:xfrm>
        </p:grpSpPr>
        <p:sp>
          <p:nvSpPr>
            <p:cNvPr id="10252" name="Line 88"/>
            <p:cNvSpPr>
              <a:spLocks noChangeShapeType="1"/>
            </p:cNvSpPr>
            <p:nvPr/>
          </p:nvSpPr>
          <p:spPr bwMode="auto">
            <a:xfrm flipV="1">
              <a:off x="2381" y="2727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89"/>
            <p:cNvSpPr>
              <a:spLocks noChangeShapeType="1"/>
            </p:cNvSpPr>
            <p:nvPr/>
          </p:nvSpPr>
          <p:spPr bwMode="auto">
            <a:xfrm>
              <a:off x="2381" y="2999"/>
              <a:ext cx="31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90"/>
            <p:cNvSpPr>
              <a:spLocks noChangeShapeType="1"/>
            </p:cNvSpPr>
            <p:nvPr/>
          </p:nvSpPr>
          <p:spPr bwMode="auto">
            <a:xfrm flipH="1" flipV="1">
              <a:off x="2179" y="2797"/>
              <a:ext cx="202" cy="20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663556" y="1023119"/>
            <a:ext cx="419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77946-D99F-4E4D-91DE-2026B912C3D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2 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正向运动学：</a:t>
            </a:r>
            <a:r>
              <a:rPr lang="zh-CN" altLang="en-US" sz="2400" dirty="0" smtClean="0">
                <a:ea typeface="黑体" pitchFamily="2" charset="-122"/>
              </a:rPr>
              <a:t>工业机器人有</a:t>
            </a:r>
            <a:r>
              <a:rPr lang="en-US" altLang="zh-CN" sz="2400" i="1" dirty="0" smtClean="0">
                <a:ea typeface="黑体" pitchFamily="2" charset="-122"/>
              </a:rPr>
              <a:t>n</a:t>
            </a:r>
            <a:r>
              <a:rPr lang="zh-CN" altLang="en-US" sz="2400" dirty="0" smtClean="0">
                <a:ea typeface="黑体" pitchFamily="2" charset="-122"/>
              </a:rPr>
              <a:t>个自由度</a:t>
            </a:r>
            <a:r>
              <a:rPr lang="en-US" altLang="zh-CN" sz="2400" dirty="0" smtClean="0">
                <a:ea typeface="黑体" pitchFamily="2" charset="-122"/>
              </a:rPr>
              <a:t>, </a:t>
            </a:r>
            <a:r>
              <a:rPr lang="zh-CN" altLang="en-US" sz="2400" dirty="0" smtClean="0">
                <a:ea typeface="黑体" pitchFamily="2" charset="-122"/>
              </a:rPr>
              <a:t>各个连杆的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矩阵分别为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1</a:t>
            </a:r>
            <a:r>
              <a:rPr lang="en-US" altLang="zh-CN" sz="2400" dirty="0" smtClean="0">
                <a:ea typeface="黑体" pitchFamily="2" charset="-122"/>
              </a:rPr>
              <a:t>,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2</a:t>
            </a:r>
            <a:r>
              <a:rPr lang="en-US" altLang="zh-CN" sz="2400" dirty="0" smtClean="0">
                <a:ea typeface="黑体" pitchFamily="2" charset="-122"/>
              </a:rPr>
              <a:t>,…,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，则机器人末端的位置和姿态为：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i="1" dirty="0" smtClean="0">
                <a:ea typeface="黑体" pitchFamily="2" charset="-122"/>
              </a:rPr>
              <a:t>    </a:t>
            </a:r>
            <a:r>
              <a:rPr lang="en-US" altLang="zh-CN" sz="2400" i="1" dirty="0" smtClean="0">
                <a:ea typeface="黑体" pitchFamily="2" charset="-122"/>
              </a:rPr>
              <a:t>T= T</a:t>
            </a:r>
            <a:r>
              <a:rPr lang="en-US" altLang="zh-CN" sz="2400" baseline="-25000" dirty="0" smtClean="0">
                <a:ea typeface="黑体" pitchFamily="2" charset="-122"/>
              </a:rPr>
              <a:t>1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2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3</a:t>
            </a:r>
            <a:r>
              <a:rPr lang="en-US" altLang="zh-CN" sz="2400" dirty="0" smtClean="0">
                <a:ea typeface="黑体" pitchFamily="2" charset="-122"/>
                <a:cs typeface="Times New Roman" pitchFamily="18" charset="0"/>
              </a:rPr>
              <a:t>…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endParaRPr lang="en-US" altLang="zh-CN" sz="2400" i="1" baseline="-25000" dirty="0" smtClean="0">
              <a:ea typeface="黑体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黑体" pitchFamily="2" charset="-122"/>
              </a:rPr>
              <a:t>     </a:t>
            </a:r>
            <a:r>
              <a:rPr lang="zh-CN" altLang="en-US" sz="2400" dirty="0" smtClean="0">
                <a:ea typeface="黑体" pitchFamily="2" charset="-122"/>
              </a:rPr>
              <a:t>由于坐标系的建立不是唯一的，不同的坐标系下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矩阵是不同的，末端位姿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zh-CN" altLang="en-US" sz="2400" dirty="0" smtClean="0">
                <a:ea typeface="黑体" pitchFamily="2" charset="-122"/>
              </a:rPr>
              <a:t>不同。但对于相同的基坐标系，不同的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矩阵下的末端位姿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zh-CN" altLang="en-US" sz="2400" dirty="0" smtClean="0">
                <a:ea typeface="黑体" pitchFamily="2" charset="-122"/>
              </a:rPr>
              <a:t>相同。</a:t>
            </a:r>
            <a:endParaRPr lang="zh-CN" altLang="en-US" sz="2400" dirty="0" smtClean="0">
              <a:ea typeface="黑体" pitchFamily="2" charset="-122"/>
              <a:sym typeface="Symbol" pitchFamily="18" charset="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     机器人末端相对于连杆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C</a:t>
            </a:r>
            <a:r>
              <a:rPr lang="en-US" altLang="zh-CN" sz="2400" i="1" baseline="-25000" dirty="0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-1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的位置和姿态为：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i="1" dirty="0" smtClean="0">
                <a:ea typeface="黑体" pitchFamily="2" charset="-122"/>
              </a:rPr>
              <a:t>     </a:t>
            </a:r>
            <a:r>
              <a:rPr lang="en-US" altLang="zh-CN" sz="2400" i="1" baseline="30000" dirty="0" smtClean="0">
                <a:ea typeface="黑体" pitchFamily="2" charset="-122"/>
              </a:rPr>
              <a:t>i</a:t>
            </a:r>
            <a:r>
              <a:rPr lang="en-US" altLang="zh-CN" sz="2400" baseline="30000" dirty="0" smtClean="0">
                <a:ea typeface="黑体" pitchFamily="2" charset="-122"/>
              </a:rPr>
              <a:t>-1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6</a:t>
            </a:r>
            <a:r>
              <a:rPr lang="en-US" altLang="zh-CN" sz="2400" i="1" dirty="0" smtClean="0">
                <a:ea typeface="黑体" pitchFamily="2" charset="-122"/>
              </a:rPr>
              <a:t>=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</a:rPr>
              <a:t>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i="1" baseline="-25000" dirty="0" smtClean="0">
                <a:ea typeface="黑体" pitchFamily="2" charset="-12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</a:rPr>
              <a:t>+1 </a:t>
            </a:r>
            <a:r>
              <a:rPr lang="en-US" altLang="zh-CN" sz="2400" dirty="0" smtClean="0">
                <a:ea typeface="黑体" pitchFamily="2" charset="-122"/>
              </a:rPr>
              <a:t>…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endParaRPr lang="en-US" altLang="zh-CN" sz="2400" i="1" baseline="-25000" dirty="0" smtClean="0">
              <a:ea typeface="黑体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dirty="0" smtClean="0">
              <a:ea typeface="黑体" pitchFamily="2" charset="-122"/>
              <a:sym typeface="Symbol" pitchFamily="18" charset="2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FF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3038</Words>
  <Application>Microsoft Office PowerPoint</Application>
  <PresentationFormat>全屏显示(4:3)</PresentationFormat>
  <Paragraphs>728</Paragraphs>
  <Slides>51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默认设计模板</vt:lpstr>
      <vt:lpstr>Equation</vt:lpstr>
      <vt:lpstr>公式</vt:lpstr>
      <vt:lpstr>剪辑</vt:lpstr>
      <vt:lpstr>机器人学 第五讲 逆向运动学与微分运动</vt:lpstr>
      <vt:lpstr>机器人正向运动学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2 机器人运动学</vt:lpstr>
      <vt:lpstr>3 球面坐标串联关节机器人运动学</vt:lpstr>
      <vt:lpstr>4 柱面坐标串联机器人运动学</vt:lpstr>
      <vt:lpstr>5 直角坐标串联机器人运动学</vt:lpstr>
      <vt:lpstr>6 平面并联机器人正向运动学</vt:lpstr>
      <vt:lpstr>7 空间并联机器人正向运动学</vt:lpstr>
      <vt:lpstr>8 移动机器人运动学与推算定位</vt:lpstr>
      <vt:lpstr>机器人逆向运动学</vt:lpstr>
      <vt:lpstr>1 球面坐标串联机器人的逆向运动学</vt:lpstr>
      <vt:lpstr>1 球面坐标串联机器人的逆向运动学</vt:lpstr>
      <vt:lpstr>1.1 PUMA560机器人的逆向运动学</vt:lpstr>
      <vt:lpstr>1.1 PUMA560机器人的逆向运动学</vt:lpstr>
      <vt:lpstr>1.1 PUMA560机器人的逆向运动学</vt:lpstr>
      <vt:lpstr>1.1 PUMA560机器人的逆向运动学</vt:lpstr>
      <vt:lpstr>1.1 PUMA560机器人的逆向运动学</vt:lpstr>
      <vt:lpstr>1.1 PUMA560机器人的逆向运动学</vt:lpstr>
      <vt:lpstr>1.1 PUMA560机器人的逆向运动学</vt:lpstr>
      <vt:lpstr>1.1 PUMA560机器人的逆向运动学</vt:lpstr>
      <vt:lpstr>1.2 投影法与解析法结合求解机器人的逆向运动学</vt:lpstr>
      <vt:lpstr>1.2 投影法与解析法结合求解机器人的逆向运动学</vt:lpstr>
      <vt:lpstr>6自由度旋转关节机器人通用逆向运动学</vt:lpstr>
      <vt:lpstr>2 柱面坐标串联机器人的逆向运动学</vt:lpstr>
      <vt:lpstr>3 直角坐标串联机器人的逆向运动学</vt:lpstr>
      <vt:lpstr>4 并联机器人的逆向运动学</vt:lpstr>
      <vt:lpstr>并联机器人的逆向运动学</vt:lpstr>
      <vt:lpstr>4 并联机器人的逆向运动学</vt:lpstr>
      <vt:lpstr>4 并联机器人的逆向运动学</vt:lpstr>
      <vt:lpstr>4 并联机器人的逆向运动学</vt:lpstr>
      <vt:lpstr>5 冗余自由度机器人的逆向运动学</vt:lpstr>
      <vt:lpstr>5 冗余自由度机器人的逆向运动学</vt:lpstr>
      <vt:lpstr>5 冗余自由度机器人的逆向运动学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6 机器人的微分运动</vt:lpstr>
      <vt:lpstr>习题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机器人学概论</dc:title>
  <dc:creator>xude</dc:creator>
  <cp:lastModifiedBy>Windows 用户</cp:lastModifiedBy>
  <cp:revision>171</cp:revision>
  <dcterms:created xsi:type="dcterms:W3CDTF">2002-09-14T01:50:56Z</dcterms:created>
  <dcterms:modified xsi:type="dcterms:W3CDTF">2019-07-10T07:36:48Z</dcterms:modified>
</cp:coreProperties>
</file>