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311" r:id="rId2"/>
    <p:sldId id="258" r:id="rId3"/>
    <p:sldId id="260" r:id="rId4"/>
    <p:sldId id="261" r:id="rId5"/>
    <p:sldId id="299" r:id="rId6"/>
    <p:sldId id="262" r:id="rId7"/>
    <p:sldId id="259" r:id="rId8"/>
    <p:sldId id="268" r:id="rId9"/>
    <p:sldId id="267" r:id="rId10"/>
    <p:sldId id="272" r:id="rId11"/>
    <p:sldId id="269" r:id="rId12"/>
    <p:sldId id="273" r:id="rId13"/>
    <p:sldId id="270" r:id="rId14"/>
    <p:sldId id="275" r:id="rId15"/>
    <p:sldId id="324" r:id="rId16"/>
    <p:sldId id="295" r:id="rId17"/>
    <p:sldId id="290" r:id="rId18"/>
    <p:sldId id="296" r:id="rId19"/>
    <p:sldId id="291" r:id="rId20"/>
    <p:sldId id="271" r:id="rId21"/>
    <p:sldId id="276" r:id="rId22"/>
    <p:sldId id="277" r:id="rId23"/>
    <p:sldId id="297" r:id="rId24"/>
    <p:sldId id="278" r:id="rId25"/>
    <p:sldId id="279" r:id="rId26"/>
    <p:sldId id="313" r:id="rId27"/>
    <p:sldId id="280" r:id="rId28"/>
    <p:sldId id="282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84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80808"/>
    <a:srgbClr val="000066"/>
    <a:srgbClr val="CCCC00"/>
    <a:srgbClr val="99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55" autoAdjust="0"/>
  </p:normalViewPr>
  <p:slideViewPr>
    <p:cSldViewPr>
      <p:cViewPr varScale="1">
        <p:scale>
          <a:sx n="79" d="100"/>
          <a:sy n="79" d="100"/>
        </p:scale>
        <p:origin x="-91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1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79EB3-8DDB-43AB-B0D4-A9A49060B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84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79EB3-8DDB-43AB-B0D4-A9A49060B83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79EB3-8DDB-43AB-B0D4-A9A49060B83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79EB3-8DDB-43AB-B0D4-A9A49060B83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79EB3-8DDB-43AB-B0D4-A9A49060B83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79EB3-8DDB-43AB-B0D4-A9A49060B83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78B54-1A2D-4292-B22D-25116C36A96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05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5BC1-7924-4702-A041-C5F7940DA1B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6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1EFEF-0D1E-4D96-A1C8-790DB1AF505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04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192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0127D-CDB4-480B-AF75-EB96F689E96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84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3B043-0DE3-45D2-8790-C220D28045D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6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EA6C0-96F7-45C0-9D38-F7284ABE8BC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82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7AAAA-81D6-43D5-8AF2-AC89426E651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42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83D33-85E7-4FC9-B63F-04A576AB27A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72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14104-606A-478B-9929-496D0912A72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44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A8246-C89D-4359-864D-4B04CE877CE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97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9D2A06F-FA25-4BF3-9A5D-0C8879C8630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" Target="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9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2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emf"/><Relationship Id="rId9" Type="http://schemas.openxmlformats.org/officeDocument/2006/relationships/slide" Target="slide2.xml"/><Relationship Id="rId1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An%20Improved%20Dead%20Reckoning%20Method%20for%20Mobile%20Robot.ppt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slide" Target="slide2.xml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6988" y="1412875"/>
            <a:ext cx="6443662" cy="1620838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solidFill>
                  <a:srgbClr val="FF0000"/>
                </a:solidFill>
                <a:ea typeface="楷体_GB2312" pitchFamily="49" charset="-122"/>
              </a:rPr>
              <a:t>机器人学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/>
            </a:r>
            <a:b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第四讲 正向运动学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914400" y="36576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黑体" pitchFamily="2" charset="-122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2300288" y="4113213"/>
            <a:ext cx="4438650" cy="16764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中国科学院自动化研究所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徐  德  研究员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a typeface="黑体" pitchFamily="2" charset="-122"/>
              </a:rPr>
              <a:t>2019</a:t>
            </a:r>
            <a:r>
              <a:rPr lang="zh-CN" altLang="en-US" sz="2400" b="1" dirty="0" smtClean="0">
                <a:solidFill>
                  <a:schemeClr val="accent2"/>
                </a:solidFill>
                <a:ea typeface="黑体" pitchFamily="2" charset="-122"/>
              </a:rPr>
              <a:t>年</a:t>
            </a:r>
            <a:r>
              <a:rPr lang="en-US" altLang="zh-CN" sz="2400" b="1" dirty="0" smtClean="0">
                <a:solidFill>
                  <a:schemeClr val="accent2"/>
                </a:solidFill>
                <a:ea typeface="黑体" pitchFamily="2" charset="-122"/>
              </a:rPr>
              <a:t>9</a:t>
            </a:r>
            <a:r>
              <a:rPr lang="zh-CN" altLang="en-US" sz="2400" b="1" dirty="0" smtClean="0">
                <a:solidFill>
                  <a:schemeClr val="accent2"/>
                </a:solidFill>
                <a:ea typeface="黑体" pitchFamily="2" charset="-122"/>
              </a:rPr>
              <a:t>月</a:t>
            </a:r>
            <a:r>
              <a:rPr lang="en-US" altLang="zh-CN" sz="2400" b="1" smtClean="0">
                <a:solidFill>
                  <a:schemeClr val="accent2"/>
                </a:solidFill>
                <a:ea typeface="黑体" pitchFamily="2" charset="-122"/>
              </a:rPr>
              <a:t>29</a:t>
            </a:r>
            <a:r>
              <a:rPr lang="zh-CN" altLang="en-US" sz="2400" b="1" smtClean="0">
                <a:solidFill>
                  <a:schemeClr val="accent2"/>
                </a:solidFill>
                <a:ea typeface="黑体" pitchFamily="2" charset="-122"/>
              </a:rPr>
              <a:t>日</a:t>
            </a:r>
            <a:endParaRPr lang="zh-CN" altLang="en-US" sz="2400" b="1" dirty="0" smtClean="0">
              <a:solidFill>
                <a:schemeClr val="accent2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C06D6D-E107-480E-85B5-D83E8C6C707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</a:p>
        </p:txBody>
      </p:sp>
      <p:grpSp>
        <p:nvGrpSpPr>
          <p:cNvPr id="10245" name="Group 8"/>
          <p:cNvGrpSpPr>
            <a:grpSpLocks noChangeAspect="1"/>
          </p:cNvGrpSpPr>
          <p:nvPr/>
        </p:nvGrpSpPr>
        <p:grpSpPr bwMode="auto">
          <a:xfrm>
            <a:off x="1331913" y="1341438"/>
            <a:ext cx="6996112" cy="5018087"/>
            <a:chOff x="3006" y="1539"/>
            <a:chExt cx="6120" cy="4389"/>
          </a:xfrm>
        </p:grpSpPr>
        <p:sp>
          <p:nvSpPr>
            <p:cNvPr id="10246" name="Oval 9"/>
            <p:cNvSpPr>
              <a:spLocks noChangeAspect="1" noChangeArrowheads="1"/>
            </p:cNvSpPr>
            <p:nvPr/>
          </p:nvSpPr>
          <p:spPr bwMode="auto">
            <a:xfrm rot="-898537">
              <a:off x="3153" y="2430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47" name="Oval 10"/>
            <p:cNvSpPr>
              <a:spLocks noChangeAspect="1" noChangeArrowheads="1"/>
            </p:cNvSpPr>
            <p:nvPr/>
          </p:nvSpPr>
          <p:spPr bwMode="auto">
            <a:xfrm rot="-898537">
              <a:off x="3006" y="2377"/>
              <a:ext cx="528" cy="2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48" name="Line 11"/>
            <p:cNvSpPr>
              <a:spLocks noChangeAspect="1" noChangeShapeType="1"/>
            </p:cNvSpPr>
            <p:nvPr/>
          </p:nvSpPr>
          <p:spPr bwMode="auto">
            <a:xfrm>
              <a:off x="3010" y="2595"/>
              <a:ext cx="165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12"/>
            <p:cNvSpPr>
              <a:spLocks noChangeAspect="1"/>
            </p:cNvSpPr>
            <p:nvPr/>
          </p:nvSpPr>
          <p:spPr bwMode="auto">
            <a:xfrm>
              <a:off x="3175" y="2450"/>
              <a:ext cx="1870" cy="673"/>
            </a:xfrm>
            <a:custGeom>
              <a:avLst/>
              <a:gdLst>
                <a:gd name="T0" fmla="*/ 0 w 1870"/>
                <a:gd name="T1" fmla="*/ 640 h 673"/>
                <a:gd name="T2" fmla="*/ 308 w 1870"/>
                <a:gd name="T3" fmla="*/ 640 h 673"/>
                <a:gd name="T4" fmla="*/ 539 w 1870"/>
                <a:gd name="T5" fmla="*/ 442 h 673"/>
                <a:gd name="T6" fmla="*/ 902 w 1870"/>
                <a:gd name="T7" fmla="*/ 156 h 673"/>
                <a:gd name="T8" fmla="*/ 1276 w 1870"/>
                <a:gd name="T9" fmla="*/ 35 h 673"/>
                <a:gd name="T10" fmla="*/ 1617 w 1870"/>
                <a:gd name="T11" fmla="*/ 2 h 673"/>
                <a:gd name="T12" fmla="*/ 1870 w 1870"/>
                <a:gd name="T13" fmla="*/ 46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0"/>
                <a:gd name="T22" fmla="*/ 0 h 673"/>
                <a:gd name="T23" fmla="*/ 1870 w 1870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0" h="673">
                  <a:moveTo>
                    <a:pt x="0" y="640"/>
                  </a:moveTo>
                  <a:cubicBezTo>
                    <a:pt x="109" y="656"/>
                    <a:pt x="218" y="673"/>
                    <a:pt x="308" y="640"/>
                  </a:cubicBezTo>
                  <a:cubicBezTo>
                    <a:pt x="398" y="607"/>
                    <a:pt x="440" y="523"/>
                    <a:pt x="539" y="442"/>
                  </a:cubicBezTo>
                  <a:cubicBezTo>
                    <a:pt x="638" y="361"/>
                    <a:pt x="779" y="224"/>
                    <a:pt x="902" y="156"/>
                  </a:cubicBezTo>
                  <a:cubicBezTo>
                    <a:pt x="1025" y="88"/>
                    <a:pt x="1157" y="61"/>
                    <a:pt x="1276" y="35"/>
                  </a:cubicBezTo>
                  <a:cubicBezTo>
                    <a:pt x="1395" y="9"/>
                    <a:pt x="1518" y="0"/>
                    <a:pt x="1617" y="2"/>
                  </a:cubicBezTo>
                  <a:cubicBezTo>
                    <a:pt x="1716" y="4"/>
                    <a:pt x="1793" y="25"/>
                    <a:pt x="1870" y="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13"/>
            <p:cNvSpPr>
              <a:spLocks noChangeAspect="1"/>
            </p:cNvSpPr>
            <p:nvPr/>
          </p:nvSpPr>
          <p:spPr bwMode="auto">
            <a:xfrm>
              <a:off x="5023" y="2474"/>
              <a:ext cx="572" cy="101"/>
            </a:xfrm>
            <a:custGeom>
              <a:avLst/>
              <a:gdLst>
                <a:gd name="T0" fmla="*/ 0 w 572"/>
                <a:gd name="T1" fmla="*/ 11 h 101"/>
                <a:gd name="T2" fmla="*/ 286 w 572"/>
                <a:gd name="T3" fmla="*/ 99 h 101"/>
                <a:gd name="T4" fmla="*/ 572 w 572"/>
                <a:gd name="T5" fmla="*/ 0 h 101"/>
                <a:gd name="T6" fmla="*/ 0 60000 65536"/>
                <a:gd name="T7" fmla="*/ 0 60000 65536"/>
                <a:gd name="T8" fmla="*/ 0 60000 65536"/>
                <a:gd name="T9" fmla="*/ 0 w 572"/>
                <a:gd name="T10" fmla="*/ 0 h 101"/>
                <a:gd name="T11" fmla="*/ 572 w 57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101">
                  <a:moveTo>
                    <a:pt x="0" y="11"/>
                  </a:moveTo>
                  <a:cubicBezTo>
                    <a:pt x="95" y="56"/>
                    <a:pt x="191" y="101"/>
                    <a:pt x="286" y="99"/>
                  </a:cubicBezTo>
                  <a:cubicBezTo>
                    <a:pt x="381" y="97"/>
                    <a:pt x="476" y="48"/>
                    <a:pt x="5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14"/>
            <p:cNvSpPr>
              <a:spLocks noChangeAspect="1" noChangeShapeType="1"/>
            </p:cNvSpPr>
            <p:nvPr/>
          </p:nvSpPr>
          <p:spPr bwMode="auto">
            <a:xfrm>
              <a:off x="3505" y="2430"/>
              <a:ext cx="176" cy="5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15"/>
            <p:cNvSpPr>
              <a:spLocks noChangeAspect="1"/>
            </p:cNvSpPr>
            <p:nvPr/>
          </p:nvSpPr>
          <p:spPr bwMode="auto">
            <a:xfrm>
              <a:off x="3505" y="2045"/>
              <a:ext cx="1540" cy="473"/>
            </a:xfrm>
            <a:custGeom>
              <a:avLst/>
              <a:gdLst>
                <a:gd name="T0" fmla="*/ 0 w 1540"/>
                <a:gd name="T1" fmla="*/ 470 h 462"/>
                <a:gd name="T2" fmla="*/ 473 w 1540"/>
                <a:gd name="T3" fmla="*/ 508 h 462"/>
                <a:gd name="T4" fmla="*/ 880 w 1540"/>
                <a:gd name="T5" fmla="*/ 396 h 462"/>
                <a:gd name="T6" fmla="*/ 1540 w 1540"/>
                <a:gd name="T7" fmla="*/ 0 h 4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0"/>
                <a:gd name="T13" fmla="*/ 0 h 462"/>
                <a:gd name="T14" fmla="*/ 1540 w 1540"/>
                <a:gd name="T15" fmla="*/ 462 h 4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0" h="462">
                  <a:moveTo>
                    <a:pt x="0" y="418"/>
                  </a:moveTo>
                  <a:cubicBezTo>
                    <a:pt x="163" y="440"/>
                    <a:pt x="326" y="462"/>
                    <a:pt x="473" y="451"/>
                  </a:cubicBezTo>
                  <a:cubicBezTo>
                    <a:pt x="620" y="440"/>
                    <a:pt x="702" y="427"/>
                    <a:pt x="880" y="352"/>
                  </a:cubicBezTo>
                  <a:cubicBezTo>
                    <a:pt x="1058" y="277"/>
                    <a:pt x="1299" y="138"/>
                    <a:pt x="1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Oval 16"/>
            <p:cNvSpPr>
              <a:spLocks noChangeAspect="1" noChangeArrowheads="1"/>
            </p:cNvSpPr>
            <p:nvPr/>
          </p:nvSpPr>
          <p:spPr bwMode="auto">
            <a:xfrm rot="-423550">
              <a:off x="5177" y="1957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4" name="Oval 17"/>
            <p:cNvSpPr>
              <a:spLocks noChangeAspect="1" noChangeArrowheads="1"/>
            </p:cNvSpPr>
            <p:nvPr/>
          </p:nvSpPr>
          <p:spPr bwMode="auto">
            <a:xfrm rot="-423550">
              <a:off x="5022" y="1891"/>
              <a:ext cx="551" cy="2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5" name="Freeform 18"/>
            <p:cNvSpPr>
              <a:spLocks noChangeAspect="1"/>
            </p:cNvSpPr>
            <p:nvPr/>
          </p:nvSpPr>
          <p:spPr bwMode="auto">
            <a:xfrm>
              <a:off x="5056" y="2892"/>
              <a:ext cx="550" cy="134"/>
            </a:xfrm>
            <a:custGeom>
              <a:avLst/>
              <a:gdLst>
                <a:gd name="T0" fmla="*/ 0 w 550"/>
                <a:gd name="T1" fmla="*/ 11 h 134"/>
                <a:gd name="T2" fmla="*/ 275 w 550"/>
                <a:gd name="T3" fmla="*/ 132 h 134"/>
                <a:gd name="T4" fmla="*/ 550 w 550"/>
                <a:gd name="T5" fmla="*/ 0 h 134"/>
                <a:gd name="T6" fmla="*/ 0 60000 65536"/>
                <a:gd name="T7" fmla="*/ 0 60000 65536"/>
                <a:gd name="T8" fmla="*/ 0 60000 65536"/>
                <a:gd name="T9" fmla="*/ 0 w 550"/>
                <a:gd name="T10" fmla="*/ 0 h 134"/>
                <a:gd name="T11" fmla="*/ 550 w 550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" h="134">
                  <a:moveTo>
                    <a:pt x="0" y="11"/>
                  </a:moveTo>
                  <a:cubicBezTo>
                    <a:pt x="91" y="72"/>
                    <a:pt x="183" y="134"/>
                    <a:pt x="275" y="132"/>
                  </a:cubicBezTo>
                  <a:cubicBezTo>
                    <a:pt x="367" y="130"/>
                    <a:pt x="458" y="65"/>
                    <a:pt x="5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9"/>
            <p:cNvSpPr>
              <a:spLocks noChangeAspect="1" noChangeShapeType="1"/>
            </p:cNvSpPr>
            <p:nvPr/>
          </p:nvSpPr>
          <p:spPr bwMode="auto">
            <a:xfrm>
              <a:off x="5023" y="2056"/>
              <a:ext cx="44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20"/>
            <p:cNvSpPr>
              <a:spLocks noChangeAspect="1" noChangeShapeType="1"/>
            </p:cNvSpPr>
            <p:nvPr/>
          </p:nvSpPr>
          <p:spPr bwMode="auto">
            <a:xfrm>
              <a:off x="5551" y="1990"/>
              <a:ext cx="55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Oval 21"/>
            <p:cNvSpPr>
              <a:spLocks noChangeAspect="1" noChangeArrowheads="1"/>
            </p:cNvSpPr>
            <p:nvPr/>
          </p:nvSpPr>
          <p:spPr bwMode="auto">
            <a:xfrm rot="1309600">
              <a:off x="8024" y="2248"/>
              <a:ext cx="286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9" name="Oval 22"/>
            <p:cNvSpPr>
              <a:spLocks noChangeAspect="1" noChangeArrowheads="1"/>
            </p:cNvSpPr>
            <p:nvPr/>
          </p:nvSpPr>
          <p:spPr bwMode="auto">
            <a:xfrm rot="1357676">
              <a:off x="7920" y="2147"/>
              <a:ext cx="499" cy="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60" name="Freeform 23"/>
            <p:cNvSpPr>
              <a:spLocks noChangeAspect="1"/>
            </p:cNvSpPr>
            <p:nvPr/>
          </p:nvSpPr>
          <p:spPr bwMode="auto">
            <a:xfrm>
              <a:off x="7839" y="2628"/>
              <a:ext cx="495" cy="198"/>
            </a:xfrm>
            <a:custGeom>
              <a:avLst/>
              <a:gdLst>
                <a:gd name="T0" fmla="*/ 0 w 517"/>
                <a:gd name="T1" fmla="*/ 0 h 198"/>
                <a:gd name="T2" fmla="*/ 221 w 517"/>
                <a:gd name="T3" fmla="*/ 176 h 198"/>
                <a:gd name="T4" fmla="*/ 416 w 517"/>
                <a:gd name="T5" fmla="*/ 132 h 198"/>
                <a:gd name="T6" fmla="*/ 0 60000 65536"/>
                <a:gd name="T7" fmla="*/ 0 60000 65536"/>
                <a:gd name="T8" fmla="*/ 0 60000 65536"/>
                <a:gd name="T9" fmla="*/ 0 w 517"/>
                <a:gd name="T10" fmla="*/ 0 h 198"/>
                <a:gd name="T11" fmla="*/ 517 w 517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198">
                  <a:moveTo>
                    <a:pt x="0" y="0"/>
                  </a:moveTo>
                  <a:cubicBezTo>
                    <a:pt x="94" y="77"/>
                    <a:pt x="189" y="154"/>
                    <a:pt x="275" y="176"/>
                  </a:cubicBezTo>
                  <a:cubicBezTo>
                    <a:pt x="361" y="198"/>
                    <a:pt x="477" y="141"/>
                    <a:pt x="517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24"/>
            <p:cNvSpPr>
              <a:spLocks noChangeAspect="1"/>
            </p:cNvSpPr>
            <p:nvPr/>
          </p:nvSpPr>
          <p:spPr bwMode="auto">
            <a:xfrm>
              <a:off x="7729" y="2936"/>
              <a:ext cx="561" cy="220"/>
            </a:xfrm>
            <a:custGeom>
              <a:avLst/>
              <a:gdLst>
                <a:gd name="T0" fmla="*/ 0 w 561"/>
                <a:gd name="T1" fmla="*/ 0 h 220"/>
                <a:gd name="T2" fmla="*/ 253 w 561"/>
                <a:gd name="T3" fmla="*/ 198 h 220"/>
                <a:gd name="T4" fmla="*/ 561 w 561"/>
                <a:gd name="T5" fmla="*/ 132 h 220"/>
                <a:gd name="T6" fmla="*/ 0 60000 65536"/>
                <a:gd name="T7" fmla="*/ 0 60000 65536"/>
                <a:gd name="T8" fmla="*/ 0 60000 65536"/>
                <a:gd name="T9" fmla="*/ 0 w 561"/>
                <a:gd name="T10" fmla="*/ 0 h 220"/>
                <a:gd name="T11" fmla="*/ 561 w 561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220">
                  <a:moveTo>
                    <a:pt x="0" y="0"/>
                  </a:moveTo>
                  <a:cubicBezTo>
                    <a:pt x="80" y="88"/>
                    <a:pt x="160" y="176"/>
                    <a:pt x="253" y="198"/>
                  </a:cubicBezTo>
                  <a:cubicBezTo>
                    <a:pt x="346" y="220"/>
                    <a:pt x="453" y="176"/>
                    <a:pt x="561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25"/>
            <p:cNvSpPr>
              <a:spLocks noChangeAspect="1" noChangeShapeType="1"/>
            </p:cNvSpPr>
            <p:nvPr/>
          </p:nvSpPr>
          <p:spPr bwMode="auto">
            <a:xfrm flipH="1">
              <a:off x="7751" y="2331"/>
              <a:ext cx="165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26"/>
            <p:cNvSpPr>
              <a:spLocks noChangeAspect="1" noChangeShapeType="1"/>
            </p:cNvSpPr>
            <p:nvPr/>
          </p:nvSpPr>
          <p:spPr bwMode="auto">
            <a:xfrm flipH="1">
              <a:off x="8279" y="2408"/>
              <a:ext cx="132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Freeform 27"/>
            <p:cNvSpPr>
              <a:spLocks noChangeAspect="1"/>
            </p:cNvSpPr>
            <p:nvPr/>
          </p:nvSpPr>
          <p:spPr bwMode="auto">
            <a:xfrm>
              <a:off x="5584" y="2474"/>
              <a:ext cx="2277" cy="182"/>
            </a:xfrm>
            <a:custGeom>
              <a:avLst/>
              <a:gdLst>
                <a:gd name="T0" fmla="*/ 0 w 2277"/>
                <a:gd name="T1" fmla="*/ 0 h 182"/>
                <a:gd name="T2" fmla="*/ 649 w 2277"/>
                <a:gd name="T3" fmla="*/ 154 h 182"/>
                <a:gd name="T4" fmla="*/ 1364 w 2277"/>
                <a:gd name="T5" fmla="*/ 165 h 182"/>
                <a:gd name="T6" fmla="*/ 1749 w 2277"/>
                <a:gd name="T7" fmla="*/ 165 h 182"/>
                <a:gd name="T8" fmla="*/ 2277 w 2277"/>
                <a:gd name="T9" fmla="*/ 12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182"/>
                <a:gd name="T17" fmla="*/ 2277 w 2277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182">
                  <a:moveTo>
                    <a:pt x="0" y="0"/>
                  </a:moveTo>
                  <a:cubicBezTo>
                    <a:pt x="211" y="63"/>
                    <a:pt x="422" y="126"/>
                    <a:pt x="649" y="154"/>
                  </a:cubicBezTo>
                  <a:cubicBezTo>
                    <a:pt x="876" y="182"/>
                    <a:pt x="1181" y="163"/>
                    <a:pt x="1364" y="165"/>
                  </a:cubicBezTo>
                  <a:cubicBezTo>
                    <a:pt x="1547" y="167"/>
                    <a:pt x="1597" y="172"/>
                    <a:pt x="1749" y="165"/>
                  </a:cubicBezTo>
                  <a:cubicBezTo>
                    <a:pt x="1901" y="158"/>
                    <a:pt x="2089" y="139"/>
                    <a:pt x="2277" y="1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Freeform 28"/>
            <p:cNvSpPr>
              <a:spLocks noChangeAspect="1"/>
            </p:cNvSpPr>
            <p:nvPr/>
          </p:nvSpPr>
          <p:spPr bwMode="auto">
            <a:xfrm>
              <a:off x="5595" y="2727"/>
              <a:ext cx="2145" cy="209"/>
            </a:xfrm>
            <a:custGeom>
              <a:avLst/>
              <a:gdLst>
                <a:gd name="T0" fmla="*/ 0 w 2145"/>
                <a:gd name="T1" fmla="*/ 154 h 209"/>
                <a:gd name="T2" fmla="*/ 627 w 2145"/>
                <a:gd name="T3" fmla="*/ 22 h 209"/>
                <a:gd name="T4" fmla="*/ 1199 w 2145"/>
                <a:gd name="T5" fmla="*/ 22 h 209"/>
                <a:gd name="T6" fmla="*/ 1639 w 2145"/>
                <a:gd name="T7" fmla="*/ 77 h 209"/>
                <a:gd name="T8" fmla="*/ 2057 w 2145"/>
                <a:gd name="T9" fmla="*/ 165 h 209"/>
                <a:gd name="T10" fmla="*/ 2145 w 2145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5"/>
                <a:gd name="T19" fmla="*/ 0 h 209"/>
                <a:gd name="T20" fmla="*/ 2145 w 214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5" h="209">
                  <a:moveTo>
                    <a:pt x="0" y="154"/>
                  </a:moveTo>
                  <a:cubicBezTo>
                    <a:pt x="213" y="99"/>
                    <a:pt x="427" y="44"/>
                    <a:pt x="627" y="22"/>
                  </a:cubicBezTo>
                  <a:cubicBezTo>
                    <a:pt x="827" y="0"/>
                    <a:pt x="1030" y="13"/>
                    <a:pt x="1199" y="22"/>
                  </a:cubicBezTo>
                  <a:cubicBezTo>
                    <a:pt x="1368" y="31"/>
                    <a:pt x="1496" y="53"/>
                    <a:pt x="1639" y="77"/>
                  </a:cubicBezTo>
                  <a:cubicBezTo>
                    <a:pt x="1782" y="101"/>
                    <a:pt x="1973" y="143"/>
                    <a:pt x="2057" y="165"/>
                  </a:cubicBezTo>
                  <a:cubicBezTo>
                    <a:pt x="2141" y="187"/>
                    <a:pt x="2143" y="198"/>
                    <a:pt x="2145" y="2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Freeform 29"/>
            <p:cNvSpPr>
              <a:spLocks noChangeAspect="1"/>
            </p:cNvSpPr>
            <p:nvPr/>
          </p:nvSpPr>
          <p:spPr bwMode="auto">
            <a:xfrm>
              <a:off x="8422" y="2375"/>
              <a:ext cx="308" cy="363"/>
            </a:xfrm>
            <a:custGeom>
              <a:avLst/>
              <a:gdLst>
                <a:gd name="T0" fmla="*/ 0 w 308"/>
                <a:gd name="T1" fmla="*/ 0 h 363"/>
                <a:gd name="T2" fmla="*/ 66 w 308"/>
                <a:gd name="T3" fmla="*/ 253 h 363"/>
                <a:gd name="T4" fmla="*/ 308 w 308"/>
                <a:gd name="T5" fmla="*/ 363 h 363"/>
                <a:gd name="T6" fmla="*/ 0 60000 65536"/>
                <a:gd name="T7" fmla="*/ 0 60000 65536"/>
                <a:gd name="T8" fmla="*/ 0 60000 65536"/>
                <a:gd name="T9" fmla="*/ 0 w 308"/>
                <a:gd name="T10" fmla="*/ 0 h 363"/>
                <a:gd name="T11" fmla="*/ 308 w 30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363">
                  <a:moveTo>
                    <a:pt x="0" y="0"/>
                  </a:moveTo>
                  <a:cubicBezTo>
                    <a:pt x="7" y="96"/>
                    <a:pt x="15" y="193"/>
                    <a:pt x="66" y="253"/>
                  </a:cubicBezTo>
                  <a:cubicBezTo>
                    <a:pt x="117" y="313"/>
                    <a:pt x="259" y="341"/>
                    <a:pt x="308" y="36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Freeform 30"/>
            <p:cNvSpPr>
              <a:spLocks noChangeAspect="1"/>
            </p:cNvSpPr>
            <p:nvPr/>
          </p:nvSpPr>
          <p:spPr bwMode="auto">
            <a:xfrm>
              <a:off x="8334" y="2736"/>
              <a:ext cx="374" cy="90"/>
            </a:xfrm>
            <a:custGeom>
              <a:avLst/>
              <a:gdLst>
                <a:gd name="T0" fmla="*/ 0 w 374"/>
                <a:gd name="T1" fmla="*/ 13 h 90"/>
                <a:gd name="T2" fmla="*/ 231 w 374"/>
                <a:gd name="T3" fmla="*/ 13 h 90"/>
                <a:gd name="T4" fmla="*/ 374 w 374"/>
                <a:gd name="T5" fmla="*/ 90 h 90"/>
                <a:gd name="T6" fmla="*/ 0 60000 65536"/>
                <a:gd name="T7" fmla="*/ 0 60000 65536"/>
                <a:gd name="T8" fmla="*/ 0 60000 65536"/>
                <a:gd name="T9" fmla="*/ 0 w 374"/>
                <a:gd name="T10" fmla="*/ 0 h 90"/>
                <a:gd name="T11" fmla="*/ 374 w 37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90">
                  <a:moveTo>
                    <a:pt x="0" y="13"/>
                  </a:moveTo>
                  <a:cubicBezTo>
                    <a:pt x="84" y="6"/>
                    <a:pt x="169" y="0"/>
                    <a:pt x="231" y="13"/>
                  </a:cubicBezTo>
                  <a:cubicBezTo>
                    <a:pt x="293" y="26"/>
                    <a:pt x="333" y="58"/>
                    <a:pt x="374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31"/>
            <p:cNvSpPr>
              <a:spLocks noChangeAspect="1" noChangeShapeType="1"/>
            </p:cNvSpPr>
            <p:nvPr/>
          </p:nvSpPr>
          <p:spPr bwMode="auto">
            <a:xfrm>
              <a:off x="3142" y="2056"/>
              <a:ext cx="1177" cy="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32"/>
            <p:cNvSpPr>
              <a:spLocks noChangeAspect="1" noChangeShapeType="1"/>
            </p:cNvSpPr>
            <p:nvPr/>
          </p:nvSpPr>
          <p:spPr bwMode="auto">
            <a:xfrm>
              <a:off x="5287" y="1583"/>
              <a:ext cx="154" cy="4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33"/>
            <p:cNvSpPr>
              <a:spLocks noChangeAspect="1" noChangeShapeType="1"/>
            </p:cNvSpPr>
            <p:nvPr/>
          </p:nvSpPr>
          <p:spPr bwMode="auto">
            <a:xfrm flipH="1">
              <a:off x="7278" y="1671"/>
              <a:ext cx="1122" cy="3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34"/>
            <p:cNvSpPr>
              <a:spLocks noChangeAspect="1" noChangeShapeType="1"/>
            </p:cNvSpPr>
            <p:nvPr/>
          </p:nvSpPr>
          <p:spPr bwMode="auto">
            <a:xfrm flipV="1">
              <a:off x="4187" y="5180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35"/>
            <p:cNvSpPr>
              <a:spLocks noChangeAspect="1" noChangeShapeType="1"/>
            </p:cNvSpPr>
            <p:nvPr/>
          </p:nvSpPr>
          <p:spPr bwMode="auto">
            <a:xfrm flipV="1">
              <a:off x="5386" y="4476"/>
              <a:ext cx="2200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36"/>
            <p:cNvSpPr>
              <a:spLocks noChangeAspect="1" noChangeShapeType="1"/>
            </p:cNvSpPr>
            <p:nvPr/>
          </p:nvSpPr>
          <p:spPr bwMode="auto">
            <a:xfrm>
              <a:off x="7553" y="3464"/>
              <a:ext cx="22" cy="1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37"/>
            <p:cNvSpPr>
              <a:spLocks noChangeAspect="1"/>
            </p:cNvSpPr>
            <p:nvPr/>
          </p:nvSpPr>
          <p:spPr bwMode="auto">
            <a:xfrm>
              <a:off x="7542" y="3948"/>
              <a:ext cx="165" cy="99"/>
            </a:xfrm>
            <a:custGeom>
              <a:avLst/>
              <a:gdLst>
                <a:gd name="T0" fmla="*/ 0 w 176"/>
                <a:gd name="T1" fmla="*/ 31 h 117"/>
                <a:gd name="T2" fmla="*/ 87 w 176"/>
                <a:gd name="T3" fmla="*/ 3 h 117"/>
                <a:gd name="T4" fmla="*/ 128 w 176"/>
                <a:gd name="T5" fmla="*/ 51 h 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7"/>
                <a:gd name="T11" fmla="*/ 176 w 17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7">
                  <a:moveTo>
                    <a:pt x="0" y="73"/>
                  </a:moveTo>
                  <a:cubicBezTo>
                    <a:pt x="46" y="36"/>
                    <a:pt x="92" y="0"/>
                    <a:pt x="121" y="7"/>
                  </a:cubicBezTo>
                  <a:cubicBezTo>
                    <a:pt x="150" y="14"/>
                    <a:pt x="163" y="65"/>
                    <a:pt x="176" y="1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AutoShape 38"/>
            <p:cNvSpPr>
              <a:spLocks noChangeAspect="1"/>
            </p:cNvSpPr>
            <p:nvPr/>
          </p:nvSpPr>
          <p:spPr bwMode="auto">
            <a:xfrm>
              <a:off x="5188" y="4531"/>
              <a:ext cx="132" cy="638"/>
            </a:xfrm>
            <a:prstGeom prst="leftBrace">
              <a:avLst>
                <a:gd name="adj1" fmla="val 402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76" name="Line 39"/>
            <p:cNvSpPr>
              <a:spLocks noChangeAspect="1" noChangeShapeType="1"/>
            </p:cNvSpPr>
            <p:nvPr/>
          </p:nvSpPr>
          <p:spPr bwMode="auto">
            <a:xfrm flipV="1">
              <a:off x="5386" y="4179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Arc 40"/>
            <p:cNvSpPr>
              <a:spLocks noChangeAspect="1"/>
            </p:cNvSpPr>
            <p:nvPr/>
          </p:nvSpPr>
          <p:spPr bwMode="auto">
            <a:xfrm>
              <a:off x="5914" y="4366"/>
              <a:ext cx="88" cy="143"/>
            </a:xfrm>
            <a:custGeom>
              <a:avLst/>
              <a:gdLst>
                <a:gd name="T0" fmla="*/ 0 w 21600"/>
                <a:gd name="T1" fmla="*/ 0 h 43060"/>
                <a:gd name="T2" fmla="*/ 0 w 21600"/>
                <a:gd name="T3" fmla="*/ 0 h 43060"/>
                <a:gd name="T4" fmla="*/ 0 w 21600"/>
                <a:gd name="T5" fmla="*/ 0 h 430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0"/>
                <a:gd name="T11" fmla="*/ 21600 w 21600"/>
                <a:gd name="T12" fmla="*/ 43060 h 43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</a:path>
                <a:path w="21600" h="430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"/>
            <p:cNvSpPr>
              <a:spLocks noChangeAspect="1"/>
            </p:cNvSpPr>
            <p:nvPr/>
          </p:nvSpPr>
          <p:spPr bwMode="auto">
            <a:xfrm>
              <a:off x="5133" y="3332"/>
              <a:ext cx="473" cy="239"/>
            </a:xfrm>
            <a:custGeom>
              <a:avLst/>
              <a:gdLst>
                <a:gd name="T0" fmla="*/ 0 w 627"/>
                <a:gd name="T1" fmla="*/ 104 h 236"/>
                <a:gd name="T2" fmla="*/ 72 w 627"/>
                <a:gd name="T3" fmla="*/ 235 h 236"/>
                <a:gd name="T4" fmla="*/ 153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Text Box 42"/>
            <p:cNvSpPr txBox="1">
              <a:spLocks noChangeAspect="1" noChangeArrowheads="1"/>
            </p:cNvSpPr>
            <p:nvPr/>
          </p:nvSpPr>
          <p:spPr bwMode="auto">
            <a:xfrm>
              <a:off x="5518" y="1539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280" name="Text Box 43"/>
            <p:cNvSpPr txBox="1">
              <a:spLocks noChangeAspect="1" noChangeArrowheads="1"/>
            </p:cNvSpPr>
            <p:nvPr/>
          </p:nvSpPr>
          <p:spPr bwMode="auto">
            <a:xfrm>
              <a:off x="3307" y="182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281" name="Text Box 44"/>
            <p:cNvSpPr txBox="1">
              <a:spLocks noChangeAspect="1" noChangeArrowheads="1"/>
            </p:cNvSpPr>
            <p:nvPr/>
          </p:nvSpPr>
          <p:spPr bwMode="auto">
            <a:xfrm>
              <a:off x="8466" y="1737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0282" name="Text Box 45"/>
            <p:cNvSpPr txBox="1">
              <a:spLocks noChangeAspect="1" noChangeArrowheads="1"/>
            </p:cNvSpPr>
            <p:nvPr/>
          </p:nvSpPr>
          <p:spPr bwMode="auto">
            <a:xfrm>
              <a:off x="4033" y="1968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283" name="Text Box 46"/>
            <p:cNvSpPr txBox="1">
              <a:spLocks noChangeAspect="1" noChangeArrowheads="1"/>
            </p:cNvSpPr>
            <p:nvPr/>
          </p:nvSpPr>
          <p:spPr bwMode="auto">
            <a:xfrm>
              <a:off x="6464" y="213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284" name="Text Box 47"/>
            <p:cNvSpPr txBox="1">
              <a:spLocks noChangeAspect="1" noChangeArrowheads="1"/>
            </p:cNvSpPr>
            <p:nvPr/>
          </p:nvSpPr>
          <p:spPr bwMode="auto">
            <a:xfrm>
              <a:off x="8664" y="2298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0285" name="Text Box 48"/>
            <p:cNvSpPr txBox="1">
              <a:spLocks noChangeAspect="1" noChangeArrowheads="1"/>
            </p:cNvSpPr>
            <p:nvPr/>
          </p:nvSpPr>
          <p:spPr bwMode="auto">
            <a:xfrm>
              <a:off x="4935" y="4608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d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286" name="Text Box 49"/>
            <p:cNvSpPr txBox="1">
              <a:spLocks noChangeAspect="1" noChangeArrowheads="1"/>
            </p:cNvSpPr>
            <p:nvPr/>
          </p:nvSpPr>
          <p:spPr bwMode="auto">
            <a:xfrm>
              <a:off x="4506" y="500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287" name="Text Box 50"/>
            <p:cNvSpPr txBox="1">
              <a:spLocks noChangeAspect="1" noChangeArrowheads="1"/>
            </p:cNvSpPr>
            <p:nvPr/>
          </p:nvSpPr>
          <p:spPr bwMode="auto">
            <a:xfrm>
              <a:off x="6530" y="4498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288" name="Text Box 51"/>
            <p:cNvSpPr txBox="1">
              <a:spLocks noChangeAspect="1" noChangeArrowheads="1"/>
            </p:cNvSpPr>
            <p:nvPr/>
          </p:nvSpPr>
          <p:spPr bwMode="auto">
            <a:xfrm>
              <a:off x="6222" y="4179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289" name="Text Box 52"/>
            <p:cNvSpPr txBox="1">
              <a:spLocks noChangeAspect="1" noChangeArrowheads="1"/>
            </p:cNvSpPr>
            <p:nvPr/>
          </p:nvSpPr>
          <p:spPr bwMode="auto">
            <a:xfrm>
              <a:off x="7520" y="3420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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290" name="Text Box 53"/>
            <p:cNvSpPr txBox="1">
              <a:spLocks noChangeAspect="1" noChangeArrowheads="1"/>
            </p:cNvSpPr>
            <p:nvPr/>
          </p:nvSpPr>
          <p:spPr bwMode="auto">
            <a:xfrm>
              <a:off x="6926" y="381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P</a:t>
              </a:r>
            </a:p>
          </p:txBody>
        </p:sp>
        <p:sp>
          <p:nvSpPr>
            <p:cNvPr id="10291" name="Freeform 54"/>
            <p:cNvSpPr>
              <a:spLocks noChangeAspect="1"/>
            </p:cNvSpPr>
            <p:nvPr/>
          </p:nvSpPr>
          <p:spPr bwMode="auto">
            <a:xfrm rot="-774857">
              <a:off x="3460" y="3789"/>
              <a:ext cx="475" cy="226"/>
            </a:xfrm>
            <a:custGeom>
              <a:avLst/>
              <a:gdLst>
                <a:gd name="T0" fmla="*/ 0 w 627"/>
                <a:gd name="T1" fmla="*/ 79 h 236"/>
                <a:gd name="T2" fmla="*/ 74 w 627"/>
                <a:gd name="T3" fmla="*/ 177 h 236"/>
                <a:gd name="T4" fmla="*/ 157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55"/>
            <p:cNvSpPr>
              <a:spLocks noChangeAspect="1"/>
            </p:cNvSpPr>
            <p:nvPr/>
          </p:nvSpPr>
          <p:spPr bwMode="auto">
            <a:xfrm rot="504743">
              <a:off x="7727" y="3230"/>
              <a:ext cx="454" cy="198"/>
            </a:xfrm>
            <a:custGeom>
              <a:avLst/>
              <a:gdLst>
                <a:gd name="T0" fmla="*/ 0 w 627"/>
                <a:gd name="T1" fmla="*/ 42 h 236"/>
                <a:gd name="T2" fmla="*/ 59 w 627"/>
                <a:gd name="T3" fmla="*/ 91 h 236"/>
                <a:gd name="T4" fmla="*/ 125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Text Box 56"/>
            <p:cNvSpPr txBox="1">
              <a:spLocks noChangeAspect="1" noChangeArrowheads="1"/>
            </p:cNvSpPr>
            <p:nvPr/>
          </p:nvSpPr>
          <p:spPr bwMode="auto">
            <a:xfrm>
              <a:off x="5650" y="326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0294" name="Text Box 57"/>
            <p:cNvSpPr txBox="1">
              <a:spLocks noChangeAspect="1" noChangeArrowheads="1"/>
            </p:cNvSpPr>
            <p:nvPr/>
          </p:nvSpPr>
          <p:spPr bwMode="auto">
            <a:xfrm>
              <a:off x="3934" y="346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0295" name="Text Box 58"/>
            <p:cNvSpPr txBox="1">
              <a:spLocks noChangeAspect="1" noChangeArrowheads="1"/>
            </p:cNvSpPr>
            <p:nvPr/>
          </p:nvSpPr>
          <p:spPr bwMode="auto">
            <a:xfrm>
              <a:off x="8092" y="3508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B72759-AC45-42BC-A9A8-EA3C344BDFB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89073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连杆坐标系：</a:t>
            </a:r>
            <a:r>
              <a:rPr lang="zh-CN" altLang="en-US" sz="2000" dirty="0" smtClean="0">
                <a:ea typeface="黑体" pitchFamily="2" charset="-122"/>
              </a:rPr>
              <a:t>对于相邻两个连杆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和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</a:rPr>
              <a:t>，有三个关节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、 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和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 i="1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中间连杆</a:t>
            </a:r>
            <a:r>
              <a:rPr lang="en-US" altLang="zh-CN" sz="2000" i="1" dirty="0" smtClean="0">
                <a:solidFill>
                  <a:srgbClr val="000066"/>
                </a:solidFill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solidFill>
                  <a:srgbClr val="000066"/>
                </a:solidFill>
                <a:ea typeface="黑体" pitchFamily="2" charset="-122"/>
              </a:rPr>
              <a:t>i</a:t>
            </a:r>
            <a:r>
              <a:rPr lang="en-US" altLang="zh-CN" sz="2000" dirty="0" smtClean="0">
                <a:solidFill>
                  <a:srgbClr val="0000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坐标系的建立</a:t>
            </a:r>
            <a:r>
              <a:rPr lang="zh-CN" altLang="en-US" sz="2000" dirty="0" smtClean="0">
                <a:ea typeface="黑体" pitchFamily="2" charset="-122"/>
              </a:rPr>
              <a:t>：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原点</a:t>
            </a: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O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：</a:t>
            </a:r>
            <a:r>
              <a:rPr lang="zh-CN" altLang="en-US" sz="1800" dirty="0" smtClean="0">
                <a:ea typeface="黑体" pitchFamily="2" charset="-122"/>
              </a:rPr>
              <a:t>取关节轴线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与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en-US" altLang="zh-CN" sz="1800" baseline="-25000" dirty="0" smtClean="0">
                <a:ea typeface="黑体" pitchFamily="2" charset="-122"/>
              </a:rPr>
              <a:t>+1</a:t>
            </a:r>
            <a:r>
              <a:rPr lang="zh-CN" altLang="en-US" sz="1800" dirty="0" smtClean="0">
                <a:ea typeface="黑体" pitchFamily="2" charset="-122"/>
              </a:rPr>
              <a:t>的</a:t>
            </a:r>
            <a:r>
              <a:rPr lang="zh-CN" altLang="en-US" sz="1800" dirty="0">
                <a:ea typeface="黑体" pitchFamily="2" charset="-122"/>
              </a:rPr>
              <a:t>公垂线与关节轴线的</a:t>
            </a:r>
            <a:r>
              <a:rPr lang="zh-CN" altLang="en-US" sz="1800" dirty="0" smtClean="0">
                <a:ea typeface="黑体" pitchFamily="2" charset="-122"/>
              </a:rPr>
              <a:t>交点为坐标系原点。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err="1" smtClean="0">
                <a:solidFill>
                  <a:schemeClr val="folHlink"/>
                </a:solidFill>
                <a:ea typeface="黑体" pitchFamily="2" charset="-122"/>
              </a:rPr>
              <a:t>Z</a:t>
            </a:r>
            <a:r>
              <a:rPr lang="en-US" altLang="zh-CN" sz="1800" i="1" baseline="-25000" dirty="0" err="1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en-US" altLang="zh-CN" sz="1800" baseline="-25000" dirty="0" smtClean="0">
                <a:ea typeface="黑体" pitchFamily="2" charset="-122"/>
              </a:rPr>
              <a:t>+1</a:t>
            </a:r>
            <a:r>
              <a:rPr lang="zh-CN" altLang="en-US" sz="1800" dirty="0" smtClean="0">
                <a:ea typeface="黑体" pitchFamily="2" charset="-122"/>
              </a:rPr>
              <a:t>的方向为</a:t>
            </a:r>
            <a:r>
              <a:rPr lang="en-US" altLang="zh-CN" sz="1800" i="1" dirty="0" err="1" smtClean="0">
                <a:ea typeface="黑体" pitchFamily="2" charset="-122"/>
              </a:rPr>
              <a:t>Z</a:t>
            </a:r>
            <a:r>
              <a:rPr lang="en-US" altLang="zh-CN" sz="1800" i="1" baseline="-25000" dirty="0" err="1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轴方向。也用</a:t>
            </a:r>
            <a:r>
              <a:rPr lang="en-US" altLang="zh-CN" sz="1800" i="1" baseline="30000" dirty="0" smtClean="0">
                <a:ea typeface="黑体" pitchFamily="2" charset="-122"/>
              </a:rPr>
              <a:t>i</a:t>
            </a:r>
            <a:r>
              <a:rPr lang="en-US" altLang="zh-CN" sz="1800" i="1" dirty="0" smtClean="0">
                <a:ea typeface="黑体" pitchFamily="2" charset="-122"/>
              </a:rPr>
              <a:t>e</a:t>
            </a:r>
            <a:r>
              <a:rPr lang="en-US" altLang="zh-CN" sz="1800" baseline="-25000" dirty="0" smtClean="0">
                <a:ea typeface="黑体" pitchFamily="2" charset="-122"/>
              </a:rPr>
              <a:t>3</a:t>
            </a:r>
            <a:r>
              <a:rPr lang="zh-CN" altLang="en-US" sz="1800" dirty="0" smtClean="0">
                <a:ea typeface="黑体" pitchFamily="2" charset="-122"/>
              </a:rPr>
              <a:t>表示。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X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取公垂线指向</a:t>
            </a:r>
            <a:r>
              <a:rPr lang="en-US" altLang="zh-CN" sz="1800" i="1" dirty="0" smtClean="0">
                <a:ea typeface="黑体" pitchFamily="2" charset="-122"/>
              </a:rPr>
              <a:t>O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的方向为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轴方向。也用</a:t>
            </a:r>
            <a:r>
              <a:rPr lang="en-US" altLang="zh-CN" sz="1800" i="1" baseline="30000" dirty="0" smtClean="0">
                <a:ea typeface="黑体" pitchFamily="2" charset="-122"/>
              </a:rPr>
              <a:t>i</a:t>
            </a:r>
            <a:r>
              <a:rPr lang="en-US" altLang="zh-CN" sz="1800" i="1" dirty="0" smtClean="0">
                <a:ea typeface="黑体" pitchFamily="2" charset="-122"/>
              </a:rPr>
              <a:t>e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表示。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Y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i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根据右手定则由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轴和</a:t>
            </a:r>
            <a:r>
              <a:rPr lang="en-US" altLang="zh-CN" sz="1800" i="1" dirty="0" err="1" smtClean="0">
                <a:ea typeface="黑体" pitchFamily="2" charset="-122"/>
              </a:rPr>
              <a:t>Z</a:t>
            </a:r>
            <a:r>
              <a:rPr lang="en-US" altLang="zh-CN" sz="1800" i="1" baseline="-25000" dirty="0" err="1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轴确定</a:t>
            </a:r>
            <a:r>
              <a:rPr lang="en-US" altLang="zh-CN" sz="1800" i="1" dirty="0" smtClean="0">
                <a:ea typeface="黑体" pitchFamily="2" charset="-122"/>
              </a:rPr>
              <a:t>Y</a:t>
            </a:r>
            <a:r>
              <a:rPr lang="en-US" altLang="zh-CN" sz="1800" i="1" baseline="-25000" dirty="0" smtClean="0">
                <a:ea typeface="黑体" pitchFamily="2" charset="-122"/>
              </a:rPr>
              <a:t>i</a:t>
            </a:r>
            <a:r>
              <a:rPr lang="zh-CN" altLang="en-US" sz="1800" dirty="0" smtClean="0">
                <a:ea typeface="黑体" pitchFamily="2" charset="-122"/>
              </a:rPr>
              <a:t>轴的方向。也用</a:t>
            </a:r>
            <a:r>
              <a:rPr lang="en-US" altLang="zh-CN" sz="1800" i="1" baseline="30000" dirty="0" smtClean="0">
                <a:ea typeface="黑体" pitchFamily="2" charset="-122"/>
              </a:rPr>
              <a:t>i</a:t>
            </a:r>
            <a:r>
              <a:rPr lang="en-US" altLang="zh-CN" sz="1800" i="1" dirty="0" smtClean="0">
                <a:ea typeface="黑体" pitchFamily="2" charset="-122"/>
              </a:rPr>
              <a:t>e</a:t>
            </a:r>
            <a:r>
              <a:rPr lang="en-US" altLang="zh-CN" sz="1800" baseline="-25000" dirty="0" smtClean="0">
                <a:ea typeface="黑体" pitchFamily="2" charset="-122"/>
              </a:rPr>
              <a:t>2</a:t>
            </a:r>
            <a:r>
              <a:rPr lang="zh-CN" altLang="en-US" sz="1800" dirty="0" smtClean="0">
                <a:ea typeface="黑体" pitchFamily="2" charset="-122"/>
              </a:rPr>
              <a:t>表示。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第一连杆</a:t>
            </a:r>
            <a:r>
              <a:rPr lang="en-US" altLang="zh-CN" sz="2000" i="1" dirty="0" smtClean="0">
                <a:solidFill>
                  <a:srgbClr val="000066"/>
                </a:solidFill>
                <a:ea typeface="黑体" pitchFamily="2" charset="-122"/>
              </a:rPr>
              <a:t>C</a:t>
            </a:r>
            <a:r>
              <a:rPr lang="en-US" altLang="zh-CN" sz="2000" baseline="-25000" dirty="0" smtClean="0">
                <a:solidFill>
                  <a:srgbClr val="000066"/>
                </a:solidFill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坐标系的建立</a:t>
            </a:r>
            <a:r>
              <a:rPr lang="zh-CN" altLang="en-US" sz="2000" dirty="0" smtClean="0">
                <a:ea typeface="黑体" pitchFamily="2" charset="-122"/>
              </a:rPr>
              <a:t>：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原点</a:t>
            </a: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O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：</a:t>
            </a:r>
            <a:r>
              <a:rPr lang="zh-CN" altLang="en-US" sz="1800" dirty="0" smtClean="0">
                <a:ea typeface="黑体" pitchFamily="2" charset="-122"/>
              </a:rPr>
              <a:t>取基坐标系原点为坐标系原点。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Z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</a:t>
            </a:r>
            <a:r>
              <a:rPr lang="en-US" altLang="zh-CN" sz="1800" i="1" dirty="0" smtClean="0">
                <a:ea typeface="黑体" pitchFamily="2" charset="-122"/>
              </a:rPr>
              <a:t>J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的方向为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轴方向。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X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轴方向任意选取。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Y</a:t>
            </a:r>
            <a:r>
              <a:rPr lang="en-US" altLang="zh-CN" sz="1800" baseline="-25000" dirty="0" smtClean="0">
                <a:solidFill>
                  <a:schemeClr val="folHlink"/>
                </a:solidFill>
                <a:ea typeface="黑体" pitchFamily="2" charset="-122"/>
              </a:rPr>
              <a:t>1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根据右手定则由</a:t>
            </a:r>
            <a:r>
              <a:rPr lang="en-US" altLang="zh-CN" sz="1800" i="1" dirty="0" smtClean="0">
                <a:ea typeface="黑体" pitchFamily="2" charset="-122"/>
              </a:rPr>
              <a:t>X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轴和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轴确定</a:t>
            </a:r>
            <a:r>
              <a:rPr lang="en-US" altLang="zh-CN" sz="1800" i="1" dirty="0" smtClean="0">
                <a:ea typeface="黑体" pitchFamily="2" charset="-122"/>
              </a:rPr>
              <a:t>Y</a:t>
            </a:r>
            <a:r>
              <a:rPr lang="en-US" altLang="zh-CN" sz="1800" baseline="-25000" dirty="0" smtClean="0">
                <a:ea typeface="黑体" pitchFamily="2" charset="-122"/>
              </a:rPr>
              <a:t>1</a:t>
            </a:r>
            <a:r>
              <a:rPr lang="zh-CN" altLang="en-US" sz="1800" dirty="0" smtClean="0">
                <a:ea typeface="黑体" pitchFamily="2" charset="-122"/>
              </a:rPr>
              <a:t>轴的方向。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最后连杆</a:t>
            </a:r>
            <a:r>
              <a:rPr lang="en-US" altLang="zh-CN" sz="2000" i="1" dirty="0" smtClean="0">
                <a:solidFill>
                  <a:srgbClr val="000066"/>
                </a:solidFill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solidFill>
                  <a:srgbClr val="000066"/>
                </a:solidFill>
                <a:ea typeface="黑体" pitchFamily="2" charset="-122"/>
              </a:rPr>
              <a:t>n</a:t>
            </a:r>
            <a:r>
              <a:rPr lang="en-US" altLang="zh-CN" sz="2000" dirty="0" smtClean="0">
                <a:solidFill>
                  <a:srgbClr val="000066"/>
                </a:solidFill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坐标系的建立</a:t>
            </a:r>
            <a:r>
              <a:rPr lang="zh-CN" altLang="en-US" sz="2000" dirty="0" smtClean="0">
                <a:ea typeface="黑体" pitchFamily="2" charset="-122"/>
              </a:rPr>
              <a:t>：最后一个连杆一般是抓手。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原点</a:t>
            </a: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O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：</a:t>
            </a:r>
            <a:r>
              <a:rPr lang="zh-CN" altLang="en-US" sz="1800" dirty="0" smtClean="0">
                <a:ea typeface="黑体" pitchFamily="2" charset="-122"/>
              </a:rPr>
              <a:t>取抓手末端中心点为坐标系原点。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smtClean="0">
                <a:solidFill>
                  <a:schemeClr val="folHlink"/>
                </a:solidFill>
                <a:ea typeface="黑体" pitchFamily="2" charset="-122"/>
              </a:rPr>
              <a:t>Z</a:t>
            </a:r>
            <a:r>
              <a:rPr lang="en-US" altLang="zh-CN" sz="1800" i="1" baseline="-25000" dirty="0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取抓手的朝向</a:t>
            </a:r>
            <a:r>
              <a:rPr lang="en-US" altLang="zh-CN" sz="1800" dirty="0" smtClean="0">
                <a:ea typeface="黑体" pitchFamily="2" charset="-122"/>
              </a:rPr>
              <a:t>, </a:t>
            </a:r>
            <a:r>
              <a:rPr lang="zh-CN" altLang="en-US" sz="1800" dirty="0" smtClean="0">
                <a:ea typeface="黑体" pitchFamily="2" charset="-122"/>
              </a:rPr>
              <a:t>即指向被抓取物体的方向为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i="1" baseline="-25000" dirty="0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轴方向。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err="1" smtClean="0">
                <a:solidFill>
                  <a:schemeClr val="folHlink"/>
                </a:solidFill>
                <a:ea typeface="黑体" pitchFamily="2" charset="-122"/>
              </a:rPr>
              <a:t>X</a:t>
            </a:r>
            <a:r>
              <a:rPr lang="en-US" altLang="zh-CN" sz="1800" i="1" baseline="-25000" dirty="0" err="1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取抓手一个指尖到另一个指尖的方向为</a:t>
            </a:r>
            <a:r>
              <a:rPr lang="en-US" altLang="zh-CN" sz="1800" i="1" dirty="0" err="1" smtClean="0">
                <a:ea typeface="黑体" pitchFamily="2" charset="-122"/>
              </a:rPr>
              <a:t>X</a:t>
            </a:r>
            <a:r>
              <a:rPr lang="en-US" altLang="zh-CN" sz="1800" i="1" baseline="-25000" dirty="0" err="1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轴方向。</a:t>
            </a:r>
          </a:p>
          <a:p>
            <a:pPr lvl="2" eaLnBrk="1" hangingPunct="1">
              <a:lnSpc>
                <a:spcPct val="90000"/>
              </a:lnSpc>
              <a:buClr>
                <a:srgbClr val="996600"/>
              </a:buClr>
              <a:buFont typeface="Wingdings" pitchFamily="2" charset="2"/>
              <a:buChar char="q"/>
            </a:pPr>
            <a:r>
              <a:rPr lang="en-US" altLang="zh-CN" sz="1800" i="1" dirty="0" err="1" smtClean="0">
                <a:solidFill>
                  <a:schemeClr val="folHlink"/>
                </a:solidFill>
                <a:ea typeface="黑体" pitchFamily="2" charset="-122"/>
              </a:rPr>
              <a:t>Y</a:t>
            </a:r>
            <a:r>
              <a:rPr lang="en-US" altLang="zh-CN" sz="1800" i="1" baseline="-25000" dirty="0" err="1" smtClean="0">
                <a:solidFill>
                  <a:schemeClr val="folHlink"/>
                </a:solidFill>
                <a:ea typeface="黑体" pitchFamily="2" charset="-122"/>
              </a:rPr>
              <a:t>n</a:t>
            </a:r>
            <a:r>
              <a:rPr lang="zh-CN" altLang="en-US" sz="1800" dirty="0" smtClean="0">
                <a:solidFill>
                  <a:schemeClr val="folHlink"/>
                </a:solidFill>
                <a:ea typeface="黑体" pitchFamily="2" charset="-122"/>
              </a:rPr>
              <a:t>轴：</a:t>
            </a:r>
            <a:r>
              <a:rPr lang="zh-CN" altLang="en-US" sz="1800" dirty="0" smtClean="0">
                <a:ea typeface="黑体" pitchFamily="2" charset="-122"/>
              </a:rPr>
              <a:t>根据右手定则由</a:t>
            </a:r>
            <a:r>
              <a:rPr lang="en-US" altLang="zh-CN" sz="1800" i="1" dirty="0" err="1" smtClean="0">
                <a:ea typeface="黑体" pitchFamily="2" charset="-122"/>
              </a:rPr>
              <a:t>X</a:t>
            </a:r>
            <a:r>
              <a:rPr lang="en-US" altLang="zh-CN" sz="1800" i="1" baseline="-25000" dirty="0" err="1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轴和</a:t>
            </a:r>
            <a:r>
              <a:rPr lang="en-US" altLang="zh-CN" sz="1800" i="1" dirty="0" smtClean="0">
                <a:ea typeface="黑体" pitchFamily="2" charset="-122"/>
              </a:rPr>
              <a:t>Z</a:t>
            </a:r>
            <a:r>
              <a:rPr lang="en-US" altLang="zh-CN" sz="1800" i="1" baseline="-25000" dirty="0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轴确定</a:t>
            </a:r>
            <a:r>
              <a:rPr lang="en-US" altLang="zh-CN" sz="1800" i="1" dirty="0" err="1" smtClean="0">
                <a:ea typeface="黑体" pitchFamily="2" charset="-122"/>
              </a:rPr>
              <a:t>Y</a:t>
            </a:r>
            <a:r>
              <a:rPr lang="en-US" altLang="zh-CN" sz="1800" i="1" baseline="-25000" dirty="0" err="1" smtClean="0">
                <a:ea typeface="黑体" pitchFamily="2" charset="-122"/>
              </a:rPr>
              <a:t>n</a:t>
            </a:r>
            <a:r>
              <a:rPr lang="zh-CN" altLang="en-US" sz="1800" dirty="0" smtClean="0">
                <a:ea typeface="黑体" pitchFamily="2" charset="-122"/>
              </a:rPr>
              <a:t>轴的方向。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A0E274-3998-46CB-AA4B-0DBAB580299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grpSp>
        <p:nvGrpSpPr>
          <p:cNvPr id="12293" name="Group 8"/>
          <p:cNvGrpSpPr>
            <a:grpSpLocks noChangeAspect="1"/>
          </p:cNvGrpSpPr>
          <p:nvPr/>
        </p:nvGrpSpPr>
        <p:grpSpPr bwMode="auto">
          <a:xfrm>
            <a:off x="1331913" y="1665052"/>
            <a:ext cx="6996112" cy="5040312"/>
            <a:chOff x="3282" y="3534"/>
            <a:chExt cx="6120" cy="4410"/>
          </a:xfrm>
        </p:grpSpPr>
        <p:sp>
          <p:nvSpPr>
            <p:cNvPr id="12294" name="Line 9"/>
            <p:cNvSpPr>
              <a:spLocks noChangeAspect="1" noChangeShapeType="1"/>
            </p:cNvSpPr>
            <p:nvPr/>
          </p:nvSpPr>
          <p:spPr bwMode="auto">
            <a:xfrm flipH="1" flipV="1">
              <a:off x="7394" y="6036"/>
              <a:ext cx="448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Oval 10"/>
            <p:cNvSpPr>
              <a:spLocks noChangeAspect="1" noChangeArrowheads="1"/>
            </p:cNvSpPr>
            <p:nvPr/>
          </p:nvSpPr>
          <p:spPr bwMode="auto">
            <a:xfrm rot="-898537">
              <a:off x="3429" y="4446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296" name="Oval 11"/>
            <p:cNvSpPr>
              <a:spLocks noChangeAspect="1" noChangeArrowheads="1"/>
            </p:cNvSpPr>
            <p:nvPr/>
          </p:nvSpPr>
          <p:spPr bwMode="auto">
            <a:xfrm rot="-898537">
              <a:off x="3282" y="4393"/>
              <a:ext cx="528" cy="2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297" name="Line 12"/>
            <p:cNvSpPr>
              <a:spLocks noChangeAspect="1" noChangeShapeType="1"/>
            </p:cNvSpPr>
            <p:nvPr/>
          </p:nvSpPr>
          <p:spPr bwMode="auto">
            <a:xfrm>
              <a:off x="3286" y="4611"/>
              <a:ext cx="165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13"/>
            <p:cNvSpPr>
              <a:spLocks noChangeAspect="1"/>
            </p:cNvSpPr>
            <p:nvPr/>
          </p:nvSpPr>
          <p:spPr bwMode="auto">
            <a:xfrm>
              <a:off x="3451" y="4466"/>
              <a:ext cx="1870" cy="673"/>
            </a:xfrm>
            <a:custGeom>
              <a:avLst/>
              <a:gdLst>
                <a:gd name="T0" fmla="*/ 0 w 1870"/>
                <a:gd name="T1" fmla="*/ 640 h 673"/>
                <a:gd name="T2" fmla="*/ 308 w 1870"/>
                <a:gd name="T3" fmla="*/ 640 h 673"/>
                <a:gd name="T4" fmla="*/ 539 w 1870"/>
                <a:gd name="T5" fmla="*/ 442 h 673"/>
                <a:gd name="T6" fmla="*/ 902 w 1870"/>
                <a:gd name="T7" fmla="*/ 156 h 673"/>
                <a:gd name="T8" fmla="*/ 1276 w 1870"/>
                <a:gd name="T9" fmla="*/ 35 h 673"/>
                <a:gd name="T10" fmla="*/ 1617 w 1870"/>
                <a:gd name="T11" fmla="*/ 2 h 673"/>
                <a:gd name="T12" fmla="*/ 1870 w 1870"/>
                <a:gd name="T13" fmla="*/ 46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0"/>
                <a:gd name="T22" fmla="*/ 0 h 673"/>
                <a:gd name="T23" fmla="*/ 1870 w 1870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0" h="673">
                  <a:moveTo>
                    <a:pt x="0" y="640"/>
                  </a:moveTo>
                  <a:cubicBezTo>
                    <a:pt x="109" y="656"/>
                    <a:pt x="218" y="673"/>
                    <a:pt x="308" y="640"/>
                  </a:cubicBezTo>
                  <a:cubicBezTo>
                    <a:pt x="398" y="607"/>
                    <a:pt x="440" y="523"/>
                    <a:pt x="539" y="442"/>
                  </a:cubicBezTo>
                  <a:cubicBezTo>
                    <a:pt x="638" y="361"/>
                    <a:pt x="779" y="224"/>
                    <a:pt x="902" y="156"/>
                  </a:cubicBezTo>
                  <a:cubicBezTo>
                    <a:pt x="1025" y="88"/>
                    <a:pt x="1157" y="61"/>
                    <a:pt x="1276" y="35"/>
                  </a:cubicBezTo>
                  <a:cubicBezTo>
                    <a:pt x="1395" y="9"/>
                    <a:pt x="1518" y="0"/>
                    <a:pt x="1617" y="2"/>
                  </a:cubicBezTo>
                  <a:cubicBezTo>
                    <a:pt x="1716" y="4"/>
                    <a:pt x="1793" y="25"/>
                    <a:pt x="1870" y="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Freeform 14"/>
            <p:cNvSpPr>
              <a:spLocks noChangeAspect="1"/>
            </p:cNvSpPr>
            <p:nvPr/>
          </p:nvSpPr>
          <p:spPr bwMode="auto">
            <a:xfrm>
              <a:off x="5299" y="4490"/>
              <a:ext cx="572" cy="101"/>
            </a:xfrm>
            <a:custGeom>
              <a:avLst/>
              <a:gdLst>
                <a:gd name="T0" fmla="*/ 0 w 572"/>
                <a:gd name="T1" fmla="*/ 11 h 101"/>
                <a:gd name="T2" fmla="*/ 286 w 572"/>
                <a:gd name="T3" fmla="*/ 99 h 101"/>
                <a:gd name="T4" fmla="*/ 572 w 572"/>
                <a:gd name="T5" fmla="*/ 0 h 101"/>
                <a:gd name="T6" fmla="*/ 0 60000 65536"/>
                <a:gd name="T7" fmla="*/ 0 60000 65536"/>
                <a:gd name="T8" fmla="*/ 0 60000 65536"/>
                <a:gd name="T9" fmla="*/ 0 w 572"/>
                <a:gd name="T10" fmla="*/ 0 h 101"/>
                <a:gd name="T11" fmla="*/ 572 w 57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101">
                  <a:moveTo>
                    <a:pt x="0" y="11"/>
                  </a:moveTo>
                  <a:cubicBezTo>
                    <a:pt x="95" y="56"/>
                    <a:pt x="191" y="101"/>
                    <a:pt x="286" y="99"/>
                  </a:cubicBezTo>
                  <a:cubicBezTo>
                    <a:pt x="381" y="97"/>
                    <a:pt x="476" y="48"/>
                    <a:pt x="5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15"/>
            <p:cNvSpPr>
              <a:spLocks noChangeAspect="1" noChangeShapeType="1"/>
            </p:cNvSpPr>
            <p:nvPr/>
          </p:nvSpPr>
          <p:spPr bwMode="auto">
            <a:xfrm>
              <a:off x="3781" y="4446"/>
              <a:ext cx="176" cy="5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Freeform 16"/>
            <p:cNvSpPr>
              <a:spLocks noChangeAspect="1"/>
            </p:cNvSpPr>
            <p:nvPr/>
          </p:nvSpPr>
          <p:spPr bwMode="auto">
            <a:xfrm>
              <a:off x="3781" y="4061"/>
              <a:ext cx="1540" cy="473"/>
            </a:xfrm>
            <a:custGeom>
              <a:avLst/>
              <a:gdLst>
                <a:gd name="T0" fmla="*/ 0 w 1540"/>
                <a:gd name="T1" fmla="*/ 470 h 462"/>
                <a:gd name="T2" fmla="*/ 473 w 1540"/>
                <a:gd name="T3" fmla="*/ 508 h 462"/>
                <a:gd name="T4" fmla="*/ 880 w 1540"/>
                <a:gd name="T5" fmla="*/ 396 h 462"/>
                <a:gd name="T6" fmla="*/ 1540 w 1540"/>
                <a:gd name="T7" fmla="*/ 0 h 4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0"/>
                <a:gd name="T13" fmla="*/ 0 h 462"/>
                <a:gd name="T14" fmla="*/ 1540 w 1540"/>
                <a:gd name="T15" fmla="*/ 462 h 4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0" h="462">
                  <a:moveTo>
                    <a:pt x="0" y="418"/>
                  </a:moveTo>
                  <a:cubicBezTo>
                    <a:pt x="163" y="440"/>
                    <a:pt x="326" y="462"/>
                    <a:pt x="473" y="451"/>
                  </a:cubicBezTo>
                  <a:cubicBezTo>
                    <a:pt x="620" y="440"/>
                    <a:pt x="702" y="427"/>
                    <a:pt x="880" y="352"/>
                  </a:cubicBezTo>
                  <a:cubicBezTo>
                    <a:pt x="1058" y="277"/>
                    <a:pt x="1299" y="138"/>
                    <a:pt x="1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Oval 17"/>
            <p:cNvSpPr>
              <a:spLocks noChangeAspect="1" noChangeArrowheads="1"/>
            </p:cNvSpPr>
            <p:nvPr/>
          </p:nvSpPr>
          <p:spPr bwMode="auto">
            <a:xfrm rot="-423550">
              <a:off x="5453" y="3973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03" name="Oval 18"/>
            <p:cNvSpPr>
              <a:spLocks noChangeAspect="1" noChangeArrowheads="1"/>
            </p:cNvSpPr>
            <p:nvPr/>
          </p:nvSpPr>
          <p:spPr bwMode="auto">
            <a:xfrm rot="-423550">
              <a:off x="5298" y="3907"/>
              <a:ext cx="551" cy="2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04" name="Freeform 19"/>
            <p:cNvSpPr>
              <a:spLocks noChangeAspect="1"/>
            </p:cNvSpPr>
            <p:nvPr/>
          </p:nvSpPr>
          <p:spPr bwMode="auto">
            <a:xfrm>
              <a:off x="5332" y="4908"/>
              <a:ext cx="550" cy="134"/>
            </a:xfrm>
            <a:custGeom>
              <a:avLst/>
              <a:gdLst>
                <a:gd name="T0" fmla="*/ 0 w 550"/>
                <a:gd name="T1" fmla="*/ 11 h 134"/>
                <a:gd name="T2" fmla="*/ 275 w 550"/>
                <a:gd name="T3" fmla="*/ 132 h 134"/>
                <a:gd name="T4" fmla="*/ 550 w 550"/>
                <a:gd name="T5" fmla="*/ 0 h 134"/>
                <a:gd name="T6" fmla="*/ 0 60000 65536"/>
                <a:gd name="T7" fmla="*/ 0 60000 65536"/>
                <a:gd name="T8" fmla="*/ 0 60000 65536"/>
                <a:gd name="T9" fmla="*/ 0 w 550"/>
                <a:gd name="T10" fmla="*/ 0 h 134"/>
                <a:gd name="T11" fmla="*/ 550 w 550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" h="134">
                  <a:moveTo>
                    <a:pt x="0" y="11"/>
                  </a:moveTo>
                  <a:cubicBezTo>
                    <a:pt x="91" y="72"/>
                    <a:pt x="183" y="134"/>
                    <a:pt x="275" y="132"/>
                  </a:cubicBezTo>
                  <a:cubicBezTo>
                    <a:pt x="367" y="130"/>
                    <a:pt x="458" y="65"/>
                    <a:pt x="5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20"/>
            <p:cNvSpPr>
              <a:spLocks noChangeAspect="1" noChangeShapeType="1"/>
            </p:cNvSpPr>
            <p:nvPr/>
          </p:nvSpPr>
          <p:spPr bwMode="auto">
            <a:xfrm>
              <a:off x="5299" y="4072"/>
              <a:ext cx="44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1"/>
            <p:cNvSpPr>
              <a:spLocks noChangeAspect="1" noChangeShapeType="1"/>
            </p:cNvSpPr>
            <p:nvPr/>
          </p:nvSpPr>
          <p:spPr bwMode="auto">
            <a:xfrm>
              <a:off x="5827" y="4006"/>
              <a:ext cx="55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Oval 22"/>
            <p:cNvSpPr>
              <a:spLocks noChangeAspect="1" noChangeArrowheads="1"/>
            </p:cNvSpPr>
            <p:nvPr/>
          </p:nvSpPr>
          <p:spPr bwMode="auto">
            <a:xfrm rot="1309600">
              <a:off x="8300" y="4264"/>
              <a:ext cx="286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08" name="Oval 23"/>
            <p:cNvSpPr>
              <a:spLocks noChangeAspect="1" noChangeArrowheads="1"/>
            </p:cNvSpPr>
            <p:nvPr/>
          </p:nvSpPr>
          <p:spPr bwMode="auto">
            <a:xfrm rot="1357676">
              <a:off x="8196" y="4163"/>
              <a:ext cx="499" cy="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09" name="Freeform 24"/>
            <p:cNvSpPr>
              <a:spLocks noChangeAspect="1"/>
            </p:cNvSpPr>
            <p:nvPr/>
          </p:nvSpPr>
          <p:spPr bwMode="auto">
            <a:xfrm>
              <a:off x="8115" y="4644"/>
              <a:ext cx="495" cy="198"/>
            </a:xfrm>
            <a:custGeom>
              <a:avLst/>
              <a:gdLst>
                <a:gd name="T0" fmla="*/ 0 w 517"/>
                <a:gd name="T1" fmla="*/ 0 h 198"/>
                <a:gd name="T2" fmla="*/ 221 w 517"/>
                <a:gd name="T3" fmla="*/ 176 h 198"/>
                <a:gd name="T4" fmla="*/ 416 w 517"/>
                <a:gd name="T5" fmla="*/ 132 h 198"/>
                <a:gd name="T6" fmla="*/ 0 60000 65536"/>
                <a:gd name="T7" fmla="*/ 0 60000 65536"/>
                <a:gd name="T8" fmla="*/ 0 60000 65536"/>
                <a:gd name="T9" fmla="*/ 0 w 517"/>
                <a:gd name="T10" fmla="*/ 0 h 198"/>
                <a:gd name="T11" fmla="*/ 517 w 517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198">
                  <a:moveTo>
                    <a:pt x="0" y="0"/>
                  </a:moveTo>
                  <a:cubicBezTo>
                    <a:pt x="94" y="77"/>
                    <a:pt x="189" y="154"/>
                    <a:pt x="275" y="176"/>
                  </a:cubicBezTo>
                  <a:cubicBezTo>
                    <a:pt x="361" y="198"/>
                    <a:pt x="477" y="141"/>
                    <a:pt x="517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25"/>
            <p:cNvSpPr>
              <a:spLocks noChangeAspect="1"/>
            </p:cNvSpPr>
            <p:nvPr/>
          </p:nvSpPr>
          <p:spPr bwMode="auto">
            <a:xfrm>
              <a:off x="8005" y="4952"/>
              <a:ext cx="561" cy="220"/>
            </a:xfrm>
            <a:custGeom>
              <a:avLst/>
              <a:gdLst>
                <a:gd name="T0" fmla="*/ 0 w 561"/>
                <a:gd name="T1" fmla="*/ 0 h 220"/>
                <a:gd name="T2" fmla="*/ 253 w 561"/>
                <a:gd name="T3" fmla="*/ 198 h 220"/>
                <a:gd name="T4" fmla="*/ 561 w 561"/>
                <a:gd name="T5" fmla="*/ 132 h 220"/>
                <a:gd name="T6" fmla="*/ 0 60000 65536"/>
                <a:gd name="T7" fmla="*/ 0 60000 65536"/>
                <a:gd name="T8" fmla="*/ 0 60000 65536"/>
                <a:gd name="T9" fmla="*/ 0 w 561"/>
                <a:gd name="T10" fmla="*/ 0 h 220"/>
                <a:gd name="T11" fmla="*/ 561 w 561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220">
                  <a:moveTo>
                    <a:pt x="0" y="0"/>
                  </a:moveTo>
                  <a:cubicBezTo>
                    <a:pt x="80" y="88"/>
                    <a:pt x="160" y="176"/>
                    <a:pt x="253" y="198"/>
                  </a:cubicBezTo>
                  <a:cubicBezTo>
                    <a:pt x="346" y="220"/>
                    <a:pt x="453" y="176"/>
                    <a:pt x="561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6"/>
            <p:cNvSpPr>
              <a:spLocks noChangeAspect="1" noChangeShapeType="1"/>
            </p:cNvSpPr>
            <p:nvPr/>
          </p:nvSpPr>
          <p:spPr bwMode="auto">
            <a:xfrm flipH="1">
              <a:off x="8027" y="4347"/>
              <a:ext cx="165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7"/>
            <p:cNvSpPr>
              <a:spLocks noChangeAspect="1" noChangeShapeType="1"/>
            </p:cNvSpPr>
            <p:nvPr/>
          </p:nvSpPr>
          <p:spPr bwMode="auto">
            <a:xfrm flipH="1">
              <a:off x="8555" y="4424"/>
              <a:ext cx="132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Freeform 28"/>
            <p:cNvSpPr>
              <a:spLocks noChangeAspect="1"/>
            </p:cNvSpPr>
            <p:nvPr/>
          </p:nvSpPr>
          <p:spPr bwMode="auto">
            <a:xfrm>
              <a:off x="5860" y="4490"/>
              <a:ext cx="2277" cy="182"/>
            </a:xfrm>
            <a:custGeom>
              <a:avLst/>
              <a:gdLst>
                <a:gd name="T0" fmla="*/ 0 w 2277"/>
                <a:gd name="T1" fmla="*/ 0 h 182"/>
                <a:gd name="T2" fmla="*/ 649 w 2277"/>
                <a:gd name="T3" fmla="*/ 154 h 182"/>
                <a:gd name="T4" fmla="*/ 1364 w 2277"/>
                <a:gd name="T5" fmla="*/ 165 h 182"/>
                <a:gd name="T6" fmla="*/ 1749 w 2277"/>
                <a:gd name="T7" fmla="*/ 165 h 182"/>
                <a:gd name="T8" fmla="*/ 2277 w 2277"/>
                <a:gd name="T9" fmla="*/ 12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182"/>
                <a:gd name="T17" fmla="*/ 2277 w 2277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182">
                  <a:moveTo>
                    <a:pt x="0" y="0"/>
                  </a:moveTo>
                  <a:cubicBezTo>
                    <a:pt x="211" y="63"/>
                    <a:pt x="422" y="126"/>
                    <a:pt x="649" y="154"/>
                  </a:cubicBezTo>
                  <a:cubicBezTo>
                    <a:pt x="876" y="182"/>
                    <a:pt x="1181" y="163"/>
                    <a:pt x="1364" y="165"/>
                  </a:cubicBezTo>
                  <a:cubicBezTo>
                    <a:pt x="1547" y="167"/>
                    <a:pt x="1597" y="172"/>
                    <a:pt x="1749" y="165"/>
                  </a:cubicBezTo>
                  <a:cubicBezTo>
                    <a:pt x="1901" y="158"/>
                    <a:pt x="2089" y="139"/>
                    <a:pt x="2277" y="1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29"/>
            <p:cNvSpPr>
              <a:spLocks noChangeAspect="1"/>
            </p:cNvSpPr>
            <p:nvPr/>
          </p:nvSpPr>
          <p:spPr bwMode="auto">
            <a:xfrm>
              <a:off x="5871" y="4743"/>
              <a:ext cx="2145" cy="209"/>
            </a:xfrm>
            <a:custGeom>
              <a:avLst/>
              <a:gdLst>
                <a:gd name="T0" fmla="*/ 0 w 2145"/>
                <a:gd name="T1" fmla="*/ 154 h 209"/>
                <a:gd name="T2" fmla="*/ 627 w 2145"/>
                <a:gd name="T3" fmla="*/ 22 h 209"/>
                <a:gd name="T4" fmla="*/ 1199 w 2145"/>
                <a:gd name="T5" fmla="*/ 22 h 209"/>
                <a:gd name="T6" fmla="*/ 1639 w 2145"/>
                <a:gd name="T7" fmla="*/ 77 h 209"/>
                <a:gd name="T8" fmla="*/ 2057 w 2145"/>
                <a:gd name="T9" fmla="*/ 165 h 209"/>
                <a:gd name="T10" fmla="*/ 2145 w 2145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5"/>
                <a:gd name="T19" fmla="*/ 0 h 209"/>
                <a:gd name="T20" fmla="*/ 2145 w 214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5" h="209">
                  <a:moveTo>
                    <a:pt x="0" y="154"/>
                  </a:moveTo>
                  <a:cubicBezTo>
                    <a:pt x="213" y="99"/>
                    <a:pt x="427" y="44"/>
                    <a:pt x="627" y="22"/>
                  </a:cubicBezTo>
                  <a:cubicBezTo>
                    <a:pt x="827" y="0"/>
                    <a:pt x="1030" y="13"/>
                    <a:pt x="1199" y="22"/>
                  </a:cubicBezTo>
                  <a:cubicBezTo>
                    <a:pt x="1368" y="31"/>
                    <a:pt x="1496" y="53"/>
                    <a:pt x="1639" y="77"/>
                  </a:cubicBezTo>
                  <a:cubicBezTo>
                    <a:pt x="1782" y="101"/>
                    <a:pt x="1973" y="143"/>
                    <a:pt x="2057" y="165"/>
                  </a:cubicBezTo>
                  <a:cubicBezTo>
                    <a:pt x="2141" y="187"/>
                    <a:pt x="2143" y="198"/>
                    <a:pt x="2145" y="2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Freeform 30"/>
            <p:cNvSpPr>
              <a:spLocks noChangeAspect="1"/>
            </p:cNvSpPr>
            <p:nvPr/>
          </p:nvSpPr>
          <p:spPr bwMode="auto">
            <a:xfrm>
              <a:off x="8698" y="4391"/>
              <a:ext cx="308" cy="363"/>
            </a:xfrm>
            <a:custGeom>
              <a:avLst/>
              <a:gdLst>
                <a:gd name="T0" fmla="*/ 0 w 308"/>
                <a:gd name="T1" fmla="*/ 0 h 363"/>
                <a:gd name="T2" fmla="*/ 66 w 308"/>
                <a:gd name="T3" fmla="*/ 253 h 363"/>
                <a:gd name="T4" fmla="*/ 308 w 308"/>
                <a:gd name="T5" fmla="*/ 363 h 363"/>
                <a:gd name="T6" fmla="*/ 0 60000 65536"/>
                <a:gd name="T7" fmla="*/ 0 60000 65536"/>
                <a:gd name="T8" fmla="*/ 0 60000 65536"/>
                <a:gd name="T9" fmla="*/ 0 w 308"/>
                <a:gd name="T10" fmla="*/ 0 h 363"/>
                <a:gd name="T11" fmla="*/ 308 w 30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363">
                  <a:moveTo>
                    <a:pt x="0" y="0"/>
                  </a:moveTo>
                  <a:cubicBezTo>
                    <a:pt x="7" y="96"/>
                    <a:pt x="15" y="193"/>
                    <a:pt x="66" y="253"/>
                  </a:cubicBezTo>
                  <a:cubicBezTo>
                    <a:pt x="117" y="313"/>
                    <a:pt x="259" y="341"/>
                    <a:pt x="308" y="36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Freeform 31"/>
            <p:cNvSpPr>
              <a:spLocks noChangeAspect="1"/>
            </p:cNvSpPr>
            <p:nvPr/>
          </p:nvSpPr>
          <p:spPr bwMode="auto">
            <a:xfrm>
              <a:off x="8610" y="4752"/>
              <a:ext cx="374" cy="90"/>
            </a:xfrm>
            <a:custGeom>
              <a:avLst/>
              <a:gdLst>
                <a:gd name="T0" fmla="*/ 0 w 374"/>
                <a:gd name="T1" fmla="*/ 13 h 90"/>
                <a:gd name="T2" fmla="*/ 231 w 374"/>
                <a:gd name="T3" fmla="*/ 13 h 90"/>
                <a:gd name="T4" fmla="*/ 374 w 374"/>
                <a:gd name="T5" fmla="*/ 90 h 90"/>
                <a:gd name="T6" fmla="*/ 0 60000 65536"/>
                <a:gd name="T7" fmla="*/ 0 60000 65536"/>
                <a:gd name="T8" fmla="*/ 0 60000 65536"/>
                <a:gd name="T9" fmla="*/ 0 w 374"/>
                <a:gd name="T10" fmla="*/ 0 h 90"/>
                <a:gd name="T11" fmla="*/ 374 w 37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90">
                  <a:moveTo>
                    <a:pt x="0" y="13"/>
                  </a:moveTo>
                  <a:cubicBezTo>
                    <a:pt x="84" y="6"/>
                    <a:pt x="169" y="0"/>
                    <a:pt x="231" y="13"/>
                  </a:cubicBezTo>
                  <a:cubicBezTo>
                    <a:pt x="293" y="26"/>
                    <a:pt x="333" y="58"/>
                    <a:pt x="374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32"/>
            <p:cNvSpPr>
              <a:spLocks noChangeAspect="1" noChangeShapeType="1"/>
            </p:cNvSpPr>
            <p:nvPr/>
          </p:nvSpPr>
          <p:spPr bwMode="auto">
            <a:xfrm>
              <a:off x="3418" y="4072"/>
              <a:ext cx="1177" cy="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33"/>
            <p:cNvSpPr>
              <a:spLocks noChangeAspect="1" noChangeShapeType="1"/>
            </p:cNvSpPr>
            <p:nvPr/>
          </p:nvSpPr>
          <p:spPr bwMode="auto">
            <a:xfrm>
              <a:off x="5562" y="3534"/>
              <a:ext cx="154" cy="4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34"/>
            <p:cNvSpPr>
              <a:spLocks noChangeAspect="1" noChangeShapeType="1"/>
            </p:cNvSpPr>
            <p:nvPr/>
          </p:nvSpPr>
          <p:spPr bwMode="auto">
            <a:xfrm flipH="1">
              <a:off x="7554" y="3687"/>
              <a:ext cx="1122" cy="3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35"/>
            <p:cNvSpPr>
              <a:spLocks noChangeAspect="1" noChangeShapeType="1"/>
            </p:cNvSpPr>
            <p:nvPr/>
          </p:nvSpPr>
          <p:spPr bwMode="auto">
            <a:xfrm flipV="1">
              <a:off x="4463" y="7196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36"/>
            <p:cNvSpPr>
              <a:spLocks noChangeAspect="1" noChangeShapeType="1"/>
            </p:cNvSpPr>
            <p:nvPr/>
          </p:nvSpPr>
          <p:spPr bwMode="auto">
            <a:xfrm flipV="1">
              <a:off x="5662" y="6492"/>
              <a:ext cx="2200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37"/>
            <p:cNvSpPr>
              <a:spLocks noChangeAspect="1" noChangeShapeType="1"/>
            </p:cNvSpPr>
            <p:nvPr/>
          </p:nvSpPr>
          <p:spPr bwMode="auto">
            <a:xfrm>
              <a:off x="7829" y="5480"/>
              <a:ext cx="22" cy="1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38"/>
            <p:cNvSpPr>
              <a:spLocks noChangeAspect="1"/>
            </p:cNvSpPr>
            <p:nvPr/>
          </p:nvSpPr>
          <p:spPr bwMode="auto">
            <a:xfrm>
              <a:off x="7818" y="5964"/>
              <a:ext cx="165" cy="99"/>
            </a:xfrm>
            <a:custGeom>
              <a:avLst/>
              <a:gdLst>
                <a:gd name="T0" fmla="*/ 0 w 176"/>
                <a:gd name="T1" fmla="*/ 31 h 117"/>
                <a:gd name="T2" fmla="*/ 87 w 176"/>
                <a:gd name="T3" fmla="*/ 3 h 117"/>
                <a:gd name="T4" fmla="*/ 128 w 176"/>
                <a:gd name="T5" fmla="*/ 51 h 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7"/>
                <a:gd name="T11" fmla="*/ 176 w 17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7">
                  <a:moveTo>
                    <a:pt x="0" y="73"/>
                  </a:moveTo>
                  <a:cubicBezTo>
                    <a:pt x="46" y="36"/>
                    <a:pt x="92" y="0"/>
                    <a:pt x="121" y="7"/>
                  </a:cubicBezTo>
                  <a:cubicBezTo>
                    <a:pt x="150" y="14"/>
                    <a:pt x="163" y="65"/>
                    <a:pt x="176" y="1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AutoShape 39"/>
            <p:cNvSpPr>
              <a:spLocks noChangeAspect="1"/>
            </p:cNvSpPr>
            <p:nvPr/>
          </p:nvSpPr>
          <p:spPr bwMode="auto">
            <a:xfrm>
              <a:off x="5464" y="6547"/>
              <a:ext cx="132" cy="638"/>
            </a:xfrm>
            <a:prstGeom prst="leftBrace">
              <a:avLst>
                <a:gd name="adj1" fmla="val 402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25" name="Line 40"/>
            <p:cNvSpPr>
              <a:spLocks noChangeAspect="1" noChangeShapeType="1"/>
            </p:cNvSpPr>
            <p:nvPr/>
          </p:nvSpPr>
          <p:spPr bwMode="auto">
            <a:xfrm flipV="1">
              <a:off x="5662" y="6195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Arc 41"/>
            <p:cNvSpPr>
              <a:spLocks noChangeAspect="1"/>
            </p:cNvSpPr>
            <p:nvPr/>
          </p:nvSpPr>
          <p:spPr bwMode="auto">
            <a:xfrm>
              <a:off x="6190" y="6382"/>
              <a:ext cx="88" cy="143"/>
            </a:xfrm>
            <a:custGeom>
              <a:avLst/>
              <a:gdLst>
                <a:gd name="T0" fmla="*/ 0 w 21600"/>
                <a:gd name="T1" fmla="*/ 0 h 43060"/>
                <a:gd name="T2" fmla="*/ 0 w 21600"/>
                <a:gd name="T3" fmla="*/ 0 h 43060"/>
                <a:gd name="T4" fmla="*/ 0 w 21600"/>
                <a:gd name="T5" fmla="*/ 0 h 430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0"/>
                <a:gd name="T11" fmla="*/ 21600 w 21600"/>
                <a:gd name="T12" fmla="*/ 43060 h 43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</a:path>
                <a:path w="21600" h="430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42"/>
            <p:cNvSpPr>
              <a:spLocks noChangeAspect="1"/>
            </p:cNvSpPr>
            <p:nvPr/>
          </p:nvSpPr>
          <p:spPr bwMode="auto">
            <a:xfrm>
              <a:off x="5409" y="5348"/>
              <a:ext cx="473" cy="239"/>
            </a:xfrm>
            <a:custGeom>
              <a:avLst/>
              <a:gdLst>
                <a:gd name="T0" fmla="*/ 0 w 627"/>
                <a:gd name="T1" fmla="*/ 104 h 236"/>
                <a:gd name="T2" fmla="*/ 72 w 627"/>
                <a:gd name="T3" fmla="*/ 235 h 236"/>
                <a:gd name="T4" fmla="*/ 153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Text Box 43"/>
            <p:cNvSpPr txBox="1">
              <a:spLocks noChangeAspect="1" noChangeArrowheads="1"/>
            </p:cNvSpPr>
            <p:nvPr/>
          </p:nvSpPr>
          <p:spPr bwMode="auto">
            <a:xfrm>
              <a:off x="5794" y="355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29" name="Text Box 44"/>
            <p:cNvSpPr txBox="1">
              <a:spLocks noChangeAspect="1" noChangeArrowheads="1"/>
            </p:cNvSpPr>
            <p:nvPr/>
          </p:nvSpPr>
          <p:spPr bwMode="auto">
            <a:xfrm>
              <a:off x="3583" y="384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30" name="Text Box 45"/>
            <p:cNvSpPr txBox="1">
              <a:spLocks noChangeAspect="1" noChangeArrowheads="1"/>
            </p:cNvSpPr>
            <p:nvPr/>
          </p:nvSpPr>
          <p:spPr bwMode="auto">
            <a:xfrm>
              <a:off x="8742" y="375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2331" name="Text Box 46"/>
            <p:cNvSpPr txBox="1">
              <a:spLocks noChangeAspect="1" noChangeArrowheads="1"/>
            </p:cNvSpPr>
            <p:nvPr/>
          </p:nvSpPr>
          <p:spPr bwMode="auto">
            <a:xfrm>
              <a:off x="4309" y="398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32" name="Text Box 47"/>
            <p:cNvSpPr txBox="1">
              <a:spLocks noChangeAspect="1" noChangeArrowheads="1"/>
            </p:cNvSpPr>
            <p:nvPr/>
          </p:nvSpPr>
          <p:spPr bwMode="auto">
            <a:xfrm>
              <a:off x="6740" y="4149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33" name="Text Box 48"/>
            <p:cNvSpPr txBox="1">
              <a:spLocks noChangeAspect="1" noChangeArrowheads="1"/>
            </p:cNvSpPr>
            <p:nvPr/>
          </p:nvSpPr>
          <p:spPr bwMode="auto">
            <a:xfrm>
              <a:off x="8940" y="431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2334" name="Text Box 49"/>
            <p:cNvSpPr txBox="1">
              <a:spLocks noChangeAspect="1" noChangeArrowheads="1"/>
            </p:cNvSpPr>
            <p:nvPr/>
          </p:nvSpPr>
          <p:spPr bwMode="auto">
            <a:xfrm>
              <a:off x="5250" y="649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d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35" name="Text Box 50"/>
            <p:cNvSpPr txBox="1">
              <a:spLocks noChangeAspect="1" noChangeArrowheads="1"/>
            </p:cNvSpPr>
            <p:nvPr/>
          </p:nvSpPr>
          <p:spPr bwMode="auto">
            <a:xfrm>
              <a:off x="4782" y="7020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36" name="Text Box 51"/>
            <p:cNvSpPr txBox="1">
              <a:spLocks noChangeAspect="1" noChangeArrowheads="1"/>
            </p:cNvSpPr>
            <p:nvPr/>
          </p:nvSpPr>
          <p:spPr bwMode="auto">
            <a:xfrm>
              <a:off x="6806" y="651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37" name="Text Box 52"/>
            <p:cNvSpPr txBox="1">
              <a:spLocks noChangeAspect="1" noChangeArrowheads="1"/>
            </p:cNvSpPr>
            <p:nvPr/>
          </p:nvSpPr>
          <p:spPr bwMode="auto">
            <a:xfrm>
              <a:off x="6498" y="619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38" name="Text Box 53"/>
            <p:cNvSpPr txBox="1">
              <a:spLocks noChangeAspect="1" noChangeArrowheads="1"/>
            </p:cNvSpPr>
            <p:nvPr/>
          </p:nvSpPr>
          <p:spPr bwMode="auto">
            <a:xfrm>
              <a:off x="7796" y="543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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39" name="Text Box 54"/>
            <p:cNvSpPr txBox="1">
              <a:spLocks noChangeAspect="1" noChangeArrowheads="1"/>
            </p:cNvSpPr>
            <p:nvPr/>
          </p:nvSpPr>
          <p:spPr bwMode="auto">
            <a:xfrm>
              <a:off x="7194" y="556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P</a:t>
              </a:r>
            </a:p>
          </p:txBody>
        </p:sp>
        <p:sp>
          <p:nvSpPr>
            <p:cNvPr id="12340" name="Freeform 55"/>
            <p:cNvSpPr>
              <a:spLocks noChangeAspect="1"/>
            </p:cNvSpPr>
            <p:nvPr/>
          </p:nvSpPr>
          <p:spPr bwMode="auto">
            <a:xfrm rot="-774857">
              <a:off x="3736" y="5805"/>
              <a:ext cx="475" cy="226"/>
            </a:xfrm>
            <a:custGeom>
              <a:avLst/>
              <a:gdLst>
                <a:gd name="T0" fmla="*/ 0 w 627"/>
                <a:gd name="T1" fmla="*/ 79 h 236"/>
                <a:gd name="T2" fmla="*/ 74 w 627"/>
                <a:gd name="T3" fmla="*/ 177 h 236"/>
                <a:gd name="T4" fmla="*/ 157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56"/>
            <p:cNvSpPr>
              <a:spLocks noChangeAspect="1"/>
            </p:cNvSpPr>
            <p:nvPr/>
          </p:nvSpPr>
          <p:spPr bwMode="auto">
            <a:xfrm rot="504743">
              <a:off x="8003" y="5246"/>
              <a:ext cx="454" cy="198"/>
            </a:xfrm>
            <a:custGeom>
              <a:avLst/>
              <a:gdLst>
                <a:gd name="T0" fmla="*/ 0 w 627"/>
                <a:gd name="T1" fmla="*/ 42 h 236"/>
                <a:gd name="T2" fmla="*/ 59 w 627"/>
                <a:gd name="T3" fmla="*/ 91 h 236"/>
                <a:gd name="T4" fmla="*/ 125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Text Box 57"/>
            <p:cNvSpPr txBox="1">
              <a:spLocks noChangeAspect="1" noChangeArrowheads="1"/>
            </p:cNvSpPr>
            <p:nvPr/>
          </p:nvSpPr>
          <p:spPr bwMode="auto">
            <a:xfrm>
              <a:off x="5926" y="528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43" name="Text Box 58"/>
            <p:cNvSpPr txBox="1">
              <a:spLocks noChangeAspect="1" noChangeArrowheads="1"/>
            </p:cNvSpPr>
            <p:nvPr/>
          </p:nvSpPr>
          <p:spPr bwMode="auto">
            <a:xfrm>
              <a:off x="4210" y="5480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44" name="Text Box 59"/>
            <p:cNvSpPr txBox="1">
              <a:spLocks noChangeAspect="1" noChangeArrowheads="1"/>
            </p:cNvSpPr>
            <p:nvPr/>
          </p:nvSpPr>
          <p:spPr bwMode="auto">
            <a:xfrm>
              <a:off x="8368" y="535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2345" name="Line 60"/>
            <p:cNvSpPr>
              <a:spLocks noChangeAspect="1" noChangeShapeType="1"/>
            </p:cNvSpPr>
            <p:nvPr/>
          </p:nvSpPr>
          <p:spPr bwMode="auto">
            <a:xfrm flipV="1">
              <a:off x="7842" y="5793"/>
              <a:ext cx="218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Text Box 61"/>
            <p:cNvSpPr txBox="1">
              <a:spLocks noChangeAspect="1" noChangeArrowheads="1"/>
            </p:cNvSpPr>
            <p:nvPr/>
          </p:nvSpPr>
          <p:spPr bwMode="auto">
            <a:xfrm>
              <a:off x="8122" y="574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47" name="Line 62"/>
            <p:cNvSpPr>
              <a:spLocks noChangeAspect="1" noChangeShapeType="1"/>
            </p:cNvSpPr>
            <p:nvPr/>
          </p:nvSpPr>
          <p:spPr bwMode="auto">
            <a:xfrm>
              <a:off x="7842" y="6489"/>
              <a:ext cx="6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Text Box 63"/>
            <p:cNvSpPr txBox="1">
              <a:spLocks noChangeAspect="1" noChangeArrowheads="1"/>
            </p:cNvSpPr>
            <p:nvPr/>
          </p:nvSpPr>
          <p:spPr bwMode="auto">
            <a:xfrm>
              <a:off x="8276" y="6567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49" name="Text Box 64"/>
            <p:cNvSpPr txBox="1">
              <a:spLocks noChangeAspect="1" noChangeArrowheads="1"/>
            </p:cNvSpPr>
            <p:nvPr/>
          </p:nvSpPr>
          <p:spPr bwMode="auto">
            <a:xfrm>
              <a:off x="7504" y="645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50" name="Oval 65"/>
            <p:cNvSpPr>
              <a:spLocks noChangeAspect="1" noChangeArrowheads="1"/>
            </p:cNvSpPr>
            <p:nvPr/>
          </p:nvSpPr>
          <p:spPr bwMode="auto">
            <a:xfrm>
              <a:off x="7803" y="6446"/>
              <a:ext cx="85" cy="8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2351" name="Text Box 66"/>
            <p:cNvSpPr txBox="1">
              <a:spLocks noChangeAspect="1" noChangeArrowheads="1"/>
            </p:cNvSpPr>
            <p:nvPr/>
          </p:nvSpPr>
          <p:spPr bwMode="auto">
            <a:xfrm>
              <a:off x="7132" y="589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2352" name="Line 67"/>
            <p:cNvSpPr>
              <a:spLocks noChangeAspect="1" noChangeShapeType="1"/>
            </p:cNvSpPr>
            <p:nvPr/>
          </p:nvSpPr>
          <p:spPr bwMode="auto">
            <a:xfrm flipH="1" flipV="1">
              <a:off x="5146" y="6858"/>
              <a:ext cx="552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68"/>
            <p:cNvSpPr>
              <a:spLocks noChangeAspect="1" noChangeShapeType="1"/>
            </p:cNvSpPr>
            <p:nvPr/>
          </p:nvSpPr>
          <p:spPr bwMode="auto">
            <a:xfrm flipH="1" flipV="1">
              <a:off x="5676" y="6618"/>
              <a:ext cx="22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Text Box 69"/>
            <p:cNvSpPr txBox="1">
              <a:spLocks noChangeAspect="1" noChangeArrowheads="1"/>
            </p:cNvSpPr>
            <p:nvPr/>
          </p:nvSpPr>
          <p:spPr bwMode="auto">
            <a:xfrm>
              <a:off x="5754" y="656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55" name="Line 70"/>
            <p:cNvSpPr>
              <a:spLocks noChangeAspect="1" noChangeShapeType="1"/>
            </p:cNvSpPr>
            <p:nvPr/>
          </p:nvSpPr>
          <p:spPr bwMode="auto">
            <a:xfrm flipV="1">
              <a:off x="5698" y="7026"/>
              <a:ext cx="686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Text Box 71"/>
            <p:cNvSpPr txBox="1">
              <a:spLocks noChangeAspect="1" noChangeArrowheads="1"/>
            </p:cNvSpPr>
            <p:nvPr/>
          </p:nvSpPr>
          <p:spPr bwMode="auto">
            <a:xfrm>
              <a:off x="6284" y="707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57" name="Text Box 72"/>
            <p:cNvSpPr txBox="1">
              <a:spLocks noChangeAspect="1" noChangeArrowheads="1"/>
            </p:cNvSpPr>
            <p:nvPr/>
          </p:nvSpPr>
          <p:spPr bwMode="auto">
            <a:xfrm>
              <a:off x="5720" y="714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58" name="Text Box 73"/>
            <p:cNvSpPr txBox="1">
              <a:spLocks noChangeAspect="1" noChangeArrowheads="1"/>
            </p:cNvSpPr>
            <p:nvPr/>
          </p:nvSpPr>
          <p:spPr bwMode="auto">
            <a:xfrm>
              <a:off x="4796" y="672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2359" name="Oval 74"/>
            <p:cNvSpPr>
              <a:spLocks noChangeAspect="1" noChangeArrowheads="1"/>
            </p:cNvSpPr>
            <p:nvPr/>
          </p:nvSpPr>
          <p:spPr bwMode="auto">
            <a:xfrm>
              <a:off x="5658" y="7158"/>
              <a:ext cx="85" cy="8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663556" y="1179901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</a:rPr>
              <a:t>+1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FCDB29-3395-46AE-88AC-05CC9813009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1"/>
            <a:ext cx="7772400" cy="67592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4136"/>
            <a:ext cx="8696325" cy="50292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连杆变换矩阵：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坐标系经过两次旋转和两次平移可以变换到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坐标系。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第一次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第二次</a:t>
            </a:r>
            <a:r>
              <a:rPr lang="zh-CN" altLang="en-US" sz="2000" dirty="0" smtClean="0">
                <a:ea typeface="黑体" pitchFamily="2" charset="-122"/>
              </a:rPr>
              <a:t>：沿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轴平移</a:t>
            </a:r>
            <a:r>
              <a:rPr lang="en-US" altLang="zh-CN" sz="2000" i="1" dirty="0" smtClean="0">
                <a:ea typeface="黑体" pitchFamily="2" charset="-122"/>
              </a:rPr>
              <a:t>d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，使新的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移动到关节轴线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与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</a:rPr>
              <a:t>的公垂线在与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的交点。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第三次</a:t>
            </a:r>
            <a:r>
              <a:rPr lang="zh-CN" altLang="en-US" sz="2000" dirty="0" smtClean="0">
                <a:ea typeface="黑体" pitchFamily="2" charset="-122"/>
              </a:rPr>
              <a:t>：沿新的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轴（ 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轴）平移</a:t>
            </a:r>
            <a:r>
              <a:rPr lang="en-US" altLang="zh-CN" sz="2000" i="1" dirty="0" err="1" smtClean="0">
                <a:ea typeface="黑体" pitchFamily="2" charset="-122"/>
              </a:rPr>
              <a:t>a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，使新的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移动到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第四次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黑体" pitchFamily="2" charset="-122"/>
              </a:rPr>
              <a:t>      至此，坐标系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en-US" altLang="zh-CN" sz="2000" i="1" dirty="0" smtClean="0">
                <a:ea typeface="黑体" pitchFamily="2" charset="-122"/>
              </a:rPr>
              <a:t>Y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与坐标系</a:t>
            </a:r>
            <a:r>
              <a:rPr lang="en-US" altLang="zh-CN" sz="2000" i="1" dirty="0" err="1" smtClean="0">
                <a:ea typeface="黑体" pitchFamily="2" charset="-122"/>
              </a:rPr>
              <a:t>O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en-US" altLang="zh-CN" sz="2000" i="1" dirty="0" err="1" smtClean="0">
                <a:ea typeface="黑体" pitchFamily="2" charset="-122"/>
              </a:rPr>
              <a:t>X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en-US" altLang="zh-CN" sz="2000" i="1" dirty="0" err="1" smtClean="0">
                <a:ea typeface="黑体" pitchFamily="2" charset="-122"/>
              </a:rPr>
              <a:t>Y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已经完全重合。这种关系可以用连杆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到连杆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的</a:t>
            </a:r>
            <a:r>
              <a:rPr lang="en-US" altLang="zh-CN" sz="2000" dirty="0" smtClean="0">
                <a:ea typeface="黑体" pitchFamily="2" charset="-122"/>
              </a:rPr>
              <a:t>4</a:t>
            </a:r>
            <a:r>
              <a:rPr lang="zh-CN" altLang="en-US" sz="2000" dirty="0" smtClean="0">
                <a:ea typeface="黑体" pitchFamily="2" charset="-122"/>
              </a:rPr>
              <a:t>个齐次变换来描述。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556" y="951111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</a:rPr>
              <a:t>+1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38395-3407-40F5-81AE-84FD8A2ECBD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52636"/>
            <a:ext cx="7772400" cy="61866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grpSp>
        <p:nvGrpSpPr>
          <p:cNvPr id="15365" name="Group 6"/>
          <p:cNvGrpSpPr>
            <a:grpSpLocks noChangeAspect="1"/>
          </p:cNvGrpSpPr>
          <p:nvPr/>
        </p:nvGrpSpPr>
        <p:grpSpPr bwMode="auto">
          <a:xfrm>
            <a:off x="1331913" y="1593044"/>
            <a:ext cx="6996112" cy="5040312"/>
            <a:chOff x="3282" y="3534"/>
            <a:chExt cx="6120" cy="4410"/>
          </a:xfrm>
        </p:grpSpPr>
        <p:sp>
          <p:nvSpPr>
            <p:cNvPr id="15386" name="Line 7"/>
            <p:cNvSpPr>
              <a:spLocks noChangeAspect="1" noChangeShapeType="1"/>
            </p:cNvSpPr>
            <p:nvPr/>
          </p:nvSpPr>
          <p:spPr bwMode="auto">
            <a:xfrm flipH="1" flipV="1">
              <a:off x="7394" y="6036"/>
              <a:ext cx="448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Oval 8"/>
            <p:cNvSpPr>
              <a:spLocks noChangeAspect="1" noChangeArrowheads="1"/>
            </p:cNvSpPr>
            <p:nvPr/>
          </p:nvSpPr>
          <p:spPr bwMode="auto">
            <a:xfrm rot="-898537">
              <a:off x="3429" y="4446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8" name="Oval 9"/>
            <p:cNvSpPr>
              <a:spLocks noChangeAspect="1" noChangeArrowheads="1"/>
            </p:cNvSpPr>
            <p:nvPr/>
          </p:nvSpPr>
          <p:spPr bwMode="auto">
            <a:xfrm rot="-898537">
              <a:off x="3282" y="4393"/>
              <a:ext cx="528" cy="29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9" name="Line 10"/>
            <p:cNvSpPr>
              <a:spLocks noChangeAspect="1" noChangeShapeType="1"/>
            </p:cNvSpPr>
            <p:nvPr/>
          </p:nvSpPr>
          <p:spPr bwMode="auto">
            <a:xfrm>
              <a:off x="3286" y="4611"/>
              <a:ext cx="165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11"/>
            <p:cNvSpPr>
              <a:spLocks noChangeAspect="1"/>
            </p:cNvSpPr>
            <p:nvPr/>
          </p:nvSpPr>
          <p:spPr bwMode="auto">
            <a:xfrm>
              <a:off x="3451" y="4466"/>
              <a:ext cx="1870" cy="673"/>
            </a:xfrm>
            <a:custGeom>
              <a:avLst/>
              <a:gdLst>
                <a:gd name="T0" fmla="*/ 0 w 1870"/>
                <a:gd name="T1" fmla="*/ 640 h 673"/>
                <a:gd name="T2" fmla="*/ 308 w 1870"/>
                <a:gd name="T3" fmla="*/ 640 h 673"/>
                <a:gd name="T4" fmla="*/ 539 w 1870"/>
                <a:gd name="T5" fmla="*/ 442 h 673"/>
                <a:gd name="T6" fmla="*/ 902 w 1870"/>
                <a:gd name="T7" fmla="*/ 156 h 673"/>
                <a:gd name="T8" fmla="*/ 1276 w 1870"/>
                <a:gd name="T9" fmla="*/ 35 h 673"/>
                <a:gd name="T10" fmla="*/ 1617 w 1870"/>
                <a:gd name="T11" fmla="*/ 2 h 673"/>
                <a:gd name="T12" fmla="*/ 1870 w 1870"/>
                <a:gd name="T13" fmla="*/ 46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0"/>
                <a:gd name="T22" fmla="*/ 0 h 673"/>
                <a:gd name="T23" fmla="*/ 1870 w 1870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0" h="673">
                  <a:moveTo>
                    <a:pt x="0" y="640"/>
                  </a:moveTo>
                  <a:cubicBezTo>
                    <a:pt x="109" y="656"/>
                    <a:pt x="218" y="673"/>
                    <a:pt x="308" y="640"/>
                  </a:cubicBezTo>
                  <a:cubicBezTo>
                    <a:pt x="398" y="607"/>
                    <a:pt x="440" y="523"/>
                    <a:pt x="539" y="442"/>
                  </a:cubicBezTo>
                  <a:cubicBezTo>
                    <a:pt x="638" y="361"/>
                    <a:pt x="779" y="224"/>
                    <a:pt x="902" y="156"/>
                  </a:cubicBezTo>
                  <a:cubicBezTo>
                    <a:pt x="1025" y="88"/>
                    <a:pt x="1157" y="61"/>
                    <a:pt x="1276" y="35"/>
                  </a:cubicBezTo>
                  <a:cubicBezTo>
                    <a:pt x="1395" y="9"/>
                    <a:pt x="1518" y="0"/>
                    <a:pt x="1617" y="2"/>
                  </a:cubicBezTo>
                  <a:cubicBezTo>
                    <a:pt x="1716" y="4"/>
                    <a:pt x="1793" y="25"/>
                    <a:pt x="1870" y="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Freeform 12"/>
            <p:cNvSpPr>
              <a:spLocks noChangeAspect="1"/>
            </p:cNvSpPr>
            <p:nvPr/>
          </p:nvSpPr>
          <p:spPr bwMode="auto">
            <a:xfrm>
              <a:off x="5299" y="4490"/>
              <a:ext cx="572" cy="101"/>
            </a:xfrm>
            <a:custGeom>
              <a:avLst/>
              <a:gdLst>
                <a:gd name="T0" fmla="*/ 0 w 572"/>
                <a:gd name="T1" fmla="*/ 11 h 101"/>
                <a:gd name="T2" fmla="*/ 286 w 572"/>
                <a:gd name="T3" fmla="*/ 99 h 101"/>
                <a:gd name="T4" fmla="*/ 572 w 572"/>
                <a:gd name="T5" fmla="*/ 0 h 101"/>
                <a:gd name="T6" fmla="*/ 0 60000 65536"/>
                <a:gd name="T7" fmla="*/ 0 60000 65536"/>
                <a:gd name="T8" fmla="*/ 0 60000 65536"/>
                <a:gd name="T9" fmla="*/ 0 w 572"/>
                <a:gd name="T10" fmla="*/ 0 h 101"/>
                <a:gd name="T11" fmla="*/ 572 w 57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101">
                  <a:moveTo>
                    <a:pt x="0" y="11"/>
                  </a:moveTo>
                  <a:cubicBezTo>
                    <a:pt x="95" y="56"/>
                    <a:pt x="191" y="101"/>
                    <a:pt x="286" y="99"/>
                  </a:cubicBezTo>
                  <a:cubicBezTo>
                    <a:pt x="381" y="97"/>
                    <a:pt x="476" y="48"/>
                    <a:pt x="5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3"/>
            <p:cNvSpPr>
              <a:spLocks noChangeAspect="1" noChangeShapeType="1"/>
            </p:cNvSpPr>
            <p:nvPr/>
          </p:nvSpPr>
          <p:spPr bwMode="auto">
            <a:xfrm>
              <a:off x="3781" y="4446"/>
              <a:ext cx="176" cy="5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Freeform 14"/>
            <p:cNvSpPr>
              <a:spLocks noChangeAspect="1"/>
            </p:cNvSpPr>
            <p:nvPr/>
          </p:nvSpPr>
          <p:spPr bwMode="auto">
            <a:xfrm>
              <a:off x="3781" y="4061"/>
              <a:ext cx="1540" cy="473"/>
            </a:xfrm>
            <a:custGeom>
              <a:avLst/>
              <a:gdLst>
                <a:gd name="T0" fmla="*/ 0 w 1540"/>
                <a:gd name="T1" fmla="*/ 470 h 462"/>
                <a:gd name="T2" fmla="*/ 473 w 1540"/>
                <a:gd name="T3" fmla="*/ 508 h 462"/>
                <a:gd name="T4" fmla="*/ 880 w 1540"/>
                <a:gd name="T5" fmla="*/ 396 h 462"/>
                <a:gd name="T6" fmla="*/ 1540 w 1540"/>
                <a:gd name="T7" fmla="*/ 0 h 4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0"/>
                <a:gd name="T13" fmla="*/ 0 h 462"/>
                <a:gd name="T14" fmla="*/ 1540 w 1540"/>
                <a:gd name="T15" fmla="*/ 462 h 4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0" h="462">
                  <a:moveTo>
                    <a:pt x="0" y="418"/>
                  </a:moveTo>
                  <a:cubicBezTo>
                    <a:pt x="163" y="440"/>
                    <a:pt x="326" y="462"/>
                    <a:pt x="473" y="451"/>
                  </a:cubicBezTo>
                  <a:cubicBezTo>
                    <a:pt x="620" y="440"/>
                    <a:pt x="702" y="427"/>
                    <a:pt x="880" y="352"/>
                  </a:cubicBezTo>
                  <a:cubicBezTo>
                    <a:pt x="1058" y="277"/>
                    <a:pt x="1299" y="138"/>
                    <a:pt x="1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Oval 15"/>
            <p:cNvSpPr>
              <a:spLocks noChangeAspect="1" noChangeArrowheads="1"/>
            </p:cNvSpPr>
            <p:nvPr/>
          </p:nvSpPr>
          <p:spPr bwMode="auto">
            <a:xfrm rot="-423550">
              <a:off x="5453" y="3973"/>
              <a:ext cx="25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5" name="Oval 16"/>
            <p:cNvSpPr>
              <a:spLocks noChangeAspect="1" noChangeArrowheads="1"/>
            </p:cNvSpPr>
            <p:nvPr/>
          </p:nvSpPr>
          <p:spPr bwMode="auto">
            <a:xfrm rot="-423550">
              <a:off x="5298" y="3907"/>
              <a:ext cx="551" cy="2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6" name="Freeform 17"/>
            <p:cNvSpPr>
              <a:spLocks noChangeAspect="1"/>
            </p:cNvSpPr>
            <p:nvPr/>
          </p:nvSpPr>
          <p:spPr bwMode="auto">
            <a:xfrm>
              <a:off x="5332" y="4908"/>
              <a:ext cx="550" cy="134"/>
            </a:xfrm>
            <a:custGeom>
              <a:avLst/>
              <a:gdLst>
                <a:gd name="T0" fmla="*/ 0 w 550"/>
                <a:gd name="T1" fmla="*/ 11 h 134"/>
                <a:gd name="T2" fmla="*/ 275 w 550"/>
                <a:gd name="T3" fmla="*/ 132 h 134"/>
                <a:gd name="T4" fmla="*/ 550 w 550"/>
                <a:gd name="T5" fmla="*/ 0 h 134"/>
                <a:gd name="T6" fmla="*/ 0 60000 65536"/>
                <a:gd name="T7" fmla="*/ 0 60000 65536"/>
                <a:gd name="T8" fmla="*/ 0 60000 65536"/>
                <a:gd name="T9" fmla="*/ 0 w 550"/>
                <a:gd name="T10" fmla="*/ 0 h 134"/>
                <a:gd name="T11" fmla="*/ 550 w 550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" h="134">
                  <a:moveTo>
                    <a:pt x="0" y="11"/>
                  </a:moveTo>
                  <a:cubicBezTo>
                    <a:pt x="91" y="72"/>
                    <a:pt x="183" y="134"/>
                    <a:pt x="275" y="132"/>
                  </a:cubicBezTo>
                  <a:cubicBezTo>
                    <a:pt x="367" y="130"/>
                    <a:pt x="458" y="65"/>
                    <a:pt x="5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8"/>
            <p:cNvSpPr>
              <a:spLocks noChangeAspect="1" noChangeShapeType="1"/>
            </p:cNvSpPr>
            <p:nvPr/>
          </p:nvSpPr>
          <p:spPr bwMode="auto">
            <a:xfrm>
              <a:off x="5299" y="4072"/>
              <a:ext cx="44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19"/>
            <p:cNvSpPr>
              <a:spLocks noChangeAspect="1" noChangeShapeType="1"/>
            </p:cNvSpPr>
            <p:nvPr/>
          </p:nvSpPr>
          <p:spPr bwMode="auto">
            <a:xfrm>
              <a:off x="5827" y="4006"/>
              <a:ext cx="55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Oval 20"/>
            <p:cNvSpPr>
              <a:spLocks noChangeAspect="1" noChangeArrowheads="1"/>
            </p:cNvSpPr>
            <p:nvPr/>
          </p:nvSpPr>
          <p:spPr bwMode="auto">
            <a:xfrm rot="1309600">
              <a:off x="8300" y="4264"/>
              <a:ext cx="286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0" name="Oval 21"/>
            <p:cNvSpPr>
              <a:spLocks noChangeAspect="1" noChangeArrowheads="1"/>
            </p:cNvSpPr>
            <p:nvPr/>
          </p:nvSpPr>
          <p:spPr bwMode="auto">
            <a:xfrm rot="1357676">
              <a:off x="8196" y="4163"/>
              <a:ext cx="499" cy="3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1" name="Freeform 22"/>
            <p:cNvSpPr>
              <a:spLocks noChangeAspect="1"/>
            </p:cNvSpPr>
            <p:nvPr/>
          </p:nvSpPr>
          <p:spPr bwMode="auto">
            <a:xfrm>
              <a:off x="8115" y="4644"/>
              <a:ext cx="495" cy="198"/>
            </a:xfrm>
            <a:custGeom>
              <a:avLst/>
              <a:gdLst>
                <a:gd name="T0" fmla="*/ 0 w 517"/>
                <a:gd name="T1" fmla="*/ 0 h 198"/>
                <a:gd name="T2" fmla="*/ 221 w 517"/>
                <a:gd name="T3" fmla="*/ 176 h 198"/>
                <a:gd name="T4" fmla="*/ 416 w 517"/>
                <a:gd name="T5" fmla="*/ 132 h 198"/>
                <a:gd name="T6" fmla="*/ 0 60000 65536"/>
                <a:gd name="T7" fmla="*/ 0 60000 65536"/>
                <a:gd name="T8" fmla="*/ 0 60000 65536"/>
                <a:gd name="T9" fmla="*/ 0 w 517"/>
                <a:gd name="T10" fmla="*/ 0 h 198"/>
                <a:gd name="T11" fmla="*/ 517 w 517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198">
                  <a:moveTo>
                    <a:pt x="0" y="0"/>
                  </a:moveTo>
                  <a:cubicBezTo>
                    <a:pt x="94" y="77"/>
                    <a:pt x="189" y="154"/>
                    <a:pt x="275" y="176"/>
                  </a:cubicBezTo>
                  <a:cubicBezTo>
                    <a:pt x="361" y="198"/>
                    <a:pt x="477" y="141"/>
                    <a:pt x="517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Freeform 23"/>
            <p:cNvSpPr>
              <a:spLocks noChangeAspect="1"/>
            </p:cNvSpPr>
            <p:nvPr/>
          </p:nvSpPr>
          <p:spPr bwMode="auto">
            <a:xfrm>
              <a:off x="8005" y="4952"/>
              <a:ext cx="561" cy="220"/>
            </a:xfrm>
            <a:custGeom>
              <a:avLst/>
              <a:gdLst>
                <a:gd name="T0" fmla="*/ 0 w 561"/>
                <a:gd name="T1" fmla="*/ 0 h 220"/>
                <a:gd name="T2" fmla="*/ 253 w 561"/>
                <a:gd name="T3" fmla="*/ 198 h 220"/>
                <a:gd name="T4" fmla="*/ 561 w 561"/>
                <a:gd name="T5" fmla="*/ 132 h 220"/>
                <a:gd name="T6" fmla="*/ 0 60000 65536"/>
                <a:gd name="T7" fmla="*/ 0 60000 65536"/>
                <a:gd name="T8" fmla="*/ 0 60000 65536"/>
                <a:gd name="T9" fmla="*/ 0 w 561"/>
                <a:gd name="T10" fmla="*/ 0 h 220"/>
                <a:gd name="T11" fmla="*/ 561 w 561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220">
                  <a:moveTo>
                    <a:pt x="0" y="0"/>
                  </a:moveTo>
                  <a:cubicBezTo>
                    <a:pt x="80" y="88"/>
                    <a:pt x="160" y="176"/>
                    <a:pt x="253" y="198"/>
                  </a:cubicBezTo>
                  <a:cubicBezTo>
                    <a:pt x="346" y="220"/>
                    <a:pt x="453" y="176"/>
                    <a:pt x="561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3" name="Line 24"/>
            <p:cNvSpPr>
              <a:spLocks noChangeAspect="1" noChangeShapeType="1"/>
            </p:cNvSpPr>
            <p:nvPr/>
          </p:nvSpPr>
          <p:spPr bwMode="auto">
            <a:xfrm flipH="1">
              <a:off x="8027" y="4347"/>
              <a:ext cx="165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Line 25"/>
            <p:cNvSpPr>
              <a:spLocks noChangeAspect="1" noChangeShapeType="1"/>
            </p:cNvSpPr>
            <p:nvPr/>
          </p:nvSpPr>
          <p:spPr bwMode="auto">
            <a:xfrm flipH="1">
              <a:off x="8555" y="4424"/>
              <a:ext cx="132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Freeform 26"/>
            <p:cNvSpPr>
              <a:spLocks noChangeAspect="1"/>
            </p:cNvSpPr>
            <p:nvPr/>
          </p:nvSpPr>
          <p:spPr bwMode="auto">
            <a:xfrm>
              <a:off x="5860" y="4490"/>
              <a:ext cx="2277" cy="182"/>
            </a:xfrm>
            <a:custGeom>
              <a:avLst/>
              <a:gdLst>
                <a:gd name="T0" fmla="*/ 0 w 2277"/>
                <a:gd name="T1" fmla="*/ 0 h 182"/>
                <a:gd name="T2" fmla="*/ 649 w 2277"/>
                <a:gd name="T3" fmla="*/ 154 h 182"/>
                <a:gd name="T4" fmla="*/ 1364 w 2277"/>
                <a:gd name="T5" fmla="*/ 165 h 182"/>
                <a:gd name="T6" fmla="*/ 1749 w 2277"/>
                <a:gd name="T7" fmla="*/ 165 h 182"/>
                <a:gd name="T8" fmla="*/ 2277 w 2277"/>
                <a:gd name="T9" fmla="*/ 12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182"/>
                <a:gd name="T17" fmla="*/ 2277 w 2277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182">
                  <a:moveTo>
                    <a:pt x="0" y="0"/>
                  </a:moveTo>
                  <a:cubicBezTo>
                    <a:pt x="211" y="63"/>
                    <a:pt x="422" y="126"/>
                    <a:pt x="649" y="154"/>
                  </a:cubicBezTo>
                  <a:cubicBezTo>
                    <a:pt x="876" y="182"/>
                    <a:pt x="1181" y="163"/>
                    <a:pt x="1364" y="165"/>
                  </a:cubicBezTo>
                  <a:cubicBezTo>
                    <a:pt x="1547" y="167"/>
                    <a:pt x="1597" y="172"/>
                    <a:pt x="1749" y="165"/>
                  </a:cubicBezTo>
                  <a:cubicBezTo>
                    <a:pt x="1901" y="158"/>
                    <a:pt x="2089" y="139"/>
                    <a:pt x="2277" y="1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6" name="Freeform 27"/>
            <p:cNvSpPr>
              <a:spLocks noChangeAspect="1"/>
            </p:cNvSpPr>
            <p:nvPr/>
          </p:nvSpPr>
          <p:spPr bwMode="auto">
            <a:xfrm>
              <a:off x="5871" y="4743"/>
              <a:ext cx="2145" cy="209"/>
            </a:xfrm>
            <a:custGeom>
              <a:avLst/>
              <a:gdLst>
                <a:gd name="T0" fmla="*/ 0 w 2145"/>
                <a:gd name="T1" fmla="*/ 154 h 209"/>
                <a:gd name="T2" fmla="*/ 627 w 2145"/>
                <a:gd name="T3" fmla="*/ 22 h 209"/>
                <a:gd name="T4" fmla="*/ 1199 w 2145"/>
                <a:gd name="T5" fmla="*/ 22 h 209"/>
                <a:gd name="T6" fmla="*/ 1639 w 2145"/>
                <a:gd name="T7" fmla="*/ 77 h 209"/>
                <a:gd name="T8" fmla="*/ 2057 w 2145"/>
                <a:gd name="T9" fmla="*/ 165 h 209"/>
                <a:gd name="T10" fmla="*/ 2145 w 2145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5"/>
                <a:gd name="T19" fmla="*/ 0 h 209"/>
                <a:gd name="T20" fmla="*/ 2145 w 214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5" h="209">
                  <a:moveTo>
                    <a:pt x="0" y="154"/>
                  </a:moveTo>
                  <a:cubicBezTo>
                    <a:pt x="213" y="99"/>
                    <a:pt x="427" y="44"/>
                    <a:pt x="627" y="22"/>
                  </a:cubicBezTo>
                  <a:cubicBezTo>
                    <a:pt x="827" y="0"/>
                    <a:pt x="1030" y="13"/>
                    <a:pt x="1199" y="22"/>
                  </a:cubicBezTo>
                  <a:cubicBezTo>
                    <a:pt x="1368" y="31"/>
                    <a:pt x="1496" y="53"/>
                    <a:pt x="1639" y="77"/>
                  </a:cubicBezTo>
                  <a:cubicBezTo>
                    <a:pt x="1782" y="101"/>
                    <a:pt x="1973" y="143"/>
                    <a:pt x="2057" y="165"/>
                  </a:cubicBezTo>
                  <a:cubicBezTo>
                    <a:pt x="2141" y="187"/>
                    <a:pt x="2143" y="198"/>
                    <a:pt x="2145" y="2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Freeform 28"/>
            <p:cNvSpPr>
              <a:spLocks noChangeAspect="1"/>
            </p:cNvSpPr>
            <p:nvPr/>
          </p:nvSpPr>
          <p:spPr bwMode="auto">
            <a:xfrm>
              <a:off x="8698" y="4391"/>
              <a:ext cx="308" cy="363"/>
            </a:xfrm>
            <a:custGeom>
              <a:avLst/>
              <a:gdLst>
                <a:gd name="T0" fmla="*/ 0 w 308"/>
                <a:gd name="T1" fmla="*/ 0 h 363"/>
                <a:gd name="T2" fmla="*/ 66 w 308"/>
                <a:gd name="T3" fmla="*/ 253 h 363"/>
                <a:gd name="T4" fmla="*/ 308 w 308"/>
                <a:gd name="T5" fmla="*/ 363 h 363"/>
                <a:gd name="T6" fmla="*/ 0 60000 65536"/>
                <a:gd name="T7" fmla="*/ 0 60000 65536"/>
                <a:gd name="T8" fmla="*/ 0 60000 65536"/>
                <a:gd name="T9" fmla="*/ 0 w 308"/>
                <a:gd name="T10" fmla="*/ 0 h 363"/>
                <a:gd name="T11" fmla="*/ 308 w 30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363">
                  <a:moveTo>
                    <a:pt x="0" y="0"/>
                  </a:moveTo>
                  <a:cubicBezTo>
                    <a:pt x="7" y="96"/>
                    <a:pt x="15" y="193"/>
                    <a:pt x="66" y="253"/>
                  </a:cubicBezTo>
                  <a:cubicBezTo>
                    <a:pt x="117" y="313"/>
                    <a:pt x="259" y="341"/>
                    <a:pt x="308" y="36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29"/>
            <p:cNvSpPr>
              <a:spLocks noChangeAspect="1"/>
            </p:cNvSpPr>
            <p:nvPr/>
          </p:nvSpPr>
          <p:spPr bwMode="auto">
            <a:xfrm>
              <a:off x="8610" y="4752"/>
              <a:ext cx="374" cy="90"/>
            </a:xfrm>
            <a:custGeom>
              <a:avLst/>
              <a:gdLst>
                <a:gd name="T0" fmla="*/ 0 w 374"/>
                <a:gd name="T1" fmla="*/ 13 h 90"/>
                <a:gd name="T2" fmla="*/ 231 w 374"/>
                <a:gd name="T3" fmla="*/ 13 h 90"/>
                <a:gd name="T4" fmla="*/ 374 w 374"/>
                <a:gd name="T5" fmla="*/ 90 h 90"/>
                <a:gd name="T6" fmla="*/ 0 60000 65536"/>
                <a:gd name="T7" fmla="*/ 0 60000 65536"/>
                <a:gd name="T8" fmla="*/ 0 60000 65536"/>
                <a:gd name="T9" fmla="*/ 0 w 374"/>
                <a:gd name="T10" fmla="*/ 0 h 90"/>
                <a:gd name="T11" fmla="*/ 374 w 37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90">
                  <a:moveTo>
                    <a:pt x="0" y="13"/>
                  </a:moveTo>
                  <a:cubicBezTo>
                    <a:pt x="84" y="6"/>
                    <a:pt x="169" y="0"/>
                    <a:pt x="231" y="13"/>
                  </a:cubicBezTo>
                  <a:cubicBezTo>
                    <a:pt x="293" y="26"/>
                    <a:pt x="333" y="58"/>
                    <a:pt x="374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Line 30"/>
            <p:cNvSpPr>
              <a:spLocks noChangeAspect="1" noChangeShapeType="1"/>
            </p:cNvSpPr>
            <p:nvPr/>
          </p:nvSpPr>
          <p:spPr bwMode="auto">
            <a:xfrm>
              <a:off x="3418" y="4072"/>
              <a:ext cx="1177" cy="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Line 31"/>
            <p:cNvSpPr>
              <a:spLocks noChangeAspect="1" noChangeShapeType="1"/>
            </p:cNvSpPr>
            <p:nvPr/>
          </p:nvSpPr>
          <p:spPr bwMode="auto">
            <a:xfrm>
              <a:off x="5562" y="3534"/>
              <a:ext cx="154" cy="4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Line 32"/>
            <p:cNvSpPr>
              <a:spLocks noChangeAspect="1" noChangeShapeType="1"/>
            </p:cNvSpPr>
            <p:nvPr/>
          </p:nvSpPr>
          <p:spPr bwMode="auto">
            <a:xfrm flipH="1">
              <a:off x="7554" y="3687"/>
              <a:ext cx="1122" cy="3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2" name="Line 33"/>
            <p:cNvSpPr>
              <a:spLocks noChangeAspect="1" noChangeShapeType="1"/>
            </p:cNvSpPr>
            <p:nvPr/>
          </p:nvSpPr>
          <p:spPr bwMode="auto">
            <a:xfrm flipV="1">
              <a:off x="4463" y="7196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Line 34"/>
            <p:cNvSpPr>
              <a:spLocks noChangeAspect="1" noChangeShapeType="1"/>
            </p:cNvSpPr>
            <p:nvPr/>
          </p:nvSpPr>
          <p:spPr bwMode="auto">
            <a:xfrm flipV="1">
              <a:off x="5662" y="6492"/>
              <a:ext cx="2200" cy="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35"/>
            <p:cNvSpPr>
              <a:spLocks noChangeAspect="1" noChangeShapeType="1"/>
            </p:cNvSpPr>
            <p:nvPr/>
          </p:nvSpPr>
          <p:spPr bwMode="auto">
            <a:xfrm>
              <a:off x="7829" y="5480"/>
              <a:ext cx="22" cy="1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Freeform 36"/>
            <p:cNvSpPr>
              <a:spLocks noChangeAspect="1"/>
            </p:cNvSpPr>
            <p:nvPr/>
          </p:nvSpPr>
          <p:spPr bwMode="auto">
            <a:xfrm>
              <a:off x="7818" y="5964"/>
              <a:ext cx="165" cy="99"/>
            </a:xfrm>
            <a:custGeom>
              <a:avLst/>
              <a:gdLst>
                <a:gd name="T0" fmla="*/ 0 w 176"/>
                <a:gd name="T1" fmla="*/ 31 h 117"/>
                <a:gd name="T2" fmla="*/ 87 w 176"/>
                <a:gd name="T3" fmla="*/ 3 h 117"/>
                <a:gd name="T4" fmla="*/ 128 w 176"/>
                <a:gd name="T5" fmla="*/ 51 h 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7"/>
                <a:gd name="T11" fmla="*/ 176 w 17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7">
                  <a:moveTo>
                    <a:pt x="0" y="73"/>
                  </a:moveTo>
                  <a:cubicBezTo>
                    <a:pt x="46" y="36"/>
                    <a:pt x="92" y="0"/>
                    <a:pt x="121" y="7"/>
                  </a:cubicBezTo>
                  <a:cubicBezTo>
                    <a:pt x="150" y="14"/>
                    <a:pt x="163" y="65"/>
                    <a:pt x="176" y="1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AutoShape 37"/>
            <p:cNvSpPr>
              <a:spLocks noChangeAspect="1"/>
            </p:cNvSpPr>
            <p:nvPr/>
          </p:nvSpPr>
          <p:spPr bwMode="auto">
            <a:xfrm>
              <a:off x="5464" y="6547"/>
              <a:ext cx="132" cy="638"/>
            </a:xfrm>
            <a:prstGeom prst="leftBrace">
              <a:avLst>
                <a:gd name="adj1" fmla="val 402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17" name="Line 38"/>
            <p:cNvSpPr>
              <a:spLocks noChangeAspect="1" noChangeShapeType="1"/>
            </p:cNvSpPr>
            <p:nvPr/>
          </p:nvSpPr>
          <p:spPr bwMode="auto">
            <a:xfrm flipV="1">
              <a:off x="5662" y="6195"/>
              <a:ext cx="1243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Arc 39"/>
            <p:cNvSpPr>
              <a:spLocks noChangeAspect="1"/>
            </p:cNvSpPr>
            <p:nvPr/>
          </p:nvSpPr>
          <p:spPr bwMode="auto">
            <a:xfrm>
              <a:off x="6190" y="6382"/>
              <a:ext cx="88" cy="143"/>
            </a:xfrm>
            <a:custGeom>
              <a:avLst/>
              <a:gdLst>
                <a:gd name="T0" fmla="*/ 0 w 21600"/>
                <a:gd name="T1" fmla="*/ 0 h 43060"/>
                <a:gd name="T2" fmla="*/ 0 w 21600"/>
                <a:gd name="T3" fmla="*/ 0 h 43060"/>
                <a:gd name="T4" fmla="*/ 0 w 21600"/>
                <a:gd name="T5" fmla="*/ 0 h 430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0"/>
                <a:gd name="T11" fmla="*/ 21600 w 21600"/>
                <a:gd name="T12" fmla="*/ 43060 h 43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</a:path>
                <a:path w="21600" h="430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578"/>
                    <a:pt x="13364" y="41810"/>
                    <a:pt x="2456" y="43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Freeform 40"/>
            <p:cNvSpPr>
              <a:spLocks noChangeAspect="1"/>
            </p:cNvSpPr>
            <p:nvPr/>
          </p:nvSpPr>
          <p:spPr bwMode="auto">
            <a:xfrm>
              <a:off x="5409" y="5348"/>
              <a:ext cx="473" cy="239"/>
            </a:xfrm>
            <a:custGeom>
              <a:avLst/>
              <a:gdLst>
                <a:gd name="T0" fmla="*/ 0 w 627"/>
                <a:gd name="T1" fmla="*/ 104 h 236"/>
                <a:gd name="T2" fmla="*/ 72 w 627"/>
                <a:gd name="T3" fmla="*/ 235 h 236"/>
                <a:gd name="T4" fmla="*/ 153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Text Box 41"/>
            <p:cNvSpPr txBox="1">
              <a:spLocks noChangeAspect="1" noChangeArrowheads="1"/>
            </p:cNvSpPr>
            <p:nvPr/>
          </p:nvSpPr>
          <p:spPr bwMode="auto">
            <a:xfrm>
              <a:off x="5794" y="355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21" name="Text Box 42"/>
            <p:cNvSpPr txBox="1">
              <a:spLocks noChangeAspect="1" noChangeArrowheads="1"/>
            </p:cNvSpPr>
            <p:nvPr/>
          </p:nvSpPr>
          <p:spPr bwMode="auto">
            <a:xfrm>
              <a:off x="3583" y="384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22" name="Text Box 43"/>
            <p:cNvSpPr txBox="1">
              <a:spLocks noChangeAspect="1" noChangeArrowheads="1"/>
            </p:cNvSpPr>
            <p:nvPr/>
          </p:nvSpPr>
          <p:spPr bwMode="auto">
            <a:xfrm>
              <a:off x="8742" y="375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5423" name="Text Box 44"/>
            <p:cNvSpPr txBox="1">
              <a:spLocks noChangeAspect="1" noChangeArrowheads="1"/>
            </p:cNvSpPr>
            <p:nvPr/>
          </p:nvSpPr>
          <p:spPr bwMode="auto">
            <a:xfrm>
              <a:off x="4309" y="398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24" name="Text Box 45"/>
            <p:cNvSpPr txBox="1">
              <a:spLocks noChangeAspect="1" noChangeArrowheads="1"/>
            </p:cNvSpPr>
            <p:nvPr/>
          </p:nvSpPr>
          <p:spPr bwMode="auto">
            <a:xfrm>
              <a:off x="6740" y="4149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25" name="Text Box 46"/>
            <p:cNvSpPr txBox="1">
              <a:spLocks noChangeAspect="1" noChangeArrowheads="1"/>
            </p:cNvSpPr>
            <p:nvPr/>
          </p:nvSpPr>
          <p:spPr bwMode="auto">
            <a:xfrm>
              <a:off x="8940" y="431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5426" name="Text Box 47"/>
            <p:cNvSpPr txBox="1">
              <a:spLocks noChangeAspect="1" noChangeArrowheads="1"/>
            </p:cNvSpPr>
            <p:nvPr/>
          </p:nvSpPr>
          <p:spPr bwMode="auto">
            <a:xfrm>
              <a:off x="5250" y="649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d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27" name="Text Box 48"/>
            <p:cNvSpPr txBox="1">
              <a:spLocks noChangeAspect="1" noChangeArrowheads="1"/>
            </p:cNvSpPr>
            <p:nvPr/>
          </p:nvSpPr>
          <p:spPr bwMode="auto">
            <a:xfrm>
              <a:off x="4782" y="7020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28" name="Text Box 49"/>
            <p:cNvSpPr txBox="1">
              <a:spLocks noChangeAspect="1" noChangeArrowheads="1"/>
            </p:cNvSpPr>
            <p:nvPr/>
          </p:nvSpPr>
          <p:spPr bwMode="auto">
            <a:xfrm>
              <a:off x="6806" y="6514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29" name="Text Box 50"/>
            <p:cNvSpPr txBox="1">
              <a:spLocks noChangeAspect="1" noChangeArrowheads="1"/>
            </p:cNvSpPr>
            <p:nvPr/>
          </p:nvSpPr>
          <p:spPr bwMode="auto">
            <a:xfrm>
              <a:off x="6498" y="619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30" name="Text Box 51"/>
            <p:cNvSpPr txBox="1">
              <a:spLocks noChangeAspect="1" noChangeArrowheads="1"/>
            </p:cNvSpPr>
            <p:nvPr/>
          </p:nvSpPr>
          <p:spPr bwMode="auto">
            <a:xfrm>
              <a:off x="7796" y="543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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31" name="Text Box 52"/>
            <p:cNvSpPr txBox="1">
              <a:spLocks noChangeAspect="1" noChangeArrowheads="1"/>
            </p:cNvSpPr>
            <p:nvPr/>
          </p:nvSpPr>
          <p:spPr bwMode="auto">
            <a:xfrm>
              <a:off x="7194" y="556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P</a:t>
              </a:r>
            </a:p>
          </p:txBody>
        </p:sp>
        <p:sp>
          <p:nvSpPr>
            <p:cNvPr id="15432" name="Freeform 53"/>
            <p:cNvSpPr>
              <a:spLocks noChangeAspect="1"/>
            </p:cNvSpPr>
            <p:nvPr/>
          </p:nvSpPr>
          <p:spPr bwMode="auto">
            <a:xfrm rot="-774857">
              <a:off x="3736" y="5805"/>
              <a:ext cx="475" cy="226"/>
            </a:xfrm>
            <a:custGeom>
              <a:avLst/>
              <a:gdLst>
                <a:gd name="T0" fmla="*/ 0 w 627"/>
                <a:gd name="T1" fmla="*/ 79 h 236"/>
                <a:gd name="T2" fmla="*/ 74 w 627"/>
                <a:gd name="T3" fmla="*/ 177 h 236"/>
                <a:gd name="T4" fmla="*/ 157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3" name="Freeform 54"/>
            <p:cNvSpPr>
              <a:spLocks noChangeAspect="1"/>
            </p:cNvSpPr>
            <p:nvPr/>
          </p:nvSpPr>
          <p:spPr bwMode="auto">
            <a:xfrm rot="504743">
              <a:off x="8003" y="5246"/>
              <a:ext cx="454" cy="198"/>
            </a:xfrm>
            <a:custGeom>
              <a:avLst/>
              <a:gdLst>
                <a:gd name="T0" fmla="*/ 0 w 627"/>
                <a:gd name="T1" fmla="*/ 42 h 236"/>
                <a:gd name="T2" fmla="*/ 59 w 627"/>
                <a:gd name="T3" fmla="*/ 91 h 236"/>
                <a:gd name="T4" fmla="*/ 125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Text Box 55"/>
            <p:cNvSpPr txBox="1">
              <a:spLocks noChangeAspect="1" noChangeArrowheads="1"/>
            </p:cNvSpPr>
            <p:nvPr/>
          </p:nvSpPr>
          <p:spPr bwMode="auto">
            <a:xfrm>
              <a:off x="5926" y="528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35" name="Text Box 56"/>
            <p:cNvSpPr txBox="1">
              <a:spLocks noChangeAspect="1" noChangeArrowheads="1"/>
            </p:cNvSpPr>
            <p:nvPr/>
          </p:nvSpPr>
          <p:spPr bwMode="auto">
            <a:xfrm>
              <a:off x="4210" y="5480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36" name="Text Box 57"/>
            <p:cNvSpPr txBox="1">
              <a:spLocks noChangeAspect="1" noChangeArrowheads="1"/>
            </p:cNvSpPr>
            <p:nvPr/>
          </p:nvSpPr>
          <p:spPr bwMode="auto">
            <a:xfrm>
              <a:off x="8368" y="535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5437" name="Line 58"/>
            <p:cNvSpPr>
              <a:spLocks noChangeAspect="1" noChangeShapeType="1"/>
            </p:cNvSpPr>
            <p:nvPr/>
          </p:nvSpPr>
          <p:spPr bwMode="auto">
            <a:xfrm flipV="1">
              <a:off x="7842" y="5793"/>
              <a:ext cx="218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8" name="Text Box 59"/>
            <p:cNvSpPr txBox="1">
              <a:spLocks noChangeAspect="1" noChangeArrowheads="1"/>
            </p:cNvSpPr>
            <p:nvPr/>
          </p:nvSpPr>
          <p:spPr bwMode="auto">
            <a:xfrm>
              <a:off x="8122" y="5745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39" name="Line 60"/>
            <p:cNvSpPr>
              <a:spLocks noChangeAspect="1" noChangeShapeType="1"/>
            </p:cNvSpPr>
            <p:nvPr/>
          </p:nvSpPr>
          <p:spPr bwMode="auto">
            <a:xfrm>
              <a:off x="7842" y="6489"/>
              <a:ext cx="6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0" name="Text Box 61"/>
            <p:cNvSpPr txBox="1">
              <a:spLocks noChangeAspect="1" noChangeArrowheads="1"/>
            </p:cNvSpPr>
            <p:nvPr/>
          </p:nvSpPr>
          <p:spPr bwMode="auto">
            <a:xfrm>
              <a:off x="8276" y="6567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41" name="Text Box 62"/>
            <p:cNvSpPr txBox="1">
              <a:spLocks noChangeAspect="1" noChangeArrowheads="1"/>
            </p:cNvSpPr>
            <p:nvPr/>
          </p:nvSpPr>
          <p:spPr bwMode="auto">
            <a:xfrm>
              <a:off x="7504" y="645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42" name="Oval 63"/>
            <p:cNvSpPr>
              <a:spLocks noChangeAspect="1" noChangeArrowheads="1"/>
            </p:cNvSpPr>
            <p:nvPr/>
          </p:nvSpPr>
          <p:spPr bwMode="auto">
            <a:xfrm>
              <a:off x="7803" y="6446"/>
              <a:ext cx="85" cy="8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43" name="Text Box 64"/>
            <p:cNvSpPr txBox="1">
              <a:spLocks noChangeAspect="1" noChangeArrowheads="1"/>
            </p:cNvSpPr>
            <p:nvPr/>
          </p:nvSpPr>
          <p:spPr bwMode="auto">
            <a:xfrm>
              <a:off x="7132" y="5892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5444" name="Line 65"/>
            <p:cNvSpPr>
              <a:spLocks noChangeAspect="1" noChangeShapeType="1"/>
            </p:cNvSpPr>
            <p:nvPr/>
          </p:nvSpPr>
          <p:spPr bwMode="auto">
            <a:xfrm flipH="1" flipV="1">
              <a:off x="5146" y="6858"/>
              <a:ext cx="552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5" name="Line 66"/>
            <p:cNvSpPr>
              <a:spLocks noChangeAspect="1" noChangeShapeType="1"/>
            </p:cNvSpPr>
            <p:nvPr/>
          </p:nvSpPr>
          <p:spPr bwMode="auto">
            <a:xfrm flipH="1" flipV="1">
              <a:off x="5676" y="6618"/>
              <a:ext cx="22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6" name="Text Box 67"/>
            <p:cNvSpPr txBox="1">
              <a:spLocks noChangeAspect="1" noChangeArrowheads="1"/>
            </p:cNvSpPr>
            <p:nvPr/>
          </p:nvSpPr>
          <p:spPr bwMode="auto">
            <a:xfrm>
              <a:off x="5754" y="656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47" name="Line 68"/>
            <p:cNvSpPr>
              <a:spLocks noChangeAspect="1" noChangeShapeType="1"/>
            </p:cNvSpPr>
            <p:nvPr/>
          </p:nvSpPr>
          <p:spPr bwMode="auto">
            <a:xfrm flipV="1">
              <a:off x="5698" y="7026"/>
              <a:ext cx="686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Text Box 69"/>
            <p:cNvSpPr txBox="1">
              <a:spLocks noChangeAspect="1" noChangeArrowheads="1"/>
            </p:cNvSpPr>
            <p:nvPr/>
          </p:nvSpPr>
          <p:spPr bwMode="auto">
            <a:xfrm>
              <a:off x="6284" y="7071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49" name="Text Box 70"/>
            <p:cNvSpPr txBox="1">
              <a:spLocks noChangeAspect="1" noChangeArrowheads="1"/>
            </p:cNvSpPr>
            <p:nvPr/>
          </p:nvSpPr>
          <p:spPr bwMode="auto">
            <a:xfrm>
              <a:off x="5720" y="7143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50" name="Text Box 71"/>
            <p:cNvSpPr txBox="1">
              <a:spLocks noChangeAspect="1" noChangeArrowheads="1"/>
            </p:cNvSpPr>
            <p:nvPr/>
          </p:nvSpPr>
          <p:spPr bwMode="auto">
            <a:xfrm>
              <a:off x="4796" y="6726"/>
              <a:ext cx="4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5451" name="Oval 72"/>
            <p:cNvSpPr>
              <a:spLocks noChangeAspect="1" noChangeArrowheads="1"/>
            </p:cNvSpPr>
            <p:nvPr/>
          </p:nvSpPr>
          <p:spPr bwMode="auto">
            <a:xfrm>
              <a:off x="5658" y="7158"/>
              <a:ext cx="85" cy="8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962400" y="5336369"/>
            <a:ext cx="646113" cy="431800"/>
            <a:chOff x="2495" y="3203"/>
            <a:chExt cx="407" cy="272"/>
          </a:xfrm>
        </p:grpSpPr>
        <p:sp>
          <p:nvSpPr>
            <p:cNvPr id="15383" name="Line 73"/>
            <p:cNvSpPr>
              <a:spLocks noChangeShapeType="1"/>
            </p:cNvSpPr>
            <p:nvPr/>
          </p:nvSpPr>
          <p:spPr bwMode="auto">
            <a:xfrm>
              <a:off x="2585" y="3475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74"/>
            <p:cNvSpPr>
              <a:spLocks noChangeShapeType="1"/>
            </p:cNvSpPr>
            <p:nvPr/>
          </p:nvSpPr>
          <p:spPr bwMode="auto">
            <a:xfrm>
              <a:off x="2495" y="3317"/>
              <a:ext cx="90" cy="15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75"/>
            <p:cNvSpPr>
              <a:spLocks noChangeShapeType="1"/>
            </p:cNvSpPr>
            <p:nvPr/>
          </p:nvSpPr>
          <p:spPr bwMode="auto">
            <a:xfrm flipV="1">
              <a:off x="2585" y="3203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3924300" y="4580719"/>
            <a:ext cx="646113" cy="431800"/>
            <a:chOff x="2495" y="3203"/>
            <a:chExt cx="407" cy="272"/>
          </a:xfrm>
        </p:grpSpPr>
        <p:sp>
          <p:nvSpPr>
            <p:cNvPr id="15380" name="Line 78"/>
            <p:cNvSpPr>
              <a:spLocks noChangeShapeType="1"/>
            </p:cNvSpPr>
            <p:nvPr/>
          </p:nvSpPr>
          <p:spPr bwMode="auto">
            <a:xfrm>
              <a:off x="2585" y="3475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79"/>
            <p:cNvSpPr>
              <a:spLocks noChangeShapeType="1"/>
            </p:cNvSpPr>
            <p:nvPr/>
          </p:nvSpPr>
          <p:spPr bwMode="auto">
            <a:xfrm>
              <a:off x="2495" y="3317"/>
              <a:ext cx="90" cy="15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80"/>
            <p:cNvSpPr>
              <a:spLocks noChangeShapeType="1"/>
            </p:cNvSpPr>
            <p:nvPr/>
          </p:nvSpPr>
          <p:spPr bwMode="auto">
            <a:xfrm flipV="1">
              <a:off x="2585" y="3203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6408738" y="4544206"/>
            <a:ext cx="646112" cy="431800"/>
            <a:chOff x="2495" y="3203"/>
            <a:chExt cx="407" cy="272"/>
          </a:xfrm>
        </p:grpSpPr>
        <p:sp>
          <p:nvSpPr>
            <p:cNvPr id="15377" name="Line 82"/>
            <p:cNvSpPr>
              <a:spLocks noChangeShapeType="1"/>
            </p:cNvSpPr>
            <p:nvPr/>
          </p:nvSpPr>
          <p:spPr bwMode="auto">
            <a:xfrm>
              <a:off x="2585" y="3475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83"/>
            <p:cNvSpPr>
              <a:spLocks noChangeShapeType="1"/>
            </p:cNvSpPr>
            <p:nvPr/>
          </p:nvSpPr>
          <p:spPr bwMode="auto">
            <a:xfrm>
              <a:off x="2495" y="3317"/>
              <a:ext cx="90" cy="15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84"/>
            <p:cNvSpPr>
              <a:spLocks noChangeShapeType="1"/>
            </p:cNvSpPr>
            <p:nvPr/>
          </p:nvSpPr>
          <p:spPr bwMode="auto">
            <a:xfrm flipV="1">
              <a:off x="2585" y="3203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6335713" y="4544206"/>
            <a:ext cx="717550" cy="431800"/>
            <a:chOff x="4173" y="3271"/>
            <a:chExt cx="452" cy="272"/>
          </a:xfrm>
        </p:grpSpPr>
        <p:sp>
          <p:nvSpPr>
            <p:cNvPr id="15374" name="Line 86"/>
            <p:cNvSpPr>
              <a:spLocks noChangeShapeType="1"/>
            </p:cNvSpPr>
            <p:nvPr/>
          </p:nvSpPr>
          <p:spPr bwMode="auto">
            <a:xfrm>
              <a:off x="4308" y="3543"/>
              <a:ext cx="31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87"/>
            <p:cNvSpPr>
              <a:spLocks noChangeShapeType="1"/>
            </p:cNvSpPr>
            <p:nvPr/>
          </p:nvSpPr>
          <p:spPr bwMode="auto">
            <a:xfrm>
              <a:off x="4173" y="3407"/>
              <a:ext cx="136" cy="1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88"/>
            <p:cNvSpPr>
              <a:spLocks noChangeShapeType="1"/>
            </p:cNvSpPr>
            <p:nvPr/>
          </p:nvSpPr>
          <p:spPr bwMode="auto">
            <a:xfrm flipV="1">
              <a:off x="4309" y="3271"/>
              <a:ext cx="92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3852863" y="5336369"/>
            <a:ext cx="719137" cy="431800"/>
            <a:chOff x="2699" y="3589"/>
            <a:chExt cx="453" cy="272"/>
          </a:xfrm>
        </p:grpSpPr>
        <p:sp>
          <p:nvSpPr>
            <p:cNvPr id="15371" name="Line 91"/>
            <p:cNvSpPr>
              <a:spLocks noChangeShapeType="1"/>
            </p:cNvSpPr>
            <p:nvPr/>
          </p:nvSpPr>
          <p:spPr bwMode="auto">
            <a:xfrm flipV="1">
              <a:off x="2857" y="3793"/>
              <a:ext cx="295" cy="6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92"/>
            <p:cNvSpPr>
              <a:spLocks noChangeShapeType="1"/>
            </p:cNvSpPr>
            <p:nvPr/>
          </p:nvSpPr>
          <p:spPr bwMode="auto">
            <a:xfrm>
              <a:off x="2699" y="3770"/>
              <a:ext cx="158" cy="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93"/>
            <p:cNvSpPr>
              <a:spLocks noChangeShapeType="1"/>
            </p:cNvSpPr>
            <p:nvPr/>
          </p:nvSpPr>
          <p:spPr bwMode="auto">
            <a:xfrm flipV="1">
              <a:off x="2857" y="3589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663556" y="836712"/>
            <a:ext cx="7796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</a:rPr>
              <a:t>+1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en-US" altLang="zh-CN" dirty="0" smtClean="0">
              <a:solidFill>
                <a:schemeClr val="accent2"/>
              </a:solidFill>
              <a:ea typeface="黑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坐标系变换过程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FCDB29-3395-46AE-88AC-05CC9813009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1"/>
            <a:ext cx="7772400" cy="67592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4136"/>
            <a:ext cx="8696325" cy="50292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连杆变换矩阵：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坐标系经过两次旋转和两次平移可变换到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坐标系。</a:t>
            </a:r>
          </a:p>
          <a:p>
            <a:pPr marL="457200" lvl="1" indent="0" eaLnBrk="1" hangingPunct="1">
              <a:buClr>
                <a:schemeClr val="folHlink"/>
              </a:buClr>
              <a:buNone/>
            </a:pPr>
            <a:r>
              <a:rPr lang="zh-CN" altLang="en-US" sz="2000" dirty="0" smtClean="0">
                <a:ea typeface="黑体" pitchFamily="2" charset="-122"/>
              </a:rPr>
              <a:t>用连杆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到连杆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的</a:t>
            </a:r>
            <a:r>
              <a:rPr lang="en-US" altLang="zh-CN" sz="2000" dirty="0" smtClean="0">
                <a:ea typeface="黑体" pitchFamily="2" charset="-122"/>
              </a:rPr>
              <a:t>4</a:t>
            </a:r>
            <a:r>
              <a:rPr lang="zh-CN" altLang="en-US" sz="2000" dirty="0" smtClean="0">
                <a:ea typeface="黑体" pitchFamily="2" charset="-122"/>
              </a:rPr>
              <a:t>个齐次变换相乘，得到总的变换矩阵。该矩阵又称为</a:t>
            </a:r>
            <a:r>
              <a:rPr lang="en-US" altLang="zh-CN" sz="2000" dirty="0" smtClean="0">
                <a:ea typeface="黑体" pitchFamily="2" charset="-122"/>
              </a:rPr>
              <a:t>D-H</a:t>
            </a:r>
            <a:r>
              <a:rPr lang="zh-CN" altLang="en-US" sz="2000" dirty="0" smtClean="0">
                <a:ea typeface="黑体" pitchFamily="2" charset="-122"/>
              </a:rPr>
              <a:t>矩阵，即为连杆变换矩阵：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9545"/>
              </p:ext>
            </p:extLst>
          </p:nvPr>
        </p:nvGraphicFramePr>
        <p:xfrm>
          <a:off x="863588" y="2744924"/>
          <a:ext cx="8025984" cy="335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3" imgW="5016240" imgH="2095200" progId="Equation.DSMT4">
                  <p:embed/>
                </p:oleObj>
              </mc:Choice>
              <mc:Fallback>
                <p:oleObj name="Equation" r:id="rId3" imgW="501624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2744924"/>
                        <a:ext cx="8025984" cy="3352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63556" y="951111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1.1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en-US" altLang="zh-CN" baseline="-25000" dirty="0" smtClean="0">
                <a:solidFill>
                  <a:schemeClr val="accent2"/>
                </a:solidFill>
                <a:ea typeface="黑体" pitchFamily="2" charset="-122"/>
              </a:rPr>
              <a:t>+1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ECABEB-C31E-454D-9B8F-1DAD98124DD9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73833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+mn-lt"/>
                <a:ea typeface="黑体" panose="02010609060101010101" pitchFamily="49" charset="-122"/>
              </a:rPr>
              <a:t>1 </a:t>
            </a:r>
            <a:r>
              <a:rPr lang="zh-CN" altLang="en-US" sz="3200" dirty="0" smtClean="0">
                <a:latin typeface="+mn-lt"/>
                <a:ea typeface="黑体" panose="02010609060101010101" pitchFamily="49" charset="-122"/>
              </a:rPr>
              <a:t>连杆变换矩阵</a:t>
            </a:r>
            <a:endParaRPr lang="en-US" altLang="zh-CN" sz="3200" dirty="0" smtClean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7413" name="Group 139"/>
          <p:cNvGrpSpPr>
            <a:grpSpLocks noChangeAspect="1"/>
          </p:cNvGrpSpPr>
          <p:nvPr/>
        </p:nvGrpSpPr>
        <p:grpSpPr bwMode="auto">
          <a:xfrm>
            <a:off x="1079500" y="1701056"/>
            <a:ext cx="6996113" cy="5040312"/>
            <a:chOff x="1226" y="2301"/>
            <a:chExt cx="2448" cy="1764"/>
          </a:xfrm>
        </p:grpSpPr>
        <p:sp>
          <p:nvSpPr>
            <p:cNvPr id="17414" name="Line 73"/>
            <p:cNvSpPr>
              <a:spLocks noChangeAspect="1" noChangeShapeType="1"/>
            </p:cNvSpPr>
            <p:nvPr/>
          </p:nvSpPr>
          <p:spPr bwMode="auto">
            <a:xfrm flipH="1" flipV="1">
              <a:off x="2002" y="3317"/>
              <a:ext cx="179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Oval 74"/>
            <p:cNvSpPr>
              <a:spLocks noChangeAspect="1" noChangeArrowheads="1"/>
            </p:cNvSpPr>
            <p:nvPr/>
          </p:nvSpPr>
          <p:spPr bwMode="auto">
            <a:xfrm rot="-898537">
              <a:off x="1285" y="2666"/>
              <a:ext cx="101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16" name="Oval 75"/>
            <p:cNvSpPr>
              <a:spLocks noChangeAspect="1" noChangeArrowheads="1"/>
            </p:cNvSpPr>
            <p:nvPr/>
          </p:nvSpPr>
          <p:spPr bwMode="auto">
            <a:xfrm rot="-898537">
              <a:off x="1226" y="2645"/>
              <a:ext cx="211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17" name="Line 76"/>
            <p:cNvSpPr>
              <a:spLocks noChangeAspect="1" noChangeShapeType="1"/>
            </p:cNvSpPr>
            <p:nvPr/>
          </p:nvSpPr>
          <p:spPr bwMode="auto">
            <a:xfrm>
              <a:off x="1228" y="2732"/>
              <a:ext cx="66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Freeform 77"/>
            <p:cNvSpPr>
              <a:spLocks noChangeAspect="1"/>
            </p:cNvSpPr>
            <p:nvPr/>
          </p:nvSpPr>
          <p:spPr bwMode="auto">
            <a:xfrm>
              <a:off x="1294" y="2674"/>
              <a:ext cx="748" cy="269"/>
            </a:xfrm>
            <a:custGeom>
              <a:avLst/>
              <a:gdLst>
                <a:gd name="T0" fmla="*/ 0 w 1870"/>
                <a:gd name="T1" fmla="*/ 6 h 673"/>
                <a:gd name="T2" fmla="*/ 3 w 1870"/>
                <a:gd name="T3" fmla="*/ 6 h 673"/>
                <a:gd name="T4" fmla="*/ 6 w 1870"/>
                <a:gd name="T5" fmla="*/ 4 h 673"/>
                <a:gd name="T6" fmla="*/ 9 w 1870"/>
                <a:gd name="T7" fmla="*/ 2 h 673"/>
                <a:gd name="T8" fmla="*/ 13 w 1870"/>
                <a:gd name="T9" fmla="*/ 0 h 673"/>
                <a:gd name="T10" fmla="*/ 17 w 1870"/>
                <a:gd name="T11" fmla="*/ 0 h 673"/>
                <a:gd name="T12" fmla="*/ 19 w 1870"/>
                <a:gd name="T13" fmla="*/ 0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0"/>
                <a:gd name="T22" fmla="*/ 0 h 673"/>
                <a:gd name="T23" fmla="*/ 1870 w 1870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0" h="673">
                  <a:moveTo>
                    <a:pt x="0" y="640"/>
                  </a:moveTo>
                  <a:cubicBezTo>
                    <a:pt x="109" y="656"/>
                    <a:pt x="218" y="673"/>
                    <a:pt x="308" y="640"/>
                  </a:cubicBezTo>
                  <a:cubicBezTo>
                    <a:pt x="398" y="607"/>
                    <a:pt x="440" y="523"/>
                    <a:pt x="539" y="442"/>
                  </a:cubicBezTo>
                  <a:cubicBezTo>
                    <a:pt x="638" y="361"/>
                    <a:pt x="779" y="224"/>
                    <a:pt x="902" y="156"/>
                  </a:cubicBezTo>
                  <a:cubicBezTo>
                    <a:pt x="1025" y="88"/>
                    <a:pt x="1157" y="61"/>
                    <a:pt x="1276" y="35"/>
                  </a:cubicBezTo>
                  <a:cubicBezTo>
                    <a:pt x="1395" y="9"/>
                    <a:pt x="1518" y="0"/>
                    <a:pt x="1617" y="2"/>
                  </a:cubicBezTo>
                  <a:cubicBezTo>
                    <a:pt x="1716" y="4"/>
                    <a:pt x="1793" y="25"/>
                    <a:pt x="1870" y="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Freeform 78"/>
            <p:cNvSpPr>
              <a:spLocks noChangeAspect="1"/>
            </p:cNvSpPr>
            <p:nvPr/>
          </p:nvSpPr>
          <p:spPr bwMode="auto">
            <a:xfrm>
              <a:off x="2033" y="2683"/>
              <a:ext cx="229" cy="41"/>
            </a:xfrm>
            <a:custGeom>
              <a:avLst/>
              <a:gdLst>
                <a:gd name="T0" fmla="*/ 0 w 572"/>
                <a:gd name="T1" fmla="*/ 0 h 101"/>
                <a:gd name="T2" fmla="*/ 3 w 572"/>
                <a:gd name="T3" fmla="*/ 1 h 101"/>
                <a:gd name="T4" fmla="*/ 6 w 572"/>
                <a:gd name="T5" fmla="*/ 0 h 101"/>
                <a:gd name="T6" fmla="*/ 0 60000 65536"/>
                <a:gd name="T7" fmla="*/ 0 60000 65536"/>
                <a:gd name="T8" fmla="*/ 0 60000 65536"/>
                <a:gd name="T9" fmla="*/ 0 w 572"/>
                <a:gd name="T10" fmla="*/ 0 h 101"/>
                <a:gd name="T11" fmla="*/ 572 w 57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101">
                  <a:moveTo>
                    <a:pt x="0" y="11"/>
                  </a:moveTo>
                  <a:cubicBezTo>
                    <a:pt x="95" y="56"/>
                    <a:pt x="191" y="101"/>
                    <a:pt x="286" y="99"/>
                  </a:cubicBezTo>
                  <a:cubicBezTo>
                    <a:pt x="381" y="97"/>
                    <a:pt x="476" y="48"/>
                    <a:pt x="5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79"/>
            <p:cNvSpPr>
              <a:spLocks noChangeAspect="1" noChangeShapeType="1"/>
            </p:cNvSpPr>
            <p:nvPr/>
          </p:nvSpPr>
          <p:spPr bwMode="auto">
            <a:xfrm>
              <a:off x="1426" y="2666"/>
              <a:ext cx="7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Freeform 80"/>
            <p:cNvSpPr>
              <a:spLocks noChangeAspect="1"/>
            </p:cNvSpPr>
            <p:nvPr/>
          </p:nvSpPr>
          <p:spPr bwMode="auto">
            <a:xfrm>
              <a:off x="1426" y="2512"/>
              <a:ext cx="616" cy="189"/>
            </a:xfrm>
            <a:custGeom>
              <a:avLst/>
              <a:gdLst>
                <a:gd name="T0" fmla="*/ 0 w 1540"/>
                <a:gd name="T1" fmla="*/ 5 h 462"/>
                <a:gd name="T2" fmla="*/ 5 w 1540"/>
                <a:gd name="T3" fmla="*/ 5 h 462"/>
                <a:gd name="T4" fmla="*/ 9 w 1540"/>
                <a:gd name="T5" fmla="*/ 4 h 462"/>
                <a:gd name="T6" fmla="*/ 16 w 1540"/>
                <a:gd name="T7" fmla="*/ 0 h 4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0"/>
                <a:gd name="T13" fmla="*/ 0 h 462"/>
                <a:gd name="T14" fmla="*/ 1540 w 1540"/>
                <a:gd name="T15" fmla="*/ 462 h 4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0" h="462">
                  <a:moveTo>
                    <a:pt x="0" y="418"/>
                  </a:moveTo>
                  <a:cubicBezTo>
                    <a:pt x="163" y="440"/>
                    <a:pt x="326" y="462"/>
                    <a:pt x="473" y="451"/>
                  </a:cubicBezTo>
                  <a:cubicBezTo>
                    <a:pt x="620" y="440"/>
                    <a:pt x="702" y="427"/>
                    <a:pt x="880" y="352"/>
                  </a:cubicBezTo>
                  <a:cubicBezTo>
                    <a:pt x="1058" y="277"/>
                    <a:pt x="1299" y="138"/>
                    <a:pt x="1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Oval 81"/>
            <p:cNvSpPr>
              <a:spLocks noChangeAspect="1" noChangeArrowheads="1"/>
            </p:cNvSpPr>
            <p:nvPr/>
          </p:nvSpPr>
          <p:spPr bwMode="auto">
            <a:xfrm rot="-423550">
              <a:off x="2094" y="2477"/>
              <a:ext cx="102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3" name="Oval 82"/>
            <p:cNvSpPr>
              <a:spLocks noChangeAspect="1" noChangeArrowheads="1"/>
            </p:cNvSpPr>
            <p:nvPr/>
          </p:nvSpPr>
          <p:spPr bwMode="auto">
            <a:xfrm rot="-423550">
              <a:off x="2032" y="2450"/>
              <a:ext cx="221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4" name="Freeform 83"/>
            <p:cNvSpPr>
              <a:spLocks noChangeAspect="1"/>
            </p:cNvSpPr>
            <p:nvPr/>
          </p:nvSpPr>
          <p:spPr bwMode="auto">
            <a:xfrm>
              <a:off x="2046" y="2851"/>
              <a:ext cx="220" cy="53"/>
            </a:xfrm>
            <a:custGeom>
              <a:avLst/>
              <a:gdLst>
                <a:gd name="T0" fmla="*/ 0 w 550"/>
                <a:gd name="T1" fmla="*/ 0 h 134"/>
                <a:gd name="T2" fmla="*/ 3 w 550"/>
                <a:gd name="T3" fmla="*/ 1 h 134"/>
                <a:gd name="T4" fmla="*/ 6 w 550"/>
                <a:gd name="T5" fmla="*/ 0 h 134"/>
                <a:gd name="T6" fmla="*/ 0 60000 65536"/>
                <a:gd name="T7" fmla="*/ 0 60000 65536"/>
                <a:gd name="T8" fmla="*/ 0 60000 65536"/>
                <a:gd name="T9" fmla="*/ 0 w 550"/>
                <a:gd name="T10" fmla="*/ 0 h 134"/>
                <a:gd name="T11" fmla="*/ 550 w 550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" h="134">
                  <a:moveTo>
                    <a:pt x="0" y="11"/>
                  </a:moveTo>
                  <a:cubicBezTo>
                    <a:pt x="91" y="72"/>
                    <a:pt x="183" y="134"/>
                    <a:pt x="275" y="132"/>
                  </a:cubicBezTo>
                  <a:cubicBezTo>
                    <a:pt x="367" y="130"/>
                    <a:pt x="458" y="65"/>
                    <a:pt x="5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84"/>
            <p:cNvSpPr>
              <a:spLocks noChangeAspect="1" noChangeShapeType="1"/>
            </p:cNvSpPr>
            <p:nvPr/>
          </p:nvSpPr>
          <p:spPr bwMode="auto">
            <a:xfrm>
              <a:off x="2033" y="2516"/>
              <a:ext cx="17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85"/>
            <p:cNvSpPr>
              <a:spLocks noChangeAspect="1" noChangeShapeType="1"/>
            </p:cNvSpPr>
            <p:nvPr/>
          </p:nvSpPr>
          <p:spPr bwMode="auto">
            <a:xfrm>
              <a:off x="2244" y="2490"/>
              <a:ext cx="22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Oval 86"/>
            <p:cNvSpPr>
              <a:spLocks noChangeAspect="1" noChangeArrowheads="1"/>
            </p:cNvSpPr>
            <p:nvPr/>
          </p:nvSpPr>
          <p:spPr bwMode="auto">
            <a:xfrm rot="1309600">
              <a:off x="3233" y="2593"/>
              <a:ext cx="115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8" name="Oval 87"/>
            <p:cNvSpPr>
              <a:spLocks noChangeAspect="1" noChangeArrowheads="1"/>
            </p:cNvSpPr>
            <p:nvPr/>
          </p:nvSpPr>
          <p:spPr bwMode="auto">
            <a:xfrm rot="1357676">
              <a:off x="3192" y="2553"/>
              <a:ext cx="199" cy="1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9" name="Freeform 88"/>
            <p:cNvSpPr>
              <a:spLocks noChangeAspect="1"/>
            </p:cNvSpPr>
            <p:nvPr/>
          </p:nvSpPr>
          <p:spPr bwMode="auto">
            <a:xfrm>
              <a:off x="3159" y="2745"/>
              <a:ext cx="198" cy="79"/>
            </a:xfrm>
            <a:custGeom>
              <a:avLst/>
              <a:gdLst>
                <a:gd name="T0" fmla="*/ 0 w 517"/>
                <a:gd name="T1" fmla="*/ 0 h 198"/>
                <a:gd name="T2" fmla="*/ 2 w 517"/>
                <a:gd name="T3" fmla="*/ 2 h 198"/>
                <a:gd name="T4" fmla="*/ 4 w 517"/>
                <a:gd name="T5" fmla="*/ 1 h 198"/>
                <a:gd name="T6" fmla="*/ 0 60000 65536"/>
                <a:gd name="T7" fmla="*/ 0 60000 65536"/>
                <a:gd name="T8" fmla="*/ 0 60000 65536"/>
                <a:gd name="T9" fmla="*/ 0 w 517"/>
                <a:gd name="T10" fmla="*/ 0 h 198"/>
                <a:gd name="T11" fmla="*/ 517 w 517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198">
                  <a:moveTo>
                    <a:pt x="0" y="0"/>
                  </a:moveTo>
                  <a:cubicBezTo>
                    <a:pt x="94" y="77"/>
                    <a:pt x="189" y="154"/>
                    <a:pt x="275" y="176"/>
                  </a:cubicBezTo>
                  <a:cubicBezTo>
                    <a:pt x="361" y="198"/>
                    <a:pt x="477" y="141"/>
                    <a:pt x="517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Freeform 89"/>
            <p:cNvSpPr>
              <a:spLocks noChangeAspect="1"/>
            </p:cNvSpPr>
            <p:nvPr/>
          </p:nvSpPr>
          <p:spPr bwMode="auto">
            <a:xfrm>
              <a:off x="3115" y="2868"/>
              <a:ext cx="225" cy="88"/>
            </a:xfrm>
            <a:custGeom>
              <a:avLst/>
              <a:gdLst>
                <a:gd name="T0" fmla="*/ 0 w 561"/>
                <a:gd name="T1" fmla="*/ 0 h 220"/>
                <a:gd name="T2" fmla="*/ 2 w 561"/>
                <a:gd name="T3" fmla="*/ 2 h 220"/>
                <a:gd name="T4" fmla="*/ 6 w 561"/>
                <a:gd name="T5" fmla="*/ 1 h 220"/>
                <a:gd name="T6" fmla="*/ 0 60000 65536"/>
                <a:gd name="T7" fmla="*/ 0 60000 65536"/>
                <a:gd name="T8" fmla="*/ 0 60000 65536"/>
                <a:gd name="T9" fmla="*/ 0 w 561"/>
                <a:gd name="T10" fmla="*/ 0 h 220"/>
                <a:gd name="T11" fmla="*/ 561 w 561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220">
                  <a:moveTo>
                    <a:pt x="0" y="0"/>
                  </a:moveTo>
                  <a:cubicBezTo>
                    <a:pt x="80" y="88"/>
                    <a:pt x="160" y="176"/>
                    <a:pt x="253" y="198"/>
                  </a:cubicBezTo>
                  <a:cubicBezTo>
                    <a:pt x="346" y="220"/>
                    <a:pt x="453" y="176"/>
                    <a:pt x="561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90"/>
            <p:cNvSpPr>
              <a:spLocks noChangeAspect="1" noChangeShapeType="1"/>
            </p:cNvSpPr>
            <p:nvPr/>
          </p:nvSpPr>
          <p:spPr bwMode="auto">
            <a:xfrm flipH="1">
              <a:off x="3124" y="2626"/>
              <a:ext cx="66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91"/>
            <p:cNvSpPr>
              <a:spLocks noChangeAspect="1" noChangeShapeType="1"/>
            </p:cNvSpPr>
            <p:nvPr/>
          </p:nvSpPr>
          <p:spPr bwMode="auto">
            <a:xfrm flipH="1">
              <a:off x="3335" y="2657"/>
              <a:ext cx="53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92"/>
            <p:cNvSpPr>
              <a:spLocks noChangeAspect="1"/>
            </p:cNvSpPr>
            <p:nvPr/>
          </p:nvSpPr>
          <p:spPr bwMode="auto">
            <a:xfrm>
              <a:off x="2257" y="2683"/>
              <a:ext cx="911" cy="73"/>
            </a:xfrm>
            <a:custGeom>
              <a:avLst/>
              <a:gdLst>
                <a:gd name="T0" fmla="*/ 0 w 2277"/>
                <a:gd name="T1" fmla="*/ 0 h 182"/>
                <a:gd name="T2" fmla="*/ 7 w 2277"/>
                <a:gd name="T3" fmla="*/ 2 h 182"/>
                <a:gd name="T4" fmla="*/ 14 w 2277"/>
                <a:gd name="T5" fmla="*/ 2 h 182"/>
                <a:gd name="T6" fmla="*/ 18 w 2277"/>
                <a:gd name="T7" fmla="*/ 2 h 182"/>
                <a:gd name="T8" fmla="*/ 23 w 2277"/>
                <a:gd name="T9" fmla="*/ 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182"/>
                <a:gd name="T17" fmla="*/ 2277 w 2277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182">
                  <a:moveTo>
                    <a:pt x="0" y="0"/>
                  </a:moveTo>
                  <a:cubicBezTo>
                    <a:pt x="211" y="63"/>
                    <a:pt x="422" y="126"/>
                    <a:pt x="649" y="154"/>
                  </a:cubicBezTo>
                  <a:cubicBezTo>
                    <a:pt x="876" y="182"/>
                    <a:pt x="1181" y="163"/>
                    <a:pt x="1364" y="165"/>
                  </a:cubicBezTo>
                  <a:cubicBezTo>
                    <a:pt x="1547" y="167"/>
                    <a:pt x="1597" y="172"/>
                    <a:pt x="1749" y="165"/>
                  </a:cubicBezTo>
                  <a:cubicBezTo>
                    <a:pt x="1901" y="158"/>
                    <a:pt x="2089" y="139"/>
                    <a:pt x="2277" y="1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93"/>
            <p:cNvSpPr>
              <a:spLocks noChangeAspect="1"/>
            </p:cNvSpPr>
            <p:nvPr/>
          </p:nvSpPr>
          <p:spPr bwMode="auto">
            <a:xfrm>
              <a:off x="2262" y="2785"/>
              <a:ext cx="858" cy="83"/>
            </a:xfrm>
            <a:custGeom>
              <a:avLst/>
              <a:gdLst>
                <a:gd name="T0" fmla="*/ 0 w 2145"/>
                <a:gd name="T1" fmla="*/ 2 h 209"/>
                <a:gd name="T2" fmla="*/ 6 w 2145"/>
                <a:gd name="T3" fmla="*/ 0 h 209"/>
                <a:gd name="T4" fmla="*/ 12 w 2145"/>
                <a:gd name="T5" fmla="*/ 0 h 209"/>
                <a:gd name="T6" fmla="*/ 17 w 2145"/>
                <a:gd name="T7" fmla="*/ 1 h 209"/>
                <a:gd name="T8" fmla="*/ 21 w 2145"/>
                <a:gd name="T9" fmla="*/ 2 h 209"/>
                <a:gd name="T10" fmla="*/ 22 w 2145"/>
                <a:gd name="T11" fmla="*/ 2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5"/>
                <a:gd name="T19" fmla="*/ 0 h 209"/>
                <a:gd name="T20" fmla="*/ 2145 w 214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5" h="209">
                  <a:moveTo>
                    <a:pt x="0" y="154"/>
                  </a:moveTo>
                  <a:cubicBezTo>
                    <a:pt x="213" y="99"/>
                    <a:pt x="427" y="44"/>
                    <a:pt x="627" y="22"/>
                  </a:cubicBezTo>
                  <a:cubicBezTo>
                    <a:pt x="827" y="0"/>
                    <a:pt x="1030" y="13"/>
                    <a:pt x="1199" y="22"/>
                  </a:cubicBezTo>
                  <a:cubicBezTo>
                    <a:pt x="1368" y="31"/>
                    <a:pt x="1496" y="53"/>
                    <a:pt x="1639" y="77"/>
                  </a:cubicBezTo>
                  <a:cubicBezTo>
                    <a:pt x="1782" y="101"/>
                    <a:pt x="1973" y="143"/>
                    <a:pt x="2057" y="165"/>
                  </a:cubicBezTo>
                  <a:cubicBezTo>
                    <a:pt x="2141" y="187"/>
                    <a:pt x="2143" y="198"/>
                    <a:pt x="2145" y="2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Freeform 94"/>
            <p:cNvSpPr>
              <a:spLocks noChangeAspect="1"/>
            </p:cNvSpPr>
            <p:nvPr/>
          </p:nvSpPr>
          <p:spPr bwMode="auto">
            <a:xfrm>
              <a:off x="3392" y="2644"/>
              <a:ext cx="124" cy="145"/>
            </a:xfrm>
            <a:custGeom>
              <a:avLst/>
              <a:gdLst>
                <a:gd name="T0" fmla="*/ 0 w 308"/>
                <a:gd name="T1" fmla="*/ 0 h 363"/>
                <a:gd name="T2" fmla="*/ 1 w 308"/>
                <a:gd name="T3" fmla="*/ 2 h 363"/>
                <a:gd name="T4" fmla="*/ 3 w 308"/>
                <a:gd name="T5" fmla="*/ 4 h 363"/>
                <a:gd name="T6" fmla="*/ 0 60000 65536"/>
                <a:gd name="T7" fmla="*/ 0 60000 65536"/>
                <a:gd name="T8" fmla="*/ 0 60000 65536"/>
                <a:gd name="T9" fmla="*/ 0 w 308"/>
                <a:gd name="T10" fmla="*/ 0 h 363"/>
                <a:gd name="T11" fmla="*/ 308 w 30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363">
                  <a:moveTo>
                    <a:pt x="0" y="0"/>
                  </a:moveTo>
                  <a:cubicBezTo>
                    <a:pt x="7" y="96"/>
                    <a:pt x="15" y="193"/>
                    <a:pt x="66" y="253"/>
                  </a:cubicBezTo>
                  <a:cubicBezTo>
                    <a:pt x="117" y="313"/>
                    <a:pt x="259" y="341"/>
                    <a:pt x="308" y="36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Freeform 95"/>
            <p:cNvSpPr>
              <a:spLocks noChangeAspect="1"/>
            </p:cNvSpPr>
            <p:nvPr/>
          </p:nvSpPr>
          <p:spPr bwMode="auto">
            <a:xfrm>
              <a:off x="3357" y="2788"/>
              <a:ext cx="150" cy="36"/>
            </a:xfrm>
            <a:custGeom>
              <a:avLst/>
              <a:gdLst>
                <a:gd name="T0" fmla="*/ 0 w 374"/>
                <a:gd name="T1" fmla="*/ 0 h 90"/>
                <a:gd name="T2" fmla="*/ 2 w 374"/>
                <a:gd name="T3" fmla="*/ 0 h 90"/>
                <a:gd name="T4" fmla="*/ 4 w 374"/>
                <a:gd name="T5" fmla="*/ 1 h 90"/>
                <a:gd name="T6" fmla="*/ 0 60000 65536"/>
                <a:gd name="T7" fmla="*/ 0 60000 65536"/>
                <a:gd name="T8" fmla="*/ 0 60000 65536"/>
                <a:gd name="T9" fmla="*/ 0 w 374"/>
                <a:gd name="T10" fmla="*/ 0 h 90"/>
                <a:gd name="T11" fmla="*/ 374 w 37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90">
                  <a:moveTo>
                    <a:pt x="0" y="13"/>
                  </a:moveTo>
                  <a:cubicBezTo>
                    <a:pt x="84" y="6"/>
                    <a:pt x="169" y="0"/>
                    <a:pt x="231" y="13"/>
                  </a:cubicBezTo>
                  <a:cubicBezTo>
                    <a:pt x="293" y="26"/>
                    <a:pt x="333" y="58"/>
                    <a:pt x="374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96"/>
            <p:cNvSpPr>
              <a:spLocks noChangeAspect="1" noChangeShapeType="1"/>
            </p:cNvSpPr>
            <p:nvPr/>
          </p:nvSpPr>
          <p:spPr bwMode="auto">
            <a:xfrm>
              <a:off x="1280" y="2516"/>
              <a:ext cx="471" cy="1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97"/>
            <p:cNvSpPr>
              <a:spLocks noChangeAspect="1" noChangeShapeType="1"/>
            </p:cNvSpPr>
            <p:nvPr/>
          </p:nvSpPr>
          <p:spPr bwMode="auto">
            <a:xfrm>
              <a:off x="2138" y="2301"/>
              <a:ext cx="62" cy="1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98"/>
            <p:cNvSpPr>
              <a:spLocks noChangeAspect="1" noChangeShapeType="1"/>
            </p:cNvSpPr>
            <p:nvPr/>
          </p:nvSpPr>
          <p:spPr bwMode="auto">
            <a:xfrm flipH="1">
              <a:off x="2935" y="2362"/>
              <a:ext cx="449" cy="1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99"/>
            <p:cNvSpPr>
              <a:spLocks noChangeAspect="1" noChangeShapeType="1"/>
            </p:cNvSpPr>
            <p:nvPr/>
          </p:nvSpPr>
          <p:spPr bwMode="auto">
            <a:xfrm flipV="1">
              <a:off x="1698" y="3766"/>
              <a:ext cx="49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100"/>
            <p:cNvSpPr>
              <a:spLocks noChangeAspect="1" noChangeShapeType="1"/>
            </p:cNvSpPr>
            <p:nvPr/>
          </p:nvSpPr>
          <p:spPr bwMode="auto">
            <a:xfrm flipV="1">
              <a:off x="2178" y="3484"/>
              <a:ext cx="880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101"/>
            <p:cNvSpPr>
              <a:spLocks noChangeAspect="1" noChangeShapeType="1"/>
            </p:cNvSpPr>
            <p:nvPr/>
          </p:nvSpPr>
          <p:spPr bwMode="auto">
            <a:xfrm>
              <a:off x="3045" y="3079"/>
              <a:ext cx="9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102"/>
            <p:cNvSpPr>
              <a:spLocks noChangeAspect="1"/>
            </p:cNvSpPr>
            <p:nvPr/>
          </p:nvSpPr>
          <p:spPr bwMode="auto">
            <a:xfrm>
              <a:off x="3040" y="3273"/>
              <a:ext cx="66" cy="39"/>
            </a:xfrm>
            <a:custGeom>
              <a:avLst/>
              <a:gdLst>
                <a:gd name="T0" fmla="*/ 0 w 176"/>
                <a:gd name="T1" fmla="*/ 0 h 117"/>
                <a:gd name="T2" fmla="*/ 1 w 176"/>
                <a:gd name="T3" fmla="*/ 0 h 117"/>
                <a:gd name="T4" fmla="*/ 1 w 176"/>
                <a:gd name="T5" fmla="*/ 0 h 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7"/>
                <a:gd name="T11" fmla="*/ 176 w 17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7">
                  <a:moveTo>
                    <a:pt x="0" y="73"/>
                  </a:moveTo>
                  <a:cubicBezTo>
                    <a:pt x="46" y="36"/>
                    <a:pt x="92" y="0"/>
                    <a:pt x="121" y="7"/>
                  </a:cubicBezTo>
                  <a:cubicBezTo>
                    <a:pt x="150" y="14"/>
                    <a:pt x="163" y="65"/>
                    <a:pt x="176" y="1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AutoShape 103"/>
            <p:cNvSpPr>
              <a:spLocks noChangeAspect="1"/>
            </p:cNvSpPr>
            <p:nvPr/>
          </p:nvSpPr>
          <p:spPr bwMode="auto">
            <a:xfrm>
              <a:off x="2099" y="3506"/>
              <a:ext cx="53" cy="255"/>
            </a:xfrm>
            <a:prstGeom prst="leftBrace">
              <a:avLst>
                <a:gd name="adj1" fmla="val 4009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45" name="Line 104"/>
            <p:cNvSpPr>
              <a:spLocks noChangeAspect="1" noChangeShapeType="1"/>
            </p:cNvSpPr>
            <p:nvPr/>
          </p:nvSpPr>
          <p:spPr bwMode="auto">
            <a:xfrm flipV="1">
              <a:off x="2178" y="3365"/>
              <a:ext cx="497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Arc 105"/>
            <p:cNvSpPr>
              <a:spLocks noChangeAspect="1"/>
            </p:cNvSpPr>
            <p:nvPr/>
          </p:nvSpPr>
          <p:spPr bwMode="auto">
            <a:xfrm>
              <a:off x="2482" y="3426"/>
              <a:ext cx="35" cy="62"/>
            </a:xfrm>
            <a:custGeom>
              <a:avLst/>
              <a:gdLst>
                <a:gd name="T0" fmla="*/ 0 w 21600"/>
                <a:gd name="T1" fmla="*/ 0 h 43141"/>
                <a:gd name="T2" fmla="*/ 0 w 21600"/>
                <a:gd name="T3" fmla="*/ 0 h 43141"/>
                <a:gd name="T4" fmla="*/ 0 w 21600"/>
                <a:gd name="T5" fmla="*/ 0 h 431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41"/>
                <a:gd name="T11" fmla="*/ 21600 w 21600"/>
                <a:gd name="T12" fmla="*/ 43141 h 43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4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11"/>
                    <a:pt x="12873" y="42306"/>
                    <a:pt x="1593" y="43141"/>
                  </a:cubicBezTo>
                </a:path>
                <a:path w="21600" h="4314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11"/>
                    <a:pt x="12873" y="42306"/>
                    <a:pt x="1593" y="4314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Freeform 106"/>
            <p:cNvSpPr>
              <a:spLocks noChangeAspect="1"/>
            </p:cNvSpPr>
            <p:nvPr/>
          </p:nvSpPr>
          <p:spPr bwMode="auto">
            <a:xfrm>
              <a:off x="2077" y="3027"/>
              <a:ext cx="189" cy="95"/>
            </a:xfrm>
            <a:custGeom>
              <a:avLst/>
              <a:gdLst>
                <a:gd name="T0" fmla="*/ 0 w 627"/>
                <a:gd name="T1" fmla="*/ 1 h 236"/>
                <a:gd name="T2" fmla="*/ 1 w 627"/>
                <a:gd name="T3" fmla="*/ 2 h 236"/>
                <a:gd name="T4" fmla="*/ 2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Text Box 107"/>
            <p:cNvSpPr txBox="1">
              <a:spLocks noChangeAspect="1" noChangeArrowheads="1"/>
            </p:cNvSpPr>
            <p:nvPr/>
          </p:nvSpPr>
          <p:spPr bwMode="auto">
            <a:xfrm>
              <a:off x="2231" y="230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49" name="Text Box 108"/>
            <p:cNvSpPr txBox="1">
              <a:spLocks noChangeAspect="1" noChangeArrowheads="1"/>
            </p:cNvSpPr>
            <p:nvPr/>
          </p:nvSpPr>
          <p:spPr bwMode="auto">
            <a:xfrm>
              <a:off x="1346" y="2424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50" name="Text Box 109"/>
            <p:cNvSpPr txBox="1">
              <a:spLocks noChangeAspect="1" noChangeArrowheads="1"/>
            </p:cNvSpPr>
            <p:nvPr/>
          </p:nvSpPr>
          <p:spPr bwMode="auto">
            <a:xfrm>
              <a:off x="3410" y="2389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7451" name="Text Box 110"/>
            <p:cNvSpPr txBox="1">
              <a:spLocks noChangeAspect="1" noChangeArrowheads="1"/>
            </p:cNvSpPr>
            <p:nvPr/>
          </p:nvSpPr>
          <p:spPr bwMode="auto">
            <a:xfrm>
              <a:off x="1637" y="2481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52" name="Text Box 111"/>
            <p:cNvSpPr txBox="1">
              <a:spLocks noChangeAspect="1" noChangeArrowheads="1"/>
            </p:cNvSpPr>
            <p:nvPr/>
          </p:nvSpPr>
          <p:spPr bwMode="auto">
            <a:xfrm>
              <a:off x="2609" y="2547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53" name="Text Box 112"/>
            <p:cNvSpPr txBox="1">
              <a:spLocks noChangeAspect="1" noChangeArrowheads="1"/>
            </p:cNvSpPr>
            <p:nvPr/>
          </p:nvSpPr>
          <p:spPr bwMode="auto">
            <a:xfrm>
              <a:off x="3489" y="2613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7454" name="Text Box 113"/>
            <p:cNvSpPr txBox="1">
              <a:spLocks noChangeAspect="1" noChangeArrowheads="1"/>
            </p:cNvSpPr>
            <p:nvPr/>
          </p:nvSpPr>
          <p:spPr bwMode="auto">
            <a:xfrm>
              <a:off x="2004" y="3562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d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55" name="Text Box 114"/>
            <p:cNvSpPr txBox="1">
              <a:spLocks noChangeAspect="1" noChangeArrowheads="1"/>
            </p:cNvSpPr>
            <p:nvPr/>
          </p:nvSpPr>
          <p:spPr bwMode="auto">
            <a:xfrm>
              <a:off x="1867" y="3648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56" name="Text Box 115"/>
            <p:cNvSpPr txBox="1">
              <a:spLocks noChangeAspect="1" noChangeArrowheads="1"/>
            </p:cNvSpPr>
            <p:nvPr/>
          </p:nvSpPr>
          <p:spPr bwMode="auto">
            <a:xfrm>
              <a:off x="2636" y="3493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57" name="Text Box 116"/>
            <p:cNvSpPr txBox="1">
              <a:spLocks noChangeAspect="1" noChangeArrowheads="1"/>
            </p:cNvSpPr>
            <p:nvPr/>
          </p:nvSpPr>
          <p:spPr bwMode="auto">
            <a:xfrm>
              <a:off x="2512" y="3365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58" name="Text Box 117"/>
            <p:cNvSpPr txBox="1">
              <a:spLocks noChangeAspect="1" noChangeArrowheads="1"/>
            </p:cNvSpPr>
            <p:nvPr/>
          </p:nvSpPr>
          <p:spPr bwMode="auto">
            <a:xfrm>
              <a:off x="3032" y="3062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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59" name="Text Box 118"/>
            <p:cNvSpPr txBox="1">
              <a:spLocks noChangeAspect="1" noChangeArrowheads="1"/>
            </p:cNvSpPr>
            <p:nvPr/>
          </p:nvSpPr>
          <p:spPr bwMode="auto">
            <a:xfrm>
              <a:off x="2791" y="3112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P</a:t>
              </a:r>
            </a:p>
          </p:txBody>
        </p:sp>
        <p:sp>
          <p:nvSpPr>
            <p:cNvPr id="17460" name="Freeform 119"/>
            <p:cNvSpPr>
              <a:spLocks noChangeAspect="1"/>
            </p:cNvSpPr>
            <p:nvPr/>
          </p:nvSpPr>
          <p:spPr bwMode="auto">
            <a:xfrm rot="-774857">
              <a:off x="1408" y="3209"/>
              <a:ext cx="190" cy="91"/>
            </a:xfrm>
            <a:custGeom>
              <a:avLst/>
              <a:gdLst>
                <a:gd name="T0" fmla="*/ 0 w 627"/>
                <a:gd name="T1" fmla="*/ 1 h 236"/>
                <a:gd name="T2" fmla="*/ 1 w 627"/>
                <a:gd name="T3" fmla="*/ 2 h 236"/>
                <a:gd name="T4" fmla="*/ 2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Freeform 120"/>
            <p:cNvSpPr>
              <a:spLocks noChangeAspect="1"/>
            </p:cNvSpPr>
            <p:nvPr/>
          </p:nvSpPr>
          <p:spPr bwMode="auto">
            <a:xfrm rot="504743">
              <a:off x="3114" y="2986"/>
              <a:ext cx="182" cy="79"/>
            </a:xfrm>
            <a:custGeom>
              <a:avLst/>
              <a:gdLst>
                <a:gd name="T0" fmla="*/ 0 w 627"/>
                <a:gd name="T1" fmla="*/ 0 h 236"/>
                <a:gd name="T2" fmla="*/ 1 w 627"/>
                <a:gd name="T3" fmla="*/ 1 h 236"/>
                <a:gd name="T4" fmla="*/ 1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Text Box 121"/>
            <p:cNvSpPr txBox="1">
              <a:spLocks noChangeAspect="1" noChangeArrowheads="1"/>
            </p:cNvSpPr>
            <p:nvPr/>
          </p:nvSpPr>
          <p:spPr bwMode="auto">
            <a:xfrm>
              <a:off x="2284" y="3000"/>
              <a:ext cx="184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63" name="Text Box 122"/>
            <p:cNvSpPr txBox="1">
              <a:spLocks noChangeAspect="1" noChangeArrowheads="1"/>
            </p:cNvSpPr>
            <p:nvPr/>
          </p:nvSpPr>
          <p:spPr bwMode="auto">
            <a:xfrm>
              <a:off x="1597" y="307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64" name="Text Box 123"/>
            <p:cNvSpPr txBox="1">
              <a:spLocks noChangeAspect="1" noChangeArrowheads="1"/>
            </p:cNvSpPr>
            <p:nvPr/>
          </p:nvSpPr>
          <p:spPr bwMode="auto">
            <a:xfrm>
              <a:off x="3260" y="302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7465" name="Line 124"/>
            <p:cNvSpPr>
              <a:spLocks noChangeAspect="1" noChangeShapeType="1"/>
            </p:cNvSpPr>
            <p:nvPr/>
          </p:nvSpPr>
          <p:spPr bwMode="auto">
            <a:xfrm flipH="1" flipV="1">
              <a:off x="2176" y="3205"/>
              <a:ext cx="5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Text Box 125"/>
            <p:cNvSpPr txBox="1">
              <a:spLocks noChangeAspect="1" noChangeArrowheads="1"/>
            </p:cNvSpPr>
            <p:nvPr/>
          </p:nvSpPr>
          <p:spPr bwMode="auto">
            <a:xfrm>
              <a:off x="2211" y="317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67" name="Line 126"/>
            <p:cNvSpPr>
              <a:spLocks noChangeAspect="1" noChangeShapeType="1"/>
            </p:cNvSpPr>
            <p:nvPr/>
          </p:nvSpPr>
          <p:spPr bwMode="auto">
            <a:xfrm>
              <a:off x="2181" y="3497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Text Box 127"/>
            <p:cNvSpPr txBox="1">
              <a:spLocks noChangeAspect="1" noChangeArrowheads="1"/>
            </p:cNvSpPr>
            <p:nvPr/>
          </p:nvSpPr>
          <p:spPr bwMode="auto">
            <a:xfrm>
              <a:off x="2355" y="3514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69" name="Text Box 128"/>
            <p:cNvSpPr txBox="1">
              <a:spLocks noChangeAspect="1" noChangeArrowheads="1"/>
            </p:cNvSpPr>
            <p:nvPr/>
          </p:nvSpPr>
          <p:spPr bwMode="auto">
            <a:xfrm>
              <a:off x="2184" y="350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70" name="Oval 129"/>
            <p:cNvSpPr>
              <a:spLocks noChangeAspect="1" noChangeArrowheads="1"/>
            </p:cNvSpPr>
            <p:nvPr/>
          </p:nvSpPr>
          <p:spPr bwMode="auto">
            <a:xfrm>
              <a:off x="2166" y="3481"/>
              <a:ext cx="34" cy="3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71" name="Text Box 130"/>
            <p:cNvSpPr txBox="1">
              <a:spLocks noChangeAspect="1" noChangeArrowheads="1"/>
            </p:cNvSpPr>
            <p:nvPr/>
          </p:nvSpPr>
          <p:spPr bwMode="auto">
            <a:xfrm>
              <a:off x="1897" y="326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7472" name="Line 131"/>
            <p:cNvSpPr>
              <a:spLocks noChangeAspect="1" noChangeShapeType="1"/>
            </p:cNvSpPr>
            <p:nvPr/>
          </p:nvSpPr>
          <p:spPr bwMode="auto">
            <a:xfrm flipH="1" flipV="1">
              <a:off x="1477" y="3774"/>
              <a:ext cx="22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Line 132"/>
            <p:cNvSpPr>
              <a:spLocks noChangeAspect="1" noChangeShapeType="1"/>
            </p:cNvSpPr>
            <p:nvPr/>
          </p:nvSpPr>
          <p:spPr bwMode="auto">
            <a:xfrm flipH="1" flipV="1">
              <a:off x="1632" y="3678"/>
              <a:ext cx="66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Text Box 133"/>
            <p:cNvSpPr txBox="1">
              <a:spLocks noChangeAspect="1" noChangeArrowheads="1"/>
            </p:cNvSpPr>
            <p:nvPr/>
          </p:nvSpPr>
          <p:spPr bwMode="auto">
            <a:xfrm>
              <a:off x="1673" y="361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75" name="Line 134"/>
            <p:cNvSpPr>
              <a:spLocks noChangeAspect="1" noChangeShapeType="1"/>
            </p:cNvSpPr>
            <p:nvPr/>
          </p:nvSpPr>
          <p:spPr bwMode="auto">
            <a:xfrm flipV="1">
              <a:off x="1698" y="3822"/>
              <a:ext cx="264" cy="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Text Box 135"/>
            <p:cNvSpPr txBox="1">
              <a:spLocks noChangeAspect="1" noChangeArrowheads="1"/>
            </p:cNvSpPr>
            <p:nvPr/>
          </p:nvSpPr>
          <p:spPr bwMode="auto">
            <a:xfrm>
              <a:off x="1907" y="3838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77" name="Text Box 136"/>
            <p:cNvSpPr txBox="1">
              <a:spLocks noChangeAspect="1" noChangeArrowheads="1"/>
            </p:cNvSpPr>
            <p:nvPr/>
          </p:nvSpPr>
          <p:spPr bwMode="auto">
            <a:xfrm>
              <a:off x="1707" y="3888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78" name="Text Box 137"/>
            <p:cNvSpPr txBox="1">
              <a:spLocks noChangeAspect="1" noChangeArrowheads="1"/>
            </p:cNvSpPr>
            <p:nvPr/>
          </p:nvSpPr>
          <p:spPr bwMode="auto">
            <a:xfrm>
              <a:off x="1337" y="3722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7479" name="Oval 138"/>
            <p:cNvSpPr>
              <a:spLocks noChangeAspect="1" noChangeArrowheads="1"/>
            </p:cNvSpPr>
            <p:nvPr/>
          </p:nvSpPr>
          <p:spPr bwMode="auto">
            <a:xfrm>
              <a:off x="1677" y="3882"/>
              <a:ext cx="34" cy="3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72" name="矩形 71"/>
          <p:cNvSpPr/>
          <p:nvPr/>
        </p:nvSpPr>
        <p:spPr>
          <a:xfrm>
            <a:off x="663556" y="1179901"/>
            <a:ext cx="4198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1.2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4239CA-1329-40AC-82CB-95C5A8A16F3D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36812"/>
            <a:ext cx="8534400" cy="45877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folHlink"/>
              </a:buClr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连杆变换矩阵：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坐标系经过两次旋转和两次平移可以变换到</a:t>
            </a:r>
            <a:r>
              <a:rPr lang="en-US" altLang="zh-CN" sz="2000" i="1" dirty="0" smtClean="0">
                <a:ea typeface="黑体" pitchFamily="2" charset="-122"/>
              </a:rPr>
              <a:t>C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坐标系。</a:t>
            </a:r>
          </a:p>
          <a:p>
            <a:pPr lvl="1" eaLnBrk="1" hangingPunct="1">
              <a:lnSpc>
                <a:spcPct val="115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第一次</a:t>
            </a:r>
            <a:r>
              <a:rPr lang="zh-CN" altLang="en-US" sz="2000" dirty="0" smtClean="0">
                <a:ea typeface="黑体" pitchFamily="2" charset="-122"/>
              </a:rPr>
              <a:t>：沿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轴平移</a:t>
            </a:r>
            <a:r>
              <a:rPr lang="en-US" altLang="zh-CN" sz="2000" i="1" dirty="0" smtClean="0">
                <a:ea typeface="黑体" pitchFamily="2" charset="-122"/>
              </a:rPr>
              <a:t>a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，将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移动到</a:t>
            </a:r>
            <a:r>
              <a:rPr lang="en-US" altLang="zh-CN" sz="2000" i="1" dirty="0" smtClean="0">
                <a:ea typeface="黑体" pitchFamily="2" charset="-122"/>
              </a:rPr>
              <a:t>O’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en-US" altLang="zh-CN" sz="2000" dirty="0" smtClean="0">
                <a:ea typeface="黑体" pitchFamily="2" charset="-122"/>
              </a:rPr>
              <a:t> 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lnSpc>
                <a:spcPct val="115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第二次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 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000" i="1" baseline="-25000" dirty="0" smtClean="0">
                <a:ea typeface="黑体" pitchFamily="2" charset="-122"/>
                <a:sym typeface="Symbol" pitchFamily="18" charset="2"/>
              </a:rPr>
              <a:t> 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Z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  <a:p>
            <a:pPr lvl="1" eaLnBrk="1" hangingPunct="1">
              <a:lnSpc>
                <a:spcPct val="115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第三次</a:t>
            </a:r>
            <a:r>
              <a:rPr lang="zh-CN" altLang="en-US" sz="2000" dirty="0" smtClean="0">
                <a:ea typeface="黑体" pitchFamily="2" charset="-122"/>
              </a:rPr>
              <a:t>：沿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轴平移</a:t>
            </a:r>
            <a:r>
              <a:rPr lang="en-US" altLang="zh-CN" sz="2000" i="1" dirty="0" smtClean="0">
                <a:ea typeface="黑体" pitchFamily="2" charset="-122"/>
              </a:rPr>
              <a:t>d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，使</a:t>
            </a:r>
            <a:r>
              <a:rPr lang="en-US" altLang="zh-CN" sz="2000" i="1" dirty="0" smtClean="0">
                <a:ea typeface="黑体" pitchFamily="2" charset="-122"/>
              </a:rPr>
              <a:t>O’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移动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lnSpc>
                <a:spcPct val="115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第四次</a:t>
            </a:r>
            <a:r>
              <a:rPr lang="zh-CN" altLang="en-US" sz="2000" dirty="0" smtClean="0">
                <a:ea typeface="黑体" pitchFamily="2" charset="-122"/>
              </a:rPr>
              <a:t>：以</a:t>
            </a:r>
            <a:r>
              <a:rPr lang="en-US" altLang="zh-CN" sz="2000" i="1" dirty="0" err="1" smtClean="0">
                <a:ea typeface="黑体" pitchFamily="2" charset="-122"/>
              </a:rPr>
              <a:t>Z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轴为转轴，旋转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角度，使新的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-1</a:t>
            </a:r>
            <a:r>
              <a:rPr lang="zh-CN" altLang="en-US" sz="2000" dirty="0" smtClean="0">
                <a:ea typeface="黑体" pitchFamily="2" charset="-122"/>
              </a:rPr>
              <a:t>轴与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轴同向。</a:t>
            </a:r>
          </a:p>
          <a:p>
            <a:pPr lvl="1" eaLnBrk="1" hangingPunct="1">
              <a:lnSpc>
                <a:spcPct val="115000"/>
              </a:lnSpc>
              <a:buClr>
                <a:schemeClr val="folHlink"/>
              </a:buClr>
              <a:buFont typeface="Wingdings" pitchFamily="2" charset="2"/>
              <a:buNone/>
            </a:pPr>
            <a:endParaRPr lang="en-US" altLang="zh-CN" sz="2000" dirty="0" smtClean="0">
              <a:ea typeface="黑体" pitchFamily="2" charset="-122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556" y="1179901"/>
            <a:ext cx="4198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1.2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BE196D-4434-4781-9B8D-3317BD3CA548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594189" y="304800"/>
            <a:ext cx="7772400" cy="5319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457575" y="5444889"/>
            <a:ext cx="935038" cy="396875"/>
            <a:chOff x="1270" y="3475"/>
            <a:chExt cx="589" cy="250"/>
          </a:xfrm>
        </p:grpSpPr>
        <p:sp>
          <p:nvSpPr>
            <p:cNvPr id="19546" name="Line 76"/>
            <p:cNvSpPr>
              <a:spLocks noChangeShapeType="1"/>
            </p:cNvSpPr>
            <p:nvPr/>
          </p:nvSpPr>
          <p:spPr bwMode="auto">
            <a:xfrm flipV="1">
              <a:off x="1519" y="3634"/>
              <a:ext cx="340" cy="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7" name="Line 77"/>
            <p:cNvSpPr>
              <a:spLocks noChangeShapeType="1"/>
            </p:cNvSpPr>
            <p:nvPr/>
          </p:nvSpPr>
          <p:spPr bwMode="auto">
            <a:xfrm flipH="1" flipV="1">
              <a:off x="1451" y="3475"/>
              <a:ext cx="68" cy="25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8" name="Line 78"/>
            <p:cNvSpPr>
              <a:spLocks noChangeShapeType="1"/>
            </p:cNvSpPr>
            <p:nvPr/>
          </p:nvSpPr>
          <p:spPr bwMode="auto">
            <a:xfrm flipH="1" flipV="1">
              <a:off x="1270" y="3589"/>
              <a:ext cx="249" cy="1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490789" y="4581289"/>
            <a:ext cx="865187" cy="501650"/>
            <a:chOff x="2177" y="2682"/>
            <a:chExt cx="545" cy="316"/>
          </a:xfrm>
        </p:grpSpPr>
        <p:sp>
          <p:nvSpPr>
            <p:cNvPr id="19543" name="Line 89"/>
            <p:cNvSpPr>
              <a:spLocks noChangeShapeType="1"/>
            </p:cNvSpPr>
            <p:nvPr/>
          </p:nvSpPr>
          <p:spPr bwMode="auto">
            <a:xfrm flipV="1">
              <a:off x="2381" y="2682"/>
              <a:ext cx="0" cy="29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Line 90"/>
            <p:cNvSpPr>
              <a:spLocks noChangeShapeType="1"/>
            </p:cNvSpPr>
            <p:nvPr/>
          </p:nvSpPr>
          <p:spPr bwMode="auto">
            <a:xfrm flipH="1" flipV="1">
              <a:off x="2177" y="2863"/>
              <a:ext cx="204" cy="11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5" name="Line 91"/>
            <p:cNvSpPr>
              <a:spLocks noChangeShapeType="1"/>
            </p:cNvSpPr>
            <p:nvPr/>
          </p:nvSpPr>
          <p:spPr bwMode="auto">
            <a:xfrm flipV="1">
              <a:off x="2381" y="2908"/>
              <a:ext cx="341" cy="9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64" name="Group 4"/>
          <p:cNvGrpSpPr>
            <a:grpSpLocks noChangeAspect="1"/>
          </p:cNvGrpSpPr>
          <p:nvPr/>
        </p:nvGrpSpPr>
        <p:grpSpPr bwMode="auto">
          <a:xfrm>
            <a:off x="1079500" y="1665052"/>
            <a:ext cx="6996113" cy="5040312"/>
            <a:chOff x="1226" y="2301"/>
            <a:chExt cx="2448" cy="1764"/>
          </a:xfrm>
        </p:grpSpPr>
        <p:sp>
          <p:nvSpPr>
            <p:cNvPr id="19477" name="Line 5"/>
            <p:cNvSpPr>
              <a:spLocks noChangeAspect="1" noChangeShapeType="1"/>
            </p:cNvSpPr>
            <p:nvPr/>
          </p:nvSpPr>
          <p:spPr bwMode="auto">
            <a:xfrm flipH="1" flipV="1">
              <a:off x="2002" y="3317"/>
              <a:ext cx="179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Oval 6"/>
            <p:cNvSpPr>
              <a:spLocks noChangeAspect="1" noChangeArrowheads="1"/>
            </p:cNvSpPr>
            <p:nvPr/>
          </p:nvSpPr>
          <p:spPr bwMode="auto">
            <a:xfrm rot="-898537">
              <a:off x="1285" y="2666"/>
              <a:ext cx="101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79" name="Oval 7"/>
            <p:cNvSpPr>
              <a:spLocks noChangeAspect="1" noChangeArrowheads="1"/>
            </p:cNvSpPr>
            <p:nvPr/>
          </p:nvSpPr>
          <p:spPr bwMode="auto">
            <a:xfrm rot="-898537">
              <a:off x="1226" y="2645"/>
              <a:ext cx="211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80" name="Line 8"/>
            <p:cNvSpPr>
              <a:spLocks noChangeAspect="1" noChangeShapeType="1"/>
            </p:cNvSpPr>
            <p:nvPr/>
          </p:nvSpPr>
          <p:spPr bwMode="auto">
            <a:xfrm>
              <a:off x="1228" y="2732"/>
              <a:ext cx="66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9"/>
            <p:cNvSpPr>
              <a:spLocks noChangeAspect="1"/>
            </p:cNvSpPr>
            <p:nvPr/>
          </p:nvSpPr>
          <p:spPr bwMode="auto">
            <a:xfrm>
              <a:off x="1294" y="2674"/>
              <a:ext cx="748" cy="269"/>
            </a:xfrm>
            <a:custGeom>
              <a:avLst/>
              <a:gdLst>
                <a:gd name="T0" fmla="*/ 0 w 1870"/>
                <a:gd name="T1" fmla="*/ 6 h 673"/>
                <a:gd name="T2" fmla="*/ 3 w 1870"/>
                <a:gd name="T3" fmla="*/ 6 h 673"/>
                <a:gd name="T4" fmla="*/ 6 w 1870"/>
                <a:gd name="T5" fmla="*/ 4 h 673"/>
                <a:gd name="T6" fmla="*/ 9 w 1870"/>
                <a:gd name="T7" fmla="*/ 2 h 673"/>
                <a:gd name="T8" fmla="*/ 13 w 1870"/>
                <a:gd name="T9" fmla="*/ 0 h 673"/>
                <a:gd name="T10" fmla="*/ 17 w 1870"/>
                <a:gd name="T11" fmla="*/ 0 h 673"/>
                <a:gd name="T12" fmla="*/ 19 w 1870"/>
                <a:gd name="T13" fmla="*/ 0 h 6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0"/>
                <a:gd name="T22" fmla="*/ 0 h 673"/>
                <a:gd name="T23" fmla="*/ 1870 w 1870"/>
                <a:gd name="T24" fmla="*/ 673 h 6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0" h="673">
                  <a:moveTo>
                    <a:pt x="0" y="640"/>
                  </a:moveTo>
                  <a:cubicBezTo>
                    <a:pt x="109" y="656"/>
                    <a:pt x="218" y="673"/>
                    <a:pt x="308" y="640"/>
                  </a:cubicBezTo>
                  <a:cubicBezTo>
                    <a:pt x="398" y="607"/>
                    <a:pt x="440" y="523"/>
                    <a:pt x="539" y="442"/>
                  </a:cubicBezTo>
                  <a:cubicBezTo>
                    <a:pt x="638" y="361"/>
                    <a:pt x="779" y="224"/>
                    <a:pt x="902" y="156"/>
                  </a:cubicBezTo>
                  <a:cubicBezTo>
                    <a:pt x="1025" y="88"/>
                    <a:pt x="1157" y="61"/>
                    <a:pt x="1276" y="35"/>
                  </a:cubicBezTo>
                  <a:cubicBezTo>
                    <a:pt x="1395" y="9"/>
                    <a:pt x="1518" y="0"/>
                    <a:pt x="1617" y="2"/>
                  </a:cubicBezTo>
                  <a:cubicBezTo>
                    <a:pt x="1716" y="4"/>
                    <a:pt x="1793" y="25"/>
                    <a:pt x="1870" y="4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10"/>
            <p:cNvSpPr>
              <a:spLocks noChangeAspect="1"/>
            </p:cNvSpPr>
            <p:nvPr/>
          </p:nvSpPr>
          <p:spPr bwMode="auto">
            <a:xfrm>
              <a:off x="2033" y="2683"/>
              <a:ext cx="229" cy="41"/>
            </a:xfrm>
            <a:custGeom>
              <a:avLst/>
              <a:gdLst>
                <a:gd name="T0" fmla="*/ 0 w 572"/>
                <a:gd name="T1" fmla="*/ 0 h 101"/>
                <a:gd name="T2" fmla="*/ 3 w 572"/>
                <a:gd name="T3" fmla="*/ 1 h 101"/>
                <a:gd name="T4" fmla="*/ 6 w 572"/>
                <a:gd name="T5" fmla="*/ 0 h 101"/>
                <a:gd name="T6" fmla="*/ 0 60000 65536"/>
                <a:gd name="T7" fmla="*/ 0 60000 65536"/>
                <a:gd name="T8" fmla="*/ 0 60000 65536"/>
                <a:gd name="T9" fmla="*/ 0 w 572"/>
                <a:gd name="T10" fmla="*/ 0 h 101"/>
                <a:gd name="T11" fmla="*/ 572 w 57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2" h="101">
                  <a:moveTo>
                    <a:pt x="0" y="11"/>
                  </a:moveTo>
                  <a:cubicBezTo>
                    <a:pt x="95" y="56"/>
                    <a:pt x="191" y="101"/>
                    <a:pt x="286" y="99"/>
                  </a:cubicBezTo>
                  <a:cubicBezTo>
                    <a:pt x="381" y="97"/>
                    <a:pt x="476" y="48"/>
                    <a:pt x="5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11"/>
            <p:cNvSpPr>
              <a:spLocks noChangeAspect="1" noChangeShapeType="1"/>
            </p:cNvSpPr>
            <p:nvPr/>
          </p:nvSpPr>
          <p:spPr bwMode="auto">
            <a:xfrm>
              <a:off x="1426" y="2666"/>
              <a:ext cx="7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12"/>
            <p:cNvSpPr>
              <a:spLocks noChangeAspect="1"/>
            </p:cNvSpPr>
            <p:nvPr/>
          </p:nvSpPr>
          <p:spPr bwMode="auto">
            <a:xfrm>
              <a:off x="1426" y="2512"/>
              <a:ext cx="616" cy="189"/>
            </a:xfrm>
            <a:custGeom>
              <a:avLst/>
              <a:gdLst>
                <a:gd name="T0" fmla="*/ 0 w 1540"/>
                <a:gd name="T1" fmla="*/ 5 h 462"/>
                <a:gd name="T2" fmla="*/ 5 w 1540"/>
                <a:gd name="T3" fmla="*/ 5 h 462"/>
                <a:gd name="T4" fmla="*/ 9 w 1540"/>
                <a:gd name="T5" fmla="*/ 4 h 462"/>
                <a:gd name="T6" fmla="*/ 16 w 1540"/>
                <a:gd name="T7" fmla="*/ 0 h 4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0"/>
                <a:gd name="T13" fmla="*/ 0 h 462"/>
                <a:gd name="T14" fmla="*/ 1540 w 1540"/>
                <a:gd name="T15" fmla="*/ 462 h 4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0" h="462">
                  <a:moveTo>
                    <a:pt x="0" y="418"/>
                  </a:moveTo>
                  <a:cubicBezTo>
                    <a:pt x="163" y="440"/>
                    <a:pt x="326" y="462"/>
                    <a:pt x="473" y="451"/>
                  </a:cubicBezTo>
                  <a:cubicBezTo>
                    <a:pt x="620" y="440"/>
                    <a:pt x="702" y="427"/>
                    <a:pt x="880" y="352"/>
                  </a:cubicBezTo>
                  <a:cubicBezTo>
                    <a:pt x="1058" y="277"/>
                    <a:pt x="1299" y="138"/>
                    <a:pt x="154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Oval 13"/>
            <p:cNvSpPr>
              <a:spLocks noChangeAspect="1" noChangeArrowheads="1"/>
            </p:cNvSpPr>
            <p:nvPr/>
          </p:nvSpPr>
          <p:spPr bwMode="auto">
            <a:xfrm rot="-423550">
              <a:off x="2094" y="2477"/>
              <a:ext cx="102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86" name="Oval 14"/>
            <p:cNvSpPr>
              <a:spLocks noChangeAspect="1" noChangeArrowheads="1"/>
            </p:cNvSpPr>
            <p:nvPr/>
          </p:nvSpPr>
          <p:spPr bwMode="auto">
            <a:xfrm rot="-423550">
              <a:off x="2032" y="2450"/>
              <a:ext cx="221" cy="1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87" name="Freeform 15"/>
            <p:cNvSpPr>
              <a:spLocks noChangeAspect="1"/>
            </p:cNvSpPr>
            <p:nvPr/>
          </p:nvSpPr>
          <p:spPr bwMode="auto">
            <a:xfrm>
              <a:off x="2046" y="2851"/>
              <a:ext cx="220" cy="53"/>
            </a:xfrm>
            <a:custGeom>
              <a:avLst/>
              <a:gdLst>
                <a:gd name="T0" fmla="*/ 0 w 550"/>
                <a:gd name="T1" fmla="*/ 0 h 134"/>
                <a:gd name="T2" fmla="*/ 3 w 550"/>
                <a:gd name="T3" fmla="*/ 1 h 134"/>
                <a:gd name="T4" fmla="*/ 6 w 550"/>
                <a:gd name="T5" fmla="*/ 0 h 134"/>
                <a:gd name="T6" fmla="*/ 0 60000 65536"/>
                <a:gd name="T7" fmla="*/ 0 60000 65536"/>
                <a:gd name="T8" fmla="*/ 0 60000 65536"/>
                <a:gd name="T9" fmla="*/ 0 w 550"/>
                <a:gd name="T10" fmla="*/ 0 h 134"/>
                <a:gd name="T11" fmla="*/ 550 w 550"/>
                <a:gd name="T12" fmla="*/ 134 h 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0" h="134">
                  <a:moveTo>
                    <a:pt x="0" y="11"/>
                  </a:moveTo>
                  <a:cubicBezTo>
                    <a:pt x="91" y="72"/>
                    <a:pt x="183" y="134"/>
                    <a:pt x="275" y="132"/>
                  </a:cubicBezTo>
                  <a:cubicBezTo>
                    <a:pt x="367" y="130"/>
                    <a:pt x="458" y="65"/>
                    <a:pt x="5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16"/>
            <p:cNvSpPr>
              <a:spLocks noChangeAspect="1" noChangeShapeType="1"/>
            </p:cNvSpPr>
            <p:nvPr/>
          </p:nvSpPr>
          <p:spPr bwMode="auto">
            <a:xfrm>
              <a:off x="2033" y="2516"/>
              <a:ext cx="17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17"/>
            <p:cNvSpPr>
              <a:spLocks noChangeAspect="1" noChangeShapeType="1"/>
            </p:cNvSpPr>
            <p:nvPr/>
          </p:nvSpPr>
          <p:spPr bwMode="auto">
            <a:xfrm>
              <a:off x="2244" y="2490"/>
              <a:ext cx="22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Oval 18"/>
            <p:cNvSpPr>
              <a:spLocks noChangeAspect="1" noChangeArrowheads="1"/>
            </p:cNvSpPr>
            <p:nvPr/>
          </p:nvSpPr>
          <p:spPr bwMode="auto">
            <a:xfrm rot="1309600">
              <a:off x="3233" y="2593"/>
              <a:ext cx="115" cy="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91" name="Oval 19"/>
            <p:cNvSpPr>
              <a:spLocks noChangeAspect="1" noChangeArrowheads="1"/>
            </p:cNvSpPr>
            <p:nvPr/>
          </p:nvSpPr>
          <p:spPr bwMode="auto">
            <a:xfrm rot="1357676">
              <a:off x="3192" y="2553"/>
              <a:ext cx="199" cy="14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92" name="Freeform 20"/>
            <p:cNvSpPr>
              <a:spLocks noChangeAspect="1"/>
            </p:cNvSpPr>
            <p:nvPr/>
          </p:nvSpPr>
          <p:spPr bwMode="auto">
            <a:xfrm>
              <a:off x="3159" y="2745"/>
              <a:ext cx="198" cy="79"/>
            </a:xfrm>
            <a:custGeom>
              <a:avLst/>
              <a:gdLst>
                <a:gd name="T0" fmla="*/ 0 w 517"/>
                <a:gd name="T1" fmla="*/ 0 h 198"/>
                <a:gd name="T2" fmla="*/ 2 w 517"/>
                <a:gd name="T3" fmla="*/ 2 h 198"/>
                <a:gd name="T4" fmla="*/ 4 w 517"/>
                <a:gd name="T5" fmla="*/ 1 h 198"/>
                <a:gd name="T6" fmla="*/ 0 60000 65536"/>
                <a:gd name="T7" fmla="*/ 0 60000 65536"/>
                <a:gd name="T8" fmla="*/ 0 60000 65536"/>
                <a:gd name="T9" fmla="*/ 0 w 517"/>
                <a:gd name="T10" fmla="*/ 0 h 198"/>
                <a:gd name="T11" fmla="*/ 517 w 517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7" h="198">
                  <a:moveTo>
                    <a:pt x="0" y="0"/>
                  </a:moveTo>
                  <a:cubicBezTo>
                    <a:pt x="94" y="77"/>
                    <a:pt x="189" y="154"/>
                    <a:pt x="275" y="176"/>
                  </a:cubicBezTo>
                  <a:cubicBezTo>
                    <a:pt x="361" y="198"/>
                    <a:pt x="477" y="141"/>
                    <a:pt x="517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Freeform 21"/>
            <p:cNvSpPr>
              <a:spLocks noChangeAspect="1"/>
            </p:cNvSpPr>
            <p:nvPr/>
          </p:nvSpPr>
          <p:spPr bwMode="auto">
            <a:xfrm>
              <a:off x="3115" y="2868"/>
              <a:ext cx="225" cy="88"/>
            </a:xfrm>
            <a:custGeom>
              <a:avLst/>
              <a:gdLst>
                <a:gd name="T0" fmla="*/ 0 w 561"/>
                <a:gd name="T1" fmla="*/ 0 h 220"/>
                <a:gd name="T2" fmla="*/ 2 w 561"/>
                <a:gd name="T3" fmla="*/ 2 h 220"/>
                <a:gd name="T4" fmla="*/ 6 w 561"/>
                <a:gd name="T5" fmla="*/ 1 h 220"/>
                <a:gd name="T6" fmla="*/ 0 60000 65536"/>
                <a:gd name="T7" fmla="*/ 0 60000 65536"/>
                <a:gd name="T8" fmla="*/ 0 60000 65536"/>
                <a:gd name="T9" fmla="*/ 0 w 561"/>
                <a:gd name="T10" fmla="*/ 0 h 220"/>
                <a:gd name="T11" fmla="*/ 561 w 561"/>
                <a:gd name="T12" fmla="*/ 220 h 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1" h="220">
                  <a:moveTo>
                    <a:pt x="0" y="0"/>
                  </a:moveTo>
                  <a:cubicBezTo>
                    <a:pt x="80" y="88"/>
                    <a:pt x="160" y="176"/>
                    <a:pt x="253" y="198"/>
                  </a:cubicBezTo>
                  <a:cubicBezTo>
                    <a:pt x="346" y="220"/>
                    <a:pt x="453" y="176"/>
                    <a:pt x="561" y="1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22"/>
            <p:cNvSpPr>
              <a:spLocks noChangeAspect="1" noChangeShapeType="1"/>
            </p:cNvSpPr>
            <p:nvPr/>
          </p:nvSpPr>
          <p:spPr bwMode="auto">
            <a:xfrm flipH="1">
              <a:off x="3124" y="2626"/>
              <a:ext cx="66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23"/>
            <p:cNvSpPr>
              <a:spLocks noChangeAspect="1" noChangeShapeType="1"/>
            </p:cNvSpPr>
            <p:nvPr/>
          </p:nvSpPr>
          <p:spPr bwMode="auto">
            <a:xfrm flipH="1">
              <a:off x="3335" y="2657"/>
              <a:ext cx="53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24"/>
            <p:cNvSpPr>
              <a:spLocks noChangeAspect="1"/>
            </p:cNvSpPr>
            <p:nvPr/>
          </p:nvSpPr>
          <p:spPr bwMode="auto">
            <a:xfrm>
              <a:off x="2257" y="2683"/>
              <a:ext cx="911" cy="73"/>
            </a:xfrm>
            <a:custGeom>
              <a:avLst/>
              <a:gdLst>
                <a:gd name="T0" fmla="*/ 0 w 2277"/>
                <a:gd name="T1" fmla="*/ 0 h 182"/>
                <a:gd name="T2" fmla="*/ 7 w 2277"/>
                <a:gd name="T3" fmla="*/ 2 h 182"/>
                <a:gd name="T4" fmla="*/ 14 w 2277"/>
                <a:gd name="T5" fmla="*/ 2 h 182"/>
                <a:gd name="T6" fmla="*/ 18 w 2277"/>
                <a:gd name="T7" fmla="*/ 2 h 182"/>
                <a:gd name="T8" fmla="*/ 23 w 2277"/>
                <a:gd name="T9" fmla="*/ 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7"/>
                <a:gd name="T16" fmla="*/ 0 h 182"/>
                <a:gd name="T17" fmla="*/ 2277 w 2277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7" h="182">
                  <a:moveTo>
                    <a:pt x="0" y="0"/>
                  </a:moveTo>
                  <a:cubicBezTo>
                    <a:pt x="211" y="63"/>
                    <a:pt x="422" y="126"/>
                    <a:pt x="649" y="154"/>
                  </a:cubicBezTo>
                  <a:cubicBezTo>
                    <a:pt x="876" y="182"/>
                    <a:pt x="1181" y="163"/>
                    <a:pt x="1364" y="165"/>
                  </a:cubicBezTo>
                  <a:cubicBezTo>
                    <a:pt x="1547" y="167"/>
                    <a:pt x="1597" y="172"/>
                    <a:pt x="1749" y="165"/>
                  </a:cubicBezTo>
                  <a:cubicBezTo>
                    <a:pt x="1901" y="158"/>
                    <a:pt x="2089" y="139"/>
                    <a:pt x="2277" y="12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25"/>
            <p:cNvSpPr>
              <a:spLocks noChangeAspect="1"/>
            </p:cNvSpPr>
            <p:nvPr/>
          </p:nvSpPr>
          <p:spPr bwMode="auto">
            <a:xfrm>
              <a:off x="2262" y="2785"/>
              <a:ext cx="858" cy="83"/>
            </a:xfrm>
            <a:custGeom>
              <a:avLst/>
              <a:gdLst>
                <a:gd name="T0" fmla="*/ 0 w 2145"/>
                <a:gd name="T1" fmla="*/ 2 h 209"/>
                <a:gd name="T2" fmla="*/ 6 w 2145"/>
                <a:gd name="T3" fmla="*/ 0 h 209"/>
                <a:gd name="T4" fmla="*/ 12 w 2145"/>
                <a:gd name="T5" fmla="*/ 0 h 209"/>
                <a:gd name="T6" fmla="*/ 17 w 2145"/>
                <a:gd name="T7" fmla="*/ 1 h 209"/>
                <a:gd name="T8" fmla="*/ 21 w 2145"/>
                <a:gd name="T9" fmla="*/ 2 h 209"/>
                <a:gd name="T10" fmla="*/ 22 w 2145"/>
                <a:gd name="T11" fmla="*/ 2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5"/>
                <a:gd name="T19" fmla="*/ 0 h 209"/>
                <a:gd name="T20" fmla="*/ 2145 w 2145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5" h="209">
                  <a:moveTo>
                    <a:pt x="0" y="154"/>
                  </a:moveTo>
                  <a:cubicBezTo>
                    <a:pt x="213" y="99"/>
                    <a:pt x="427" y="44"/>
                    <a:pt x="627" y="22"/>
                  </a:cubicBezTo>
                  <a:cubicBezTo>
                    <a:pt x="827" y="0"/>
                    <a:pt x="1030" y="13"/>
                    <a:pt x="1199" y="22"/>
                  </a:cubicBezTo>
                  <a:cubicBezTo>
                    <a:pt x="1368" y="31"/>
                    <a:pt x="1496" y="53"/>
                    <a:pt x="1639" y="77"/>
                  </a:cubicBezTo>
                  <a:cubicBezTo>
                    <a:pt x="1782" y="101"/>
                    <a:pt x="1973" y="143"/>
                    <a:pt x="2057" y="165"/>
                  </a:cubicBezTo>
                  <a:cubicBezTo>
                    <a:pt x="2141" y="187"/>
                    <a:pt x="2143" y="198"/>
                    <a:pt x="2145" y="20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Freeform 26"/>
            <p:cNvSpPr>
              <a:spLocks noChangeAspect="1"/>
            </p:cNvSpPr>
            <p:nvPr/>
          </p:nvSpPr>
          <p:spPr bwMode="auto">
            <a:xfrm>
              <a:off x="3392" y="2644"/>
              <a:ext cx="124" cy="145"/>
            </a:xfrm>
            <a:custGeom>
              <a:avLst/>
              <a:gdLst>
                <a:gd name="T0" fmla="*/ 0 w 308"/>
                <a:gd name="T1" fmla="*/ 0 h 363"/>
                <a:gd name="T2" fmla="*/ 1 w 308"/>
                <a:gd name="T3" fmla="*/ 2 h 363"/>
                <a:gd name="T4" fmla="*/ 3 w 308"/>
                <a:gd name="T5" fmla="*/ 4 h 363"/>
                <a:gd name="T6" fmla="*/ 0 60000 65536"/>
                <a:gd name="T7" fmla="*/ 0 60000 65536"/>
                <a:gd name="T8" fmla="*/ 0 60000 65536"/>
                <a:gd name="T9" fmla="*/ 0 w 308"/>
                <a:gd name="T10" fmla="*/ 0 h 363"/>
                <a:gd name="T11" fmla="*/ 308 w 30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363">
                  <a:moveTo>
                    <a:pt x="0" y="0"/>
                  </a:moveTo>
                  <a:cubicBezTo>
                    <a:pt x="7" y="96"/>
                    <a:pt x="15" y="193"/>
                    <a:pt x="66" y="253"/>
                  </a:cubicBezTo>
                  <a:cubicBezTo>
                    <a:pt x="117" y="313"/>
                    <a:pt x="259" y="341"/>
                    <a:pt x="308" y="36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Freeform 27"/>
            <p:cNvSpPr>
              <a:spLocks noChangeAspect="1"/>
            </p:cNvSpPr>
            <p:nvPr/>
          </p:nvSpPr>
          <p:spPr bwMode="auto">
            <a:xfrm>
              <a:off x="3357" y="2788"/>
              <a:ext cx="150" cy="36"/>
            </a:xfrm>
            <a:custGeom>
              <a:avLst/>
              <a:gdLst>
                <a:gd name="T0" fmla="*/ 0 w 374"/>
                <a:gd name="T1" fmla="*/ 0 h 90"/>
                <a:gd name="T2" fmla="*/ 2 w 374"/>
                <a:gd name="T3" fmla="*/ 0 h 90"/>
                <a:gd name="T4" fmla="*/ 4 w 374"/>
                <a:gd name="T5" fmla="*/ 1 h 90"/>
                <a:gd name="T6" fmla="*/ 0 60000 65536"/>
                <a:gd name="T7" fmla="*/ 0 60000 65536"/>
                <a:gd name="T8" fmla="*/ 0 60000 65536"/>
                <a:gd name="T9" fmla="*/ 0 w 374"/>
                <a:gd name="T10" fmla="*/ 0 h 90"/>
                <a:gd name="T11" fmla="*/ 374 w 374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" h="90">
                  <a:moveTo>
                    <a:pt x="0" y="13"/>
                  </a:moveTo>
                  <a:cubicBezTo>
                    <a:pt x="84" y="6"/>
                    <a:pt x="169" y="0"/>
                    <a:pt x="231" y="13"/>
                  </a:cubicBezTo>
                  <a:cubicBezTo>
                    <a:pt x="293" y="26"/>
                    <a:pt x="333" y="58"/>
                    <a:pt x="374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28"/>
            <p:cNvSpPr>
              <a:spLocks noChangeAspect="1" noChangeShapeType="1"/>
            </p:cNvSpPr>
            <p:nvPr/>
          </p:nvSpPr>
          <p:spPr bwMode="auto">
            <a:xfrm>
              <a:off x="1280" y="2516"/>
              <a:ext cx="471" cy="1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29"/>
            <p:cNvSpPr>
              <a:spLocks noChangeAspect="1" noChangeShapeType="1"/>
            </p:cNvSpPr>
            <p:nvPr/>
          </p:nvSpPr>
          <p:spPr bwMode="auto">
            <a:xfrm>
              <a:off x="2138" y="2301"/>
              <a:ext cx="62" cy="1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30"/>
            <p:cNvSpPr>
              <a:spLocks noChangeAspect="1" noChangeShapeType="1"/>
            </p:cNvSpPr>
            <p:nvPr/>
          </p:nvSpPr>
          <p:spPr bwMode="auto">
            <a:xfrm flipH="1">
              <a:off x="2935" y="2362"/>
              <a:ext cx="449" cy="1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31"/>
            <p:cNvSpPr>
              <a:spLocks noChangeAspect="1" noChangeShapeType="1"/>
            </p:cNvSpPr>
            <p:nvPr/>
          </p:nvSpPr>
          <p:spPr bwMode="auto">
            <a:xfrm flipV="1">
              <a:off x="1698" y="3766"/>
              <a:ext cx="498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32"/>
            <p:cNvSpPr>
              <a:spLocks noChangeAspect="1" noChangeShapeType="1"/>
            </p:cNvSpPr>
            <p:nvPr/>
          </p:nvSpPr>
          <p:spPr bwMode="auto">
            <a:xfrm flipV="1">
              <a:off x="2178" y="3484"/>
              <a:ext cx="880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33"/>
            <p:cNvSpPr>
              <a:spLocks noChangeAspect="1" noChangeShapeType="1"/>
            </p:cNvSpPr>
            <p:nvPr/>
          </p:nvSpPr>
          <p:spPr bwMode="auto">
            <a:xfrm>
              <a:off x="3045" y="3079"/>
              <a:ext cx="9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34"/>
            <p:cNvSpPr>
              <a:spLocks noChangeAspect="1"/>
            </p:cNvSpPr>
            <p:nvPr/>
          </p:nvSpPr>
          <p:spPr bwMode="auto">
            <a:xfrm>
              <a:off x="3040" y="3273"/>
              <a:ext cx="66" cy="39"/>
            </a:xfrm>
            <a:custGeom>
              <a:avLst/>
              <a:gdLst>
                <a:gd name="T0" fmla="*/ 0 w 176"/>
                <a:gd name="T1" fmla="*/ 0 h 117"/>
                <a:gd name="T2" fmla="*/ 1 w 176"/>
                <a:gd name="T3" fmla="*/ 0 h 117"/>
                <a:gd name="T4" fmla="*/ 1 w 176"/>
                <a:gd name="T5" fmla="*/ 0 h 117"/>
                <a:gd name="T6" fmla="*/ 0 60000 65536"/>
                <a:gd name="T7" fmla="*/ 0 60000 65536"/>
                <a:gd name="T8" fmla="*/ 0 60000 65536"/>
                <a:gd name="T9" fmla="*/ 0 w 176"/>
                <a:gd name="T10" fmla="*/ 0 h 117"/>
                <a:gd name="T11" fmla="*/ 176 w 17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117">
                  <a:moveTo>
                    <a:pt x="0" y="73"/>
                  </a:moveTo>
                  <a:cubicBezTo>
                    <a:pt x="46" y="36"/>
                    <a:pt x="92" y="0"/>
                    <a:pt x="121" y="7"/>
                  </a:cubicBezTo>
                  <a:cubicBezTo>
                    <a:pt x="150" y="14"/>
                    <a:pt x="163" y="65"/>
                    <a:pt x="176" y="11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AutoShape 35"/>
            <p:cNvSpPr>
              <a:spLocks noChangeAspect="1"/>
            </p:cNvSpPr>
            <p:nvPr/>
          </p:nvSpPr>
          <p:spPr bwMode="auto">
            <a:xfrm>
              <a:off x="2099" y="3506"/>
              <a:ext cx="53" cy="255"/>
            </a:xfrm>
            <a:prstGeom prst="leftBrace">
              <a:avLst>
                <a:gd name="adj1" fmla="val 4009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508" name="Line 36"/>
            <p:cNvSpPr>
              <a:spLocks noChangeAspect="1" noChangeShapeType="1"/>
            </p:cNvSpPr>
            <p:nvPr/>
          </p:nvSpPr>
          <p:spPr bwMode="auto">
            <a:xfrm flipV="1">
              <a:off x="2178" y="3365"/>
              <a:ext cx="497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Arc 37"/>
            <p:cNvSpPr>
              <a:spLocks noChangeAspect="1"/>
            </p:cNvSpPr>
            <p:nvPr/>
          </p:nvSpPr>
          <p:spPr bwMode="auto">
            <a:xfrm>
              <a:off x="2482" y="3426"/>
              <a:ext cx="35" cy="62"/>
            </a:xfrm>
            <a:custGeom>
              <a:avLst/>
              <a:gdLst>
                <a:gd name="T0" fmla="*/ 0 w 21600"/>
                <a:gd name="T1" fmla="*/ 0 h 43141"/>
                <a:gd name="T2" fmla="*/ 0 w 21600"/>
                <a:gd name="T3" fmla="*/ 0 h 43141"/>
                <a:gd name="T4" fmla="*/ 0 w 21600"/>
                <a:gd name="T5" fmla="*/ 0 h 4314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41"/>
                <a:gd name="T11" fmla="*/ 21600 w 21600"/>
                <a:gd name="T12" fmla="*/ 43141 h 43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4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11"/>
                    <a:pt x="12873" y="42306"/>
                    <a:pt x="1593" y="43141"/>
                  </a:cubicBezTo>
                </a:path>
                <a:path w="21600" h="4314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11"/>
                    <a:pt x="12873" y="42306"/>
                    <a:pt x="1593" y="4314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38"/>
            <p:cNvSpPr>
              <a:spLocks noChangeAspect="1"/>
            </p:cNvSpPr>
            <p:nvPr/>
          </p:nvSpPr>
          <p:spPr bwMode="auto">
            <a:xfrm>
              <a:off x="2077" y="3027"/>
              <a:ext cx="189" cy="95"/>
            </a:xfrm>
            <a:custGeom>
              <a:avLst/>
              <a:gdLst>
                <a:gd name="T0" fmla="*/ 0 w 627"/>
                <a:gd name="T1" fmla="*/ 1 h 236"/>
                <a:gd name="T2" fmla="*/ 1 w 627"/>
                <a:gd name="T3" fmla="*/ 2 h 236"/>
                <a:gd name="T4" fmla="*/ 2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Text Box 39"/>
            <p:cNvSpPr txBox="1">
              <a:spLocks noChangeAspect="1" noChangeArrowheads="1"/>
            </p:cNvSpPr>
            <p:nvPr/>
          </p:nvSpPr>
          <p:spPr bwMode="auto">
            <a:xfrm>
              <a:off x="2231" y="230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12" name="Text Box 40"/>
            <p:cNvSpPr txBox="1">
              <a:spLocks noChangeAspect="1" noChangeArrowheads="1"/>
            </p:cNvSpPr>
            <p:nvPr/>
          </p:nvSpPr>
          <p:spPr bwMode="auto">
            <a:xfrm>
              <a:off x="1346" y="2424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13" name="Text Box 41"/>
            <p:cNvSpPr txBox="1">
              <a:spLocks noChangeAspect="1" noChangeArrowheads="1"/>
            </p:cNvSpPr>
            <p:nvPr/>
          </p:nvSpPr>
          <p:spPr bwMode="auto">
            <a:xfrm>
              <a:off x="3410" y="2389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J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9514" name="Text Box 42"/>
            <p:cNvSpPr txBox="1">
              <a:spLocks noChangeAspect="1" noChangeArrowheads="1"/>
            </p:cNvSpPr>
            <p:nvPr/>
          </p:nvSpPr>
          <p:spPr bwMode="auto">
            <a:xfrm>
              <a:off x="1637" y="2481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15" name="Text Box 43"/>
            <p:cNvSpPr txBox="1">
              <a:spLocks noChangeAspect="1" noChangeArrowheads="1"/>
            </p:cNvSpPr>
            <p:nvPr/>
          </p:nvSpPr>
          <p:spPr bwMode="auto">
            <a:xfrm>
              <a:off x="2609" y="2547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16" name="Text Box 44"/>
            <p:cNvSpPr txBox="1">
              <a:spLocks noChangeAspect="1" noChangeArrowheads="1"/>
            </p:cNvSpPr>
            <p:nvPr/>
          </p:nvSpPr>
          <p:spPr bwMode="auto">
            <a:xfrm>
              <a:off x="3489" y="2613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C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9517" name="Text Box 45"/>
            <p:cNvSpPr txBox="1">
              <a:spLocks noChangeAspect="1" noChangeArrowheads="1"/>
            </p:cNvSpPr>
            <p:nvPr/>
          </p:nvSpPr>
          <p:spPr bwMode="auto">
            <a:xfrm>
              <a:off x="2004" y="3562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d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18" name="Text Box 46"/>
            <p:cNvSpPr txBox="1">
              <a:spLocks noChangeAspect="1" noChangeArrowheads="1"/>
            </p:cNvSpPr>
            <p:nvPr/>
          </p:nvSpPr>
          <p:spPr bwMode="auto">
            <a:xfrm>
              <a:off x="1867" y="3648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19" name="Text Box 47"/>
            <p:cNvSpPr txBox="1">
              <a:spLocks noChangeAspect="1" noChangeArrowheads="1"/>
            </p:cNvSpPr>
            <p:nvPr/>
          </p:nvSpPr>
          <p:spPr bwMode="auto">
            <a:xfrm>
              <a:off x="2636" y="3493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20" name="Text Box 48"/>
            <p:cNvSpPr txBox="1">
              <a:spLocks noChangeAspect="1" noChangeArrowheads="1"/>
            </p:cNvSpPr>
            <p:nvPr/>
          </p:nvSpPr>
          <p:spPr bwMode="auto">
            <a:xfrm>
              <a:off x="2512" y="3365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21" name="Text Box 49"/>
            <p:cNvSpPr txBox="1">
              <a:spLocks noChangeAspect="1" noChangeArrowheads="1"/>
            </p:cNvSpPr>
            <p:nvPr/>
          </p:nvSpPr>
          <p:spPr bwMode="auto">
            <a:xfrm>
              <a:off x="3032" y="3062"/>
              <a:ext cx="18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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22" name="Text Box 50"/>
            <p:cNvSpPr txBox="1">
              <a:spLocks noChangeAspect="1" noChangeArrowheads="1"/>
            </p:cNvSpPr>
            <p:nvPr/>
          </p:nvSpPr>
          <p:spPr bwMode="auto">
            <a:xfrm>
              <a:off x="2791" y="3112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P</a:t>
              </a:r>
            </a:p>
          </p:txBody>
        </p:sp>
        <p:sp>
          <p:nvSpPr>
            <p:cNvPr id="19523" name="Freeform 51"/>
            <p:cNvSpPr>
              <a:spLocks noChangeAspect="1"/>
            </p:cNvSpPr>
            <p:nvPr/>
          </p:nvSpPr>
          <p:spPr bwMode="auto">
            <a:xfrm rot="-774857">
              <a:off x="1408" y="3209"/>
              <a:ext cx="190" cy="91"/>
            </a:xfrm>
            <a:custGeom>
              <a:avLst/>
              <a:gdLst>
                <a:gd name="T0" fmla="*/ 0 w 627"/>
                <a:gd name="T1" fmla="*/ 1 h 236"/>
                <a:gd name="T2" fmla="*/ 1 w 627"/>
                <a:gd name="T3" fmla="*/ 2 h 236"/>
                <a:gd name="T4" fmla="*/ 2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Freeform 52"/>
            <p:cNvSpPr>
              <a:spLocks noChangeAspect="1"/>
            </p:cNvSpPr>
            <p:nvPr/>
          </p:nvSpPr>
          <p:spPr bwMode="auto">
            <a:xfrm rot="504743">
              <a:off x="3114" y="2986"/>
              <a:ext cx="182" cy="79"/>
            </a:xfrm>
            <a:custGeom>
              <a:avLst/>
              <a:gdLst>
                <a:gd name="T0" fmla="*/ 0 w 627"/>
                <a:gd name="T1" fmla="*/ 0 h 236"/>
                <a:gd name="T2" fmla="*/ 1 w 627"/>
                <a:gd name="T3" fmla="*/ 1 h 236"/>
                <a:gd name="T4" fmla="*/ 1 w 627"/>
                <a:gd name="T5" fmla="*/ 0 h 236"/>
                <a:gd name="T6" fmla="*/ 0 60000 65536"/>
                <a:gd name="T7" fmla="*/ 0 60000 65536"/>
                <a:gd name="T8" fmla="*/ 0 60000 65536"/>
                <a:gd name="T9" fmla="*/ 0 w 627"/>
                <a:gd name="T10" fmla="*/ 0 h 236"/>
                <a:gd name="T11" fmla="*/ 627 w 627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7" h="236">
                  <a:moveTo>
                    <a:pt x="0" y="99"/>
                  </a:moveTo>
                  <a:cubicBezTo>
                    <a:pt x="96" y="167"/>
                    <a:pt x="192" y="236"/>
                    <a:pt x="297" y="220"/>
                  </a:cubicBezTo>
                  <a:cubicBezTo>
                    <a:pt x="402" y="204"/>
                    <a:pt x="514" y="102"/>
                    <a:pt x="62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Text Box 53"/>
            <p:cNvSpPr txBox="1">
              <a:spLocks noChangeAspect="1" noChangeArrowheads="1"/>
            </p:cNvSpPr>
            <p:nvPr/>
          </p:nvSpPr>
          <p:spPr bwMode="auto">
            <a:xfrm>
              <a:off x="2284" y="3000"/>
              <a:ext cx="184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26" name="Text Box 54"/>
            <p:cNvSpPr txBox="1">
              <a:spLocks noChangeAspect="1" noChangeArrowheads="1"/>
            </p:cNvSpPr>
            <p:nvPr/>
          </p:nvSpPr>
          <p:spPr bwMode="auto">
            <a:xfrm>
              <a:off x="1597" y="307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27" name="Text Box 55"/>
            <p:cNvSpPr txBox="1">
              <a:spLocks noChangeAspect="1" noChangeArrowheads="1"/>
            </p:cNvSpPr>
            <p:nvPr/>
          </p:nvSpPr>
          <p:spPr bwMode="auto">
            <a:xfrm>
              <a:off x="3260" y="302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ym typeface="Symbol" pitchFamily="18" charset="2"/>
                </a:rPr>
                <a:t>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+1</a:t>
              </a:r>
              <a:endParaRPr lang="en-US" altLang="zh-CN" sz="2000" b="1"/>
            </a:p>
          </p:txBody>
        </p:sp>
        <p:sp>
          <p:nvSpPr>
            <p:cNvPr id="19528" name="Line 56"/>
            <p:cNvSpPr>
              <a:spLocks noChangeAspect="1" noChangeShapeType="1"/>
            </p:cNvSpPr>
            <p:nvPr/>
          </p:nvSpPr>
          <p:spPr bwMode="auto">
            <a:xfrm flipH="1" flipV="1">
              <a:off x="2176" y="3205"/>
              <a:ext cx="5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Text Box 57"/>
            <p:cNvSpPr txBox="1">
              <a:spLocks noChangeAspect="1" noChangeArrowheads="1"/>
            </p:cNvSpPr>
            <p:nvPr/>
          </p:nvSpPr>
          <p:spPr bwMode="auto">
            <a:xfrm>
              <a:off x="2211" y="317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30" name="Line 58"/>
            <p:cNvSpPr>
              <a:spLocks noChangeAspect="1" noChangeShapeType="1"/>
            </p:cNvSpPr>
            <p:nvPr/>
          </p:nvSpPr>
          <p:spPr bwMode="auto">
            <a:xfrm>
              <a:off x="2181" y="3497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1" name="Text Box 59"/>
            <p:cNvSpPr txBox="1">
              <a:spLocks noChangeAspect="1" noChangeArrowheads="1"/>
            </p:cNvSpPr>
            <p:nvPr/>
          </p:nvSpPr>
          <p:spPr bwMode="auto">
            <a:xfrm>
              <a:off x="2355" y="3514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32" name="Text Box 60"/>
            <p:cNvSpPr txBox="1">
              <a:spLocks noChangeAspect="1" noChangeArrowheads="1"/>
            </p:cNvSpPr>
            <p:nvPr/>
          </p:nvSpPr>
          <p:spPr bwMode="auto">
            <a:xfrm>
              <a:off x="2184" y="3509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33" name="Oval 61"/>
            <p:cNvSpPr>
              <a:spLocks noChangeAspect="1" noChangeArrowheads="1"/>
            </p:cNvSpPr>
            <p:nvPr/>
          </p:nvSpPr>
          <p:spPr bwMode="auto">
            <a:xfrm>
              <a:off x="2166" y="3481"/>
              <a:ext cx="34" cy="3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534" name="Text Box 62"/>
            <p:cNvSpPr txBox="1">
              <a:spLocks noChangeAspect="1" noChangeArrowheads="1"/>
            </p:cNvSpPr>
            <p:nvPr/>
          </p:nvSpPr>
          <p:spPr bwMode="auto">
            <a:xfrm>
              <a:off x="1897" y="326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endParaRPr lang="en-US" altLang="zh-CN" sz="2000" b="1"/>
            </a:p>
          </p:txBody>
        </p:sp>
        <p:sp>
          <p:nvSpPr>
            <p:cNvPr id="19535" name="Line 63"/>
            <p:cNvSpPr>
              <a:spLocks noChangeAspect="1" noChangeShapeType="1"/>
            </p:cNvSpPr>
            <p:nvPr/>
          </p:nvSpPr>
          <p:spPr bwMode="auto">
            <a:xfrm flipH="1" flipV="1">
              <a:off x="1477" y="3774"/>
              <a:ext cx="22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Line 64"/>
            <p:cNvSpPr>
              <a:spLocks noChangeAspect="1" noChangeShapeType="1"/>
            </p:cNvSpPr>
            <p:nvPr/>
          </p:nvSpPr>
          <p:spPr bwMode="auto">
            <a:xfrm flipH="1" flipV="1">
              <a:off x="1632" y="3678"/>
              <a:ext cx="66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7" name="Text Box 65"/>
            <p:cNvSpPr txBox="1">
              <a:spLocks noChangeAspect="1" noChangeArrowheads="1"/>
            </p:cNvSpPr>
            <p:nvPr/>
          </p:nvSpPr>
          <p:spPr bwMode="auto">
            <a:xfrm>
              <a:off x="1673" y="3610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Z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38" name="Line 66"/>
            <p:cNvSpPr>
              <a:spLocks noChangeAspect="1" noChangeShapeType="1"/>
            </p:cNvSpPr>
            <p:nvPr/>
          </p:nvSpPr>
          <p:spPr bwMode="auto">
            <a:xfrm flipV="1">
              <a:off x="1698" y="3822"/>
              <a:ext cx="264" cy="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Text Box 67"/>
            <p:cNvSpPr txBox="1">
              <a:spLocks noChangeAspect="1" noChangeArrowheads="1"/>
            </p:cNvSpPr>
            <p:nvPr/>
          </p:nvSpPr>
          <p:spPr bwMode="auto">
            <a:xfrm>
              <a:off x="1907" y="3838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X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40" name="Text Box 68"/>
            <p:cNvSpPr txBox="1">
              <a:spLocks noChangeAspect="1" noChangeArrowheads="1"/>
            </p:cNvSpPr>
            <p:nvPr/>
          </p:nvSpPr>
          <p:spPr bwMode="auto">
            <a:xfrm>
              <a:off x="1707" y="3888"/>
              <a:ext cx="18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O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41" name="Text Box 69"/>
            <p:cNvSpPr txBox="1">
              <a:spLocks noChangeAspect="1" noChangeArrowheads="1"/>
            </p:cNvSpPr>
            <p:nvPr/>
          </p:nvSpPr>
          <p:spPr bwMode="auto">
            <a:xfrm>
              <a:off x="1337" y="3722"/>
              <a:ext cx="18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Y</a:t>
              </a:r>
              <a:r>
                <a:rPr lang="en-US" altLang="zh-CN" sz="2000" b="1" i="1" baseline="-25000"/>
                <a:t>i</a:t>
              </a:r>
              <a:r>
                <a:rPr lang="en-US" altLang="zh-CN" sz="2000" b="1" baseline="-25000"/>
                <a:t>-1</a:t>
              </a:r>
              <a:endParaRPr lang="en-US" altLang="zh-CN" sz="2000" b="1"/>
            </a:p>
          </p:txBody>
        </p:sp>
        <p:sp>
          <p:nvSpPr>
            <p:cNvPr id="19542" name="Oval 70"/>
            <p:cNvSpPr>
              <a:spLocks noChangeAspect="1" noChangeArrowheads="1"/>
            </p:cNvSpPr>
            <p:nvPr/>
          </p:nvSpPr>
          <p:spPr bwMode="auto">
            <a:xfrm>
              <a:off x="1677" y="3882"/>
              <a:ext cx="34" cy="3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9465" name="Group 74"/>
          <p:cNvGrpSpPr>
            <a:grpSpLocks/>
          </p:cNvGrpSpPr>
          <p:nvPr/>
        </p:nvGrpSpPr>
        <p:grpSpPr bwMode="auto">
          <a:xfrm>
            <a:off x="2016125" y="5840177"/>
            <a:ext cx="935038" cy="396875"/>
            <a:chOff x="1270" y="3475"/>
            <a:chExt cx="589" cy="250"/>
          </a:xfrm>
        </p:grpSpPr>
        <p:sp>
          <p:nvSpPr>
            <p:cNvPr id="19474" name="Line 71"/>
            <p:cNvSpPr>
              <a:spLocks noChangeShapeType="1"/>
            </p:cNvSpPr>
            <p:nvPr/>
          </p:nvSpPr>
          <p:spPr bwMode="auto">
            <a:xfrm flipV="1">
              <a:off x="1519" y="3634"/>
              <a:ext cx="340" cy="9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72"/>
            <p:cNvSpPr>
              <a:spLocks noChangeShapeType="1"/>
            </p:cNvSpPr>
            <p:nvPr/>
          </p:nvSpPr>
          <p:spPr bwMode="auto">
            <a:xfrm flipH="1" flipV="1">
              <a:off x="1451" y="3475"/>
              <a:ext cx="68" cy="25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73"/>
            <p:cNvSpPr>
              <a:spLocks noChangeShapeType="1"/>
            </p:cNvSpPr>
            <p:nvPr/>
          </p:nvSpPr>
          <p:spPr bwMode="auto">
            <a:xfrm flipH="1" flipV="1">
              <a:off x="1270" y="3589"/>
              <a:ext cx="249" cy="13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66" name="Group 87"/>
          <p:cNvGrpSpPr>
            <a:grpSpLocks/>
          </p:cNvGrpSpPr>
          <p:nvPr/>
        </p:nvGrpSpPr>
        <p:grpSpPr bwMode="auto">
          <a:xfrm>
            <a:off x="3574417" y="5373216"/>
            <a:ext cx="817563" cy="466725"/>
            <a:chOff x="2207" y="2682"/>
            <a:chExt cx="515" cy="294"/>
          </a:xfrm>
        </p:grpSpPr>
        <p:sp>
          <p:nvSpPr>
            <p:cNvPr id="19471" name="Line 79"/>
            <p:cNvSpPr>
              <a:spLocks noChangeShapeType="1"/>
            </p:cNvSpPr>
            <p:nvPr/>
          </p:nvSpPr>
          <p:spPr bwMode="auto">
            <a:xfrm flipV="1">
              <a:off x="2381" y="2682"/>
              <a:ext cx="0" cy="29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80"/>
            <p:cNvSpPr>
              <a:spLocks noChangeShapeType="1"/>
            </p:cNvSpPr>
            <p:nvPr/>
          </p:nvSpPr>
          <p:spPr bwMode="auto">
            <a:xfrm flipH="1" flipV="1">
              <a:off x="2207" y="2836"/>
              <a:ext cx="174" cy="1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81"/>
            <p:cNvSpPr>
              <a:spLocks noChangeShapeType="1"/>
            </p:cNvSpPr>
            <p:nvPr/>
          </p:nvSpPr>
          <p:spPr bwMode="auto">
            <a:xfrm flipV="1">
              <a:off x="2381" y="2880"/>
              <a:ext cx="341" cy="9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67" name="Group 95"/>
          <p:cNvGrpSpPr>
            <a:grpSpLocks/>
          </p:cNvGrpSpPr>
          <p:nvPr/>
        </p:nvGrpSpPr>
        <p:grpSpPr bwMode="auto">
          <a:xfrm>
            <a:off x="3527809" y="4653384"/>
            <a:ext cx="792163" cy="431800"/>
            <a:chOff x="2200" y="2727"/>
            <a:chExt cx="499" cy="272"/>
          </a:xfrm>
        </p:grpSpPr>
        <p:sp>
          <p:nvSpPr>
            <p:cNvPr id="19468" name="Line 92"/>
            <p:cNvSpPr>
              <a:spLocks noChangeShapeType="1"/>
            </p:cNvSpPr>
            <p:nvPr/>
          </p:nvSpPr>
          <p:spPr bwMode="auto">
            <a:xfrm flipV="1">
              <a:off x="2381" y="2727"/>
              <a:ext cx="0" cy="2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93"/>
            <p:cNvSpPr>
              <a:spLocks noChangeShapeType="1"/>
            </p:cNvSpPr>
            <p:nvPr/>
          </p:nvSpPr>
          <p:spPr bwMode="auto">
            <a:xfrm>
              <a:off x="2381" y="2999"/>
              <a:ext cx="31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94"/>
            <p:cNvSpPr>
              <a:spLocks noChangeShapeType="1"/>
            </p:cNvSpPr>
            <p:nvPr/>
          </p:nvSpPr>
          <p:spPr bwMode="auto">
            <a:xfrm flipH="1" flipV="1">
              <a:off x="2200" y="2795"/>
              <a:ext cx="181" cy="20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矩形 92"/>
          <p:cNvSpPr/>
          <p:nvPr/>
        </p:nvSpPr>
        <p:spPr>
          <a:xfrm>
            <a:off x="663556" y="836712"/>
            <a:ext cx="77968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1.2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en-US" altLang="zh-CN" dirty="0" smtClean="0">
              <a:solidFill>
                <a:schemeClr val="accent2"/>
              </a:solidFill>
              <a:ea typeface="黑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坐标系变换过程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37C0C4-73FC-444C-94E4-BD6BE3C0BAB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3569" y="371128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9195"/>
              </p:ext>
            </p:extLst>
          </p:nvPr>
        </p:nvGraphicFramePr>
        <p:xfrm>
          <a:off x="431540" y="2600908"/>
          <a:ext cx="8432640" cy="335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3" imgW="5270400" imgH="2095200" progId="Equation.DSMT4">
                  <p:embed/>
                </p:oleObj>
              </mc:Choice>
              <mc:Fallback>
                <p:oleObj name="Equation" r:id="rId3" imgW="5270400" imgH="209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2600908"/>
                        <a:ext cx="8432640" cy="3352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50825" y="1663142"/>
            <a:ext cx="84978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9388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15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至此，坐标系</a:t>
            </a:r>
            <a:r>
              <a:rPr lang="en-US" altLang="zh-CN" sz="2000" i="1" dirty="0">
                <a:ea typeface="黑体" pitchFamily="2" charset="-122"/>
              </a:rPr>
              <a:t>O</a:t>
            </a:r>
            <a:r>
              <a:rPr lang="en-US" altLang="zh-CN" sz="2000" i="1" baseline="-25000" dirty="0">
                <a:ea typeface="黑体" pitchFamily="2" charset="-122"/>
              </a:rPr>
              <a:t>i</a:t>
            </a:r>
            <a:r>
              <a:rPr lang="en-US" altLang="zh-CN" sz="2000" baseline="-25000" dirty="0">
                <a:ea typeface="黑体" pitchFamily="2" charset="-122"/>
              </a:rPr>
              <a:t>-1</a:t>
            </a:r>
            <a:r>
              <a:rPr lang="en-US" altLang="zh-CN" sz="2000" i="1" dirty="0">
                <a:ea typeface="黑体" pitchFamily="2" charset="-122"/>
              </a:rPr>
              <a:t>X</a:t>
            </a:r>
            <a:r>
              <a:rPr lang="en-US" altLang="zh-CN" sz="2000" i="1" baseline="-25000" dirty="0">
                <a:ea typeface="黑体" pitchFamily="2" charset="-122"/>
              </a:rPr>
              <a:t>i</a:t>
            </a:r>
            <a:r>
              <a:rPr lang="en-US" altLang="zh-CN" sz="2000" baseline="-25000" dirty="0">
                <a:ea typeface="黑体" pitchFamily="2" charset="-122"/>
              </a:rPr>
              <a:t>-1</a:t>
            </a:r>
            <a:r>
              <a:rPr lang="en-US" altLang="zh-CN" sz="2000" i="1" dirty="0">
                <a:ea typeface="黑体" pitchFamily="2" charset="-122"/>
              </a:rPr>
              <a:t>Y</a:t>
            </a:r>
            <a:r>
              <a:rPr lang="en-US" altLang="zh-CN" sz="2000" i="1" baseline="-25000" dirty="0">
                <a:ea typeface="黑体" pitchFamily="2" charset="-122"/>
              </a:rPr>
              <a:t>i</a:t>
            </a:r>
            <a:r>
              <a:rPr lang="en-US" altLang="zh-CN" sz="2000" baseline="-25000" dirty="0">
                <a:ea typeface="黑体" pitchFamily="2" charset="-122"/>
              </a:rPr>
              <a:t>-1</a:t>
            </a:r>
            <a:r>
              <a:rPr lang="en-US" altLang="zh-CN" sz="2000" i="1" dirty="0">
                <a:ea typeface="黑体" pitchFamily="2" charset="-122"/>
              </a:rPr>
              <a:t>Z</a:t>
            </a:r>
            <a:r>
              <a:rPr lang="en-US" altLang="zh-CN" sz="2000" i="1" baseline="-25000" dirty="0">
                <a:ea typeface="黑体" pitchFamily="2" charset="-122"/>
              </a:rPr>
              <a:t>i</a:t>
            </a:r>
            <a:r>
              <a:rPr lang="en-US" altLang="zh-CN" sz="2000" baseline="-25000" dirty="0">
                <a:ea typeface="黑体" pitchFamily="2" charset="-122"/>
              </a:rPr>
              <a:t>-1</a:t>
            </a:r>
            <a:r>
              <a:rPr lang="zh-CN" altLang="en-US" sz="2000" dirty="0">
                <a:ea typeface="黑体" pitchFamily="2" charset="-122"/>
              </a:rPr>
              <a:t>与坐标系</a:t>
            </a:r>
            <a:r>
              <a:rPr lang="en-US" altLang="zh-CN" sz="2000" i="1" dirty="0" err="1">
                <a:ea typeface="黑体" pitchFamily="2" charset="-122"/>
              </a:rPr>
              <a:t>O</a:t>
            </a:r>
            <a:r>
              <a:rPr lang="en-US" altLang="zh-CN" sz="2000" i="1" baseline="-25000" dirty="0" err="1">
                <a:ea typeface="黑体" pitchFamily="2" charset="-122"/>
              </a:rPr>
              <a:t>i</a:t>
            </a:r>
            <a:r>
              <a:rPr lang="en-US" altLang="zh-CN" sz="2000" i="1" dirty="0" err="1">
                <a:ea typeface="黑体" pitchFamily="2" charset="-122"/>
              </a:rPr>
              <a:t>X</a:t>
            </a:r>
            <a:r>
              <a:rPr lang="en-US" altLang="zh-CN" sz="2000" i="1" baseline="-25000" dirty="0" err="1">
                <a:ea typeface="黑体" pitchFamily="2" charset="-122"/>
              </a:rPr>
              <a:t>i</a:t>
            </a:r>
            <a:r>
              <a:rPr lang="en-US" altLang="zh-CN" sz="2000" i="1" dirty="0" err="1">
                <a:ea typeface="黑体" pitchFamily="2" charset="-122"/>
              </a:rPr>
              <a:t>Y</a:t>
            </a:r>
            <a:r>
              <a:rPr lang="en-US" altLang="zh-CN" sz="2000" i="1" baseline="-25000" dirty="0" err="1">
                <a:ea typeface="黑体" pitchFamily="2" charset="-122"/>
              </a:rPr>
              <a:t>i</a:t>
            </a:r>
            <a:r>
              <a:rPr lang="en-US" altLang="zh-CN" sz="2000" i="1" dirty="0" err="1">
                <a:ea typeface="黑体" pitchFamily="2" charset="-122"/>
              </a:rPr>
              <a:t>Z</a:t>
            </a:r>
            <a:r>
              <a:rPr lang="en-US" altLang="zh-CN" sz="2000" i="1" baseline="-25000" dirty="0" err="1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已经完全重合。这种关系可以用连杆</a:t>
            </a:r>
            <a:r>
              <a:rPr lang="en-US" altLang="zh-CN" sz="2000" i="1" dirty="0">
                <a:ea typeface="黑体" pitchFamily="2" charset="-122"/>
              </a:rPr>
              <a:t>C</a:t>
            </a:r>
            <a:r>
              <a:rPr lang="en-US" altLang="zh-CN" sz="2000" i="1" baseline="-25000" dirty="0">
                <a:ea typeface="黑体" pitchFamily="2" charset="-122"/>
              </a:rPr>
              <a:t>i-</a:t>
            </a:r>
            <a:r>
              <a:rPr lang="en-US" altLang="zh-CN" sz="2000" baseline="-25000" dirty="0">
                <a:ea typeface="黑体" pitchFamily="2" charset="-122"/>
              </a:rPr>
              <a:t>1</a:t>
            </a:r>
            <a:r>
              <a:rPr lang="zh-CN" altLang="en-US" sz="2000" dirty="0">
                <a:ea typeface="黑体" pitchFamily="2" charset="-122"/>
              </a:rPr>
              <a:t>到连杆</a:t>
            </a:r>
            <a:r>
              <a:rPr lang="en-US" altLang="zh-CN" sz="2000" i="1" dirty="0">
                <a:ea typeface="黑体" pitchFamily="2" charset="-122"/>
              </a:rPr>
              <a:t>C</a:t>
            </a:r>
            <a:r>
              <a:rPr lang="en-US" altLang="zh-CN" sz="2000" i="1" baseline="-25000" dirty="0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的</a:t>
            </a:r>
            <a:r>
              <a:rPr lang="en-US" altLang="zh-CN" sz="2000" dirty="0">
                <a:ea typeface="黑体" pitchFamily="2" charset="-122"/>
              </a:rPr>
              <a:t>4</a:t>
            </a:r>
            <a:r>
              <a:rPr lang="zh-CN" altLang="en-US" sz="2000" dirty="0">
                <a:ea typeface="黑体" pitchFamily="2" charset="-122"/>
              </a:rPr>
              <a:t>个齐次变换来描述。总的变换矩阵</a:t>
            </a:r>
            <a:r>
              <a:rPr lang="en-US" altLang="zh-CN" sz="2000" dirty="0">
                <a:ea typeface="黑体" pitchFamily="2" charset="-122"/>
              </a:rPr>
              <a:t>(D-H</a:t>
            </a:r>
            <a:r>
              <a:rPr lang="zh-CN" altLang="en-US" sz="2000" dirty="0">
                <a:ea typeface="黑体" pitchFamily="2" charset="-122"/>
              </a:rPr>
              <a:t>矩阵</a:t>
            </a:r>
            <a:r>
              <a:rPr lang="en-US" altLang="zh-CN" sz="2000" dirty="0">
                <a:ea typeface="黑体" pitchFamily="2" charset="-122"/>
              </a:rPr>
              <a:t>)</a:t>
            </a:r>
            <a:r>
              <a:rPr lang="zh-CN" altLang="en-US" sz="2000" dirty="0">
                <a:ea typeface="黑体" pitchFamily="2" charset="-122"/>
              </a:rPr>
              <a:t>为：</a:t>
            </a:r>
          </a:p>
        </p:txBody>
      </p:sp>
      <p:sp>
        <p:nvSpPr>
          <p:cNvPr id="8" name="矩形 7"/>
          <p:cNvSpPr/>
          <p:nvPr/>
        </p:nvSpPr>
        <p:spPr>
          <a:xfrm>
            <a:off x="663556" y="1179901"/>
            <a:ext cx="4198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ea typeface="黑体" pitchFamily="2" charset="-122"/>
              </a:rPr>
              <a:t>1.2 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原点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O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建立在关节轴线</a:t>
            </a:r>
            <a:r>
              <a:rPr lang="en-US" altLang="zh-CN" i="1" dirty="0" smtClean="0">
                <a:solidFill>
                  <a:schemeClr val="accent2"/>
                </a:solidFill>
                <a:ea typeface="黑体" pitchFamily="2" charset="-122"/>
              </a:rPr>
              <a:t>J</a:t>
            </a:r>
            <a:r>
              <a:rPr lang="en-US" altLang="zh-CN" i="1" baseline="-25000" dirty="0" smtClean="0">
                <a:solidFill>
                  <a:schemeClr val="accent2"/>
                </a:solidFill>
                <a:ea typeface="黑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上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F621A7-6A96-445F-8768-43087A943680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位置与姿态的表示</a:t>
            </a:r>
            <a:endParaRPr lang="en-US" altLang="zh-CN" dirty="0" smtClean="0">
              <a:ea typeface="黑体" pitchFamily="2" charset="-122"/>
            </a:endParaRPr>
          </a:p>
        </p:txBody>
      </p:sp>
      <p:sp>
        <p:nvSpPr>
          <p:cNvPr id="30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上次课内容提要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>
                <a:ea typeface="黑体" pitchFamily="2" charset="-122"/>
              </a:rPr>
              <a:t>基本概念：自由度，机动度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>
                <a:ea typeface="黑体" pitchFamily="2" charset="-122"/>
              </a:rPr>
              <a:t>位置与姿态的表示：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>
                <a:ea typeface="黑体" pitchFamily="2" charset="-122"/>
                <a:hlinkClick r:id="rId3" action="ppaction://hlinksldjump"/>
              </a:rPr>
              <a:t>坐标变换</a:t>
            </a:r>
            <a:r>
              <a:rPr lang="zh-CN" altLang="en-US" smtClean="0">
                <a:ea typeface="黑体" pitchFamily="2" charset="-122"/>
              </a:rPr>
              <a:t>：平移、旋转变换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>
                <a:ea typeface="黑体" pitchFamily="2" charset="-122"/>
                <a:hlinkClick r:id="rId4" action="ppaction://hlinksldjump"/>
              </a:rPr>
              <a:t>齐次坐标变换</a:t>
            </a:r>
            <a:endParaRPr lang="zh-CN" altLang="en-US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>
                <a:ea typeface="黑体" pitchFamily="2" charset="-122"/>
                <a:hlinkClick r:id="rId5" action="ppaction://hlinksldjump"/>
              </a:rPr>
              <a:t>机器人运动姿态与位置的描述</a:t>
            </a:r>
            <a:endParaRPr lang="zh-CN" altLang="en-US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mtClean="0">
                <a:ea typeface="黑体" pitchFamily="2" charset="-122"/>
                <a:hlinkClick r:id="rId6" action="ppaction://hlinksldjump"/>
              </a:rPr>
              <a:t>通用旋转变换</a:t>
            </a:r>
            <a:endParaRPr lang="zh-CN" altLang="en-US" smtClean="0">
              <a:ea typeface="黑体" pitchFamily="2" charset="-122"/>
            </a:endParaRPr>
          </a:p>
        </p:txBody>
      </p:sp>
      <p:graphicFrame>
        <p:nvGraphicFramePr>
          <p:cNvPr id="3078" name="Object 1047"/>
          <p:cNvGraphicFramePr>
            <a:graphicFrameLocks noChangeAspect="1"/>
          </p:cNvGraphicFramePr>
          <p:nvPr/>
        </p:nvGraphicFramePr>
        <p:xfrm>
          <a:off x="4724400" y="3048000"/>
          <a:ext cx="236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1059195" imgH="198259" progId="Equation.3">
                  <p:embed/>
                </p:oleObj>
              </mc:Choice>
              <mc:Fallback>
                <p:oleObj name="Equation" r:id="rId7" imgW="1059195" imgH="19825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0"/>
                        <a:ext cx="2362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AutoShape 103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995738" y="6021388"/>
            <a:ext cx="6096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F91CB-6E3C-44CE-BED2-1C87E0EB0186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2 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algn="just" eaLnBrk="1" hangingPunct="1"/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关节空间：</a:t>
            </a:r>
            <a:r>
              <a:rPr lang="zh-CN" altLang="en-US" sz="2000" smtClean="0">
                <a:ea typeface="黑体" pitchFamily="2" charset="-122"/>
              </a:rPr>
              <a:t>有</a:t>
            </a:r>
            <a:r>
              <a:rPr lang="en-US" altLang="zh-CN" sz="2000" i="1" smtClean="0">
                <a:ea typeface="黑体" pitchFamily="2" charset="-122"/>
              </a:rPr>
              <a:t>n</a:t>
            </a:r>
            <a:r>
              <a:rPr lang="zh-CN" altLang="en-US" sz="2000" smtClean="0">
                <a:ea typeface="黑体" pitchFamily="2" charset="-122"/>
              </a:rPr>
              <a:t>个自由度的工业机器人所有连杆的位置和姿态，可以用一组关节变量</a:t>
            </a:r>
            <a:r>
              <a:rPr lang="en-US" altLang="zh-CN" sz="2000" smtClean="0">
                <a:ea typeface="黑体" pitchFamily="2" charset="-122"/>
              </a:rPr>
              <a:t>(</a:t>
            </a:r>
            <a:r>
              <a:rPr lang="en-US" altLang="zh-CN" sz="2000" i="1" smtClean="0">
                <a:ea typeface="黑体" pitchFamily="2" charset="-122"/>
              </a:rPr>
              <a:t>d</a:t>
            </a:r>
            <a:r>
              <a:rPr lang="en-US" altLang="zh-CN" sz="2000" i="1" baseline="-25000" smtClean="0">
                <a:ea typeface="黑体" pitchFamily="2" charset="-122"/>
              </a:rPr>
              <a:t>i</a:t>
            </a:r>
            <a:r>
              <a:rPr lang="zh-CN" altLang="en-US" sz="2000" smtClean="0">
                <a:ea typeface="黑体" pitchFamily="2" charset="-122"/>
              </a:rPr>
              <a:t>或</a:t>
            </a:r>
            <a:r>
              <a:rPr lang="zh-CN" altLang="en-US" sz="2000" i="1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000" i="1" baseline="-25000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000" smtClean="0">
                <a:ea typeface="黑体" pitchFamily="2" charset="-122"/>
                <a:sym typeface="Symbol" pitchFamily="18" charset="2"/>
              </a:rPr>
              <a:t>)</a:t>
            </a:r>
            <a:r>
              <a:rPr lang="zh-CN" altLang="en-US" sz="2000" smtClean="0">
                <a:ea typeface="黑体" pitchFamily="2" charset="-122"/>
                <a:sym typeface="Symbol" pitchFamily="18" charset="2"/>
              </a:rPr>
              <a:t>来描述。这组变量通常称为</a:t>
            </a:r>
            <a:r>
              <a:rPr lang="zh-CN" altLang="en-US" sz="2000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关节矢量</a:t>
            </a:r>
            <a:r>
              <a:rPr lang="zh-CN" altLang="en-US" sz="2000" smtClean="0">
                <a:ea typeface="黑体" pitchFamily="2" charset="-122"/>
                <a:sym typeface="Symbol" pitchFamily="18" charset="2"/>
              </a:rPr>
              <a:t>或</a:t>
            </a:r>
            <a:r>
              <a:rPr lang="zh-CN" altLang="en-US" sz="2000" smtClean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关节坐标</a:t>
            </a:r>
            <a:r>
              <a:rPr lang="zh-CN" altLang="en-US" sz="2000" smtClean="0">
                <a:ea typeface="黑体" pitchFamily="2" charset="-122"/>
                <a:sym typeface="Symbol" pitchFamily="18" charset="2"/>
              </a:rPr>
              <a:t>，由这些矢量描述的空间称为关节空间。</a:t>
            </a:r>
          </a:p>
          <a:p>
            <a:pPr algn="just" eaLnBrk="1" hangingPunct="1"/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  <a:sym typeface="Symbol" pitchFamily="18" charset="2"/>
              </a:rPr>
              <a:t>正向运动学：</a:t>
            </a:r>
            <a:r>
              <a:rPr lang="zh-CN" altLang="en-US" sz="2000" smtClean="0">
                <a:ea typeface="黑体" pitchFamily="2" charset="-122"/>
                <a:sym typeface="Symbol" pitchFamily="18" charset="2"/>
              </a:rPr>
              <a:t>关节空间末端笛卡儿空间，单射</a:t>
            </a:r>
          </a:p>
          <a:p>
            <a:pPr algn="just" eaLnBrk="1" hangingPunct="1"/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  <a:sym typeface="Symbol" pitchFamily="18" charset="2"/>
              </a:rPr>
              <a:t>逆向运动学：</a:t>
            </a:r>
            <a:r>
              <a:rPr lang="zh-CN" altLang="en-US" sz="2000" smtClean="0">
                <a:ea typeface="黑体" pitchFamily="2" charset="-122"/>
                <a:sym typeface="Symbol" pitchFamily="18" charset="2"/>
              </a:rPr>
              <a:t>末端笛卡儿空间关节空间，复射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1510" name="Oval 16"/>
          <p:cNvSpPr>
            <a:spLocks noChangeArrowheads="1"/>
          </p:cNvSpPr>
          <p:nvPr/>
        </p:nvSpPr>
        <p:spPr bwMode="auto">
          <a:xfrm>
            <a:off x="4343400" y="3657600"/>
            <a:ext cx="7620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1" name="Oval 17"/>
          <p:cNvSpPr>
            <a:spLocks noChangeArrowheads="1"/>
          </p:cNvSpPr>
          <p:nvPr/>
        </p:nvSpPr>
        <p:spPr bwMode="auto">
          <a:xfrm>
            <a:off x="6096000" y="3657600"/>
            <a:ext cx="762000" cy="2209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2" name="Oval 18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3" name="Oval 19"/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4" name="Oval 20"/>
          <p:cNvSpPr>
            <a:spLocks noChangeArrowheads="1"/>
          </p:cNvSpPr>
          <p:nvPr/>
        </p:nvSpPr>
        <p:spPr bwMode="auto">
          <a:xfrm>
            <a:off x="4495800" y="4572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5" name="Oval 21"/>
          <p:cNvSpPr>
            <a:spLocks noChangeArrowheads="1"/>
          </p:cNvSpPr>
          <p:nvPr/>
        </p:nvSpPr>
        <p:spPr bwMode="auto">
          <a:xfrm>
            <a:off x="4876800" y="4572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6" name="Oval 22"/>
          <p:cNvSpPr>
            <a:spLocks noChangeArrowheads="1"/>
          </p:cNvSpPr>
          <p:nvPr/>
        </p:nvSpPr>
        <p:spPr bwMode="auto">
          <a:xfrm>
            <a:off x="4572000" y="5105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7" name="Oval 23"/>
          <p:cNvSpPr>
            <a:spLocks noChangeArrowheads="1"/>
          </p:cNvSpPr>
          <p:nvPr/>
        </p:nvSpPr>
        <p:spPr bwMode="auto">
          <a:xfrm>
            <a:off x="4724400" y="4876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8" name="Oval 24"/>
          <p:cNvSpPr>
            <a:spLocks noChangeArrowheads="1"/>
          </p:cNvSpPr>
          <p:nvPr/>
        </p:nvSpPr>
        <p:spPr bwMode="auto">
          <a:xfrm>
            <a:off x="4800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9" name="Oval 25"/>
          <p:cNvSpPr>
            <a:spLocks noChangeArrowheads="1"/>
          </p:cNvSpPr>
          <p:nvPr/>
        </p:nvSpPr>
        <p:spPr bwMode="auto">
          <a:xfrm>
            <a:off x="6248400" y="4267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20" name="Oval 26"/>
          <p:cNvSpPr>
            <a:spLocks noChangeArrowheads="1"/>
          </p:cNvSpPr>
          <p:nvPr/>
        </p:nvSpPr>
        <p:spPr bwMode="auto">
          <a:xfrm>
            <a:off x="6400800" y="45720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21" name="Oval 27"/>
          <p:cNvSpPr>
            <a:spLocks noChangeArrowheads="1"/>
          </p:cNvSpPr>
          <p:nvPr/>
        </p:nvSpPr>
        <p:spPr bwMode="auto">
          <a:xfrm>
            <a:off x="6324600" y="5029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22" name="Line 28"/>
          <p:cNvSpPr>
            <a:spLocks noChangeShapeType="1"/>
          </p:cNvSpPr>
          <p:nvPr/>
        </p:nvSpPr>
        <p:spPr bwMode="auto">
          <a:xfrm>
            <a:off x="4648200" y="41910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 flipV="1">
            <a:off x="4572000" y="44196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Line 30"/>
          <p:cNvSpPr>
            <a:spLocks noChangeShapeType="1"/>
          </p:cNvSpPr>
          <p:nvPr/>
        </p:nvSpPr>
        <p:spPr bwMode="auto">
          <a:xfrm flipV="1">
            <a:off x="4876800" y="4419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Line 31"/>
          <p:cNvSpPr>
            <a:spLocks noChangeShapeType="1"/>
          </p:cNvSpPr>
          <p:nvPr/>
        </p:nvSpPr>
        <p:spPr bwMode="auto">
          <a:xfrm>
            <a:off x="4876800" y="4343400"/>
            <a:ext cx="1524000" cy="304800"/>
          </a:xfrm>
          <a:prstGeom prst="line">
            <a:avLst/>
          </a:prstGeom>
          <a:noFill/>
          <a:ln w="9525">
            <a:solidFill>
              <a:srgbClr val="CC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Line 32"/>
          <p:cNvSpPr>
            <a:spLocks noChangeShapeType="1"/>
          </p:cNvSpPr>
          <p:nvPr/>
        </p:nvSpPr>
        <p:spPr bwMode="auto">
          <a:xfrm flipV="1">
            <a:off x="4953000" y="4724400"/>
            <a:ext cx="1447800" cy="457200"/>
          </a:xfrm>
          <a:prstGeom prst="line">
            <a:avLst/>
          </a:prstGeom>
          <a:noFill/>
          <a:ln w="9525">
            <a:solidFill>
              <a:srgbClr val="CC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Line 33"/>
          <p:cNvSpPr>
            <a:spLocks noChangeShapeType="1"/>
          </p:cNvSpPr>
          <p:nvPr/>
        </p:nvSpPr>
        <p:spPr bwMode="auto">
          <a:xfrm>
            <a:off x="5029200" y="4648200"/>
            <a:ext cx="12954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34"/>
          <p:cNvSpPr>
            <a:spLocks noChangeShapeType="1"/>
          </p:cNvSpPr>
          <p:nvPr/>
        </p:nvSpPr>
        <p:spPr bwMode="auto">
          <a:xfrm flipV="1">
            <a:off x="4724400" y="5105400"/>
            <a:ext cx="15240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Text Box 35"/>
          <p:cNvSpPr txBox="1">
            <a:spLocks noChangeArrowheads="1"/>
          </p:cNvSpPr>
          <p:nvPr/>
        </p:nvSpPr>
        <p:spPr bwMode="auto">
          <a:xfrm>
            <a:off x="609600" y="57912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黑体" pitchFamily="2" charset="-122"/>
              </a:rPr>
              <a:t>不同的关节空间，相同的末端笛卡儿空间</a:t>
            </a:r>
          </a:p>
        </p:txBody>
      </p:sp>
      <p:grpSp>
        <p:nvGrpSpPr>
          <p:cNvPr id="21530" name="Group 39"/>
          <p:cNvGrpSpPr>
            <a:grpSpLocks/>
          </p:cNvGrpSpPr>
          <p:nvPr/>
        </p:nvGrpSpPr>
        <p:grpSpPr bwMode="auto">
          <a:xfrm>
            <a:off x="990600" y="3657600"/>
            <a:ext cx="2590800" cy="1828800"/>
            <a:chOff x="624" y="2304"/>
            <a:chExt cx="1632" cy="1152"/>
          </a:xfrm>
        </p:grpSpPr>
        <p:sp>
          <p:nvSpPr>
            <p:cNvPr id="21532" name="Line 6"/>
            <p:cNvSpPr>
              <a:spLocks noChangeShapeType="1"/>
            </p:cNvSpPr>
            <p:nvPr/>
          </p:nvSpPr>
          <p:spPr bwMode="auto">
            <a:xfrm flipV="1">
              <a:off x="720" y="2784"/>
              <a:ext cx="0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7"/>
            <p:cNvSpPr>
              <a:spLocks noChangeShapeType="1"/>
            </p:cNvSpPr>
            <p:nvPr/>
          </p:nvSpPr>
          <p:spPr bwMode="auto">
            <a:xfrm flipV="1">
              <a:off x="720" y="2304"/>
              <a:ext cx="576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8"/>
            <p:cNvSpPr>
              <a:spLocks noChangeShapeType="1"/>
            </p:cNvSpPr>
            <p:nvPr/>
          </p:nvSpPr>
          <p:spPr bwMode="auto">
            <a:xfrm>
              <a:off x="1296" y="2304"/>
              <a:ext cx="624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9"/>
            <p:cNvSpPr>
              <a:spLocks noChangeShapeType="1"/>
            </p:cNvSpPr>
            <p:nvPr/>
          </p:nvSpPr>
          <p:spPr bwMode="auto">
            <a:xfrm>
              <a:off x="624" y="345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Oval 10"/>
            <p:cNvSpPr>
              <a:spLocks noChangeArrowheads="1"/>
            </p:cNvSpPr>
            <p:nvPr/>
          </p:nvSpPr>
          <p:spPr bwMode="auto">
            <a:xfrm>
              <a:off x="672" y="27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37" name="Oval 11"/>
            <p:cNvSpPr>
              <a:spLocks noChangeArrowheads="1"/>
            </p:cNvSpPr>
            <p:nvPr/>
          </p:nvSpPr>
          <p:spPr bwMode="auto">
            <a:xfrm>
              <a:off x="1248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38" name="Line 12"/>
            <p:cNvSpPr>
              <a:spLocks noChangeShapeType="1"/>
            </p:cNvSpPr>
            <p:nvPr/>
          </p:nvSpPr>
          <p:spPr bwMode="auto">
            <a:xfrm rot="2563103" flipV="1">
              <a:off x="816" y="2592"/>
              <a:ext cx="576" cy="480"/>
            </a:xfrm>
            <a:prstGeom prst="line">
              <a:avLst/>
            </a:prstGeom>
            <a:noFill/>
            <a:ln w="57150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13"/>
            <p:cNvSpPr>
              <a:spLocks noChangeShapeType="1"/>
            </p:cNvSpPr>
            <p:nvPr/>
          </p:nvSpPr>
          <p:spPr bwMode="auto">
            <a:xfrm rot="7511340">
              <a:off x="1368" y="2568"/>
              <a:ext cx="624" cy="96"/>
            </a:xfrm>
            <a:prstGeom prst="line">
              <a:avLst/>
            </a:prstGeom>
            <a:noFill/>
            <a:ln w="57150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Oval 14"/>
            <p:cNvSpPr>
              <a:spLocks noChangeArrowheads="1"/>
            </p:cNvSpPr>
            <p:nvPr/>
          </p:nvSpPr>
          <p:spPr bwMode="auto">
            <a:xfrm>
              <a:off x="1440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41" name="Oval 36"/>
            <p:cNvSpPr>
              <a:spLocks noChangeArrowheads="1"/>
            </p:cNvSpPr>
            <p:nvPr/>
          </p:nvSpPr>
          <p:spPr bwMode="auto">
            <a:xfrm>
              <a:off x="187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42" name="Line 37"/>
            <p:cNvSpPr>
              <a:spLocks noChangeShapeType="1"/>
            </p:cNvSpPr>
            <p:nvPr/>
          </p:nvSpPr>
          <p:spPr bwMode="auto">
            <a:xfrm>
              <a:off x="1920" y="2400"/>
              <a:ext cx="33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1" name="Text Box 38"/>
          <p:cNvSpPr txBox="1">
            <a:spLocks noChangeArrowheads="1"/>
          </p:cNvSpPr>
          <p:nvPr/>
        </p:nvSpPr>
        <p:spPr bwMode="auto">
          <a:xfrm>
            <a:off x="4114800" y="58674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黑体" pitchFamily="2" charset="-122"/>
              </a:rPr>
              <a:t>关节空间与末端笛卡儿空间映射关系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F77946-D99F-4E4D-91DE-2026B912C3D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2 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accent2"/>
                </a:solidFill>
                <a:ea typeface="黑体" pitchFamily="2" charset="-122"/>
                <a:sym typeface="Symbol" pitchFamily="18" charset="2"/>
              </a:rPr>
              <a:t>正向运动学：</a:t>
            </a:r>
            <a:r>
              <a:rPr lang="zh-CN" altLang="en-US" sz="2400" dirty="0" smtClean="0">
                <a:ea typeface="黑体" pitchFamily="2" charset="-122"/>
              </a:rPr>
              <a:t>工业机器人有</a:t>
            </a:r>
            <a:r>
              <a:rPr lang="en-US" altLang="zh-CN" sz="2400" i="1" dirty="0" smtClean="0">
                <a:ea typeface="黑体" pitchFamily="2" charset="-122"/>
              </a:rPr>
              <a:t>n</a:t>
            </a:r>
            <a:r>
              <a:rPr lang="zh-CN" altLang="en-US" sz="2400" dirty="0" smtClean="0">
                <a:ea typeface="黑体" pitchFamily="2" charset="-122"/>
              </a:rPr>
              <a:t>个自由度</a:t>
            </a:r>
            <a:r>
              <a:rPr lang="en-US" altLang="zh-CN" sz="2400" dirty="0" smtClean="0">
                <a:ea typeface="黑体" pitchFamily="2" charset="-122"/>
              </a:rPr>
              <a:t>, </a:t>
            </a:r>
            <a:r>
              <a:rPr lang="zh-CN" altLang="en-US" sz="2400" dirty="0" smtClean="0">
                <a:ea typeface="黑体" pitchFamily="2" charset="-122"/>
              </a:rPr>
              <a:t>各个连杆的</a:t>
            </a:r>
            <a:r>
              <a:rPr lang="en-US" altLang="zh-CN" sz="2400" dirty="0" smtClean="0">
                <a:ea typeface="黑体" pitchFamily="2" charset="-122"/>
              </a:rPr>
              <a:t>D-H</a:t>
            </a:r>
            <a:r>
              <a:rPr lang="zh-CN" altLang="en-US" sz="2400" dirty="0" smtClean="0">
                <a:ea typeface="黑体" pitchFamily="2" charset="-122"/>
              </a:rPr>
              <a:t>矩阵分别为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1</a:t>
            </a:r>
            <a:r>
              <a:rPr lang="en-US" altLang="zh-CN" sz="2400" dirty="0" smtClean="0">
                <a:ea typeface="黑体" pitchFamily="2" charset="-122"/>
              </a:rPr>
              <a:t>,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2</a:t>
            </a:r>
            <a:r>
              <a:rPr lang="en-US" altLang="zh-CN" sz="2400" dirty="0" smtClean="0">
                <a:ea typeface="黑体" pitchFamily="2" charset="-122"/>
              </a:rPr>
              <a:t>,…,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n</a:t>
            </a: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，则机器人末端的位置和姿态为：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i="1" dirty="0" smtClean="0">
                <a:ea typeface="黑体" pitchFamily="2" charset="-122"/>
              </a:rPr>
              <a:t>    </a:t>
            </a:r>
            <a:r>
              <a:rPr lang="en-US" altLang="zh-CN" sz="2400" i="1" dirty="0" smtClean="0">
                <a:ea typeface="黑体" pitchFamily="2" charset="-122"/>
              </a:rPr>
              <a:t>T=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1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2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3</a:t>
            </a:r>
            <a:r>
              <a:rPr lang="en-US" altLang="zh-CN" sz="2400" dirty="0" smtClean="0">
                <a:ea typeface="黑体" pitchFamily="2" charset="-122"/>
                <a:cs typeface="Times New Roman" pitchFamily="18" charset="0"/>
              </a:rPr>
              <a:t>… 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n</a:t>
            </a:r>
            <a:endParaRPr lang="en-US" altLang="zh-CN" sz="2400" i="1" baseline="-25000" dirty="0" smtClean="0">
              <a:ea typeface="黑体" pitchFamily="2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黑体" pitchFamily="2" charset="-122"/>
              </a:rPr>
              <a:t>     </a:t>
            </a:r>
            <a:r>
              <a:rPr lang="zh-CN" altLang="en-US" sz="2400" dirty="0" smtClean="0">
                <a:ea typeface="黑体" pitchFamily="2" charset="-122"/>
              </a:rPr>
              <a:t>由于坐标系的建立不是唯一的，不同的坐标系下</a:t>
            </a:r>
            <a:r>
              <a:rPr lang="en-US" altLang="zh-CN" sz="2400" dirty="0" smtClean="0">
                <a:ea typeface="黑体" pitchFamily="2" charset="-122"/>
              </a:rPr>
              <a:t>D-H</a:t>
            </a:r>
            <a:r>
              <a:rPr lang="zh-CN" altLang="en-US" sz="2400" dirty="0" smtClean="0">
                <a:ea typeface="黑体" pitchFamily="2" charset="-122"/>
              </a:rPr>
              <a:t>矩阵是不同的，末端位姿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zh-CN" altLang="en-US" sz="2400" dirty="0" smtClean="0">
                <a:ea typeface="黑体" pitchFamily="2" charset="-122"/>
              </a:rPr>
              <a:t>不同。但对于相同的基坐标系，不同的</a:t>
            </a:r>
            <a:r>
              <a:rPr lang="en-US" altLang="zh-CN" sz="2400" dirty="0" smtClean="0">
                <a:ea typeface="黑体" pitchFamily="2" charset="-122"/>
              </a:rPr>
              <a:t>D-H</a:t>
            </a:r>
            <a:r>
              <a:rPr lang="zh-CN" altLang="en-US" sz="2400" dirty="0" smtClean="0">
                <a:ea typeface="黑体" pitchFamily="2" charset="-122"/>
              </a:rPr>
              <a:t>矩阵下的末端位姿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zh-CN" altLang="en-US" sz="2400" dirty="0" smtClean="0">
                <a:ea typeface="黑体" pitchFamily="2" charset="-122"/>
              </a:rPr>
              <a:t>相同。</a:t>
            </a:r>
            <a:endParaRPr lang="zh-CN" altLang="en-US" sz="2400" dirty="0" smtClean="0">
              <a:ea typeface="黑体" pitchFamily="2" charset="-122"/>
              <a:sym typeface="Symbol" pitchFamily="18" charset="2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     机器人末端相对于连杆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C</a:t>
            </a:r>
            <a:r>
              <a:rPr lang="en-US" altLang="zh-CN" sz="2400" i="1" baseline="-25000" dirty="0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400" baseline="-25000" dirty="0" smtClean="0">
                <a:ea typeface="黑体" pitchFamily="2" charset="-122"/>
                <a:sym typeface="Symbol" pitchFamily="18" charset="2"/>
              </a:rPr>
              <a:t>-1</a:t>
            </a: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的位置和姿态为：</a:t>
            </a: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i="1" dirty="0" smtClean="0">
                <a:ea typeface="黑体" pitchFamily="2" charset="-122"/>
              </a:rPr>
              <a:t>  </a:t>
            </a:r>
            <a:r>
              <a:rPr lang="zh-CN" altLang="en-US" sz="2400" i="1" dirty="0" smtClean="0">
                <a:ea typeface="黑体" pitchFamily="2" charset="-122"/>
              </a:rPr>
              <a:t>   </a:t>
            </a:r>
            <a:r>
              <a:rPr lang="en-US" altLang="zh-CN" sz="2400" i="1" baseline="30000" dirty="0" smtClean="0">
                <a:ea typeface="黑体" pitchFamily="2" charset="-122"/>
              </a:rPr>
              <a:t>i</a:t>
            </a:r>
            <a:r>
              <a:rPr lang="en-US" altLang="zh-CN" sz="2400" baseline="30000" dirty="0" smtClean="0">
                <a:ea typeface="黑体" pitchFamily="2" charset="-122"/>
              </a:rPr>
              <a:t>-1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baseline="-25000" dirty="0" smtClean="0">
                <a:ea typeface="黑体" pitchFamily="2" charset="-122"/>
              </a:rPr>
              <a:t>6</a:t>
            </a:r>
            <a:r>
              <a:rPr lang="en-US" altLang="zh-CN" sz="2400" i="1" dirty="0" smtClean="0">
                <a:ea typeface="黑体" pitchFamily="2" charset="-122"/>
              </a:rPr>
              <a:t>= 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i</a:t>
            </a:r>
            <a:r>
              <a:rPr lang="en-US" altLang="zh-CN" sz="2400" baseline="-25000" dirty="0" smtClean="0">
                <a:ea typeface="黑体" pitchFamily="2" charset="-122"/>
              </a:rPr>
              <a:t> </a:t>
            </a:r>
            <a:r>
              <a:rPr lang="en-US" altLang="zh-CN" sz="2400" i="1" dirty="0" smtClean="0">
                <a:ea typeface="黑体" pitchFamily="2" charset="-122"/>
              </a:rPr>
              <a:t>T</a:t>
            </a:r>
            <a:r>
              <a:rPr lang="en-US" altLang="zh-CN" sz="2400" i="1" baseline="-25000" dirty="0" smtClean="0">
                <a:ea typeface="黑体" pitchFamily="2" charset="-122"/>
              </a:rPr>
              <a:t>i</a:t>
            </a:r>
            <a:r>
              <a:rPr lang="en-US" altLang="zh-CN" sz="2400" baseline="-25000" dirty="0" smtClean="0">
                <a:ea typeface="黑体" pitchFamily="2" charset="-122"/>
              </a:rPr>
              <a:t>+1 </a:t>
            </a:r>
            <a:r>
              <a:rPr lang="en-US" altLang="zh-CN" sz="2400" dirty="0" smtClean="0">
                <a:ea typeface="黑体" pitchFamily="2" charset="-122"/>
              </a:rPr>
              <a:t>… </a:t>
            </a:r>
            <a:r>
              <a:rPr lang="en-US" altLang="zh-CN" sz="2400" i="1" dirty="0" err="1" smtClean="0">
                <a:ea typeface="黑体" pitchFamily="2" charset="-122"/>
              </a:rPr>
              <a:t>T</a:t>
            </a:r>
            <a:r>
              <a:rPr lang="en-US" altLang="zh-CN" sz="2400" i="1" baseline="-25000" dirty="0" err="1" smtClean="0">
                <a:ea typeface="黑体" pitchFamily="2" charset="-122"/>
              </a:rPr>
              <a:t>n</a:t>
            </a:r>
            <a:endParaRPr lang="en-US" altLang="zh-CN" sz="2400" i="1" baseline="-25000" dirty="0" smtClean="0">
              <a:ea typeface="黑体" pitchFamily="2" charset="-122"/>
            </a:endParaRPr>
          </a:p>
          <a:p>
            <a:pPr algn="just"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400" dirty="0" smtClean="0">
              <a:ea typeface="黑体" pitchFamily="2" charset="-122"/>
              <a:sym typeface="Symbol" pitchFamily="18" charset="2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055BCB-7FAB-49D7-822E-A30107C39B3E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0000"/>
                </a:solidFill>
                <a:ea typeface="黑体" pitchFamily="2" charset="-122"/>
              </a:rPr>
              <a:t>3 </a:t>
            </a:r>
            <a:r>
              <a:rPr lang="zh-CN" altLang="en-US" sz="3200" dirty="0" smtClean="0">
                <a:solidFill>
                  <a:srgbClr val="000000"/>
                </a:solidFill>
                <a:ea typeface="黑体" pitchFamily="2" charset="-122"/>
              </a:rPr>
              <a:t>球面坐标串联关节机器人运动学</a:t>
            </a:r>
            <a:endParaRPr lang="zh-CN" altLang="en-US" sz="3200" dirty="0" smtClean="0">
              <a:ea typeface="黑体" pitchFamily="2" charset="-122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650183" y="5867400"/>
            <a:ext cx="3480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ea typeface="黑体" pitchFamily="2" charset="-122"/>
              </a:rPr>
              <a:t>Unimation</a:t>
            </a:r>
            <a:r>
              <a:rPr lang="en-US" altLang="zh-CN" sz="2000" dirty="0">
                <a:ea typeface="黑体" pitchFamily="2" charset="-122"/>
              </a:rPr>
              <a:t> PUMA560</a:t>
            </a:r>
            <a:r>
              <a:rPr lang="zh-CN" altLang="en-US" sz="2000" dirty="0">
                <a:ea typeface="黑体" pitchFamily="2" charset="-122"/>
              </a:rPr>
              <a:t>机器人示意图与初始位置</a:t>
            </a:r>
          </a:p>
        </p:txBody>
      </p:sp>
      <p:sp>
        <p:nvSpPr>
          <p:cNvPr id="23559" name="Rectangle 158"/>
          <p:cNvSpPr>
            <a:spLocks noChangeArrowheads="1"/>
          </p:cNvSpPr>
          <p:nvPr/>
        </p:nvSpPr>
        <p:spPr bwMode="auto">
          <a:xfrm>
            <a:off x="4427538" y="1520788"/>
            <a:ext cx="4357687" cy="513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ea typeface="黑体" pitchFamily="2" charset="-122"/>
              </a:rPr>
              <a:t>机器人的初始位置</a:t>
            </a:r>
            <a:r>
              <a:rPr lang="en-US" altLang="zh-CN" sz="2400" dirty="0">
                <a:solidFill>
                  <a:srgbClr val="080808"/>
                </a:solidFill>
                <a:ea typeface="黑体" pitchFamily="2" charset="-122"/>
              </a:rPr>
              <a:t>: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(1) 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取大臂处于某一朝向时，作为腰关节的初始位置。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(2) 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大臂处在水平位置时，作为肩关节的初始位置。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(3) 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小臂处在下垂位置，关节轴线</a:t>
            </a:r>
            <a:r>
              <a:rPr lang="en-US" altLang="zh-CN" sz="2000" i="1" dirty="0">
                <a:solidFill>
                  <a:srgbClr val="080808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4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与</a:t>
            </a:r>
            <a:r>
              <a:rPr lang="en-US" altLang="zh-CN" sz="2000" i="1" dirty="0">
                <a:solidFill>
                  <a:srgbClr val="080808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平行时，作为肘关节的初始位置。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(4) 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关节轴线</a:t>
            </a:r>
            <a:r>
              <a:rPr lang="en-US" altLang="zh-CN" sz="2000" i="1" dirty="0">
                <a:solidFill>
                  <a:srgbClr val="080808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5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与</a:t>
            </a:r>
            <a:r>
              <a:rPr lang="en-US" altLang="zh-CN" sz="2000" i="1" dirty="0">
                <a:solidFill>
                  <a:srgbClr val="080808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3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平行时，作为腕扭转关节的初始位置。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(5) 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关节轴线</a:t>
            </a:r>
            <a:r>
              <a:rPr lang="en-US" altLang="zh-CN" sz="2000" i="1" dirty="0">
                <a:solidFill>
                  <a:srgbClr val="080808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6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与</a:t>
            </a:r>
            <a:r>
              <a:rPr lang="en-US" altLang="zh-CN" sz="2000" i="1" dirty="0">
                <a:solidFill>
                  <a:srgbClr val="080808"/>
                </a:solidFill>
                <a:ea typeface="黑体" pitchFamily="2" charset="-122"/>
              </a:rPr>
              <a:t>J</a:t>
            </a: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4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平行时，作为腕弯曲关节的初始位置。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ea typeface="黑体" pitchFamily="2" charset="-122"/>
              </a:rPr>
              <a:t>(6) </a:t>
            </a:r>
            <a:r>
              <a:rPr lang="zh-CN" altLang="en-US" sz="2000" dirty="0">
                <a:solidFill>
                  <a:srgbClr val="080808"/>
                </a:solidFill>
                <a:ea typeface="黑体" pitchFamily="2" charset="-122"/>
              </a:rPr>
              <a:t>抓手两个指尖的连线与大臂平行时，作为腕旋关节的初始位置。 </a:t>
            </a:r>
          </a:p>
        </p:txBody>
      </p:sp>
      <p:sp>
        <p:nvSpPr>
          <p:cNvPr id="2" name="矩形 1"/>
          <p:cNvSpPr/>
          <p:nvPr/>
        </p:nvSpPr>
        <p:spPr>
          <a:xfrm>
            <a:off x="467832" y="1052736"/>
            <a:ext cx="5328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kern="0" dirty="0" smtClean="0">
                <a:solidFill>
                  <a:schemeClr val="accent2"/>
                </a:solidFill>
                <a:latin typeface="Times New Roman"/>
                <a:ea typeface="黑体" pitchFamily="2" charset="-122"/>
                <a:cs typeface="+mj-cs"/>
              </a:rPr>
              <a:t>3.1 PUMA560</a:t>
            </a:r>
            <a:r>
              <a:rPr lang="zh-CN" altLang="en-US" sz="2800" kern="0" dirty="0">
                <a:solidFill>
                  <a:schemeClr val="accent2"/>
                </a:solidFill>
                <a:latin typeface="Times New Roman"/>
                <a:ea typeface="黑体" pitchFamily="2" charset="-122"/>
                <a:cs typeface="+mj-cs"/>
              </a:rPr>
              <a:t>机器人</a:t>
            </a:r>
            <a:r>
              <a:rPr lang="zh-CN" altLang="en-US" sz="2800" kern="0" dirty="0" smtClean="0">
                <a:solidFill>
                  <a:schemeClr val="accent2"/>
                </a:solidFill>
                <a:latin typeface="Times New Roman"/>
                <a:ea typeface="黑体" pitchFamily="2" charset="-122"/>
                <a:cs typeface="+mj-cs"/>
              </a:rPr>
              <a:t>运动学</a:t>
            </a:r>
            <a:endParaRPr lang="zh-CN" altLang="en-US" sz="2800" kern="0" dirty="0">
              <a:solidFill>
                <a:schemeClr val="accent2"/>
              </a:solidFill>
              <a:latin typeface="Times New Roman"/>
              <a:ea typeface="黑体" pitchFamily="2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25058" y="1947369"/>
            <a:ext cx="3556801" cy="3699578"/>
            <a:chOff x="0" y="118449"/>
            <a:chExt cx="2435913" cy="2749957"/>
          </a:xfrm>
        </p:grpSpPr>
        <p:cxnSp>
          <p:nvCxnSpPr>
            <p:cNvPr id="77" name="直接连接符 76"/>
            <p:cNvCxnSpPr/>
            <p:nvPr/>
          </p:nvCxnSpPr>
          <p:spPr>
            <a:xfrm flipV="1">
              <a:off x="1323278" y="2286000"/>
              <a:ext cx="118745" cy="4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1289825" y="2479288"/>
              <a:ext cx="77470" cy="34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14868" y="1103971"/>
              <a:ext cx="2317750" cy="1564781"/>
              <a:chOff x="0" y="0"/>
              <a:chExt cx="2317750" cy="1564911"/>
            </a:xfrm>
          </p:grpSpPr>
          <p:sp>
            <p:nvSpPr>
              <p:cNvPr id="128" name="Freeform 20"/>
              <p:cNvSpPr>
                <a:spLocks noChangeAspect="1"/>
              </p:cNvSpPr>
              <p:nvPr/>
            </p:nvSpPr>
            <p:spPr bwMode="auto">
              <a:xfrm>
                <a:off x="189571" y="1300976"/>
                <a:ext cx="299888" cy="71984"/>
              </a:xfrm>
              <a:custGeom>
                <a:avLst/>
                <a:gdLst>
                  <a:gd name="T0" fmla="*/ 0 w 450"/>
                  <a:gd name="T1" fmla="*/ 5 h 159"/>
                  <a:gd name="T2" fmla="*/ 270 w 450"/>
                  <a:gd name="T3" fmla="*/ 22 h 159"/>
                  <a:gd name="T4" fmla="*/ 450 w 450"/>
                  <a:gd name="T5" fmla="*/ 0 h 159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159"/>
                  <a:gd name="T11" fmla="*/ 450 w 450"/>
                  <a:gd name="T12" fmla="*/ 159 h 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159">
                    <a:moveTo>
                      <a:pt x="0" y="39"/>
                    </a:moveTo>
                    <a:cubicBezTo>
                      <a:pt x="97" y="99"/>
                      <a:pt x="195" y="159"/>
                      <a:pt x="270" y="153"/>
                    </a:cubicBezTo>
                    <a:cubicBezTo>
                      <a:pt x="345" y="147"/>
                      <a:pt x="397" y="73"/>
                      <a:pt x="45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29" name="Oval 21"/>
              <p:cNvSpPr>
                <a:spLocks noChangeAspect="1" noChangeArrowheads="1"/>
              </p:cNvSpPr>
              <p:nvPr/>
            </p:nvSpPr>
            <p:spPr bwMode="auto">
              <a:xfrm rot="20421679">
                <a:off x="26020" y="48322"/>
                <a:ext cx="195927" cy="2999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30" name="Line 33"/>
              <p:cNvCxnSpPr/>
              <p:nvPr/>
            </p:nvCxnSpPr>
            <p:spPr bwMode="auto">
              <a:xfrm flipV="1">
                <a:off x="1248937" y="156117"/>
                <a:ext cx="154305" cy="75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1" name="Oval 49"/>
              <p:cNvSpPr>
                <a:spLocks noChangeArrowheads="1"/>
              </p:cNvSpPr>
              <p:nvPr/>
            </p:nvSpPr>
            <p:spPr bwMode="auto">
              <a:xfrm>
                <a:off x="1193181" y="1115122"/>
                <a:ext cx="71755" cy="717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32" name="Oval 54"/>
              <p:cNvSpPr>
                <a:spLocks noChangeAspect="1" noChangeArrowheads="1"/>
              </p:cNvSpPr>
              <p:nvPr/>
            </p:nvSpPr>
            <p:spPr bwMode="auto">
              <a:xfrm>
                <a:off x="1129990" y="312234"/>
                <a:ext cx="119955" cy="10997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33" name="Line 56"/>
              <p:cNvCxnSpPr/>
              <p:nvPr/>
            </p:nvCxnSpPr>
            <p:spPr bwMode="auto">
              <a:xfrm flipV="1">
                <a:off x="1066800" y="564995"/>
                <a:ext cx="1250950" cy="6692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4" name="Oval 65"/>
              <p:cNvSpPr>
                <a:spLocks noChangeAspect="1" noChangeArrowheads="1"/>
              </p:cNvSpPr>
              <p:nvPr/>
            </p:nvSpPr>
            <p:spPr bwMode="auto">
              <a:xfrm rot="20421679">
                <a:off x="0" y="0"/>
                <a:ext cx="255905" cy="40390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35" name="直接连接符 134"/>
              <p:cNvCxnSpPr/>
              <p:nvPr/>
            </p:nvCxnSpPr>
            <p:spPr>
              <a:xfrm>
                <a:off x="1135676" y="1405054"/>
                <a:ext cx="232908" cy="25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flipH="1">
                <a:off x="1156010" y="1408771"/>
                <a:ext cx="5715" cy="145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flipH="1">
                <a:off x="1304656" y="1403518"/>
                <a:ext cx="7764" cy="1613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1349298" y="1334430"/>
                <a:ext cx="736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H="1">
                <a:off x="1356732" y="1334430"/>
                <a:ext cx="69584" cy="835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>
                <a:off x="1304693" y="1416205"/>
                <a:ext cx="50513" cy="1355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129924" y="1404142"/>
                <a:ext cx="25985" cy="1433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>
              <a:off x="0" y="118449"/>
              <a:ext cx="2435913" cy="2749957"/>
              <a:chOff x="0" y="118449"/>
              <a:chExt cx="2435913" cy="2749957"/>
            </a:xfrm>
          </p:grpSpPr>
          <p:sp>
            <p:nvSpPr>
              <p:cNvPr id="81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74513" y="118449"/>
                <a:ext cx="335875" cy="249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J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1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grpSp>
            <p:nvGrpSpPr>
              <p:cNvPr id="82" name="组合 81"/>
              <p:cNvGrpSpPr/>
              <p:nvPr/>
            </p:nvGrpSpPr>
            <p:grpSpPr>
              <a:xfrm>
                <a:off x="0" y="191728"/>
                <a:ext cx="2435913" cy="2676678"/>
                <a:chOff x="0" y="-1"/>
                <a:chExt cx="2435913" cy="2676678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 rot="1186299">
                  <a:off x="948813" y="1042219"/>
                  <a:ext cx="668654" cy="1093470"/>
                  <a:chOff x="0" y="0"/>
                  <a:chExt cx="668838" cy="1093613"/>
                </a:xfrm>
              </p:grpSpPr>
              <p:cxnSp>
                <p:nvCxnSpPr>
                  <p:cNvPr id="122" name="Line 29"/>
                  <p:cNvCxnSpPr/>
                  <p:nvPr/>
                </p:nvCxnSpPr>
                <p:spPr bwMode="auto">
                  <a:xfrm flipH="1">
                    <a:off x="0" y="29497"/>
                    <a:ext cx="145279" cy="20595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23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147483" y="0"/>
                    <a:ext cx="197260" cy="76649"/>
                  </a:xfrm>
                  <a:custGeom>
                    <a:avLst/>
                    <a:gdLst>
                      <a:gd name="T0" fmla="*/ 0 w 296"/>
                      <a:gd name="T1" fmla="*/ 37 h 115"/>
                      <a:gd name="T2" fmla="*/ 166 w 296"/>
                      <a:gd name="T3" fmla="*/ 13 h 115"/>
                      <a:gd name="T4" fmla="*/ 296 w 296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96"/>
                      <a:gd name="T10" fmla="*/ 0 h 115"/>
                      <a:gd name="T11" fmla="*/ 296 w 296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96" h="115">
                        <a:moveTo>
                          <a:pt x="0" y="37"/>
                        </a:moveTo>
                        <a:cubicBezTo>
                          <a:pt x="58" y="18"/>
                          <a:pt x="117" y="0"/>
                          <a:pt x="166" y="13"/>
                        </a:cubicBezTo>
                        <a:cubicBezTo>
                          <a:pt x="215" y="26"/>
                          <a:pt x="255" y="70"/>
                          <a:pt x="296" y="115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24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68825" y="122903"/>
                    <a:ext cx="137282" cy="45990"/>
                  </a:xfrm>
                  <a:custGeom>
                    <a:avLst/>
                    <a:gdLst>
                      <a:gd name="T0" fmla="*/ 0 w 206"/>
                      <a:gd name="T1" fmla="*/ 30 h 69"/>
                      <a:gd name="T2" fmla="*/ 128 w 206"/>
                      <a:gd name="T3" fmla="*/ 6 h 69"/>
                      <a:gd name="T4" fmla="*/ 206 w 206"/>
                      <a:gd name="T5" fmla="*/ 69 h 69"/>
                      <a:gd name="T6" fmla="*/ 0 60000 65536"/>
                      <a:gd name="T7" fmla="*/ 0 60000 65536"/>
                      <a:gd name="T8" fmla="*/ 0 60000 65536"/>
                      <a:gd name="T9" fmla="*/ 0 w 206"/>
                      <a:gd name="T10" fmla="*/ 0 h 69"/>
                      <a:gd name="T11" fmla="*/ 206 w 206"/>
                      <a:gd name="T12" fmla="*/ 69 h 6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6" h="69">
                        <a:moveTo>
                          <a:pt x="0" y="30"/>
                        </a:moveTo>
                        <a:cubicBezTo>
                          <a:pt x="47" y="15"/>
                          <a:pt x="94" y="0"/>
                          <a:pt x="128" y="6"/>
                        </a:cubicBezTo>
                        <a:cubicBezTo>
                          <a:pt x="162" y="12"/>
                          <a:pt x="184" y="40"/>
                          <a:pt x="206" y="69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25" name="Line 36"/>
                  <p:cNvCxnSpPr/>
                  <p:nvPr/>
                </p:nvCxnSpPr>
                <p:spPr bwMode="auto">
                  <a:xfrm>
                    <a:off x="334296" y="73742"/>
                    <a:ext cx="334542" cy="89979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6" name="Line 37"/>
                  <p:cNvCxnSpPr/>
                  <p:nvPr/>
                </p:nvCxnSpPr>
                <p:spPr bwMode="auto">
                  <a:xfrm>
                    <a:off x="196645" y="152400"/>
                    <a:ext cx="359866" cy="89179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7" name="Line 38"/>
                  <p:cNvCxnSpPr/>
                  <p:nvPr/>
                </p:nvCxnSpPr>
                <p:spPr bwMode="auto">
                  <a:xfrm>
                    <a:off x="0" y="245806"/>
                    <a:ext cx="403849" cy="84780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84" name="组合 83"/>
                <p:cNvGrpSpPr/>
                <p:nvPr/>
              </p:nvGrpSpPr>
              <p:grpSpPr>
                <a:xfrm>
                  <a:off x="0" y="-1"/>
                  <a:ext cx="2435913" cy="2676678"/>
                  <a:chOff x="0" y="0"/>
                  <a:chExt cx="2435913" cy="2676945"/>
                </a:xfrm>
              </p:grpSpPr>
              <p:cxnSp>
                <p:nvCxnSpPr>
                  <p:cNvPr id="85" name="Line 17"/>
                  <p:cNvCxnSpPr/>
                  <p:nvPr/>
                </p:nvCxnSpPr>
                <p:spPr bwMode="auto">
                  <a:xfrm>
                    <a:off x="206477" y="1302774"/>
                    <a:ext cx="0" cy="933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Line 18"/>
                  <p:cNvCxnSpPr/>
                  <p:nvPr/>
                </p:nvCxnSpPr>
                <p:spPr bwMode="auto">
                  <a:xfrm>
                    <a:off x="496529" y="1155290"/>
                    <a:ext cx="9330" cy="10637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7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1971368"/>
                    <a:ext cx="710402" cy="427903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88" name="Line 22"/>
                  <p:cNvCxnSpPr/>
                  <p:nvPr/>
                </p:nvCxnSpPr>
                <p:spPr bwMode="auto">
                  <a:xfrm flipV="1">
                    <a:off x="49161" y="703006"/>
                    <a:ext cx="429173" cy="23394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9" name="Line 23"/>
                  <p:cNvCxnSpPr/>
                  <p:nvPr/>
                </p:nvCxnSpPr>
                <p:spPr bwMode="auto">
                  <a:xfrm flipV="1">
                    <a:off x="221226" y="1027471"/>
                    <a:ext cx="462494" cy="27393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90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462116" y="712839"/>
                    <a:ext cx="221917" cy="335924"/>
                  </a:xfrm>
                  <a:custGeom>
                    <a:avLst/>
                    <a:gdLst>
                      <a:gd name="T0" fmla="*/ 0 w 333"/>
                      <a:gd name="T1" fmla="*/ 0 h 504"/>
                      <a:gd name="T2" fmla="*/ 282 w 333"/>
                      <a:gd name="T3" fmla="*/ 129 h 504"/>
                      <a:gd name="T4" fmla="*/ 308 w 333"/>
                      <a:gd name="T5" fmla="*/ 504 h 504"/>
                      <a:gd name="T6" fmla="*/ 0 60000 65536"/>
                      <a:gd name="T7" fmla="*/ 0 60000 65536"/>
                      <a:gd name="T8" fmla="*/ 0 60000 65536"/>
                      <a:gd name="T9" fmla="*/ 0 w 333"/>
                      <a:gd name="T10" fmla="*/ 0 h 504"/>
                      <a:gd name="T11" fmla="*/ 333 w 333"/>
                      <a:gd name="T12" fmla="*/ 504 h 5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3" h="504">
                        <a:moveTo>
                          <a:pt x="0" y="0"/>
                        </a:moveTo>
                        <a:cubicBezTo>
                          <a:pt x="115" y="22"/>
                          <a:pt x="231" y="45"/>
                          <a:pt x="282" y="129"/>
                        </a:cubicBezTo>
                        <a:cubicBezTo>
                          <a:pt x="333" y="213"/>
                          <a:pt x="320" y="358"/>
                          <a:pt x="308" y="504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91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250722" y="393290"/>
                    <a:ext cx="133284" cy="385912"/>
                  </a:xfrm>
                  <a:custGeom>
                    <a:avLst/>
                    <a:gdLst>
                      <a:gd name="T0" fmla="*/ 200 w 200"/>
                      <a:gd name="T1" fmla="*/ 0 h 579"/>
                      <a:gd name="T2" fmla="*/ 6 w 200"/>
                      <a:gd name="T3" fmla="*/ 219 h 579"/>
                      <a:gd name="T4" fmla="*/ 162 w 200"/>
                      <a:gd name="T5" fmla="*/ 579 h 579"/>
                      <a:gd name="T6" fmla="*/ 0 60000 65536"/>
                      <a:gd name="T7" fmla="*/ 0 60000 65536"/>
                      <a:gd name="T8" fmla="*/ 0 60000 65536"/>
                      <a:gd name="T9" fmla="*/ 0 w 200"/>
                      <a:gd name="T10" fmla="*/ 0 h 579"/>
                      <a:gd name="T11" fmla="*/ 200 w 200"/>
                      <a:gd name="T12" fmla="*/ 579 h 57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" h="579">
                        <a:moveTo>
                          <a:pt x="200" y="0"/>
                        </a:moveTo>
                        <a:cubicBezTo>
                          <a:pt x="106" y="61"/>
                          <a:pt x="12" y="123"/>
                          <a:pt x="6" y="219"/>
                        </a:cubicBezTo>
                        <a:cubicBezTo>
                          <a:pt x="0" y="315"/>
                          <a:pt x="81" y="447"/>
                          <a:pt x="162" y="579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92" name="Line 26"/>
                  <p:cNvCxnSpPr/>
                  <p:nvPr/>
                </p:nvCxnSpPr>
                <p:spPr bwMode="auto">
                  <a:xfrm flipV="1">
                    <a:off x="373626" y="290051"/>
                    <a:ext cx="197260" cy="1119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3" name="Line 27"/>
                  <p:cNvCxnSpPr/>
                  <p:nvPr/>
                </p:nvCxnSpPr>
                <p:spPr bwMode="auto">
                  <a:xfrm>
                    <a:off x="373626" y="412955"/>
                    <a:ext cx="931545" cy="6140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4" name="Line 28"/>
                  <p:cNvCxnSpPr/>
                  <p:nvPr/>
                </p:nvCxnSpPr>
                <p:spPr bwMode="auto">
                  <a:xfrm>
                    <a:off x="565355" y="290051"/>
                    <a:ext cx="959642" cy="7038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5" name="Line 30"/>
                  <p:cNvCxnSpPr/>
                  <p:nvPr/>
                </p:nvCxnSpPr>
                <p:spPr bwMode="auto">
                  <a:xfrm>
                    <a:off x="634181" y="1071716"/>
                    <a:ext cx="439420" cy="1130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6" name="Line 34"/>
                  <p:cNvCxnSpPr/>
                  <p:nvPr/>
                </p:nvCxnSpPr>
                <p:spPr bwMode="auto">
                  <a:xfrm flipH="1">
                    <a:off x="1371600" y="983226"/>
                    <a:ext cx="153035" cy="6350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97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1450258" y="993058"/>
                    <a:ext cx="145415" cy="315595"/>
                  </a:xfrm>
                  <a:custGeom>
                    <a:avLst/>
                    <a:gdLst>
                      <a:gd name="T0" fmla="*/ 38 w 169"/>
                      <a:gd name="T1" fmla="*/ 0 h 474"/>
                      <a:gd name="T2" fmla="*/ 154 w 169"/>
                      <a:gd name="T3" fmla="*/ 243 h 474"/>
                      <a:gd name="T4" fmla="*/ 128 w 169"/>
                      <a:gd name="T5" fmla="*/ 399 h 474"/>
                      <a:gd name="T6" fmla="*/ 0 w 169"/>
                      <a:gd name="T7" fmla="*/ 474 h 47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9"/>
                      <a:gd name="T13" fmla="*/ 0 h 474"/>
                      <a:gd name="T14" fmla="*/ 169 w 169"/>
                      <a:gd name="T15" fmla="*/ 474 h 474"/>
                      <a:gd name="connsiteX0" fmla="*/ 5747 w 12963"/>
                      <a:gd name="connsiteY0" fmla="*/ 0 h 10000"/>
                      <a:gd name="connsiteX1" fmla="*/ 12610 w 12963"/>
                      <a:gd name="connsiteY1" fmla="*/ 5127 h 10000"/>
                      <a:gd name="connsiteX2" fmla="*/ 11072 w 12963"/>
                      <a:gd name="connsiteY2" fmla="*/ 8418 h 10000"/>
                      <a:gd name="connsiteX3" fmla="*/ 0 w 12963"/>
                      <a:gd name="connsiteY3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963" h="10000">
                        <a:moveTo>
                          <a:pt x="5747" y="0"/>
                        </a:moveTo>
                        <a:cubicBezTo>
                          <a:pt x="8705" y="1857"/>
                          <a:pt x="11723" y="3734"/>
                          <a:pt x="12610" y="5127"/>
                        </a:cubicBezTo>
                        <a:cubicBezTo>
                          <a:pt x="13498" y="6519"/>
                          <a:pt x="12610" y="7616"/>
                          <a:pt x="11072" y="8418"/>
                        </a:cubicBezTo>
                        <a:cubicBezTo>
                          <a:pt x="9534" y="9219"/>
                          <a:pt x="3018" y="9599"/>
                          <a:pt x="0" y="10000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98" name="Line 46"/>
                  <p:cNvCxnSpPr/>
                  <p:nvPr/>
                </p:nvCxnSpPr>
                <p:spPr bwMode="auto">
                  <a:xfrm>
                    <a:off x="1155290" y="2123768"/>
                    <a:ext cx="169873" cy="1762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9" name="Line 50"/>
                  <p:cNvCxnSpPr/>
                  <p:nvPr/>
                </p:nvCxnSpPr>
                <p:spPr bwMode="auto">
                  <a:xfrm>
                    <a:off x="324464" y="0"/>
                    <a:ext cx="42651" cy="22454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0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137651" y="128118"/>
                    <a:ext cx="386522" cy="170628"/>
                  </a:xfrm>
                  <a:custGeom>
                    <a:avLst/>
                    <a:gdLst>
                      <a:gd name="T0" fmla="*/ 0 w 580"/>
                      <a:gd name="T1" fmla="*/ 15 h 256"/>
                      <a:gd name="T2" fmla="*/ 180 w 580"/>
                      <a:gd name="T3" fmla="*/ 219 h 256"/>
                      <a:gd name="T4" fmla="*/ 438 w 580"/>
                      <a:gd name="T5" fmla="*/ 219 h 256"/>
                      <a:gd name="T6" fmla="*/ 580 w 580"/>
                      <a:gd name="T7" fmla="*/ 0 h 2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80"/>
                      <a:gd name="T13" fmla="*/ 0 h 256"/>
                      <a:gd name="T14" fmla="*/ 580 w 580"/>
                      <a:gd name="T15" fmla="*/ 256 h 2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80" h="256">
                        <a:moveTo>
                          <a:pt x="0" y="15"/>
                        </a:moveTo>
                        <a:cubicBezTo>
                          <a:pt x="53" y="100"/>
                          <a:pt x="107" y="185"/>
                          <a:pt x="180" y="219"/>
                        </a:cubicBezTo>
                        <a:cubicBezTo>
                          <a:pt x="253" y="253"/>
                          <a:pt x="371" y="256"/>
                          <a:pt x="438" y="219"/>
                        </a:cubicBezTo>
                        <a:cubicBezTo>
                          <a:pt x="505" y="182"/>
                          <a:pt x="542" y="91"/>
                          <a:pt x="58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01" name="Line 52"/>
                  <p:cNvCxnSpPr/>
                  <p:nvPr/>
                </p:nvCxnSpPr>
                <p:spPr bwMode="auto">
                  <a:xfrm flipV="1">
                    <a:off x="9832" y="299884"/>
                    <a:ext cx="1524764" cy="8738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2" name="Line 53"/>
                  <p:cNvCxnSpPr/>
                  <p:nvPr/>
                </p:nvCxnSpPr>
                <p:spPr bwMode="auto">
                  <a:xfrm flipV="1">
                    <a:off x="983226" y="668593"/>
                    <a:ext cx="1234206" cy="76182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3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1258529" y="275303"/>
                    <a:ext cx="224583" cy="203287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04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1892710" y="678426"/>
                    <a:ext cx="224583" cy="203287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05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1858297" y="1582993"/>
                    <a:ext cx="224155" cy="203200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06" name="Line 60"/>
                  <p:cNvCxnSpPr/>
                  <p:nvPr/>
                </p:nvCxnSpPr>
                <p:spPr bwMode="auto">
                  <a:xfrm>
                    <a:off x="1233948" y="1474839"/>
                    <a:ext cx="22225" cy="770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7" name="Freeform 61"/>
                  <p:cNvSpPr>
                    <a:spLocks noChangeAspect="1"/>
                  </p:cNvSpPr>
                  <p:nvPr/>
                </p:nvSpPr>
                <p:spPr bwMode="auto">
                  <a:xfrm rot="1644166">
                    <a:off x="1091381" y="1641987"/>
                    <a:ext cx="291465" cy="183515"/>
                  </a:xfrm>
                  <a:custGeom>
                    <a:avLst/>
                    <a:gdLst>
                      <a:gd name="T0" fmla="*/ 0 w 322"/>
                      <a:gd name="T1" fmla="*/ 508 h 237"/>
                      <a:gd name="T2" fmla="*/ 483 w 322"/>
                      <a:gd name="T3" fmla="*/ 65 h 237"/>
                      <a:gd name="T4" fmla="*/ 1321 w 322"/>
                      <a:gd name="T5" fmla="*/ 122 h 237"/>
                      <a:gd name="T6" fmla="*/ 1500 w 322"/>
                      <a:gd name="T7" fmla="*/ 314 h 2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22"/>
                      <a:gd name="T13" fmla="*/ 0 h 237"/>
                      <a:gd name="T14" fmla="*/ 322 w 322"/>
                      <a:gd name="T15" fmla="*/ 237 h 2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22" h="237">
                        <a:moveTo>
                          <a:pt x="0" y="237"/>
                        </a:moveTo>
                        <a:cubicBezTo>
                          <a:pt x="28" y="148"/>
                          <a:pt x="57" y="60"/>
                          <a:pt x="104" y="30"/>
                        </a:cubicBezTo>
                        <a:cubicBezTo>
                          <a:pt x="151" y="0"/>
                          <a:pt x="248" y="38"/>
                          <a:pt x="284" y="57"/>
                        </a:cubicBezTo>
                        <a:cubicBezTo>
                          <a:pt x="320" y="76"/>
                          <a:pt x="321" y="111"/>
                          <a:pt x="322" y="14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08" name="Line 62"/>
                  <p:cNvCxnSpPr/>
                  <p:nvPr/>
                </p:nvCxnSpPr>
                <p:spPr bwMode="auto">
                  <a:xfrm>
                    <a:off x="1255933" y="2280764"/>
                    <a:ext cx="8871" cy="396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9" name="Freeform 64"/>
                  <p:cNvSpPr>
                    <a:spLocks noChangeAspect="1"/>
                  </p:cNvSpPr>
                  <p:nvPr/>
                </p:nvSpPr>
                <p:spPr bwMode="auto">
                  <a:xfrm>
                    <a:off x="206477" y="1966451"/>
                    <a:ext cx="307885" cy="35992"/>
                  </a:xfrm>
                  <a:custGeom>
                    <a:avLst/>
                    <a:gdLst>
                      <a:gd name="T0" fmla="*/ 0 w 462"/>
                      <a:gd name="T1" fmla="*/ 115 h 41"/>
                      <a:gd name="T2" fmla="*/ 232 w 462"/>
                      <a:gd name="T3" fmla="*/ 9 h 41"/>
                      <a:gd name="T4" fmla="*/ 462 w 462"/>
                      <a:gd name="T5" fmla="*/ 163 h 41"/>
                      <a:gd name="T6" fmla="*/ 0 60000 65536"/>
                      <a:gd name="T7" fmla="*/ 0 60000 65536"/>
                      <a:gd name="T8" fmla="*/ 0 60000 65536"/>
                      <a:gd name="T9" fmla="*/ 0 w 462"/>
                      <a:gd name="T10" fmla="*/ 0 h 41"/>
                      <a:gd name="T11" fmla="*/ 462 w 462"/>
                      <a:gd name="T12" fmla="*/ 41 h 4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2" h="41">
                        <a:moveTo>
                          <a:pt x="0" y="29"/>
                        </a:moveTo>
                        <a:cubicBezTo>
                          <a:pt x="77" y="14"/>
                          <a:pt x="155" y="0"/>
                          <a:pt x="232" y="2"/>
                        </a:cubicBezTo>
                        <a:cubicBezTo>
                          <a:pt x="309" y="4"/>
                          <a:pt x="385" y="22"/>
                          <a:pt x="462" y="41"/>
                        </a:cubicBez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10" name="Text Box 7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538748" y="172064"/>
                    <a:ext cx="335875" cy="249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2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1" name="Text Box 8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168013" y="722671"/>
                    <a:ext cx="267900" cy="249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3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2" name="Text Box 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953729" y="1641987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4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3" name="Text Box 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000864" y="1351935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5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14" name="Text Box 8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6684" y="2344993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6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1209368" y="2128684"/>
                    <a:ext cx="0" cy="1932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302774" y="2148348"/>
                    <a:ext cx="631" cy="1713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366684" y="2123768"/>
                    <a:ext cx="631" cy="1713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 flipV="1">
                    <a:off x="1140542" y="2246671"/>
                    <a:ext cx="70676" cy="7505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 flipH="1">
                    <a:off x="1323269" y="2246228"/>
                    <a:ext cx="117874" cy="2202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 flipH="1">
                    <a:off x="1170836" y="2316336"/>
                    <a:ext cx="37662" cy="1341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" name="Freeform 61"/>
                  <p:cNvSpPr>
                    <a:spLocks noChangeAspect="1"/>
                  </p:cNvSpPr>
                  <p:nvPr/>
                </p:nvSpPr>
                <p:spPr bwMode="auto">
                  <a:xfrm rot="1644166">
                    <a:off x="1125793" y="2487561"/>
                    <a:ext cx="291465" cy="183515"/>
                  </a:xfrm>
                  <a:custGeom>
                    <a:avLst/>
                    <a:gdLst>
                      <a:gd name="T0" fmla="*/ 0 w 322"/>
                      <a:gd name="T1" fmla="*/ 508 h 237"/>
                      <a:gd name="T2" fmla="*/ 483 w 322"/>
                      <a:gd name="T3" fmla="*/ 65 h 237"/>
                      <a:gd name="T4" fmla="*/ 1321 w 322"/>
                      <a:gd name="T5" fmla="*/ 122 h 237"/>
                      <a:gd name="T6" fmla="*/ 1500 w 322"/>
                      <a:gd name="T7" fmla="*/ 314 h 2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22"/>
                      <a:gd name="T13" fmla="*/ 0 h 237"/>
                      <a:gd name="T14" fmla="*/ 322 w 322"/>
                      <a:gd name="T15" fmla="*/ 237 h 2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22" h="237">
                        <a:moveTo>
                          <a:pt x="0" y="237"/>
                        </a:moveTo>
                        <a:cubicBezTo>
                          <a:pt x="28" y="148"/>
                          <a:pt x="57" y="60"/>
                          <a:pt x="104" y="30"/>
                        </a:cubicBezTo>
                        <a:cubicBezTo>
                          <a:pt x="151" y="0"/>
                          <a:pt x="248" y="38"/>
                          <a:pt x="284" y="57"/>
                        </a:cubicBezTo>
                        <a:cubicBezTo>
                          <a:pt x="320" y="76"/>
                          <a:pt x="321" y="111"/>
                          <a:pt x="322" y="14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C2A25-2CFF-47C3-9FE9-BB665A59F37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3536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3.1 PUMA560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295400" y="5867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黑体" pitchFamily="2" charset="-122"/>
              </a:rPr>
              <a:t>Unimation PUMA560</a:t>
            </a:r>
            <a:r>
              <a:rPr lang="zh-CN" altLang="en-US" sz="2400">
                <a:ea typeface="黑体" pitchFamily="2" charset="-122"/>
              </a:rPr>
              <a:t>机器人示意图与坐标系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725058" y="1772816"/>
            <a:ext cx="3556801" cy="3699578"/>
            <a:chOff x="0" y="118449"/>
            <a:chExt cx="2435913" cy="2749957"/>
          </a:xfrm>
        </p:grpSpPr>
        <p:cxnSp>
          <p:nvCxnSpPr>
            <p:cNvPr id="141" name="直接连接符 140"/>
            <p:cNvCxnSpPr/>
            <p:nvPr/>
          </p:nvCxnSpPr>
          <p:spPr>
            <a:xfrm flipV="1">
              <a:off x="1323278" y="2286000"/>
              <a:ext cx="118745" cy="4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1289825" y="2479288"/>
              <a:ext cx="77470" cy="34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组合 142"/>
            <p:cNvGrpSpPr/>
            <p:nvPr/>
          </p:nvGrpSpPr>
          <p:grpSpPr>
            <a:xfrm>
              <a:off x="14868" y="1103971"/>
              <a:ext cx="2317750" cy="1564781"/>
              <a:chOff x="0" y="0"/>
              <a:chExt cx="2317750" cy="1564911"/>
            </a:xfrm>
          </p:grpSpPr>
          <p:sp>
            <p:nvSpPr>
              <p:cNvPr id="192" name="Freeform 20"/>
              <p:cNvSpPr>
                <a:spLocks noChangeAspect="1"/>
              </p:cNvSpPr>
              <p:nvPr/>
            </p:nvSpPr>
            <p:spPr bwMode="auto">
              <a:xfrm>
                <a:off x="189571" y="1300976"/>
                <a:ext cx="299888" cy="71984"/>
              </a:xfrm>
              <a:custGeom>
                <a:avLst/>
                <a:gdLst>
                  <a:gd name="T0" fmla="*/ 0 w 450"/>
                  <a:gd name="T1" fmla="*/ 5 h 159"/>
                  <a:gd name="T2" fmla="*/ 270 w 450"/>
                  <a:gd name="T3" fmla="*/ 22 h 159"/>
                  <a:gd name="T4" fmla="*/ 450 w 450"/>
                  <a:gd name="T5" fmla="*/ 0 h 159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159"/>
                  <a:gd name="T11" fmla="*/ 450 w 450"/>
                  <a:gd name="T12" fmla="*/ 159 h 1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159">
                    <a:moveTo>
                      <a:pt x="0" y="39"/>
                    </a:moveTo>
                    <a:cubicBezTo>
                      <a:pt x="97" y="99"/>
                      <a:pt x="195" y="159"/>
                      <a:pt x="270" y="153"/>
                    </a:cubicBezTo>
                    <a:cubicBezTo>
                      <a:pt x="345" y="147"/>
                      <a:pt x="397" y="73"/>
                      <a:pt x="45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3" name="Oval 21"/>
              <p:cNvSpPr>
                <a:spLocks noChangeAspect="1" noChangeArrowheads="1"/>
              </p:cNvSpPr>
              <p:nvPr/>
            </p:nvSpPr>
            <p:spPr bwMode="auto">
              <a:xfrm rot="20421679">
                <a:off x="26020" y="48322"/>
                <a:ext cx="195927" cy="2999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94" name="Line 33"/>
              <p:cNvCxnSpPr/>
              <p:nvPr/>
            </p:nvCxnSpPr>
            <p:spPr bwMode="auto">
              <a:xfrm flipV="1">
                <a:off x="1248937" y="156117"/>
                <a:ext cx="154305" cy="75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" name="Oval 49"/>
              <p:cNvSpPr>
                <a:spLocks noChangeArrowheads="1"/>
              </p:cNvSpPr>
              <p:nvPr/>
            </p:nvSpPr>
            <p:spPr bwMode="auto">
              <a:xfrm>
                <a:off x="1193181" y="1115122"/>
                <a:ext cx="71755" cy="717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96" name="Oval 54"/>
              <p:cNvSpPr>
                <a:spLocks noChangeAspect="1" noChangeArrowheads="1"/>
              </p:cNvSpPr>
              <p:nvPr/>
            </p:nvSpPr>
            <p:spPr bwMode="auto">
              <a:xfrm>
                <a:off x="1129990" y="312234"/>
                <a:ext cx="119955" cy="10997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97" name="Line 56"/>
              <p:cNvCxnSpPr/>
              <p:nvPr/>
            </p:nvCxnSpPr>
            <p:spPr bwMode="auto">
              <a:xfrm flipV="1">
                <a:off x="1066800" y="564995"/>
                <a:ext cx="1250950" cy="6692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8" name="Oval 65"/>
              <p:cNvSpPr>
                <a:spLocks noChangeAspect="1" noChangeArrowheads="1"/>
              </p:cNvSpPr>
              <p:nvPr/>
            </p:nvSpPr>
            <p:spPr bwMode="auto">
              <a:xfrm rot="20421679">
                <a:off x="0" y="0"/>
                <a:ext cx="255905" cy="40390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>
                <a:off x="1135676" y="1405054"/>
                <a:ext cx="232908" cy="25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 flipH="1">
                <a:off x="1156010" y="1408771"/>
                <a:ext cx="5715" cy="1454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1304656" y="1403518"/>
                <a:ext cx="7764" cy="1613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1349298" y="1334430"/>
                <a:ext cx="736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H="1">
                <a:off x="1356732" y="1334430"/>
                <a:ext cx="69584" cy="835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>
                <a:off x="1304693" y="1416205"/>
                <a:ext cx="50513" cy="1355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1129924" y="1404142"/>
                <a:ext cx="25985" cy="1433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143"/>
            <p:cNvGrpSpPr/>
            <p:nvPr/>
          </p:nvGrpSpPr>
          <p:grpSpPr>
            <a:xfrm>
              <a:off x="0" y="118449"/>
              <a:ext cx="2435913" cy="2749957"/>
              <a:chOff x="0" y="118449"/>
              <a:chExt cx="2435913" cy="2749957"/>
            </a:xfrm>
          </p:grpSpPr>
          <p:sp>
            <p:nvSpPr>
              <p:cNvPr id="145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74513" y="118449"/>
                <a:ext cx="335875" cy="249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J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1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0" y="191728"/>
                <a:ext cx="2435913" cy="2676678"/>
                <a:chOff x="0" y="-1"/>
                <a:chExt cx="2435913" cy="2676678"/>
              </a:xfrm>
            </p:grpSpPr>
            <p:grpSp>
              <p:nvGrpSpPr>
                <p:cNvPr id="147" name="组合 146"/>
                <p:cNvGrpSpPr/>
                <p:nvPr/>
              </p:nvGrpSpPr>
              <p:grpSpPr>
                <a:xfrm rot="1186299">
                  <a:off x="948813" y="1042219"/>
                  <a:ext cx="668654" cy="1093470"/>
                  <a:chOff x="0" y="0"/>
                  <a:chExt cx="668838" cy="1093613"/>
                </a:xfrm>
              </p:grpSpPr>
              <p:cxnSp>
                <p:nvCxnSpPr>
                  <p:cNvPr id="186" name="Line 29"/>
                  <p:cNvCxnSpPr/>
                  <p:nvPr/>
                </p:nvCxnSpPr>
                <p:spPr bwMode="auto">
                  <a:xfrm flipH="1">
                    <a:off x="0" y="29497"/>
                    <a:ext cx="145279" cy="20595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87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147483" y="0"/>
                    <a:ext cx="197260" cy="76649"/>
                  </a:xfrm>
                  <a:custGeom>
                    <a:avLst/>
                    <a:gdLst>
                      <a:gd name="T0" fmla="*/ 0 w 296"/>
                      <a:gd name="T1" fmla="*/ 37 h 115"/>
                      <a:gd name="T2" fmla="*/ 166 w 296"/>
                      <a:gd name="T3" fmla="*/ 13 h 115"/>
                      <a:gd name="T4" fmla="*/ 296 w 296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96"/>
                      <a:gd name="T10" fmla="*/ 0 h 115"/>
                      <a:gd name="T11" fmla="*/ 296 w 296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96" h="115">
                        <a:moveTo>
                          <a:pt x="0" y="37"/>
                        </a:moveTo>
                        <a:cubicBezTo>
                          <a:pt x="58" y="18"/>
                          <a:pt x="117" y="0"/>
                          <a:pt x="166" y="13"/>
                        </a:cubicBezTo>
                        <a:cubicBezTo>
                          <a:pt x="215" y="26"/>
                          <a:pt x="255" y="70"/>
                          <a:pt x="296" y="115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88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68825" y="122903"/>
                    <a:ext cx="137282" cy="45990"/>
                  </a:xfrm>
                  <a:custGeom>
                    <a:avLst/>
                    <a:gdLst>
                      <a:gd name="T0" fmla="*/ 0 w 206"/>
                      <a:gd name="T1" fmla="*/ 30 h 69"/>
                      <a:gd name="T2" fmla="*/ 128 w 206"/>
                      <a:gd name="T3" fmla="*/ 6 h 69"/>
                      <a:gd name="T4" fmla="*/ 206 w 206"/>
                      <a:gd name="T5" fmla="*/ 69 h 69"/>
                      <a:gd name="T6" fmla="*/ 0 60000 65536"/>
                      <a:gd name="T7" fmla="*/ 0 60000 65536"/>
                      <a:gd name="T8" fmla="*/ 0 60000 65536"/>
                      <a:gd name="T9" fmla="*/ 0 w 206"/>
                      <a:gd name="T10" fmla="*/ 0 h 69"/>
                      <a:gd name="T11" fmla="*/ 206 w 206"/>
                      <a:gd name="T12" fmla="*/ 69 h 6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6" h="69">
                        <a:moveTo>
                          <a:pt x="0" y="30"/>
                        </a:moveTo>
                        <a:cubicBezTo>
                          <a:pt x="47" y="15"/>
                          <a:pt x="94" y="0"/>
                          <a:pt x="128" y="6"/>
                        </a:cubicBezTo>
                        <a:cubicBezTo>
                          <a:pt x="162" y="12"/>
                          <a:pt x="184" y="40"/>
                          <a:pt x="206" y="69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89" name="Line 36"/>
                  <p:cNvCxnSpPr/>
                  <p:nvPr/>
                </p:nvCxnSpPr>
                <p:spPr bwMode="auto">
                  <a:xfrm>
                    <a:off x="334296" y="73742"/>
                    <a:ext cx="334542" cy="89979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0" name="Line 37"/>
                  <p:cNvCxnSpPr/>
                  <p:nvPr/>
                </p:nvCxnSpPr>
                <p:spPr bwMode="auto">
                  <a:xfrm>
                    <a:off x="196645" y="152400"/>
                    <a:ext cx="359866" cy="89179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1" name="Line 38"/>
                  <p:cNvCxnSpPr/>
                  <p:nvPr/>
                </p:nvCxnSpPr>
                <p:spPr bwMode="auto">
                  <a:xfrm>
                    <a:off x="0" y="245806"/>
                    <a:ext cx="403849" cy="84780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48" name="组合 147"/>
                <p:cNvGrpSpPr/>
                <p:nvPr/>
              </p:nvGrpSpPr>
              <p:grpSpPr>
                <a:xfrm>
                  <a:off x="0" y="-1"/>
                  <a:ext cx="2435913" cy="2676678"/>
                  <a:chOff x="0" y="0"/>
                  <a:chExt cx="2435913" cy="2676945"/>
                </a:xfrm>
              </p:grpSpPr>
              <p:cxnSp>
                <p:nvCxnSpPr>
                  <p:cNvPr id="149" name="Line 17"/>
                  <p:cNvCxnSpPr/>
                  <p:nvPr/>
                </p:nvCxnSpPr>
                <p:spPr bwMode="auto">
                  <a:xfrm>
                    <a:off x="206477" y="1302774"/>
                    <a:ext cx="0" cy="933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0" name="Line 18"/>
                  <p:cNvCxnSpPr/>
                  <p:nvPr/>
                </p:nvCxnSpPr>
                <p:spPr bwMode="auto">
                  <a:xfrm>
                    <a:off x="496529" y="1155290"/>
                    <a:ext cx="9330" cy="10637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51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1971368"/>
                    <a:ext cx="710402" cy="427903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52" name="Line 22"/>
                  <p:cNvCxnSpPr/>
                  <p:nvPr/>
                </p:nvCxnSpPr>
                <p:spPr bwMode="auto">
                  <a:xfrm flipV="1">
                    <a:off x="49161" y="703006"/>
                    <a:ext cx="429173" cy="23394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3" name="Line 23"/>
                  <p:cNvCxnSpPr/>
                  <p:nvPr/>
                </p:nvCxnSpPr>
                <p:spPr bwMode="auto">
                  <a:xfrm flipV="1">
                    <a:off x="221226" y="1027471"/>
                    <a:ext cx="462494" cy="27393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54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462116" y="712839"/>
                    <a:ext cx="221917" cy="335924"/>
                  </a:xfrm>
                  <a:custGeom>
                    <a:avLst/>
                    <a:gdLst>
                      <a:gd name="T0" fmla="*/ 0 w 333"/>
                      <a:gd name="T1" fmla="*/ 0 h 504"/>
                      <a:gd name="T2" fmla="*/ 282 w 333"/>
                      <a:gd name="T3" fmla="*/ 129 h 504"/>
                      <a:gd name="T4" fmla="*/ 308 w 333"/>
                      <a:gd name="T5" fmla="*/ 504 h 504"/>
                      <a:gd name="T6" fmla="*/ 0 60000 65536"/>
                      <a:gd name="T7" fmla="*/ 0 60000 65536"/>
                      <a:gd name="T8" fmla="*/ 0 60000 65536"/>
                      <a:gd name="T9" fmla="*/ 0 w 333"/>
                      <a:gd name="T10" fmla="*/ 0 h 504"/>
                      <a:gd name="T11" fmla="*/ 333 w 333"/>
                      <a:gd name="T12" fmla="*/ 504 h 5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3" h="504">
                        <a:moveTo>
                          <a:pt x="0" y="0"/>
                        </a:moveTo>
                        <a:cubicBezTo>
                          <a:pt x="115" y="22"/>
                          <a:pt x="231" y="45"/>
                          <a:pt x="282" y="129"/>
                        </a:cubicBezTo>
                        <a:cubicBezTo>
                          <a:pt x="333" y="213"/>
                          <a:pt x="320" y="358"/>
                          <a:pt x="308" y="504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5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250722" y="393290"/>
                    <a:ext cx="133284" cy="385912"/>
                  </a:xfrm>
                  <a:custGeom>
                    <a:avLst/>
                    <a:gdLst>
                      <a:gd name="T0" fmla="*/ 200 w 200"/>
                      <a:gd name="T1" fmla="*/ 0 h 579"/>
                      <a:gd name="T2" fmla="*/ 6 w 200"/>
                      <a:gd name="T3" fmla="*/ 219 h 579"/>
                      <a:gd name="T4" fmla="*/ 162 w 200"/>
                      <a:gd name="T5" fmla="*/ 579 h 579"/>
                      <a:gd name="T6" fmla="*/ 0 60000 65536"/>
                      <a:gd name="T7" fmla="*/ 0 60000 65536"/>
                      <a:gd name="T8" fmla="*/ 0 60000 65536"/>
                      <a:gd name="T9" fmla="*/ 0 w 200"/>
                      <a:gd name="T10" fmla="*/ 0 h 579"/>
                      <a:gd name="T11" fmla="*/ 200 w 200"/>
                      <a:gd name="T12" fmla="*/ 579 h 57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0" h="579">
                        <a:moveTo>
                          <a:pt x="200" y="0"/>
                        </a:moveTo>
                        <a:cubicBezTo>
                          <a:pt x="106" y="61"/>
                          <a:pt x="12" y="123"/>
                          <a:pt x="6" y="219"/>
                        </a:cubicBezTo>
                        <a:cubicBezTo>
                          <a:pt x="0" y="315"/>
                          <a:pt x="81" y="447"/>
                          <a:pt x="162" y="579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56" name="Line 26"/>
                  <p:cNvCxnSpPr/>
                  <p:nvPr/>
                </p:nvCxnSpPr>
                <p:spPr bwMode="auto">
                  <a:xfrm flipV="1">
                    <a:off x="373626" y="290051"/>
                    <a:ext cx="197260" cy="1119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7" name="Line 27"/>
                  <p:cNvCxnSpPr/>
                  <p:nvPr/>
                </p:nvCxnSpPr>
                <p:spPr bwMode="auto">
                  <a:xfrm>
                    <a:off x="373626" y="412955"/>
                    <a:ext cx="931545" cy="6140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8" name="Line 28"/>
                  <p:cNvCxnSpPr/>
                  <p:nvPr/>
                </p:nvCxnSpPr>
                <p:spPr bwMode="auto">
                  <a:xfrm>
                    <a:off x="565355" y="290051"/>
                    <a:ext cx="959642" cy="7038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9" name="Line 30"/>
                  <p:cNvCxnSpPr/>
                  <p:nvPr/>
                </p:nvCxnSpPr>
                <p:spPr bwMode="auto">
                  <a:xfrm>
                    <a:off x="634181" y="1071716"/>
                    <a:ext cx="439420" cy="11303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0" name="Line 34"/>
                  <p:cNvCxnSpPr/>
                  <p:nvPr/>
                </p:nvCxnSpPr>
                <p:spPr bwMode="auto">
                  <a:xfrm flipH="1">
                    <a:off x="1371600" y="983226"/>
                    <a:ext cx="153035" cy="6350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61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1450258" y="993058"/>
                    <a:ext cx="145415" cy="315595"/>
                  </a:xfrm>
                  <a:custGeom>
                    <a:avLst/>
                    <a:gdLst>
                      <a:gd name="T0" fmla="*/ 38 w 169"/>
                      <a:gd name="T1" fmla="*/ 0 h 474"/>
                      <a:gd name="T2" fmla="*/ 154 w 169"/>
                      <a:gd name="T3" fmla="*/ 243 h 474"/>
                      <a:gd name="T4" fmla="*/ 128 w 169"/>
                      <a:gd name="T5" fmla="*/ 399 h 474"/>
                      <a:gd name="T6" fmla="*/ 0 w 169"/>
                      <a:gd name="T7" fmla="*/ 474 h 47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9"/>
                      <a:gd name="T13" fmla="*/ 0 h 474"/>
                      <a:gd name="T14" fmla="*/ 169 w 169"/>
                      <a:gd name="T15" fmla="*/ 474 h 474"/>
                      <a:gd name="connsiteX0" fmla="*/ 5747 w 12963"/>
                      <a:gd name="connsiteY0" fmla="*/ 0 h 10000"/>
                      <a:gd name="connsiteX1" fmla="*/ 12610 w 12963"/>
                      <a:gd name="connsiteY1" fmla="*/ 5127 h 10000"/>
                      <a:gd name="connsiteX2" fmla="*/ 11072 w 12963"/>
                      <a:gd name="connsiteY2" fmla="*/ 8418 h 10000"/>
                      <a:gd name="connsiteX3" fmla="*/ 0 w 12963"/>
                      <a:gd name="connsiteY3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963" h="10000">
                        <a:moveTo>
                          <a:pt x="5747" y="0"/>
                        </a:moveTo>
                        <a:cubicBezTo>
                          <a:pt x="8705" y="1857"/>
                          <a:pt x="11723" y="3734"/>
                          <a:pt x="12610" y="5127"/>
                        </a:cubicBezTo>
                        <a:cubicBezTo>
                          <a:pt x="13498" y="6519"/>
                          <a:pt x="12610" y="7616"/>
                          <a:pt x="11072" y="8418"/>
                        </a:cubicBezTo>
                        <a:cubicBezTo>
                          <a:pt x="9534" y="9219"/>
                          <a:pt x="3018" y="9599"/>
                          <a:pt x="0" y="10000"/>
                        </a:cubicBez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62" name="Line 46"/>
                  <p:cNvCxnSpPr/>
                  <p:nvPr/>
                </p:nvCxnSpPr>
                <p:spPr bwMode="auto">
                  <a:xfrm>
                    <a:off x="1155290" y="2123768"/>
                    <a:ext cx="169873" cy="1762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3" name="Line 50"/>
                  <p:cNvCxnSpPr/>
                  <p:nvPr/>
                </p:nvCxnSpPr>
                <p:spPr bwMode="auto">
                  <a:xfrm>
                    <a:off x="324464" y="0"/>
                    <a:ext cx="42651" cy="22454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64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137651" y="128118"/>
                    <a:ext cx="386522" cy="170628"/>
                  </a:xfrm>
                  <a:custGeom>
                    <a:avLst/>
                    <a:gdLst>
                      <a:gd name="T0" fmla="*/ 0 w 580"/>
                      <a:gd name="T1" fmla="*/ 15 h 256"/>
                      <a:gd name="T2" fmla="*/ 180 w 580"/>
                      <a:gd name="T3" fmla="*/ 219 h 256"/>
                      <a:gd name="T4" fmla="*/ 438 w 580"/>
                      <a:gd name="T5" fmla="*/ 219 h 256"/>
                      <a:gd name="T6" fmla="*/ 580 w 580"/>
                      <a:gd name="T7" fmla="*/ 0 h 2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80"/>
                      <a:gd name="T13" fmla="*/ 0 h 256"/>
                      <a:gd name="T14" fmla="*/ 580 w 580"/>
                      <a:gd name="T15" fmla="*/ 256 h 2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80" h="256">
                        <a:moveTo>
                          <a:pt x="0" y="15"/>
                        </a:moveTo>
                        <a:cubicBezTo>
                          <a:pt x="53" y="100"/>
                          <a:pt x="107" y="185"/>
                          <a:pt x="180" y="219"/>
                        </a:cubicBezTo>
                        <a:cubicBezTo>
                          <a:pt x="253" y="253"/>
                          <a:pt x="371" y="256"/>
                          <a:pt x="438" y="219"/>
                        </a:cubicBezTo>
                        <a:cubicBezTo>
                          <a:pt x="505" y="182"/>
                          <a:pt x="542" y="91"/>
                          <a:pt x="580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65" name="Line 52"/>
                  <p:cNvCxnSpPr/>
                  <p:nvPr/>
                </p:nvCxnSpPr>
                <p:spPr bwMode="auto">
                  <a:xfrm flipV="1">
                    <a:off x="9832" y="299884"/>
                    <a:ext cx="1524764" cy="8738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6" name="Line 53"/>
                  <p:cNvCxnSpPr/>
                  <p:nvPr/>
                </p:nvCxnSpPr>
                <p:spPr bwMode="auto">
                  <a:xfrm flipV="1">
                    <a:off x="983226" y="668593"/>
                    <a:ext cx="1234206" cy="76182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67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1258529" y="275303"/>
                    <a:ext cx="224583" cy="203287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8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1892710" y="678426"/>
                    <a:ext cx="224583" cy="203287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9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1858297" y="1582993"/>
                    <a:ext cx="224155" cy="203200"/>
                  </a:xfrm>
                  <a:custGeom>
                    <a:avLst/>
                    <a:gdLst>
                      <a:gd name="T0" fmla="*/ 93 w 337"/>
                      <a:gd name="T1" fmla="*/ 0 h 305"/>
                      <a:gd name="T2" fmla="*/ 41 w 337"/>
                      <a:gd name="T3" fmla="*/ 258 h 305"/>
                      <a:gd name="T4" fmla="*/ 337 w 337"/>
                      <a:gd name="T5" fmla="*/ 282 h 305"/>
                      <a:gd name="T6" fmla="*/ 0 60000 65536"/>
                      <a:gd name="T7" fmla="*/ 0 60000 65536"/>
                      <a:gd name="T8" fmla="*/ 0 60000 65536"/>
                      <a:gd name="T9" fmla="*/ 0 w 337"/>
                      <a:gd name="T10" fmla="*/ 0 h 305"/>
                      <a:gd name="T11" fmla="*/ 337 w 337"/>
                      <a:gd name="T12" fmla="*/ 305 h 30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37" h="305">
                        <a:moveTo>
                          <a:pt x="93" y="0"/>
                        </a:moveTo>
                        <a:cubicBezTo>
                          <a:pt x="46" y="105"/>
                          <a:pt x="0" y="211"/>
                          <a:pt x="41" y="258"/>
                        </a:cubicBezTo>
                        <a:cubicBezTo>
                          <a:pt x="82" y="305"/>
                          <a:pt x="209" y="293"/>
                          <a:pt x="337" y="28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70" name="Line 60"/>
                  <p:cNvCxnSpPr/>
                  <p:nvPr/>
                </p:nvCxnSpPr>
                <p:spPr bwMode="auto">
                  <a:xfrm>
                    <a:off x="1233948" y="1474839"/>
                    <a:ext cx="22225" cy="770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71" name="Freeform 61"/>
                  <p:cNvSpPr>
                    <a:spLocks noChangeAspect="1"/>
                  </p:cNvSpPr>
                  <p:nvPr/>
                </p:nvSpPr>
                <p:spPr bwMode="auto">
                  <a:xfrm rot="1644166">
                    <a:off x="1091381" y="1641987"/>
                    <a:ext cx="291465" cy="183515"/>
                  </a:xfrm>
                  <a:custGeom>
                    <a:avLst/>
                    <a:gdLst>
                      <a:gd name="T0" fmla="*/ 0 w 322"/>
                      <a:gd name="T1" fmla="*/ 508 h 237"/>
                      <a:gd name="T2" fmla="*/ 483 w 322"/>
                      <a:gd name="T3" fmla="*/ 65 h 237"/>
                      <a:gd name="T4" fmla="*/ 1321 w 322"/>
                      <a:gd name="T5" fmla="*/ 122 h 237"/>
                      <a:gd name="T6" fmla="*/ 1500 w 322"/>
                      <a:gd name="T7" fmla="*/ 314 h 2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22"/>
                      <a:gd name="T13" fmla="*/ 0 h 237"/>
                      <a:gd name="T14" fmla="*/ 322 w 322"/>
                      <a:gd name="T15" fmla="*/ 237 h 2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22" h="237">
                        <a:moveTo>
                          <a:pt x="0" y="237"/>
                        </a:moveTo>
                        <a:cubicBezTo>
                          <a:pt x="28" y="148"/>
                          <a:pt x="57" y="60"/>
                          <a:pt x="104" y="30"/>
                        </a:cubicBezTo>
                        <a:cubicBezTo>
                          <a:pt x="151" y="0"/>
                          <a:pt x="248" y="38"/>
                          <a:pt x="284" y="57"/>
                        </a:cubicBezTo>
                        <a:cubicBezTo>
                          <a:pt x="320" y="76"/>
                          <a:pt x="321" y="111"/>
                          <a:pt x="322" y="14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72" name="Line 62"/>
                  <p:cNvCxnSpPr/>
                  <p:nvPr/>
                </p:nvCxnSpPr>
                <p:spPr bwMode="auto">
                  <a:xfrm>
                    <a:off x="1255933" y="2280764"/>
                    <a:ext cx="8871" cy="396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73" name="Freeform 64"/>
                  <p:cNvSpPr>
                    <a:spLocks noChangeAspect="1"/>
                  </p:cNvSpPr>
                  <p:nvPr/>
                </p:nvSpPr>
                <p:spPr bwMode="auto">
                  <a:xfrm>
                    <a:off x="206477" y="1966451"/>
                    <a:ext cx="307885" cy="35992"/>
                  </a:xfrm>
                  <a:custGeom>
                    <a:avLst/>
                    <a:gdLst>
                      <a:gd name="T0" fmla="*/ 0 w 462"/>
                      <a:gd name="T1" fmla="*/ 115 h 41"/>
                      <a:gd name="T2" fmla="*/ 232 w 462"/>
                      <a:gd name="T3" fmla="*/ 9 h 41"/>
                      <a:gd name="T4" fmla="*/ 462 w 462"/>
                      <a:gd name="T5" fmla="*/ 163 h 41"/>
                      <a:gd name="T6" fmla="*/ 0 60000 65536"/>
                      <a:gd name="T7" fmla="*/ 0 60000 65536"/>
                      <a:gd name="T8" fmla="*/ 0 60000 65536"/>
                      <a:gd name="T9" fmla="*/ 0 w 462"/>
                      <a:gd name="T10" fmla="*/ 0 h 41"/>
                      <a:gd name="T11" fmla="*/ 462 w 462"/>
                      <a:gd name="T12" fmla="*/ 41 h 4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62" h="41">
                        <a:moveTo>
                          <a:pt x="0" y="29"/>
                        </a:moveTo>
                        <a:cubicBezTo>
                          <a:pt x="77" y="14"/>
                          <a:pt x="155" y="0"/>
                          <a:pt x="232" y="2"/>
                        </a:cubicBezTo>
                        <a:cubicBezTo>
                          <a:pt x="309" y="4"/>
                          <a:pt x="385" y="22"/>
                          <a:pt x="462" y="41"/>
                        </a:cubicBez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4" name="Text Box 7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538748" y="172064"/>
                    <a:ext cx="335875" cy="249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2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75" name="Text Box 8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168013" y="722671"/>
                    <a:ext cx="267900" cy="2499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3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76" name="Text Box 81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953729" y="1641987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4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77" name="Text Box 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000864" y="1351935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5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sp>
                <p:nvSpPr>
                  <p:cNvPr id="178" name="Text Box 8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6684" y="2344993"/>
                    <a:ext cx="335280" cy="2495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18000" tIns="10800" rIns="18000" bIns="10800"/>
                  <a:lstStyle/>
                  <a:p>
                    <a:pPr algn="just" fontAlgn="base">
                      <a:spcAft>
                        <a:spcPts val="0"/>
                      </a:spcAft>
                    </a:pPr>
                    <a:r>
                      <a:rPr lang="en-US" sz="1600" i="1" kern="12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J</a:t>
                    </a:r>
                    <a:r>
                      <a:rPr lang="en-US" sz="1600" kern="1200" baseline="-25000">
                        <a:solidFill>
                          <a:srgbClr val="000000"/>
                        </a:solidFill>
                        <a:effectLst/>
                        <a:latin typeface="Times New Roman"/>
                        <a:cs typeface="宋体"/>
                      </a:rPr>
                      <a:t>6</a:t>
                    </a:r>
                    <a:endParaRPr lang="zh-CN" sz="1600">
                      <a:effectLst/>
                      <a:latin typeface="宋体"/>
                      <a:cs typeface="宋体"/>
                    </a:endParaRPr>
                  </a:p>
                </p:txBody>
              </p: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1209368" y="2128684"/>
                    <a:ext cx="0" cy="1932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302774" y="2148348"/>
                    <a:ext cx="631" cy="1713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1366684" y="2123768"/>
                    <a:ext cx="631" cy="1713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 flipV="1">
                    <a:off x="1140542" y="2246671"/>
                    <a:ext cx="70676" cy="7505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 flipH="1">
                    <a:off x="1323269" y="2246228"/>
                    <a:ext cx="117874" cy="2202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直接连接符 183"/>
                  <p:cNvCxnSpPr/>
                  <p:nvPr/>
                </p:nvCxnSpPr>
                <p:spPr>
                  <a:xfrm flipH="1">
                    <a:off x="1170836" y="2316336"/>
                    <a:ext cx="37662" cy="1341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Freeform 61"/>
                  <p:cNvSpPr>
                    <a:spLocks noChangeAspect="1"/>
                  </p:cNvSpPr>
                  <p:nvPr/>
                </p:nvSpPr>
                <p:spPr bwMode="auto">
                  <a:xfrm rot="1644166">
                    <a:off x="1125793" y="2487561"/>
                    <a:ext cx="291465" cy="183515"/>
                  </a:xfrm>
                  <a:custGeom>
                    <a:avLst/>
                    <a:gdLst>
                      <a:gd name="T0" fmla="*/ 0 w 322"/>
                      <a:gd name="T1" fmla="*/ 508 h 237"/>
                      <a:gd name="T2" fmla="*/ 483 w 322"/>
                      <a:gd name="T3" fmla="*/ 65 h 237"/>
                      <a:gd name="T4" fmla="*/ 1321 w 322"/>
                      <a:gd name="T5" fmla="*/ 122 h 237"/>
                      <a:gd name="T6" fmla="*/ 1500 w 322"/>
                      <a:gd name="T7" fmla="*/ 314 h 2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22"/>
                      <a:gd name="T13" fmla="*/ 0 h 237"/>
                      <a:gd name="T14" fmla="*/ 322 w 322"/>
                      <a:gd name="T15" fmla="*/ 237 h 2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22" h="237">
                        <a:moveTo>
                          <a:pt x="0" y="237"/>
                        </a:moveTo>
                        <a:cubicBezTo>
                          <a:pt x="28" y="148"/>
                          <a:pt x="57" y="60"/>
                          <a:pt x="104" y="30"/>
                        </a:cubicBezTo>
                        <a:cubicBezTo>
                          <a:pt x="151" y="0"/>
                          <a:pt x="248" y="38"/>
                          <a:pt x="284" y="57"/>
                        </a:cubicBezTo>
                        <a:cubicBezTo>
                          <a:pt x="320" y="76"/>
                          <a:pt x="321" y="111"/>
                          <a:pt x="322" y="14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600"/>
                  </a:p>
                </p:txBody>
              </p:sp>
            </p:grpSp>
          </p:grpSp>
        </p:grpSp>
      </p:grpSp>
      <p:grpSp>
        <p:nvGrpSpPr>
          <p:cNvPr id="206" name="Group 73"/>
          <p:cNvGrpSpPr>
            <a:grpSpLocks noChangeAspect="1"/>
          </p:cNvGrpSpPr>
          <p:nvPr/>
        </p:nvGrpSpPr>
        <p:grpSpPr bwMode="auto">
          <a:xfrm>
            <a:off x="4689128" y="1542033"/>
            <a:ext cx="3667128" cy="4063364"/>
            <a:chOff x="-64" y="416"/>
            <a:chExt cx="2201" cy="2436"/>
          </a:xfrm>
        </p:grpSpPr>
        <p:cxnSp>
          <p:nvCxnSpPr>
            <p:cNvPr id="207" name="Line 74"/>
            <p:cNvCxnSpPr/>
            <p:nvPr/>
          </p:nvCxnSpPr>
          <p:spPr bwMode="auto">
            <a:xfrm>
              <a:off x="714" y="914"/>
              <a:ext cx="579" cy="3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Line 75"/>
            <p:cNvCxnSpPr/>
            <p:nvPr/>
          </p:nvCxnSpPr>
          <p:spPr bwMode="auto">
            <a:xfrm>
              <a:off x="478" y="590"/>
              <a:ext cx="0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" name="Freeform 76"/>
            <p:cNvSpPr>
              <a:spLocks noChangeAspect="1"/>
            </p:cNvSpPr>
            <p:nvPr/>
          </p:nvSpPr>
          <p:spPr bwMode="auto">
            <a:xfrm>
              <a:off x="296" y="629"/>
              <a:ext cx="348" cy="153"/>
            </a:xfrm>
            <a:custGeom>
              <a:avLst/>
              <a:gdLst>
                <a:gd name="T0" fmla="*/ 0 w 580"/>
                <a:gd name="T1" fmla="*/ 1 h 256"/>
                <a:gd name="T2" fmla="*/ 14 w 580"/>
                <a:gd name="T3" fmla="*/ 17 h 256"/>
                <a:gd name="T4" fmla="*/ 34 w 580"/>
                <a:gd name="T5" fmla="*/ 17 h 256"/>
                <a:gd name="T6" fmla="*/ 45 w 580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256"/>
                <a:gd name="T14" fmla="*/ 580 w 580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256">
                  <a:moveTo>
                    <a:pt x="0" y="15"/>
                  </a:moveTo>
                  <a:cubicBezTo>
                    <a:pt x="53" y="100"/>
                    <a:pt x="107" y="185"/>
                    <a:pt x="180" y="219"/>
                  </a:cubicBezTo>
                  <a:cubicBezTo>
                    <a:pt x="253" y="253"/>
                    <a:pt x="371" y="256"/>
                    <a:pt x="438" y="219"/>
                  </a:cubicBezTo>
                  <a:cubicBezTo>
                    <a:pt x="505" y="182"/>
                    <a:pt x="542" y="91"/>
                    <a:pt x="5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cxnSp>
          <p:nvCxnSpPr>
            <p:cNvPr id="210" name="Line 77"/>
            <p:cNvCxnSpPr/>
            <p:nvPr/>
          </p:nvCxnSpPr>
          <p:spPr bwMode="auto">
            <a:xfrm flipV="1">
              <a:off x="296" y="495"/>
              <a:ext cx="1144" cy="6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Line 78"/>
            <p:cNvCxnSpPr/>
            <p:nvPr/>
          </p:nvCxnSpPr>
          <p:spPr bwMode="auto">
            <a:xfrm flipV="1">
              <a:off x="1061" y="826"/>
              <a:ext cx="1006" cy="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Line 79"/>
            <p:cNvCxnSpPr/>
            <p:nvPr/>
          </p:nvCxnSpPr>
          <p:spPr bwMode="auto">
            <a:xfrm flipV="1">
              <a:off x="1143" y="1773"/>
              <a:ext cx="895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3" name="Freeform 80"/>
            <p:cNvSpPr>
              <a:spLocks noChangeAspect="1"/>
            </p:cNvSpPr>
            <p:nvPr/>
          </p:nvSpPr>
          <p:spPr bwMode="auto">
            <a:xfrm>
              <a:off x="1174" y="482"/>
              <a:ext cx="202" cy="183"/>
            </a:xfrm>
            <a:custGeom>
              <a:avLst/>
              <a:gdLst>
                <a:gd name="T0" fmla="*/ 7 w 337"/>
                <a:gd name="T1" fmla="*/ 0 h 305"/>
                <a:gd name="T2" fmla="*/ 3 w 337"/>
                <a:gd name="T3" fmla="*/ 20 h 305"/>
                <a:gd name="T4" fmla="*/ 26 w 337"/>
                <a:gd name="T5" fmla="*/ 22 h 305"/>
                <a:gd name="T6" fmla="*/ 0 60000 65536"/>
                <a:gd name="T7" fmla="*/ 0 60000 65536"/>
                <a:gd name="T8" fmla="*/ 0 60000 65536"/>
                <a:gd name="T9" fmla="*/ 0 w 337"/>
                <a:gd name="T10" fmla="*/ 0 h 305"/>
                <a:gd name="T11" fmla="*/ 337 w 337"/>
                <a:gd name="T12" fmla="*/ 305 h 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305">
                  <a:moveTo>
                    <a:pt x="93" y="0"/>
                  </a:moveTo>
                  <a:cubicBezTo>
                    <a:pt x="46" y="105"/>
                    <a:pt x="0" y="211"/>
                    <a:pt x="41" y="258"/>
                  </a:cubicBezTo>
                  <a:cubicBezTo>
                    <a:pt x="82" y="305"/>
                    <a:pt x="209" y="293"/>
                    <a:pt x="337" y="28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4" name="Freeform 81"/>
            <p:cNvSpPr>
              <a:spLocks noChangeAspect="1"/>
            </p:cNvSpPr>
            <p:nvPr/>
          </p:nvSpPr>
          <p:spPr bwMode="auto">
            <a:xfrm>
              <a:off x="1877" y="770"/>
              <a:ext cx="202" cy="183"/>
            </a:xfrm>
            <a:custGeom>
              <a:avLst/>
              <a:gdLst>
                <a:gd name="T0" fmla="*/ 7 w 337"/>
                <a:gd name="T1" fmla="*/ 0 h 305"/>
                <a:gd name="T2" fmla="*/ 3 w 337"/>
                <a:gd name="T3" fmla="*/ 20 h 305"/>
                <a:gd name="T4" fmla="*/ 26 w 337"/>
                <a:gd name="T5" fmla="*/ 22 h 305"/>
                <a:gd name="T6" fmla="*/ 0 60000 65536"/>
                <a:gd name="T7" fmla="*/ 0 60000 65536"/>
                <a:gd name="T8" fmla="*/ 0 60000 65536"/>
                <a:gd name="T9" fmla="*/ 0 w 337"/>
                <a:gd name="T10" fmla="*/ 0 h 305"/>
                <a:gd name="T11" fmla="*/ 337 w 337"/>
                <a:gd name="T12" fmla="*/ 305 h 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305">
                  <a:moveTo>
                    <a:pt x="93" y="0"/>
                  </a:moveTo>
                  <a:cubicBezTo>
                    <a:pt x="46" y="105"/>
                    <a:pt x="0" y="211"/>
                    <a:pt x="41" y="258"/>
                  </a:cubicBezTo>
                  <a:cubicBezTo>
                    <a:pt x="82" y="305"/>
                    <a:pt x="209" y="293"/>
                    <a:pt x="337" y="28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5" name="Freeform 82"/>
            <p:cNvSpPr>
              <a:spLocks noChangeAspect="1"/>
            </p:cNvSpPr>
            <p:nvPr/>
          </p:nvSpPr>
          <p:spPr bwMode="auto">
            <a:xfrm>
              <a:off x="1772" y="1763"/>
              <a:ext cx="202" cy="183"/>
            </a:xfrm>
            <a:custGeom>
              <a:avLst/>
              <a:gdLst>
                <a:gd name="T0" fmla="*/ 7 w 337"/>
                <a:gd name="T1" fmla="*/ 0 h 305"/>
                <a:gd name="T2" fmla="*/ 3 w 337"/>
                <a:gd name="T3" fmla="*/ 20 h 305"/>
                <a:gd name="T4" fmla="*/ 26 w 337"/>
                <a:gd name="T5" fmla="*/ 22 h 305"/>
                <a:gd name="T6" fmla="*/ 0 60000 65536"/>
                <a:gd name="T7" fmla="*/ 0 60000 65536"/>
                <a:gd name="T8" fmla="*/ 0 60000 65536"/>
                <a:gd name="T9" fmla="*/ 0 w 337"/>
                <a:gd name="T10" fmla="*/ 0 h 305"/>
                <a:gd name="T11" fmla="*/ 337 w 337"/>
                <a:gd name="T12" fmla="*/ 305 h 3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305">
                  <a:moveTo>
                    <a:pt x="93" y="0"/>
                  </a:moveTo>
                  <a:cubicBezTo>
                    <a:pt x="46" y="105"/>
                    <a:pt x="0" y="211"/>
                    <a:pt x="41" y="258"/>
                  </a:cubicBezTo>
                  <a:cubicBezTo>
                    <a:pt x="82" y="305"/>
                    <a:pt x="209" y="293"/>
                    <a:pt x="337" y="28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cxnSp>
          <p:nvCxnSpPr>
            <p:cNvPr id="216" name="Line 83"/>
            <p:cNvCxnSpPr/>
            <p:nvPr/>
          </p:nvCxnSpPr>
          <p:spPr bwMode="auto">
            <a:xfrm>
              <a:off x="1404" y="1095"/>
              <a:ext cx="0" cy="1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Freeform 84"/>
            <p:cNvSpPr>
              <a:spLocks noChangeAspect="1"/>
            </p:cNvSpPr>
            <p:nvPr/>
          </p:nvSpPr>
          <p:spPr bwMode="auto">
            <a:xfrm rot="1235590">
              <a:off x="1263" y="1737"/>
              <a:ext cx="263" cy="165"/>
            </a:xfrm>
            <a:custGeom>
              <a:avLst/>
              <a:gdLst>
                <a:gd name="T0" fmla="*/ 0 w 322"/>
                <a:gd name="T1" fmla="*/ 39 h 237"/>
                <a:gd name="T2" fmla="*/ 38 w 322"/>
                <a:gd name="T3" fmla="*/ 5 h 237"/>
                <a:gd name="T4" fmla="*/ 103 w 322"/>
                <a:gd name="T5" fmla="*/ 9 h 237"/>
                <a:gd name="T6" fmla="*/ 118 w 322"/>
                <a:gd name="T7" fmla="*/ 24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2"/>
                <a:gd name="T13" fmla="*/ 0 h 237"/>
                <a:gd name="T14" fmla="*/ 322 w 322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2" h="237">
                  <a:moveTo>
                    <a:pt x="0" y="237"/>
                  </a:moveTo>
                  <a:cubicBezTo>
                    <a:pt x="28" y="148"/>
                    <a:pt x="57" y="60"/>
                    <a:pt x="104" y="30"/>
                  </a:cubicBezTo>
                  <a:cubicBezTo>
                    <a:pt x="151" y="0"/>
                    <a:pt x="248" y="38"/>
                    <a:pt x="284" y="57"/>
                  </a:cubicBezTo>
                  <a:cubicBezTo>
                    <a:pt x="320" y="76"/>
                    <a:pt x="321" y="111"/>
                    <a:pt x="322" y="14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8" name="Text Box 87"/>
            <p:cNvSpPr txBox="1">
              <a:spLocks noChangeAspect="1" noChangeArrowheads="1"/>
            </p:cNvSpPr>
            <p:nvPr/>
          </p:nvSpPr>
          <p:spPr bwMode="auto">
            <a:xfrm>
              <a:off x="330" y="457"/>
              <a:ext cx="30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J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1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19" name="Text Box 88"/>
            <p:cNvSpPr txBox="1">
              <a:spLocks noChangeAspect="1" noChangeArrowheads="1"/>
            </p:cNvSpPr>
            <p:nvPr/>
          </p:nvSpPr>
          <p:spPr bwMode="auto">
            <a:xfrm>
              <a:off x="1466" y="416"/>
              <a:ext cx="30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J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0" name="Text Box 89"/>
            <p:cNvSpPr txBox="1">
              <a:spLocks noChangeAspect="1" noChangeArrowheads="1"/>
            </p:cNvSpPr>
            <p:nvPr/>
          </p:nvSpPr>
          <p:spPr bwMode="auto">
            <a:xfrm>
              <a:off x="1690" y="790"/>
              <a:ext cx="19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J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1" name="Text Box 90"/>
            <p:cNvSpPr txBox="1">
              <a:spLocks noChangeAspect="1" noChangeArrowheads="1"/>
            </p:cNvSpPr>
            <p:nvPr/>
          </p:nvSpPr>
          <p:spPr bwMode="auto">
            <a:xfrm>
              <a:off x="1428" y="1572"/>
              <a:ext cx="30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J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2" name="Text Box 91"/>
            <p:cNvSpPr txBox="1">
              <a:spLocks noChangeAspect="1" noChangeArrowheads="1"/>
            </p:cNvSpPr>
            <p:nvPr/>
          </p:nvSpPr>
          <p:spPr bwMode="auto">
            <a:xfrm>
              <a:off x="1628" y="1727"/>
              <a:ext cx="20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J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5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3" name="Text Box 92"/>
            <p:cNvSpPr txBox="1">
              <a:spLocks noChangeAspect="1" noChangeArrowheads="1"/>
            </p:cNvSpPr>
            <p:nvPr/>
          </p:nvSpPr>
          <p:spPr bwMode="auto">
            <a:xfrm>
              <a:off x="1438" y="2147"/>
              <a:ext cx="19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J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6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4" name="Text Box 93"/>
            <p:cNvSpPr txBox="1">
              <a:spLocks noChangeAspect="1" noChangeArrowheads="1"/>
            </p:cNvSpPr>
            <p:nvPr/>
          </p:nvSpPr>
          <p:spPr bwMode="auto">
            <a:xfrm>
              <a:off x="521" y="779"/>
              <a:ext cx="30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d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5" name="Text Box 94"/>
            <p:cNvSpPr txBox="1">
              <a:spLocks noChangeAspect="1" noChangeArrowheads="1"/>
            </p:cNvSpPr>
            <p:nvPr/>
          </p:nvSpPr>
          <p:spPr bwMode="auto">
            <a:xfrm>
              <a:off x="993" y="871"/>
              <a:ext cx="30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6" name="Text Box 95"/>
            <p:cNvSpPr txBox="1">
              <a:spLocks noChangeAspect="1" noChangeArrowheads="1"/>
            </p:cNvSpPr>
            <p:nvPr/>
          </p:nvSpPr>
          <p:spPr bwMode="auto">
            <a:xfrm>
              <a:off x="1235" y="1313"/>
              <a:ext cx="18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7" name="Text Box 96"/>
            <p:cNvSpPr txBox="1">
              <a:spLocks noChangeAspect="1" noChangeArrowheads="1"/>
            </p:cNvSpPr>
            <p:nvPr/>
          </p:nvSpPr>
          <p:spPr bwMode="auto">
            <a:xfrm>
              <a:off x="1233" y="1538"/>
              <a:ext cx="30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d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28" name="Oval 97"/>
            <p:cNvSpPr>
              <a:spLocks noChangeAspect="1" noChangeArrowheads="1"/>
            </p:cNvSpPr>
            <p:nvPr/>
          </p:nvSpPr>
          <p:spPr bwMode="auto">
            <a:xfrm>
              <a:off x="457" y="1015"/>
              <a:ext cx="54" cy="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29" name="Oval 98"/>
            <p:cNvSpPr>
              <a:spLocks noChangeAspect="1" noChangeArrowheads="1"/>
            </p:cNvSpPr>
            <p:nvPr/>
          </p:nvSpPr>
          <p:spPr bwMode="auto">
            <a:xfrm>
              <a:off x="1293" y="1274"/>
              <a:ext cx="54" cy="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0" name="Oval 99"/>
            <p:cNvSpPr>
              <a:spLocks noChangeAspect="1" noChangeArrowheads="1"/>
            </p:cNvSpPr>
            <p:nvPr/>
          </p:nvSpPr>
          <p:spPr bwMode="auto">
            <a:xfrm>
              <a:off x="1376" y="2089"/>
              <a:ext cx="55" cy="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cxnSp>
          <p:nvCxnSpPr>
            <p:cNvPr id="231" name="Line 100"/>
            <p:cNvCxnSpPr/>
            <p:nvPr/>
          </p:nvCxnSpPr>
          <p:spPr bwMode="auto">
            <a:xfrm flipV="1">
              <a:off x="42" y="1074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Text Box 101"/>
            <p:cNvSpPr txBox="1">
              <a:spLocks noChangeAspect="1" noChangeArrowheads="1"/>
            </p:cNvSpPr>
            <p:nvPr/>
          </p:nvSpPr>
          <p:spPr bwMode="auto">
            <a:xfrm>
              <a:off x="-7" y="891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Z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33" name="Line 102"/>
            <p:cNvCxnSpPr/>
            <p:nvPr/>
          </p:nvCxnSpPr>
          <p:spPr bwMode="auto">
            <a:xfrm flipV="1">
              <a:off x="42" y="1196"/>
              <a:ext cx="232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Line 103"/>
            <p:cNvCxnSpPr/>
            <p:nvPr/>
          </p:nvCxnSpPr>
          <p:spPr bwMode="auto">
            <a:xfrm>
              <a:off x="40" y="1328"/>
              <a:ext cx="186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" name="Text Box 104"/>
            <p:cNvSpPr txBox="1">
              <a:spLocks noChangeAspect="1" noChangeArrowheads="1"/>
            </p:cNvSpPr>
            <p:nvPr/>
          </p:nvSpPr>
          <p:spPr bwMode="auto">
            <a:xfrm>
              <a:off x="264" y="1190"/>
              <a:ext cx="187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Y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36" name="Text Box 105"/>
            <p:cNvSpPr txBox="1">
              <a:spLocks noChangeAspect="1" noChangeArrowheads="1"/>
            </p:cNvSpPr>
            <p:nvPr/>
          </p:nvSpPr>
          <p:spPr bwMode="auto">
            <a:xfrm>
              <a:off x="255" y="1375"/>
              <a:ext cx="16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X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37" name="Line 106"/>
            <p:cNvCxnSpPr/>
            <p:nvPr/>
          </p:nvCxnSpPr>
          <p:spPr bwMode="auto">
            <a:xfrm>
              <a:off x="605" y="1269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Text Box 107"/>
            <p:cNvSpPr txBox="1">
              <a:spLocks noChangeAspect="1" noChangeArrowheads="1"/>
            </p:cNvSpPr>
            <p:nvPr/>
          </p:nvSpPr>
          <p:spPr bwMode="auto">
            <a:xfrm>
              <a:off x="704" y="968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Z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1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39" name="Line 108"/>
            <p:cNvCxnSpPr/>
            <p:nvPr/>
          </p:nvCxnSpPr>
          <p:spPr bwMode="auto">
            <a:xfrm flipV="1">
              <a:off x="605" y="1137"/>
              <a:ext cx="231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Line 109"/>
            <p:cNvCxnSpPr/>
            <p:nvPr/>
          </p:nvCxnSpPr>
          <p:spPr bwMode="auto">
            <a:xfrm>
              <a:off x="605" y="1269"/>
              <a:ext cx="186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1" name="Text Box 110"/>
            <p:cNvSpPr txBox="1">
              <a:spLocks noChangeAspect="1" noChangeArrowheads="1"/>
            </p:cNvSpPr>
            <p:nvPr/>
          </p:nvSpPr>
          <p:spPr bwMode="auto">
            <a:xfrm>
              <a:off x="536" y="1481"/>
              <a:ext cx="18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Y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1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42" name="Text Box 111"/>
            <p:cNvSpPr txBox="1">
              <a:spLocks noChangeAspect="1" noChangeArrowheads="1"/>
            </p:cNvSpPr>
            <p:nvPr/>
          </p:nvSpPr>
          <p:spPr bwMode="auto">
            <a:xfrm>
              <a:off x="789" y="1283"/>
              <a:ext cx="24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X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1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43" name="Text Box 112"/>
            <p:cNvSpPr txBox="1">
              <a:spLocks noChangeAspect="1" noChangeArrowheads="1"/>
            </p:cNvSpPr>
            <p:nvPr/>
          </p:nvSpPr>
          <p:spPr bwMode="auto">
            <a:xfrm>
              <a:off x="1220" y="1044"/>
              <a:ext cx="22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44" name="Line 113"/>
            <p:cNvCxnSpPr/>
            <p:nvPr/>
          </p:nvCxnSpPr>
          <p:spPr bwMode="auto">
            <a:xfrm>
              <a:off x="1655" y="1215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Text Box 114"/>
            <p:cNvSpPr txBox="1">
              <a:spLocks noChangeAspect="1" noChangeArrowheads="1"/>
            </p:cNvSpPr>
            <p:nvPr/>
          </p:nvSpPr>
          <p:spPr bwMode="auto">
            <a:xfrm>
              <a:off x="1896" y="964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Z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46" name="Line 115"/>
            <p:cNvCxnSpPr/>
            <p:nvPr/>
          </p:nvCxnSpPr>
          <p:spPr bwMode="auto">
            <a:xfrm flipV="1">
              <a:off x="1655" y="1083"/>
              <a:ext cx="231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Line 116"/>
            <p:cNvCxnSpPr/>
            <p:nvPr/>
          </p:nvCxnSpPr>
          <p:spPr bwMode="auto">
            <a:xfrm>
              <a:off x="1655" y="1218"/>
              <a:ext cx="205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8" name="Text Box 117"/>
            <p:cNvSpPr txBox="1">
              <a:spLocks noChangeAspect="1" noChangeArrowheads="1"/>
            </p:cNvSpPr>
            <p:nvPr/>
          </p:nvSpPr>
          <p:spPr bwMode="auto">
            <a:xfrm>
              <a:off x="1673" y="1381"/>
              <a:ext cx="18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Y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49" name="Text Box 118"/>
            <p:cNvSpPr txBox="1">
              <a:spLocks noChangeAspect="1" noChangeArrowheads="1"/>
            </p:cNvSpPr>
            <p:nvPr/>
          </p:nvSpPr>
          <p:spPr bwMode="auto">
            <a:xfrm>
              <a:off x="1879" y="1231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X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50" name="Line 119"/>
            <p:cNvCxnSpPr/>
            <p:nvPr/>
          </p:nvCxnSpPr>
          <p:spPr bwMode="auto">
            <a:xfrm>
              <a:off x="302" y="2519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1" name="Text Box 120"/>
            <p:cNvSpPr txBox="1">
              <a:spLocks noChangeAspect="1" noChangeArrowheads="1"/>
            </p:cNvSpPr>
            <p:nvPr/>
          </p:nvSpPr>
          <p:spPr bwMode="auto">
            <a:xfrm>
              <a:off x="152" y="2608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Z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52" name="Line 121"/>
            <p:cNvCxnSpPr/>
            <p:nvPr/>
          </p:nvCxnSpPr>
          <p:spPr bwMode="auto">
            <a:xfrm flipV="1">
              <a:off x="85" y="2514"/>
              <a:ext cx="22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3" name="Text Box 122"/>
            <p:cNvSpPr txBox="1">
              <a:spLocks noChangeAspect="1" noChangeArrowheads="1"/>
            </p:cNvSpPr>
            <p:nvPr/>
          </p:nvSpPr>
          <p:spPr bwMode="auto">
            <a:xfrm>
              <a:off x="-64" y="2537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Y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54" name="Line 123"/>
            <p:cNvCxnSpPr/>
            <p:nvPr/>
          </p:nvCxnSpPr>
          <p:spPr bwMode="auto">
            <a:xfrm flipH="1" flipV="1">
              <a:off x="303" y="2517"/>
              <a:ext cx="210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Text Box 124"/>
            <p:cNvSpPr txBox="1">
              <a:spLocks noChangeAspect="1" noChangeArrowheads="1"/>
            </p:cNvSpPr>
            <p:nvPr/>
          </p:nvSpPr>
          <p:spPr bwMode="auto">
            <a:xfrm>
              <a:off x="399" y="2352"/>
              <a:ext cx="24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X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56" name="Line 125"/>
            <p:cNvCxnSpPr/>
            <p:nvPr/>
          </p:nvCxnSpPr>
          <p:spPr bwMode="auto">
            <a:xfrm flipV="1">
              <a:off x="808" y="2396"/>
              <a:ext cx="22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Text Box 126"/>
            <p:cNvSpPr txBox="1">
              <a:spLocks noChangeAspect="1" noChangeArrowheads="1"/>
            </p:cNvSpPr>
            <p:nvPr/>
          </p:nvSpPr>
          <p:spPr bwMode="auto">
            <a:xfrm>
              <a:off x="902" y="2237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Z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58" name="Line 127"/>
            <p:cNvCxnSpPr/>
            <p:nvPr/>
          </p:nvCxnSpPr>
          <p:spPr bwMode="auto">
            <a:xfrm>
              <a:off x="811" y="2514"/>
              <a:ext cx="0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9" name="Text Box 128"/>
            <p:cNvSpPr txBox="1">
              <a:spLocks noChangeAspect="1" noChangeArrowheads="1"/>
            </p:cNvSpPr>
            <p:nvPr/>
          </p:nvSpPr>
          <p:spPr bwMode="auto">
            <a:xfrm>
              <a:off x="606" y="2620"/>
              <a:ext cx="19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Y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60" name="Line 129"/>
            <p:cNvCxnSpPr/>
            <p:nvPr/>
          </p:nvCxnSpPr>
          <p:spPr bwMode="auto">
            <a:xfrm flipH="1" flipV="1">
              <a:off x="811" y="2520"/>
              <a:ext cx="214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1" name="Text Box 130"/>
            <p:cNvSpPr txBox="1">
              <a:spLocks noChangeAspect="1" noChangeArrowheads="1"/>
            </p:cNvSpPr>
            <p:nvPr/>
          </p:nvSpPr>
          <p:spPr bwMode="auto">
            <a:xfrm>
              <a:off x="909" y="2613"/>
              <a:ext cx="24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X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62" name="Line 131"/>
            <p:cNvCxnSpPr/>
            <p:nvPr/>
          </p:nvCxnSpPr>
          <p:spPr bwMode="auto">
            <a:xfrm>
              <a:off x="1516" y="2499"/>
              <a:ext cx="5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3" name="Text Box 132"/>
            <p:cNvSpPr txBox="1">
              <a:spLocks noChangeAspect="1" noChangeArrowheads="1"/>
            </p:cNvSpPr>
            <p:nvPr/>
          </p:nvSpPr>
          <p:spPr bwMode="auto">
            <a:xfrm>
              <a:off x="1560" y="2665"/>
              <a:ext cx="36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Z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5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, </a:t>
              </a: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Z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6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64" name="Line 133"/>
            <p:cNvCxnSpPr/>
            <p:nvPr/>
          </p:nvCxnSpPr>
          <p:spPr bwMode="auto">
            <a:xfrm flipV="1">
              <a:off x="1306" y="2499"/>
              <a:ext cx="210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5" name="Text Box 134"/>
            <p:cNvSpPr txBox="1">
              <a:spLocks noChangeAspect="1" noChangeArrowheads="1"/>
            </p:cNvSpPr>
            <p:nvPr/>
          </p:nvSpPr>
          <p:spPr bwMode="auto">
            <a:xfrm>
              <a:off x="1150" y="2612"/>
              <a:ext cx="37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Y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5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, </a:t>
              </a: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Y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6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66" name="Line 135"/>
            <p:cNvCxnSpPr/>
            <p:nvPr/>
          </p:nvCxnSpPr>
          <p:spPr bwMode="auto">
            <a:xfrm flipH="1" flipV="1">
              <a:off x="1513" y="2499"/>
              <a:ext cx="241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" name="Text Box 136"/>
            <p:cNvSpPr txBox="1">
              <a:spLocks noChangeAspect="1" noChangeArrowheads="1"/>
            </p:cNvSpPr>
            <p:nvPr/>
          </p:nvSpPr>
          <p:spPr bwMode="auto">
            <a:xfrm>
              <a:off x="1759" y="2507"/>
              <a:ext cx="3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X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5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, </a:t>
              </a: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X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6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68" name="Text Box 137"/>
            <p:cNvSpPr txBox="1">
              <a:spLocks noChangeArrowheads="1"/>
            </p:cNvSpPr>
            <p:nvPr/>
          </p:nvSpPr>
          <p:spPr bwMode="auto">
            <a:xfrm>
              <a:off x="152" y="835"/>
              <a:ext cx="4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, </a:t>
              </a: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1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69" name="Text Box 138"/>
            <p:cNvSpPr txBox="1">
              <a:spLocks noChangeArrowheads="1"/>
            </p:cNvSpPr>
            <p:nvPr/>
          </p:nvSpPr>
          <p:spPr bwMode="auto">
            <a:xfrm>
              <a:off x="793" y="1918"/>
              <a:ext cx="54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~O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6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0" name="Freeform 84"/>
            <p:cNvSpPr>
              <a:spLocks noChangeAspect="1"/>
            </p:cNvSpPr>
            <p:nvPr/>
          </p:nvSpPr>
          <p:spPr bwMode="auto">
            <a:xfrm rot="1235590">
              <a:off x="1245" y="2286"/>
              <a:ext cx="263" cy="165"/>
            </a:xfrm>
            <a:custGeom>
              <a:avLst/>
              <a:gdLst>
                <a:gd name="T0" fmla="*/ 0 w 322"/>
                <a:gd name="T1" fmla="*/ 39 h 237"/>
                <a:gd name="T2" fmla="*/ 38 w 322"/>
                <a:gd name="T3" fmla="*/ 5 h 237"/>
                <a:gd name="T4" fmla="*/ 103 w 322"/>
                <a:gd name="T5" fmla="*/ 9 h 237"/>
                <a:gd name="T6" fmla="*/ 118 w 322"/>
                <a:gd name="T7" fmla="*/ 24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2"/>
                <a:gd name="T13" fmla="*/ 0 h 237"/>
                <a:gd name="T14" fmla="*/ 322 w 322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2" h="237">
                  <a:moveTo>
                    <a:pt x="0" y="237"/>
                  </a:moveTo>
                  <a:cubicBezTo>
                    <a:pt x="28" y="148"/>
                    <a:pt x="57" y="60"/>
                    <a:pt x="104" y="30"/>
                  </a:cubicBezTo>
                  <a:cubicBezTo>
                    <a:pt x="151" y="0"/>
                    <a:pt x="248" y="38"/>
                    <a:pt x="284" y="57"/>
                  </a:cubicBezTo>
                  <a:cubicBezTo>
                    <a:pt x="320" y="76"/>
                    <a:pt x="321" y="111"/>
                    <a:pt x="322" y="14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1" name="Text Box 101"/>
            <p:cNvSpPr txBox="1">
              <a:spLocks noChangeAspect="1" noChangeArrowheads="1"/>
            </p:cNvSpPr>
            <p:nvPr/>
          </p:nvSpPr>
          <p:spPr bwMode="auto">
            <a:xfrm>
              <a:off x="-64" y="1289"/>
              <a:ext cx="24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2" name="Text Box 112"/>
            <p:cNvSpPr txBox="1">
              <a:spLocks noChangeAspect="1" noChangeArrowheads="1"/>
            </p:cNvSpPr>
            <p:nvPr/>
          </p:nvSpPr>
          <p:spPr bwMode="auto">
            <a:xfrm>
              <a:off x="1479" y="1141"/>
              <a:ext cx="31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3" name="Text Box 112"/>
            <p:cNvSpPr txBox="1">
              <a:spLocks noChangeAspect="1" noChangeArrowheads="1"/>
            </p:cNvSpPr>
            <p:nvPr/>
          </p:nvSpPr>
          <p:spPr bwMode="auto">
            <a:xfrm>
              <a:off x="505" y="1084"/>
              <a:ext cx="21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1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4" name="Text Box 136"/>
            <p:cNvSpPr txBox="1">
              <a:spLocks noChangeAspect="1" noChangeArrowheads="1"/>
            </p:cNvSpPr>
            <p:nvPr/>
          </p:nvSpPr>
          <p:spPr bwMode="auto">
            <a:xfrm>
              <a:off x="1499" y="2344"/>
              <a:ext cx="3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5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, </a:t>
              </a: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6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5" name="Text Box 112"/>
            <p:cNvSpPr txBox="1">
              <a:spLocks noChangeAspect="1" noChangeArrowheads="1"/>
            </p:cNvSpPr>
            <p:nvPr/>
          </p:nvSpPr>
          <p:spPr bwMode="auto">
            <a:xfrm>
              <a:off x="186" y="2339"/>
              <a:ext cx="21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6" name="Text Box 112"/>
            <p:cNvSpPr txBox="1">
              <a:spLocks noChangeAspect="1" noChangeArrowheads="1"/>
            </p:cNvSpPr>
            <p:nvPr/>
          </p:nvSpPr>
          <p:spPr bwMode="auto">
            <a:xfrm>
              <a:off x="651" y="2403"/>
              <a:ext cx="21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7" name="Oval 99"/>
            <p:cNvSpPr>
              <a:spLocks noChangeAspect="1" noChangeArrowheads="1"/>
            </p:cNvSpPr>
            <p:nvPr/>
          </p:nvSpPr>
          <p:spPr bwMode="auto">
            <a:xfrm>
              <a:off x="1379" y="1324"/>
              <a:ext cx="55" cy="5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8" name="Text Box 112"/>
            <p:cNvSpPr txBox="1">
              <a:spLocks noChangeAspect="1" noChangeArrowheads="1"/>
            </p:cNvSpPr>
            <p:nvPr/>
          </p:nvSpPr>
          <p:spPr bwMode="auto">
            <a:xfrm>
              <a:off x="1419" y="1296"/>
              <a:ext cx="21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i="1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O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79" name="Text Box 111"/>
            <p:cNvSpPr txBox="1">
              <a:spLocks noChangeAspect="1" noChangeArrowheads="1"/>
            </p:cNvSpPr>
            <p:nvPr/>
          </p:nvSpPr>
          <p:spPr bwMode="auto">
            <a:xfrm>
              <a:off x="720" y="1484"/>
              <a:ext cx="28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{A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1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}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80" name="Text Box 111"/>
            <p:cNvSpPr txBox="1">
              <a:spLocks noChangeAspect="1" noChangeArrowheads="1"/>
            </p:cNvSpPr>
            <p:nvPr/>
          </p:nvSpPr>
          <p:spPr bwMode="auto">
            <a:xfrm>
              <a:off x="1786" y="1447"/>
              <a:ext cx="28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{A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2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}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81" name="Text Box 111"/>
            <p:cNvSpPr txBox="1">
              <a:spLocks noChangeAspect="1" noChangeArrowheads="1"/>
            </p:cNvSpPr>
            <p:nvPr/>
          </p:nvSpPr>
          <p:spPr bwMode="auto">
            <a:xfrm>
              <a:off x="42" y="2171"/>
              <a:ext cx="28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{A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3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}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82" name="Text Box 111"/>
            <p:cNvSpPr txBox="1">
              <a:spLocks noChangeAspect="1" noChangeArrowheads="1"/>
            </p:cNvSpPr>
            <p:nvPr/>
          </p:nvSpPr>
          <p:spPr bwMode="auto">
            <a:xfrm>
              <a:off x="605" y="2167"/>
              <a:ext cx="28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{A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4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}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83" name="Text Box 111"/>
            <p:cNvSpPr txBox="1">
              <a:spLocks noChangeAspect="1" noChangeArrowheads="1"/>
            </p:cNvSpPr>
            <p:nvPr/>
          </p:nvSpPr>
          <p:spPr bwMode="auto">
            <a:xfrm>
              <a:off x="1603" y="2182"/>
              <a:ext cx="53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{A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5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}{A</a:t>
              </a:r>
              <a:r>
                <a:rPr lang="en-US" sz="1600" kern="1200" baseline="-250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6</a:t>
              </a: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}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sp>
          <p:nvSpPr>
            <p:cNvPr id="284" name="Text Box 111"/>
            <p:cNvSpPr txBox="1">
              <a:spLocks noChangeAspect="1" noChangeArrowheads="1"/>
            </p:cNvSpPr>
            <p:nvPr/>
          </p:nvSpPr>
          <p:spPr bwMode="auto">
            <a:xfrm>
              <a:off x="12" y="1478"/>
              <a:ext cx="28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fontAlgn="base"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Times New Roman"/>
                  <a:cs typeface="宋体"/>
                </a:rPr>
                <a:t>{A}</a:t>
              </a:r>
              <a:endParaRPr lang="zh-CN" sz="1600">
                <a:effectLst/>
                <a:latin typeface="宋体"/>
                <a:cs typeface="宋体"/>
              </a:endParaRPr>
            </a:p>
          </p:txBody>
        </p:sp>
        <p:cxnSp>
          <p:nvCxnSpPr>
            <p:cNvPr id="285" name="Line 74"/>
            <p:cNvCxnSpPr/>
            <p:nvPr/>
          </p:nvCxnSpPr>
          <p:spPr bwMode="auto">
            <a:xfrm>
              <a:off x="1323" y="1292"/>
              <a:ext cx="81" cy="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CBDDF5-5AEA-4D73-ABC0-AD37BC36809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3.1 PUMA560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2560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15900" y="1295400"/>
            <a:ext cx="8748713" cy="50292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15000"/>
              </a:spcAft>
            </a:pPr>
            <a:r>
              <a:rPr lang="zh-CN" altLang="en-US" sz="2400" smtClean="0">
                <a:solidFill>
                  <a:schemeClr val="folHlink"/>
                </a:solidFill>
                <a:ea typeface="黑体" pitchFamily="2" charset="-122"/>
              </a:rPr>
              <a:t>建立坐标系：</a:t>
            </a: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zh-CN" altLang="en-US" sz="2000" baseline="-25000" smtClean="0">
                <a:ea typeface="黑体" pitchFamily="2" charset="-122"/>
              </a:rPr>
              <a:t>、 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1</a:t>
            </a:r>
            <a:r>
              <a:rPr lang="zh-CN" altLang="en-US" sz="2000" smtClean="0">
                <a:ea typeface="黑体" pitchFamily="2" charset="-122"/>
              </a:rPr>
              <a:t>取同一点，</a:t>
            </a:r>
            <a:r>
              <a:rPr lang="en-US" altLang="zh-CN" sz="2000" i="1" smtClean="0">
                <a:ea typeface="黑体" pitchFamily="2" charset="-122"/>
              </a:rPr>
              <a:t>Z</a:t>
            </a:r>
            <a:r>
              <a:rPr lang="zh-CN" altLang="en-US" sz="2000" smtClean="0">
                <a:ea typeface="黑体" pitchFamily="2" charset="-122"/>
              </a:rPr>
              <a:t>方向为向上，</a:t>
            </a:r>
            <a:r>
              <a:rPr lang="en-US" altLang="zh-CN" sz="2000" i="1" smtClean="0">
                <a:ea typeface="黑体" pitchFamily="2" charset="-122"/>
              </a:rPr>
              <a:t>Y</a:t>
            </a:r>
            <a:r>
              <a:rPr lang="zh-CN" altLang="en-US" sz="2000" smtClean="0">
                <a:ea typeface="黑体" pitchFamily="2" charset="-122"/>
              </a:rPr>
              <a:t>、</a:t>
            </a:r>
            <a:r>
              <a:rPr lang="en-US" altLang="zh-CN" sz="2000" i="1" smtClean="0">
                <a:ea typeface="黑体" pitchFamily="2" charset="-122"/>
              </a:rPr>
              <a:t>Z</a:t>
            </a:r>
            <a:r>
              <a:rPr lang="en-US" altLang="zh-CN" sz="2000" baseline="-25000" smtClean="0">
                <a:ea typeface="黑体" pitchFamily="2" charset="-122"/>
              </a:rPr>
              <a:t>1</a:t>
            </a:r>
            <a:r>
              <a:rPr lang="zh-CN" altLang="en-US" sz="2000" smtClean="0">
                <a:ea typeface="黑体" pitchFamily="2" charset="-122"/>
              </a:rPr>
              <a:t>方向为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2</a:t>
            </a:r>
            <a:r>
              <a:rPr lang="zh-CN" altLang="en-US" sz="2000" smtClean="0">
                <a:ea typeface="黑体" pitchFamily="2" charset="-122"/>
              </a:rPr>
              <a:t>方向， </a:t>
            </a:r>
            <a:r>
              <a:rPr lang="en-US" altLang="zh-CN" sz="2000" i="1" smtClean="0">
                <a:ea typeface="黑体" pitchFamily="2" charset="-122"/>
              </a:rPr>
              <a:t>Y</a:t>
            </a:r>
            <a:r>
              <a:rPr lang="en-US" altLang="zh-CN" sz="2000" baseline="-25000" smtClean="0">
                <a:ea typeface="黑体" pitchFamily="2" charset="-122"/>
              </a:rPr>
              <a:t>1</a:t>
            </a:r>
            <a:r>
              <a:rPr lang="zh-CN" altLang="en-US" sz="2000" smtClean="0">
                <a:ea typeface="黑体" pitchFamily="2" charset="-122"/>
              </a:rPr>
              <a:t>方向为向下。</a:t>
            </a: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2</a:t>
            </a:r>
            <a:r>
              <a:rPr lang="zh-CN" altLang="en-US" sz="2000" smtClean="0">
                <a:ea typeface="黑体" pitchFamily="2" charset="-122"/>
              </a:rPr>
              <a:t>取在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smtClean="0">
                <a:ea typeface="黑体" pitchFamily="2" charset="-122"/>
              </a:rPr>
              <a:t>轴，取连杆</a:t>
            </a:r>
            <a:r>
              <a:rPr lang="en-US" altLang="zh-CN" sz="2000" smtClean="0">
                <a:ea typeface="黑体" pitchFamily="2" charset="-122"/>
              </a:rPr>
              <a:t>2</a:t>
            </a:r>
            <a:r>
              <a:rPr lang="zh-CN" altLang="en-US" sz="2000" smtClean="0">
                <a:ea typeface="黑体" pitchFamily="2" charset="-122"/>
              </a:rPr>
              <a:t>与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smtClean="0">
                <a:ea typeface="黑体" pitchFamily="2" charset="-122"/>
              </a:rPr>
              <a:t>轴的交点， </a:t>
            </a:r>
            <a:r>
              <a:rPr lang="en-US" altLang="zh-CN" sz="2000" i="1" smtClean="0">
                <a:ea typeface="黑体" pitchFamily="2" charset="-122"/>
              </a:rPr>
              <a:t>Z</a:t>
            </a:r>
            <a:r>
              <a:rPr lang="en-US" altLang="zh-CN" sz="2000" baseline="-25000" smtClean="0">
                <a:ea typeface="黑体" pitchFamily="2" charset="-122"/>
              </a:rPr>
              <a:t>2</a:t>
            </a:r>
            <a:r>
              <a:rPr lang="zh-CN" altLang="en-US" sz="2000" smtClean="0">
                <a:ea typeface="黑体" pitchFamily="2" charset="-122"/>
              </a:rPr>
              <a:t>方向为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smtClean="0">
                <a:ea typeface="黑体" pitchFamily="2" charset="-122"/>
              </a:rPr>
              <a:t>方向， </a:t>
            </a:r>
            <a:r>
              <a:rPr lang="en-US" altLang="zh-CN" sz="2000" i="1" smtClean="0">
                <a:ea typeface="黑体" pitchFamily="2" charset="-122"/>
              </a:rPr>
              <a:t>X</a:t>
            </a:r>
            <a:r>
              <a:rPr lang="en-US" altLang="zh-CN" sz="2000" baseline="-25000" smtClean="0">
                <a:ea typeface="黑体" pitchFamily="2" charset="-122"/>
              </a:rPr>
              <a:t>2</a:t>
            </a:r>
            <a:r>
              <a:rPr lang="zh-CN" altLang="en-US" sz="2000" smtClean="0">
                <a:ea typeface="黑体" pitchFamily="2" charset="-122"/>
              </a:rPr>
              <a:t>方向取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2</a:t>
            </a:r>
            <a:r>
              <a:rPr lang="zh-CN" altLang="en-US" sz="2000" smtClean="0">
                <a:ea typeface="黑体" pitchFamily="2" charset="-122"/>
              </a:rPr>
              <a:t>与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smtClean="0">
                <a:ea typeface="黑体" pitchFamily="2" charset="-122"/>
              </a:rPr>
              <a:t>的公垂线指向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2</a:t>
            </a:r>
            <a:r>
              <a:rPr lang="zh-CN" altLang="en-US" sz="2000" smtClean="0">
                <a:ea typeface="黑体" pitchFamily="2" charset="-122"/>
              </a:rPr>
              <a:t>的方向。</a:t>
            </a: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baseline="-25000" smtClean="0">
                <a:ea typeface="黑体" pitchFamily="2" charset="-122"/>
              </a:rPr>
              <a:t>、 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4</a:t>
            </a:r>
            <a:r>
              <a:rPr lang="zh-CN" altLang="en-US" sz="2000" baseline="-25000" smtClean="0">
                <a:ea typeface="黑体" pitchFamily="2" charset="-122"/>
              </a:rPr>
              <a:t>、 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5</a:t>
            </a:r>
            <a:r>
              <a:rPr lang="zh-CN" altLang="en-US" sz="2000" baseline="-25000" smtClean="0">
                <a:ea typeface="黑体" pitchFamily="2" charset="-122"/>
              </a:rPr>
              <a:t>、 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6</a:t>
            </a:r>
            <a:r>
              <a:rPr lang="zh-CN" altLang="en-US" sz="2000" smtClean="0">
                <a:ea typeface="黑体" pitchFamily="2" charset="-122"/>
              </a:rPr>
              <a:t>取同一点， 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baseline="-25000" smtClean="0">
                <a:ea typeface="黑体" pitchFamily="2" charset="-122"/>
              </a:rPr>
              <a:t>、 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5</a:t>
            </a:r>
            <a:r>
              <a:rPr lang="zh-CN" altLang="en-US" sz="2000" baseline="-25000" smtClean="0">
                <a:ea typeface="黑体" pitchFamily="2" charset="-122"/>
              </a:rPr>
              <a:t>、 </a:t>
            </a:r>
            <a:r>
              <a:rPr lang="en-US" altLang="zh-CN" sz="2000" i="1" smtClean="0">
                <a:ea typeface="黑体" pitchFamily="2" charset="-122"/>
              </a:rPr>
              <a:t>O</a:t>
            </a:r>
            <a:r>
              <a:rPr lang="en-US" altLang="zh-CN" sz="2000" baseline="-25000" smtClean="0">
                <a:ea typeface="黑体" pitchFamily="2" charset="-122"/>
              </a:rPr>
              <a:t>6</a:t>
            </a:r>
            <a:r>
              <a:rPr lang="zh-CN" altLang="en-US" sz="2000" smtClean="0">
                <a:ea typeface="黑体" pitchFamily="2" charset="-122"/>
              </a:rPr>
              <a:t>坐标系相同。 </a:t>
            </a:r>
            <a:r>
              <a:rPr lang="en-US" altLang="zh-CN" sz="2000" i="1" smtClean="0">
                <a:ea typeface="黑体" pitchFamily="2" charset="-122"/>
              </a:rPr>
              <a:t>Z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smtClean="0">
                <a:ea typeface="黑体" pitchFamily="2" charset="-122"/>
              </a:rPr>
              <a:t>方向为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4</a:t>
            </a:r>
            <a:r>
              <a:rPr lang="zh-CN" altLang="en-US" sz="2000" smtClean="0">
                <a:ea typeface="黑体" pitchFamily="2" charset="-122"/>
              </a:rPr>
              <a:t>方向， </a:t>
            </a:r>
            <a:r>
              <a:rPr lang="en-US" altLang="zh-CN" sz="2000" i="1" smtClean="0">
                <a:ea typeface="黑体" pitchFamily="2" charset="-122"/>
              </a:rPr>
              <a:t>Y</a:t>
            </a:r>
            <a:r>
              <a:rPr lang="en-US" altLang="zh-CN" sz="2000" baseline="-25000" smtClean="0">
                <a:ea typeface="黑体" pitchFamily="2" charset="-122"/>
              </a:rPr>
              <a:t>3</a:t>
            </a:r>
            <a:r>
              <a:rPr lang="zh-CN" altLang="en-US" sz="2000" smtClean="0">
                <a:ea typeface="黑体" pitchFamily="2" charset="-122"/>
              </a:rPr>
              <a:t>方向为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5</a:t>
            </a:r>
            <a:r>
              <a:rPr lang="zh-CN" altLang="en-US" sz="2000" smtClean="0">
                <a:ea typeface="黑体" pitchFamily="2" charset="-122"/>
              </a:rPr>
              <a:t>的反方向。 </a:t>
            </a:r>
            <a:r>
              <a:rPr lang="en-US" altLang="zh-CN" sz="2000" i="1" smtClean="0">
                <a:ea typeface="黑体" pitchFamily="2" charset="-122"/>
              </a:rPr>
              <a:t>Z</a:t>
            </a:r>
            <a:r>
              <a:rPr lang="en-US" altLang="zh-CN" sz="2000" baseline="-25000" smtClean="0">
                <a:ea typeface="黑体" pitchFamily="2" charset="-122"/>
              </a:rPr>
              <a:t>4</a:t>
            </a:r>
            <a:r>
              <a:rPr lang="zh-CN" altLang="en-US" sz="2000" smtClean="0">
                <a:ea typeface="黑体" pitchFamily="2" charset="-122"/>
              </a:rPr>
              <a:t>方向为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5</a:t>
            </a:r>
            <a:r>
              <a:rPr lang="zh-CN" altLang="en-US" sz="2000" smtClean="0">
                <a:ea typeface="黑体" pitchFamily="2" charset="-122"/>
              </a:rPr>
              <a:t>方向，</a:t>
            </a:r>
            <a:r>
              <a:rPr lang="en-US" altLang="zh-CN" sz="2000" i="1" smtClean="0">
                <a:ea typeface="黑体" pitchFamily="2" charset="-122"/>
              </a:rPr>
              <a:t>Y</a:t>
            </a:r>
            <a:r>
              <a:rPr lang="en-US" altLang="zh-CN" sz="2000" baseline="-25000" smtClean="0">
                <a:ea typeface="黑体" pitchFamily="2" charset="-122"/>
              </a:rPr>
              <a:t>4</a:t>
            </a:r>
            <a:r>
              <a:rPr lang="zh-CN" altLang="en-US" sz="2000" smtClean="0">
                <a:ea typeface="黑体" pitchFamily="2" charset="-122"/>
              </a:rPr>
              <a:t>方向为</a:t>
            </a:r>
            <a:r>
              <a:rPr lang="en-US" altLang="zh-CN" sz="2000" i="1" smtClean="0">
                <a:ea typeface="黑体" pitchFamily="2" charset="-122"/>
              </a:rPr>
              <a:t>J</a:t>
            </a:r>
            <a:r>
              <a:rPr lang="en-US" altLang="zh-CN" sz="2000" baseline="-25000" smtClean="0">
                <a:ea typeface="黑体" pitchFamily="2" charset="-122"/>
              </a:rPr>
              <a:t>4</a:t>
            </a:r>
            <a:r>
              <a:rPr lang="zh-CN" altLang="en-US" sz="2000" smtClean="0">
                <a:ea typeface="黑体" pitchFamily="2" charset="-122"/>
              </a:rPr>
              <a:t>的方向。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</a:pPr>
            <a:r>
              <a:rPr lang="zh-CN" altLang="en-US" sz="2400" smtClean="0">
                <a:solidFill>
                  <a:schemeClr val="folHlink"/>
                </a:solidFill>
                <a:ea typeface="黑体" pitchFamily="2" charset="-122"/>
              </a:rPr>
              <a:t>连杆参数：</a:t>
            </a:r>
            <a:r>
              <a:rPr lang="zh-CN" altLang="en-US" sz="2400" smtClean="0"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15000"/>
              </a:lnSpc>
              <a:spcAft>
                <a:spcPct val="15000"/>
              </a:spcAft>
            </a:pPr>
            <a:endParaRPr lang="en-US" altLang="zh-CN" sz="2000" smtClean="0">
              <a:ea typeface="黑体" pitchFamily="2" charset="-122"/>
            </a:endParaRPr>
          </a:p>
        </p:txBody>
      </p:sp>
      <p:graphicFrame>
        <p:nvGraphicFramePr>
          <p:cNvPr id="2569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86355"/>
              </p:ext>
            </p:extLst>
          </p:nvPr>
        </p:nvGraphicFramePr>
        <p:xfrm>
          <a:off x="2362200" y="3962400"/>
          <a:ext cx="5867400" cy="2560635"/>
        </p:xfrm>
        <a:graphic>
          <a:graphicData uri="http://schemas.openxmlformats.org/drawingml/2006/table">
            <a:tbl>
              <a:tblPr/>
              <a:tblGrid>
                <a:gridCol w="806450"/>
                <a:gridCol w="1100138"/>
                <a:gridCol w="1141412"/>
                <a:gridCol w="1295400"/>
                <a:gridCol w="1524000"/>
              </a:tblGrid>
              <a:tr h="365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连杆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关节角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</a:t>
                      </a:r>
                      <a:r>
                        <a:rPr kumimoji="1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i</a:t>
                      </a:r>
                      <a:endParaRPr kumimoji="1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扭转角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</a:t>
                      </a:r>
                      <a:r>
                        <a:rPr kumimoji="1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连杆长度</a:t>
                      </a: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连杆偏移量</a:t>
                      </a: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1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-90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°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-90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-90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</a:t>
                      </a:r>
                      <a:r>
                        <a:rPr kumimoji="1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°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4C76D9-DEE4-48D4-831E-63EBF06FEF3B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40668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3.1 PUMA560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65743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folHlink"/>
                </a:solidFill>
                <a:ea typeface="黑体" pitchFamily="2" charset="-122"/>
              </a:rPr>
              <a:t>写出各个连杆的变换矩阵</a:t>
            </a:r>
            <a:r>
              <a:rPr lang="en-US" altLang="zh-CN" sz="2400" dirty="0" smtClean="0">
                <a:solidFill>
                  <a:schemeClr val="folHlink"/>
                </a:solidFill>
                <a:ea typeface="黑体" pitchFamily="2" charset="-122"/>
              </a:rPr>
              <a:t>(D-H</a:t>
            </a:r>
            <a:r>
              <a:rPr lang="zh-CN" altLang="en-US" sz="2400" dirty="0" smtClean="0">
                <a:solidFill>
                  <a:schemeClr val="folHlink"/>
                </a:solidFill>
                <a:ea typeface="黑体" pitchFamily="2" charset="-122"/>
              </a:rPr>
              <a:t>矩阵</a:t>
            </a:r>
            <a:r>
              <a:rPr lang="en-US" altLang="zh-CN" sz="2400" dirty="0" smtClean="0">
                <a:solidFill>
                  <a:schemeClr val="folHlink"/>
                </a:solidFill>
                <a:ea typeface="黑体" pitchFamily="2" charset="-122"/>
              </a:rPr>
              <a:t>) </a:t>
            </a:r>
            <a:r>
              <a:rPr lang="zh-CN" altLang="en-US" sz="2400" dirty="0" smtClean="0">
                <a:solidFill>
                  <a:schemeClr val="folHlink"/>
                </a:solidFill>
                <a:ea typeface="黑体" pitchFamily="2" charset="-122"/>
              </a:rPr>
              <a:t>：</a:t>
            </a:r>
          </a:p>
          <a:p>
            <a:pPr lvl="1" eaLnBrk="1" hangingPunct="1"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zh-CN" altLang="en-US" sz="2000" dirty="0" smtClean="0">
              <a:ea typeface="黑体" pitchFamily="2" charset="-122"/>
            </a:endParaRPr>
          </a:p>
          <a:p>
            <a:pPr eaLnBrk="1" hangingPunct="1"/>
            <a:endParaRPr lang="en-US" altLang="zh-CN" sz="2000" dirty="0" smtClean="0">
              <a:ea typeface="黑体" pitchFamily="2" charset="-122"/>
            </a:endParaRPr>
          </a:p>
        </p:txBody>
      </p:sp>
      <p:graphicFrame>
        <p:nvGraphicFramePr>
          <p:cNvPr id="26637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55124"/>
              </p:ext>
            </p:extLst>
          </p:nvPr>
        </p:nvGraphicFramePr>
        <p:xfrm>
          <a:off x="2909414" y="5932506"/>
          <a:ext cx="167616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7" name="Equation" r:id="rId3" imgW="838080" imgH="190440" progId="Equation.DSMT4">
                  <p:embed/>
                </p:oleObj>
              </mc:Choice>
              <mc:Fallback>
                <p:oleObj name="Equation" r:id="rId3" imgW="838080" imgH="1904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14" y="5932506"/>
                        <a:ext cx="1676160" cy="38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55901"/>
              </p:ext>
            </p:extLst>
          </p:nvPr>
        </p:nvGraphicFramePr>
        <p:xfrm>
          <a:off x="647564" y="1880827"/>
          <a:ext cx="3916512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8" name="Equation" r:id="rId5" imgW="3263760" imgH="914400" progId="Equation.DSMT4">
                  <p:embed/>
                </p:oleObj>
              </mc:Choice>
              <mc:Fallback>
                <p:oleObj name="Equation" r:id="rId5" imgW="3263760" imgH="9144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1880827"/>
                        <a:ext cx="3916512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46327"/>
              </p:ext>
            </p:extLst>
          </p:nvPr>
        </p:nvGraphicFramePr>
        <p:xfrm>
          <a:off x="708817" y="3032956"/>
          <a:ext cx="22250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9" name="Equation" r:id="rId7" imgW="1854200" imgH="914400" progId="Equation.DSMT4">
                  <p:embed/>
                </p:oleObj>
              </mc:Choice>
              <mc:Fallback>
                <p:oleObj name="Equation" r:id="rId7" imgW="1854200" imgH="9144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7" y="3032956"/>
                        <a:ext cx="22250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95083"/>
              </p:ext>
            </p:extLst>
          </p:nvPr>
        </p:nvGraphicFramePr>
        <p:xfrm>
          <a:off x="3311859" y="3032956"/>
          <a:ext cx="272796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0" name="Equation" r:id="rId9" imgW="2273300" imgH="914400" progId="Equation.DSMT4">
                  <p:embed/>
                </p:oleObj>
              </mc:Choice>
              <mc:Fallback>
                <p:oleObj name="Equation" r:id="rId9" imgW="2273300" imgH="914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59" y="3032956"/>
                        <a:ext cx="272796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73815"/>
              </p:ext>
            </p:extLst>
          </p:nvPr>
        </p:nvGraphicFramePr>
        <p:xfrm>
          <a:off x="6120171" y="3032956"/>
          <a:ext cx="277368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1" name="Equation" r:id="rId11" imgW="2311400" imgH="914400" progId="Equation.DSMT4">
                  <p:embed/>
                </p:oleObj>
              </mc:Choice>
              <mc:Fallback>
                <p:oleObj name="Equation" r:id="rId11" imgW="2311400" imgH="9144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1" y="3032956"/>
                        <a:ext cx="277368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4124"/>
              </p:ext>
            </p:extLst>
          </p:nvPr>
        </p:nvGraphicFramePr>
        <p:xfrm>
          <a:off x="683568" y="4365104"/>
          <a:ext cx="231648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2" name="Equation" r:id="rId13" imgW="1930400" imgH="914400" progId="Equation.DSMT4">
                  <p:embed/>
                </p:oleObj>
              </mc:Choice>
              <mc:Fallback>
                <p:oleObj name="Equation" r:id="rId13" imgW="1930400" imgH="9144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65104"/>
                        <a:ext cx="231648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41188"/>
              </p:ext>
            </p:extLst>
          </p:nvPr>
        </p:nvGraphicFramePr>
        <p:xfrm>
          <a:off x="3311860" y="4365104"/>
          <a:ext cx="227076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3" name="Equation" r:id="rId15" imgW="1892300" imgH="914400" progId="Equation.DSMT4">
                  <p:embed/>
                </p:oleObj>
              </mc:Choice>
              <mc:Fallback>
                <p:oleObj name="Equation" r:id="rId15" imgW="1892300" imgH="9144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4365104"/>
                        <a:ext cx="227076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03108"/>
              </p:ext>
            </p:extLst>
          </p:nvPr>
        </p:nvGraphicFramePr>
        <p:xfrm>
          <a:off x="6120172" y="4365104"/>
          <a:ext cx="219456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4" name="Equation" r:id="rId17" imgW="1828800" imgH="914400" progId="Equation.DSMT4">
                  <p:embed/>
                </p:oleObj>
              </mc:Choice>
              <mc:Fallback>
                <p:oleObj name="Equation" r:id="rId17" imgW="1828800" imgH="9144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2" y="4365104"/>
                        <a:ext cx="219456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7564" y="591327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机器人末端位姿：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77B9-7A54-4473-AD19-D4828741715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3.2 </a:t>
            </a:r>
            <a:r>
              <a:rPr lang="en-US" altLang="zh-CN" sz="3200" dirty="0" err="1" smtClean="0">
                <a:ea typeface="黑体" pitchFamily="2" charset="-122"/>
              </a:rPr>
              <a:t>Yaskawa</a:t>
            </a:r>
            <a:r>
              <a:rPr lang="en-US" altLang="zh-CN" sz="3200" dirty="0" smtClean="0">
                <a:ea typeface="黑体" pitchFamily="2" charset="-122"/>
              </a:rPr>
              <a:t> K10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4290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chemeClr val="folHlink"/>
                </a:solidFill>
                <a:ea typeface="黑体" pitchFamily="2" charset="-122"/>
              </a:rPr>
              <a:t>机器人关节</a:t>
            </a:r>
          </a:p>
        </p:txBody>
      </p:sp>
      <p:sp>
        <p:nvSpPr>
          <p:cNvPr id="30725" name="Rectangle 130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3124200" y="1447800"/>
            <a:ext cx="4114800" cy="4114800"/>
            <a:chOff x="1968" y="912"/>
            <a:chExt cx="2592" cy="2592"/>
          </a:xfrm>
        </p:grpSpPr>
        <p:pic>
          <p:nvPicPr>
            <p:cNvPr id="30855" name="Picture 133" descr="机器人图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344"/>
              <a:ext cx="1306" cy="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56" name="Text Box 134"/>
            <p:cNvSpPr txBox="1">
              <a:spLocks noChangeArrowheads="1"/>
            </p:cNvSpPr>
            <p:nvPr/>
          </p:nvSpPr>
          <p:spPr bwMode="auto">
            <a:xfrm>
              <a:off x="3408" y="3216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关节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30857" name="Text Box 135"/>
            <p:cNvSpPr txBox="1">
              <a:spLocks noChangeArrowheads="1"/>
            </p:cNvSpPr>
            <p:nvPr/>
          </p:nvSpPr>
          <p:spPr bwMode="auto">
            <a:xfrm>
              <a:off x="3408" y="283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关节</a:t>
              </a:r>
              <a:r>
                <a:rPr lang="en-US" altLang="zh-CN" sz="2400"/>
                <a:t>2</a:t>
              </a:r>
            </a:p>
          </p:txBody>
        </p:sp>
        <p:sp>
          <p:nvSpPr>
            <p:cNvPr id="30858" name="Text Box 136"/>
            <p:cNvSpPr txBox="1">
              <a:spLocks noChangeArrowheads="1"/>
            </p:cNvSpPr>
            <p:nvPr/>
          </p:nvSpPr>
          <p:spPr bwMode="auto">
            <a:xfrm>
              <a:off x="3408" y="196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关节</a:t>
              </a:r>
              <a:r>
                <a:rPr lang="en-US" altLang="zh-CN" sz="2400"/>
                <a:t>3</a:t>
              </a:r>
            </a:p>
          </p:txBody>
        </p:sp>
        <p:sp>
          <p:nvSpPr>
            <p:cNvPr id="30859" name="Text Box 137"/>
            <p:cNvSpPr txBox="1">
              <a:spLocks noChangeArrowheads="1"/>
            </p:cNvSpPr>
            <p:nvPr/>
          </p:nvSpPr>
          <p:spPr bwMode="auto">
            <a:xfrm>
              <a:off x="3408" y="163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关节</a:t>
              </a:r>
              <a:r>
                <a:rPr lang="en-US" altLang="zh-CN" sz="2400"/>
                <a:t>4</a:t>
              </a:r>
            </a:p>
          </p:txBody>
        </p:sp>
        <p:sp>
          <p:nvSpPr>
            <p:cNvPr id="30860" name="Text Box 138"/>
            <p:cNvSpPr txBox="1">
              <a:spLocks noChangeArrowheads="1"/>
            </p:cNvSpPr>
            <p:nvPr/>
          </p:nvSpPr>
          <p:spPr bwMode="auto">
            <a:xfrm>
              <a:off x="3408" y="124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关节</a:t>
              </a:r>
              <a:r>
                <a:rPr lang="en-US" altLang="zh-CN" sz="2400"/>
                <a:t>5</a:t>
              </a:r>
            </a:p>
          </p:txBody>
        </p:sp>
        <p:sp>
          <p:nvSpPr>
            <p:cNvPr id="30861" name="Text Box 139"/>
            <p:cNvSpPr txBox="1">
              <a:spLocks noChangeArrowheads="1"/>
            </p:cNvSpPr>
            <p:nvPr/>
          </p:nvSpPr>
          <p:spPr bwMode="auto">
            <a:xfrm>
              <a:off x="3408" y="91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关节</a:t>
              </a:r>
              <a:r>
                <a:rPr lang="en-US" altLang="zh-CN" sz="2400"/>
                <a:t>6</a:t>
              </a:r>
            </a:p>
          </p:txBody>
        </p:sp>
        <p:sp>
          <p:nvSpPr>
            <p:cNvPr id="30862" name="Line 140"/>
            <p:cNvSpPr>
              <a:spLocks noChangeShapeType="1"/>
            </p:cNvSpPr>
            <p:nvPr/>
          </p:nvSpPr>
          <p:spPr bwMode="auto">
            <a:xfrm flipH="1">
              <a:off x="2928" y="3312"/>
              <a:ext cx="528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Line 141"/>
            <p:cNvSpPr>
              <a:spLocks noChangeShapeType="1"/>
            </p:cNvSpPr>
            <p:nvPr/>
          </p:nvSpPr>
          <p:spPr bwMode="auto">
            <a:xfrm flipH="1" flipV="1">
              <a:off x="2688" y="2736"/>
              <a:ext cx="816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4" name="Line 142"/>
            <p:cNvSpPr>
              <a:spLocks noChangeShapeType="1"/>
            </p:cNvSpPr>
            <p:nvPr/>
          </p:nvSpPr>
          <p:spPr bwMode="auto">
            <a:xfrm flipH="1" flipV="1">
              <a:off x="2928" y="1536"/>
              <a:ext cx="48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Line 143"/>
            <p:cNvSpPr>
              <a:spLocks noChangeShapeType="1"/>
            </p:cNvSpPr>
            <p:nvPr/>
          </p:nvSpPr>
          <p:spPr bwMode="auto">
            <a:xfrm flipH="1" flipV="1">
              <a:off x="2640" y="1824"/>
              <a:ext cx="768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6" name="Line 145"/>
            <p:cNvSpPr>
              <a:spLocks noChangeShapeType="1"/>
            </p:cNvSpPr>
            <p:nvPr/>
          </p:nvSpPr>
          <p:spPr bwMode="auto">
            <a:xfrm flipH="1">
              <a:off x="3216" y="1392"/>
              <a:ext cx="24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7" name="Line 146"/>
            <p:cNvSpPr>
              <a:spLocks noChangeShapeType="1"/>
            </p:cNvSpPr>
            <p:nvPr/>
          </p:nvSpPr>
          <p:spPr bwMode="auto">
            <a:xfrm flipH="1">
              <a:off x="3216" y="1056"/>
              <a:ext cx="24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9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77B9-7A54-4473-AD19-D4828741715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3.2 </a:t>
            </a:r>
            <a:r>
              <a:rPr lang="en-US" altLang="zh-CN" sz="3200" dirty="0" err="1" smtClean="0">
                <a:ea typeface="黑体" pitchFamily="2" charset="-122"/>
              </a:rPr>
              <a:t>Yaskawa</a:t>
            </a:r>
            <a:r>
              <a:rPr lang="en-US" altLang="zh-CN" sz="3200" dirty="0" smtClean="0">
                <a:ea typeface="黑体" pitchFamily="2" charset="-122"/>
              </a:rPr>
              <a:t> K10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429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folHlink"/>
                </a:solidFill>
                <a:ea typeface="黑体" pitchFamily="2" charset="-122"/>
              </a:rPr>
              <a:t>建立坐标系</a:t>
            </a:r>
          </a:p>
        </p:txBody>
      </p:sp>
      <p:sp>
        <p:nvSpPr>
          <p:cNvPr id="30725" name="Rectangle 130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pSp>
        <p:nvGrpSpPr>
          <p:cNvPr id="3" name="Group 150"/>
          <p:cNvGrpSpPr>
            <a:grpSpLocks/>
          </p:cNvGrpSpPr>
          <p:nvPr/>
        </p:nvGrpSpPr>
        <p:grpSpPr bwMode="auto">
          <a:xfrm>
            <a:off x="381000" y="1828800"/>
            <a:ext cx="8382000" cy="4800600"/>
            <a:chOff x="240" y="1152"/>
            <a:chExt cx="5280" cy="3024"/>
          </a:xfrm>
        </p:grpSpPr>
        <p:sp>
          <p:nvSpPr>
            <p:cNvPr id="30728" name="Rectangle 149"/>
            <p:cNvSpPr>
              <a:spLocks noChangeArrowheads="1"/>
            </p:cNvSpPr>
            <p:nvPr/>
          </p:nvSpPr>
          <p:spPr bwMode="auto">
            <a:xfrm>
              <a:off x="240" y="1152"/>
              <a:ext cx="5280" cy="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30729" name="Group 4"/>
            <p:cNvGrpSpPr>
              <a:grpSpLocks noChangeAspect="1"/>
            </p:cNvGrpSpPr>
            <p:nvPr/>
          </p:nvGrpSpPr>
          <p:grpSpPr bwMode="auto">
            <a:xfrm>
              <a:off x="385" y="1344"/>
              <a:ext cx="4837" cy="2789"/>
              <a:chOff x="1699" y="2860"/>
              <a:chExt cx="8058" cy="3830"/>
            </a:xfrm>
          </p:grpSpPr>
          <p:grpSp>
            <p:nvGrpSpPr>
              <p:cNvPr id="30730" name="Group 5"/>
              <p:cNvGrpSpPr>
                <a:grpSpLocks noChangeAspect="1"/>
              </p:cNvGrpSpPr>
              <p:nvPr/>
            </p:nvGrpSpPr>
            <p:grpSpPr bwMode="auto">
              <a:xfrm>
                <a:off x="1699" y="2860"/>
                <a:ext cx="8058" cy="3400"/>
                <a:chOff x="1662" y="2060"/>
                <a:chExt cx="8058" cy="3400"/>
              </a:xfrm>
            </p:grpSpPr>
            <p:sp>
              <p:nvSpPr>
                <p:cNvPr id="30732" name="Text Box 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760" y="250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Z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1</a:t>
                  </a:r>
                </a:p>
              </p:txBody>
            </p:sp>
            <p:sp>
              <p:nvSpPr>
                <p:cNvPr id="30733" name="Line 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320" y="3037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4" name="Line 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320" y="2760"/>
                  <a:ext cx="460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5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7320" y="3040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6" name="Text Box 1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40" y="3560"/>
                  <a:ext cx="40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Y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1</a:t>
                  </a:r>
                </a:p>
              </p:txBody>
            </p:sp>
            <p:sp>
              <p:nvSpPr>
                <p:cNvPr id="30737" name="Text Box 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40" y="2880"/>
                  <a:ext cx="340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X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1</a:t>
                  </a:r>
                </a:p>
              </p:txBody>
            </p:sp>
            <p:sp>
              <p:nvSpPr>
                <p:cNvPr id="30738" name="Text Box 1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000" y="2940"/>
                  <a:ext cx="32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1</a:t>
                  </a:r>
                </a:p>
              </p:txBody>
            </p:sp>
            <p:sp>
              <p:nvSpPr>
                <p:cNvPr id="30739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5960" y="2480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0" name="Line 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960" y="2720"/>
                  <a:ext cx="440" cy="30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1" name="Line 1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960" y="3020"/>
                  <a:ext cx="567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2" name="Text Box 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900" y="2180"/>
                  <a:ext cx="36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Z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0</a:t>
                  </a:r>
                </a:p>
              </p:txBody>
            </p:sp>
            <p:sp>
              <p:nvSpPr>
                <p:cNvPr id="30743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580" y="2900"/>
                  <a:ext cx="2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X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0</a:t>
                  </a:r>
                </a:p>
              </p:txBody>
            </p:sp>
            <p:sp>
              <p:nvSpPr>
                <p:cNvPr id="30744" name="Text Box 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60" y="2560"/>
                  <a:ext cx="32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Y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0</a:t>
                  </a:r>
                </a:p>
              </p:txBody>
            </p:sp>
            <p:sp>
              <p:nvSpPr>
                <p:cNvPr id="30745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920" y="3020"/>
                  <a:ext cx="36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0</a:t>
                  </a:r>
                </a:p>
              </p:txBody>
            </p:sp>
            <p:sp>
              <p:nvSpPr>
                <p:cNvPr id="30746" name="Text Box 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662" y="3082"/>
                  <a:ext cx="298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i="1" dirty="0">
                      <a:ea typeface="黑体" pitchFamily="2" charset="-122"/>
                    </a:rPr>
                    <a:t>a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3</a:t>
                  </a:r>
                  <a:endParaRPr kumimoji="0" lang="en-US" altLang="zh-CN" sz="1800" dirty="0">
                    <a:ea typeface="黑体" pitchFamily="2" charset="-122"/>
                  </a:endParaRPr>
                </a:p>
              </p:txBody>
            </p:sp>
            <p:sp>
              <p:nvSpPr>
                <p:cNvPr id="30747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4280" y="3060"/>
                  <a:ext cx="80" cy="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grpSp>
              <p:nvGrpSpPr>
                <p:cNvPr id="30748" name="Group 22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4790" y="2770"/>
                  <a:ext cx="160" cy="660"/>
                  <a:chOff x="4420" y="4340"/>
                  <a:chExt cx="160" cy="660"/>
                </a:xfrm>
              </p:grpSpPr>
              <p:sp>
                <p:nvSpPr>
                  <p:cNvPr id="30851" name="Line 2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20" y="476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52" name="Line 2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20" y="500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53" name="Line 2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6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54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4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31" y="434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00" y="434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749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2380" y="3360"/>
                  <a:ext cx="600" cy="1060"/>
                  <a:chOff x="3940" y="3580"/>
                  <a:chExt cx="600" cy="1060"/>
                </a:xfrm>
              </p:grpSpPr>
              <p:grpSp>
                <p:nvGrpSpPr>
                  <p:cNvPr id="30841" name="Group 2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460" y="3580"/>
                    <a:ext cx="80" cy="1060"/>
                    <a:chOff x="4460" y="3580"/>
                    <a:chExt cx="80" cy="1060"/>
                  </a:xfrm>
                </p:grpSpPr>
                <p:sp>
                  <p:nvSpPr>
                    <p:cNvPr id="30848" name="Line 2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3624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849" name="Oval 3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460" y="3580"/>
                      <a:ext cx="80" cy="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  <p:sp>
                  <p:nvSpPr>
                    <p:cNvPr id="30850" name="Oval 3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460" y="4560"/>
                      <a:ext cx="80" cy="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</p:grpSp>
              <p:grpSp>
                <p:nvGrpSpPr>
                  <p:cNvPr id="30842" name="Group 3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940" y="3580"/>
                    <a:ext cx="80" cy="1060"/>
                    <a:chOff x="4460" y="3580"/>
                    <a:chExt cx="80" cy="1060"/>
                  </a:xfrm>
                </p:grpSpPr>
                <p:sp>
                  <p:nvSpPr>
                    <p:cNvPr id="30845" name="Line 3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4500" y="3624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846" name="Oval 3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460" y="3580"/>
                      <a:ext cx="80" cy="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  <p:sp>
                  <p:nvSpPr>
                    <p:cNvPr id="30847" name="Oval 3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460" y="4560"/>
                      <a:ext cx="80" cy="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</p:grpSp>
              <p:sp>
                <p:nvSpPr>
                  <p:cNvPr id="30843" name="Line 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020" y="3620"/>
                    <a:ext cx="4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44" name="Line 3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020" y="4600"/>
                    <a:ext cx="4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5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2940" y="4420"/>
                  <a:ext cx="0" cy="5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2580" y="4860"/>
                  <a:ext cx="1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2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2580" y="5120"/>
                  <a:ext cx="1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3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2720" y="4860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4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2500" y="5140"/>
                  <a:ext cx="6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5" name="Line 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500" y="5140"/>
                  <a:ext cx="65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6" name="Line 4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585" y="5140"/>
                  <a:ext cx="65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7" name="Line 4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670" y="5140"/>
                  <a:ext cx="65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8" name="Line 4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755" y="5140"/>
                  <a:ext cx="65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9" name="Line 4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840" y="5140"/>
                  <a:ext cx="65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0" name="Line 4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925" y="5140"/>
                  <a:ext cx="65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1" name="Line 4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010" y="5140"/>
                  <a:ext cx="65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2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3132" y="5160"/>
                  <a:ext cx="28" cy="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3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3075" y="5200"/>
                  <a:ext cx="28" cy="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4" name="Freeform 52"/>
                <p:cNvSpPr>
                  <a:spLocks noChangeAspect="1"/>
                </p:cNvSpPr>
                <p:nvPr/>
              </p:nvSpPr>
              <p:spPr bwMode="auto">
                <a:xfrm>
                  <a:off x="2940" y="3100"/>
                  <a:ext cx="1020" cy="260"/>
                </a:xfrm>
                <a:custGeom>
                  <a:avLst/>
                  <a:gdLst>
                    <a:gd name="T0" fmla="*/ 0 w 1020"/>
                    <a:gd name="T1" fmla="*/ 260 h 260"/>
                    <a:gd name="T2" fmla="*/ 0 w 1020"/>
                    <a:gd name="T3" fmla="*/ 0 h 260"/>
                    <a:gd name="T4" fmla="*/ 1020 w 1020"/>
                    <a:gd name="T5" fmla="*/ 0 h 260"/>
                    <a:gd name="T6" fmla="*/ 0 60000 65536"/>
                    <a:gd name="T7" fmla="*/ 0 60000 65536"/>
                    <a:gd name="T8" fmla="*/ 0 60000 65536"/>
                    <a:gd name="T9" fmla="*/ 0 w 1020"/>
                    <a:gd name="T10" fmla="*/ 0 h 260"/>
                    <a:gd name="T11" fmla="*/ 1020 w 1020"/>
                    <a:gd name="T12" fmla="*/ 260 h 2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20" h="260">
                      <a:moveTo>
                        <a:pt x="0" y="260"/>
                      </a:moveTo>
                      <a:lnTo>
                        <a:pt x="0" y="0"/>
                      </a:lnTo>
                      <a:lnTo>
                        <a:pt x="10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765" name="Group 53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3760" y="2980"/>
                  <a:ext cx="160" cy="240"/>
                  <a:chOff x="4420" y="4760"/>
                  <a:chExt cx="160" cy="240"/>
                </a:xfrm>
              </p:grpSpPr>
              <p:sp>
                <p:nvSpPr>
                  <p:cNvPr id="30837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20" y="476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38" name="Line 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20" y="5000"/>
                    <a:ext cx="1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39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56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40" name="Line 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440" y="4800"/>
                    <a:ext cx="0" cy="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66" name="Freeform 58"/>
                <p:cNvSpPr>
                  <a:spLocks noChangeAspect="1"/>
                </p:cNvSpPr>
                <p:nvPr/>
              </p:nvSpPr>
              <p:spPr bwMode="auto">
                <a:xfrm>
                  <a:off x="3829" y="2920"/>
                  <a:ext cx="431" cy="180"/>
                </a:xfrm>
                <a:custGeom>
                  <a:avLst/>
                  <a:gdLst>
                    <a:gd name="T0" fmla="*/ 0 w 380"/>
                    <a:gd name="T1" fmla="*/ 120 h 180"/>
                    <a:gd name="T2" fmla="*/ 16 w 380"/>
                    <a:gd name="T3" fmla="*/ 0 h 180"/>
                    <a:gd name="T4" fmla="*/ 459 w 380"/>
                    <a:gd name="T5" fmla="*/ 0 h 180"/>
                    <a:gd name="T6" fmla="*/ 459 w 380"/>
                    <a:gd name="T7" fmla="*/ 180 h 180"/>
                    <a:gd name="T8" fmla="*/ 790 w 380"/>
                    <a:gd name="T9" fmla="*/ 180 h 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0"/>
                    <a:gd name="T16" fmla="*/ 0 h 180"/>
                    <a:gd name="T17" fmla="*/ 380 w 380"/>
                    <a:gd name="T18" fmla="*/ 180 h 180"/>
                    <a:gd name="connsiteX0" fmla="*/ 152 w 9789"/>
                    <a:gd name="connsiteY0" fmla="*/ 6911 h 10000"/>
                    <a:gd name="connsiteX1" fmla="*/ 0 w 9789"/>
                    <a:gd name="connsiteY1" fmla="*/ 0 h 10000"/>
                    <a:gd name="connsiteX2" fmla="*/ 5578 w 9789"/>
                    <a:gd name="connsiteY2" fmla="*/ 0 h 10000"/>
                    <a:gd name="connsiteX3" fmla="*/ 5578 w 9789"/>
                    <a:gd name="connsiteY3" fmla="*/ 10000 h 10000"/>
                    <a:gd name="connsiteX4" fmla="*/ 9789 w 9789"/>
                    <a:gd name="connsiteY4" fmla="*/ 10000 h 10000"/>
                    <a:gd name="connsiteX0" fmla="*/ 563 w 10408"/>
                    <a:gd name="connsiteY0" fmla="*/ 6911 h 10000"/>
                    <a:gd name="connsiteX1" fmla="*/ 457 w 10408"/>
                    <a:gd name="connsiteY1" fmla="*/ 6695 h 10000"/>
                    <a:gd name="connsiteX2" fmla="*/ 408 w 10408"/>
                    <a:gd name="connsiteY2" fmla="*/ 0 h 10000"/>
                    <a:gd name="connsiteX3" fmla="*/ 6106 w 10408"/>
                    <a:gd name="connsiteY3" fmla="*/ 0 h 10000"/>
                    <a:gd name="connsiteX4" fmla="*/ 6106 w 10408"/>
                    <a:gd name="connsiteY4" fmla="*/ 10000 h 10000"/>
                    <a:gd name="connsiteX5" fmla="*/ 10408 w 10408"/>
                    <a:gd name="connsiteY5" fmla="*/ 10000 h 10000"/>
                    <a:gd name="connsiteX0" fmla="*/ 155 w 10000"/>
                    <a:gd name="connsiteY0" fmla="*/ 6911 h 10000"/>
                    <a:gd name="connsiteX1" fmla="*/ 49 w 10000"/>
                    <a:gd name="connsiteY1" fmla="*/ 6695 h 10000"/>
                    <a:gd name="connsiteX2" fmla="*/ 0 w 10000"/>
                    <a:gd name="connsiteY2" fmla="*/ 0 h 10000"/>
                    <a:gd name="connsiteX3" fmla="*/ 5698 w 10000"/>
                    <a:gd name="connsiteY3" fmla="*/ 0 h 10000"/>
                    <a:gd name="connsiteX4" fmla="*/ 5698 w 10000"/>
                    <a:gd name="connsiteY4" fmla="*/ 10000 h 10000"/>
                    <a:gd name="connsiteX5" fmla="*/ 10000 w 10000"/>
                    <a:gd name="connsiteY5" fmla="*/ 10000 h 10000"/>
                    <a:gd name="connsiteX0" fmla="*/ 535 w 10380"/>
                    <a:gd name="connsiteY0" fmla="*/ 6911 h 10000"/>
                    <a:gd name="connsiteX1" fmla="*/ 380 w 10380"/>
                    <a:gd name="connsiteY1" fmla="*/ 0 h 10000"/>
                    <a:gd name="connsiteX2" fmla="*/ 6078 w 10380"/>
                    <a:gd name="connsiteY2" fmla="*/ 0 h 10000"/>
                    <a:gd name="connsiteX3" fmla="*/ 6078 w 10380"/>
                    <a:gd name="connsiteY3" fmla="*/ 10000 h 10000"/>
                    <a:gd name="connsiteX4" fmla="*/ 10380 w 10380"/>
                    <a:gd name="connsiteY4" fmla="*/ 10000 h 10000"/>
                    <a:gd name="connsiteX0" fmla="*/ 155 w 10000"/>
                    <a:gd name="connsiteY0" fmla="*/ 6911 h 10000"/>
                    <a:gd name="connsiteX1" fmla="*/ 0 w 10000"/>
                    <a:gd name="connsiteY1" fmla="*/ 0 h 10000"/>
                    <a:gd name="connsiteX2" fmla="*/ 5698 w 10000"/>
                    <a:gd name="connsiteY2" fmla="*/ 0 h 10000"/>
                    <a:gd name="connsiteX3" fmla="*/ 5698 w 10000"/>
                    <a:gd name="connsiteY3" fmla="*/ 10000 h 10000"/>
                    <a:gd name="connsiteX4" fmla="*/ 10000 w 10000"/>
                    <a:gd name="connsiteY4" fmla="*/ 10000 h 10000"/>
                    <a:gd name="connsiteX0" fmla="*/ 17 w 10001"/>
                    <a:gd name="connsiteY0" fmla="*/ 6911 h 10000"/>
                    <a:gd name="connsiteX1" fmla="*/ 1 w 10001"/>
                    <a:gd name="connsiteY1" fmla="*/ 0 h 10000"/>
                    <a:gd name="connsiteX2" fmla="*/ 5699 w 10001"/>
                    <a:gd name="connsiteY2" fmla="*/ 0 h 10000"/>
                    <a:gd name="connsiteX3" fmla="*/ 5699 w 10001"/>
                    <a:gd name="connsiteY3" fmla="*/ 10000 h 10000"/>
                    <a:gd name="connsiteX4" fmla="*/ 10001 w 10001"/>
                    <a:gd name="connsiteY4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1" h="10000">
                      <a:moveTo>
                        <a:pt x="17" y="6911"/>
                      </a:moveTo>
                      <a:cubicBezTo>
                        <a:pt x="-35" y="4607"/>
                        <a:pt x="53" y="2304"/>
                        <a:pt x="1" y="0"/>
                      </a:cubicBezTo>
                      <a:lnTo>
                        <a:pt x="5699" y="0"/>
                      </a:lnTo>
                      <a:lnTo>
                        <a:pt x="5699" y="10000"/>
                      </a:lnTo>
                      <a:lnTo>
                        <a:pt x="10001" y="100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7" name="Freeform 59"/>
                <p:cNvSpPr>
                  <a:spLocks noChangeAspect="1"/>
                </p:cNvSpPr>
                <p:nvPr/>
              </p:nvSpPr>
              <p:spPr bwMode="auto">
                <a:xfrm>
                  <a:off x="4666" y="2900"/>
                  <a:ext cx="374" cy="180"/>
                </a:xfrm>
                <a:custGeom>
                  <a:avLst/>
                  <a:gdLst>
                    <a:gd name="T0" fmla="*/ 0 w 380"/>
                    <a:gd name="T1" fmla="*/ 120 h 180"/>
                    <a:gd name="T2" fmla="*/ 8 w 380"/>
                    <a:gd name="T3" fmla="*/ 0 h 180"/>
                    <a:gd name="T4" fmla="*/ 220 w 380"/>
                    <a:gd name="T5" fmla="*/ 0 h 180"/>
                    <a:gd name="T6" fmla="*/ 220 w 380"/>
                    <a:gd name="T7" fmla="*/ 180 h 180"/>
                    <a:gd name="T8" fmla="*/ 380 w 380"/>
                    <a:gd name="T9" fmla="*/ 180 h 1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0"/>
                    <a:gd name="T16" fmla="*/ 0 h 180"/>
                    <a:gd name="T17" fmla="*/ 380 w 380"/>
                    <a:gd name="T18" fmla="*/ 180 h 180"/>
                    <a:gd name="connsiteX0" fmla="*/ 0 w 9842"/>
                    <a:gd name="connsiteY0" fmla="*/ 7583 h 10000"/>
                    <a:gd name="connsiteX1" fmla="*/ 53 w 9842"/>
                    <a:gd name="connsiteY1" fmla="*/ 0 h 10000"/>
                    <a:gd name="connsiteX2" fmla="*/ 5631 w 9842"/>
                    <a:gd name="connsiteY2" fmla="*/ 0 h 10000"/>
                    <a:gd name="connsiteX3" fmla="*/ 5631 w 9842"/>
                    <a:gd name="connsiteY3" fmla="*/ 10000 h 10000"/>
                    <a:gd name="connsiteX4" fmla="*/ 9842 w 9842"/>
                    <a:gd name="connsiteY4" fmla="*/ 10000 h 10000"/>
                    <a:gd name="connsiteX0" fmla="*/ 108 w 9948"/>
                    <a:gd name="connsiteY0" fmla="*/ 7675 h 10000"/>
                    <a:gd name="connsiteX1" fmla="*/ 2 w 9948"/>
                    <a:gd name="connsiteY1" fmla="*/ 0 h 10000"/>
                    <a:gd name="connsiteX2" fmla="*/ 5669 w 9948"/>
                    <a:gd name="connsiteY2" fmla="*/ 0 h 10000"/>
                    <a:gd name="connsiteX3" fmla="*/ 5669 w 9948"/>
                    <a:gd name="connsiteY3" fmla="*/ 10000 h 10000"/>
                    <a:gd name="connsiteX4" fmla="*/ 9948 w 9948"/>
                    <a:gd name="connsiteY4" fmla="*/ 10000 h 10000"/>
                    <a:gd name="connsiteX0" fmla="*/ 0 w 10052"/>
                    <a:gd name="connsiteY0" fmla="*/ 7675 h 10000"/>
                    <a:gd name="connsiteX1" fmla="*/ 54 w 10052"/>
                    <a:gd name="connsiteY1" fmla="*/ 0 h 10000"/>
                    <a:gd name="connsiteX2" fmla="*/ 5751 w 10052"/>
                    <a:gd name="connsiteY2" fmla="*/ 0 h 10000"/>
                    <a:gd name="connsiteX3" fmla="*/ 5751 w 10052"/>
                    <a:gd name="connsiteY3" fmla="*/ 10000 h 10000"/>
                    <a:gd name="connsiteX4" fmla="*/ 10052 w 10052"/>
                    <a:gd name="connsiteY4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2" h="10000">
                      <a:moveTo>
                        <a:pt x="0" y="7675"/>
                      </a:moveTo>
                      <a:cubicBezTo>
                        <a:pt x="18" y="5147"/>
                        <a:pt x="36" y="2528"/>
                        <a:pt x="54" y="0"/>
                      </a:cubicBezTo>
                      <a:lnTo>
                        <a:pt x="5751" y="0"/>
                      </a:lnTo>
                      <a:lnTo>
                        <a:pt x="5751" y="10000"/>
                      </a:lnTo>
                      <a:lnTo>
                        <a:pt x="10052" y="100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8" name="Line 60"/>
                <p:cNvSpPr>
                  <a:spLocks noChangeAspect="1" noChangeShapeType="1"/>
                </p:cNvSpPr>
                <p:nvPr/>
              </p:nvSpPr>
              <p:spPr bwMode="auto">
                <a:xfrm>
                  <a:off x="4380" y="3100"/>
                  <a:ext cx="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9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5040" y="3000"/>
                  <a:ext cx="0" cy="1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0" name="Line 6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040" y="4120"/>
                  <a:ext cx="22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1" name="Text Box 6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340" y="3941"/>
                  <a:ext cx="38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1</a:t>
                  </a:r>
                </a:p>
              </p:txBody>
            </p:sp>
            <p:sp>
              <p:nvSpPr>
                <p:cNvPr id="30772" name="Text Box 6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20" y="340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30773" name="Text Box 6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20" y="2480"/>
                  <a:ext cx="132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3</a:t>
                  </a:r>
                  <a:r>
                    <a:rPr kumimoji="0" lang="zh-CN" altLang="en-US" sz="1800" dirty="0">
                      <a:ea typeface="黑体" pitchFamily="2" charset="-122"/>
                    </a:rPr>
                    <a:t>、</a:t>
                  </a:r>
                  <a:r>
                    <a:rPr kumimoji="0" lang="en-US" altLang="zh-CN" sz="1800" dirty="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4</a:t>
                  </a:r>
                  <a:r>
                    <a:rPr kumimoji="0" lang="zh-CN" altLang="en-US" sz="1800" dirty="0">
                      <a:ea typeface="黑体" pitchFamily="2" charset="-122"/>
                    </a:rPr>
                    <a:t>、</a:t>
                  </a:r>
                  <a:r>
                    <a:rPr kumimoji="0" lang="en-US" altLang="zh-CN" sz="1800" dirty="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30774" name="Text Box 6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00" y="264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30775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4320" y="2740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6" name="Line 6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200" y="2890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7" name="Line 69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40" y="3440"/>
                  <a:ext cx="100" cy="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8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1820" y="5160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9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020" y="3400"/>
                  <a:ext cx="0" cy="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0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1820" y="4380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1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1820" y="3400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2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1820" y="3100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3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2020" y="4380"/>
                  <a:ext cx="0" cy="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4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020" y="3100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5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920" y="2200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6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4300" y="2200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7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5060" y="2200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8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920" y="2340"/>
                  <a:ext cx="13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89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4300" y="2340"/>
                  <a:ext cx="7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0" name="Text Box 8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60" y="4500"/>
                  <a:ext cx="220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i="1">
                      <a:ea typeface="黑体" pitchFamily="2" charset="-122"/>
                    </a:rPr>
                    <a:t>d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1</a:t>
                  </a:r>
                  <a:endParaRPr kumimoji="0" lang="en-US" altLang="zh-CN" sz="1800">
                    <a:ea typeface="黑体" pitchFamily="2" charset="-122"/>
                  </a:endParaRPr>
                </a:p>
              </p:txBody>
            </p:sp>
            <p:sp>
              <p:nvSpPr>
                <p:cNvPr id="30791" name="Text Box 8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500" y="2060"/>
                  <a:ext cx="36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i="1">
                      <a:ea typeface="黑体" pitchFamily="2" charset="-122"/>
                    </a:rPr>
                    <a:t>d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3</a:t>
                  </a:r>
                </a:p>
              </p:txBody>
            </p:sp>
            <p:sp>
              <p:nvSpPr>
                <p:cNvPr id="30792" name="Text Box 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662" y="3700"/>
                  <a:ext cx="33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i="1" dirty="0">
                      <a:ea typeface="黑体" pitchFamily="2" charset="-122"/>
                    </a:rPr>
                    <a:t>a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2</a:t>
                  </a:r>
                  <a:endParaRPr kumimoji="0" lang="en-US" altLang="zh-CN" sz="1800" dirty="0">
                    <a:ea typeface="黑体" pitchFamily="2" charset="-122"/>
                  </a:endParaRPr>
                </a:p>
              </p:txBody>
            </p:sp>
            <p:sp>
              <p:nvSpPr>
                <p:cNvPr id="30793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20" y="2060"/>
                  <a:ext cx="36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i="1">
                      <a:ea typeface="黑体" pitchFamily="2" charset="-122"/>
                    </a:rPr>
                    <a:t>d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30794" name="Line 86"/>
                <p:cNvSpPr>
                  <a:spLocks noChangeAspect="1" noChangeShapeType="1"/>
                </p:cNvSpPr>
                <p:nvPr/>
              </p:nvSpPr>
              <p:spPr bwMode="auto">
                <a:xfrm>
                  <a:off x="2660" y="4680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5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2600" y="4860"/>
                  <a:ext cx="0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6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2720" y="4980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7" name="Text Box 8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9220" y="2460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Z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30798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8703" y="2480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9" name="Line 9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700" y="2740"/>
                  <a:ext cx="46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0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8700" y="3040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1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9280" y="2900"/>
                  <a:ext cx="2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Y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30802" name="Text Box 9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660" y="218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X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30803" name="Text Box 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420" y="2940"/>
                  <a:ext cx="32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2</a:t>
                  </a:r>
                </a:p>
              </p:txBody>
            </p:sp>
            <p:sp>
              <p:nvSpPr>
                <p:cNvPr id="30804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4500" y="4180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5" name="Line 9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080" y="4723"/>
                  <a:ext cx="420" cy="2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6" name="Line 9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00" y="4720"/>
                  <a:ext cx="567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07" name="Text Box 9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40" y="3880"/>
                  <a:ext cx="36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X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3</a:t>
                  </a:r>
                </a:p>
              </p:txBody>
            </p:sp>
            <p:sp>
              <p:nvSpPr>
                <p:cNvPr id="30808" name="Text Box 10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60" y="5000"/>
                  <a:ext cx="2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Y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3</a:t>
                  </a:r>
                </a:p>
              </p:txBody>
            </p:sp>
            <p:sp>
              <p:nvSpPr>
                <p:cNvPr id="30809" name="Text Box 10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080" y="4580"/>
                  <a:ext cx="32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Z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3</a:t>
                  </a:r>
                </a:p>
              </p:txBody>
            </p:sp>
            <p:sp>
              <p:nvSpPr>
                <p:cNvPr id="30810" name="Text Box 10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20" y="478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3</a:t>
                  </a:r>
                </a:p>
              </p:txBody>
            </p:sp>
            <p:sp>
              <p:nvSpPr>
                <p:cNvPr id="30811" name="Text Box 10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347" y="4180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Z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30812" name="Line 104"/>
                <p:cNvSpPr>
                  <a:spLocks noChangeAspect="1" noChangeShapeType="1"/>
                </p:cNvSpPr>
                <p:nvPr/>
              </p:nvSpPr>
              <p:spPr bwMode="auto">
                <a:xfrm>
                  <a:off x="5830" y="4180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3" name="Line 10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827" y="4440"/>
                  <a:ext cx="46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4" name="Line 106"/>
                <p:cNvSpPr>
                  <a:spLocks noChangeAspect="1" noChangeShapeType="1"/>
                </p:cNvSpPr>
                <p:nvPr/>
              </p:nvSpPr>
              <p:spPr bwMode="auto">
                <a:xfrm>
                  <a:off x="5840" y="4740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5" name="Text Box 10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424" y="4584"/>
                  <a:ext cx="28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>
                      <a:ea typeface="黑体" pitchFamily="2" charset="-122"/>
                    </a:rPr>
                    <a:t>Y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30816" name="Text Box 10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787" y="390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X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30817" name="Text Box 10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560" y="4760"/>
                  <a:ext cx="32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4</a:t>
                  </a:r>
                </a:p>
              </p:txBody>
            </p:sp>
            <p:sp>
              <p:nvSpPr>
                <p:cNvPr id="30818" name="Line 110"/>
                <p:cNvSpPr>
                  <a:spLocks noChangeAspect="1" noChangeShapeType="1"/>
                </p:cNvSpPr>
                <p:nvPr/>
              </p:nvSpPr>
              <p:spPr bwMode="auto">
                <a:xfrm>
                  <a:off x="7260" y="4180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9" name="Line 1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6840" y="4723"/>
                  <a:ext cx="420" cy="2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0" name="Line 1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260" y="4720"/>
                  <a:ext cx="567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1" name="Text Box 11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00" y="3880"/>
                  <a:ext cx="36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X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30822" name="Text Box 11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620" y="5000"/>
                  <a:ext cx="2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Y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30823" name="Text Box 11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840" y="4580"/>
                  <a:ext cx="32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Z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30824" name="Text Box 11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180" y="478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5</a:t>
                  </a:r>
                </a:p>
              </p:txBody>
            </p:sp>
            <p:sp>
              <p:nvSpPr>
                <p:cNvPr id="30825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8820" y="4180"/>
                  <a:ext cx="0" cy="5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6" name="Line 11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8400" y="4723"/>
                  <a:ext cx="420" cy="2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7" name="Line 11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820" y="4720"/>
                  <a:ext cx="567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8" name="Text Box 12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760" y="3880"/>
                  <a:ext cx="36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X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30829" name="Text Box 1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180" y="5000"/>
                  <a:ext cx="26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Y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30830" name="Text Box 1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9400" y="4580"/>
                  <a:ext cx="320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Z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30831" name="Text Box 12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740" y="4780"/>
                  <a:ext cx="44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>
                      <a:ea typeface="黑体" pitchFamily="2" charset="-122"/>
                    </a:rPr>
                    <a:t>6</a:t>
                  </a:r>
                </a:p>
              </p:txBody>
            </p:sp>
            <p:sp>
              <p:nvSpPr>
                <p:cNvPr id="30832" name="Text Box 12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080" y="4860"/>
                  <a:ext cx="38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>
                      <a:ea typeface="黑体" pitchFamily="2" charset="-122"/>
                    </a:rPr>
                    <a:t>O</a:t>
                  </a:r>
                  <a:r>
                    <a:rPr kumimoji="0" lang="en-US" altLang="zh-CN" sz="1800" baseline="-25000" dirty="0">
                      <a:ea typeface="黑体" pitchFamily="2" charset="-122"/>
                    </a:rPr>
                    <a:t>0</a:t>
                  </a:r>
                </a:p>
              </p:txBody>
            </p:sp>
            <p:sp>
              <p:nvSpPr>
                <p:cNvPr id="30833" name="Line 1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740" y="5020"/>
                  <a:ext cx="300" cy="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4" name="Line 126"/>
                <p:cNvSpPr>
                  <a:spLocks noChangeAspect="1" noChangeShapeType="1"/>
                </p:cNvSpPr>
                <p:nvPr/>
              </p:nvSpPr>
              <p:spPr bwMode="auto">
                <a:xfrm>
                  <a:off x="2460" y="4740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5" name="Line 1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940" y="4740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6" name="Text Box 1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702" y="4560"/>
                  <a:ext cx="238" cy="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600" i="1" dirty="0">
                      <a:ea typeface="黑体" pitchFamily="2" charset="-122"/>
                    </a:rPr>
                    <a:t>a</a:t>
                  </a:r>
                  <a:r>
                    <a:rPr kumimoji="0" lang="en-US" altLang="zh-CN" sz="1600" baseline="-25000" dirty="0">
                      <a:ea typeface="黑体" pitchFamily="2" charset="-122"/>
                    </a:rPr>
                    <a:t>1</a:t>
                  </a:r>
                </a:p>
              </p:txBody>
            </p:sp>
            <p:sp>
              <p:nvSpPr>
                <p:cNvPr id="148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6260" y="3220"/>
                  <a:ext cx="52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 smtClean="0">
                      <a:ea typeface="黑体" pitchFamily="2" charset="-122"/>
                    </a:rPr>
                    <a:t>{A}</a:t>
                  </a:r>
                  <a:endParaRPr kumimoji="0" lang="en-US" altLang="zh-CN" sz="1800" baseline="-25000" dirty="0">
                    <a:ea typeface="黑体" pitchFamily="2" charset="-122"/>
                  </a:endParaRPr>
                </a:p>
              </p:txBody>
            </p:sp>
            <p:sp>
              <p:nvSpPr>
                <p:cNvPr id="149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460" y="3151"/>
                  <a:ext cx="65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 smtClean="0">
                      <a:ea typeface="黑体" pitchFamily="2" charset="-122"/>
                    </a:rPr>
                    <a:t>{A</a:t>
                  </a:r>
                  <a:r>
                    <a:rPr kumimoji="0" lang="en-US" altLang="zh-CN" sz="1800" baseline="-25000" dirty="0" smtClean="0">
                      <a:ea typeface="黑体" pitchFamily="2" charset="-122"/>
                    </a:rPr>
                    <a:t>1</a:t>
                  </a:r>
                  <a:r>
                    <a:rPr kumimoji="0" lang="en-US" altLang="zh-CN" sz="1800" dirty="0" smtClean="0">
                      <a:ea typeface="黑体" pitchFamily="2" charset="-122"/>
                    </a:rPr>
                    <a:t>}</a:t>
                  </a:r>
                  <a:endParaRPr kumimoji="0" lang="en-US" altLang="zh-CN" sz="1800" baseline="-25000" dirty="0">
                    <a:ea typeface="黑体" pitchFamily="2" charset="-122"/>
                  </a:endParaRPr>
                </a:p>
              </p:txBody>
            </p:sp>
            <p:sp>
              <p:nvSpPr>
                <p:cNvPr id="150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712" y="3180"/>
                  <a:ext cx="65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 smtClean="0">
                      <a:ea typeface="黑体" pitchFamily="2" charset="-122"/>
                    </a:rPr>
                    <a:t>{A</a:t>
                  </a:r>
                  <a:r>
                    <a:rPr kumimoji="0" lang="en-US" altLang="zh-CN" sz="1800" baseline="-25000" dirty="0" smtClean="0">
                      <a:ea typeface="黑体" pitchFamily="2" charset="-122"/>
                    </a:rPr>
                    <a:t>2</a:t>
                  </a:r>
                  <a:r>
                    <a:rPr kumimoji="0" lang="en-US" altLang="zh-CN" sz="1800" dirty="0" smtClean="0">
                      <a:ea typeface="黑体" pitchFamily="2" charset="-122"/>
                    </a:rPr>
                    <a:t>}</a:t>
                  </a:r>
                  <a:endParaRPr kumimoji="0" lang="en-US" altLang="zh-CN" sz="1800" baseline="-25000" dirty="0">
                    <a:ea typeface="黑体" pitchFamily="2" charset="-122"/>
                  </a:endParaRPr>
                </a:p>
              </p:txBody>
            </p:sp>
            <p:sp>
              <p:nvSpPr>
                <p:cNvPr id="151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00" y="5120"/>
                  <a:ext cx="65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 smtClean="0">
                      <a:ea typeface="黑体" pitchFamily="2" charset="-122"/>
                    </a:rPr>
                    <a:t>{A</a:t>
                  </a:r>
                  <a:r>
                    <a:rPr kumimoji="0" lang="en-US" altLang="zh-CN" sz="1800" baseline="-25000" dirty="0" smtClean="0">
                      <a:ea typeface="黑体" pitchFamily="2" charset="-122"/>
                    </a:rPr>
                    <a:t>3</a:t>
                  </a:r>
                  <a:r>
                    <a:rPr kumimoji="0" lang="en-US" altLang="zh-CN" sz="1800" dirty="0" smtClean="0">
                      <a:ea typeface="黑体" pitchFamily="2" charset="-122"/>
                    </a:rPr>
                    <a:t>}</a:t>
                  </a:r>
                  <a:endParaRPr kumimoji="0" lang="en-US" altLang="zh-CN" sz="1800" baseline="-25000" dirty="0">
                    <a:ea typeface="黑体" pitchFamily="2" charset="-122"/>
                  </a:endParaRPr>
                </a:p>
              </p:txBody>
            </p:sp>
            <p:sp>
              <p:nvSpPr>
                <p:cNvPr id="152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798" y="5090"/>
                  <a:ext cx="65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 smtClean="0">
                      <a:ea typeface="黑体" pitchFamily="2" charset="-122"/>
                    </a:rPr>
                    <a:t>{A</a:t>
                  </a:r>
                  <a:r>
                    <a:rPr kumimoji="0" lang="en-US" altLang="zh-CN" sz="1800" baseline="-25000" dirty="0" smtClean="0">
                      <a:ea typeface="黑体" pitchFamily="2" charset="-122"/>
                    </a:rPr>
                    <a:t>4</a:t>
                  </a:r>
                  <a:r>
                    <a:rPr kumimoji="0" lang="en-US" altLang="zh-CN" sz="1800" dirty="0" smtClean="0">
                      <a:ea typeface="黑体" pitchFamily="2" charset="-122"/>
                    </a:rPr>
                    <a:t>}</a:t>
                  </a:r>
                  <a:endParaRPr kumimoji="0" lang="en-US" altLang="zh-CN" sz="1800" baseline="-25000" dirty="0">
                    <a:ea typeface="黑体" pitchFamily="2" charset="-122"/>
                  </a:endParaRPr>
                </a:p>
              </p:txBody>
            </p:sp>
            <p:sp>
              <p:nvSpPr>
                <p:cNvPr id="153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180" y="5100"/>
                  <a:ext cx="65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 smtClean="0">
                      <a:ea typeface="黑体" pitchFamily="2" charset="-122"/>
                    </a:rPr>
                    <a:t>{A</a:t>
                  </a:r>
                  <a:r>
                    <a:rPr kumimoji="0" lang="en-US" altLang="zh-CN" sz="1800" baseline="-25000" dirty="0" smtClean="0">
                      <a:ea typeface="黑体" pitchFamily="2" charset="-122"/>
                    </a:rPr>
                    <a:t>5</a:t>
                  </a:r>
                  <a:r>
                    <a:rPr kumimoji="0" lang="en-US" altLang="zh-CN" sz="1800" dirty="0" smtClean="0">
                      <a:ea typeface="黑体" pitchFamily="2" charset="-122"/>
                    </a:rPr>
                    <a:t>}</a:t>
                  </a:r>
                  <a:endParaRPr kumimoji="0" lang="en-US" altLang="zh-CN" sz="1800" baseline="-25000" dirty="0">
                    <a:ea typeface="黑体" pitchFamily="2" charset="-122"/>
                  </a:endParaRPr>
                </a:p>
              </p:txBody>
            </p:sp>
            <p:sp>
              <p:nvSpPr>
                <p:cNvPr id="154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703" y="5120"/>
                  <a:ext cx="650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CN" sz="1800" dirty="0" smtClean="0">
                      <a:ea typeface="黑体" pitchFamily="2" charset="-122"/>
                    </a:rPr>
                    <a:t>{A</a:t>
                  </a:r>
                  <a:r>
                    <a:rPr kumimoji="0" lang="en-US" altLang="zh-CN" sz="1800" baseline="-25000" dirty="0" smtClean="0">
                      <a:ea typeface="黑体" pitchFamily="2" charset="-122"/>
                    </a:rPr>
                    <a:t>6</a:t>
                  </a:r>
                  <a:r>
                    <a:rPr kumimoji="0" lang="en-US" altLang="zh-CN" sz="1800" dirty="0" smtClean="0">
                      <a:ea typeface="黑体" pitchFamily="2" charset="-122"/>
                    </a:rPr>
                    <a:t>}</a:t>
                  </a:r>
                  <a:endParaRPr kumimoji="0" lang="en-US" altLang="zh-CN" sz="1800" baseline="-25000" dirty="0">
                    <a:ea typeface="黑体" pitchFamily="2" charset="-122"/>
                  </a:endParaRPr>
                </a:p>
              </p:txBody>
            </p:sp>
          </p:grpSp>
          <p:sp>
            <p:nvSpPr>
              <p:cNvPr id="30731" name="Text Box 129"/>
              <p:cNvSpPr txBox="1">
                <a:spLocks noChangeAspect="1" noChangeArrowheads="1"/>
              </p:cNvSpPr>
              <p:nvPr/>
            </p:nvSpPr>
            <p:spPr bwMode="auto">
              <a:xfrm>
                <a:off x="3440" y="6353"/>
                <a:ext cx="5460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dirty="0" smtClean="0">
                    <a:ea typeface="黑体" pitchFamily="2" charset="-122"/>
                  </a:rPr>
                  <a:t>YASKAWA </a:t>
                </a:r>
                <a:r>
                  <a:rPr kumimoji="0" lang="en-US" altLang="zh-CN" sz="1800" dirty="0">
                    <a:ea typeface="黑体" pitchFamily="2" charset="-122"/>
                  </a:rPr>
                  <a:t>K10</a:t>
                </a:r>
                <a:r>
                  <a:rPr kumimoji="0" lang="zh-CN" altLang="en-US" sz="1800" dirty="0">
                    <a:ea typeface="黑体" pitchFamily="2" charset="-122"/>
                  </a:rPr>
                  <a:t>工业机器人结构与坐标系</a:t>
                </a:r>
              </a:p>
            </p:txBody>
          </p:sp>
        </p:grpSp>
      </p:grpSp>
      <p:cxnSp>
        <p:nvCxnSpPr>
          <p:cNvPr id="7" name="直接连接符 6"/>
          <p:cNvCxnSpPr>
            <a:stCxn id="30769" idx="0"/>
            <a:endCxn id="157" idx="0"/>
          </p:cNvCxnSpPr>
          <p:nvPr/>
        </p:nvCxnSpPr>
        <p:spPr bwMode="auto">
          <a:xfrm>
            <a:off x="3830363" y="3220254"/>
            <a:ext cx="152464" cy="35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endCxn id="158" idx="0"/>
          </p:cNvCxnSpPr>
          <p:nvPr/>
        </p:nvCxnSpPr>
        <p:spPr bwMode="auto">
          <a:xfrm flipV="1">
            <a:off x="3830363" y="3335856"/>
            <a:ext cx="152464" cy="46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71902D-6944-4756-ACFE-9AE6FEB5FEE2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3.2 </a:t>
            </a:r>
            <a:r>
              <a:rPr lang="en-US" altLang="zh-CN" sz="3200" dirty="0" err="1" smtClean="0">
                <a:ea typeface="黑体" pitchFamily="2" charset="-122"/>
              </a:rPr>
              <a:t>Yaskawa</a:t>
            </a:r>
            <a:r>
              <a:rPr lang="en-US" altLang="zh-CN" sz="3200" dirty="0" smtClean="0">
                <a:ea typeface="黑体" pitchFamily="2" charset="-122"/>
              </a:rPr>
              <a:t> K10</a:t>
            </a:r>
            <a:r>
              <a:rPr lang="zh-CN" altLang="en-US" sz="3200" dirty="0" smtClean="0">
                <a:ea typeface="黑体" pitchFamily="2" charset="-122"/>
              </a:rPr>
              <a:t>机器人运动学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3429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folHlink"/>
                </a:solidFill>
                <a:ea typeface="黑体" pitchFamily="2" charset="-122"/>
              </a:rPr>
              <a:t>写出各个连杆的变换矩阵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32774" name="Rectangle 116"/>
          <p:cNvSpPr>
            <a:spLocks noChangeArrowheads="1"/>
          </p:cNvSpPr>
          <p:nvPr/>
        </p:nvSpPr>
        <p:spPr bwMode="auto">
          <a:xfrm>
            <a:off x="0" y="2568575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000"/>
              <a:t>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000"/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000"/>
              <a:t>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/>
          </a:p>
        </p:txBody>
      </p:sp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743085"/>
              </p:ext>
            </p:extLst>
          </p:nvPr>
        </p:nvGraphicFramePr>
        <p:xfrm>
          <a:off x="611559" y="1772815"/>
          <a:ext cx="315468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Equation" r:id="rId3" imgW="2628900" imgH="1168400" progId="Equation.DSMT4">
                  <p:embed/>
                </p:oleObj>
              </mc:Choice>
              <mc:Fallback>
                <p:oleObj name="Equation" r:id="rId3" imgW="2628900" imgH="11684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1772815"/>
                        <a:ext cx="315468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64163"/>
              </p:ext>
            </p:extLst>
          </p:nvPr>
        </p:nvGraphicFramePr>
        <p:xfrm>
          <a:off x="5318328" y="1772815"/>
          <a:ext cx="292608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Equation" r:id="rId5" imgW="2438400" imgH="1168400" progId="Equation.DSMT4">
                  <p:embed/>
                </p:oleObj>
              </mc:Choice>
              <mc:Fallback>
                <p:oleObj name="Equation" r:id="rId5" imgW="2438400" imgH="11684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328" y="1772815"/>
                        <a:ext cx="292608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9378"/>
              </p:ext>
            </p:extLst>
          </p:nvPr>
        </p:nvGraphicFramePr>
        <p:xfrm>
          <a:off x="611560" y="3212975"/>
          <a:ext cx="425196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5" name="Equation" r:id="rId7" imgW="3543300" imgH="1168400" progId="Equation.DSMT4">
                  <p:embed/>
                </p:oleObj>
              </mc:Choice>
              <mc:Fallback>
                <p:oleObj name="Equation" r:id="rId7" imgW="3543300" imgH="1168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12975"/>
                        <a:ext cx="425196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607658"/>
              </p:ext>
            </p:extLst>
          </p:nvPr>
        </p:nvGraphicFramePr>
        <p:xfrm>
          <a:off x="5318327" y="3212975"/>
          <a:ext cx="231648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6" name="Equation" r:id="rId9" imgW="1930400" imgH="1168400" progId="Equation.DSMT4">
                  <p:embed/>
                </p:oleObj>
              </mc:Choice>
              <mc:Fallback>
                <p:oleObj name="Equation" r:id="rId9" imgW="1930400" imgH="11684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327" y="3212975"/>
                        <a:ext cx="231648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93259"/>
              </p:ext>
            </p:extLst>
          </p:nvPr>
        </p:nvGraphicFramePr>
        <p:xfrm>
          <a:off x="611559" y="4725143"/>
          <a:ext cx="236220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7" name="Equation" r:id="rId11" imgW="1968500" imgH="1168400" progId="Equation.DSMT4">
                  <p:embed/>
                </p:oleObj>
              </mc:Choice>
              <mc:Fallback>
                <p:oleObj name="Equation" r:id="rId11" imgW="1968500" imgH="11684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4725143"/>
                        <a:ext cx="236220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149291"/>
              </p:ext>
            </p:extLst>
          </p:nvPr>
        </p:nvGraphicFramePr>
        <p:xfrm>
          <a:off x="5318327" y="4725143"/>
          <a:ext cx="236220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8" name="Equation" r:id="rId13" imgW="1968500" imgH="1168400" progId="Equation.DSMT4">
                  <p:embed/>
                </p:oleObj>
              </mc:Choice>
              <mc:Fallback>
                <p:oleObj name="Equation" r:id="rId13" imgW="1968500" imgH="1168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327" y="4725143"/>
                        <a:ext cx="236220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665449"/>
              </p:ext>
            </p:extLst>
          </p:nvPr>
        </p:nvGraphicFramePr>
        <p:xfrm>
          <a:off x="2909414" y="6252476"/>
          <a:ext cx="167616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9" name="Equation" r:id="rId15" imgW="838080" imgH="190440" progId="Equation.DSMT4">
                  <p:embed/>
                </p:oleObj>
              </mc:Choice>
              <mc:Fallback>
                <p:oleObj name="Equation" r:id="rId15" imgW="838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14" y="6252476"/>
                        <a:ext cx="1676160" cy="38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47564" y="62332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机器人末端位姿：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77B9-7A54-4473-AD19-D4828741715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4 </a:t>
            </a:r>
            <a:r>
              <a:rPr lang="zh-CN" altLang="en-US" sz="3200" dirty="0" smtClean="0">
                <a:ea typeface="黑体" pitchFamily="2" charset="-122"/>
              </a:rPr>
              <a:t>柱面坐标串联机器人运动学</a:t>
            </a:r>
          </a:p>
        </p:txBody>
      </p:sp>
      <p:sp>
        <p:nvSpPr>
          <p:cNvPr id="4" name="矩形 3"/>
          <p:cNvSpPr/>
          <p:nvPr/>
        </p:nvSpPr>
        <p:spPr>
          <a:xfrm>
            <a:off x="535327" y="1232756"/>
            <a:ext cx="6156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lt"/>
                <a:ea typeface="黑体" panose="02010609060101010101" pitchFamily="49" charset="-122"/>
              </a:rPr>
              <a:t>SCARA</a:t>
            </a:r>
            <a:r>
              <a:rPr lang="zh-CN" altLang="zh-CN" dirty="0">
                <a:latin typeface="+mn-lt"/>
                <a:ea typeface="黑体" panose="02010609060101010101" pitchFamily="49" charset="-122"/>
              </a:rPr>
              <a:t>型柱面坐标机器人的正向运动学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871549" y="1700808"/>
            <a:ext cx="2980371" cy="2591754"/>
            <a:chOff x="0" y="0"/>
            <a:chExt cx="1986461" cy="1728252"/>
          </a:xfrm>
        </p:grpSpPr>
        <p:sp>
          <p:nvSpPr>
            <p:cNvPr id="23" name="Freeform 51"/>
            <p:cNvSpPr>
              <a:spLocks noChangeAspect="1"/>
            </p:cNvSpPr>
            <p:nvPr/>
          </p:nvSpPr>
          <p:spPr bwMode="auto">
            <a:xfrm>
              <a:off x="1375834" y="165100"/>
              <a:ext cx="341630" cy="149860"/>
            </a:xfrm>
            <a:custGeom>
              <a:avLst/>
              <a:gdLst>
                <a:gd name="T0" fmla="*/ 0 w 580"/>
                <a:gd name="T1" fmla="*/ 15 h 256"/>
                <a:gd name="T2" fmla="*/ 180 w 580"/>
                <a:gd name="T3" fmla="*/ 219 h 256"/>
                <a:gd name="T4" fmla="*/ 438 w 580"/>
                <a:gd name="T5" fmla="*/ 219 h 256"/>
                <a:gd name="T6" fmla="*/ 580 w 580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256"/>
                <a:gd name="T14" fmla="*/ 580 w 580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256">
                  <a:moveTo>
                    <a:pt x="0" y="15"/>
                  </a:moveTo>
                  <a:cubicBezTo>
                    <a:pt x="53" y="100"/>
                    <a:pt x="107" y="185"/>
                    <a:pt x="180" y="219"/>
                  </a:cubicBezTo>
                  <a:cubicBezTo>
                    <a:pt x="253" y="253"/>
                    <a:pt x="371" y="256"/>
                    <a:pt x="438" y="219"/>
                  </a:cubicBezTo>
                  <a:cubicBezTo>
                    <a:pt x="505" y="182"/>
                    <a:pt x="542" y="91"/>
                    <a:pt x="5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0" y="0"/>
              <a:ext cx="1986461" cy="1728252"/>
              <a:chOff x="0" y="-9125"/>
              <a:chExt cx="1986461" cy="1728252"/>
            </a:xfrm>
          </p:grpSpPr>
          <p:cxnSp>
            <p:nvCxnSpPr>
              <p:cNvPr id="27" name="直接连接符 26"/>
              <p:cNvCxnSpPr/>
              <p:nvPr/>
            </p:nvCxnSpPr>
            <p:spPr>
              <a:xfrm flipH="1">
                <a:off x="1629032" y="1320113"/>
                <a:ext cx="69215" cy="83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合 27"/>
              <p:cNvGrpSpPr/>
              <p:nvPr/>
            </p:nvGrpSpPr>
            <p:grpSpPr>
              <a:xfrm>
                <a:off x="0" y="-9125"/>
                <a:ext cx="1986461" cy="1728252"/>
                <a:chOff x="0" y="-9125"/>
                <a:chExt cx="1986461" cy="1728252"/>
              </a:xfrm>
            </p:grpSpPr>
            <p:sp>
              <p:nvSpPr>
                <p:cNvPr id="29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0955" y="-9125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1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30" name="Freeform 51"/>
                <p:cNvSpPr>
                  <a:spLocks noChangeAspect="1"/>
                </p:cNvSpPr>
                <p:nvPr/>
              </p:nvSpPr>
              <p:spPr bwMode="auto">
                <a:xfrm>
                  <a:off x="177800" y="165969"/>
                  <a:ext cx="341630" cy="149860"/>
                </a:xfrm>
                <a:custGeom>
                  <a:avLst/>
                  <a:gdLst>
                    <a:gd name="T0" fmla="*/ 0 w 580"/>
                    <a:gd name="T1" fmla="*/ 15 h 256"/>
                    <a:gd name="T2" fmla="*/ 180 w 580"/>
                    <a:gd name="T3" fmla="*/ 219 h 256"/>
                    <a:gd name="T4" fmla="*/ 438 w 580"/>
                    <a:gd name="T5" fmla="*/ 219 h 256"/>
                    <a:gd name="T6" fmla="*/ 580 w 580"/>
                    <a:gd name="T7" fmla="*/ 0 h 2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0"/>
                    <a:gd name="T13" fmla="*/ 0 h 256"/>
                    <a:gd name="T14" fmla="*/ 580 w 580"/>
                    <a:gd name="T15" fmla="*/ 256 h 2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0" h="256">
                      <a:moveTo>
                        <a:pt x="0" y="15"/>
                      </a:moveTo>
                      <a:cubicBezTo>
                        <a:pt x="53" y="100"/>
                        <a:pt x="107" y="185"/>
                        <a:pt x="180" y="219"/>
                      </a:cubicBezTo>
                      <a:cubicBezTo>
                        <a:pt x="253" y="253"/>
                        <a:pt x="371" y="256"/>
                        <a:pt x="438" y="219"/>
                      </a:cubicBezTo>
                      <a:cubicBezTo>
                        <a:pt x="505" y="182"/>
                        <a:pt x="542" y="91"/>
                        <a:pt x="58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31" name="Text Box 7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801914" y="0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2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32" name="Text Box 8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44171" y="0"/>
                  <a:ext cx="267970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just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3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33" name="Text Box 8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48971" y="845457"/>
                  <a:ext cx="237490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18000" tIns="10800" rIns="18000" bIns="10800"/>
                <a:lstStyle/>
                <a:p>
                  <a:pPr algn="just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J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4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1400628" y="1320800"/>
                  <a:ext cx="298448" cy="234315"/>
                  <a:chOff x="0" y="0"/>
                  <a:chExt cx="298558" cy="234784"/>
                </a:xfrm>
              </p:grpSpPr>
              <p:cxnSp>
                <p:nvCxnSpPr>
                  <p:cNvPr id="59" name="直接连接符 58"/>
                  <p:cNvCxnSpPr/>
                  <p:nvPr/>
                </p:nvCxnSpPr>
                <p:spPr>
                  <a:xfrm flipV="1">
                    <a:off x="0" y="0"/>
                    <a:ext cx="70713" cy="750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/>
                  <p:nvPr/>
                </p:nvCxnSpPr>
                <p:spPr>
                  <a:xfrm flipH="1">
                    <a:off x="180622" y="0"/>
                    <a:ext cx="117936" cy="2202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 flipH="1">
                    <a:off x="28222" y="70556"/>
                    <a:ext cx="37682" cy="13412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235612" y="0"/>
                    <a:ext cx="61043" cy="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 flipH="1">
                    <a:off x="28222" y="76200"/>
                    <a:ext cx="5718" cy="14542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2822" y="73378"/>
                    <a:ext cx="25999" cy="14333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466" y="73378"/>
                    <a:ext cx="233036" cy="25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 flipH="1">
                    <a:off x="177801" y="73378"/>
                    <a:ext cx="57811" cy="14688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flipH="1">
                    <a:off x="177800" y="73378"/>
                    <a:ext cx="7768" cy="1614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立方体 34"/>
                <p:cNvSpPr/>
                <p:nvPr/>
              </p:nvSpPr>
              <p:spPr>
                <a:xfrm>
                  <a:off x="137886" y="627743"/>
                  <a:ext cx="964565" cy="279400"/>
                </a:xfrm>
                <a:prstGeom prst="cube">
                  <a:avLst>
                    <a:gd name="adj" fmla="val 5045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6" name="流程图: 磁盘 35"/>
                <p:cNvSpPr/>
                <p:nvPr/>
              </p:nvSpPr>
              <p:spPr>
                <a:xfrm>
                  <a:off x="257628" y="605972"/>
                  <a:ext cx="187960" cy="120015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7" name="立方体 36"/>
                <p:cNvSpPr/>
                <p:nvPr/>
              </p:nvSpPr>
              <p:spPr>
                <a:xfrm>
                  <a:off x="830943" y="529772"/>
                  <a:ext cx="878840" cy="213360"/>
                </a:xfrm>
                <a:prstGeom prst="cube">
                  <a:avLst>
                    <a:gd name="adj" fmla="val 50455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38" name="流程图: 磁盘 37"/>
                <p:cNvSpPr/>
                <p:nvPr/>
              </p:nvSpPr>
              <p:spPr>
                <a:xfrm>
                  <a:off x="910771" y="511629"/>
                  <a:ext cx="151765" cy="95250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 flipH="1">
                  <a:off x="206828" y="907143"/>
                  <a:ext cx="0" cy="595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526143" y="903514"/>
                  <a:ext cx="0" cy="595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弧形 40"/>
                <p:cNvSpPr/>
                <p:nvPr/>
              </p:nvSpPr>
              <p:spPr>
                <a:xfrm>
                  <a:off x="206828" y="1415143"/>
                  <a:ext cx="320040" cy="169545"/>
                </a:xfrm>
                <a:prstGeom prst="arc">
                  <a:avLst>
                    <a:gd name="adj1" fmla="val 21431862"/>
                    <a:gd name="adj2" fmla="val 1089581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2" name="弧形 41"/>
                <p:cNvSpPr/>
                <p:nvPr/>
              </p:nvSpPr>
              <p:spPr>
                <a:xfrm>
                  <a:off x="0" y="1291772"/>
                  <a:ext cx="711835" cy="427355"/>
                </a:xfrm>
                <a:prstGeom prst="arc">
                  <a:avLst>
                    <a:gd name="adj1" fmla="val 18700884"/>
                    <a:gd name="adj2" fmla="val 1390880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3" name="流程图: 磁盘 42"/>
                <p:cNvSpPr/>
                <p:nvPr/>
              </p:nvSpPr>
              <p:spPr>
                <a:xfrm>
                  <a:off x="1465943" y="366486"/>
                  <a:ext cx="163195" cy="240030"/>
                </a:xfrm>
                <a:prstGeom prst="flowChartMagneticDisk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44" name="Line 50"/>
                <p:cNvCxnSpPr/>
                <p:nvPr/>
              </p:nvCxnSpPr>
              <p:spPr bwMode="auto">
                <a:xfrm>
                  <a:off x="359228" y="232229"/>
                  <a:ext cx="0" cy="13354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1473200" y="747486"/>
                  <a:ext cx="0" cy="5952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1636486" y="696686"/>
                  <a:ext cx="1905" cy="6553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弧形 46"/>
                <p:cNvSpPr/>
                <p:nvPr/>
              </p:nvSpPr>
              <p:spPr>
                <a:xfrm>
                  <a:off x="1473200" y="1309914"/>
                  <a:ext cx="167005" cy="66040"/>
                </a:xfrm>
                <a:prstGeom prst="arc">
                  <a:avLst>
                    <a:gd name="adj1" fmla="val 21431862"/>
                    <a:gd name="adj2" fmla="val 1089581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48" name="Line 60"/>
                <p:cNvCxnSpPr/>
                <p:nvPr/>
              </p:nvCxnSpPr>
              <p:spPr bwMode="auto">
                <a:xfrm>
                  <a:off x="986971" y="232229"/>
                  <a:ext cx="0" cy="7702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9" name="Freeform 51"/>
                <p:cNvSpPr>
                  <a:spLocks noChangeAspect="1"/>
                </p:cNvSpPr>
                <p:nvPr/>
              </p:nvSpPr>
              <p:spPr bwMode="auto">
                <a:xfrm>
                  <a:off x="804513" y="165987"/>
                  <a:ext cx="341630" cy="149860"/>
                </a:xfrm>
                <a:custGeom>
                  <a:avLst/>
                  <a:gdLst>
                    <a:gd name="T0" fmla="*/ 0 w 580"/>
                    <a:gd name="T1" fmla="*/ 15 h 256"/>
                    <a:gd name="T2" fmla="*/ 180 w 580"/>
                    <a:gd name="T3" fmla="*/ 219 h 256"/>
                    <a:gd name="T4" fmla="*/ 438 w 580"/>
                    <a:gd name="T5" fmla="*/ 219 h 256"/>
                    <a:gd name="T6" fmla="*/ 580 w 580"/>
                    <a:gd name="T7" fmla="*/ 0 h 2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0"/>
                    <a:gd name="T13" fmla="*/ 0 h 256"/>
                    <a:gd name="T14" fmla="*/ 580 w 580"/>
                    <a:gd name="T15" fmla="*/ 256 h 2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0" h="256">
                      <a:moveTo>
                        <a:pt x="0" y="15"/>
                      </a:moveTo>
                      <a:cubicBezTo>
                        <a:pt x="53" y="100"/>
                        <a:pt x="107" y="185"/>
                        <a:pt x="180" y="219"/>
                      </a:cubicBezTo>
                      <a:cubicBezTo>
                        <a:pt x="253" y="253"/>
                        <a:pt x="371" y="256"/>
                        <a:pt x="438" y="219"/>
                      </a:cubicBezTo>
                      <a:cubicBezTo>
                        <a:pt x="505" y="182"/>
                        <a:pt x="542" y="91"/>
                        <a:pt x="58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cxnSp>
              <p:nvCxnSpPr>
                <p:cNvPr id="50" name="Line 60"/>
                <p:cNvCxnSpPr/>
                <p:nvPr/>
              </p:nvCxnSpPr>
              <p:spPr bwMode="auto">
                <a:xfrm>
                  <a:off x="1549400" y="232229"/>
                  <a:ext cx="0" cy="10782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" name="直接连接符 50"/>
                <p:cNvCxnSpPr/>
                <p:nvPr/>
              </p:nvCxnSpPr>
              <p:spPr>
                <a:xfrm flipH="1">
                  <a:off x="1701800" y="870857"/>
                  <a:ext cx="0" cy="277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19400" y="246052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a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1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3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08202" y="249555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a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2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4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91028" y="838888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d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3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5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1768" y="356420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6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26620" y="262078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1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7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628950" y="315816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2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58" name="Text Box 7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61263" y="1466196"/>
                  <a:ext cx="335915" cy="2495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8000" tIns="10800" rIns="18000" bIns="10800"/>
                <a:lstStyle/>
                <a:p>
                  <a:pPr algn="ctr" fontAlgn="base">
                    <a:spcAft>
                      <a:spcPts val="0"/>
                    </a:spcAft>
                  </a:pPr>
                  <a:r>
                    <a:rPr lang="en-US" sz="1600" i="1" kern="12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O</a:t>
                  </a:r>
                  <a:r>
                    <a:rPr lang="en-US" sz="1600" kern="1200" baseline="-25000">
                      <a:solidFill>
                        <a:srgbClr val="000000"/>
                      </a:solidFill>
                      <a:effectLst/>
                      <a:latin typeface="Times New Roman"/>
                      <a:cs typeface="宋体"/>
                    </a:rPr>
                    <a:t>3</a:t>
                  </a:r>
                  <a:endParaRPr lang="zh-CN" sz="1600">
                    <a:effectLst/>
                    <a:latin typeface="宋体"/>
                    <a:cs typeface="宋体"/>
                  </a:endParaRPr>
                </a:p>
              </p:txBody>
            </p:sp>
          </p:grpSp>
        </p:grpSp>
        <p:cxnSp>
          <p:nvCxnSpPr>
            <p:cNvPr id="25" name="直接连接符 24"/>
            <p:cNvCxnSpPr/>
            <p:nvPr/>
          </p:nvCxnSpPr>
          <p:spPr>
            <a:xfrm>
              <a:off x="359834" y="478366"/>
              <a:ext cx="627686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986367" y="478366"/>
              <a:ext cx="565285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>
            <a:grpSpLocks noChangeAspect="1"/>
          </p:cNvGrpSpPr>
          <p:nvPr/>
        </p:nvGrpSpPr>
        <p:grpSpPr>
          <a:xfrm>
            <a:off x="4698595" y="2035394"/>
            <a:ext cx="3461388" cy="2078480"/>
            <a:chOff x="-1" y="0"/>
            <a:chExt cx="2306017" cy="1385294"/>
          </a:xfrm>
        </p:grpSpPr>
        <p:grpSp>
          <p:nvGrpSpPr>
            <p:cNvPr id="69" name="组合 68"/>
            <p:cNvGrpSpPr/>
            <p:nvPr/>
          </p:nvGrpSpPr>
          <p:grpSpPr>
            <a:xfrm>
              <a:off x="-1" y="0"/>
              <a:ext cx="2117299" cy="1226780"/>
              <a:chOff x="0" y="0"/>
              <a:chExt cx="2118761" cy="1226780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O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98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77687" y="443948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9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0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1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221257" y="627312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2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987493" y="627312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783481" y="586063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322776" y="977860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88503" y="0"/>
              <a:ext cx="758825" cy="692868"/>
              <a:chOff x="0" y="0"/>
              <a:chExt cx="759349" cy="692868"/>
            </a:xfrm>
          </p:grpSpPr>
          <p:cxnSp>
            <p:nvCxnSpPr>
              <p:cNvPr id="87" name="直接箭头连接符 86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Times New Roman"/>
                    <a:ea typeface="宋体"/>
                    <a:cs typeface="Calibri"/>
                  </a:rPr>
                  <a:t> 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1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77687" y="443948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2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301487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547191" y="0"/>
              <a:ext cx="758825" cy="692868"/>
              <a:chOff x="1" y="0"/>
              <a:chExt cx="759348" cy="692868"/>
            </a:xfrm>
          </p:grpSpPr>
          <p:cxnSp>
            <p:nvCxnSpPr>
              <p:cNvPr id="80" name="直接箭头连接符 79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4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443948"/>
                <a:ext cx="288898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5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6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" y="0"/>
                <a:ext cx="278296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547191" y="692426"/>
              <a:ext cx="758825" cy="692868"/>
              <a:chOff x="1" y="0"/>
              <a:chExt cx="759348" cy="692868"/>
            </a:xfrm>
          </p:grpSpPr>
          <p:cxnSp>
            <p:nvCxnSpPr>
              <p:cNvPr id="73" name="直接箭头连接符 72"/>
              <p:cNvCxnSpPr/>
              <p:nvPr/>
            </p:nvCxnSpPr>
            <p:spPr>
              <a:xfrm>
                <a:off x="235226" y="443948"/>
                <a:ext cx="3213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flipV="1">
                <a:off x="235226" y="245166"/>
                <a:ext cx="251791" cy="2003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/>
            </p:nvCxnSpPr>
            <p:spPr>
              <a:xfrm flipV="1">
                <a:off x="235226" y="142461"/>
                <a:ext cx="0" cy="303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7" y="443945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7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443948"/>
                <a:ext cx="288898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8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424069" y="112644"/>
                <a:ext cx="335280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79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1" y="0"/>
                <a:ext cx="278296" cy="248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ctr" fontAlgn="base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0053"/>
              </p:ext>
            </p:extLst>
          </p:nvPr>
        </p:nvGraphicFramePr>
        <p:xfrm>
          <a:off x="461342" y="4473116"/>
          <a:ext cx="26060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5" name="Equation" r:id="rId3" imgW="2171700" imgH="914400" progId="Equation.DSMT4">
                  <p:embed/>
                </p:oleObj>
              </mc:Choice>
              <mc:Fallback>
                <p:oleObj name="Equation" r:id="rId3" imgW="21717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42" y="4473116"/>
                        <a:ext cx="26060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721720"/>
              </p:ext>
            </p:extLst>
          </p:nvPr>
        </p:nvGraphicFramePr>
        <p:xfrm>
          <a:off x="3263266" y="4473116"/>
          <a:ext cx="272796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6" name="Equation" r:id="rId5" imgW="2273300" imgH="914400" progId="Equation.DSMT4">
                  <p:embed/>
                </p:oleObj>
              </mc:Choice>
              <mc:Fallback>
                <p:oleObj name="Equation" r:id="rId5" imgW="22733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266" y="4473116"/>
                        <a:ext cx="272796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21203"/>
              </p:ext>
            </p:extLst>
          </p:nvPr>
        </p:nvGraphicFramePr>
        <p:xfrm>
          <a:off x="6248241" y="4473116"/>
          <a:ext cx="225552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7" name="Equation" r:id="rId7" imgW="1879600" imgH="914400" progId="Equation.DSMT4">
                  <p:embed/>
                </p:oleObj>
              </mc:Choice>
              <mc:Fallback>
                <p:oleObj name="Equation" r:id="rId7" imgW="18796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241" y="4473116"/>
                        <a:ext cx="225552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57337"/>
              </p:ext>
            </p:extLst>
          </p:nvPr>
        </p:nvGraphicFramePr>
        <p:xfrm>
          <a:off x="442018" y="5661248"/>
          <a:ext cx="585216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8" name="Equation" r:id="rId9" imgW="4876800" imgH="914400" progId="Equation.DSMT4">
                  <p:embed/>
                </p:oleObj>
              </mc:Choice>
              <mc:Fallback>
                <p:oleObj name="Equation" r:id="rId9" imgW="48768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18" y="5661248"/>
                        <a:ext cx="585216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7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43E32E-55E3-4D89-926E-6A029466BF1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黑体" pitchFamily="2" charset="-122"/>
              </a:rPr>
              <a:t>坐标变换：平移、旋转变换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平移变换</a:t>
            </a:r>
          </a:p>
          <a:p>
            <a:pPr eaLnBrk="1" hangingPunct="1">
              <a:defRPr/>
            </a:pPr>
            <a:endParaRPr lang="zh-CN" altLang="en-US" sz="2400" smtClean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旋转变换</a:t>
            </a:r>
          </a:p>
          <a:p>
            <a:pPr eaLnBrk="1" hangingPunct="1">
              <a:defRPr/>
            </a:pPr>
            <a:endParaRPr lang="zh-CN" altLang="en-US" sz="2400" smtClean="0">
              <a:ea typeface="黑体" pitchFamily="2" charset="-122"/>
            </a:endParaRPr>
          </a:p>
          <a:p>
            <a:pPr eaLnBrk="1" hangingPunct="1">
              <a:defRPr/>
            </a:pPr>
            <a:endParaRPr lang="zh-CN" altLang="en-US" sz="2400" smtClean="0"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联体坐标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i="1" smtClean="0">
                <a:ea typeface="黑体" pitchFamily="2" charset="-122"/>
              </a:rPr>
              <a:t>    </a:t>
            </a:r>
            <a:r>
              <a:rPr lang="en-US" altLang="zh-CN" sz="2800" i="1" smtClean="0">
                <a:ea typeface="黑体" pitchFamily="2" charset="-122"/>
              </a:rPr>
              <a:t>T= T</a:t>
            </a:r>
            <a:r>
              <a:rPr lang="en-US" altLang="zh-CN" sz="2800" baseline="-25000" smtClean="0">
                <a:ea typeface="黑体" pitchFamily="2" charset="-122"/>
              </a:rPr>
              <a:t>1 </a:t>
            </a:r>
            <a:r>
              <a:rPr lang="en-US" altLang="zh-CN" sz="2800" i="1" smtClean="0">
                <a:ea typeface="黑体" pitchFamily="2" charset="-122"/>
              </a:rPr>
              <a:t>T</a:t>
            </a:r>
            <a:r>
              <a:rPr lang="en-US" altLang="zh-CN" sz="2800" baseline="-25000" smtClean="0">
                <a:ea typeface="黑体" pitchFamily="2" charset="-122"/>
              </a:rPr>
              <a:t>2 </a:t>
            </a:r>
            <a:r>
              <a:rPr lang="en-US" altLang="zh-CN" sz="2800" i="1" smtClean="0">
                <a:ea typeface="黑体" pitchFamily="2" charset="-122"/>
              </a:rPr>
              <a:t>T</a:t>
            </a:r>
            <a:r>
              <a:rPr lang="en-US" altLang="zh-CN" sz="2800" baseline="-25000" smtClean="0">
                <a:ea typeface="黑体" pitchFamily="2" charset="-122"/>
              </a:rPr>
              <a:t>3</a:t>
            </a:r>
          </a:p>
          <a:p>
            <a:pPr eaLnBrk="1" hangingPunct="1">
              <a:buFontTx/>
              <a:buNone/>
              <a:defRPr/>
            </a:pPr>
            <a:r>
              <a:rPr lang="en-US" altLang="zh-CN" b="1" i="1" smtClean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“</a:t>
            </a:r>
            <a:r>
              <a:rPr lang="zh-CN" altLang="en-US" b="1" i="1" smtClean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右乘联体左乘基”</a:t>
            </a:r>
          </a:p>
          <a:p>
            <a:pPr eaLnBrk="1" hangingPunct="1">
              <a:defRPr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变换顺序：</a:t>
            </a:r>
            <a:r>
              <a:rPr lang="zh-CN" altLang="en-US" sz="2400" smtClean="0">
                <a:solidFill>
                  <a:schemeClr val="tx2"/>
                </a:solidFill>
                <a:ea typeface="黑体" pitchFamily="2" charset="-122"/>
              </a:rPr>
              <a:t>纯平移变换与变换次序无关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19200" y="1981200"/>
          <a:ext cx="1371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3" imgW="731520" imgH="198259" progId="Equation.3">
                  <p:embed/>
                </p:oleObj>
              </mc:Choice>
              <mc:Fallback>
                <p:oleObj name="Equation" r:id="rId3" imgW="731520" imgH="19825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1371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295400" y="3048000"/>
          <a:ext cx="12350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5" imgW="655350" imgH="198259" progId="Equation.3">
                  <p:embed/>
                </p:oleObj>
              </mc:Choice>
              <mc:Fallback>
                <p:oleObj name="Equation" r:id="rId5" imgW="655350" imgH="19825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12350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200400" y="3048000"/>
          <a:ext cx="21955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7" imgW="1188828" imgH="198259" progId="Equation.3">
                  <p:embed/>
                </p:oleObj>
              </mc:Choice>
              <mc:Fallback>
                <p:oleObj name="Equation" r:id="rId7" imgW="1188828" imgH="19825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21955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9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5334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77B9-7A54-4473-AD19-D4828741715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5 </a:t>
            </a:r>
            <a:r>
              <a:rPr lang="zh-CN" altLang="en-US" sz="3200" dirty="0" smtClean="0">
                <a:ea typeface="黑体" pitchFamily="2" charset="-122"/>
              </a:rPr>
              <a:t>直角坐标串联机器人运动学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3"/>
          <a:stretch/>
        </p:blipFill>
        <p:spPr bwMode="auto">
          <a:xfrm>
            <a:off x="827584" y="872716"/>
            <a:ext cx="3600400" cy="32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7" name="组合 206"/>
          <p:cNvGrpSpPr>
            <a:grpSpLocks noChangeAspect="1"/>
          </p:cNvGrpSpPr>
          <p:nvPr/>
        </p:nvGrpSpPr>
        <p:grpSpPr>
          <a:xfrm>
            <a:off x="4974152" y="1324693"/>
            <a:ext cx="3628074" cy="2537460"/>
            <a:chOff x="0" y="0"/>
            <a:chExt cx="2421043" cy="1693333"/>
          </a:xfrm>
        </p:grpSpPr>
        <p:grpSp>
          <p:nvGrpSpPr>
            <p:cNvPr id="208" name="组合 207"/>
            <p:cNvGrpSpPr/>
            <p:nvPr/>
          </p:nvGrpSpPr>
          <p:grpSpPr>
            <a:xfrm>
              <a:off x="0" y="8467"/>
              <a:ext cx="765810" cy="816770"/>
              <a:chOff x="0" y="8890"/>
              <a:chExt cx="766021" cy="817404"/>
            </a:xfrm>
          </p:grpSpPr>
          <p:cxnSp>
            <p:nvCxnSpPr>
              <p:cNvPr id="245" name="Line 10"/>
              <p:cNvCxnSpPr/>
              <p:nvPr/>
            </p:nvCxnSpPr>
            <p:spPr bwMode="auto">
              <a:xfrm flipH="1">
                <a:off x="207433" y="177800"/>
                <a:ext cx="342266" cy="278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1733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X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49" name="Text Box 14"/>
              <p:cNvSpPr txBox="1">
                <a:spLocks noChangeArrowheads="1"/>
              </p:cNvSpPr>
              <p:nvPr/>
            </p:nvSpPr>
            <p:spPr bwMode="auto">
              <a:xfrm>
                <a:off x="567266" y="59267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Y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50" name="Text Box 15"/>
              <p:cNvSpPr txBox="1">
                <a:spLocks noChangeArrowheads="1"/>
              </p:cNvSpPr>
              <p:nvPr/>
            </p:nvSpPr>
            <p:spPr bwMode="auto">
              <a:xfrm>
                <a:off x="0" y="8890"/>
                <a:ext cx="207010" cy="231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Z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51" name="Text Box 48"/>
              <p:cNvSpPr txBox="1">
                <a:spLocks noChangeArrowheads="1"/>
              </p:cNvSpPr>
              <p:nvPr/>
            </p:nvSpPr>
            <p:spPr bwMode="auto">
              <a:xfrm>
                <a:off x="259927" y="601504"/>
                <a:ext cx="30734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{A}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  <p:sp>
            <p:nvSpPr>
              <p:cNvPr id="252" name="Text Box 60"/>
              <p:cNvSpPr txBox="1">
                <a:spLocks noChangeArrowheads="1"/>
              </p:cNvSpPr>
              <p:nvPr/>
            </p:nvSpPr>
            <p:spPr bwMode="auto">
              <a:xfrm>
                <a:off x="105833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spcAft>
                    <a:spcPts val="0"/>
                  </a:spcAf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cs typeface="宋体"/>
                  </a:rPr>
                  <a:t>O</a:t>
                </a:r>
                <a:endParaRPr lang="zh-CN" sz="1600">
                  <a:effectLst/>
                  <a:latin typeface="宋体"/>
                  <a:cs typeface="宋体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804333" y="0"/>
              <a:ext cx="765810" cy="847090"/>
              <a:chOff x="0" y="0"/>
              <a:chExt cx="766021" cy="847090"/>
            </a:xfrm>
          </p:grpSpPr>
          <p:cxnSp>
            <p:nvCxnSpPr>
              <p:cNvPr id="237" name="Line 10"/>
              <p:cNvCxnSpPr/>
              <p:nvPr/>
            </p:nvCxnSpPr>
            <p:spPr bwMode="auto">
              <a:xfrm flipH="1">
                <a:off x="207433" y="177800"/>
                <a:ext cx="342266" cy="278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9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0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219921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1" name="Text Box 14"/>
              <p:cNvSpPr txBox="1">
                <a:spLocks noChangeArrowheads="1"/>
              </p:cNvSpPr>
              <p:nvPr/>
            </p:nvSpPr>
            <p:spPr bwMode="auto">
              <a:xfrm>
                <a:off x="567266" y="59267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2" name="Text 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07010" cy="219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3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25966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44" name="Text Box 60"/>
              <p:cNvSpPr txBox="1">
                <a:spLocks noChangeArrowheads="1"/>
              </p:cNvSpPr>
              <p:nvPr/>
            </p:nvSpPr>
            <p:spPr bwMode="auto">
              <a:xfrm>
                <a:off x="105833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1655233" y="59267"/>
              <a:ext cx="765810" cy="787400"/>
              <a:chOff x="0" y="59267"/>
              <a:chExt cx="766021" cy="787823"/>
            </a:xfrm>
          </p:grpSpPr>
          <p:cxnSp>
            <p:nvCxnSpPr>
              <p:cNvPr id="229" name="Line 10"/>
              <p:cNvCxnSpPr/>
              <p:nvPr/>
            </p:nvCxnSpPr>
            <p:spPr bwMode="auto">
              <a:xfrm flipH="1">
                <a:off x="207433" y="177800"/>
                <a:ext cx="342266" cy="2783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0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1" name="Line 12"/>
              <p:cNvCxnSpPr/>
              <p:nvPr/>
            </p:nvCxnSpPr>
            <p:spPr bwMode="auto">
              <a:xfrm>
                <a:off x="202777" y="456143"/>
                <a:ext cx="0" cy="3909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2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219921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3" name="Text Box 14"/>
              <p:cNvSpPr txBox="1">
                <a:spLocks noChangeArrowheads="1"/>
              </p:cNvSpPr>
              <p:nvPr/>
            </p:nvSpPr>
            <p:spPr bwMode="auto">
              <a:xfrm>
                <a:off x="567266" y="59267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4" name="Text Box 15"/>
              <p:cNvSpPr txBox="1">
                <a:spLocks noChangeArrowheads="1"/>
              </p:cNvSpPr>
              <p:nvPr/>
            </p:nvSpPr>
            <p:spPr bwMode="auto">
              <a:xfrm>
                <a:off x="0" y="600913"/>
                <a:ext cx="207010" cy="219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5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25966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6" name="Text Box 60"/>
              <p:cNvSpPr txBox="1">
                <a:spLocks noChangeArrowheads="1"/>
              </p:cNvSpPr>
              <p:nvPr/>
            </p:nvSpPr>
            <p:spPr bwMode="auto">
              <a:xfrm>
                <a:off x="38080" y="294509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0" y="855133"/>
              <a:ext cx="791209" cy="838200"/>
              <a:chOff x="-71987" y="8890"/>
              <a:chExt cx="791442" cy="838200"/>
            </a:xfrm>
          </p:grpSpPr>
          <p:cxnSp>
            <p:nvCxnSpPr>
              <p:cNvPr id="221" name="Line 10"/>
              <p:cNvCxnSpPr/>
              <p:nvPr/>
            </p:nvCxnSpPr>
            <p:spPr bwMode="auto">
              <a:xfrm flipV="1">
                <a:off x="-71987" y="456156"/>
                <a:ext cx="279420" cy="2089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2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3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1733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5" name="Text Box 14"/>
              <p:cNvSpPr txBox="1">
                <a:spLocks noChangeArrowheads="1"/>
              </p:cNvSpPr>
              <p:nvPr/>
            </p:nvSpPr>
            <p:spPr bwMode="auto">
              <a:xfrm>
                <a:off x="-29797" y="594996"/>
                <a:ext cx="198756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6" name="Text Box 15"/>
              <p:cNvSpPr txBox="1">
                <a:spLocks noChangeArrowheads="1"/>
              </p:cNvSpPr>
              <p:nvPr/>
            </p:nvSpPr>
            <p:spPr bwMode="auto">
              <a:xfrm>
                <a:off x="0" y="8890"/>
                <a:ext cx="207010" cy="231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7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0734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8" name="Text Box 60"/>
              <p:cNvSpPr txBox="1">
                <a:spLocks noChangeArrowheads="1"/>
              </p:cNvSpPr>
              <p:nvPr/>
            </p:nvSpPr>
            <p:spPr bwMode="auto">
              <a:xfrm>
                <a:off x="168954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982133" y="855133"/>
              <a:ext cx="719242" cy="838200"/>
              <a:chOff x="0" y="8890"/>
              <a:chExt cx="719455" cy="838200"/>
            </a:xfrm>
          </p:grpSpPr>
          <p:cxnSp>
            <p:nvCxnSpPr>
              <p:cNvPr id="213" name="Line 10"/>
              <p:cNvCxnSpPr/>
              <p:nvPr/>
            </p:nvCxnSpPr>
            <p:spPr bwMode="auto">
              <a:xfrm flipH="1">
                <a:off x="207433" y="228738"/>
                <a:ext cx="292248" cy="227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" name="Line 11"/>
              <p:cNvCxnSpPr/>
              <p:nvPr/>
            </p:nvCxnSpPr>
            <p:spPr bwMode="auto">
              <a:xfrm>
                <a:off x="198966" y="457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" name="Line 12"/>
              <p:cNvCxnSpPr/>
              <p:nvPr/>
            </p:nvCxnSpPr>
            <p:spPr bwMode="auto">
              <a:xfrm flipH="1" flipV="1">
                <a:off x="198966" y="97367"/>
                <a:ext cx="3810" cy="3587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6" name="Text Box 13"/>
              <p:cNvSpPr txBox="1">
                <a:spLocks noChangeArrowheads="1"/>
              </p:cNvSpPr>
              <p:nvPr/>
            </p:nvSpPr>
            <p:spPr bwMode="auto">
              <a:xfrm>
                <a:off x="546100" y="465667"/>
                <a:ext cx="1733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Z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17" name="Text Box 14"/>
              <p:cNvSpPr txBox="1">
                <a:spLocks noChangeArrowheads="1"/>
              </p:cNvSpPr>
              <p:nvPr/>
            </p:nvSpPr>
            <p:spPr bwMode="auto">
              <a:xfrm>
                <a:off x="516137" y="90805"/>
                <a:ext cx="198755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X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18" name="Text Box 15"/>
              <p:cNvSpPr txBox="1">
                <a:spLocks noChangeArrowheads="1"/>
              </p:cNvSpPr>
              <p:nvPr/>
            </p:nvSpPr>
            <p:spPr bwMode="auto">
              <a:xfrm>
                <a:off x="0" y="8890"/>
                <a:ext cx="207010" cy="231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10800" rIns="18000" bIns="10800">
                <a:noAutofit/>
              </a:bodyPr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Y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19" name="Text Box 48"/>
              <p:cNvSpPr txBox="1">
                <a:spLocks noChangeArrowheads="1"/>
              </p:cNvSpPr>
              <p:nvPr/>
            </p:nvSpPr>
            <p:spPr bwMode="auto">
              <a:xfrm>
                <a:off x="241300" y="622300"/>
                <a:ext cx="30734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{A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}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20" name="Text Box 60"/>
              <p:cNvSpPr txBox="1">
                <a:spLocks noChangeArrowheads="1"/>
              </p:cNvSpPr>
              <p:nvPr/>
            </p:nvSpPr>
            <p:spPr bwMode="auto">
              <a:xfrm>
                <a:off x="168954" y="440267"/>
                <a:ext cx="26289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/>
              <a:p>
                <a:pPr algn="just" fontAlgn="base">
                  <a:lnSpc>
                    <a:spcPct val="125000"/>
                  </a:lnSpc>
                  <a:spcAft>
                    <a:spcPts val="0"/>
                  </a:spcAft>
                  <a:tabLst>
                    <a:tab pos="2637155" algn="ctr"/>
                    <a:tab pos="5274310" algn="r"/>
                  </a:tabLst>
                </a:pPr>
                <a:r>
                  <a:rPr lang="en-US" sz="1600" i="1" kern="12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O</a:t>
                </a:r>
                <a:r>
                  <a:rPr lang="en-US" sz="1600" kern="1200" baseline="-25000">
                    <a:solidFill>
                      <a:srgbClr val="000000"/>
                    </a:solidFill>
                    <a:effectLst/>
                    <a:latin typeface="Times New Roman"/>
                    <a:ea typeface="宋体"/>
                    <a:cs typeface="Times New Roman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05866"/>
              </p:ext>
            </p:extLst>
          </p:nvPr>
        </p:nvGraphicFramePr>
        <p:xfrm>
          <a:off x="827583" y="4005065"/>
          <a:ext cx="17678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4" imgW="1473200" imgH="914400" progId="Equation.DSMT4">
                  <p:embed/>
                </p:oleObj>
              </mc:Choice>
              <mc:Fallback>
                <p:oleObj name="Equation" r:id="rId4" imgW="14732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4005065"/>
                        <a:ext cx="17678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85463"/>
              </p:ext>
            </p:extLst>
          </p:nvPr>
        </p:nvGraphicFramePr>
        <p:xfrm>
          <a:off x="2807804" y="4005064"/>
          <a:ext cx="224028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6" imgW="1866900" imgH="1168400" progId="Equation.DSMT4">
                  <p:embed/>
                </p:oleObj>
              </mc:Choice>
              <mc:Fallback>
                <p:oleObj name="Equation" r:id="rId6" imgW="1866900" imgH="1168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04" y="4005064"/>
                        <a:ext cx="224028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042880"/>
              </p:ext>
            </p:extLst>
          </p:nvPr>
        </p:nvGraphicFramePr>
        <p:xfrm>
          <a:off x="5284917" y="4005064"/>
          <a:ext cx="374904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8" imgW="3124200" imgH="1168400" progId="Equation.DSMT4">
                  <p:embed/>
                </p:oleObj>
              </mc:Choice>
              <mc:Fallback>
                <p:oleObj name="Equation" r:id="rId8" imgW="3124200" imgH="116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17" y="4005064"/>
                        <a:ext cx="374904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314251"/>
              </p:ext>
            </p:extLst>
          </p:nvPr>
        </p:nvGraphicFramePr>
        <p:xfrm>
          <a:off x="827584" y="5409220"/>
          <a:ext cx="271272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10" imgW="2260600" imgH="1168400" progId="Equation.DSMT4">
                  <p:embed/>
                </p:oleObj>
              </mc:Choice>
              <mc:Fallback>
                <p:oleObj name="Equation" r:id="rId10" imgW="2260600" imgH="116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09220"/>
                        <a:ext cx="271272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C77B9-7A54-4473-AD19-D4828741715A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77853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5 </a:t>
            </a:r>
            <a:r>
              <a:rPr lang="zh-CN" altLang="en-US" sz="3200" dirty="0" smtClean="0">
                <a:ea typeface="黑体" pitchFamily="2" charset="-122"/>
              </a:rPr>
              <a:t>直角坐标串联机器人运动学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95722"/>
              </p:ext>
            </p:extLst>
          </p:nvPr>
        </p:nvGraphicFramePr>
        <p:xfrm>
          <a:off x="215516" y="1520787"/>
          <a:ext cx="7452360" cy="140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3" imgW="6210300" imgH="1168400" progId="Equation.DSMT4">
                  <p:embed/>
                </p:oleObj>
              </mc:Choice>
              <mc:Fallback>
                <p:oleObj name="Equation" r:id="rId3" imgW="6210300" imgH="116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1520787"/>
                        <a:ext cx="7452360" cy="140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50896"/>
              </p:ext>
            </p:extLst>
          </p:nvPr>
        </p:nvGraphicFramePr>
        <p:xfrm>
          <a:off x="215516" y="3068960"/>
          <a:ext cx="8702040" cy="222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5" imgW="7251700" imgH="1854200" progId="Equation.DSMT4">
                  <p:embed/>
                </p:oleObj>
              </mc:Choice>
              <mc:Fallback>
                <p:oleObj name="Equation" r:id="rId5" imgW="7251700" imgH="185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3068960"/>
                        <a:ext cx="8702040" cy="2225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6 </a:t>
            </a:r>
            <a:r>
              <a:rPr lang="zh-CN" altLang="en-US" sz="3200" dirty="0" smtClean="0">
                <a:ea typeface="黑体" pitchFamily="2" charset="-122"/>
              </a:rPr>
              <a:t>平面</a:t>
            </a:r>
            <a:r>
              <a:rPr lang="zh-CN" altLang="en-US" sz="3200" dirty="0">
                <a:ea typeface="黑体" pitchFamily="2" charset="-122"/>
              </a:rPr>
              <a:t>并联机器人正向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32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827584" y="2182163"/>
            <a:ext cx="2964180" cy="1483998"/>
            <a:chOff x="0" y="0"/>
            <a:chExt cx="1976120" cy="990571"/>
          </a:xfrm>
        </p:grpSpPr>
        <p:grpSp>
          <p:nvGrpSpPr>
            <p:cNvPr id="6" name="组合 5"/>
            <p:cNvGrpSpPr/>
            <p:nvPr/>
          </p:nvGrpSpPr>
          <p:grpSpPr>
            <a:xfrm>
              <a:off x="172720" y="127000"/>
              <a:ext cx="1756410" cy="838200"/>
              <a:chOff x="0" y="-102530"/>
              <a:chExt cx="1757362" cy="84071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338262" y="0"/>
                <a:ext cx="419100" cy="6902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941" y="-102530"/>
                <a:ext cx="1482949" cy="340655"/>
                <a:chOff x="-1496" y="-221593"/>
                <a:chExt cx="1482949" cy="340655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-334" y="57119"/>
                  <a:ext cx="49042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椭圆 47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49" name="直接连接符 48"/>
                <p:cNvCxnSpPr/>
                <p:nvPr/>
              </p:nvCxnSpPr>
              <p:spPr>
                <a:xfrm>
                  <a:off x="1266823" y="61922"/>
                  <a:ext cx="21463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flipH="1" flipV="1">
                  <a:off x="1266526" y="-221593"/>
                  <a:ext cx="1443" cy="27859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-1496" y="-221593"/>
                  <a:ext cx="1443" cy="27859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2322" y="57001"/>
                  <a:ext cx="21463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71437" y="509588"/>
                <a:ext cx="1304925" cy="119062"/>
                <a:chOff x="0" y="0"/>
                <a:chExt cx="1304925" cy="119062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>
                  <a:off x="85725" y="57150"/>
                  <a:ext cx="4044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37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39" name="直接连接符 38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椭圆 41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0" y="61913"/>
                <a:ext cx="71437" cy="676275"/>
                <a:chOff x="0" y="0"/>
                <a:chExt cx="71437" cy="676275"/>
              </a:xfrm>
            </p:grpSpPr>
            <p:cxnSp>
              <p:nvCxnSpPr>
                <p:cNvPr id="25" name="直接连接符 24"/>
                <p:cNvCxnSpPr/>
                <p:nvPr/>
              </p:nvCxnSpPr>
              <p:spPr>
                <a:xfrm>
                  <a:off x="71437" y="0"/>
                  <a:ext cx="0" cy="6762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H="1">
                  <a:off x="0" y="57150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>
                  <a:off x="0" y="11906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flipH="1">
                  <a:off x="0" y="17621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0" y="23336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flipH="1">
                  <a:off x="0" y="295275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0" y="357187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0" y="414337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0" y="466725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0" y="528637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 flipH="1">
                  <a:off x="0" y="57626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746760" y="8636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8" name="文本框 2"/>
            <p:cNvSpPr txBox="1">
              <a:spLocks noChangeArrowheads="1"/>
            </p:cNvSpPr>
            <p:nvPr/>
          </p:nvSpPr>
          <p:spPr bwMode="auto">
            <a:xfrm>
              <a:off x="426720" y="36576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60960" y="1016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264160" y="17272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" name="文本框 2"/>
            <p:cNvSpPr txBox="1">
              <a:spLocks noChangeArrowheads="1"/>
            </p:cNvSpPr>
            <p:nvPr/>
          </p:nvSpPr>
          <p:spPr bwMode="auto">
            <a:xfrm>
              <a:off x="1310640" y="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2" name="文本框 2"/>
            <p:cNvSpPr txBox="1">
              <a:spLocks noChangeArrowheads="1"/>
            </p:cNvSpPr>
            <p:nvPr/>
          </p:nvSpPr>
          <p:spPr bwMode="auto">
            <a:xfrm>
              <a:off x="1722120" y="269240"/>
              <a:ext cx="25400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1498600" y="16764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4" name="文本框 2"/>
            <p:cNvSpPr txBox="1">
              <a:spLocks noChangeArrowheads="1"/>
            </p:cNvSpPr>
            <p:nvPr/>
          </p:nvSpPr>
          <p:spPr bwMode="auto">
            <a:xfrm>
              <a:off x="751840" y="50292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5" name="文本框 2"/>
            <p:cNvSpPr txBox="1">
              <a:spLocks noChangeArrowheads="1"/>
            </p:cNvSpPr>
            <p:nvPr/>
          </p:nvSpPr>
          <p:spPr bwMode="auto">
            <a:xfrm>
              <a:off x="0" y="29464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A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6" name="文本框 2"/>
            <p:cNvSpPr txBox="1">
              <a:spLocks noChangeArrowheads="1"/>
            </p:cNvSpPr>
            <p:nvPr/>
          </p:nvSpPr>
          <p:spPr bwMode="auto">
            <a:xfrm>
              <a:off x="0" y="67564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B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1305560" y="36576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C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1305560" y="73660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D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9" name="文本框 2"/>
            <p:cNvSpPr txBox="1">
              <a:spLocks noChangeArrowheads="1"/>
            </p:cNvSpPr>
            <p:nvPr/>
          </p:nvSpPr>
          <p:spPr bwMode="auto">
            <a:xfrm>
              <a:off x="264160" y="45720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a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1315720" y="477520"/>
              <a:ext cx="309880" cy="253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a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59532" y="134076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6.1 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平面</a:t>
            </a:r>
            <a:r>
              <a:rPr lang="en-US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54" name="组合 53"/>
          <p:cNvGrpSpPr>
            <a:grpSpLocks noChangeAspect="1"/>
          </p:cNvGrpSpPr>
          <p:nvPr/>
        </p:nvGrpSpPr>
        <p:grpSpPr>
          <a:xfrm>
            <a:off x="4723583" y="2182163"/>
            <a:ext cx="2964179" cy="1499176"/>
            <a:chOff x="0" y="6660"/>
            <a:chExt cx="1976012" cy="998281"/>
          </a:xfrm>
        </p:grpSpPr>
        <p:grpSp>
          <p:nvGrpSpPr>
            <p:cNvPr id="55" name="组合 54"/>
            <p:cNvGrpSpPr/>
            <p:nvPr/>
          </p:nvGrpSpPr>
          <p:grpSpPr>
            <a:xfrm>
              <a:off x="172721" y="127000"/>
              <a:ext cx="1776038" cy="838200"/>
              <a:chOff x="0" y="-102530"/>
              <a:chExt cx="1777001" cy="840718"/>
            </a:xfrm>
          </p:grpSpPr>
          <p:sp>
            <p:nvSpPr>
              <p:cNvPr id="71" name="矩形 70"/>
              <p:cNvSpPr/>
              <p:nvPr/>
            </p:nvSpPr>
            <p:spPr>
              <a:xfrm rot="21277785">
                <a:off x="1357901" y="-18145"/>
                <a:ext cx="419100" cy="6902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69941" y="-102530"/>
                <a:ext cx="1480203" cy="321605"/>
                <a:chOff x="-1496" y="-221593"/>
                <a:chExt cx="1480203" cy="321605"/>
              </a:xfrm>
            </p:grpSpPr>
            <p:cxnSp>
              <p:nvCxnSpPr>
                <p:cNvPr id="91" name="直接连接符 90"/>
                <p:cNvCxnSpPr>
                  <a:endCxn id="92" idx="2"/>
                </p:cNvCxnSpPr>
                <p:nvPr/>
              </p:nvCxnSpPr>
              <p:spPr>
                <a:xfrm>
                  <a:off x="2198" y="55483"/>
                  <a:ext cx="1216612" cy="16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椭圆 91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 flipV="1">
                  <a:off x="1266738" y="46808"/>
                  <a:ext cx="211969" cy="1511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flipH="1" flipV="1">
                  <a:off x="1249823" y="-180831"/>
                  <a:ext cx="21612" cy="2378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flipH="1" flipV="1">
                  <a:off x="-1496" y="-221593"/>
                  <a:ext cx="1443" cy="27859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2322" y="57001"/>
                  <a:ext cx="21463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2"/>
              <p:cNvGrpSpPr/>
              <p:nvPr/>
            </p:nvGrpSpPr>
            <p:grpSpPr>
              <a:xfrm>
                <a:off x="71437" y="206521"/>
                <a:ext cx="1335408" cy="403079"/>
                <a:chOff x="0" y="-303067"/>
                <a:chExt cx="1335408" cy="403079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87" name="直接连接符 86"/>
                <p:cNvCxnSpPr/>
                <p:nvPr/>
              </p:nvCxnSpPr>
              <p:spPr>
                <a:xfrm flipV="1">
                  <a:off x="85642" y="3379"/>
                  <a:ext cx="1167279" cy="574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椭圆 87"/>
                <p:cNvSpPr/>
                <p:nvPr/>
              </p:nvSpPr>
              <p:spPr>
                <a:xfrm>
                  <a:off x="1249683" y="-52676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89" name="直接连接符 88"/>
                <p:cNvCxnSpPr>
                  <a:endCxn id="92" idx="3"/>
                </p:cNvCxnSpPr>
                <p:nvPr/>
              </p:nvCxnSpPr>
              <p:spPr>
                <a:xfrm flipV="1">
                  <a:off x="85663" y="-303067"/>
                  <a:ext cx="1146093" cy="3371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flipV="1">
                  <a:off x="1256086" y="-295601"/>
                  <a:ext cx="0" cy="2028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/>
              <p:cNvGrpSpPr/>
              <p:nvPr/>
            </p:nvGrpSpPr>
            <p:grpSpPr>
              <a:xfrm>
                <a:off x="0" y="61913"/>
                <a:ext cx="71437" cy="676275"/>
                <a:chOff x="0" y="0"/>
                <a:chExt cx="71437" cy="676275"/>
              </a:xfrm>
            </p:grpSpPr>
            <p:cxnSp>
              <p:nvCxnSpPr>
                <p:cNvPr id="75" name="直接连接符 74"/>
                <p:cNvCxnSpPr/>
                <p:nvPr/>
              </p:nvCxnSpPr>
              <p:spPr>
                <a:xfrm>
                  <a:off x="71437" y="0"/>
                  <a:ext cx="0" cy="6762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flipH="1">
                  <a:off x="0" y="57150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flipH="1">
                  <a:off x="0" y="11906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flipH="1">
                  <a:off x="0" y="17621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flipH="1">
                  <a:off x="0" y="23336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H="1">
                  <a:off x="0" y="295275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H="1">
                  <a:off x="0" y="357187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>
                  <a:off x="0" y="414337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H="1">
                  <a:off x="0" y="466725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>
                  <a:off x="0" y="528637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flipH="1">
                  <a:off x="0" y="576262"/>
                  <a:ext cx="71120" cy="996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文本框 2"/>
            <p:cNvSpPr txBox="1">
              <a:spLocks noChangeArrowheads="1"/>
            </p:cNvSpPr>
            <p:nvPr/>
          </p:nvSpPr>
          <p:spPr bwMode="auto">
            <a:xfrm>
              <a:off x="746760" y="111892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57" name="文本框 2"/>
            <p:cNvSpPr txBox="1">
              <a:spLocks noChangeArrowheads="1"/>
            </p:cNvSpPr>
            <p:nvPr/>
          </p:nvSpPr>
          <p:spPr bwMode="auto">
            <a:xfrm>
              <a:off x="329823" y="35560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58" name="文本框 2"/>
            <p:cNvSpPr txBox="1">
              <a:spLocks noChangeArrowheads="1"/>
            </p:cNvSpPr>
            <p:nvPr/>
          </p:nvSpPr>
          <p:spPr bwMode="auto">
            <a:xfrm>
              <a:off x="60960" y="1016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59" name="文本框 2"/>
            <p:cNvSpPr txBox="1">
              <a:spLocks noChangeArrowheads="1"/>
            </p:cNvSpPr>
            <p:nvPr/>
          </p:nvSpPr>
          <p:spPr bwMode="auto">
            <a:xfrm>
              <a:off x="264160" y="17272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0" name="文本框 2"/>
            <p:cNvSpPr txBox="1">
              <a:spLocks noChangeArrowheads="1"/>
            </p:cNvSpPr>
            <p:nvPr/>
          </p:nvSpPr>
          <p:spPr bwMode="auto">
            <a:xfrm>
              <a:off x="1305194" y="666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1" name="文本框 2"/>
            <p:cNvSpPr txBox="1">
              <a:spLocks noChangeArrowheads="1"/>
            </p:cNvSpPr>
            <p:nvPr/>
          </p:nvSpPr>
          <p:spPr bwMode="auto">
            <a:xfrm>
              <a:off x="1722012" y="244213"/>
              <a:ext cx="25400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2" name="文本框 2"/>
            <p:cNvSpPr txBox="1">
              <a:spLocks noChangeArrowheads="1"/>
            </p:cNvSpPr>
            <p:nvPr/>
          </p:nvSpPr>
          <p:spPr bwMode="auto">
            <a:xfrm>
              <a:off x="1514874" y="16764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3" name="文本框 2"/>
            <p:cNvSpPr txBox="1">
              <a:spLocks noChangeArrowheads="1"/>
            </p:cNvSpPr>
            <p:nvPr/>
          </p:nvSpPr>
          <p:spPr bwMode="auto">
            <a:xfrm>
              <a:off x="802640" y="726289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4" name="文本框 2"/>
            <p:cNvSpPr txBox="1">
              <a:spLocks noChangeArrowheads="1"/>
            </p:cNvSpPr>
            <p:nvPr/>
          </p:nvSpPr>
          <p:spPr bwMode="auto">
            <a:xfrm>
              <a:off x="0" y="29464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A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5" name="文本框 2"/>
            <p:cNvSpPr txBox="1">
              <a:spLocks noChangeArrowheads="1"/>
            </p:cNvSpPr>
            <p:nvPr/>
          </p:nvSpPr>
          <p:spPr bwMode="auto">
            <a:xfrm>
              <a:off x="0" y="67564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B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6" name="文本框 2"/>
            <p:cNvSpPr txBox="1">
              <a:spLocks noChangeArrowheads="1"/>
            </p:cNvSpPr>
            <p:nvPr/>
          </p:nvSpPr>
          <p:spPr bwMode="auto">
            <a:xfrm>
              <a:off x="1305189" y="193069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C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7" name="文本框 2"/>
            <p:cNvSpPr txBox="1">
              <a:spLocks noChangeArrowheads="1"/>
            </p:cNvSpPr>
            <p:nvPr/>
          </p:nvSpPr>
          <p:spPr bwMode="auto">
            <a:xfrm>
              <a:off x="1341781" y="751585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D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8" name="文本框 2"/>
            <p:cNvSpPr txBox="1">
              <a:spLocks noChangeArrowheads="1"/>
            </p:cNvSpPr>
            <p:nvPr/>
          </p:nvSpPr>
          <p:spPr bwMode="auto">
            <a:xfrm>
              <a:off x="264160" y="457200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a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69" name="文本框 2"/>
            <p:cNvSpPr txBox="1">
              <a:spLocks noChangeArrowheads="1"/>
            </p:cNvSpPr>
            <p:nvPr/>
          </p:nvSpPr>
          <p:spPr bwMode="auto">
            <a:xfrm>
              <a:off x="1548065" y="434926"/>
              <a:ext cx="244823" cy="27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a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70" name="文本框 2"/>
            <p:cNvSpPr txBox="1">
              <a:spLocks noChangeArrowheads="1"/>
            </p:cNvSpPr>
            <p:nvPr/>
          </p:nvSpPr>
          <p:spPr bwMode="auto">
            <a:xfrm>
              <a:off x="695960" y="411881"/>
              <a:ext cx="309880" cy="253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60720"/>
              </p:ext>
            </p:extLst>
          </p:nvPr>
        </p:nvGraphicFramePr>
        <p:xfrm>
          <a:off x="1052215" y="4176208"/>
          <a:ext cx="959704" cy="35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Equation" r:id="rId3" imgW="799753" imgH="291973" progId="Equation.DSMT4">
                  <p:embed/>
                </p:oleObj>
              </mc:Choice>
              <mc:Fallback>
                <p:oleObj name="Equation" r:id="rId3" imgW="799753" imgH="29197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215" y="4176208"/>
                        <a:ext cx="959704" cy="350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" name="对象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02771"/>
              </p:ext>
            </p:extLst>
          </p:nvPr>
        </p:nvGraphicFramePr>
        <p:xfrm>
          <a:off x="2755285" y="4077072"/>
          <a:ext cx="188976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Equation" r:id="rId5" imgW="1574800" imgH="457200" progId="Equation.DSMT4">
                  <p:embed/>
                </p:oleObj>
              </mc:Choice>
              <mc:Fallback>
                <p:oleObj name="Equation" r:id="rId5" imgW="1574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285" y="4077072"/>
                        <a:ext cx="188976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14983"/>
              </p:ext>
            </p:extLst>
          </p:nvPr>
        </p:nvGraphicFramePr>
        <p:xfrm>
          <a:off x="5148064" y="4077072"/>
          <a:ext cx="341376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" name="Equation" r:id="rId7" imgW="2844800" imgH="457200" progId="Equation.DSMT4">
                  <p:embed/>
                </p:oleObj>
              </mc:Choice>
              <mc:Fallback>
                <p:oleObj name="Equation" r:id="rId7" imgW="28448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077072"/>
                        <a:ext cx="341376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11356"/>
              </p:ext>
            </p:extLst>
          </p:nvPr>
        </p:nvGraphicFramePr>
        <p:xfrm>
          <a:off x="1086664" y="4725144"/>
          <a:ext cx="1797540" cy="85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Equation" r:id="rId9" imgW="1497950" imgH="710891" progId="Equation.DSMT4">
                  <p:embed/>
                </p:oleObj>
              </mc:Choice>
              <mc:Fallback>
                <p:oleObj name="Equation" r:id="rId9" imgW="1497950" imgH="7108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664" y="4725144"/>
                        <a:ext cx="1797540" cy="853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矩形 104"/>
          <p:cNvSpPr/>
          <p:nvPr/>
        </p:nvSpPr>
        <p:spPr>
          <a:xfrm>
            <a:off x="919024" y="5762157"/>
            <a:ext cx="7793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该机器人末端只有两个自由度，一个为沿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轴的平移自由度，另一个为旋转自由度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6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6 </a:t>
            </a:r>
            <a:r>
              <a:rPr lang="zh-CN" altLang="en-US" sz="3200" dirty="0" smtClean="0">
                <a:ea typeface="黑体" pitchFamily="2" charset="-122"/>
              </a:rPr>
              <a:t>平面</a:t>
            </a:r>
            <a:r>
              <a:rPr lang="zh-CN" altLang="en-US" sz="3200" dirty="0">
                <a:ea typeface="黑体" pitchFamily="2" charset="-122"/>
              </a:rPr>
              <a:t>并联机器人正向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33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359532" y="1340768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6.2 RPR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平面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6" name="组合 105"/>
          <p:cNvGrpSpPr>
            <a:grpSpLocks noChangeAspect="1"/>
          </p:cNvGrpSpPr>
          <p:nvPr/>
        </p:nvGrpSpPr>
        <p:grpSpPr>
          <a:xfrm>
            <a:off x="198091" y="2087368"/>
            <a:ext cx="3311843" cy="2964479"/>
            <a:chOff x="-170447" y="1"/>
            <a:chExt cx="2207527" cy="1975692"/>
          </a:xfrm>
        </p:grpSpPr>
        <p:grpSp>
          <p:nvGrpSpPr>
            <p:cNvPr id="107" name="组合 106"/>
            <p:cNvGrpSpPr/>
            <p:nvPr/>
          </p:nvGrpSpPr>
          <p:grpSpPr>
            <a:xfrm>
              <a:off x="-170447" y="1"/>
              <a:ext cx="1993884" cy="1767544"/>
              <a:chOff x="-312587" y="0"/>
              <a:chExt cx="1993234" cy="1766570"/>
            </a:xfrm>
          </p:grpSpPr>
          <p:sp>
            <p:nvSpPr>
              <p:cNvPr id="128" name="等腰三角形 127"/>
              <p:cNvSpPr/>
              <p:nvPr/>
            </p:nvSpPr>
            <p:spPr>
              <a:xfrm rot="1169389">
                <a:off x="575310" y="613410"/>
                <a:ext cx="381735" cy="374964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grpSp>
            <p:nvGrpSpPr>
              <p:cNvPr id="129" name="组合 128"/>
              <p:cNvGrpSpPr/>
              <p:nvPr/>
            </p:nvGrpSpPr>
            <p:grpSpPr>
              <a:xfrm rot="13270249">
                <a:off x="746764" y="1283970"/>
                <a:ext cx="933883" cy="83401"/>
                <a:chOff x="0" y="0"/>
                <a:chExt cx="1304925" cy="119062"/>
              </a:xfrm>
            </p:grpSpPr>
            <p:sp>
              <p:nvSpPr>
                <p:cNvPr id="167" name="椭圆 166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>
                  <a:off x="85725" y="57150"/>
                  <a:ext cx="4044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矩形 168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70" name="直接连接符 169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椭圆 172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flipH="1" flipV="1">
                <a:off x="45720" y="0"/>
                <a:ext cx="166370" cy="71120"/>
                <a:chOff x="0" y="0"/>
                <a:chExt cx="166370" cy="71120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组合 130"/>
              <p:cNvGrpSpPr/>
              <p:nvPr/>
            </p:nvGrpSpPr>
            <p:grpSpPr>
              <a:xfrm rot="2184271">
                <a:off x="-312587" y="446008"/>
                <a:ext cx="1633208" cy="958203"/>
                <a:chOff x="0" y="0"/>
                <a:chExt cx="2282100" cy="1367914"/>
              </a:xfrm>
            </p:grpSpPr>
            <p:sp>
              <p:nvSpPr>
                <p:cNvPr id="152" name="椭圆 151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85725" y="57150"/>
                  <a:ext cx="4044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椭圆 157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59" name="直接连接符 158"/>
                <p:cNvCxnSpPr/>
                <p:nvPr/>
              </p:nvCxnSpPr>
              <p:spPr>
                <a:xfrm rot="19415729">
                  <a:off x="327203" y="97082"/>
                  <a:ext cx="290665" cy="219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rot="19415729" flipV="1">
                  <a:off x="905135" y="1044413"/>
                  <a:ext cx="216255" cy="3235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 rot="19415729">
                  <a:off x="1991435" y="636044"/>
                  <a:ext cx="290665" cy="219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组合 131"/>
              <p:cNvGrpSpPr/>
              <p:nvPr/>
            </p:nvGrpSpPr>
            <p:grpSpPr>
              <a:xfrm rot="18053509">
                <a:off x="-156212" y="1253487"/>
                <a:ext cx="916530" cy="84981"/>
                <a:chOff x="0" y="0"/>
                <a:chExt cx="1304925" cy="119062"/>
              </a:xfrm>
            </p:grpSpPr>
            <p:sp>
              <p:nvSpPr>
                <p:cNvPr id="145" name="椭圆 144"/>
                <p:cNvSpPr/>
                <p:nvPr/>
              </p:nvSpPr>
              <p:spPr>
                <a:xfrm>
                  <a:off x="0" y="14287"/>
                  <a:ext cx="85725" cy="857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85725" y="57150"/>
                  <a:ext cx="4044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/>
                <p:cNvSpPr/>
                <p:nvPr/>
              </p:nvSpPr>
              <p:spPr>
                <a:xfrm>
                  <a:off x="490538" y="0"/>
                  <a:ext cx="223520" cy="11874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714375" y="0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714375" y="119062"/>
                  <a:ext cx="2146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714375" y="57150"/>
                  <a:ext cx="5048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椭圆 150"/>
                <p:cNvSpPr/>
                <p:nvPr/>
              </p:nvSpPr>
              <p:spPr>
                <a:xfrm>
                  <a:off x="1219200" y="14287"/>
                  <a:ext cx="85725" cy="857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0" y="1695450"/>
                <a:ext cx="166414" cy="71120"/>
                <a:chOff x="0" y="0"/>
                <a:chExt cx="166370" cy="71120"/>
              </a:xfrm>
            </p:grpSpPr>
            <p:cxnSp>
              <p:nvCxnSpPr>
                <p:cNvPr id="140" name="直接连接符 139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组合 133"/>
              <p:cNvGrpSpPr/>
              <p:nvPr/>
            </p:nvGrpSpPr>
            <p:grpSpPr>
              <a:xfrm>
                <a:off x="1455420" y="1653540"/>
                <a:ext cx="166414" cy="71120"/>
                <a:chOff x="0" y="0"/>
                <a:chExt cx="166370" cy="71120"/>
              </a:xfrm>
            </p:grpSpPr>
            <p:cxnSp>
              <p:nvCxnSpPr>
                <p:cNvPr id="135" name="直接连接符 134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文本框 2"/>
            <p:cNvSpPr txBox="1">
              <a:spLocks noChangeArrowheads="1"/>
            </p:cNvSpPr>
            <p:nvPr/>
          </p:nvSpPr>
          <p:spPr bwMode="auto">
            <a:xfrm>
              <a:off x="665480" y="5588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09" name="文本框 2"/>
            <p:cNvSpPr txBox="1">
              <a:spLocks noChangeArrowheads="1"/>
            </p:cNvSpPr>
            <p:nvPr/>
          </p:nvSpPr>
          <p:spPr bwMode="auto">
            <a:xfrm>
              <a:off x="1366520" y="100076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0" name="文本框 2"/>
            <p:cNvSpPr txBox="1">
              <a:spLocks noChangeArrowheads="1"/>
            </p:cNvSpPr>
            <p:nvPr/>
          </p:nvSpPr>
          <p:spPr bwMode="auto">
            <a:xfrm>
              <a:off x="497840" y="123952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1" name="文本框 2"/>
            <p:cNvSpPr txBox="1">
              <a:spLocks noChangeArrowheads="1"/>
            </p:cNvSpPr>
            <p:nvPr/>
          </p:nvSpPr>
          <p:spPr bwMode="auto">
            <a:xfrm>
              <a:off x="15240" y="6096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03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2" name="文本框 2"/>
            <p:cNvSpPr txBox="1">
              <a:spLocks noChangeArrowheads="1"/>
            </p:cNvSpPr>
            <p:nvPr/>
          </p:nvSpPr>
          <p:spPr bwMode="auto">
            <a:xfrm>
              <a:off x="1727200" y="139192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02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3" name="文本框 2"/>
            <p:cNvSpPr txBox="1">
              <a:spLocks noChangeArrowheads="1"/>
            </p:cNvSpPr>
            <p:nvPr/>
          </p:nvSpPr>
          <p:spPr bwMode="auto">
            <a:xfrm>
              <a:off x="0" y="1722120"/>
              <a:ext cx="561975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01</a:t>
              </a:r>
              <a:r>
                <a:rPr lang="en-US" sz="1600" kern="100">
                  <a:effectLst/>
                  <a:latin typeface="Times New Roman"/>
                  <a:ea typeface="宋体"/>
                  <a:cs typeface="Calibri"/>
                </a:rPr>
                <a:t>, </a:t>
              </a: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4" name="文本框 2"/>
            <p:cNvSpPr txBox="1">
              <a:spLocks noChangeArrowheads="1"/>
            </p:cNvSpPr>
            <p:nvPr/>
          </p:nvSpPr>
          <p:spPr bwMode="auto">
            <a:xfrm>
              <a:off x="1021080" y="42164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5" name="文本框 2"/>
            <p:cNvSpPr txBox="1">
              <a:spLocks noChangeArrowheads="1"/>
            </p:cNvSpPr>
            <p:nvPr/>
          </p:nvSpPr>
          <p:spPr bwMode="auto">
            <a:xfrm>
              <a:off x="1071880" y="82804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6" name="文本框 2"/>
            <p:cNvSpPr txBox="1">
              <a:spLocks noChangeArrowheads="1"/>
            </p:cNvSpPr>
            <p:nvPr/>
          </p:nvSpPr>
          <p:spPr bwMode="auto">
            <a:xfrm>
              <a:off x="355600" y="72136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P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7" name="文本框 2"/>
            <p:cNvSpPr txBox="1">
              <a:spLocks noChangeArrowheads="1"/>
            </p:cNvSpPr>
            <p:nvPr/>
          </p:nvSpPr>
          <p:spPr bwMode="auto">
            <a:xfrm>
              <a:off x="35560" y="122428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18" name="文本框 2"/>
            <p:cNvSpPr txBox="1">
              <a:spLocks noChangeArrowheads="1"/>
            </p:cNvSpPr>
            <p:nvPr/>
          </p:nvSpPr>
          <p:spPr bwMode="auto">
            <a:xfrm>
              <a:off x="563880" y="152400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223520" y="1336040"/>
              <a:ext cx="335280" cy="320040"/>
              <a:chOff x="0" y="0"/>
              <a:chExt cx="335280" cy="320040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0" y="320040"/>
                <a:ext cx="33528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 flipV="1">
                <a:off x="0" y="0"/>
                <a:ext cx="0" cy="3181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 rot="1137399">
              <a:off x="718349" y="651033"/>
              <a:ext cx="261124" cy="318135"/>
              <a:chOff x="19051" y="-83030"/>
              <a:chExt cx="339901" cy="318135"/>
            </a:xfrm>
          </p:grpSpPr>
          <p:cxnSp>
            <p:nvCxnSpPr>
              <p:cNvPr id="124" name="直接箭头连接符 123"/>
              <p:cNvCxnSpPr/>
              <p:nvPr/>
            </p:nvCxnSpPr>
            <p:spPr>
              <a:xfrm>
                <a:off x="23672" y="233886"/>
                <a:ext cx="33528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 flipV="1">
                <a:off x="19051" y="-83030"/>
                <a:ext cx="0" cy="3181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2"/>
            <p:cNvSpPr txBox="1">
              <a:spLocks noChangeArrowheads="1"/>
            </p:cNvSpPr>
            <p:nvPr/>
          </p:nvSpPr>
          <p:spPr bwMode="auto">
            <a:xfrm>
              <a:off x="780579" y="964848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22" name="文本框 2"/>
            <p:cNvSpPr txBox="1">
              <a:spLocks noChangeArrowheads="1"/>
            </p:cNvSpPr>
            <p:nvPr/>
          </p:nvSpPr>
          <p:spPr bwMode="auto">
            <a:xfrm>
              <a:off x="523240" y="482600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23" name="文本框 2"/>
            <p:cNvSpPr txBox="1">
              <a:spLocks noChangeArrowheads="1"/>
            </p:cNvSpPr>
            <p:nvPr/>
          </p:nvSpPr>
          <p:spPr bwMode="auto">
            <a:xfrm>
              <a:off x="611227" y="894138"/>
              <a:ext cx="309880" cy="253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 dirty="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kern="100" baseline="-25000" dirty="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 dirty="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grpSp>
        <p:nvGrpSpPr>
          <p:cNvPr id="174" name="组合 173"/>
          <p:cNvGrpSpPr>
            <a:grpSpLocks noChangeAspect="1"/>
          </p:cNvGrpSpPr>
          <p:nvPr/>
        </p:nvGrpSpPr>
        <p:grpSpPr>
          <a:xfrm>
            <a:off x="3265824" y="1960360"/>
            <a:ext cx="2953701" cy="3164205"/>
            <a:chOff x="0" y="0"/>
            <a:chExt cx="1970405" cy="2109470"/>
          </a:xfrm>
        </p:grpSpPr>
        <p:grpSp>
          <p:nvGrpSpPr>
            <p:cNvPr id="175" name="组合 174"/>
            <p:cNvGrpSpPr/>
            <p:nvPr/>
          </p:nvGrpSpPr>
          <p:grpSpPr>
            <a:xfrm>
              <a:off x="482600" y="1054100"/>
              <a:ext cx="478155" cy="581025"/>
              <a:chOff x="0" y="0"/>
              <a:chExt cx="478155" cy="581025"/>
            </a:xfrm>
          </p:grpSpPr>
          <p:sp>
            <p:nvSpPr>
              <p:cNvPr id="229" name="椭圆 228"/>
              <p:cNvSpPr/>
              <p:nvPr/>
            </p:nvSpPr>
            <p:spPr>
              <a:xfrm rot="18053509">
                <a:off x="635" y="520700"/>
                <a:ext cx="59690" cy="60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30" name="直接连接符 229"/>
              <p:cNvCxnSpPr/>
              <p:nvPr/>
            </p:nvCxnSpPr>
            <p:spPr>
              <a:xfrm flipV="1">
                <a:off x="45085" y="152400"/>
                <a:ext cx="230249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文本框 2"/>
              <p:cNvSpPr txBox="1">
                <a:spLocks noChangeArrowheads="1"/>
              </p:cNvSpPr>
              <p:nvPr/>
            </p:nvSpPr>
            <p:spPr bwMode="auto">
              <a:xfrm>
                <a:off x="156210" y="22860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32" name="文本框 2"/>
              <p:cNvSpPr txBox="1">
                <a:spLocks noChangeArrowheads="1"/>
              </p:cNvSpPr>
              <p:nvPr/>
            </p:nvSpPr>
            <p:spPr bwMode="auto">
              <a:xfrm>
                <a:off x="35560" y="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233" name="直接连接符 232"/>
              <p:cNvCxnSpPr/>
              <p:nvPr/>
            </p:nvCxnSpPr>
            <p:spPr>
              <a:xfrm flipV="1">
                <a:off x="54610" y="403225"/>
                <a:ext cx="423545" cy="1301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0" y="0"/>
              <a:ext cx="1970405" cy="2109470"/>
              <a:chOff x="0" y="0"/>
              <a:chExt cx="1970405" cy="2109470"/>
            </a:xfrm>
          </p:grpSpPr>
          <p:sp>
            <p:nvSpPr>
              <p:cNvPr id="177" name="椭圆 176"/>
              <p:cNvSpPr/>
              <p:nvPr/>
            </p:nvSpPr>
            <p:spPr>
              <a:xfrm rot="13270249">
                <a:off x="1428750" y="1565275"/>
                <a:ext cx="60960" cy="5969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78" name="直接连接符 177"/>
              <p:cNvCxnSpPr/>
              <p:nvPr/>
            </p:nvCxnSpPr>
            <p:spPr>
              <a:xfrm flipH="1" flipV="1">
                <a:off x="1158875" y="1314450"/>
                <a:ext cx="281305" cy="250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组合 178"/>
              <p:cNvGrpSpPr/>
              <p:nvPr/>
            </p:nvGrpSpPr>
            <p:grpSpPr>
              <a:xfrm flipH="1" flipV="1">
                <a:off x="555625" y="434975"/>
                <a:ext cx="166370" cy="71120"/>
                <a:chOff x="0" y="0"/>
                <a:chExt cx="166370" cy="71120"/>
              </a:xfrm>
            </p:grpSpPr>
            <p:cxnSp>
              <p:nvCxnSpPr>
                <p:cNvPr id="224" name="直接连接符 223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直接连接符 179"/>
              <p:cNvCxnSpPr/>
              <p:nvPr/>
            </p:nvCxnSpPr>
            <p:spPr>
              <a:xfrm>
                <a:off x="663575" y="552450"/>
                <a:ext cx="380365" cy="3092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组合 180"/>
              <p:cNvGrpSpPr/>
              <p:nvPr/>
            </p:nvGrpSpPr>
            <p:grpSpPr>
              <a:xfrm>
                <a:off x="739775" y="847725"/>
                <a:ext cx="468279" cy="474441"/>
                <a:chOff x="0" y="0"/>
                <a:chExt cx="468279" cy="474441"/>
              </a:xfrm>
            </p:grpSpPr>
            <p:sp>
              <p:nvSpPr>
                <p:cNvPr id="220" name="等腰三角形 219"/>
                <p:cNvSpPr/>
                <p:nvPr/>
              </p:nvSpPr>
              <p:spPr>
                <a:xfrm rot="1169389">
                  <a:off x="86212" y="19050"/>
                  <a:ext cx="382067" cy="375305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 rot="13270249">
                  <a:off x="367200" y="414337"/>
                  <a:ext cx="61404" cy="6010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 rot="2184271">
                  <a:off x="300525" y="0"/>
                  <a:ext cx="60960" cy="5969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23" name="椭圆 222"/>
                <p:cNvSpPr/>
                <p:nvPr/>
              </p:nvSpPr>
              <p:spPr>
                <a:xfrm rot="18053509">
                  <a:off x="488" y="304799"/>
                  <a:ext cx="60264" cy="612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428625" y="1638300"/>
                <a:ext cx="166370" cy="71120"/>
                <a:chOff x="0" y="0"/>
                <a:chExt cx="166370" cy="71120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组合 182"/>
              <p:cNvGrpSpPr/>
              <p:nvPr/>
            </p:nvGrpSpPr>
            <p:grpSpPr>
              <a:xfrm>
                <a:off x="1371600" y="1631950"/>
                <a:ext cx="166370" cy="71120"/>
                <a:chOff x="0" y="0"/>
                <a:chExt cx="166370" cy="71120"/>
              </a:xfrm>
            </p:grpSpPr>
            <p:cxnSp>
              <p:nvCxnSpPr>
                <p:cNvPr id="210" name="直接连接符 209"/>
                <p:cNvCxnSpPr/>
                <p:nvPr/>
              </p:nvCxnSpPr>
              <p:spPr>
                <a:xfrm>
                  <a:off x="0" y="0"/>
                  <a:ext cx="1663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 flipH="1">
                  <a:off x="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 flipH="1">
                  <a:off x="381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H="1">
                  <a:off x="762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/>
                <p:cNvCxnSpPr/>
                <p:nvPr/>
              </p:nvCxnSpPr>
              <p:spPr>
                <a:xfrm flipH="1">
                  <a:off x="114300" y="0"/>
                  <a:ext cx="38100" cy="711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" name="文本框 2"/>
              <p:cNvSpPr txBox="1">
                <a:spLocks noChangeArrowheads="1"/>
              </p:cNvSpPr>
              <p:nvPr/>
            </p:nvSpPr>
            <p:spPr bwMode="auto">
              <a:xfrm>
                <a:off x="815975" y="49847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5" name="文本框 2"/>
              <p:cNvSpPr txBox="1">
                <a:spLocks noChangeArrowheads="1"/>
              </p:cNvSpPr>
              <p:nvPr/>
            </p:nvSpPr>
            <p:spPr bwMode="auto">
              <a:xfrm>
                <a:off x="1374775" y="122872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6" name="文本框 2"/>
              <p:cNvSpPr txBox="1">
                <a:spLocks noChangeArrowheads="1"/>
              </p:cNvSpPr>
              <p:nvPr/>
            </p:nvSpPr>
            <p:spPr bwMode="auto">
              <a:xfrm>
                <a:off x="333375" y="43815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7" name="文本框 2"/>
              <p:cNvSpPr txBox="1">
                <a:spLocks noChangeArrowheads="1"/>
              </p:cNvSpPr>
              <p:nvPr/>
            </p:nvSpPr>
            <p:spPr bwMode="auto">
              <a:xfrm>
                <a:off x="1555750" y="149542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8" name="文本框 2"/>
              <p:cNvSpPr txBox="1">
                <a:spLocks noChangeArrowheads="1"/>
              </p:cNvSpPr>
              <p:nvPr/>
            </p:nvSpPr>
            <p:spPr bwMode="auto">
              <a:xfrm>
                <a:off x="212725" y="1447800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89" name="文本框 2"/>
              <p:cNvSpPr txBox="1">
                <a:spLocks noChangeArrowheads="1"/>
              </p:cNvSpPr>
              <p:nvPr/>
            </p:nvSpPr>
            <p:spPr bwMode="auto">
              <a:xfrm>
                <a:off x="1105235" y="726975"/>
                <a:ext cx="310048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90" name="文本框 2"/>
              <p:cNvSpPr txBox="1">
                <a:spLocks noChangeArrowheads="1"/>
              </p:cNvSpPr>
              <p:nvPr/>
            </p:nvSpPr>
            <p:spPr bwMode="auto">
              <a:xfrm>
                <a:off x="1064895" y="131762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91" name="文本框 2"/>
              <p:cNvSpPr txBox="1">
                <a:spLocks noChangeArrowheads="1"/>
              </p:cNvSpPr>
              <p:nvPr/>
            </p:nvSpPr>
            <p:spPr bwMode="auto">
              <a:xfrm>
                <a:off x="323850" y="1168400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92" name="文本框 2"/>
              <p:cNvSpPr txBox="1">
                <a:spLocks noChangeArrowheads="1"/>
              </p:cNvSpPr>
              <p:nvPr/>
            </p:nvSpPr>
            <p:spPr bwMode="auto">
              <a:xfrm>
                <a:off x="720725" y="1590675"/>
                <a:ext cx="309880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193" name="组合 192"/>
              <p:cNvGrpSpPr/>
              <p:nvPr/>
            </p:nvGrpSpPr>
            <p:grpSpPr>
              <a:xfrm>
                <a:off x="511175" y="1289050"/>
                <a:ext cx="335280" cy="320040"/>
                <a:chOff x="0" y="0"/>
                <a:chExt cx="335280" cy="320040"/>
              </a:xfrm>
            </p:grpSpPr>
            <p:cxnSp>
              <p:nvCxnSpPr>
                <p:cNvPr id="208" name="直接箭头连接符 207"/>
                <p:cNvCxnSpPr/>
                <p:nvPr/>
              </p:nvCxnSpPr>
              <p:spPr>
                <a:xfrm>
                  <a:off x="0" y="320040"/>
                  <a:ext cx="33528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箭头连接符 208"/>
                <p:cNvCxnSpPr/>
                <p:nvPr/>
              </p:nvCxnSpPr>
              <p:spPr>
                <a:xfrm flipV="1">
                  <a:off x="0" y="0"/>
                  <a:ext cx="0" cy="31813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组合 193"/>
              <p:cNvGrpSpPr/>
              <p:nvPr/>
            </p:nvGrpSpPr>
            <p:grpSpPr>
              <a:xfrm rot="18122434">
                <a:off x="774700" y="984249"/>
                <a:ext cx="467995" cy="474345"/>
                <a:chOff x="0" y="0"/>
                <a:chExt cx="468279" cy="474441"/>
              </a:xfrm>
            </p:grpSpPr>
            <p:sp>
              <p:nvSpPr>
                <p:cNvPr id="204" name="等腰三角形 203"/>
                <p:cNvSpPr/>
                <p:nvPr/>
              </p:nvSpPr>
              <p:spPr>
                <a:xfrm rot="1169389">
                  <a:off x="86212" y="19050"/>
                  <a:ext cx="382067" cy="375305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  <a:alpha val="60000"/>
                  </a:schemeClr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 rot="13270249">
                  <a:off x="367200" y="414337"/>
                  <a:ext cx="61404" cy="6010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 rot="2184271">
                  <a:off x="300525" y="0"/>
                  <a:ext cx="60960" cy="5969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07" name="椭圆 206"/>
                <p:cNvSpPr/>
                <p:nvPr/>
              </p:nvSpPr>
              <p:spPr>
                <a:xfrm rot="18053509">
                  <a:off x="488" y="304799"/>
                  <a:ext cx="60264" cy="6124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sp>
            <p:nvSpPr>
              <p:cNvPr id="195" name="弧形 194"/>
              <p:cNvSpPr/>
              <p:nvPr/>
            </p:nvSpPr>
            <p:spPr>
              <a:xfrm>
                <a:off x="104775" y="0"/>
                <a:ext cx="1079500" cy="1079500"/>
              </a:xfrm>
              <a:prstGeom prst="arc">
                <a:avLst>
                  <a:gd name="adj1" fmla="val 19885497"/>
                  <a:gd name="adj2" fmla="val 7417033"/>
                </a:avLst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96" name="弧形 195"/>
              <p:cNvSpPr/>
              <p:nvPr/>
            </p:nvSpPr>
            <p:spPr>
              <a:xfrm>
                <a:off x="0" y="1101725"/>
                <a:ext cx="1007745" cy="1007745"/>
              </a:xfrm>
              <a:prstGeom prst="arc">
                <a:avLst>
                  <a:gd name="adj1" fmla="val 15912365"/>
                  <a:gd name="adj2" fmla="val 2350809"/>
                </a:avLst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97" name="弧形 196"/>
              <p:cNvSpPr/>
              <p:nvPr/>
            </p:nvSpPr>
            <p:spPr>
              <a:xfrm>
                <a:off x="1009650" y="1143000"/>
                <a:ext cx="899795" cy="899795"/>
              </a:xfrm>
              <a:prstGeom prst="arc">
                <a:avLst>
                  <a:gd name="adj1" fmla="val 8010982"/>
                  <a:gd name="adj2" fmla="val 19335922"/>
                </a:avLst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98" name="直接连接符 197"/>
              <p:cNvCxnSpPr/>
              <p:nvPr/>
            </p:nvCxnSpPr>
            <p:spPr>
              <a:xfrm flipH="1" flipV="1">
                <a:off x="1292225" y="1209675"/>
                <a:ext cx="168602" cy="3559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647700" y="552450"/>
                <a:ext cx="217086" cy="4533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椭圆 199"/>
              <p:cNvSpPr/>
              <p:nvPr/>
            </p:nvSpPr>
            <p:spPr>
              <a:xfrm rot="2184271">
                <a:off x="619125" y="511175"/>
                <a:ext cx="60960" cy="5969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201" name="文本框 2"/>
              <p:cNvSpPr txBox="1">
                <a:spLocks noChangeArrowheads="1"/>
              </p:cNvSpPr>
              <p:nvPr/>
            </p:nvSpPr>
            <p:spPr bwMode="auto">
              <a:xfrm>
                <a:off x="688975" y="1774825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C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02" name="文本框 2"/>
              <p:cNvSpPr txBox="1">
                <a:spLocks noChangeArrowheads="1"/>
              </p:cNvSpPr>
              <p:nvPr/>
            </p:nvSpPr>
            <p:spPr bwMode="auto">
              <a:xfrm>
                <a:off x="1651000" y="1273175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C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03" name="文本框 2"/>
              <p:cNvSpPr txBox="1">
                <a:spLocks noChangeArrowheads="1"/>
              </p:cNvSpPr>
              <p:nvPr/>
            </p:nvSpPr>
            <p:spPr bwMode="auto">
              <a:xfrm>
                <a:off x="1196208" y="267970"/>
                <a:ext cx="319405" cy="2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C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4" name="对象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73993"/>
              </p:ext>
            </p:extLst>
          </p:nvPr>
        </p:nvGraphicFramePr>
        <p:xfrm>
          <a:off x="6338951" y="1908680"/>
          <a:ext cx="188976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Equation" r:id="rId4" imgW="1574800" imgH="711200" progId="Equation.DSMT4">
                  <p:embed/>
                </p:oleObj>
              </mc:Choice>
              <mc:Fallback>
                <p:oleObj name="Equation" r:id="rId4" imgW="15748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951" y="1908680"/>
                        <a:ext cx="1889760" cy="853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6202992" y="140335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末端位姿表示为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7" name="对象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4511"/>
              </p:ext>
            </p:extLst>
          </p:nvPr>
        </p:nvGraphicFramePr>
        <p:xfrm>
          <a:off x="6264188" y="3740447"/>
          <a:ext cx="275748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1" name="Equation" r:id="rId6" imgW="2298600" imgH="939600" progId="Equation.DSMT4">
                  <p:embed/>
                </p:oleObj>
              </mc:Choice>
              <mc:Fallback>
                <p:oleObj name="Equation" r:id="rId6" imgW="229860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188" y="3740447"/>
                        <a:ext cx="2757487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TextBox 237"/>
          <p:cNvSpPr txBox="1"/>
          <p:nvPr/>
        </p:nvSpPr>
        <p:spPr>
          <a:xfrm>
            <a:off x="6201667" y="2920339"/>
            <a:ext cx="2233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末端点在基坐标系的位置为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0" name="对象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38700"/>
              </p:ext>
            </p:extLst>
          </p:nvPr>
        </p:nvGraphicFramePr>
        <p:xfrm>
          <a:off x="2223869" y="5259505"/>
          <a:ext cx="3162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2" name="Equation" r:id="rId8" imgW="2108200" imgH="812800" progId="Equation.DSMT4">
                  <p:embed/>
                </p:oleObj>
              </mc:Choice>
              <mc:Fallback>
                <p:oleObj name="Equation" r:id="rId8" imgW="21082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869" y="5259505"/>
                        <a:ext cx="3162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TextBox 240"/>
          <p:cNvSpPr txBox="1"/>
          <p:nvPr/>
        </p:nvSpPr>
        <p:spPr>
          <a:xfrm>
            <a:off x="693077" y="5246139"/>
            <a:ext cx="126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连杆长度约束方程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5597944" y="5184583"/>
            <a:ext cx="3133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利用数值方法进行求解，</a:t>
            </a:r>
            <a:r>
              <a:rPr lang="zh-CN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得到</a:t>
            </a:r>
            <a:r>
              <a:rPr lang="en-US" altLang="zh-CN" sz="2000" i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i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baseline="-25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000" i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i="1" baseline="-25000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近似解</a:t>
            </a:r>
            <a:endParaRPr lang="en-US" altLang="zh-CN" sz="2000" dirty="0" smtClean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可能有多解，取决于初始位姿</a:t>
            </a:r>
            <a:endParaRPr lang="zh-CN" altLang="en-US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8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6 </a:t>
            </a:r>
            <a:r>
              <a:rPr lang="zh-CN" altLang="en-US" sz="3200" dirty="0" smtClean="0">
                <a:ea typeface="黑体" pitchFamily="2" charset="-122"/>
              </a:rPr>
              <a:t>平面</a:t>
            </a:r>
            <a:r>
              <a:rPr lang="zh-CN" altLang="en-US" sz="3200" dirty="0">
                <a:ea typeface="黑体" pitchFamily="2" charset="-122"/>
              </a:rPr>
              <a:t>并联机器人正向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34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359532" y="1340768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6.3 RRR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平面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4932040" y="2354737"/>
            <a:ext cx="33843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i="1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01</a:t>
            </a:r>
            <a:r>
              <a:rPr lang="en-US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sz="2000" i="1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03</a:t>
            </a: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已知，</a:t>
            </a:r>
            <a:r>
              <a:rPr lang="zh-CN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旋转</a:t>
            </a:r>
            <a:r>
              <a:rPr lang="zh-CN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角度</a:t>
            </a:r>
            <a:r>
              <a:rPr lang="en-US" altLang="zh-CN" sz="2000" i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sz="2000" i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baseline="-25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已知</a:t>
            </a: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i="1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2000" baseline="-25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sz="2000" i="1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lang="en-US" altLang="zh-CN" sz="2000" baseline="-25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已知</a:t>
            </a:r>
            <a:endParaRPr lang="en-US" altLang="zh-CN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计算出</a:t>
            </a:r>
            <a:r>
              <a:rPr lang="en-US" altLang="zh-CN" sz="2000" i="1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11</a:t>
            </a:r>
            <a:r>
              <a:rPr lang="en-US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~</a:t>
            </a:r>
            <a:r>
              <a:rPr lang="en-US" altLang="zh-CN" sz="2000" i="1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13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位置</a:t>
            </a:r>
            <a:endParaRPr lang="en-US" altLang="zh-CN" sz="2000" dirty="0" smtClean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按照</a:t>
            </a:r>
            <a:r>
              <a:rPr lang="en-US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6.2</a:t>
            </a: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的</a:t>
            </a:r>
            <a:r>
              <a:rPr lang="en-US" altLang="zh-CN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RPR</a:t>
            </a:r>
            <a:r>
              <a:rPr lang="zh-CN" altLang="en-US" sz="200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方法计算</a:t>
            </a:r>
            <a:r>
              <a:rPr lang="en-US" altLang="zh-CN" sz="2000" i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21</a:t>
            </a:r>
            <a:r>
              <a:rPr lang="en-US" altLang="zh-CN" sz="20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~</a:t>
            </a:r>
            <a:r>
              <a:rPr lang="en-US" altLang="zh-CN" sz="2000" i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2000" baseline="-250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23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位置</a:t>
            </a:r>
            <a:endParaRPr lang="zh-CN" altLang="en-US" sz="200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3" name="组合 242"/>
          <p:cNvGrpSpPr>
            <a:grpSpLocks noChangeAspect="1"/>
          </p:cNvGrpSpPr>
          <p:nvPr/>
        </p:nvGrpSpPr>
        <p:grpSpPr>
          <a:xfrm>
            <a:off x="891948" y="2268852"/>
            <a:ext cx="3588068" cy="2755482"/>
            <a:chOff x="-243335" y="0"/>
            <a:chExt cx="2392534" cy="1837503"/>
          </a:xfrm>
        </p:grpSpPr>
        <p:grpSp>
          <p:nvGrpSpPr>
            <p:cNvPr id="244" name="组合 243"/>
            <p:cNvGrpSpPr/>
            <p:nvPr/>
          </p:nvGrpSpPr>
          <p:grpSpPr>
            <a:xfrm>
              <a:off x="-243335" y="0"/>
              <a:ext cx="2392534" cy="1837503"/>
              <a:chOff x="-243294" y="0"/>
              <a:chExt cx="2392134" cy="1838874"/>
            </a:xfrm>
          </p:grpSpPr>
          <p:grpSp>
            <p:nvGrpSpPr>
              <p:cNvPr id="248" name="组合 247"/>
              <p:cNvGrpSpPr/>
              <p:nvPr/>
            </p:nvGrpSpPr>
            <p:grpSpPr>
              <a:xfrm>
                <a:off x="279400" y="1386840"/>
                <a:ext cx="335280" cy="320040"/>
                <a:chOff x="0" y="0"/>
                <a:chExt cx="335280" cy="320040"/>
              </a:xfrm>
            </p:grpSpPr>
            <p:cxnSp>
              <p:nvCxnSpPr>
                <p:cNvPr id="307" name="直接箭头连接符 306"/>
                <p:cNvCxnSpPr/>
                <p:nvPr/>
              </p:nvCxnSpPr>
              <p:spPr>
                <a:xfrm>
                  <a:off x="0" y="320040"/>
                  <a:ext cx="33528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接箭头连接符 307"/>
                <p:cNvCxnSpPr/>
                <p:nvPr/>
              </p:nvCxnSpPr>
              <p:spPr>
                <a:xfrm flipV="1">
                  <a:off x="0" y="0"/>
                  <a:ext cx="0" cy="31813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文本框 2"/>
              <p:cNvSpPr txBox="1">
                <a:spLocks noChangeArrowheads="1"/>
              </p:cNvSpPr>
              <p:nvPr/>
            </p:nvSpPr>
            <p:spPr bwMode="auto">
              <a:xfrm>
                <a:off x="340360" y="137668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50" name="文本框 2"/>
              <p:cNvSpPr txBox="1">
                <a:spLocks noChangeArrowheads="1"/>
              </p:cNvSpPr>
              <p:nvPr/>
            </p:nvSpPr>
            <p:spPr bwMode="auto">
              <a:xfrm>
                <a:off x="-243294" y="1553851"/>
                <a:ext cx="482519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r>
                  <a:rPr lang="en-US" sz="1600" kern="100">
                    <a:effectLst/>
                    <a:latin typeface="Times New Roman"/>
                    <a:ea typeface="宋体"/>
                    <a:cs typeface="Calibri"/>
                  </a:rPr>
                  <a:t>, </a:t>
                </a: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51" name="文本框 2"/>
              <p:cNvSpPr txBox="1">
                <a:spLocks noChangeArrowheads="1"/>
              </p:cNvSpPr>
              <p:nvPr/>
            </p:nvSpPr>
            <p:spPr bwMode="auto">
              <a:xfrm>
                <a:off x="71120" y="127508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52" name="文本框 2"/>
              <p:cNvSpPr txBox="1">
                <a:spLocks noChangeArrowheads="1"/>
              </p:cNvSpPr>
              <p:nvPr/>
            </p:nvSpPr>
            <p:spPr bwMode="auto">
              <a:xfrm>
                <a:off x="614687" y="154940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253" name="组合 252"/>
              <p:cNvGrpSpPr/>
              <p:nvPr/>
            </p:nvGrpSpPr>
            <p:grpSpPr>
              <a:xfrm>
                <a:off x="203201" y="45759"/>
                <a:ext cx="1623598" cy="1767468"/>
                <a:chOff x="0" y="39"/>
                <a:chExt cx="1623794" cy="1766531"/>
              </a:xfrm>
            </p:grpSpPr>
            <p:sp>
              <p:nvSpPr>
                <p:cNvPr id="273" name="等腰三角形 272"/>
                <p:cNvSpPr/>
                <p:nvPr/>
              </p:nvSpPr>
              <p:spPr>
                <a:xfrm rot="1169389">
                  <a:off x="576263" y="614363"/>
                  <a:ext cx="381861" cy="375171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274" name="组合 273"/>
                <p:cNvGrpSpPr/>
                <p:nvPr/>
              </p:nvGrpSpPr>
              <p:grpSpPr>
                <a:xfrm flipH="1" flipV="1">
                  <a:off x="47625" y="39"/>
                  <a:ext cx="166425" cy="71120"/>
                  <a:chOff x="0" y="0"/>
                  <a:chExt cx="166370" cy="71120"/>
                </a:xfrm>
              </p:grpSpPr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0" y="0"/>
                    <a:ext cx="1663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 flipH="1">
                    <a:off x="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直接连接符 303"/>
                  <p:cNvCxnSpPr/>
                  <p:nvPr/>
                </p:nvCxnSpPr>
                <p:spPr>
                  <a:xfrm flipH="1">
                    <a:off x="381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接连接符 304"/>
                  <p:cNvCxnSpPr/>
                  <p:nvPr/>
                </p:nvCxnSpPr>
                <p:spPr>
                  <a:xfrm flipH="1">
                    <a:off x="762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直接连接符 305"/>
                  <p:cNvCxnSpPr/>
                  <p:nvPr/>
                </p:nvCxnSpPr>
                <p:spPr>
                  <a:xfrm flipH="1">
                    <a:off x="1143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5" name="椭圆 274"/>
                <p:cNvSpPr/>
                <p:nvPr/>
              </p:nvSpPr>
              <p:spPr>
                <a:xfrm rot="2184271">
                  <a:off x="100013" y="76200"/>
                  <a:ext cx="61370" cy="6008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276" name="直接连接符 275"/>
                <p:cNvCxnSpPr/>
                <p:nvPr/>
              </p:nvCxnSpPr>
              <p:spPr>
                <a:xfrm>
                  <a:off x="157163" y="123825"/>
                  <a:ext cx="356805" cy="142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/>
                <p:cNvCxnSpPr/>
                <p:nvPr/>
              </p:nvCxnSpPr>
              <p:spPr>
                <a:xfrm>
                  <a:off x="523875" y="266700"/>
                  <a:ext cx="309477" cy="361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椭圆 277"/>
                <p:cNvSpPr/>
                <p:nvPr/>
              </p:nvSpPr>
              <p:spPr>
                <a:xfrm rot="2184271">
                  <a:off x="804863" y="595313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79" name="椭圆 278"/>
                <p:cNvSpPr/>
                <p:nvPr/>
              </p:nvSpPr>
              <p:spPr>
                <a:xfrm rot="13270249">
                  <a:off x="1509713" y="1585913"/>
                  <a:ext cx="61370" cy="6008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280" name="直接连接符 279"/>
                <p:cNvCxnSpPr/>
                <p:nvPr/>
              </p:nvCxnSpPr>
              <p:spPr>
                <a:xfrm flipH="1" flipV="1">
                  <a:off x="1353862" y="1228725"/>
                  <a:ext cx="179706" cy="366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连接符 280"/>
                <p:cNvCxnSpPr/>
                <p:nvPr/>
              </p:nvCxnSpPr>
              <p:spPr>
                <a:xfrm flipH="1" flipV="1">
                  <a:off x="904875" y="1062038"/>
                  <a:ext cx="406400" cy="1397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椭圆 281"/>
                <p:cNvSpPr/>
                <p:nvPr/>
              </p:nvSpPr>
              <p:spPr>
                <a:xfrm rot="13270249">
                  <a:off x="852488" y="1009650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83" name="椭圆 282"/>
                <p:cNvSpPr/>
                <p:nvPr/>
              </p:nvSpPr>
              <p:spPr>
                <a:xfrm rot="18053509">
                  <a:off x="47626" y="1633537"/>
                  <a:ext cx="60243" cy="61207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cxnSp>
              <p:nvCxnSpPr>
                <p:cNvPr id="284" name="直接连接符 283"/>
                <p:cNvCxnSpPr/>
                <p:nvPr/>
              </p:nvCxnSpPr>
              <p:spPr>
                <a:xfrm flipV="1">
                  <a:off x="80963" y="1252538"/>
                  <a:ext cx="78423" cy="383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接连接符 284"/>
                <p:cNvCxnSpPr/>
                <p:nvPr/>
              </p:nvCxnSpPr>
              <p:spPr>
                <a:xfrm flipV="1">
                  <a:off x="166688" y="928688"/>
                  <a:ext cx="347490" cy="323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椭圆 285"/>
                <p:cNvSpPr/>
                <p:nvPr/>
              </p:nvSpPr>
              <p:spPr>
                <a:xfrm rot="18053509">
                  <a:off x="485775" y="895350"/>
                  <a:ext cx="60243" cy="612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287" name="组合 286"/>
                <p:cNvGrpSpPr/>
                <p:nvPr/>
              </p:nvGrpSpPr>
              <p:grpSpPr>
                <a:xfrm>
                  <a:off x="0" y="1695450"/>
                  <a:ext cx="166469" cy="71120"/>
                  <a:chOff x="0" y="0"/>
                  <a:chExt cx="166370" cy="71120"/>
                </a:xfrm>
              </p:grpSpPr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0" y="0"/>
                    <a:ext cx="1663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 flipH="1">
                    <a:off x="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 flipH="1">
                    <a:off x="381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 flipH="1">
                    <a:off x="762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 flipH="1">
                    <a:off x="1143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组合 287"/>
                <p:cNvGrpSpPr/>
                <p:nvPr/>
              </p:nvGrpSpPr>
              <p:grpSpPr>
                <a:xfrm>
                  <a:off x="1457325" y="1652588"/>
                  <a:ext cx="166469" cy="71120"/>
                  <a:chOff x="0" y="0"/>
                  <a:chExt cx="166370" cy="71120"/>
                </a:xfrm>
              </p:grpSpPr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0" y="0"/>
                    <a:ext cx="1663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 flipH="1">
                    <a:off x="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 flipH="1">
                    <a:off x="381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 flipH="1">
                    <a:off x="762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 flipH="1">
                    <a:off x="1143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9" name="椭圆 288"/>
                <p:cNvSpPr/>
                <p:nvPr/>
              </p:nvSpPr>
              <p:spPr>
                <a:xfrm rot="2184271">
                  <a:off x="490538" y="233363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 rot="2184271">
                  <a:off x="138113" y="1214438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291" name="椭圆 290"/>
                <p:cNvSpPr/>
                <p:nvPr/>
              </p:nvSpPr>
              <p:spPr>
                <a:xfrm rot="2184271">
                  <a:off x="1314450" y="1185863"/>
                  <a:ext cx="61370" cy="60082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254" name="组合 253"/>
              <p:cNvGrpSpPr/>
              <p:nvPr/>
            </p:nvGrpSpPr>
            <p:grpSpPr>
              <a:xfrm rot="1152444">
                <a:off x="765334" y="686550"/>
                <a:ext cx="252844" cy="329406"/>
                <a:chOff x="-8421" y="-96798"/>
                <a:chExt cx="340565" cy="329406"/>
              </a:xfrm>
            </p:grpSpPr>
            <p:cxnSp>
              <p:nvCxnSpPr>
                <p:cNvPr id="271" name="直接箭头连接符 270"/>
                <p:cNvCxnSpPr/>
                <p:nvPr/>
              </p:nvCxnSpPr>
              <p:spPr>
                <a:xfrm>
                  <a:off x="-3136" y="232608"/>
                  <a:ext cx="33528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箭头连接符 271"/>
                <p:cNvCxnSpPr/>
                <p:nvPr/>
              </p:nvCxnSpPr>
              <p:spPr>
                <a:xfrm flipV="1">
                  <a:off x="-8421" y="-96798"/>
                  <a:ext cx="0" cy="31813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文本框 2"/>
              <p:cNvSpPr txBox="1">
                <a:spLocks noChangeArrowheads="1"/>
              </p:cNvSpPr>
              <p:nvPr/>
            </p:nvSpPr>
            <p:spPr bwMode="auto">
              <a:xfrm>
                <a:off x="628096" y="94996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56" name="文本框 2"/>
              <p:cNvSpPr txBox="1">
                <a:spLocks noChangeArrowheads="1"/>
              </p:cNvSpPr>
              <p:nvPr/>
            </p:nvSpPr>
            <p:spPr bwMode="auto">
              <a:xfrm>
                <a:off x="563880" y="61468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57" name="文本框 2"/>
              <p:cNvSpPr txBox="1">
                <a:spLocks noChangeArrowheads="1"/>
              </p:cNvSpPr>
              <p:nvPr/>
            </p:nvSpPr>
            <p:spPr bwMode="auto">
              <a:xfrm>
                <a:off x="492760" y="108712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58" name="文本框 2"/>
              <p:cNvSpPr txBox="1">
                <a:spLocks noChangeArrowheads="1"/>
              </p:cNvSpPr>
              <p:nvPr/>
            </p:nvSpPr>
            <p:spPr bwMode="auto">
              <a:xfrm>
                <a:off x="1346200" y="93980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59" name="文本框 2"/>
              <p:cNvSpPr txBox="1">
                <a:spLocks noChangeArrowheads="1"/>
              </p:cNvSpPr>
              <p:nvPr/>
            </p:nvSpPr>
            <p:spPr bwMode="auto">
              <a:xfrm>
                <a:off x="492760" y="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0" name="文本框 2"/>
              <p:cNvSpPr txBox="1">
                <a:spLocks noChangeArrowheads="1"/>
              </p:cNvSpPr>
              <p:nvPr/>
            </p:nvSpPr>
            <p:spPr bwMode="auto">
              <a:xfrm>
                <a:off x="904240" y="279400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1" name="文本框 2"/>
              <p:cNvSpPr txBox="1">
                <a:spLocks noChangeArrowheads="1"/>
              </p:cNvSpPr>
              <p:nvPr/>
            </p:nvSpPr>
            <p:spPr bwMode="auto">
              <a:xfrm>
                <a:off x="1823720" y="158496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2" name="文本框 2"/>
              <p:cNvSpPr txBox="1">
                <a:spLocks noChangeArrowheads="1"/>
              </p:cNvSpPr>
              <p:nvPr/>
            </p:nvSpPr>
            <p:spPr bwMode="auto">
              <a:xfrm>
                <a:off x="0" y="4572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3" name="文本框 2"/>
              <p:cNvSpPr txBox="1">
                <a:spLocks noChangeArrowheads="1"/>
              </p:cNvSpPr>
              <p:nvPr/>
            </p:nvSpPr>
            <p:spPr bwMode="auto">
              <a:xfrm>
                <a:off x="492760" y="30988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4" name="文本框 2"/>
              <p:cNvSpPr txBox="1">
                <a:spLocks noChangeArrowheads="1"/>
              </p:cNvSpPr>
              <p:nvPr/>
            </p:nvSpPr>
            <p:spPr bwMode="auto">
              <a:xfrm>
                <a:off x="1076960" y="47752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5" name="文本框 2"/>
              <p:cNvSpPr txBox="1">
                <a:spLocks noChangeArrowheads="1"/>
              </p:cNvSpPr>
              <p:nvPr/>
            </p:nvSpPr>
            <p:spPr bwMode="auto">
              <a:xfrm>
                <a:off x="1590040" y="112776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6" name="文本框 2"/>
              <p:cNvSpPr txBox="1">
                <a:spLocks noChangeArrowheads="1"/>
              </p:cNvSpPr>
              <p:nvPr/>
            </p:nvSpPr>
            <p:spPr bwMode="auto">
              <a:xfrm>
                <a:off x="1107440" y="88900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7" name="文本框 2"/>
              <p:cNvSpPr txBox="1">
                <a:spLocks noChangeArrowheads="1"/>
              </p:cNvSpPr>
              <p:nvPr/>
            </p:nvSpPr>
            <p:spPr bwMode="auto">
              <a:xfrm>
                <a:off x="416560" y="81280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8" name="文本框 2"/>
              <p:cNvSpPr txBox="1">
                <a:spLocks noChangeArrowheads="1"/>
              </p:cNvSpPr>
              <p:nvPr/>
            </p:nvSpPr>
            <p:spPr bwMode="auto">
              <a:xfrm>
                <a:off x="127000" y="1046480"/>
                <a:ext cx="32512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69" name="文本框 2"/>
              <p:cNvSpPr txBox="1">
                <a:spLocks noChangeArrowheads="1"/>
              </p:cNvSpPr>
              <p:nvPr/>
            </p:nvSpPr>
            <p:spPr bwMode="auto">
              <a:xfrm>
                <a:off x="1650949" y="1306136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270" name="文本框 2"/>
              <p:cNvSpPr txBox="1">
                <a:spLocks noChangeArrowheads="1"/>
              </p:cNvSpPr>
              <p:nvPr/>
            </p:nvSpPr>
            <p:spPr bwMode="auto">
              <a:xfrm>
                <a:off x="824304" y="1014499"/>
                <a:ext cx="309880" cy="253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  <p:sp>
          <p:nvSpPr>
            <p:cNvPr id="245" name="弧形 244"/>
            <p:cNvSpPr/>
            <p:nvPr/>
          </p:nvSpPr>
          <p:spPr>
            <a:xfrm>
              <a:off x="274320" y="91440"/>
              <a:ext cx="179705" cy="179705"/>
            </a:xfrm>
            <a:prstGeom prst="arc">
              <a:avLst>
                <a:gd name="adj1" fmla="val 19574773"/>
                <a:gd name="adj2" fmla="val 9642582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246" name="弧形 245"/>
            <p:cNvSpPr/>
            <p:nvPr/>
          </p:nvSpPr>
          <p:spPr>
            <a:xfrm>
              <a:off x="1651000" y="1579880"/>
              <a:ext cx="179705" cy="179705"/>
            </a:xfrm>
            <a:prstGeom prst="arc">
              <a:avLst>
                <a:gd name="adj1" fmla="val 12123312"/>
                <a:gd name="adj2" fmla="val 2156886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247" name="弧形 246"/>
            <p:cNvSpPr/>
            <p:nvPr/>
          </p:nvSpPr>
          <p:spPr>
            <a:xfrm>
              <a:off x="187960" y="1615440"/>
              <a:ext cx="179705" cy="179705"/>
            </a:xfrm>
            <a:prstGeom prst="arc">
              <a:avLst>
                <a:gd name="adj1" fmla="val 13172694"/>
                <a:gd name="adj2" fmla="val 21253174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80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7 </a:t>
            </a:r>
            <a:r>
              <a:rPr lang="zh-CN" altLang="en-US" sz="3200" dirty="0">
                <a:ea typeface="黑体" pitchFamily="2" charset="-122"/>
              </a:rPr>
              <a:t>空间</a:t>
            </a:r>
            <a:r>
              <a:rPr lang="zh-CN" altLang="en-US" sz="3200" dirty="0" smtClean="0">
                <a:ea typeface="黑体" pitchFamily="2" charset="-122"/>
              </a:rPr>
              <a:t>并联</a:t>
            </a:r>
            <a:r>
              <a:rPr lang="zh-CN" altLang="en-US" sz="3200" dirty="0">
                <a:ea typeface="黑体" pitchFamily="2" charset="-122"/>
              </a:rPr>
              <a:t>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35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359532" y="1340768"/>
            <a:ext cx="431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7.1 Delta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结构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4379451" y="1772816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运动支链相对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于上端底座平面的旋转角度记为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r>
              <a:rPr lang="en-US" altLang="zh-CN" sz="2000" i="1" baseline="-25000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，主动转动副带动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连杆俯仰的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平面与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XOZ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平面的夹角记为</a:t>
            </a:r>
            <a:r>
              <a:rPr lang="en-US" altLang="zh-CN" sz="2000" i="1" dirty="0">
                <a:latin typeface="+mn-lt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i="1" baseline="-25000" dirty="0" err="1" smtClean="0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11</a:t>
            </a:r>
            <a:r>
              <a:rPr lang="en-US" altLang="zh-CN" sz="2000" dirty="0" smtClean="0"/>
              <a:t>~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14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在基坐标系中的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位置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为：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" name="组合 78"/>
          <p:cNvGrpSpPr>
            <a:grpSpLocks noChangeAspect="1"/>
          </p:cNvGrpSpPr>
          <p:nvPr/>
        </p:nvGrpSpPr>
        <p:grpSpPr>
          <a:xfrm>
            <a:off x="442638" y="1880828"/>
            <a:ext cx="3233732" cy="3040682"/>
            <a:chOff x="0" y="0"/>
            <a:chExt cx="2157730" cy="2026495"/>
          </a:xfrm>
        </p:grpSpPr>
        <p:sp>
          <p:nvSpPr>
            <p:cNvPr id="80" name="文本框 2"/>
            <p:cNvSpPr txBox="1">
              <a:spLocks noChangeArrowheads="1"/>
            </p:cNvSpPr>
            <p:nvPr/>
          </p:nvSpPr>
          <p:spPr bwMode="auto">
            <a:xfrm>
              <a:off x="1173480" y="1772920"/>
              <a:ext cx="267970" cy="25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Z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0" y="0"/>
              <a:ext cx="2157730" cy="1985855"/>
              <a:chOff x="0" y="0"/>
              <a:chExt cx="2157730" cy="1985855"/>
            </a:xfrm>
          </p:grpSpPr>
          <p:grpSp>
            <p:nvGrpSpPr>
              <p:cNvPr id="82" name="组合 81"/>
              <p:cNvGrpSpPr>
                <a:grpSpLocks noChangeAspect="1"/>
              </p:cNvGrpSpPr>
              <p:nvPr/>
            </p:nvGrpSpPr>
            <p:grpSpPr>
              <a:xfrm>
                <a:off x="223520" y="91440"/>
                <a:ext cx="1652271" cy="1633853"/>
                <a:chOff x="0" y="0"/>
                <a:chExt cx="718331" cy="722508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>
                  <a:off x="561109" y="304800"/>
                  <a:ext cx="109220" cy="2139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组合 120"/>
                <p:cNvGrpSpPr/>
                <p:nvPr/>
              </p:nvGrpSpPr>
              <p:grpSpPr>
                <a:xfrm>
                  <a:off x="0" y="0"/>
                  <a:ext cx="718331" cy="722508"/>
                  <a:chOff x="0" y="0"/>
                  <a:chExt cx="718331" cy="722508"/>
                </a:xfrm>
              </p:grpSpPr>
              <p:sp>
                <p:nvSpPr>
                  <p:cNvPr id="122" name="任意多边形 121"/>
                  <p:cNvSpPr/>
                  <p:nvPr/>
                </p:nvSpPr>
                <p:spPr>
                  <a:xfrm>
                    <a:off x="378069" y="621323"/>
                    <a:ext cx="108438" cy="84992"/>
                  </a:xfrm>
                  <a:custGeom>
                    <a:avLst/>
                    <a:gdLst>
                      <a:gd name="connsiteX0" fmla="*/ 0 w 108438"/>
                      <a:gd name="connsiteY0" fmla="*/ 82061 h 84992"/>
                      <a:gd name="connsiteX1" fmla="*/ 84992 w 108438"/>
                      <a:gd name="connsiteY1" fmla="*/ 84992 h 84992"/>
                      <a:gd name="connsiteX2" fmla="*/ 108438 w 108438"/>
                      <a:gd name="connsiteY2" fmla="*/ 0 h 84992"/>
                      <a:gd name="connsiteX3" fmla="*/ 14654 w 108438"/>
                      <a:gd name="connsiteY3" fmla="*/ 5861 h 84992"/>
                      <a:gd name="connsiteX4" fmla="*/ 0 w 108438"/>
                      <a:gd name="connsiteY4" fmla="*/ 82061 h 849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38" h="84992">
                        <a:moveTo>
                          <a:pt x="0" y="82061"/>
                        </a:moveTo>
                        <a:lnTo>
                          <a:pt x="84992" y="84992"/>
                        </a:lnTo>
                        <a:lnTo>
                          <a:pt x="108438" y="0"/>
                        </a:lnTo>
                        <a:lnTo>
                          <a:pt x="14654" y="5861"/>
                        </a:lnTo>
                        <a:lnTo>
                          <a:pt x="0" y="82061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0" y="0"/>
                    <a:ext cx="718331" cy="722508"/>
                    <a:chOff x="0" y="0"/>
                    <a:chExt cx="718331" cy="722508"/>
                  </a:xfrm>
                </p:grpSpPr>
                <p:sp>
                  <p:nvSpPr>
                    <p:cNvPr id="124" name="椭圆 123"/>
                    <p:cNvSpPr/>
                    <p:nvPr/>
                  </p:nvSpPr>
                  <p:spPr>
                    <a:xfrm rot="17721001">
                      <a:off x="362266" y="6840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 rot="17721001">
                      <a:off x="155648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6" name="椭圆 125"/>
                    <p:cNvSpPr/>
                    <p:nvPr/>
                  </p:nvSpPr>
                  <p:spPr>
                    <a:xfrm rot="17721001">
                      <a:off x="521994" y="251728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7" name="椭圆 126"/>
                    <p:cNvSpPr/>
                    <p:nvPr/>
                  </p:nvSpPr>
                  <p:spPr>
                    <a:xfrm rot="17721001">
                      <a:off x="627501" y="-31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8" name="椭圆 127"/>
                    <p:cNvSpPr/>
                    <p:nvPr/>
                  </p:nvSpPr>
                  <p:spPr>
                    <a:xfrm rot="17721001">
                      <a:off x="290463" y="2613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29" name="椭圆 128"/>
                    <p:cNvSpPr/>
                    <p:nvPr/>
                  </p:nvSpPr>
                  <p:spPr>
                    <a:xfrm rot="17721001">
                      <a:off x="653878" y="515497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0" name="椭圆 129"/>
                    <p:cNvSpPr/>
                    <p:nvPr/>
                  </p:nvSpPr>
                  <p:spPr>
                    <a:xfrm rot="17721001">
                      <a:off x="453120" y="686948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1" name="椭圆 130"/>
                    <p:cNvSpPr/>
                    <p:nvPr/>
                  </p:nvSpPr>
                  <p:spPr>
                    <a:xfrm rot="17721001">
                      <a:off x="373989" y="607817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32" name="椭圆 131"/>
                    <p:cNvSpPr/>
                    <p:nvPr/>
                  </p:nvSpPr>
                  <p:spPr>
                    <a:xfrm rot="17721001">
                      <a:off x="170301" y="351375"/>
                      <a:ext cx="64583" cy="64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cxnSp>
                  <p:nvCxnSpPr>
                    <p:cNvPr id="133" name="直接连接符 132"/>
                    <p:cNvCxnSpPr/>
                    <p:nvPr/>
                  </p:nvCxnSpPr>
                  <p:spPr>
                    <a:xfrm flipH="1">
                      <a:off x="34020" y="308879"/>
                      <a:ext cx="143510" cy="21399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接连接符 133"/>
                    <p:cNvCxnSpPr/>
                    <p:nvPr/>
                  </p:nvCxnSpPr>
                  <p:spPr>
                    <a:xfrm>
                      <a:off x="48674" y="546271"/>
                      <a:ext cx="311150" cy="14732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接连接符 134"/>
                    <p:cNvCxnSpPr/>
                    <p:nvPr/>
                  </p:nvCxnSpPr>
                  <p:spPr>
                    <a:xfrm flipH="1">
                      <a:off x="215728" y="48040"/>
                      <a:ext cx="100134" cy="3075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直接连接符 135"/>
                    <p:cNvCxnSpPr/>
                    <p:nvPr/>
                  </p:nvCxnSpPr>
                  <p:spPr>
                    <a:xfrm>
                      <a:off x="215728" y="417317"/>
                      <a:ext cx="179627" cy="1987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直接连接符 136"/>
                    <p:cNvCxnSpPr/>
                    <p:nvPr/>
                  </p:nvCxnSpPr>
                  <p:spPr>
                    <a:xfrm flipH="1">
                      <a:off x="467774" y="572648"/>
                      <a:ext cx="206375" cy="12065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直接连接符 137"/>
                    <p:cNvCxnSpPr/>
                    <p:nvPr/>
                  </p:nvCxnSpPr>
                  <p:spPr>
                    <a:xfrm>
                      <a:off x="655343" y="48040"/>
                      <a:ext cx="14507" cy="3073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直接连接符 138"/>
                    <p:cNvCxnSpPr>
                      <a:endCxn id="141" idx="6"/>
                    </p:cNvCxnSpPr>
                    <p:nvPr/>
                  </p:nvCxnSpPr>
                  <p:spPr>
                    <a:xfrm flipH="1">
                      <a:off x="490099" y="399664"/>
                      <a:ext cx="166433" cy="20693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矩形 157809"/>
                    <p:cNvSpPr/>
                    <p:nvPr/>
                  </p:nvSpPr>
                  <p:spPr>
                    <a:xfrm>
                      <a:off x="177628" y="24594"/>
                      <a:ext cx="496570" cy="251460"/>
                    </a:xfrm>
                    <a:custGeom>
                      <a:avLst/>
                      <a:gdLst>
                        <a:gd name="connsiteX0" fmla="*/ 0 w 372110"/>
                        <a:gd name="connsiteY0" fmla="*/ 0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0 w 372110"/>
                        <a:gd name="connsiteY4" fmla="*/ 0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37211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98840 w 372110"/>
                        <a:gd name="connsiteY2" fmla="*/ 211170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82062 w 372110"/>
                        <a:gd name="connsiteY0" fmla="*/ 6740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82062 w 372110"/>
                        <a:gd name="connsiteY4" fmla="*/ 67408 h 297815"/>
                        <a:gd name="connsiteX0" fmla="*/ 102578 w 372110"/>
                        <a:gd name="connsiteY0" fmla="*/ 974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974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84186 w 372110"/>
                        <a:gd name="connsiteY2" fmla="*/ 277473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72110"/>
                        <a:gd name="connsiteY0" fmla="*/ 15628 h 297815"/>
                        <a:gd name="connsiteX1" fmla="*/ 372110 w 372110"/>
                        <a:gd name="connsiteY1" fmla="*/ 0 h 297815"/>
                        <a:gd name="connsiteX2" fmla="*/ 267500 w 372110"/>
                        <a:gd name="connsiteY2" fmla="*/ 297815 h 297815"/>
                        <a:gd name="connsiteX3" fmla="*/ 0 w 372110"/>
                        <a:gd name="connsiteY3" fmla="*/ 297815 h 297815"/>
                        <a:gd name="connsiteX4" fmla="*/ 102578 w 372110"/>
                        <a:gd name="connsiteY4" fmla="*/ 15628 h 297815"/>
                        <a:gd name="connsiteX0" fmla="*/ 102578 w 354525"/>
                        <a:gd name="connsiteY0" fmla="*/ 0 h 282187"/>
                        <a:gd name="connsiteX1" fmla="*/ 354525 w 354525"/>
                        <a:gd name="connsiteY1" fmla="*/ 1956 h 282187"/>
                        <a:gd name="connsiteX2" fmla="*/ 267500 w 354525"/>
                        <a:gd name="connsiteY2" fmla="*/ 282187 h 282187"/>
                        <a:gd name="connsiteX3" fmla="*/ 0 w 354525"/>
                        <a:gd name="connsiteY3" fmla="*/ 282187 h 282187"/>
                        <a:gd name="connsiteX4" fmla="*/ 102578 w 354525"/>
                        <a:gd name="connsiteY4" fmla="*/ 0 h 282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4525" h="282187">
                          <a:moveTo>
                            <a:pt x="102578" y="0"/>
                          </a:moveTo>
                          <a:lnTo>
                            <a:pt x="354525" y="1956"/>
                          </a:lnTo>
                          <a:lnTo>
                            <a:pt x="267500" y="282187"/>
                          </a:lnTo>
                          <a:lnTo>
                            <a:pt x="0" y="282187"/>
                          </a:lnTo>
                          <a:lnTo>
                            <a:pt x="102578" y="0"/>
                          </a:lnTo>
                          <a:close/>
                        </a:path>
                      </a:pathLst>
                    </a:custGeom>
                    <a:solidFill>
                      <a:schemeClr val="tx2">
                        <a:lumMod val="20000"/>
                        <a:lumOff val="80000"/>
                        <a:alpha val="6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41" name="椭圆 140"/>
                    <p:cNvSpPr/>
                    <p:nvPr/>
                  </p:nvSpPr>
                  <p:spPr>
                    <a:xfrm rot="17721001">
                      <a:off x="464843" y="604886"/>
                      <a:ext cx="35560" cy="35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42" name="椭圆 141"/>
                    <p:cNvSpPr/>
                    <p:nvPr/>
                  </p:nvSpPr>
                  <p:spPr>
                    <a:xfrm rot="17721001">
                      <a:off x="317" y="509636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43" name="椭圆 142"/>
                    <p:cNvSpPr/>
                    <p:nvPr/>
                  </p:nvSpPr>
                  <p:spPr>
                    <a:xfrm rot="17721001">
                      <a:off x="639225" y="342582"/>
                      <a:ext cx="64135" cy="64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zh-CN" altLang="en-US" sz="1600"/>
                    </a:p>
                  </p:txBody>
                </p:sp>
              </p:grpSp>
            </p:grpSp>
          </p:grpSp>
          <p:sp>
            <p:nvSpPr>
              <p:cNvPr id="83" name="文本框 2"/>
              <p:cNvSpPr txBox="1">
                <a:spLocks noChangeArrowheads="1"/>
              </p:cNvSpPr>
              <p:nvPr/>
            </p:nvSpPr>
            <p:spPr bwMode="auto">
              <a:xfrm>
                <a:off x="299720" y="8331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4" name="文本框 2"/>
              <p:cNvSpPr txBox="1">
                <a:spLocks noChangeArrowheads="1"/>
              </p:cNvSpPr>
              <p:nvPr/>
            </p:nvSpPr>
            <p:spPr bwMode="auto">
              <a:xfrm>
                <a:off x="467360" y="140716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5" name="文本框 2"/>
              <p:cNvSpPr txBox="1">
                <a:spLocks noChangeArrowheads="1"/>
              </p:cNvSpPr>
              <p:nvPr/>
            </p:nvSpPr>
            <p:spPr bwMode="auto">
              <a:xfrm>
                <a:off x="1488440" y="1270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6" name="文本框 2"/>
              <p:cNvSpPr txBox="1">
                <a:spLocks noChangeArrowheads="1"/>
              </p:cNvSpPr>
              <p:nvPr/>
            </p:nvSpPr>
            <p:spPr bwMode="auto">
              <a:xfrm>
                <a:off x="1457960" y="82804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7" name="文本框 2"/>
              <p:cNvSpPr txBox="1">
                <a:spLocks noChangeArrowheads="1"/>
              </p:cNvSpPr>
              <p:nvPr/>
            </p:nvSpPr>
            <p:spPr bwMode="auto">
              <a:xfrm>
                <a:off x="1772920" y="436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5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8" name="文本框 2"/>
              <p:cNvSpPr txBox="1">
                <a:spLocks noChangeArrowheads="1"/>
              </p:cNvSpPr>
              <p:nvPr/>
            </p:nvSpPr>
            <p:spPr bwMode="auto">
              <a:xfrm>
                <a:off x="1361440" y="107188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6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89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38100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7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0" name="文本框 2"/>
              <p:cNvSpPr txBox="1">
                <a:spLocks noChangeArrowheads="1"/>
              </p:cNvSpPr>
              <p:nvPr/>
            </p:nvSpPr>
            <p:spPr bwMode="auto">
              <a:xfrm>
                <a:off x="848360" y="985520"/>
                <a:ext cx="206375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l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8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1" name="文本框 2"/>
              <p:cNvSpPr txBox="1">
                <a:spLocks noChangeArrowheads="1"/>
              </p:cNvSpPr>
              <p:nvPr/>
            </p:nvSpPr>
            <p:spPr bwMode="auto">
              <a:xfrm>
                <a:off x="345440" y="5791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2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2692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3" name="文本框 2"/>
              <p:cNvSpPr txBox="1">
                <a:spLocks noChangeArrowheads="1"/>
              </p:cNvSpPr>
              <p:nvPr/>
            </p:nvSpPr>
            <p:spPr bwMode="auto">
              <a:xfrm>
                <a:off x="61468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4" name="文本框 2"/>
              <p:cNvSpPr txBox="1">
                <a:spLocks noChangeArrowheads="1"/>
              </p:cNvSpPr>
              <p:nvPr/>
            </p:nvSpPr>
            <p:spPr bwMode="auto">
              <a:xfrm>
                <a:off x="1838960" y="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5" name="文本框 2"/>
              <p:cNvSpPr txBox="1">
                <a:spLocks noChangeArrowheads="1"/>
              </p:cNvSpPr>
              <p:nvPr/>
            </p:nvSpPr>
            <p:spPr bwMode="auto">
              <a:xfrm>
                <a:off x="0" y="1092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6" name="文本框 2"/>
              <p:cNvSpPr txBox="1">
                <a:spLocks noChangeArrowheads="1"/>
              </p:cNvSpPr>
              <p:nvPr/>
            </p:nvSpPr>
            <p:spPr bwMode="auto">
              <a:xfrm>
                <a:off x="1889760" y="11836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98" name="文本框 2"/>
              <p:cNvSpPr txBox="1">
                <a:spLocks noChangeArrowheads="1"/>
              </p:cNvSpPr>
              <p:nvPr/>
            </p:nvSpPr>
            <p:spPr bwMode="auto">
              <a:xfrm>
                <a:off x="1854200" y="7620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0" name="文本框 2"/>
              <p:cNvSpPr txBox="1">
                <a:spLocks noChangeArrowheads="1"/>
              </p:cNvSpPr>
              <p:nvPr/>
            </p:nvSpPr>
            <p:spPr bwMode="auto">
              <a:xfrm>
                <a:off x="452120" y="9398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V="1">
                <a:off x="1188720" y="441960"/>
                <a:ext cx="258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 flipH="1">
                <a:off x="1092200" y="436880"/>
                <a:ext cx="105410" cy="218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 flipH="1">
                <a:off x="1188720" y="447040"/>
                <a:ext cx="6985" cy="2692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44704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02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7" name="文本框 2"/>
              <p:cNvSpPr txBox="1">
                <a:spLocks noChangeArrowheads="1"/>
              </p:cNvSpPr>
              <p:nvPr/>
            </p:nvSpPr>
            <p:spPr bwMode="auto">
              <a:xfrm>
                <a:off x="929640" y="49403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8" name="文本框 2"/>
              <p:cNvSpPr txBox="1">
                <a:spLocks noChangeArrowheads="1"/>
              </p:cNvSpPr>
              <p:nvPr/>
            </p:nvSpPr>
            <p:spPr bwMode="auto">
              <a:xfrm>
                <a:off x="1184186" y="511798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Z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09" name="文本框 2"/>
              <p:cNvSpPr txBox="1">
                <a:spLocks noChangeArrowheads="1"/>
              </p:cNvSpPr>
              <p:nvPr/>
            </p:nvSpPr>
            <p:spPr bwMode="auto">
              <a:xfrm>
                <a:off x="1082040" y="2032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O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0" name="文本框 2"/>
              <p:cNvSpPr txBox="1">
                <a:spLocks noChangeArrowheads="1"/>
              </p:cNvSpPr>
              <p:nvPr/>
            </p:nvSpPr>
            <p:spPr bwMode="auto">
              <a:xfrm>
                <a:off x="838200" y="1605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1" name="文本框 2"/>
              <p:cNvSpPr txBox="1">
                <a:spLocks noChangeArrowheads="1"/>
              </p:cNvSpPr>
              <p:nvPr/>
            </p:nvSpPr>
            <p:spPr bwMode="auto">
              <a:xfrm>
                <a:off x="1300480" y="162052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22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2" name="文本框 2"/>
              <p:cNvSpPr txBox="1">
                <a:spLocks noChangeArrowheads="1"/>
              </p:cNvSpPr>
              <p:nvPr/>
            </p:nvSpPr>
            <p:spPr bwMode="auto">
              <a:xfrm>
                <a:off x="1158240" y="1224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23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3" name="文本框 2"/>
              <p:cNvSpPr txBox="1">
                <a:spLocks noChangeArrowheads="1"/>
              </p:cNvSpPr>
              <p:nvPr/>
            </p:nvSpPr>
            <p:spPr bwMode="auto">
              <a:xfrm>
                <a:off x="863600" y="13258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P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24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sp>
            <p:nvSpPr>
              <p:cNvPr id="114" name="文本框 2"/>
              <p:cNvSpPr txBox="1">
                <a:spLocks noChangeArrowheads="1"/>
              </p:cNvSpPr>
              <p:nvPr/>
            </p:nvSpPr>
            <p:spPr bwMode="auto">
              <a:xfrm>
                <a:off x="990600" y="173228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117600" y="1584960"/>
                <a:ext cx="354965" cy="279400"/>
                <a:chOff x="0" y="0"/>
                <a:chExt cx="354965" cy="279400"/>
              </a:xfrm>
            </p:grpSpPr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96520" y="5080"/>
                  <a:ext cx="258445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/>
                <p:nvPr/>
              </p:nvCxnSpPr>
              <p:spPr>
                <a:xfrm flipH="1">
                  <a:off x="0" y="0"/>
                  <a:ext cx="105410" cy="2184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 flipH="1">
                  <a:off x="96520" y="10160"/>
                  <a:ext cx="6985" cy="26924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文本框 2"/>
              <p:cNvSpPr txBox="1">
                <a:spLocks noChangeArrowheads="1"/>
              </p:cNvSpPr>
              <p:nvPr/>
            </p:nvSpPr>
            <p:spPr bwMode="auto">
              <a:xfrm>
                <a:off x="1427480" y="1498600"/>
                <a:ext cx="267970" cy="25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36000" tIns="36000" rIns="36000" bIns="36000" anchor="t" anchorCtr="0">
                <a:spAutoFit/>
              </a:bodyPr>
              <a:lstStyle/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cs typeface="Calibri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  <a:cs typeface="Calibri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  <a:cs typeface="Calibri"/>
                </a:endParaRPr>
              </a:p>
            </p:txBody>
          </p:sp>
        </p:grp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89712"/>
              </p:ext>
            </p:extLst>
          </p:nvPr>
        </p:nvGraphicFramePr>
        <p:xfrm>
          <a:off x="4558789" y="3429000"/>
          <a:ext cx="3398520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4" imgW="2832100" imgH="736600" progId="Equation.DSMT4">
                  <p:embed/>
                </p:oleObj>
              </mc:Choice>
              <mc:Fallback>
                <p:oleObj name="Equation" r:id="rId4" imgW="28321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789" y="3429000"/>
                        <a:ext cx="3398520" cy="883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50547"/>
              </p:ext>
            </p:extLst>
          </p:nvPr>
        </p:nvGraphicFramePr>
        <p:xfrm>
          <a:off x="1579314" y="4960012"/>
          <a:ext cx="21488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6" imgW="1790700" imgH="914400" progId="Equation.DSMT4">
                  <p:embed/>
                </p:oleObj>
              </mc:Choice>
              <mc:Fallback>
                <p:oleObj name="Equation" r:id="rId6" imgW="17907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314" y="4960012"/>
                        <a:ext cx="2148840" cy="1097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17999"/>
              </p:ext>
            </p:extLst>
          </p:nvPr>
        </p:nvGraphicFramePr>
        <p:xfrm>
          <a:off x="4571999" y="4905164"/>
          <a:ext cx="3672840" cy="11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8" imgW="3060700" imgH="939800" progId="Equation.DSMT4">
                  <p:embed/>
                </p:oleObj>
              </mc:Choice>
              <mc:Fallback>
                <p:oleObj name="Equation" r:id="rId8" imgW="30607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4905164"/>
                        <a:ext cx="3672840" cy="112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366879" y="4329100"/>
            <a:ext cx="37994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21</a:t>
            </a:r>
            <a:r>
              <a:rPr lang="en-US" altLang="zh-CN" sz="2000" dirty="0" smtClean="0"/>
              <a:t>~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24</a:t>
            </a:r>
            <a:r>
              <a:rPr lang="zh-CN" altLang="zh-CN" sz="2000" dirty="0">
                <a:ea typeface="黑体" panose="02010609060101010101" pitchFamily="49" charset="-122"/>
              </a:rPr>
              <a:t>在基坐标系中的位置</a:t>
            </a:r>
            <a:r>
              <a:rPr lang="zh-CN" altLang="en-US" sz="2000" dirty="0">
                <a:ea typeface="黑体" panose="02010609060101010101" pitchFamily="49" charset="-122"/>
              </a:rPr>
              <a:t>为：</a:t>
            </a:r>
          </a:p>
        </p:txBody>
      </p:sp>
      <p:sp>
        <p:nvSpPr>
          <p:cNvPr id="147" name="矩形 146"/>
          <p:cNvSpPr/>
          <p:nvPr/>
        </p:nvSpPr>
        <p:spPr>
          <a:xfrm>
            <a:off x="854703" y="5013176"/>
            <a:ext cx="7066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 smtClean="0">
                <a:ea typeface="黑体" panose="02010609060101010101" pitchFamily="49" charset="-122"/>
              </a:rPr>
              <a:t>末端位姿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54703" y="4921511"/>
            <a:ext cx="3033221" cy="113578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330127"/>
              </p:ext>
            </p:extLst>
          </p:nvPr>
        </p:nvGraphicFramePr>
        <p:xfrm>
          <a:off x="1868696" y="6273316"/>
          <a:ext cx="560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10" imgW="3733800" imgH="254000" progId="Equation.DSMT4">
                  <p:embed/>
                </p:oleObj>
              </mc:Choice>
              <mc:Fallback>
                <p:oleObj name="Equation" r:id="rId10" imgW="37338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696" y="6273316"/>
                        <a:ext cx="5600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矩形 150"/>
          <p:cNvSpPr/>
          <p:nvPr/>
        </p:nvSpPr>
        <p:spPr>
          <a:xfrm>
            <a:off x="543981" y="6227828"/>
            <a:ext cx="1435731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 smtClean="0">
                <a:ea typeface="黑体" panose="02010609060101010101" pitchFamily="49" charset="-122"/>
              </a:rPr>
              <a:t>约束方程：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7 </a:t>
            </a:r>
            <a:r>
              <a:rPr lang="zh-CN" altLang="en-US" sz="3200" dirty="0">
                <a:ea typeface="黑体" pitchFamily="2" charset="-122"/>
              </a:rPr>
              <a:t>空间</a:t>
            </a:r>
            <a:r>
              <a:rPr lang="zh-CN" altLang="en-US" sz="3200" dirty="0" smtClean="0">
                <a:ea typeface="黑体" pitchFamily="2" charset="-122"/>
              </a:rPr>
              <a:t>并联</a:t>
            </a:r>
            <a:r>
              <a:rPr lang="zh-CN" altLang="en-US" sz="3200" dirty="0">
                <a:ea typeface="黑体" pitchFamily="2" charset="-122"/>
              </a:rPr>
              <a:t>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36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359532" y="1340768"/>
            <a:ext cx="457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7.2 Steward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结构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7567" y="3708030"/>
            <a:ext cx="38780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11</a:t>
            </a:r>
            <a:r>
              <a:rPr lang="en-US" altLang="zh-CN" sz="2000" dirty="0" smtClean="0"/>
              <a:t>~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16</a:t>
            </a:r>
            <a:r>
              <a:rPr lang="zh-CN" altLang="zh-CN" sz="2000" dirty="0" smtClean="0">
                <a:ea typeface="黑体" panose="02010609060101010101" pitchFamily="49" charset="-122"/>
              </a:rPr>
              <a:t>在</a:t>
            </a:r>
            <a:r>
              <a:rPr lang="zh-CN" altLang="zh-CN" sz="2000" dirty="0">
                <a:ea typeface="黑体" panose="02010609060101010101" pitchFamily="49" charset="-122"/>
              </a:rPr>
              <a:t>基坐标系中的位置</a:t>
            </a:r>
            <a:r>
              <a:rPr lang="zh-CN" altLang="en-US" sz="2000" dirty="0">
                <a:ea typeface="黑体" panose="02010609060101010101" pitchFamily="49" charset="-122"/>
              </a:rPr>
              <a:t>为：</a:t>
            </a:r>
          </a:p>
        </p:txBody>
      </p:sp>
      <p:sp>
        <p:nvSpPr>
          <p:cNvPr id="147" name="矩形 146"/>
          <p:cNvSpPr/>
          <p:nvPr/>
        </p:nvSpPr>
        <p:spPr>
          <a:xfrm>
            <a:off x="4557567" y="1880828"/>
            <a:ext cx="203065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 smtClean="0">
                <a:ea typeface="黑体" panose="02010609060101010101" pitchFamily="49" charset="-122"/>
              </a:rPr>
              <a:t>末端位姿表示为：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737095" y="5763431"/>
            <a:ext cx="1435731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CN" altLang="en-US" sz="2000" dirty="0" smtClean="0">
                <a:ea typeface="黑体" panose="02010609060101010101" pitchFamily="49" charset="-122"/>
              </a:rPr>
              <a:t>约束方程：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grpSp>
        <p:nvGrpSpPr>
          <p:cNvPr id="144" name="组合 143"/>
          <p:cNvGrpSpPr>
            <a:grpSpLocks noChangeAspect="1"/>
          </p:cNvGrpSpPr>
          <p:nvPr/>
        </p:nvGrpSpPr>
        <p:grpSpPr>
          <a:xfrm>
            <a:off x="359532" y="1957388"/>
            <a:ext cx="4103370" cy="3229529"/>
            <a:chOff x="0" y="0"/>
            <a:chExt cx="2736850" cy="2153647"/>
          </a:xfrm>
        </p:grpSpPr>
        <p:grpSp>
          <p:nvGrpSpPr>
            <p:cNvPr id="145" name="组合 144"/>
            <p:cNvGrpSpPr/>
            <p:nvPr/>
          </p:nvGrpSpPr>
          <p:grpSpPr>
            <a:xfrm>
              <a:off x="0" y="0"/>
              <a:ext cx="2736850" cy="2153647"/>
              <a:chOff x="0" y="0"/>
              <a:chExt cx="2736850" cy="2153647"/>
            </a:xfrm>
          </p:grpSpPr>
          <p:grpSp>
            <p:nvGrpSpPr>
              <p:cNvPr id="152" name="组合 151"/>
              <p:cNvGrpSpPr>
                <a:grpSpLocks noChangeAspect="1"/>
              </p:cNvGrpSpPr>
              <p:nvPr/>
            </p:nvGrpSpPr>
            <p:grpSpPr>
              <a:xfrm>
                <a:off x="279400" y="223508"/>
                <a:ext cx="2123440" cy="1850403"/>
                <a:chOff x="0" y="-7"/>
                <a:chExt cx="1418785" cy="1235338"/>
              </a:xfrm>
            </p:grpSpPr>
            <p:sp>
              <p:nvSpPr>
                <p:cNvPr id="184" name="任意多边形 183"/>
                <p:cNvSpPr/>
                <p:nvPr/>
              </p:nvSpPr>
              <p:spPr>
                <a:xfrm>
                  <a:off x="0" y="545819"/>
                  <a:ext cx="1418785" cy="618817"/>
                </a:xfrm>
                <a:custGeom>
                  <a:avLst/>
                  <a:gdLst>
                    <a:gd name="connsiteX0" fmla="*/ 1190625 w 1619250"/>
                    <a:gd name="connsiteY0" fmla="*/ 461963 h 461963"/>
                    <a:gd name="connsiteX1" fmla="*/ 185738 w 1619250"/>
                    <a:gd name="connsiteY1" fmla="*/ 447675 h 461963"/>
                    <a:gd name="connsiteX2" fmla="*/ 0 w 1619250"/>
                    <a:gd name="connsiteY2" fmla="*/ 104775 h 461963"/>
                    <a:gd name="connsiteX3" fmla="*/ 538163 w 1619250"/>
                    <a:gd name="connsiteY3" fmla="*/ 9525 h 461963"/>
                    <a:gd name="connsiteX4" fmla="*/ 1214438 w 1619250"/>
                    <a:gd name="connsiteY4" fmla="*/ 0 h 461963"/>
                    <a:gd name="connsiteX5" fmla="*/ 1619250 w 1619250"/>
                    <a:gd name="connsiteY5" fmla="*/ 119063 h 461963"/>
                    <a:gd name="connsiteX6" fmla="*/ 1190625 w 1619250"/>
                    <a:gd name="connsiteY6" fmla="*/ 461963 h 461963"/>
                    <a:gd name="connsiteX0" fmla="*/ 1190625 w 1619250"/>
                    <a:gd name="connsiteY0" fmla="*/ 589478 h 589478"/>
                    <a:gd name="connsiteX1" fmla="*/ 185738 w 1619250"/>
                    <a:gd name="connsiteY1" fmla="*/ 575190 h 589478"/>
                    <a:gd name="connsiteX2" fmla="*/ 0 w 1619250"/>
                    <a:gd name="connsiteY2" fmla="*/ 232290 h 589478"/>
                    <a:gd name="connsiteX3" fmla="*/ 538163 w 1619250"/>
                    <a:gd name="connsiteY3" fmla="*/ 137040 h 589478"/>
                    <a:gd name="connsiteX4" fmla="*/ 1192498 w 1619250"/>
                    <a:gd name="connsiteY4" fmla="*/ 0 h 589478"/>
                    <a:gd name="connsiteX5" fmla="*/ 1619250 w 1619250"/>
                    <a:gd name="connsiteY5" fmla="*/ 246578 h 589478"/>
                    <a:gd name="connsiteX6" fmla="*/ 1190625 w 1619250"/>
                    <a:gd name="connsiteY6" fmla="*/ 589478 h 589478"/>
                    <a:gd name="connsiteX0" fmla="*/ 1190625 w 1619250"/>
                    <a:gd name="connsiteY0" fmla="*/ 589478 h 589478"/>
                    <a:gd name="connsiteX1" fmla="*/ 185738 w 1619250"/>
                    <a:gd name="connsiteY1" fmla="*/ 575190 h 589478"/>
                    <a:gd name="connsiteX2" fmla="*/ 0 w 1619250"/>
                    <a:gd name="connsiteY2" fmla="*/ 232290 h 589478"/>
                    <a:gd name="connsiteX3" fmla="*/ 581192 w 1619250"/>
                    <a:gd name="connsiteY3" fmla="*/ 22379 h 589478"/>
                    <a:gd name="connsiteX4" fmla="*/ 1192498 w 1619250"/>
                    <a:gd name="connsiteY4" fmla="*/ 0 h 589478"/>
                    <a:gd name="connsiteX5" fmla="*/ 1619250 w 1619250"/>
                    <a:gd name="connsiteY5" fmla="*/ 246578 h 589478"/>
                    <a:gd name="connsiteX6" fmla="*/ 1190625 w 1619250"/>
                    <a:gd name="connsiteY6" fmla="*/ 589478 h 589478"/>
                    <a:gd name="connsiteX0" fmla="*/ 1190625 w 1619250"/>
                    <a:gd name="connsiteY0" fmla="*/ 618323 h 618323"/>
                    <a:gd name="connsiteX1" fmla="*/ 185738 w 1619250"/>
                    <a:gd name="connsiteY1" fmla="*/ 604035 h 618323"/>
                    <a:gd name="connsiteX2" fmla="*/ 0 w 1619250"/>
                    <a:gd name="connsiteY2" fmla="*/ 261135 h 618323"/>
                    <a:gd name="connsiteX3" fmla="*/ 581192 w 1619250"/>
                    <a:gd name="connsiteY3" fmla="*/ 0 h 618323"/>
                    <a:gd name="connsiteX4" fmla="*/ 1192498 w 1619250"/>
                    <a:gd name="connsiteY4" fmla="*/ 28845 h 618323"/>
                    <a:gd name="connsiteX5" fmla="*/ 1619250 w 1619250"/>
                    <a:gd name="connsiteY5" fmla="*/ 275423 h 618323"/>
                    <a:gd name="connsiteX6" fmla="*/ 1190625 w 1619250"/>
                    <a:gd name="connsiteY6" fmla="*/ 618323 h 618323"/>
                    <a:gd name="connsiteX0" fmla="*/ 1066800 w 1495425"/>
                    <a:gd name="connsiteY0" fmla="*/ 618323 h 618323"/>
                    <a:gd name="connsiteX1" fmla="*/ 61913 w 1495425"/>
                    <a:gd name="connsiteY1" fmla="*/ 604035 h 618323"/>
                    <a:gd name="connsiteX2" fmla="*/ 0 w 1495425"/>
                    <a:gd name="connsiteY2" fmla="*/ 237639 h 618323"/>
                    <a:gd name="connsiteX3" fmla="*/ 457367 w 1495425"/>
                    <a:gd name="connsiteY3" fmla="*/ 0 h 618323"/>
                    <a:gd name="connsiteX4" fmla="*/ 1068673 w 1495425"/>
                    <a:gd name="connsiteY4" fmla="*/ 28845 h 618323"/>
                    <a:gd name="connsiteX5" fmla="*/ 1495425 w 1495425"/>
                    <a:gd name="connsiteY5" fmla="*/ 275423 h 618323"/>
                    <a:gd name="connsiteX6" fmla="*/ 1066800 w 1495425"/>
                    <a:gd name="connsiteY6" fmla="*/ 618323 h 618323"/>
                    <a:gd name="connsiteX0" fmla="*/ 1066800 w 1439027"/>
                    <a:gd name="connsiteY0" fmla="*/ 618323 h 618323"/>
                    <a:gd name="connsiteX1" fmla="*/ 61913 w 1439027"/>
                    <a:gd name="connsiteY1" fmla="*/ 604035 h 618323"/>
                    <a:gd name="connsiteX2" fmla="*/ 0 w 1439027"/>
                    <a:gd name="connsiteY2" fmla="*/ 237639 h 618323"/>
                    <a:gd name="connsiteX3" fmla="*/ 457367 w 1439027"/>
                    <a:gd name="connsiteY3" fmla="*/ 0 h 618323"/>
                    <a:gd name="connsiteX4" fmla="*/ 1068673 w 1439027"/>
                    <a:gd name="connsiteY4" fmla="*/ 28845 h 618323"/>
                    <a:gd name="connsiteX5" fmla="*/ 1439027 w 1439027"/>
                    <a:gd name="connsiteY5" fmla="*/ 265891 h 618323"/>
                    <a:gd name="connsiteX6" fmla="*/ 1066800 w 1439027"/>
                    <a:gd name="connsiteY6" fmla="*/ 618323 h 618323"/>
                    <a:gd name="connsiteX0" fmla="*/ 1110619 w 1482846"/>
                    <a:gd name="connsiteY0" fmla="*/ 618323 h 618323"/>
                    <a:gd name="connsiteX1" fmla="*/ 105732 w 1482846"/>
                    <a:gd name="connsiteY1" fmla="*/ 604035 h 618323"/>
                    <a:gd name="connsiteX2" fmla="*/ 0 w 1482846"/>
                    <a:gd name="connsiteY2" fmla="*/ 298581 h 618323"/>
                    <a:gd name="connsiteX3" fmla="*/ 501186 w 1482846"/>
                    <a:gd name="connsiteY3" fmla="*/ 0 h 618323"/>
                    <a:gd name="connsiteX4" fmla="*/ 1112492 w 1482846"/>
                    <a:gd name="connsiteY4" fmla="*/ 28845 h 618323"/>
                    <a:gd name="connsiteX5" fmla="*/ 1482846 w 1482846"/>
                    <a:gd name="connsiteY5" fmla="*/ 265891 h 618323"/>
                    <a:gd name="connsiteX6" fmla="*/ 1110619 w 1482846"/>
                    <a:gd name="connsiteY6" fmla="*/ 618323 h 618323"/>
                    <a:gd name="connsiteX0" fmla="*/ 1110619 w 1482846"/>
                    <a:gd name="connsiteY0" fmla="*/ 618323 h 618323"/>
                    <a:gd name="connsiteX1" fmla="*/ 105732 w 1482846"/>
                    <a:gd name="connsiteY1" fmla="*/ 604035 h 618323"/>
                    <a:gd name="connsiteX2" fmla="*/ 0 w 1482846"/>
                    <a:gd name="connsiteY2" fmla="*/ 298581 h 618323"/>
                    <a:gd name="connsiteX3" fmla="*/ 501186 w 1482846"/>
                    <a:gd name="connsiteY3" fmla="*/ 0 h 618323"/>
                    <a:gd name="connsiteX4" fmla="*/ 1112492 w 1482846"/>
                    <a:gd name="connsiteY4" fmla="*/ 28845 h 618323"/>
                    <a:gd name="connsiteX5" fmla="*/ 1482846 w 1482846"/>
                    <a:gd name="connsiteY5" fmla="*/ 265891 h 618323"/>
                    <a:gd name="connsiteX6" fmla="*/ 1110619 w 1482846"/>
                    <a:gd name="connsiteY6" fmla="*/ 618323 h 618323"/>
                    <a:gd name="connsiteX0" fmla="*/ 1110619 w 1482846"/>
                    <a:gd name="connsiteY0" fmla="*/ 618323 h 618323"/>
                    <a:gd name="connsiteX1" fmla="*/ 105732 w 1482846"/>
                    <a:gd name="connsiteY1" fmla="*/ 604035 h 618323"/>
                    <a:gd name="connsiteX2" fmla="*/ 0 w 1482846"/>
                    <a:gd name="connsiteY2" fmla="*/ 298581 h 618323"/>
                    <a:gd name="connsiteX3" fmla="*/ 501186 w 1482846"/>
                    <a:gd name="connsiteY3" fmla="*/ 0 h 618323"/>
                    <a:gd name="connsiteX4" fmla="*/ 1112492 w 1482846"/>
                    <a:gd name="connsiteY4" fmla="*/ 28845 h 618323"/>
                    <a:gd name="connsiteX5" fmla="*/ 1482846 w 1482846"/>
                    <a:gd name="connsiteY5" fmla="*/ 274431 h 618323"/>
                    <a:gd name="connsiteX6" fmla="*/ 1110619 w 1482846"/>
                    <a:gd name="connsiteY6" fmla="*/ 618323 h 618323"/>
                    <a:gd name="connsiteX0" fmla="*/ 1110619 w 1436557"/>
                    <a:gd name="connsiteY0" fmla="*/ 618323 h 618323"/>
                    <a:gd name="connsiteX1" fmla="*/ 105732 w 1436557"/>
                    <a:gd name="connsiteY1" fmla="*/ 604035 h 618323"/>
                    <a:gd name="connsiteX2" fmla="*/ 0 w 1436557"/>
                    <a:gd name="connsiteY2" fmla="*/ 298581 h 618323"/>
                    <a:gd name="connsiteX3" fmla="*/ 501186 w 1436557"/>
                    <a:gd name="connsiteY3" fmla="*/ 0 h 618323"/>
                    <a:gd name="connsiteX4" fmla="*/ 1112492 w 1436557"/>
                    <a:gd name="connsiteY4" fmla="*/ 28845 h 618323"/>
                    <a:gd name="connsiteX5" fmla="*/ 1436557 w 1436557"/>
                    <a:gd name="connsiteY5" fmla="*/ 298581 h 618323"/>
                    <a:gd name="connsiteX6" fmla="*/ 1110619 w 1436557"/>
                    <a:gd name="connsiteY6" fmla="*/ 618323 h 618323"/>
                    <a:gd name="connsiteX0" fmla="*/ 1110619 w 1436557"/>
                    <a:gd name="connsiteY0" fmla="*/ 618449 h 618449"/>
                    <a:gd name="connsiteX1" fmla="*/ 105732 w 1436557"/>
                    <a:gd name="connsiteY1" fmla="*/ 604161 h 618449"/>
                    <a:gd name="connsiteX2" fmla="*/ 0 w 1436557"/>
                    <a:gd name="connsiteY2" fmla="*/ 298707 h 618449"/>
                    <a:gd name="connsiteX3" fmla="*/ 543345 w 1436557"/>
                    <a:gd name="connsiteY3" fmla="*/ 0 h 618449"/>
                    <a:gd name="connsiteX4" fmla="*/ 1112492 w 1436557"/>
                    <a:gd name="connsiteY4" fmla="*/ 28971 h 618449"/>
                    <a:gd name="connsiteX5" fmla="*/ 1436557 w 1436557"/>
                    <a:gd name="connsiteY5" fmla="*/ 298707 h 618449"/>
                    <a:gd name="connsiteX6" fmla="*/ 1110619 w 1436557"/>
                    <a:gd name="connsiteY6" fmla="*/ 618449 h 618449"/>
                    <a:gd name="connsiteX0" fmla="*/ 1110619 w 1436557"/>
                    <a:gd name="connsiteY0" fmla="*/ 618575 h 618575"/>
                    <a:gd name="connsiteX1" fmla="*/ 105732 w 1436557"/>
                    <a:gd name="connsiteY1" fmla="*/ 604287 h 618575"/>
                    <a:gd name="connsiteX2" fmla="*/ 0 w 1436557"/>
                    <a:gd name="connsiteY2" fmla="*/ 298833 h 618575"/>
                    <a:gd name="connsiteX3" fmla="*/ 543345 w 1436557"/>
                    <a:gd name="connsiteY3" fmla="*/ 126 h 618575"/>
                    <a:gd name="connsiteX4" fmla="*/ 1026374 w 1436557"/>
                    <a:gd name="connsiteY4" fmla="*/ 0 h 618575"/>
                    <a:gd name="connsiteX5" fmla="*/ 1436557 w 1436557"/>
                    <a:gd name="connsiteY5" fmla="*/ 298833 h 618575"/>
                    <a:gd name="connsiteX6" fmla="*/ 1110619 w 1436557"/>
                    <a:gd name="connsiteY6" fmla="*/ 618575 h 618575"/>
                    <a:gd name="connsiteX0" fmla="*/ 1110619 w 1436557"/>
                    <a:gd name="connsiteY0" fmla="*/ 633960 h 633960"/>
                    <a:gd name="connsiteX1" fmla="*/ 105732 w 1436557"/>
                    <a:gd name="connsiteY1" fmla="*/ 619672 h 633960"/>
                    <a:gd name="connsiteX2" fmla="*/ 0 w 1436557"/>
                    <a:gd name="connsiteY2" fmla="*/ 314218 h 633960"/>
                    <a:gd name="connsiteX3" fmla="*/ 543345 w 1436557"/>
                    <a:gd name="connsiteY3" fmla="*/ 15511 h 633960"/>
                    <a:gd name="connsiteX4" fmla="*/ 1026374 w 1436557"/>
                    <a:gd name="connsiteY4" fmla="*/ 0 h 633960"/>
                    <a:gd name="connsiteX5" fmla="*/ 1436557 w 1436557"/>
                    <a:gd name="connsiteY5" fmla="*/ 314218 h 633960"/>
                    <a:gd name="connsiteX6" fmla="*/ 1110619 w 1436557"/>
                    <a:gd name="connsiteY6" fmla="*/ 633960 h 633960"/>
                    <a:gd name="connsiteX0" fmla="*/ 1093032 w 1418970"/>
                    <a:gd name="connsiteY0" fmla="*/ 633960 h 633960"/>
                    <a:gd name="connsiteX1" fmla="*/ 88145 w 1418970"/>
                    <a:gd name="connsiteY1" fmla="*/ 619672 h 633960"/>
                    <a:gd name="connsiteX2" fmla="*/ 0 w 1418970"/>
                    <a:gd name="connsiteY2" fmla="*/ 314449 h 633960"/>
                    <a:gd name="connsiteX3" fmla="*/ 525758 w 1418970"/>
                    <a:gd name="connsiteY3" fmla="*/ 15511 h 633960"/>
                    <a:gd name="connsiteX4" fmla="*/ 1008787 w 1418970"/>
                    <a:gd name="connsiteY4" fmla="*/ 0 h 633960"/>
                    <a:gd name="connsiteX5" fmla="*/ 1418970 w 1418970"/>
                    <a:gd name="connsiteY5" fmla="*/ 314218 h 633960"/>
                    <a:gd name="connsiteX6" fmla="*/ 1093032 w 1418970"/>
                    <a:gd name="connsiteY6" fmla="*/ 633960 h 633960"/>
                    <a:gd name="connsiteX0" fmla="*/ 1093032 w 1418970"/>
                    <a:gd name="connsiteY0" fmla="*/ 619412 h 619412"/>
                    <a:gd name="connsiteX1" fmla="*/ 88145 w 1418970"/>
                    <a:gd name="connsiteY1" fmla="*/ 605124 h 619412"/>
                    <a:gd name="connsiteX2" fmla="*/ 0 w 1418970"/>
                    <a:gd name="connsiteY2" fmla="*/ 299901 h 619412"/>
                    <a:gd name="connsiteX3" fmla="*/ 525758 w 1418970"/>
                    <a:gd name="connsiteY3" fmla="*/ 963 h 619412"/>
                    <a:gd name="connsiteX4" fmla="*/ 1007382 w 1418970"/>
                    <a:gd name="connsiteY4" fmla="*/ 0 h 619412"/>
                    <a:gd name="connsiteX5" fmla="*/ 1418970 w 1418970"/>
                    <a:gd name="connsiteY5" fmla="*/ 299670 h 619412"/>
                    <a:gd name="connsiteX6" fmla="*/ 1093032 w 1418970"/>
                    <a:gd name="connsiteY6" fmla="*/ 619412 h 619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18970" h="619412">
                      <a:moveTo>
                        <a:pt x="1093032" y="619412"/>
                      </a:moveTo>
                      <a:lnTo>
                        <a:pt x="88145" y="605124"/>
                      </a:lnTo>
                      <a:lnTo>
                        <a:pt x="0" y="299901"/>
                      </a:lnTo>
                      <a:lnTo>
                        <a:pt x="525758" y="963"/>
                      </a:lnTo>
                      <a:lnTo>
                        <a:pt x="1007382" y="0"/>
                      </a:lnTo>
                      <a:lnTo>
                        <a:pt x="1418970" y="299670"/>
                      </a:lnTo>
                      <a:lnTo>
                        <a:pt x="1093032" y="619412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  <p:grpSp>
              <p:nvGrpSpPr>
                <p:cNvPr id="185" name="组合 184"/>
                <p:cNvGrpSpPr/>
                <p:nvPr/>
              </p:nvGrpSpPr>
              <p:grpSpPr>
                <a:xfrm rot="15201551" flipV="1">
                  <a:off x="505555" y="705543"/>
                  <a:ext cx="933457" cy="83184"/>
                  <a:chOff x="0" y="0"/>
                  <a:chExt cx="1304925" cy="119062"/>
                </a:xfrm>
              </p:grpSpPr>
              <p:sp>
                <p:nvSpPr>
                  <p:cNvPr id="233" name="椭圆 232"/>
                  <p:cNvSpPr/>
                  <p:nvPr/>
                </p:nvSpPr>
                <p:spPr>
                  <a:xfrm>
                    <a:off x="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34" name="直接连接符 233"/>
                  <p:cNvCxnSpPr/>
                  <p:nvPr/>
                </p:nvCxnSpPr>
                <p:spPr>
                  <a:xfrm>
                    <a:off x="85725" y="57150"/>
                    <a:ext cx="4044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矩形 236"/>
                  <p:cNvSpPr/>
                  <p:nvPr/>
                </p:nvSpPr>
                <p:spPr>
                  <a:xfrm>
                    <a:off x="490538" y="0"/>
                    <a:ext cx="223520" cy="11874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38" name="直接连接符 237"/>
                  <p:cNvCxnSpPr/>
                  <p:nvPr/>
                </p:nvCxnSpPr>
                <p:spPr>
                  <a:xfrm>
                    <a:off x="714375" y="0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714375" y="119062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714375" y="57150"/>
                    <a:ext cx="504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椭圆 241"/>
                  <p:cNvSpPr/>
                  <p:nvPr/>
                </p:nvSpPr>
                <p:spPr>
                  <a:xfrm>
                    <a:off x="121920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6" name="组合 185"/>
                <p:cNvGrpSpPr/>
                <p:nvPr/>
              </p:nvGrpSpPr>
              <p:grpSpPr>
                <a:xfrm rot="18230925">
                  <a:off x="-205154" y="466685"/>
                  <a:ext cx="874792" cy="84350"/>
                  <a:chOff x="0" y="0"/>
                  <a:chExt cx="1304925" cy="119062"/>
                </a:xfrm>
              </p:grpSpPr>
              <p:sp>
                <p:nvSpPr>
                  <p:cNvPr id="226" name="椭圆 225"/>
                  <p:cNvSpPr/>
                  <p:nvPr/>
                </p:nvSpPr>
                <p:spPr>
                  <a:xfrm>
                    <a:off x="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5725" y="57150"/>
                    <a:ext cx="4044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8" name="矩形 227"/>
                  <p:cNvSpPr/>
                  <p:nvPr/>
                </p:nvSpPr>
                <p:spPr>
                  <a:xfrm>
                    <a:off x="490538" y="0"/>
                    <a:ext cx="223520" cy="11874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714375" y="0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714375" y="119062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714375" y="57150"/>
                    <a:ext cx="504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2" name="椭圆 231"/>
                  <p:cNvSpPr/>
                  <p:nvPr/>
                </p:nvSpPr>
                <p:spPr>
                  <a:xfrm>
                    <a:off x="121920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7" name="组合 186"/>
                <p:cNvGrpSpPr/>
                <p:nvPr/>
              </p:nvGrpSpPr>
              <p:grpSpPr>
                <a:xfrm rot="17721001">
                  <a:off x="-196364" y="692354"/>
                  <a:ext cx="983098" cy="90133"/>
                  <a:chOff x="0" y="0"/>
                  <a:chExt cx="1304925" cy="119062"/>
                </a:xfrm>
              </p:grpSpPr>
              <p:sp>
                <p:nvSpPr>
                  <p:cNvPr id="219" name="椭圆 218"/>
                  <p:cNvSpPr/>
                  <p:nvPr/>
                </p:nvSpPr>
                <p:spPr>
                  <a:xfrm>
                    <a:off x="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5725" y="57150"/>
                    <a:ext cx="4044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矩形 220"/>
                  <p:cNvSpPr/>
                  <p:nvPr/>
                </p:nvSpPr>
                <p:spPr>
                  <a:xfrm>
                    <a:off x="490538" y="0"/>
                    <a:ext cx="223520" cy="11874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714375" y="0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714375" y="119062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714375" y="57150"/>
                    <a:ext cx="504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椭圆 224"/>
                  <p:cNvSpPr/>
                  <p:nvPr/>
                </p:nvSpPr>
                <p:spPr>
                  <a:xfrm>
                    <a:off x="121920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8" name="组合 187"/>
                <p:cNvGrpSpPr/>
                <p:nvPr/>
              </p:nvGrpSpPr>
              <p:grpSpPr>
                <a:xfrm>
                  <a:off x="559777" y="1164211"/>
                  <a:ext cx="166370" cy="71120"/>
                  <a:chOff x="0" y="0"/>
                  <a:chExt cx="166370" cy="71120"/>
                </a:xfrm>
              </p:grpSpPr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0" y="0"/>
                    <a:ext cx="1663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 flipH="1">
                    <a:off x="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 flipH="1">
                    <a:off x="381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 flipH="1">
                    <a:off x="762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/>
                  <p:cNvCxnSpPr/>
                  <p:nvPr/>
                </p:nvCxnSpPr>
                <p:spPr>
                  <a:xfrm flipH="1">
                    <a:off x="114300" y="0"/>
                    <a:ext cx="38100" cy="7112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组合 188"/>
                <p:cNvGrpSpPr/>
                <p:nvPr/>
              </p:nvGrpSpPr>
              <p:grpSpPr>
                <a:xfrm rot="14199099" flipV="1">
                  <a:off x="760538" y="456432"/>
                  <a:ext cx="875659" cy="80646"/>
                  <a:chOff x="0" y="0"/>
                  <a:chExt cx="1304925" cy="119062"/>
                </a:xfrm>
              </p:grpSpPr>
              <p:sp>
                <p:nvSpPr>
                  <p:cNvPr id="207" name="椭圆 206"/>
                  <p:cNvSpPr/>
                  <p:nvPr/>
                </p:nvSpPr>
                <p:spPr>
                  <a:xfrm>
                    <a:off x="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5725" y="57150"/>
                    <a:ext cx="4044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矩形 208"/>
                  <p:cNvSpPr/>
                  <p:nvPr/>
                </p:nvSpPr>
                <p:spPr>
                  <a:xfrm>
                    <a:off x="490538" y="0"/>
                    <a:ext cx="223520" cy="11874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714375" y="0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714375" y="119062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714375" y="57150"/>
                    <a:ext cx="504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3" name="椭圆 212"/>
                  <p:cNvSpPr/>
                  <p:nvPr/>
                </p:nvSpPr>
                <p:spPr>
                  <a:xfrm>
                    <a:off x="121920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90" name="组合 189"/>
                <p:cNvGrpSpPr/>
                <p:nvPr/>
              </p:nvGrpSpPr>
              <p:grpSpPr>
                <a:xfrm rot="15385336" flipV="1">
                  <a:off x="655023" y="260065"/>
                  <a:ext cx="569767" cy="49623"/>
                  <a:chOff x="0" y="0"/>
                  <a:chExt cx="1304925" cy="119062"/>
                </a:xfrm>
              </p:grpSpPr>
              <p:sp>
                <p:nvSpPr>
                  <p:cNvPr id="200" name="椭圆 199"/>
                  <p:cNvSpPr/>
                  <p:nvPr/>
                </p:nvSpPr>
                <p:spPr>
                  <a:xfrm>
                    <a:off x="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85725" y="57150"/>
                    <a:ext cx="4044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2" name="矩形 201"/>
                  <p:cNvSpPr/>
                  <p:nvPr/>
                </p:nvSpPr>
                <p:spPr>
                  <a:xfrm>
                    <a:off x="490538" y="0"/>
                    <a:ext cx="223520" cy="11874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714375" y="0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714375" y="119062"/>
                    <a:ext cx="21463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714375" y="57150"/>
                    <a:ext cx="5048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椭圆 205"/>
                  <p:cNvSpPr/>
                  <p:nvPr/>
                </p:nvSpPr>
                <p:spPr>
                  <a:xfrm>
                    <a:off x="121920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91" name="组合 190"/>
                <p:cNvGrpSpPr/>
                <p:nvPr/>
              </p:nvGrpSpPr>
              <p:grpSpPr>
                <a:xfrm rot="16686739" flipV="1">
                  <a:off x="281358" y="255676"/>
                  <a:ext cx="565717" cy="59519"/>
                  <a:chOff x="0" y="-901"/>
                  <a:chExt cx="1304925" cy="123711"/>
                </a:xfrm>
              </p:grpSpPr>
              <p:sp>
                <p:nvSpPr>
                  <p:cNvPr id="193" name="椭圆 192"/>
                  <p:cNvSpPr/>
                  <p:nvPr/>
                </p:nvSpPr>
                <p:spPr>
                  <a:xfrm>
                    <a:off x="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94" name="直接连接符 193"/>
                  <p:cNvCxnSpPr/>
                  <p:nvPr/>
                </p:nvCxnSpPr>
                <p:spPr>
                  <a:xfrm rot="16686739">
                    <a:off x="216212" y="-83114"/>
                    <a:ext cx="42654" cy="2796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矩形 194"/>
                  <p:cNvSpPr/>
                  <p:nvPr/>
                </p:nvSpPr>
                <p:spPr>
                  <a:xfrm>
                    <a:off x="386091" y="769"/>
                    <a:ext cx="223521" cy="1187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612212" y="-901"/>
                    <a:ext cx="21463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601109" y="122810"/>
                    <a:ext cx="214631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 rot="16686739">
                    <a:off x="877710" y="-243817"/>
                    <a:ext cx="74706" cy="60062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椭圆 198"/>
                  <p:cNvSpPr/>
                  <p:nvPr/>
                </p:nvSpPr>
                <p:spPr>
                  <a:xfrm>
                    <a:off x="1219200" y="14287"/>
                    <a:ext cx="85725" cy="857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1600"/>
                  </a:p>
                </p:txBody>
              </p:sp>
            </p:grpSp>
            <p:sp>
              <p:nvSpPr>
                <p:cNvPr id="192" name="流程图: 准备 157782"/>
                <p:cNvSpPr/>
                <p:nvPr/>
              </p:nvSpPr>
              <p:spPr>
                <a:xfrm>
                  <a:off x="454269" y="3626"/>
                  <a:ext cx="514591" cy="309245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2000 w 10000"/>
                    <a:gd name="connsiteY1" fmla="*/ 0 h 10000"/>
                    <a:gd name="connsiteX2" fmla="*/ 8000 w 10000"/>
                    <a:gd name="connsiteY2" fmla="*/ 0 h 10000"/>
                    <a:gd name="connsiteX3" fmla="*/ 10000 w 10000"/>
                    <a:gd name="connsiteY3" fmla="*/ 5000 h 10000"/>
                    <a:gd name="connsiteX4" fmla="*/ 8000 w 10000"/>
                    <a:gd name="connsiteY4" fmla="*/ 10000 h 10000"/>
                    <a:gd name="connsiteX5" fmla="*/ 2000 w 10000"/>
                    <a:gd name="connsiteY5" fmla="*/ 10000 h 10000"/>
                    <a:gd name="connsiteX6" fmla="*/ 0 w 10000"/>
                    <a:gd name="connsiteY6" fmla="*/ 5000 h 10000"/>
                    <a:gd name="connsiteX0" fmla="*/ 0 w 9265"/>
                    <a:gd name="connsiteY0" fmla="*/ 7245 h 10000"/>
                    <a:gd name="connsiteX1" fmla="*/ 1265 w 9265"/>
                    <a:gd name="connsiteY1" fmla="*/ 0 h 10000"/>
                    <a:gd name="connsiteX2" fmla="*/ 7265 w 9265"/>
                    <a:gd name="connsiteY2" fmla="*/ 0 h 10000"/>
                    <a:gd name="connsiteX3" fmla="*/ 9265 w 9265"/>
                    <a:gd name="connsiteY3" fmla="*/ 5000 h 10000"/>
                    <a:gd name="connsiteX4" fmla="*/ 7265 w 9265"/>
                    <a:gd name="connsiteY4" fmla="*/ 10000 h 10000"/>
                    <a:gd name="connsiteX5" fmla="*/ 1265 w 9265"/>
                    <a:gd name="connsiteY5" fmla="*/ 10000 h 10000"/>
                    <a:gd name="connsiteX6" fmla="*/ 0 w 9265"/>
                    <a:gd name="connsiteY6" fmla="*/ 7245 h 10000"/>
                    <a:gd name="connsiteX0" fmla="*/ 0 w 9207"/>
                    <a:gd name="connsiteY0" fmla="*/ 7245 h 10000"/>
                    <a:gd name="connsiteX1" fmla="*/ 1365 w 9207"/>
                    <a:gd name="connsiteY1" fmla="*/ 0 h 10000"/>
                    <a:gd name="connsiteX2" fmla="*/ 7841 w 9207"/>
                    <a:gd name="connsiteY2" fmla="*/ 0 h 10000"/>
                    <a:gd name="connsiteX3" fmla="*/ 9207 w 9207"/>
                    <a:gd name="connsiteY3" fmla="*/ 7041 h 10000"/>
                    <a:gd name="connsiteX4" fmla="*/ 7841 w 9207"/>
                    <a:gd name="connsiteY4" fmla="*/ 10000 h 10000"/>
                    <a:gd name="connsiteX5" fmla="*/ 1365 w 9207"/>
                    <a:gd name="connsiteY5" fmla="*/ 10000 h 10000"/>
                    <a:gd name="connsiteX6" fmla="*/ 0 w 9207"/>
                    <a:gd name="connsiteY6" fmla="*/ 7245 h 10000"/>
                    <a:gd name="connsiteX0" fmla="*/ 0 w 10000"/>
                    <a:gd name="connsiteY0" fmla="*/ 7245 h 10000"/>
                    <a:gd name="connsiteX1" fmla="*/ 890 w 10000"/>
                    <a:gd name="connsiteY1" fmla="*/ 3367 h 10000"/>
                    <a:gd name="connsiteX2" fmla="*/ 8516 w 10000"/>
                    <a:gd name="connsiteY2" fmla="*/ 0 h 10000"/>
                    <a:gd name="connsiteX3" fmla="*/ 10000 w 10000"/>
                    <a:gd name="connsiteY3" fmla="*/ 7041 h 10000"/>
                    <a:gd name="connsiteX4" fmla="*/ 8516 w 10000"/>
                    <a:gd name="connsiteY4" fmla="*/ 10000 h 10000"/>
                    <a:gd name="connsiteX5" fmla="*/ 1483 w 10000"/>
                    <a:gd name="connsiteY5" fmla="*/ 10000 h 10000"/>
                    <a:gd name="connsiteX6" fmla="*/ 0 w 10000"/>
                    <a:gd name="connsiteY6" fmla="*/ 7245 h 10000"/>
                    <a:gd name="connsiteX0" fmla="*/ 0 w 10000"/>
                    <a:gd name="connsiteY0" fmla="*/ 3878 h 6633"/>
                    <a:gd name="connsiteX1" fmla="*/ 890 w 10000"/>
                    <a:gd name="connsiteY1" fmla="*/ 0 h 6633"/>
                    <a:gd name="connsiteX2" fmla="*/ 9411 w 10000"/>
                    <a:gd name="connsiteY2" fmla="*/ 306 h 6633"/>
                    <a:gd name="connsiteX3" fmla="*/ 10000 w 10000"/>
                    <a:gd name="connsiteY3" fmla="*/ 3674 h 6633"/>
                    <a:gd name="connsiteX4" fmla="*/ 8516 w 10000"/>
                    <a:gd name="connsiteY4" fmla="*/ 6633 h 6633"/>
                    <a:gd name="connsiteX5" fmla="*/ 1483 w 10000"/>
                    <a:gd name="connsiteY5" fmla="*/ 6633 h 6633"/>
                    <a:gd name="connsiteX6" fmla="*/ 0 w 10000"/>
                    <a:gd name="connsiteY6" fmla="*/ 3878 h 6633"/>
                    <a:gd name="connsiteX0" fmla="*/ 0 w 10000"/>
                    <a:gd name="connsiteY0" fmla="*/ 5847 h 10000"/>
                    <a:gd name="connsiteX1" fmla="*/ 3714 w 10000"/>
                    <a:gd name="connsiteY1" fmla="*/ 0 h 10000"/>
                    <a:gd name="connsiteX2" fmla="*/ 9411 w 10000"/>
                    <a:gd name="connsiteY2" fmla="*/ 461 h 10000"/>
                    <a:gd name="connsiteX3" fmla="*/ 10000 w 10000"/>
                    <a:gd name="connsiteY3" fmla="*/ 5539 h 10000"/>
                    <a:gd name="connsiteX4" fmla="*/ 8516 w 10000"/>
                    <a:gd name="connsiteY4" fmla="*/ 10000 h 10000"/>
                    <a:gd name="connsiteX5" fmla="*/ 1483 w 10000"/>
                    <a:gd name="connsiteY5" fmla="*/ 10000 h 10000"/>
                    <a:gd name="connsiteX6" fmla="*/ 0 w 10000"/>
                    <a:gd name="connsiteY6" fmla="*/ 5847 h 10000"/>
                    <a:gd name="connsiteX0" fmla="*/ 0 w 9307"/>
                    <a:gd name="connsiteY0" fmla="*/ 4769 h 10000"/>
                    <a:gd name="connsiteX1" fmla="*/ 3021 w 9307"/>
                    <a:gd name="connsiteY1" fmla="*/ 0 h 10000"/>
                    <a:gd name="connsiteX2" fmla="*/ 8718 w 9307"/>
                    <a:gd name="connsiteY2" fmla="*/ 461 h 10000"/>
                    <a:gd name="connsiteX3" fmla="*/ 9307 w 9307"/>
                    <a:gd name="connsiteY3" fmla="*/ 5539 h 10000"/>
                    <a:gd name="connsiteX4" fmla="*/ 7823 w 9307"/>
                    <a:gd name="connsiteY4" fmla="*/ 10000 h 10000"/>
                    <a:gd name="connsiteX5" fmla="*/ 790 w 9307"/>
                    <a:gd name="connsiteY5" fmla="*/ 10000 h 10000"/>
                    <a:gd name="connsiteX6" fmla="*/ 0 w 9307"/>
                    <a:gd name="connsiteY6" fmla="*/ 4769 h 10000"/>
                    <a:gd name="connsiteX0" fmla="*/ 0 w 11495"/>
                    <a:gd name="connsiteY0" fmla="*/ 4769 h 10000"/>
                    <a:gd name="connsiteX1" fmla="*/ 3246 w 11495"/>
                    <a:gd name="connsiteY1" fmla="*/ 0 h 10000"/>
                    <a:gd name="connsiteX2" fmla="*/ 9367 w 11495"/>
                    <a:gd name="connsiteY2" fmla="*/ 461 h 10000"/>
                    <a:gd name="connsiteX3" fmla="*/ 11495 w 11495"/>
                    <a:gd name="connsiteY3" fmla="*/ 6001 h 10000"/>
                    <a:gd name="connsiteX4" fmla="*/ 8406 w 11495"/>
                    <a:gd name="connsiteY4" fmla="*/ 10000 h 10000"/>
                    <a:gd name="connsiteX5" fmla="*/ 849 w 11495"/>
                    <a:gd name="connsiteY5" fmla="*/ 10000 h 10000"/>
                    <a:gd name="connsiteX6" fmla="*/ 0 w 11495"/>
                    <a:gd name="connsiteY6" fmla="*/ 4769 h 10000"/>
                    <a:gd name="connsiteX0" fmla="*/ 0 w 11234"/>
                    <a:gd name="connsiteY0" fmla="*/ 4769 h 10000"/>
                    <a:gd name="connsiteX1" fmla="*/ 3246 w 11234"/>
                    <a:gd name="connsiteY1" fmla="*/ 0 h 10000"/>
                    <a:gd name="connsiteX2" fmla="*/ 9367 w 11234"/>
                    <a:gd name="connsiteY2" fmla="*/ 461 h 10000"/>
                    <a:gd name="connsiteX3" fmla="*/ 11234 w 11234"/>
                    <a:gd name="connsiteY3" fmla="*/ 5539 h 10000"/>
                    <a:gd name="connsiteX4" fmla="*/ 8406 w 11234"/>
                    <a:gd name="connsiteY4" fmla="*/ 10000 h 10000"/>
                    <a:gd name="connsiteX5" fmla="*/ 849 w 11234"/>
                    <a:gd name="connsiteY5" fmla="*/ 10000 h 10000"/>
                    <a:gd name="connsiteX6" fmla="*/ 0 w 11234"/>
                    <a:gd name="connsiteY6" fmla="*/ 4769 h 10000"/>
                    <a:gd name="connsiteX0" fmla="*/ 0 w 12772"/>
                    <a:gd name="connsiteY0" fmla="*/ 4769 h 10000"/>
                    <a:gd name="connsiteX1" fmla="*/ 3246 w 12772"/>
                    <a:gd name="connsiteY1" fmla="*/ 0 h 10000"/>
                    <a:gd name="connsiteX2" fmla="*/ 9367 w 12772"/>
                    <a:gd name="connsiteY2" fmla="*/ 461 h 10000"/>
                    <a:gd name="connsiteX3" fmla="*/ 12772 w 12772"/>
                    <a:gd name="connsiteY3" fmla="*/ 5847 h 10000"/>
                    <a:gd name="connsiteX4" fmla="*/ 8406 w 12772"/>
                    <a:gd name="connsiteY4" fmla="*/ 10000 h 10000"/>
                    <a:gd name="connsiteX5" fmla="*/ 849 w 12772"/>
                    <a:gd name="connsiteY5" fmla="*/ 10000 h 10000"/>
                    <a:gd name="connsiteX6" fmla="*/ 0 w 12772"/>
                    <a:gd name="connsiteY6" fmla="*/ 4769 h 10000"/>
                    <a:gd name="connsiteX0" fmla="*/ 0 w 12772"/>
                    <a:gd name="connsiteY0" fmla="*/ 4769 h 10000"/>
                    <a:gd name="connsiteX1" fmla="*/ 3246 w 12772"/>
                    <a:gd name="connsiteY1" fmla="*/ 0 h 10000"/>
                    <a:gd name="connsiteX2" fmla="*/ 10219 w 12772"/>
                    <a:gd name="connsiteY2" fmla="*/ 1231 h 10000"/>
                    <a:gd name="connsiteX3" fmla="*/ 12772 w 12772"/>
                    <a:gd name="connsiteY3" fmla="*/ 5847 h 10000"/>
                    <a:gd name="connsiteX4" fmla="*/ 8406 w 12772"/>
                    <a:gd name="connsiteY4" fmla="*/ 10000 h 10000"/>
                    <a:gd name="connsiteX5" fmla="*/ 849 w 12772"/>
                    <a:gd name="connsiteY5" fmla="*/ 10000 h 10000"/>
                    <a:gd name="connsiteX6" fmla="*/ 0 w 12772"/>
                    <a:gd name="connsiteY6" fmla="*/ 4769 h 10000"/>
                    <a:gd name="connsiteX0" fmla="*/ 0 w 12772"/>
                    <a:gd name="connsiteY0" fmla="*/ 4769 h 10000"/>
                    <a:gd name="connsiteX1" fmla="*/ 3246 w 12772"/>
                    <a:gd name="connsiteY1" fmla="*/ 0 h 10000"/>
                    <a:gd name="connsiteX2" fmla="*/ 9997 w 12772"/>
                    <a:gd name="connsiteY2" fmla="*/ 0 h 10000"/>
                    <a:gd name="connsiteX3" fmla="*/ 12772 w 12772"/>
                    <a:gd name="connsiteY3" fmla="*/ 5847 h 10000"/>
                    <a:gd name="connsiteX4" fmla="*/ 8406 w 12772"/>
                    <a:gd name="connsiteY4" fmla="*/ 10000 h 10000"/>
                    <a:gd name="connsiteX5" fmla="*/ 849 w 12772"/>
                    <a:gd name="connsiteY5" fmla="*/ 10000 h 10000"/>
                    <a:gd name="connsiteX6" fmla="*/ 0 w 12772"/>
                    <a:gd name="connsiteY6" fmla="*/ 4769 h 10000"/>
                    <a:gd name="connsiteX0" fmla="*/ 0 w 12772"/>
                    <a:gd name="connsiteY0" fmla="*/ 4769 h 10000"/>
                    <a:gd name="connsiteX1" fmla="*/ 3246 w 12772"/>
                    <a:gd name="connsiteY1" fmla="*/ 0 h 10000"/>
                    <a:gd name="connsiteX2" fmla="*/ 9997 w 12772"/>
                    <a:gd name="connsiteY2" fmla="*/ 0 h 10000"/>
                    <a:gd name="connsiteX3" fmla="*/ 12772 w 12772"/>
                    <a:gd name="connsiteY3" fmla="*/ 5847 h 10000"/>
                    <a:gd name="connsiteX4" fmla="*/ 8406 w 12772"/>
                    <a:gd name="connsiteY4" fmla="*/ 10000 h 10000"/>
                    <a:gd name="connsiteX5" fmla="*/ 849 w 12772"/>
                    <a:gd name="connsiteY5" fmla="*/ 10000 h 10000"/>
                    <a:gd name="connsiteX6" fmla="*/ 0 w 12772"/>
                    <a:gd name="connsiteY6" fmla="*/ 4769 h 10000"/>
                    <a:gd name="connsiteX0" fmla="*/ 0 w 11904"/>
                    <a:gd name="connsiteY0" fmla="*/ 4769 h 10000"/>
                    <a:gd name="connsiteX1" fmla="*/ 3246 w 11904"/>
                    <a:gd name="connsiteY1" fmla="*/ 0 h 10000"/>
                    <a:gd name="connsiteX2" fmla="*/ 9997 w 11904"/>
                    <a:gd name="connsiteY2" fmla="*/ 0 h 10000"/>
                    <a:gd name="connsiteX3" fmla="*/ 11904 w 11904"/>
                    <a:gd name="connsiteY3" fmla="*/ 4153 h 10000"/>
                    <a:gd name="connsiteX4" fmla="*/ 8406 w 11904"/>
                    <a:gd name="connsiteY4" fmla="*/ 10000 h 10000"/>
                    <a:gd name="connsiteX5" fmla="*/ 849 w 11904"/>
                    <a:gd name="connsiteY5" fmla="*/ 10000 h 10000"/>
                    <a:gd name="connsiteX6" fmla="*/ 0 w 11904"/>
                    <a:gd name="connsiteY6" fmla="*/ 4769 h 10000"/>
                    <a:gd name="connsiteX0" fmla="*/ 0 w 11904"/>
                    <a:gd name="connsiteY0" fmla="*/ 4769 h 10000"/>
                    <a:gd name="connsiteX1" fmla="*/ 3246 w 11904"/>
                    <a:gd name="connsiteY1" fmla="*/ 0 h 10000"/>
                    <a:gd name="connsiteX2" fmla="*/ 9997 w 11904"/>
                    <a:gd name="connsiteY2" fmla="*/ 0 h 10000"/>
                    <a:gd name="connsiteX3" fmla="*/ 11904 w 11904"/>
                    <a:gd name="connsiteY3" fmla="*/ 4153 h 10000"/>
                    <a:gd name="connsiteX4" fmla="*/ 9292 w 11904"/>
                    <a:gd name="connsiteY4" fmla="*/ 10000 h 10000"/>
                    <a:gd name="connsiteX5" fmla="*/ 849 w 11904"/>
                    <a:gd name="connsiteY5" fmla="*/ 10000 h 10000"/>
                    <a:gd name="connsiteX6" fmla="*/ 0 w 11904"/>
                    <a:gd name="connsiteY6" fmla="*/ 4769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4" h="10000">
                      <a:moveTo>
                        <a:pt x="0" y="4769"/>
                      </a:moveTo>
                      <a:lnTo>
                        <a:pt x="3246" y="0"/>
                      </a:lnTo>
                      <a:lnTo>
                        <a:pt x="9997" y="0"/>
                      </a:lnTo>
                      <a:lnTo>
                        <a:pt x="11904" y="4153"/>
                      </a:lnTo>
                      <a:lnTo>
                        <a:pt x="9292" y="10000"/>
                      </a:lnTo>
                      <a:lnTo>
                        <a:pt x="849" y="10000"/>
                      </a:lnTo>
                      <a:lnTo>
                        <a:pt x="0" y="4769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0" y="0"/>
                <a:ext cx="2736850" cy="2153647"/>
                <a:chOff x="0" y="0"/>
                <a:chExt cx="2736850" cy="2153647"/>
              </a:xfrm>
            </p:grpSpPr>
            <p:sp>
              <p:nvSpPr>
                <p:cNvPr id="15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772160" y="59944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300480" y="63500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12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6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793240" y="28956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13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7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534160" y="1524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14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8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016000" y="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15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5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777240" y="18288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16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0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96520" y="183896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01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0" y="135636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06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976120" y="189992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02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468880" y="135636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03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762760" y="82804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04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082040" y="81788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P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05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6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193800" y="138684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O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7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447800" y="144780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X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8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447800" y="107188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Y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6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193800" y="110744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Z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grpSp>
              <p:nvGrpSpPr>
                <p:cNvPr id="170" name="组合 169"/>
                <p:cNvGrpSpPr/>
                <p:nvPr/>
              </p:nvGrpSpPr>
              <p:grpSpPr>
                <a:xfrm>
                  <a:off x="1336040" y="243840"/>
                  <a:ext cx="258445" cy="254000"/>
                  <a:chOff x="0" y="0"/>
                  <a:chExt cx="258445" cy="254000"/>
                </a:xfrm>
              </p:grpSpPr>
              <p:cxnSp>
                <p:nvCxnSpPr>
                  <p:cNvPr id="181" name="直接箭头连接符 180"/>
                  <p:cNvCxnSpPr/>
                  <p:nvPr/>
                </p:nvCxnSpPr>
                <p:spPr>
                  <a:xfrm flipV="1">
                    <a:off x="0" y="248920"/>
                    <a:ext cx="258445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箭头连接符 181"/>
                  <p:cNvCxnSpPr/>
                  <p:nvPr/>
                </p:nvCxnSpPr>
                <p:spPr>
                  <a:xfrm flipV="1">
                    <a:off x="0" y="30480"/>
                    <a:ext cx="203200" cy="22352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箭头连接符 182"/>
                  <p:cNvCxnSpPr/>
                  <p:nvPr/>
                </p:nvCxnSpPr>
                <p:spPr>
                  <a:xfrm flipV="1">
                    <a:off x="5080" y="0"/>
                    <a:ext cx="0" cy="25203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137920" y="34036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O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397000" y="43688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X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457960" y="23368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Y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239929" y="508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Z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582000" y="149352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l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1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6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843906" y="1488440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l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2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7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226806" y="1000248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l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3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8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719585" y="640767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l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4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79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126066" y="643275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l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5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  <p:sp>
              <p:nvSpPr>
                <p:cNvPr id="180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302823" y="992393"/>
                  <a:ext cx="267970" cy="253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36000" tIns="36000" rIns="36000" bIns="36000" anchor="t" anchorCtr="0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sz="1600" i="1" kern="100">
                      <a:effectLst/>
                      <a:latin typeface="Times New Roman"/>
                      <a:ea typeface="宋体"/>
                      <a:cs typeface="Calibri"/>
                    </a:rPr>
                    <a:t>l</a:t>
                  </a:r>
                  <a:r>
                    <a:rPr lang="en-US" sz="1600" kern="100" baseline="-25000">
                      <a:effectLst/>
                      <a:latin typeface="Times New Roman"/>
                      <a:ea typeface="宋体"/>
                      <a:cs typeface="Calibri"/>
                    </a:rPr>
                    <a:t>6</a:t>
                  </a:r>
                  <a:endParaRPr lang="zh-CN" sz="1600" kern="100">
                    <a:effectLst/>
                    <a:latin typeface="Times New Roman"/>
                    <a:ea typeface="宋体"/>
                    <a:cs typeface="Calibri"/>
                  </a:endParaRPr>
                </a:p>
              </p:txBody>
            </p:sp>
          </p:grpSp>
        </p:grpSp>
        <p:grpSp>
          <p:nvGrpSpPr>
            <p:cNvPr id="146" name="组合 145"/>
            <p:cNvGrpSpPr/>
            <p:nvPr/>
          </p:nvGrpSpPr>
          <p:grpSpPr>
            <a:xfrm>
              <a:off x="1361440" y="1234440"/>
              <a:ext cx="258445" cy="254000"/>
              <a:chOff x="0" y="0"/>
              <a:chExt cx="258445" cy="254000"/>
            </a:xfrm>
          </p:grpSpPr>
          <p:cxnSp>
            <p:nvCxnSpPr>
              <p:cNvPr id="148" name="直接箭头连接符 147"/>
              <p:cNvCxnSpPr/>
              <p:nvPr/>
            </p:nvCxnSpPr>
            <p:spPr>
              <a:xfrm flipV="1">
                <a:off x="0" y="248920"/>
                <a:ext cx="258445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/>
              <p:nvPr/>
            </p:nvCxnSpPr>
            <p:spPr>
              <a:xfrm flipV="1">
                <a:off x="0" y="30480"/>
                <a:ext cx="203200" cy="2235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flipV="1">
                <a:off x="5080" y="0"/>
                <a:ext cx="0" cy="2520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44962"/>
              </p:ext>
            </p:extLst>
          </p:nvPr>
        </p:nvGraphicFramePr>
        <p:xfrm>
          <a:off x="4557567" y="2345432"/>
          <a:ext cx="2171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2" name="Equation" r:id="rId4" imgW="1447800" imgH="914400" progId="Equation.DSMT4">
                  <p:embed/>
                </p:oleObj>
              </mc:Choice>
              <mc:Fallback>
                <p:oleObj name="Equation" r:id="rId4" imgW="14478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567" y="2345432"/>
                        <a:ext cx="21717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23020"/>
              </p:ext>
            </p:extLst>
          </p:nvPr>
        </p:nvGraphicFramePr>
        <p:xfrm>
          <a:off x="4557567" y="4251548"/>
          <a:ext cx="4000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3" name="Equation" r:id="rId6" imgW="2667000" imgH="939800" progId="Equation.DSMT4">
                  <p:embed/>
                </p:oleObj>
              </mc:Choice>
              <mc:Fallback>
                <p:oleObj name="Equation" r:id="rId6" imgW="2667000" imgH="93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567" y="4251548"/>
                        <a:ext cx="40005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78285"/>
              </p:ext>
            </p:extLst>
          </p:nvPr>
        </p:nvGraphicFramePr>
        <p:xfrm>
          <a:off x="2362662" y="5799434"/>
          <a:ext cx="419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4" name="Equation" r:id="rId8" imgW="2794000" imgH="254000" progId="Equation.DSMT4">
                  <p:embed/>
                </p:oleObj>
              </mc:Choice>
              <mc:Fallback>
                <p:oleObj name="Equation" r:id="rId8" imgW="27940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662" y="5799434"/>
                        <a:ext cx="419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756084"/>
          </a:xfrm>
        </p:spPr>
        <p:txBody>
          <a:bodyPr/>
          <a:lstStyle/>
          <a:p>
            <a:pPr lvl="1"/>
            <a:r>
              <a:rPr lang="en-US" altLang="zh-CN" sz="3200" dirty="0" smtClean="0"/>
              <a:t>7 </a:t>
            </a:r>
            <a:r>
              <a:rPr lang="zh-CN" altLang="en-US" sz="3200" dirty="0">
                <a:ea typeface="黑体" pitchFamily="2" charset="-122"/>
              </a:rPr>
              <a:t>空间</a:t>
            </a:r>
            <a:r>
              <a:rPr lang="zh-CN" altLang="en-US" sz="3200" dirty="0" smtClean="0">
                <a:ea typeface="黑体" pitchFamily="2" charset="-122"/>
              </a:rPr>
              <a:t>并联</a:t>
            </a:r>
            <a:r>
              <a:rPr lang="zh-CN" altLang="en-US" sz="3200" dirty="0">
                <a:ea typeface="黑体" pitchFamily="2" charset="-122"/>
              </a:rPr>
              <a:t>机器人正向</a:t>
            </a:r>
            <a:r>
              <a:rPr lang="zh-CN" altLang="en-US" sz="3200" dirty="0" smtClean="0">
                <a:ea typeface="黑体" pitchFamily="2" charset="-122"/>
              </a:rPr>
              <a:t>运动学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DEBC7-0A81-455D-8C3B-146CDA9D53C2}" type="slidenum">
              <a:rPr lang="en-US" altLang="zh-CN" smtClean="0"/>
              <a:pPr>
                <a:defRPr/>
              </a:pPr>
              <a:t>37</a:t>
            </a:fld>
            <a:r>
              <a:rPr lang="en-US" altLang="zh-CN" dirty="0" smtClean="0"/>
              <a:t>/49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359532" y="134076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7.3 </a:t>
            </a:r>
            <a:r>
              <a:rPr lang="zh-CN" altLang="en-US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正交结构</a:t>
            </a:r>
            <a:r>
              <a:rPr lang="en-US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zh-CN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自由度</a:t>
            </a:r>
            <a:r>
              <a:rPr lang="zh-CN" altLang="zh-CN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并联机构</a:t>
            </a:r>
            <a:endParaRPr lang="zh-CN" altLang="en-US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47564" y="1813726"/>
            <a:ext cx="40828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2-2-2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正交结构末端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坐标系</a:t>
            </a:r>
            <a:r>
              <a:rPr lang="zh-CN" altLang="zh-CN" sz="2000" dirty="0">
                <a:latin typeface="+mn-lt"/>
                <a:ea typeface="黑体" panose="02010609060101010101" pitchFamily="49" charset="-122"/>
              </a:rPr>
              <a:t>位姿参数变化量与连杆运动增量之间的关系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9" name="组合 118"/>
          <p:cNvGrpSpPr>
            <a:grpSpLocks noChangeAspect="1"/>
          </p:cNvGrpSpPr>
          <p:nvPr/>
        </p:nvGrpSpPr>
        <p:grpSpPr>
          <a:xfrm>
            <a:off x="5671066" y="1124744"/>
            <a:ext cx="2675903" cy="2947997"/>
            <a:chOff x="8" y="0"/>
            <a:chExt cx="1783935" cy="1965112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852261" y="244929"/>
              <a:ext cx="0" cy="9579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H="1">
              <a:off x="852261" y="1202872"/>
              <a:ext cx="93126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542018" y="1202872"/>
              <a:ext cx="310481" cy="30491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立方体 122"/>
            <p:cNvSpPr/>
            <p:nvPr/>
          </p:nvSpPr>
          <p:spPr>
            <a:xfrm>
              <a:off x="542018" y="244929"/>
              <a:ext cx="1241925" cy="1263211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982890" y="1333500"/>
              <a:ext cx="54016" cy="631609"/>
              <a:chOff x="0" y="0"/>
              <a:chExt cx="53975" cy="631371"/>
            </a:xfrm>
          </p:grpSpPr>
          <p:sp>
            <p:nvSpPr>
              <p:cNvPr id="258" name="椭圆 257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>
              <a:off x="1260475" y="1328058"/>
              <a:ext cx="54016" cy="637054"/>
              <a:chOff x="0" y="0"/>
              <a:chExt cx="53975" cy="636814"/>
            </a:xfrm>
          </p:grpSpPr>
          <p:sp>
            <p:nvSpPr>
              <p:cNvPr id="255" name="椭圆 254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56" name="直接连接符 255"/>
              <p:cNvCxnSpPr/>
              <p:nvPr/>
            </p:nvCxnSpPr>
            <p:spPr>
              <a:xfrm>
                <a:off x="32657" y="48986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>
                <a:off x="38100" y="17961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/>
            <p:cNvGrpSpPr/>
            <p:nvPr/>
          </p:nvGrpSpPr>
          <p:grpSpPr>
            <a:xfrm rot="5400000">
              <a:off x="288929" y="655869"/>
              <a:ext cx="53975" cy="631818"/>
              <a:chOff x="0" y="0"/>
              <a:chExt cx="53975" cy="631371"/>
            </a:xfrm>
          </p:grpSpPr>
          <p:sp>
            <p:nvSpPr>
              <p:cNvPr id="252" name="椭圆 251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 rot="5400000">
              <a:off x="446772" y="514354"/>
              <a:ext cx="53975" cy="631818"/>
              <a:chOff x="0" y="0"/>
              <a:chExt cx="53975" cy="631371"/>
            </a:xfrm>
          </p:grpSpPr>
          <p:sp>
            <p:nvSpPr>
              <p:cNvPr id="249" name="椭圆 248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50" name="直接连接符 249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/>
            <p:cNvGrpSpPr/>
            <p:nvPr/>
          </p:nvGrpSpPr>
          <p:grpSpPr>
            <a:xfrm rot="13500000">
              <a:off x="1260476" y="-5443"/>
              <a:ext cx="229268" cy="592191"/>
              <a:chOff x="-83801" y="0"/>
              <a:chExt cx="229183" cy="593098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 rot="8100000" flipV="1">
                <a:off x="-83801" y="92515"/>
                <a:ext cx="229183" cy="22266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 rot="8100000" flipV="1">
                <a:off x="-61713" y="403754"/>
                <a:ext cx="186245" cy="1893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128"/>
            <p:cNvGrpSpPr/>
            <p:nvPr/>
          </p:nvGrpSpPr>
          <p:grpSpPr>
            <a:xfrm rot="13500000">
              <a:off x="1358447" y="359225"/>
              <a:ext cx="54020" cy="630488"/>
              <a:chOff x="0" y="0"/>
              <a:chExt cx="53975" cy="631371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0" y="0"/>
                <a:ext cx="53975" cy="450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244" name="直接连接符 243"/>
              <p:cNvCxnSpPr/>
              <p:nvPr/>
            </p:nvCxnSpPr>
            <p:spPr>
              <a:xfrm>
                <a:off x="32657" y="43543"/>
                <a:ext cx="0" cy="128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>
                <a:off x="32657" y="174171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2"/>
            <p:cNvSpPr txBox="1">
              <a:spLocks noChangeArrowheads="1"/>
            </p:cNvSpPr>
            <p:nvPr/>
          </p:nvSpPr>
          <p:spPr bwMode="auto">
            <a:xfrm>
              <a:off x="193675" y="979715"/>
              <a:ext cx="267335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6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>
            <a:xfrm flipH="1">
              <a:off x="923018" y="914400"/>
              <a:ext cx="152517" cy="1820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1080861" y="914400"/>
              <a:ext cx="293595" cy="1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 flipV="1">
              <a:off x="1075418" y="604158"/>
              <a:ext cx="0" cy="310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2"/>
            <p:cNvSpPr txBox="1">
              <a:spLocks noChangeArrowheads="1"/>
            </p:cNvSpPr>
            <p:nvPr/>
          </p:nvSpPr>
          <p:spPr bwMode="auto">
            <a:xfrm>
              <a:off x="950232" y="963386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35" name="文本框 2"/>
            <p:cNvSpPr txBox="1">
              <a:spLocks noChangeArrowheads="1"/>
            </p:cNvSpPr>
            <p:nvPr/>
          </p:nvSpPr>
          <p:spPr bwMode="auto">
            <a:xfrm>
              <a:off x="1260475" y="881743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36" name="文本框 2"/>
            <p:cNvSpPr txBox="1">
              <a:spLocks noChangeArrowheads="1"/>
            </p:cNvSpPr>
            <p:nvPr/>
          </p:nvSpPr>
          <p:spPr bwMode="auto">
            <a:xfrm>
              <a:off x="1086304" y="522515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 dirty="0">
                  <a:effectLst/>
                  <a:latin typeface="Times New Roman"/>
                  <a:ea typeface="宋体"/>
                  <a:cs typeface="Calibri"/>
                </a:rPr>
                <a:t>Z</a:t>
              </a:r>
              <a:r>
                <a:rPr lang="en-US" sz="1600" kern="100" baseline="-25000" dirty="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 dirty="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37" name="文本框 2"/>
            <p:cNvSpPr txBox="1">
              <a:spLocks noChangeArrowheads="1"/>
            </p:cNvSpPr>
            <p:nvPr/>
          </p:nvSpPr>
          <p:spPr bwMode="auto">
            <a:xfrm>
              <a:off x="868590" y="718458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38" name="文本框 2"/>
            <p:cNvSpPr txBox="1">
              <a:spLocks noChangeArrowheads="1"/>
            </p:cNvSpPr>
            <p:nvPr/>
          </p:nvSpPr>
          <p:spPr bwMode="auto">
            <a:xfrm>
              <a:off x="269875" y="576943"/>
              <a:ext cx="267335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5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39" name="文本框 2"/>
            <p:cNvSpPr txBox="1">
              <a:spLocks noChangeArrowheads="1"/>
            </p:cNvSpPr>
            <p:nvPr/>
          </p:nvSpPr>
          <p:spPr bwMode="auto">
            <a:xfrm>
              <a:off x="1216932" y="0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4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40" name="文本框 2"/>
            <p:cNvSpPr txBox="1">
              <a:spLocks noChangeArrowheads="1"/>
            </p:cNvSpPr>
            <p:nvPr/>
          </p:nvSpPr>
          <p:spPr bwMode="auto">
            <a:xfrm>
              <a:off x="1483632" y="500743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3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41" name="文本框 2"/>
            <p:cNvSpPr txBox="1">
              <a:spLocks noChangeArrowheads="1"/>
            </p:cNvSpPr>
            <p:nvPr/>
          </p:nvSpPr>
          <p:spPr bwMode="auto">
            <a:xfrm>
              <a:off x="1320347" y="1670958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142" name="文本框 2"/>
            <p:cNvSpPr txBox="1">
              <a:spLocks noChangeArrowheads="1"/>
            </p:cNvSpPr>
            <p:nvPr/>
          </p:nvSpPr>
          <p:spPr bwMode="auto">
            <a:xfrm>
              <a:off x="852261" y="1670958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1015547" y="1741715"/>
              <a:ext cx="282792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"/>
            <p:cNvSpPr txBox="1">
              <a:spLocks noChangeArrowheads="1"/>
            </p:cNvSpPr>
            <p:nvPr/>
          </p:nvSpPr>
          <p:spPr bwMode="auto">
            <a:xfrm>
              <a:off x="1031875" y="1502229"/>
              <a:ext cx="267540" cy="253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36000" tIns="36000" rIns="36000" bIns="36000" anchor="t" anchorCtr="0">
              <a:spAutoFit/>
            </a:bodyPr>
            <a:lstStyle/>
            <a:p>
              <a:pPr algn="ctr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/>
                  <a:ea typeface="宋体"/>
                  <a:cs typeface="Calibri"/>
                </a:rPr>
                <a:t>2</a:t>
              </a: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d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635519"/>
              </p:ext>
            </p:extLst>
          </p:nvPr>
        </p:nvGraphicFramePr>
        <p:xfrm>
          <a:off x="734005" y="2633366"/>
          <a:ext cx="398145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4" imgW="2654300" imgH="1244600" progId="Equation.DSMT4">
                  <p:embed/>
                </p:oleObj>
              </mc:Choice>
              <mc:Fallback>
                <p:oleObj name="Equation" r:id="rId4" imgW="2654300" imgH="1244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05" y="2633366"/>
                        <a:ext cx="398145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80602"/>
              </p:ext>
            </p:extLst>
          </p:nvPr>
        </p:nvGraphicFramePr>
        <p:xfrm>
          <a:off x="791580" y="4653136"/>
          <a:ext cx="6858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6" imgW="4572000" imgH="1397000" progId="Equation.DSMT4">
                  <p:embed/>
                </p:oleObj>
              </mc:Choice>
              <mc:Fallback>
                <p:oleObj name="Equation" r:id="rId6" imgW="4572000" imgH="139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4653136"/>
                        <a:ext cx="68580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356392" y="4072741"/>
            <a:ext cx="3636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绕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18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18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</a:rPr>
              <a:t>Z</a:t>
            </a:r>
            <a:r>
              <a:rPr lang="en-US" altLang="zh-CN" sz="1800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zh-CN" sz="1800" dirty="0" smtClean="0">
                <a:latin typeface="+mn-lt"/>
                <a:ea typeface="黑体" panose="02010609060101010101" pitchFamily="49" charset="-122"/>
              </a:rPr>
              <a:t>轴旋转角为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  <a:sym typeface="Symbol"/>
              </a:rPr>
              <a:t>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  <a:sym typeface="Symbol"/>
              </a:rPr>
              <a:t></a:t>
            </a:r>
            <a:r>
              <a:rPr lang="zh-CN" altLang="zh-CN" sz="1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1800" i="1" dirty="0">
                <a:latin typeface="+mn-lt"/>
                <a:ea typeface="黑体" panose="02010609060101010101" pitchFamily="49" charset="-122"/>
                <a:sym typeface="Symbol"/>
              </a:rPr>
              <a:t></a:t>
            </a:r>
            <a:endParaRPr lang="zh-CN" altLang="en-US" sz="1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184068" y="1160748"/>
            <a:ext cx="3808728" cy="3340881"/>
          </a:xfrm>
          <a:prstGeom prst="roundRect">
            <a:avLst>
              <a:gd name="adj" fmla="val 10617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5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B5D0C0-A872-4455-8362-68436DC9016B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4821" name="Rectangle 8"/>
          <p:cNvSpPr>
            <a:spLocks noGrp="1" noChangeArrowheads="1"/>
          </p:cNvSpPr>
          <p:nvPr>
            <p:ph type="title"/>
          </p:nvPr>
        </p:nvSpPr>
        <p:spPr>
          <a:xfrm>
            <a:off x="719572" y="404664"/>
            <a:ext cx="7772400" cy="72008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8 </a:t>
            </a:r>
            <a:r>
              <a:rPr lang="zh-CN" altLang="en-US" sz="3200" dirty="0" smtClean="0">
                <a:ea typeface="黑体" pitchFamily="2" charset="-122"/>
              </a:rPr>
              <a:t>移动机器人运动学与推算定位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266830" y="3444440"/>
            <a:ext cx="1311275" cy="1676400"/>
            <a:chOff x="7315200" y="3264024"/>
            <a:chExt cx="1311275" cy="1676400"/>
          </a:xfrm>
        </p:grpSpPr>
        <p:grpSp>
          <p:nvGrpSpPr>
            <p:cNvPr id="34819" name="Group 2"/>
            <p:cNvGrpSpPr>
              <a:grpSpLocks/>
            </p:cNvGrpSpPr>
            <p:nvPr/>
          </p:nvGrpSpPr>
          <p:grpSpPr bwMode="auto">
            <a:xfrm>
              <a:off x="7315200" y="4026024"/>
              <a:ext cx="304800" cy="609600"/>
              <a:chOff x="3408" y="3168"/>
              <a:chExt cx="192" cy="384"/>
            </a:xfrm>
          </p:grpSpPr>
          <p:sp>
            <p:nvSpPr>
              <p:cNvPr id="34835" name="Oval 3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144" cy="33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4836" name="Rectangle 4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144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34820" name="Group 5"/>
            <p:cNvGrpSpPr>
              <a:grpSpLocks/>
            </p:cNvGrpSpPr>
            <p:nvPr/>
          </p:nvGrpSpPr>
          <p:grpSpPr bwMode="auto">
            <a:xfrm>
              <a:off x="8229600" y="3721224"/>
              <a:ext cx="304800" cy="990600"/>
              <a:chOff x="3408" y="3168"/>
              <a:chExt cx="192" cy="384"/>
            </a:xfrm>
          </p:grpSpPr>
          <p:sp>
            <p:nvSpPr>
              <p:cNvPr id="34833" name="Oval 6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144" cy="336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4834" name="Rectangle 7"/>
              <p:cNvSpPr>
                <a:spLocks noChangeArrowheads="1"/>
              </p:cNvSpPr>
              <p:nvPr/>
            </p:nvSpPr>
            <p:spPr bwMode="auto">
              <a:xfrm>
                <a:off x="3408" y="3168"/>
                <a:ext cx="144" cy="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34823" name="Line 10"/>
            <p:cNvSpPr>
              <a:spLocks noChangeShapeType="1"/>
            </p:cNvSpPr>
            <p:nvPr/>
          </p:nvSpPr>
          <p:spPr bwMode="auto">
            <a:xfrm flipV="1">
              <a:off x="7543800" y="402602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11"/>
            <p:cNvSpPr>
              <a:spLocks noChangeShapeType="1"/>
            </p:cNvSpPr>
            <p:nvPr/>
          </p:nvSpPr>
          <p:spPr bwMode="auto">
            <a:xfrm flipV="1">
              <a:off x="8458200" y="364502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12"/>
            <p:cNvSpPr>
              <a:spLocks noChangeShapeType="1"/>
            </p:cNvSpPr>
            <p:nvPr/>
          </p:nvSpPr>
          <p:spPr bwMode="auto">
            <a:xfrm>
              <a:off x="7543800" y="455942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13"/>
            <p:cNvSpPr>
              <a:spLocks noChangeShapeType="1"/>
            </p:cNvSpPr>
            <p:nvPr/>
          </p:nvSpPr>
          <p:spPr bwMode="auto">
            <a:xfrm flipV="1">
              <a:off x="8001000" y="3835524"/>
              <a:ext cx="0" cy="723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4"/>
            <p:cNvSpPr>
              <a:spLocks noChangeShapeType="1"/>
            </p:cNvSpPr>
            <p:nvPr/>
          </p:nvSpPr>
          <p:spPr bwMode="auto">
            <a:xfrm>
              <a:off x="7543800" y="402602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5"/>
            <p:cNvSpPr>
              <a:spLocks noChangeShapeType="1"/>
            </p:cNvSpPr>
            <p:nvPr/>
          </p:nvSpPr>
          <p:spPr bwMode="auto">
            <a:xfrm flipV="1">
              <a:off x="7543800" y="3645024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Text Box 16"/>
            <p:cNvSpPr txBox="1">
              <a:spLocks noChangeArrowheads="1"/>
            </p:cNvSpPr>
            <p:nvPr/>
          </p:nvSpPr>
          <p:spPr bwMode="auto">
            <a:xfrm>
              <a:off x="7908925" y="4573712"/>
              <a:ext cx="3968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l</a:t>
              </a:r>
            </a:p>
          </p:txBody>
        </p:sp>
        <p:sp>
          <p:nvSpPr>
            <p:cNvPr id="34830" name="Text Box 17"/>
            <p:cNvSpPr txBox="1">
              <a:spLocks noChangeArrowheads="1"/>
            </p:cNvSpPr>
            <p:nvPr/>
          </p:nvSpPr>
          <p:spPr bwMode="auto">
            <a:xfrm>
              <a:off x="7315200" y="3645024"/>
              <a:ext cx="3968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S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34831" name="Text Box 18"/>
            <p:cNvSpPr txBox="1">
              <a:spLocks noChangeArrowheads="1"/>
            </p:cNvSpPr>
            <p:nvPr/>
          </p:nvSpPr>
          <p:spPr bwMode="auto">
            <a:xfrm>
              <a:off x="8229600" y="3264024"/>
              <a:ext cx="3968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S</a:t>
              </a:r>
              <a:r>
                <a:rPr lang="en-US" altLang="zh-CN" sz="1800" baseline="-25000"/>
                <a:t>2</a:t>
              </a:r>
            </a:p>
          </p:txBody>
        </p:sp>
      </p:grpSp>
      <p:graphicFrame>
        <p:nvGraphicFramePr>
          <p:cNvPr id="348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518386"/>
              </p:ext>
            </p:extLst>
          </p:nvPr>
        </p:nvGraphicFramePr>
        <p:xfrm>
          <a:off x="2779018" y="3507991"/>
          <a:ext cx="15049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0" name="Equation" r:id="rId3" imgW="1002960" imgH="838080" progId="Equation.DSMT4">
                  <p:embed/>
                </p:oleObj>
              </mc:Choice>
              <mc:Fallback>
                <p:oleObj name="Equation" r:id="rId3" imgW="1002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018" y="3507991"/>
                        <a:ext cx="15049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93206"/>
              </p:ext>
            </p:extLst>
          </p:nvPr>
        </p:nvGraphicFramePr>
        <p:xfrm>
          <a:off x="791580" y="3523492"/>
          <a:ext cx="1571736" cy="181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Equation" r:id="rId5" imgW="1079500" imgH="1244600" progId="Equation.DSMT4">
                  <p:embed/>
                </p:oleObj>
              </mc:Choice>
              <mc:Fallback>
                <p:oleObj name="Equation" r:id="rId5" imgW="1079500" imgH="1244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3523492"/>
                        <a:ext cx="1571736" cy="1813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86546"/>
              </p:ext>
            </p:extLst>
          </p:nvPr>
        </p:nvGraphicFramePr>
        <p:xfrm>
          <a:off x="1007604" y="6076528"/>
          <a:ext cx="1809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Equation" r:id="rId7" imgW="1206500" imgH="203200" progId="Equation.DSMT4">
                  <p:embed/>
                </p:oleObj>
              </mc:Choice>
              <mc:Fallback>
                <p:oleObj name="Equation" r:id="rId7" imgW="12065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6076528"/>
                        <a:ext cx="180975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4480681" y="3342992"/>
            <a:ext cx="2546487" cy="2120159"/>
            <a:chOff x="357678" y="0"/>
            <a:chExt cx="1696910" cy="1413439"/>
          </a:xfrm>
        </p:grpSpPr>
        <p:cxnSp>
          <p:nvCxnSpPr>
            <p:cNvPr id="26" name="Line 48"/>
            <p:cNvCxnSpPr/>
            <p:nvPr/>
          </p:nvCxnSpPr>
          <p:spPr bwMode="auto">
            <a:xfrm>
              <a:off x="450202" y="1213598"/>
              <a:ext cx="5037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Line 49"/>
            <p:cNvCxnSpPr/>
            <p:nvPr/>
          </p:nvCxnSpPr>
          <p:spPr bwMode="auto">
            <a:xfrm flipV="1">
              <a:off x="455685" y="713518"/>
              <a:ext cx="0" cy="504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 rot="20259314">
              <a:off x="870857" y="217714"/>
              <a:ext cx="871855" cy="67754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29" name="Rectangle 51"/>
            <p:cNvSpPr>
              <a:spLocks noChangeArrowheads="1"/>
            </p:cNvSpPr>
            <p:nvPr/>
          </p:nvSpPr>
          <p:spPr bwMode="auto">
            <a:xfrm rot="20351380">
              <a:off x="1148443" y="326571"/>
              <a:ext cx="153670" cy="4191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30" name="Rectangle 52"/>
            <p:cNvSpPr>
              <a:spLocks noChangeArrowheads="1"/>
            </p:cNvSpPr>
            <p:nvPr/>
          </p:nvSpPr>
          <p:spPr bwMode="auto">
            <a:xfrm rot="20351380">
              <a:off x="1322615" y="751114"/>
              <a:ext cx="153670" cy="4191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auto">
            <a:xfrm>
              <a:off x="953992" y="1147215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2" name="Text Box 55"/>
            <p:cNvSpPr txBox="1">
              <a:spLocks noChangeArrowheads="1"/>
            </p:cNvSpPr>
            <p:nvPr/>
          </p:nvSpPr>
          <p:spPr bwMode="auto">
            <a:xfrm>
              <a:off x="493783" y="626432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Y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3" name="Text Box 56"/>
            <p:cNvSpPr txBox="1">
              <a:spLocks noChangeArrowheads="1"/>
            </p:cNvSpPr>
            <p:nvPr/>
          </p:nvSpPr>
          <p:spPr bwMode="auto">
            <a:xfrm>
              <a:off x="357678" y="1175949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34" name="Line 57"/>
            <p:cNvCxnSpPr/>
            <p:nvPr/>
          </p:nvCxnSpPr>
          <p:spPr bwMode="auto">
            <a:xfrm flipH="1" flipV="1">
              <a:off x="1099457" y="70757"/>
              <a:ext cx="212090" cy="477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Line 58"/>
            <p:cNvCxnSpPr/>
            <p:nvPr/>
          </p:nvCxnSpPr>
          <p:spPr bwMode="auto">
            <a:xfrm flipV="1">
              <a:off x="1311729" y="315685"/>
              <a:ext cx="560070" cy="2266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1736272" y="70757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X</a:t>
              </a:r>
              <a:r>
                <a:rPr lang="en-US" sz="1600" i="1" kern="100" baseline="-25000">
                  <a:effectLst/>
                  <a:latin typeface="Times New Roman"/>
                  <a:ea typeface="宋体"/>
                  <a:cs typeface="Calibri"/>
                </a:rPr>
                <a:t>m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888729" y="0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 dirty="0" err="1">
                  <a:effectLst/>
                  <a:latin typeface="Times New Roman"/>
                  <a:ea typeface="宋体"/>
                  <a:cs typeface="Calibri"/>
                </a:rPr>
                <a:t>Y</a:t>
              </a:r>
              <a:r>
                <a:rPr lang="en-US" sz="1600" i="1" kern="100" baseline="-25000" dirty="0" err="1">
                  <a:effectLst/>
                  <a:latin typeface="Times New Roman"/>
                  <a:ea typeface="宋体"/>
                  <a:cs typeface="Calibri"/>
                </a:rPr>
                <a:t>m</a:t>
              </a:r>
              <a:endParaRPr lang="zh-CN" sz="1600" kern="100" dirty="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1262743" y="266700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O</a:t>
              </a:r>
              <a:r>
                <a:rPr lang="en-US" sz="1600" i="1" kern="100" baseline="-25000">
                  <a:effectLst/>
                  <a:latin typeface="Times New Roman"/>
                  <a:ea typeface="宋体"/>
                  <a:cs typeface="Calibri"/>
                </a:rPr>
                <a:t>m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cxnSp>
          <p:nvCxnSpPr>
            <p:cNvPr id="39" name="Line 63"/>
            <p:cNvCxnSpPr/>
            <p:nvPr/>
          </p:nvCxnSpPr>
          <p:spPr bwMode="auto">
            <a:xfrm>
              <a:off x="1306286" y="549728"/>
              <a:ext cx="688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Line 64"/>
            <p:cNvCxnSpPr/>
            <p:nvPr/>
          </p:nvCxnSpPr>
          <p:spPr bwMode="auto">
            <a:xfrm flipH="1" flipV="1">
              <a:off x="1143000" y="163285"/>
              <a:ext cx="160655" cy="370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Line 66"/>
            <p:cNvCxnSpPr/>
            <p:nvPr/>
          </p:nvCxnSpPr>
          <p:spPr bwMode="auto">
            <a:xfrm>
              <a:off x="1170215" y="386443"/>
              <a:ext cx="170633" cy="3918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Text Box 67"/>
            <p:cNvSpPr txBox="1">
              <a:spLocks noChangeArrowheads="1"/>
            </p:cNvSpPr>
            <p:nvPr/>
          </p:nvSpPr>
          <p:spPr bwMode="auto">
            <a:xfrm>
              <a:off x="1126672" y="451757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L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auto">
            <a:xfrm>
              <a:off x="1796143" y="315685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  <a:sym typeface="Symbol"/>
                </a:rPr>
                <a:t>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44" name="弧形 43"/>
            <p:cNvSpPr/>
            <p:nvPr/>
          </p:nvSpPr>
          <p:spPr>
            <a:xfrm>
              <a:off x="1507672" y="375557"/>
              <a:ext cx="187960" cy="217895"/>
            </a:xfrm>
            <a:prstGeom prst="arc">
              <a:avLst>
                <a:gd name="adj1" fmla="val 18340397"/>
                <a:gd name="adj2" fmla="val 277986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5" name="Rectangle 52"/>
            <p:cNvSpPr>
              <a:spLocks noChangeAspect="1" noChangeArrowheads="1"/>
            </p:cNvSpPr>
            <p:nvPr/>
          </p:nvSpPr>
          <p:spPr bwMode="auto">
            <a:xfrm rot="20351380">
              <a:off x="1006929" y="636814"/>
              <a:ext cx="118745" cy="3238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6" name="Rectangle 52"/>
            <p:cNvSpPr>
              <a:spLocks noChangeAspect="1" noChangeArrowheads="1"/>
            </p:cNvSpPr>
            <p:nvPr/>
          </p:nvSpPr>
          <p:spPr bwMode="auto">
            <a:xfrm rot="20351380">
              <a:off x="1480457" y="435428"/>
              <a:ext cx="118800" cy="324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600"/>
            </a:p>
          </p:txBody>
        </p:sp>
        <p:sp>
          <p:nvSpPr>
            <p:cNvPr id="47" name="Text Box 59"/>
            <p:cNvSpPr txBox="1">
              <a:spLocks noChangeArrowheads="1"/>
            </p:cNvSpPr>
            <p:nvPr/>
          </p:nvSpPr>
          <p:spPr bwMode="auto">
            <a:xfrm>
              <a:off x="1485780" y="574564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v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1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1283082" y="138082"/>
              <a:ext cx="258445" cy="237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sz="1600" i="1" kern="100">
                  <a:effectLst/>
                  <a:latin typeface="Times New Roman"/>
                  <a:ea typeface="宋体"/>
                  <a:cs typeface="Calibri"/>
                </a:rPr>
                <a:t>v</a:t>
              </a:r>
              <a:r>
                <a:rPr lang="en-US" sz="1600" kern="100" baseline="-25000">
                  <a:effectLst/>
                  <a:latin typeface="Times New Roman"/>
                  <a:ea typeface="宋体"/>
                  <a:cs typeface="Calibri"/>
                </a:rPr>
                <a:t>2</a:t>
              </a:r>
              <a:endParaRPr lang="zh-CN" sz="1600" kern="100">
                <a:effectLst/>
                <a:latin typeface="Times New Roman"/>
                <a:ea typeface="宋体"/>
                <a:cs typeface="Calibri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99592" y="5621178"/>
            <a:ext cx="7610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非完整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性</a:t>
            </a:r>
            <a:r>
              <a:rPr lang="zh-CN" altLang="zh-CN" sz="2000" dirty="0" smtClean="0">
                <a:latin typeface="+mn-lt"/>
                <a:ea typeface="黑体" panose="02010609060101010101" pitchFamily="49" charset="-122"/>
              </a:rPr>
              <a:t>约束</a:t>
            </a:r>
            <a:r>
              <a:rPr lang="en-US" altLang="zh-CN" sz="2000" dirty="0">
                <a:latin typeface="+mn-lt"/>
                <a:ea typeface="黑体" panose="02010609060101010101" pitchFamily="49" charset="-122"/>
              </a:rPr>
              <a:t>(non-holonomic constraints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：沿驱动轮轴线不能运动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11560" y="3342992"/>
            <a:ext cx="3672408" cy="21201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4390511" y="3370669"/>
            <a:ext cx="4187594" cy="21201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9"/>
          <p:cNvSpPr txBox="1">
            <a:spLocks noChangeArrowheads="1"/>
          </p:cNvSpPr>
          <p:nvPr/>
        </p:nvSpPr>
        <p:spPr bwMode="auto">
          <a:xfrm>
            <a:off x="503548" y="1289720"/>
            <a:ext cx="8352928" cy="192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>
                <a:ea typeface="黑体" pitchFamily="2" charset="-122"/>
              </a:rPr>
              <a:t>运动学：采用线速度和角速度描述</a:t>
            </a:r>
            <a:endParaRPr lang="en-US" altLang="zh-CN" sz="2800" dirty="0">
              <a:ea typeface="黑体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kern="0" dirty="0" smtClean="0">
                <a:ea typeface="黑体" pitchFamily="2" charset="-122"/>
              </a:rPr>
              <a:t>推算定位：</a:t>
            </a:r>
            <a:r>
              <a:rPr lang="zh-CN" altLang="en-US" sz="2800" dirty="0">
                <a:ea typeface="黑体" pitchFamily="2" charset="-122"/>
              </a:rPr>
              <a:t>采用位置和</a:t>
            </a:r>
            <a:r>
              <a:rPr lang="zh-CN" altLang="en-US" sz="2800" dirty="0" smtClean="0">
                <a:ea typeface="黑体" pitchFamily="2" charset="-122"/>
              </a:rPr>
              <a:t>方向角累积定位，误差累积</a:t>
            </a:r>
            <a:endParaRPr lang="zh-CN" altLang="en-US" sz="2800" kern="0" dirty="0" smtClean="0">
              <a:ea typeface="黑体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kern="0" dirty="0" smtClean="0">
                <a:ea typeface="黑体" pitchFamily="2" charset="-122"/>
              </a:rPr>
              <a:t>通过两轮的速度对时间积分获得位置和方向角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kern="0" dirty="0" smtClean="0">
                <a:ea typeface="黑体" pitchFamily="2" charset="-122"/>
              </a:rPr>
              <a:t>用里程计测出两轮微小位移计算位置和方向角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endParaRPr lang="zh-CN" altLang="en-US" sz="2400" kern="0" dirty="0" smtClean="0"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5023" y="4969883"/>
            <a:ext cx="1801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黑体" pitchFamily="2" charset="-122"/>
              </a:rPr>
              <a:t>双轮差动驱动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11560" y="5570875"/>
            <a:ext cx="7966545" cy="9544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11DAAD-EEE9-4B8E-B426-7B13481178D1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72400" cy="94719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8 </a:t>
            </a:r>
            <a:r>
              <a:rPr lang="zh-CN" altLang="en-US" sz="3200" dirty="0" smtClean="0">
                <a:ea typeface="黑体" pitchFamily="2" charset="-122"/>
              </a:rPr>
              <a:t>移动</a:t>
            </a:r>
            <a:r>
              <a:rPr lang="zh-CN" altLang="en-US" sz="3200" dirty="0">
                <a:ea typeface="黑体" pitchFamily="2" charset="-122"/>
              </a:rPr>
              <a:t>机器人运动学与推算定位法</a:t>
            </a:r>
            <a:endParaRPr lang="zh-CN" altLang="en-US" sz="3200" dirty="0" smtClean="0">
              <a:ea typeface="黑体" pitchFamily="2" charset="-122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816"/>
              </p:ext>
            </p:extLst>
          </p:nvPr>
        </p:nvGraphicFramePr>
        <p:xfrm>
          <a:off x="5181600" y="3337148"/>
          <a:ext cx="2476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r:id="rId3" imgW="1244600" imgH="711200" progId="Equation.3">
                  <p:embed/>
                </p:oleObj>
              </mc:Choice>
              <mc:Fallback>
                <p:oleObj r:id="rId3" imgW="12446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37148"/>
                        <a:ext cx="24765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0941" y="1844824"/>
            <a:ext cx="5373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黑体" pitchFamily="2" charset="-122"/>
                <a:cs typeface="+mj-cs"/>
              </a:rPr>
              <a:t>基于轨迹的运动学模型</a:t>
            </a:r>
            <a:endParaRPr lang="zh-CN" altLang="en-US" sz="1400" dirty="0"/>
          </a:p>
        </p:txBody>
      </p:sp>
      <p:grpSp>
        <p:nvGrpSpPr>
          <p:cNvPr id="65" name="Group 273"/>
          <p:cNvGrpSpPr>
            <a:grpSpLocks noChangeAspect="1"/>
          </p:cNvGrpSpPr>
          <p:nvPr/>
        </p:nvGrpSpPr>
        <p:grpSpPr bwMode="auto">
          <a:xfrm>
            <a:off x="741730" y="2840824"/>
            <a:ext cx="3939306" cy="2370556"/>
            <a:chOff x="1899" y="9521"/>
            <a:chExt cx="3026" cy="2019"/>
          </a:xfrm>
        </p:grpSpPr>
        <p:cxnSp>
          <p:nvCxnSpPr>
            <p:cNvPr id="66" name="Line 274"/>
            <p:cNvCxnSpPr/>
            <p:nvPr/>
          </p:nvCxnSpPr>
          <p:spPr bwMode="auto">
            <a:xfrm flipV="1">
              <a:off x="2161" y="9587"/>
              <a:ext cx="0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275"/>
            <p:cNvCxnSpPr/>
            <p:nvPr/>
          </p:nvCxnSpPr>
          <p:spPr bwMode="auto">
            <a:xfrm>
              <a:off x="2161" y="11303"/>
              <a:ext cx="25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 Box 276"/>
            <p:cNvSpPr txBox="1">
              <a:spLocks noChangeArrowheads="1"/>
            </p:cNvSpPr>
            <p:nvPr/>
          </p:nvSpPr>
          <p:spPr bwMode="auto">
            <a:xfrm>
              <a:off x="1979" y="11210"/>
              <a:ext cx="2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i="1" kern="100">
                  <a:effectLst/>
                  <a:latin typeface="Times New Roman"/>
                  <a:ea typeface="宋体"/>
                </a:rPr>
                <a:t>O</a:t>
              </a:r>
              <a:endParaRPr lang="zh-CN" sz="1600" b="1" i="1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69" name="Text Box 277"/>
            <p:cNvSpPr txBox="1">
              <a:spLocks noChangeArrowheads="1"/>
            </p:cNvSpPr>
            <p:nvPr/>
          </p:nvSpPr>
          <p:spPr bwMode="auto">
            <a:xfrm>
              <a:off x="4715" y="11210"/>
              <a:ext cx="2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i="1" kern="100">
                  <a:effectLst/>
                  <a:latin typeface="Times New Roman"/>
                  <a:ea typeface="宋体"/>
                </a:rPr>
                <a:t>X</a:t>
              </a:r>
              <a:endParaRPr lang="zh-CN" sz="1600" b="1" i="1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70" name="Text Box 278"/>
            <p:cNvSpPr txBox="1">
              <a:spLocks noChangeArrowheads="1"/>
            </p:cNvSpPr>
            <p:nvPr/>
          </p:nvSpPr>
          <p:spPr bwMode="auto">
            <a:xfrm>
              <a:off x="1899" y="9545"/>
              <a:ext cx="2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i="1" kern="100" dirty="0">
                  <a:effectLst/>
                  <a:latin typeface="Times New Roman"/>
                  <a:ea typeface="宋体"/>
                </a:rPr>
                <a:t>Y</a:t>
              </a:r>
              <a:endParaRPr lang="zh-CN" sz="1600" b="1" i="1" kern="100" dirty="0">
                <a:effectLst/>
                <a:latin typeface="Times New Roman"/>
                <a:ea typeface="宋体"/>
              </a:endParaRPr>
            </a:p>
          </p:txBody>
        </p:sp>
        <p:grpSp>
          <p:nvGrpSpPr>
            <p:cNvPr id="71" name="Group 280"/>
            <p:cNvGrpSpPr>
              <a:grpSpLocks/>
            </p:cNvGrpSpPr>
            <p:nvPr/>
          </p:nvGrpSpPr>
          <p:grpSpPr bwMode="auto">
            <a:xfrm>
              <a:off x="2755" y="9521"/>
              <a:ext cx="1302" cy="1427"/>
              <a:chOff x="2755" y="9521"/>
              <a:chExt cx="1302" cy="1427"/>
            </a:xfrm>
          </p:grpSpPr>
          <p:sp>
            <p:nvSpPr>
              <p:cNvPr id="72" name="Rectangle 281"/>
              <p:cNvSpPr>
                <a:spLocks noChangeArrowheads="1"/>
              </p:cNvSpPr>
              <p:nvPr/>
            </p:nvSpPr>
            <p:spPr bwMode="auto">
              <a:xfrm rot="1872360">
                <a:off x="2829" y="9860"/>
                <a:ext cx="720" cy="9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73" name="Rectangle 282"/>
              <p:cNvSpPr>
                <a:spLocks noChangeArrowheads="1"/>
              </p:cNvSpPr>
              <p:nvPr/>
            </p:nvSpPr>
            <p:spPr bwMode="auto">
              <a:xfrm rot="1886672">
                <a:off x="3115" y="9932"/>
                <a:ext cx="74" cy="21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74" name="Rectangle 283"/>
              <p:cNvSpPr>
                <a:spLocks noChangeArrowheads="1"/>
              </p:cNvSpPr>
              <p:nvPr/>
            </p:nvSpPr>
            <p:spPr bwMode="auto">
              <a:xfrm rot="1886672">
                <a:off x="3441" y="10130"/>
                <a:ext cx="74" cy="21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75" name="Rectangle 284"/>
              <p:cNvSpPr>
                <a:spLocks noChangeArrowheads="1"/>
              </p:cNvSpPr>
              <p:nvPr/>
            </p:nvSpPr>
            <p:spPr bwMode="auto">
              <a:xfrm rot="1886672">
                <a:off x="2999" y="10457"/>
                <a:ext cx="74" cy="21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76" name="Text Box 285"/>
              <p:cNvSpPr txBox="1">
                <a:spLocks noChangeArrowheads="1"/>
              </p:cNvSpPr>
              <p:nvPr/>
            </p:nvSpPr>
            <p:spPr bwMode="auto">
              <a:xfrm>
                <a:off x="2755" y="9821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77" name="Text Box 286"/>
              <p:cNvSpPr txBox="1">
                <a:spLocks noChangeArrowheads="1"/>
              </p:cNvSpPr>
              <p:nvPr/>
            </p:nvSpPr>
            <p:spPr bwMode="auto">
              <a:xfrm>
                <a:off x="3711" y="10109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78" name="Text Box 287"/>
              <p:cNvSpPr txBox="1">
                <a:spLocks noChangeArrowheads="1"/>
              </p:cNvSpPr>
              <p:nvPr/>
            </p:nvSpPr>
            <p:spPr bwMode="auto">
              <a:xfrm>
                <a:off x="2795" y="10331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3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79" name="Line 288"/>
              <p:cNvCxnSpPr/>
              <p:nvPr/>
            </p:nvCxnSpPr>
            <p:spPr bwMode="auto">
              <a:xfrm>
                <a:off x="3335" y="9713"/>
                <a:ext cx="354" cy="2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Line 289"/>
              <p:cNvCxnSpPr/>
              <p:nvPr/>
            </p:nvCxnSpPr>
            <p:spPr bwMode="auto">
              <a:xfrm flipV="1">
                <a:off x="3189" y="9605"/>
                <a:ext cx="234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Line 290"/>
              <p:cNvCxnSpPr/>
              <p:nvPr/>
            </p:nvCxnSpPr>
            <p:spPr bwMode="auto">
              <a:xfrm flipV="1">
                <a:off x="3543" y="9779"/>
                <a:ext cx="234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" name="Text Box 291"/>
              <p:cNvSpPr txBox="1">
                <a:spLocks noChangeArrowheads="1"/>
              </p:cNvSpPr>
              <p:nvPr/>
            </p:nvSpPr>
            <p:spPr bwMode="auto">
              <a:xfrm>
                <a:off x="3529" y="9521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l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83" name="Line 292"/>
              <p:cNvCxnSpPr/>
              <p:nvPr/>
            </p:nvCxnSpPr>
            <p:spPr bwMode="auto">
              <a:xfrm>
                <a:off x="3175" y="10362"/>
                <a:ext cx="648" cy="3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Line 293"/>
              <p:cNvCxnSpPr/>
              <p:nvPr/>
            </p:nvCxnSpPr>
            <p:spPr bwMode="auto">
              <a:xfrm>
                <a:off x="3517" y="10247"/>
                <a:ext cx="430" cy="2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Line 294"/>
              <p:cNvCxnSpPr/>
              <p:nvPr/>
            </p:nvCxnSpPr>
            <p:spPr bwMode="auto">
              <a:xfrm flipV="1">
                <a:off x="3567" y="10683"/>
                <a:ext cx="17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6" name="Text Box 295"/>
              <p:cNvSpPr txBox="1">
                <a:spLocks noChangeArrowheads="1"/>
              </p:cNvSpPr>
              <p:nvPr/>
            </p:nvSpPr>
            <p:spPr bwMode="auto">
              <a:xfrm>
                <a:off x="3739" y="10440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d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87" name="Line 296"/>
              <p:cNvCxnSpPr/>
              <p:nvPr/>
            </p:nvCxnSpPr>
            <p:spPr bwMode="auto">
              <a:xfrm flipH="1">
                <a:off x="3161" y="10031"/>
                <a:ext cx="208" cy="3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Line 297"/>
              <p:cNvCxnSpPr/>
              <p:nvPr/>
            </p:nvCxnSpPr>
            <p:spPr bwMode="auto">
              <a:xfrm>
                <a:off x="3153" y="10352"/>
                <a:ext cx="390" cy="2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9" name="Text Box 298"/>
              <p:cNvSpPr txBox="1">
                <a:spLocks noChangeArrowheads="1"/>
              </p:cNvSpPr>
              <p:nvPr/>
            </p:nvSpPr>
            <p:spPr bwMode="auto">
              <a:xfrm>
                <a:off x="3276" y="9875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Y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90" name="Text Box 299"/>
              <p:cNvSpPr txBox="1">
                <a:spLocks noChangeArrowheads="1"/>
              </p:cNvSpPr>
              <p:nvPr/>
            </p:nvSpPr>
            <p:spPr bwMode="auto">
              <a:xfrm>
                <a:off x="3462" y="10587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X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91" name="Text Box 300"/>
              <p:cNvSpPr txBox="1">
                <a:spLocks noChangeArrowheads="1"/>
              </p:cNvSpPr>
              <p:nvPr/>
            </p:nvSpPr>
            <p:spPr bwMode="auto">
              <a:xfrm>
                <a:off x="2979" y="10169"/>
                <a:ext cx="2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>
                    <a:effectLst/>
                    <a:latin typeface="Times New Roman"/>
                    <a:ea typeface="宋体"/>
                  </a:rPr>
                  <a:t>O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92" name="Line 301"/>
              <p:cNvCxnSpPr/>
              <p:nvPr/>
            </p:nvCxnSpPr>
            <p:spPr bwMode="auto">
              <a:xfrm flipV="1">
                <a:off x="3887" y="10188"/>
                <a:ext cx="170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D0A6A7-0C8A-44A8-879A-450BC1FFD750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黑体" pitchFamily="2" charset="-122"/>
              </a:rPr>
              <a:t>齐次坐标变换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平移齐次坐标变换</a:t>
            </a:r>
          </a:p>
          <a:p>
            <a:pPr eaLnBrk="1" hangingPunct="1"/>
            <a:endParaRPr lang="zh-CN" altLang="en-US" sz="2400" smtClean="0">
              <a:ea typeface="黑体" pitchFamily="2" charset="-122"/>
            </a:endParaRPr>
          </a:p>
          <a:p>
            <a:pPr eaLnBrk="1" hangingPunct="1"/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旋转齐次坐标变换</a:t>
            </a:r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914400" y="1295400"/>
          <a:ext cx="50117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Equation" r:id="rId3" imgW="2750745" imgH="449463" progId="Equation.3">
                  <p:embed/>
                </p:oleObj>
              </mc:Choice>
              <mc:Fallback>
                <p:oleObj name="Equation" r:id="rId3" imgW="2750745" imgH="44946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50117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4038600" y="1371600"/>
            <a:ext cx="1143000" cy="762000"/>
            <a:chOff x="2832" y="1152"/>
            <a:chExt cx="720" cy="480"/>
          </a:xfrm>
        </p:grpSpPr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2832" y="13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8"/>
            <p:cNvSpPr>
              <a:spLocks noChangeShapeType="1"/>
            </p:cNvSpPr>
            <p:nvPr/>
          </p:nvSpPr>
          <p:spPr bwMode="auto">
            <a:xfrm>
              <a:off x="3168" y="11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28" name="Object 9"/>
          <p:cNvGraphicFramePr>
            <a:graphicFrameLocks noChangeAspect="1"/>
          </p:cNvGraphicFramePr>
          <p:nvPr/>
        </p:nvGraphicFramePr>
        <p:xfrm>
          <a:off x="3810000" y="2286000"/>
          <a:ext cx="23876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5" imgW="1813422" imgH="883963" progId="Equation.3">
                  <p:embed/>
                </p:oleObj>
              </mc:Choice>
              <mc:Fallback>
                <p:oleObj name="Equation" r:id="rId5" imgW="1813422" imgH="8839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0"/>
                        <a:ext cx="23876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5"/>
          <p:cNvGraphicFramePr>
            <a:graphicFrameLocks noChangeAspect="1"/>
          </p:cNvGraphicFramePr>
          <p:nvPr/>
        </p:nvGraphicFramePr>
        <p:xfrm>
          <a:off x="1295400" y="5105400"/>
          <a:ext cx="42164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7" imgW="3223287" imgH="883963" progId="Equation.3">
                  <p:embed/>
                </p:oleObj>
              </mc:Choice>
              <mc:Fallback>
                <p:oleObj name="Equation" r:id="rId7" imgW="3223287" imgH="88396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42164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05600" y="5791200"/>
            <a:ext cx="5334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30532"/>
              </p:ext>
            </p:extLst>
          </p:nvPr>
        </p:nvGraphicFramePr>
        <p:xfrm>
          <a:off x="107950" y="3717032"/>
          <a:ext cx="28892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Equation" r:id="rId10" imgW="2222280" imgH="914400" progId="Equation.DSMT4">
                  <p:embed/>
                </p:oleObj>
              </mc:Choice>
              <mc:Fallback>
                <p:oleObj name="Equation" r:id="rId10" imgW="222228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717032"/>
                        <a:ext cx="28892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51382"/>
              </p:ext>
            </p:extLst>
          </p:nvPr>
        </p:nvGraphicFramePr>
        <p:xfrm>
          <a:off x="3059113" y="3717032"/>
          <a:ext cx="28892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Equation" r:id="rId12" imgW="2222280" imgH="914400" progId="Equation.DSMT4">
                  <p:embed/>
                </p:oleObj>
              </mc:Choice>
              <mc:Fallback>
                <p:oleObj name="Equation" r:id="rId12" imgW="22222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17032"/>
                        <a:ext cx="288925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4576"/>
              </p:ext>
            </p:extLst>
          </p:nvPr>
        </p:nvGraphicFramePr>
        <p:xfrm>
          <a:off x="6053138" y="3717032"/>
          <a:ext cx="28067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14" imgW="2158920" imgH="914400" progId="Equation.DSMT4">
                  <p:embed/>
                </p:oleObj>
              </mc:Choice>
              <mc:Fallback>
                <p:oleObj name="Equation" r:id="rId14" imgW="215892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3717032"/>
                        <a:ext cx="28067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CD687F-0F29-4DD7-BEA8-718CAB7036E8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基于轨迹的运动学模型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直线运动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914400" y="2971800"/>
          <a:ext cx="72628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3" imgW="3632200" imgH="939800" progId="Equation.3">
                  <p:embed/>
                </p:oleObj>
              </mc:Choice>
              <mc:Fallback>
                <p:oleObj name="Equation" r:id="rId3" imgW="3632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26281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5F4D0-F31D-4B12-8864-9D23DC57223F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45" y="296652"/>
            <a:ext cx="7772400" cy="756084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黑体" pitchFamily="2" charset="-122"/>
              </a:rPr>
              <a:t>基于轨迹的运动学模型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727" y="1264897"/>
            <a:ext cx="7772400" cy="1275629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圆弧运动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48088"/>
            <a:ext cx="14970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047490"/>
              </p:ext>
            </p:extLst>
          </p:nvPr>
        </p:nvGraphicFramePr>
        <p:xfrm>
          <a:off x="611560" y="2067177"/>
          <a:ext cx="20447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r:id="rId4" imgW="1015559" imgH="215806" progId="Equation.3">
                  <p:embed/>
                </p:oleObj>
              </mc:Choice>
              <mc:Fallback>
                <p:oleObj r:id="rId4" imgW="1015559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067177"/>
                        <a:ext cx="20447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50467"/>
              </p:ext>
            </p:extLst>
          </p:nvPr>
        </p:nvGraphicFramePr>
        <p:xfrm>
          <a:off x="157099" y="3048000"/>
          <a:ext cx="8915401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6" imgW="6858000" imgH="1879560" progId="Equation.DSMT4">
                  <p:embed/>
                </p:oleObj>
              </mc:Choice>
              <mc:Fallback>
                <p:oleObj name="Equation" r:id="rId6" imgW="6858000" imgH="1879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99" y="3048000"/>
                        <a:ext cx="8915401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02"/>
          <p:cNvGrpSpPr>
            <a:grpSpLocks noChangeAspect="1"/>
          </p:cNvGrpSpPr>
          <p:nvPr/>
        </p:nvGrpSpPr>
        <p:grpSpPr bwMode="auto">
          <a:xfrm>
            <a:off x="5434312" y="1193631"/>
            <a:ext cx="3351530" cy="2207387"/>
            <a:chOff x="1560" y="8285"/>
            <a:chExt cx="3770" cy="2483"/>
          </a:xfrm>
        </p:grpSpPr>
        <p:sp>
          <p:nvSpPr>
            <p:cNvPr id="10" name="Text Box 140"/>
            <p:cNvSpPr txBox="1">
              <a:spLocks noChangeArrowheads="1"/>
            </p:cNvSpPr>
            <p:nvPr/>
          </p:nvSpPr>
          <p:spPr bwMode="auto">
            <a:xfrm>
              <a:off x="4176" y="10198"/>
              <a:ext cx="28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400" i="1" kern="100">
                  <a:effectLst/>
                  <a:latin typeface="Times New Roman"/>
                  <a:ea typeface="宋体"/>
                </a:rPr>
                <a:t>X</a:t>
              </a:r>
              <a:r>
                <a:rPr lang="en-US" sz="1400" kern="100" baseline="-25000">
                  <a:effectLst/>
                  <a:latin typeface="Times New Roman"/>
                  <a:ea typeface="宋体"/>
                </a:rPr>
                <a:t>1</a:t>
              </a:r>
              <a:endParaRPr lang="zh-CN" sz="1400" kern="100">
                <a:effectLst/>
                <a:latin typeface="Times New Roman"/>
                <a:ea typeface="宋体"/>
              </a:endParaRPr>
            </a:p>
          </p:txBody>
        </p:sp>
        <p:grpSp>
          <p:nvGrpSpPr>
            <p:cNvPr id="11" name="Group 141"/>
            <p:cNvGrpSpPr>
              <a:grpSpLocks/>
            </p:cNvGrpSpPr>
            <p:nvPr/>
          </p:nvGrpSpPr>
          <p:grpSpPr bwMode="auto">
            <a:xfrm>
              <a:off x="1882" y="8285"/>
              <a:ext cx="2758" cy="2148"/>
              <a:chOff x="2408" y="13287"/>
              <a:chExt cx="2758" cy="2148"/>
            </a:xfrm>
          </p:grpSpPr>
          <p:sp>
            <p:nvSpPr>
              <p:cNvPr id="13" name="Rectangle 142"/>
              <p:cNvSpPr>
                <a:spLocks noChangeArrowheads="1"/>
              </p:cNvSpPr>
              <p:nvPr/>
            </p:nvSpPr>
            <p:spPr bwMode="auto">
              <a:xfrm>
                <a:off x="3652" y="14007"/>
                <a:ext cx="78" cy="35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Rectangle 143"/>
              <p:cNvSpPr>
                <a:spLocks noChangeArrowheads="1"/>
              </p:cNvSpPr>
              <p:nvPr/>
            </p:nvSpPr>
            <p:spPr bwMode="auto">
              <a:xfrm>
                <a:off x="4712" y="14007"/>
                <a:ext cx="78" cy="35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400"/>
              </a:p>
            </p:txBody>
          </p:sp>
          <p:cxnSp>
            <p:nvCxnSpPr>
              <p:cNvPr id="15" name="Line 144"/>
              <p:cNvCxnSpPr/>
              <p:nvPr/>
            </p:nvCxnSpPr>
            <p:spPr bwMode="auto">
              <a:xfrm>
                <a:off x="2748" y="14205"/>
                <a:ext cx="20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145"/>
              <p:cNvCxnSpPr/>
              <p:nvPr/>
            </p:nvCxnSpPr>
            <p:spPr bwMode="auto">
              <a:xfrm>
                <a:off x="2748" y="14199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146"/>
              <p:cNvCxnSpPr/>
              <p:nvPr/>
            </p:nvCxnSpPr>
            <p:spPr bwMode="auto">
              <a:xfrm flipV="1">
                <a:off x="2762" y="13602"/>
                <a:ext cx="0" cy="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 Box 147"/>
              <p:cNvSpPr txBox="1">
                <a:spLocks noChangeArrowheads="1"/>
              </p:cNvSpPr>
              <p:nvPr/>
            </p:nvSpPr>
            <p:spPr bwMode="auto">
              <a:xfrm>
                <a:off x="2486" y="14127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O</a:t>
                </a:r>
                <a:r>
                  <a:rPr lang="en-US" sz="14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19" name="Text Box 148"/>
              <p:cNvSpPr txBox="1">
                <a:spLocks noChangeArrowheads="1"/>
              </p:cNvSpPr>
              <p:nvPr/>
            </p:nvSpPr>
            <p:spPr bwMode="auto">
              <a:xfrm>
                <a:off x="2408" y="13497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Y</a:t>
                </a:r>
                <a:r>
                  <a:rPr lang="en-US" sz="14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0" name="Text Box 149"/>
              <p:cNvSpPr txBox="1">
                <a:spLocks noChangeArrowheads="1"/>
              </p:cNvSpPr>
              <p:nvPr/>
            </p:nvSpPr>
            <p:spPr bwMode="auto">
              <a:xfrm>
                <a:off x="3206" y="14217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X</a:t>
                </a:r>
                <a:r>
                  <a:rPr lang="en-US" sz="14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21" name="Line 150"/>
              <p:cNvCxnSpPr/>
              <p:nvPr/>
            </p:nvCxnSpPr>
            <p:spPr bwMode="auto">
              <a:xfrm>
                <a:off x="4200" y="15168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151"/>
              <p:cNvCxnSpPr/>
              <p:nvPr/>
            </p:nvCxnSpPr>
            <p:spPr bwMode="auto">
              <a:xfrm flipV="1">
                <a:off x="4214" y="14571"/>
                <a:ext cx="0" cy="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 Box 152"/>
              <p:cNvSpPr txBox="1">
                <a:spLocks noChangeArrowheads="1"/>
              </p:cNvSpPr>
              <p:nvPr/>
            </p:nvSpPr>
            <p:spPr bwMode="auto">
              <a:xfrm>
                <a:off x="3938" y="15096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O</a:t>
                </a:r>
                <a:r>
                  <a:rPr lang="en-US" sz="14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4" name="Text Box 153"/>
              <p:cNvSpPr txBox="1">
                <a:spLocks noChangeArrowheads="1"/>
              </p:cNvSpPr>
              <p:nvPr/>
            </p:nvSpPr>
            <p:spPr bwMode="auto">
              <a:xfrm>
                <a:off x="3912" y="14466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Y</a:t>
                </a:r>
                <a:r>
                  <a:rPr lang="en-US" sz="14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25" name="Line 154"/>
              <p:cNvCxnSpPr/>
              <p:nvPr/>
            </p:nvCxnSpPr>
            <p:spPr bwMode="auto">
              <a:xfrm flipV="1">
                <a:off x="4214" y="14205"/>
                <a:ext cx="0" cy="4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Text Box 155"/>
              <p:cNvSpPr txBox="1">
                <a:spLocks noChangeArrowheads="1"/>
              </p:cNvSpPr>
              <p:nvPr/>
            </p:nvSpPr>
            <p:spPr bwMode="auto">
              <a:xfrm>
                <a:off x="4370" y="14391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d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7" name="Text Box 156"/>
              <p:cNvSpPr txBox="1">
                <a:spLocks noChangeArrowheads="1"/>
              </p:cNvSpPr>
              <p:nvPr/>
            </p:nvSpPr>
            <p:spPr bwMode="auto">
              <a:xfrm>
                <a:off x="4134" y="13893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l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8" name="Text Box 157"/>
              <p:cNvSpPr txBox="1">
                <a:spLocks noChangeArrowheads="1"/>
              </p:cNvSpPr>
              <p:nvPr/>
            </p:nvSpPr>
            <p:spPr bwMode="auto">
              <a:xfrm>
                <a:off x="3572" y="14346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4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9" name="Text Box 158"/>
              <p:cNvSpPr txBox="1">
                <a:spLocks noChangeArrowheads="1"/>
              </p:cNvSpPr>
              <p:nvPr/>
            </p:nvSpPr>
            <p:spPr bwMode="auto">
              <a:xfrm>
                <a:off x="4686" y="14346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4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0" name="Text Box 159"/>
              <p:cNvSpPr txBox="1">
                <a:spLocks noChangeArrowheads="1"/>
              </p:cNvSpPr>
              <p:nvPr/>
            </p:nvSpPr>
            <p:spPr bwMode="auto">
              <a:xfrm>
                <a:off x="3412" y="13848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</a:rPr>
                  <a:t>r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31" name="Line 160"/>
              <p:cNvCxnSpPr/>
              <p:nvPr/>
            </p:nvCxnSpPr>
            <p:spPr bwMode="auto">
              <a:xfrm flipV="1">
                <a:off x="2762" y="13287"/>
                <a:ext cx="1650" cy="9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161"/>
              <p:cNvCxnSpPr/>
              <p:nvPr/>
            </p:nvCxnSpPr>
            <p:spPr bwMode="auto">
              <a:xfrm flipH="1" flipV="1">
                <a:off x="3036" y="14016"/>
                <a:ext cx="52" cy="1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Text Box 162"/>
              <p:cNvSpPr txBox="1">
                <a:spLocks noChangeArrowheads="1"/>
              </p:cNvSpPr>
              <p:nvPr/>
            </p:nvSpPr>
            <p:spPr bwMode="auto">
              <a:xfrm>
                <a:off x="3112" y="13914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i="1" kern="100">
                    <a:effectLst/>
                    <a:latin typeface="Times New Roman"/>
                    <a:ea typeface="宋体"/>
                    <a:sym typeface="Symbol"/>
                  </a:rPr>
                  <a:t></a:t>
                </a:r>
                <a:endParaRPr lang="zh-CN" sz="14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4" name="Arc 163"/>
              <p:cNvSpPr>
                <a:spLocks/>
              </p:cNvSpPr>
              <p:nvPr/>
            </p:nvSpPr>
            <p:spPr bwMode="auto">
              <a:xfrm>
                <a:off x="3438" y="13747"/>
                <a:ext cx="277" cy="321"/>
              </a:xfrm>
              <a:custGeom>
                <a:avLst/>
                <a:gdLst>
                  <a:gd name="G0" fmla="+- 0 0 0"/>
                  <a:gd name="G1" fmla="+- 18914 0 0"/>
                  <a:gd name="G2" fmla="+- 21600 0 0"/>
                  <a:gd name="T0" fmla="*/ 10432 w 21600"/>
                  <a:gd name="T1" fmla="*/ 0 h 20766"/>
                  <a:gd name="T2" fmla="*/ 21520 w 21600"/>
                  <a:gd name="T3" fmla="*/ 20766 h 20766"/>
                  <a:gd name="T4" fmla="*/ 0 w 21600"/>
                  <a:gd name="T5" fmla="*/ 18914 h 20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766" fill="none" extrusionOk="0">
                    <a:moveTo>
                      <a:pt x="10431" y="0"/>
                    </a:moveTo>
                    <a:cubicBezTo>
                      <a:pt x="17321" y="3800"/>
                      <a:pt x="21600" y="11045"/>
                      <a:pt x="21600" y="18914"/>
                    </a:cubicBezTo>
                    <a:cubicBezTo>
                      <a:pt x="21600" y="19532"/>
                      <a:pt x="21573" y="20150"/>
                      <a:pt x="21520" y="20766"/>
                    </a:cubicBezTo>
                  </a:path>
                  <a:path w="21600" h="20766" stroke="0" extrusionOk="0">
                    <a:moveTo>
                      <a:pt x="10431" y="0"/>
                    </a:moveTo>
                    <a:cubicBezTo>
                      <a:pt x="17321" y="3800"/>
                      <a:pt x="21600" y="11045"/>
                      <a:pt x="21600" y="18914"/>
                    </a:cubicBezTo>
                    <a:cubicBezTo>
                      <a:pt x="21600" y="19532"/>
                      <a:pt x="21573" y="20150"/>
                      <a:pt x="21520" y="20766"/>
                    </a:cubicBezTo>
                    <a:lnTo>
                      <a:pt x="0" y="1891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Arc 164"/>
              <p:cNvSpPr>
                <a:spLocks noChangeAspect="1"/>
              </p:cNvSpPr>
              <p:nvPr/>
            </p:nvSpPr>
            <p:spPr bwMode="auto">
              <a:xfrm>
                <a:off x="4147" y="13300"/>
                <a:ext cx="601" cy="744"/>
              </a:xfrm>
              <a:custGeom>
                <a:avLst/>
                <a:gdLst>
                  <a:gd name="G0" fmla="+- 0 0 0"/>
                  <a:gd name="G1" fmla="+- 20181 0 0"/>
                  <a:gd name="G2" fmla="+- 21600 0 0"/>
                  <a:gd name="T0" fmla="*/ 7700 w 21600"/>
                  <a:gd name="T1" fmla="*/ 0 h 20181"/>
                  <a:gd name="T2" fmla="*/ 21600 w 21600"/>
                  <a:gd name="T3" fmla="*/ 20181 h 20181"/>
                  <a:gd name="T4" fmla="*/ 0 w 21600"/>
                  <a:gd name="T5" fmla="*/ 20181 h 20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181" fill="none" extrusionOk="0">
                    <a:moveTo>
                      <a:pt x="7699" y="0"/>
                    </a:moveTo>
                    <a:cubicBezTo>
                      <a:pt x="16070" y="3193"/>
                      <a:pt x="21600" y="11222"/>
                      <a:pt x="21600" y="20181"/>
                    </a:cubicBezTo>
                  </a:path>
                  <a:path w="21600" h="20181" stroke="0" extrusionOk="0">
                    <a:moveTo>
                      <a:pt x="7699" y="0"/>
                    </a:moveTo>
                    <a:cubicBezTo>
                      <a:pt x="16070" y="3193"/>
                      <a:pt x="21600" y="11222"/>
                      <a:pt x="21600" y="20181"/>
                    </a:cubicBezTo>
                    <a:lnTo>
                      <a:pt x="0" y="2018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Text Box 165"/>
              <p:cNvSpPr txBox="1">
                <a:spLocks noChangeArrowheads="1"/>
              </p:cNvSpPr>
              <p:nvPr/>
            </p:nvSpPr>
            <p:spPr bwMode="auto">
              <a:xfrm>
                <a:off x="3742" y="13665"/>
                <a:ext cx="45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Times New Roman"/>
                    <a:ea typeface="宋体"/>
                    <a:sym typeface="Symbol"/>
                  </a:rPr>
                  <a:t></a:t>
                </a:r>
                <a:r>
                  <a:rPr lang="en-US" sz="1400" i="1" kern="100" dirty="0">
                    <a:effectLst/>
                    <a:latin typeface="Times New Roman"/>
                    <a:ea typeface="宋体"/>
                  </a:rPr>
                  <a:t>S</a:t>
                </a:r>
                <a:r>
                  <a:rPr lang="en-US" sz="1400" kern="100" baseline="-25000" dirty="0">
                    <a:effectLst/>
                    <a:latin typeface="Times New Roman"/>
                    <a:ea typeface="宋体"/>
                  </a:rPr>
                  <a:t>1</a:t>
                </a:r>
                <a:endParaRPr lang="zh-CN" sz="1400" kern="100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7" name="Text Box 166"/>
              <p:cNvSpPr txBox="1">
                <a:spLocks noChangeArrowheads="1"/>
              </p:cNvSpPr>
              <p:nvPr/>
            </p:nvSpPr>
            <p:spPr bwMode="auto">
              <a:xfrm>
                <a:off x="4764" y="13494"/>
                <a:ext cx="402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400" kern="100" dirty="0">
                    <a:effectLst/>
                    <a:latin typeface="Times New Roman"/>
                    <a:ea typeface="宋体"/>
                    <a:sym typeface="Symbol"/>
                  </a:rPr>
                  <a:t></a:t>
                </a:r>
                <a:r>
                  <a:rPr lang="en-US" sz="1400" i="1" kern="100" dirty="0">
                    <a:effectLst/>
                    <a:latin typeface="Times New Roman"/>
                    <a:ea typeface="宋体"/>
                  </a:rPr>
                  <a:t>S</a:t>
                </a:r>
                <a:r>
                  <a:rPr lang="en-US" sz="1400" kern="100" baseline="-25000" dirty="0">
                    <a:effectLst/>
                    <a:latin typeface="Times New Roman"/>
                    <a:ea typeface="宋体"/>
                  </a:rPr>
                  <a:t>2</a:t>
                </a:r>
                <a:endParaRPr lang="zh-CN" sz="1400" kern="100" dirty="0">
                  <a:effectLst/>
                  <a:latin typeface="Times New Roman"/>
                  <a:ea typeface="宋体"/>
                </a:endParaRPr>
              </a:p>
            </p:txBody>
          </p:sp>
        </p:grpSp>
        <p:sp>
          <p:nvSpPr>
            <p:cNvPr id="12" name="Text Box 167"/>
            <p:cNvSpPr txBox="1">
              <a:spLocks noChangeArrowheads="1"/>
            </p:cNvSpPr>
            <p:nvPr/>
          </p:nvSpPr>
          <p:spPr bwMode="auto">
            <a:xfrm>
              <a:off x="1560" y="10454"/>
              <a:ext cx="377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kern="100" dirty="0" smtClean="0">
                  <a:effectLst/>
                  <a:latin typeface="+mn-lt"/>
                  <a:ea typeface="黑体" panose="02010609060101010101" pitchFamily="49" charset="-122"/>
                </a:rPr>
                <a:t>转动</a:t>
              </a:r>
              <a:r>
                <a:rPr lang="zh-CN" sz="1400" kern="100" dirty="0">
                  <a:effectLst/>
                  <a:latin typeface="+mn-lt"/>
                  <a:ea typeface="黑体" panose="02010609060101010101" pitchFamily="49" charset="-122"/>
                </a:rPr>
                <a:t>中心</a:t>
              </a:r>
              <a:r>
                <a:rPr lang="en-US" sz="1400" i="1" kern="100" dirty="0">
                  <a:effectLst/>
                  <a:latin typeface="+mn-lt"/>
                  <a:ea typeface="黑体" panose="02010609060101010101" pitchFamily="49" charset="-122"/>
                </a:rPr>
                <a:t>O</a:t>
              </a:r>
              <a:r>
                <a:rPr lang="en-US" sz="1400" kern="100" baseline="-25000" dirty="0">
                  <a:effectLst/>
                  <a:latin typeface="+mn-lt"/>
                  <a:ea typeface="黑体" panose="02010609060101010101" pitchFamily="49" charset="-122"/>
                </a:rPr>
                <a:t>2</a:t>
              </a:r>
              <a:r>
                <a:rPr lang="zh-CN" sz="1400" kern="100" dirty="0">
                  <a:effectLst/>
                  <a:latin typeface="+mn-lt"/>
                  <a:ea typeface="黑体" panose="02010609060101010101" pitchFamily="49" charset="-122"/>
                </a:rPr>
                <a:t>在</a:t>
              </a:r>
              <a:r>
                <a:rPr lang="en-US" sz="1400" i="1" kern="100" dirty="0">
                  <a:effectLst/>
                  <a:latin typeface="+mn-lt"/>
                  <a:ea typeface="黑体" panose="02010609060101010101" pitchFamily="49" charset="-122"/>
                </a:rPr>
                <a:t>W</a:t>
              </a:r>
              <a:r>
                <a:rPr lang="en-US" sz="1400" kern="100" baseline="-25000" dirty="0">
                  <a:effectLst/>
                  <a:latin typeface="+mn-lt"/>
                  <a:ea typeface="黑体" panose="02010609060101010101" pitchFamily="49" charset="-122"/>
                </a:rPr>
                <a:t>1</a:t>
              </a:r>
              <a:r>
                <a:rPr lang="zh-CN" sz="1400" kern="100" dirty="0">
                  <a:effectLst/>
                  <a:latin typeface="+mn-lt"/>
                  <a:ea typeface="黑体" panose="02010609060101010101" pitchFamily="49" charset="-122"/>
                </a:rPr>
                <a:t>的外侧时的运动示意图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306CA5-1969-45F0-8DF1-C8E339EAB738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476672"/>
            <a:ext cx="7772400" cy="695164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黑体" pitchFamily="2" charset="-122"/>
              </a:rPr>
              <a:t>基于轨迹的运动学模型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04764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圆弧运动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39906"/>
              </p:ext>
            </p:extLst>
          </p:nvPr>
        </p:nvGraphicFramePr>
        <p:xfrm>
          <a:off x="971600" y="2024844"/>
          <a:ext cx="20447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1" r:id="rId3" imgW="1015559" imgH="215806" progId="Equation.3">
                  <p:embed/>
                </p:oleObj>
              </mc:Choice>
              <mc:Fallback>
                <p:oleObj r:id="rId3" imgW="1015559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24844"/>
                        <a:ext cx="20447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56564"/>
              </p:ext>
            </p:extLst>
          </p:nvPr>
        </p:nvGraphicFramePr>
        <p:xfrm>
          <a:off x="3347864" y="2024844"/>
          <a:ext cx="1504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2" r:id="rId5" imgW="748975" imgH="253890" progId="Equation.3">
                  <p:embed/>
                </p:oleObj>
              </mc:Choice>
              <mc:Fallback>
                <p:oleObj r:id="rId5" imgW="748975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024844"/>
                        <a:ext cx="1504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82354"/>
              </p:ext>
            </p:extLst>
          </p:nvPr>
        </p:nvGraphicFramePr>
        <p:xfrm>
          <a:off x="70867" y="3416647"/>
          <a:ext cx="9037637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3" name="Equation" r:id="rId7" imgW="6946560" imgH="1879560" progId="Equation.DSMT4">
                  <p:embed/>
                </p:oleObj>
              </mc:Choice>
              <mc:Fallback>
                <p:oleObj name="Equation" r:id="rId7" imgW="6946560" imgH="1879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7" y="3416647"/>
                        <a:ext cx="9037637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03"/>
          <p:cNvGrpSpPr>
            <a:grpSpLocks noChangeAspect="1"/>
          </p:cNvGrpSpPr>
          <p:nvPr/>
        </p:nvGrpSpPr>
        <p:grpSpPr bwMode="auto">
          <a:xfrm>
            <a:off x="5321059" y="1461231"/>
            <a:ext cx="3562350" cy="2306003"/>
            <a:chOff x="2120" y="1460"/>
            <a:chExt cx="3740" cy="2421"/>
          </a:xfrm>
        </p:grpSpPr>
        <p:sp>
          <p:nvSpPr>
            <p:cNvPr id="10" name="Text Box 196"/>
            <p:cNvSpPr txBox="1">
              <a:spLocks noChangeArrowheads="1"/>
            </p:cNvSpPr>
            <p:nvPr/>
          </p:nvSpPr>
          <p:spPr bwMode="auto">
            <a:xfrm>
              <a:off x="2120" y="3581"/>
              <a:ext cx="374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600" kern="100" dirty="0" smtClean="0">
                  <a:effectLst/>
                  <a:latin typeface="+mn-lt"/>
                  <a:ea typeface="黑体" panose="02010609060101010101" pitchFamily="49" charset="-122"/>
                </a:rPr>
                <a:t>转动</a:t>
              </a:r>
              <a:r>
                <a:rPr lang="zh-CN" sz="1600" kern="100" dirty="0">
                  <a:effectLst/>
                  <a:latin typeface="+mn-lt"/>
                  <a:ea typeface="黑体" panose="02010609060101010101" pitchFamily="49" charset="-122"/>
                </a:rPr>
                <a:t>中心</a:t>
              </a:r>
              <a:r>
                <a:rPr lang="en-US" sz="1600" i="1" kern="100" dirty="0">
                  <a:effectLst/>
                  <a:latin typeface="+mn-lt"/>
                  <a:ea typeface="黑体" panose="02010609060101010101" pitchFamily="49" charset="-122"/>
                </a:rPr>
                <a:t>O</a:t>
              </a:r>
              <a:r>
                <a:rPr lang="en-US" sz="1600" kern="100" baseline="-25000" dirty="0">
                  <a:effectLst/>
                  <a:latin typeface="+mn-lt"/>
                  <a:ea typeface="黑体" panose="02010609060101010101" pitchFamily="49" charset="-122"/>
                </a:rPr>
                <a:t>2</a:t>
              </a:r>
              <a:r>
                <a:rPr lang="zh-CN" sz="1600" kern="100" dirty="0">
                  <a:effectLst/>
                  <a:latin typeface="+mn-lt"/>
                  <a:ea typeface="黑体" panose="02010609060101010101" pitchFamily="49" charset="-122"/>
                </a:rPr>
                <a:t>在</a:t>
              </a:r>
              <a:r>
                <a:rPr lang="en-US" sz="1600" i="1" kern="100" dirty="0">
                  <a:effectLst/>
                  <a:latin typeface="+mn-lt"/>
                  <a:ea typeface="黑体" panose="02010609060101010101" pitchFamily="49" charset="-122"/>
                </a:rPr>
                <a:t>W</a:t>
              </a:r>
              <a:r>
                <a:rPr lang="en-US" sz="1600" kern="100" baseline="-25000" dirty="0">
                  <a:effectLst/>
                  <a:latin typeface="+mn-lt"/>
                  <a:ea typeface="黑体" panose="02010609060101010101" pitchFamily="49" charset="-122"/>
                </a:rPr>
                <a:t>2</a:t>
              </a:r>
              <a:r>
                <a:rPr lang="zh-CN" sz="1600" kern="100" dirty="0">
                  <a:effectLst/>
                  <a:latin typeface="+mn-lt"/>
                  <a:ea typeface="黑体" panose="02010609060101010101" pitchFamily="49" charset="-122"/>
                </a:rPr>
                <a:t>的外侧时的运动示意图</a:t>
              </a:r>
            </a:p>
          </p:txBody>
        </p:sp>
        <p:grpSp>
          <p:nvGrpSpPr>
            <p:cNvPr id="11" name="Group 202"/>
            <p:cNvGrpSpPr>
              <a:grpSpLocks/>
            </p:cNvGrpSpPr>
            <p:nvPr/>
          </p:nvGrpSpPr>
          <p:grpSpPr bwMode="auto">
            <a:xfrm>
              <a:off x="2730" y="1460"/>
              <a:ext cx="2958" cy="2076"/>
              <a:chOff x="2264" y="7815"/>
              <a:chExt cx="2958" cy="2076"/>
            </a:xfrm>
          </p:grpSpPr>
          <p:sp>
            <p:nvSpPr>
              <p:cNvPr id="12" name="Text Box 169"/>
              <p:cNvSpPr txBox="1">
                <a:spLocks noChangeArrowheads="1"/>
              </p:cNvSpPr>
              <p:nvPr/>
            </p:nvSpPr>
            <p:spPr bwMode="auto">
              <a:xfrm>
                <a:off x="3598" y="9507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13" name="Rectangle 171"/>
              <p:cNvSpPr>
                <a:spLocks noChangeArrowheads="1"/>
              </p:cNvSpPr>
              <p:nvPr/>
            </p:nvSpPr>
            <p:spPr bwMode="auto">
              <a:xfrm>
                <a:off x="2344" y="8463"/>
                <a:ext cx="78" cy="35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4" name="Rectangle 172"/>
              <p:cNvSpPr>
                <a:spLocks noChangeArrowheads="1"/>
              </p:cNvSpPr>
              <p:nvPr/>
            </p:nvSpPr>
            <p:spPr bwMode="auto">
              <a:xfrm>
                <a:off x="3404" y="8463"/>
                <a:ext cx="78" cy="35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5" name="Line 173"/>
              <p:cNvCxnSpPr/>
              <p:nvPr/>
            </p:nvCxnSpPr>
            <p:spPr bwMode="auto">
              <a:xfrm>
                <a:off x="2382" y="8661"/>
                <a:ext cx="20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174"/>
              <p:cNvCxnSpPr/>
              <p:nvPr/>
            </p:nvCxnSpPr>
            <p:spPr bwMode="auto">
              <a:xfrm>
                <a:off x="4396" y="8667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175"/>
              <p:cNvCxnSpPr/>
              <p:nvPr/>
            </p:nvCxnSpPr>
            <p:spPr bwMode="auto">
              <a:xfrm flipV="1">
                <a:off x="4410" y="8070"/>
                <a:ext cx="0" cy="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Text Box 176"/>
              <p:cNvSpPr txBox="1">
                <a:spLocks noChangeArrowheads="1"/>
              </p:cNvSpPr>
              <p:nvPr/>
            </p:nvSpPr>
            <p:spPr bwMode="auto">
              <a:xfrm>
                <a:off x="4134" y="8595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O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19" name="Text Box 177"/>
              <p:cNvSpPr txBox="1">
                <a:spLocks noChangeArrowheads="1"/>
              </p:cNvSpPr>
              <p:nvPr/>
            </p:nvSpPr>
            <p:spPr bwMode="auto">
              <a:xfrm>
                <a:off x="4056" y="7965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0" name="Text Box 178"/>
              <p:cNvSpPr txBox="1">
                <a:spLocks noChangeArrowheads="1"/>
              </p:cNvSpPr>
              <p:nvPr/>
            </p:nvSpPr>
            <p:spPr bwMode="auto">
              <a:xfrm>
                <a:off x="4934" y="8673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21" name="Line 179"/>
              <p:cNvCxnSpPr/>
              <p:nvPr/>
            </p:nvCxnSpPr>
            <p:spPr bwMode="auto">
              <a:xfrm>
                <a:off x="2892" y="9624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180"/>
              <p:cNvCxnSpPr/>
              <p:nvPr/>
            </p:nvCxnSpPr>
            <p:spPr bwMode="auto">
              <a:xfrm flipV="1">
                <a:off x="2906" y="9027"/>
                <a:ext cx="0" cy="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 Box 181"/>
              <p:cNvSpPr txBox="1">
                <a:spLocks noChangeArrowheads="1"/>
              </p:cNvSpPr>
              <p:nvPr/>
            </p:nvSpPr>
            <p:spPr bwMode="auto">
              <a:xfrm>
                <a:off x="2630" y="9552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O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4" name="Text Box 182"/>
              <p:cNvSpPr txBox="1">
                <a:spLocks noChangeArrowheads="1"/>
              </p:cNvSpPr>
              <p:nvPr/>
            </p:nvSpPr>
            <p:spPr bwMode="auto">
              <a:xfrm>
                <a:off x="2604" y="8922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25" name="Line 183"/>
              <p:cNvCxnSpPr/>
              <p:nvPr/>
            </p:nvCxnSpPr>
            <p:spPr bwMode="auto">
              <a:xfrm flipV="1">
                <a:off x="2906" y="8661"/>
                <a:ext cx="0" cy="4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Text Box 184"/>
              <p:cNvSpPr txBox="1">
                <a:spLocks noChangeArrowheads="1"/>
              </p:cNvSpPr>
              <p:nvPr/>
            </p:nvSpPr>
            <p:spPr bwMode="auto">
              <a:xfrm>
                <a:off x="3062" y="8847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d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2826" y="8349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l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8" name="Text Box 186"/>
              <p:cNvSpPr txBox="1">
                <a:spLocks noChangeArrowheads="1"/>
              </p:cNvSpPr>
              <p:nvPr/>
            </p:nvSpPr>
            <p:spPr bwMode="auto">
              <a:xfrm>
                <a:off x="2264" y="8802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9" name="Text Box 187"/>
              <p:cNvSpPr txBox="1">
                <a:spLocks noChangeArrowheads="1"/>
              </p:cNvSpPr>
              <p:nvPr/>
            </p:nvSpPr>
            <p:spPr bwMode="auto">
              <a:xfrm>
                <a:off x="3378" y="8802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0" name="Text Box 188"/>
              <p:cNvSpPr txBox="1">
                <a:spLocks noChangeArrowheads="1"/>
              </p:cNvSpPr>
              <p:nvPr/>
            </p:nvSpPr>
            <p:spPr bwMode="auto">
              <a:xfrm>
                <a:off x="3754" y="8658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31" name="Line 190"/>
              <p:cNvCxnSpPr/>
              <p:nvPr/>
            </p:nvCxnSpPr>
            <p:spPr bwMode="auto">
              <a:xfrm flipV="1">
                <a:off x="3978" y="8511"/>
                <a:ext cx="64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Text Box 191"/>
              <p:cNvSpPr txBox="1">
                <a:spLocks noChangeArrowheads="1"/>
              </p:cNvSpPr>
              <p:nvPr/>
            </p:nvSpPr>
            <p:spPr bwMode="auto">
              <a:xfrm>
                <a:off x="3792" y="8397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sym typeface="Symbol"/>
                  </a:rPr>
                  <a:t>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3" name="Text Box 194"/>
              <p:cNvSpPr txBox="1">
                <a:spLocks noChangeArrowheads="1"/>
              </p:cNvSpPr>
              <p:nvPr/>
            </p:nvSpPr>
            <p:spPr bwMode="auto">
              <a:xfrm>
                <a:off x="2434" y="8121"/>
                <a:ext cx="34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Times New Roman"/>
                    <a:ea typeface="宋体"/>
                    <a:sym typeface="Symbol"/>
                  </a:rPr>
                  <a:t></a:t>
                </a: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S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4" name="Text Box 195"/>
              <p:cNvSpPr txBox="1">
                <a:spLocks noChangeArrowheads="1"/>
              </p:cNvSpPr>
              <p:nvPr/>
            </p:nvSpPr>
            <p:spPr bwMode="auto">
              <a:xfrm>
                <a:off x="3456" y="7950"/>
                <a:ext cx="43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Times New Roman"/>
                    <a:ea typeface="宋体"/>
                    <a:sym typeface="Symbol"/>
                  </a:rPr>
                  <a:t></a:t>
                </a: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S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35" name="Line 197"/>
              <p:cNvCxnSpPr/>
              <p:nvPr/>
            </p:nvCxnSpPr>
            <p:spPr bwMode="auto">
              <a:xfrm>
                <a:off x="2356" y="7815"/>
                <a:ext cx="2056" cy="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Arc 198"/>
              <p:cNvSpPr>
                <a:spLocks/>
              </p:cNvSpPr>
              <p:nvPr/>
            </p:nvSpPr>
            <p:spPr bwMode="auto">
              <a:xfrm flipH="1">
                <a:off x="3444" y="8328"/>
                <a:ext cx="159" cy="132"/>
              </a:xfrm>
              <a:custGeom>
                <a:avLst/>
                <a:gdLst>
                  <a:gd name="G0" fmla="+- 0 0 0"/>
                  <a:gd name="G1" fmla="+- 17908 0 0"/>
                  <a:gd name="G2" fmla="+- 21600 0 0"/>
                  <a:gd name="T0" fmla="*/ 12077 w 21600"/>
                  <a:gd name="T1" fmla="*/ 0 h 17908"/>
                  <a:gd name="T2" fmla="*/ 21600 w 21600"/>
                  <a:gd name="T3" fmla="*/ 17908 h 17908"/>
                  <a:gd name="T4" fmla="*/ 0 w 21600"/>
                  <a:gd name="T5" fmla="*/ 17908 h 17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7908" fill="none" extrusionOk="0">
                    <a:moveTo>
                      <a:pt x="12077" y="-1"/>
                    </a:moveTo>
                    <a:cubicBezTo>
                      <a:pt x="18030" y="4015"/>
                      <a:pt x="21600" y="10726"/>
                      <a:pt x="21600" y="17908"/>
                    </a:cubicBezTo>
                  </a:path>
                  <a:path w="21600" h="17908" stroke="0" extrusionOk="0">
                    <a:moveTo>
                      <a:pt x="12077" y="-1"/>
                    </a:moveTo>
                    <a:cubicBezTo>
                      <a:pt x="18030" y="4015"/>
                      <a:pt x="21600" y="10726"/>
                      <a:pt x="21600" y="17908"/>
                    </a:cubicBezTo>
                    <a:lnTo>
                      <a:pt x="0" y="1790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7" name="Arc 199"/>
              <p:cNvSpPr>
                <a:spLocks/>
              </p:cNvSpPr>
              <p:nvPr/>
            </p:nvSpPr>
            <p:spPr bwMode="auto">
              <a:xfrm flipH="1">
                <a:off x="2380" y="7935"/>
                <a:ext cx="336" cy="571"/>
              </a:xfrm>
              <a:custGeom>
                <a:avLst/>
                <a:gdLst>
                  <a:gd name="G0" fmla="+- 0 0 0"/>
                  <a:gd name="G1" fmla="+- 19554 0 0"/>
                  <a:gd name="G2" fmla="+- 21600 0 0"/>
                  <a:gd name="T0" fmla="*/ 9176 w 21600"/>
                  <a:gd name="T1" fmla="*/ 0 h 19554"/>
                  <a:gd name="T2" fmla="*/ 21600 w 21600"/>
                  <a:gd name="T3" fmla="*/ 19554 h 19554"/>
                  <a:gd name="T4" fmla="*/ 0 w 21600"/>
                  <a:gd name="T5" fmla="*/ 19554 h 19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554" fill="none" extrusionOk="0">
                    <a:moveTo>
                      <a:pt x="9176" y="-1"/>
                    </a:moveTo>
                    <a:cubicBezTo>
                      <a:pt x="16758" y="3557"/>
                      <a:pt x="21600" y="11178"/>
                      <a:pt x="21600" y="19554"/>
                    </a:cubicBezTo>
                  </a:path>
                  <a:path w="21600" h="19554" stroke="0" extrusionOk="0">
                    <a:moveTo>
                      <a:pt x="9176" y="-1"/>
                    </a:moveTo>
                    <a:cubicBezTo>
                      <a:pt x="16758" y="3557"/>
                      <a:pt x="21600" y="11178"/>
                      <a:pt x="21600" y="19554"/>
                    </a:cubicBezTo>
                    <a:lnTo>
                      <a:pt x="0" y="1955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CE4C08-D9DC-4E09-8105-6A2A05D1073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660"/>
            <a:ext cx="7772400" cy="936104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黑体" pitchFamily="2" charset="-122"/>
              </a:rPr>
              <a:t>基于轨迹的运动学模型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399354"/>
            <a:ext cx="7772400" cy="156159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圆弧运动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23183"/>
              </p:ext>
            </p:extLst>
          </p:nvPr>
        </p:nvGraphicFramePr>
        <p:xfrm>
          <a:off x="971600" y="2119434"/>
          <a:ext cx="21986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9" name="Equation" r:id="rId3" imgW="1091726" imgH="215806" progId="Equation.3">
                  <p:embed/>
                </p:oleObj>
              </mc:Choice>
              <mc:Fallback>
                <p:oleObj name="Equation" r:id="rId3" imgW="109172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19434"/>
                        <a:ext cx="21986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40813"/>
              </p:ext>
            </p:extLst>
          </p:nvPr>
        </p:nvGraphicFramePr>
        <p:xfrm>
          <a:off x="69279" y="3380643"/>
          <a:ext cx="9039225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5" imgW="6946560" imgH="1879560" progId="Equation.DSMT4">
                  <p:embed/>
                </p:oleObj>
              </mc:Choice>
              <mc:Fallback>
                <p:oleObj name="Equation" r:id="rId5" imgW="6946560" imgH="1879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9" y="3380643"/>
                        <a:ext cx="9039225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04"/>
          <p:cNvGrpSpPr>
            <a:grpSpLocks noChangeAspect="1"/>
          </p:cNvGrpSpPr>
          <p:nvPr/>
        </p:nvGrpSpPr>
        <p:grpSpPr bwMode="auto">
          <a:xfrm>
            <a:off x="6275070" y="1572195"/>
            <a:ext cx="2251710" cy="2337435"/>
            <a:chOff x="1116" y="9425"/>
            <a:chExt cx="2364" cy="2454"/>
          </a:xfrm>
        </p:grpSpPr>
        <p:sp>
          <p:nvSpPr>
            <p:cNvPr id="9" name="Text Box 205"/>
            <p:cNvSpPr txBox="1">
              <a:spLocks noChangeArrowheads="1"/>
            </p:cNvSpPr>
            <p:nvPr/>
          </p:nvSpPr>
          <p:spPr bwMode="auto">
            <a:xfrm>
              <a:off x="1116" y="11369"/>
              <a:ext cx="2364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600" kern="100" dirty="0" smtClean="0">
                  <a:effectLst/>
                  <a:latin typeface="+mn-lt"/>
                  <a:ea typeface="黑体" panose="02010609060101010101" pitchFamily="49" charset="-122"/>
                </a:rPr>
                <a:t>转动</a:t>
              </a:r>
              <a:r>
                <a:rPr lang="zh-CN" sz="1600" kern="100" dirty="0">
                  <a:effectLst/>
                  <a:latin typeface="+mn-lt"/>
                  <a:ea typeface="黑体" panose="02010609060101010101" pitchFamily="49" charset="-122"/>
                </a:rPr>
                <a:t>中心</a:t>
              </a:r>
              <a:r>
                <a:rPr lang="en-US" sz="1600" i="1" kern="100" dirty="0">
                  <a:effectLst/>
                  <a:latin typeface="+mn-lt"/>
                  <a:ea typeface="黑体" panose="02010609060101010101" pitchFamily="49" charset="-122"/>
                </a:rPr>
                <a:t>O</a:t>
              </a:r>
              <a:r>
                <a:rPr lang="en-US" sz="1600" kern="100" baseline="-25000" dirty="0">
                  <a:effectLst/>
                  <a:latin typeface="+mn-lt"/>
                  <a:ea typeface="黑体" panose="02010609060101010101" pitchFamily="49" charset="-122"/>
                </a:rPr>
                <a:t>2</a:t>
              </a:r>
              <a:r>
                <a:rPr lang="zh-CN" sz="1600" kern="100" dirty="0">
                  <a:effectLst/>
                  <a:latin typeface="+mn-lt"/>
                  <a:ea typeface="黑体" panose="02010609060101010101" pitchFamily="49" charset="-122"/>
                </a:rPr>
                <a:t>在</a:t>
              </a:r>
              <a:r>
                <a:rPr lang="en-US" sz="1600" i="1" kern="100" dirty="0">
                  <a:effectLst/>
                  <a:latin typeface="+mn-lt"/>
                  <a:ea typeface="黑体" panose="02010609060101010101" pitchFamily="49" charset="-122"/>
                </a:rPr>
                <a:t>W</a:t>
              </a:r>
              <a:r>
                <a:rPr lang="en-US" sz="1600" kern="100" baseline="-25000" dirty="0">
                  <a:effectLst/>
                  <a:latin typeface="+mn-lt"/>
                  <a:ea typeface="黑体" panose="02010609060101010101" pitchFamily="49" charset="-122"/>
                </a:rPr>
                <a:t>1</a:t>
              </a:r>
              <a:r>
                <a:rPr lang="zh-CN" sz="1600" kern="100" dirty="0">
                  <a:effectLst/>
                  <a:latin typeface="+mn-lt"/>
                  <a:ea typeface="黑体" panose="02010609060101010101" pitchFamily="49" charset="-122"/>
                </a:rPr>
                <a:t>和</a:t>
              </a:r>
              <a:r>
                <a:rPr lang="en-US" sz="1600" i="1" kern="100" dirty="0" smtClean="0">
                  <a:effectLst/>
                  <a:latin typeface="+mn-lt"/>
                  <a:ea typeface="黑体" panose="02010609060101010101" pitchFamily="49" charset="-122"/>
                </a:rPr>
                <a:t>W</a:t>
              </a:r>
              <a:r>
                <a:rPr lang="en-US" sz="1600" kern="100" baseline="-25000" dirty="0" smtClean="0">
                  <a:effectLst/>
                  <a:latin typeface="+mn-lt"/>
                  <a:ea typeface="黑体" panose="02010609060101010101" pitchFamily="49" charset="-122"/>
                </a:rPr>
                <a:t>2</a:t>
              </a:r>
              <a:r>
                <a:rPr lang="zh-CN" sz="1600" kern="100" dirty="0" smtClean="0">
                  <a:effectLst/>
                  <a:latin typeface="+mn-lt"/>
                  <a:ea typeface="黑体" panose="02010609060101010101" pitchFamily="49" charset="-122"/>
                </a:rPr>
                <a:t>之间</a:t>
              </a:r>
              <a:r>
                <a:rPr lang="zh-CN" sz="1600" kern="100" dirty="0">
                  <a:effectLst/>
                  <a:latin typeface="+mn-lt"/>
                  <a:ea typeface="黑体" panose="02010609060101010101" pitchFamily="49" charset="-122"/>
                </a:rPr>
                <a:t>时的运动示意图</a:t>
              </a:r>
            </a:p>
          </p:txBody>
        </p:sp>
        <p:grpSp>
          <p:nvGrpSpPr>
            <p:cNvPr id="10" name="Group 237"/>
            <p:cNvGrpSpPr>
              <a:grpSpLocks/>
            </p:cNvGrpSpPr>
            <p:nvPr/>
          </p:nvGrpSpPr>
          <p:grpSpPr bwMode="auto">
            <a:xfrm>
              <a:off x="1294" y="9425"/>
              <a:ext cx="1894" cy="1959"/>
              <a:chOff x="2142" y="3051"/>
              <a:chExt cx="1894" cy="1959"/>
            </a:xfrm>
          </p:grpSpPr>
          <p:sp>
            <p:nvSpPr>
              <p:cNvPr id="11" name="Text Box 207"/>
              <p:cNvSpPr txBox="1">
                <a:spLocks noChangeArrowheads="1"/>
              </p:cNvSpPr>
              <p:nvPr/>
            </p:nvSpPr>
            <p:spPr bwMode="auto">
              <a:xfrm>
                <a:off x="3748" y="4626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12" name="Rectangle 208"/>
              <p:cNvSpPr>
                <a:spLocks noChangeArrowheads="1"/>
              </p:cNvSpPr>
              <p:nvPr/>
            </p:nvSpPr>
            <p:spPr bwMode="auto">
              <a:xfrm>
                <a:off x="2494" y="3582"/>
                <a:ext cx="78" cy="35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13" name="Rectangle 209"/>
              <p:cNvSpPr>
                <a:spLocks noChangeArrowheads="1"/>
              </p:cNvSpPr>
              <p:nvPr/>
            </p:nvSpPr>
            <p:spPr bwMode="auto">
              <a:xfrm>
                <a:off x="3554" y="3582"/>
                <a:ext cx="78" cy="35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14" name="Line 210"/>
              <p:cNvCxnSpPr/>
              <p:nvPr/>
            </p:nvCxnSpPr>
            <p:spPr bwMode="auto">
              <a:xfrm>
                <a:off x="2532" y="3780"/>
                <a:ext cx="10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211"/>
              <p:cNvCxnSpPr/>
              <p:nvPr/>
            </p:nvCxnSpPr>
            <p:spPr bwMode="auto">
              <a:xfrm>
                <a:off x="2764" y="3786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212"/>
              <p:cNvCxnSpPr/>
              <p:nvPr/>
            </p:nvCxnSpPr>
            <p:spPr bwMode="auto">
              <a:xfrm flipV="1">
                <a:off x="2778" y="3189"/>
                <a:ext cx="0" cy="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Text Box 213"/>
              <p:cNvSpPr txBox="1">
                <a:spLocks noChangeArrowheads="1"/>
              </p:cNvSpPr>
              <p:nvPr/>
            </p:nvSpPr>
            <p:spPr bwMode="auto">
              <a:xfrm>
                <a:off x="2778" y="3753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O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18" name="Text Box 214"/>
              <p:cNvSpPr txBox="1">
                <a:spLocks noChangeArrowheads="1"/>
              </p:cNvSpPr>
              <p:nvPr/>
            </p:nvSpPr>
            <p:spPr bwMode="auto">
              <a:xfrm>
                <a:off x="2568" y="3072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19" name="Text Box 215"/>
              <p:cNvSpPr txBox="1">
                <a:spLocks noChangeArrowheads="1"/>
              </p:cNvSpPr>
              <p:nvPr/>
            </p:nvSpPr>
            <p:spPr bwMode="auto">
              <a:xfrm>
                <a:off x="3302" y="3792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X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20" name="Line 216"/>
              <p:cNvCxnSpPr/>
              <p:nvPr/>
            </p:nvCxnSpPr>
            <p:spPr bwMode="auto">
              <a:xfrm>
                <a:off x="3042" y="4743"/>
                <a:ext cx="6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217"/>
              <p:cNvCxnSpPr/>
              <p:nvPr/>
            </p:nvCxnSpPr>
            <p:spPr bwMode="auto">
              <a:xfrm flipV="1">
                <a:off x="3056" y="4146"/>
                <a:ext cx="0" cy="6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 Box 218"/>
              <p:cNvSpPr txBox="1">
                <a:spLocks noChangeArrowheads="1"/>
              </p:cNvSpPr>
              <p:nvPr/>
            </p:nvSpPr>
            <p:spPr bwMode="auto">
              <a:xfrm>
                <a:off x="2780" y="4671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O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3" name="Text Box 219"/>
              <p:cNvSpPr txBox="1">
                <a:spLocks noChangeArrowheads="1"/>
              </p:cNvSpPr>
              <p:nvPr/>
            </p:nvSpPr>
            <p:spPr bwMode="auto">
              <a:xfrm>
                <a:off x="2754" y="4041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Y</a:t>
                </a:r>
                <a:r>
                  <a:rPr lang="en-US" sz="1600" kern="100" baseline="-2500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24" name="Line 220"/>
              <p:cNvCxnSpPr/>
              <p:nvPr/>
            </p:nvCxnSpPr>
            <p:spPr bwMode="auto">
              <a:xfrm flipV="1">
                <a:off x="3056" y="3780"/>
                <a:ext cx="0" cy="4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221"/>
              <p:cNvSpPr txBox="1">
                <a:spLocks noChangeArrowheads="1"/>
              </p:cNvSpPr>
              <p:nvPr/>
            </p:nvSpPr>
            <p:spPr bwMode="auto">
              <a:xfrm>
                <a:off x="3212" y="3966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d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6" name="Text Box 222"/>
              <p:cNvSpPr txBox="1">
                <a:spLocks noChangeArrowheads="1"/>
              </p:cNvSpPr>
              <p:nvPr/>
            </p:nvSpPr>
            <p:spPr bwMode="auto">
              <a:xfrm>
                <a:off x="3174" y="3444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l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7" name="Text Box 223"/>
              <p:cNvSpPr txBox="1">
                <a:spLocks noChangeArrowheads="1"/>
              </p:cNvSpPr>
              <p:nvPr/>
            </p:nvSpPr>
            <p:spPr bwMode="auto">
              <a:xfrm>
                <a:off x="2142" y="3633"/>
                <a:ext cx="44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8" name="Text Box 224"/>
              <p:cNvSpPr txBox="1">
                <a:spLocks noChangeArrowheads="1"/>
              </p:cNvSpPr>
              <p:nvPr/>
            </p:nvSpPr>
            <p:spPr bwMode="auto">
              <a:xfrm>
                <a:off x="3684" y="3609"/>
                <a:ext cx="352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W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29" name="Text Box 225"/>
              <p:cNvSpPr txBox="1">
                <a:spLocks noChangeArrowheads="1"/>
              </p:cNvSpPr>
              <p:nvPr/>
            </p:nvSpPr>
            <p:spPr bwMode="auto">
              <a:xfrm>
                <a:off x="2636" y="3489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</a:rPr>
                  <a:t>r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0" name="Text Box 227"/>
              <p:cNvSpPr txBox="1">
                <a:spLocks noChangeArrowheads="1"/>
              </p:cNvSpPr>
              <p:nvPr/>
            </p:nvSpPr>
            <p:spPr bwMode="auto">
              <a:xfrm>
                <a:off x="2960" y="3489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i="1" kern="100">
                    <a:effectLst/>
                    <a:latin typeface="Times New Roman"/>
                    <a:ea typeface="宋体"/>
                    <a:sym typeface="Symbol"/>
                  </a:rPr>
                  <a:t></a:t>
                </a:r>
                <a:endParaRPr lang="zh-CN" sz="1600" kern="10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1" name="Text Box 228"/>
              <p:cNvSpPr txBox="1">
                <a:spLocks noChangeArrowheads="1"/>
              </p:cNvSpPr>
              <p:nvPr/>
            </p:nvSpPr>
            <p:spPr bwMode="auto">
              <a:xfrm>
                <a:off x="2142" y="3909"/>
                <a:ext cx="482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Times New Roman"/>
                    <a:ea typeface="宋体"/>
                    <a:sym typeface="Symbol"/>
                  </a:rPr>
                  <a:t></a:t>
                </a: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S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1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sp>
            <p:nvSpPr>
              <p:cNvPr id="32" name="Text Box 229"/>
              <p:cNvSpPr txBox="1">
                <a:spLocks noChangeArrowheads="1"/>
              </p:cNvSpPr>
              <p:nvPr/>
            </p:nvSpPr>
            <p:spPr bwMode="auto">
              <a:xfrm>
                <a:off x="3606" y="3069"/>
                <a:ext cx="43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600" kern="100" dirty="0">
                    <a:effectLst/>
                    <a:latin typeface="Times New Roman"/>
                    <a:ea typeface="宋体"/>
                    <a:sym typeface="Symbol"/>
                  </a:rPr>
                  <a:t></a:t>
                </a:r>
                <a:r>
                  <a:rPr lang="en-US" sz="1600" i="1" kern="100" dirty="0">
                    <a:effectLst/>
                    <a:latin typeface="Times New Roman"/>
                    <a:ea typeface="宋体"/>
                  </a:rPr>
                  <a:t>S</a:t>
                </a:r>
                <a:r>
                  <a:rPr lang="en-US" sz="1600" kern="100" baseline="-25000" dirty="0">
                    <a:effectLst/>
                    <a:latin typeface="Times New Roman"/>
                    <a:ea typeface="宋体"/>
                  </a:rPr>
                  <a:t>2</a:t>
                </a:r>
                <a:endParaRPr lang="zh-CN" sz="1600" kern="100" dirty="0">
                  <a:effectLst/>
                  <a:latin typeface="Times New Roman"/>
                  <a:ea typeface="宋体"/>
                </a:endParaRPr>
              </a:p>
            </p:txBody>
          </p:sp>
          <p:cxnSp>
            <p:nvCxnSpPr>
              <p:cNvPr id="33" name="Line 233"/>
              <p:cNvCxnSpPr/>
              <p:nvPr/>
            </p:nvCxnSpPr>
            <p:spPr bwMode="auto">
              <a:xfrm flipV="1">
                <a:off x="2592" y="3051"/>
                <a:ext cx="720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Arc 234"/>
              <p:cNvSpPr>
                <a:spLocks/>
              </p:cNvSpPr>
              <p:nvPr/>
            </p:nvSpPr>
            <p:spPr bwMode="auto">
              <a:xfrm>
                <a:off x="3246" y="3180"/>
                <a:ext cx="340" cy="42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7242"/>
                  <a:gd name="T2" fmla="*/ 20850 w 21600"/>
                  <a:gd name="T3" fmla="*/ 27242 h 27242"/>
                  <a:gd name="T4" fmla="*/ 0 w 21600"/>
                  <a:gd name="T5" fmla="*/ 21600 h 27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24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05"/>
                      <a:pt x="21347" y="25402"/>
                      <a:pt x="20850" y="27242"/>
                    </a:cubicBezTo>
                  </a:path>
                  <a:path w="21600" h="2724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505"/>
                      <a:pt x="21347" y="25402"/>
                      <a:pt x="20850" y="2724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sp>
            <p:nvSpPr>
              <p:cNvPr id="35" name="Arc 235"/>
              <p:cNvSpPr>
                <a:spLocks/>
              </p:cNvSpPr>
              <p:nvPr/>
            </p:nvSpPr>
            <p:spPr bwMode="auto">
              <a:xfrm flipH="1" flipV="1">
                <a:off x="2498" y="3873"/>
                <a:ext cx="153" cy="149"/>
              </a:xfrm>
              <a:custGeom>
                <a:avLst/>
                <a:gdLst>
                  <a:gd name="G0" fmla="+- 0 0 0"/>
                  <a:gd name="G1" fmla="+- 20971 0 0"/>
                  <a:gd name="G2" fmla="+- 21600 0 0"/>
                  <a:gd name="T0" fmla="*/ 5174 w 21600"/>
                  <a:gd name="T1" fmla="*/ 0 h 20971"/>
                  <a:gd name="T2" fmla="*/ 21600 w 21600"/>
                  <a:gd name="T3" fmla="*/ 20971 h 20971"/>
                  <a:gd name="T4" fmla="*/ 0 w 21600"/>
                  <a:gd name="T5" fmla="*/ 20971 h 20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971" fill="none" extrusionOk="0">
                    <a:moveTo>
                      <a:pt x="5174" y="-1"/>
                    </a:moveTo>
                    <a:cubicBezTo>
                      <a:pt x="14821" y="2380"/>
                      <a:pt x="21600" y="11034"/>
                      <a:pt x="21600" y="20971"/>
                    </a:cubicBezTo>
                  </a:path>
                  <a:path w="21600" h="20971" stroke="0" extrusionOk="0">
                    <a:moveTo>
                      <a:pt x="5174" y="-1"/>
                    </a:moveTo>
                    <a:cubicBezTo>
                      <a:pt x="14821" y="2380"/>
                      <a:pt x="21600" y="11034"/>
                      <a:pt x="21600" y="20971"/>
                    </a:cubicBezTo>
                    <a:lnTo>
                      <a:pt x="0" y="2097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 sz="1600"/>
              </a:p>
            </p:txBody>
          </p:sp>
          <p:cxnSp>
            <p:nvCxnSpPr>
              <p:cNvPr id="36" name="Line 236"/>
              <p:cNvCxnSpPr/>
              <p:nvPr/>
            </p:nvCxnSpPr>
            <p:spPr bwMode="auto">
              <a:xfrm flipH="1" flipV="1">
                <a:off x="2877" y="3651"/>
                <a:ext cx="78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9ED1C0-DC99-4413-B9B7-9B286A7819F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3116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黑体" pitchFamily="2" charset="-122"/>
              </a:rPr>
              <a:t>基于轨迹的运动学模型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定义：</a:t>
            </a:r>
            <a:r>
              <a:rPr lang="en-US" altLang="zh-CN" sz="2000" i="1" dirty="0" smtClean="0">
                <a:ea typeface="黑体" pitchFamily="2" charset="-122"/>
              </a:rPr>
              <a:t>r</a:t>
            </a:r>
            <a:r>
              <a:rPr lang="zh-CN" altLang="en-US" sz="2000" dirty="0" smtClean="0">
                <a:ea typeface="黑体" pitchFamily="2" charset="-122"/>
              </a:rPr>
              <a:t>为</a:t>
            </a:r>
            <a:r>
              <a:rPr lang="en-US" altLang="zh-CN" sz="2000" i="1" dirty="0" smtClean="0">
                <a:ea typeface="黑体" pitchFamily="2" charset="-122"/>
              </a:rPr>
              <a:t>W</a:t>
            </a:r>
            <a:r>
              <a:rPr lang="en-US" altLang="zh-CN" sz="2000" baseline="-30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的圆弧轨迹与</a:t>
            </a:r>
            <a:r>
              <a:rPr lang="en-US" altLang="zh-CN" sz="2000" i="1" dirty="0" smtClean="0">
                <a:ea typeface="黑体" pitchFamily="2" charset="-122"/>
              </a:rPr>
              <a:t>X</a:t>
            </a:r>
            <a:r>
              <a:rPr lang="en-US" altLang="zh-CN" sz="2000" baseline="-30000" dirty="0" smtClean="0">
                <a:ea typeface="黑体" pitchFamily="2" charset="-122"/>
              </a:rPr>
              <a:t>2</a:t>
            </a:r>
            <a:r>
              <a:rPr lang="zh-CN" altLang="en-US" sz="2000" dirty="0" smtClean="0">
                <a:ea typeface="黑体" pitchFamily="2" charset="-122"/>
              </a:rPr>
              <a:t>轴交点的横坐标，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zh-CN" altLang="en-US" sz="2000" dirty="0" smtClean="0">
                <a:ea typeface="黑体" pitchFamily="2" charset="-122"/>
              </a:rPr>
              <a:t>为</a:t>
            </a:r>
            <a:r>
              <a:rPr lang="en-US" altLang="zh-CN" sz="2000" i="1" dirty="0" smtClean="0">
                <a:ea typeface="黑体" pitchFamily="2" charset="-122"/>
              </a:rPr>
              <a:t>W</a:t>
            </a:r>
            <a:r>
              <a:rPr lang="en-US" altLang="zh-CN" sz="2000" baseline="-30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的圆弧轨迹的圆心角，则</a:t>
            </a:r>
            <a:r>
              <a:rPr lang="en-US" altLang="zh-CN" sz="2000" i="1" dirty="0" smtClean="0">
                <a:ea typeface="黑体" pitchFamily="2" charset="-122"/>
              </a:rPr>
              <a:t>T</a:t>
            </a:r>
            <a:r>
              <a:rPr lang="en-US" altLang="zh-CN" sz="2000" baseline="-30000" dirty="0" smtClean="0">
                <a:ea typeface="黑体" pitchFamily="2" charset="-122"/>
              </a:rPr>
              <a:t>1M</a:t>
            </a:r>
            <a:r>
              <a:rPr lang="zh-CN" altLang="en-US" sz="2000" dirty="0" smtClean="0">
                <a:ea typeface="黑体" pitchFamily="2" charset="-122"/>
              </a:rPr>
              <a:t>可以表示为：</a:t>
            </a:r>
            <a:r>
              <a:rPr lang="zh-CN" altLang="en-US" dirty="0" smtClean="0">
                <a:ea typeface="黑体" pitchFamily="2" charset="-122"/>
              </a:rPr>
              <a:t> </a:t>
            </a:r>
          </a:p>
        </p:txBody>
      </p:sp>
      <p:graphicFrame>
        <p:nvGraphicFramePr>
          <p:cNvPr id="409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06412"/>
              </p:ext>
            </p:extLst>
          </p:nvPr>
        </p:nvGraphicFramePr>
        <p:xfrm>
          <a:off x="215516" y="3071616"/>
          <a:ext cx="8766576" cy="122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3" imgW="6743520" imgH="939600" progId="Equation.DSMT4">
                  <p:embed/>
                </p:oleObj>
              </mc:Choice>
              <mc:Fallback>
                <p:oleObj name="Equation" r:id="rId3" imgW="674352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3071616"/>
                        <a:ext cx="8766576" cy="122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685800" y="4495800"/>
            <a:ext cx="820737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i="1">
                <a:ea typeface="黑体" pitchFamily="2" charset="-122"/>
              </a:rPr>
              <a:t>r</a:t>
            </a:r>
            <a:r>
              <a:rPr lang="zh-CN" altLang="en-US" sz="2400">
                <a:ea typeface="黑体" pitchFamily="2" charset="-122"/>
              </a:rPr>
              <a:t>和</a:t>
            </a:r>
            <a:r>
              <a:rPr lang="zh-CN" altLang="en-US" sz="2400" i="1">
                <a:ea typeface="黑体" pitchFamily="2" charset="-122"/>
                <a:sym typeface="Symbol" pitchFamily="18" charset="2"/>
              </a:rPr>
              <a:t></a:t>
            </a:r>
            <a:r>
              <a:rPr lang="zh-CN" altLang="en-US" sz="2400">
                <a:ea typeface="黑体" pitchFamily="2" charset="-122"/>
                <a:sym typeface="Symbol" pitchFamily="18" charset="2"/>
              </a:rPr>
              <a:t>由两轮的里程信息直接求取，精度提高，但抗干扰能力低。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>
                <a:ea typeface="黑体" pitchFamily="2" charset="-122"/>
              </a:rPr>
              <a:t>只要准确获得</a:t>
            </a:r>
            <a:r>
              <a:rPr lang="en-US" altLang="zh-CN" sz="2400" i="1">
                <a:ea typeface="黑体" pitchFamily="2" charset="-122"/>
              </a:rPr>
              <a:t>r</a:t>
            </a:r>
            <a:r>
              <a:rPr lang="zh-CN" altLang="en-US" sz="2400">
                <a:ea typeface="黑体" pitchFamily="2" charset="-122"/>
              </a:rPr>
              <a:t>和</a:t>
            </a:r>
            <a:r>
              <a:rPr lang="zh-CN" altLang="en-US" sz="2400" i="1">
                <a:ea typeface="黑体" pitchFamily="2" charset="-122"/>
                <a:sym typeface="Symbol" pitchFamily="18" charset="2"/>
              </a:rPr>
              <a:t></a:t>
            </a:r>
            <a:r>
              <a:rPr lang="zh-CN" altLang="en-US" sz="2400">
                <a:ea typeface="黑体" pitchFamily="2" charset="-122"/>
                <a:sym typeface="Symbol" pitchFamily="18" charset="2"/>
              </a:rPr>
              <a:t>，即可准确的获得移动机器人的位姿。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914CC1-3154-4D4E-BE01-3B8BB6D6AF16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基于轨迹的运动学模型的应用</a:t>
            </a:r>
          </a:p>
        </p:txBody>
      </p:sp>
      <p:grpSp>
        <p:nvGrpSpPr>
          <p:cNvPr id="41988" name="Group 3"/>
          <p:cNvGrpSpPr>
            <a:grpSpLocks noChangeAspect="1"/>
          </p:cNvGrpSpPr>
          <p:nvPr/>
        </p:nvGrpSpPr>
        <p:grpSpPr bwMode="auto">
          <a:xfrm>
            <a:off x="1371600" y="1981200"/>
            <a:ext cx="5649913" cy="4255897"/>
            <a:chOff x="5754" y="10057"/>
            <a:chExt cx="4168" cy="3568"/>
          </a:xfrm>
        </p:grpSpPr>
        <p:sp>
          <p:nvSpPr>
            <p:cNvPr id="41989" name="Rectangle 4"/>
            <p:cNvSpPr>
              <a:spLocks noChangeAspect="1" noChangeArrowheads="1"/>
            </p:cNvSpPr>
            <p:nvPr/>
          </p:nvSpPr>
          <p:spPr bwMode="auto">
            <a:xfrm>
              <a:off x="7205" y="10125"/>
              <a:ext cx="1569" cy="21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41990" name="Group 5"/>
            <p:cNvGrpSpPr>
              <a:grpSpLocks noChangeAspect="1"/>
            </p:cNvGrpSpPr>
            <p:nvPr/>
          </p:nvGrpSpPr>
          <p:grpSpPr bwMode="auto">
            <a:xfrm>
              <a:off x="7226" y="11505"/>
              <a:ext cx="636" cy="459"/>
              <a:chOff x="2567" y="4880"/>
              <a:chExt cx="1272" cy="918"/>
            </a:xfrm>
          </p:grpSpPr>
          <p:sp>
            <p:nvSpPr>
              <p:cNvPr id="42047" name="Oval 6"/>
              <p:cNvSpPr>
                <a:spLocks noChangeAspect="1" noChangeArrowheads="1"/>
              </p:cNvSpPr>
              <p:nvPr/>
            </p:nvSpPr>
            <p:spPr bwMode="auto">
              <a:xfrm>
                <a:off x="2913" y="4880"/>
                <a:ext cx="68" cy="91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4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3075" y="4890"/>
                <a:ext cx="240" cy="907"/>
              </a:xfrm>
              <a:prstGeom prst="flowChartAlternateProcess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49" name="Rectangle 8"/>
              <p:cNvSpPr>
                <a:spLocks noChangeAspect="1" noChangeArrowheads="1"/>
              </p:cNvSpPr>
              <p:nvPr/>
            </p:nvSpPr>
            <p:spPr bwMode="auto">
              <a:xfrm>
                <a:off x="3297" y="5291"/>
                <a:ext cx="170" cy="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50" name="Rectangle 9"/>
              <p:cNvSpPr>
                <a:spLocks noChangeAspect="1" noChangeArrowheads="1"/>
              </p:cNvSpPr>
              <p:nvPr/>
            </p:nvSpPr>
            <p:spPr bwMode="auto">
              <a:xfrm>
                <a:off x="3449" y="5193"/>
                <a:ext cx="390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51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801" y="5306"/>
                <a:ext cx="106" cy="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52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2567" y="5228"/>
                <a:ext cx="232" cy="2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41991" name="AutoShape 12"/>
            <p:cNvSpPr>
              <a:spLocks noChangeAspect="1" noChangeArrowheads="1"/>
            </p:cNvSpPr>
            <p:nvPr/>
          </p:nvSpPr>
          <p:spPr bwMode="auto">
            <a:xfrm>
              <a:off x="8401" y="11503"/>
              <a:ext cx="120" cy="453"/>
            </a:xfrm>
            <a:prstGeom prst="flowChartAlternateProcess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1992" name="Rectangle 13"/>
            <p:cNvSpPr>
              <a:spLocks noChangeAspect="1" noChangeArrowheads="1"/>
            </p:cNvSpPr>
            <p:nvPr/>
          </p:nvSpPr>
          <p:spPr bwMode="auto">
            <a:xfrm>
              <a:off x="8517" y="11711"/>
              <a:ext cx="53" cy="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1993" name="Rectangle 14"/>
            <p:cNvSpPr>
              <a:spLocks noChangeAspect="1" noChangeArrowheads="1"/>
            </p:cNvSpPr>
            <p:nvPr/>
          </p:nvSpPr>
          <p:spPr bwMode="auto">
            <a:xfrm>
              <a:off x="8571" y="11672"/>
              <a:ext cx="116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41994" name="Group 15"/>
            <p:cNvGrpSpPr>
              <a:grpSpLocks noChangeAspect="1"/>
            </p:cNvGrpSpPr>
            <p:nvPr/>
          </p:nvGrpSpPr>
          <p:grpSpPr bwMode="auto">
            <a:xfrm>
              <a:off x="7791" y="10194"/>
              <a:ext cx="341" cy="616"/>
              <a:chOff x="3633" y="5872"/>
              <a:chExt cx="682" cy="1230"/>
            </a:xfrm>
          </p:grpSpPr>
          <p:sp>
            <p:nvSpPr>
              <p:cNvPr id="42036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4008" y="6352"/>
                <a:ext cx="132" cy="750"/>
              </a:xfrm>
              <a:prstGeom prst="flowChartAlternateProcess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37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854" y="6696"/>
                <a:ext cx="175" cy="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38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633" y="6611"/>
                <a:ext cx="232" cy="23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2039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4140" y="6696"/>
                <a:ext cx="175" cy="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42040" name="Group 20"/>
              <p:cNvGrpSpPr>
                <a:grpSpLocks noChangeAspect="1"/>
              </p:cNvGrpSpPr>
              <p:nvPr/>
            </p:nvGrpSpPr>
            <p:grpSpPr bwMode="auto">
              <a:xfrm>
                <a:off x="3920" y="6272"/>
                <a:ext cx="308" cy="417"/>
                <a:chOff x="3920" y="6272"/>
                <a:chExt cx="308" cy="417"/>
              </a:xfrm>
            </p:grpSpPr>
            <p:sp>
              <p:nvSpPr>
                <p:cNvPr id="42044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3920" y="6272"/>
                  <a:ext cx="0" cy="41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45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3920" y="6272"/>
                  <a:ext cx="3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46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4228" y="6272"/>
                  <a:ext cx="0" cy="41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41" name="Group 24"/>
              <p:cNvGrpSpPr>
                <a:grpSpLocks noChangeAspect="1"/>
              </p:cNvGrpSpPr>
              <p:nvPr/>
            </p:nvGrpSpPr>
            <p:grpSpPr bwMode="auto">
              <a:xfrm rot="5400000">
                <a:off x="3876" y="5954"/>
                <a:ext cx="396" cy="231"/>
                <a:chOff x="3898" y="5856"/>
                <a:chExt cx="396" cy="231"/>
              </a:xfrm>
            </p:grpSpPr>
            <p:sp>
              <p:nvSpPr>
                <p:cNvPr id="42042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4119" y="5941"/>
                  <a:ext cx="175" cy="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2043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3898" y="5856"/>
                  <a:ext cx="232" cy="2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</p:grpSp>
        </p:grpSp>
        <p:sp>
          <p:nvSpPr>
            <p:cNvPr id="41995" name="Text Box 27"/>
            <p:cNvSpPr txBox="1">
              <a:spLocks noChangeAspect="1" noChangeArrowheads="1"/>
            </p:cNvSpPr>
            <p:nvPr/>
          </p:nvSpPr>
          <p:spPr bwMode="auto">
            <a:xfrm>
              <a:off x="7689" y="12381"/>
              <a:ext cx="855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驱动电机</a:t>
              </a:r>
            </a:p>
          </p:txBody>
        </p:sp>
        <p:sp>
          <p:nvSpPr>
            <p:cNvPr id="41996" name="Text Box 28"/>
            <p:cNvSpPr txBox="1">
              <a:spLocks noChangeAspect="1" noChangeArrowheads="1"/>
            </p:cNvSpPr>
            <p:nvPr/>
          </p:nvSpPr>
          <p:spPr bwMode="auto">
            <a:xfrm>
              <a:off x="6269" y="12069"/>
              <a:ext cx="877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驱动轮</a:t>
              </a:r>
            </a:p>
          </p:txBody>
        </p:sp>
        <p:sp>
          <p:nvSpPr>
            <p:cNvPr id="41997" name="Line 29"/>
            <p:cNvSpPr>
              <a:spLocks noChangeAspect="1" noChangeShapeType="1"/>
            </p:cNvSpPr>
            <p:nvPr/>
          </p:nvSpPr>
          <p:spPr bwMode="auto">
            <a:xfrm flipV="1">
              <a:off x="7640" y="11826"/>
              <a:ext cx="104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30"/>
            <p:cNvSpPr>
              <a:spLocks noChangeAspect="1" noChangeShapeType="1"/>
            </p:cNvSpPr>
            <p:nvPr/>
          </p:nvSpPr>
          <p:spPr bwMode="auto">
            <a:xfrm flipV="1">
              <a:off x="6969" y="11965"/>
              <a:ext cx="596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31"/>
            <p:cNvSpPr>
              <a:spLocks noChangeAspect="1" noChangeShapeType="1"/>
            </p:cNvSpPr>
            <p:nvPr/>
          </p:nvSpPr>
          <p:spPr bwMode="auto">
            <a:xfrm flipH="1" flipV="1">
              <a:off x="8530" y="11930"/>
              <a:ext cx="421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32"/>
            <p:cNvSpPr>
              <a:spLocks noChangeAspect="1" noChangeShapeType="1"/>
            </p:cNvSpPr>
            <p:nvPr/>
          </p:nvSpPr>
          <p:spPr bwMode="auto">
            <a:xfrm>
              <a:off x="6954" y="11351"/>
              <a:ext cx="447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Text Box 33"/>
            <p:cNvSpPr txBox="1">
              <a:spLocks noChangeAspect="1" noChangeArrowheads="1"/>
            </p:cNvSpPr>
            <p:nvPr/>
          </p:nvSpPr>
          <p:spPr bwMode="auto">
            <a:xfrm>
              <a:off x="6269" y="11512"/>
              <a:ext cx="86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编码器</a:t>
              </a:r>
              <a:r>
                <a:rPr kumimoji="0" lang="en-US" altLang="zh-CN" sz="1600">
                  <a:ea typeface="黑体" pitchFamily="2" charset="-122"/>
                </a:rPr>
                <a:t>1</a:t>
              </a:r>
            </a:p>
          </p:txBody>
        </p:sp>
        <p:sp>
          <p:nvSpPr>
            <p:cNvPr id="42002" name="Text Box 34"/>
            <p:cNvSpPr txBox="1">
              <a:spLocks noChangeAspect="1" noChangeArrowheads="1"/>
            </p:cNvSpPr>
            <p:nvPr/>
          </p:nvSpPr>
          <p:spPr bwMode="auto">
            <a:xfrm>
              <a:off x="8979" y="11763"/>
              <a:ext cx="94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编码器</a:t>
              </a:r>
              <a:r>
                <a:rPr kumimoji="0" lang="en-US" altLang="zh-CN" sz="1600">
                  <a:ea typeface="黑体" pitchFamily="2" charset="-122"/>
                </a:rPr>
                <a:t>2</a:t>
              </a:r>
            </a:p>
          </p:txBody>
        </p:sp>
        <p:sp>
          <p:nvSpPr>
            <p:cNvPr id="42003" name="Text Box 35"/>
            <p:cNvSpPr txBox="1">
              <a:spLocks noChangeAspect="1" noChangeArrowheads="1"/>
            </p:cNvSpPr>
            <p:nvPr/>
          </p:nvSpPr>
          <p:spPr bwMode="auto">
            <a:xfrm>
              <a:off x="8997" y="10057"/>
              <a:ext cx="91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编码器</a:t>
              </a:r>
              <a:r>
                <a:rPr kumimoji="0" lang="en-US" altLang="zh-CN" sz="1600">
                  <a:ea typeface="黑体" pitchFamily="2" charset="-122"/>
                </a:rPr>
                <a:t>4</a:t>
              </a:r>
            </a:p>
          </p:txBody>
        </p:sp>
        <p:sp>
          <p:nvSpPr>
            <p:cNvPr id="42004" name="Text Box 36"/>
            <p:cNvSpPr txBox="1">
              <a:spLocks noChangeAspect="1" noChangeArrowheads="1"/>
            </p:cNvSpPr>
            <p:nvPr/>
          </p:nvSpPr>
          <p:spPr bwMode="auto">
            <a:xfrm>
              <a:off x="6269" y="10493"/>
              <a:ext cx="77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编码器</a:t>
              </a:r>
              <a:r>
                <a:rPr kumimoji="0" lang="en-US" altLang="zh-CN" sz="1600">
                  <a:ea typeface="黑体" pitchFamily="2" charset="-122"/>
                </a:rPr>
                <a:t>3</a:t>
              </a:r>
            </a:p>
          </p:txBody>
        </p:sp>
        <p:sp>
          <p:nvSpPr>
            <p:cNvPr id="42005" name="Text Box 37"/>
            <p:cNvSpPr txBox="1">
              <a:spLocks noChangeAspect="1" noChangeArrowheads="1"/>
            </p:cNvSpPr>
            <p:nvPr/>
          </p:nvSpPr>
          <p:spPr bwMode="auto">
            <a:xfrm>
              <a:off x="9013" y="10317"/>
              <a:ext cx="69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导向轮</a:t>
              </a:r>
            </a:p>
          </p:txBody>
        </p:sp>
        <p:sp>
          <p:nvSpPr>
            <p:cNvPr id="42006" name="Text Box 38"/>
            <p:cNvSpPr txBox="1">
              <a:spLocks noChangeAspect="1" noChangeArrowheads="1"/>
            </p:cNvSpPr>
            <p:nvPr/>
          </p:nvSpPr>
          <p:spPr bwMode="auto">
            <a:xfrm>
              <a:off x="6009" y="13259"/>
              <a:ext cx="38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 dirty="0" smtClean="0">
                  <a:ea typeface="黑体" pitchFamily="2" charset="-122"/>
                </a:rPr>
                <a:t>三轮</a:t>
              </a:r>
              <a:r>
                <a:rPr kumimoji="0" lang="zh-CN" altLang="en-US" sz="1600" dirty="0">
                  <a:ea typeface="黑体" pitchFamily="2" charset="-122"/>
                </a:rPr>
                <a:t>式移动机器人运动系统示意图</a:t>
              </a:r>
            </a:p>
          </p:txBody>
        </p:sp>
        <p:sp>
          <p:nvSpPr>
            <p:cNvPr id="42007" name="Line 39"/>
            <p:cNvSpPr>
              <a:spLocks noChangeAspect="1" noChangeShapeType="1"/>
            </p:cNvSpPr>
            <p:nvPr/>
          </p:nvSpPr>
          <p:spPr bwMode="auto">
            <a:xfrm flipV="1">
              <a:off x="7413" y="11950"/>
              <a:ext cx="0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40"/>
            <p:cNvSpPr>
              <a:spLocks noChangeAspect="1" noChangeShapeType="1"/>
            </p:cNvSpPr>
            <p:nvPr/>
          </p:nvSpPr>
          <p:spPr bwMode="auto">
            <a:xfrm flipV="1">
              <a:off x="8460" y="11950"/>
              <a:ext cx="0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41"/>
            <p:cNvSpPr>
              <a:spLocks noChangeAspect="1" noChangeShapeType="1"/>
            </p:cNvSpPr>
            <p:nvPr/>
          </p:nvSpPr>
          <p:spPr bwMode="auto">
            <a:xfrm>
              <a:off x="7404" y="12179"/>
              <a:ext cx="10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Text Box 42"/>
            <p:cNvSpPr txBox="1">
              <a:spLocks noChangeAspect="1" noChangeArrowheads="1"/>
            </p:cNvSpPr>
            <p:nvPr/>
          </p:nvSpPr>
          <p:spPr bwMode="auto">
            <a:xfrm>
              <a:off x="7917" y="11892"/>
              <a:ext cx="2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l</a:t>
              </a:r>
            </a:p>
          </p:txBody>
        </p:sp>
        <p:sp>
          <p:nvSpPr>
            <p:cNvPr id="42011" name="Oval 43"/>
            <p:cNvSpPr>
              <a:spLocks noChangeAspect="1" noChangeArrowheads="1"/>
            </p:cNvSpPr>
            <p:nvPr/>
          </p:nvSpPr>
          <p:spPr bwMode="auto">
            <a:xfrm>
              <a:off x="8003" y="11193"/>
              <a:ext cx="29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2012" name="Line 44"/>
            <p:cNvSpPr>
              <a:spLocks noChangeAspect="1" noChangeShapeType="1"/>
            </p:cNvSpPr>
            <p:nvPr/>
          </p:nvSpPr>
          <p:spPr bwMode="auto">
            <a:xfrm>
              <a:off x="8574" y="11729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45"/>
            <p:cNvSpPr>
              <a:spLocks noChangeAspect="1" noChangeShapeType="1"/>
            </p:cNvSpPr>
            <p:nvPr/>
          </p:nvSpPr>
          <p:spPr bwMode="auto">
            <a:xfrm>
              <a:off x="8031" y="11209"/>
              <a:ext cx="1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46"/>
            <p:cNvSpPr>
              <a:spLocks noChangeAspect="1" noChangeShapeType="1"/>
            </p:cNvSpPr>
            <p:nvPr/>
          </p:nvSpPr>
          <p:spPr bwMode="auto">
            <a:xfrm>
              <a:off x="8007" y="10626"/>
              <a:ext cx="14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Text Box 47"/>
            <p:cNvSpPr txBox="1">
              <a:spLocks noChangeAspect="1" noChangeArrowheads="1"/>
            </p:cNvSpPr>
            <p:nvPr/>
          </p:nvSpPr>
          <p:spPr bwMode="auto">
            <a:xfrm>
              <a:off x="7839" y="11185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O</a:t>
              </a:r>
              <a:r>
                <a:rPr kumimoji="0" lang="en-US" altLang="zh-CN" sz="1600" baseline="-25000">
                  <a:ea typeface="黑体" pitchFamily="2" charset="-122"/>
                </a:rPr>
                <a:t>1</a:t>
              </a:r>
              <a:endParaRPr kumimoji="0" lang="en-US" altLang="zh-CN" sz="1600" i="1">
                <a:ea typeface="黑体" pitchFamily="2" charset="-122"/>
              </a:endParaRPr>
            </a:p>
          </p:txBody>
        </p:sp>
        <p:sp>
          <p:nvSpPr>
            <p:cNvPr id="42016" name="Line 48"/>
            <p:cNvSpPr>
              <a:spLocks noChangeAspect="1" noChangeShapeType="1"/>
            </p:cNvSpPr>
            <p:nvPr/>
          </p:nvSpPr>
          <p:spPr bwMode="auto">
            <a:xfrm>
              <a:off x="9081" y="11209"/>
              <a:ext cx="0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49"/>
            <p:cNvSpPr>
              <a:spLocks noChangeAspect="1" noChangeShapeType="1"/>
            </p:cNvSpPr>
            <p:nvPr/>
          </p:nvSpPr>
          <p:spPr bwMode="auto">
            <a:xfrm>
              <a:off x="9296" y="10633"/>
              <a:ext cx="0" cy="10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50"/>
            <p:cNvSpPr txBox="1">
              <a:spLocks noChangeAspect="1" noChangeArrowheads="1"/>
            </p:cNvSpPr>
            <p:nvPr/>
          </p:nvSpPr>
          <p:spPr bwMode="auto">
            <a:xfrm>
              <a:off x="8763" y="11290"/>
              <a:ext cx="30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d</a:t>
              </a:r>
            </a:p>
          </p:txBody>
        </p:sp>
        <p:sp>
          <p:nvSpPr>
            <p:cNvPr id="42019" name="Text Box 51"/>
            <p:cNvSpPr txBox="1">
              <a:spLocks noChangeAspect="1" noChangeArrowheads="1"/>
            </p:cNvSpPr>
            <p:nvPr/>
          </p:nvSpPr>
          <p:spPr bwMode="auto">
            <a:xfrm>
              <a:off x="8978" y="10889"/>
              <a:ext cx="28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h</a:t>
              </a:r>
            </a:p>
          </p:txBody>
        </p:sp>
        <p:sp>
          <p:nvSpPr>
            <p:cNvPr id="42020" name="Text Box 52"/>
            <p:cNvSpPr txBox="1">
              <a:spLocks noChangeAspect="1" noChangeArrowheads="1"/>
            </p:cNvSpPr>
            <p:nvPr/>
          </p:nvSpPr>
          <p:spPr bwMode="auto">
            <a:xfrm>
              <a:off x="6269" y="11130"/>
              <a:ext cx="84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测量轮</a:t>
              </a:r>
            </a:p>
          </p:txBody>
        </p:sp>
        <p:sp>
          <p:nvSpPr>
            <p:cNvPr id="42021" name="Text Box 53"/>
            <p:cNvSpPr txBox="1">
              <a:spLocks noChangeAspect="1" noChangeArrowheads="1"/>
            </p:cNvSpPr>
            <p:nvPr/>
          </p:nvSpPr>
          <p:spPr bwMode="auto">
            <a:xfrm>
              <a:off x="8979" y="12069"/>
              <a:ext cx="7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ea typeface="黑体" pitchFamily="2" charset="-122"/>
                </a:rPr>
                <a:t>平衡轮</a:t>
              </a:r>
            </a:p>
          </p:txBody>
        </p:sp>
        <p:sp>
          <p:nvSpPr>
            <p:cNvPr id="42022" name="Line 54"/>
            <p:cNvSpPr>
              <a:spLocks noChangeAspect="1" noChangeShapeType="1"/>
            </p:cNvSpPr>
            <p:nvPr/>
          </p:nvSpPr>
          <p:spPr bwMode="auto">
            <a:xfrm flipV="1">
              <a:off x="7089" y="10615"/>
              <a:ext cx="686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Line 55"/>
            <p:cNvSpPr>
              <a:spLocks noChangeAspect="1" noChangeShapeType="1"/>
            </p:cNvSpPr>
            <p:nvPr/>
          </p:nvSpPr>
          <p:spPr bwMode="auto">
            <a:xfrm flipH="1">
              <a:off x="8095" y="10203"/>
              <a:ext cx="841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56"/>
            <p:cNvSpPr>
              <a:spLocks noChangeAspect="1" noChangeShapeType="1"/>
            </p:cNvSpPr>
            <p:nvPr/>
          </p:nvSpPr>
          <p:spPr bwMode="auto">
            <a:xfrm flipH="1" flipV="1">
              <a:off x="8665" y="11795"/>
              <a:ext cx="256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Line 57"/>
            <p:cNvSpPr>
              <a:spLocks noChangeAspect="1" noChangeShapeType="1"/>
            </p:cNvSpPr>
            <p:nvPr/>
          </p:nvSpPr>
          <p:spPr bwMode="auto">
            <a:xfrm>
              <a:off x="7074" y="11688"/>
              <a:ext cx="176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Line 58"/>
            <p:cNvSpPr>
              <a:spLocks noChangeAspect="1" noChangeShapeType="1"/>
            </p:cNvSpPr>
            <p:nvPr/>
          </p:nvSpPr>
          <p:spPr bwMode="auto">
            <a:xfrm flipH="1">
              <a:off x="8005" y="10473"/>
              <a:ext cx="931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Line 59"/>
            <p:cNvSpPr>
              <a:spLocks noChangeAspect="1" noChangeShapeType="1"/>
            </p:cNvSpPr>
            <p:nvPr/>
          </p:nvSpPr>
          <p:spPr bwMode="auto">
            <a:xfrm flipV="1">
              <a:off x="6045" y="12225"/>
              <a:ext cx="0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Line 60"/>
            <p:cNvSpPr>
              <a:spLocks noChangeAspect="1" noChangeShapeType="1"/>
            </p:cNvSpPr>
            <p:nvPr/>
          </p:nvSpPr>
          <p:spPr bwMode="auto">
            <a:xfrm>
              <a:off x="6045" y="12900"/>
              <a:ext cx="6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Text Box 61"/>
            <p:cNvSpPr txBox="1">
              <a:spLocks noChangeAspect="1" noChangeArrowheads="1"/>
            </p:cNvSpPr>
            <p:nvPr/>
          </p:nvSpPr>
          <p:spPr bwMode="auto">
            <a:xfrm>
              <a:off x="5814" y="12880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O</a:t>
              </a:r>
            </a:p>
          </p:txBody>
        </p:sp>
        <p:sp>
          <p:nvSpPr>
            <p:cNvPr id="42030" name="Text Box 62"/>
            <p:cNvSpPr txBox="1">
              <a:spLocks noChangeAspect="1" noChangeArrowheads="1"/>
            </p:cNvSpPr>
            <p:nvPr/>
          </p:nvSpPr>
          <p:spPr bwMode="auto">
            <a:xfrm>
              <a:off x="6729" y="12790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X</a:t>
              </a:r>
            </a:p>
          </p:txBody>
        </p:sp>
        <p:sp>
          <p:nvSpPr>
            <p:cNvPr id="42031" name="Text Box 63"/>
            <p:cNvSpPr txBox="1">
              <a:spLocks noChangeAspect="1" noChangeArrowheads="1"/>
            </p:cNvSpPr>
            <p:nvPr/>
          </p:nvSpPr>
          <p:spPr bwMode="auto">
            <a:xfrm>
              <a:off x="5754" y="12190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Y</a:t>
              </a:r>
            </a:p>
          </p:txBody>
        </p:sp>
        <p:sp>
          <p:nvSpPr>
            <p:cNvPr id="42032" name="Line 64"/>
            <p:cNvSpPr>
              <a:spLocks noChangeAspect="1" noChangeShapeType="1"/>
            </p:cNvSpPr>
            <p:nvPr/>
          </p:nvSpPr>
          <p:spPr bwMode="auto">
            <a:xfrm>
              <a:off x="8025" y="11205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Line 65"/>
            <p:cNvSpPr>
              <a:spLocks noChangeAspect="1" noChangeShapeType="1"/>
            </p:cNvSpPr>
            <p:nvPr/>
          </p:nvSpPr>
          <p:spPr bwMode="auto">
            <a:xfrm flipH="1" flipV="1">
              <a:off x="8010" y="1086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Text Box 66"/>
            <p:cNvSpPr txBox="1">
              <a:spLocks noChangeAspect="1" noChangeArrowheads="1"/>
            </p:cNvSpPr>
            <p:nvPr/>
          </p:nvSpPr>
          <p:spPr bwMode="auto">
            <a:xfrm>
              <a:off x="8379" y="11200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X</a:t>
              </a:r>
              <a:r>
                <a:rPr kumimoji="0" lang="en-US" altLang="zh-CN" sz="1600" baseline="-25000">
                  <a:ea typeface="黑体" pitchFamily="2" charset="-122"/>
                </a:rPr>
                <a:t>1</a:t>
              </a:r>
              <a:endParaRPr kumimoji="0" lang="en-US" altLang="zh-CN" sz="1600" i="1">
                <a:ea typeface="黑体" pitchFamily="2" charset="-122"/>
              </a:endParaRPr>
            </a:p>
          </p:txBody>
        </p:sp>
        <p:sp>
          <p:nvSpPr>
            <p:cNvPr id="42035" name="Text Box 67"/>
            <p:cNvSpPr txBox="1">
              <a:spLocks noChangeAspect="1" noChangeArrowheads="1"/>
            </p:cNvSpPr>
            <p:nvPr/>
          </p:nvSpPr>
          <p:spPr bwMode="auto">
            <a:xfrm>
              <a:off x="7659" y="10825"/>
              <a:ext cx="36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1600" i="1">
                  <a:ea typeface="黑体" pitchFamily="2" charset="-122"/>
                </a:rPr>
                <a:t>Y</a:t>
              </a:r>
              <a:r>
                <a:rPr kumimoji="0" lang="en-US" altLang="zh-CN" sz="1600" baseline="-25000">
                  <a:ea typeface="黑体" pitchFamily="2" charset="-122"/>
                </a:rPr>
                <a:t>1</a:t>
              </a:r>
              <a:endParaRPr kumimoji="0" lang="en-US" altLang="zh-CN" sz="1600" i="1"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C8AB53-4396-406B-BC19-D79F58A0EB0F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基于轨迹的运动学模型的应用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2860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ea typeface="黑体" pitchFamily="2" charset="-122"/>
              </a:rPr>
              <a:t>编码器</a:t>
            </a:r>
            <a:r>
              <a:rPr lang="en-US" altLang="zh-CN" smtClean="0">
                <a:ea typeface="黑体" pitchFamily="2" charset="-122"/>
              </a:rPr>
              <a:t>1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黑体" pitchFamily="2" charset="-122"/>
              </a:rPr>
              <a:t>编码器</a:t>
            </a:r>
            <a:r>
              <a:rPr lang="en-US" altLang="zh-CN" smtClean="0">
                <a:ea typeface="黑体" pitchFamily="2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黑体" pitchFamily="2" charset="-122"/>
              </a:rPr>
              <a:t>编码器</a:t>
            </a:r>
            <a:r>
              <a:rPr lang="en-US" altLang="zh-CN" smtClean="0">
                <a:ea typeface="黑体" pitchFamily="2" charset="-122"/>
              </a:rPr>
              <a:t>3</a:t>
            </a:r>
          </a:p>
          <a:p>
            <a:pPr eaLnBrk="1" hangingPunct="1">
              <a:buFontTx/>
              <a:buNone/>
            </a:pPr>
            <a:r>
              <a:rPr lang="zh-CN" altLang="en-US" smtClean="0">
                <a:ea typeface="黑体" pitchFamily="2" charset="-122"/>
              </a:rPr>
              <a:t>编码器</a:t>
            </a:r>
            <a:r>
              <a:rPr lang="en-US" altLang="zh-CN" smtClean="0">
                <a:ea typeface="黑体" pitchFamily="2" charset="-122"/>
              </a:rPr>
              <a:t>4</a:t>
            </a:r>
          </a:p>
        </p:txBody>
      </p:sp>
      <p:sp>
        <p:nvSpPr>
          <p:cNvPr id="43013" name="AutoShape 4"/>
          <p:cNvSpPr>
            <a:spLocks/>
          </p:cNvSpPr>
          <p:nvPr/>
        </p:nvSpPr>
        <p:spPr bwMode="auto">
          <a:xfrm>
            <a:off x="2286000" y="21336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2667000" y="3048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3276600" y="2362200"/>
            <a:ext cx="2209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itchFamily="2" charset="-122"/>
              </a:rPr>
              <a:t>获得</a:t>
            </a:r>
            <a:r>
              <a:rPr lang="en-US" altLang="zh-CN" sz="2400">
                <a:ea typeface="黑体" pitchFamily="2" charset="-122"/>
              </a:rPr>
              <a:t>6</a:t>
            </a:r>
            <a:r>
              <a:rPr lang="zh-CN" altLang="en-US" sz="2400">
                <a:ea typeface="黑体" pitchFamily="2" charset="-122"/>
              </a:rPr>
              <a:t>组</a:t>
            </a:r>
            <a:r>
              <a:rPr lang="en-US" altLang="zh-CN" sz="2400" i="1">
                <a:ea typeface="黑体" pitchFamily="2" charset="-122"/>
              </a:rPr>
              <a:t>r</a:t>
            </a:r>
            <a:r>
              <a:rPr lang="zh-CN" altLang="en-US" sz="2400">
                <a:ea typeface="黑体" pitchFamily="2" charset="-122"/>
              </a:rPr>
              <a:t>和</a:t>
            </a:r>
            <a:r>
              <a:rPr lang="zh-CN" altLang="en-US" sz="2400" i="1">
                <a:ea typeface="黑体" pitchFamily="2" charset="-122"/>
                <a:sym typeface="Symbol" pitchFamily="18" charset="2"/>
              </a:rPr>
              <a:t></a:t>
            </a:r>
            <a:r>
              <a:rPr lang="zh-CN" altLang="en-US" sz="2400">
                <a:ea typeface="黑体" pitchFamily="2" charset="-122"/>
                <a:sym typeface="Symbol" pitchFamily="18" charset="2"/>
              </a:rPr>
              <a:t>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黑体" pitchFamily="2" charset="-122"/>
                <a:sym typeface="Symbol" pitchFamily="18" charset="2"/>
              </a:rPr>
              <a:t>4</a:t>
            </a:r>
            <a:r>
              <a:rPr lang="zh-CN" altLang="en-US" sz="2400">
                <a:ea typeface="黑体" pitchFamily="2" charset="-122"/>
                <a:sym typeface="Symbol" pitchFamily="18" charset="2"/>
              </a:rPr>
              <a:t>个不同的</a:t>
            </a:r>
            <a:r>
              <a:rPr lang="en-US" altLang="zh-CN" sz="2400" i="1">
                <a:ea typeface="黑体" pitchFamily="2" charset="-122"/>
              </a:rPr>
              <a:t>r</a:t>
            </a:r>
            <a:r>
              <a:rPr lang="zh-CN" altLang="en-US" sz="2400">
                <a:ea typeface="黑体" pitchFamily="2" charset="-122"/>
              </a:rPr>
              <a:t>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黑体" pitchFamily="2" charset="-122"/>
              </a:rPr>
              <a:t>6</a:t>
            </a:r>
            <a:r>
              <a:rPr lang="zh-CN" altLang="en-US" sz="2400">
                <a:ea typeface="黑体" pitchFamily="2" charset="-122"/>
                <a:sym typeface="Symbol" pitchFamily="18" charset="2"/>
              </a:rPr>
              <a:t>个不同的</a:t>
            </a:r>
            <a:r>
              <a:rPr lang="zh-CN" altLang="en-US" sz="2400" i="1">
                <a:ea typeface="黑体" pitchFamily="2" charset="-122"/>
              </a:rPr>
              <a:t> </a:t>
            </a:r>
            <a:r>
              <a:rPr lang="zh-CN" altLang="en-US" sz="2400" i="1">
                <a:ea typeface="黑体" pitchFamily="2" charset="-122"/>
                <a:sym typeface="Symbol" pitchFamily="18" charset="2"/>
              </a:rPr>
              <a:t></a:t>
            </a:r>
            <a:r>
              <a:rPr lang="zh-CN" altLang="en-US" sz="2400">
                <a:ea typeface="黑体" pitchFamily="2" charset="-122"/>
              </a:rPr>
              <a:t>值</a:t>
            </a: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2590800" y="2438400"/>
            <a:ext cx="68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ea typeface="黑体" pitchFamily="2" charset="-122"/>
              </a:rPr>
              <a:t>几何关系</a:t>
            </a:r>
          </a:p>
        </p:txBody>
      </p:sp>
      <p:sp>
        <p:nvSpPr>
          <p:cNvPr id="43017" name="AutoShape 8"/>
          <p:cNvSpPr>
            <a:spLocks/>
          </p:cNvSpPr>
          <p:nvPr/>
        </p:nvSpPr>
        <p:spPr bwMode="auto">
          <a:xfrm>
            <a:off x="5334000" y="25146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8" name="AutoShape 9"/>
          <p:cNvSpPr>
            <a:spLocks noChangeArrowheads="1"/>
          </p:cNvSpPr>
          <p:nvPr/>
        </p:nvSpPr>
        <p:spPr bwMode="auto">
          <a:xfrm>
            <a:off x="5715000" y="3048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5638800" y="2438400"/>
            <a:ext cx="68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ea typeface="黑体" pitchFamily="2" charset="-122"/>
              </a:rPr>
              <a:t>信息融合</a:t>
            </a: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6324600" y="2819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itchFamily="2" charset="-122"/>
              </a:rPr>
              <a:t>获得准确的</a:t>
            </a:r>
            <a:r>
              <a:rPr lang="en-US" altLang="zh-CN" sz="2400" i="1">
                <a:ea typeface="黑体" pitchFamily="2" charset="-122"/>
              </a:rPr>
              <a:t>r</a:t>
            </a:r>
            <a:r>
              <a:rPr lang="zh-CN" altLang="en-US" sz="2400">
                <a:ea typeface="黑体" pitchFamily="2" charset="-122"/>
              </a:rPr>
              <a:t>和</a:t>
            </a:r>
            <a:r>
              <a:rPr lang="zh-CN" altLang="en-US" sz="2400" i="1">
                <a:ea typeface="黑体" pitchFamily="2" charset="-122"/>
                <a:sym typeface="Symbol" pitchFamily="18" charset="2"/>
              </a:rPr>
              <a:t>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8B97DC-3752-417A-8616-00777A174ED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719572" y="224644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黑体" pitchFamily="2" charset="-122"/>
              </a:rPr>
              <a:t>仿真结果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496944" cy="82809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2000" dirty="0" smtClean="0">
                <a:ea typeface="黑体" pitchFamily="2" charset="-122"/>
              </a:rPr>
              <a:t>三轮式移动机器人参数：</a:t>
            </a:r>
            <a:r>
              <a:rPr lang="en-US" altLang="zh-CN" sz="2000" i="1" dirty="0" smtClean="0">
                <a:ea typeface="黑体" pitchFamily="2" charset="-122"/>
              </a:rPr>
              <a:t>l</a:t>
            </a:r>
            <a:r>
              <a:rPr lang="en-US" altLang="zh-CN" sz="2000" dirty="0" smtClean="0">
                <a:ea typeface="黑体" pitchFamily="2" charset="-122"/>
              </a:rPr>
              <a:t>=600mm, </a:t>
            </a:r>
            <a:r>
              <a:rPr lang="en-US" altLang="zh-CN" sz="2000" i="1" dirty="0" smtClean="0">
                <a:ea typeface="黑体" pitchFamily="2" charset="-122"/>
              </a:rPr>
              <a:t>d</a:t>
            </a:r>
            <a:r>
              <a:rPr lang="en-US" altLang="zh-CN" sz="2000" dirty="0" smtClean="0">
                <a:ea typeface="黑体" pitchFamily="2" charset="-122"/>
              </a:rPr>
              <a:t>=400mm, </a:t>
            </a:r>
            <a:r>
              <a:rPr lang="en-US" altLang="zh-CN" sz="2000" i="1" dirty="0" smtClean="0">
                <a:ea typeface="黑体" pitchFamily="2" charset="-122"/>
              </a:rPr>
              <a:t>h</a:t>
            </a:r>
            <a:r>
              <a:rPr lang="en-US" altLang="zh-CN" sz="2000" dirty="0" smtClean="0">
                <a:ea typeface="黑体" pitchFamily="2" charset="-122"/>
              </a:rPr>
              <a:t>=800mm. </a:t>
            </a:r>
            <a:r>
              <a:rPr lang="en-US" altLang="zh-CN" sz="2000" i="1" dirty="0" smtClean="0">
                <a:ea typeface="黑体" pitchFamily="2" charset="-122"/>
              </a:rPr>
              <a:t>O</a:t>
            </a:r>
            <a:r>
              <a:rPr lang="en-US" altLang="zh-CN" sz="2000" baseline="-30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的参考轨迹为圆</a:t>
            </a:r>
            <a:r>
              <a:rPr lang="en-US" altLang="zh-CN" sz="2000" dirty="0" smtClean="0">
                <a:ea typeface="黑体" pitchFamily="2" charset="-122"/>
              </a:rPr>
              <a:t>, </a:t>
            </a:r>
            <a:r>
              <a:rPr lang="zh-CN" altLang="en-US" sz="2000" dirty="0" smtClean="0">
                <a:ea typeface="黑体" pitchFamily="2" charset="-122"/>
              </a:rPr>
              <a:t>圆心为</a:t>
            </a:r>
            <a:r>
              <a:rPr lang="en-US" altLang="zh-CN" sz="2000" dirty="0" smtClean="0">
                <a:ea typeface="黑体" pitchFamily="2" charset="-122"/>
              </a:rPr>
              <a:t>(4000mm, 4000mm), </a:t>
            </a:r>
            <a:r>
              <a:rPr lang="zh-CN" altLang="en-US" sz="2000" dirty="0" smtClean="0">
                <a:ea typeface="黑体" pitchFamily="2" charset="-122"/>
              </a:rPr>
              <a:t>半径为</a:t>
            </a:r>
            <a:r>
              <a:rPr lang="en-US" altLang="zh-CN" sz="2000" dirty="0" smtClean="0">
                <a:ea typeface="黑体" pitchFamily="2" charset="-122"/>
              </a:rPr>
              <a:t>2000mm</a:t>
            </a:r>
            <a:r>
              <a:rPr lang="zh-CN" altLang="en-US" sz="2000" dirty="0" smtClean="0">
                <a:ea typeface="黑体" pitchFamily="2" charset="-122"/>
              </a:rPr>
              <a:t>。增加方差</a:t>
            </a:r>
            <a:r>
              <a:rPr lang="en-US" altLang="zh-CN" sz="2000" dirty="0" smtClean="0">
                <a:ea typeface="黑体" pitchFamily="2" charset="-122"/>
              </a:rPr>
              <a:t>0.2</a:t>
            </a:r>
            <a:r>
              <a:rPr lang="zh-CN" altLang="en-US" sz="2000" dirty="0" smtClean="0">
                <a:ea typeface="黑体" pitchFamily="2" charset="-122"/>
              </a:rPr>
              <a:t>的零均值随机噪声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41167"/>
              </p:ext>
            </p:extLst>
          </p:nvPr>
        </p:nvGraphicFramePr>
        <p:xfrm>
          <a:off x="1219200" y="1664804"/>
          <a:ext cx="2926080" cy="239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2" r:id="rId3" imgW="4876800" imgH="3991356" progId="Word.Picture.8">
                  <p:embed/>
                </p:oleObj>
              </mc:Choice>
              <mc:Fallback>
                <p:oleObj r:id="rId3" imgW="4876800" imgH="399135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64804"/>
                        <a:ext cx="2926080" cy="2394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527799"/>
              </p:ext>
            </p:extLst>
          </p:nvPr>
        </p:nvGraphicFramePr>
        <p:xfrm>
          <a:off x="4319972" y="4179640"/>
          <a:ext cx="2920228" cy="249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3" r:id="rId5" imgW="4562856" imgH="3906012" progId="Word.Picture.8">
                  <p:embed/>
                </p:oleObj>
              </mc:Choice>
              <mc:Fallback>
                <p:oleObj r:id="rId5" imgW="4562856" imgH="3906012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972" y="4179640"/>
                        <a:ext cx="2920228" cy="2499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66064"/>
              </p:ext>
            </p:extLst>
          </p:nvPr>
        </p:nvGraphicFramePr>
        <p:xfrm>
          <a:off x="1187624" y="4151292"/>
          <a:ext cx="2926080" cy="256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4" r:id="rId7" imgW="4572000" imgH="4000500" progId="Word.Picture.8">
                  <p:embed/>
                </p:oleObj>
              </mc:Choice>
              <mc:Fallback>
                <p:oleObj r:id="rId7" imgW="4572000" imgH="40005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151292"/>
                        <a:ext cx="2926080" cy="256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04986"/>
              </p:ext>
            </p:extLst>
          </p:nvPr>
        </p:nvGraphicFramePr>
        <p:xfrm>
          <a:off x="4343399" y="1664804"/>
          <a:ext cx="2926080" cy="239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5" r:id="rId9" imgW="4876800" imgH="3991356" progId="Word.Picture.8">
                  <p:embed/>
                </p:oleObj>
              </mc:Choice>
              <mc:Fallback>
                <p:oleObj r:id="rId9" imgW="4876800" imgH="3991356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399" y="1664804"/>
                        <a:ext cx="2926080" cy="2394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890317"/>
              </p:ext>
            </p:extLst>
          </p:nvPr>
        </p:nvGraphicFramePr>
        <p:xfrm>
          <a:off x="7200292" y="4941168"/>
          <a:ext cx="1694715" cy="36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6" name="Equation" r:id="rId11" imgW="1129810" imgH="241195" progId="Equation.DSMT4">
                  <p:embed/>
                </p:oleObj>
              </mc:Choice>
              <mc:Fallback>
                <p:oleObj name="Equation" r:id="rId11" imgW="1129810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292" y="4941168"/>
                        <a:ext cx="1694715" cy="361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95400"/>
            <a:ext cx="7162800" cy="18288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latin typeface="Arial" charset="0"/>
                <a:ea typeface="黑体" pitchFamily="2" charset="-122"/>
              </a:rPr>
              <a:t>An Improved Dead Reckoning Method for Mobile Robot with Redundant Odometry Information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De  Xu,  Min Tan,  Gang Chen</a:t>
            </a:r>
          </a:p>
          <a:p>
            <a:pPr eaLnBrk="1" hangingPunct="1"/>
            <a:r>
              <a:rPr lang="en-US" altLang="zh-CN" sz="2400" smtClean="0"/>
              <a:t>Institute of Automation, Chinese Academy of Sciences, Beijing, 100190, P.R.C.</a:t>
            </a:r>
            <a:r>
              <a:rPr lang="en-US" altLang="zh-CN" smtClean="0"/>
              <a:t> </a:t>
            </a:r>
          </a:p>
        </p:txBody>
      </p:sp>
      <p:sp>
        <p:nvSpPr>
          <p:cNvPr id="45060" name="Text Box 4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2057400" y="5715000"/>
            <a:ext cx="5181600" cy="482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/>
              <a:t>具有冗余里程信息的移动机器人定位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8B97DC-3752-417A-8616-00777A174ED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400" dirty="0" smtClean="0"/>
              <a:t>/49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F85A05-0E52-4919-98C4-8783C806E2DC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zh-CN" sz="6600" smtClean="0">
                <a:latin typeface="Monotype Corsiva" pitchFamily="66" charset="0"/>
              </a:rPr>
              <a:t>THANK YOU</a:t>
            </a: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1828800" y="2590800"/>
          <a:ext cx="5349875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剪辑" r:id="rId3" imgW="5349875" imgH="2911475" progId="MS_ClipArt_Gallery.2">
                  <p:embed/>
                </p:oleObj>
              </mc:Choice>
              <mc:Fallback>
                <p:oleObj name="剪辑" r:id="rId3" imgW="5349875" imgH="2911475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5349875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996E61-C94E-4DDD-8705-4A01B13BE6F8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黑体" pitchFamily="2" charset="-122"/>
              </a:rPr>
              <a:t>机器人运动姿态与位置的描述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135938" cy="47244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folHlink"/>
                </a:solidFill>
                <a:ea typeface="黑体" pitchFamily="2" charset="-122"/>
              </a:rPr>
              <a:t>机器人运动姿态描述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欧拉</a:t>
            </a:r>
            <a:r>
              <a:rPr lang="en-US" altLang="zh-CN" sz="2400" smtClean="0">
                <a:solidFill>
                  <a:schemeClr val="accent2"/>
                </a:solidFill>
                <a:ea typeface="黑体" pitchFamily="2" charset="-122"/>
              </a:rPr>
              <a:t>(Euler)</a:t>
            </a: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角表示</a:t>
            </a:r>
            <a:r>
              <a:rPr lang="zh-CN" altLang="en-US" sz="2400" smtClean="0">
                <a:ea typeface="黑体" pitchFamily="2" charset="-122"/>
              </a:rPr>
              <a:t>：先绕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轴旋转</a:t>
            </a:r>
            <a:r>
              <a:rPr lang="zh-CN" altLang="en-US" sz="2400" i="1" smtClean="0">
                <a:ea typeface="黑体" pitchFamily="2" charset="-122"/>
                <a:sym typeface="Symbol" pitchFamily="18" charset="2"/>
              </a:rPr>
              <a:t>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，再绕新的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y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轴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)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旋转，再绕新的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轴</a:t>
            </a:r>
            <a:r>
              <a:rPr lang="en-US" altLang="zh-CN" sz="2400" smtClean="0">
                <a:ea typeface="黑体" pitchFamily="2" charset="-122"/>
              </a:rPr>
              <a:t>(</a:t>
            </a:r>
            <a:r>
              <a:rPr lang="en-US" altLang="zh-CN" sz="2400" i="1" smtClean="0">
                <a:ea typeface="黑体" pitchFamily="2" charset="-122"/>
              </a:rPr>
              <a:t>z 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</a:t>
            </a:r>
            <a:r>
              <a:rPr lang="en-US" altLang="zh-CN" sz="2400" smtClean="0">
                <a:ea typeface="黑体" pitchFamily="2" charset="-122"/>
              </a:rPr>
              <a:t>)</a:t>
            </a:r>
            <a:r>
              <a:rPr lang="zh-CN" altLang="en-US" sz="2400" smtClean="0">
                <a:ea typeface="黑体" pitchFamily="2" charset="-122"/>
              </a:rPr>
              <a:t>旋转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，以此表示所有的姿态。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横滚</a:t>
            </a:r>
            <a:r>
              <a:rPr lang="en-US" altLang="zh-CN" sz="2400" smtClean="0">
                <a:solidFill>
                  <a:schemeClr val="accent2"/>
                </a:solidFill>
                <a:ea typeface="黑体" pitchFamily="2" charset="-122"/>
              </a:rPr>
              <a:t>(roll)</a:t>
            </a: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、俯仰</a:t>
            </a:r>
            <a:r>
              <a:rPr lang="en-US" altLang="zh-CN" sz="2400" smtClean="0">
                <a:solidFill>
                  <a:schemeClr val="accent2"/>
                </a:solidFill>
                <a:ea typeface="黑体" pitchFamily="2" charset="-122"/>
              </a:rPr>
              <a:t>(pitch)</a:t>
            </a: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和偏转</a:t>
            </a:r>
            <a:r>
              <a:rPr lang="en-US" altLang="zh-CN" sz="2400" smtClean="0">
                <a:solidFill>
                  <a:schemeClr val="accent2"/>
                </a:solidFill>
                <a:ea typeface="黑体" pitchFamily="2" charset="-122"/>
              </a:rPr>
              <a:t>(yaw)</a:t>
            </a: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角表示</a:t>
            </a:r>
            <a:r>
              <a:rPr lang="zh-CN" altLang="en-US" sz="2400" smtClean="0">
                <a:ea typeface="黑体" pitchFamily="2" charset="-122"/>
              </a:rPr>
              <a:t>：先绕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轴旋转</a:t>
            </a:r>
            <a:r>
              <a:rPr lang="zh-CN" altLang="en-US" sz="2400" i="1" smtClean="0">
                <a:ea typeface="黑体" pitchFamily="2" charset="-122"/>
                <a:sym typeface="Symbol" pitchFamily="18" charset="2"/>
              </a:rPr>
              <a:t>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，再绕新的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y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轴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(</a:t>
            </a:r>
            <a:r>
              <a:rPr lang="en-US" altLang="zh-CN" sz="2400" i="1" smtClean="0">
                <a:ea typeface="黑体" pitchFamily="2" charset="-122"/>
                <a:sym typeface="Symbol" pitchFamily="18" charset="2"/>
              </a:rPr>
              <a:t>y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)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旋转，再绕新的</a:t>
            </a:r>
            <a:r>
              <a:rPr lang="en-US" altLang="zh-CN" sz="2400" i="1" smtClean="0">
                <a:ea typeface="黑体" pitchFamily="2" charset="-122"/>
              </a:rPr>
              <a:t>x</a:t>
            </a:r>
            <a:r>
              <a:rPr lang="zh-CN" altLang="en-US" sz="2400" smtClean="0">
                <a:ea typeface="黑体" pitchFamily="2" charset="-122"/>
              </a:rPr>
              <a:t>轴</a:t>
            </a:r>
            <a:r>
              <a:rPr lang="en-US" altLang="zh-CN" sz="2400" smtClean="0">
                <a:ea typeface="黑体" pitchFamily="2" charset="-122"/>
              </a:rPr>
              <a:t>(</a:t>
            </a:r>
            <a:r>
              <a:rPr lang="en-US" altLang="zh-CN" sz="2400" i="1" smtClean="0">
                <a:ea typeface="黑体" pitchFamily="2" charset="-122"/>
              </a:rPr>
              <a:t>x </a:t>
            </a:r>
            <a:r>
              <a:rPr lang="en-US" altLang="zh-CN" sz="2400" smtClean="0">
                <a:ea typeface="黑体" pitchFamily="2" charset="-122"/>
                <a:sym typeface="Symbol" pitchFamily="18" charset="2"/>
              </a:rPr>
              <a:t></a:t>
            </a:r>
            <a:r>
              <a:rPr lang="en-US" altLang="zh-CN" sz="2400" smtClean="0">
                <a:ea typeface="黑体" pitchFamily="2" charset="-122"/>
              </a:rPr>
              <a:t>)</a:t>
            </a:r>
            <a:r>
              <a:rPr lang="zh-CN" altLang="en-US" sz="2400" smtClean="0">
                <a:ea typeface="黑体" pitchFamily="2" charset="-122"/>
              </a:rPr>
              <a:t>旋转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，以此表示所有的姿态。</a:t>
            </a:r>
          </a:p>
          <a:p>
            <a:pPr eaLnBrk="1" hangingPunct="1"/>
            <a:r>
              <a:rPr lang="zh-CN" altLang="en-US" sz="2400" smtClean="0">
                <a:solidFill>
                  <a:schemeClr val="folHlink"/>
                </a:solidFill>
                <a:ea typeface="黑体" pitchFamily="2" charset="-122"/>
              </a:rPr>
              <a:t>机器人位置的描述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柱面坐标表示位置</a:t>
            </a:r>
            <a:r>
              <a:rPr lang="zh-CN" altLang="en-US" sz="2400" smtClean="0">
                <a:ea typeface="黑体" pitchFamily="2" charset="-122"/>
              </a:rPr>
              <a:t>：先沿基坐标系的</a:t>
            </a:r>
            <a:r>
              <a:rPr lang="en-US" altLang="zh-CN" sz="2400" i="1" smtClean="0">
                <a:ea typeface="黑体" pitchFamily="2" charset="-122"/>
              </a:rPr>
              <a:t>x</a:t>
            </a:r>
            <a:r>
              <a:rPr lang="zh-CN" altLang="en-US" sz="2400" smtClean="0">
                <a:ea typeface="黑体" pitchFamily="2" charset="-122"/>
              </a:rPr>
              <a:t>轴平移</a:t>
            </a:r>
            <a:r>
              <a:rPr lang="en-US" altLang="zh-CN" sz="2400" i="1" smtClean="0">
                <a:ea typeface="黑体" pitchFamily="2" charset="-122"/>
              </a:rPr>
              <a:t>r</a:t>
            </a:r>
            <a:r>
              <a:rPr lang="zh-CN" altLang="en-US" sz="2400" smtClean="0">
                <a:ea typeface="黑体" pitchFamily="2" charset="-122"/>
              </a:rPr>
              <a:t>，再绕基坐标系的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轴旋转</a:t>
            </a:r>
            <a:r>
              <a:rPr lang="zh-CN" altLang="en-US" sz="2400" i="1" smtClean="0">
                <a:ea typeface="黑体" pitchFamily="2" charset="-122"/>
                <a:sym typeface="Symbol" pitchFamily="18" charset="2"/>
              </a:rPr>
              <a:t>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，再</a:t>
            </a:r>
            <a:r>
              <a:rPr lang="zh-CN" altLang="en-US" sz="2400" smtClean="0">
                <a:ea typeface="黑体" pitchFamily="2" charset="-122"/>
              </a:rPr>
              <a:t>沿基坐标系的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轴平移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。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球面坐标表示位置</a:t>
            </a:r>
            <a:r>
              <a:rPr lang="zh-CN" altLang="en-US" sz="2400" smtClean="0">
                <a:ea typeface="黑体" pitchFamily="2" charset="-122"/>
              </a:rPr>
              <a:t>：先沿基坐标系的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轴平移</a:t>
            </a:r>
            <a:r>
              <a:rPr lang="en-US" altLang="zh-CN" sz="2400" i="1" smtClean="0">
                <a:ea typeface="黑体" pitchFamily="2" charset="-122"/>
              </a:rPr>
              <a:t>r</a:t>
            </a:r>
            <a:r>
              <a:rPr lang="zh-CN" altLang="en-US" sz="2400" smtClean="0">
                <a:ea typeface="黑体" pitchFamily="2" charset="-122"/>
              </a:rPr>
              <a:t>，再绕基坐标系的</a:t>
            </a:r>
            <a:r>
              <a:rPr lang="en-US" altLang="zh-CN" sz="2400" i="1" smtClean="0">
                <a:ea typeface="黑体" pitchFamily="2" charset="-122"/>
              </a:rPr>
              <a:t>y</a:t>
            </a:r>
            <a:r>
              <a:rPr lang="zh-CN" altLang="en-US" sz="2400" smtClean="0">
                <a:ea typeface="黑体" pitchFamily="2" charset="-122"/>
              </a:rPr>
              <a:t>轴旋转</a:t>
            </a:r>
            <a:r>
              <a:rPr lang="zh-CN" altLang="en-US" sz="2400" i="1" smtClean="0">
                <a:ea typeface="黑体" pitchFamily="2" charset="-122"/>
                <a:sym typeface="Symbol" pitchFamily="18" charset="2"/>
              </a:rPr>
              <a:t></a:t>
            </a:r>
            <a:r>
              <a:rPr lang="zh-CN" altLang="en-US" sz="2400" smtClean="0">
                <a:ea typeface="黑体" pitchFamily="2" charset="-122"/>
                <a:sym typeface="Symbol" pitchFamily="18" charset="2"/>
              </a:rPr>
              <a:t>，再</a:t>
            </a:r>
            <a:r>
              <a:rPr lang="zh-CN" altLang="en-US" sz="2400" smtClean="0">
                <a:ea typeface="黑体" pitchFamily="2" charset="-122"/>
              </a:rPr>
              <a:t>沿基坐标系的</a:t>
            </a:r>
            <a:r>
              <a:rPr lang="en-US" altLang="zh-CN" sz="2400" i="1" smtClean="0">
                <a:ea typeface="黑体" pitchFamily="2" charset="-122"/>
              </a:rPr>
              <a:t>z</a:t>
            </a:r>
            <a:r>
              <a:rPr lang="zh-CN" altLang="en-US" sz="2400" smtClean="0">
                <a:ea typeface="黑体" pitchFamily="2" charset="-122"/>
              </a:rPr>
              <a:t>轴旋转</a:t>
            </a:r>
            <a:r>
              <a:rPr lang="zh-CN" altLang="en-US" sz="2400" i="1" smtClean="0">
                <a:ea typeface="黑体" pitchFamily="2" charset="-122"/>
                <a:sym typeface="Symbol" pitchFamily="18" charset="2"/>
              </a:rPr>
              <a:t></a:t>
            </a:r>
            <a:r>
              <a:rPr lang="zh-CN" altLang="en-US" sz="2400" smtClean="0">
                <a:ea typeface="黑体" pitchFamily="2" charset="-122"/>
              </a:rPr>
              <a:t>。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6150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3438" y="6021388"/>
            <a:ext cx="5334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1330A2-A7AE-4AF6-BE7B-0D46F71DC793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49530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ea typeface="黑体" pitchFamily="2" charset="-122"/>
              </a:rPr>
              <a:t>通用旋转变换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492896"/>
            <a:ext cx="7772400" cy="50405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ea typeface="黑体" pitchFamily="2" charset="-122"/>
              </a:rPr>
              <a:t>其中， </a:t>
            </a:r>
            <a:r>
              <a:rPr lang="en-US" altLang="zh-CN" sz="2400" dirty="0" err="1" smtClean="0">
                <a:ea typeface="黑体" pitchFamily="2" charset="-122"/>
              </a:rPr>
              <a:t>vers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=</a:t>
            </a:r>
            <a:r>
              <a:rPr lang="en-US" altLang="zh-CN" sz="2400" dirty="0" smtClean="0">
                <a:ea typeface="黑体" pitchFamily="2" charset="-122"/>
                <a:sym typeface="Symbol" pitchFamily="18" charset="2"/>
              </a:rPr>
              <a:t>1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-</a:t>
            </a:r>
            <a:r>
              <a:rPr lang="en-US" altLang="zh-CN" sz="2400" dirty="0" smtClean="0">
                <a:ea typeface="黑体" pitchFamily="2" charset="-122"/>
                <a:sym typeface="Symbol" pitchFamily="18" charset="2"/>
              </a:rPr>
              <a:t>cos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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graphicFrame>
        <p:nvGraphicFramePr>
          <p:cNvPr id="71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81892"/>
              </p:ext>
            </p:extLst>
          </p:nvPr>
        </p:nvGraphicFramePr>
        <p:xfrm>
          <a:off x="791580" y="3071229"/>
          <a:ext cx="21748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3" imgW="1645848" imgH="883963" progId="Equation.3">
                  <p:embed/>
                </p:oleObj>
              </mc:Choice>
              <mc:Fallback>
                <p:oleObj name="Equation" r:id="rId3" imgW="1645848" imgH="8839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3071229"/>
                        <a:ext cx="217487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AutoShape 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5334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717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58424"/>
              </p:ext>
            </p:extLst>
          </p:nvPr>
        </p:nvGraphicFramePr>
        <p:xfrm>
          <a:off x="738188" y="5474047"/>
          <a:ext cx="7199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公式" r:id="rId6" imgW="4762500" imgH="266700" progId="Equation.3">
                  <p:embed/>
                </p:oleObj>
              </mc:Choice>
              <mc:Fallback>
                <p:oleObj name="公式" r:id="rId6" imgW="4762500" imgH="266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474047"/>
                        <a:ext cx="7199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46088" y="487582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2800" kern="0" dirty="0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rPr>
              <a:t>四元数与通用旋转变换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30419"/>
              </p:ext>
            </p:extLst>
          </p:nvPr>
        </p:nvGraphicFramePr>
        <p:xfrm>
          <a:off x="703263" y="1268760"/>
          <a:ext cx="654526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Equation" r:id="rId8" imgW="5016240" imgH="914400" progId="Equation.DSMT4">
                  <p:embed/>
                </p:oleObj>
              </mc:Choice>
              <mc:Fallback>
                <p:oleObj name="Equation" r:id="rId8" imgW="501624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268760"/>
                        <a:ext cx="654526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6385"/>
              </p:ext>
            </p:extLst>
          </p:nvPr>
        </p:nvGraphicFramePr>
        <p:xfrm>
          <a:off x="754546" y="4375956"/>
          <a:ext cx="558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10" imgW="3721100" imgH="304800" progId="Equation.DSMT4">
                  <p:embed/>
                </p:oleObj>
              </mc:Choice>
              <mc:Fallback>
                <p:oleObj name="Equation" r:id="rId10" imgW="3721100" imgH="304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46" y="4375956"/>
                        <a:ext cx="5581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99261"/>
              </p:ext>
            </p:extLst>
          </p:nvPr>
        </p:nvGraphicFramePr>
        <p:xfrm>
          <a:off x="3779912" y="3071229"/>
          <a:ext cx="2286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12" imgW="1524000" imgH="787400" progId="Equation.DSMT4">
                  <p:embed/>
                </p:oleObj>
              </mc:Choice>
              <mc:Fallback>
                <p:oleObj name="Equation" r:id="rId12" imgW="1524000" imgH="787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071229"/>
                        <a:ext cx="2286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ADEADE-8479-4A90-8746-E15E1D61FFB5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机器人正向运动学</a:t>
            </a:r>
            <a:endParaRPr lang="en-US" altLang="zh-CN" dirty="0" smtClean="0">
              <a:ea typeface="黑体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8134350" cy="4251176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黑体" pitchFamily="2" charset="-122"/>
              </a:rPr>
              <a:t>本次课内容提要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连杆变换矩阵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机器人运动学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球面坐标串联机器人正向运动学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柱面坐标</a:t>
            </a:r>
            <a:r>
              <a:rPr lang="zh-CN" altLang="en-US" sz="2400" dirty="0">
                <a:ea typeface="黑体" pitchFamily="2" charset="-122"/>
              </a:rPr>
              <a:t>串联</a:t>
            </a:r>
            <a:r>
              <a:rPr lang="zh-CN" altLang="en-US" sz="2400" dirty="0" smtClean="0">
                <a:ea typeface="黑体" pitchFamily="2" charset="-122"/>
              </a:rPr>
              <a:t>机器人</a:t>
            </a:r>
            <a:r>
              <a:rPr lang="zh-CN" altLang="en-US" sz="2400" dirty="0">
                <a:ea typeface="黑体" pitchFamily="2" charset="-122"/>
              </a:rPr>
              <a:t>正向</a:t>
            </a:r>
            <a:r>
              <a:rPr lang="zh-CN" altLang="en-US" sz="2400" dirty="0" smtClean="0">
                <a:ea typeface="黑体" pitchFamily="2" charset="-122"/>
              </a:rPr>
              <a:t>运动学</a:t>
            </a:r>
            <a:endParaRPr lang="en-US" altLang="zh-CN" sz="2400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直角坐标</a:t>
            </a:r>
            <a:r>
              <a:rPr lang="zh-CN" altLang="en-US" sz="2400" dirty="0">
                <a:ea typeface="黑体" pitchFamily="2" charset="-122"/>
              </a:rPr>
              <a:t>串联</a:t>
            </a:r>
            <a:r>
              <a:rPr lang="zh-CN" altLang="en-US" sz="2400" dirty="0" smtClean="0">
                <a:ea typeface="黑体" pitchFamily="2" charset="-122"/>
              </a:rPr>
              <a:t>机器人</a:t>
            </a:r>
            <a:r>
              <a:rPr lang="zh-CN" altLang="en-US" sz="2400" dirty="0">
                <a:ea typeface="黑体" pitchFamily="2" charset="-122"/>
              </a:rPr>
              <a:t>正向运动学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平面并联机器人</a:t>
            </a:r>
            <a:r>
              <a:rPr lang="zh-CN" altLang="en-US" sz="2400" dirty="0">
                <a:ea typeface="黑体" pitchFamily="2" charset="-122"/>
              </a:rPr>
              <a:t>正向</a:t>
            </a:r>
            <a:r>
              <a:rPr lang="zh-CN" altLang="en-US" sz="2400" dirty="0" smtClean="0">
                <a:ea typeface="黑体" pitchFamily="2" charset="-122"/>
              </a:rPr>
              <a:t>运动学</a:t>
            </a:r>
            <a:endParaRPr lang="en-US" altLang="zh-CN" sz="2400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空间</a:t>
            </a:r>
            <a:r>
              <a:rPr lang="zh-CN" altLang="en-US" sz="2400" dirty="0">
                <a:ea typeface="黑体" pitchFamily="2" charset="-122"/>
              </a:rPr>
              <a:t>并联机器人正向运动学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ea typeface="黑体" pitchFamily="2" charset="-122"/>
              </a:rPr>
              <a:t>移动机器人运动学与推算定位法</a:t>
            </a:r>
            <a:r>
              <a:rPr lang="en-US" altLang="zh-CN" sz="2000" dirty="0" smtClean="0">
                <a:ea typeface="黑体" pitchFamily="2" charset="-122"/>
              </a:rPr>
              <a:t>(Dead Reckoning)</a:t>
            </a:r>
            <a:endParaRPr lang="en-US" altLang="zh-CN" sz="2400" dirty="0" smtClean="0"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z="2400" dirty="0" smtClean="0">
              <a:ea typeface="黑体" pitchFamily="2" charset="-122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14FEED-DBA5-4302-8BA3-6C60DFCFA4AB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76363"/>
            <a:ext cx="5435600" cy="47244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</a:rPr>
              <a:t>连杆描述：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400" smtClean="0">
                <a:solidFill>
                  <a:schemeClr val="accent2"/>
                </a:solidFill>
                <a:ea typeface="黑体" pitchFamily="2" charset="-122"/>
              </a:rPr>
              <a:t>关节与连杆：</a:t>
            </a:r>
            <a:r>
              <a:rPr lang="zh-CN" altLang="en-US" sz="2400" smtClean="0">
                <a:ea typeface="黑体" pitchFamily="2" charset="-122"/>
              </a:rPr>
              <a:t>工业机器人由若干运动副和杆件连接而成，这些杆件称为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</a:rPr>
              <a:t>连杆</a:t>
            </a:r>
            <a:r>
              <a:rPr lang="zh-CN" altLang="en-US" sz="2400" smtClean="0">
                <a:ea typeface="黑体" pitchFamily="2" charset="-122"/>
              </a:rPr>
              <a:t>，连接相邻两个连杆的运动副称为</a:t>
            </a:r>
            <a:r>
              <a:rPr lang="zh-CN" altLang="en-US" sz="2400" smtClean="0">
                <a:solidFill>
                  <a:schemeClr val="hlink"/>
                </a:solidFill>
                <a:ea typeface="黑体" pitchFamily="2" charset="-122"/>
              </a:rPr>
              <a:t>关节</a:t>
            </a:r>
            <a:r>
              <a:rPr lang="zh-CN" altLang="en-US" sz="2400" smtClean="0">
                <a:ea typeface="黑体" pitchFamily="2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ea typeface="黑体" pitchFamily="2" charset="-122"/>
              </a:rPr>
              <a:t>    多自由度关节可以看成多个单自由度关节与长度为零的连杆构成。单自由度关节分为平移关节和旋转关节。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smtClean="0">
              <a:ea typeface="黑体" pitchFamily="2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pic>
        <p:nvPicPr>
          <p:cNvPr id="9222" name="Picture 5" descr="http://img56.chem17.com/9/20140312/6353023847190915218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952625"/>
            <a:ext cx="2381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378BC9-B02D-4E47-B46C-14BDBF63D8BF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400" dirty="0" smtClean="0"/>
              <a:t>/49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itchFamily="2" charset="-122"/>
              </a:rPr>
              <a:t>1 </a:t>
            </a:r>
            <a:r>
              <a:rPr lang="zh-CN" altLang="en-US" sz="3200" dirty="0" smtClean="0">
                <a:ea typeface="黑体" pitchFamily="2" charset="-122"/>
              </a:rPr>
              <a:t>连杆变换矩阵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关节轴线：</a:t>
            </a:r>
            <a:r>
              <a:rPr lang="zh-CN" altLang="en-US" sz="2400" dirty="0" smtClean="0">
                <a:ea typeface="黑体" pitchFamily="2" charset="-122"/>
              </a:rPr>
              <a:t>设第</a:t>
            </a:r>
            <a:r>
              <a:rPr lang="en-US" altLang="zh-CN" sz="2400" i="1" dirty="0" err="1" smtClean="0">
                <a:ea typeface="黑体" pitchFamily="2" charset="-122"/>
              </a:rPr>
              <a:t>i</a:t>
            </a:r>
            <a:r>
              <a:rPr lang="zh-CN" altLang="en-US" sz="2400" dirty="0" smtClean="0">
                <a:ea typeface="黑体" pitchFamily="2" charset="-122"/>
              </a:rPr>
              <a:t>个关节的轴线为</a:t>
            </a:r>
            <a:r>
              <a:rPr lang="en-US" altLang="zh-CN" sz="2400" i="1" dirty="0" smtClean="0">
                <a:ea typeface="黑体" pitchFamily="2" charset="-122"/>
              </a:rPr>
              <a:t>J</a:t>
            </a:r>
            <a:r>
              <a:rPr lang="en-US" altLang="zh-CN" sz="2400" i="1" baseline="-25000" dirty="0" smtClean="0">
                <a:ea typeface="黑体" pitchFamily="2" charset="-122"/>
              </a:rPr>
              <a:t>i</a:t>
            </a:r>
            <a:r>
              <a:rPr lang="zh-CN" altLang="en-US" sz="2400" dirty="0" smtClean="0">
                <a:ea typeface="黑体" pitchFamily="2" charset="-122"/>
              </a:rPr>
              <a:t>。旋转：转动轴中心线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ea typeface="黑体" pitchFamily="2" charset="-122"/>
              </a:rPr>
              <a:t>						        平移：移动方向中心线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ea typeface="黑体" pitchFamily="2" charset="-122"/>
              </a:rPr>
              <a:t>连杆参数：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连杆长度</a:t>
            </a:r>
            <a:r>
              <a:rPr lang="zh-CN" altLang="en-US" sz="2000" dirty="0" smtClean="0">
                <a:ea typeface="黑体" pitchFamily="2" charset="-122"/>
              </a:rPr>
              <a:t>：两个关节的关节轴线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与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</a:rPr>
              <a:t>的公垂线距离为连杆长度，记为</a:t>
            </a:r>
            <a:r>
              <a:rPr lang="en-US" altLang="zh-CN" sz="2000" i="1" dirty="0" err="1" smtClean="0">
                <a:ea typeface="黑体" pitchFamily="2" charset="-122"/>
              </a:rPr>
              <a:t>a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连杆扭转角：</a:t>
            </a:r>
            <a:r>
              <a:rPr lang="zh-CN" altLang="en-US" sz="2000" dirty="0" smtClean="0">
                <a:ea typeface="黑体" pitchFamily="2" charset="-122"/>
              </a:rPr>
              <a:t>由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与公垂线组成平面</a:t>
            </a:r>
            <a:r>
              <a:rPr lang="en-US" altLang="zh-CN" sz="2000" dirty="0" smtClean="0">
                <a:ea typeface="黑体" pitchFamily="2" charset="-122"/>
                <a:sym typeface="Symbol" pitchFamily="18" charset="2"/>
              </a:rPr>
              <a:t>P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，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</a:rPr>
              <a:t>与平面</a:t>
            </a:r>
            <a:r>
              <a:rPr lang="en-US" altLang="zh-CN" sz="2000" dirty="0" smtClean="0">
                <a:ea typeface="黑体" pitchFamily="2" charset="-122"/>
                <a:sym typeface="Symbol" pitchFamily="18" charset="2"/>
              </a:rPr>
              <a:t>P</a:t>
            </a:r>
            <a:r>
              <a:rPr lang="zh-CN" altLang="en-US" sz="2000" dirty="0" smtClean="0">
                <a:ea typeface="黑体" pitchFamily="2" charset="-122"/>
              </a:rPr>
              <a:t>的夹角为连杆扭转角，记为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  <a:sym typeface="Symbol" pitchFamily="18" charset="2"/>
              </a:rPr>
              <a:t>连杆偏移量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：除第一和最后连杆外，中间的连杆的两个关节轴线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与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en-US" altLang="zh-CN" sz="2000" baseline="-25000" dirty="0" smtClean="0">
                <a:ea typeface="黑体" pitchFamily="2" charset="-122"/>
              </a:rPr>
              <a:t>+1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都有一条公垂线</a:t>
            </a:r>
            <a:r>
              <a:rPr lang="en-US" altLang="zh-CN" sz="2000" i="1" dirty="0" err="1" smtClean="0">
                <a:ea typeface="黑体" pitchFamily="2" charset="-122"/>
              </a:rPr>
              <a:t>a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，一个关节的相邻两条公垂线</a:t>
            </a:r>
            <a:r>
              <a:rPr lang="en-US" altLang="zh-CN" sz="2000" i="1" dirty="0" err="1" smtClean="0">
                <a:ea typeface="黑体" pitchFamily="2" charset="-122"/>
              </a:rPr>
              <a:t>a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与</a:t>
            </a:r>
            <a:r>
              <a:rPr lang="en-US" altLang="zh-CN" sz="2000" i="1" dirty="0" smtClean="0">
                <a:ea typeface="黑体" pitchFamily="2" charset="-122"/>
              </a:rPr>
              <a:t>a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的距离为连杆偏移量，记为</a:t>
            </a:r>
            <a:r>
              <a:rPr lang="en-US" altLang="zh-CN" sz="2000" i="1" dirty="0" smtClean="0">
                <a:ea typeface="黑体" pitchFamily="2" charset="-122"/>
              </a:rPr>
              <a:t>d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。</a:t>
            </a:r>
          </a:p>
          <a:p>
            <a:pPr lvl="1" eaLnBrk="1" hangingPunct="1"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000066"/>
                </a:solidFill>
                <a:ea typeface="黑体" pitchFamily="2" charset="-122"/>
              </a:rPr>
              <a:t>关节角</a:t>
            </a:r>
            <a:r>
              <a:rPr lang="zh-CN" altLang="en-US" sz="2000" dirty="0" smtClean="0">
                <a:ea typeface="黑体" pitchFamily="2" charset="-122"/>
              </a:rPr>
              <a:t>：关节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的相邻两条公垂线</a:t>
            </a:r>
            <a:r>
              <a:rPr lang="en-US" altLang="zh-CN" sz="2000" i="1" dirty="0" err="1" smtClean="0">
                <a:ea typeface="黑体" pitchFamily="2" charset="-122"/>
              </a:rPr>
              <a:t>a</a:t>
            </a:r>
            <a:r>
              <a:rPr lang="en-US" altLang="zh-CN" sz="2000" i="1" baseline="-25000" dirty="0" err="1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与</a:t>
            </a:r>
            <a:r>
              <a:rPr lang="en-US" altLang="zh-CN" sz="2000" i="1" dirty="0" smtClean="0">
                <a:ea typeface="黑体" pitchFamily="2" charset="-122"/>
              </a:rPr>
              <a:t>a</a:t>
            </a:r>
            <a:r>
              <a:rPr lang="en-US" altLang="zh-CN" sz="2000" i="1" baseline="-25000" dirty="0" smtClean="0">
                <a:ea typeface="黑体" pitchFamily="2" charset="-122"/>
              </a:rPr>
              <a:t>i-</a:t>
            </a:r>
            <a:r>
              <a:rPr lang="en-US" altLang="zh-CN" sz="2000" baseline="-25000" dirty="0" smtClean="0">
                <a:ea typeface="黑体" pitchFamily="2" charset="-122"/>
              </a:rPr>
              <a:t>1</a:t>
            </a:r>
            <a:r>
              <a:rPr lang="zh-CN" altLang="en-US" sz="2000" dirty="0" smtClean="0">
                <a:ea typeface="黑体" pitchFamily="2" charset="-122"/>
              </a:rPr>
              <a:t>在以</a:t>
            </a:r>
            <a:r>
              <a:rPr lang="en-US" altLang="zh-CN" sz="2000" i="1" dirty="0" smtClean="0">
                <a:ea typeface="黑体" pitchFamily="2" charset="-122"/>
              </a:rPr>
              <a:t>J</a:t>
            </a:r>
            <a:r>
              <a:rPr lang="en-US" altLang="zh-CN" sz="2000" i="1" baseline="-25000" dirty="0" smtClean="0">
                <a:ea typeface="黑体" pitchFamily="2" charset="-122"/>
              </a:rPr>
              <a:t>i</a:t>
            </a:r>
            <a:r>
              <a:rPr lang="zh-CN" altLang="en-US" sz="2000" dirty="0" smtClean="0">
                <a:ea typeface="黑体" pitchFamily="2" charset="-122"/>
              </a:rPr>
              <a:t>为法线的平面上的投影的夹角为关节角，记为</a:t>
            </a:r>
            <a:r>
              <a:rPr lang="zh-CN" altLang="en-US" sz="20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0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zh-CN" altLang="en-US" sz="2000" dirty="0" smtClean="0">
                <a:ea typeface="黑体" pitchFamily="2" charset="-122"/>
                <a:sym typeface="Symbol" pitchFamily="18" charset="2"/>
              </a:rPr>
              <a:t>。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dirty="0" smtClean="0">
                <a:ea typeface="黑体" pitchFamily="2" charset="-122"/>
              </a:rPr>
              <a:t>(</a:t>
            </a:r>
            <a:r>
              <a:rPr lang="en-US" altLang="zh-CN" sz="2400" i="1" dirty="0" err="1" smtClean="0">
                <a:ea typeface="黑体" pitchFamily="2" charset="-122"/>
              </a:rPr>
              <a:t>a</a:t>
            </a:r>
            <a:r>
              <a:rPr lang="en-US" altLang="zh-CN" sz="2400" i="1" baseline="-25000" dirty="0" err="1" smtClean="0">
                <a:ea typeface="黑体" pitchFamily="2" charset="-122"/>
              </a:rPr>
              <a:t>i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</a:t>
            </a:r>
            <a:r>
              <a:rPr lang="en-US" altLang="zh-CN" sz="24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400" dirty="0" smtClean="0">
                <a:sym typeface="Symbol" pitchFamily="18" charset="2"/>
              </a:rPr>
              <a:t>, </a:t>
            </a:r>
            <a:r>
              <a:rPr lang="en-US" altLang="zh-CN" sz="2400" i="1" dirty="0" smtClean="0">
                <a:ea typeface="黑体" pitchFamily="2" charset="-122"/>
              </a:rPr>
              <a:t>d</a:t>
            </a:r>
            <a:r>
              <a:rPr lang="en-US" altLang="zh-CN" sz="2400" i="1" baseline="-25000" dirty="0" smtClean="0">
                <a:ea typeface="黑体" pitchFamily="2" charset="-122"/>
              </a:rPr>
              <a:t>i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>
                <a:ea typeface="黑体" pitchFamily="2" charset="-122"/>
                <a:sym typeface="Symbol" pitchFamily="18" charset="2"/>
              </a:rPr>
              <a:t></a:t>
            </a:r>
            <a:r>
              <a:rPr lang="en-US" altLang="zh-CN" sz="2400" i="1" baseline="-25000" dirty="0" err="1" smtClean="0">
                <a:ea typeface="黑体" pitchFamily="2" charset="-122"/>
                <a:sym typeface="Symbol" pitchFamily="18" charset="2"/>
              </a:rPr>
              <a:t>i</a:t>
            </a:r>
            <a:r>
              <a:rPr lang="en-US" altLang="zh-CN" sz="2400" dirty="0">
                <a:ea typeface="黑体" pitchFamily="2" charset="-122"/>
              </a:rPr>
              <a:t>)</a:t>
            </a: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这组参数称为</a:t>
            </a:r>
            <a:r>
              <a:rPr lang="en-US" altLang="zh-CN" sz="2400" dirty="0" err="1" smtClean="0">
                <a:ea typeface="黑体" pitchFamily="2" charset="-122"/>
                <a:sym typeface="Symbol" pitchFamily="18" charset="2"/>
              </a:rPr>
              <a:t>Denavit-Hartenberg</a:t>
            </a:r>
            <a:r>
              <a:rPr lang="en-US" altLang="zh-CN" sz="2400" dirty="0" smtClean="0">
                <a:ea typeface="黑体" pitchFamily="2" charset="-122"/>
                <a:sym typeface="Symbol" pitchFamily="18" charset="2"/>
              </a:rPr>
              <a:t>(D-H)</a:t>
            </a:r>
            <a:r>
              <a:rPr lang="zh-CN" altLang="en-US" sz="2400" dirty="0" smtClean="0">
                <a:ea typeface="黑体" pitchFamily="2" charset="-122"/>
                <a:sym typeface="Symbol" pitchFamily="18" charset="2"/>
              </a:rPr>
              <a:t>参数。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28600" y="304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en-US" sz="2000" i="1" dirty="0">
              <a:latin typeface="宋体" pitchFamily="2" charset="-122"/>
            </a:endParaRPr>
          </a:p>
        </p:txBody>
      </p:sp>
      <p:sp>
        <p:nvSpPr>
          <p:cNvPr id="11270" name="AutoShape 22"/>
          <p:cNvSpPr>
            <a:spLocks/>
          </p:cNvSpPr>
          <p:nvPr/>
        </p:nvSpPr>
        <p:spPr bwMode="auto">
          <a:xfrm>
            <a:off x="5410200" y="15240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FF33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2990</Words>
  <Application>Microsoft Office PowerPoint</Application>
  <PresentationFormat>全屏显示(4:3)</PresentationFormat>
  <Paragraphs>821</Paragraphs>
  <Slides>49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默认设计模板</vt:lpstr>
      <vt:lpstr>Equation</vt:lpstr>
      <vt:lpstr>公式</vt:lpstr>
      <vt:lpstr>MathType 6.0 Equation</vt:lpstr>
      <vt:lpstr>Microsoft Equation 3.0</vt:lpstr>
      <vt:lpstr>Microsoft Word Picture</vt:lpstr>
      <vt:lpstr>剪辑</vt:lpstr>
      <vt:lpstr>机器人学 第四讲 正向运动学</vt:lpstr>
      <vt:lpstr>位置与姿态的表示</vt:lpstr>
      <vt:lpstr>坐标变换：平移、旋转变换</vt:lpstr>
      <vt:lpstr>齐次坐标变换</vt:lpstr>
      <vt:lpstr>机器人运动姿态与位置的描述</vt:lpstr>
      <vt:lpstr>通用旋转变换</vt:lpstr>
      <vt:lpstr>机器人正向运动学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1 连杆变换矩阵</vt:lpstr>
      <vt:lpstr>2 机器人运动学</vt:lpstr>
      <vt:lpstr>2 机器人运动学</vt:lpstr>
      <vt:lpstr>3 球面坐标串联关节机器人运动学</vt:lpstr>
      <vt:lpstr>3.1 PUMA560机器人运动学</vt:lpstr>
      <vt:lpstr>3.1 PUMA560机器人运动学</vt:lpstr>
      <vt:lpstr>3.1 PUMA560机器人运动学</vt:lpstr>
      <vt:lpstr>3.2 Yaskawa K10机器人运动学</vt:lpstr>
      <vt:lpstr>3.2 Yaskawa K10机器人运动学</vt:lpstr>
      <vt:lpstr>3.2 Yaskawa K10机器人运动学</vt:lpstr>
      <vt:lpstr>4 柱面坐标串联机器人运动学</vt:lpstr>
      <vt:lpstr>5 直角坐标串联机器人运动学</vt:lpstr>
      <vt:lpstr>5 直角坐标串联机器人运动学</vt:lpstr>
      <vt:lpstr>6 平面并联机器人正向运动学</vt:lpstr>
      <vt:lpstr>6 平面并联机器人正向运动学</vt:lpstr>
      <vt:lpstr>6 平面并联机器人正向运动学</vt:lpstr>
      <vt:lpstr>7 空间并联机器人正向运动学</vt:lpstr>
      <vt:lpstr>7 空间并联机器人正向运动学</vt:lpstr>
      <vt:lpstr>7 空间并联机器人正向运动学</vt:lpstr>
      <vt:lpstr>8 移动机器人运动学与推算定位</vt:lpstr>
      <vt:lpstr>8 移动机器人运动学与推算定位法</vt:lpstr>
      <vt:lpstr>基于轨迹的运动学模型</vt:lpstr>
      <vt:lpstr>基于轨迹的运动学模型</vt:lpstr>
      <vt:lpstr>基于轨迹的运动学模型</vt:lpstr>
      <vt:lpstr>基于轨迹的运动学模型</vt:lpstr>
      <vt:lpstr>基于轨迹的运动学模型</vt:lpstr>
      <vt:lpstr>基于轨迹的运动学模型的应用</vt:lpstr>
      <vt:lpstr>基于轨迹的运动学模型的应用</vt:lpstr>
      <vt:lpstr>仿真结果</vt:lpstr>
      <vt:lpstr>An Improved Dead Reckoning Method for Mobile Robot with Redundant Odometry Information</vt:lpstr>
      <vt:lpstr>THANK YOU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机器人学概论</dc:title>
  <dc:creator>xude</dc:creator>
  <cp:lastModifiedBy>Windows 用户</cp:lastModifiedBy>
  <cp:revision>135</cp:revision>
  <dcterms:created xsi:type="dcterms:W3CDTF">2002-09-03T11:58:58Z</dcterms:created>
  <dcterms:modified xsi:type="dcterms:W3CDTF">2019-06-28T05:52:49Z</dcterms:modified>
</cp:coreProperties>
</file>